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35" r:id="rId2"/>
    <p:sldId id="336" r:id="rId3"/>
    <p:sldId id="307" r:id="rId4"/>
    <p:sldId id="308" r:id="rId5"/>
    <p:sldId id="309" r:id="rId6"/>
    <p:sldId id="337" r:id="rId7"/>
    <p:sldId id="339" r:id="rId8"/>
    <p:sldId id="338"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40" r:id="rId22"/>
    <p:sldId id="326" r:id="rId23"/>
    <p:sldId id="327" r:id="rId24"/>
    <p:sldId id="328" r:id="rId25"/>
    <p:sldId id="329" r:id="rId26"/>
    <p:sldId id="366" r:id="rId27"/>
    <p:sldId id="367" r:id="rId28"/>
    <p:sldId id="342" r:id="rId29"/>
    <p:sldId id="343" r:id="rId30"/>
    <p:sldId id="368" r:id="rId31"/>
    <p:sldId id="365" r:id="rId32"/>
    <p:sldId id="364"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32" r:id="rId48"/>
    <p:sldId id="33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376E5A3-23DB-4F1A-B54B-A311DA01A18D}" type="datetimeFigureOut">
              <a:rPr lang="fa-IR" smtClean="0"/>
              <a:t>24/11/1444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63D09B9-359D-4AF3-A03F-449317B0B2A2}" type="slidenum">
              <a:rPr lang="fa-IR" smtClean="0"/>
              <a:t>‹#›</a:t>
            </a:fld>
            <a:endParaRPr lang="fa-IR"/>
          </a:p>
        </p:txBody>
      </p:sp>
    </p:spTree>
    <p:extLst>
      <p:ext uri="{BB962C8B-B14F-4D97-AF65-F5344CB8AC3E}">
        <p14:creationId xmlns:p14="http://schemas.microsoft.com/office/powerpoint/2010/main" val="114771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BDAB9A-7B4F-4F1F-A829-8178E865A156}"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0953-3620-433B-9757-F53424EAC4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4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EA398-4F1F-43C0-B9F0-F47E19DC9CE9}"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406347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26986-870A-4BA0-A08F-ACD6F00774FA}"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59013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EC9F9-C986-49F3-832C-ACC74200BD4D}"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354478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89103-67C7-4892-91C4-AACEF71E1B0F}" type="datetime1">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B0953-3620-433B-9757-F53424EAC4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25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1B088-7384-49C0-B6C6-90C0F25D7416}"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135989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B85F10-BAAF-4972-BD4D-E131615717F0}" type="datetime1">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358701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2E71FC-A833-43CA-AF57-6B3B008AD5C9}" type="datetime1">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156890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501071-8FD8-49EB-94F1-A4F15D4CA2B4}" type="datetime1">
              <a:rPr lang="en-US" smtClean="0"/>
              <a:t>6/12/2023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356237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0C6CD5-D813-49C1-B107-59D210F33CE1}" type="datetime1">
              <a:rPr lang="en-US" smtClean="0"/>
              <a:t>6/12/2023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BB0953-3620-433B-9757-F53424EAC4B1}" type="slidenum">
              <a:rPr lang="en-US" smtClean="0"/>
              <a:t>‹#›</a:t>
            </a:fld>
            <a:endParaRPr lang="en-US"/>
          </a:p>
        </p:txBody>
      </p:sp>
    </p:spTree>
    <p:extLst>
      <p:ext uri="{BB962C8B-B14F-4D97-AF65-F5344CB8AC3E}">
        <p14:creationId xmlns:p14="http://schemas.microsoft.com/office/powerpoint/2010/main" val="46967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36C9C-B1B4-4806-B23B-A7AFBE2F3643}" type="datetime1">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B0953-3620-433B-9757-F53424EAC4B1}" type="slidenum">
              <a:rPr lang="en-US" smtClean="0"/>
              <a:t>‹#›</a:t>
            </a:fld>
            <a:endParaRPr lang="en-US"/>
          </a:p>
        </p:txBody>
      </p:sp>
    </p:spTree>
    <p:extLst>
      <p:ext uri="{BB962C8B-B14F-4D97-AF65-F5344CB8AC3E}">
        <p14:creationId xmlns:p14="http://schemas.microsoft.com/office/powerpoint/2010/main" val="137536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239A38-84CD-4910-A4F2-CEB7026AB83E}" type="datetime1">
              <a:rPr lang="en-US" smtClean="0"/>
              <a:t>6/12/2023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BB0953-3620-433B-9757-F53424EAC4B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70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a:t>
            </a:fld>
            <a:endParaRPr lang="en-US"/>
          </a:p>
        </p:txBody>
      </p:sp>
      <p:pic>
        <p:nvPicPr>
          <p:cNvPr id="3" name="Picture 2"/>
          <p:cNvPicPr>
            <a:picLocks noChangeAspect="1"/>
          </p:cNvPicPr>
          <p:nvPr/>
        </p:nvPicPr>
        <p:blipFill>
          <a:blip r:embed="rId2"/>
          <a:stretch>
            <a:fillRect/>
          </a:stretch>
        </p:blipFill>
        <p:spPr>
          <a:xfrm>
            <a:off x="1" y="0"/>
            <a:ext cx="12192000" cy="6335486"/>
          </a:xfrm>
          <a:prstGeom prst="rect">
            <a:avLst/>
          </a:prstGeom>
        </p:spPr>
      </p:pic>
    </p:spTree>
    <p:extLst>
      <p:ext uri="{BB962C8B-B14F-4D97-AF65-F5344CB8AC3E}">
        <p14:creationId xmlns:p14="http://schemas.microsoft.com/office/powerpoint/2010/main" val="223887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10</a:t>
            </a:fld>
            <a:endParaRPr lang="en-US"/>
          </a:p>
        </p:txBody>
      </p:sp>
      <p:sp>
        <p:nvSpPr>
          <p:cNvPr id="3" name="Rectangle 2"/>
          <p:cNvSpPr/>
          <p:nvPr/>
        </p:nvSpPr>
        <p:spPr>
          <a:xfrm>
            <a:off x="200495" y="108916"/>
            <a:ext cx="11011988" cy="5847755"/>
          </a:xfrm>
          <a:prstGeom prst="rect">
            <a:avLst/>
          </a:prstGeom>
        </p:spPr>
        <p:txBody>
          <a:bodyPr wrap="square">
            <a:spAutoFit/>
          </a:bodyPr>
          <a:lstStyle/>
          <a:p>
            <a:r>
              <a:rPr lang="en-US" sz="4000" b="1" dirty="0"/>
              <a:t>Diagnosis of SCH and TSH harmonization </a:t>
            </a:r>
            <a:r>
              <a:rPr lang="fa-IR" sz="4800" b="1" dirty="0" smtClean="0"/>
              <a:t>:</a:t>
            </a:r>
          </a:p>
          <a:p>
            <a:endParaRPr lang="fa-IR" dirty="0"/>
          </a:p>
          <a:p>
            <a:pPr marL="285750" indent="-285750">
              <a:buFont typeface="Arial" panose="020B0604020202020204" pitchFamily="34" charset="0"/>
              <a:buChar char="•"/>
            </a:pPr>
            <a:r>
              <a:rPr lang="en-US" sz="2800" dirty="0" smtClean="0"/>
              <a:t> </a:t>
            </a:r>
            <a:r>
              <a:rPr lang="en-US" sz="2800" dirty="0"/>
              <a:t>most guidelines recommended employing the upper limit of serum TSH levels in each facility for diagnosis of SCH. </a:t>
            </a:r>
            <a:endParaRPr lang="fa-IR" sz="2800" dirty="0" smtClean="0"/>
          </a:p>
          <a:p>
            <a:pPr marL="285750" indent="-285750">
              <a:buFont typeface="Arial" panose="020B0604020202020204" pitchFamily="34" charset="0"/>
              <a:buChar char="•"/>
            </a:pPr>
            <a:endParaRPr lang="fa-IR" sz="2800" dirty="0"/>
          </a:p>
          <a:p>
            <a:pPr marL="285750" indent="-285750">
              <a:buFont typeface="Arial" panose="020B0604020202020204" pitchFamily="34" charset="0"/>
              <a:buChar char="•"/>
            </a:pPr>
            <a:r>
              <a:rPr lang="en-US" sz="2800" dirty="0" smtClean="0"/>
              <a:t>Since </a:t>
            </a:r>
            <a:r>
              <a:rPr lang="en-US" sz="2800" dirty="0"/>
              <a:t>the upper limits of serum TSH levels were generally 4.0–5.0 </a:t>
            </a:r>
            <a:r>
              <a:rPr lang="en-US" sz="2800" dirty="0" err="1"/>
              <a:t>mIU</a:t>
            </a:r>
            <a:r>
              <a:rPr lang="en-US" sz="2800" dirty="0"/>
              <a:t>/L in most facilities, the guidelines from the Endocrine Society, the American Thyroid Association (ATA), and the American </a:t>
            </a:r>
            <a:r>
              <a:rPr lang="en-US" sz="2800" dirty="0" smtClean="0"/>
              <a:t>Association </a:t>
            </a:r>
            <a:r>
              <a:rPr lang="en-US" sz="2800" dirty="0"/>
              <a:t>of Clinical Endocrinologists (AACE) defined the upper limit of serum TSH levels as </a:t>
            </a:r>
            <a:r>
              <a:rPr lang="en-US" sz="2800" dirty="0">
                <a:solidFill>
                  <a:srgbClr val="FF0000"/>
                </a:solidFill>
              </a:rPr>
              <a:t>4.5 </a:t>
            </a:r>
            <a:r>
              <a:rPr lang="en-US" sz="2800" dirty="0" err="1">
                <a:solidFill>
                  <a:srgbClr val="FF0000"/>
                </a:solidFill>
              </a:rPr>
              <a:t>mIU</a:t>
            </a:r>
            <a:r>
              <a:rPr lang="en-US" sz="2800" dirty="0">
                <a:solidFill>
                  <a:srgbClr val="FF0000"/>
                </a:solidFill>
              </a:rPr>
              <a:t>/L </a:t>
            </a:r>
            <a:r>
              <a:rPr lang="en-US" sz="2800" dirty="0"/>
              <a:t>for the clinical practice of SCH diagnosis </a:t>
            </a:r>
            <a:r>
              <a:rPr lang="fa-IR" sz="2800" dirty="0" smtClean="0"/>
              <a:t>.</a:t>
            </a:r>
          </a:p>
          <a:p>
            <a:pPr marL="285750" indent="-285750">
              <a:buFont typeface="Arial" panose="020B0604020202020204" pitchFamily="34" charset="0"/>
              <a:buChar char="•"/>
            </a:pPr>
            <a:endParaRPr lang="fa-IR" sz="2800" dirty="0"/>
          </a:p>
          <a:p>
            <a:pPr marL="285750" indent="-285750">
              <a:buFont typeface="Arial" panose="020B0604020202020204" pitchFamily="34" charset="0"/>
              <a:buChar char="•"/>
            </a:pPr>
            <a:r>
              <a:rPr lang="en-US" sz="2800" dirty="0" smtClean="0"/>
              <a:t> </a:t>
            </a:r>
            <a:r>
              <a:rPr lang="en-US" sz="2800" dirty="0"/>
              <a:t>Thus, the marker of 4.5 </a:t>
            </a:r>
            <a:r>
              <a:rPr lang="en-US" sz="2800" dirty="0" err="1"/>
              <a:t>mIU</a:t>
            </a:r>
            <a:r>
              <a:rPr lang="en-US" sz="2800" dirty="0"/>
              <a:t>/L has also been employed in Japan as the upper limit of serum TSH levels for diagnosis of SCH. </a:t>
            </a:r>
          </a:p>
        </p:txBody>
      </p:sp>
    </p:spTree>
    <p:extLst>
      <p:ext uri="{BB962C8B-B14F-4D97-AF65-F5344CB8AC3E}">
        <p14:creationId xmlns:p14="http://schemas.microsoft.com/office/powerpoint/2010/main" val="171023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11</a:t>
            </a:fld>
            <a:endParaRPr lang="en-US"/>
          </a:p>
        </p:txBody>
      </p:sp>
      <p:sp>
        <p:nvSpPr>
          <p:cNvPr id="3" name="Rectangle 2"/>
          <p:cNvSpPr/>
          <p:nvPr/>
        </p:nvSpPr>
        <p:spPr>
          <a:xfrm>
            <a:off x="404949" y="383402"/>
            <a:ext cx="11220993" cy="5293757"/>
          </a:xfrm>
          <a:prstGeom prst="rect">
            <a:avLst/>
          </a:prstGeom>
        </p:spPr>
        <p:txBody>
          <a:bodyPr wrap="square">
            <a:spAutoFit/>
          </a:bodyPr>
          <a:lstStyle/>
          <a:p>
            <a:r>
              <a:rPr lang="en-US" sz="4000" b="1" dirty="0"/>
              <a:t>Pitfalls when evaluating serum TSH levels </a:t>
            </a:r>
            <a:r>
              <a:rPr lang="fa-IR" sz="4000" b="1" dirty="0" smtClean="0"/>
              <a:t>:</a:t>
            </a:r>
          </a:p>
          <a:p>
            <a:endParaRPr lang="fa-IR" dirty="0"/>
          </a:p>
          <a:p>
            <a:pPr marL="285750" indent="-285750">
              <a:buFont typeface="Arial" panose="020B0604020202020204" pitchFamily="34" charset="0"/>
              <a:buChar char="•"/>
            </a:pPr>
            <a:r>
              <a:rPr lang="en-US" sz="2800" dirty="0" smtClean="0"/>
              <a:t>Prior </a:t>
            </a:r>
            <a:r>
              <a:rPr lang="en-US" sz="2800" dirty="0"/>
              <a:t>to confirming a diagnosis of SCH, serum FT4 and TSH levels should be reassessed </a:t>
            </a:r>
            <a:r>
              <a:rPr lang="en-US" sz="2800" dirty="0">
                <a:solidFill>
                  <a:srgbClr val="FF0000"/>
                </a:solidFill>
              </a:rPr>
              <a:t>1–3 months </a:t>
            </a:r>
            <a:r>
              <a:rPr lang="en-US" sz="2800" dirty="0"/>
              <a:t>later in order to rule out a transient increase of serum TSH levels due to excess intake of iodine, etc. </a:t>
            </a:r>
            <a:endParaRPr lang="fa-IR" sz="2800" dirty="0" smtClean="0"/>
          </a:p>
          <a:p>
            <a:pPr marL="285750" indent="-285750">
              <a:buFont typeface="Arial" panose="020B0604020202020204" pitchFamily="34" charset="0"/>
              <a:buChar char="•"/>
            </a:pPr>
            <a:endParaRPr lang="fa-IR" sz="2800" dirty="0"/>
          </a:p>
          <a:p>
            <a:pPr marL="285750" indent="-285750">
              <a:buFont typeface="Arial" panose="020B0604020202020204" pitchFamily="34" charset="0"/>
              <a:buChar char="•"/>
            </a:pPr>
            <a:r>
              <a:rPr lang="en-US" sz="2800" dirty="0" smtClean="0"/>
              <a:t>Moreover</a:t>
            </a:r>
            <a:r>
              <a:rPr lang="en-US" sz="2800" dirty="0"/>
              <a:t>, some </a:t>
            </a:r>
            <a:r>
              <a:rPr lang="en-US" sz="2800" dirty="0" smtClean="0"/>
              <a:t>factors </a:t>
            </a:r>
            <a:r>
              <a:rPr lang="en-US" sz="2800" dirty="0"/>
              <a:t>and pathological conditions </a:t>
            </a:r>
            <a:r>
              <a:rPr lang="en-US" sz="2800" dirty="0" smtClean="0"/>
              <a:t>may affect </a:t>
            </a:r>
            <a:r>
              <a:rPr lang="en-US" sz="2800" dirty="0"/>
              <a:t>serum TSH levels</a:t>
            </a:r>
            <a:r>
              <a:rPr lang="en-US" sz="2800" dirty="0" smtClean="0"/>
              <a:t>:</a:t>
            </a:r>
          </a:p>
          <a:p>
            <a:pPr marL="285750" indent="-285750">
              <a:buFont typeface="Arial" panose="020B0604020202020204" pitchFamily="34" charset="0"/>
              <a:buChar char="•"/>
            </a:pPr>
            <a:endParaRPr lang="en-US" sz="2800" dirty="0"/>
          </a:p>
          <a:p>
            <a:r>
              <a:rPr lang="en-US" sz="2800" dirty="0" smtClean="0"/>
              <a:t>1</a:t>
            </a:r>
            <a:r>
              <a:rPr lang="en-US" sz="2800" dirty="0"/>
              <a:t>. Obesity: Leptin secretion is increased in adipose tissue from obese </a:t>
            </a:r>
            <a:r>
              <a:rPr lang="en-US" sz="2800" dirty="0" smtClean="0"/>
              <a:t>     patients</a:t>
            </a:r>
            <a:r>
              <a:rPr lang="en-US" sz="2800" dirty="0"/>
              <a:t>, thereby promoting TRH (thyrotropin-releasing hormone) secretion from the hypothalamus, which may result in increased serum TSH levels </a:t>
            </a:r>
            <a:r>
              <a:rPr lang="en-US" sz="2800" dirty="0" smtClean="0"/>
              <a:t>.</a:t>
            </a:r>
            <a:endParaRPr lang="en-US" sz="2800" dirty="0"/>
          </a:p>
        </p:txBody>
      </p:sp>
    </p:spTree>
    <p:extLst>
      <p:ext uri="{BB962C8B-B14F-4D97-AF65-F5344CB8AC3E}">
        <p14:creationId xmlns:p14="http://schemas.microsoft.com/office/powerpoint/2010/main" val="181066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12</a:t>
            </a:fld>
            <a:endParaRPr lang="en-US"/>
          </a:p>
        </p:txBody>
      </p:sp>
      <p:sp>
        <p:nvSpPr>
          <p:cNvPr id="3" name="Rectangle 2"/>
          <p:cNvSpPr/>
          <p:nvPr/>
        </p:nvSpPr>
        <p:spPr>
          <a:xfrm>
            <a:off x="418012" y="979101"/>
            <a:ext cx="10959736" cy="4401205"/>
          </a:xfrm>
          <a:prstGeom prst="rect">
            <a:avLst/>
          </a:prstGeom>
        </p:spPr>
        <p:txBody>
          <a:bodyPr wrap="square">
            <a:spAutoFit/>
          </a:bodyPr>
          <a:lstStyle/>
          <a:p>
            <a:r>
              <a:rPr lang="en-US" sz="2800" dirty="0"/>
              <a:t>2. Drugs: Anti-thyroid agents, rifampicin, and </a:t>
            </a:r>
            <a:r>
              <a:rPr lang="en-US" sz="2800" dirty="0" smtClean="0"/>
              <a:t>amiodarone </a:t>
            </a:r>
            <a:r>
              <a:rPr lang="en-US" sz="2800" dirty="0"/>
              <a:t>may increase serum TSH levels. Amiodarone is especially known to increase serum TSH levels as high as or higher than 10 </a:t>
            </a:r>
            <a:r>
              <a:rPr lang="en-US" sz="2800" dirty="0" err="1"/>
              <a:t>mIU</a:t>
            </a:r>
            <a:r>
              <a:rPr lang="en-US" sz="2800" dirty="0"/>
              <a:t>/L, therefore, the upper limit of serum TSH levels in such patients may be as high as </a:t>
            </a:r>
            <a:r>
              <a:rPr lang="en-US" sz="2800" dirty="0">
                <a:solidFill>
                  <a:srgbClr val="FF0000"/>
                </a:solidFill>
              </a:rPr>
              <a:t>20 </a:t>
            </a:r>
            <a:r>
              <a:rPr lang="en-US" sz="2800" dirty="0" err="1" smtClean="0">
                <a:solidFill>
                  <a:srgbClr val="FF0000"/>
                </a:solidFill>
              </a:rPr>
              <a:t>mIU</a:t>
            </a:r>
            <a:r>
              <a:rPr lang="en-US" sz="2800" dirty="0" smtClean="0">
                <a:solidFill>
                  <a:srgbClr val="FF0000"/>
                </a:solidFill>
              </a:rPr>
              <a:t>/L</a:t>
            </a:r>
            <a:r>
              <a:rPr lang="en-US" sz="2800" dirty="0"/>
              <a:t>. </a:t>
            </a:r>
            <a:endParaRPr lang="en-US" sz="2800" dirty="0" smtClean="0"/>
          </a:p>
          <a:p>
            <a:endParaRPr lang="en-US" sz="2800" dirty="0"/>
          </a:p>
          <a:p>
            <a:r>
              <a:rPr lang="en-US" sz="2800" dirty="0" smtClean="0"/>
              <a:t>3</a:t>
            </a:r>
            <a:r>
              <a:rPr lang="en-US" sz="2800" dirty="0"/>
              <a:t>. Adrenal insufficiency: In cases of primary adrenal insufficiency and isolated ACTH deficiency, mild increase of serum TSH levels may be observed, which can be a pitfall in the diagnosis of SCH. In these cases, hydrocortisone should be supplemented prior to levothyroxine (LT4) </a:t>
            </a:r>
            <a:r>
              <a:rPr lang="en-US" sz="2800" dirty="0" smtClean="0"/>
              <a:t>administration.</a:t>
            </a:r>
            <a:endParaRPr lang="en-US" sz="2800" dirty="0"/>
          </a:p>
        </p:txBody>
      </p:sp>
    </p:spTree>
    <p:extLst>
      <p:ext uri="{BB962C8B-B14F-4D97-AF65-F5344CB8AC3E}">
        <p14:creationId xmlns:p14="http://schemas.microsoft.com/office/powerpoint/2010/main" val="2024182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13</a:t>
            </a:fld>
            <a:endParaRPr lang="en-US"/>
          </a:p>
        </p:txBody>
      </p:sp>
      <p:sp>
        <p:nvSpPr>
          <p:cNvPr id="3" name="Rectangle 2"/>
          <p:cNvSpPr/>
          <p:nvPr/>
        </p:nvSpPr>
        <p:spPr>
          <a:xfrm>
            <a:off x="431074" y="1203684"/>
            <a:ext cx="11142617" cy="3539430"/>
          </a:xfrm>
          <a:prstGeom prst="rect">
            <a:avLst/>
          </a:prstGeom>
        </p:spPr>
        <p:txBody>
          <a:bodyPr wrap="square">
            <a:spAutoFit/>
          </a:bodyPr>
          <a:lstStyle/>
          <a:p>
            <a:r>
              <a:rPr lang="en-US" sz="2800" dirty="0"/>
              <a:t>4. Hypothalamic hypothyroidism: In hypothalamic hypothyroidism, mild increase and decrease in serum TSH and FT4 levels, respectively, may often be observed, while the serum FT4 levels are sometimes normal, which is similar to SCH </a:t>
            </a:r>
            <a:r>
              <a:rPr lang="en-US" sz="2800" dirty="0" smtClean="0"/>
              <a:t>.</a:t>
            </a:r>
          </a:p>
          <a:p>
            <a:endParaRPr lang="en-US" sz="2800" dirty="0"/>
          </a:p>
          <a:p>
            <a:r>
              <a:rPr lang="en-US" sz="2800" dirty="0" smtClean="0"/>
              <a:t> </a:t>
            </a:r>
            <a:r>
              <a:rPr lang="en-US" sz="2800" dirty="0"/>
              <a:t>5. Therapeutic process of overt hypothyroidism: At an early stage of overt hypothyroidism or due to poor compliance to LT4 administration for it, serum TSH levels may be mildly increased despite normal FT4 levels .</a:t>
            </a:r>
          </a:p>
        </p:txBody>
      </p:sp>
    </p:spTree>
    <p:extLst>
      <p:ext uri="{BB962C8B-B14F-4D97-AF65-F5344CB8AC3E}">
        <p14:creationId xmlns:p14="http://schemas.microsoft.com/office/powerpoint/2010/main" val="1751820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14</a:t>
            </a:fld>
            <a:endParaRPr lang="en-US"/>
          </a:p>
        </p:txBody>
      </p:sp>
      <p:sp>
        <p:nvSpPr>
          <p:cNvPr id="3" name="Rectangle 2"/>
          <p:cNvSpPr/>
          <p:nvPr/>
        </p:nvSpPr>
        <p:spPr>
          <a:xfrm>
            <a:off x="587828" y="1130499"/>
            <a:ext cx="10816046" cy="3539430"/>
          </a:xfrm>
          <a:prstGeom prst="rect">
            <a:avLst/>
          </a:prstGeom>
        </p:spPr>
        <p:txBody>
          <a:bodyPr wrap="square">
            <a:spAutoFit/>
          </a:bodyPr>
          <a:lstStyle/>
          <a:p>
            <a:r>
              <a:rPr lang="en-US" sz="2800" dirty="0"/>
              <a:t>6. Non-thyroidal illness (NTI): In the case of debilitating diseases such as cancer cachexia due to malignancy, it is possible to obtain results in thyroid function tests that are similar to SCH </a:t>
            </a:r>
            <a:r>
              <a:rPr lang="en-US" sz="2800" dirty="0" smtClean="0"/>
              <a:t>. </a:t>
            </a:r>
          </a:p>
          <a:p>
            <a:endParaRPr lang="en-US" sz="2800" dirty="0"/>
          </a:p>
          <a:p>
            <a:r>
              <a:rPr lang="en-US" sz="2800" dirty="0" smtClean="0"/>
              <a:t>7</a:t>
            </a:r>
            <a:r>
              <a:rPr lang="en-US" sz="2800" dirty="0"/>
              <a:t>. </a:t>
            </a:r>
            <a:r>
              <a:rPr lang="en-US" sz="2800" dirty="0" err="1"/>
              <a:t>Heterophilic</a:t>
            </a:r>
            <a:r>
              <a:rPr lang="en-US" sz="2800" dirty="0"/>
              <a:t> antibodies: </a:t>
            </a:r>
            <a:endParaRPr lang="en-US" sz="2800" dirty="0" smtClean="0"/>
          </a:p>
          <a:p>
            <a:pPr marL="457200" indent="-457200">
              <a:buFont typeface="Arial" panose="020B0604020202020204" pitchFamily="34" charset="0"/>
              <a:buChar char="•"/>
            </a:pPr>
            <a:r>
              <a:rPr lang="en-US" sz="2800" dirty="0" err="1" smtClean="0"/>
              <a:t>Heterophilic</a:t>
            </a:r>
            <a:r>
              <a:rPr lang="en-US" sz="2800" dirty="0" smtClean="0"/>
              <a:t> </a:t>
            </a:r>
            <a:r>
              <a:rPr lang="en-US" sz="2800" dirty="0"/>
              <a:t>antibody against TSH may lead to </a:t>
            </a:r>
            <a:r>
              <a:rPr lang="en-US" sz="2800" dirty="0">
                <a:solidFill>
                  <a:srgbClr val="FF0000"/>
                </a:solidFill>
              </a:rPr>
              <a:t>false high levels </a:t>
            </a:r>
            <a:r>
              <a:rPr lang="en-US" sz="2800" dirty="0"/>
              <a:t>of serum TSH, depending on the type of measurement kit. </a:t>
            </a:r>
            <a:endParaRPr lang="en-US" sz="2800" dirty="0" smtClean="0"/>
          </a:p>
          <a:p>
            <a:endParaRPr lang="en-US" sz="2800" dirty="0"/>
          </a:p>
        </p:txBody>
      </p:sp>
    </p:spTree>
    <p:extLst>
      <p:ext uri="{BB962C8B-B14F-4D97-AF65-F5344CB8AC3E}">
        <p14:creationId xmlns:p14="http://schemas.microsoft.com/office/powerpoint/2010/main" val="3669260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15</a:t>
            </a:fld>
            <a:endParaRPr lang="en-US"/>
          </a:p>
        </p:txBody>
      </p:sp>
      <p:sp>
        <p:nvSpPr>
          <p:cNvPr id="3" name="Rectangle 2"/>
          <p:cNvSpPr/>
          <p:nvPr/>
        </p:nvSpPr>
        <p:spPr>
          <a:xfrm>
            <a:off x="470262" y="0"/>
            <a:ext cx="10985862" cy="6124754"/>
          </a:xfrm>
          <a:prstGeom prst="rect">
            <a:avLst/>
          </a:prstGeom>
        </p:spPr>
        <p:txBody>
          <a:bodyPr wrap="square">
            <a:spAutoFit/>
          </a:bodyPr>
          <a:lstStyle/>
          <a:p>
            <a:r>
              <a:rPr lang="en-US" sz="2800" dirty="0"/>
              <a:t>8. Genetic disorders: </a:t>
            </a:r>
            <a:endParaRPr lang="en-US" sz="2800" dirty="0" smtClean="0"/>
          </a:p>
          <a:p>
            <a:endParaRPr lang="en-US" sz="2800" dirty="0" smtClean="0"/>
          </a:p>
          <a:p>
            <a:pPr marL="457200" indent="-457200">
              <a:buFont typeface="Arial" panose="020B0604020202020204" pitchFamily="34" charset="0"/>
              <a:buChar char="•"/>
            </a:pPr>
            <a:r>
              <a:rPr lang="en-US" sz="2800" dirty="0" err="1" smtClean="0"/>
              <a:t>Heterogenous</a:t>
            </a:r>
            <a:r>
              <a:rPr lang="en-US" sz="2800" dirty="0" smtClean="0"/>
              <a:t> </a:t>
            </a:r>
            <a:r>
              <a:rPr lang="en-US" sz="2800" dirty="0"/>
              <a:t>genetic mutations of TSH receptor gene (inactive form) are found in </a:t>
            </a:r>
            <a:r>
              <a:rPr lang="en-US" sz="2800" dirty="0">
                <a:solidFill>
                  <a:srgbClr val="FF0000"/>
                </a:solidFill>
              </a:rPr>
              <a:t>11.4– 29.0% </a:t>
            </a:r>
            <a:r>
              <a:rPr lang="en-US" sz="2800" dirty="0"/>
              <a:t>of children with SCH</a:t>
            </a:r>
            <a:r>
              <a:rPr lang="en-US" sz="2800" dirty="0" smtClean="0"/>
              <a:t>.</a:t>
            </a:r>
          </a:p>
          <a:p>
            <a:endParaRPr lang="en-US" sz="2800" dirty="0"/>
          </a:p>
          <a:p>
            <a:pPr marL="457200" indent="-457200">
              <a:buFont typeface="Arial" panose="020B0604020202020204" pitchFamily="34" charset="0"/>
              <a:buChar char="•"/>
            </a:pPr>
            <a:r>
              <a:rPr lang="en-US" sz="2800" dirty="0" smtClean="0"/>
              <a:t> </a:t>
            </a:r>
            <a:r>
              <a:rPr lang="en-US" sz="2800" dirty="0"/>
              <a:t>Mild increase in serum TSH levels can be found in patients with genetic </a:t>
            </a:r>
            <a:r>
              <a:rPr lang="en-US" sz="2800" dirty="0" smtClean="0"/>
              <a:t>disorders </a:t>
            </a:r>
            <a:r>
              <a:rPr lang="en-US" sz="2800" dirty="0"/>
              <a:t>of dual oxidase 2 (DUOX2), which is </a:t>
            </a:r>
            <a:r>
              <a:rPr lang="en-US" sz="2800" dirty="0" smtClean="0"/>
              <a:t>important </a:t>
            </a:r>
            <a:r>
              <a:rPr lang="en-US" sz="2800" dirty="0"/>
              <a:t>for the </a:t>
            </a:r>
            <a:r>
              <a:rPr lang="en-US" sz="2800" dirty="0" err="1"/>
              <a:t>organification</a:t>
            </a:r>
            <a:r>
              <a:rPr lang="en-US" sz="2800" dirty="0"/>
              <a:t> of iodine in the thyroid gland. </a:t>
            </a:r>
            <a:endParaRPr lang="en-US" sz="2800" dirty="0" smtClean="0"/>
          </a:p>
          <a:p>
            <a:endParaRPr lang="en-US" sz="2800" dirty="0" smtClean="0"/>
          </a:p>
          <a:p>
            <a:pPr marL="457200" indent="-457200">
              <a:buFont typeface="Arial" panose="020B0604020202020204" pitchFamily="34" charset="0"/>
              <a:buChar char="•"/>
            </a:pPr>
            <a:r>
              <a:rPr lang="en-US" sz="2800" dirty="0" smtClean="0"/>
              <a:t>SCH </a:t>
            </a:r>
            <a:r>
              <a:rPr lang="en-US" sz="2800" dirty="0"/>
              <a:t>can be found in 25.3–60.0% of patients with </a:t>
            </a:r>
            <a:r>
              <a:rPr lang="en-US" sz="2800" dirty="0">
                <a:solidFill>
                  <a:srgbClr val="FF0000"/>
                </a:solidFill>
              </a:rPr>
              <a:t>Down’s syndrome</a:t>
            </a:r>
            <a:r>
              <a:rPr lang="en-US" sz="2800" dirty="0"/>
              <a:t>. </a:t>
            </a:r>
            <a:endParaRPr lang="en-US" sz="2800" dirty="0" smtClean="0"/>
          </a:p>
          <a:p>
            <a:endParaRPr lang="en-US" sz="2800" dirty="0" smtClean="0"/>
          </a:p>
          <a:p>
            <a:pPr marL="457200" indent="-457200">
              <a:buFont typeface="Arial" panose="020B0604020202020204" pitchFamily="34" charset="0"/>
              <a:buChar char="•"/>
            </a:pPr>
            <a:r>
              <a:rPr lang="en-US" sz="2800" dirty="0" smtClean="0"/>
              <a:t>Moreover</a:t>
            </a:r>
            <a:r>
              <a:rPr lang="en-US" sz="2800" dirty="0"/>
              <a:t>, mild increase in serum TSH levels can be found in patients with </a:t>
            </a:r>
            <a:r>
              <a:rPr lang="en-US" sz="2800" dirty="0" err="1"/>
              <a:t>pseudohypoparathyroidism</a:t>
            </a:r>
            <a:r>
              <a:rPr lang="en-US" sz="2800" dirty="0"/>
              <a:t> type 1a, </a:t>
            </a:r>
            <a:r>
              <a:rPr lang="en-US" sz="2800" dirty="0" smtClean="0"/>
              <a:t> </a:t>
            </a:r>
            <a:r>
              <a:rPr lang="en-US" sz="2800" dirty="0"/>
              <a:t>thereby yielding TSH </a:t>
            </a:r>
            <a:r>
              <a:rPr lang="en-US" sz="2800" dirty="0" smtClean="0"/>
              <a:t>resistance.</a:t>
            </a:r>
            <a:endParaRPr lang="en-US" sz="2800" dirty="0"/>
          </a:p>
        </p:txBody>
      </p:sp>
    </p:spTree>
    <p:extLst>
      <p:ext uri="{BB962C8B-B14F-4D97-AF65-F5344CB8AC3E}">
        <p14:creationId xmlns:p14="http://schemas.microsoft.com/office/powerpoint/2010/main" val="397560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16</a:t>
            </a:fld>
            <a:endParaRPr lang="en-US"/>
          </a:p>
        </p:txBody>
      </p:sp>
      <p:sp>
        <p:nvSpPr>
          <p:cNvPr id="3" name="Rectangle 2"/>
          <p:cNvSpPr/>
          <p:nvPr/>
        </p:nvSpPr>
        <p:spPr>
          <a:xfrm>
            <a:off x="148244" y="302359"/>
            <a:ext cx="11817333" cy="6555641"/>
          </a:xfrm>
          <a:prstGeom prst="rect">
            <a:avLst/>
          </a:prstGeom>
        </p:spPr>
        <p:txBody>
          <a:bodyPr wrap="square">
            <a:spAutoFit/>
          </a:bodyPr>
          <a:lstStyle/>
          <a:p>
            <a:r>
              <a:rPr lang="en-US" sz="4000" b="1" dirty="0"/>
              <a:t>Clinical Significance of </a:t>
            </a:r>
            <a:r>
              <a:rPr lang="en-US" sz="4000" b="1" dirty="0" smtClean="0"/>
              <a:t>SCH</a:t>
            </a:r>
            <a:r>
              <a:rPr lang="en-US" dirty="0"/>
              <a:t>:</a:t>
            </a:r>
            <a:endParaRPr lang="en-US" dirty="0" smtClean="0"/>
          </a:p>
          <a:p>
            <a:endParaRPr lang="en-US" dirty="0"/>
          </a:p>
          <a:p>
            <a:r>
              <a:rPr lang="en-US" sz="3200" b="1" dirty="0" smtClean="0"/>
              <a:t>Cardiovascular disease</a:t>
            </a:r>
            <a:r>
              <a:rPr lang="en-US" sz="3200" dirty="0" smtClean="0"/>
              <a:t>:</a:t>
            </a:r>
          </a:p>
          <a:p>
            <a:endParaRPr lang="en-US" sz="3200" dirty="0" smtClean="0"/>
          </a:p>
          <a:p>
            <a:pPr marL="285750" indent="-285750">
              <a:buFont typeface="Arial" panose="020B0604020202020204" pitchFamily="34" charset="0"/>
              <a:buChar char="•"/>
            </a:pPr>
            <a:r>
              <a:rPr lang="en-US" sz="2800" dirty="0" smtClean="0"/>
              <a:t> </a:t>
            </a:r>
            <a:r>
              <a:rPr lang="en-US" sz="2800" dirty="0"/>
              <a:t>It has been reported that SCH is associated with various risk factors for cardiovascular disease (CVD), such as hypertension and dyslipidemia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A population-based cross-sectional study in Rotterdam, The Netherlands (1,149 women (mean age ± SD, 69.0 ± 7.5 years) reported that SCH was associated with the prevalence of </a:t>
            </a:r>
            <a:r>
              <a:rPr lang="en-US" sz="2800" dirty="0">
                <a:solidFill>
                  <a:srgbClr val="FF0000"/>
                </a:solidFill>
              </a:rPr>
              <a:t>aortic atherosclerosis </a:t>
            </a:r>
            <a:r>
              <a:rPr lang="en-US" sz="2800" dirty="0"/>
              <a:t>(odds ratio (OR): 1.7, 95% confidence interval (CI): 1.1–2.6) and </a:t>
            </a:r>
            <a:r>
              <a:rPr lang="en-US" sz="2800" dirty="0" smtClean="0">
                <a:solidFill>
                  <a:srgbClr val="FF0000"/>
                </a:solidFill>
              </a:rPr>
              <a:t>myocardial </a:t>
            </a:r>
            <a:r>
              <a:rPr lang="en-US" sz="2800" dirty="0">
                <a:solidFill>
                  <a:srgbClr val="FF0000"/>
                </a:solidFill>
              </a:rPr>
              <a:t>infarction </a:t>
            </a:r>
            <a:r>
              <a:rPr lang="en-US" sz="2800" dirty="0"/>
              <a:t>(OR: 2.3, CI: 1.3–4.0) when age adjusted, in elderly women </a:t>
            </a:r>
            <a:r>
              <a:rPr lang="en-US" sz="2800" dirty="0" smtClean="0"/>
              <a:t>.</a:t>
            </a:r>
          </a:p>
          <a:p>
            <a:pPr marL="285750" indent="-285750">
              <a:buFont typeface="Arial" panose="020B0604020202020204" pitchFamily="34" charset="0"/>
              <a:buChar char="•"/>
            </a:pPr>
            <a:endParaRPr lang="en-US" sz="2800" dirty="0"/>
          </a:p>
          <a:p>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9188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17</a:t>
            </a:fld>
            <a:endParaRPr lang="en-US"/>
          </a:p>
        </p:txBody>
      </p:sp>
      <p:sp>
        <p:nvSpPr>
          <p:cNvPr id="3" name="Rectangle 2"/>
          <p:cNvSpPr/>
          <p:nvPr/>
        </p:nvSpPr>
        <p:spPr>
          <a:xfrm>
            <a:off x="274321" y="1313545"/>
            <a:ext cx="11586753" cy="3108543"/>
          </a:xfrm>
          <a:prstGeom prst="rect">
            <a:avLst/>
          </a:prstGeom>
        </p:spPr>
        <p:txBody>
          <a:bodyPr wrap="square">
            <a:spAutoFit/>
          </a:bodyPr>
          <a:lstStyle/>
          <a:p>
            <a:pPr marL="285750" indent="-285750">
              <a:buFont typeface="Arial" panose="020B0604020202020204" pitchFamily="34" charset="0"/>
              <a:buChar char="•"/>
            </a:pPr>
            <a:r>
              <a:rPr lang="en-US" sz="2800" dirty="0"/>
              <a:t>Another cross sectional study of a general population demonstrated that SCH in males below 50 years was associated with CVD compared to </a:t>
            </a:r>
            <a:r>
              <a:rPr lang="en-US" sz="2800" dirty="0" err="1"/>
              <a:t>euthyroid</a:t>
            </a:r>
            <a:r>
              <a:rPr lang="en-US" sz="2800" dirty="0"/>
              <a:t> males (OR: 3.4, CI: 1.6–6.8)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a:t>
            </a:r>
            <a:r>
              <a:rPr lang="en-US" sz="2800" dirty="0" smtClean="0"/>
              <a:t>everal </a:t>
            </a:r>
            <a:r>
              <a:rPr lang="en-US" sz="2800" dirty="0"/>
              <a:t>meta-analyses </a:t>
            </a:r>
            <a:r>
              <a:rPr lang="en-US" sz="2800" dirty="0" smtClean="0"/>
              <a:t>, </a:t>
            </a:r>
            <a:r>
              <a:rPr lang="en-US" sz="2800" dirty="0"/>
              <a:t>including the most recent analysis </a:t>
            </a:r>
            <a:r>
              <a:rPr lang="en-US" sz="2800" dirty="0" smtClean="0"/>
              <a:t>, </a:t>
            </a:r>
            <a:r>
              <a:rPr lang="en-US" sz="2800" dirty="0"/>
              <a:t>indicate that SCH is associated with an increased CVD risk and </a:t>
            </a:r>
            <a:r>
              <a:rPr lang="en-US" sz="2800" dirty="0" smtClean="0"/>
              <a:t>all cause </a:t>
            </a:r>
            <a:r>
              <a:rPr lang="en-US" sz="2800" dirty="0"/>
              <a:t>mortality, particularly in participants younger than 65 years with high CVD risk.</a:t>
            </a:r>
          </a:p>
        </p:txBody>
      </p:sp>
    </p:spTree>
    <p:extLst>
      <p:ext uri="{BB962C8B-B14F-4D97-AF65-F5344CB8AC3E}">
        <p14:creationId xmlns:p14="http://schemas.microsoft.com/office/powerpoint/2010/main" val="8713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18</a:t>
            </a:fld>
            <a:endParaRPr lang="en-US"/>
          </a:p>
        </p:txBody>
      </p:sp>
      <p:sp>
        <p:nvSpPr>
          <p:cNvPr id="3" name="Rectangle 2"/>
          <p:cNvSpPr/>
          <p:nvPr/>
        </p:nvSpPr>
        <p:spPr>
          <a:xfrm>
            <a:off x="509450" y="1060158"/>
            <a:ext cx="11260184" cy="3539430"/>
          </a:xfrm>
          <a:prstGeom prst="rect">
            <a:avLst/>
          </a:prstGeom>
        </p:spPr>
        <p:txBody>
          <a:bodyPr wrap="square">
            <a:spAutoFit/>
          </a:bodyPr>
          <a:lstStyle/>
          <a:p>
            <a:pPr marL="285750" indent="-285750">
              <a:buFont typeface="Arial" panose="020B0604020202020204" pitchFamily="34" charset="0"/>
              <a:buChar char="•"/>
            </a:pPr>
            <a:r>
              <a:rPr lang="en-US" sz="2800" dirty="0"/>
              <a:t>There are several pro </a:t>
            </a:r>
            <a:r>
              <a:rPr lang="en-US" sz="2800" dirty="0" smtClean="0"/>
              <a:t> </a:t>
            </a:r>
            <a:r>
              <a:rPr lang="en-US" sz="2800" dirty="0"/>
              <a:t>and con </a:t>
            </a:r>
            <a:r>
              <a:rPr lang="en-US" sz="2800" dirty="0" smtClean="0"/>
              <a:t> </a:t>
            </a:r>
            <a:r>
              <a:rPr lang="en-US" sz="2800" dirty="0"/>
              <a:t>studies regarding the use of LT4 for improving CVD outcomes in individuals with SCH. </a:t>
            </a: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Even </a:t>
            </a:r>
            <a:r>
              <a:rPr lang="en-US" sz="2800" dirty="0"/>
              <a:t>though </a:t>
            </a:r>
            <a:r>
              <a:rPr lang="en-US" sz="2800" dirty="0">
                <a:solidFill>
                  <a:srgbClr val="FF0000"/>
                </a:solidFill>
              </a:rPr>
              <a:t>no</a:t>
            </a:r>
            <a:r>
              <a:rPr lang="en-US" sz="2800" dirty="0"/>
              <a:t> </a:t>
            </a:r>
            <a:r>
              <a:rPr lang="en-US" sz="2800" dirty="0" smtClean="0"/>
              <a:t>large-scale</a:t>
            </a:r>
            <a:r>
              <a:rPr lang="en-US" sz="2800" dirty="0"/>
              <a:t>, randomized, placebo-controlled trial to support evidence for the benefit of LT4 administration to SCH on CVD risk has been performed to date, taken together, these studies suggest that LT4 administration </a:t>
            </a:r>
            <a:r>
              <a:rPr lang="en-US" sz="2800" dirty="0">
                <a:solidFill>
                  <a:srgbClr val="FF0000"/>
                </a:solidFill>
              </a:rPr>
              <a:t>may not improve </a:t>
            </a:r>
            <a:r>
              <a:rPr lang="en-US" sz="2800" dirty="0"/>
              <a:t>CVD outcomes in SCH, especially in elderly patients.</a:t>
            </a:r>
          </a:p>
        </p:txBody>
      </p:sp>
    </p:spTree>
    <p:extLst>
      <p:ext uri="{BB962C8B-B14F-4D97-AF65-F5344CB8AC3E}">
        <p14:creationId xmlns:p14="http://schemas.microsoft.com/office/powerpoint/2010/main" val="137354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19</a:t>
            </a:fld>
            <a:endParaRPr lang="en-US"/>
          </a:p>
        </p:txBody>
      </p:sp>
      <p:sp>
        <p:nvSpPr>
          <p:cNvPr id="3" name="Rectangle 2"/>
          <p:cNvSpPr/>
          <p:nvPr/>
        </p:nvSpPr>
        <p:spPr>
          <a:xfrm>
            <a:off x="365759" y="535578"/>
            <a:ext cx="11573692" cy="4616648"/>
          </a:xfrm>
          <a:prstGeom prst="rect">
            <a:avLst/>
          </a:prstGeom>
        </p:spPr>
        <p:txBody>
          <a:bodyPr wrap="square">
            <a:spAutoFit/>
          </a:bodyPr>
          <a:lstStyle/>
          <a:p>
            <a:r>
              <a:rPr lang="en-US" sz="4000" b="1" dirty="0" smtClean="0"/>
              <a:t>Dyslipidemia:</a:t>
            </a:r>
          </a:p>
          <a:p>
            <a:endParaRPr lang="en-US" sz="4000" b="1" dirty="0" smtClean="0"/>
          </a:p>
          <a:p>
            <a:endParaRPr lang="en-US" dirty="0" smtClean="0"/>
          </a:p>
          <a:p>
            <a:pPr marL="285750" indent="-285750">
              <a:buFont typeface="Arial" panose="020B0604020202020204" pitchFamily="34" charset="0"/>
              <a:buChar char="•"/>
            </a:pPr>
            <a:r>
              <a:rPr lang="en-US" sz="2800" dirty="0" smtClean="0"/>
              <a:t> </a:t>
            </a:r>
            <a:r>
              <a:rPr lang="en-US" sz="2800" dirty="0"/>
              <a:t>It is well-known that overt hypothyroidism is </a:t>
            </a:r>
            <a:r>
              <a:rPr lang="en-US" sz="2800" dirty="0" smtClean="0"/>
              <a:t>associated </a:t>
            </a:r>
            <a:r>
              <a:rPr lang="en-US" sz="2800" dirty="0"/>
              <a:t>with </a:t>
            </a:r>
            <a:r>
              <a:rPr lang="en-US" sz="2800" dirty="0" smtClean="0"/>
              <a:t>hyperlipidemia. </a:t>
            </a:r>
          </a:p>
          <a:p>
            <a:endParaRPr lang="en-US" sz="2800" dirty="0"/>
          </a:p>
          <a:p>
            <a:pPr marL="285750" indent="-285750">
              <a:buFont typeface="Arial" panose="020B0604020202020204" pitchFamily="34" charset="0"/>
              <a:buChar char="•"/>
            </a:pPr>
            <a:r>
              <a:rPr lang="en-US" sz="2800" dirty="0" smtClean="0"/>
              <a:t>To </a:t>
            </a:r>
            <a:r>
              <a:rPr lang="en-US" sz="2800" dirty="0"/>
              <a:t>date, severe SCH with serum TSH levels above 10 </a:t>
            </a:r>
            <a:r>
              <a:rPr lang="en-US" sz="2800" dirty="0" err="1"/>
              <a:t>mIU</a:t>
            </a:r>
            <a:r>
              <a:rPr lang="en-US" sz="2800" dirty="0"/>
              <a:t>/L (Grade 2) is associated with hyperlipidemia </a:t>
            </a:r>
            <a:r>
              <a:rPr lang="en-US" sz="2800" dirty="0" smtClean="0"/>
              <a:t>.</a:t>
            </a:r>
          </a:p>
          <a:p>
            <a:pPr marL="285750" indent="-285750">
              <a:buFont typeface="Arial" panose="020B0604020202020204" pitchFamily="34" charset="0"/>
              <a:buChar char="•"/>
            </a:pPr>
            <a:endParaRPr lang="en-US" sz="2800" dirty="0" smtClean="0"/>
          </a:p>
          <a:p>
            <a:endParaRPr lang="en-US" sz="2800" dirty="0"/>
          </a:p>
        </p:txBody>
      </p:sp>
    </p:spTree>
    <p:extLst>
      <p:ext uri="{BB962C8B-B14F-4D97-AF65-F5344CB8AC3E}">
        <p14:creationId xmlns:p14="http://schemas.microsoft.com/office/powerpoint/2010/main" val="214695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a:t>
            </a:fld>
            <a:endParaRPr lang="en-US"/>
          </a:p>
        </p:txBody>
      </p:sp>
      <p:sp>
        <p:nvSpPr>
          <p:cNvPr id="3" name="Rectangle 2"/>
          <p:cNvSpPr/>
          <p:nvPr/>
        </p:nvSpPr>
        <p:spPr>
          <a:xfrm>
            <a:off x="992777" y="801581"/>
            <a:ext cx="10489474" cy="1938992"/>
          </a:xfrm>
          <a:prstGeom prst="rect">
            <a:avLst/>
          </a:prstGeom>
        </p:spPr>
        <p:txBody>
          <a:bodyPr wrap="square">
            <a:spAutoFit/>
          </a:bodyPr>
          <a:lstStyle/>
          <a:p>
            <a:pPr algn="ctr"/>
            <a:r>
              <a:rPr lang="en-US" sz="6000" dirty="0">
                <a:latin typeface="Algerian" panose="04020705040A02060702" pitchFamily="82" charset="0"/>
              </a:rPr>
              <a:t>Update on subclinical thyroid dysfunction </a:t>
            </a:r>
          </a:p>
        </p:txBody>
      </p:sp>
      <p:sp>
        <p:nvSpPr>
          <p:cNvPr id="4" name="Rectangle 3"/>
          <p:cNvSpPr/>
          <p:nvPr/>
        </p:nvSpPr>
        <p:spPr>
          <a:xfrm>
            <a:off x="3317966" y="2967335"/>
            <a:ext cx="6048103" cy="1200329"/>
          </a:xfrm>
          <a:prstGeom prst="rect">
            <a:avLst/>
          </a:prstGeom>
        </p:spPr>
        <p:txBody>
          <a:bodyPr wrap="square">
            <a:spAutoFit/>
          </a:bodyPr>
          <a:lstStyle/>
          <a:p>
            <a:pPr algn="ctr"/>
            <a:r>
              <a:rPr lang="en-US" dirty="0"/>
              <a:t>D</a:t>
            </a:r>
            <a:r>
              <a:rPr lang="en-US" dirty="0" smtClean="0"/>
              <a:t>epartment </a:t>
            </a:r>
            <a:r>
              <a:rPr lang="en-US" dirty="0"/>
              <a:t>of Diabetes, Endocrinology, and Hematology, </a:t>
            </a:r>
            <a:r>
              <a:rPr lang="en-US" dirty="0" err="1"/>
              <a:t>Dokkyo</a:t>
            </a:r>
            <a:r>
              <a:rPr lang="en-US" dirty="0"/>
              <a:t> Medical University Saitama Medical Center, Saitama 343-8555, </a:t>
            </a:r>
            <a:r>
              <a:rPr lang="en-US" dirty="0" smtClean="0"/>
              <a:t>Japan </a:t>
            </a:r>
            <a:r>
              <a:rPr lang="en-US" dirty="0"/>
              <a:t>JUN </a:t>
            </a:r>
            <a:r>
              <a:rPr lang="en-US" dirty="0" smtClean="0"/>
              <a:t>2022 </a:t>
            </a:r>
          </a:p>
          <a:p>
            <a:pPr algn="ctr"/>
            <a:r>
              <a:rPr lang="en-US" dirty="0" err="1" smtClean="0"/>
              <a:t>dr</a:t>
            </a:r>
            <a:r>
              <a:rPr lang="en-US" dirty="0" smtClean="0"/>
              <a:t> </a:t>
            </a:r>
            <a:r>
              <a:rPr lang="en-US" dirty="0" err="1" smtClean="0"/>
              <a:t>Koshi</a:t>
            </a:r>
            <a:r>
              <a:rPr lang="en-US" dirty="0" smtClean="0"/>
              <a:t> </a:t>
            </a:r>
            <a:r>
              <a:rPr lang="en-US" dirty="0"/>
              <a:t>Hashimoto</a:t>
            </a:r>
          </a:p>
        </p:txBody>
      </p:sp>
      <p:pic>
        <p:nvPicPr>
          <p:cNvPr id="5" name="Picture 4"/>
          <p:cNvPicPr>
            <a:picLocks noChangeAspect="1"/>
          </p:cNvPicPr>
          <p:nvPr/>
        </p:nvPicPr>
        <p:blipFill>
          <a:blip r:embed="rId2"/>
          <a:stretch>
            <a:fillRect/>
          </a:stretch>
        </p:blipFill>
        <p:spPr>
          <a:xfrm>
            <a:off x="5016136" y="4394426"/>
            <a:ext cx="2599509" cy="1679803"/>
          </a:xfrm>
          <a:prstGeom prst="rect">
            <a:avLst/>
          </a:prstGeom>
        </p:spPr>
      </p:pic>
    </p:spTree>
    <p:extLst>
      <p:ext uri="{BB962C8B-B14F-4D97-AF65-F5344CB8AC3E}">
        <p14:creationId xmlns:p14="http://schemas.microsoft.com/office/powerpoint/2010/main" val="1426752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20</a:t>
            </a:fld>
            <a:endParaRPr lang="en-US"/>
          </a:p>
        </p:txBody>
      </p:sp>
      <p:sp>
        <p:nvSpPr>
          <p:cNvPr id="3" name="Rectangle 2"/>
          <p:cNvSpPr/>
          <p:nvPr/>
        </p:nvSpPr>
        <p:spPr>
          <a:xfrm>
            <a:off x="496389" y="817157"/>
            <a:ext cx="11260182" cy="5262979"/>
          </a:xfrm>
          <a:prstGeom prst="rect">
            <a:avLst/>
          </a:prstGeom>
        </p:spPr>
        <p:txBody>
          <a:bodyPr wrap="square">
            <a:spAutoFit/>
          </a:bodyPr>
          <a:lstStyle/>
          <a:p>
            <a:pPr marL="285750" indent="-285750">
              <a:buFont typeface="Arial" panose="020B0604020202020204" pitchFamily="34" charset="0"/>
              <a:buChar char="•"/>
            </a:pPr>
            <a:r>
              <a:rPr lang="en-US" sz="2800" dirty="0"/>
              <a:t> For mild SCH patients with serum TSH levels below 10 </a:t>
            </a:r>
            <a:r>
              <a:rPr lang="en-US" sz="2800" dirty="0" err="1"/>
              <a:t>mIU</a:t>
            </a:r>
            <a:r>
              <a:rPr lang="en-US" sz="2800" dirty="0"/>
              <a:t>/L (Grade 1), a systematic review of the studies and a meta-analysis for 35 case control and cohort studies was recently performed and reported that total cholesterol, low density lipoprotein, and </a:t>
            </a:r>
            <a:r>
              <a:rPr lang="en-US" sz="2800" dirty="0" smtClean="0"/>
              <a:t>triglycerides </a:t>
            </a:r>
            <a:r>
              <a:rPr lang="en-US" sz="2800" dirty="0"/>
              <a:t>were significantly higher and that high density lipoprotein was significantly lower in Grade 1 SCH patients compared to </a:t>
            </a:r>
            <a:r>
              <a:rPr lang="en-US" sz="2800" dirty="0" err="1"/>
              <a:t>euthyroid</a:t>
            </a:r>
            <a:r>
              <a:rPr lang="en-US" sz="2800" dirty="0"/>
              <a:t> individuals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 </a:t>
            </a:r>
            <a:r>
              <a:rPr lang="en-US" sz="2800" dirty="0"/>
              <a:t>recently updated meta-analysis revealed that LT4 supplementation in SCH leads to improvement in lipid profile, but with a </a:t>
            </a:r>
            <a:r>
              <a:rPr lang="en-US" sz="2800" dirty="0">
                <a:solidFill>
                  <a:srgbClr val="FF0000"/>
                </a:solidFill>
              </a:rPr>
              <a:t>smaller degree </a:t>
            </a:r>
            <a:r>
              <a:rPr lang="en-US" sz="2800" dirty="0"/>
              <a:t>of improvement than in overt hypothyroidism</a:t>
            </a:r>
            <a:r>
              <a:rPr lang="en-US" sz="2800" dirty="0" smtClean="0"/>
              <a:t>.</a:t>
            </a:r>
          </a:p>
          <a:p>
            <a:endParaRPr lang="en-US" sz="2800" dirty="0" smtClean="0"/>
          </a:p>
          <a:p>
            <a:r>
              <a:rPr lang="en-US" sz="2800" dirty="0" smtClean="0"/>
              <a:t> </a:t>
            </a:r>
            <a:endParaRPr lang="en-US" sz="2800" dirty="0"/>
          </a:p>
        </p:txBody>
      </p:sp>
    </p:spTree>
    <p:extLst>
      <p:ext uri="{BB962C8B-B14F-4D97-AF65-F5344CB8AC3E}">
        <p14:creationId xmlns:p14="http://schemas.microsoft.com/office/powerpoint/2010/main" val="237460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21</a:t>
            </a:fld>
            <a:endParaRPr lang="en-US"/>
          </a:p>
        </p:txBody>
      </p:sp>
      <p:sp>
        <p:nvSpPr>
          <p:cNvPr id="3" name="Rectangle 2"/>
          <p:cNvSpPr/>
          <p:nvPr/>
        </p:nvSpPr>
        <p:spPr>
          <a:xfrm>
            <a:off x="444138" y="384836"/>
            <a:ext cx="10933610" cy="4431983"/>
          </a:xfrm>
          <a:prstGeom prst="rect">
            <a:avLst/>
          </a:prstGeom>
        </p:spPr>
        <p:txBody>
          <a:bodyPr wrap="square">
            <a:spAutoFit/>
          </a:bodyPr>
          <a:lstStyle/>
          <a:p>
            <a:r>
              <a:rPr lang="en-US" sz="4000" b="1" dirty="0"/>
              <a:t>cognitive decline and dementia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t>Some meta-analyses have been conducted regarding the association of SCH with cognitive impairment, but </a:t>
            </a:r>
            <a:r>
              <a:rPr lang="en-US" sz="2800" dirty="0">
                <a:solidFill>
                  <a:srgbClr val="FF0000"/>
                </a:solidFill>
              </a:rPr>
              <a:t>no association </a:t>
            </a:r>
            <a:r>
              <a:rPr lang="en-US" sz="2800" dirty="0"/>
              <a:t>was found in elderly patients who were older than 65 or 75 years</a:t>
            </a:r>
            <a:r>
              <a:rPr lang="en-US" sz="2800" dirty="0" smtClean="0"/>
              <a:t>.</a:t>
            </a:r>
            <a:r>
              <a:rPr lang="en-US" sz="2800" dirty="0"/>
              <a:t>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 </a:t>
            </a:r>
            <a:r>
              <a:rPr lang="en-US" sz="2800" dirty="0"/>
              <a:t>recently updated meta-analysis of 21 cohorts comprising 74,565 total </a:t>
            </a:r>
            <a:r>
              <a:rPr lang="en-US" sz="2800" dirty="0" smtClean="0"/>
              <a:t>participants </a:t>
            </a:r>
            <a:r>
              <a:rPr lang="en-US" sz="2800" dirty="0"/>
              <a:t>revealed that neither SCH nor </a:t>
            </a:r>
            <a:r>
              <a:rPr lang="en-US" sz="2800" dirty="0" err="1"/>
              <a:t>SCHyper</a:t>
            </a:r>
            <a:r>
              <a:rPr lang="en-US" sz="2800" dirty="0"/>
              <a:t> are associated with cognitive function, cognitive decline, or incident dementia.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211815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22</a:t>
            </a:fld>
            <a:endParaRPr lang="en-US"/>
          </a:p>
        </p:txBody>
      </p:sp>
      <p:sp>
        <p:nvSpPr>
          <p:cNvPr id="3" name="Rectangle 2"/>
          <p:cNvSpPr/>
          <p:nvPr/>
        </p:nvSpPr>
        <p:spPr>
          <a:xfrm>
            <a:off x="287383" y="506161"/>
            <a:ext cx="11495313" cy="4093428"/>
          </a:xfrm>
          <a:prstGeom prst="rect">
            <a:avLst/>
          </a:prstGeom>
        </p:spPr>
        <p:txBody>
          <a:bodyPr wrap="square">
            <a:spAutoFit/>
          </a:bodyPr>
          <a:lstStyle/>
          <a:p>
            <a:r>
              <a:rPr lang="en-US" sz="3600" b="1" dirty="0" smtClean="0"/>
              <a:t>Type </a:t>
            </a:r>
            <a:r>
              <a:rPr lang="en-US" sz="3600" b="1" dirty="0"/>
              <a:t>2 diabetes mellitus (T2DM) and renal </a:t>
            </a:r>
            <a:r>
              <a:rPr lang="en-US" sz="3600" b="1" dirty="0" smtClean="0"/>
              <a:t>function:</a:t>
            </a:r>
          </a:p>
          <a:p>
            <a:endParaRPr lang="en-US" sz="2800" dirty="0"/>
          </a:p>
          <a:p>
            <a:pPr marL="457200" indent="-457200">
              <a:buFont typeface="Arial" panose="020B0604020202020204" pitchFamily="34" charset="0"/>
              <a:buChar char="•"/>
            </a:pPr>
            <a:r>
              <a:rPr lang="en-US" sz="2800" dirty="0" smtClean="0"/>
              <a:t> </a:t>
            </a:r>
            <a:r>
              <a:rPr lang="en-US" sz="2800" dirty="0"/>
              <a:t>Evidence has accumulated which suggests an </a:t>
            </a:r>
            <a:r>
              <a:rPr lang="en-US" sz="2800" dirty="0" smtClean="0"/>
              <a:t>association </a:t>
            </a:r>
            <a:r>
              <a:rPr lang="en-US" sz="2800" dirty="0"/>
              <a:t>between SCH and T2DM </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a:t>
            </a:r>
            <a:r>
              <a:rPr lang="en-US" sz="2800" dirty="0"/>
              <a:t>Meta-analysis of 12 prospective studies revealed that those patients with high serum TSH levels (above 2.21 </a:t>
            </a:r>
            <a:r>
              <a:rPr lang="en-US" sz="2800" dirty="0" err="1"/>
              <a:t>mIU</a:t>
            </a:r>
            <a:r>
              <a:rPr lang="en-US" sz="2800" dirty="0"/>
              <a:t>/L) had </a:t>
            </a:r>
            <a:r>
              <a:rPr lang="en-US" sz="2800" dirty="0" smtClean="0"/>
              <a:t>17% </a:t>
            </a:r>
            <a:r>
              <a:rPr lang="en-US" sz="2800" dirty="0" err="1" smtClean="0"/>
              <a:t>icresed</a:t>
            </a:r>
            <a:r>
              <a:rPr lang="en-US" sz="2800" dirty="0" smtClean="0"/>
              <a:t> risk of </a:t>
            </a:r>
            <a:r>
              <a:rPr lang="en-US" sz="2800" dirty="0"/>
              <a:t>T2DM (relative risk (RR): 1.17, CI: 1.01– 1.36) compared to those </a:t>
            </a:r>
            <a:r>
              <a:rPr lang="en-US" sz="2800" dirty="0" smtClean="0"/>
              <a:t>with </a:t>
            </a:r>
            <a:r>
              <a:rPr lang="en-US" sz="2800" dirty="0"/>
              <a:t>normal serum TSH </a:t>
            </a:r>
            <a:r>
              <a:rPr lang="en-US" sz="2800" dirty="0" smtClean="0"/>
              <a:t>levels.</a:t>
            </a:r>
            <a:endParaRPr lang="en-US" sz="2800" dirty="0"/>
          </a:p>
        </p:txBody>
      </p:sp>
    </p:spTree>
    <p:extLst>
      <p:ext uri="{BB962C8B-B14F-4D97-AF65-F5344CB8AC3E}">
        <p14:creationId xmlns:p14="http://schemas.microsoft.com/office/powerpoint/2010/main" val="2601634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23</a:t>
            </a:fld>
            <a:endParaRPr lang="en-US"/>
          </a:p>
        </p:txBody>
      </p:sp>
      <p:sp>
        <p:nvSpPr>
          <p:cNvPr id="3" name="Rectangle 2"/>
          <p:cNvSpPr/>
          <p:nvPr/>
        </p:nvSpPr>
        <p:spPr>
          <a:xfrm>
            <a:off x="330926" y="1295289"/>
            <a:ext cx="11477897" cy="2954655"/>
          </a:xfrm>
          <a:prstGeom prst="rect">
            <a:avLst/>
          </a:prstGeom>
        </p:spPr>
        <p:txBody>
          <a:bodyPr wrap="square">
            <a:spAutoFit/>
          </a:bodyPr>
          <a:lstStyle/>
          <a:p>
            <a:pPr marL="285750" indent="-285750">
              <a:buFont typeface="Arial" panose="020B0604020202020204" pitchFamily="34" charset="0"/>
              <a:buChar char="•"/>
            </a:pPr>
            <a:r>
              <a:rPr lang="en-US" sz="2800" dirty="0"/>
              <a:t>Meta-analysis of 36 articles, which contained a total of 61 studies, revealed that SCH might increase </a:t>
            </a:r>
            <a:r>
              <a:rPr lang="en-US" sz="2800" dirty="0" smtClean="0"/>
              <a:t>diabetic </a:t>
            </a:r>
            <a:r>
              <a:rPr lang="en-US" sz="2800" dirty="0"/>
              <a:t>complications such as nephropathy (OR: 1.74, CI: 1.34–2.28), retinopathy (OR: 1.42, CI: 1.21–1.67), and neuropathy (OR: 1.87, CI: 1.06–3.28) </a:t>
            </a:r>
            <a:r>
              <a:rPr lang="en-US" dirty="0" smtClean="0"/>
              <a:t>.</a:t>
            </a:r>
          </a:p>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sz="2800" dirty="0" smtClean="0"/>
              <a:t>SCH </a:t>
            </a:r>
            <a:r>
              <a:rPr lang="en-US" sz="2800" dirty="0"/>
              <a:t>is also reported to be associated with lowering glomerular filtration rate (GFR) through accelerating endothelial </a:t>
            </a:r>
            <a:r>
              <a:rPr lang="en-US" sz="2800" dirty="0" smtClean="0"/>
              <a:t>dysfunction.</a:t>
            </a:r>
            <a:endParaRPr lang="en-US" sz="2800" dirty="0"/>
          </a:p>
        </p:txBody>
      </p:sp>
    </p:spTree>
    <p:extLst>
      <p:ext uri="{BB962C8B-B14F-4D97-AF65-F5344CB8AC3E}">
        <p14:creationId xmlns:p14="http://schemas.microsoft.com/office/powerpoint/2010/main" val="3377985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24</a:t>
            </a:fld>
            <a:endParaRPr lang="en-US"/>
          </a:p>
        </p:txBody>
      </p:sp>
      <p:sp>
        <p:nvSpPr>
          <p:cNvPr id="3" name="Rectangle 2"/>
          <p:cNvSpPr/>
          <p:nvPr/>
        </p:nvSpPr>
        <p:spPr>
          <a:xfrm>
            <a:off x="383374" y="801414"/>
            <a:ext cx="11412386" cy="3970318"/>
          </a:xfrm>
          <a:prstGeom prst="rect">
            <a:avLst/>
          </a:prstGeom>
        </p:spPr>
        <p:txBody>
          <a:bodyPr wrap="square">
            <a:spAutoFit/>
          </a:bodyPr>
          <a:lstStyle/>
          <a:p>
            <a:pPr marL="285750" indent="-285750">
              <a:buFont typeface="Arial" panose="020B0604020202020204" pitchFamily="34" charset="0"/>
              <a:buChar char="•"/>
            </a:pPr>
            <a:r>
              <a:rPr lang="en-US" sz="2800" dirty="0"/>
              <a:t>It is well-known that LT4 supplementation may </a:t>
            </a:r>
            <a:r>
              <a:rPr lang="en-US" sz="2800" dirty="0" smtClean="0"/>
              <a:t>significantly </a:t>
            </a:r>
            <a:r>
              <a:rPr lang="en-US" sz="2800" dirty="0"/>
              <a:t>improve insulin sensitivity in patients with overt hypothyroidism and T2DM, by normalizing fasting hyperinsulinemia. Thus, LT4 supplementation </a:t>
            </a:r>
            <a:r>
              <a:rPr lang="en-US" sz="2800" dirty="0">
                <a:solidFill>
                  <a:srgbClr val="FF0000"/>
                </a:solidFill>
              </a:rPr>
              <a:t>may be beneficial </a:t>
            </a:r>
            <a:r>
              <a:rPr lang="en-US" sz="2800" dirty="0"/>
              <a:t>to improve the insulin resistance and </a:t>
            </a:r>
            <a:r>
              <a:rPr lang="en-US" sz="2800" dirty="0" smtClean="0"/>
              <a:t>dyslipidemia </a:t>
            </a:r>
            <a:r>
              <a:rPr lang="en-US" sz="2800" dirty="0"/>
              <a:t>that is associated with SCH</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It is also of interest that </a:t>
            </a:r>
            <a:r>
              <a:rPr lang="en-US" sz="2800" dirty="0">
                <a:solidFill>
                  <a:srgbClr val="FF0000"/>
                </a:solidFill>
              </a:rPr>
              <a:t>metformin</a:t>
            </a:r>
            <a:r>
              <a:rPr lang="en-US" sz="2800" dirty="0"/>
              <a:t>, which is popular for the first-choice oral hypoglycemic agent against T2DM, may ameliorate SCH in T2DM patients by reducing serum TSH levels without altering thyroid hormone </a:t>
            </a:r>
            <a:r>
              <a:rPr lang="en-US" sz="2800" dirty="0" smtClean="0"/>
              <a:t>levels.</a:t>
            </a:r>
            <a:endParaRPr lang="en-US" sz="2800" dirty="0"/>
          </a:p>
        </p:txBody>
      </p:sp>
    </p:spTree>
    <p:extLst>
      <p:ext uri="{BB962C8B-B14F-4D97-AF65-F5344CB8AC3E}">
        <p14:creationId xmlns:p14="http://schemas.microsoft.com/office/powerpoint/2010/main" val="2155046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25</a:t>
            </a:fld>
            <a:endParaRPr lang="en-US"/>
          </a:p>
        </p:txBody>
      </p:sp>
      <p:sp>
        <p:nvSpPr>
          <p:cNvPr id="3" name="Rectangle 2"/>
          <p:cNvSpPr/>
          <p:nvPr/>
        </p:nvSpPr>
        <p:spPr>
          <a:xfrm>
            <a:off x="566505" y="422757"/>
            <a:ext cx="11346821" cy="646331"/>
          </a:xfrm>
          <a:prstGeom prst="rect">
            <a:avLst/>
          </a:prstGeom>
        </p:spPr>
        <p:txBody>
          <a:bodyPr wrap="square">
            <a:spAutoFit/>
          </a:bodyPr>
          <a:lstStyle/>
          <a:p>
            <a:r>
              <a:rPr lang="en-US" sz="3600" b="1" dirty="0"/>
              <a:t>Therapeutic Strategy against </a:t>
            </a:r>
            <a:r>
              <a:rPr lang="en-US" sz="3600" b="1" dirty="0" smtClean="0"/>
              <a:t>SCH:</a:t>
            </a:r>
            <a:endParaRPr lang="en-US" sz="3600" b="1" dirty="0"/>
          </a:p>
        </p:txBody>
      </p:sp>
      <p:sp>
        <p:nvSpPr>
          <p:cNvPr id="4" name="Rectangle 3"/>
          <p:cNvSpPr/>
          <p:nvPr/>
        </p:nvSpPr>
        <p:spPr>
          <a:xfrm>
            <a:off x="566505" y="1535613"/>
            <a:ext cx="11072501" cy="3539430"/>
          </a:xfrm>
          <a:prstGeom prst="rect">
            <a:avLst/>
          </a:prstGeom>
        </p:spPr>
        <p:txBody>
          <a:bodyPr wrap="square">
            <a:spAutoFit/>
          </a:bodyPr>
          <a:lstStyle/>
          <a:p>
            <a:pPr marL="457200" indent="-457200">
              <a:buFont typeface="Arial" panose="020B0604020202020204" pitchFamily="34" charset="0"/>
              <a:buChar char="•"/>
            </a:pPr>
            <a:r>
              <a:rPr lang="en-US" sz="2800" dirty="0"/>
              <a:t>An algorithm of medical management of SCH patients is shown in Fig. 2 based on the guidelines published by the ATA </a:t>
            </a:r>
            <a:r>
              <a:rPr lang="en-US" sz="2800" dirty="0" smtClean="0"/>
              <a:t> </a:t>
            </a:r>
            <a:r>
              <a:rPr lang="en-US" sz="2800" dirty="0"/>
              <a:t>and AACE in 2012 </a:t>
            </a:r>
            <a:r>
              <a:rPr lang="en-US" sz="2800" dirty="0" smtClean="0"/>
              <a:t> </a:t>
            </a:r>
            <a:r>
              <a:rPr lang="en-US" sz="2800" dirty="0"/>
              <a:t>and the guidelines published by the European Thyroid Association (ETA</a:t>
            </a:r>
            <a:r>
              <a:rPr lang="en-US" sz="2800" dirty="0" smtClean="0"/>
              <a:t>).</a:t>
            </a:r>
          </a:p>
          <a:p>
            <a:endParaRPr lang="en-US" sz="2800" dirty="0"/>
          </a:p>
          <a:p>
            <a:pPr marL="457200" indent="-457200">
              <a:buFont typeface="Arial" panose="020B0604020202020204" pitchFamily="34" charset="0"/>
              <a:buChar char="•"/>
            </a:pPr>
            <a:r>
              <a:rPr lang="en-US" sz="2800" dirty="0" smtClean="0"/>
              <a:t> </a:t>
            </a:r>
            <a:r>
              <a:rPr lang="en-US" sz="2800" dirty="0"/>
              <a:t>In cases where serum TSH levels are lower than 10 </a:t>
            </a:r>
            <a:r>
              <a:rPr lang="en-US" sz="2800" dirty="0" err="1"/>
              <a:t>mIU</a:t>
            </a:r>
            <a:r>
              <a:rPr lang="en-US" sz="2800" dirty="0"/>
              <a:t>/L, unless the symptoms of </a:t>
            </a:r>
            <a:r>
              <a:rPr lang="en-US" sz="2800" dirty="0" smtClean="0"/>
              <a:t>hypothyroidism </a:t>
            </a:r>
            <a:r>
              <a:rPr lang="en-US" sz="2800" dirty="0"/>
              <a:t>such as </a:t>
            </a:r>
            <a:r>
              <a:rPr lang="en-US" sz="2800" dirty="0">
                <a:solidFill>
                  <a:srgbClr val="FF0000"/>
                </a:solidFill>
              </a:rPr>
              <a:t>general fatigue</a:t>
            </a:r>
            <a:r>
              <a:rPr lang="en-US" sz="2800" dirty="0"/>
              <a:t>, </a:t>
            </a:r>
            <a:r>
              <a:rPr lang="en-US" sz="2800" dirty="0">
                <a:solidFill>
                  <a:srgbClr val="FF0000"/>
                </a:solidFill>
              </a:rPr>
              <a:t>constipation</a:t>
            </a:r>
            <a:r>
              <a:rPr lang="en-US" sz="2800" dirty="0"/>
              <a:t>, </a:t>
            </a:r>
            <a:r>
              <a:rPr lang="en-US" sz="2800" dirty="0">
                <a:solidFill>
                  <a:srgbClr val="FF0000"/>
                </a:solidFill>
              </a:rPr>
              <a:t>dry</a:t>
            </a:r>
            <a:r>
              <a:rPr lang="en-US" sz="2800" dirty="0"/>
              <a:t> </a:t>
            </a:r>
            <a:r>
              <a:rPr lang="en-US" sz="2800" dirty="0">
                <a:solidFill>
                  <a:srgbClr val="FF0000"/>
                </a:solidFill>
              </a:rPr>
              <a:t>skin</a:t>
            </a:r>
            <a:r>
              <a:rPr lang="en-US" sz="2800" dirty="0"/>
              <a:t>, </a:t>
            </a:r>
            <a:r>
              <a:rPr lang="en-US" sz="2800" dirty="0">
                <a:solidFill>
                  <a:srgbClr val="FF0000"/>
                </a:solidFill>
              </a:rPr>
              <a:t>edema, weight gain</a:t>
            </a:r>
            <a:r>
              <a:rPr lang="en-US" sz="2800" dirty="0"/>
              <a:t>, and </a:t>
            </a:r>
            <a:r>
              <a:rPr lang="en-US" sz="2800" dirty="0">
                <a:solidFill>
                  <a:srgbClr val="FF0000"/>
                </a:solidFill>
              </a:rPr>
              <a:t>hoarseness</a:t>
            </a:r>
            <a:r>
              <a:rPr lang="en-US" sz="2800" dirty="0"/>
              <a:t> are </a:t>
            </a:r>
            <a:r>
              <a:rPr lang="en-US" sz="2800" dirty="0" smtClean="0"/>
              <a:t>demonstrated</a:t>
            </a:r>
            <a:r>
              <a:rPr lang="en-US" sz="2800" dirty="0"/>
              <a:t>, generally speaking, LT4 supplementation is not recommended.</a:t>
            </a:r>
          </a:p>
        </p:txBody>
      </p:sp>
    </p:spTree>
    <p:extLst>
      <p:ext uri="{BB962C8B-B14F-4D97-AF65-F5344CB8AC3E}">
        <p14:creationId xmlns:p14="http://schemas.microsoft.com/office/powerpoint/2010/main" val="622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26</a:t>
            </a:fld>
            <a:endParaRPr lang="en-US"/>
          </a:p>
        </p:txBody>
      </p:sp>
      <p:pic>
        <p:nvPicPr>
          <p:cNvPr id="3" name="Picture 2"/>
          <p:cNvPicPr>
            <a:picLocks noChangeAspect="1"/>
          </p:cNvPicPr>
          <p:nvPr/>
        </p:nvPicPr>
        <p:blipFill>
          <a:blip r:embed="rId2"/>
          <a:stretch>
            <a:fillRect/>
          </a:stretch>
        </p:blipFill>
        <p:spPr>
          <a:xfrm>
            <a:off x="1" y="130629"/>
            <a:ext cx="12192000" cy="5355771"/>
          </a:xfrm>
          <a:prstGeom prst="rect">
            <a:avLst/>
          </a:prstGeom>
        </p:spPr>
      </p:pic>
      <p:sp>
        <p:nvSpPr>
          <p:cNvPr id="4" name="Rectangle 3"/>
          <p:cNvSpPr/>
          <p:nvPr/>
        </p:nvSpPr>
        <p:spPr>
          <a:xfrm>
            <a:off x="1567543" y="5357837"/>
            <a:ext cx="9771017" cy="646331"/>
          </a:xfrm>
          <a:prstGeom prst="rect">
            <a:avLst/>
          </a:prstGeom>
        </p:spPr>
        <p:txBody>
          <a:bodyPr wrap="square">
            <a:spAutoFit/>
          </a:bodyPr>
          <a:lstStyle/>
          <a:p>
            <a:pPr algn="ctr"/>
            <a:r>
              <a:rPr lang="en-US" dirty="0" smtClean="0">
                <a:solidFill>
                  <a:srgbClr val="FF0000"/>
                </a:solidFill>
              </a:rPr>
              <a:t>Risk factor for CHD=presence </a:t>
            </a:r>
            <a:r>
              <a:rPr lang="en-US" dirty="0">
                <a:solidFill>
                  <a:srgbClr val="FF0000"/>
                </a:solidFill>
              </a:rPr>
              <a:t>of risk factors for cardiovascular events, such as </a:t>
            </a:r>
            <a:r>
              <a:rPr lang="en-US" dirty="0" smtClean="0">
                <a:solidFill>
                  <a:srgbClr val="FF0000"/>
                </a:solidFill>
              </a:rPr>
              <a:t>hyper </a:t>
            </a:r>
            <a:r>
              <a:rPr lang="en-US" dirty="0" err="1">
                <a:solidFill>
                  <a:srgbClr val="FF0000"/>
                </a:solidFill>
              </a:rPr>
              <a:t>cholesterolemia</a:t>
            </a:r>
            <a:r>
              <a:rPr lang="en-US" dirty="0">
                <a:solidFill>
                  <a:srgbClr val="FF0000"/>
                </a:solidFill>
              </a:rPr>
              <a:t>, atherosclerosis, angina, and a medical history of ischemic heart </a:t>
            </a:r>
            <a:r>
              <a:rPr lang="en-US" dirty="0" smtClean="0">
                <a:solidFill>
                  <a:srgbClr val="FF0000"/>
                </a:solidFill>
              </a:rPr>
              <a:t>disease.</a:t>
            </a:r>
            <a:endParaRPr lang="en-US" dirty="0">
              <a:solidFill>
                <a:srgbClr val="FF0000"/>
              </a:solidFill>
            </a:endParaRPr>
          </a:p>
        </p:txBody>
      </p:sp>
    </p:spTree>
    <p:extLst>
      <p:ext uri="{BB962C8B-B14F-4D97-AF65-F5344CB8AC3E}">
        <p14:creationId xmlns:p14="http://schemas.microsoft.com/office/powerpoint/2010/main" val="2919827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27</a:t>
            </a:fld>
            <a:endParaRPr lang="en-US"/>
          </a:p>
        </p:txBody>
      </p:sp>
      <p:sp>
        <p:nvSpPr>
          <p:cNvPr id="3" name="Rectangle 2"/>
          <p:cNvSpPr/>
          <p:nvPr/>
        </p:nvSpPr>
        <p:spPr>
          <a:xfrm>
            <a:off x="339633" y="715001"/>
            <a:ext cx="11704321" cy="3108543"/>
          </a:xfrm>
          <a:prstGeom prst="rect">
            <a:avLst/>
          </a:prstGeom>
        </p:spPr>
        <p:txBody>
          <a:bodyPr wrap="square">
            <a:spAutoFit/>
          </a:bodyPr>
          <a:lstStyle/>
          <a:p>
            <a:endParaRPr lang="en-US" sz="2800" dirty="0" smtClean="0"/>
          </a:p>
          <a:p>
            <a:endParaRPr lang="en-US" sz="2800" dirty="0"/>
          </a:p>
          <a:p>
            <a:pPr marL="285750" indent="-285750">
              <a:buFont typeface="Arial" panose="020B0604020202020204" pitchFamily="34" charset="0"/>
              <a:buChar char="•"/>
            </a:pPr>
            <a:r>
              <a:rPr lang="en-US" sz="2800" dirty="0" smtClean="0"/>
              <a:t> </a:t>
            </a:r>
            <a:r>
              <a:rPr lang="en-US" sz="2800" dirty="0"/>
              <a:t>Recently, and controversially, the </a:t>
            </a:r>
            <a:r>
              <a:rPr lang="en-US" sz="2800" dirty="0">
                <a:solidFill>
                  <a:srgbClr val="FF0000"/>
                </a:solidFill>
              </a:rPr>
              <a:t>British clinical </a:t>
            </a:r>
            <a:r>
              <a:rPr lang="en-US" sz="2800" dirty="0" smtClean="0">
                <a:solidFill>
                  <a:srgbClr val="FF0000"/>
                </a:solidFill>
              </a:rPr>
              <a:t>practice </a:t>
            </a:r>
            <a:r>
              <a:rPr lang="en-US" sz="2800" dirty="0">
                <a:solidFill>
                  <a:srgbClr val="FF0000"/>
                </a:solidFill>
              </a:rPr>
              <a:t>guidelines </a:t>
            </a:r>
            <a:r>
              <a:rPr lang="en-US" sz="2800" dirty="0"/>
              <a:t>published in 2019 </a:t>
            </a:r>
            <a:r>
              <a:rPr lang="en-US" sz="2800" dirty="0" smtClean="0"/>
              <a:t> </a:t>
            </a:r>
            <a:r>
              <a:rPr lang="en-US" sz="2800" dirty="0"/>
              <a:t>recommended against LT4 supplementation for almost all patients with SCH except women who are pregnant or trying to </a:t>
            </a:r>
            <a:r>
              <a:rPr lang="en-US" sz="2800" dirty="0" smtClean="0"/>
              <a:t>conceive </a:t>
            </a:r>
            <a:r>
              <a:rPr lang="en-US" sz="2800" dirty="0"/>
              <a:t>or those with serum TSH levels greater than 20 </a:t>
            </a:r>
            <a:r>
              <a:rPr lang="en-US" sz="2800" dirty="0" err="1"/>
              <a:t>mIU</a:t>
            </a:r>
            <a:r>
              <a:rPr lang="en-US" sz="2800" dirty="0"/>
              <a:t>/L and those with severe symptoms or those younger than 30 years </a:t>
            </a:r>
            <a:r>
              <a:rPr lang="en-US" sz="2800" dirty="0" smtClean="0"/>
              <a:t>old.</a:t>
            </a:r>
            <a:endParaRPr lang="en-US" sz="2800" dirty="0"/>
          </a:p>
        </p:txBody>
      </p:sp>
    </p:spTree>
    <p:extLst>
      <p:ext uri="{BB962C8B-B14F-4D97-AF65-F5344CB8AC3E}">
        <p14:creationId xmlns:p14="http://schemas.microsoft.com/office/powerpoint/2010/main" val="3002012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28</a:t>
            </a:fld>
            <a:endParaRPr lang="en-US"/>
          </a:p>
        </p:txBody>
      </p:sp>
      <p:sp>
        <p:nvSpPr>
          <p:cNvPr id="3" name="Rectangle 2"/>
          <p:cNvSpPr/>
          <p:nvPr/>
        </p:nvSpPr>
        <p:spPr>
          <a:xfrm>
            <a:off x="653142" y="697077"/>
            <a:ext cx="9836331" cy="1508105"/>
          </a:xfrm>
          <a:prstGeom prst="rect">
            <a:avLst/>
          </a:prstGeom>
        </p:spPr>
        <p:txBody>
          <a:bodyPr wrap="square">
            <a:spAutoFit/>
          </a:bodyPr>
          <a:lstStyle/>
          <a:p>
            <a:r>
              <a:rPr lang="en-US" sz="3600" b="1" dirty="0"/>
              <a:t>SCH in </a:t>
            </a:r>
            <a:r>
              <a:rPr lang="en-US" sz="3600" b="1" dirty="0" smtClean="0"/>
              <a:t>Pregnancy</a:t>
            </a:r>
            <a:r>
              <a:rPr lang="en-US" sz="2800" b="1" dirty="0" smtClean="0"/>
              <a:t>:</a:t>
            </a:r>
          </a:p>
          <a:p>
            <a:endParaRPr lang="en-US" sz="2800" b="1" dirty="0"/>
          </a:p>
          <a:p>
            <a:endParaRPr lang="en-US" sz="2800" b="1" dirty="0"/>
          </a:p>
        </p:txBody>
      </p:sp>
      <p:sp>
        <p:nvSpPr>
          <p:cNvPr id="4" name="Rectangle 3"/>
          <p:cNvSpPr/>
          <p:nvPr/>
        </p:nvSpPr>
        <p:spPr>
          <a:xfrm>
            <a:off x="653141" y="1558851"/>
            <a:ext cx="11273248" cy="3539430"/>
          </a:xfrm>
          <a:prstGeom prst="rect">
            <a:avLst/>
          </a:prstGeom>
        </p:spPr>
        <p:txBody>
          <a:bodyPr wrap="square">
            <a:spAutoFit/>
          </a:bodyPr>
          <a:lstStyle/>
          <a:p>
            <a:pPr marL="457200" indent="-457200">
              <a:buFont typeface="Arial" panose="020B0604020202020204" pitchFamily="34" charset="0"/>
              <a:buChar char="•"/>
            </a:pPr>
            <a:r>
              <a:rPr lang="en-US" sz="2800" dirty="0"/>
              <a:t>When patients with SCH become pregnant, serum TSH levels and anti-TPO antibody should be evaluated</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a:t>
            </a:r>
            <a:r>
              <a:rPr lang="en-US" sz="2800" dirty="0" smtClean="0"/>
              <a:t>ecently </a:t>
            </a:r>
            <a:r>
              <a:rPr lang="en-US" sz="2800" dirty="0"/>
              <a:t>significant geographic and ethnic diversity in TSH concentrations during pregnancy have been found. Thus, the latest guidelines from the ATA stated that population-based trimester-specific reference ranges for serum TSH should be defined through assessment of </a:t>
            </a:r>
            <a:r>
              <a:rPr lang="en-US" sz="2800" dirty="0">
                <a:solidFill>
                  <a:srgbClr val="FF0000"/>
                </a:solidFill>
              </a:rPr>
              <a:t>local</a:t>
            </a:r>
            <a:r>
              <a:rPr lang="en-US" sz="2800" dirty="0"/>
              <a:t> population data representative of a health care provider’s </a:t>
            </a:r>
            <a:r>
              <a:rPr lang="en-US" sz="2800" dirty="0" smtClean="0"/>
              <a:t>practice.</a:t>
            </a:r>
            <a:endParaRPr lang="en-US" sz="2800" dirty="0"/>
          </a:p>
        </p:txBody>
      </p:sp>
    </p:spTree>
    <p:extLst>
      <p:ext uri="{BB962C8B-B14F-4D97-AF65-F5344CB8AC3E}">
        <p14:creationId xmlns:p14="http://schemas.microsoft.com/office/powerpoint/2010/main" val="2517567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29</a:t>
            </a:fld>
            <a:endParaRPr lang="en-US"/>
          </a:p>
        </p:txBody>
      </p:sp>
      <p:sp>
        <p:nvSpPr>
          <p:cNvPr id="3" name="Rectangle 2"/>
          <p:cNvSpPr/>
          <p:nvPr/>
        </p:nvSpPr>
        <p:spPr>
          <a:xfrm>
            <a:off x="748937" y="2455389"/>
            <a:ext cx="11295018" cy="2677656"/>
          </a:xfrm>
          <a:prstGeom prst="rect">
            <a:avLst/>
          </a:prstGeom>
        </p:spPr>
        <p:txBody>
          <a:bodyPr wrap="square">
            <a:spAutoFit/>
          </a:bodyPr>
          <a:lstStyle/>
          <a:p>
            <a:r>
              <a:rPr lang="en-US" sz="2800" dirty="0"/>
              <a:t>1) In cases where the anti-TPO antibody is positive and serum TSH levels are the upper limit of each </a:t>
            </a:r>
            <a:r>
              <a:rPr lang="en-US" sz="2800" dirty="0" smtClean="0"/>
              <a:t>trimester </a:t>
            </a:r>
            <a:r>
              <a:rPr lang="en-US" sz="2800" dirty="0"/>
              <a:t>or higher</a:t>
            </a:r>
            <a:r>
              <a:rPr lang="en-US" sz="2800" dirty="0" smtClean="0"/>
              <a:t>.</a:t>
            </a:r>
          </a:p>
          <a:p>
            <a:endParaRPr lang="en-US" sz="2800" dirty="0"/>
          </a:p>
          <a:p>
            <a:r>
              <a:rPr lang="en-US" sz="2800" dirty="0" smtClean="0"/>
              <a:t> </a:t>
            </a:r>
            <a:r>
              <a:rPr lang="en-US" sz="2800" dirty="0"/>
              <a:t>2) In cases where the serum TSH levels are 10 </a:t>
            </a:r>
            <a:r>
              <a:rPr lang="en-US" sz="2800" dirty="0" err="1"/>
              <a:t>mIU</a:t>
            </a:r>
            <a:r>
              <a:rPr lang="en-US" sz="2800" dirty="0"/>
              <a:t>/L or higher even though anti-TPO antibody is negative. </a:t>
            </a:r>
            <a:endParaRPr lang="en-US" sz="2800" dirty="0" smtClean="0"/>
          </a:p>
          <a:p>
            <a:endParaRPr lang="en-US" sz="2800" dirty="0"/>
          </a:p>
        </p:txBody>
      </p:sp>
      <p:sp>
        <p:nvSpPr>
          <p:cNvPr id="4" name="Rectangle 3"/>
          <p:cNvSpPr/>
          <p:nvPr/>
        </p:nvSpPr>
        <p:spPr>
          <a:xfrm>
            <a:off x="435429" y="976589"/>
            <a:ext cx="11190514" cy="954107"/>
          </a:xfrm>
          <a:prstGeom prst="rect">
            <a:avLst/>
          </a:prstGeom>
        </p:spPr>
        <p:txBody>
          <a:bodyPr wrap="square">
            <a:spAutoFit/>
          </a:bodyPr>
          <a:lstStyle/>
          <a:p>
            <a:pPr marL="457200" indent="-457200">
              <a:buFont typeface="Arial" panose="020B0604020202020204" pitchFamily="34" charset="0"/>
              <a:buChar char="•"/>
            </a:pPr>
            <a:r>
              <a:rPr lang="en-US" sz="2800" dirty="0"/>
              <a:t>According to the ATA guidelines, LT4 </a:t>
            </a:r>
            <a:r>
              <a:rPr lang="en-US" sz="2800" dirty="0">
                <a:solidFill>
                  <a:srgbClr val="FF0000"/>
                </a:solidFill>
              </a:rPr>
              <a:t>should be administered </a:t>
            </a:r>
            <a:r>
              <a:rPr lang="en-US" sz="2800" dirty="0"/>
              <a:t>in the situations as listed </a:t>
            </a:r>
            <a:r>
              <a:rPr lang="en-US" sz="2800" dirty="0" smtClean="0"/>
              <a:t>below</a:t>
            </a:r>
            <a:r>
              <a:rPr lang="en-US" dirty="0" smtClean="0"/>
              <a:t>:</a:t>
            </a:r>
            <a:endParaRPr lang="en-US" dirty="0"/>
          </a:p>
        </p:txBody>
      </p:sp>
    </p:spTree>
    <p:extLst>
      <p:ext uri="{BB962C8B-B14F-4D97-AF65-F5344CB8AC3E}">
        <p14:creationId xmlns:p14="http://schemas.microsoft.com/office/powerpoint/2010/main" val="320280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a:t>
            </a:fld>
            <a:endParaRPr lang="en-US"/>
          </a:p>
        </p:txBody>
      </p:sp>
      <p:sp>
        <p:nvSpPr>
          <p:cNvPr id="3" name="Rectangle 2"/>
          <p:cNvSpPr/>
          <p:nvPr/>
        </p:nvSpPr>
        <p:spPr>
          <a:xfrm>
            <a:off x="613955" y="1005062"/>
            <a:ext cx="10598528" cy="3970318"/>
          </a:xfrm>
          <a:prstGeom prst="rect">
            <a:avLst/>
          </a:prstGeom>
        </p:spPr>
        <p:txBody>
          <a:bodyPr wrap="square">
            <a:spAutoFit/>
          </a:bodyPr>
          <a:lstStyle/>
          <a:p>
            <a:pPr marL="342900" indent="-342900">
              <a:buFont typeface="Arial" panose="020B0604020202020204" pitchFamily="34" charset="0"/>
              <a:buChar char="•"/>
            </a:pPr>
            <a:r>
              <a:rPr lang="en-US" sz="2800" dirty="0">
                <a:solidFill>
                  <a:srgbClr val="24292F"/>
                </a:solidFill>
                <a:latin typeface="-apple-system"/>
              </a:rPr>
              <a:t>With progress in laboratory medicine, thyroid function tests (TFTs) have become part of routine clinical work.</a:t>
            </a:r>
          </a:p>
          <a:p>
            <a:endParaRPr lang="en-US" sz="2800" dirty="0">
              <a:solidFill>
                <a:srgbClr val="24292F"/>
              </a:solidFill>
              <a:latin typeface="-apple-system"/>
            </a:endParaRPr>
          </a:p>
          <a:p>
            <a:pPr marL="342900" indent="-342900">
              <a:buFont typeface="Arial" panose="020B0604020202020204" pitchFamily="34" charset="0"/>
              <a:buChar char="•"/>
            </a:pPr>
            <a:r>
              <a:rPr lang="en-US" sz="2800" dirty="0">
                <a:solidFill>
                  <a:srgbClr val="24292F"/>
                </a:solidFill>
                <a:latin typeface="-apple-system"/>
              </a:rPr>
              <a:t> Physicians may often encounter subtle abnormalities in TFTs for serum thyroid-stimulating hormone (TSH) levels.</a:t>
            </a:r>
            <a:r>
              <a:rPr lang="en-US" sz="2800" dirty="0"/>
              <a:t> </a:t>
            </a:r>
          </a:p>
          <a:p>
            <a:endParaRPr lang="en-US" sz="2800" dirty="0"/>
          </a:p>
          <a:p>
            <a:pPr marL="342900" indent="-342900">
              <a:buFont typeface="Arial" panose="020B0604020202020204" pitchFamily="34" charset="0"/>
              <a:buChar char="•"/>
            </a:pPr>
            <a:r>
              <a:rPr lang="en-US" sz="2800" dirty="0"/>
              <a:t>A significantly more common finding, however, is serum TSH levels outside of the reference range, despite normal thyroid hormone levels.</a:t>
            </a:r>
          </a:p>
        </p:txBody>
      </p:sp>
    </p:spTree>
    <p:extLst>
      <p:ext uri="{BB962C8B-B14F-4D97-AF65-F5344CB8AC3E}">
        <p14:creationId xmlns:p14="http://schemas.microsoft.com/office/powerpoint/2010/main" val="425208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30</a:t>
            </a:fld>
            <a:endParaRPr lang="en-US"/>
          </a:p>
        </p:txBody>
      </p:sp>
      <p:sp>
        <p:nvSpPr>
          <p:cNvPr id="3" name="Rectangle 2"/>
          <p:cNvSpPr/>
          <p:nvPr/>
        </p:nvSpPr>
        <p:spPr>
          <a:xfrm>
            <a:off x="905691" y="2413338"/>
            <a:ext cx="10445932" cy="3108543"/>
          </a:xfrm>
          <a:prstGeom prst="rect">
            <a:avLst/>
          </a:prstGeom>
        </p:spPr>
        <p:txBody>
          <a:bodyPr wrap="square">
            <a:spAutoFit/>
          </a:bodyPr>
          <a:lstStyle/>
          <a:p>
            <a:r>
              <a:rPr lang="en-US" sz="2800" dirty="0"/>
              <a:t>3) In cases where the anti-TPO antibody is positive and serum TSH levels are 2.5 </a:t>
            </a:r>
            <a:r>
              <a:rPr lang="en-US" sz="2800" dirty="0" err="1"/>
              <a:t>mIU</a:t>
            </a:r>
            <a:r>
              <a:rPr lang="en-US" sz="2800" dirty="0"/>
              <a:t>/L or higher but lower than the upper limit of each trimester. </a:t>
            </a:r>
          </a:p>
          <a:p>
            <a:endParaRPr lang="en-US" sz="2800" dirty="0"/>
          </a:p>
          <a:p>
            <a:r>
              <a:rPr lang="en-US" sz="2800" dirty="0"/>
              <a:t>4) In cases where the anti-TPO antibody is negative and serum TSH levels are the upper limit of each trimester or higher but lower than 10 </a:t>
            </a:r>
            <a:r>
              <a:rPr lang="en-US" sz="2800" dirty="0" err="1"/>
              <a:t>mIU</a:t>
            </a:r>
            <a:r>
              <a:rPr lang="en-US" sz="2800" dirty="0"/>
              <a:t>/L</a:t>
            </a:r>
          </a:p>
        </p:txBody>
      </p:sp>
      <p:sp>
        <p:nvSpPr>
          <p:cNvPr id="4" name="Rectangle 3"/>
          <p:cNvSpPr/>
          <p:nvPr/>
        </p:nvSpPr>
        <p:spPr>
          <a:xfrm>
            <a:off x="905691" y="702269"/>
            <a:ext cx="10445931" cy="954107"/>
          </a:xfrm>
          <a:prstGeom prst="rect">
            <a:avLst/>
          </a:prstGeom>
        </p:spPr>
        <p:txBody>
          <a:bodyPr wrap="square">
            <a:spAutoFit/>
          </a:bodyPr>
          <a:lstStyle/>
          <a:p>
            <a:pPr marL="457200" indent="-457200">
              <a:buFont typeface="Arial" panose="020B0604020202020204" pitchFamily="34" charset="0"/>
              <a:buChar char="•"/>
            </a:pPr>
            <a:r>
              <a:rPr lang="en-US" sz="2800" dirty="0"/>
              <a:t>In addition, LT4 supplementation </a:t>
            </a:r>
            <a:r>
              <a:rPr lang="en-US" sz="2800" dirty="0">
                <a:solidFill>
                  <a:srgbClr val="FF0000"/>
                </a:solidFill>
              </a:rPr>
              <a:t>should be </a:t>
            </a:r>
            <a:r>
              <a:rPr lang="en-US" sz="2800" dirty="0" smtClean="0">
                <a:solidFill>
                  <a:srgbClr val="FF0000"/>
                </a:solidFill>
              </a:rPr>
              <a:t>considered </a:t>
            </a:r>
            <a:r>
              <a:rPr lang="en-US" sz="2800" dirty="0"/>
              <a:t>in the following situations: </a:t>
            </a:r>
          </a:p>
        </p:txBody>
      </p:sp>
    </p:spTree>
    <p:extLst>
      <p:ext uri="{BB962C8B-B14F-4D97-AF65-F5344CB8AC3E}">
        <p14:creationId xmlns:p14="http://schemas.microsoft.com/office/powerpoint/2010/main" val="2908799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31</a:t>
            </a:fld>
            <a:endParaRPr lang="en-US"/>
          </a:p>
        </p:txBody>
      </p:sp>
      <p:sp>
        <p:nvSpPr>
          <p:cNvPr id="3" name="Rectangle 2"/>
          <p:cNvSpPr/>
          <p:nvPr/>
        </p:nvSpPr>
        <p:spPr>
          <a:xfrm>
            <a:off x="404949" y="563769"/>
            <a:ext cx="11220993" cy="4216539"/>
          </a:xfrm>
          <a:prstGeom prst="rect">
            <a:avLst/>
          </a:prstGeom>
        </p:spPr>
        <p:txBody>
          <a:bodyPr wrap="square">
            <a:spAutoFit/>
          </a:bodyPr>
          <a:lstStyle/>
          <a:p>
            <a:pPr marL="285750" indent="-285750">
              <a:buFont typeface="Arial" panose="020B0604020202020204" pitchFamily="34" charset="0"/>
              <a:buChar char="•"/>
            </a:pPr>
            <a:r>
              <a:rPr lang="en-US" dirty="0" smtClean="0"/>
              <a:t> </a:t>
            </a:r>
            <a:r>
              <a:rPr lang="en-US" sz="2800" dirty="0"/>
              <a:t>serum TSH levels should be lower than 2.5 </a:t>
            </a:r>
            <a:r>
              <a:rPr lang="en-US" sz="2800" dirty="0" err="1"/>
              <a:t>mIU</a:t>
            </a:r>
            <a:r>
              <a:rPr lang="en-US" sz="2800" dirty="0"/>
              <a:t>/L by LT4 supplementation for patients with SCH undergoing </a:t>
            </a:r>
            <a:r>
              <a:rPr lang="en-US" sz="2800" dirty="0">
                <a:solidFill>
                  <a:srgbClr val="FF0000"/>
                </a:solidFill>
              </a:rPr>
              <a:t>infertility treatment </a:t>
            </a:r>
            <a:r>
              <a:rPr lang="en-US" sz="2800" dirty="0"/>
              <a:t>such as in vitro fertilization. </a:t>
            </a:r>
            <a:endParaRPr lang="en-US" sz="2800" dirty="0" smtClean="0"/>
          </a:p>
          <a:p>
            <a:endParaRPr lang="en-US" sz="2800" dirty="0"/>
          </a:p>
          <a:p>
            <a:r>
              <a:rPr lang="en-US" sz="3600" b="1" dirty="0" smtClean="0"/>
              <a:t>LT4 Supplementation:</a:t>
            </a:r>
          </a:p>
          <a:p>
            <a:endParaRPr lang="en-US" sz="3600" b="1" dirty="0"/>
          </a:p>
          <a:p>
            <a:r>
              <a:rPr lang="en-US" sz="2800" dirty="0" smtClean="0"/>
              <a:t>LT4 </a:t>
            </a:r>
            <a:r>
              <a:rPr lang="en-US" sz="2800" dirty="0"/>
              <a:t>supplementation usually starts with 25 </a:t>
            </a:r>
            <a:r>
              <a:rPr lang="en-US" sz="2800" dirty="0" err="1"/>
              <a:t>μg</a:t>
            </a:r>
            <a:r>
              <a:rPr lang="en-US" sz="2800" dirty="0"/>
              <a:t>/day. It is important to take it with water on an empty stomach. It should not be taken with other liquids such as coffee, green tea, or milk, which may interfere with LT4 </a:t>
            </a:r>
            <a:r>
              <a:rPr lang="en-US" sz="2800" dirty="0" smtClean="0"/>
              <a:t>absorption</a:t>
            </a:r>
            <a:r>
              <a:rPr lang="en-US" sz="2800" dirty="0"/>
              <a:t>.</a:t>
            </a:r>
            <a:endParaRPr lang="en-US" sz="2800" b="1" dirty="0"/>
          </a:p>
        </p:txBody>
      </p:sp>
    </p:spTree>
    <p:extLst>
      <p:ext uri="{BB962C8B-B14F-4D97-AF65-F5344CB8AC3E}">
        <p14:creationId xmlns:p14="http://schemas.microsoft.com/office/powerpoint/2010/main" val="3758733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32</a:t>
            </a:fld>
            <a:endParaRPr lang="en-US"/>
          </a:p>
        </p:txBody>
      </p:sp>
      <p:sp>
        <p:nvSpPr>
          <p:cNvPr id="3" name="Rectangle 2"/>
          <p:cNvSpPr/>
          <p:nvPr/>
        </p:nvSpPr>
        <p:spPr>
          <a:xfrm>
            <a:off x="457199" y="1603441"/>
            <a:ext cx="11155680" cy="3108543"/>
          </a:xfrm>
          <a:prstGeom prst="rect">
            <a:avLst/>
          </a:prstGeom>
        </p:spPr>
        <p:txBody>
          <a:bodyPr wrap="square">
            <a:spAutoFit/>
          </a:bodyPr>
          <a:lstStyle/>
          <a:p>
            <a:pPr marL="285750" indent="-285750">
              <a:buFont typeface="Arial" panose="020B0604020202020204" pitchFamily="34" charset="0"/>
              <a:buChar char="•"/>
            </a:pPr>
            <a:r>
              <a:rPr lang="en-US" sz="2800" dirty="0"/>
              <a:t>For patients who have suffered from SCH for more than 6 months, have a </a:t>
            </a:r>
            <a:r>
              <a:rPr lang="en-US" sz="2800" dirty="0" smtClean="0"/>
              <a:t>history </a:t>
            </a:r>
            <a:r>
              <a:rPr lang="en-US" sz="2800" dirty="0"/>
              <a:t>of ischemic heart disease, or are suspected with heart failure, LT4 supplementation should start with a low dose (12.5–25 </a:t>
            </a:r>
            <a:r>
              <a:rPr lang="en-US" sz="2800" dirty="0" err="1"/>
              <a:t>μg</a:t>
            </a:r>
            <a:r>
              <a:rPr lang="en-US" sz="2800" dirty="0"/>
              <a:t>/day) with gradual increases based on symptoms and serum TSH levels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On </a:t>
            </a:r>
            <a:r>
              <a:rPr lang="en-US" sz="2800" dirty="0"/>
              <a:t>the other hand, for the patients with SCH who are pregnant, higher doses of LT4 should be supplemented depending on the trimester. </a:t>
            </a:r>
          </a:p>
        </p:txBody>
      </p:sp>
    </p:spTree>
    <p:extLst>
      <p:ext uri="{BB962C8B-B14F-4D97-AF65-F5344CB8AC3E}">
        <p14:creationId xmlns:p14="http://schemas.microsoft.com/office/powerpoint/2010/main" val="3782680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33</a:t>
            </a:fld>
            <a:endParaRPr lang="en-US"/>
          </a:p>
        </p:txBody>
      </p:sp>
      <p:sp>
        <p:nvSpPr>
          <p:cNvPr id="3" name="Rectangle 2"/>
          <p:cNvSpPr/>
          <p:nvPr/>
        </p:nvSpPr>
        <p:spPr>
          <a:xfrm>
            <a:off x="284515" y="673586"/>
            <a:ext cx="11472057" cy="5786199"/>
          </a:xfrm>
          <a:prstGeom prst="rect">
            <a:avLst/>
          </a:prstGeom>
        </p:spPr>
        <p:txBody>
          <a:bodyPr wrap="square">
            <a:spAutoFit/>
          </a:bodyPr>
          <a:lstStyle/>
          <a:p>
            <a:pPr marL="457200" indent="-457200">
              <a:buFont typeface="Arial" panose="020B0604020202020204" pitchFamily="34" charset="0"/>
              <a:buChar char="•"/>
            </a:pPr>
            <a:r>
              <a:rPr lang="en-US" sz="2800" dirty="0"/>
              <a:t>However, based on the current evidence it is reasonable to raise the target serum TSH levels to </a:t>
            </a:r>
            <a:r>
              <a:rPr lang="en-US" sz="2800" dirty="0">
                <a:solidFill>
                  <a:srgbClr val="FF0000"/>
                </a:solidFill>
              </a:rPr>
              <a:t>4–6 </a:t>
            </a:r>
            <a:r>
              <a:rPr lang="en-US" sz="2800" dirty="0" err="1">
                <a:solidFill>
                  <a:srgbClr val="FF0000"/>
                </a:solidFill>
              </a:rPr>
              <a:t>mIU</a:t>
            </a:r>
            <a:r>
              <a:rPr lang="en-US" sz="2800" dirty="0">
                <a:solidFill>
                  <a:srgbClr val="FF0000"/>
                </a:solidFill>
              </a:rPr>
              <a:t>/L </a:t>
            </a:r>
            <a:r>
              <a:rPr lang="en-US" sz="2800" dirty="0"/>
              <a:t>in patients greater than age </a:t>
            </a:r>
            <a:r>
              <a:rPr lang="en-US" sz="2800" dirty="0">
                <a:solidFill>
                  <a:srgbClr val="FF0000"/>
                </a:solidFill>
              </a:rPr>
              <a:t>70–80 years </a:t>
            </a:r>
            <a:r>
              <a:rPr lang="en-US" sz="2800" dirty="0" smtClean="0"/>
              <a:t>.</a:t>
            </a:r>
          </a:p>
          <a:p>
            <a:endParaRPr lang="en-US" dirty="0" smtClean="0"/>
          </a:p>
          <a:p>
            <a:pPr marL="285750" indent="-285750">
              <a:buFont typeface="Arial" panose="020B0604020202020204" pitchFamily="34" charset="0"/>
              <a:buChar char="•"/>
            </a:pPr>
            <a:r>
              <a:rPr lang="en-US" sz="2800" dirty="0" smtClean="0"/>
              <a:t>Moreover</a:t>
            </a:r>
            <a:r>
              <a:rPr lang="en-US" sz="2800" dirty="0"/>
              <a:t>, it is of note that serum </a:t>
            </a:r>
            <a:r>
              <a:rPr lang="en-US" sz="2800" dirty="0" smtClean="0"/>
              <a:t>TSH levels </a:t>
            </a:r>
            <a:r>
              <a:rPr lang="en-US" sz="2800" dirty="0"/>
              <a:t>&lt;0.1 </a:t>
            </a:r>
            <a:r>
              <a:rPr lang="en-US" sz="2800" dirty="0" err="1"/>
              <a:t>mIU</a:t>
            </a:r>
            <a:r>
              <a:rPr lang="en-US" sz="2800" dirty="0"/>
              <a:t>/L, suggesting excess levels of LT4 </a:t>
            </a:r>
            <a:r>
              <a:rPr lang="en-US" sz="2800" dirty="0" smtClean="0"/>
              <a:t>supplementation , </a:t>
            </a:r>
            <a:r>
              <a:rPr lang="en-US" sz="2800" dirty="0"/>
              <a:t>may be associated with adverse outcomes, such as cardiovascular diseases and osteoporosis in older persons or postmenopausal women </a:t>
            </a:r>
            <a:r>
              <a:rPr lang="en-US" sz="2800" dirty="0" smtClean="0"/>
              <a:t>.</a:t>
            </a:r>
          </a:p>
          <a:p>
            <a:endParaRPr lang="en-US" sz="2800" dirty="0"/>
          </a:p>
          <a:p>
            <a:pPr marL="285750" indent="-285750">
              <a:buFont typeface="Arial" panose="020B0604020202020204" pitchFamily="34" charset="0"/>
              <a:buChar char="•"/>
            </a:pPr>
            <a:r>
              <a:rPr lang="en-US" sz="2800" dirty="0" smtClean="0"/>
              <a:t> </a:t>
            </a:r>
            <a:r>
              <a:rPr lang="en-US" sz="2800" dirty="0"/>
              <a:t>In the near future, a target TSH in the </a:t>
            </a:r>
            <a:r>
              <a:rPr lang="en-US" sz="2800" dirty="0">
                <a:solidFill>
                  <a:srgbClr val="FF0000"/>
                </a:solidFill>
              </a:rPr>
              <a:t>age-specific reference range </a:t>
            </a:r>
            <a:r>
              <a:rPr lang="en-US" sz="2800" dirty="0"/>
              <a:t>should be determined by randomized controlled trials of LT4 supplementation in patients with SCH. </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896884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34</a:t>
            </a:fld>
            <a:endParaRPr lang="en-US"/>
          </a:p>
        </p:txBody>
      </p:sp>
      <p:sp>
        <p:nvSpPr>
          <p:cNvPr id="3" name="Rectangle 2"/>
          <p:cNvSpPr/>
          <p:nvPr/>
        </p:nvSpPr>
        <p:spPr>
          <a:xfrm>
            <a:off x="822959" y="279065"/>
            <a:ext cx="9548949" cy="646331"/>
          </a:xfrm>
          <a:prstGeom prst="rect">
            <a:avLst/>
          </a:prstGeom>
        </p:spPr>
        <p:txBody>
          <a:bodyPr wrap="square">
            <a:spAutoFit/>
          </a:bodyPr>
          <a:lstStyle/>
          <a:p>
            <a:r>
              <a:rPr lang="en-US" sz="3600" b="1" dirty="0"/>
              <a:t>Subclinical Hyperthyroidism (</a:t>
            </a:r>
            <a:r>
              <a:rPr lang="en-US" sz="3600" b="1" dirty="0" err="1"/>
              <a:t>SCHyper</a:t>
            </a:r>
            <a:r>
              <a:rPr lang="en-US" sz="3600" b="1" dirty="0" smtClean="0"/>
              <a:t>):</a:t>
            </a:r>
            <a:endParaRPr lang="en-US" sz="3600" b="1" dirty="0"/>
          </a:p>
        </p:txBody>
      </p:sp>
      <p:sp>
        <p:nvSpPr>
          <p:cNvPr id="4" name="Rectangle 3"/>
          <p:cNvSpPr/>
          <p:nvPr/>
        </p:nvSpPr>
        <p:spPr>
          <a:xfrm>
            <a:off x="822959" y="1061101"/>
            <a:ext cx="10920550" cy="4832092"/>
          </a:xfrm>
          <a:prstGeom prst="rect">
            <a:avLst/>
          </a:prstGeom>
        </p:spPr>
        <p:txBody>
          <a:bodyPr wrap="square">
            <a:spAutoFit/>
          </a:bodyPr>
          <a:lstStyle/>
          <a:p>
            <a:pPr marL="457200" indent="-457200">
              <a:buFont typeface="Arial" panose="020B0604020202020204" pitchFamily="34" charset="0"/>
              <a:buChar char="•"/>
            </a:pPr>
            <a:r>
              <a:rPr lang="en-US" sz="2800" dirty="0" err="1"/>
              <a:t>SCHyper</a:t>
            </a:r>
            <a:r>
              <a:rPr lang="en-US" sz="2800" dirty="0"/>
              <a:t> is categorized into two groups based on serum TSH levels: mild and severe</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a:t>
            </a:r>
            <a:r>
              <a:rPr lang="en-US" sz="2800" dirty="0"/>
              <a:t>Serum TSH levels in </a:t>
            </a:r>
            <a:r>
              <a:rPr lang="en-US" sz="2800" dirty="0">
                <a:solidFill>
                  <a:srgbClr val="FF0000"/>
                </a:solidFill>
              </a:rPr>
              <a:t>mild type </a:t>
            </a:r>
            <a:r>
              <a:rPr lang="en-US" sz="2800" dirty="0"/>
              <a:t>are from 0.1–0.4 </a:t>
            </a:r>
            <a:r>
              <a:rPr lang="en-US" sz="2800" dirty="0" err="1" smtClean="0"/>
              <a:t>mIU</a:t>
            </a:r>
            <a:r>
              <a:rPr lang="en-US" sz="2800" dirty="0" smtClean="0"/>
              <a:t>/L</a:t>
            </a:r>
          </a:p>
          <a:p>
            <a:pPr marL="457200" indent="-457200">
              <a:buFont typeface="Arial" panose="020B0604020202020204" pitchFamily="34" charset="0"/>
              <a:buChar char="•"/>
            </a:pPr>
            <a:r>
              <a:rPr lang="en-US" sz="2800" dirty="0" smtClean="0"/>
              <a:t>severe </a:t>
            </a:r>
            <a:r>
              <a:rPr lang="en-US" sz="2800" dirty="0"/>
              <a:t>type are lower than 0.1 </a:t>
            </a:r>
            <a:r>
              <a:rPr lang="en-US" sz="2800" dirty="0" err="1"/>
              <a:t>mIU</a:t>
            </a:r>
            <a:r>
              <a:rPr lang="en-US" sz="2800" dirty="0"/>
              <a:t>/L</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a:t>
            </a:r>
            <a:r>
              <a:rPr lang="en-US" sz="2800" dirty="0"/>
              <a:t>Since the mild type can be resolved, it is recommended to repeat measurements of serum TSH and FT4 levels in </a:t>
            </a:r>
            <a:r>
              <a:rPr lang="en-US" sz="2800" dirty="0">
                <a:solidFill>
                  <a:srgbClr val="FF0000"/>
                </a:solidFill>
              </a:rPr>
              <a:t>3 to 6 months </a:t>
            </a:r>
            <a:r>
              <a:rPr lang="en-US" sz="2800" dirty="0"/>
              <a:t>before </a:t>
            </a:r>
            <a:r>
              <a:rPr lang="en-US" sz="2800" dirty="0" smtClean="0"/>
              <a:t>confirming </a:t>
            </a:r>
            <a:r>
              <a:rPr lang="en-US" sz="2800" dirty="0"/>
              <a:t>a diagnosis of </a:t>
            </a:r>
            <a:r>
              <a:rPr lang="en-US" sz="2800" dirty="0" err="1"/>
              <a:t>SCHyper</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a:t>
            </a:r>
            <a:r>
              <a:rPr lang="en-US" sz="2800" dirty="0"/>
              <a:t>the severe type is likely to progress to overt </a:t>
            </a:r>
            <a:r>
              <a:rPr lang="en-US" sz="2800" dirty="0" smtClean="0"/>
              <a:t>hyperthyroidism.</a:t>
            </a:r>
            <a:endParaRPr lang="en-US" sz="2800" dirty="0"/>
          </a:p>
        </p:txBody>
      </p:sp>
    </p:spTree>
    <p:extLst>
      <p:ext uri="{BB962C8B-B14F-4D97-AF65-F5344CB8AC3E}">
        <p14:creationId xmlns:p14="http://schemas.microsoft.com/office/powerpoint/2010/main" val="798306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35</a:t>
            </a:fld>
            <a:endParaRPr lang="en-US"/>
          </a:p>
        </p:txBody>
      </p:sp>
      <p:sp>
        <p:nvSpPr>
          <p:cNvPr id="3" name="Rectangle 2"/>
          <p:cNvSpPr/>
          <p:nvPr/>
        </p:nvSpPr>
        <p:spPr>
          <a:xfrm>
            <a:off x="409501" y="430462"/>
            <a:ext cx="10802982" cy="5509200"/>
          </a:xfrm>
          <a:prstGeom prst="rect">
            <a:avLst/>
          </a:prstGeom>
        </p:spPr>
        <p:txBody>
          <a:bodyPr wrap="square">
            <a:spAutoFit/>
          </a:bodyPr>
          <a:lstStyle/>
          <a:p>
            <a:r>
              <a:rPr lang="en-US" sz="3600" b="1" dirty="0"/>
              <a:t>Epidemiology </a:t>
            </a:r>
            <a:r>
              <a:rPr lang="en-US" sz="3600" b="1" dirty="0" smtClean="0"/>
              <a:t>:</a:t>
            </a:r>
          </a:p>
          <a:p>
            <a:endParaRPr lang="en-US" sz="3600" b="1" dirty="0" smtClean="0"/>
          </a:p>
          <a:p>
            <a:pPr marL="285750" indent="-285750">
              <a:buFont typeface="Arial" panose="020B0604020202020204" pitchFamily="34" charset="0"/>
              <a:buChar char="•"/>
            </a:pPr>
            <a:r>
              <a:rPr lang="en-US" dirty="0" smtClean="0"/>
              <a:t> </a:t>
            </a:r>
            <a:r>
              <a:rPr lang="en-US" sz="2800" dirty="0" smtClean="0"/>
              <a:t>prevalence of </a:t>
            </a:r>
            <a:r>
              <a:rPr lang="en-US" sz="2800" dirty="0" err="1" smtClean="0"/>
              <a:t>SCHyper</a:t>
            </a:r>
            <a:r>
              <a:rPr lang="en-US" sz="2800" dirty="0" smtClean="0"/>
              <a:t> </a:t>
            </a:r>
            <a:r>
              <a:rPr lang="en-US" sz="2800" dirty="0"/>
              <a:t>depends on age, gender, ethnicity, genetic predisposition, and iodine status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 </a:t>
            </a:r>
            <a:r>
              <a:rPr lang="en-US" sz="2800" dirty="0"/>
              <a:t>the United States, the prevalence of </a:t>
            </a:r>
            <a:r>
              <a:rPr lang="en-US" sz="2800" dirty="0" err="1"/>
              <a:t>SCHyper</a:t>
            </a:r>
            <a:r>
              <a:rPr lang="en-US" sz="2800" dirty="0"/>
              <a:t> is 0.7% of the general population </a:t>
            </a:r>
            <a:r>
              <a:rPr lang="en-US" sz="2800" dirty="0" smtClean="0"/>
              <a:t>.</a:t>
            </a:r>
          </a:p>
          <a:p>
            <a:endParaRPr lang="en-US" sz="2800" dirty="0"/>
          </a:p>
          <a:p>
            <a:pPr marL="285750" indent="-285750">
              <a:buFont typeface="Arial" panose="020B0604020202020204" pitchFamily="34" charset="0"/>
              <a:buChar char="•"/>
            </a:pPr>
            <a:r>
              <a:rPr lang="en-US" sz="2800" dirty="0" smtClean="0"/>
              <a:t> </a:t>
            </a:r>
            <a:r>
              <a:rPr lang="en-US" sz="2800" dirty="0"/>
              <a:t>the majority remained as </a:t>
            </a:r>
            <a:r>
              <a:rPr lang="en-US" sz="2800" dirty="0" err="1"/>
              <a:t>SCHyper</a:t>
            </a:r>
            <a:r>
              <a:rPr lang="en-US" sz="2800" dirty="0"/>
              <a:t> </a:t>
            </a:r>
            <a:r>
              <a:rPr lang="en-US" sz="2800" dirty="0">
                <a:solidFill>
                  <a:srgbClr val="FF0000"/>
                </a:solidFill>
              </a:rPr>
              <a:t>(63%), </a:t>
            </a:r>
            <a:r>
              <a:rPr lang="en-US" sz="2800" dirty="0"/>
              <a:t>while </a:t>
            </a:r>
            <a:r>
              <a:rPr lang="en-US" sz="2800" dirty="0" smtClean="0">
                <a:solidFill>
                  <a:srgbClr val="FF0000"/>
                </a:solidFill>
              </a:rPr>
              <a:t>(36</a:t>
            </a:r>
            <a:r>
              <a:rPr lang="en-US" sz="2800" dirty="0">
                <a:solidFill>
                  <a:srgbClr val="FF0000"/>
                </a:solidFill>
              </a:rPr>
              <a:t>% </a:t>
            </a:r>
            <a:r>
              <a:rPr lang="en-US" sz="2800" dirty="0" smtClean="0">
                <a:solidFill>
                  <a:srgbClr val="FF0000"/>
                </a:solidFill>
              </a:rPr>
              <a:t>)</a:t>
            </a:r>
            <a:r>
              <a:rPr lang="en-US" sz="2800" dirty="0" smtClean="0"/>
              <a:t>spontaneously </a:t>
            </a:r>
            <a:r>
              <a:rPr lang="en-US" sz="2800" dirty="0"/>
              <a:t>returned to normal serum thyroid function, especially those with serum TSH levels between 0.1 and 0.4 </a:t>
            </a:r>
            <a:r>
              <a:rPr lang="en-US" sz="2800" dirty="0" err="1"/>
              <a:t>mIU</a:t>
            </a:r>
            <a:r>
              <a:rPr lang="en-US" sz="2800" dirty="0"/>
              <a:t>/L, during the 7-year follow-up period </a:t>
            </a:r>
            <a:r>
              <a:rPr lang="en-US" sz="2800" dirty="0" smtClean="0"/>
              <a:t>.</a:t>
            </a:r>
            <a:endParaRPr lang="en-US" sz="2800" dirty="0"/>
          </a:p>
        </p:txBody>
      </p:sp>
    </p:spTree>
    <p:extLst>
      <p:ext uri="{BB962C8B-B14F-4D97-AF65-F5344CB8AC3E}">
        <p14:creationId xmlns:p14="http://schemas.microsoft.com/office/powerpoint/2010/main" val="1236859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36</a:t>
            </a:fld>
            <a:endParaRPr lang="en-US"/>
          </a:p>
        </p:txBody>
      </p:sp>
      <p:pic>
        <p:nvPicPr>
          <p:cNvPr id="3" name="Picture 2"/>
          <p:cNvPicPr>
            <a:picLocks noChangeAspect="1"/>
          </p:cNvPicPr>
          <p:nvPr/>
        </p:nvPicPr>
        <p:blipFill>
          <a:blip r:embed="rId2"/>
          <a:stretch>
            <a:fillRect/>
          </a:stretch>
        </p:blipFill>
        <p:spPr>
          <a:xfrm>
            <a:off x="679269" y="574766"/>
            <a:ext cx="11025051" cy="5408023"/>
          </a:xfrm>
          <a:prstGeom prst="rect">
            <a:avLst/>
          </a:prstGeom>
        </p:spPr>
      </p:pic>
    </p:spTree>
    <p:extLst>
      <p:ext uri="{BB962C8B-B14F-4D97-AF65-F5344CB8AC3E}">
        <p14:creationId xmlns:p14="http://schemas.microsoft.com/office/powerpoint/2010/main" val="3212072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37</a:t>
            </a:fld>
            <a:endParaRPr lang="en-US"/>
          </a:p>
        </p:txBody>
      </p:sp>
      <p:sp>
        <p:nvSpPr>
          <p:cNvPr id="3" name="Rectangle 2"/>
          <p:cNvSpPr/>
          <p:nvPr/>
        </p:nvSpPr>
        <p:spPr>
          <a:xfrm>
            <a:off x="404950" y="372687"/>
            <a:ext cx="11639004" cy="5262979"/>
          </a:xfrm>
          <a:prstGeom prst="rect">
            <a:avLst/>
          </a:prstGeom>
        </p:spPr>
        <p:txBody>
          <a:bodyPr wrap="square">
            <a:spAutoFit/>
          </a:bodyPr>
          <a:lstStyle/>
          <a:p>
            <a:pPr marL="285750" indent="-285750">
              <a:buFont typeface="Arial" panose="020B0604020202020204" pitchFamily="34" charset="0"/>
              <a:buChar char="•"/>
            </a:pPr>
            <a:r>
              <a:rPr lang="en-US" sz="2800" dirty="0"/>
              <a:t>Transient </a:t>
            </a:r>
            <a:r>
              <a:rPr lang="en-US" sz="2800" dirty="0" err="1"/>
              <a:t>SCHyper</a:t>
            </a:r>
            <a:r>
              <a:rPr lang="en-US" sz="2800" dirty="0"/>
              <a:t> may prolong for 3 to 6 months, depending on its origin. </a:t>
            </a:r>
            <a:endParaRPr lang="en-US" sz="2800" dirty="0" smtClean="0"/>
          </a:p>
          <a:p>
            <a:endParaRPr lang="en-US" sz="2800" dirty="0"/>
          </a:p>
          <a:p>
            <a:pPr marL="285750" indent="-285750">
              <a:buFont typeface="Arial" panose="020B0604020202020204" pitchFamily="34" charset="0"/>
              <a:buChar char="•"/>
            </a:pPr>
            <a:r>
              <a:rPr lang="en-US" sz="2800" dirty="0" smtClean="0"/>
              <a:t> Transient </a:t>
            </a:r>
            <a:r>
              <a:rPr lang="en-US" sz="2800" dirty="0" err="1"/>
              <a:t>SCHyper</a:t>
            </a:r>
            <a:r>
              <a:rPr lang="en-US" sz="2800" dirty="0"/>
              <a:t> may be observed under the administration of medications such as lithium, immune checkpoint </a:t>
            </a:r>
            <a:r>
              <a:rPr lang="en-US" sz="2800" dirty="0" smtClean="0"/>
              <a:t>inhibitors(</a:t>
            </a:r>
            <a:r>
              <a:rPr lang="en-US" sz="2800" dirty="0" err="1" smtClean="0"/>
              <a:t>Nivolumab,Pembrolizumab</a:t>
            </a:r>
            <a:r>
              <a:rPr lang="en-US" sz="2800" dirty="0" smtClean="0"/>
              <a:t>), </a:t>
            </a:r>
            <a:r>
              <a:rPr lang="en-US" sz="2800" dirty="0"/>
              <a:t>amiodarone, interferon, tyrosine kinase inhibitors, dopamine, somatostatin analogs, and glucocorticoids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NTI, which is called low T3 </a:t>
            </a:r>
            <a:r>
              <a:rPr lang="en-US" sz="2800" dirty="0" smtClean="0"/>
              <a:t>syndrome, is </a:t>
            </a:r>
            <a:r>
              <a:rPr lang="en-US" sz="2800" dirty="0"/>
              <a:t>also one of differential diagnoses of </a:t>
            </a:r>
            <a:r>
              <a:rPr lang="en-US" sz="2800" dirty="0" err="1"/>
              <a:t>SCHyper</a:t>
            </a:r>
            <a:r>
              <a:rPr lang="en-US" sz="2800" dirty="0"/>
              <a:t>, but </a:t>
            </a:r>
            <a:r>
              <a:rPr lang="en-US" sz="2800" dirty="0" smtClean="0"/>
              <a:t>generally </a:t>
            </a:r>
            <a:r>
              <a:rPr lang="en-US" sz="2800" dirty="0"/>
              <a:t>no treatment is needed.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Recently</a:t>
            </a:r>
            <a:r>
              <a:rPr lang="en-US" sz="2800" dirty="0"/>
              <a:t>, it has been reported that coronavirus disease-2019 (COVID-19) may develop into </a:t>
            </a:r>
            <a:r>
              <a:rPr lang="en-US" sz="2800" dirty="0" err="1"/>
              <a:t>SCHyper</a:t>
            </a:r>
            <a:r>
              <a:rPr lang="en-US" sz="2800" dirty="0"/>
              <a:t>, which is diagnosed as destructive thyroiditis .</a:t>
            </a:r>
          </a:p>
        </p:txBody>
      </p:sp>
    </p:spTree>
    <p:extLst>
      <p:ext uri="{BB962C8B-B14F-4D97-AF65-F5344CB8AC3E}">
        <p14:creationId xmlns:p14="http://schemas.microsoft.com/office/powerpoint/2010/main" val="3624259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38</a:t>
            </a:fld>
            <a:endParaRPr lang="en-US"/>
          </a:p>
        </p:txBody>
      </p:sp>
      <p:sp>
        <p:nvSpPr>
          <p:cNvPr id="3" name="Rectangle 2"/>
          <p:cNvSpPr/>
          <p:nvPr/>
        </p:nvSpPr>
        <p:spPr>
          <a:xfrm>
            <a:off x="489642" y="320864"/>
            <a:ext cx="10587661" cy="646331"/>
          </a:xfrm>
          <a:prstGeom prst="rect">
            <a:avLst/>
          </a:prstGeom>
        </p:spPr>
        <p:txBody>
          <a:bodyPr wrap="square">
            <a:spAutoFit/>
          </a:bodyPr>
          <a:lstStyle/>
          <a:p>
            <a:r>
              <a:rPr lang="en-US" sz="3600" b="1" dirty="0" smtClean="0"/>
              <a:t>Diagnosis:</a:t>
            </a:r>
            <a:endParaRPr lang="en-US" sz="3600" b="1" dirty="0"/>
          </a:p>
        </p:txBody>
      </p:sp>
      <p:sp>
        <p:nvSpPr>
          <p:cNvPr id="4" name="Rectangle 3"/>
          <p:cNvSpPr/>
          <p:nvPr/>
        </p:nvSpPr>
        <p:spPr>
          <a:xfrm>
            <a:off x="489642" y="1221772"/>
            <a:ext cx="11279992" cy="4678204"/>
          </a:xfrm>
          <a:prstGeom prst="rect">
            <a:avLst/>
          </a:prstGeom>
        </p:spPr>
        <p:txBody>
          <a:bodyPr wrap="square">
            <a:spAutoFit/>
          </a:bodyPr>
          <a:lstStyle/>
          <a:p>
            <a:pPr marL="285750" indent="-285750">
              <a:buFont typeface="Arial" panose="020B0604020202020204" pitchFamily="34" charset="0"/>
              <a:buChar char="•"/>
            </a:pPr>
            <a:r>
              <a:rPr lang="en-US" sz="2800" dirty="0"/>
              <a:t>When </a:t>
            </a:r>
            <a:r>
              <a:rPr lang="en-US" sz="2800" dirty="0" err="1"/>
              <a:t>SCHyper</a:t>
            </a:r>
            <a:r>
              <a:rPr lang="en-US" sz="2800" dirty="0"/>
              <a:t> is indicated by TFT, it is important to repeat that TFT in 3 to 6 months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Upon confirmation </a:t>
            </a:r>
            <a:r>
              <a:rPr lang="en-US" sz="2800" dirty="0"/>
              <a:t>of </a:t>
            </a:r>
            <a:r>
              <a:rPr lang="en-US" sz="2800" dirty="0" err="1"/>
              <a:t>SCHyper</a:t>
            </a:r>
            <a:r>
              <a:rPr lang="en-US" sz="2800" dirty="0"/>
              <a:t>, anti-TSH receptor antibody (</a:t>
            </a:r>
            <a:r>
              <a:rPr lang="en-US" sz="2800" dirty="0" err="1"/>
              <a:t>TRAb</a:t>
            </a:r>
            <a:r>
              <a:rPr lang="en-US" sz="2800" dirty="0"/>
              <a:t>) or anti-TSH stimulating antibody (</a:t>
            </a:r>
            <a:r>
              <a:rPr lang="en-US" sz="2800" dirty="0" err="1"/>
              <a:t>TSAb</a:t>
            </a:r>
            <a:r>
              <a:rPr lang="en-US" sz="2800" dirty="0"/>
              <a:t>) is the next </a:t>
            </a:r>
            <a:r>
              <a:rPr lang="en-US" sz="2800" dirty="0" smtClean="0"/>
              <a:t>subject </a:t>
            </a:r>
            <a:r>
              <a:rPr lang="en-US" sz="2800" dirty="0"/>
              <a:t>to be measured.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 </a:t>
            </a:r>
            <a:r>
              <a:rPr lang="en-US" sz="2800" dirty="0"/>
              <a:t>cases that have a family history of autoimmune </a:t>
            </a:r>
            <a:r>
              <a:rPr lang="en-US" sz="2800" dirty="0" smtClean="0"/>
              <a:t>thyroid </a:t>
            </a:r>
            <a:r>
              <a:rPr lang="en-US" sz="2800" dirty="0"/>
              <a:t>diseases, anti-</a:t>
            </a:r>
            <a:r>
              <a:rPr lang="en-US" sz="2800" dirty="0" err="1"/>
              <a:t>Tg</a:t>
            </a:r>
            <a:r>
              <a:rPr lang="en-US" sz="2800" dirty="0"/>
              <a:t> and anti-TPO antibodies should also be measured</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Increased serum </a:t>
            </a:r>
            <a:r>
              <a:rPr lang="en-US" sz="2800" dirty="0" err="1"/>
              <a:t>Tg</a:t>
            </a:r>
            <a:r>
              <a:rPr lang="en-US" sz="2800" dirty="0"/>
              <a:t> levels are highly indicative of destructive thyroiditis </a:t>
            </a:r>
            <a:r>
              <a:rPr lang="en-US" sz="2800" dirty="0" smtClean="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11558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39</a:t>
            </a:fld>
            <a:endParaRPr lang="en-US"/>
          </a:p>
        </p:txBody>
      </p:sp>
      <p:sp>
        <p:nvSpPr>
          <p:cNvPr id="4" name="Rectangle 3"/>
          <p:cNvSpPr/>
          <p:nvPr/>
        </p:nvSpPr>
        <p:spPr>
          <a:xfrm>
            <a:off x="756159" y="727170"/>
            <a:ext cx="10380618" cy="4832092"/>
          </a:xfrm>
          <a:prstGeom prst="rect">
            <a:avLst/>
          </a:prstGeom>
        </p:spPr>
        <p:txBody>
          <a:bodyPr wrap="square">
            <a:spAutoFit/>
          </a:bodyPr>
          <a:lstStyle/>
          <a:p>
            <a:pPr marL="285750" indent="-285750">
              <a:buFont typeface="Arial" panose="020B0604020202020204" pitchFamily="34" charset="0"/>
              <a:buChar char="•"/>
            </a:pPr>
            <a:r>
              <a:rPr lang="en-US" sz="2800" dirty="0"/>
              <a:t>Other </a:t>
            </a:r>
            <a:r>
              <a:rPr lang="en-US" sz="2800" dirty="0" smtClean="0"/>
              <a:t>laboratory </a:t>
            </a:r>
            <a:r>
              <a:rPr lang="en-US" sz="2800" dirty="0"/>
              <a:t>test results such as erythrocyte sedimentation rate, CRP, and complete blood count may complement the diagnosis of </a:t>
            </a:r>
            <a:r>
              <a:rPr lang="en-US" sz="2800" dirty="0" err="1"/>
              <a:t>SCHyper</a:t>
            </a:r>
            <a:r>
              <a:rPr lang="en-US" sz="2800" dirty="0"/>
              <a:t> since </a:t>
            </a:r>
            <a:r>
              <a:rPr lang="en-US" sz="2800" dirty="0">
                <a:solidFill>
                  <a:srgbClr val="FF0000"/>
                </a:solidFill>
              </a:rPr>
              <a:t>hemoglobin </a:t>
            </a:r>
            <a:r>
              <a:rPr lang="en-US" sz="2800" dirty="0"/>
              <a:t>levels are often </a:t>
            </a:r>
            <a:r>
              <a:rPr lang="en-US" sz="2800" dirty="0">
                <a:solidFill>
                  <a:srgbClr val="FF0000"/>
                </a:solidFill>
              </a:rPr>
              <a:t>decreased</a:t>
            </a:r>
            <a:r>
              <a:rPr lang="en-US" sz="2800" dirty="0"/>
              <a:t> in </a:t>
            </a:r>
            <a:r>
              <a:rPr lang="en-US" sz="2800" dirty="0" err="1"/>
              <a:t>SCHyper</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Evaluation of blood flow by thyroid ultra‐ sound is helpful to diagnose Graves’ disease. 123I and 99mTc scintigraphy are another powerful </a:t>
            </a:r>
            <a:r>
              <a:rPr lang="en-US" sz="2800" dirty="0" smtClean="0"/>
              <a:t>tool.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dirty="0" smtClean="0"/>
              <a:t>  </a:t>
            </a:r>
            <a:r>
              <a:rPr lang="en-US" sz="2800" dirty="0" smtClean="0"/>
              <a:t>If </a:t>
            </a:r>
            <a:r>
              <a:rPr lang="en-US" sz="2800" dirty="0"/>
              <a:t>a patient demonstrates symptoms related to hyperthyroidism such as atrial fibrillation (</a:t>
            </a:r>
            <a:r>
              <a:rPr lang="en-US" sz="2800" dirty="0" err="1"/>
              <a:t>Af</a:t>
            </a:r>
            <a:r>
              <a:rPr lang="en-US" sz="2800" dirty="0"/>
              <a:t>), the TFT should be repeated in </a:t>
            </a:r>
            <a:r>
              <a:rPr lang="en-US" sz="2800" dirty="0">
                <a:solidFill>
                  <a:srgbClr val="FF0000"/>
                </a:solidFill>
              </a:rPr>
              <a:t>2 to 6 weeks</a:t>
            </a:r>
            <a:r>
              <a:rPr lang="en-US" sz="2800" dirty="0"/>
              <a:t> .</a:t>
            </a:r>
          </a:p>
        </p:txBody>
      </p:sp>
    </p:spTree>
    <p:extLst>
      <p:ext uri="{BB962C8B-B14F-4D97-AF65-F5344CB8AC3E}">
        <p14:creationId xmlns:p14="http://schemas.microsoft.com/office/powerpoint/2010/main" val="423547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a:t>
            </a:fld>
            <a:endParaRPr lang="en-US"/>
          </a:p>
        </p:txBody>
      </p:sp>
      <p:sp>
        <p:nvSpPr>
          <p:cNvPr id="3" name="Rectangle 2"/>
          <p:cNvSpPr/>
          <p:nvPr/>
        </p:nvSpPr>
        <p:spPr>
          <a:xfrm>
            <a:off x="692331" y="1185430"/>
            <a:ext cx="10672355" cy="3108543"/>
          </a:xfrm>
          <a:prstGeom prst="rect">
            <a:avLst/>
          </a:prstGeom>
        </p:spPr>
        <p:txBody>
          <a:bodyPr wrap="square">
            <a:spAutoFit/>
          </a:bodyPr>
          <a:lstStyle/>
          <a:p>
            <a:pPr marL="342900" indent="-342900">
              <a:buFont typeface="Arial" panose="020B0604020202020204" pitchFamily="34" charset="0"/>
              <a:buChar char="•"/>
            </a:pPr>
            <a:r>
              <a:rPr lang="en-US" sz="2800" dirty="0"/>
              <a:t>This is referred to as subclinical thyroid dysfunction, and includes subclinical hypothyroidism (SCH) and subclinical hyperthyroidism (</a:t>
            </a:r>
            <a:r>
              <a:rPr lang="en-US" sz="2800" dirty="0" err="1"/>
              <a:t>SCHyper</a:t>
            </a:r>
            <a:r>
              <a:rPr lang="en-US" sz="2800" dirty="0"/>
              <a:t>).</a:t>
            </a:r>
          </a:p>
          <a:p>
            <a:endParaRPr lang="en-US" sz="2800" dirty="0"/>
          </a:p>
          <a:p>
            <a:pPr marL="342900" indent="-342900">
              <a:buFont typeface="Arial" panose="020B0604020202020204" pitchFamily="34" charset="0"/>
              <a:buChar char="•"/>
            </a:pPr>
            <a:r>
              <a:rPr lang="en-US" sz="2800" dirty="0"/>
              <a:t>Despite several guidelines published for these diseases, there are still controversies regarding their clinical significance and appropriate management.</a:t>
            </a:r>
          </a:p>
        </p:txBody>
      </p:sp>
    </p:spTree>
    <p:extLst>
      <p:ext uri="{BB962C8B-B14F-4D97-AF65-F5344CB8AC3E}">
        <p14:creationId xmlns:p14="http://schemas.microsoft.com/office/powerpoint/2010/main" val="754486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40</a:t>
            </a:fld>
            <a:endParaRPr lang="en-US"/>
          </a:p>
        </p:txBody>
      </p:sp>
      <p:sp>
        <p:nvSpPr>
          <p:cNvPr id="3" name="Rectangle 2"/>
          <p:cNvSpPr/>
          <p:nvPr/>
        </p:nvSpPr>
        <p:spPr>
          <a:xfrm>
            <a:off x="380503" y="131806"/>
            <a:ext cx="11428317" cy="1908215"/>
          </a:xfrm>
          <a:prstGeom prst="rect">
            <a:avLst/>
          </a:prstGeom>
        </p:spPr>
        <p:txBody>
          <a:bodyPr wrap="square">
            <a:spAutoFit/>
          </a:bodyPr>
          <a:lstStyle/>
          <a:p>
            <a:r>
              <a:rPr lang="en-US" sz="3600" b="1" dirty="0"/>
              <a:t>Clinical Significance of </a:t>
            </a:r>
            <a:r>
              <a:rPr lang="en-US" sz="3600" b="1" dirty="0" err="1"/>
              <a:t>SCHyper</a:t>
            </a:r>
            <a:r>
              <a:rPr lang="en-US" sz="3600" b="1" dirty="0"/>
              <a:t> </a:t>
            </a:r>
            <a:r>
              <a:rPr lang="en-US" sz="3600" b="1" dirty="0" smtClean="0"/>
              <a:t>:</a:t>
            </a:r>
          </a:p>
          <a:p>
            <a:r>
              <a:rPr lang="en-US" sz="3600" b="1" dirty="0" smtClean="0"/>
              <a:t>Cardiovascular </a:t>
            </a:r>
            <a:r>
              <a:rPr lang="en-US" sz="3600" b="1" dirty="0"/>
              <a:t>disease </a:t>
            </a:r>
            <a:r>
              <a:rPr lang="en-US" sz="3600" b="1" dirty="0" smtClean="0"/>
              <a:t>:</a:t>
            </a:r>
          </a:p>
          <a:p>
            <a:r>
              <a:rPr lang="en-US" sz="2800" dirty="0" smtClean="0"/>
              <a:t> </a:t>
            </a:r>
          </a:p>
          <a:p>
            <a:endParaRPr lang="en-US" dirty="0"/>
          </a:p>
        </p:txBody>
      </p:sp>
      <p:sp>
        <p:nvSpPr>
          <p:cNvPr id="4" name="Rectangle 3"/>
          <p:cNvSpPr/>
          <p:nvPr/>
        </p:nvSpPr>
        <p:spPr>
          <a:xfrm>
            <a:off x="458040" y="1697394"/>
            <a:ext cx="11273244" cy="4401205"/>
          </a:xfrm>
          <a:prstGeom prst="rect">
            <a:avLst/>
          </a:prstGeom>
        </p:spPr>
        <p:txBody>
          <a:bodyPr wrap="square">
            <a:spAutoFit/>
          </a:bodyPr>
          <a:lstStyle/>
          <a:p>
            <a:pPr marL="457200" indent="-457200">
              <a:buFont typeface="Arial" panose="020B0604020202020204" pitchFamily="34" charset="0"/>
              <a:buChar char="•"/>
            </a:pPr>
            <a:r>
              <a:rPr lang="en-US" sz="2800" dirty="0"/>
              <a:t>A meta-analysis to assess the risks of total and CHD mortality, CHD events, and </a:t>
            </a:r>
            <a:r>
              <a:rPr lang="en-US" sz="2800" dirty="0" err="1"/>
              <a:t>Af</a:t>
            </a:r>
            <a:r>
              <a:rPr lang="en-US" sz="2800" dirty="0"/>
              <a:t> in </a:t>
            </a:r>
            <a:r>
              <a:rPr lang="en-US" sz="2800" dirty="0" err="1"/>
              <a:t>SCHyper</a:t>
            </a:r>
            <a:r>
              <a:rPr lang="en-US" sz="2800" dirty="0"/>
              <a:t> employing 10 large prospective cohorts was performed and revealed that </a:t>
            </a:r>
            <a:r>
              <a:rPr lang="en-US" sz="2800" dirty="0" err="1"/>
              <a:t>SCHyper</a:t>
            </a:r>
            <a:r>
              <a:rPr lang="en-US" sz="2800" dirty="0"/>
              <a:t> was associated </a:t>
            </a:r>
            <a:r>
              <a:rPr lang="en-US" sz="2800" dirty="0">
                <a:solidFill>
                  <a:srgbClr val="FF0000"/>
                </a:solidFill>
              </a:rPr>
              <a:t>with increased </a:t>
            </a:r>
            <a:r>
              <a:rPr lang="en-US" sz="2800" dirty="0"/>
              <a:t>total mortality (hazard ratio [HR]: 1.24, CI: 1.06–1.46), CHD mortality (HR: 1.29, CI: 1.02– 1.62), CHD events (HR: 1.21, CI: 0.99–1.46), and </a:t>
            </a:r>
            <a:r>
              <a:rPr lang="en-US" sz="2800" dirty="0" err="1"/>
              <a:t>Af</a:t>
            </a:r>
            <a:r>
              <a:rPr lang="en-US" sz="2800" dirty="0"/>
              <a:t> (HR: 1.68, CI: 1.16–2.43) after adjusting for age and sex. </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It </a:t>
            </a:r>
            <a:r>
              <a:rPr lang="en-US" sz="2800" dirty="0"/>
              <a:t>also revealed that risks for CHD mortality and </a:t>
            </a:r>
            <a:r>
              <a:rPr lang="en-US" sz="2800" dirty="0" err="1"/>
              <a:t>Af</a:t>
            </a:r>
            <a:r>
              <a:rPr lang="en-US" sz="2800" dirty="0"/>
              <a:t> were higher for serum TSH levels lower than 0.10 </a:t>
            </a:r>
            <a:r>
              <a:rPr lang="en-US" sz="2800" dirty="0" err="1"/>
              <a:t>mIU</a:t>
            </a:r>
            <a:r>
              <a:rPr lang="en-US" sz="2800" dirty="0"/>
              <a:t>/L compared with those between 0.10 and 0.44 </a:t>
            </a:r>
            <a:r>
              <a:rPr lang="en-US" sz="2800" dirty="0" err="1"/>
              <a:t>mIU</a:t>
            </a:r>
            <a:r>
              <a:rPr lang="en-US" sz="2800" dirty="0"/>
              <a:t>/L .</a:t>
            </a:r>
          </a:p>
        </p:txBody>
      </p:sp>
    </p:spTree>
    <p:extLst>
      <p:ext uri="{BB962C8B-B14F-4D97-AF65-F5344CB8AC3E}">
        <p14:creationId xmlns:p14="http://schemas.microsoft.com/office/powerpoint/2010/main" val="4042340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41</a:t>
            </a:fld>
            <a:endParaRPr lang="en-US"/>
          </a:p>
        </p:txBody>
      </p:sp>
      <p:sp>
        <p:nvSpPr>
          <p:cNvPr id="3" name="Rectangle 2"/>
          <p:cNvSpPr/>
          <p:nvPr/>
        </p:nvSpPr>
        <p:spPr>
          <a:xfrm>
            <a:off x="744583" y="271372"/>
            <a:ext cx="10698479" cy="5940088"/>
          </a:xfrm>
          <a:prstGeom prst="rect">
            <a:avLst/>
          </a:prstGeom>
        </p:spPr>
        <p:txBody>
          <a:bodyPr wrap="square">
            <a:spAutoFit/>
          </a:bodyPr>
          <a:lstStyle/>
          <a:p>
            <a:pPr marL="457200" indent="-457200">
              <a:buFont typeface="Arial" panose="020B0604020202020204" pitchFamily="34" charset="0"/>
              <a:buChar char="•"/>
            </a:pPr>
            <a:r>
              <a:rPr lang="en-US" sz="2800" dirty="0"/>
              <a:t>At the same time the association between </a:t>
            </a:r>
            <a:r>
              <a:rPr lang="en-US" sz="2800" dirty="0" err="1">
                <a:solidFill>
                  <a:srgbClr val="FF0000"/>
                </a:solidFill>
              </a:rPr>
              <a:t>SCHyper</a:t>
            </a:r>
            <a:r>
              <a:rPr lang="en-US" sz="2800" dirty="0">
                <a:solidFill>
                  <a:srgbClr val="FF0000"/>
                </a:solidFill>
              </a:rPr>
              <a:t> and stroke </a:t>
            </a:r>
            <a:r>
              <a:rPr lang="en-US" sz="2800" dirty="0"/>
              <a:t>remains inconclusive and needs to be further evaluated by large-scale prospective studies </a:t>
            </a:r>
            <a:r>
              <a:rPr lang="en-US" sz="2800" dirty="0" smtClean="0"/>
              <a:t>.</a:t>
            </a:r>
          </a:p>
          <a:p>
            <a:endParaRPr lang="en-US" sz="2800" dirty="0" smtClean="0"/>
          </a:p>
          <a:p>
            <a:r>
              <a:rPr lang="en-US" sz="2800" dirty="0" smtClean="0"/>
              <a:t> </a:t>
            </a:r>
            <a:r>
              <a:rPr lang="en-US" sz="3600" b="1" dirty="0"/>
              <a:t>Osteoporosis and </a:t>
            </a:r>
            <a:r>
              <a:rPr lang="en-US" sz="3600" b="1" dirty="0" smtClean="0"/>
              <a:t>fractures:</a:t>
            </a:r>
          </a:p>
          <a:p>
            <a:endParaRPr lang="en-US" sz="3600" b="1" dirty="0"/>
          </a:p>
          <a:p>
            <a:pPr marL="457200" indent="-457200">
              <a:buFont typeface="Arial" panose="020B0604020202020204" pitchFamily="34" charset="0"/>
              <a:buChar char="•"/>
            </a:pPr>
            <a:r>
              <a:rPr lang="en-US" sz="2800" dirty="0" smtClean="0"/>
              <a:t>Thyrotoxicosis </a:t>
            </a:r>
            <a:r>
              <a:rPr lang="en-US" sz="2800" dirty="0"/>
              <a:t>induces </a:t>
            </a:r>
            <a:r>
              <a:rPr lang="en-US" sz="2800" dirty="0" err="1"/>
              <a:t>osteoclastic</a:t>
            </a:r>
            <a:r>
              <a:rPr lang="en-US" sz="2800" dirty="0"/>
              <a:t> activity, thereby resulting in net bone loss. </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Even </a:t>
            </a:r>
            <a:r>
              <a:rPr lang="en-US" sz="2800" dirty="0"/>
              <a:t>though it is well known that overt hyperthyroidism leads to secondary osteoporosis, which increases the risk of fractures </a:t>
            </a:r>
            <a:r>
              <a:rPr lang="en-US" sz="2800" dirty="0" smtClean="0"/>
              <a:t>, </a:t>
            </a:r>
            <a:r>
              <a:rPr lang="en-US" sz="2800" dirty="0"/>
              <a:t>the association between </a:t>
            </a:r>
            <a:r>
              <a:rPr lang="en-US" sz="2800" dirty="0" err="1"/>
              <a:t>SCHyper</a:t>
            </a:r>
            <a:r>
              <a:rPr lang="en-US" sz="2800" dirty="0"/>
              <a:t> and bone metabolism remains unclear. </a:t>
            </a:r>
            <a:endParaRPr lang="en-US" sz="2800" dirty="0" smtClean="0"/>
          </a:p>
          <a:p>
            <a:endParaRPr lang="en-US" sz="2800" b="1" dirty="0"/>
          </a:p>
        </p:txBody>
      </p:sp>
    </p:spTree>
    <p:extLst>
      <p:ext uri="{BB962C8B-B14F-4D97-AF65-F5344CB8AC3E}">
        <p14:creationId xmlns:p14="http://schemas.microsoft.com/office/powerpoint/2010/main" val="1083570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42</a:t>
            </a:fld>
            <a:endParaRPr lang="en-US"/>
          </a:p>
        </p:txBody>
      </p:sp>
      <p:sp>
        <p:nvSpPr>
          <p:cNvPr id="3" name="Rectangle 2"/>
          <p:cNvSpPr/>
          <p:nvPr/>
        </p:nvSpPr>
        <p:spPr>
          <a:xfrm>
            <a:off x="627017" y="1071269"/>
            <a:ext cx="10467899" cy="3539430"/>
          </a:xfrm>
          <a:prstGeom prst="rect">
            <a:avLst/>
          </a:prstGeom>
        </p:spPr>
        <p:txBody>
          <a:bodyPr wrap="square">
            <a:spAutoFit/>
          </a:bodyPr>
          <a:lstStyle/>
          <a:p>
            <a:pPr marL="457200" indent="-457200">
              <a:buFont typeface="Arial" panose="020B0604020202020204" pitchFamily="34" charset="0"/>
              <a:buChar char="•"/>
            </a:pPr>
            <a:r>
              <a:rPr lang="en-US" sz="2800" dirty="0"/>
              <a:t>In a recent meta-analysis of 17 prospective cohort studies with a total of 313,557 individuals, </a:t>
            </a:r>
            <a:r>
              <a:rPr lang="en-US" sz="2800" dirty="0" err="1"/>
              <a:t>SCHyper</a:t>
            </a:r>
            <a:r>
              <a:rPr lang="en-US" sz="2800" dirty="0"/>
              <a:t> was found to be associated with an increased risk of </a:t>
            </a:r>
            <a:r>
              <a:rPr lang="en-US" sz="2800" dirty="0">
                <a:solidFill>
                  <a:srgbClr val="FF0000"/>
                </a:solidFill>
              </a:rPr>
              <a:t>any fracture </a:t>
            </a:r>
            <a:r>
              <a:rPr lang="en-US" sz="2800" dirty="0"/>
              <a:t>(RR: 1.17, CI: 1.08–1.26), hip fracture (RR: 1.27, CI: 1.09–1.48), spine fracture (RR: 1.97, CI: 1.31–2.97), and non-spine fracture (RR: 1.19, CI: 1.04–1.37). </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a:t>
            </a:r>
            <a:r>
              <a:rPr lang="en-US" sz="2800" dirty="0" err="1"/>
              <a:t>SCHyper</a:t>
            </a:r>
            <a:r>
              <a:rPr lang="en-US" sz="2800" dirty="0"/>
              <a:t> was associated with lower distal forearm bone mineral density (BMD) in </a:t>
            </a:r>
            <a:r>
              <a:rPr lang="en-US" sz="2800" dirty="0" smtClean="0"/>
              <a:t>women</a:t>
            </a:r>
            <a:r>
              <a:rPr lang="en-US" sz="2800" dirty="0"/>
              <a:t>.</a:t>
            </a:r>
            <a:endParaRPr lang="en-US" sz="2800" b="1" dirty="0"/>
          </a:p>
        </p:txBody>
      </p:sp>
    </p:spTree>
    <p:extLst>
      <p:ext uri="{BB962C8B-B14F-4D97-AF65-F5344CB8AC3E}">
        <p14:creationId xmlns:p14="http://schemas.microsoft.com/office/powerpoint/2010/main" val="2807398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43</a:t>
            </a:fld>
            <a:endParaRPr lang="en-US"/>
          </a:p>
        </p:txBody>
      </p:sp>
      <p:sp>
        <p:nvSpPr>
          <p:cNvPr id="3" name="Rectangle 2"/>
          <p:cNvSpPr/>
          <p:nvPr/>
        </p:nvSpPr>
        <p:spPr>
          <a:xfrm>
            <a:off x="666206" y="631763"/>
            <a:ext cx="10998925" cy="646331"/>
          </a:xfrm>
          <a:prstGeom prst="rect">
            <a:avLst/>
          </a:prstGeom>
        </p:spPr>
        <p:txBody>
          <a:bodyPr wrap="square">
            <a:spAutoFit/>
          </a:bodyPr>
          <a:lstStyle/>
          <a:p>
            <a:r>
              <a:rPr lang="en-US" sz="3600" b="1" dirty="0"/>
              <a:t>Dementia and cognitive </a:t>
            </a:r>
            <a:r>
              <a:rPr lang="en-US" sz="3600" b="1" dirty="0" smtClean="0"/>
              <a:t>dysfunction:</a:t>
            </a:r>
            <a:endParaRPr lang="en-US" sz="3600" b="1" dirty="0"/>
          </a:p>
        </p:txBody>
      </p:sp>
      <p:sp>
        <p:nvSpPr>
          <p:cNvPr id="4" name="Rectangle 3"/>
          <p:cNvSpPr/>
          <p:nvPr/>
        </p:nvSpPr>
        <p:spPr>
          <a:xfrm>
            <a:off x="666205" y="1582341"/>
            <a:ext cx="10998925" cy="4401205"/>
          </a:xfrm>
          <a:prstGeom prst="rect">
            <a:avLst/>
          </a:prstGeom>
        </p:spPr>
        <p:txBody>
          <a:bodyPr wrap="square">
            <a:spAutoFit/>
          </a:bodyPr>
          <a:lstStyle/>
          <a:p>
            <a:pPr marL="285750" indent="-285750">
              <a:buFont typeface="Arial" panose="020B0604020202020204" pitchFamily="34" charset="0"/>
              <a:buChar char="•"/>
            </a:pPr>
            <a:r>
              <a:rPr lang="en-US" sz="2800" dirty="0"/>
              <a:t>The findings on the association between </a:t>
            </a:r>
            <a:r>
              <a:rPr lang="en-US" sz="2800" dirty="0" err="1"/>
              <a:t>SCHyper</a:t>
            </a:r>
            <a:r>
              <a:rPr lang="en-US" sz="2800" dirty="0"/>
              <a:t> and dementia and cognitive dysfunction are inconsistent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In </a:t>
            </a:r>
            <a:r>
              <a:rPr lang="en-US" sz="2800" dirty="0" smtClean="0"/>
              <a:t>individual </a:t>
            </a:r>
            <a:r>
              <a:rPr lang="en-US" sz="2800" dirty="0"/>
              <a:t>participant data meta-analysis on source data from community-dwelling participants </a:t>
            </a:r>
            <a:r>
              <a:rPr lang="en-US" sz="2800" dirty="0">
                <a:solidFill>
                  <a:srgbClr val="FF0000"/>
                </a:solidFill>
              </a:rPr>
              <a:t>aged 80 years </a:t>
            </a:r>
            <a:r>
              <a:rPr lang="en-US" sz="2800" dirty="0"/>
              <a:t>and older from The Netherlands, New Zealand, United Kingdom, and Japan, cognitive function was evaluated by Mini-Mental State Examination (</a:t>
            </a:r>
            <a:r>
              <a:rPr lang="en-US" sz="2800" dirty="0">
                <a:solidFill>
                  <a:srgbClr val="FF0000"/>
                </a:solidFill>
              </a:rPr>
              <a:t>MMSE</a:t>
            </a:r>
            <a:r>
              <a:rPr lang="en-US" sz="2800" dirty="0"/>
              <a:t>). Of the total 2,116 participants at baseline (mean age 87 years, range 80–109 years), 60 (2.8%) </a:t>
            </a:r>
            <a:r>
              <a:rPr lang="en-US" sz="2800" dirty="0" smtClean="0"/>
              <a:t>participants </a:t>
            </a:r>
            <a:r>
              <a:rPr lang="en-US" sz="2800" dirty="0"/>
              <a:t>who were </a:t>
            </a:r>
            <a:r>
              <a:rPr lang="en-US" sz="2800" dirty="0" err="1"/>
              <a:t>SCHyper</a:t>
            </a:r>
            <a:r>
              <a:rPr lang="en-US" sz="2800" dirty="0"/>
              <a:t> had</a:t>
            </a:r>
            <a:r>
              <a:rPr lang="en-US" sz="2800" dirty="0">
                <a:solidFill>
                  <a:srgbClr val="FF0000"/>
                </a:solidFill>
              </a:rPr>
              <a:t> similar </a:t>
            </a:r>
            <a:r>
              <a:rPr lang="en-US" sz="2800" dirty="0"/>
              <a:t>MMSE scores compared with 1,811 (85.6%) </a:t>
            </a:r>
            <a:r>
              <a:rPr lang="en-US" sz="2800" dirty="0" err="1"/>
              <a:t>euthyroid</a:t>
            </a:r>
            <a:r>
              <a:rPr lang="en-US" sz="2800" dirty="0"/>
              <a:t> </a:t>
            </a:r>
            <a:r>
              <a:rPr lang="en-US" sz="2800" dirty="0" smtClean="0"/>
              <a:t>participants.</a:t>
            </a:r>
            <a:endParaRPr lang="en-US" sz="2800" dirty="0"/>
          </a:p>
        </p:txBody>
      </p:sp>
    </p:spTree>
    <p:extLst>
      <p:ext uri="{BB962C8B-B14F-4D97-AF65-F5344CB8AC3E}">
        <p14:creationId xmlns:p14="http://schemas.microsoft.com/office/powerpoint/2010/main" val="3705487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44</a:t>
            </a:fld>
            <a:endParaRPr lang="en-US"/>
          </a:p>
        </p:txBody>
      </p:sp>
      <p:sp>
        <p:nvSpPr>
          <p:cNvPr id="3" name="Rectangle 2"/>
          <p:cNvSpPr/>
          <p:nvPr/>
        </p:nvSpPr>
        <p:spPr>
          <a:xfrm>
            <a:off x="600891" y="103724"/>
            <a:ext cx="11051177" cy="6063198"/>
          </a:xfrm>
          <a:prstGeom prst="rect">
            <a:avLst/>
          </a:prstGeom>
        </p:spPr>
        <p:txBody>
          <a:bodyPr wrap="square">
            <a:spAutoFit/>
          </a:bodyPr>
          <a:lstStyle/>
          <a:p>
            <a:r>
              <a:rPr lang="en-US" sz="3600" b="1" dirty="0" err="1"/>
              <a:t>SCHyper</a:t>
            </a:r>
            <a:r>
              <a:rPr lang="en-US" sz="3600" b="1" dirty="0"/>
              <a:t> induced by excessed LT4 supplementation and its clinical </a:t>
            </a:r>
            <a:r>
              <a:rPr lang="en-US" sz="3600" b="1" dirty="0" smtClean="0"/>
              <a:t>outcome</a:t>
            </a:r>
            <a:r>
              <a:rPr lang="en-US" sz="3600" dirty="0" smtClean="0"/>
              <a:t>:</a:t>
            </a:r>
          </a:p>
          <a:p>
            <a:endParaRPr lang="en-US" sz="3600" dirty="0" smtClean="0"/>
          </a:p>
          <a:p>
            <a:pPr marL="285750" indent="-285750">
              <a:buFont typeface="Arial" panose="020B0604020202020204" pitchFamily="34" charset="0"/>
              <a:buChar char="•"/>
            </a:pPr>
            <a:r>
              <a:rPr lang="en-US" sz="2800" dirty="0" smtClean="0"/>
              <a:t> </a:t>
            </a:r>
            <a:r>
              <a:rPr lang="en-US" sz="2800" dirty="0"/>
              <a:t>Some patients, who underwent thyroid surgery for thyroid cancer followed by TSH suppression therapy with LT4 supplementation, demonstrate </a:t>
            </a:r>
            <a:r>
              <a:rPr lang="en-US" sz="2800" dirty="0" err="1"/>
              <a:t>SCHyper</a:t>
            </a:r>
            <a:r>
              <a:rPr lang="en-US" sz="2800" dirty="0"/>
              <a:t>.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Moreover</a:t>
            </a:r>
            <a:r>
              <a:rPr lang="en-US" sz="2800" dirty="0"/>
              <a:t>, </a:t>
            </a:r>
            <a:r>
              <a:rPr lang="en-US" sz="2800" dirty="0" err="1"/>
              <a:t>SChyper</a:t>
            </a:r>
            <a:r>
              <a:rPr lang="en-US" sz="2800" dirty="0"/>
              <a:t> may occur in the cases, to which LT4 inadequately and excessively administered for weight reduction.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Sinus </a:t>
            </a:r>
            <a:r>
              <a:rPr lang="en-US" sz="2800" dirty="0"/>
              <a:t>tachycardia and atrial flutter are also commonly associated with LT4-induced </a:t>
            </a:r>
            <a:r>
              <a:rPr lang="en-US" sz="2800" dirty="0" err="1"/>
              <a:t>SChyper</a:t>
            </a:r>
            <a:r>
              <a:rPr lang="en-US" sz="2800" dirty="0"/>
              <a:t> and </a:t>
            </a:r>
            <a:r>
              <a:rPr lang="en-US" sz="2800" dirty="0" err="1"/>
              <a:t>Af</a:t>
            </a:r>
            <a:r>
              <a:rPr lang="en-US" sz="2800" dirty="0"/>
              <a:t> is the </a:t>
            </a:r>
            <a:r>
              <a:rPr lang="en-US" sz="2800" dirty="0">
                <a:solidFill>
                  <a:srgbClr val="FF0000"/>
                </a:solidFill>
              </a:rPr>
              <a:t>most</a:t>
            </a:r>
            <a:r>
              <a:rPr lang="en-US" sz="2800" dirty="0"/>
              <a:t> </a:t>
            </a:r>
            <a:r>
              <a:rPr lang="en-US" sz="2800" dirty="0">
                <a:solidFill>
                  <a:srgbClr val="FF0000"/>
                </a:solidFill>
              </a:rPr>
              <a:t>common cardiac complication </a:t>
            </a:r>
            <a:r>
              <a:rPr lang="en-US" sz="2800" dirty="0"/>
              <a:t>with </a:t>
            </a:r>
            <a:r>
              <a:rPr lang="en-US" sz="2800" dirty="0" smtClean="0"/>
              <a:t>significant </a:t>
            </a:r>
            <a:r>
              <a:rPr lang="en-US" sz="2800" dirty="0"/>
              <a:t>mortality and morbidity resulting from embolic </a:t>
            </a:r>
            <a:r>
              <a:rPr lang="en-US" sz="2800" dirty="0" smtClean="0"/>
              <a:t>events.</a:t>
            </a:r>
            <a:endParaRPr lang="en-US" sz="2800" dirty="0"/>
          </a:p>
        </p:txBody>
      </p:sp>
    </p:spTree>
    <p:extLst>
      <p:ext uri="{BB962C8B-B14F-4D97-AF65-F5344CB8AC3E}">
        <p14:creationId xmlns:p14="http://schemas.microsoft.com/office/powerpoint/2010/main" val="2509924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45</a:t>
            </a:fld>
            <a:endParaRPr lang="en-US"/>
          </a:p>
        </p:txBody>
      </p:sp>
      <p:sp>
        <p:nvSpPr>
          <p:cNvPr id="4" name="Rectangle 3"/>
          <p:cNvSpPr/>
          <p:nvPr/>
        </p:nvSpPr>
        <p:spPr>
          <a:xfrm>
            <a:off x="915335" y="357442"/>
            <a:ext cx="10297148" cy="646331"/>
          </a:xfrm>
          <a:prstGeom prst="rect">
            <a:avLst/>
          </a:prstGeom>
        </p:spPr>
        <p:txBody>
          <a:bodyPr wrap="square">
            <a:spAutoFit/>
          </a:bodyPr>
          <a:lstStyle/>
          <a:p>
            <a:r>
              <a:rPr lang="en-US" sz="3600" b="1" dirty="0"/>
              <a:t>Treatment of </a:t>
            </a:r>
            <a:r>
              <a:rPr lang="en-US" sz="3600" b="1" dirty="0" err="1" smtClean="0"/>
              <a:t>SCHyper</a:t>
            </a:r>
            <a:r>
              <a:rPr lang="en-US" sz="3600" b="1" dirty="0" smtClean="0"/>
              <a:t>:</a:t>
            </a:r>
            <a:endParaRPr lang="en-US" sz="3600" b="1" dirty="0"/>
          </a:p>
        </p:txBody>
      </p:sp>
      <p:sp>
        <p:nvSpPr>
          <p:cNvPr id="5" name="Rectangle 4"/>
          <p:cNvSpPr/>
          <p:nvPr/>
        </p:nvSpPr>
        <p:spPr>
          <a:xfrm>
            <a:off x="915335" y="1679419"/>
            <a:ext cx="10541726" cy="2954655"/>
          </a:xfrm>
          <a:prstGeom prst="rect">
            <a:avLst/>
          </a:prstGeom>
        </p:spPr>
        <p:txBody>
          <a:bodyPr wrap="square">
            <a:spAutoFit/>
          </a:bodyPr>
          <a:lstStyle/>
          <a:p>
            <a:pPr marL="285750" indent="-285750">
              <a:buFont typeface="Arial" panose="020B0604020202020204" pitchFamily="34" charset="0"/>
              <a:buChar char="•"/>
            </a:pPr>
            <a:r>
              <a:rPr lang="en-US" sz="2800" dirty="0"/>
              <a:t>According to guidelines from the ATA and AACE, patients with </a:t>
            </a:r>
            <a:r>
              <a:rPr lang="en-US" sz="2800" dirty="0" err="1"/>
              <a:t>SCHyper</a:t>
            </a:r>
            <a:r>
              <a:rPr lang="en-US" sz="2800" dirty="0"/>
              <a:t> should be treated when serum TSH levels are lower than 0.1 </a:t>
            </a:r>
            <a:r>
              <a:rPr lang="en-US" sz="2800" dirty="0" err="1"/>
              <a:t>mIU</a:t>
            </a:r>
            <a:r>
              <a:rPr lang="en-US" sz="2800" dirty="0"/>
              <a:t>/L in those aged 65 years or older with </a:t>
            </a:r>
            <a:r>
              <a:rPr lang="en-US" sz="2800" dirty="0">
                <a:solidFill>
                  <a:srgbClr val="FF0000"/>
                </a:solidFill>
              </a:rPr>
              <a:t>cardiac risk factors</a:t>
            </a:r>
            <a:r>
              <a:rPr lang="en-US" sz="2800" dirty="0"/>
              <a:t>, </a:t>
            </a:r>
            <a:r>
              <a:rPr lang="en-US" sz="2800" dirty="0">
                <a:solidFill>
                  <a:srgbClr val="FF0000"/>
                </a:solidFill>
              </a:rPr>
              <a:t>heart</a:t>
            </a:r>
            <a:r>
              <a:rPr lang="en-US" sz="2800" dirty="0"/>
              <a:t> </a:t>
            </a:r>
            <a:r>
              <a:rPr lang="en-US" sz="2800" dirty="0">
                <a:solidFill>
                  <a:srgbClr val="FF0000"/>
                </a:solidFill>
              </a:rPr>
              <a:t>disease</a:t>
            </a:r>
            <a:r>
              <a:rPr lang="en-US" sz="2800" dirty="0"/>
              <a:t>, or </a:t>
            </a:r>
            <a:r>
              <a:rPr lang="en-US" sz="2800" dirty="0">
                <a:solidFill>
                  <a:srgbClr val="FF0000"/>
                </a:solidFill>
              </a:rPr>
              <a:t>osteoporosis</a:t>
            </a:r>
            <a:r>
              <a:rPr lang="en-US" sz="2800" dirty="0"/>
              <a:t>; </a:t>
            </a:r>
            <a:r>
              <a:rPr lang="en-US" sz="2800" dirty="0">
                <a:solidFill>
                  <a:srgbClr val="FF0000"/>
                </a:solidFill>
              </a:rPr>
              <a:t>postmenopausal women without estrogen or bisphosphonate administration</a:t>
            </a:r>
            <a:r>
              <a:rPr lang="en-US" sz="2800" dirty="0"/>
              <a:t>; and in those who develop </a:t>
            </a:r>
            <a:r>
              <a:rPr lang="en-US" sz="2800" dirty="0">
                <a:solidFill>
                  <a:srgbClr val="FF0000"/>
                </a:solidFill>
              </a:rPr>
              <a:t>hyperthyroid symptoms </a:t>
            </a:r>
            <a:r>
              <a:rPr lang="en-US" sz="2800" dirty="0" smtClean="0">
                <a:solidFill>
                  <a:srgbClr val="FF0000"/>
                </a:solidFill>
              </a:rPr>
              <a:t>.</a:t>
            </a:r>
            <a:endParaRPr lang="en-US" sz="2800" dirty="0">
              <a:solidFill>
                <a:srgbClr val="FF000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76644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46</a:t>
            </a:fld>
            <a:endParaRPr lang="en-US"/>
          </a:p>
        </p:txBody>
      </p:sp>
      <p:sp>
        <p:nvSpPr>
          <p:cNvPr id="3" name="Rectangle 2"/>
          <p:cNvSpPr/>
          <p:nvPr/>
        </p:nvSpPr>
        <p:spPr>
          <a:xfrm>
            <a:off x="705394" y="631597"/>
            <a:ext cx="10507089" cy="4832092"/>
          </a:xfrm>
          <a:prstGeom prst="rect">
            <a:avLst/>
          </a:prstGeom>
        </p:spPr>
        <p:txBody>
          <a:bodyPr wrap="square">
            <a:spAutoFit/>
          </a:bodyPr>
          <a:lstStyle/>
          <a:p>
            <a:pPr marL="457200" indent="-457200">
              <a:buFont typeface="Arial" panose="020B0604020202020204" pitchFamily="34" charset="0"/>
              <a:buChar char="•"/>
            </a:pPr>
            <a:r>
              <a:rPr lang="en-US" sz="2800" dirty="0"/>
              <a:t>These recommendations state that treatment </a:t>
            </a:r>
            <a:r>
              <a:rPr lang="en-US" sz="2800" dirty="0">
                <a:solidFill>
                  <a:srgbClr val="FF0000"/>
                </a:solidFill>
              </a:rPr>
              <a:t>is not </a:t>
            </a:r>
            <a:r>
              <a:rPr lang="en-US" sz="2800" dirty="0" smtClean="0">
                <a:solidFill>
                  <a:srgbClr val="FF0000"/>
                </a:solidFill>
              </a:rPr>
              <a:t>warranted </a:t>
            </a:r>
            <a:r>
              <a:rPr lang="en-US" sz="2800" dirty="0"/>
              <a:t>in asymptomatic patients aged younger than 65 years old who can be monitored with several rounds of thyroid function tests, because the risk of transition into overt hyperthyroidism is low and spontaneous remission of the </a:t>
            </a:r>
            <a:r>
              <a:rPr lang="en-US" sz="2800" dirty="0" err="1"/>
              <a:t>SCHyper</a:t>
            </a:r>
            <a:r>
              <a:rPr lang="en-US" sz="2800" dirty="0"/>
              <a:t> can be expected</a:t>
            </a:r>
            <a:r>
              <a:rPr lang="en-US" sz="2800" dirty="0" smtClean="0"/>
              <a:t>.</a:t>
            </a:r>
            <a:r>
              <a:rPr lang="en-US" sz="2800" dirty="0"/>
              <a:t> </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 </a:t>
            </a:r>
            <a:r>
              <a:rPr lang="en-US" sz="2800" dirty="0"/>
              <a:t>treatment </a:t>
            </a:r>
            <a:r>
              <a:rPr lang="en-US" sz="2800" dirty="0" smtClean="0"/>
              <a:t>strategies </a:t>
            </a:r>
            <a:r>
              <a:rPr lang="en-US" sz="2800" dirty="0"/>
              <a:t>for </a:t>
            </a:r>
            <a:r>
              <a:rPr lang="en-US" sz="2800" dirty="0" err="1"/>
              <a:t>SCHyper</a:t>
            </a:r>
            <a:r>
              <a:rPr lang="en-US" sz="2800" dirty="0"/>
              <a:t> are the same as those for overt </a:t>
            </a:r>
            <a:r>
              <a:rPr lang="en-US" sz="2800" dirty="0" smtClean="0"/>
              <a:t>hyperthyroidism </a:t>
            </a:r>
            <a:r>
              <a:rPr lang="en-US" sz="2800" dirty="0"/>
              <a:t>and include </a:t>
            </a:r>
            <a:r>
              <a:rPr lang="en-US" sz="2800" dirty="0" err="1"/>
              <a:t>thionamides</a:t>
            </a:r>
            <a:r>
              <a:rPr lang="en-US" sz="2800" dirty="0"/>
              <a:t> (i.e., </a:t>
            </a:r>
            <a:r>
              <a:rPr lang="en-US" sz="2800" dirty="0" err="1"/>
              <a:t>methimazole</a:t>
            </a:r>
            <a:r>
              <a:rPr lang="en-US" sz="2800" dirty="0"/>
              <a:t> or </a:t>
            </a:r>
            <a:r>
              <a:rPr lang="en-US" sz="2800" dirty="0" err="1"/>
              <a:t>propylthiouracil</a:t>
            </a:r>
            <a:r>
              <a:rPr lang="en-US" sz="2800" dirty="0"/>
              <a:t>), inorganic </a:t>
            </a:r>
            <a:r>
              <a:rPr lang="en-US" sz="2800" dirty="0" err="1"/>
              <a:t>iodines</a:t>
            </a:r>
            <a:r>
              <a:rPr lang="en-US" sz="2800" dirty="0"/>
              <a:t>, 131I-radioisotope therapy, and thyroid surgery.</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226726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47</a:t>
            </a:fld>
            <a:endParaRPr lang="en-US"/>
          </a:p>
        </p:txBody>
      </p:sp>
      <p:pic>
        <p:nvPicPr>
          <p:cNvPr id="3" name="Picture 2"/>
          <p:cNvPicPr>
            <a:picLocks noChangeAspect="1"/>
          </p:cNvPicPr>
          <p:nvPr/>
        </p:nvPicPr>
        <p:blipFill>
          <a:blip r:embed="rId2"/>
          <a:stretch>
            <a:fillRect/>
          </a:stretch>
        </p:blipFill>
        <p:spPr>
          <a:xfrm>
            <a:off x="1" y="169817"/>
            <a:ext cx="12017828" cy="5969726"/>
          </a:xfrm>
          <a:prstGeom prst="rect">
            <a:avLst/>
          </a:prstGeom>
        </p:spPr>
      </p:pic>
    </p:spTree>
    <p:extLst>
      <p:ext uri="{BB962C8B-B14F-4D97-AF65-F5344CB8AC3E}">
        <p14:creationId xmlns:p14="http://schemas.microsoft.com/office/powerpoint/2010/main" val="3600658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48</a:t>
            </a:fld>
            <a:endParaRPr lang="en-US"/>
          </a:p>
        </p:txBody>
      </p:sp>
      <p:pic>
        <p:nvPicPr>
          <p:cNvPr id="3" name="Picture 2"/>
          <p:cNvPicPr>
            <a:picLocks noChangeAspect="1"/>
          </p:cNvPicPr>
          <p:nvPr/>
        </p:nvPicPr>
        <p:blipFill>
          <a:blip r:embed="rId2"/>
          <a:stretch>
            <a:fillRect/>
          </a:stretch>
        </p:blipFill>
        <p:spPr>
          <a:xfrm>
            <a:off x="0" y="-1"/>
            <a:ext cx="12357463" cy="6662058"/>
          </a:xfrm>
          <a:prstGeom prst="rect">
            <a:avLst/>
          </a:prstGeom>
        </p:spPr>
      </p:pic>
    </p:spTree>
    <p:extLst>
      <p:ext uri="{BB962C8B-B14F-4D97-AF65-F5344CB8AC3E}">
        <p14:creationId xmlns:p14="http://schemas.microsoft.com/office/powerpoint/2010/main" val="160529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5</a:t>
            </a:fld>
            <a:endParaRPr lang="en-US"/>
          </a:p>
        </p:txBody>
      </p:sp>
      <p:sp>
        <p:nvSpPr>
          <p:cNvPr id="3" name="Rectangle 2"/>
          <p:cNvSpPr/>
          <p:nvPr/>
        </p:nvSpPr>
        <p:spPr>
          <a:xfrm>
            <a:off x="948546" y="618700"/>
            <a:ext cx="10024254" cy="830997"/>
          </a:xfrm>
          <a:prstGeom prst="rect">
            <a:avLst/>
          </a:prstGeom>
        </p:spPr>
        <p:txBody>
          <a:bodyPr wrap="square">
            <a:spAutoFit/>
          </a:bodyPr>
          <a:lstStyle/>
          <a:p>
            <a:r>
              <a:rPr lang="en-US" sz="4800" dirty="0">
                <a:solidFill>
                  <a:srgbClr val="FF0000"/>
                </a:solidFill>
              </a:rPr>
              <a:t>Subclinical Hypothyroidism (SCH</a:t>
            </a:r>
            <a:r>
              <a:rPr lang="en-US" sz="4800" dirty="0" smtClean="0">
                <a:solidFill>
                  <a:srgbClr val="FF0000"/>
                </a:solidFill>
              </a:rPr>
              <a:t>):</a:t>
            </a:r>
          </a:p>
        </p:txBody>
      </p:sp>
      <p:sp>
        <p:nvSpPr>
          <p:cNvPr id="6" name="Rectangle 5"/>
          <p:cNvSpPr/>
          <p:nvPr/>
        </p:nvSpPr>
        <p:spPr>
          <a:xfrm>
            <a:off x="948546" y="1611146"/>
            <a:ext cx="10507580" cy="3970318"/>
          </a:xfrm>
          <a:prstGeom prst="rect">
            <a:avLst/>
          </a:prstGeom>
        </p:spPr>
        <p:txBody>
          <a:bodyPr wrap="square">
            <a:spAutoFit/>
          </a:bodyPr>
          <a:lstStyle/>
          <a:p>
            <a:pPr marL="285750" indent="-285750">
              <a:buFont typeface="Arial" panose="020B0604020202020204" pitchFamily="34" charset="0"/>
              <a:buChar char="•"/>
            </a:pPr>
            <a:r>
              <a:rPr lang="en-US" sz="2800" dirty="0"/>
              <a:t>SCH is defined as a disease that, despite normal serum free T4 (FT4) levels, has serum TSH levels that are higher than the reference range  thus it is a biochemically-defined disease.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It is categorized into </a:t>
            </a:r>
            <a:r>
              <a:rPr lang="en-US" sz="2800" dirty="0">
                <a:solidFill>
                  <a:srgbClr val="FF0000"/>
                </a:solidFill>
              </a:rPr>
              <a:t>two groups </a:t>
            </a:r>
            <a:r>
              <a:rPr lang="en-US" sz="2800" dirty="0"/>
              <a:t>based on serum TSH levels:</a:t>
            </a:r>
          </a:p>
          <a:p>
            <a:pPr marL="285750" indent="-285750">
              <a:buFont typeface="Arial" panose="020B0604020202020204" pitchFamily="34" charset="0"/>
              <a:buChar char="•"/>
            </a:pPr>
            <a:r>
              <a:rPr lang="en-US" sz="2800" dirty="0"/>
              <a:t> mild (Grade 1) : Serum TSH levels in the mild (Grade 1) type are higher than the upper limit (4.5 </a:t>
            </a:r>
            <a:r>
              <a:rPr lang="en-US" sz="2800" dirty="0" err="1"/>
              <a:t>mIU</a:t>
            </a:r>
            <a:r>
              <a:rPr lang="en-US" sz="2800" dirty="0"/>
              <a:t>/L in most cases) and below 10 </a:t>
            </a:r>
            <a:r>
              <a:rPr lang="en-US" sz="2800" dirty="0" err="1"/>
              <a:t>mIU</a:t>
            </a:r>
            <a:r>
              <a:rPr lang="en-US" sz="2800" dirty="0"/>
              <a:t>/L.</a:t>
            </a:r>
          </a:p>
          <a:p>
            <a:pPr marL="457200" indent="-457200">
              <a:buFont typeface="Arial" panose="020B0604020202020204" pitchFamily="34" charset="0"/>
              <a:buChar char="•"/>
            </a:pPr>
            <a:r>
              <a:rPr lang="en-US" sz="2800" dirty="0" smtClean="0"/>
              <a:t>severe </a:t>
            </a:r>
            <a:r>
              <a:rPr lang="en-US" sz="2800" dirty="0"/>
              <a:t>(Grade 2):  Serum TSH levels are higher than 10 </a:t>
            </a:r>
            <a:r>
              <a:rPr lang="en-US" sz="2800" dirty="0" err="1"/>
              <a:t>mIU</a:t>
            </a:r>
            <a:r>
              <a:rPr lang="en-US" sz="2800" dirty="0"/>
              <a:t>/L </a:t>
            </a:r>
            <a:r>
              <a:rPr lang="en-US" sz="2800" dirty="0" smtClean="0"/>
              <a:t>.</a:t>
            </a:r>
            <a:endParaRPr lang="en-US" sz="2800" dirty="0"/>
          </a:p>
        </p:txBody>
      </p:sp>
    </p:spTree>
    <p:extLst>
      <p:ext uri="{BB962C8B-B14F-4D97-AF65-F5344CB8AC3E}">
        <p14:creationId xmlns:p14="http://schemas.microsoft.com/office/powerpoint/2010/main" val="2183200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6</a:t>
            </a:fld>
            <a:endParaRPr lang="en-US"/>
          </a:p>
        </p:txBody>
      </p:sp>
      <p:sp>
        <p:nvSpPr>
          <p:cNvPr id="3" name="Rectangle 2"/>
          <p:cNvSpPr/>
          <p:nvPr/>
        </p:nvSpPr>
        <p:spPr>
          <a:xfrm>
            <a:off x="600891" y="223970"/>
            <a:ext cx="11051177" cy="6124754"/>
          </a:xfrm>
          <a:prstGeom prst="rect">
            <a:avLst/>
          </a:prstGeom>
        </p:spPr>
        <p:txBody>
          <a:bodyPr wrap="square">
            <a:spAutoFit/>
          </a:bodyPr>
          <a:lstStyle/>
          <a:p>
            <a:pPr marL="285750" indent="-285750">
              <a:buFont typeface="Arial" panose="020B0604020202020204" pitchFamily="34" charset="0"/>
              <a:buChar char="•"/>
            </a:pPr>
            <a:r>
              <a:rPr lang="en-US" sz="2800" dirty="0" smtClean="0"/>
              <a:t>Approximately </a:t>
            </a:r>
            <a:r>
              <a:rPr lang="en-US" sz="2800" dirty="0">
                <a:solidFill>
                  <a:srgbClr val="FF0000"/>
                </a:solidFill>
              </a:rPr>
              <a:t>75% </a:t>
            </a:r>
            <a:r>
              <a:rPr lang="en-US" sz="2800" dirty="0"/>
              <a:t>of all SCH patients belong to the mild (Grade 1) type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SCH is found in </a:t>
            </a:r>
            <a:r>
              <a:rPr lang="en-US" sz="2800" dirty="0">
                <a:solidFill>
                  <a:srgbClr val="FF0000"/>
                </a:solidFill>
              </a:rPr>
              <a:t>4–10% </a:t>
            </a:r>
            <a:r>
              <a:rPr lang="en-US" sz="2800" dirty="0"/>
              <a:t>of the general population and is as high as </a:t>
            </a:r>
            <a:r>
              <a:rPr lang="en-US" sz="2800" dirty="0">
                <a:solidFill>
                  <a:srgbClr val="FF0000"/>
                </a:solidFill>
              </a:rPr>
              <a:t>7–26% </a:t>
            </a:r>
            <a:r>
              <a:rPr lang="en-US" sz="2800" dirty="0"/>
              <a:t>of the elder population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According </a:t>
            </a:r>
            <a:r>
              <a:rPr lang="en-US" sz="2800" dirty="0"/>
              <a:t>to the Colorado study of approximately 26,000 subjects in the </a:t>
            </a:r>
            <a:r>
              <a:rPr lang="en-US" sz="2800" dirty="0">
                <a:solidFill>
                  <a:srgbClr val="FF0000"/>
                </a:solidFill>
              </a:rPr>
              <a:t>US</a:t>
            </a:r>
            <a:r>
              <a:rPr lang="en-US" sz="2800" dirty="0"/>
              <a:t>, the prevalence of SCH was </a:t>
            </a:r>
            <a:r>
              <a:rPr lang="en-US" sz="2800" dirty="0">
                <a:solidFill>
                  <a:srgbClr val="FF0000"/>
                </a:solidFill>
              </a:rPr>
              <a:t>9.5% </a:t>
            </a:r>
            <a:r>
              <a:rPr lang="en-US" sz="2800" dirty="0"/>
              <a:t>in the general population and was increased to </a:t>
            </a:r>
            <a:r>
              <a:rPr lang="en-US" sz="2800" dirty="0">
                <a:solidFill>
                  <a:srgbClr val="FF0000"/>
                </a:solidFill>
              </a:rPr>
              <a:t>21% </a:t>
            </a:r>
            <a:r>
              <a:rPr lang="en-US" sz="2800" dirty="0"/>
              <a:t>and </a:t>
            </a:r>
            <a:r>
              <a:rPr lang="en-US" sz="2800" dirty="0">
                <a:solidFill>
                  <a:srgbClr val="FF0000"/>
                </a:solidFill>
              </a:rPr>
              <a:t>16% </a:t>
            </a:r>
            <a:r>
              <a:rPr lang="en-US" sz="2800" dirty="0"/>
              <a:t>in females and male subjects, respectively, who were 74 years old or </a:t>
            </a:r>
            <a:r>
              <a:rPr lang="en-US" sz="2800" dirty="0" smtClean="0"/>
              <a:t>older.</a:t>
            </a:r>
            <a:r>
              <a:rPr lang="en-US" sz="2800" dirty="0"/>
              <a:t> </a:t>
            </a:r>
            <a:endParaRPr lang="fa-IR" sz="2800" dirty="0" smtClean="0"/>
          </a:p>
          <a:p>
            <a:pPr marL="285750" indent="-285750">
              <a:buFont typeface="Arial" panose="020B0604020202020204" pitchFamily="34" charset="0"/>
              <a:buChar char="•"/>
            </a:pPr>
            <a:endParaRPr lang="fa-IR" sz="2800" dirty="0"/>
          </a:p>
          <a:p>
            <a:pPr marL="285750" indent="-285750">
              <a:buFont typeface="Arial" panose="020B0604020202020204" pitchFamily="34" charset="0"/>
              <a:buChar char="•"/>
            </a:pPr>
            <a:r>
              <a:rPr lang="en-US" sz="2800" dirty="0" smtClean="0"/>
              <a:t>In </a:t>
            </a:r>
            <a:r>
              <a:rPr lang="en-US" sz="2800" dirty="0"/>
              <a:t>Japan, a Clinical Guidelines Committee of the Japan Thyroid Association reported that SCH is found in </a:t>
            </a:r>
            <a:r>
              <a:rPr lang="en-US" sz="2800" dirty="0">
                <a:solidFill>
                  <a:srgbClr val="FF0000"/>
                </a:solidFill>
              </a:rPr>
              <a:t>3.3–10.2% </a:t>
            </a:r>
            <a:r>
              <a:rPr lang="en-US" sz="2800" dirty="0"/>
              <a:t>of the general population.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922581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BB0953-3620-433B-9757-F53424EAC4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1567543" y="522514"/>
            <a:ext cx="9091747" cy="5447212"/>
          </a:xfrm>
          <a:prstGeom prst="rect">
            <a:avLst/>
          </a:prstGeom>
        </p:spPr>
      </p:pic>
    </p:spTree>
    <p:extLst>
      <p:ext uri="{BB962C8B-B14F-4D97-AF65-F5344CB8AC3E}">
        <p14:creationId xmlns:p14="http://schemas.microsoft.com/office/powerpoint/2010/main" val="2228339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8</a:t>
            </a:fld>
            <a:endParaRPr lang="en-US"/>
          </a:p>
        </p:txBody>
      </p:sp>
      <p:sp>
        <p:nvSpPr>
          <p:cNvPr id="3" name="Rectangle 2"/>
          <p:cNvSpPr/>
          <p:nvPr/>
        </p:nvSpPr>
        <p:spPr>
          <a:xfrm>
            <a:off x="796833" y="1196806"/>
            <a:ext cx="10607041" cy="5262979"/>
          </a:xfrm>
          <a:prstGeom prst="rect">
            <a:avLst/>
          </a:prstGeom>
        </p:spPr>
        <p:txBody>
          <a:bodyPr wrap="square">
            <a:spAutoFit/>
          </a:bodyPr>
          <a:lstStyle/>
          <a:p>
            <a:pPr>
              <a:buFont typeface="Arial" panose="020B0604020202020204" pitchFamily="34" charset="0"/>
              <a:buChar char="•"/>
            </a:pPr>
            <a:r>
              <a:rPr lang="fa-IR" sz="2800" dirty="0" smtClean="0">
                <a:solidFill>
                  <a:srgbClr val="FF0000"/>
                </a:solidFill>
              </a:rPr>
              <a:t> </a:t>
            </a:r>
            <a:r>
              <a:rPr lang="en-US" sz="2800" dirty="0" smtClean="0">
                <a:solidFill>
                  <a:srgbClr val="FF0000"/>
                </a:solidFill>
              </a:rPr>
              <a:t>Sixty </a:t>
            </a:r>
            <a:r>
              <a:rPr lang="en-US" sz="2800" dirty="0">
                <a:solidFill>
                  <a:srgbClr val="FF0000"/>
                </a:solidFill>
              </a:rPr>
              <a:t>to eighty </a:t>
            </a:r>
            <a:r>
              <a:rPr lang="en-US" sz="2800" dirty="0"/>
              <a:t>percent of the SCH patients are found in patients with Hashimoto’s thyroiditis and those who have thyroid autoantibodies such as anti-thyroid </a:t>
            </a:r>
            <a:r>
              <a:rPr lang="en-US" sz="2800" dirty="0" smtClean="0"/>
              <a:t>peroxidase </a:t>
            </a:r>
            <a:r>
              <a:rPr lang="en-US" sz="2800" dirty="0"/>
              <a:t>(TPO) and anti-thyroglobulin (</a:t>
            </a:r>
            <a:r>
              <a:rPr lang="en-US" sz="2800" dirty="0" err="1"/>
              <a:t>Tg</a:t>
            </a:r>
            <a:r>
              <a:rPr lang="en-US" sz="2800" dirty="0"/>
              <a:t>) antibodies </a:t>
            </a:r>
            <a:r>
              <a:rPr lang="en-US" sz="2800" dirty="0" smtClean="0"/>
              <a:t>positive</a:t>
            </a:r>
            <a:r>
              <a:rPr lang="fa-IR" sz="2800" dirty="0" smtClean="0"/>
              <a:t>.</a:t>
            </a:r>
            <a:r>
              <a:rPr lang="en-US" sz="2800" dirty="0" smtClean="0"/>
              <a:t> </a:t>
            </a:r>
            <a:endParaRPr lang="fa-IR" sz="2800" dirty="0" smtClean="0"/>
          </a:p>
          <a:p>
            <a:pPr>
              <a:buFont typeface="Arial" panose="020B0604020202020204" pitchFamily="34" charset="0"/>
              <a:buChar char="•"/>
            </a:pPr>
            <a:endParaRPr lang="fa-IR" sz="2800" dirty="0">
              <a:solidFill>
                <a:srgbClr val="24292F"/>
              </a:solidFill>
              <a:latin typeface="-apple-system"/>
            </a:endParaRPr>
          </a:p>
          <a:p>
            <a:pPr>
              <a:buFont typeface="Arial" panose="020B0604020202020204" pitchFamily="34" charset="0"/>
              <a:buChar char="•"/>
            </a:pPr>
            <a:r>
              <a:rPr lang="fa-IR" sz="2800" dirty="0" smtClean="0">
                <a:solidFill>
                  <a:srgbClr val="24292F"/>
                </a:solidFill>
                <a:latin typeface="-apple-system"/>
              </a:rPr>
              <a:t> </a:t>
            </a:r>
            <a:r>
              <a:rPr lang="en-US" sz="2800" dirty="0" smtClean="0">
                <a:solidFill>
                  <a:srgbClr val="24292F"/>
                </a:solidFill>
                <a:latin typeface="-apple-system"/>
              </a:rPr>
              <a:t>Spontaneous </a:t>
            </a:r>
            <a:r>
              <a:rPr lang="en-US" sz="2800" dirty="0">
                <a:solidFill>
                  <a:srgbClr val="24292F"/>
                </a:solidFill>
                <a:latin typeface="-apple-system"/>
              </a:rPr>
              <a:t>remission and persistent unchanged status of SCH are frequently found in mild type SCH patients</a:t>
            </a:r>
            <a:r>
              <a:rPr lang="en-US" sz="2800" dirty="0" smtClean="0">
                <a:solidFill>
                  <a:srgbClr val="24292F"/>
                </a:solidFill>
                <a:latin typeface="-apple-system"/>
              </a:rPr>
              <a:t>.</a:t>
            </a:r>
            <a:endParaRPr lang="fa-IR" sz="2800" dirty="0" smtClean="0">
              <a:solidFill>
                <a:srgbClr val="24292F"/>
              </a:solidFill>
              <a:latin typeface="-apple-system"/>
            </a:endParaRPr>
          </a:p>
          <a:p>
            <a:pPr>
              <a:buFont typeface="Arial" panose="020B0604020202020204" pitchFamily="34" charset="0"/>
              <a:buChar char="•"/>
            </a:pPr>
            <a:endParaRPr lang="en-US" sz="2800" dirty="0">
              <a:solidFill>
                <a:srgbClr val="24292F"/>
              </a:solidFill>
              <a:latin typeface="-apple-system"/>
            </a:endParaRPr>
          </a:p>
          <a:p>
            <a:endParaRPr lang="en-US" sz="2800" dirty="0">
              <a:solidFill>
                <a:srgbClr val="24292F"/>
              </a:solidFill>
              <a:latin typeface="-apple-system"/>
            </a:endParaRPr>
          </a:p>
          <a:p>
            <a:pPr marL="285750" indent="-285750">
              <a:buFont typeface="Arial" panose="020B0604020202020204" pitchFamily="34" charset="0"/>
              <a:buChar char="•"/>
            </a:pPr>
            <a:endParaRPr lang="fa-IR" sz="2800" dirty="0" smtClean="0"/>
          </a:p>
          <a:p>
            <a:pPr marL="285750" indent="-285750">
              <a:buFont typeface="Arial" panose="020B0604020202020204" pitchFamily="34" charset="0"/>
              <a:buChar char="•"/>
            </a:pPr>
            <a:endParaRPr lang="fa-IR" sz="2800" dirty="0"/>
          </a:p>
          <a:p>
            <a:endParaRPr lang="en-US" sz="2800" dirty="0"/>
          </a:p>
        </p:txBody>
      </p:sp>
    </p:spTree>
    <p:extLst>
      <p:ext uri="{BB962C8B-B14F-4D97-AF65-F5344CB8AC3E}">
        <p14:creationId xmlns:p14="http://schemas.microsoft.com/office/powerpoint/2010/main" val="86482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BB0953-3620-433B-9757-F53424EAC4B1}" type="slidenum">
              <a:rPr lang="en-US" smtClean="0"/>
              <a:t>9</a:t>
            </a:fld>
            <a:endParaRPr lang="en-US"/>
          </a:p>
        </p:txBody>
      </p:sp>
      <p:sp>
        <p:nvSpPr>
          <p:cNvPr id="3" name="Rectangle 2"/>
          <p:cNvSpPr/>
          <p:nvPr/>
        </p:nvSpPr>
        <p:spPr>
          <a:xfrm>
            <a:off x="901338" y="1209042"/>
            <a:ext cx="10311145"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4292F"/>
                </a:solidFill>
                <a:latin typeface="-apple-system"/>
              </a:rPr>
              <a:t>Serum TSH levels can be restored to normal within 2 years in patients whose levels are below 7 </a:t>
            </a:r>
            <a:r>
              <a:rPr lang="en-US" sz="2800" dirty="0" err="1">
                <a:solidFill>
                  <a:srgbClr val="24292F"/>
                </a:solidFill>
                <a:latin typeface="-apple-system"/>
              </a:rPr>
              <a:t>mIU</a:t>
            </a:r>
            <a:r>
              <a:rPr lang="en-US" sz="2800" dirty="0">
                <a:solidFill>
                  <a:srgbClr val="24292F"/>
                </a:solidFill>
                <a:latin typeface="-apple-system"/>
              </a:rPr>
              <a:t>/L, who are anti-TPO antibody negative, and whose thyroid ultrasonic findings are normal</a:t>
            </a:r>
            <a:r>
              <a:rPr lang="en-US" sz="2800" dirty="0" smtClean="0">
                <a:solidFill>
                  <a:srgbClr val="24292F"/>
                </a:solidFill>
                <a:latin typeface="-apple-system"/>
              </a:rPr>
              <a:t>.</a:t>
            </a:r>
            <a:endParaRPr lang="fa-IR" sz="2800" dirty="0" smtClean="0">
              <a:solidFill>
                <a:srgbClr val="24292F"/>
              </a:solidFill>
              <a:latin typeface="-apple-system"/>
            </a:endParaRPr>
          </a:p>
          <a:p>
            <a:endParaRPr lang="en-US" sz="2800" dirty="0">
              <a:solidFill>
                <a:srgbClr val="24292F"/>
              </a:solidFill>
              <a:latin typeface="-apple-system"/>
            </a:endParaRPr>
          </a:p>
          <a:p>
            <a:pPr marL="457200" indent="-457200">
              <a:buFont typeface="Arial" panose="020B0604020202020204" pitchFamily="34" charset="0"/>
              <a:buChar char="•"/>
            </a:pPr>
            <a:r>
              <a:rPr lang="en-US" sz="2800" dirty="0" smtClean="0"/>
              <a:t>On </a:t>
            </a:r>
            <a:r>
              <a:rPr lang="en-US" sz="2800" dirty="0"/>
              <a:t>the other hand, female patients with severe type SCH, whose serum TSH levels are above 10 </a:t>
            </a:r>
            <a:r>
              <a:rPr lang="en-US" sz="2800" dirty="0" err="1"/>
              <a:t>mIU</a:t>
            </a:r>
            <a:r>
              <a:rPr lang="en-US" sz="2800" dirty="0"/>
              <a:t>/L, and who are anti-TPO anti‐ body positive are likely to progress to overt </a:t>
            </a:r>
            <a:r>
              <a:rPr lang="en-US" sz="2800" dirty="0" smtClean="0"/>
              <a:t>hypothyroidism </a:t>
            </a:r>
            <a:r>
              <a:rPr lang="fa-IR" sz="2800" dirty="0"/>
              <a:t>.</a:t>
            </a:r>
            <a:endParaRPr lang="en-US" sz="2800" dirty="0"/>
          </a:p>
        </p:txBody>
      </p:sp>
    </p:spTree>
    <p:extLst>
      <p:ext uri="{BB962C8B-B14F-4D97-AF65-F5344CB8AC3E}">
        <p14:creationId xmlns:p14="http://schemas.microsoft.com/office/powerpoint/2010/main" val="420914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1E5155"/>
      </a:dk2>
      <a:lt2>
        <a:srgbClr val="EBEBEB"/>
      </a:lt2>
      <a:accent1>
        <a:srgbClr val="C4E7EA"/>
      </a:accent1>
      <a:accent2>
        <a:srgbClr val="BFBFBF"/>
      </a:accent2>
      <a:accent3>
        <a:srgbClr val="BFBFBF"/>
      </a:accent3>
      <a:accent4>
        <a:srgbClr val="A5A5A5"/>
      </a:accent4>
      <a:accent5>
        <a:srgbClr val="A5A5A5"/>
      </a:accent5>
      <a:accent6>
        <a:srgbClr val="BFBFBF"/>
      </a:accent6>
      <a:hlink>
        <a:srgbClr val="BFBFBF"/>
      </a:hlink>
      <a:folHlink>
        <a:srgbClr val="8AD0D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2199</TotalTime>
  <Words>2958</Words>
  <Application>Microsoft Office PowerPoint</Application>
  <PresentationFormat>Widescreen</PresentationFormat>
  <Paragraphs>258</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Algerian</vt:lpstr>
      <vt:lpstr>-apple-system</vt: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home</cp:lastModifiedBy>
  <cp:revision>180</cp:revision>
  <dcterms:created xsi:type="dcterms:W3CDTF">2022-02-09T15:54:44Z</dcterms:created>
  <dcterms:modified xsi:type="dcterms:W3CDTF">2023-06-13T03:07:05Z</dcterms:modified>
</cp:coreProperties>
</file>