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361" r:id="rId2"/>
    <p:sldId id="409" r:id="rId3"/>
    <p:sldId id="405" r:id="rId4"/>
    <p:sldId id="377" r:id="rId5"/>
    <p:sldId id="378" r:id="rId6"/>
    <p:sldId id="379" r:id="rId7"/>
    <p:sldId id="422" r:id="rId8"/>
    <p:sldId id="380" r:id="rId9"/>
    <p:sldId id="423" r:id="rId10"/>
    <p:sldId id="381" r:id="rId11"/>
    <p:sldId id="448" r:id="rId12"/>
    <p:sldId id="453" r:id="rId13"/>
    <p:sldId id="454" r:id="rId14"/>
    <p:sldId id="382" r:id="rId15"/>
    <p:sldId id="383" r:id="rId16"/>
    <p:sldId id="384" r:id="rId17"/>
    <p:sldId id="424" r:id="rId18"/>
    <p:sldId id="385" r:id="rId19"/>
    <p:sldId id="386" r:id="rId20"/>
    <p:sldId id="387" r:id="rId21"/>
    <p:sldId id="389" r:id="rId22"/>
    <p:sldId id="390" r:id="rId23"/>
    <p:sldId id="439" r:id="rId24"/>
    <p:sldId id="391" r:id="rId25"/>
    <p:sldId id="392" r:id="rId26"/>
    <p:sldId id="440" r:id="rId27"/>
    <p:sldId id="444" r:id="rId28"/>
    <p:sldId id="393" r:id="rId29"/>
    <p:sldId id="394" r:id="rId30"/>
    <p:sldId id="395" r:id="rId31"/>
    <p:sldId id="443" r:id="rId32"/>
    <p:sldId id="427" r:id="rId33"/>
    <p:sldId id="446" r:id="rId34"/>
    <p:sldId id="455" r:id="rId35"/>
    <p:sldId id="397" r:id="rId36"/>
    <p:sldId id="398" r:id="rId37"/>
    <p:sldId id="426" r:id="rId38"/>
    <p:sldId id="399" r:id="rId39"/>
    <p:sldId id="401" r:id="rId40"/>
    <p:sldId id="402" r:id="rId41"/>
    <p:sldId id="403" r:id="rId42"/>
    <p:sldId id="410" r:id="rId43"/>
    <p:sldId id="411" r:id="rId44"/>
    <p:sldId id="413" r:id="rId45"/>
    <p:sldId id="456" r:id="rId46"/>
    <p:sldId id="414" r:id="rId47"/>
    <p:sldId id="415" r:id="rId48"/>
    <p:sldId id="416" r:id="rId49"/>
    <p:sldId id="417" r:id="rId50"/>
    <p:sldId id="418" r:id="rId51"/>
    <p:sldId id="457" r:id="rId52"/>
    <p:sldId id="458" r:id="rId53"/>
    <p:sldId id="459" r:id="rId54"/>
    <p:sldId id="436" r:id="rId55"/>
    <p:sldId id="437" r:id="rId56"/>
    <p:sldId id="438" r:id="rId57"/>
    <p:sldId id="460" r:id="rId58"/>
    <p:sldId id="461" r:id="rId59"/>
    <p:sldId id="462" r:id="rId60"/>
    <p:sldId id="445" r:id="rId61"/>
    <p:sldId id="421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376E5A3-23DB-4F1A-B54B-A311DA01A18D}" type="datetimeFigureOut">
              <a:rPr lang="fa-IR" smtClean="0"/>
              <a:t>17/06/1444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63D09B9-359D-4AF3-A03F-449317B0B2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771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AB9A-7B4F-4F1F-A829-8178E865A156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4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A398-4F1F-43C0-B9F0-F47E19DC9CE9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7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6986-870A-4BA0-A08F-ACD6F00774FA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3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C9F9-C986-49F3-832C-ACC74200BD4D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9103-67C7-4892-91C4-AACEF71E1B0F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25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B088-7384-49C0-B6C6-90C0F25D7416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9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F10-BAAF-4972-BD4D-E131615717F0}" type="datetime1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1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71FC-A833-43CA-AF57-6B3B008AD5C9}" type="datetime1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0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1071-8FD8-49EB-94F1-A4F15D4CA2B4}" type="datetime1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7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0C6CD5-D813-49C1-B107-59D210F33CE1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BB0953-3620-433B-9757-F53424EA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6C9C-B1B4-4806-B23B-A7AFBE2F3643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6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239A38-84CD-4910-A4F2-CEB7026AB83E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BB0953-3620-433B-9757-F53424EAC4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7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51643" cy="634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0445" y="388263"/>
            <a:ext cx="1120793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PRAGMATIC APPROACH TO MANAGEMENT </a:t>
            </a:r>
            <a:r>
              <a:rPr lang="en-US" sz="3600" b="1" dirty="0" smtClean="0"/>
              <a:t>: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In the United States, the American </a:t>
            </a:r>
            <a:r>
              <a:rPr lang="en-US" sz="2800" dirty="0" smtClean="0"/>
              <a:t>Association </a:t>
            </a:r>
            <a:r>
              <a:rPr lang="en-US" sz="2800" dirty="0"/>
              <a:t>for the Study of Liver Diseases (</a:t>
            </a:r>
            <a:r>
              <a:rPr lang="en-US" sz="2800" dirty="0">
                <a:solidFill>
                  <a:srgbClr val="FF0000"/>
                </a:solidFill>
              </a:rPr>
              <a:t>AASLD</a:t>
            </a:r>
            <a:r>
              <a:rPr lang="en-US" sz="2800" dirty="0"/>
              <a:t>) published practice guidance in </a:t>
            </a:r>
            <a:r>
              <a:rPr lang="en-US" sz="2800" dirty="0" smtClean="0">
                <a:solidFill>
                  <a:srgbClr val="FF0000"/>
                </a:solidFill>
              </a:rPr>
              <a:t>2018.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combined </a:t>
            </a:r>
            <a:r>
              <a:rPr lang="en-US" sz="2800" dirty="0"/>
              <a:t>guidance from 3 European </a:t>
            </a:r>
            <a:r>
              <a:rPr lang="en-US" sz="2800" dirty="0" smtClean="0"/>
              <a:t>societies </a:t>
            </a:r>
            <a:r>
              <a:rPr lang="en-US" sz="2800" dirty="0"/>
              <a:t>was published in </a:t>
            </a:r>
            <a:r>
              <a:rPr lang="en-US" sz="2800" dirty="0">
                <a:solidFill>
                  <a:srgbClr val="FF0000"/>
                </a:solidFill>
              </a:rPr>
              <a:t>2016</a:t>
            </a:r>
            <a:r>
              <a:rPr lang="en-US" sz="2800" dirty="0"/>
              <a:t> (European </a:t>
            </a:r>
            <a:r>
              <a:rPr lang="en-US" sz="2800" dirty="0" smtClean="0"/>
              <a:t>Association </a:t>
            </a:r>
            <a:r>
              <a:rPr lang="en-US" sz="2800" dirty="0"/>
              <a:t>for the Study of the Liver [</a:t>
            </a:r>
            <a:r>
              <a:rPr lang="en-US" sz="2800" dirty="0">
                <a:solidFill>
                  <a:srgbClr val="FF0000"/>
                </a:solidFill>
              </a:rPr>
              <a:t>EASL</a:t>
            </a:r>
            <a:r>
              <a:rPr lang="en-US" sz="2800" dirty="0"/>
              <a:t>], European Association for the Study of </a:t>
            </a:r>
            <a:r>
              <a:rPr lang="en-US" sz="2800" dirty="0" smtClean="0"/>
              <a:t>Diabetes </a:t>
            </a:r>
            <a:r>
              <a:rPr lang="en-US" sz="2800" dirty="0"/>
              <a:t>[</a:t>
            </a:r>
            <a:r>
              <a:rPr lang="en-US" sz="2800" dirty="0">
                <a:solidFill>
                  <a:srgbClr val="FF0000"/>
                </a:solidFill>
              </a:rPr>
              <a:t>EASD</a:t>
            </a:r>
            <a:r>
              <a:rPr lang="en-US" sz="2800" dirty="0"/>
              <a:t>], and European Association for the Study of Obesity [</a:t>
            </a:r>
            <a:r>
              <a:rPr lang="en-US" sz="2800" dirty="0">
                <a:solidFill>
                  <a:srgbClr val="FF0000"/>
                </a:solidFill>
              </a:rPr>
              <a:t>EASO</a:t>
            </a:r>
            <a:r>
              <a:rPr lang="en-US" sz="2800" dirty="0" smtClean="0"/>
              <a:t>]).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/>
              <a:t>the United Kingdom’s National Institute for Health and Care </a:t>
            </a:r>
            <a:r>
              <a:rPr lang="en-US" sz="2800" dirty="0" smtClean="0"/>
              <a:t>Excellence(</a:t>
            </a:r>
            <a:r>
              <a:rPr lang="en-US" sz="2800" dirty="0" smtClean="0">
                <a:solidFill>
                  <a:srgbClr val="FF0000"/>
                </a:solidFill>
              </a:rPr>
              <a:t>NICE</a:t>
            </a:r>
            <a:r>
              <a:rPr lang="en-US" sz="2800" dirty="0" smtClean="0"/>
              <a:t>)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2016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06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2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9818"/>
            <a:ext cx="12082462" cy="3252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1840"/>
            <a:ext cx="12122331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566" y="242698"/>
            <a:ext cx="121919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Risk Factors, Comorbidities, and Complications </a:t>
            </a:r>
            <a:r>
              <a:rPr lang="en-US" sz="3600" b="1" dirty="0" smtClean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pathogenesis of NAFLD is multifactorial and not yet fully understood 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the presence of excess lipid is the primary insult and is followed by </a:t>
            </a:r>
            <a:r>
              <a:rPr lang="en-US" sz="2800" dirty="0" smtClean="0"/>
              <a:t>,  </a:t>
            </a:r>
            <a:r>
              <a:rPr lang="en-US" sz="2800" dirty="0"/>
              <a:t>insulin resistance, </a:t>
            </a:r>
            <a:r>
              <a:rPr lang="en-US" sz="2800" dirty="0" err="1"/>
              <a:t>lipotoxicity</a:t>
            </a:r>
            <a:r>
              <a:rPr lang="en-US" sz="2800" dirty="0"/>
              <a:t>, and immune system activation; these are combined with </a:t>
            </a:r>
            <a:r>
              <a:rPr lang="en-US" sz="2800" dirty="0" smtClean="0"/>
              <a:t> </a:t>
            </a:r>
            <a:r>
              <a:rPr lang="en-US" sz="2800" dirty="0"/>
              <a:t>adverse nutritional intake (</a:t>
            </a:r>
            <a:r>
              <a:rPr lang="en-US" sz="2800" dirty="0" err="1"/>
              <a:t>eg</a:t>
            </a:r>
            <a:r>
              <a:rPr lang="en-US" sz="2800" dirty="0"/>
              <a:t>, foods rich in fructose or saturated </a:t>
            </a:r>
            <a:r>
              <a:rPr lang="en-US" sz="2800" dirty="0" smtClean="0"/>
              <a:t>fats) </a:t>
            </a:r>
            <a:r>
              <a:rPr lang="en-US" sz="2800" dirty="0"/>
              <a:t>and </a:t>
            </a:r>
            <a:r>
              <a:rPr lang="en-US" sz="2800" dirty="0" err="1"/>
              <a:t>proinflammatory</a:t>
            </a:r>
            <a:r>
              <a:rPr lang="en-US" sz="2800" dirty="0"/>
              <a:t> changes to the gut </a:t>
            </a:r>
            <a:r>
              <a:rPr lang="en-US" sz="2800" dirty="0" smtClean="0"/>
              <a:t>microbiome.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There </a:t>
            </a:r>
            <a:r>
              <a:rPr lang="en-US" sz="2800" dirty="0"/>
              <a:t>are also known </a:t>
            </a:r>
            <a:r>
              <a:rPr lang="en-US" sz="2800" dirty="0">
                <a:solidFill>
                  <a:srgbClr val="FF0000"/>
                </a:solidFill>
              </a:rPr>
              <a:t>genetic </a:t>
            </a:r>
            <a:r>
              <a:rPr lang="en-US" sz="2800" dirty="0" smtClean="0">
                <a:solidFill>
                  <a:srgbClr val="FF0000"/>
                </a:solidFill>
              </a:rPr>
              <a:t>predispositions </a:t>
            </a:r>
            <a:r>
              <a:rPr lang="en-US" sz="2800" dirty="0"/>
              <a:t>to hepatic fat accumulation (</a:t>
            </a:r>
            <a:r>
              <a:rPr lang="en-US" sz="2800" dirty="0" err="1"/>
              <a:t>eg</a:t>
            </a:r>
            <a:r>
              <a:rPr lang="en-US" sz="2800" dirty="0"/>
              <a:t>, polymorphisms in the PNPLA3 gene and variants of the TM6SF2 </a:t>
            </a:r>
            <a:r>
              <a:rPr lang="en-US" sz="2800" dirty="0" smtClean="0"/>
              <a:t>gene).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79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4766" y="681170"/>
            <a:ext cx="108682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Obesity(excessive </a:t>
            </a:r>
            <a:r>
              <a:rPr lang="en-US" sz="2800" dirty="0"/>
              <a:t>body mass index [BMI] </a:t>
            </a:r>
            <a:r>
              <a:rPr lang="en-US" sz="2800" dirty="0" smtClean="0"/>
              <a:t>and visceral </a:t>
            </a:r>
            <a:r>
              <a:rPr lang="en-US" sz="2800" dirty="0"/>
              <a:t>obesity) is the </a:t>
            </a:r>
            <a:r>
              <a:rPr lang="en-US" sz="2800" dirty="0">
                <a:solidFill>
                  <a:srgbClr val="FF0000"/>
                </a:solidFill>
              </a:rPr>
              <a:t>most common </a:t>
            </a:r>
            <a:r>
              <a:rPr lang="en-US" sz="2800" dirty="0" smtClean="0">
                <a:solidFill>
                  <a:srgbClr val="FF0000"/>
                </a:solidFill>
              </a:rPr>
              <a:t>risk factor </a:t>
            </a:r>
            <a:r>
              <a:rPr lang="en-US" sz="2800" dirty="0"/>
              <a:t>for NAFLD and NASH (prevalence </a:t>
            </a:r>
            <a:r>
              <a:rPr lang="en-US" sz="2800" dirty="0" smtClean="0"/>
              <a:t>of 51</a:t>
            </a:r>
            <a:r>
              <a:rPr lang="en-US" sz="2800" dirty="0"/>
              <a:t>% and 82%, </a:t>
            </a:r>
            <a:r>
              <a:rPr lang="en-US" sz="2800" dirty="0" smtClean="0"/>
              <a:t>respectively) </a:t>
            </a:r>
            <a:r>
              <a:rPr lang="en-US" sz="2800" dirty="0"/>
              <a:t>and </a:t>
            </a:r>
            <a:r>
              <a:rPr lang="en-US" sz="2800" dirty="0" smtClean="0"/>
              <a:t>includes the </a:t>
            </a:r>
            <a:r>
              <a:rPr lang="en-US" sz="2800" dirty="0"/>
              <a:t>range from overweight to </a:t>
            </a:r>
            <a:r>
              <a:rPr lang="en-US" sz="2800" dirty="0" smtClean="0"/>
              <a:t>severely obese.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Some normal-weight individuals </a:t>
            </a:r>
            <a:r>
              <a:rPr lang="en-US" sz="2800" dirty="0" smtClean="0"/>
              <a:t> </a:t>
            </a:r>
            <a:r>
              <a:rPr lang="en-US" sz="2800" dirty="0"/>
              <a:t>(BMI &lt;25 </a:t>
            </a:r>
            <a:r>
              <a:rPr lang="en-US" sz="2800" dirty="0" smtClean="0"/>
              <a:t>kg/m2) </a:t>
            </a:r>
            <a:r>
              <a:rPr lang="en-US" sz="2800" dirty="0"/>
              <a:t>can exhibit NAFLD </a:t>
            </a:r>
            <a:r>
              <a:rPr lang="en-US" sz="2800" dirty="0" smtClean="0"/>
              <a:t>with or </a:t>
            </a:r>
            <a:r>
              <a:rPr lang="en-US" sz="2800" dirty="0"/>
              <a:t>without exhibiting abnormal levels </a:t>
            </a:r>
            <a:r>
              <a:rPr lang="en-US" sz="2800" dirty="0" smtClean="0"/>
              <a:t>of liver </a:t>
            </a:r>
            <a:r>
              <a:rPr lang="en-US" sz="2800" dirty="0"/>
              <a:t>enzymes; this is so-called </a:t>
            </a:r>
            <a:r>
              <a:rPr lang="en-US" sz="2800" dirty="0">
                <a:solidFill>
                  <a:srgbClr val="FF0000"/>
                </a:solidFill>
              </a:rPr>
              <a:t>lean </a:t>
            </a:r>
            <a:r>
              <a:rPr lang="en-US" sz="2800" dirty="0" smtClean="0">
                <a:solidFill>
                  <a:srgbClr val="FF0000"/>
                </a:solidFill>
              </a:rPr>
              <a:t>NAFLD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37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8823" y="650018"/>
            <a:ext cx="110773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lean NAFLD patients can develop the full spectrum of liver damage associated with “non-lean” NAFLD.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This </a:t>
            </a:r>
            <a:r>
              <a:rPr lang="en-US" sz="2800" dirty="0"/>
              <a:t>may be due to such individuals’ having dysfunctional adipose tissue or expressing genes associated with obese NAFLD patients (</a:t>
            </a:r>
            <a:r>
              <a:rPr lang="en-US" sz="2800" dirty="0" err="1"/>
              <a:t>eg</a:t>
            </a:r>
            <a:r>
              <a:rPr lang="en-US" sz="2800" dirty="0"/>
              <a:t>, PNPLA3).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insulin resistance </a:t>
            </a:r>
            <a:r>
              <a:rPr lang="en-US" sz="2800" dirty="0" smtClean="0"/>
              <a:t>may </a:t>
            </a:r>
            <a:r>
              <a:rPr lang="en-US" sz="2800" dirty="0"/>
              <a:t>play an intrinsic role in the </a:t>
            </a:r>
            <a:r>
              <a:rPr lang="en-US" sz="2800" dirty="0" smtClean="0"/>
              <a:t>pathogenesis </a:t>
            </a:r>
            <a:r>
              <a:rPr lang="en-US" sz="2800" dirty="0"/>
              <a:t>of NAFLD independent of BMI. 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59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7830" y="1504295"/>
            <a:ext cx="11325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bidirectional association between </a:t>
            </a:r>
            <a:r>
              <a:rPr lang="en-US" sz="2800" dirty="0" err="1"/>
              <a:t>MetS</a:t>
            </a:r>
            <a:r>
              <a:rPr lang="en-US" sz="2800" dirty="0"/>
              <a:t> and DM2 and  NAFLD 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severity of NAFLD was shown to correlate with the number of </a:t>
            </a:r>
            <a:r>
              <a:rPr lang="en-US" sz="2800" dirty="0" err="1"/>
              <a:t>MetS</a:t>
            </a:r>
            <a:r>
              <a:rPr lang="en-US" sz="2800" dirty="0"/>
              <a:t> criteria present in an individual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>
                <a:solidFill>
                  <a:srgbClr val="FF0000"/>
                </a:solidFill>
              </a:rPr>
              <a:t>60% prevalence </a:t>
            </a:r>
            <a:r>
              <a:rPr lang="en-US" sz="2800" dirty="0"/>
              <a:t>of NAFLD in individuals with T2D was reported 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5395" y="589895"/>
            <a:ext cx="110773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Dyslipidemia (high serum triglyceride and low </a:t>
            </a:r>
            <a:r>
              <a:rPr lang="en-US" sz="2800" dirty="0" smtClean="0"/>
              <a:t>high density </a:t>
            </a:r>
            <a:r>
              <a:rPr lang="en-US" sz="2800" dirty="0"/>
              <a:t>lipoprotein levels) is also frequently observed in people with NAFLD </a:t>
            </a:r>
            <a:r>
              <a:rPr lang="en-US" sz="2800" dirty="0">
                <a:solidFill>
                  <a:srgbClr val="FF0000"/>
                </a:solidFill>
              </a:rPr>
              <a:t>(prevalence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&gt;50</a:t>
            </a:r>
            <a:r>
              <a:rPr lang="en-US" sz="2800" dirty="0" smtClean="0">
                <a:solidFill>
                  <a:srgbClr val="FF0000"/>
                </a:solidFill>
              </a:rPr>
              <a:t>%)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 </a:t>
            </a:r>
            <a:r>
              <a:rPr lang="en-US" sz="2800" dirty="0"/>
              <a:t>, </a:t>
            </a:r>
            <a:r>
              <a:rPr lang="en-US" sz="2800" dirty="0" smtClean="0"/>
              <a:t>and often occurs </a:t>
            </a:r>
            <a:r>
              <a:rPr lang="en-US" sz="2800" dirty="0" err="1" smtClean="0"/>
              <a:t>secondry</a:t>
            </a:r>
            <a:r>
              <a:rPr lang="en-US" sz="2800" dirty="0" smtClean="0"/>
              <a:t> to insulin resistance.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68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9269" y="650018"/>
            <a:ext cx="110642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Evidence </a:t>
            </a:r>
            <a:r>
              <a:rPr lang="en-US" sz="2800" dirty="0"/>
              <a:t>indicates that NAFLD increases the risk of hypertension, coronary heart </a:t>
            </a:r>
            <a:r>
              <a:rPr lang="en-US" sz="2800" dirty="0" smtClean="0"/>
              <a:t>disease</a:t>
            </a:r>
            <a:r>
              <a:rPr lang="en-US" sz="2800" dirty="0"/>
              <a:t>, cardiomyopathy, and arrhythmias, resulting in increased cardiovascular morbidity and mortality in patients with NAFLD.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Therefore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cardiovascular risk assessment should be </a:t>
            </a:r>
            <a:r>
              <a:rPr lang="en-US" sz="2800" dirty="0" smtClean="0">
                <a:solidFill>
                  <a:srgbClr val="FF0000"/>
                </a:solidFill>
              </a:rPr>
              <a:t>undertaken </a:t>
            </a:r>
            <a:r>
              <a:rPr lang="en-US" sz="2800" dirty="0">
                <a:solidFill>
                  <a:srgbClr val="FF0000"/>
                </a:solidFill>
              </a:rPr>
              <a:t>in individuals with </a:t>
            </a:r>
            <a:r>
              <a:rPr lang="en-US" sz="2800" dirty="0" smtClean="0">
                <a:solidFill>
                  <a:srgbClr val="FF0000"/>
                </a:solidFill>
              </a:rPr>
              <a:t>NAFLD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3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535578"/>
            <a:ext cx="10058400" cy="322652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lgerian" panose="04020705040A02060702" pitchFamily="82" charset="0"/>
              </a:rPr>
              <a:t>Nonalcoholic </a:t>
            </a:r>
            <a:r>
              <a:rPr lang="en-US" sz="6000" dirty="0">
                <a:latin typeface="Algerian" panose="04020705040A02060702" pitchFamily="82" charset="0"/>
              </a:rPr>
              <a:t>Fatty Liver Disease: Review of Management for Primary Care Providers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September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196" y="738780"/>
            <a:ext cx="109234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link between NAFLD and CKD has also been </a:t>
            </a:r>
            <a:r>
              <a:rPr lang="en-US" sz="2800" dirty="0" smtClean="0"/>
              <a:t>examined, </a:t>
            </a:r>
            <a:r>
              <a:rPr lang="en-US" sz="2800" dirty="0"/>
              <a:t>and there is increasing epidemiologic evidence that NAFLD is an </a:t>
            </a:r>
            <a:r>
              <a:rPr lang="en-US" sz="2800" dirty="0">
                <a:solidFill>
                  <a:srgbClr val="FF0000"/>
                </a:solidFill>
              </a:rPr>
              <a:t>independent risk factor for </a:t>
            </a:r>
            <a:r>
              <a:rPr lang="en-US" sz="2800" dirty="0" smtClean="0">
                <a:solidFill>
                  <a:srgbClr val="FF0000"/>
                </a:solidFill>
              </a:rPr>
              <a:t>CKD</a:t>
            </a:r>
            <a:r>
              <a:rPr lang="en-US" sz="2800" dirty="0" smtClean="0"/>
              <a:t>, </a:t>
            </a:r>
            <a:r>
              <a:rPr lang="en-US" sz="2800" dirty="0"/>
              <a:t>although causality is not yet proven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Nonalcoholic </a:t>
            </a:r>
            <a:r>
              <a:rPr lang="en-US" sz="2800" dirty="0" err="1"/>
              <a:t>steatohepatitis</a:t>
            </a:r>
            <a:r>
              <a:rPr lang="en-US" sz="2800" dirty="0"/>
              <a:t> is now among the </a:t>
            </a:r>
            <a:r>
              <a:rPr lang="en-US" sz="2800" dirty="0">
                <a:solidFill>
                  <a:srgbClr val="FF0000"/>
                </a:solidFill>
              </a:rPr>
              <a:t>top causes </a:t>
            </a:r>
            <a:r>
              <a:rPr lang="en-US" sz="2800" dirty="0"/>
              <a:t>of hepatocellular carcinoma (HCC) and the </a:t>
            </a:r>
            <a:r>
              <a:rPr lang="en-US" sz="2800" dirty="0">
                <a:solidFill>
                  <a:srgbClr val="FF0000"/>
                </a:solidFill>
              </a:rPr>
              <a:t>second most common </a:t>
            </a:r>
            <a:r>
              <a:rPr lang="en-US" sz="2800" dirty="0"/>
              <a:t>indication for liver transplant in the United </a:t>
            </a:r>
            <a:r>
              <a:rPr lang="en-US" sz="2800" dirty="0" smtClean="0"/>
              <a:t>States.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The risk for HCC is highest among those with NAFLD cirrhosis.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41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3142" y="785838"/>
            <a:ext cx="1094667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Clinical Pathway for Primary Care Providers :</a:t>
            </a:r>
            <a:endParaRPr lang="en-US" sz="3600" b="1" dirty="0" smtClean="0"/>
          </a:p>
          <a:p>
            <a:endParaRPr lang="en-US" dirty="0"/>
          </a:p>
          <a:p>
            <a:r>
              <a:rPr lang="en-US" sz="2800" dirty="0" smtClean="0"/>
              <a:t>the </a:t>
            </a:r>
            <a:r>
              <a:rPr lang="en-US" sz="2800" dirty="0"/>
              <a:t>key questions to be answered are the following: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Does </a:t>
            </a:r>
            <a:r>
              <a:rPr lang="en-US" sz="2800" dirty="0"/>
              <a:t>the patient have NAFLD or something else? </a:t>
            </a:r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NAFLD is diagnosed, does the patient have NASH? </a:t>
            </a:r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NASH is diagnosed, what is the patient’s risk for development of liver fibrosis? </a:t>
            </a:r>
            <a:endParaRPr lang="en-US" sz="2800" dirty="0" smtClean="0"/>
          </a:p>
          <a:p>
            <a:r>
              <a:rPr lang="en-US" sz="2800" dirty="0" smtClean="0"/>
              <a:t>Is </a:t>
            </a:r>
            <a:r>
              <a:rPr lang="en-US" sz="2800" dirty="0"/>
              <a:t>a liver </a:t>
            </a:r>
            <a:r>
              <a:rPr lang="en-US" sz="2800" dirty="0" smtClean="0"/>
              <a:t>biopsy </a:t>
            </a:r>
            <a:r>
              <a:rPr lang="en-US" sz="2800" dirty="0"/>
              <a:t>necessary?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83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7829" y="822346"/>
            <a:ext cx="112209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There is no individual diagnostic test for NAFLD, and it is largely a diagnosis of exclusion.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Patients </a:t>
            </a:r>
            <a:r>
              <a:rPr lang="en-US" sz="2800" dirty="0"/>
              <a:t>with NAFLD may be identified </a:t>
            </a:r>
            <a:r>
              <a:rPr lang="en-US" sz="2800" dirty="0">
                <a:solidFill>
                  <a:srgbClr val="FF0000"/>
                </a:solidFill>
              </a:rPr>
              <a:t>incidentally</a:t>
            </a:r>
            <a:r>
              <a:rPr lang="en-US" sz="2800" dirty="0"/>
              <a:t> during </a:t>
            </a:r>
            <a:r>
              <a:rPr lang="en-US" sz="2800" dirty="0" smtClean="0"/>
              <a:t>investigation </a:t>
            </a:r>
            <a:r>
              <a:rPr lang="en-US" sz="2800" dirty="0"/>
              <a:t>for other conditions (</a:t>
            </a:r>
            <a:r>
              <a:rPr lang="en-US" sz="2800" dirty="0" err="1"/>
              <a:t>eg</a:t>
            </a:r>
            <a:r>
              <a:rPr lang="en-US" sz="2800" dirty="0"/>
              <a:t>, abdominal imaging, liver function tests</a:t>
            </a:r>
            <a:r>
              <a:rPr lang="en-US" sz="2800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People with uncomplicated NAFLD are typically </a:t>
            </a:r>
            <a:r>
              <a:rPr lang="en-US" sz="2800" dirty="0" smtClean="0"/>
              <a:t>asymptomatic</a:t>
            </a:r>
            <a:r>
              <a:rPr lang="en-US" sz="2800" dirty="0"/>
              <a:t>, or their symptoms are vague (</a:t>
            </a:r>
            <a:r>
              <a:rPr lang="en-US" sz="2800" dirty="0" err="1"/>
              <a:t>eg</a:t>
            </a:r>
            <a:r>
              <a:rPr lang="en-US" sz="2800" dirty="0"/>
              <a:t>, </a:t>
            </a:r>
            <a:r>
              <a:rPr lang="en-US" sz="2800" dirty="0" smtClean="0"/>
              <a:t>fatigue</a:t>
            </a:r>
            <a:r>
              <a:rPr lang="en-US" sz="2800" dirty="0"/>
              <a:t>, abdominal discomfort</a:t>
            </a:r>
            <a:r>
              <a:rPr lang="en-US" sz="2800" dirty="0" smtClean="0"/>
              <a:t>).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38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2515" y="979102"/>
            <a:ext cx="110119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Clinicians should consider the following individuals to be “at risk” or “high risk”: </a:t>
            </a: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those </a:t>
            </a:r>
            <a:r>
              <a:rPr lang="en-US" sz="2800" dirty="0"/>
              <a:t>with </a:t>
            </a:r>
            <a:r>
              <a:rPr lang="en-US" sz="2800" dirty="0">
                <a:solidFill>
                  <a:srgbClr val="FF0000"/>
                </a:solidFill>
              </a:rPr>
              <a:t>obesity, T2D, or </a:t>
            </a:r>
            <a:r>
              <a:rPr lang="en-US" sz="2800" dirty="0" err="1" smtClean="0">
                <a:solidFill>
                  <a:srgbClr val="FF0000"/>
                </a:solidFill>
              </a:rPr>
              <a:t>MetS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those with hepatic steatosis on any imaging </a:t>
            </a:r>
            <a:r>
              <a:rPr lang="en-US" sz="2800" dirty="0" smtClean="0"/>
              <a:t>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and those with persistently elevated plasma aminotransferases (at least 2 abnormal values within 6 months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80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1887" y="1287253"/>
            <a:ext cx="114561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Secondary causes of hepatic steatosis and causes of concurrent liver diseases </a:t>
            </a:r>
            <a:r>
              <a:rPr lang="en-US" sz="2800" dirty="0">
                <a:solidFill>
                  <a:srgbClr val="FF0000"/>
                </a:solidFill>
              </a:rPr>
              <a:t>must be excluded </a:t>
            </a:r>
            <a:r>
              <a:rPr lang="en-US" sz="2800" dirty="0"/>
              <a:t>to make a diagnosis of NAFLD, including alcohol and drug use, hepatitis C virus (genotype 3), autoimmune liver disease, Wilson disease, and </a:t>
            </a:r>
            <a:r>
              <a:rPr lang="en-US" sz="2800" dirty="0" smtClean="0"/>
              <a:t>hemochromatosis.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Liver </a:t>
            </a:r>
            <a:r>
              <a:rPr lang="en-US" sz="2800" dirty="0"/>
              <a:t>biochemistry is </a:t>
            </a:r>
            <a:r>
              <a:rPr lang="en-US" sz="2800" dirty="0">
                <a:solidFill>
                  <a:srgbClr val="FF0000"/>
                </a:solidFill>
              </a:rPr>
              <a:t>inadequate</a:t>
            </a:r>
            <a:r>
              <a:rPr lang="en-US" sz="2800" dirty="0"/>
              <a:t> in assessing NAFLD (</a:t>
            </a:r>
            <a:r>
              <a:rPr lang="en-US" sz="2800" dirty="0" err="1"/>
              <a:t>eg</a:t>
            </a:r>
            <a:r>
              <a:rPr lang="en-US" sz="2800" dirty="0"/>
              <a:t>, transaminases were within the normal range in </a:t>
            </a:r>
            <a:r>
              <a:rPr lang="en-US" sz="2800" dirty="0">
                <a:solidFill>
                  <a:srgbClr val="FF0000"/>
                </a:solidFill>
              </a:rPr>
              <a:t>43% of </a:t>
            </a:r>
            <a:r>
              <a:rPr lang="en-US" sz="2800" dirty="0" smtClean="0">
                <a:solidFill>
                  <a:srgbClr val="FF0000"/>
                </a:solidFill>
              </a:rPr>
              <a:t>patients </a:t>
            </a:r>
            <a:r>
              <a:rPr lang="en-US" sz="2800" dirty="0"/>
              <a:t>with NAFLD </a:t>
            </a:r>
            <a:r>
              <a:rPr lang="en-US" sz="2800" dirty="0" smtClean="0"/>
              <a:t>) </a:t>
            </a:r>
            <a:r>
              <a:rPr lang="en-US" sz="2800" dirty="0"/>
              <a:t>and is not predictive of liver fat content or fibrosis stage.</a:t>
            </a:r>
          </a:p>
        </p:txBody>
      </p:sp>
    </p:spTree>
    <p:extLst>
      <p:ext uri="{BB962C8B-B14F-4D97-AF65-F5344CB8AC3E}">
        <p14:creationId xmlns:p14="http://schemas.microsoft.com/office/powerpoint/2010/main" val="6198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9452" y="738447"/>
            <a:ext cx="113385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First-line identification of hepatic </a:t>
            </a:r>
            <a:r>
              <a:rPr lang="en-US" sz="2800" dirty="0" smtClean="0"/>
              <a:t>steatosis </a:t>
            </a:r>
            <a:r>
              <a:rPr lang="en-US" sz="2800" dirty="0"/>
              <a:t>is done by abdominal ultrasound scan, on which </a:t>
            </a:r>
            <a:r>
              <a:rPr lang="en-US" sz="2800" dirty="0">
                <a:solidFill>
                  <a:srgbClr val="FF0000"/>
                </a:solidFill>
              </a:rPr>
              <a:t>increased echogenicity </a:t>
            </a:r>
            <a:r>
              <a:rPr lang="en-US" sz="2800" dirty="0"/>
              <a:t>is indicative of steatosis. </a:t>
            </a:r>
            <a:endParaRPr lang="en-US" sz="2800" dirty="0" smtClean="0"/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Ultrasound </a:t>
            </a:r>
            <a:r>
              <a:rPr lang="en-US" sz="2800" dirty="0"/>
              <a:t>is an inexpensive and accessible tool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Although it has limitations, an ultrasound scan offers the convenience of enabling complete liver imaging and liver fibrosis assessment to be carried out in the same session. </a:t>
            </a:r>
            <a:r>
              <a:rPr lang="en-US" sz="2800" dirty="0" smtClean="0"/>
              <a:t> 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8824" y="798901"/>
            <a:ext cx="109466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Other imaging techniques are available, including vibration-controlled transient </a:t>
            </a:r>
            <a:r>
              <a:rPr lang="en-US" sz="2800" dirty="0" err="1"/>
              <a:t>elastography</a:t>
            </a:r>
            <a:r>
              <a:rPr lang="en-US" sz="2800" dirty="0"/>
              <a:t> (VCTE), shear wave </a:t>
            </a:r>
            <a:r>
              <a:rPr lang="en-US" sz="2800" dirty="0" err="1"/>
              <a:t>elastography,and</a:t>
            </a:r>
            <a:r>
              <a:rPr lang="en-US" sz="2800" dirty="0"/>
              <a:t> magnetic resonance imaging (MRI).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For </a:t>
            </a:r>
            <a:r>
              <a:rPr lang="en-US" sz="2800" dirty="0"/>
              <a:t>example, </a:t>
            </a:r>
            <a:r>
              <a:rPr lang="en-US" sz="2800" dirty="0" err="1"/>
              <a:t>FibroScan</a:t>
            </a:r>
            <a:r>
              <a:rPr lang="en-US" sz="2800" dirty="0"/>
              <a:t> (</a:t>
            </a:r>
            <a:r>
              <a:rPr lang="en-US" sz="2800" dirty="0" err="1"/>
              <a:t>Echosens</a:t>
            </a:r>
            <a:r>
              <a:rPr lang="en-US" sz="2800" dirty="0"/>
              <a:t> North America) is a transient </a:t>
            </a:r>
            <a:r>
              <a:rPr lang="en-US" sz="2800" dirty="0" err="1"/>
              <a:t>elastography</a:t>
            </a:r>
            <a:r>
              <a:rPr lang="en-US" sz="2800" dirty="0"/>
              <a:t> device that measures </a:t>
            </a:r>
            <a:r>
              <a:rPr lang="en-US" sz="2800" dirty="0">
                <a:solidFill>
                  <a:srgbClr val="FF0000"/>
                </a:solidFill>
              </a:rPr>
              <a:t>liver fat and fibrosis</a:t>
            </a:r>
            <a:r>
              <a:rPr lang="en-US" sz="2800" dirty="0"/>
              <a:t>, and Liver </a:t>
            </a:r>
            <a:r>
              <a:rPr lang="en-US" sz="2800" dirty="0" err="1"/>
              <a:t>MultiScan</a:t>
            </a:r>
            <a:r>
              <a:rPr lang="en-US" sz="2800" dirty="0"/>
              <a:t> software (</a:t>
            </a:r>
            <a:r>
              <a:rPr lang="en-US" sz="2800" dirty="0" err="1"/>
              <a:t>Perspectum</a:t>
            </a:r>
            <a:r>
              <a:rPr lang="en-US" sz="2800" dirty="0"/>
              <a:t> Ltd) analyzes MRI data, including the generation of MRI proton density fat fraction maps.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39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3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8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1885" y="0"/>
            <a:ext cx="112340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</a:p>
          <a:p>
            <a:endParaRPr lang="en-US" sz="2400" dirty="0"/>
          </a:p>
          <a:p>
            <a:endParaRPr lang="en-US" sz="2800" dirty="0" smtClean="0"/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 Importantly</a:t>
            </a:r>
            <a:r>
              <a:rPr lang="en-US" sz="2800" dirty="0"/>
              <a:t>, if the stage of fibrosis is F3 (severe [bridging] fibrosis) or higher, the clinical </a:t>
            </a:r>
            <a:r>
              <a:rPr lang="en-US" sz="2800" dirty="0" smtClean="0"/>
              <a:t>action </a:t>
            </a:r>
            <a:r>
              <a:rPr lang="en-US" sz="2800" dirty="0"/>
              <a:t>plan must shift from routine monitoring and lifestyle modification to aggressive </a:t>
            </a:r>
            <a:r>
              <a:rPr lang="en-US" sz="2800" dirty="0" smtClean="0"/>
              <a:t>management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Liver </a:t>
            </a:r>
            <a:r>
              <a:rPr lang="en-US" sz="2800" dirty="0"/>
              <a:t>biopsy remains the “</a:t>
            </a:r>
            <a:r>
              <a:rPr lang="en-US" sz="2800" dirty="0">
                <a:solidFill>
                  <a:srgbClr val="FF0000"/>
                </a:solidFill>
              </a:rPr>
              <a:t>gold standard</a:t>
            </a:r>
            <a:r>
              <a:rPr lang="en-US" sz="2800" dirty="0"/>
              <a:t>” for the diagnosis of NASH</a:t>
            </a:r>
            <a:r>
              <a:rPr lang="en-US" sz="2800" dirty="0" smtClean="0"/>
              <a:t>, </a:t>
            </a:r>
            <a:r>
              <a:rPr lang="en-US" sz="2800" dirty="0"/>
              <a:t>but it is impractical to perform routinely </a:t>
            </a:r>
            <a:r>
              <a:rPr lang="en-US" sz="2800" dirty="0" smtClean="0"/>
              <a:t>on every </a:t>
            </a:r>
            <a:r>
              <a:rPr lang="en-US" sz="2800" dirty="0"/>
              <a:t>patient with NAFLD.</a:t>
            </a: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818" y="584537"/>
            <a:ext cx="118480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Furthermore</a:t>
            </a:r>
            <a:r>
              <a:rPr lang="en-US" sz="2800" dirty="0"/>
              <a:t>, the procedure has well-documented </a:t>
            </a:r>
            <a:r>
              <a:rPr lang="en-US" sz="2800" dirty="0" smtClean="0"/>
              <a:t>limitations</a:t>
            </a:r>
            <a:r>
              <a:rPr lang="en-US" sz="2800" dirty="0"/>
              <a:t>; it is invasive, there is a risk of </a:t>
            </a:r>
            <a:r>
              <a:rPr lang="en-US" sz="2800" dirty="0" smtClean="0"/>
              <a:t>procedural </a:t>
            </a:r>
            <a:r>
              <a:rPr lang="en-US" sz="2800" dirty="0"/>
              <a:t>complications and sampling errors, and it has cost implications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liver </a:t>
            </a:r>
            <a:r>
              <a:rPr lang="en-US" sz="2800" dirty="0"/>
              <a:t>biopsy should be considered in any </a:t>
            </a:r>
            <a:r>
              <a:rPr lang="en-US" sz="2800" dirty="0" smtClean="0"/>
              <a:t>individual </a:t>
            </a:r>
            <a:r>
              <a:rPr lang="en-US" sz="2800" dirty="0"/>
              <a:t>with NAFLD in whom there is a high suspicion of NASH or if other causes of hepatic steatosis or chronic liver disease need to be </a:t>
            </a:r>
            <a:r>
              <a:rPr lang="en-US" sz="2800" dirty="0" smtClean="0"/>
              <a:t>excluded.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02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63" y="1984774"/>
            <a:ext cx="10058400" cy="1450757"/>
          </a:xfrm>
        </p:spPr>
        <p:txBody>
          <a:bodyPr/>
          <a:lstStyle/>
          <a:p>
            <a:r>
              <a:rPr lang="en-US" dirty="0" err="1" smtClean="0"/>
              <a:t>Ffffffffkkk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204458"/>
            <a:ext cx="108813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2515" y="404170"/>
            <a:ext cx="11234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Anthropometric </a:t>
            </a:r>
            <a:r>
              <a:rPr lang="en-US" sz="2800" dirty="0"/>
              <a:t>assessments (</a:t>
            </a:r>
            <a:r>
              <a:rPr lang="en-US" sz="2800" dirty="0" err="1"/>
              <a:t>eg</a:t>
            </a:r>
            <a:r>
              <a:rPr lang="en-US" sz="2800" dirty="0"/>
              <a:t>, BMI) and noninvasive biomarkers (</a:t>
            </a:r>
            <a:r>
              <a:rPr lang="en-US" sz="2800" dirty="0" err="1"/>
              <a:t>eg</a:t>
            </a:r>
            <a:r>
              <a:rPr lang="en-US" sz="2800" dirty="0"/>
              <a:t>, liver fibrosis scores) can be used to make an initial assessment of the patient’s risk of NAFLD with liver fibrosis.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>
                <a:solidFill>
                  <a:srgbClr val="FF0000"/>
                </a:solidFill>
              </a:rPr>
              <a:t>preferred noninvasive test </a:t>
            </a:r>
            <a:r>
              <a:rPr lang="en-US" sz="2800" dirty="0"/>
              <a:t>is the FIB-4 index; it is validated and free of charge.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88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4315" y="3591505"/>
            <a:ext cx="2904309" cy="1450757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F0=no fibrosis</a:t>
            </a:r>
            <a:br>
              <a:rPr lang="en-US" sz="3100" dirty="0" smtClean="0"/>
            </a:br>
            <a:r>
              <a:rPr lang="en-US" sz="3100" dirty="0" smtClean="0"/>
              <a:t>F1=portal fibrosis</a:t>
            </a:r>
            <a:br>
              <a:rPr lang="en-US" sz="3100" dirty="0" smtClean="0"/>
            </a:br>
            <a:r>
              <a:rPr lang="en-US" sz="3100" dirty="0" smtClean="0"/>
              <a:t>F2=</a:t>
            </a:r>
            <a:r>
              <a:rPr lang="en-US" sz="3100" dirty="0" err="1" smtClean="0"/>
              <a:t>periportasl</a:t>
            </a:r>
            <a:r>
              <a:rPr lang="en-US" sz="3100" dirty="0" smtClean="0"/>
              <a:t> fibrosis</a:t>
            </a:r>
            <a:br>
              <a:rPr lang="en-US" sz="3100" dirty="0" smtClean="0"/>
            </a:br>
            <a:r>
              <a:rPr lang="en-US" sz="3100" dirty="0" smtClean="0"/>
              <a:t>F3=bridging fibrosis</a:t>
            </a:r>
            <a:br>
              <a:rPr lang="en-US" sz="3100" dirty="0" smtClean="0"/>
            </a:br>
            <a:r>
              <a:rPr lang="en-US" sz="3100" dirty="0" smtClean="0"/>
              <a:t>F4=cirrhosis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8" y="261257"/>
            <a:ext cx="8138160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08" y="1972491"/>
            <a:ext cx="5683841" cy="3892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349" y="2664822"/>
            <a:ext cx="5656217" cy="1802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206" y="461335"/>
            <a:ext cx="10881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Other patented scoring systems are available, such as the enhanced liver fibrosis (ELF) score (available in the United States in 2022).</a:t>
            </a:r>
          </a:p>
        </p:txBody>
      </p:sp>
    </p:spTree>
    <p:extLst>
      <p:ext uri="{BB962C8B-B14F-4D97-AF65-F5344CB8AC3E}">
        <p14:creationId xmlns:p14="http://schemas.microsoft.com/office/powerpoint/2010/main" val="29618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222068"/>
            <a:ext cx="11364686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29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985962"/>
            <a:ext cx="7461613" cy="4036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508362"/>
            <a:ext cx="735711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82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35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8012" y="1018125"/>
            <a:ext cx="111948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Clinicians should consider doing further work-up if an individual has obesity or T2D and </a:t>
            </a:r>
            <a:r>
              <a:rPr lang="en-US" sz="2800" dirty="0">
                <a:solidFill>
                  <a:srgbClr val="FF0000"/>
                </a:solidFill>
              </a:rPr>
              <a:t>intermediate or high </a:t>
            </a:r>
            <a:r>
              <a:rPr lang="en-US" sz="2800" dirty="0"/>
              <a:t>noninvasive liver fibrosis scores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FIB4 below 1.30 is </a:t>
            </a:r>
            <a:r>
              <a:rPr lang="en-US" sz="2800" dirty="0" smtClean="0">
                <a:solidFill>
                  <a:srgbClr val="FF0000"/>
                </a:solidFill>
              </a:rPr>
              <a:t>low risk </a:t>
            </a:r>
            <a:r>
              <a:rPr lang="en-US" sz="2800" dirty="0" smtClean="0"/>
              <a:t>and 1.3-2.67 is </a:t>
            </a:r>
            <a:r>
              <a:rPr lang="en-US" sz="2800" dirty="0" smtClean="0">
                <a:solidFill>
                  <a:srgbClr val="FF0000"/>
                </a:solidFill>
              </a:rPr>
              <a:t>intermediate risk </a:t>
            </a:r>
            <a:r>
              <a:rPr lang="en-US" sz="2800" dirty="0" smtClean="0"/>
              <a:t>and over 2.67 is </a:t>
            </a:r>
            <a:r>
              <a:rPr lang="en-US" sz="2800" dirty="0" smtClean="0">
                <a:solidFill>
                  <a:srgbClr val="FF0000"/>
                </a:solidFill>
              </a:rPr>
              <a:t>high risk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Patients with T2D and a FIB-4 score </a:t>
            </a:r>
            <a:r>
              <a:rPr lang="en-US" sz="2800" dirty="0">
                <a:solidFill>
                  <a:srgbClr val="FF0000"/>
                </a:solidFill>
              </a:rPr>
              <a:t>above 1.3 </a:t>
            </a:r>
            <a:r>
              <a:rPr lang="en-US" sz="2800" dirty="0"/>
              <a:t>should be screened by VCTE (if available).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1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36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6570" y="754521"/>
            <a:ext cx="116520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the absence of VCTE, shear wave </a:t>
            </a:r>
            <a:r>
              <a:rPr lang="en-US" sz="2800" dirty="0" err="1"/>
              <a:t>elastography</a:t>
            </a:r>
            <a:r>
              <a:rPr lang="en-US" sz="2800" dirty="0"/>
              <a:t>, or magnetic resonance </a:t>
            </a:r>
            <a:r>
              <a:rPr lang="en-US" sz="2800" dirty="0" err="1"/>
              <a:t>elastography</a:t>
            </a:r>
            <a:r>
              <a:rPr lang="en-US" sz="2800" dirty="0"/>
              <a:t>, clinicians should use </a:t>
            </a:r>
            <a:r>
              <a:rPr lang="en-US" sz="2800" dirty="0">
                <a:solidFill>
                  <a:srgbClr val="FF0000"/>
                </a:solidFill>
              </a:rPr>
              <a:t>risk indices </a:t>
            </a:r>
            <a:r>
              <a:rPr lang="en-US" sz="2800" dirty="0"/>
              <a:t>such as the ELF score or other proprietary biomarkers that establish or exclude advanced fibrosis.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Similarly</a:t>
            </a:r>
            <a:r>
              <a:rPr lang="en-US" sz="2800" dirty="0"/>
              <a:t>, patients with type 1 diabetes should be screened if they have additional risk </a:t>
            </a:r>
            <a:r>
              <a:rPr lang="en-US" sz="2800" dirty="0" smtClean="0"/>
              <a:t>factors for </a:t>
            </a:r>
            <a:r>
              <a:rPr lang="en-US" sz="2800" dirty="0"/>
              <a:t>NAFLD, such as obesity, </a:t>
            </a:r>
            <a:r>
              <a:rPr lang="en-US" sz="2800" dirty="0" err="1"/>
              <a:t>MetS</a:t>
            </a:r>
            <a:r>
              <a:rPr lang="en-US" sz="2800" dirty="0"/>
              <a:t>, elevated alanine aminotransferase or aspartate </a:t>
            </a:r>
            <a:r>
              <a:rPr lang="en-US" sz="2800" dirty="0" smtClean="0"/>
              <a:t>aminotransferase (˃30 </a:t>
            </a:r>
            <a:r>
              <a:rPr lang="en-US" sz="2800" dirty="0"/>
              <a:t>U/L) or FIB-4 score (&gt;1.3), or hepatic steatosis on imaging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20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440"/>
            <a:ext cx="12192000" cy="61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38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0263" y="461780"/>
            <a:ext cx="112601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 </a:t>
            </a:r>
            <a:r>
              <a:rPr lang="en-US" sz="2800" dirty="0"/>
              <a:t>all cases, </a:t>
            </a:r>
            <a:r>
              <a:rPr lang="en-US" sz="2800" dirty="0">
                <a:solidFill>
                  <a:srgbClr val="FF0000"/>
                </a:solidFill>
              </a:rPr>
              <a:t>monitoring</a:t>
            </a:r>
            <a:r>
              <a:rPr lang="en-US" sz="2800" dirty="0"/>
              <a:t> should include routine biochemistry, </a:t>
            </a:r>
            <a:r>
              <a:rPr lang="en-US" sz="2800" dirty="0" smtClean="0"/>
              <a:t>assessment </a:t>
            </a:r>
            <a:r>
              <a:rPr lang="en-US" sz="2800" dirty="0"/>
              <a:t>of metabolic and CVD risk factors (including blood pressure, lipids, and T2D), and noninvasive assessment of </a:t>
            </a:r>
            <a:r>
              <a:rPr lang="en-US" sz="2800" dirty="0" smtClean="0"/>
              <a:t>fibrosis.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For </a:t>
            </a:r>
            <a:r>
              <a:rPr lang="en-US" sz="2800" dirty="0"/>
              <a:t>patients with cirrhosis, surveillance for HCC with imaging should be </a:t>
            </a:r>
            <a:r>
              <a:rPr lang="en-US" sz="2800" dirty="0" smtClean="0"/>
              <a:t>carried </a:t>
            </a:r>
            <a:r>
              <a:rPr lang="en-US" sz="2800" dirty="0"/>
              <a:t>out </a:t>
            </a:r>
            <a:r>
              <a:rPr lang="en-US" sz="2800" dirty="0" smtClean="0"/>
              <a:t>every </a:t>
            </a:r>
            <a:r>
              <a:rPr lang="en-US" sz="2800" dirty="0"/>
              <a:t>6 months.</a:t>
            </a:r>
          </a:p>
        </p:txBody>
      </p:sp>
    </p:spTree>
    <p:extLst>
      <p:ext uri="{BB962C8B-B14F-4D97-AF65-F5344CB8AC3E}">
        <p14:creationId xmlns:p14="http://schemas.microsoft.com/office/powerpoint/2010/main" val="38609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39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0079" y="372854"/>
            <a:ext cx="1092054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Management of Patients With NAFLD </a:t>
            </a:r>
            <a:r>
              <a:rPr lang="en-US" sz="3200" dirty="0" smtClean="0"/>
              <a:t>: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Standard </a:t>
            </a:r>
            <a:r>
              <a:rPr lang="en-US" sz="2800" dirty="0"/>
              <a:t>treatment for NAFLD centers on lifestyle modification leading to weight loss, including calorie reduction, exercise, and healthy food </a:t>
            </a:r>
            <a:r>
              <a:rPr lang="en-US" sz="2800" dirty="0" smtClean="0"/>
              <a:t>intake.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EASL-EASD EASO </a:t>
            </a:r>
            <a:r>
              <a:rPr lang="en-US" sz="2800" dirty="0"/>
              <a:t>guidelines recommend using </a:t>
            </a:r>
            <a:r>
              <a:rPr lang="en-US" sz="2800" dirty="0" smtClean="0"/>
              <a:t>macronutrients </a:t>
            </a:r>
            <a:r>
              <a:rPr lang="en-US" sz="2800" dirty="0"/>
              <a:t>per the Mediterranean diet, in which a large fraction of dietary lipid is </a:t>
            </a:r>
            <a:r>
              <a:rPr lang="en-US" sz="2800" dirty="0" smtClean="0"/>
              <a:t>provided </a:t>
            </a:r>
            <a:r>
              <a:rPr lang="en-US" sz="2800" dirty="0"/>
              <a:t>as monounsaturated fatty </a:t>
            </a:r>
            <a:r>
              <a:rPr lang="en-US" sz="2800" dirty="0" smtClean="0"/>
              <a:t>acids.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diet high in monounsaturated fatty acids was shown to lower liver fat and to improve hepatic and total insulin sensitivity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8195" y="503315"/>
            <a:ext cx="1173044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Introduction: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Nonalcoholic </a:t>
            </a:r>
            <a:r>
              <a:rPr lang="en-US" sz="2800" dirty="0"/>
              <a:t>fatty liver disease (NAFLD) is one of the most </a:t>
            </a:r>
            <a:r>
              <a:rPr lang="en-US" sz="2800" dirty="0" smtClean="0"/>
              <a:t>common </a:t>
            </a:r>
            <a:r>
              <a:rPr lang="en-US" sz="2800" dirty="0"/>
              <a:t>causes of chronic liver </a:t>
            </a:r>
            <a:r>
              <a:rPr lang="en-US" sz="2800" dirty="0" smtClean="0"/>
              <a:t>disease </a:t>
            </a:r>
            <a:r>
              <a:rPr lang="en-US" sz="2800" dirty="0"/>
              <a:t>globally and in the United States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</a:t>
            </a:r>
            <a:r>
              <a:rPr lang="en-US" sz="2800" dirty="0"/>
              <a:t>is characterized by the development of </a:t>
            </a:r>
            <a:r>
              <a:rPr lang="en-US" sz="2800" dirty="0" smtClean="0"/>
              <a:t>hepatic </a:t>
            </a:r>
            <a:r>
              <a:rPr lang="en-US" sz="2800" dirty="0"/>
              <a:t>steatosis (triglyceride accumulation in hepatocytes) in the absence of secondary causes, including significant alcohol </a:t>
            </a:r>
            <a:r>
              <a:rPr lang="en-US" sz="2800" dirty="0" smtClean="0"/>
              <a:t>consumption </a:t>
            </a:r>
            <a:r>
              <a:rPr lang="en-US" sz="2800" dirty="0"/>
              <a:t>(US standard drink, 14 g of alcohol: &gt;2 drinks/day for men, &gt;1 drink/ day for </a:t>
            </a:r>
            <a:r>
              <a:rPr lang="en-US" sz="2800" dirty="0" smtClean="0"/>
              <a:t>women).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40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5578" y="843117"/>
            <a:ext cx="113777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from clinical trials (randomized and </a:t>
            </a:r>
            <a:r>
              <a:rPr lang="en-US" sz="2800" dirty="0" smtClean="0"/>
              <a:t>non randomized</a:t>
            </a:r>
            <a:r>
              <a:rPr lang="en-US" sz="2800" dirty="0"/>
              <a:t>) have shown an association </a:t>
            </a:r>
            <a:r>
              <a:rPr lang="en-US" sz="2800" dirty="0" smtClean="0"/>
              <a:t>between </a:t>
            </a:r>
            <a:r>
              <a:rPr lang="en-US" sz="2800" dirty="0"/>
              <a:t>weight loss interventions and improved biomarkers of liver disease in </a:t>
            </a:r>
            <a:r>
              <a:rPr lang="en-US" sz="2800" dirty="0" smtClean="0"/>
              <a:t>NAFLD </a:t>
            </a:r>
            <a:r>
              <a:rPr lang="en-US" sz="2800" dirty="0"/>
              <a:t>and NASH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Loss </a:t>
            </a:r>
            <a:r>
              <a:rPr lang="en-US" sz="2800" dirty="0"/>
              <a:t>of </a:t>
            </a:r>
            <a:r>
              <a:rPr lang="en-US" sz="2800" dirty="0">
                <a:solidFill>
                  <a:srgbClr val="FF0000"/>
                </a:solidFill>
              </a:rPr>
              <a:t>at least 5% </a:t>
            </a:r>
            <a:r>
              <a:rPr lang="en-US" sz="2800" dirty="0"/>
              <a:t>of body weight improved steatosis, and weight loss of </a:t>
            </a:r>
            <a:r>
              <a:rPr lang="en-US" sz="2800" dirty="0">
                <a:solidFill>
                  <a:srgbClr val="FF0000"/>
                </a:solidFill>
              </a:rPr>
              <a:t>7% to 9% </a:t>
            </a:r>
            <a:r>
              <a:rPr lang="en-US" sz="2800" dirty="0"/>
              <a:t>improved most </a:t>
            </a:r>
            <a:r>
              <a:rPr lang="en-US" sz="2800" dirty="0" smtClean="0"/>
              <a:t>histopathologic </a:t>
            </a:r>
            <a:r>
              <a:rPr lang="en-US" sz="2800" dirty="0"/>
              <a:t>changes, but improvement in fibrosis was observed only with weight loss of </a:t>
            </a:r>
            <a:r>
              <a:rPr lang="en-US" sz="2800" dirty="0">
                <a:solidFill>
                  <a:srgbClr val="FF0000"/>
                </a:solidFill>
              </a:rPr>
              <a:t>more than 10</a:t>
            </a:r>
            <a:r>
              <a:rPr lang="en-US" sz="2800" dirty="0" smtClean="0">
                <a:solidFill>
                  <a:srgbClr val="FF0000"/>
                </a:solidFill>
              </a:rPr>
              <a:t>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However</a:t>
            </a:r>
            <a:r>
              <a:rPr lang="en-US" sz="2800" dirty="0"/>
              <a:t>, these levels of weight loss are extremely difficult to achieve, let alone to </a:t>
            </a:r>
            <a:r>
              <a:rPr lang="en-US" sz="2800" dirty="0" smtClean="0"/>
              <a:t>sustain.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16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41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9634" y="986808"/>
            <a:ext cx="117565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involvement of primary care practitioners plus other specialists (such as psychologists, dietitians, fitness coaches) is central in supporting an </a:t>
            </a:r>
            <a:r>
              <a:rPr lang="en-US" sz="2800" dirty="0" smtClean="0"/>
              <a:t>individual </a:t>
            </a:r>
            <a:r>
              <a:rPr lang="en-US" sz="2800" dirty="0"/>
              <a:t>through long-term weight loss </a:t>
            </a:r>
            <a:r>
              <a:rPr lang="en-US" sz="2800" dirty="0" smtClean="0"/>
              <a:t>management.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 </a:t>
            </a:r>
            <a:r>
              <a:rPr lang="en-US" sz="2800" dirty="0"/>
              <a:t>individuals in whom these measures are not sufficient, </a:t>
            </a:r>
            <a:r>
              <a:rPr lang="en-US" sz="2800" dirty="0" smtClean="0"/>
              <a:t>pharmacotherapy </a:t>
            </a:r>
            <a:r>
              <a:rPr lang="en-US" sz="2800" dirty="0"/>
              <a:t>is recommended as an adjunct to lifestyle modifications in patients with a BMI above 30 kg/m2 or in patients with a BMI above 27 kg/m2 in the presence of weight-related comorbidities, such as </a:t>
            </a:r>
            <a:r>
              <a:rPr lang="en-US" sz="2800" dirty="0" smtClean="0"/>
              <a:t>diabetes</a:t>
            </a:r>
            <a:r>
              <a:rPr lang="en-US" sz="2800" dirty="0"/>
              <a:t>, hypertension, and </a:t>
            </a:r>
            <a:r>
              <a:rPr lang="en-US" sz="2800" dirty="0" err="1" smtClean="0"/>
              <a:t>dyslipidem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42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3806" y="674219"/>
            <a:ext cx="116781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Five medications </a:t>
            </a:r>
            <a:r>
              <a:rPr lang="en-US" sz="2800" dirty="0"/>
              <a:t>are currently approved by the US Food and Drug Administration (FDA) for chronic weight management: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</a:rPr>
              <a:t>orlistat</a:t>
            </a:r>
            <a:r>
              <a:rPr lang="en-US" sz="2800" dirty="0" smtClean="0"/>
              <a:t> </a:t>
            </a:r>
            <a:r>
              <a:rPr lang="en-US" sz="2800" dirty="0"/>
              <a:t>(lipase inhibitor), </a:t>
            </a:r>
            <a:r>
              <a:rPr lang="en-US" sz="2800" dirty="0" smtClean="0">
                <a:solidFill>
                  <a:srgbClr val="FF0000"/>
                </a:solidFill>
              </a:rPr>
              <a:t>phentermine/</a:t>
            </a:r>
            <a:r>
              <a:rPr lang="en-US" sz="2800" dirty="0" err="1" smtClean="0">
                <a:solidFill>
                  <a:srgbClr val="FF0000"/>
                </a:solidFill>
              </a:rPr>
              <a:t>topiramate</a:t>
            </a:r>
            <a:r>
              <a:rPr lang="en-US" sz="2800" dirty="0" smtClean="0"/>
              <a:t> </a:t>
            </a:r>
            <a:r>
              <a:rPr lang="en-US" sz="2800" dirty="0"/>
              <a:t>extended release (sympathomimetic plus anticonvulsant), </a:t>
            </a:r>
            <a:r>
              <a:rPr lang="en-US" sz="2800" dirty="0">
                <a:solidFill>
                  <a:srgbClr val="FF0000"/>
                </a:solidFill>
              </a:rPr>
              <a:t>naltrexone extended release/bupropion</a:t>
            </a:r>
            <a:r>
              <a:rPr lang="en-US" sz="2800" dirty="0"/>
              <a:t> extended release (opioid antagonist plus aminoketone </a:t>
            </a:r>
            <a:r>
              <a:rPr lang="en-US" sz="2800" dirty="0" smtClean="0"/>
              <a:t>antidepressant</a:t>
            </a:r>
            <a:r>
              <a:rPr lang="en-US" sz="2800" dirty="0"/>
              <a:t>), and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liraglutide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dirty="0" err="1">
                <a:solidFill>
                  <a:srgbClr val="FF0000"/>
                </a:solidFill>
              </a:rPr>
              <a:t>semaglutide</a:t>
            </a:r>
            <a:r>
              <a:rPr lang="en-US" sz="2800" dirty="0"/>
              <a:t> (glucagon-like peptide 1 receptor agonists [GLP-1 RAs</a:t>
            </a:r>
            <a:r>
              <a:rPr lang="en-US" sz="2800" dirty="0" smtClean="0"/>
              <a:t>]).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In addition to significant weight loss, </a:t>
            </a:r>
            <a:r>
              <a:rPr lang="en-US" sz="2800" dirty="0" err="1"/>
              <a:t>semaglutide</a:t>
            </a:r>
            <a:r>
              <a:rPr lang="en-US" sz="2800" dirty="0"/>
              <a:t> has been shown to improve NASH, although </a:t>
            </a:r>
            <a:r>
              <a:rPr lang="en-US" sz="2800" dirty="0">
                <a:solidFill>
                  <a:srgbClr val="FF0000"/>
                </a:solidFill>
              </a:rPr>
              <a:t>not </a:t>
            </a:r>
            <a:r>
              <a:rPr lang="en-US" sz="2800" dirty="0" smtClean="0">
                <a:solidFill>
                  <a:srgbClr val="FF0000"/>
                </a:solidFill>
              </a:rPr>
              <a:t>fibrosis</a:t>
            </a:r>
            <a:r>
              <a:rPr lang="en-US" sz="2800" dirty="0" smtClean="0"/>
              <a:t>, </a:t>
            </a:r>
            <a:r>
              <a:rPr lang="en-US" sz="2800" dirty="0"/>
              <a:t>and it is also associated with significant </a:t>
            </a:r>
            <a:r>
              <a:rPr lang="en-US" sz="2800" dirty="0" err="1" smtClean="0"/>
              <a:t>cardioprotective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/>
              <a:t>nephroprotective</a:t>
            </a:r>
            <a:r>
              <a:rPr lang="en-US" sz="2800" dirty="0"/>
              <a:t> effects. 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28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43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" y="1135856"/>
            <a:ext cx="119133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Bariatric surgery could also be considered in the treatment of persons with NAFLD or NASH and a BMI of 35 kg/m2 or higher (32.5 kg/m2 in Asian populations), particularly if T2D is present, when medical therapy has </a:t>
            </a:r>
            <a:r>
              <a:rPr lang="en-US" sz="2800" dirty="0" smtClean="0"/>
              <a:t>failed. 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aim is to interrupt the pathophysiologic processes of NASH, and it is likely that </a:t>
            </a:r>
            <a:r>
              <a:rPr lang="en-US" sz="2800" dirty="0" smtClean="0"/>
              <a:t>combination </a:t>
            </a:r>
            <a:r>
              <a:rPr lang="en-US" sz="2800" dirty="0"/>
              <a:t>drug therapies with different </a:t>
            </a:r>
            <a:r>
              <a:rPr lang="en-US" sz="2800" dirty="0" smtClean="0"/>
              <a:t>mechanisms </a:t>
            </a:r>
            <a:r>
              <a:rPr lang="en-US" sz="2800" dirty="0"/>
              <a:t>of action will be required. </a:t>
            </a:r>
          </a:p>
        </p:txBody>
      </p:sp>
    </p:spTree>
    <p:extLst>
      <p:ext uri="{BB962C8B-B14F-4D97-AF65-F5344CB8AC3E}">
        <p14:creationId xmlns:p14="http://schemas.microsoft.com/office/powerpoint/2010/main" val="2004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44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2069" y="1158754"/>
            <a:ext cx="1183494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Pharmacotherapy may also be used in </a:t>
            </a:r>
            <a:r>
              <a:rPr lang="en-US" sz="2800" dirty="0" smtClean="0"/>
              <a:t>patients with  less severe liver disease but at high </a:t>
            </a:r>
            <a:r>
              <a:rPr lang="en-US" sz="2800" dirty="0"/>
              <a:t>risk of disease progression (</a:t>
            </a:r>
            <a:r>
              <a:rPr lang="en-US" sz="2800" dirty="0" err="1"/>
              <a:t>MetS</a:t>
            </a:r>
            <a:r>
              <a:rPr lang="en-US" sz="2800" dirty="0"/>
              <a:t>, </a:t>
            </a:r>
            <a:r>
              <a:rPr lang="en-US" sz="2800" dirty="0" smtClean="0"/>
              <a:t>diabetes</a:t>
            </a:r>
            <a:r>
              <a:rPr lang="en-US" sz="2800" dirty="0"/>
              <a:t>, persistently elevated alanine </a:t>
            </a:r>
            <a:r>
              <a:rPr lang="en-US" sz="2800" dirty="0" smtClean="0"/>
              <a:t>aminotransferase</a:t>
            </a:r>
            <a:r>
              <a:rPr lang="en-US" sz="2800" dirty="0"/>
              <a:t>, high </a:t>
            </a:r>
            <a:r>
              <a:rPr lang="en-US" sz="2800" dirty="0" err="1"/>
              <a:t>necroinflammatory</a:t>
            </a:r>
            <a:r>
              <a:rPr lang="en-US" sz="2800" dirty="0"/>
              <a:t> activity</a:t>
            </a:r>
            <a:r>
              <a:rPr lang="en-US" sz="2800" dirty="0" smtClean="0"/>
              <a:t>).</a:t>
            </a:r>
            <a:endParaRPr lang="en-US" sz="2800" dirty="0"/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At </a:t>
            </a:r>
            <a:r>
              <a:rPr lang="en-US" sz="2800" dirty="0"/>
              <a:t>the time of writing, no </a:t>
            </a:r>
            <a:r>
              <a:rPr lang="en-US" sz="2800" dirty="0" smtClean="0"/>
              <a:t>pharmacologic </a:t>
            </a:r>
            <a:r>
              <a:rPr lang="en-US" sz="2800" dirty="0"/>
              <a:t>agents have completed phase 3 </a:t>
            </a:r>
            <a:r>
              <a:rPr lang="en-US" sz="2800" dirty="0" smtClean="0"/>
              <a:t>clinical </a:t>
            </a:r>
            <a:r>
              <a:rPr lang="en-US" sz="2800" dirty="0"/>
              <a:t>trials or gained regulatory approval for use in the management of NASH in the United States or Europe. </a:t>
            </a:r>
            <a:endParaRPr lang="en-US" sz="2800" dirty="0" smtClean="0"/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45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5395" y="1679140"/>
            <a:ext cx="11247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Treatment recommendations from the NAFLD guidelines are mainly confined to the use of </a:t>
            </a:r>
            <a:r>
              <a:rPr lang="en-US" sz="2800" dirty="0">
                <a:solidFill>
                  <a:srgbClr val="FF0000"/>
                </a:solidFill>
              </a:rPr>
              <a:t>vitamin E </a:t>
            </a:r>
            <a:r>
              <a:rPr lang="en-US" sz="2800" dirty="0"/>
              <a:t>(in confirmed NASH; </a:t>
            </a:r>
            <a:r>
              <a:rPr lang="en-US" sz="2800" dirty="0" err="1"/>
              <a:t>nondiabetes</a:t>
            </a:r>
            <a:r>
              <a:rPr lang="en-US" sz="2800" dirty="0"/>
              <a:t>, non-cirrhosis) or </a:t>
            </a:r>
            <a:r>
              <a:rPr lang="en-US" sz="2800" dirty="0">
                <a:solidFill>
                  <a:srgbClr val="FF0000"/>
                </a:solidFill>
              </a:rPr>
              <a:t>pioglitazone </a:t>
            </a:r>
            <a:r>
              <a:rPr lang="en-US" sz="2800" dirty="0"/>
              <a:t>(in biopsy-confirmed NASH; off-label use in non-T2D).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7310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46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4171" y="1114924"/>
            <a:ext cx="11704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Long-term </a:t>
            </a:r>
            <a:r>
              <a:rPr lang="en-US" sz="2800" dirty="0"/>
              <a:t>vitamin E treatment is associated with an increase in all-cause mortality, hemorrhagic stroke risk, and increased risk of prostate cancer in </a:t>
            </a:r>
            <a:r>
              <a:rPr lang="en-US" sz="2800" dirty="0" smtClean="0"/>
              <a:t>men.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Limited clinical trials data indicate that GLP-1 RAs and sodium-glucose cotransporter 2 (SGLT2) inhibitors may contribute to improvements in NAFLD and NASH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02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47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2070" y="581253"/>
            <a:ext cx="1152143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Tirzepatide</a:t>
            </a:r>
            <a:r>
              <a:rPr lang="en-US" sz="2800" dirty="0"/>
              <a:t>, a dual glucose-dependent </a:t>
            </a:r>
            <a:r>
              <a:rPr lang="en-US" sz="2800" dirty="0" err="1"/>
              <a:t>insulinotropic</a:t>
            </a:r>
            <a:r>
              <a:rPr lang="en-US" sz="2800" dirty="0"/>
              <a:t> polypeptide and GLP-1 </a:t>
            </a:r>
            <a:r>
              <a:rPr lang="en-US" sz="2800" dirty="0" err="1"/>
              <a:t>RA,is</a:t>
            </a:r>
            <a:r>
              <a:rPr lang="en-US" sz="2800" dirty="0"/>
              <a:t> under FDA consideration for use in T2D, but no recommendation can be given for its use in NAFLD or NASH at this time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main agents being evaluated are </a:t>
            </a:r>
            <a:r>
              <a:rPr lang="en-US" sz="2800" dirty="0" err="1">
                <a:solidFill>
                  <a:srgbClr val="FF0000"/>
                </a:solidFill>
              </a:rPr>
              <a:t>obeticholic</a:t>
            </a:r>
            <a:r>
              <a:rPr lang="en-US" sz="2800" dirty="0">
                <a:solidFill>
                  <a:srgbClr val="FF0000"/>
                </a:solidFill>
              </a:rPr>
              <a:t> acid </a:t>
            </a:r>
            <a:r>
              <a:rPr lang="en-US" sz="2800" dirty="0"/>
              <a:t>(</a:t>
            </a:r>
            <a:r>
              <a:rPr lang="en-US" sz="2800" dirty="0" err="1" smtClean="0"/>
              <a:t>Ocaliva</a:t>
            </a:r>
            <a:r>
              <a:rPr lang="en-US" sz="2800" dirty="0" smtClean="0"/>
              <a:t>), </a:t>
            </a:r>
            <a:r>
              <a:rPr lang="en-US" sz="2800" dirty="0"/>
              <a:t>a </a:t>
            </a:r>
            <a:r>
              <a:rPr lang="en-US" sz="2800" dirty="0" err="1"/>
              <a:t>farnesoid</a:t>
            </a:r>
            <a:r>
              <a:rPr lang="en-US" sz="2800" dirty="0"/>
              <a:t> X receptor agonist; </a:t>
            </a:r>
            <a:r>
              <a:rPr lang="en-US" sz="2800" dirty="0" err="1" smtClean="0">
                <a:solidFill>
                  <a:srgbClr val="FF0000"/>
                </a:solidFill>
              </a:rPr>
              <a:t>arachidyl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amido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cholanoic</a:t>
            </a:r>
            <a:r>
              <a:rPr lang="en-US" sz="2800" dirty="0">
                <a:solidFill>
                  <a:srgbClr val="FF0000"/>
                </a:solidFill>
              </a:rPr>
              <a:t> acid </a:t>
            </a:r>
            <a:r>
              <a:rPr lang="en-US" sz="2800" dirty="0"/>
              <a:t>(</a:t>
            </a:r>
            <a:r>
              <a:rPr lang="en-US" sz="2800" dirty="0" err="1"/>
              <a:t>Aramchol</a:t>
            </a:r>
            <a:r>
              <a:rPr lang="en-US" sz="2800" dirty="0" smtClean="0"/>
              <a:t>), </a:t>
            </a:r>
            <a:r>
              <a:rPr lang="en-US" sz="2800" dirty="0"/>
              <a:t>a </a:t>
            </a:r>
            <a:r>
              <a:rPr lang="en-US" sz="2800" dirty="0" err="1"/>
              <a:t>stearoylecoenzyme</a:t>
            </a:r>
            <a:r>
              <a:rPr lang="en-US" sz="2800" dirty="0"/>
              <a:t> A desaturase modulator; and </a:t>
            </a:r>
            <a:r>
              <a:rPr lang="en-US" sz="2800" dirty="0" err="1" smtClean="0">
                <a:solidFill>
                  <a:srgbClr val="FF0000"/>
                </a:solidFill>
              </a:rPr>
              <a:t>resmetirom</a:t>
            </a:r>
            <a:r>
              <a:rPr lang="en-US" sz="2800" dirty="0" smtClean="0"/>
              <a:t>, </a:t>
            </a:r>
            <a:r>
              <a:rPr lang="en-US" sz="2800" dirty="0"/>
              <a:t>a thyroid hormone </a:t>
            </a:r>
            <a:r>
              <a:rPr lang="en-US" sz="2800" dirty="0" smtClean="0"/>
              <a:t>receptor </a:t>
            </a:r>
            <a:r>
              <a:rPr lang="en-US" sz="2800" dirty="0"/>
              <a:t>b </a:t>
            </a:r>
            <a:r>
              <a:rPr lang="en-US" sz="2800" dirty="0" smtClean="0"/>
              <a:t>agonist.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6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48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7382" y="824861"/>
            <a:ext cx="1153450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For </a:t>
            </a:r>
            <a:r>
              <a:rPr lang="en-US" sz="2800" dirty="0" smtClean="0"/>
              <a:t>patients </a:t>
            </a:r>
            <a:r>
              <a:rPr lang="en-US" sz="2800" dirty="0"/>
              <a:t>with hypercholesterolemia, </a:t>
            </a:r>
            <a:r>
              <a:rPr lang="en-US" sz="2800" dirty="0">
                <a:solidFill>
                  <a:srgbClr val="FF0000"/>
                </a:solidFill>
              </a:rPr>
              <a:t>statins</a:t>
            </a:r>
            <a:r>
              <a:rPr lang="en-US" sz="2800" dirty="0"/>
              <a:t> should be continued where possible as the leading </a:t>
            </a:r>
            <a:r>
              <a:rPr lang="en-US" sz="2800" dirty="0" smtClean="0"/>
              <a:t>non liver </a:t>
            </a:r>
            <a:r>
              <a:rPr lang="en-US" sz="2800" dirty="0"/>
              <a:t>cause of mortality in patients with NAFLD is cardiovascular death.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  For </a:t>
            </a:r>
            <a:r>
              <a:rPr lang="en-US" sz="2800" dirty="0"/>
              <a:t>patients with T2D, preference should be given to treatments that address insulin resistance (</a:t>
            </a:r>
            <a:r>
              <a:rPr lang="en-US" sz="2800" dirty="0" err="1"/>
              <a:t>eg</a:t>
            </a:r>
            <a:r>
              <a:rPr lang="en-US" sz="2800" dirty="0"/>
              <a:t>, metformin) </a:t>
            </a:r>
            <a:r>
              <a:rPr lang="en-US" sz="2800" dirty="0" smtClean="0"/>
              <a:t>or to newer agents such as the GLP1RAs that have shown promising data for NASH.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93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49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510" y="1156626"/>
            <a:ext cx="116781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Data </a:t>
            </a:r>
            <a:r>
              <a:rPr lang="en-US" sz="2800" dirty="0"/>
              <a:t>from randomized controlled trials are needed, but observational study data indicate that </a:t>
            </a:r>
            <a:r>
              <a:rPr lang="en-US" sz="2800" dirty="0">
                <a:solidFill>
                  <a:srgbClr val="FF0000"/>
                </a:solidFill>
              </a:rPr>
              <a:t>bariatric surgery </a:t>
            </a:r>
            <a:r>
              <a:rPr lang="en-US" sz="2800" dirty="0"/>
              <a:t>may </a:t>
            </a:r>
            <a:r>
              <a:rPr lang="en-US" sz="2800" dirty="0">
                <a:solidFill>
                  <a:srgbClr val="FF0000"/>
                </a:solidFill>
              </a:rPr>
              <a:t>reverse the pathologic liver changes </a:t>
            </a:r>
            <a:r>
              <a:rPr lang="en-US" sz="2800" dirty="0"/>
              <a:t>associated with </a:t>
            </a:r>
            <a:r>
              <a:rPr lang="en-US" sz="2800" dirty="0" smtClean="0"/>
              <a:t>NAFLD </a:t>
            </a:r>
            <a:r>
              <a:rPr lang="en-US" sz="2800" dirty="0"/>
              <a:t>in addition to inducing weight loss and improving the features of </a:t>
            </a:r>
            <a:r>
              <a:rPr lang="en-US" sz="2800" dirty="0" err="1"/>
              <a:t>MetS</a:t>
            </a:r>
            <a:r>
              <a:rPr lang="en-US" sz="2800" dirty="0"/>
              <a:t> and </a:t>
            </a:r>
            <a:r>
              <a:rPr lang="en-US" sz="2800" dirty="0" smtClean="0"/>
              <a:t>T2D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63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" y="837923"/>
            <a:ext cx="12100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Nonalcoholic </a:t>
            </a:r>
            <a:r>
              <a:rPr lang="en-US" sz="2800" dirty="0"/>
              <a:t>fatty liver disease encompasses the full spectrum of histopathologic changes (simple steatosis to extensive fibrosis to cirrhosis</a:t>
            </a:r>
            <a:r>
              <a:rPr lang="en-US" sz="2800" dirty="0" smtClean="0"/>
              <a:t>), </a:t>
            </a:r>
            <a:r>
              <a:rPr lang="en-US" sz="2800" dirty="0"/>
              <a:t>whereas nonalcoholic </a:t>
            </a:r>
            <a:r>
              <a:rPr lang="en-US" sz="2800" dirty="0" err="1"/>
              <a:t>steatohepatitis</a:t>
            </a:r>
            <a:r>
              <a:rPr lang="en-US" sz="2800" dirty="0"/>
              <a:t> (NASH) is characterized by inflammation and hepatocyte injury (ballooning) with or without fibrosis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Disease </a:t>
            </a:r>
            <a:r>
              <a:rPr lang="en-US" sz="2800" dirty="0"/>
              <a:t>progression from steatosis to cirrhosis </a:t>
            </a:r>
            <a:r>
              <a:rPr lang="en-US" sz="2800" dirty="0">
                <a:solidFill>
                  <a:srgbClr val="FF0000"/>
                </a:solidFill>
              </a:rPr>
              <a:t>may not be linear</a:t>
            </a:r>
            <a:r>
              <a:rPr lang="en-US" sz="2800" dirty="0"/>
              <a:t>, and periods of stability or regression can occur.</a:t>
            </a:r>
          </a:p>
        </p:txBody>
      </p:sp>
    </p:spTree>
    <p:extLst>
      <p:ext uri="{BB962C8B-B14F-4D97-AF65-F5344CB8AC3E}">
        <p14:creationId xmlns:p14="http://schemas.microsoft.com/office/powerpoint/2010/main" val="1700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50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8640" y="1146242"/>
            <a:ext cx="110250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 prospective study by </a:t>
            </a:r>
            <a:r>
              <a:rPr lang="en-US" sz="2800" dirty="0" err="1"/>
              <a:t>Lassailly</a:t>
            </a:r>
            <a:r>
              <a:rPr lang="en-US" sz="2800" dirty="0"/>
              <a:t> et </a:t>
            </a:r>
            <a:r>
              <a:rPr lang="en-US" sz="2800" dirty="0" smtClean="0"/>
              <a:t>al </a:t>
            </a:r>
            <a:r>
              <a:rPr lang="en-US" sz="2800" dirty="0"/>
              <a:t>demonstrated a durable and sustained resolution of NASH in </a:t>
            </a:r>
            <a:r>
              <a:rPr lang="en-US" sz="2800" dirty="0">
                <a:solidFill>
                  <a:srgbClr val="FF0000"/>
                </a:solidFill>
              </a:rPr>
              <a:t>84% </a:t>
            </a:r>
            <a:r>
              <a:rPr lang="en-US" sz="2800" dirty="0"/>
              <a:t>of patients at </a:t>
            </a:r>
            <a:r>
              <a:rPr lang="en-US" sz="2800" dirty="0">
                <a:solidFill>
                  <a:srgbClr val="FF0000"/>
                </a:solidFill>
              </a:rPr>
              <a:t>1 year </a:t>
            </a:r>
            <a:r>
              <a:rPr lang="en-US" sz="2800" dirty="0"/>
              <a:t>after bariatric surgery, with progressive </a:t>
            </a:r>
            <a:r>
              <a:rPr lang="en-US" sz="2800" dirty="0" smtClean="0"/>
              <a:t>reduction </a:t>
            </a:r>
            <a:r>
              <a:rPr lang="en-US" sz="2800" dirty="0"/>
              <a:t>in fibrosis observed during </a:t>
            </a:r>
            <a:r>
              <a:rPr lang="en-US" sz="2800" dirty="0">
                <a:solidFill>
                  <a:srgbClr val="FF0000"/>
                </a:solidFill>
              </a:rPr>
              <a:t>5 years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Recent </a:t>
            </a:r>
            <a:r>
              <a:rPr lang="en-US" sz="2800" dirty="0"/>
              <a:t>data on the use of endoscopic bariatric </a:t>
            </a:r>
            <a:r>
              <a:rPr lang="en-US" sz="2800" dirty="0" smtClean="0"/>
              <a:t>procedures</a:t>
            </a:r>
            <a:r>
              <a:rPr lang="en-US" sz="2800" dirty="0"/>
              <a:t>, including the </a:t>
            </a:r>
            <a:r>
              <a:rPr lang="en-US" sz="2800" dirty="0" err="1"/>
              <a:t>intragastric</a:t>
            </a:r>
            <a:r>
              <a:rPr lang="en-US" sz="2800" dirty="0"/>
              <a:t> balloon and endoscopic sleeve gastrectomy, also suggest that other treatment options will be available in the near </a:t>
            </a:r>
            <a:r>
              <a:rPr lang="en-US" sz="2800" dirty="0" smtClean="0"/>
              <a:t>future.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84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51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2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52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2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54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2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55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56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9818"/>
            <a:ext cx="12082462" cy="3252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1840"/>
            <a:ext cx="12122331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57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6" y="104503"/>
            <a:ext cx="11952513" cy="61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58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56754"/>
            <a:ext cx="11821886" cy="61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59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640080"/>
            <a:ext cx="1086829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2068" y="412208"/>
            <a:ext cx="111426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Fibrosis progression occurs in approximately </a:t>
            </a:r>
            <a:r>
              <a:rPr lang="en-US" sz="2800" dirty="0">
                <a:solidFill>
                  <a:srgbClr val="FF0000"/>
                </a:solidFill>
              </a:rPr>
              <a:t>40% of individuals </a:t>
            </a:r>
            <a:r>
              <a:rPr lang="en-US" sz="2800" dirty="0"/>
              <a:t>with NASH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severity of liver fibrosis is a </a:t>
            </a:r>
            <a:r>
              <a:rPr lang="en-US" sz="2800" dirty="0">
                <a:solidFill>
                  <a:srgbClr val="FF0000"/>
                </a:solidFill>
              </a:rPr>
              <a:t>key predictor </a:t>
            </a:r>
            <a:r>
              <a:rPr lang="en-US" sz="2800" dirty="0"/>
              <a:t>of the long-term outcomes in people with NASH, including overall mortality. 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Nonalcoholic </a:t>
            </a:r>
            <a:r>
              <a:rPr lang="en-US" sz="2800" dirty="0"/>
              <a:t>fatty liver disease is strongly associated with metabolic syndrome (</a:t>
            </a:r>
            <a:r>
              <a:rPr lang="en-US" sz="2800" dirty="0" err="1"/>
              <a:t>MetS</a:t>
            </a:r>
            <a:r>
              <a:rPr lang="en-US" sz="2800" dirty="0"/>
              <a:t>), obesity, type 2 diabetes (T2D), and dyslipidemia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cardiovascular </a:t>
            </a:r>
            <a:r>
              <a:rPr lang="en-US" sz="2800" dirty="0"/>
              <a:t>disease (CVD) is the most common cause of death in people with </a:t>
            </a:r>
            <a:r>
              <a:rPr lang="en-US" sz="2800" dirty="0" smtClean="0"/>
              <a:t>NAFLD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05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60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"/>
            <a:ext cx="11168743" cy="63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61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0"/>
            <a:ext cx="11887200" cy="62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0263" y="1216912"/>
            <a:ext cx="113821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NAFLD is associated with disease progression in cardiovascular disease (CVD) and chronic kidney disease (</a:t>
            </a:r>
            <a:r>
              <a:rPr lang="en-US" sz="2800" dirty="0" smtClean="0"/>
              <a:t>CKD) </a:t>
            </a:r>
            <a:r>
              <a:rPr lang="en-US" sz="2800" dirty="0"/>
              <a:t>and with increased cancer-related mortality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Approximately </a:t>
            </a:r>
            <a:r>
              <a:rPr lang="en-US" sz="2800" dirty="0">
                <a:solidFill>
                  <a:srgbClr val="FF0000"/>
                </a:solidFill>
              </a:rPr>
              <a:t>20% of people </a:t>
            </a:r>
            <a:r>
              <a:rPr lang="en-US" sz="2800" dirty="0"/>
              <a:t>with NAFLD are classified as having NASH</a:t>
            </a:r>
            <a:r>
              <a:rPr lang="en-US" sz="2800" dirty="0" smtClean="0"/>
              <a:t>,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20% of those </a:t>
            </a:r>
            <a:r>
              <a:rPr lang="en-US" sz="2800" dirty="0"/>
              <a:t>with NASH have advanced liver disease (category F3/F4 fibrosis</a:t>
            </a:r>
            <a:r>
              <a:rPr lang="en-US" sz="2800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03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0953-3620-433B-9757-F53424EAC4B1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1703" y="1501616"/>
            <a:ext cx="1103811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 estimated 18.2 million </a:t>
            </a:r>
            <a:r>
              <a:rPr lang="en-US" sz="2800" dirty="0" err="1"/>
              <a:t>american</a:t>
            </a:r>
            <a:r>
              <a:rPr lang="en-US" sz="2800" dirty="0"/>
              <a:t> adults have T2D and NAFLD, of whom 6.4 million have NASH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20-year </a:t>
            </a:r>
            <a:r>
              <a:rPr lang="en-US" sz="2800" dirty="0"/>
              <a:t>costs for NAFLD in these patients are almost $56 billion and are projected to increase </a:t>
            </a:r>
            <a:r>
              <a:rPr lang="en-US" sz="2800" dirty="0" smtClean="0"/>
              <a:t>significantly </a:t>
            </a:r>
            <a:r>
              <a:rPr lang="en-US" sz="2800" dirty="0"/>
              <a:t>during the coming 20 years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5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C4E7EA"/>
      </a:accent1>
      <a:accent2>
        <a:srgbClr val="BFBFBF"/>
      </a:accent2>
      <a:accent3>
        <a:srgbClr val="BFBFBF"/>
      </a:accent3>
      <a:accent4>
        <a:srgbClr val="A5A5A5"/>
      </a:accent4>
      <a:accent5>
        <a:srgbClr val="A5A5A5"/>
      </a:accent5>
      <a:accent6>
        <a:srgbClr val="BFBFBF"/>
      </a:accent6>
      <a:hlink>
        <a:srgbClr val="BFBFBF"/>
      </a:hlink>
      <a:folHlink>
        <a:srgbClr val="8AD0D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5839</TotalTime>
  <Words>2490</Words>
  <Application>Microsoft Office PowerPoint</Application>
  <PresentationFormat>Widescreen</PresentationFormat>
  <Paragraphs>244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Algerian</vt:lpstr>
      <vt:lpstr>Arial</vt:lpstr>
      <vt:lpstr>Calibri</vt:lpstr>
      <vt:lpstr>Calibri Light</vt:lpstr>
      <vt:lpstr>Retrospect</vt:lpstr>
      <vt:lpstr>PowerPoint Presentation</vt:lpstr>
      <vt:lpstr>Nonalcoholic Fatty Liver Disease: Review of Management for Primary Care Providers</vt:lpstr>
      <vt:lpstr>Ffffffffkkk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F0=no fibrosis F1=portal fibrosis F2=periportasl fibrosis F3=bridging fibrosis F4=cirrhosis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home</cp:lastModifiedBy>
  <cp:revision>325</cp:revision>
  <dcterms:created xsi:type="dcterms:W3CDTF">2022-02-09T15:54:44Z</dcterms:created>
  <dcterms:modified xsi:type="dcterms:W3CDTF">2023-01-10T03:18:06Z</dcterms:modified>
</cp:coreProperties>
</file>