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6"/>
  </p:notesMasterIdLst>
  <p:sldIdLst>
    <p:sldId id="333" r:id="rId2"/>
    <p:sldId id="256" r:id="rId3"/>
    <p:sldId id="257" r:id="rId4"/>
    <p:sldId id="266" r:id="rId5"/>
    <p:sldId id="258" r:id="rId6"/>
    <p:sldId id="259" r:id="rId7"/>
    <p:sldId id="262" r:id="rId8"/>
    <p:sldId id="264" r:id="rId9"/>
    <p:sldId id="265" r:id="rId10"/>
    <p:sldId id="330" r:id="rId11"/>
    <p:sldId id="331" r:id="rId12"/>
    <p:sldId id="267" r:id="rId13"/>
    <p:sldId id="268" r:id="rId14"/>
    <p:sldId id="332" r:id="rId15"/>
    <p:sldId id="269" r:id="rId16"/>
    <p:sldId id="270" r:id="rId17"/>
    <p:sldId id="317" r:id="rId18"/>
    <p:sldId id="318" r:id="rId19"/>
    <p:sldId id="319" r:id="rId20"/>
    <p:sldId id="320" r:id="rId21"/>
    <p:sldId id="321" r:id="rId22"/>
    <p:sldId id="322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3" r:id="rId34"/>
    <p:sldId id="284" r:id="rId35"/>
    <p:sldId id="285" r:id="rId36"/>
    <p:sldId id="287" r:id="rId37"/>
    <p:sldId id="288" r:id="rId38"/>
    <p:sldId id="286" r:id="rId39"/>
    <p:sldId id="289" r:id="rId40"/>
    <p:sldId id="290" r:id="rId41"/>
    <p:sldId id="291" r:id="rId42"/>
    <p:sldId id="292" r:id="rId43"/>
    <p:sldId id="293" r:id="rId44"/>
    <p:sldId id="323" r:id="rId45"/>
    <p:sldId id="295" r:id="rId46"/>
    <p:sldId id="294" r:id="rId47"/>
    <p:sldId id="296" r:id="rId48"/>
    <p:sldId id="297" r:id="rId49"/>
    <p:sldId id="299" r:id="rId50"/>
    <p:sldId id="298" r:id="rId51"/>
    <p:sldId id="300" r:id="rId52"/>
    <p:sldId id="301" r:id="rId53"/>
    <p:sldId id="324" r:id="rId54"/>
    <p:sldId id="302" r:id="rId55"/>
    <p:sldId id="303" r:id="rId56"/>
    <p:sldId id="304" r:id="rId57"/>
    <p:sldId id="305" r:id="rId58"/>
    <p:sldId id="308" r:id="rId59"/>
    <p:sldId id="306" r:id="rId60"/>
    <p:sldId id="307" r:id="rId61"/>
    <p:sldId id="325" r:id="rId62"/>
    <p:sldId id="309" r:id="rId63"/>
    <p:sldId id="311" r:id="rId64"/>
    <p:sldId id="314" r:id="rId65"/>
    <p:sldId id="310" r:id="rId66"/>
    <p:sldId id="312" r:id="rId67"/>
    <p:sldId id="326" r:id="rId68"/>
    <p:sldId id="313" r:id="rId69"/>
    <p:sldId id="315" r:id="rId70"/>
    <p:sldId id="316" r:id="rId71"/>
    <p:sldId id="327" r:id="rId72"/>
    <p:sldId id="328" r:id="rId73"/>
    <p:sldId id="329" r:id="rId74"/>
    <p:sldId id="334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7C7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4CC60-943D-4E0B-BFB1-2BE95720B915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358E2-39EE-4E57-BF35-8144433CBC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358E2-39EE-4E57-BF35-8144433CBCB9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CB53-13D3-4CDF-B828-9ECE36EA957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959B-067B-4A13-8578-133D8DEE5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CB53-13D3-4CDF-B828-9ECE36EA957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959B-067B-4A13-8578-133D8DEE5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CB53-13D3-4CDF-B828-9ECE36EA957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959B-067B-4A13-8578-133D8DEE5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CB53-13D3-4CDF-B828-9ECE36EA957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959B-067B-4A13-8578-133D8DEE5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CB53-13D3-4CDF-B828-9ECE36EA957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959B-067B-4A13-8578-133D8DEE5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CB53-13D3-4CDF-B828-9ECE36EA957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959B-067B-4A13-8578-133D8DEE5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CB53-13D3-4CDF-B828-9ECE36EA957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959B-067B-4A13-8578-133D8DEE5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CB53-13D3-4CDF-B828-9ECE36EA957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959B-067B-4A13-8578-133D8DEE5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CB53-13D3-4CDF-B828-9ECE36EA957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959B-067B-4A13-8578-133D8DEE5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CB53-13D3-4CDF-B828-9ECE36EA957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959B-067B-4A13-8578-133D8DEE5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5CB53-13D3-4CDF-B828-9ECE36EA957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E959B-067B-4A13-8578-133D8DEE5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5CB53-13D3-4CDF-B828-9ECE36EA9573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E959B-067B-4A13-8578-133D8DEE5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BESM-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1802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Measurement of urinary dopamine or plasma </a:t>
            </a:r>
            <a:r>
              <a:rPr lang="en-US" b="1" dirty="0" err="1" smtClean="0">
                <a:solidFill>
                  <a:srgbClr val="FF0000"/>
                </a:solidFill>
              </a:rPr>
              <a:t>methoxytyramine</a:t>
            </a:r>
            <a:r>
              <a:rPr lang="en-US" b="1" dirty="0" smtClean="0">
                <a:solidFill>
                  <a:srgbClr val="FF0000"/>
                </a:solidFill>
              </a:rPr>
              <a:t> (3MT) </a:t>
            </a:r>
            <a:r>
              <a:rPr lang="en-US" dirty="0" smtClean="0"/>
              <a:t>can be very useful in detecting the rare tumor with </a:t>
            </a:r>
            <a:r>
              <a:rPr lang="en-US" dirty="0" smtClean="0">
                <a:solidFill>
                  <a:srgbClr val="FF0000"/>
                </a:solidFill>
              </a:rPr>
              <a:t>selective dopamine </a:t>
            </a:r>
            <a:r>
              <a:rPr lang="en-US" dirty="0" err="1" smtClean="0">
                <a:solidFill>
                  <a:srgbClr val="FF0000"/>
                </a:solidFill>
              </a:rPr>
              <a:t>hypersecretion</a:t>
            </a:r>
            <a:r>
              <a:rPr lang="en-US" dirty="0" smtClean="0"/>
              <a:t>, because plasma </a:t>
            </a:r>
            <a:r>
              <a:rPr lang="en-US" dirty="0" err="1" smtClean="0"/>
              <a:t>metanephrine</a:t>
            </a:r>
            <a:r>
              <a:rPr lang="en-US" dirty="0" smtClean="0"/>
              <a:t> fractions are not direct metabolites of dopamine and may be </a:t>
            </a:r>
            <a:r>
              <a:rPr lang="en-US" dirty="0" smtClean="0">
                <a:solidFill>
                  <a:srgbClr val="FF0000"/>
                </a:solidFill>
              </a:rPr>
              <a:t>normal</a:t>
            </a:r>
            <a:r>
              <a:rPr lang="en-US" dirty="0" smtClean="0"/>
              <a:t> in the setting of a dopamine-secreting tumor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Chromogranin</a:t>
            </a:r>
            <a:r>
              <a:rPr lang="en-US" b="1" dirty="0" smtClean="0">
                <a:solidFill>
                  <a:srgbClr val="FF0000"/>
                </a:solidFill>
              </a:rPr>
              <a:t> A </a:t>
            </a:r>
            <a:r>
              <a:rPr lang="en-US" dirty="0" smtClean="0"/>
              <a:t>is stored and released from dense-core </a:t>
            </a:r>
            <a:r>
              <a:rPr lang="en-US" dirty="0" err="1" smtClean="0"/>
              <a:t>secretory</a:t>
            </a:r>
            <a:r>
              <a:rPr lang="en-US" dirty="0" smtClean="0"/>
              <a:t> granules of </a:t>
            </a:r>
            <a:r>
              <a:rPr lang="en-US" dirty="0" err="1" smtClean="0"/>
              <a:t>neuroendocrine</a:t>
            </a:r>
            <a:r>
              <a:rPr lang="en-US" dirty="0" smtClean="0"/>
              <a:t> cells and is increased in </a:t>
            </a:r>
            <a:r>
              <a:rPr lang="en-US" dirty="0" smtClean="0">
                <a:solidFill>
                  <a:srgbClr val="FF0000"/>
                </a:solidFill>
              </a:rPr>
              <a:t>80%</a:t>
            </a:r>
            <a:r>
              <a:rPr lang="en-US" dirty="0" smtClean="0"/>
              <a:t> of patients with </a:t>
            </a:r>
            <a:r>
              <a:rPr lang="en-US" dirty="0" err="1" smtClean="0"/>
              <a:t>pheochromocytoma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Chromogranin</a:t>
            </a:r>
            <a:r>
              <a:rPr lang="en-US" dirty="0" smtClean="0"/>
              <a:t> A is </a:t>
            </a:r>
            <a:r>
              <a:rPr lang="en-US" dirty="0" smtClean="0">
                <a:solidFill>
                  <a:srgbClr val="FF0000"/>
                </a:solidFill>
              </a:rPr>
              <a:t>not specific </a:t>
            </a:r>
            <a:r>
              <a:rPr lang="en-US" dirty="0" smtClean="0"/>
              <a:t>for </a:t>
            </a:r>
            <a:r>
              <a:rPr lang="en-US" dirty="0" err="1" smtClean="0"/>
              <a:t>pheochromocytoma</a:t>
            </a:r>
            <a:r>
              <a:rPr lang="en-US" dirty="0" smtClean="0"/>
              <a:t>, and elevations may be seen with </a:t>
            </a:r>
            <a:r>
              <a:rPr lang="en-US" dirty="0" smtClean="0">
                <a:solidFill>
                  <a:srgbClr val="FF0000"/>
                </a:solidFill>
              </a:rPr>
              <a:t>other </a:t>
            </a:r>
            <a:r>
              <a:rPr lang="en-US" dirty="0" err="1" smtClean="0">
                <a:solidFill>
                  <a:srgbClr val="FF0000"/>
                </a:solidFill>
              </a:rPr>
              <a:t>neuroendocrine</a:t>
            </a:r>
            <a:r>
              <a:rPr lang="en-US" dirty="0" smtClean="0">
                <a:solidFill>
                  <a:srgbClr val="FF0000"/>
                </a:solidFill>
              </a:rPr>
              <a:t> tumors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Imaging Studies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We recommend that imaging studies to </a:t>
            </a:r>
            <a:r>
              <a:rPr lang="en-US" dirty="0" smtClean="0"/>
              <a:t>locate PPGLs </a:t>
            </a:r>
            <a:r>
              <a:rPr lang="en-US" dirty="0"/>
              <a:t>should be initiated once there is </a:t>
            </a:r>
            <a:r>
              <a:rPr lang="en-US" dirty="0" smtClean="0">
                <a:solidFill>
                  <a:srgbClr val="FF0000"/>
                </a:solidFill>
              </a:rPr>
              <a:t>clear biochemical evidence </a:t>
            </a:r>
            <a:r>
              <a:rPr lang="en-US" dirty="0"/>
              <a:t>of a </a:t>
            </a:r>
            <a:r>
              <a:rPr lang="en-US" dirty="0" smtClean="0"/>
              <a:t>PPGL.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We suggest </a:t>
            </a:r>
            <a:r>
              <a:rPr lang="en-US" dirty="0">
                <a:solidFill>
                  <a:srgbClr val="FF0000"/>
                </a:solidFill>
              </a:rPr>
              <a:t>CT</a:t>
            </a:r>
            <a:r>
              <a:rPr lang="en-US" dirty="0"/>
              <a:t> rather than MRI as the </a:t>
            </a:r>
            <a:r>
              <a:rPr lang="en-US" dirty="0" smtClean="0">
                <a:solidFill>
                  <a:srgbClr val="FF0000"/>
                </a:solidFill>
              </a:rPr>
              <a:t>first-choice</a:t>
            </a:r>
            <a:r>
              <a:rPr lang="en-US" dirty="0" smtClean="0"/>
              <a:t> imaging </a:t>
            </a:r>
            <a:r>
              <a:rPr lang="en-US" dirty="0"/>
              <a:t>modality because of </a:t>
            </a:r>
            <a:r>
              <a:rPr lang="en-US" dirty="0" smtClean="0"/>
              <a:t>its  excellent </a:t>
            </a:r>
            <a:r>
              <a:rPr lang="en-US" dirty="0"/>
              <a:t>spatial </a:t>
            </a:r>
            <a:r>
              <a:rPr lang="en-US" dirty="0" smtClean="0"/>
              <a:t>resolution for </a:t>
            </a:r>
            <a:r>
              <a:rPr lang="en-US" dirty="0"/>
              <a:t>thorax, abdomen, and </a:t>
            </a:r>
            <a:r>
              <a:rPr lang="en-US" dirty="0" smtClean="0"/>
              <a:t>pelvis.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We recommend </a:t>
            </a:r>
            <a:r>
              <a:rPr lang="en-US" dirty="0">
                <a:solidFill>
                  <a:srgbClr val="FF0000"/>
                </a:solidFill>
              </a:rPr>
              <a:t>MRI</a:t>
            </a:r>
            <a:r>
              <a:rPr lang="en-US" dirty="0"/>
              <a:t> in patients with </a:t>
            </a:r>
            <a:r>
              <a:rPr lang="en-US" dirty="0" smtClean="0">
                <a:solidFill>
                  <a:srgbClr val="FF0000"/>
                </a:solidFill>
              </a:rPr>
              <a:t>metastatic PPGLs</a:t>
            </a:r>
            <a:r>
              <a:rPr lang="en-US" dirty="0"/>
              <a:t>, for detection of </a:t>
            </a:r>
            <a:r>
              <a:rPr lang="en-US" dirty="0">
                <a:solidFill>
                  <a:srgbClr val="FF0000"/>
                </a:solidFill>
              </a:rPr>
              <a:t>skull base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neck </a:t>
            </a:r>
            <a:r>
              <a:rPr lang="en-US" dirty="0" err="1" smtClean="0">
                <a:solidFill>
                  <a:srgbClr val="FF0000"/>
                </a:solidFill>
              </a:rPr>
              <a:t>paragangliomas</a:t>
            </a:r>
            <a:r>
              <a:rPr lang="en-US" dirty="0" smtClean="0"/>
              <a:t>, in </a:t>
            </a:r>
            <a:r>
              <a:rPr lang="en-US" dirty="0"/>
              <a:t>patients with </a:t>
            </a:r>
            <a:r>
              <a:rPr lang="en-US" dirty="0">
                <a:solidFill>
                  <a:srgbClr val="FF0000"/>
                </a:solidFill>
              </a:rPr>
              <a:t>surgical clips </a:t>
            </a:r>
            <a:r>
              <a:rPr lang="en-US" dirty="0"/>
              <a:t>causing artifacts </a:t>
            </a:r>
            <a:r>
              <a:rPr lang="en-US" dirty="0" smtClean="0"/>
              <a:t>when using </a:t>
            </a:r>
            <a:r>
              <a:rPr lang="en-US" dirty="0"/>
              <a:t>CT, in patients with </a:t>
            </a:r>
            <a:r>
              <a:rPr lang="en-US" dirty="0">
                <a:solidFill>
                  <a:srgbClr val="FF0000"/>
                </a:solidFill>
              </a:rPr>
              <a:t>an allergy to CT contrast</a:t>
            </a:r>
            <a:r>
              <a:rPr lang="en-US" dirty="0"/>
              <a:t>, </a:t>
            </a:r>
            <a:r>
              <a:rPr lang="en-US" dirty="0" smtClean="0"/>
              <a:t>and in </a:t>
            </a:r>
            <a:r>
              <a:rPr lang="en-US" dirty="0"/>
              <a:t>patients in whom </a:t>
            </a:r>
            <a:r>
              <a:rPr lang="en-US" dirty="0">
                <a:solidFill>
                  <a:srgbClr val="FF0000"/>
                </a:solidFill>
              </a:rPr>
              <a:t>radiation exposure should be </a:t>
            </a:r>
            <a:r>
              <a:rPr lang="en-US" dirty="0" smtClean="0">
                <a:solidFill>
                  <a:srgbClr val="FF0000"/>
                </a:solidFill>
              </a:rPr>
              <a:t>limited </a:t>
            </a:r>
            <a:r>
              <a:rPr lang="en-US" dirty="0" smtClean="0"/>
              <a:t>(</a:t>
            </a:r>
            <a:r>
              <a:rPr lang="en-US" u="sng" dirty="0" smtClean="0">
                <a:solidFill>
                  <a:srgbClr val="0070C0"/>
                </a:solidFill>
              </a:rPr>
              <a:t>children</a:t>
            </a:r>
            <a:r>
              <a:rPr lang="en-US" u="sng" dirty="0">
                <a:solidFill>
                  <a:srgbClr val="0070C0"/>
                </a:solidFill>
              </a:rPr>
              <a:t>, </a:t>
            </a:r>
            <a:r>
              <a:rPr lang="en-US" u="sng" dirty="0" smtClean="0">
                <a:solidFill>
                  <a:srgbClr val="0070C0"/>
                </a:solidFill>
              </a:rPr>
              <a:t>pregnant women, patients with known </a:t>
            </a:r>
            <a:r>
              <a:rPr lang="en-US" u="sng" dirty="0" err="1" smtClean="0">
                <a:solidFill>
                  <a:srgbClr val="0070C0"/>
                </a:solidFill>
              </a:rPr>
              <a:t>germline</a:t>
            </a:r>
            <a:r>
              <a:rPr lang="en-US" u="sng" dirty="0" smtClean="0">
                <a:solidFill>
                  <a:srgbClr val="0070C0"/>
                </a:solidFill>
              </a:rPr>
              <a:t> mutations</a:t>
            </a:r>
            <a:r>
              <a:rPr lang="en-US" dirty="0">
                <a:solidFill>
                  <a:srgbClr val="0070C0"/>
                </a:solidFill>
              </a:rPr>
              <a:t>, and those with </a:t>
            </a:r>
            <a:r>
              <a:rPr lang="en-US" u="sng" dirty="0">
                <a:solidFill>
                  <a:srgbClr val="0070C0"/>
                </a:solidFill>
              </a:rPr>
              <a:t>recent excessive radiation </a:t>
            </a:r>
            <a:r>
              <a:rPr lang="en-US" u="sng" dirty="0" smtClean="0">
                <a:solidFill>
                  <a:srgbClr val="0070C0"/>
                </a:solidFill>
              </a:rPr>
              <a:t>exposure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/>
              <a:t>We suggest the use of </a:t>
            </a:r>
            <a:r>
              <a:rPr lang="en-US" dirty="0" smtClean="0">
                <a:solidFill>
                  <a:srgbClr val="FF0000"/>
                </a:solidFill>
              </a:rPr>
              <a:t>123I-metaiodobenzylguanidine (MIBG</a:t>
            </a:r>
            <a:r>
              <a:rPr lang="en-US" dirty="0">
                <a:solidFill>
                  <a:srgbClr val="FF0000"/>
                </a:solidFill>
              </a:rPr>
              <a:t>) </a:t>
            </a:r>
            <a:r>
              <a:rPr lang="en-US" dirty="0" err="1">
                <a:solidFill>
                  <a:srgbClr val="FF0000"/>
                </a:solidFill>
              </a:rPr>
              <a:t>scintigraphy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as a functional imaging </a:t>
            </a:r>
            <a:r>
              <a:rPr lang="en-US" dirty="0" smtClean="0"/>
              <a:t>modality in </a:t>
            </a:r>
            <a:r>
              <a:rPr lang="en-US" dirty="0"/>
              <a:t>patients with </a:t>
            </a:r>
            <a:r>
              <a:rPr lang="en-US" dirty="0">
                <a:solidFill>
                  <a:srgbClr val="FF0000"/>
                </a:solidFill>
              </a:rPr>
              <a:t>metastatic PPGLs </a:t>
            </a:r>
            <a:r>
              <a:rPr lang="en-US" dirty="0"/>
              <a:t>detected by </a:t>
            </a:r>
            <a:r>
              <a:rPr lang="en-US" dirty="0" smtClean="0"/>
              <a:t>other imaging </a:t>
            </a:r>
            <a:r>
              <a:rPr lang="en-US" dirty="0"/>
              <a:t>modalities when radiotherapy using 131I-MIBG </a:t>
            </a:r>
            <a:r>
              <a:rPr lang="en-US" dirty="0" smtClean="0"/>
              <a:t>is planned </a:t>
            </a:r>
            <a:r>
              <a:rPr lang="en-US" dirty="0"/>
              <a:t>and occasionally in some </a:t>
            </a:r>
            <a:r>
              <a:rPr lang="en-US" u="sng" dirty="0">
                <a:solidFill>
                  <a:srgbClr val="0070C0"/>
                </a:solidFill>
              </a:rPr>
              <a:t>patients with an </a:t>
            </a:r>
            <a:r>
              <a:rPr lang="en-US" u="sng" dirty="0" smtClean="0">
                <a:solidFill>
                  <a:srgbClr val="0070C0"/>
                </a:solidFill>
              </a:rPr>
              <a:t>increased risk </a:t>
            </a:r>
            <a:r>
              <a:rPr lang="en-US" u="sng" dirty="0">
                <a:solidFill>
                  <a:srgbClr val="0070C0"/>
                </a:solidFill>
              </a:rPr>
              <a:t>for metastatic disease</a:t>
            </a:r>
            <a:r>
              <a:rPr lang="en-US" u="sng" dirty="0"/>
              <a:t> due to </a:t>
            </a:r>
            <a:r>
              <a:rPr lang="en-US" u="sng" dirty="0">
                <a:solidFill>
                  <a:srgbClr val="0070C0"/>
                </a:solidFill>
              </a:rPr>
              <a:t>large size </a:t>
            </a:r>
            <a:r>
              <a:rPr lang="en-US" u="sng" dirty="0"/>
              <a:t>of </a:t>
            </a:r>
            <a:r>
              <a:rPr lang="en-US" u="sng" dirty="0" smtClean="0"/>
              <a:t>the primary </a:t>
            </a:r>
            <a:r>
              <a:rPr lang="en-US" u="sng" dirty="0"/>
              <a:t>tumor or to </a:t>
            </a:r>
            <a:r>
              <a:rPr lang="en-US" u="sng" dirty="0">
                <a:solidFill>
                  <a:srgbClr val="0070C0"/>
                </a:solidFill>
              </a:rPr>
              <a:t>extra-adrenal</a:t>
            </a:r>
            <a:r>
              <a:rPr lang="en-US" u="sng" dirty="0"/>
              <a:t>, </a:t>
            </a:r>
            <a:r>
              <a:rPr lang="en-US" u="sng" dirty="0">
                <a:solidFill>
                  <a:srgbClr val="0070C0"/>
                </a:solidFill>
              </a:rPr>
              <a:t>multifocal</a:t>
            </a:r>
            <a:r>
              <a:rPr lang="en-US" u="sng" dirty="0"/>
              <a:t> (</a:t>
            </a:r>
            <a:r>
              <a:rPr lang="en-US" u="sng" dirty="0" smtClean="0">
                <a:solidFill>
                  <a:srgbClr val="FF0000"/>
                </a:solidFill>
              </a:rPr>
              <a:t>except skull </a:t>
            </a:r>
            <a:r>
              <a:rPr lang="en-US" u="sng" dirty="0">
                <a:solidFill>
                  <a:srgbClr val="FF0000"/>
                </a:solidFill>
              </a:rPr>
              <a:t>base and neck PPGLs</a:t>
            </a:r>
            <a:r>
              <a:rPr lang="en-US" u="sng" dirty="0"/>
              <a:t>), or </a:t>
            </a:r>
            <a:r>
              <a:rPr lang="en-US" u="sng" dirty="0">
                <a:solidFill>
                  <a:srgbClr val="0070C0"/>
                </a:solidFill>
              </a:rPr>
              <a:t>recurrent </a:t>
            </a:r>
            <a:r>
              <a:rPr lang="en-US" u="sng" dirty="0" smtClean="0">
                <a:solidFill>
                  <a:srgbClr val="0070C0"/>
                </a:solidFill>
              </a:rPr>
              <a:t>disease</a:t>
            </a:r>
            <a:r>
              <a:rPr lang="en-US" u="sng" dirty="0" smtClean="0"/>
              <a:t>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7030A0"/>
                </a:solidFill>
              </a:rPr>
              <a:t>Perioperative</a:t>
            </a:r>
            <a:r>
              <a:rPr lang="en-US" b="1" dirty="0">
                <a:solidFill>
                  <a:srgbClr val="7030A0"/>
                </a:solidFill>
              </a:rPr>
              <a:t> Medical Management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We recommend that all patients with </a:t>
            </a:r>
            <a:r>
              <a:rPr lang="en-US" dirty="0" smtClean="0"/>
              <a:t>a hormonally functional </a:t>
            </a:r>
            <a:r>
              <a:rPr lang="en-US" dirty="0"/>
              <a:t>PPGL should </a:t>
            </a:r>
            <a:r>
              <a:rPr lang="en-US" dirty="0" smtClean="0"/>
              <a:t>undergo preoperative </a:t>
            </a:r>
            <a:r>
              <a:rPr lang="en-US" dirty="0" smtClean="0">
                <a:solidFill>
                  <a:srgbClr val="FF0000"/>
                </a:solidFill>
              </a:rPr>
              <a:t>blockade</a:t>
            </a:r>
            <a:r>
              <a:rPr lang="en-US" dirty="0" smtClean="0"/>
              <a:t> to prevent </a:t>
            </a:r>
            <a:r>
              <a:rPr lang="en-US" dirty="0" err="1" smtClean="0"/>
              <a:t>perioperative</a:t>
            </a:r>
            <a:r>
              <a:rPr lang="en-US" dirty="0" smtClean="0"/>
              <a:t> </a:t>
            </a:r>
            <a:r>
              <a:rPr lang="en-US" dirty="0"/>
              <a:t>cardiovascular </a:t>
            </a:r>
            <a:r>
              <a:rPr lang="en-US" dirty="0" smtClean="0"/>
              <a:t>complications. 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-adrenergic </a:t>
            </a:r>
            <a:r>
              <a:rPr lang="en-US" dirty="0">
                <a:solidFill>
                  <a:srgbClr val="FF0000"/>
                </a:solidFill>
              </a:rPr>
              <a:t>receptor blockers </a:t>
            </a:r>
            <a:r>
              <a:rPr lang="en-US" dirty="0" smtClean="0">
                <a:solidFill>
                  <a:srgbClr val="FF0000"/>
                </a:solidFill>
              </a:rPr>
              <a:t>are the first </a:t>
            </a:r>
            <a:r>
              <a:rPr lang="en-US" dirty="0">
                <a:solidFill>
                  <a:srgbClr val="FF0000"/>
                </a:solidFill>
              </a:rPr>
              <a:t>choice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Medical </a:t>
            </a:r>
            <a:r>
              <a:rPr lang="en-US" dirty="0"/>
              <a:t>treatment </a:t>
            </a:r>
            <a:r>
              <a:rPr lang="en-US" dirty="0" smtClean="0"/>
              <a:t>should be started </a:t>
            </a:r>
            <a:r>
              <a:rPr lang="en-US" dirty="0" smtClean="0">
                <a:solidFill>
                  <a:srgbClr val="FF0000"/>
                </a:solidFill>
              </a:rPr>
              <a:t>7 </a:t>
            </a:r>
            <a:r>
              <a:rPr lang="en-US" dirty="0">
                <a:solidFill>
                  <a:srgbClr val="FF0000"/>
                </a:solidFill>
              </a:rPr>
              <a:t>to 14 </a:t>
            </a:r>
            <a:r>
              <a:rPr lang="en-US" dirty="0" smtClean="0"/>
              <a:t>days before operation </a:t>
            </a:r>
            <a:r>
              <a:rPr lang="en-US" dirty="0"/>
              <a:t>to allow adequate time to </a:t>
            </a:r>
            <a:r>
              <a:rPr lang="en-US" dirty="0">
                <a:solidFill>
                  <a:srgbClr val="FF0000"/>
                </a:solidFill>
              </a:rPr>
              <a:t>normalize</a:t>
            </a:r>
            <a:r>
              <a:rPr lang="en-US" dirty="0"/>
              <a:t> </a:t>
            </a:r>
            <a:r>
              <a:rPr lang="en-US" dirty="0" smtClean="0"/>
              <a:t>blood pressure </a:t>
            </a:r>
            <a:r>
              <a:rPr lang="en-US" dirty="0"/>
              <a:t>and heart rate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Treatment should also include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high-sodium </a:t>
            </a:r>
            <a:r>
              <a:rPr lang="en-US" dirty="0">
                <a:solidFill>
                  <a:srgbClr val="FF0000"/>
                </a:solidFill>
              </a:rPr>
              <a:t>diet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fluid</a:t>
            </a:r>
            <a:r>
              <a:rPr lang="en-US" dirty="0"/>
              <a:t> intake to </a:t>
            </a:r>
            <a:r>
              <a:rPr lang="en-US" dirty="0" smtClean="0"/>
              <a:t>reverse catecholamine-induced </a:t>
            </a:r>
            <a:r>
              <a:rPr lang="en-US" dirty="0"/>
              <a:t>blood volume contraction </a:t>
            </a:r>
            <a:r>
              <a:rPr lang="en-US" dirty="0" smtClean="0"/>
              <a:t>preoperatively to </a:t>
            </a:r>
            <a:r>
              <a:rPr lang="en-US" dirty="0"/>
              <a:t>prevent severe hypotension after tumor removal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Surgery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/>
              <a:t>We recommend </a:t>
            </a:r>
            <a:r>
              <a:rPr lang="en-US" dirty="0">
                <a:solidFill>
                  <a:srgbClr val="FF0000"/>
                </a:solidFill>
              </a:rPr>
              <a:t>minimally invasive </a:t>
            </a:r>
            <a:r>
              <a:rPr lang="en-US" dirty="0" err="1" smtClean="0">
                <a:solidFill>
                  <a:srgbClr val="FF0000"/>
                </a:solidFill>
              </a:rPr>
              <a:t>adrenalectomy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/>
              <a:t>, </a:t>
            </a:r>
            <a:r>
              <a:rPr lang="en-US" dirty="0" smtClean="0"/>
              <a:t>laparoscopic) for </a:t>
            </a:r>
            <a:r>
              <a:rPr lang="en-US" dirty="0"/>
              <a:t>most adrenal </a:t>
            </a:r>
            <a:r>
              <a:rPr lang="en-US" dirty="0" err="1" smtClean="0"/>
              <a:t>pheochromocytomas</a:t>
            </a: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We </a:t>
            </a:r>
            <a:r>
              <a:rPr lang="en-US" dirty="0"/>
              <a:t>recommend </a:t>
            </a:r>
            <a:r>
              <a:rPr lang="en-US" dirty="0" smtClean="0">
                <a:solidFill>
                  <a:srgbClr val="FF0000"/>
                </a:solidFill>
              </a:rPr>
              <a:t>open resection </a:t>
            </a:r>
            <a:r>
              <a:rPr lang="en-US" dirty="0"/>
              <a:t>for large (</a:t>
            </a:r>
            <a:r>
              <a:rPr lang="en-US" dirty="0" err="1" smtClean="0"/>
              <a:t>eg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&gt;6 </a:t>
            </a:r>
            <a:r>
              <a:rPr lang="en-US" dirty="0">
                <a:solidFill>
                  <a:srgbClr val="FF0000"/>
                </a:solidFill>
              </a:rPr>
              <a:t>cm</a:t>
            </a:r>
            <a:r>
              <a:rPr lang="en-US" dirty="0"/>
              <a:t>) or </a:t>
            </a:r>
            <a:r>
              <a:rPr lang="en-US" dirty="0">
                <a:solidFill>
                  <a:srgbClr val="FF0000"/>
                </a:solidFill>
              </a:rPr>
              <a:t>invasive </a:t>
            </a:r>
            <a:r>
              <a:rPr lang="en-US" dirty="0" err="1">
                <a:solidFill>
                  <a:srgbClr val="FF0000"/>
                </a:solidFill>
              </a:rPr>
              <a:t>pheochromocytomas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ensure </a:t>
            </a:r>
            <a:r>
              <a:rPr lang="en-US" dirty="0" smtClean="0"/>
              <a:t>complete tumor </a:t>
            </a:r>
            <a:r>
              <a:rPr lang="en-US" dirty="0"/>
              <a:t>resection, prevent tumor rupture, and </a:t>
            </a:r>
            <a:r>
              <a:rPr lang="en-US" dirty="0" smtClean="0"/>
              <a:t>avoid local </a:t>
            </a:r>
            <a:r>
              <a:rPr lang="en-US" dirty="0"/>
              <a:t>recurrence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partial </a:t>
            </a:r>
            <a:r>
              <a:rPr lang="en-US" dirty="0" err="1" smtClean="0">
                <a:solidFill>
                  <a:srgbClr val="FF0000"/>
                </a:solidFill>
              </a:rPr>
              <a:t>adrenalectomy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used for selected patients, such as those with </a:t>
            </a:r>
            <a:r>
              <a:rPr lang="en-US" dirty="0" smtClean="0">
                <a:solidFill>
                  <a:srgbClr val="0070C0"/>
                </a:solidFill>
              </a:rPr>
              <a:t>hereditary </a:t>
            </a:r>
            <a:r>
              <a:rPr lang="en-US" dirty="0" err="1" smtClean="0">
                <a:solidFill>
                  <a:srgbClr val="0070C0"/>
                </a:solidFill>
              </a:rPr>
              <a:t>pheochromocytoma</a:t>
            </a:r>
            <a:r>
              <a:rPr lang="en-US" dirty="0" smtClean="0"/>
              <a:t>, with small tumors who have already undergone a </a:t>
            </a:r>
            <a:r>
              <a:rPr lang="en-US" dirty="0" err="1" smtClean="0"/>
              <a:t>contralateral</a:t>
            </a:r>
            <a:r>
              <a:rPr lang="en-US" dirty="0" smtClean="0"/>
              <a:t> complete </a:t>
            </a:r>
            <a:r>
              <a:rPr lang="en-US" dirty="0" err="1" smtClean="0"/>
              <a:t>adrenalectomy</a:t>
            </a:r>
            <a:r>
              <a:rPr lang="en-US" dirty="0" smtClean="0"/>
              <a:t> to spare adrenal cortex to prevent permanent </a:t>
            </a:r>
            <a:r>
              <a:rPr lang="en-US" dirty="0" err="1" smtClean="0"/>
              <a:t>hypocortisolism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We suggest </a:t>
            </a:r>
            <a:r>
              <a:rPr lang="en-US" dirty="0">
                <a:solidFill>
                  <a:srgbClr val="FF0000"/>
                </a:solidFill>
              </a:rPr>
              <a:t>open resection </a:t>
            </a:r>
            <a:r>
              <a:rPr lang="en-US" dirty="0" smtClean="0"/>
              <a:t>for </a:t>
            </a:r>
            <a:r>
              <a:rPr lang="en-US" dirty="0" err="1" smtClean="0"/>
              <a:t>paragangliomas</a:t>
            </a:r>
            <a:r>
              <a:rPr lang="en-US" dirty="0"/>
              <a:t>, but laparoscopic resection can be </a:t>
            </a:r>
            <a:r>
              <a:rPr lang="en-US" dirty="0" smtClean="0"/>
              <a:t>performed for </a:t>
            </a:r>
            <a:r>
              <a:rPr lang="en-US" dirty="0">
                <a:solidFill>
                  <a:srgbClr val="FF0000"/>
                </a:solidFill>
              </a:rPr>
              <a:t>small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noninvasive </a:t>
            </a:r>
            <a:r>
              <a:rPr lang="en-US" dirty="0" err="1">
                <a:solidFill>
                  <a:srgbClr val="FF0000"/>
                </a:solidFill>
              </a:rPr>
              <a:t>paragangliomas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in </a:t>
            </a:r>
            <a:r>
              <a:rPr lang="en-US" dirty="0" smtClean="0"/>
              <a:t>surgically favorable locations.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What happen after surgery?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Malignancy in PPGL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At least </a:t>
            </a:r>
            <a:r>
              <a:rPr lang="en-US" dirty="0" smtClean="0">
                <a:solidFill>
                  <a:srgbClr val="FF0000"/>
                </a:solidFill>
              </a:rPr>
              <a:t>10%</a:t>
            </a:r>
            <a:r>
              <a:rPr lang="en-US" dirty="0" smtClean="0"/>
              <a:t> of </a:t>
            </a:r>
            <a:r>
              <a:rPr lang="en-US" dirty="0" err="1" smtClean="0">
                <a:solidFill>
                  <a:srgbClr val="0070C0"/>
                </a:solidFill>
              </a:rPr>
              <a:t>phaeochromocytomas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sympathetic </a:t>
            </a:r>
            <a:r>
              <a:rPr lang="en-US" dirty="0" err="1" smtClean="0">
                <a:solidFill>
                  <a:srgbClr val="FF0000"/>
                </a:solidFill>
              </a:rPr>
              <a:t>paragangliomas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malignant, although rates of malignancy differ according to the hereditary background.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Unlike for most </a:t>
            </a:r>
            <a:r>
              <a:rPr lang="en-US" dirty="0" err="1" smtClean="0"/>
              <a:t>tumours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molecular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cellular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histological markers </a:t>
            </a:r>
            <a:r>
              <a:rPr lang="en-US" dirty="0" smtClean="0"/>
              <a:t>are available for determining whether a PPGL </a:t>
            </a:r>
            <a:r>
              <a:rPr lang="en-US" dirty="0" smtClean="0">
                <a:solidFill>
                  <a:srgbClr val="FF0000"/>
                </a:solidFill>
              </a:rPr>
              <a:t>is malignant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Malignancy is defined as the presence of </a:t>
            </a:r>
            <a:r>
              <a:rPr lang="en-US" dirty="0" smtClean="0">
                <a:solidFill>
                  <a:srgbClr val="FF0000"/>
                </a:solidFill>
              </a:rPr>
              <a:t>metastasis</a:t>
            </a:r>
            <a:r>
              <a:rPr lang="en-US" dirty="0" smtClean="0"/>
              <a:t> at presentation or </a:t>
            </a:r>
            <a:r>
              <a:rPr lang="en-US" dirty="0" smtClean="0">
                <a:solidFill>
                  <a:srgbClr val="FF0000"/>
                </a:solidFill>
              </a:rPr>
              <a:t>during follow-up</a:t>
            </a:r>
            <a:r>
              <a:rPr lang="en-US" dirty="0" smtClean="0"/>
              <a:t>, a metastasis being defined as the </a:t>
            </a:r>
            <a:r>
              <a:rPr lang="en-US" dirty="0" smtClean="0">
                <a:solidFill>
                  <a:srgbClr val="0070C0"/>
                </a:solidFill>
              </a:rPr>
              <a:t>presence of </a:t>
            </a:r>
            <a:r>
              <a:rPr lang="en-US" dirty="0" err="1" smtClean="0">
                <a:solidFill>
                  <a:srgbClr val="0070C0"/>
                </a:solidFill>
              </a:rPr>
              <a:t>chromaffin</a:t>
            </a:r>
            <a:r>
              <a:rPr lang="en-US" dirty="0" smtClean="0">
                <a:solidFill>
                  <a:srgbClr val="0070C0"/>
                </a:solidFill>
              </a:rPr>
              <a:t> tissue in </a:t>
            </a:r>
            <a:r>
              <a:rPr lang="en-US" dirty="0" err="1" smtClean="0">
                <a:solidFill>
                  <a:srgbClr val="0070C0"/>
                </a:solidFill>
              </a:rPr>
              <a:t>nonchromaffin</a:t>
            </a:r>
            <a:r>
              <a:rPr lang="en-US" dirty="0" smtClean="0">
                <a:solidFill>
                  <a:srgbClr val="0070C0"/>
                </a:solidFill>
              </a:rPr>
              <a:t> organs. </a:t>
            </a:r>
          </a:p>
          <a:p>
            <a:pPr>
              <a:buNone/>
            </a:pPr>
            <a:r>
              <a:rPr lang="en-US" dirty="0" smtClean="0"/>
              <a:t>The most frequent sites for metastases are </a:t>
            </a:r>
            <a:r>
              <a:rPr lang="en-US" u="sng" dirty="0" smtClean="0"/>
              <a:t>lymph nodes, the skeleton, liver and lungs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792162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7030A0"/>
                </a:solidFill>
              </a:rPr>
              <a:t>New events in PPGL</a:t>
            </a:r>
            <a:br>
              <a:rPr lang="en-US" sz="3200" b="1" dirty="0" smtClean="0">
                <a:solidFill>
                  <a:srgbClr val="7030A0"/>
                </a:solidFill>
              </a:rPr>
            </a:b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Following resection of the primary </a:t>
            </a:r>
            <a:r>
              <a:rPr lang="en-US" dirty="0" err="1" smtClean="0"/>
              <a:t>tumour</a:t>
            </a:r>
            <a:r>
              <a:rPr lang="en-US" dirty="0" smtClean="0"/>
              <a:t>, patients with PPGL are </a:t>
            </a:r>
            <a:r>
              <a:rPr lang="en-US" dirty="0" smtClean="0">
                <a:solidFill>
                  <a:srgbClr val="FF0000"/>
                </a:solidFill>
              </a:rPr>
              <a:t>at risk </a:t>
            </a:r>
            <a:r>
              <a:rPr lang="en-US" dirty="0" smtClean="0"/>
              <a:t>of </a:t>
            </a:r>
            <a:r>
              <a:rPr lang="en-US" u="sng" dirty="0" err="1" smtClean="0"/>
              <a:t>tumour</a:t>
            </a:r>
            <a:r>
              <a:rPr lang="en-US" u="sng" dirty="0" smtClean="0"/>
              <a:t> persistence </a:t>
            </a:r>
            <a:r>
              <a:rPr lang="en-US" dirty="0" smtClean="0"/>
              <a:t>and of </a:t>
            </a:r>
            <a:r>
              <a:rPr lang="en-US" u="sng" dirty="0" smtClean="0"/>
              <a:t>new </a:t>
            </a:r>
            <a:r>
              <a:rPr lang="en-US" u="sng" dirty="0" err="1" smtClean="0"/>
              <a:t>tumoural</a:t>
            </a:r>
            <a:r>
              <a:rPr lang="en-US" u="sng" dirty="0" smtClean="0"/>
              <a:t> events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err="1" smtClean="0"/>
              <a:t>Tumour</a:t>
            </a:r>
            <a:r>
              <a:rPr lang="en-US" b="1" dirty="0" smtClean="0"/>
              <a:t> persistence </a:t>
            </a:r>
            <a:r>
              <a:rPr lang="en-US" dirty="0" smtClean="0"/>
              <a:t>is the consequence of </a:t>
            </a:r>
            <a:r>
              <a:rPr lang="en-US" dirty="0" smtClean="0">
                <a:solidFill>
                  <a:srgbClr val="FF0000"/>
                </a:solidFill>
              </a:rPr>
              <a:t>incomplete </a:t>
            </a:r>
            <a:r>
              <a:rPr lang="en-US" dirty="0" err="1" smtClean="0">
                <a:solidFill>
                  <a:srgbClr val="FF0000"/>
                </a:solidFill>
              </a:rPr>
              <a:t>tumour</a:t>
            </a:r>
            <a:r>
              <a:rPr lang="en-US" dirty="0" smtClean="0">
                <a:solidFill>
                  <a:srgbClr val="FF0000"/>
                </a:solidFill>
              </a:rPr>
              <a:t> resection</a:t>
            </a:r>
            <a:r>
              <a:rPr lang="en-US" dirty="0" smtClean="0"/>
              <a:t>, particularly in cases of </a:t>
            </a:r>
            <a:r>
              <a:rPr lang="en-US" dirty="0" smtClean="0">
                <a:solidFill>
                  <a:srgbClr val="0070C0"/>
                </a:solidFill>
              </a:rPr>
              <a:t>malignant primary </a:t>
            </a:r>
            <a:r>
              <a:rPr lang="en-US" dirty="0" err="1" smtClean="0">
                <a:solidFill>
                  <a:srgbClr val="0070C0"/>
                </a:solidFill>
              </a:rPr>
              <a:t>tumour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head and neck </a:t>
            </a:r>
            <a:r>
              <a:rPr lang="en-US" dirty="0" err="1" smtClean="0">
                <a:solidFill>
                  <a:srgbClr val="0070C0"/>
                </a:solidFill>
              </a:rPr>
              <a:t>paragangliomas</a:t>
            </a:r>
            <a:r>
              <a:rPr lang="en-US" dirty="0" smtClean="0"/>
              <a:t>, or of </a:t>
            </a:r>
            <a:r>
              <a:rPr lang="en-US" dirty="0" err="1" smtClean="0">
                <a:solidFill>
                  <a:srgbClr val="0070C0"/>
                </a:solidFill>
              </a:rPr>
              <a:t>tumour</a:t>
            </a:r>
            <a:r>
              <a:rPr lang="en-US" dirty="0" smtClean="0">
                <a:solidFill>
                  <a:srgbClr val="0070C0"/>
                </a:solidFill>
              </a:rPr>
              <a:t> spillage during surgery.</a:t>
            </a:r>
          </a:p>
          <a:p>
            <a:pPr>
              <a:buNone/>
            </a:pPr>
            <a:r>
              <a:rPr lang="en-US" b="1" dirty="0" smtClean="0"/>
              <a:t>New </a:t>
            </a:r>
            <a:r>
              <a:rPr lang="en-US" b="1" dirty="0" err="1" smtClean="0"/>
              <a:t>tumoural</a:t>
            </a:r>
            <a:r>
              <a:rPr lang="en-US" b="1" dirty="0" smtClean="0"/>
              <a:t> events </a:t>
            </a:r>
            <a:r>
              <a:rPr lang="en-US" dirty="0" smtClean="0"/>
              <a:t>are recurrences, defined as the reappearance of disease </a:t>
            </a:r>
            <a:r>
              <a:rPr lang="en-US" dirty="0" smtClean="0">
                <a:solidFill>
                  <a:srgbClr val="FF0000"/>
                </a:solidFill>
              </a:rPr>
              <a:t>after complete </a:t>
            </a:r>
            <a:r>
              <a:rPr lang="en-US" dirty="0" err="1" smtClean="0">
                <a:solidFill>
                  <a:srgbClr val="FF0000"/>
                </a:solidFill>
              </a:rPr>
              <a:t>tumour</a:t>
            </a:r>
            <a:r>
              <a:rPr lang="en-US" dirty="0" smtClean="0">
                <a:solidFill>
                  <a:srgbClr val="FF0000"/>
                </a:solidFill>
              </a:rPr>
              <a:t> eradication</a:t>
            </a:r>
            <a:r>
              <a:rPr lang="en-US" dirty="0" smtClean="0"/>
              <a:t>, or </a:t>
            </a:r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 err="1" smtClean="0">
                <a:solidFill>
                  <a:srgbClr val="FF0000"/>
                </a:solidFill>
              </a:rPr>
              <a:t>tumours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2895600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European Society of Endocrinology Clinical</a:t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Practice Guideline for long-term follow-up of</a:t>
            </a:r>
            <a:br>
              <a:rPr lang="en-US" sz="3200" dirty="0">
                <a:solidFill>
                  <a:srgbClr val="C00000"/>
                </a:solidFill>
              </a:rPr>
            </a:br>
            <a:r>
              <a:rPr lang="en-US" sz="3200" dirty="0">
                <a:solidFill>
                  <a:srgbClr val="C00000"/>
                </a:solidFill>
              </a:rPr>
              <a:t>patients operated on for </a:t>
            </a:r>
            <a:r>
              <a:rPr lang="en-US" sz="3200" dirty="0" err="1" smtClean="0">
                <a:solidFill>
                  <a:srgbClr val="C00000"/>
                </a:solidFill>
              </a:rPr>
              <a:t>phaeochromocytoma</a:t>
            </a:r>
            <a:r>
              <a:rPr lang="en-US" sz="3200" dirty="0" smtClean="0">
                <a:solidFill>
                  <a:srgbClr val="C00000"/>
                </a:solidFill>
              </a:rPr>
              <a:t> or </a:t>
            </a:r>
            <a:r>
              <a:rPr lang="en-US" sz="3200" dirty="0">
                <a:solidFill>
                  <a:srgbClr val="C00000"/>
                </a:solidFill>
              </a:rPr>
              <a:t>a </a:t>
            </a:r>
            <a:r>
              <a:rPr lang="en-US" sz="3200" dirty="0" err="1">
                <a:solidFill>
                  <a:srgbClr val="C00000"/>
                </a:solidFill>
              </a:rPr>
              <a:t>paraganglioma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European </a:t>
            </a:r>
            <a:r>
              <a:rPr lang="en-US" dirty="0"/>
              <a:t>Journal </a:t>
            </a:r>
            <a:r>
              <a:rPr lang="en-US" dirty="0" smtClean="0"/>
              <a:t>of Endocrinology</a:t>
            </a:r>
            <a:endParaRPr lang="en-US" dirty="0"/>
          </a:p>
          <a:p>
            <a:r>
              <a:rPr lang="en-US" dirty="0"/>
              <a:t>(2016)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BY: R.NARIMANI</a:t>
            </a: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1395/2/28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Recurrences may be </a:t>
            </a:r>
            <a:r>
              <a:rPr lang="en-US" dirty="0" smtClean="0">
                <a:solidFill>
                  <a:srgbClr val="FF0000"/>
                </a:solidFill>
              </a:rPr>
              <a:t>local</a:t>
            </a:r>
            <a:r>
              <a:rPr lang="en-US" dirty="0" smtClean="0"/>
              <a:t> (at the site of the primary </a:t>
            </a:r>
            <a:r>
              <a:rPr lang="en-US" dirty="0" err="1" smtClean="0"/>
              <a:t>tumour</a:t>
            </a:r>
            <a:r>
              <a:rPr lang="en-US" dirty="0" smtClean="0"/>
              <a:t>) or </a:t>
            </a:r>
            <a:r>
              <a:rPr lang="en-US" dirty="0" smtClean="0">
                <a:solidFill>
                  <a:srgbClr val="FF0000"/>
                </a:solidFill>
              </a:rPr>
              <a:t>metastatic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New </a:t>
            </a:r>
            <a:r>
              <a:rPr lang="en-US" b="1" dirty="0" err="1" smtClean="0"/>
              <a:t>tumours</a:t>
            </a:r>
            <a:r>
              <a:rPr lang="en-US" b="1" dirty="0" smtClean="0"/>
              <a:t> </a:t>
            </a:r>
            <a:r>
              <a:rPr lang="en-US" dirty="0" smtClean="0"/>
              <a:t>are </a:t>
            </a:r>
            <a:r>
              <a:rPr lang="en-US" dirty="0" err="1" smtClean="0"/>
              <a:t>phaeochromocytomas</a:t>
            </a:r>
            <a:r>
              <a:rPr lang="en-US" dirty="0" smtClean="0"/>
              <a:t> or </a:t>
            </a:r>
            <a:r>
              <a:rPr lang="en-US" dirty="0" err="1" smtClean="0"/>
              <a:t>paragangliomas</a:t>
            </a:r>
            <a:r>
              <a:rPr lang="en-US" dirty="0" smtClean="0"/>
              <a:t> that arise in the </a:t>
            </a:r>
            <a:r>
              <a:rPr lang="en-US" dirty="0" err="1" smtClean="0">
                <a:solidFill>
                  <a:srgbClr val="FF0000"/>
                </a:solidFill>
              </a:rPr>
              <a:t>contralateral</a:t>
            </a:r>
            <a:r>
              <a:rPr lang="en-US" dirty="0" smtClean="0">
                <a:solidFill>
                  <a:srgbClr val="FF0000"/>
                </a:solidFill>
              </a:rPr>
              <a:t> adrenal</a:t>
            </a:r>
            <a:r>
              <a:rPr lang="en-US" dirty="0" smtClean="0"/>
              <a:t> or in a </a:t>
            </a:r>
            <a:r>
              <a:rPr lang="en-US" dirty="0" smtClean="0">
                <a:solidFill>
                  <a:srgbClr val="FF0000"/>
                </a:solidFill>
              </a:rPr>
              <a:t>previously unaffected </a:t>
            </a:r>
            <a:r>
              <a:rPr lang="en-US" dirty="0" err="1" smtClean="0">
                <a:solidFill>
                  <a:srgbClr val="FF0000"/>
                </a:solidFill>
              </a:rPr>
              <a:t>paraganglion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b="1" dirty="0" smtClean="0"/>
              <a:t>Local recurrence </a:t>
            </a:r>
            <a:r>
              <a:rPr lang="en-US" dirty="0" smtClean="0"/>
              <a:t>may arise from </a:t>
            </a:r>
            <a:r>
              <a:rPr lang="en-US" dirty="0" smtClean="0">
                <a:solidFill>
                  <a:srgbClr val="FF0000"/>
                </a:solidFill>
              </a:rPr>
              <a:t>microscopic cells</a:t>
            </a:r>
            <a:r>
              <a:rPr lang="en-US" dirty="0" smtClean="0"/>
              <a:t> of the primary </a:t>
            </a:r>
            <a:r>
              <a:rPr lang="en-US" dirty="0" err="1" smtClean="0"/>
              <a:t>tumour</a:t>
            </a:r>
            <a:r>
              <a:rPr lang="en-US" dirty="0" smtClean="0"/>
              <a:t> that </a:t>
            </a:r>
            <a:r>
              <a:rPr lang="en-US" dirty="0" smtClean="0">
                <a:solidFill>
                  <a:srgbClr val="FF0000"/>
                </a:solidFill>
              </a:rPr>
              <a:t>escaped</a:t>
            </a:r>
            <a:r>
              <a:rPr lang="en-US" dirty="0" smtClean="0"/>
              <a:t> the therapeutic intervention and later become detectable at the original site.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persistence and recurrence are usually defined according to </a:t>
            </a:r>
            <a:r>
              <a:rPr lang="en-US" dirty="0" smtClean="0">
                <a:solidFill>
                  <a:srgbClr val="FF0000"/>
                </a:solidFill>
              </a:rPr>
              <a:t>biochemical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imaging tests </a:t>
            </a:r>
            <a:r>
              <a:rPr lang="en-US" dirty="0" smtClean="0"/>
              <a:t>after the operation: if test results are </a:t>
            </a:r>
            <a:r>
              <a:rPr lang="en-US" dirty="0" smtClean="0">
                <a:solidFill>
                  <a:srgbClr val="FF0000"/>
                </a:solidFill>
              </a:rPr>
              <a:t>positive</a:t>
            </a:r>
            <a:r>
              <a:rPr lang="en-US" dirty="0" smtClean="0"/>
              <a:t>, then the case shows </a:t>
            </a:r>
            <a:r>
              <a:rPr lang="en-US" dirty="0" smtClean="0">
                <a:solidFill>
                  <a:srgbClr val="FF0000"/>
                </a:solidFill>
              </a:rPr>
              <a:t>persistence</a:t>
            </a:r>
            <a:r>
              <a:rPr lang="en-US" dirty="0" smtClean="0"/>
              <a:t> and if </a:t>
            </a:r>
            <a:r>
              <a:rPr lang="en-US" dirty="0" smtClean="0">
                <a:solidFill>
                  <a:srgbClr val="0070C0"/>
                </a:solidFill>
              </a:rPr>
              <a:t>negative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recurrence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In addition to new PPGL events, </a:t>
            </a:r>
            <a:r>
              <a:rPr lang="en-US" dirty="0" smtClean="0">
                <a:solidFill>
                  <a:srgbClr val="FF0000"/>
                </a:solidFill>
              </a:rPr>
              <a:t>PPGL patients with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syndromic</a:t>
            </a:r>
            <a:r>
              <a:rPr lang="en-US" dirty="0" smtClean="0">
                <a:solidFill>
                  <a:srgbClr val="FF0000"/>
                </a:solidFill>
              </a:rPr>
              <a:t> diseases </a:t>
            </a:r>
            <a:r>
              <a:rPr lang="en-US" dirty="0" smtClean="0"/>
              <a:t>such as von </a:t>
            </a:r>
            <a:r>
              <a:rPr lang="en-US" dirty="0" err="1" smtClean="0"/>
              <a:t>Hippel–Lindau</a:t>
            </a:r>
            <a:r>
              <a:rPr lang="en-US" dirty="0" smtClean="0"/>
              <a:t> disease (VHL), multiple endocrine </a:t>
            </a:r>
            <a:r>
              <a:rPr lang="en-US" dirty="0" err="1" smtClean="0"/>
              <a:t>neoplasia</a:t>
            </a:r>
            <a:r>
              <a:rPr lang="en-US" dirty="0" smtClean="0"/>
              <a:t> type 2 (MEN2), neurofibromatosis 1 (NF1) or hereditary </a:t>
            </a:r>
            <a:r>
              <a:rPr lang="en-US" dirty="0" err="1" smtClean="0"/>
              <a:t>paragangliomas</a:t>
            </a:r>
            <a:r>
              <a:rPr lang="en-US" dirty="0" smtClean="0"/>
              <a:t> </a:t>
            </a:r>
            <a:r>
              <a:rPr lang="en-US" u="sng" dirty="0" smtClean="0"/>
              <a:t>may develop </a:t>
            </a:r>
            <a:r>
              <a:rPr lang="en-US" u="sng" dirty="0" smtClean="0">
                <a:solidFill>
                  <a:srgbClr val="FF0000"/>
                </a:solidFill>
              </a:rPr>
              <a:t>non- PPGL </a:t>
            </a:r>
            <a:r>
              <a:rPr lang="en-US" u="sng" dirty="0" err="1" smtClean="0">
                <a:solidFill>
                  <a:srgbClr val="FF0000"/>
                </a:solidFill>
              </a:rPr>
              <a:t>tumours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including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smtClean="0"/>
              <a:t>renal cancer, </a:t>
            </a:r>
            <a:r>
              <a:rPr lang="en-US" b="1" dirty="0" err="1" smtClean="0"/>
              <a:t>medullary</a:t>
            </a:r>
            <a:r>
              <a:rPr lang="en-US" b="1" dirty="0" smtClean="0"/>
              <a:t> thyroid carcinoma or other cancers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solidFill>
                  <a:srgbClr val="7030A0"/>
                </a:solidFill>
              </a:rPr>
              <a:t>BUT…</a:t>
            </a:r>
            <a:br>
              <a:rPr lang="en-US" sz="3200" b="1" dirty="0" smtClean="0">
                <a:solidFill>
                  <a:srgbClr val="7030A0"/>
                </a:solidFill>
              </a:rPr>
            </a:br>
            <a:r>
              <a:rPr lang="en-US" sz="3200" b="1" dirty="0" smtClean="0">
                <a:solidFill>
                  <a:srgbClr val="7030A0"/>
                </a:solidFill>
              </a:rPr>
              <a:t>how should we follow these patients after surgery?</a:t>
            </a: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Although there are reports of the prognostic value of various clinical, genetic, and pathological features, there are no robust prognostic indices of recurrence.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total duration </a:t>
            </a:r>
            <a:r>
              <a:rPr lang="en-US" dirty="0" smtClean="0"/>
              <a:t>of follow-up that is required remains unclear, as new events may occur decades after initial surgery.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optimal combination </a:t>
            </a:r>
            <a:r>
              <a:rPr lang="en-US" dirty="0" smtClean="0"/>
              <a:t>and sequence of </a:t>
            </a:r>
            <a:r>
              <a:rPr lang="en-US" u="sng" dirty="0" smtClean="0"/>
              <a:t>biochemical</a:t>
            </a:r>
            <a:r>
              <a:rPr lang="en-US" dirty="0" smtClean="0"/>
              <a:t> and </a:t>
            </a:r>
            <a:r>
              <a:rPr lang="en-US" u="sng" dirty="0" smtClean="0"/>
              <a:t>imaging tests</a:t>
            </a:r>
            <a:r>
              <a:rPr lang="en-US" dirty="0" smtClean="0"/>
              <a:t> to detect and monitor recurrences is poorly defined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The present guideline aims to contribute to improving knowledge and </a:t>
            </a:r>
            <a:r>
              <a:rPr lang="en-US" dirty="0" err="1" smtClean="0"/>
              <a:t>standardising</a:t>
            </a:r>
            <a:r>
              <a:rPr lang="en-US" dirty="0" smtClean="0"/>
              <a:t> clinical care regarding long term follow-up of patients operated on for a PPGL and to strengthen cooperation between patients and care providers.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To prepare this guideline </a:t>
            </a:r>
            <a:r>
              <a:rPr lang="en-US" dirty="0" err="1" smtClean="0"/>
              <a:t>authers</a:t>
            </a:r>
            <a:r>
              <a:rPr lang="en-US" dirty="0" smtClean="0"/>
              <a:t> performed a systematic review of the literature and </a:t>
            </a:r>
            <a:r>
              <a:rPr lang="en-US" dirty="0" err="1" smtClean="0"/>
              <a:t>analysed</a:t>
            </a:r>
            <a:r>
              <a:rPr lang="en-US" dirty="0" smtClean="0"/>
              <a:t> the European Network for the Study of Adrenal </a:t>
            </a:r>
            <a:r>
              <a:rPr lang="en-US" dirty="0" err="1" smtClean="0"/>
              <a:t>Tumours</a:t>
            </a:r>
            <a:r>
              <a:rPr lang="en-US" dirty="0" smtClean="0"/>
              <a:t> (ENS@T) database.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68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Recurrence or new tumors after complete resection of </a:t>
            </a:r>
            <a:r>
              <a:rPr lang="en-US" b="1" dirty="0" err="1" smtClean="0">
                <a:solidFill>
                  <a:srgbClr val="FF0000"/>
                </a:solidFill>
              </a:rPr>
              <a:t>phaeochromocytomas</a:t>
            </a:r>
            <a:r>
              <a:rPr lang="en-US" b="1" dirty="0" smtClean="0">
                <a:solidFill>
                  <a:srgbClr val="FF0000"/>
                </a:solidFill>
              </a:rPr>
              <a:t> and </a:t>
            </a:r>
            <a:r>
              <a:rPr lang="en-US" b="1" dirty="0" err="1" smtClean="0">
                <a:solidFill>
                  <a:srgbClr val="FF0000"/>
                </a:solidFill>
              </a:rPr>
              <a:t>paragangliomas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A systematic review and meta-analysis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2016 European Society of Endocrinology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Method: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Pubmed</a:t>
            </a:r>
            <a:r>
              <a:rPr lang="en-US" dirty="0" smtClean="0"/>
              <a:t> and </a:t>
            </a:r>
            <a:r>
              <a:rPr lang="en-US" dirty="0" err="1" smtClean="0"/>
              <a:t>Embase</a:t>
            </a:r>
            <a:r>
              <a:rPr lang="en-US" dirty="0" smtClean="0"/>
              <a:t> from </a:t>
            </a:r>
            <a:r>
              <a:rPr lang="en-US" dirty="0" smtClean="0">
                <a:solidFill>
                  <a:srgbClr val="FF0000"/>
                </a:solidFill>
              </a:rPr>
              <a:t>1980 to 2012 </a:t>
            </a:r>
            <a:r>
              <a:rPr lang="en-US" dirty="0" smtClean="0"/>
              <a:t>were searched for studies published in English on patients with: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non-metastatic</a:t>
            </a:r>
            <a:r>
              <a:rPr lang="en-US" dirty="0" smtClean="0"/>
              <a:t> </a:t>
            </a:r>
            <a:r>
              <a:rPr lang="en-US" dirty="0" err="1" smtClean="0"/>
              <a:t>phaeochromocytoma</a:t>
            </a:r>
            <a:r>
              <a:rPr lang="en-US" dirty="0" smtClean="0"/>
              <a:t> or </a:t>
            </a:r>
            <a:r>
              <a:rPr lang="en-US" dirty="0" err="1" smtClean="0"/>
              <a:t>thoraco</a:t>
            </a:r>
            <a:r>
              <a:rPr lang="en-US" dirty="0" smtClean="0"/>
              <a:t>-</a:t>
            </a:r>
            <a:r>
              <a:rPr lang="en-US" dirty="0" err="1" smtClean="0"/>
              <a:t>abdomino</a:t>
            </a:r>
            <a:r>
              <a:rPr lang="en-US" dirty="0" smtClean="0"/>
              <a:t>-pelvic </a:t>
            </a:r>
            <a:r>
              <a:rPr lang="en-US" dirty="0" err="1" smtClean="0"/>
              <a:t>paraganglioma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b="1" dirty="0" smtClean="0"/>
              <a:t>complete</a:t>
            </a:r>
            <a:r>
              <a:rPr lang="en-US" dirty="0" smtClean="0"/>
              <a:t> tumor resection;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postoperative follow-up exceeding </a:t>
            </a:r>
            <a:r>
              <a:rPr lang="en-US" b="1" dirty="0" smtClean="0"/>
              <a:t>one month</a:t>
            </a:r>
            <a:r>
              <a:rPr lang="en-US" dirty="0" smtClean="0"/>
              <a:t>;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b="1" dirty="0" smtClean="0"/>
              <a:t>recurrence</a:t>
            </a:r>
            <a:r>
              <a:rPr lang="en-US" dirty="0" smtClean="0"/>
              <a:t> or </a:t>
            </a:r>
            <a:r>
              <a:rPr lang="en-US" b="1" dirty="0" smtClean="0"/>
              <a:t>new tumor </a:t>
            </a:r>
            <a:r>
              <a:rPr lang="en-US" dirty="0" smtClean="0"/>
              <a:t>documented by pathology, hormonal dosages, or imaging tests.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Results: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The review included </a:t>
            </a:r>
            <a:r>
              <a:rPr lang="en-US" dirty="0" smtClean="0">
                <a:solidFill>
                  <a:srgbClr val="FF0000"/>
                </a:solidFill>
              </a:rPr>
              <a:t>38 cohorts</a:t>
            </a:r>
            <a:r>
              <a:rPr lang="en-US" dirty="0" smtClean="0"/>
              <a:t>, published in English.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There were a total of </a:t>
            </a:r>
            <a:r>
              <a:rPr lang="en-US" dirty="0" smtClean="0">
                <a:solidFill>
                  <a:srgbClr val="FF0000"/>
                </a:solidFill>
              </a:rPr>
              <a:t>2509</a:t>
            </a:r>
            <a:r>
              <a:rPr lang="en-US" dirty="0" smtClean="0"/>
              <a:t> patients, </a:t>
            </a:r>
            <a:r>
              <a:rPr lang="en-US" dirty="0" smtClean="0">
                <a:solidFill>
                  <a:srgbClr val="FF0000"/>
                </a:solidFill>
              </a:rPr>
              <a:t>53%</a:t>
            </a:r>
            <a:r>
              <a:rPr lang="en-US" dirty="0" smtClean="0"/>
              <a:t> were female and the mean age at diagnosis was </a:t>
            </a:r>
            <a:r>
              <a:rPr lang="en-US" dirty="0" smtClean="0">
                <a:solidFill>
                  <a:srgbClr val="FF0000"/>
                </a:solidFill>
              </a:rPr>
              <a:t>27–53 years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 total, </a:t>
            </a:r>
            <a:r>
              <a:rPr lang="en-US" dirty="0" smtClean="0">
                <a:solidFill>
                  <a:srgbClr val="FF0000"/>
                </a:solidFill>
              </a:rPr>
              <a:t>14</a:t>
            </a:r>
            <a:r>
              <a:rPr lang="en-US" dirty="0" smtClean="0"/>
              <a:t> studies involved only patients with </a:t>
            </a:r>
            <a:r>
              <a:rPr lang="en-US" dirty="0" err="1" smtClean="0"/>
              <a:t>phaeochromocytomas</a:t>
            </a:r>
            <a:r>
              <a:rPr lang="en-US" dirty="0" smtClean="0"/>
              <a:t>; in the other </a:t>
            </a:r>
            <a:r>
              <a:rPr lang="en-US" dirty="0" smtClean="0">
                <a:solidFill>
                  <a:srgbClr val="FF0000"/>
                </a:solidFill>
              </a:rPr>
              <a:t>23</a:t>
            </a:r>
            <a:r>
              <a:rPr lang="en-US" dirty="0" smtClean="0"/>
              <a:t> cohorts with information on </a:t>
            </a:r>
            <a:r>
              <a:rPr lang="en-US" b="1" dirty="0" err="1" smtClean="0"/>
              <a:t>tumour</a:t>
            </a:r>
            <a:r>
              <a:rPr lang="en-US" b="1" dirty="0" smtClean="0"/>
              <a:t> location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89% </a:t>
            </a:r>
            <a:r>
              <a:rPr lang="en-US" dirty="0" smtClean="0"/>
              <a:t>of patients had a </a:t>
            </a:r>
            <a:r>
              <a:rPr lang="en-US" dirty="0" err="1" smtClean="0">
                <a:solidFill>
                  <a:srgbClr val="0070C0"/>
                </a:solidFill>
              </a:rPr>
              <a:t>phaeochromocytoma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Four</a:t>
            </a:r>
            <a:r>
              <a:rPr lang="en-US" dirty="0" smtClean="0"/>
              <a:t> studies involved only patients with a </a:t>
            </a:r>
            <a:r>
              <a:rPr lang="en-US" dirty="0" err="1" smtClean="0">
                <a:solidFill>
                  <a:srgbClr val="FF0000"/>
                </a:solidFill>
              </a:rPr>
              <a:t>syndromic</a:t>
            </a:r>
            <a:r>
              <a:rPr lang="en-US" dirty="0" smtClean="0"/>
              <a:t> disease (i.e. VHL, NF1 or MEN2); in the other 28 cohorts with phenotypic and/or genetic information, a </a:t>
            </a:r>
            <a:r>
              <a:rPr lang="en-US" dirty="0" err="1" smtClean="0">
                <a:solidFill>
                  <a:srgbClr val="FF0000"/>
                </a:solidFill>
              </a:rPr>
              <a:t>syndromic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familial </a:t>
            </a:r>
            <a:r>
              <a:rPr lang="en-US" dirty="0" smtClean="0"/>
              <a:t>disease and/or a </a:t>
            </a:r>
            <a:r>
              <a:rPr lang="en-US" dirty="0" smtClean="0">
                <a:solidFill>
                  <a:srgbClr val="FF0000"/>
                </a:solidFill>
              </a:rPr>
              <a:t>mutation</a:t>
            </a:r>
            <a:r>
              <a:rPr lang="en-US" dirty="0" smtClean="0"/>
              <a:t> in a gene predisposing to PPGL were documented in </a:t>
            </a:r>
            <a:r>
              <a:rPr lang="en-US" dirty="0" smtClean="0">
                <a:solidFill>
                  <a:srgbClr val="FF0000"/>
                </a:solidFill>
              </a:rPr>
              <a:t>27%</a:t>
            </a:r>
            <a:r>
              <a:rPr lang="en-US" dirty="0" smtClean="0"/>
              <a:t> of patients overall.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 mean or median tumor size was reported in </a:t>
            </a:r>
            <a:r>
              <a:rPr lang="en-US" dirty="0" smtClean="0">
                <a:solidFill>
                  <a:srgbClr val="FF0000"/>
                </a:solidFill>
              </a:rPr>
              <a:t>28 </a:t>
            </a:r>
            <a:r>
              <a:rPr lang="en-US" dirty="0" smtClean="0"/>
              <a:t>studies and was between </a:t>
            </a:r>
            <a:r>
              <a:rPr lang="en-US" dirty="0" smtClean="0">
                <a:solidFill>
                  <a:srgbClr val="FF0000"/>
                </a:solidFill>
              </a:rPr>
              <a:t>23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73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mm </a:t>
            </a:r>
            <a:r>
              <a:rPr lang="en-US" dirty="0" smtClean="0"/>
              <a:t>(median </a:t>
            </a:r>
            <a:r>
              <a:rPr lang="en-US" dirty="0" smtClean="0">
                <a:solidFill>
                  <a:srgbClr val="FF0000"/>
                </a:solidFill>
              </a:rPr>
              <a:t>48</a:t>
            </a:r>
            <a:r>
              <a:rPr lang="en-US" dirty="0" smtClean="0"/>
              <a:t> mm).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A total of </a:t>
            </a:r>
            <a:r>
              <a:rPr lang="en-US" dirty="0" smtClean="0">
                <a:solidFill>
                  <a:srgbClr val="FF0000"/>
                </a:solidFill>
              </a:rPr>
              <a:t>2396</a:t>
            </a:r>
            <a:r>
              <a:rPr lang="en-US" dirty="0" smtClean="0"/>
              <a:t> patients had undergone </a:t>
            </a:r>
            <a:r>
              <a:rPr lang="en-US" dirty="0" smtClean="0">
                <a:solidFill>
                  <a:srgbClr val="FF0000"/>
                </a:solidFill>
              </a:rPr>
              <a:t>curative</a:t>
            </a:r>
            <a:r>
              <a:rPr lang="en-US" dirty="0" smtClean="0"/>
              <a:t> surgery.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Conclusion: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Three factors were associated with an </a:t>
            </a:r>
            <a:r>
              <a:rPr lang="en-US" dirty="0" smtClean="0">
                <a:solidFill>
                  <a:srgbClr val="FF0000"/>
                </a:solidFill>
              </a:rPr>
              <a:t>increased risk </a:t>
            </a:r>
            <a:r>
              <a:rPr lang="en-US" dirty="0" smtClean="0"/>
              <a:t>of recurrence in multivariate analysis in at least one study: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syndromic</a:t>
            </a:r>
            <a:r>
              <a:rPr lang="en-US" dirty="0" smtClean="0">
                <a:solidFill>
                  <a:srgbClr val="FF0000"/>
                </a:solidFill>
              </a:rPr>
              <a:t> disease,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larger </a:t>
            </a:r>
            <a:r>
              <a:rPr lang="en-US" dirty="0" err="1" smtClean="0">
                <a:solidFill>
                  <a:srgbClr val="FF0000"/>
                </a:solidFill>
              </a:rPr>
              <a:t>tumour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paraganglioma</a:t>
            </a:r>
            <a:r>
              <a:rPr lang="en-US" dirty="0" smtClean="0">
                <a:solidFill>
                  <a:srgbClr val="FF0000"/>
                </a:solidFill>
              </a:rPr>
              <a:t> (</a:t>
            </a:r>
            <a:r>
              <a:rPr lang="en-US" dirty="0" err="1" smtClean="0">
                <a:solidFill>
                  <a:srgbClr val="FF0000"/>
                </a:solidFill>
              </a:rPr>
              <a:t>vs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phaeochromocytoma</a:t>
            </a:r>
            <a:r>
              <a:rPr lang="en-US" dirty="0" smtClean="0">
                <a:solidFill>
                  <a:srgbClr val="FF0000"/>
                </a:solidFill>
              </a:rPr>
              <a:t>).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None of the studies compared outcomes of follow-up with hormonal or imaging studies, or different follow-up intervals.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Definition of </a:t>
            </a:r>
            <a:r>
              <a:rPr lang="en-US" b="1" dirty="0" err="1">
                <a:solidFill>
                  <a:srgbClr val="7030A0"/>
                </a:solidFill>
              </a:rPr>
              <a:t>pheochromocytoma</a:t>
            </a:r>
            <a:r>
              <a:rPr lang="en-US" b="1" dirty="0">
                <a:solidFill>
                  <a:srgbClr val="7030A0"/>
                </a:solidFill>
              </a:rPr>
              <a:t> and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 err="1">
                <a:solidFill>
                  <a:srgbClr val="7030A0"/>
                </a:solidFill>
              </a:rPr>
              <a:t>paraganglioma</a:t>
            </a:r>
            <a:r>
              <a:rPr lang="en-US" b="1" dirty="0">
                <a:solidFill>
                  <a:srgbClr val="7030A0"/>
                </a:solidFill>
              </a:rPr>
              <a:t> (</a:t>
            </a:r>
            <a:r>
              <a:rPr lang="en-US" b="1" dirty="0" smtClean="0">
                <a:solidFill>
                  <a:srgbClr val="7030A0"/>
                </a:solidFill>
              </a:rPr>
              <a:t>PPGL)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 </a:t>
            </a:r>
            <a:r>
              <a:rPr lang="en-US" i="1" dirty="0" err="1"/>
              <a:t>paraganglioma</a:t>
            </a:r>
            <a:r>
              <a:rPr lang="en-US" i="1" dirty="0"/>
              <a:t> is a tumor derived from </a:t>
            </a:r>
            <a:r>
              <a:rPr lang="en-US" i="1" dirty="0" smtClean="0"/>
              <a:t>extra adrenal </a:t>
            </a:r>
            <a:r>
              <a:rPr lang="en-US" dirty="0" err="1" smtClean="0"/>
              <a:t>chromaffin</a:t>
            </a:r>
            <a:r>
              <a:rPr lang="en-US" dirty="0" smtClean="0"/>
              <a:t> </a:t>
            </a:r>
            <a:r>
              <a:rPr lang="en-US" dirty="0"/>
              <a:t>cells of the </a:t>
            </a:r>
            <a:r>
              <a:rPr lang="en-US" dirty="0">
                <a:solidFill>
                  <a:srgbClr val="FF0000"/>
                </a:solidFill>
              </a:rPr>
              <a:t>sympathetic</a:t>
            </a:r>
            <a:r>
              <a:rPr lang="en-US" dirty="0"/>
              <a:t> </a:t>
            </a:r>
            <a:r>
              <a:rPr lang="en-US" dirty="0" err="1" smtClean="0"/>
              <a:t>paravertebral</a:t>
            </a:r>
            <a:r>
              <a:rPr lang="en-US" dirty="0" smtClean="0"/>
              <a:t> ganglia </a:t>
            </a:r>
            <a:r>
              <a:rPr lang="en-US" dirty="0"/>
              <a:t>of thorax, abdomen, and </a:t>
            </a:r>
            <a:r>
              <a:rPr lang="en-US" dirty="0" smtClean="0"/>
              <a:t>pelvis or the </a:t>
            </a:r>
            <a:r>
              <a:rPr lang="en-US" dirty="0" smtClean="0">
                <a:solidFill>
                  <a:srgbClr val="FF0000"/>
                </a:solidFill>
              </a:rPr>
              <a:t>parasympathetic ganglia </a:t>
            </a:r>
            <a:r>
              <a:rPr lang="en-US" dirty="0" smtClean="0"/>
              <a:t>located along the </a:t>
            </a:r>
            <a:r>
              <a:rPr lang="en-US" dirty="0" err="1" smtClean="0"/>
              <a:t>glossopharyngeal</a:t>
            </a:r>
            <a:r>
              <a:rPr lang="en-US" dirty="0" smtClean="0"/>
              <a:t> and </a:t>
            </a:r>
            <a:r>
              <a:rPr lang="en-US" dirty="0" err="1" smtClean="0"/>
              <a:t>vagal</a:t>
            </a:r>
            <a:r>
              <a:rPr lang="en-US" dirty="0" smtClean="0"/>
              <a:t> nerves in the neck and at the base of the skull.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pooled incidence rate of postoperative </a:t>
            </a:r>
            <a:r>
              <a:rPr lang="en-US" b="1" dirty="0" smtClean="0"/>
              <a:t>new events</a:t>
            </a:r>
            <a:r>
              <a:rPr lang="en-US" dirty="0" smtClean="0"/>
              <a:t> was: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0.95</a:t>
            </a:r>
            <a:r>
              <a:rPr lang="en-US" dirty="0" smtClean="0"/>
              <a:t> events/100 person-years.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Assuming a steady incidence over time, this converts into a </a:t>
            </a:r>
            <a:r>
              <a:rPr lang="en-US" dirty="0" smtClean="0">
                <a:solidFill>
                  <a:srgbClr val="FF0000"/>
                </a:solidFill>
              </a:rPr>
              <a:t>5-year incidence of 4.7%.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distributed as follows: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New </a:t>
            </a:r>
            <a:r>
              <a:rPr lang="en-US" dirty="0" err="1" smtClean="0"/>
              <a:t>tumours</a:t>
            </a:r>
            <a:r>
              <a:rPr lang="en-US" dirty="0" smtClean="0"/>
              <a:t> 22%,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local recurrences 23%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metastatic recurrences 55%.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The incidence of </a:t>
            </a:r>
            <a:r>
              <a:rPr lang="en-US" b="1" dirty="0" smtClean="0"/>
              <a:t>new events </a:t>
            </a:r>
            <a:r>
              <a:rPr lang="en-US" dirty="0" smtClean="0"/>
              <a:t>was </a:t>
            </a:r>
            <a:r>
              <a:rPr lang="en-US" dirty="0" smtClean="0">
                <a:solidFill>
                  <a:srgbClr val="FF0000"/>
                </a:solidFill>
              </a:rPr>
              <a:t>0.87 </a:t>
            </a:r>
            <a:r>
              <a:rPr lang="en-US" dirty="0" smtClean="0"/>
              <a:t>events /100 person-years in studies involving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</a:t>
            </a:r>
            <a:r>
              <a:rPr lang="en-US" dirty="0" err="1" smtClean="0"/>
              <a:t>syndromic</a:t>
            </a:r>
            <a:r>
              <a:rPr lang="en-US" dirty="0" smtClean="0"/>
              <a:t> and non-</a:t>
            </a:r>
            <a:r>
              <a:rPr lang="en-US" dirty="0" err="1" smtClean="0"/>
              <a:t>syndromic</a:t>
            </a:r>
            <a:r>
              <a:rPr lang="en-US" dirty="0" smtClean="0"/>
              <a:t> diseases.</a:t>
            </a:r>
          </a:p>
          <a:p>
            <a:pPr marL="514350" indent="-514350">
              <a:buFont typeface="Wingdings" pitchFamily="2" charset="2"/>
              <a:buChar char="q"/>
            </a:pPr>
            <a:endParaRPr lang="en-US" dirty="0" smtClean="0"/>
          </a:p>
          <a:p>
            <a:pPr marL="514350" indent="-514350">
              <a:buFont typeface="Wingdings" pitchFamily="2" charset="2"/>
              <a:buChar char="q"/>
            </a:pPr>
            <a:endParaRPr lang="en-US" dirty="0" smtClean="0"/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 The incidence of </a:t>
            </a:r>
            <a:r>
              <a:rPr lang="en-US" b="1" dirty="0" smtClean="0"/>
              <a:t>new events </a:t>
            </a:r>
            <a:r>
              <a:rPr lang="en-US" dirty="0" smtClean="0"/>
              <a:t>was </a:t>
            </a:r>
            <a:r>
              <a:rPr lang="en-US" dirty="0" smtClean="0">
                <a:solidFill>
                  <a:srgbClr val="FF0000"/>
                </a:solidFill>
              </a:rPr>
              <a:t>2.06</a:t>
            </a:r>
            <a:r>
              <a:rPr lang="en-US" dirty="0" smtClean="0"/>
              <a:t> events /100 person-years in studies involving </a:t>
            </a:r>
            <a:r>
              <a:rPr lang="en-US" dirty="0" smtClean="0">
                <a:solidFill>
                  <a:srgbClr val="FF0000"/>
                </a:solidFill>
              </a:rPr>
              <a:t>only </a:t>
            </a:r>
            <a:r>
              <a:rPr lang="en-US" dirty="0" err="1" smtClean="0">
                <a:solidFill>
                  <a:srgbClr val="FF0000"/>
                </a:solidFill>
              </a:rPr>
              <a:t>syndromic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diseases.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younger</a:t>
            </a:r>
            <a:r>
              <a:rPr lang="en-US" dirty="0" smtClean="0"/>
              <a:t> mean age was also associated with a </a:t>
            </a:r>
            <a:r>
              <a:rPr lang="en-US" dirty="0" smtClean="0">
                <a:solidFill>
                  <a:srgbClr val="FF0000"/>
                </a:solidFill>
              </a:rPr>
              <a:t>higher rate </a:t>
            </a:r>
            <a:r>
              <a:rPr lang="en-US" dirty="0" smtClean="0"/>
              <a:t>of new events but this association disappeared in a multivariate model including both the </a:t>
            </a:r>
            <a:r>
              <a:rPr lang="en-US" dirty="0" smtClean="0">
                <a:solidFill>
                  <a:srgbClr val="FF0000"/>
                </a:solidFill>
              </a:rPr>
              <a:t>mean age </a:t>
            </a:r>
            <a:r>
              <a:rPr lang="en-US" dirty="0" smtClean="0"/>
              <a:t>and the percentage of </a:t>
            </a:r>
            <a:r>
              <a:rPr lang="en-US" dirty="0" smtClean="0">
                <a:solidFill>
                  <a:srgbClr val="FF0000"/>
                </a:solidFill>
              </a:rPr>
              <a:t>genetic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rgbClr val="FF0000"/>
                </a:solidFill>
              </a:rPr>
              <a:t>syndromic</a:t>
            </a:r>
            <a:r>
              <a:rPr lang="en-US" dirty="0" smtClean="0"/>
              <a:t> disease.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Other variables were not associated with the new event rate in meta-regression analyses.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ENS@T data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ENS@T cohort provided access to individual data and enabled </a:t>
            </a:r>
            <a:r>
              <a:rPr lang="en-US" dirty="0" err="1" smtClean="0"/>
              <a:t>univariate</a:t>
            </a:r>
            <a:r>
              <a:rPr lang="en-US" dirty="0" smtClean="0"/>
              <a:t> and multivariate analyses of candidate prognostic markers.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records from </a:t>
            </a:r>
            <a:r>
              <a:rPr lang="en-US" dirty="0" smtClean="0">
                <a:solidFill>
                  <a:srgbClr val="FF0000"/>
                </a:solidFill>
              </a:rPr>
              <a:t>701</a:t>
            </a:r>
            <a:r>
              <a:rPr lang="en-US" dirty="0" smtClean="0"/>
              <a:t> patients who had </a:t>
            </a:r>
            <a:r>
              <a:rPr lang="en-US" dirty="0" smtClean="0">
                <a:solidFill>
                  <a:srgbClr val="FF0000"/>
                </a:solidFill>
              </a:rPr>
              <a:t>no evidence of persistent disease </a:t>
            </a:r>
            <a:r>
              <a:rPr lang="en-US" dirty="0" smtClean="0"/>
              <a:t>at postoperative assessment after a follow-up of </a:t>
            </a:r>
            <a:r>
              <a:rPr lang="en-US" dirty="0" smtClean="0">
                <a:solidFill>
                  <a:srgbClr val="FF0000"/>
                </a:solidFill>
              </a:rPr>
              <a:t>6 months or more </a:t>
            </a:r>
            <a:r>
              <a:rPr lang="en-US" dirty="0" smtClean="0"/>
              <a:t>were </a:t>
            </a:r>
            <a:r>
              <a:rPr lang="en-US" dirty="0" err="1" smtClean="0"/>
              <a:t>analysed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RESULTS: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 total:</a:t>
            </a:r>
          </a:p>
          <a:p>
            <a:pPr>
              <a:buNone/>
            </a:pPr>
            <a:r>
              <a:rPr lang="en-US" dirty="0" smtClean="0"/>
              <a:t>     54% were women, </a:t>
            </a:r>
          </a:p>
          <a:p>
            <a:pPr>
              <a:buNone/>
            </a:pPr>
            <a:r>
              <a:rPr lang="en-US" dirty="0" smtClean="0"/>
              <a:t>     80% had at least one </a:t>
            </a:r>
            <a:r>
              <a:rPr lang="en-US" dirty="0" err="1" smtClean="0"/>
              <a:t>phaeochromocytoma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34% had a genetic or </a:t>
            </a:r>
            <a:r>
              <a:rPr lang="en-US" dirty="0" err="1" smtClean="0"/>
              <a:t>syndromic</a:t>
            </a:r>
            <a:r>
              <a:rPr lang="en-US" dirty="0" smtClean="0"/>
              <a:t> disease.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Median age at surgery was </a:t>
            </a:r>
            <a:r>
              <a:rPr lang="en-US" dirty="0" smtClean="0">
                <a:solidFill>
                  <a:srgbClr val="FF0000"/>
                </a:solidFill>
              </a:rPr>
              <a:t>46</a:t>
            </a:r>
            <a:r>
              <a:rPr lang="en-US" dirty="0" smtClean="0"/>
              <a:t> years.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Median </a:t>
            </a:r>
            <a:r>
              <a:rPr lang="en-US" dirty="0" err="1" smtClean="0"/>
              <a:t>tumour</a:t>
            </a:r>
            <a:r>
              <a:rPr lang="en-US" dirty="0" smtClean="0"/>
              <a:t> size was </a:t>
            </a:r>
            <a:r>
              <a:rPr lang="en-US" dirty="0" smtClean="0">
                <a:solidFill>
                  <a:srgbClr val="FF0000"/>
                </a:solidFill>
              </a:rPr>
              <a:t>44 mm </a:t>
            </a:r>
            <a:r>
              <a:rPr lang="en-US" dirty="0" smtClean="0"/>
              <a:t>and the </a:t>
            </a:r>
            <a:r>
              <a:rPr lang="en-US" dirty="0" err="1" smtClean="0"/>
              <a:t>tumour</a:t>
            </a:r>
            <a:r>
              <a:rPr lang="en-US" dirty="0" smtClean="0"/>
              <a:t> was </a:t>
            </a:r>
            <a:r>
              <a:rPr lang="en-US" dirty="0" smtClean="0">
                <a:solidFill>
                  <a:srgbClr val="FF0000"/>
                </a:solidFill>
              </a:rPr>
              <a:t>larger than 50 mm </a:t>
            </a:r>
            <a:r>
              <a:rPr lang="en-US" dirty="0" smtClean="0"/>
              <a:t>in 44% of cases.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Median follow-up was </a:t>
            </a:r>
            <a:r>
              <a:rPr lang="en-US" dirty="0" smtClean="0">
                <a:solidFill>
                  <a:srgbClr val="FF0000"/>
                </a:solidFill>
              </a:rPr>
              <a:t>54 months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risk of </a:t>
            </a:r>
            <a:r>
              <a:rPr lang="en-US" b="1" dirty="0" smtClean="0"/>
              <a:t>new events </a:t>
            </a:r>
            <a:r>
              <a:rPr lang="en-US" dirty="0" smtClean="0"/>
              <a:t>in the whole population was </a:t>
            </a:r>
            <a:r>
              <a:rPr lang="en-US" dirty="0" smtClean="0">
                <a:solidFill>
                  <a:srgbClr val="FF0000"/>
                </a:solidFill>
              </a:rPr>
              <a:t>10%</a:t>
            </a:r>
            <a:r>
              <a:rPr lang="en-US" dirty="0" smtClean="0"/>
              <a:t> over the </a:t>
            </a:r>
            <a:r>
              <a:rPr lang="en-US" dirty="0" smtClean="0">
                <a:solidFill>
                  <a:srgbClr val="FF0000"/>
                </a:solidFill>
              </a:rPr>
              <a:t>first 5 years </a:t>
            </a:r>
            <a:r>
              <a:rPr lang="en-US" dirty="0" smtClean="0"/>
              <a:t>of follow-up (new </a:t>
            </a:r>
            <a:r>
              <a:rPr lang="en-US" dirty="0" err="1" smtClean="0"/>
              <a:t>tumours</a:t>
            </a:r>
            <a:r>
              <a:rPr lang="en-US" dirty="0" smtClean="0"/>
              <a:t> 42%, local recurrences 13% and metastatic recurrences 45%).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incidence of </a:t>
            </a:r>
            <a:r>
              <a:rPr lang="en-US" b="1" dirty="0" smtClean="0"/>
              <a:t>new events </a:t>
            </a:r>
            <a:r>
              <a:rPr lang="en-US" dirty="0" smtClean="0"/>
              <a:t>did not decline after 5 years of follow-up, but estimates after 10 years of follow-up are imprecise due to the small numbers of patients for whom data were available.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What we understand from this meta-analysis: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The overall low frequency of recurrent disease after complete resection of a PH/PG calls into question the need for lifelong follow-up after surgery for all patients.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Recurrent disease remains possible even after a long and uneventful(up to 15 years after surgery in the included studies) follow-up and appears to be more frequent in patients with </a:t>
            </a:r>
            <a:r>
              <a:rPr lang="en-US" dirty="0" err="1" smtClean="0"/>
              <a:t>paragangliomas</a:t>
            </a:r>
            <a:r>
              <a:rPr lang="en-US" dirty="0" smtClean="0"/>
              <a:t> or familial disease than patients with sporadic </a:t>
            </a:r>
            <a:r>
              <a:rPr lang="en-US" dirty="0" err="1" smtClean="0"/>
              <a:t>phaechromocytoma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The follow-up protocol may need to be tailored according to these and other patient and disease characteristics.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In particular, several studies that did not meet our inclusion criteria consistently show that </a:t>
            </a:r>
            <a:r>
              <a:rPr lang="en-US" dirty="0" err="1" smtClean="0">
                <a:solidFill>
                  <a:srgbClr val="FF0000"/>
                </a:solidFill>
              </a:rPr>
              <a:t>germline</a:t>
            </a:r>
            <a:r>
              <a:rPr lang="en-US" dirty="0" smtClean="0">
                <a:solidFill>
                  <a:srgbClr val="FF0000"/>
                </a:solidFill>
              </a:rPr>
              <a:t> mutations</a:t>
            </a:r>
            <a:r>
              <a:rPr lang="en-US" dirty="0" smtClean="0"/>
              <a:t>, even in apparently sporadic cases, are also associated with </a:t>
            </a:r>
            <a:r>
              <a:rPr lang="en-US" dirty="0" smtClean="0">
                <a:solidFill>
                  <a:srgbClr val="FF0000"/>
                </a:solidFill>
              </a:rPr>
              <a:t>more aggressive disease</a:t>
            </a:r>
            <a:r>
              <a:rPr lang="en-US" dirty="0" smtClean="0"/>
              <a:t> and would benefit from intensive follow 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To inform patients and care providers in the context of low-quality evidence, the Guideline WG therefore prepared recommendations on the basis of expert consensus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28600" y="533400"/>
            <a:ext cx="8458200" cy="5334000"/>
          </a:xfrm>
          <a:prstGeom prst="cloud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 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RECOMMENDATION 1:</a:t>
            </a:r>
          </a:p>
          <a:p>
            <a:pPr algn="ctr"/>
            <a:r>
              <a:rPr lang="en-US" sz="4800" dirty="0" smtClean="0"/>
              <a:t> </a:t>
            </a:r>
            <a:r>
              <a:rPr lang="en-US" sz="4800" dirty="0" smtClean="0">
                <a:solidFill>
                  <a:schemeClr val="tx2">
                    <a:lumMod val="75000"/>
                  </a:schemeClr>
                </a:solidFill>
              </a:rPr>
              <a:t>Diagnosis of   malignancy    </a:t>
            </a:r>
            <a:endParaRPr lang="en-US" sz="4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i="1" dirty="0" err="1" smtClean="0"/>
              <a:t>pheochromocytoma</a:t>
            </a:r>
            <a:r>
              <a:rPr lang="en-US" i="1" dirty="0" smtClean="0"/>
              <a:t> is a tumor arising from </a:t>
            </a:r>
            <a:r>
              <a:rPr lang="en-US" i="1" dirty="0" err="1" smtClean="0">
                <a:solidFill>
                  <a:srgbClr val="FF0000"/>
                </a:solidFill>
              </a:rPr>
              <a:t>adrenomedullary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chromaffin</a:t>
            </a:r>
            <a:r>
              <a:rPr lang="en-US" dirty="0" smtClean="0">
                <a:solidFill>
                  <a:srgbClr val="FF0000"/>
                </a:solidFill>
              </a:rPr>
              <a:t> cells </a:t>
            </a:r>
            <a:r>
              <a:rPr lang="en-US" dirty="0" smtClean="0"/>
              <a:t>that commonly produces one or more </a:t>
            </a:r>
            <a:r>
              <a:rPr lang="en-US" dirty="0" err="1" smtClean="0"/>
              <a:t>catecholamines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About </a:t>
            </a:r>
            <a:r>
              <a:rPr lang="en-US" dirty="0" smtClean="0">
                <a:solidFill>
                  <a:srgbClr val="FF0000"/>
                </a:solidFill>
              </a:rPr>
              <a:t>80 to 85% </a:t>
            </a:r>
            <a:r>
              <a:rPr lang="en-US" dirty="0" smtClean="0"/>
              <a:t>of </a:t>
            </a:r>
            <a:r>
              <a:rPr lang="en-US" dirty="0" err="1" smtClean="0"/>
              <a:t>chromaffin</a:t>
            </a:r>
            <a:r>
              <a:rPr lang="en-US" dirty="0" smtClean="0"/>
              <a:t>-cell tumors are </a:t>
            </a:r>
            <a:r>
              <a:rPr lang="en-US" dirty="0" err="1" smtClean="0"/>
              <a:t>pheochromocytomas</a:t>
            </a:r>
            <a:r>
              <a:rPr lang="en-US" dirty="0" smtClean="0"/>
              <a:t>, whereas </a:t>
            </a:r>
            <a:r>
              <a:rPr lang="en-US" dirty="0" smtClean="0">
                <a:solidFill>
                  <a:srgbClr val="FF0000"/>
                </a:solidFill>
              </a:rPr>
              <a:t>15 to20%</a:t>
            </a:r>
            <a:r>
              <a:rPr lang="en-US" dirty="0" smtClean="0"/>
              <a:t>are </a:t>
            </a:r>
            <a:r>
              <a:rPr lang="en-US" dirty="0" err="1" smtClean="0"/>
              <a:t>paragangliomas</a:t>
            </a:r>
            <a:r>
              <a:rPr lang="en-US" dirty="0" smtClean="0"/>
              <a:t>. Together they will be referred to here as </a:t>
            </a:r>
            <a:r>
              <a:rPr lang="en-US" dirty="0" smtClean="0">
                <a:solidFill>
                  <a:srgbClr val="FF0000"/>
                </a:solidFill>
              </a:rPr>
              <a:t>PPGL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Recommendation 1.1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 No single </a:t>
            </a:r>
            <a:r>
              <a:rPr lang="en-US" dirty="0" smtClean="0">
                <a:solidFill>
                  <a:srgbClr val="FF0000"/>
                </a:solidFill>
              </a:rPr>
              <a:t>clinical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biochemical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histological</a:t>
            </a:r>
            <a:r>
              <a:rPr lang="en-US" dirty="0" smtClean="0"/>
              <a:t> feature can distinguish malignant from benign PPGL; so we </a:t>
            </a:r>
            <a:r>
              <a:rPr lang="en-US" b="1" dirty="0" smtClean="0"/>
              <a:t>recommend defining malignancy in PPGL as the presence of metastasis in lymph nodes or other distant sites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The proposed definition of malignancy relies on overt metastatic spread: it is specific but not sensitive.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As there is </a:t>
            </a:r>
            <a:r>
              <a:rPr lang="en-US" u="sng" dirty="0" smtClean="0"/>
              <a:t>no specific biochemical marker </a:t>
            </a:r>
            <a:r>
              <a:rPr lang="en-US" dirty="0" smtClean="0"/>
              <a:t>of malignancy, the presence of metastases should be documented by </a:t>
            </a:r>
            <a:r>
              <a:rPr lang="en-US" dirty="0" smtClean="0">
                <a:solidFill>
                  <a:srgbClr val="FF0000"/>
                </a:solidFill>
              </a:rPr>
              <a:t>imaging tests </a:t>
            </a:r>
            <a:r>
              <a:rPr lang="en-US" dirty="0" smtClean="0"/>
              <a:t>or by </a:t>
            </a:r>
            <a:r>
              <a:rPr lang="en-US" dirty="0" smtClean="0">
                <a:solidFill>
                  <a:srgbClr val="FF0000"/>
                </a:solidFill>
              </a:rPr>
              <a:t>pathological investigations</a:t>
            </a:r>
            <a:r>
              <a:rPr lang="en-US" dirty="0" smtClean="0"/>
              <a:t>. 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Preoperative </a:t>
            </a:r>
            <a:r>
              <a:rPr lang="en-US" dirty="0" err="1" smtClean="0"/>
              <a:t>thoraco</a:t>
            </a:r>
            <a:r>
              <a:rPr lang="en-US" dirty="0" smtClean="0"/>
              <a:t>-</a:t>
            </a:r>
            <a:r>
              <a:rPr lang="en-US" dirty="0" err="1" smtClean="0"/>
              <a:t>abdomino</a:t>
            </a:r>
            <a:r>
              <a:rPr lang="en-US" dirty="0" smtClean="0"/>
              <a:t>-pelvic CT or MRI may disclose metastases, or metastases may present as </a:t>
            </a:r>
            <a:r>
              <a:rPr lang="en-US" u="sng" dirty="0" err="1" smtClean="0"/>
              <a:t>peritumoral</a:t>
            </a:r>
            <a:r>
              <a:rPr lang="en-US" u="sng" dirty="0" smtClean="0"/>
              <a:t> lymph nodes </a:t>
            </a:r>
            <a:r>
              <a:rPr lang="en-US" dirty="0" smtClean="0"/>
              <a:t>or be confirmed during </a:t>
            </a:r>
            <a:r>
              <a:rPr lang="en-US" u="sng" dirty="0" smtClean="0"/>
              <a:t>intra-operative exploration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functional imaging can disclose distant metastases that are not seen on CT or MR imaging or during intra-operative exploration.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Descriptions of several series have shown that: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u="sng" dirty="0" smtClean="0"/>
              <a:t>malignant primary </a:t>
            </a:r>
            <a:r>
              <a:rPr lang="en-US" u="sng" dirty="0" err="1" smtClean="0"/>
              <a:t>tumours</a:t>
            </a:r>
            <a:r>
              <a:rPr lang="en-US" u="sng" dirty="0" smtClean="0"/>
              <a:t> </a:t>
            </a:r>
            <a:r>
              <a:rPr lang="en-US" dirty="0" smtClean="0"/>
              <a:t>are more frequently </a:t>
            </a:r>
            <a:r>
              <a:rPr lang="en-US" dirty="0" err="1" smtClean="0">
                <a:solidFill>
                  <a:srgbClr val="FF0000"/>
                </a:solidFill>
              </a:rPr>
              <a:t>extraadrenal</a:t>
            </a:r>
            <a:r>
              <a:rPr lang="en-US" dirty="0" smtClean="0"/>
              <a:t> (</a:t>
            </a:r>
            <a:r>
              <a:rPr lang="en-US" dirty="0" err="1" smtClean="0"/>
              <a:t>paraganglioma</a:t>
            </a:r>
            <a:r>
              <a:rPr lang="en-US" dirty="0" smtClean="0"/>
              <a:t> rather than </a:t>
            </a:r>
            <a:r>
              <a:rPr lang="en-US" dirty="0" err="1" smtClean="0"/>
              <a:t>phaeochromocytoma</a:t>
            </a:r>
            <a:r>
              <a:rPr lang="en-US" dirty="0" smtClean="0"/>
              <a:t>) than apparently benign primary </a:t>
            </a:r>
            <a:r>
              <a:rPr lang="en-US" dirty="0" err="1" smtClean="0"/>
              <a:t>tumours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High levels of 3MT </a:t>
            </a:r>
            <a:r>
              <a:rPr lang="en-US" dirty="0" smtClean="0"/>
              <a:t>are found in patients with </a:t>
            </a:r>
            <a:r>
              <a:rPr lang="en-US" u="sng" dirty="0" smtClean="0"/>
              <a:t>malignant PPGL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Primary malignant </a:t>
            </a:r>
            <a:r>
              <a:rPr lang="en-US" u="sng" dirty="0" err="1" smtClean="0"/>
              <a:t>tumours</a:t>
            </a:r>
            <a:r>
              <a:rPr lang="en-US" u="sng" dirty="0" smtClean="0"/>
              <a:t> </a:t>
            </a:r>
            <a:r>
              <a:rPr lang="en-US" dirty="0" smtClean="0"/>
              <a:t>and </a:t>
            </a:r>
            <a:r>
              <a:rPr lang="en-US" u="sng" dirty="0" smtClean="0"/>
              <a:t>malignant recurrences</a:t>
            </a:r>
            <a:r>
              <a:rPr lang="en-US" dirty="0" smtClean="0"/>
              <a:t> are frequent in </a:t>
            </a:r>
            <a:r>
              <a:rPr lang="en-US" dirty="0" smtClean="0">
                <a:solidFill>
                  <a:srgbClr val="FF0000"/>
                </a:solidFill>
              </a:rPr>
              <a:t>SDHB mutation </a:t>
            </a:r>
            <a:r>
              <a:rPr lang="en-US" dirty="0" smtClean="0"/>
              <a:t>carriers and may also occur in </a:t>
            </a:r>
            <a:r>
              <a:rPr lang="en-US" dirty="0" smtClean="0">
                <a:solidFill>
                  <a:srgbClr val="FF0000"/>
                </a:solidFill>
              </a:rPr>
              <a:t>FH and MDH2 mutation</a:t>
            </a:r>
            <a:r>
              <a:rPr lang="en-US" dirty="0" smtClean="0"/>
              <a:t> carriers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Recommendation 1.2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       To document the </a:t>
            </a:r>
            <a:r>
              <a:rPr lang="en-US" dirty="0" err="1" smtClean="0"/>
              <a:t>tumoural</a:t>
            </a:r>
            <a:r>
              <a:rPr lang="en-US" dirty="0" smtClean="0"/>
              <a:t> status of patients with PPGL (</a:t>
            </a:r>
            <a:r>
              <a:rPr lang="en-US" sz="3000" dirty="0" smtClean="0"/>
              <a:t>patients with </a:t>
            </a:r>
            <a:r>
              <a:rPr lang="en-US" sz="3000" u="sng" dirty="0" smtClean="0"/>
              <a:t>metastatic primary </a:t>
            </a:r>
            <a:r>
              <a:rPr lang="en-US" sz="3000" u="sng" dirty="0" err="1" smtClean="0"/>
              <a:t>tumours</a:t>
            </a:r>
            <a:r>
              <a:rPr lang="en-US" sz="3000" u="sng" dirty="0" smtClean="0"/>
              <a:t> </a:t>
            </a:r>
            <a:r>
              <a:rPr lang="en-US" sz="3000" dirty="0" smtClean="0"/>
              <a:t>or </a:t>
            </a:r>
            <a:r>
              <a:rPr lang="en-US" sz="3000" u="sng" dirty="0" smtClean="0"/>
              <a:t>at risk of new postoperative events</a:t>
            </a:r>
            <a:r>
              <a:rPr lang="en-US" dirty="0" smtClean="0"/>
              <a:t>), </a:t>
            </a:r>
            <a:r>
              <a:rPr lang="en-US" b="1" dirty="0" smtClean="0"/>
              <a:t>we suggest performing FDG PET/CT, if possible preoperatively in these three categories of high-risk patients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patients with </a:t>
            </a:r>
            <a:r>
              <a:rPr lang="en-US" dirty="0" err="1" smtClean="0">
                <a:solidFill>
                  <a:srgbClr val="FF0000"/>
                </a:solidFill>
              </a:rPr>
              <a:t>paragangliomas</a:t>
            </a:r>
            <a:r>
              <a:rPr lang="en-US" dirty="0" smtClean="0"/>
              <a:t>, </a:t>
            </a:r>
          </a:p>
          <a:p>
            <a:r>
              <a:rPr lang="en-US" dirty="0" smtClean="0"/>
              <a:t>in patients with </a:t>
            </a:r>
            <a:r>
              <a:rPr lang="en-US" dirty="0" err="1" smtClean="0">
                <a:solidFill>
                  <a:srgbClr val="FF0000"/>
                </a:solidFill>
              </a:rPr>
              <a:t>phaeochromocytomas</a:t>
            </a:r>
            <a:r>
              <a:rPr lang="en-US" dirty="0" smtClean="0">
                <a:solidFill>
                  <a:srgbClr val="FF0000"/>
                </a:solidFill>
              </a:rPr>
              <a:t> and elevated</a:t>
            </a:r>
            <a:r>
              <a:rPr lang="en-US" dirty="0" smtClean="0"/>
              <a:t> (i.e. above the upper limit of the reference range) </a:t>
            </a:r>
            <a:r>
              <a:rPr lang="en-US" dirty="0" smtClean="0">
                <a:solidFill>
                  <a:srgbClr val="FF0000"/>
                </a:solidFill>
              </a:rPr>
              <a:t>levels of 3MT </a:t>
            </a:r>
            <a:r>
              <a:rPr lang="en-US" dirty="0" smtClean="0"/>
              <a:t>in plasma or urine, </a:t>
            </a:r>
          </a:p>
          <a:p>
            <a:r>
              <a:rPr lang="en-US" dirty="0" smtClean="0"/>
              <a:t> in patients carrying germ line mutations of the </a:t>
            </a:r>
            <a:r>
              <a:rPr lang="en-US" dirty="0" smtClean="0">
                <a:solidFill>
                  <a:srgbClr val="FF0000"/>
                </a:solidFill>
              </a:rPr>
              <a:t>SDHB gene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There is evidence that </a:t>
            </a:r>
            <a:r>
              <a:rPr lang="en-US" dirty="0" smtClean="0">
                <a:solidFill>
                  <a:srgbClr val="FF0000"/>
                </a:solidFill>
              </a:rPr>
              <a:t>FDG PET/CT </a:t>
            </a:r>
            <a:r>
              <a:rPr lang="en-US" dirty="0" smtClean="0"/>
              <a:t>scanning is </a:t>
            </a:r>
            <a:r>
              <a:rPr lang="en-US" u="sng" dirty="0" smtClean="0"/>
              <a:t>superior</a:t>
            </a:r>
            <a:r>
              <a:rPr lang="en-US" dirty="0" smtClean="0"/>
              <a:t> to </a:t>
            </a:r>
            <a:r>
              <a:rPr lang="en-US" dirty="0" smtClean="0">
                <a:solidFill>
                  <a:srgbClr val="0070C0"/>
                </a:solidFill>
              </a:rPr>
              <a:t>123I-metaiodobenzylguanidine (</a:t>
            </a:r>
            <a:r>
              <a:rPr lang="en-US" dirty="0" err="1" smtClean="0">
                <a:solidFill>
                  <a:srgbClr val="0070C0"/>
                </a:solidFill>
              </a:rPr>
              <a:t>mIBG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err="1" smtClean="0"/>
              <a:t>scintigraphy</a:t>
            </a:r>
            <a:r>
              <a:rPr lang="en-US" dirty="0" smtClean="0"/>
              <a:t> for detecting metastasis especially in patients with SDHB mutations , but the test is expensive.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123I-mIBG</a:t>
            </a:r>
            <a:r>
              <a:rPr lang="en-US" dirty="0" smtClean="0"/>
              <a:t> </a:t>
            </a:r>
            <a:r>
              <a:rPr lang="en-US" dirty="0" err="1" smtClean="0"/>
              <a:t>scintigraphy</a:t>
            </a:r>
            <a:r>
              <a:rPr lang="en-US" dirty="0" smtClean="0"/>
              <a:t> has a role in the identification of disease which can be treated with 131I-mIBG. New radiopharmaceuticals have been developed but raise issues of cost and availability that are not addressed here.</a:t>
            </a:r>
          </a:p>
          <a:p>
            <a:pPr>
              <a:buNone/>
            </a:pPr>
            <a:r>
              <a:rPr lang="en-US" dirty="0" smtClean="0"/>
              <a:t>The determination of </a:t>
            </a:r>
            <a:r>
              <a:rPr lang="en-US" dirty="0" smtClean="0">
                <a:solidFill>
                  <a:srgbClr val="FF0000"/>
                </a:solidFill>
              </a:rPr>
              <a:t>3MT</a:t>
            </a:r>
            <a:r>
              <a:rPr lang="en-US" dirty="0" smtClean="0"/>
              <a:t> improves accuracy</a:t>
            </a:r>
          </a:p>
          <a:p>
            <a:pPr>
              <a:buNone/>
            </a:pPr>
            <a:r>
              <a:rPr lang="en-US" u="sng" dirty="0" smtClean="0"/>
              <a:t>for diagnosing malignant PPGL  </a:t>
            </a:r>
            <a:r>
              <a:rPr lang="en-US" dirty="0" smtClean="0"/>
              <a:t>but is not yet</a:t>
            </a:r>
          </a:p>
          <a:p>
            <a:pPr>
              <a:buNone/>
            </a:pPr>
            <a:r>
              <a:rPr lang="en-US" dirty="0" smtClean="0"/>
              <a:t>widely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28600" y="533400"/>
            <a:ext cx="8458200" cy="5334000"/>
          </a:xfrm>
          <a:prstGeom prst="cloud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  </a:t>
            </a:r>
            <a:r>
              <a:rPr lang="en-US" sz="3600" dirty="0" smtClean="0">
                <a:solidFill>
                  <a:srgbClr val="D07C7A"/>
                </a:solidFill>
              </a:rPr>
              <a:t>RECOMMENDATION 2:</a:t>
            </a:r>
            <a:r>
              <a:rPr lang="en-US" sz="4800" dirty="0" smtClean="0">
                <a:solidFill>
                  <a:srgbClr val="D07C7A"/>
                </a:solidFill>
              </a:rPr>
              <a:t> </a:t>
            </a:r>
          </a:p>
          <a:p>
            <a:pPr algn="ctr"/>
            <a:r>
              <a:rPr lang="en-US" sz="4800" dirty="0" smtClean="0"/>
              <a:t>   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</a:rPr>
              <a:t>Perioperative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workup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Recommendation 2.1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Because: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more than </a:t>
            </a:r>
            <a:r>
              <a:rPr lang="en-US" dirty="0" smtClean="0">
                <a:solidFill>
                  <a:srgbClr val="FF0000"/>
                </a:solidFill>
              </a:rPr>
              <a:t>one third</a:t>
            </a:r>
            <a:r>
              <a:rPr lang="en-US" dirty="0" smtClean="0"/>
              <a:t> of patients with PPGL have disease-causing </a:t>
            </a:r>
            <a:r>
              <a:rPr lang="en-US" dirty="0" smtClean="0">
                <a:solidFill>
                  <a:srgbClr val="FF0000"/>
                </a:solidFill>
              </a:rPr>
              <a:t>germ line mutations </a:t>
            </a:r>
            <a:r>
              <a:rPr lang="en-US" dirty="0" smtClean="0"/>
              <a:t>in a PPGL susceptibility gene.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The risk of </a:t>
            </a:r>
            <a:r>
              <a:rPr lang="en-US" b="1" dirty="0" smtClean="0"/>
              <a:t>new events </a:t>
            </a:r>
            <a:r>
              <a:rPr lang="en-US" dirty="0" smtClean="0"/>
              <a:t>is about </a:t>
            </a:r>
            <a:r>
              <a:rPr lang="en-US" dirty="0" smtClean="0">
                <a:solidFill>
                  <a:srgbClr val="FF0000"/>
                </a:solidFill>
              </a:rPr>
              <a:t>twice</a:t>
            </a:r>
            <a:r>
              <a:rPr lang="en-US" dirty="0" smtClean="0"/>
              <a:t> as high in patients with </a:t>
            </a:r>
            <a:r>
              <a:rPr lang="en-US" dirty="0" smtClean="0">
                <a:solidFill>
                  <a:srgbClr val="FF0000"/>
                </a:solidFill>
              </a:rPr>
              <a:t>genetic or </a:t>
            </a:r>
            <a:r>
              <a:rPr lang="en-US" dirty="0" err="1" smtClean="0">
                <a:solidFill>
                  <a:srgbClr val="FF0000"/>
                </a:solidFill>
              </a:rPr>
              <a:t>syndromic</a:t>
            </a:r>
            <a:r>
              <a:rPr lang="en-US" dirty="0" smtClean="0">
                <a:solidFill>
                  <a:srgbClr val="FF0000"/>
                </a:solidFill>
              </a:rPr>
              <a:t> PPGL </a:t>
            </a:r>
            <a:r>
              <a:rPr lang="en-US" dirty="0" smtClean="0"/>
              <a:t>than in those with apparently sporadic disease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56260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 the </a:t>
            </a:r>
            <a:r>
              <a:rPr lang="en-US" u="sng" dirty="0" smtClean="0"/>
              <a:t>presence of mutations </a:t>
            </a:r>
            <a:r>
              <a:rPr lang="en-US" dirty="0" smtClean="0"/>
              <a:t>has </a:t>
            </a:r>
            <a:r>
              <a:rPr lang="en-US" dirty="0" smtClean="0">
                <a:solidFill>
                  <a:srgbClr val="FF0000"/>
                </a:solidFill>
              </a:rPr>
              <a:t>implications</a:t>
            </a:r>
            <a:r>
              <a:rPr lang="en-US" dirty="0" smtClean="0"/>
              <a:t> for the patient and her/his family.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SDHB mutation </a:t>
            </a:r>
            <a:r>
              <a:rPr lang="en-US" dirty="0" smtClean="0"/>
              <a:t>carriers are at </a:t>
            </a:r>
            <a:r>
              <a:rPr lang="en-US" dirty="0" smtClean="0">
                <a:solidFill>
                  <a:srgbClr val="FF0000"/>
                </a:solidFill>
              </a:rPr>
              <a:t>high risk of malignant PPGL</a:t>
            </a:r>
            <a:r>
              <a:rPr lang="en-US" dirty="0" smtClean="0"/>
              <a:t> either at diagnosis or during follow-up. 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dirty="0" smtClean="0"/>
              <a:t>      SO </a:t>
            </a:r>
            <a:r>
              <a:rPr lang="en-US" b="1" dirty="0" smtClean="0"/>
              <a:t>We recommend that all patients with PPGL be considered for genetic testing.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Recommendation 2.2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As said earlier, In most PPGL, </a:t>
            </a:r>
            <a:r>
              <a:rPr lang="en-US" dirty="0" err="1" smtClean="0"/>
              <a:t>chromaffin</a:t>
            </a:r>
            <a:r>
              <a:rPr lang="en-US" dirty="0" smtClean="0"/>
              <a:t> cells produce one or more </a:t>
            </a:r>
            <a:r>
              <a:rPr lang="en-US" dirty="0" err="1" smtClean="0"/>
              <a:t>catecholamines</a:t>
            </a:r>
            <a:r>
              <a:rPr lang="en-US" dirty="0" smtClean="0"/>
              <a:t> that are </a:t>
            </a:r>
            <a:r>
              <a:rPr lang="en-US" dirty="0" err="1" smtClean="0"/>
              <a:t>metabolised</a:t>
            </a:r>
            <a:r>
              <a:rPr lang="en-US" dirty="0" smtClean="0"/>
              <a:t> into MN or 3MT</a:t>
            </a:r>
          </a:p>
          <a:p>
            <a:r>
              <a:rPr lang="en-US" dirty="0" smtClean="0"/>
              <a:t>the initial biochemical testing for PPGLs include measurements of plasma free </a:t>
            </a:r>
            <a:r>
              <a:rPr lang="en-US" dirty="0" err="1" smtClean="0"/>
              <a:t>metanephrines</a:t>
            </a:r>
            <a:r>
              <a:rPr lang="en-US" dirty="0" smtClean="0"/>
              <a:t> or urinary fractionated </a:t>
            </a:r>
            <a:r>
              <a:rPr lang="en-US" dirty="0" err="1" smtClean="0"/>
              <a:t>metanephrines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Measurement of urinary dopamine or plasma </a:t>
            </a:r>
            <a:r>
              <a:rPr lang="en-US" dirty="0" smtClean="0">
                <a:solidFill>
                  <a:srgbClr val="FF0000"/>
                </a:solidFill>
              </a:rPr>
              <a:t>3-methoxytyramine (3MT) </a:t>
            </a:r>
            <a:r>
              <a:rPr lang="en-US" dirty="0" smtClean="0"/>
              <a:t>can be very useful in detecting the rare tumor with selective </a:t>
            </a:r>
            <a:r>
              <a:rPr lang="en-US" dirty="0" smtClean="0">
                <a:solidFill>
                  <a:srgbClr val="FF0000"/>
                </a:solidFill>
              </a:rPr>
              <a:t>dopamine </a:t>
            </a:r>
            <a:r>
              <a:rPr lang="en-US" dirty="0" err="1" smtClean="0">
                <a:solidFill>
                  <a:srgbClr val="FF0000"/>
                </a:solidFill>
              </a:rPr>
              <a:t>hypersecretion</a:t>
            </a:r>
            <a:r>
              <a:rPr lang="en-US" dirty="0" smtClean="0"/>
              <a:t>, because plasma MN fractions are not direct metabolites of </a:t>
            </a:r>
            <a:r>
              <a:rPr lang="en-US" dirty="0" err="1" smtClean="0"/>
              <a:t>dopamin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However, </a:t>
            </a:r>
            <a:r>
              <a:rPr lang="en-US" u="sng" dirty="0" smtClean="0"/>
              <a:t>abdominal PPGL with normal preoperative MN are very rare</a:t>
            </a:r>
            <a:r>
              <a:rPr lang="en-US" dirty="0" smtClean="0"/>
              <a:t>, most </a:t>
            </a:r>
            <a:r>
              <a:rPr lang="en-US" dirty="0" smtClean="0">
                <a:solidFill>
                  <a:srgbClr val="0070C0"/>
                </a:solidFill>
              </a:rPr>
              <a:t>parasympathetic </a:t>
            </a:r>
            <a:r>
              <a:rPr lang="en-US" dirty="0" err="1" smtClean="0">
                <a:solidFill>
                  <a:srgbClr val="0070C0"/>
                </a:solidFill>
              </a:rPr>
              <a:t>paragangliomas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are found in the head or neck and do </a:t>
            </a:r>
            <a:r>
              <a:rPr lang="en-US" dirty="0" smtClean="0">
                <a:solidFill>
                  <a:srgbClr val="0070C0"/>
                </a:solidFill>
              </a:rPr>
              <a:t>not usually produce </a:t>
            </a:r>
            <a:r>
              <a:rPr lang="en-US" dirty="0" err="1" smtClean="0">
                <a:solidFill>
                  <a:srgbClr val="0070C0"/>
                </a:solidFill>
              </a:rPr>
              <a:t>catecholamines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The prevalence of PPGL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prevalence of PPGL in patients with </a:t>
            </a:r>
            <a:r>
              <a:rPr lang="en-US" dirty="0">
                <a:solidFill>
                  <a:srgbClr val="FF0000"/>
                </a:solidFill>
              </a:rPr>
              <a:t>hypertension</a:t>
            </a:r>
          </a:p>
          <a:p>
            <a:pPr>
              <a:buNone/>
            </a:pPr>
            <a:r>
              <a:rPr lang="en-US" dirty="0"/>
              <a:t>in general outpatient clinics varies between </a:t>
            </a:r>
            <a:r>
              <a:rPr lang="en-US" dirty="0">
                <a:solidFill>
                  <a:srgbClr val="FF0000"/>
                </a:solidFill>
              </a:rPr>
              <a:t>0.2 and 0.6</a:t>
            </a:r>
            <a:r>
              <a:rPr lang="en-US" dirty="0" smtClean="0">
                <a:solidFill>
                  <a:srgbClr val="FF0000"/>
                </a:solidFill>
              </a:rPr>
              <a:t>%.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Diagnosis of PPGL may be missed during life; </a:t>
            </a:r>
            <a:r>
              <a:rPr lang="en-US" dirty="0">
                <a:solidFill>
                  <a:srgbClr val="FF0000"/>
                </a:solidFill>
              </a:rPr>
              <a:t>autopsy</a:t>
            </a:r>
          </a:p>
          <a:p>
            <a:pPr>
              <a:buNone/>
            </a:pPr>
            <a:r>
              <a:rPr lang="en-US" dirty="0"/>
              <a:t>studies demonstrate undiagnosed tumors in </a:t>
            </a:r>
            <a:r>
              <a:rPr lang="en-US" dirty="0" smtClean="0">
                <a:solidFill>
                  <a:srgbClr val="FF0000"/>
                </a:solidFill>
              </a:rPr>
              <a:t>0.05– 0.1</a:t>
            </a:r>
            <a:r>
              <a:rPr lang="en-US" dirty="0">
                <a:solidFill>
                  <a:srgbClr val="FF0000"/>
                </a:solidFill>
              </a:rPr>
              <a:t>% </a:t>
            </a:r>
            <a:r>
              <a:rPr lang="en-US" dirty="0"/>
              <a:t>of </a:t>
            </a:r>
            <a:r>
              <a:rPr lang="en-US" dirty="0" smtClean="0"/>
              <a:t>patients.</a:t>
            </a:r>
          </a:p>
          <a:p>
            <a:endParaRPr lang="en-US" dirty="0"/>
          </a:p>
          <a:p>
            <a:r>
              <a:rPr lang="en-US" dirty="0"/>
              <a:t>Nearly </a:t>
            </a:r>
            <a:r>
              <a:rPr lang="en-US" dirty="0">
                <a:solidFill>
                  <a:srgbClr val="FF0000"/>
                </a:solidFill>
              </a:rPr>
              <a:t>5%</a:t>
            </a:r>
            <a:r>
              <a:rPr lang="en-US" dirty="0"/>
              <a:t> of patients with </a:t>
            </a:r>
            <a:r>
              <a:rPr lang="en-US" dirty="0">
                <a:solidFill>
                  <a:srgbClr val="FF0000"/>
                </a:solidFill>
              </a:rPr>
              <a:t>incidentally</a:t>
            </a:r>
            <a:r>
              <a:rPr lang="en-US" dirty="0"/>
              <a:t> discovered </a:t>
            </a:r>
            <a:r>
              <a:rPr lang="en-US" dirty="0" smtClean="0"/>
              <a:t>adrenal masses </a:t>
            </a:r>
            <a:r>
              <a:rPr lang="en-US" dirty="0"/>
              <a:t>on anatomical imaging prove to </a:t>
            </a:r>
            <a:r>
              <a:rPr lang="en-US" dirty="0" smtClean="0"/>
              <a:t>have  </a:t>
            </a:r>
            <a:r>
              <a:rPr lang="en-US" dirty="0" err="1" smtClean="0"/>
              <a:t>pheochromocytoma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In the setting of </a:t>
            </a:r>
            <a:r>
              <a:rPr lang="en-US" dirty="0" smtClean="0">
                <a:solidFill>
                  <a:srgbClr val="FF0000"/>
                </a:solidFill>
              </a:rPr>
              <a:t>normal preoperative MN </a:t>
            </a:r>
            <a:r>
              <a:rPr lang="en-US" dirty="0" smtClean="0"/>
              <a:t>or     </a:t>
            </a:r>
            <a:r>
              <a:rPr lang="en-US" dirty="0" smtClean="0">
                <a:solidFill>
                  <a:srgbClr val="FF0000"/>
                </a:solidFill>
              </a:rPr>
              <a:t>3MT</a:t>
            </a:r>
            <a:r>
              <a:rPr lang="en-US" dirty="0" smtClean="0"/>
              <a:t>, the plasma concentration of </a:t>
            </a:r>
            <a:r>
              <a:rPr lang="en-US" dirty="0" err="1" smtClean="0">
                <a:solidFill>
                  <a:srgbClr val="7030A0"/>
                </a:solidFill>
              </a:rPr>
              <a:t>chromogranin</a:t>
            </a:r>
            <a:r>
              <a:rPr lang="en-US" dirty="0" smtClean="0">
                <a:solidFill>
                  <a:srgbClr val="7030A0"/>
                </a:solidFill>
              </a:rPr>
              <a:t> A</a:t>
            </a:r>
            <a:r>
              <a:rPr lang="en-US" dirty="0" smtClean="0"/>
              <a:t> may provide an alternative marker of functional activity.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So </a:t>
            </a:r>
            <a:r>
              <a:rPr lang="en-US" b="1" dirty="0" smtClean="0"/>
              <a:t>We suggest assaying </a:t>
            </a:r>
            <a:r>
              <a:rPr lang="en-US" b="1" dirty="0" err="1" smtClean="0"/>
              <a:t>chromogranin</a:t>
            </a:r>
            <a:r>
              <a:rPr lang="en-US" b="1" dirty="0" smtClean="0"/>
              <a:t> A preoperatively in patients with normal preoperative plasma or urinary levels of MN and 3MT.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Recommendation 2.3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Some biochemical testing are advised after recovery from surgery.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goal of postoperative testing is to document complete resection of the tumor. 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 patients operated on for MN- or 3MT producing tumors, the presence of elevated (i.e. above the upper limit of the reference range) </a:t>
            </a:r>
            <a:r>
              <a:rPr lang="en-US" dirty="0" smtClean="0">
                <a:solidFill>
                  <a:srgbClr val="FF0000"/>
                </a:solidFill>
              </a:rPr>
              <a:t>postoperative MN or 3MT levels strongly suggests that there is persistent disease.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So, </a:t>
            </a:r>
            <a:r>
              <a:rPr lang="en-US" b="1" dirty="0" smtClean="0"/>
              <a:t>We recommend assaying plasma or urinary levels of MN and 3MT </a:t>
            </a:r>
            <a:r>
              <a:rPr lang="en-US" b="1" dirty="0" smtClean="0">
                <a:solidFill>
                  <a:srgbClr val="FF0000"/>
                </a:solidFill>
              </a:rPr>
              <a:t>2–6 weeks after recovery </a:t>
            </a:r>
            <a:r>
              <a:rPr lang="en-US" b="1" dirty="0" smtClean="0"/>
              <a:t>from surgery in patients who had </a:t>
            </a:r>
            <a:r>
              <a:rPr lang="en-US" b="1" u="sng" dirty="0" smtClean="0"/>
              <a:t>elevated MN </a:t>
            </a:r>
            <a:r>
              <a:rPr lang="en-US" b="1" dirty="0" smtClean="0"/>
              <a:t>levels preoperatively.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Postoperative MN and 3MT</a:t>
            </a:r>
            <a:r>
              <a:rPr lang="en-US" dirty="0" smtClean="0"/>
              <a:t> determinations should be performed </a:t>
            </a:r>
            <a:r>
              <a:rPr lang="en-US" dirty="0" smtClean="0">
                <a:solidFill>
                  <a:srgbClr val="FF0000"/>
                </a:solidFill>
              </a:rPr>
              <a:t>2–6 weeks </a:t>
            </a:r>
            <a:r>
              <a:rPr lang="en-US" dirty="0" smtClean="0"/>
              <a:t>after surgery. </a:t>
            </a:r>
            <a:r>
              <a:rPr lang="en-US" dirty="0" err="1" smtClean="0"/>
              <a:t>Preanalytical</a:t>
            </a:r>
            <a:r>
              <a:rPr lang="en-US" dirty="0" smtClean="0"/>
              <a:t> sampling conditions and methods for determining MN and 3MT, preferably in the same assay, are considered in.</a:t>
            </a:r>
          </a:p>
          <a:p>
            <a:pPr>
              <a:buNone/>
            </a:pPr>
            <a:r>
              <a:rPr lang="en-US" dirty="0" smtClean="0"/>
              <a:t>As far as </a:t>
            </a:r>
            <a:r>
              <a:rPr lang="en-US" dirty="0" err="1" smtClean="0"/>
              <a:t>tumour</a:t>
            </a:r>
            <a:r>
              <a:rPr lang="en-US" dirty="0" smtClean="0"/>
              <a:t> resection has been </a:t>
            </a:r>
            <a:r>
              <a:rPr lang="en-US" dirty="0" smtClean="0">
                <a:solidFill>
                  <a:srgbClr val="FF0000"/>
                </a:solidFill>
              </a:rPr>
              <a:t>complet</a:t>
            </a:r>
            <a:r>
              <a:rPr lang="en-US" dirty="0" smtClean="0"/>
              <a:t>e as documented by </a:t>
            </a:r>
            <a:r>
              <a:rPr lang="en-US" u="sng" dirty="0" smtClean="0"/>
              <a:t>normal post operative MN or 3MT levels in MN- or 3MT-producing </a:t>
            </a:r>
            <a:r>
              <a:rPr lang="en-US" u="sng" dirty="0" err="1" smtClean="0"/>
              <a:t>tumours</a:t>
            </a:r>
            <a:r>
              <a:rPr lang="en-US" dirty="0" smtClean="0"/>
              <a:t>, there are no data to justify different follow-up schemes in patients having undergone laparoscopic or open surgery.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Recommendation 2.4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As said, </a:t>
            </a:r>
            <a:r>
              <a:rPr lang="en-US" dirty="0" err="1" smtClean="0">
                <a:solidFill>
                  <a:srgbClr val="7030A0"/>
                </a:solidFill>
              </a:rPr>
              <a:t>Chromogranin</a:t>
            </a:r>
            <a:r>
              <a:rPr lang="en-US" dirty="0" smtClean="0">
                <a:solidFill>
                  <a:srgbClr val="7030A0"/>
                </a:solidFill>
              </a:rPr>
              <a:t> A</a:t>
            </a:r>
            <a:r>
              <a:rPr lang="en-US" dirty="0" smtClean="0"/>
              <a:t> plasma levels may serve an alternative biochemical marker in patients with PPGL and </a:t>
            </a:r>
            <a:r>
              <a:rPr lang="en-US" dirty="0" smtClean="0">
                <a:solidFill>
                  <a:srgbClr val="FF0000"/>
                </a:solidFill>
              </a:rPr>
              <a:t>normal</a:t>
            </a:r>
            <a:r>
              <a:rPr lang="en-US" dirty="0" smtClean="0"/>
              <a:t> preoperative </a:t>
            </a:r>
            <a:r>
              <a:rPr lang="en-US" dirty="0" smtClean="0">
                <a:solidFill>
                  <a:srgbClr val="FF0000"/>
                </a:solidFill>
              </a:rPr>
              <a:t>MN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     So, </a:t>
            </a:r>
            <a:r>
              <a:rPr lang="en-US" b="1" dirty="0" smtClean="0"/>
              <a:t>We suggest assaying </a:t>
            </a:r>
            <a:r>
              <a:rPr lang="en-US" b="1" dirty="0" err="1" smtClean="0"/>
              <a:t>chromogranin</a:t>
            </a:r>
            <a:r>
              <a:rPr lang="en-US" b="1" dirty="0" smtClean="0"/>
              <a:t> A levels </a:t>
            </a:r>
            <a:r>
              <a:rPr lang="en-US" b="1" dirty="0" smtClean="0">
                <a:solidFill>
                  <a:srgbClr val="FF0000"/>
                </a:solidFill>
              </a:rPr>
              <a:t>2–6 weeks </a:t>
            </a:r>
            <a:r>
              <a:rPr lang="en-US" b="1" dirty="0" smtClean="0"/>
              <a:t>after recovery from surgery in patients with </a:t>
            </a:r>
            <a:r>
              <a:rPr lang="en-US" b="1" dirty="0" smtClean="0">
                <a:solidFill>
                  <a:srgbClr val="FF0000"/>
                </a:solidFill>
              </a:rPr>
              <a:t>normal</a:t>
            </a:r>
            <a:r>
              <a:rPr lang="en-US" b="1" dirty="0" smtClean="0"/>
              <a:t> preoperative </a:t>
            </a:r>
            <a:r>
              <a:rPr lang="en-US" b="1" dirty="0" smtClean="0">
                <a:solidFill>
                  <a:srgbClr val="FF0000"/>
                </a:solidFill>
              </a:rPr>
              <a:t>MN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3 MT</a:t>
            </a:r>
            <a:r>
              <a:rPr lang="en-US" b="1" dirty="0" smtClean="0"/>
              <a:t> levels and </a:t>
            </a:r>
            <a:r>
              <a:rPr lang="en-US" b="1" dirty="0" smtClean="0">
                <a:solidFill>
                  <a:srgbClr val="FF0000"/>
                </a:solidFill>
              </a:rPr>
              <a:t>elevated</a:t>
            </a:r>
            <a:r>
              <a:rPr lang="en-US" b="1" dirty="0" smtClean="0"/>
              <a:t> preoperative </a:t>
            </a:r>
            <a:r>
              <a:rPr lang="en-US" b="1" dirty="0" err="1" smtClean="0">
                <a:solidFill>
                  <a:srgbClr val="FF0000"/>
                </a:solidFill>
              </a:rPr>
              <a:t>chromogranin</a:t>
            </a:r>
            <a:r>
              <a:rPr lang="en-US" b="1" dirty="0" smtClean="0">
                <a:solidFill>
                  <a:srgbClr val="FF0000"/>
                </a:solidFill>
              </a:rPr>
              <a:t> A</a:t>
            </a:r>
            <a:r>
              <a:rPr lang="en-US" b="1" dirty="0" smtClean="0"/>
              <a:t> levels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Recommendation 2.5: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/>
          </a:bodyPr>
          <a:lstStyle/>
          <a:p>
            <a:r>
              <a:rPr lang="en-US" u="sng" dirty="0" smtClean="0"/>
              <a:t>Persistently elevated </a:t>
            </a:r>
            <a:r>
              <a:rPr lang="en-US" dirty="0" smtClean="0"/>
              <a:t>concentrations of MN and/or 3MT postoperatively suggest </a:t>
            </a:r>
            <a:r>
              <a:rPr lang="en-US" dirty="0" smtClean="0">
                <a:solidFill>
                  <a:srgbClr val="FF0000"/>
                </a:solidFill>
              </a:rPr>
              <a:t>incomplete</a:t>
            </a:r>
            <a:r>
              <a:rPr lang="en-US" dirty="0" smtClean="0"/>
              <a:t> tumor resection, and </a:t>
            </a:r>
            <a:r>
              <a:rPr lang="en-US" dirty="0" smtClean="0">
                <a:solidFill>
                  <a:srgbClr val="FF0000"/>
                </a:solidFill>
              </a:rPr>
              <a:t>imaging</a:t>
            </a:r>
            <a:r>
              <a:rPr lang="en-US" dirty="0" smtClean="0"/>
              <a:t> can be used for assessing persistent residual </a:t>
            </a:r>
            <a:r>
              <a:rPr lang="en-US" dirty="0" err="1" smtClean="0"/>
              <a:t>tumour</a:t>
            </a:r>
            <a:r>
              <a:rPr lang="en-US" dirty="0" smtClean="0"/>
              <a:t> mass.</a:t>
            </a:r>
          </a:p>
          <a:p>
            <a:r>
              <a:rPr lang="en-US" dirty="0" smtClean="0"/>
              <a:t> No alteration in MN or 3MT can be expected in patients who underwent surgery for a PPGL with </a:t>
            </a:r>
            <a:r>
              <a:rPr lang="en-US" dirty="0" smtClean="0">
                <a:solidFill>
                  <a:srgbClr val="FF0000"/>
                </a:solidFill>
              </a:rPr>
              <a:t>normal MN and 3MT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FF0000"/>
                </a:solidFill>
              </a:rPr>
              <a:t>imaging</a:t>
            </a:r>
            <a:r>
              <a:rPr lang="en-US" dirty="0" smtClean="0"/>
              <a:t> is the only </a:t>
            </a:r>
            <a:r>
              <a:rPr lang="en-US" u="sng" dirty="0" smtClean="0"/>
              <a:t>useful follow-up test </a:t>
            </a:r>
            <a:r>
              <a:rPr lang="en-US" dirty="0" smtClean="0"/>
              <a:t>available for such patients.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 </a:t>
            </a:r>
            <a:r>
              <a:rPr lang="en-US" b="1" dirty="0" smtClean="0"/>
              <a:t>We recommend performing an imaging test </a:t>
            </a:r>
            <a:r>
              <a:rPr lang="en-US" b="1" dirty="0" smtClean="0">
                <a:solidFill>
                  <a:srgbClr val="FF0000"/>
                </a:solidFill>
              </a:rPr>
              <a:t>3 months </a:t>
            </a:r>
            <a:r>
              <a:rPr lang="en-US" b="1" dirty="0" smtClean="0"/>
              <a:t>after presumably complete surgery </a:t>
            </a:r>
            <a:r>
              <a:rPr lang="en-US" dirty="0" smtClean="0"/>
              <a:t>in patients: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operated on for </a:t>
            </a:r>
            <a:r>
              <a:rPr lang="en-US" dirty="0" smtClean="0">
                <a:solidFill>
                  <a:srgbClr val="FF0000"/>
                </a:solidFill>
              </a:rPr>
              <a:t>PPGL</a:t>
            </a:r>
            <a:r>
              <a:rPr lang="en-US" dirty="0" smtClean="0"/>
              <a:t> who had </a:t>
            </a:r>
            <a:r>
              <a:rPr lang="en-US" dirty="0" smtClean="0">
                <a:solidFill>
                  <a:srgbClr val="FF0000"/>
                </a:solidFill>
              </a:rPr>
              <a:t>elevated MN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FF0000"/>
                </a:solidFill>
              </a:rPr>
              <a:t>3MT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postoperatively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MN and 3MT were </a:t>
            </a:r>
            <a:r>
              <a:rPr lang="en-US" dirty="0" smtClean="0">
                <a:solidFill>
                  <a:srgbClr val="FF0000"/>
                </a:solidFill>
              </a:rPr>
              <a:t>normal</a:t>
            </a:r>
            <a:r>
              <a:rPr lang="en-US" dirty="0" smtClean="0"/>
              <a:t> </a:t>
            </a:r>
            <a:r>
              <a:rPr lang="en-US" u="sng" dirty="0" smtClean="0"/>
              <a:t>preoperatively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MN and 3MT were </a:t>
            </a:r>
            <a:r>
              <a:rPr lang="en-US" dirty="0" smtClean="0">
                <a:solidFill>
                  <a:srgbClr val="FF0000"/>
                </a:solidFill>
              </a:rPr>
              <a:t>not measured </a:t>
            </a:r>
            <a:r>
              <a:rPr lang="en-US" u="sng" dirty="0" smtClean="0"/>
              <a:t>preoperatively.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rgbClr val="00B050"/>
                </a:solidFill>
              </a:rPr>
              <a:t>Note: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        Follow-up imaging of all operated PPGL patients is </a:t>
            </a:r>
            <a:r>
              <a:rPr lang="en-US" dirty="0" smtClean="0">
                <a:solidFill>
                  <a:srgbClr val="FF0000"/>
                </a:solidFill>
              </a:rPr>
              <a:t>not cost-effective</a:t>
            </a:r>
            <a:r>
              <a:rPr lang="en-US" dirty="0" smtClean="0"/>
              <a:t>, although imaging can be used as an adjunct to biochemical tests for individual patients with a </a:t>
            </a:r>
            <a:r>
              <a:rPr lang="en-US" dirty="0" smtClean="0">
                <a:solidFill>
                  <a:srgbClr val="FF0000"/>
                </a:solidFill>
              </a:rPr>
              <a:t>very high suspicion </a:t>
            </a:r>
            <a:r>
              <a:rPr lang="en-US" dirty="0" smtClean="0"/>
              <a:t>of </a:t>
            </a:r>
            <a:r>
              <a:rPr lang="en-US" u="sng" dirty="0" smtClean="0"/>
              <a:t>incomplete resection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28600" y="533400"/>
            <a:ext cx="8458200" cy="5334000"/>
          </a:xfrm>
          <a:prstGeom prst="cloud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  </a:t>
            </a: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</a:rPr>
              <a:t>RECOMMENDATION 3:</a:t>
            </a:r>
            <a:r>
              <a:rPr lang="en-US" sz="4800" dirty="0" smtClean="0">
                <a:solidFill>
                  <a:srgbClr val="D07C7A"/>
                </a:solidFill>
              </a:rPr>
              <a:t> </a:t>
            </a:r>
          </a:p>
          <a:p>
            <a:pPr algn="ctr"/>
            <a:r>
              <a:rPr lang="en-US" sz="4400" dirty="0" smtClean="0">
                <a:solidFill>
                  <a:schemeClr val="bg2">
                    <a:lumMod val="25000"/>
                  </a:schemeClr>
                </a:solidFill>
              </a:rPr>
              <a:t>Duration of follow-up</a:t>
            </a:r>
            <a:endParaRPr lang="en-US" sz="4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Recommendation3.1: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The incidence of </a:t>
            </a:r>
            <a:r>
              <a:rPr lang="en-US" b="1" dirty="0" smtClean="0"/>
              <a:t>new events </a:t>
            </a:r>
            <a:r>
              <a:rPr lang="en-US" dirty="0" smtClean="0"/>
              <a:t>is low, about </a:t>
            </a:r>
            <a:r>
              <a:rPr lang="en-US" dirty="0" smtClean="0">
                <a:solidFill>
                  <a:srgbClr val="FF0000"/>
                </a:solidFill>
              </a:rPr>
              <a:t>one</a:t>
            </a:r>
            <a:r>
              <a:rPr lang="en-US" dirty="0" smtClean="0"/>
              <a:t> per 100 person-years, but </a:t>
            </a:r>
            <a:r>
              <a:rPr lang="en-US" dirty="0" smtClean="0">
                <a:solidFill>
                  <a:srgbClr val="FF0000"/>
                </a:solidFill>
              </a:rPr>
              <a:t>more than 40% </a:t>
            </a:r>
            <a:r>
              <a:rPr lang="en-US" dirty="0" smtClean="0"/>
              <a:t>of new events are </a:t>
            </a:r>
            <a:r>
              <a:rPr lang="en-US" dirty="0" smtClean="0">
                <a:solidFill>
                  <a:srgbClr val="FF0000"/>
                </a:solidFill>
              </a:rPr>
              <a:t>malignant recurrence</a:t>
            </a:r>
            <a:r>
              <a:rPr lang="en-US" dirty="0" smtClean="0"/>
              <a:t>, and news events may occur </a:t>
            </a:r>
            <a:r>
              <a:rPr lang="en-US" u="sng" dirty="0" smtClean="0"/>
              <a:t>after a 5-year </a:t>
            </a:r>
            <a:r>
              <a:rPr lang="en-US" dirty="0" smtClean="0"/>
              <a:t>event-free period.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The 5-year risk of </a:t>
            </a:r>
            <a:r>
              <a:rPr lang="en-US" b="1" dirty="0" smtClean="0"/>
              <a:t>new events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27% </a:t>
            </a:r>
            <a:r>
              <a:rPr lang="en-US" dirty="0" smtClean="0"/>
              <a:t>if the size of the primary </a:t>
            </a:r>
            <a:r>
              <a:rPr lang="en-US" dirty="0" err="1" smtClean="0"/>
              <a:t>tumour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exceeds 150 mm</a:t>
            </a:r>
            <a:r>
              <a:rPr lang="en-US" dirty="0" smtClean="0"/>
              <a:t>, but there is </a:t>
            </a:r>
            <a:r>
              <a:rPr lang="en-US" dirty="0" smtClean="0">
                <a:solidFill>
                  <a:srgbClr val="FF0000"/>
                </a:solidFill>
              </a:rPr>
              <a:t>no ’safe’</a:t>
            </a:r>
            <a:r>
              <a:rPr lang="en-US" dirty="0" smtClean="0"/>
              <a:t> </a:t>
            </a:r>
            <a:r>
              <a:rPr lang="en-US" dirty="0" err="1" smtClean="0"/>
              <a:t>tumour</a:t>
            </a:r>
            <a:r>
              <a:rPr lang="en-US" dirty="0" smtClean="0"/>
              <a:t> size below which there is no risk of a new event. 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/>
              <a:t>At least </a:t>
            </a:r>
            <a:r>
              <a:rPr lang="en-US" dirty="0">
                <a:solidFill>
                  <a:srgbClr val="FF0000"/>
                </a:solidFill>
              </a:rPr>
              <a:t>one-third</a:t>
            </a:r>
            <a:r>
              <a:rPr lang="en-US" dirty="0"/>
              <a:t> of all patients with PPGLs </a:t>
            </a:r>
            <a:r>
              <a:rPr lang="en-US" dirty="0" smtClean="0"/>
              <a:t>have disease-causing </a:t>
            </a:r>
            <a:r>
              <a:rPr lang="en-US" dirty="0" err="1">
                <a:solidFill>
                  <a:srgbClr val="FF0000"/>
                </a:solidFill>
              </a:rPr>
              <a:t>germline</a:t>
            </a:r>
            <a:r>
              <a:rPr lang="en-US" dirty="0">
                <a:solidFill>
                  <a:srgbClr val="FF0000"/>
                </a:solidFill>
              </a:rPr>
              <a:t> mutations </a:t>
            </a:r>
            <a:r>
              <a:rPr lang="en-US" dirty="0"/>
              <a:t>(inherited </a:t>
            </a:r>
            <a:r>
              <a:rPr lang="en-US" dirty="0" smtClean="0"/>
              <a:t>mutations present </a:t>
            </a:r>
            <a:r>
              <a:rPr lang="en-US" dirty="0"/>
              <a:t>in all cells of the body</a:t>
            </a:r>
            <a:r>
              <a:rPr lang="en-US" dirty="0" smtClean="0"/>
              <a:t>).</a:t>
            </a:r>
          </a:p>
          <a:p>
            <a:r>
              <a:rPr lang="en-US" dirty="0" smtClean="0"/>
              <a:t>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prevalence</a:t>
            </a:r>
            <a:r>
              <a:rPr lang="en-US" dirty="0"/>
              <a:t> </a:t>
            </a:r>
            <a:r>
              <a:rPr lang="en-US" dirty="0" smtClean="0"/>
              <a:t>of PPGL </a:t>
            </a:r>
            <a:r>
              <a:rPr lang="en-US" dirty="0"/>
              <a:t>in individuals carrying a </a:t>
            </a:r>
            <a:r>
              <a:rPr lang="en-US" dirty="0" err="1"/>
              <a:t>germline</a:t>
            </a:r>
            <a:r>
              <a:rPr lang="en-US" dirty="0"/>
              <a:t> mutation </a:t>
            </a:r>
            <a:r>
              <a:rPr lang="en-US" dirty="0" smtClean="0"/>
              <a:t>in PPGL </a:t>
            </a:r>
            <a:r>
              <a:rPr lang="en-US" dirty="0"/>
              <a:t>susceptibility genes may be around </a:t>
            </a:r>
            <a:r>
              <a:rPr lang="en-US" dirty="0">
                <a:solidFill>
                  <a:srgbClr val="FF0000"/>
                </a:solidFill>
              </a:rPr>
              <a:t>50%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Patients with </a:t>
            </a:r>
            <a:r>
              <a:rPr lang="en-US" dirty="0">
                <a:solidFill>
                  <a:srgbClr val="FF0000"/>
                </a:solidFill>
              </a:rPr>
              <a:t>hereditary PPGLs </a:t>
            </a:r>
            <a:r>
              <a:rPr lang="en-US" dirty="0"/>
              <a:t>typically present with </a:t>
            </a:r>
            <a:r>
              <a:rPr lang="en-US" dirty="0" smtClean="0">
                <a:solidFill>
                  <a:srgbClr val="FF0000"/>
                </a:solidFill>
              </a:rPr>
              <a:t>multifocal</a:t>
            </a:r>
            <a:r>
              <a:rPr lang="en-US" dirty="0" smtClean="0"/>
              <a:t> disease </a:t>
            </a:r>
            <a:r>
              <a:rPr lang="en-US" dirty="0"/>
              <a:t>and at a </a:t>
            </a:r>
            <a:r>
              <a:rPr lang="en-US" dirty="0">
                <a:solidFill>
                  <a:srgbClr val="FF0000"/>
                </a:solidFill>
              </a:rPr>
              <a:t>younger age </a:t>
            </a:r>
            <a:r>
              <a:rPr lang="en-US" dirty="0"/>
              <a:t>than those with </a:t>
            </a:r>
            <a:r>
              <a:rPr lang="en-US" dirty="0" smtClean="0"/>
              <a:t>sporadic </a:t>
            </a:r>
            <a:r>
              <a:rPr lang="en-US" dirty="0" err="1" smtClean="0"/>
              <a:t>neoplasms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Likewise, the 5-year risk of a </a:t>
            </a:r>
            <a:r>
              <a:rPr lang="en-US" b="1" dirty="0" smtClean="0"/>
              <a:t>new event </a:t>
            </a:r>
            <a:r>
              <a:rPr lang="en-US" dirty="0" smtClean="0"/>
              <a:t>is </a:t>
            </a:r>
            <a:r>
              <a:rPr lang="en-US" dirty="0" smtClean="0">
                <a:solidFill>
                  <a:srgbClr val="FF0000"/>
                </a:solidFill>
              </a:rPr>
              <a:t>27%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FF0000"/>
                </a:solidFill>
              </a:rPr>
              <a:t>young</a:t>
            </a:r>
            <a:r>
              <a:rPr lang="en-US" dirty="0" smtClean="0"/>
              <a:t> patients (&lt;20 years old) and around </a:t>
            </a:r>
            <a:r>
              <a:rPr lang="en-US" dirty="0" smtClean="0">
                <a:solidFill>
                  <a:srgbClr val="FF0000"/>
                </a:solidFill>
              </a:rPr>
              <a:t>20–25%</a:t>
            </a:r>
            <a:r>
              <a:rPr lang="en-US" dirty="0" smtClean="0"/>
              <a:t> in those with </a:t>
            </a:r>
            <a:r>
              <a:rPr lang="en-US" dirty="0" err="1" smtClean="0">
                <a:solidFill>
                  <a:srgbClr val="FF0000"/>
                </a:solidFill>
              </a:rPr>
              <a:t>paraganglioma</a:t>
            </a:r>
            <a:r>
              <a:rPr lang="en-US" dirty="0" smtClean="0"/>
              <a:t>, but </a:t>
            </a:r>
            <a:r>
              <a:rPr lang="en-US" dirty="0" smtClean="0">
                <a:solidFill>
                  <a:srgbClr val="0070C0"/>
                </a:solidFill>
              </a:rPr>
              <a:t>older patients </a:t>
            </a:r>
            <a:r>
              <a:rPr lang="en-US" dirty="0" smtClean="0"/>
              <a:t>and those with </a:t>
            </a:r>
            <a:r>
              <a:rPr lang="en-US" dirty="0" err="1" smtClean="0">
                <a:solidFill>
                  <a:srgbClr val="0070C0"/>
                </a:solidFill>
              </a:rPr>
              <a:t>phaeochromocytoma</a:t>
            </a:r>
            <a:r>
              <a:rPr lang="en-US" dirty="0" smtClean="0"/>
              <a:t> still have a 5-year risk of </a:t>
            </a:r>
            <a:r>
              <a:rPr lang="en-US" b="1" dirty="0" smtClean="0"/>
              <a:t>new events </a:t>
            </a:r>
            <a:r>
              <a:rPr lang="en-US" dirty="0" smtClean="0"/>
              <a:t>of around </a:t>
            </a:r>
            <a:r>
              <a:rPr lang="en-US" dirty="0" smtClean="0">
                <a:solidFill>
                  <a:srgbClr val="0070C0"/>
                </a:solidFill>
              </a:rPr>
              <a:t>10%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The available data do not reveal any subgroup of patients with PPGL in which follow-up may be safely interrupted at any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Patients </a:t>
            </a:r>
            <a:r>
              <a:rPr lang="en-US" dirty="0" smtClean="0">
                <a:solidFill>
                  <a:srgbClr val="FF0000"/>
                </a:solidFill>
              </a:rPr>
              <a:t>operated</a:t>
            </a:r>
            <a:r>
              <a:rPr lang="en-US" dirty="0" smtClean="0"/>
              <a:t> on for PPGL should be provided with a </a:t>
            </a:r>
            <a:r>
              <a:rPr lang="en-US" dirty="0" err="1" smtClean="0"/>
              <a:t>personalised</a:t>
            </a:r>
            <a:r>
              <a:rPr lang="en-US" dirty="0" smtClean="0"/>
              <a:t> estimate of the risk of </a:t>
            </a:r>
            <a:r>
              <a:rPr lang="en-US" b="1" dirty="0" smtClean="0"/>
              <a:t>new events </a:t>
            </a:r>
            <a:r>
              <a:rPr lang="en-US" dirty="0" smtClean="0"/>
              <a:t>based on </a:t>
            </a:r>
            <a:r>
              <a:rPr lang="en-US" dirty="0" smtClean="0">
                <a:solidFill>
                  <a:srgbClr val="FF0000"/>
                </a:solidFill>
              </a:rPr>
              <a:t>age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genetic test </a:t>
            </a:r>
            <a:r>
              <a:rPr lang="en-US" dirty="0" smtClean="0"/>
              <a:t>results and </a:t>
            </a:r>
            <a:r>
              <a:rPr lang="en-US" dirty="0" err="1" smtClean="0">
                <a:solidFill>
                  <a:srgbClr val="FF0000"/>
                </a:solidFill>
              </a:rPr>
              <a:t>tumour</a:t>
            </a:r>
            <a:r>
              <a:rPr lang="en-US" dirty="0" smtClean="0">
                <a:solidFill>
                  <a:srgbClr val="FF0000"/>
                </a:solidFill>
              </a:rPr>
              <a:t> site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size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The periodicity and duration of follow-up should take into account this risk estimate but also the </a:t>
            </a:r>
            <a:r>
              <a:rPr lang="en-US" dirty="0" smtClean="0">
                <a:solidFill>
                  <a:srgbClr val="FF0000"/>
                </a:solidFill>
              </a:rPr>
              <a:t>psychological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financial </a:t>
            </a:r>
            <a:r>
              <a:rPr lang="en-US" dirty="0" smtClean="0"/>
              <a:t>burden of follow-up. </a:t>
            </a:r>
          </a:p>
          <a:p>
            <a:pPr>
              <a:buNone/>
            </a:pPr>
            <a:r>
              <a:rPr lang="en-US" u="sng" dirty="0" smtClean="0"/>
              <a:t>Additional disease-specific follow-up </a:t>
            </a:r>
            <a:r>
              <a:rPr lang="en-US" dirty="0" smtClean="0"/>
              <a:t>is required in patients with </a:t>
            </a:r>
            <a:r>
              <a:rPr lang="en-US" dirty="0" err="1" smtClean="0">
                <a:solidFill>
                  <a:srgbClr val="FF0000"/>
                </a:solidFill>
              </a:rPr>
              <a:t>syndromic</a:t>
            </a:r>
            <a:r>
              <a:rPr lang="en-US" dirty="0" smtClean="0">
                <a:solidFill>
                  <a:srgbClr val="FF0000"/>
                </a:solidFill>
              </a:rPr>
              <a:t> PPGL </a:t>
            </a:r>
            <a:r>
              <a:rPr lang="en-US" dirty="0" smtClean="0"/>
              <a:t>who are at risk of </a:t>
            </a:r>
            <a:r>
              <a:rPr lang="en-US" dirty="0" smtClean="0">
                <a:solidFill>
                  <a:srgbClr val="FF0000"/>
                </a:solidFill>
              </a:rPr>
              <a:t>non-PPGL </a:t>
            </a:r>
            <a:r>
              <a:rPr lang="en-US" dirty="0" err="1" smtClean="0">
                <a:solidFill>
                  <a:srgbClr val="FF0000"/>
                </a:solidFill>
              </a:rPr>
              <a:t>tumoural</a:t>
            </a:r>
            <a:r>
              <a:rPr lang="en-US" dirty="0" smtClean="0">
                <a:solidFill>
                  <a:srgbClr val="FF0000"/>
                </a:solidFill>
              </a:rPr>
              <a:t> events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So, </a:t>
            </a:r>
            <a:r>
              <a:rPr lang="en-US" b="1" dirty="0" smtClean="0"/>
              <a:t>We suggest follow-up for </a:t>
            </a:r>
            <a:r>
              <a:rPr lang="en-US" b="1" dirty="0" smtClean="0">
                <a:solidFill>
                  <a:srgbClr val="FF0000"/>
                </a:solidFill>
              </a:rPr>
              <a:t>at least 10 years </a:t>
            </a:r>
            <a:r>
              <a:rPr lang="en-US" b="1" dirty="0" smtClean="0"/>
              <a:t>in </a:t>
            </a:r>
            <a:r>
              <a:rPr lang="en-US" b="1" dirty="0" smtClean="0">
                <a:solidFill>
                  <a:srgbClr val="FF0000"/>
                </a:solidFill>
              </a:rPr>
              <a:t>all patients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operated on for a PPGL to monitor local or metastatic recurrences or new </a:t>
            </a:r>
            <a:r>
              <a:rPr lang="en-US" dirty="0" err="1" smtClean="0"/>
              <a:t>tumours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High-risk</a:t>
            </a:r>
            <a:r>
              <a:rPr lang="en-US" dirty="0" smtClean="0"/>
              <a:t> patients (</a:t>
            </a:r>
            <a:r>
              <a:rPr lang="en-US" dirty="0" smtClean="0">
                <a:solidFill>
                  <a:srgbClr val="FF0000"/>
                </a:solidFill>
              </a:rPr>
              <a:t>young</a:t>
            </a:r>
            <a:r>
              <a:rPr lang="en-US" dirty="0" smtClean="0"/>
              <a:t> patients and those with a </a:t>
            </a:r>
            <a:r>
              <a:rPr lang="en-US" dirty="0" smtClean="0">
                <a:solidFill>
                  <a:srgbClr val="FF0000"/>
                </a:solidFill>
              </a:rPr>
              <a:t>genetic disease</a:t>
            </a:r>
            <a:r>
              <a:rPr lang="en-US" dirty="0" smtClean="0"/>
              <a:t>, a </a:t>
            </a:r>
            <a:r>
              <a:rPr lang="en-US" dirty="0" smtClean="0">
                <a:solidFill>
                  <a:srgbClr val="FF0000"/>
                </a:solidFill>
              </a:rPr>
              <a:t>large </a:t>
            </a:r>
            <a:r>
              <a:rPr lang="en-US" dirty="0" err="1" smtClean="0">
                <a:solidFill>
                  <a:srgbClr val="FF0000"/>
                </a:solidFill>
              </a:rPr>
              <a:t>tumour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and/or a </a:t>
            </a:r>
            <a:r>
              <a:rPr lang="en-US" dirty="0" err="1" smtClean="0">
                <a:solidFill>
                  <a:srgbClr val="FF0000"/>
                </a:solidFill>
              </a:rPr>
              <a:t>paraganglioma</a:t>
            </a:r>
            <a:r>
              <a:rPr lang="en-US" dirty="0" smtClean="0"/>
              <a:t>) should be offered </a:t>
            </a:r>
            <a:r>
              <a:rPr lang="en-US" b="1" u="sng" dirty="0" smtClean="0">
                <a:solidFill>
                  <a:srgbClr val="FF0000"/>
                </a:solidFill>
              </a:rPr>
              <a:t>lifelong annual follow-up.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28600" y="533400"/>
            <a:ext cx="8458200" cy="5334000"/>
          </a:xfrm>
          <a:prstGeom prst="cloudCallout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  </a:t>
            </a:r>
            <a:r>
              <a:rPr lang="en-US" sz="36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RECOMMENDATION 4:</a:t>
            </a:r>
            <a:r>
              <a:rPr lang="en-US" sz="48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</a:p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Monitoring methods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Recommendation 4.1: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  </a:t>
            </a:r>
          </a:p>
          <a:p>
            <a:pPr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b="1" dirty="0" smtClean="0"/>
              <a:t>We recommend assaying plasma or urinary </a:t>
            </a:r>
            <a:r>
              <a:rPr lang="en-US" b="1" dirty="0" smtClean="0">
                <a:solidFill>
                  <a:srgbClr val="FF0000"/>
                </a:solidFill>
              </a:rPr>
              <a:t>MN</a:t>
            </a:r>
            <a:r>
              <a:rPr lang="en-US" b="1" dirty="0" smtClean="0"/>
              <a:t> and </a:t>
            </a:r>
            <a:r>
              <a:rPr lang="en-US" b="1" dirty="0" smtClean="0">
                <a:solidFill>
                  <a:srgbClr val="FF0000"/>
                </a:solidFill>
              </a:rPr>
              <a:t>3MT</a:t>
            </a:r>
            <a:r>
              <a:rPr lang="en-US" b="1" dirty="0" smtClean="0"/>
              <a:t> every year to screen for local or metastatic recurrence or new </a:t>
            </a:r>
            <a:r>
              <a:rPr lang="en-US" b="1" dirty="0" err="1" smtClean="0"/>
              <a:t>tumours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There is evidence that determination of plasma free or urinary </a:t>
            </a:r>
            <a:r>
              <a:rPr lang="en-US" u="sng" dirty="0" smtClean="0">
                <a:solidFill>
                  <a:srgbClr val="FF0000"/>
                </a:solidFill>
              </a:rPr>
              <a:t>fractionated MN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more sensitive than assaying </a:t>
            </a:r>
            <a:r>
              <a:rPr lang="en-US" u="sng" dirty="0" smtClean="0"/>
              <a:t>catecholamine and </a:t>
            </a:r>
            <a:r>
              <a:rPr lang="en-US" u="sng" dirty="0" err="1" smtClean="0"/>
              <a:t>vanillylmandelic</a:t>
            </a:r>
            <a:r>
              <a:rPr lang="en-US" u="sng" dirty="0" smtClean="0"/>
              <a:t> acid </a:t>
            </a:r>
            <a:r>
              <a:rPr lang="en-US" dirty="0" smtClean="0"/>
              <a:t>for detection of PPGL.</a:t>
            </a:r>
          </a:p>
          <a:p>
            <a:endParaRPr lang="en-US" dirty="0" smtClean="0"/>
          </a:p>
          <a:p>
            <a:r>
              <a:rPr lang="en-US" dirty="0" smtClean="0"/>
              <a:t> There is cross-sectional evidence that </a:t>
            </a:r>
            <a:r>
              <a:rPr lang="en-US" b="1" dirty="0" smtClean="0"/>
              <a:t>higher than normal levels of 3MT</a:t>
            </a:r>
            <a:r>
              <a:rPr lang="en-US" dirty="0" smtClean="0"/>
              <a:t> are associated with </a:t>
            </a:r>
            <a:r>
              <a:rPr lang="en-US" dirty="0" smtClean="0">
                <a:solidFill>
                  <a:srgbClr val="FF0000"/>
                </a:solidFill>
              </a:rPr>
              <a:t>malignancy</a:t>
            </a:r>
            <a:r>
              <a:rPr lang="en-US" dirty="0" smtClean="0"/>
              <a:t> in PPGL.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114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There is </a:t>
            </a:r>
            <a:r>
              <a:rPr lang="en-US" dirty="0" smtClean="0">
                <a:solidFill>
                  <a:srgbClr val="FF0000"/>
                </a:solidFill>
              </a:rPr>
              <a:t>no evidence </a:t>
            </a:r>
            <a:r>
              <a:rPr lang="en-US" dirty="0" smtClean="0"/>
              <a:t>that MN and 3MT determinations allow </a:t>
            </a:r>
            <a:r>
              <a:rPr lang="en-US" u="sng" dirty="0" smtClean="0"/>
              <a:t>earlier detection of recurrence or new </a:t>
            </a:r>
            <a:r>
              <a:rPr lang="en-US" u="sng" dirty="0" err="1" smtClean="0"/>
              <a:t>tumours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u="sng" dirty="0" smtClean="0">
                <a:solidFill>
                  <a:srgbClr val="FF0000"/>
                </a:solidFill>
              </a:rPr>
              <a:t>than </a:t>
            </a:r>
            <a:r>
              <a:rPr lang="en-US" u="sng" dirty="0" smtClean="0"/>
              <a:t>imaging tests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but</a:t>
            </a:r>
            <a:r>
              <a:rPr lang="en-US" dirty="0" smtClean="0"/>
              <a:t> MN determination is </a:t>
            </a:r>
            <a:r>
              <a:rPr lang="en-US" dirty="0" smtClean="0">
                <a:solidFill>
                  <a:srgbClr val="0070C0"/>
                </a:solidFill>
              </a:rPr>
              <a:t>widely available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harmless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cheap</a:t>
            </a:r>
            <a:r>
              <a:rPr lang="en-US" dirty="0" smtClean="0"/>
              <a:t>, and pre-analytical conditions are </a:t>
            </a:r>
            <a:r>
              <a:rPr lang="en-US" dirty="0" smtClean="0">
                <a:solidFill>
                  <a:srgbClr val="0070C0"/>
                </a:solidFill>
              </a:rPr>
              <a:t>relatively simple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u="sng" dirty="0" smtClean="0"/>
              <a:t>Determining MN and 3MT </a:t>
            </a:r>
            <a:r>
              <a:rPr lang="en-US" dirty="0" smtClean="0">
                <a:solidFill>
                  <a:srgbClr val="FF0000"/>
                </a:solidFill>
              </a:rPr>
              <a:t>only</a:t>
            </a:r>
            <a:r>
              <a:rPr lang="en-US" dirty="0" smtClean="0"/>
              <a:t> in patients who present with </a:t>
            </a:r>
            <a:r>
              <a:rPr lang="en-US" dirty="0" smtClean="0">
                <a:solidFill>
                  <a:srgbClr val="FF0000"/>
                </a:solidFill>
              </a:rPr>
              <a:t>hypertension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adrenergic symptoms</a:t>
            </a:r>
            <a:r>
              <a:rPr lang="en-US" dirty="0" smtClean="0"/>
              <a:t> during follow-up </a:t>
            </a:r>
            <a:r>
              <a:rPr lang="en-US" dirty="0" smtClean="0">
                <a:solidFill>
                  <a:srgbClr val="FF0000"/>
                </a:solidFill>
              </a:rPr>
              <a:t>is not sound </a:t>
            </a:r>
            <a:r>
              <a:rPr lang="en-US" dirty="0" smtClean="0"/>
              <a:t>because these signs and symptoms have </a:t>
            </a:r>
            <a:r>
              <a:rPr lang="en-US" u="sng" dirty="0" smtClean="0"/>
              <a:t>poor sensitivity and specificity </a:t>
            </a:r>
            <a:r>
              <a:rPr lang="en-US" dirty="0" smtClean="0"/>
              <a:t>for predicting recurrence or new tumors.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Patients operated on for a </a:t>
            </a:r>
            <a:r>
              <a:rPr lang="en-US" dirty="0" smtClean="0">
                <a:solidFill>
                  <a:srgbClr val="FF0000"/>
                </a:solidFill>
              </a:rPr>
              <a:t>biochemically inactive </a:t>
            </a:r>
            <a:r>
              <a:rPr lang="en-US" dirty="0" err="1" smtClean="0">
                <a:solidFill>
                  <a:srgbClr val="FF0000"/>
                </a:solidFill>
              </a:rPr>
              <a:t>tumour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 subsequently </a:t>
            </a:r>
            <a:r>
              <a:rPr lang="en-US" u="sng" dirty="0" smtClean="0"/>
              <a:t>develop new biochemically </a:t>
            </a:r>
            <a:r>
              <a:rPr lang="en-US" dirty="0" smtClean="0">
                <a:solidFill>
                  <a:srgbClr val="FF0000"/>
                </a:solidFill>
              </a:rPr>
              <a:t>active </a:t>
            </a:r>
            <a:r>
              <a:rPr lang="en-US" dirty="0" err="1" smtClean="0">
                <a:solidFill>
                  <a:srgbClr val="FF0000"/>
                </a:solidFill>
              </a:rPr>
              <a:t>tumours</a:t>
            </a:r>
            <a:r>
              <a:rPr lang="en-US" dirty="0" smtClean="0"/>
              <a:t>, and this is particularly true of patients with </a:t>
            </a:r>
            <a:r>
              <a:rPr lang="en-US" dirty="0" smtClean="0">
                <a:solidFill>
                  <a:srgbClr val="FF0000"/>
                </a:solidFill>
              </a:rPr>
              <a:t>hereditary disease.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Recommendation 4.2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  We suggest assaying plasma </a:t>
            </a:r>
            <a:r>
              <a:rPr lang="en-US" b="1" dirty="0" err="1" smtClean="0">
                <a:solidFill>
                  <a:srgbClr val="7030A0"/>
                </a:solidFill>
              </a:rPr>
              <a:t>chromogranin</a:t>
            </a:r>
            <a:r>
              <a:rPr lang="en-US" b="1" dirty="0" smtClean="0">
                <a:solidFill>
                  <a:srgbClr val="7030A0"/>
                </a:solidFill>
              </a:rPr>
              <a:t> A </a:t>
            </a:r>
            <a:r>
              <a:rPr lang="en-US" b="1" dirty="0" smtClean="0"/>
              <a:t>every year</a:t>
            </a:r>
            <a:r>
              <a:rPr lang="en-US" dirty="0" smtClean="0"/>
              <a:t> to screen for local or metastatic recurrence or new </a:t>
            </a:r>
            <a:r>
              <a:rPr lang="en-US" dirty="0" err="1" smtClean="0"/>
              <a:t>tumours</a:t>
            </a:r>
            <a:r>
              <a:rPr lang="en-US" dirty="0" smtClean="0"/>
              <a:t> in patients operated on </a:t>
            </a:r>
            <a:r>
              <a:rPr lang="en-US" b="1" dirty="0" smtClean="0"/>
              <a:t>for </a:t>
            </a:r>
            <a:r>
              <a:rPr lang="en-US" b="1" dirty="0" smtClean="0">
                <a:solidFill>
                  <a:srgbClr val="FF0000"/>
                </a:solidFill>
              </a:rPr>
              <a:t>MN- and 3MT negative </a:t>
            </a:r>
            <a:r>
              <a:rPr lang="en-US" b="1" dirty="0" smtClean="0"/>
              <a:t>and </a:t>
            </a:r>
            <a:r>
              <a:rPr lang="en-US" b="1" dirty="0" err="1" smtClean="0">
                <a:solidFill>
                  <a:srgbClr val="7030A0"/>
                </a:solidFill>
              </a:rPr>
              <a:t>chromogranin</a:t>
            </a:r>
            <a:r>
              <a:rPr lang="en-US" b="1" dirty="0" smtClean="0">
                <a:solidFill>
                  <a:srgbClr val="7030A0"/>
                </a:solidFill>
              </a:rPr>
              <a:t> A-positive </a:t>
            </a:r>
            <a:r>
              <a:rPr lang="en-US" b="1" dirty="0" smtClean="0"/>
              <a:t>PPGL.</a:t>
            </a:r>
          </a:p>
          <a:p>
            <a:pPr>
              <a:buNone/>
            </a:pP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/>
              <a:t>note: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SDHB mutation </a:t>
            </a:r>
            <a:r>
              <a:rPr lang="en-US" dirty="0" smtClean="0"/>
              <a:t>carriers with PPGL may exhibit </a:t>
            </a:r>
            <a:r>
              <a:rPr lang="en-US" dirty="0" smtClean="0">
                <a:solidFill>
                  <a:srgbClr val="FF0000"/>
                </a:solidFill>
              </a:rPr>
              <a:t>normal MN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7030A0"/>
                </a:solidFill>
              </a:rPr>
              <a:t>elevated </a:t>
            </a:r>
            <a:r>
              <a:rPr lang="en-US" dirty="0" err="1" smtClean="0">
                <a:solidFill>
                  <a:srgbClr val="7030A0"/>
                </a:solidFill>
              </a:rPr>
              <a:t>chromogranin</a:t>
            </a:r>
            <a:r>
              <a:rPr lang="en-US" dirty="0" smtClean="0">
                <a:solidFill>
                  <a:srgbClr val="7030A0"/>
                </a:solidFill>
              </a:rPr>
              <a:t> A </a:t>
            </a:r>
            <a:r>
              <a:rPr lang="en-US" dirty="0" smtClean="0"/>
              <a:t>levels in plasma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Reasons to suspect PPGL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Pheochromocytoma</a:t>
            </a:r>
            <a:r>
              <a:rPr lang="en-US" dirty="0" smtClean="0"/>
              <a:t> should be suspected in patients who have one or more of the following: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Hyperadrenergic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spells</a:t>
            </a:r>
            <a:r>
              <a:rPr lang="en-US" dirty="0" smtClean="0"/>
              <a:t> (e.g., self-limited episodes of </a:t>
            </a:r>
            <a:r>
              <a:rPr lang="en-US" dirty="0" err="1" smtClean="0"/>
              <a:t>nonexertional</a:t>
            </a:r>
            <a:r>
              <a:rPr lang="en-US" dirty="0" smtClean="0"/>
              <a:t>  forceful palpitations, diaphoresis, headache, tremor, or pallor)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>
                <a:solidFill>
                  <a:srgbClr val="FF0000"/>
                </a:solidFill>
              </a:rPr>
              <a:t>Resistant</a:t>
            </a:r>
            <a:r>
              <a:rPr lang="en-US" dirty="0" smtClean="0"/>
              <a:t> hypertension</a:t>
            </a:r>
          </a:p>
          <a:p>
            <a:pPr>
              <a:buNone/>
            </a:pPr>
            <a:r>
              <a:rPr lang="en-US" dirty="0" smtClean="0"/>
              <a:t>• A </a:t>
            </a:r>
            <a:r>
              <a:rPr lang="en-US" dirty="0" smtClean="0">
                <a:solidFill>
                  <a:srgbClr val="FF0000"/>
                </a:solidFill>
              </a:rPr>
              <a:t>familial</a:t>
            </a:r>
            <a:r>
              <a:rPr lang="en-US" dirty="0" smtClean="0"/>
              <a:t> syndrome that predisposes to </a:t>
            </a:r>
            <a:r>
              <a:rPr lang="en-US" dirty="0" err="1" smtClean="0"/>
              <a:t>catecholaminesecreting</a:t>
            </a:r>
            <a:r>
              <a:rPr lang="en-US" dirty="0" smtClean="0"/>
              <a:t> tumors (e.g., MEN2, NF1, VHL, Carney triad)</a:t>
            </a:r>
          </a:p>
          <a:p>
            <a:pPr>
              <a:buNone/>
            </a:pPr>
            <a:r>
              <a:rPr lang="en-US" dirty="0" smtClean="0"/>
              <a:t>• A </a:t>
            </a:r>
            <a:r>
              <a:rPr lang="en-US" dirty="0" smtClean="0">
                <a:solidFill>
                  <a:srgbClr val="FF0000"/>
                </a:solidFill>
              </a:rPr>
              <a:t>family history </a:t>
            </a:r>
            <a:r>
              <a:rPr lang="en-US" dirty="0" smtClean="0"/>
              <a:t>of </a:t>
            </a:r>
            <a:r>
              <a:rPr lang="en-US" dirty="0" err="1" smtClean="0"/>
              <a:t>pheochromocytoma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>
                <a:solidFill>
                  <a:srgbClr val="FF0000"/>
                </a:solidFill>
              </a:rPr>
              <a:t>An incidentally </a:t>
            </a:r>
            <a:r>
              <a:rPr lang="en-US" dirty="0" smtClean="0"/>
              <a:t>discovered adrenal mass with imaging characteristics consistent with </a:t>
            </a:r>
            <a:r>
              <a:rPr lang="en-US" dirty="0" err="1" smtClean="0"/>
              <a:t>pheochromocytoma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Pressor</a:t>
            </a:r>
            <a:r>
              <a:rPr lang="en-US" dirty="0" smtClean="0"/>
              <a:t> response during anesthesia, surgery, or angiography</a:t>
            </a:r>
          </a:p>
          <a:p>
            <a:pPr>
              <a:buNone/>
            </a:pPr>
            <a:r>
              <a:rPr lang="en-US" dirty="0" smtClean="0"/>
              <a:t>• Onset of hypertension at a </a:t>
            </a:r>
            <a:r>
              <a:rPr lang="en-US" dirty="0" smtClean="0">
                <a:solidFill>
                  <a:srgbClr val="FF0000"/>
                </a:solidFill>
              </a:rPr>
              <a:t>young age (&lt;20 years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smtClean="0">
                <a:solidFill>
                  <a:srgbClr val="FF0000"/>
                </a:solidFill>
              </a:rPr>
              <a:t>Idiopathic</a:t>
            </a:r>
            <a:r>
              <a:rPr lang="en-US" dirty="0" smtClean="0"/>
              <a:t> dilated </a:t>
            </a:r>
            <a:r>
              <a:rPr lang="en-US" dirty="0" err="1" smtClean="0"/>
              <a:t>cardiomyopathy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7030A0"/>
                </a:solidFill>
              </a:rPr>
              <a:t>Recommendation 4.3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  <a:r>
              <a:rPr lang="en-US" b="1" dirty="0" smtClean="0"/>
              <a:t>We suggest performing </a:t>
            </a:r>
            <a:r>
              <a:rPr lang="en-US" b="1" dirty="0" smtClean="0">
                <a:solidFill>
                  <a:srgbClr val="FF0000"/>
                </a:solidFill>
              </a:rPr>
              <a:t>imaging tests </a:t>
            </a:r>
            <a:r>
              <a:rPr lang="en-US" b="1" dirty="0" smtClean="0"/>
              <a:t>every </a:t>
            </a:r>
            <a:r>
              <a:rPr lang="en-US" b="1" dirty="0" smtClean="0">
                <a:solidFill>
                  <a:srgbClr val="FF0000"/>
                </a:solidFill>
              </a:rPr>
              <a:t>1–2 years </a:t>
            </a:r>
            <a:r>
              <a:rPr lang="en-US" b="1" dirty="0" smtClean="0"/>
              <a:t>in patients with </a:t>
            </a:r>
            <a:r>
              <a:rPr lang="en-US" b="1" u="sng" dirty="0" smtClean="0"/>
              <a:t>biochemically inactive PPGL</a:t>
            </a:r>
            <a:r>
              <a:rPr lang="en-US" b="1" dirty="0" smtClean="0"/>
              <a:t> to screen for local or metastatic recurrences or new </a:t>
            </a:r>
            <a:r>
              <a:rPr lang="en-US" b="1" dirty="0" err="1" smtClean="0"/>
              <a:t>tumours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Imaging tests are the </a:t>
            </a:r>
            <a:r>
              <a:rPr lang="en-US" dirty="0" smtClean="0">
                <a:solidFill>
                  <a:srgbClr val="FF0000"/>
                </a:solidFill>
              </a:rPr>
              <a:t>only option </a:t>
            </a:r>
            <a:r>
              <a:rPr lang="en-US" dirty="0" smtClean="0"/>
              <a:t>in cases where there are </a:t>
            </a:r>
            <a:r>
              <a:rPr lang="en-US" dirty="0" smtClean="0">
                <a:solidFill>
                  <a:srgbClr val="FF0000"/>
                </a:solidFill>
              </a:rPr>
              <a:t>no reliable biochemical markers</a:t>
            </a:r>
            <a:r>
              <a:rPr lang="en-US" dirty="0" smtClean="0"/>
              <a:t>. It is not known which imaging technique is best. </a:t>
            </a:r>
          </a:p>
          <a:p>
            <a:pPr>
              <a:buNone/>
            </a:pPr>
            <a:r>
              <a:rPr lang="en-US" dirty="0" smtClean="0"/>
              <a:t>To </a:t>
            </a:r>
            <a:r>
              <a:rPr lang="en-US" dirty="0" err="1" smtClean="0"/>
              <a:t>minimise</a:t>
            </a:r>
            <a:r>
              <a:rPr lang="en-US" dirty="0" smtClean="0"/>
              <a:t> radiation exposure, one option is to perform </a:t>
            </a:r>
            <a:r>
              <a:rPr lang="en-US" b="1" dirty="0" err="1" smtClean="0"/>
              <a:t>thoraco-abdominopelvic</a:t>
            </a:r>
            <a:r>
              <a:rPr lang="en-US" b="1" dirty="0" smtClean="0"/>
              <a:t> MR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Also, the </a:t>
            </a:r>
            <a:r>
              <a:rPr lang="en-US" dirty="0" smtClean="0">
                <a:solidFill>
                  <a:srgbClr val="FF0000"/>
                </a:solidFill>
              </a:rPr>
              <a:t>optimal time interval </a:t>
            </a:r>
            <a:r>
              <a:rPr lang="en-US" dirty="0" smtClean="0"/>
              <a:t>for periodic follow-up imaging is unknown. There are no observational or </a:t>
            </a:r>
            <a:r>
              <a:rPr lang="en-US" dirty="0" err="1" smtClean="0"/>
              <a:t>randomised</a:t>
            </a:r>
            <a:r>
              <a:rPr lang="en-US" dirty="0" smtClean="0"/>
              <a:t> studies that support any particular time interval in this patient group. </a:t>
            </a:r>
            <a:r>
              <a:rPr lang="en-US" b="1" dirty="0" smtClean="0"/>
              <a:t>Consequently, the recommended time interval of </a:t>
            </a:r>
            <a:r>
              <a:rPr lang="en-US" b="1" dirty="0" smtClean="0">
                <a:solidFill>
                  <a:srgbClr val="FF0000"/>
                </a:solidFill>
              </a:rPr>
              <a:t>1–2 years </a:t>
            </a:r>
            <a:r>
              <a:rPr lang="en-US" b="1" dirty="0" smtClean="0"/>
              <a:t>is arbitrary. </a:t>
            </a:r>
          </a:p>
          <a:p>
            <a:pPr>
              <a:buNone/>
            </a:pPr>
            <a:r>
              <a:rPr lang="en-US" dirty="0" smtClean="0"/>
              <a:t>This applies </a:t>
            </a:r>
            <a:r>
              <a:rPr lang="en-US" dirty="0" smtClean="0">
                <a:solidFill>
                  <a:srgbClr val="FF0000"/>
                </a:solidFill>
              </a:rPr>
              <a:t>mostly</a:t>
            </a:r>
            <a:r>
              <a:rPr lang="en-US" dirty="0" smtClean="0"/>
              <a:t> to patients with </a:t>
            </a:r>
            <a:r>
              <a:rPr lang="en-US" u="sng" dirty="0" smtClean="0"/>
              <a:t>head and neck </a:t>
            </a:r>
            <a:r>
              <a:rPr lang="en-US" u="sng" dirty="0" err="1" smtClean="0"/>
              <a:t>paragangliomas</a:t>
            </a:r>
            <a:r>
              <a:rPr lang="en-US" u="sng" dirty="0" smtClean="0"/>
              <a:t>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>
                <a:solidFill>
                  <a:srgbClr val="7030A0"/>
                </a:solidFill>
              </a:rPr>
              <a:t>Specific conditions 5.5. </a:t>
            </a:r>
            <a:br>
              <a:rPr lang="en-US" sz="3200" b="1" dirty="0" smtClean="0">
                <a:solidFill>
                  <a:srgbClr val="7030A0"/>
                </a:solidFill>
              </a:rPr>
            </a:br>
            <a:endParaRPr 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Pregnancy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Although pregnancy and delivery can </a:t>
            </a:r>
            <a:r>
              <a:rPr lang="en-US" dirty="0" smtClean="0">
                <a:solidFill>
                  <a:srgbClr val="FF0000"/>
                </a:solidFill>
              </a:rPr>
              <a:t>trigger</a:t>
            </a:r>
            <a:r>
              <a:rPr lang="en-US" dirty="0" smtClean="0"/>
              <a:t> acute cardiovascular events in patients with PPGL, it is </a:t>
            </a:r>
            <a:r>
              <a:rPr lang="en-US" b="1" dirty="0" smtClean="0"/>
              <a:t>not known </a:t>
            </a:r>
            <a:r>
              <a:rPr lang="en-US" dirty="0" smtClean="0"/>
              <a:t>whether pregnancy alters </a:t>
            </a:r>
            <a:r>
              <a:rPr lang="en-US" dirty="0" err="1" smtClean="0"/>
              <a:t>tumour</a:t>
            </a:r>
            <a:r>
              <a:rPr lang="en-US" dirty="0" smtClean="0"/>
              <a:t> growth or the metabolism of </a:t>
            </a:r>
            <a:r>
              <a:rPr lang="en-US" dirty="0" err="1" smtClean="0"/>
              <a:t>catecholamines</a:t>
            </a:r>
            <a:r>
              <a:rPr lang="en-US" dirty="0" smtClean="0"/>
              <a:t> in these conditions.</a:t>
            </a:r>
          </a:p>
          <a:p>
            <a:pPr>
              <a:buNone/>
            </a:pPr>
            <a:r>
              <a:rPr lang="en-US" b="1" dirty="0" smtClean="0"/>
              <a:t>Tests intended</a:t>
            </a:r>
            <a:r>
              <a:rPr lang="en-US" dirty="0" smtClean="0"/>
              <a:t> to detect new events </a:t>
            </a:r>
            <a:r>
              <a:rPr lang="en-US" dirty="0" smtClean="0">
                <a:solidFill>
                  <a:srgbClr val="FF0000"/>
                </a:solidFill>
              </a:rPr>
              <a:t>should be proposed</a:t>
            </a:r>
            <a:r>
              <a:rPr lang="en-US" dirty="0" smtClean="0"/>
              <a:t> to </a:t>
            </a:r>
            <a:r>
              <a:rPr lang="en-US" u="sng" dirty="0" smtClean="0"/>
              <a:t>women who have been operated on for a PPGL </a:t>
            </a:r>
            <a:r>
              <a:rPr lang="en-US" dirty="0" smtClean="0"/>
              <a:t>and </a:t>
            </a:r>
            <a:r>
              <a:rPr lang="en-US" u="sng" dirty="0" smtClean="0"/>
              <a:t>who plan to become pregnant</a:t>
            </a:r>
            <a:r>
              <a:rPr lang="en-US" dirty="0" smtClean="0"/>
              <a:t>. The above recommendations for long-term follow-up apply to patients of </a:t>
            </a:r>
            <a:r>
              <a:rPr lang="en-US" dirty="0" smtClean="0">
                <a:solidFill>
                  <a:srgbClr val="FF0000"/>
                </a:solidFill>
              </a:rPr>
              <a:t>childbearing age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Elderly and frail patients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 Considering the absolute risks, screening for new events does </a:t>
            </a:r>
            <a:r>
              <a:rPr lang="en-US" dirty="0" smtClean="0">
                <a:solidFill>
                  <a:srgbClr val="FF0000"/>
                </a:solidFill>
              </a:rPr>
              <a:t>not appear necessary </a:t>
            </a:r>
            <a:r>
              <a:rPr lang="en-US" dirty="0" smtClean="0"/>
              <a:t>for patients who have been operated on for PPGL and </a:t>
            </a:r>
            <a:r>
              <a:rPr lang="en-US" dirty="0" smtClean="0">
                <a:solidFill>
                  <a:srgbClr val="FF0000"/>
                </a:solidFill>
              </a:rPr>
              <a:t>have a reduced life expectancy.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Nime-Shaban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9349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Biochemical Testing for Diagnosis of</a:t>
            </a:r>
            <a:br>
              <a:rPr lang="en-US" sz="2800" b="1" dirty="0">
                <a:solidFill>
                  <a:srgbClr val="7030A0"/>
                </a:solidFill>
              </a:rPr>
            </a:br>
            <a:r>
              <a:rPr lang="en-US" sz="2800" b="1" dirty="0" err="1">
                <a:solidFill>
                  <a:srgbClr val="7030A0"/>
                </a:solidFill>
              </a:rPr>
              <a:t>Pheochromocytoma</a:t>
            </a:r>
            <a:r>
              <a:rPr lang="en-US" sz="2800" b="1" dirty="0">
                <a:solidFill>
                  <a:srgbClr val="7030A0"/>
                </a:solidFill>
              </a:rPr>
              <a:t> and </a:t>
            </a:r>
            <a:r>
              <a:rPr lang="en-US" sz="2800" b="1" dirty="0" err="1">
                <a:solidFill>
                  <a:srgbClr val="7030A0"/>
                </a:solidFill>
              </a:rPr>
              <a:t>Paraganglioma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We recommend that </a:t>
            </a:r>
            <a:r>
              <a:rPr lang="en-US" dirty="0">
                <a:solidFill>
                  <a:srgbClr val="FF0000"/>
                </a:solidFill>
              </a:rPr>
              <a:t>initial biochemical </a:t>
            </a:r>
            <a:r>
              <a:rPr lang="en-US" dirty="0" smtClean="0">
                <a:solidFill>
                  <a:srgbClr val="FF0000"/>
                </a:solidFill>
              </a:rPr>
              <a:t>testing </a:t>
            </a:r>
            <a:r>
              <a:rPr lang="en-US" dirty="0" smtClean="0"/>
              <a:t>for </a:t>
            </a:r>
            <a:r>
              <a:rPr lang="en-US" dirty="0"/>
              <a:t>PPGLs should include measurements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FF0000"/>
                </a:solidFill>
              </a:rPr>
              <a:t>plasma </a:t>
            </a:r>
            <a:r>
              <a:rPr lang="en-US" dirty="0" smtClean="0"/>
              <a:t>free </a:t>
            </a:r>
            <a:r>
              <a:rPr lang="en-US" dirty="0" err="1" smtClean="0"/>
              <a:t>metanephrines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>
                <a:solidFill>
                  <a:srgbClr val="FF0000"/>
                </a:solidFill>
              </a:rPr>
              <a:t>urinary</a:t>
            </a:r>
            <a:r>
              <a:rPr lang="en-US" dirty="0" smtClean="0"/>
              <a:t> fractionated </a:t>
            </a:r>
            <a:r>
              <a:rPr lang="en-US" b="1" dirty="0" err="1" smtClean="0"/>
              <a:t>metanephrines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/>
              <a:t>The results </a:t>
            </a:r>
            <a:r>
              <a:rPr lang="en-US" dirty="0" smtClean="0"/>
              <a:t>of the past studies suggest </a:t>
            </a:r>
            <a:r>
              <a:rPr lang="en-US" dirty="0">
                <a:solidFill>
                  <a:srgbClr val="FF0000"/>
                </a:solidFill>
              </a:rPr>
              <a:t>higher specificity</a:t>
            </a:r>
            <a:r>
              <a:rPr lang="en-US" dirty="0"/>
              <a:t> of </a:t>
            </a:r>
            <a:r>
              <a:rPr lang="en-US" dirty="0" smtClean="0"/>
              <a:t>the plasma than </a:t>
            </a:r>
            <a:r>
              <a:rPr lang="en-US" dirty="0"/>
              <a:t>the urine </a:t>
            </a:r>
            <a:r>
              <a:rPr lang="en-US" dirty="0" smtClean="0"/>
              <a:t>test.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/>
              <a:t>For measurements of plasma </a:t>
            </a:r>
            <a:r>
              <a:rPr lang="en-US" dirty="0" err="1"/>
              <a:t>metanephrines</a:t>
            </a:r>
            <a:r>
              <a:rPr lang="en-US" dirty="0"/>
              <a:t>, </a:t>
            </a:r>
            <a:r>
              <a:rPr lang="en-US" dirty="0" smtClean="0"/>
              <a:t>we suggest </a:t>
            </a:r>
            <a:r>
              <a:rPr lang="en-US" dirty="0"/>
              <a:t>drawing blood with the patient in the </a:t>
            </a:r>
            <a:r>
              <a:rPr lang="en-US" dirty="0">
                <a:solidFill>
                  <a:srgbClr val="FF0000"/>
                </a:solidFill>
              </a:rPr>
              <a:t>supine </a:t>
            </a:r>
            <a:r>
              <a:rPr lang="en-US" dirty="0" smtClean="0">
                <a:solidFill>
                  <a:srgbClr val="FF0000"/>
                </a:solidFill>
              </a:rPr>
              <a:t>position</a:t>
            </a:r>
            <a:r>
              <a:rPr lang="en-US" dirty="0" smtClean="0"/>
              <a:t> and the </a:t>
            </a:r>
            <a:r>
              <a:rPr lang="en-US" dirty="0"/>
              <a:t>patients should be </a:t>
            </a:r>
            <a:r>
              <a:rPr lang="en-US" dirty="0" smtClean="0"/>
              <a:t>fully recumbent </a:t>
            </a:r>
            <a:r>
              <a:rPr lang="en-US" dirty="0"/>
              <a:t>for at least 30 minutes before sampling.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2053</TotalTime>
  <Words>3818</Words>
  <Application>Microsoft Office PowerPoint</Application>
  <PresentationFormat>On-screen Show (4:3)</PresentationFormat>
  <Paragraphs>278</Paragraphs>
  <Slides>74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74</vt:i4>
      </vt:variant>
    </vt:vector>
  </HeadingPairs>
  <TitlesOfParts>
    <vt:vector size="75" baseType="lpstr">
      <vt:lpstr>Office Theme</vt:lpstr>
      <vt:lpstr>Slide 1</vt:lpstr>
      <vt:lpstr>European Society of Endocrinology Clinical Practice Guideline for long-term follow-up of patients operated on for phaeochromocytoma or a paraganglioma</vt:lpstr>
      <vt:lpstr>Definition of pheochromocytoma and paraganglioma (PPGL)</vt:lpstr>
      <vt:lpstr>Slide 4</vt:lpstr>
      <vt:lpstr>The prevalence of PPGL</vt:lpstr>
      <vt:lpstr>Slide 6</vt:lpstr>
      <vt:lpstr>Reasons to suspect PPGL</vt:lpstr>
      <vt:lpstr>Slide 8</vt:lpstr>
      <vt:lpstr>Biochemical Testing for Diagnosis of Pheochromocytoma and Paraganglioma</vt:lpstr>
      <vt:lpstr>Slide 10</vt:lpstr>
      <vt:lpstr>Slide 11</vt:lpstr>
      <vt:lpstr>Imaging Studies</vt:lpstr>
      <vt:lpstr>Slide 13</vt:lpstr>
      <vt:lpstr>Slide 14</vt:lpstr>
      <vt:lpstr>Perioperative Medical Management</vt:lpstr>
      <vt:lpstr>Surgery</vt:lpstr>
      <vt:lpstr>What happen after surgery?</vt:lpstr>
      <vt:lpstr>Slide 18</vt:lpstr>
      <vt:lpstr>New events in PPGL </vt:lpstr>
      <vt:lpstr>Slide 20</vt:lpstr>
      <vt:lpstr>Slide 21</vt:lpstr>
      <vt:lpstr>Slide 22</vt:lpstr>
      <vt:lpstr>BUT… how should we follow these patients after surgery?</vt:lpstr>
      <vt:lpstr>Slide 24</vt:lpstr>
      <vt:lpstr>Recurrence or new tumors after complete resection of phaeochromocytomas and paragangliomas. A systematic review and meta-analysis</vt:lpstr>
      <vt:lpstr>Method:</vt:lpstr>
      <vt:lpstr>Results:</vt:lpstr>
      <vt:lpstr>Slide 28</vt:lpstr>
      <vt:lpstr>Conclusion:</vt:lpstr>
      <vt:lpstr>Slide 30</vt:lpstr>
      <vt:lpstr>Slide 31</vt:lpstr>
      <vt:lpstr>Slide 32</vt:lpstr>
      <vt:lpstr>ENS@T data</vt:lpstr>
      <vt:lpstr>RESULTS:</vt:lpstr>
      <vt:lpstr>Slide 35</vt:lpstr>
      <vt:lpstr>What we understand from this meta-analysis:</vt:lpstr>
      <vt:lpstr>Slide 37</vt:lpstr>
      <vt:lpstr>Slide 38</vt:lpstr>
      <vt:lpstr>Slide 39</vt:lpstr>
      <vt:lpstr>Recommendation 1.1</vt:lpstr>
      <vt:lpstr>Slide 41</vt:lpstr>
      <vt:lpstr>Slide 42</vt:lpstr>
      <vt:lpstr>Recommendation 1.2</vt:lpstr>
      <vt:lpstr>Slide 44</vt:lpstr>
      <vt:lpstr>Slide 45</vt:lpstr>
      <vt:lpstr>Recommendation 2.1</vt:lpstr>
      <vt:lpstr>Slide 47</vt:lpstr>
      <vt:lpstr>Recommendation 2.2</vt:lpstr>
      <vt:lpstr>Slide 49</vt:lpstr>
      <vt:lpstr>Slide 50</vt:lpstr>
      <vt:lpstr>Recommendation 2.3</vt:lpstr>
      <vt:lpstr>Slide 52</vt:lpstr>
      <vt:lpstr>Slide 53</vt:lpstr>
      <vt:lpstr>Recommendation 2.4</vt:lpstr>
      <vt:lpstr>Recommendation 2.5:</vt:lpstr>
      <vt:lpstr>Slide 56</vt:lpstr>
      <vt:lpstr>Slide 57</vt:lpstr>
      <vt:lpstr>Slide 58</vt:lpstr>
      <vt:lpstr>Recommendation3.1:</vt:lpstr>
      <vt:lpstr>Slide 60</vt:lpstr>
      <vt:lpstr>Slide 61</vt:lpstr>
      <vt:lpstr>Slide 62</vt:lpstr>
      <vt:lpstr>Slide 63</vt:lpstr>
      <vt:lpstr>Recommendation 4.1:</vt:lpstr>
      <vt:lpstr>Slide 65</vt:lpstr>
      <vt:lpstr>Slide 66</vt:lpstr>
      <vt:lpstr>Slide 67</vt:lpstr>
      <vt:lpstr>Slide 68</vt:lpstr>
      <vt:lpstr>Recommendation 4.2</vt:lpstr>
      <vt:lpstr>Recommendation 4.3</vt:lpstr>
      <vt:lpstr>Slide 71</vt:lpstr>
      <vt:lpstr>Specific conditions 5.5.  </vt:lpstr>
      <vt:lpstr>Slide 73</vt:lpstr>
      <vt:lpstr>Slide 74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Pheochromocytoma and Paraganglioma  An Endocrine Society Clinical Practice Guideline</dc:title>
  <dc:creator>mohan</dc:creator>
  <cp:lastModifiedBy>mohan</cp:lastModifiedBy>
  <cp:revision>49</cp:revision>
  <dcterms:created xsi:type="dcterms:W3CDTF">2016-05-10T08:37:38Z</dcterms:created>
  <dcterms:modified xsi:type="dcterms:W3CDTF">2016-05-16T19:39:17Z</dcterms:modified>
</cp:coreProperties>
</file>