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8"/>
  </p:notesMasterIdLst>
  <p:sldIdLst>
    <p:sldId id="575" r:id="rId2"/>
    <p:sldId id="256" r:id="rId3"/>
    <p:sldId id="535" r:id="rId4"/>
    <p:sldId id="480" r:id="rId5"/>
    <p:sldId id="567" r:id="rId6"/>
    <p:sldId id="568" r:id="rId7"/>
    <p:sldId id="569" r:id="rId8"/>
    <p:sldId id="570" r:id="rId9"/>
    <p:sldId id="571" r:id="rId10"/>
    <p:sldId id="572" r:id="rId11"/>
    <p:sldId id="573" r:id="rId12"/>
    <p:sldId id="574" r:id="rId13"/>
    <p:sldId id="536" r:id="rId14"/>
    <p:sldId id="540" r:id="rId15"/>
    <p:sldId id="541" r:id="rId16"/>
    <p:sldId id="543" r:id="rId17"/>
    <p:sldId id="545" r:id="rId18"/>
    <p:sldId id="547" r:id="rId19"/>
    <p:sldId id="548" r:id="rId20"/>
    <p:sldId id="549" r:id="rId21"/>
    <p:sldId id="550" r:id="rId22"/>
    <p:sldId id="551" r:id="rId23"/>
    <p:sldId id="552" r:id="rId24"/>
    <p:sldId id="553" r:id="rId25"/>
    <p:sldId id="263" r:id="rId26"/>
    <p:sldId id="262" r:id="rId27"/>
    <p:sldId id="531" r:id="rId28"/>
    <p:sldId id="261" r:id="rId29"/>
    <p:sldId id="497" r:id="rId30"/>
    <p:sldId id="259" r:id="rId31"/>
    <p:sldId id="501" r:id="rId32"/>
    <p:sldId id="502" r:id="rId33"/>
    <p:sldId id="498" r:id="rId34"/>
    <p:sldId id="503" r:id="rId35"/>
    <p:sldId id="264" r:id="rId36"/>
    <p:sldId id="529" r:id="rId37"/>
    <p:sldId id="265" r:id="rId38"/>
    <p:sldId id="376" r:id="rId39"/>
    <p:sldId id="504" r:id="rId40"/>
    <p:sldId id="505" r:id="rId41"/>
    <p:sldId id="506" r:id="rId42"/>
    <p:sldId id="507" r:id="rId43"/>
    <p:sldId id="508" r:id="rId44"/>
    <p:sldId id="509" r:id="rId45"/>
    <p:sldId id="510" r:id="rId46"/>
    <p:sldId id="511" r:id="rId47"/>
    <p:sldId id="512" r:id="rId48"/>
    <p:sldId id="514" r:id="rId49"/>
    <p:sldId id="515" r:id="rId50"/>
    <p:sldId id="379" r:id="rId51"/>
    <p:sldId id="516" r:id="rId52"/>
    <p:sldId id="518" r:id="rId53"/>
    <p:sldId id="533" r:id="rId54"/>
    <p:sldId id="526" r:id="rId55"/>
    <p:sldId id="519" r:id="rId56"/>
    <p:sldId id="556" r:id="rId57"/>
    <p:sldId id="521" r:id="rId58"/>
    <p:sldId id="520" r:id="rId59"/>
    <p:sldId id="527" r:id="rId60"/>
    <p:sldId id="534" r:id="rId61"/>
    <p:sldId id="525" r:id="rId62"/>
    <p:sldId id="524" r:id="rId63"/>
    <p:sldId id="383" r:id="rId64"/>
    <p:sldId id="382" r:id="rId65"/>
    <p:sldId id="528" r:id="rId66"/>
    <p:sldId id="384" r:id="rId67"/>
    <p:sldId id="385" r:id="rId68"/>
    <p:sldId id="269" r:id="rId69"/>
    <p:sldId id="482" r:id="rId70"/>
    <p:sldId id="563" r:id="rId71"/>
    <p:sldId id="566" r:id="rId72"/>
    <p:sldId id="312" r:id="rId73"/>
    <p:sldId id="389" r:id="rId74"/>
    <p:sldId id="311" r:id="rId75"/>
    <p:sldId id="554" r:id="rId76"/>
    <p:sldId id="555" r:id="rId77"/>
    <p:sldId id="316" r:id="rId78"/>
    <p:sldId id="319" r:id="rId79"/>
    <p:sldId id="318" r:id="rId80"/>
    <p:sldId id="317" r:id="rId81"/>
    <p:sldId id="321" r:id="rId82"/>
    <p:sldId id="320" r:id="rId83"/>
    <p:sldId id="558" r:id="rId84"/>
    <p:sldId id="559" r:id="rId85"/>
    <p:sldId id="322" r:id="rId86"/>
    <p:sldId id="491" r:id="rId87"/>
    <p:sldId id="332" r:id="rId88"/>
    <p:sldId id="334" r:id="rId89"/>
    <p:sldId id="329" r:id="rId90"/>
    <p:sldId id="337" r:id="rId91"/>
    <p:sldId id="336" r:id="rId92"/>
    <p:sldId id="340" r:id="rId93"/>
    <p:sldId id="339" r:id="rId94"/>
    <p:sldId id="338" r:id="rId95"/>
    <p:sldId id="315" r:id="rId96"/>
    <p:sldId id="341" r:id="rId97"/>
    <p:sldId id="342" r:id="rId98"/>
    <p:sldId id="349" r:id="rId99"/>
    <p:sldId id="350" r:id="rId100"/>
    <p:sldId id="352" r:id="rId101"/>
    <p:sldId id="460" r:id="rId102"/>
    <p:sldId id="406" r:id="rId103"/>
    <p:sldId id="461" r:id="rId104"/>
    <p:sldId id="405" r:id="rId105"/>
    <p:sldId id="476" r:id="rId106"/>
    <p:sldId id="413" r:id="rId107"/>
    <p:sldId id="412" r:id="rId108"/>
    <p:sldId id="411" r:id="rId109"/>
    <p:sldId id="446" r:id="rId110"/>
    <p:sldId id="477" r:id="rId111"/>
    <p:sldId id="445" r:id="rId112"/>
    <p:sldId id="443" r:id="rId113"/>
    <p:sldId id="441" r:id="rId114"/>
    <p:sldId id="440" r:id="rId115"/>
    <p:sldId id="438" r:id="rId116"/>
    <p:sldId id="576"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15" autoAdjust="0"/>
    <p:restoredTop sz="94660"/>
  </p:normalViewPr>
  <p:slideViewPr>
    <p:cSldViewPr>
      <p:cViewPr varScale="1">
        <p:scale>
          <a:sx n="66" d="100"/>
          <a:sy n="66" d="100"/>
        </p:scale>
        <p:origin x="-160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3B960D1-6219-4331-9E1F-88AAA00F8DF0}" type="datetimeFigureOut">
              <a:rPr lang="fa-IR" smtClean="0"/>
              <a:pPr/>
              <a:t>02/21/1436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73D738-65BE-42E9-AD5F-871F14E2039A}"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a:t>
            </a:fld>
            <a:endParaRPr lang="fa-I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100</a:t>
            </a:fld>
            <a:endParaRPr lang="fa-I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101</a:t>
            </a:fld>
            <a:endParaRPr lang="fa-I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102</a:t>
            </a:fld>
            <a:endParaRPr lang="fa-I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103</a:t>
            </a:fld>
            <a:endParaRPr lang="fa-I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104</a:t>
            </a:fld>
            <a:endParaRPr lang="fa-I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105</a:t>
            </a:fld>
            <a:endParaRPr lang="fa-I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106</a:t>
            </a:fld>
            <a:endParaRPr lang="fa-I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107</a:t>
            </a:fld>
            <a:endParaRPr lang="fa-I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108</a:t>
            </a:fld>
            <a:endParaRPr lang="fa-I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109</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11</a:t>
            </a:fld>
            <a:endParaRPr lang="fa-I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110</a:t>
            </a:fld>
            <a:endParaRPr lang="fa-I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111</a:t>
            </a:fld>
            <a:endParaRPr lang="fa-I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112</a:t>
            </a:fld>
            <a:endParaRPr lang="fa-I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113</a:t>
            </a:fld>
            <a:endParaRPr lang="fa-I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114</a:t>
            </a:fld>
            <a:endParaRPr lang="fa-I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115</a:t>
            </a:fld>
            <a:endParaRPr lang="fa-I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116</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F73D738-65BE-42E9-AD5F-871F14E2039A}" type="slidenum">
              <a:rPr lang="fa-IR" smtClean="0"/>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16</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20</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23</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24</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25</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26</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27</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28</a:t>
            </a:fld>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29</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30</a:t>
            </a:fld>
            <a:endParaRPr 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F73D738-65BE-42E9-AD5F-871F14E2039A}" type="slidenum">
              <a:rPr lang="fa-IR" smtClean="0"/>
              <a:pPr/>
              <a:t>31</a:t>
            </a:fld>
            <a:endParaRPr lang="fa-I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32</a:t>
            </a:fld>
            <a:endParaRPr 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33</a:t>
            </a:fld>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34</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35</a:t>
            </a:fld>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36</a:t>
            </a:fld>
            <a:endParaRPr lang="fa-I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37</a:t>
            </a:fld>
            <a:endParaRPr 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38</a:t>
            </a:fld>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39</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a:t>
            </a:fld>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40</a:t>
            </a:fld>
            <a:endParaRPr lang="fa-I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41</a:t>
            </a:fld>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42</a:t>
            </a:fld>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43</a:t>
            </a:fld>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44</a:t>
            </a:fld>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45</a:t>
            </a:fld>
            <a:endParaRPr lang="fa-I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46</a:t>
            </a:fld>
            <a:endParaRPr lang="fa-I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47</a:t>
            </a:fld>
            <a:endParaRPr lang="fa-I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48</a:t>
            </a:fld>
            <a:endParaRPr lang="fa-I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49</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a:t>
            </a:fld>
            <a:endParaRPr lang="fa-I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50</a:t>
            </a:fld>
            <a:endParaRPr lang="fa-I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51</a:t>
            </a:fld>
            <a:endParaRPr lang="fa-I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52</a:t>
            </a:fld>
            <a:endParaRPr lang="fa-I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53</a:t>
            </a:fld>
            <a:endParaRPr lang="fa-I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54</a:t>
            </a:fld>
            <a:endParaRPr lang="fa-I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55</a:t>
            </a:fld>
            <a:endParaRPr lang="fa-I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56</a:t>
            </a:fld>
            <a:endParaRPr lang="fa-I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57</a:t>
            </a:fld>
            <a:endParaRPr lang="fa-I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58</a:t>
            </a:fld>
            <a:endParaRPr lang="fa-I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59</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a:t>
            </a:fld>
            <a:endParaRPr lang="fa-I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60</a:t>
            </a:fld>
            <a:endParaRPr lang="fa-I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61</a:t>
            </a:fld>
            <a:endParaRPr lang="fa-I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62</a:t>
            </a:fld>
            <a:endParaRPr lang="fa-I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63</a:t>
            </a:fld>
            <a:endParaRPr lang="fa-I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64</a:t>
            </a:fld>
            <a:endParaRPr lang="fa-I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65</a:t>
            </a:fld>
            <a:endParaRPr lang="fa-I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66</a:t>
            </a:fld>
            <a:endParaRPr lang="fa-I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67</a:t>
            </a:fld>
            <a:endParaRPr lang="fa-I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68</a:t>
            </a:fld>
            <a:endParaRPr lang="fa-I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69</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a:t>
            </a:fld>
            <a:endParaRPr lang="fa-I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70</a:t>
            </a:fld>
            <a:endParaRPr lang="fa-I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71</a:t>
            </a:fld>
            <a:endParaRPr lang="fa-I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72</a:t>
            </a:fld>
            <a:endParaRPr lang="fa-I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73</a:t>
            </a:fld>
            <a:endParaRPr lang="fa-I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74</a:t>
            </a:fld>
            <a:endParaRPr lang="fa-I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75</a:t>
            </a:fld>
            <a:endParaRPr lang="fa-I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76</a:t>
            </a:fld>
            <a:endParaRPr lang="fa-I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77</a:t>
            </a:fld>
            <a:endParaRPr lang="fa-I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78</a:t>
            </a:fld>
            <a:endParaRPr lang="fa-I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79</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a:t>
            </a:fld>
            <a:endParaRPr lang="fa-I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80</a:t>
            </a:fld>
            <a:endParaRPr lang="fa-I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81</a:t>
            </a:fld>
            <a:endParaRPr lang="fa-I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82</a:t>
            </a:fld>
            <a:endParaRPr lang="fa-I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83</a:t>
            </a:fld>
            <a:endParaRPr lang="fa-I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84</a:t>
            </a:fld>
            <a:endParaRPr lang="fa-I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85</a:t>
            </a:fld>
            <a:endParaRPr lang="fa-I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86</a:t>
            </a:fld>
            <a:endParaRPr lang="fa-I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87</a:t>
            </a:fld>
            <a:endParaRPr lang="fa-I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88</a:t>
            </a:fld>
            <a:endParaRPr lang="fa-I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89</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a:t>
            </a:fld>
            <a:endParaRPr lang="fa-I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90</a:t>
            </a:fld>
            <a:endParaRPr lang="fa-I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91</a:t>
            </a:fld>
            <a:endParaRPr lang="fa-I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92</a:t>
            </a:fld>
            <a:endParaRPr lang="fa-I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93</a:t>
            </a:fld>
            <a:endParaRPr lang="fa-I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94</a:t>
            </a:fld>
            <a:endParaRPr lang="fa-I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95</a:t>
            </a:fld>
            <a:endParaRPr lang="fa-I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96</a:t>
            </a:fld>
            <a:endParaRPr lang="fa-I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97</a:t>
            </a:fld>
            <a:endParaRPr lang="fa-I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F73D738-65BE-42E9-AD5F-871F14E2039A}" type="slidenum">
              <a:rPr lang="fa-IR" smtClean="0"/>
              <a:pPr/>
              <a:t>98</a:t>
            </a:fld>
            <a:endParaRPr lang="fa-I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F73D738-65BE-42E9-AD5F-871F14E2039A}" type="slidenum">
              <a:rPr lang="fa-IR" smtClean="0"/>
              <a:pPr/>
              <a:t>99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F969840-AEF4-4BA3-9C0F-2D4CAE4B7D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69840-AEF4-4BA3-9C0F-2D4CAE4B7D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69840-AEF4-4BA3-9C0F-2D4CAE4B7D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69840-AEF4-4BA3-9C0F-2D4CAE4B7D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69840-AEF4-4BA3-9C0F-2D4CAE4B7D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69840-AEF4-4BA3-9C0F-2D4CAE4B7D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69840-AEF4-4BA3-9C0F-2D4CAE4B7D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69840-AEF4-4BA3-9C0F-2D4CAE4B7D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69840-AEF4-4BA3-9C0F-2D4CAE4B7D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69840-AEF4-4BA3-9C0F-2D4CAE4B7D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793257-895B-413F-BFE7-BB567E9B6BAD}" type="datetimeFigureOut">
              <a:rPr lang="en-US" smtClean="0"/>
              <a:pPr/>
              <a:t>12/13/2014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F969840-AEF4-4BA3-9C0F-2D4CAE4B7D6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793257-895B-413F-BFE7-BB567E9B6BAD}" type="datetimeFigureOut">
              <a:rPr lang="en-US" smtClean="0"/>
              <a:pPr/>
              <a:t>12/13/2014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969840-AEF4-4BA3-9C0F-2D4CAE4B7D6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285860"/>
            <a:ext cx="7972452" cy="4840303"/>
          </a:xfrm>
        </p:spPr>
        <p:txBody>
          <a:bodyPr>
            <a:noAutofit/>
          </a:bodyPr>
          <a:lstStyle/>
          <a:p>
            <a:pPr algn="l" rtl="0">
              <a:buNone/>
            </a:pPr>
            <a:r>
              <a:rPr lang="en-US" sz="2000" dirty="0" smtClean="0"/>
              <a:t>When the climacteric is associated with </a:t>
            </a:r>
            <a:r>
              <a:rPr lang="en-US" sz="2000" dirty="0" err="1" smtClean="0"/>
              <a:t>symptomatology</a:t>
            </a:r>
            <a:r>
              <a:rPr lang="en-US" sz="2000" dirty="0" smtClean="0"/>
              <a:t>.</a:t>
            </a:r>
          </a:p>
          <a:p>
            <a:pPr algn="l" rtl="0"/>
            <a:endParaRPr lang="en-US" sz="2000" dirty="0" smtClean="0">
              <a:solidFill>
                <a:srgbClr val="FF0000"/>
              </a:solidFill>
            </a:endParaRPr>
          </a:p>
          <a:p>
            <a:pPr algn="l" rtl="0"/>
            <a:r>
              <a:rPr lang="en-US" sz="2000" dirty="0" smtClean="0">
                <a:solidFill>
                  <a:srgbClr val="FF0000"/>
                </a:solidFill>
              </a:rPr>
              <a:t>Menopause after hysterectomy    without  </a:t>
            </a:r>
            <a:r>
              <a:rPr lang="en-US" sz="2000" dirty="0" err="1" smtClean="0">
                <a:solidFill>
                  <a:srgbClr val="FF0000"/>
                </a:solidFill>
              </a:rPr>
              <a:t>oophorectomy</a:t>
            </a:r>
            <a:r>
              <a:rPr lang="en-US" sz="2000" dirty="0" smtClean="0">
                <a:solidFill>
                  <a:srgbClr val="FF0000"/>
                </a:solidFill>
              </a:rPr>
              <a:t> </a:t>
            </a:r>
            <a:r>
              <a:rPr lang="en-US" sz="2000" dirty="0" smtClean="0"/>
              <a:t>Spontaneous </a:t>
            </a:r>
            <a:r>
              <a:rPr lang="en-US" sz="2000" dirty="0" smtClean="0"/>
              <a:t>cessation of ovarian function without the clinical signal of cessation of menses.</a:t>
            </a:r>
          </a:p>
          <a:p>
            <a:pPr algn="l" rtl="0"/>
            <a:endParaRPr lang="en-US" sz="2000" dirty="0" smtClean="0">
              <a:solidFill>
                <a:srgbClr val="FF0000"/>
              </a:solidFill>
            </a:endParaRPr>
          </a:p>
          <a:p>
            <a:pPr algn="l" rtl="0"/>
            <a:r>
              <a:rPr lang="en-US" sz="2000" dirty="0" smtClean="0">
                <a:solidFill>
                  <a:srgbClr val="FF0000"/>
                </a:solidFill>
              </a:rPr>
              <a:t>Induced menopause   </a:t>
            </a:r>
          </a:p>
          <a:p>
            <a:pPr algn="l" rtl="0">
              <a:buNone/>
            </a:pPr>
            <a:r>
              <a:rPr lang="en-US" sz="2000" dirty="0" smtClean="0">
                <a:solidFill>
                  <a:srgbClr val="FF0000"/>
                </a:solidFill>
              </a:rPr>
              <a:t> </a:t>
            </a:r>
            <a:r>
              <a:rPr lang="en-US" sz="2000" dirty="0" smtClean="0">
                <a:solidFill>
                  <a:srgbClr val="FF0000"/>
                </a:solidFill>
              </a:rPr>
              <a:t>    </a:t>
            </a:r>
            <a:r>
              <a:rPr lang="en-US" sz="2000" dirty="0" smtClean="0"/>
              <a:t>Cessation </a:t>
            </a:r>
            <a:r>
              <a:rPr lang="en-US" sz="2000" dirty="0" smtClean="0"/>
              <a:t>of ovarian function induced by chemotherapy, radiotherapy, or bilateral </a:t>
            </a:r>
            <a:r>
              <a:rPr lang="en-US" sz="2000" dirty="0" err="1" smtClean="0"/>
              <a:t>oophorectomy</a:t>
            </a:r>
            <a:r>
              <a:rPr lang="en-US" sz="2000" dirty="0" smtClean="0"/>
              <a:t>.</a:t>
            </a:r>
          </a:p>
          <a:p>
            <a:pPr algn="l" rtl="0"/>
            <a:endParaRPr lang="en-US" sz="2000" dirty="0" smtClean="0"/>
          </a:p>
          <a:p>
            <a:pPr algn="l" rtl="0"/>
            <a:r>
              <a:rPr lang="en-US" sz="2000" dirty="0" smtClean="0"/>
              <a:t> </a:t>
            </a:r>
            <a:r>
              <a:rPr lang="en-US" sz="2000" dirty="0" smtClean="0">
                <a:solidFill>
                  <a:srgbClr val="FF0000"/>
                </a:solidFill>
              </a:rPr>
              <a:t>Early </a:t>
            </a:r>
            <a:r>
              <a:rPr lang="en-US" sz="2000" dirty="0" smtClean="0">
                <a:solidFill>
                  <a:srgbClr val="FF0000"/>
                </a:solidFill>
              </a:rPr>
              <a:t>menopause </a:t>
            </a:r>
          </a:p>
          <a:p>
            <a:pPr algn="l" rtl="0">
              <a:buNone/>
            </a:pPr>
            <a:r>
              <a:rPr lang="en-US" sz="2000" dirty="0" smtClean="0">
                <a:solidFill>
                  <a:srgbClr val="FF0000"/>
                </a:solidFill>
              </a:rPr>
              <a:t> </a:t>
            </a:r>
            <a:r>
              <a:rPr lang="en-US" sz="2000" dirty="0" smtClean="0">
                <a:solidFill>
                  <a:srgbClr val="FF0000"/>
                </a:solidFill>
              </a:rPr>
              <a:t>    </a:t>
            </a:r>
            <a:r>
              <a:rPr lang="en-US" sz="2000" dirty="0" smtClean="0"/>
              <a:t>Cessation </a:t>
            </a:r>
            <a:r>
              <a:rPr lang="en-US" sz="2000" dirty="0" smtClean="0"/>
              <a:t>of ovarian function occurring between ages 40 and 45 in the absence of other etiologies for secondary </a:t>
            </a:r>
            <a:r>
              <a:rPr lang="en-US" sz="2000" dirty="0" smtClean="0">
                <a:solidFill>
                  <a:srgbClr val="002060"/>
                </a:solidFill>
              </a:rPr>
              <a:t>amenorrhea</a:t>
            </a:r>
            <a:r>
              <a:rPr lang="en-US" sz="2000" dirty="0" smtClean="0"/>
              <a:t> (</a:t>
            </a:r>
            <a:r>
              <a:rPr lang="en-US" sz="2000" dirty="0" smtClean="0">
                <a:solidFill>
                  <a:srgbClr val="00B050"/>
                </a:solidFill>
              </a:rPr>
              <a:t>pregnancy, </a:t>
            </a:r>
            <a:r>
              <a:rPr lang="en-US" sz="2000" dirty="0" err="1" smtClean="0">
                <a:solidFill>
                  <a:srgbClr val="00B050"/>
                </a:solidFill>
              </a:rPr>
              <a:t>hyperprolactinemia</a:t>
            </a:r>
            <a:r>
              <a:rPr lang="en-US" sz="2000" dirty="0" smtClean="0">
                <a:solidFill>
                  <a:srgbClr val="00B050"/>
                </a:solidFill>
              </a:rPr>
              <a:t>, and thyroid disorders</a:t>
            </a:r>
            <a:r>
              <a:rPr lang="en-US" sz="2000" dirty="0" smtClean="0"/>
              <a:t>).</a:t>
            </a:r>
          </a:p>
        </p:txBody>
      </p:sp>
      <p:sp>
        <p:nvSpPr>
          <p:cNvPr id="4" name="Rectangle 3"/>
          <p:cNvSpPr/>
          <p:nvPr/>
        </p:nvSpPr>
        <p:spPr>
          <a:xfrm>
            <a:off x="928662" y="857232"/>
            <a:ext cx="4749186" cy="400110"/>
          </a:xfrm>
          <a:prstGeom prst="rect">
            <a:avLst/>
          </a:prstGeom>
        </p:spPr>
        <p:txBody>
          <a:bodyPr wrap="square">
            <a:spAutoFit/>
          </a:bodyPr>
          <a:lstStyle/>
          <a:p>
            <a:r>
              <a:rPr lang="en-US" sz="2000" dirty="0" smtClean="0">
                <a:solidFill>
                  <a:srgbClr val="FF0000"/>
                </a:solidFill>
              </a:rPr>
              <a:t>Climacteric syndrome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186766" cy="4911741"/>
          </a:xfrm>
        </p:spPr>
        <p:txBody>
          <a:bodyPr>
            <a:normAutofit/>
          </a:bodyPr>
          <a:lstStyle/>
          <a:p>
            <a:pPr algn="l" rtl="0"/>
            <a:r>
              <a:rPr lang="en-US" dirty="0" smtClean="0"/>
              <a:t>. However, </a:t>
            </a:r>
            <a:r>
              <a:rPr lang="en-US" dirty="0" smtClean="0">
                <a:solidFill>
                  <a:srgbClr val="00B050"/>
                </a:solidFill>
              </a:rPr>
              <a:t>some diabetic women, after careful evaluation of cardiovascular risk, may be candidates for MHT, </a:t>
            </a:r>
          </a:p>
          <a:p>
            <a:pPr algn="l" rtl="0"/>
            <a:endParaRPr lang="en-US" dirty="0" smtClean="0">
              <a:solidFill>
                <a:srgbClr val="00B050"/>
              </a:solidFill>
            </a:endParaRPr>
          </a:p>
          <a:p>
            <a:pPr algn="l" rtl="0"/>
            <a:r>
              <a:rPr lang="en-US" dirty="0" smtClean="0">
                <a:solidFill>
                  <a:srgbClr val="00B050"/>
                </a:solidFill>
              </a:rPr>
              <a:t>preferably</a:t>
            </a:r>
            <a:r>
              <a:rPr lang="en-US" dirty="0" smtClean="0">
                <a:solidFill>
                  <a:srgbClr val="002060"/>
                </a:solidFill>
              </a:rPr>
              <a:t> </a:t>
            </a:r>
            <a:r>
              <a:rPr lang="en-US" dirty="0" err="1" smtClean="0">
                <a:solidFill>
                  <a:srgbClr val="002060"/>
                </a:solidFill>
              </a:rPr>
              <a:t>transdermal</a:t>
            </a:r>
            <a:r>
              <a:rPr lang="en-US" dirty="0" smtClean="0">
                <a:solidFill>
                  <a:srgbClr val="002060"/>
                </a:solidFill>
              </a:rPr>
              <a:t> estrogen and micronized progesterone or another less metabolically active </a:t>
            </a:r>
            <a:r>
              <a:rPr lang="en-US" dirty="0" err="1" smtClean="0">
                <a:solidFill>
                  <a:srgbClr val="002060"/>
                </a:solidFill>
              </a:rPr>
              <a:t>progestogen</a:t>
            </a:r>
            <a:r>
              <a:rPr lang="en-US" dirty="0" smtClean="0">
                <a:solidFill>
                  <a:srgbClr val="002060"/>
                </a:solidFill>
              </a:rPr>
              <a:t>.</a:t>
            </a:r>
            <a:endParaRPr lang="en-US" dirty="0">
              <a:solidFill>
                <a:srgbClr val="00206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571480"/>
            <a:ext cx="8115328" cy="5554683"/>
          </a:xfrm>
        </p:spPr>
        <p:txBody>
          <a:bodyPr>
            <a:normAutofit fontScale="92500" lnSpcReduction="20000"/>
          </a:bodyPr>
          <a:lstStyle/>
          <a:p>
            <a:pPr algn="l" rtl="0"/>
            <a:r>
              <a:rPr lang="en-US" sz="3800" b="1" i="1" dirty="0" err="1" smtClean="0">
                <a:solidFill>
                  <a:srgbClr val="FF0000"/>
                </a:solidFill>
              </a:rPr>
              <a:t>Cutaneous</a:t>
            </a:r>
            <a:r>
              <a:rPr lang="en-US" sz="3800" b="1" i="1" dirty="0" smtClean="0">
                <a:solidFill>
                  <a:srgbClr val="FF0000"/>
                </a:solidFill>
              </a:rPr>
              <a:t> and </a:t>
            </a:r>
            <a:r>
              <a:rPr lang="en-US" sz="3800" b="1" i="1" dirty="0" err="1" smtClean="0">
                <a:solidFill>
                  <a:srgbClr val="FF0000"/>
                </a:solidFill>
              </a:rPr>
              <a:t>transdermal</a:t>
            </a:r>
            <a:r>
              <a:rPr lang="en-US" sz="3800" b="1" i="1" dirty="0" smtClean="0">
                <a:solidFill>
                  <a:srgbClr val="FF0000"/>
                </a:solidFill>
              </a:rPr>
              <a:t> </a:t>
            </a:r>
            <a:r>
              <a:rPr lang="en-US" sz="3800" b="1" i="1" dirty="0" err="1" smtClean="0">
                <a:solidFill>
                  <a:srgbClr val="FF0000"/>
                </a:solidFill>
              </a:rPr>
              <a:t>estradiol</a:t>
            </a:r>
            <a:r>
              <a:rPr lang="en-US" sz="3800" b="1" i="1" dirty="0" smtClean="0">
                <a:solidFill>
                  <a:srgbClr val="FF0000"/>
                </a:solidFill>
              </a:rPr>
              <a:t>. </a:t>
            </a:r>
          </a:p>
          <a:p>
            <a:pPr algn="l" rtl="0"/>
            <a:endParaRPr lang="en-US" b="1" i="1" dirty="0" smtClean="0"/>
          </a:p>
          <a:p>
            <a:pPr algn="l" rtl="0"/>
            <a:r>
              <a:rPr lang="en-US" b="1" i="1" dirty="0" err="1" smtClean="0"/>
              <a:t>Cutaneous</a:t>
            </a:r>
            <a:r>
              <a:rPr lang="en-US" b="1" i="1" dirty="0" smtClean="0"/>
              <a:t> and </a:t>
            </a:r>
            <a:r>
              <a:rPr lang="pt-BR" dirty="0" smtClean="0"/>
              <a:t>transdermal estradiol, administered via </a:t>
            </a:r>
            <a:r>
              <a:rPr lang="pt-BR" dirty="0" smtClean="0">
                <a:solidFill>
                  <a:srgbClr val="00B050"/>
                </a:solidFill>
              </a:rPr>
              <a:t>percutaneous gels, </a:t>
            </a:r>
            <a:r>
              <a:rPr lang="en-US" dirty="0" smtClean="0">
                <a:solidFill>
                  <a:srgbClr val="00B050"/>
                </a:solidFill>
              </a:rPr>
              <a:t>sprays, emulsions, or </a:t>
            </a:r>
            <a:r>
              <a:rPr lang="en-US" dirty="0" err="1" smtClean="0">
                <a:solidFill>
                  <a:srgbClr val="00B050"/>
                </a:solidFill>
              </a:rPr>
              <a:t>transdermal</a:t>
            </a:r>
            <a:r>
              <a:rPr lang="en-US" dirty="0" smtClean="0">
                <a:solidFill>
                  <a:srgbClr val="00B050"/>
                </a:solidFill>
              </a:rPr>
              <a:t> patches</a:t>
            </a:r>
            <a:r>
              <a:rPr lang="en-US" dirty="0" smtClean="0"/>
              <a:t>, have a similar </a:t>
            </a:r>
            <a:r>
              <a:rPr lang="en-US" dirty="0" smtClean="0">
                <a:solidFill>
                  <a:srgbClr val="00B050"/>
                </a:solidFill>
              </a:rPr>
              <a:t>efficacy as oral </a:t>
            </a:r>
            <a:r>
              <a:rPr lang="en-US" dirty="0" smtClean="0"/>
              <a:t>ET in reducing climacteric symptoms and are easily tailored to the individual . </a:t>
            </a:r>
          </a:p>
          <a:p>
            <a:pPr algn="l" rtl="0"/>
            <a:endParaRPr lang="en-US" dirty="0" smtClean="0"/>
          </a:p>
          <a:p>
            <a:pPr algn="l" rtl="0"/>
            <a:r>
              <a:rPr lang="en-US" dirty="0" err="1" smtClean="0"/>
              <a:t>Transdermal</a:t>
            </a:r>
            <a:r>
              <a:rPr lang="en-US" dirty="0" smtClean="0"/>
              <a:t> therapies, at low doses, are preferable for women with a </a:t>
            </a:r>
            <a:r>
              <a:rPr lang="en-US" dirty="0" smtClean="0">
                <a:solidFill>
                  <a:srgbClr val="00B050"/>
                </a:solidFill>
              </a:rPr>
              <a:t>VTE risk</a:t>
            </a:r>
            <a:r>
              <a:rPr lang="en-US" dirty="0" smtClean="0"/>
              <a:t>, as evidenced by a recent </a:t>
            </a:r>
            <a:r>
              <a:rPr lang="en-US" dirty="0" err="1" smtClean="0"/>
              <a:t>metaanalysis</a:t>
            </a:r>
            <a:r>
              <a:rPr lang="en-US" dirty="0" smtClean="0"/>
              <a:t> commissioned for these guidelines , and they may also be </a:t>
            </a:r>
            <a:r>
              <a:rPr lang="en-US" dirty="0" smtClean="0">
                <a:solidFill>
                  <a:srgbClr val="00B050"/>
                </a:solidFill>
              </a:rPr>
              <a:t>preferable in patients with hypertension, </a:t>
            </a:r>
            <a:r>
              <a:rPr lang="en-US" dirty="0" err="1" smtClean="0">
                <a:solidFill>
                  <a:srgbClr val="00B050"/>
                </a:solidFill>
              </a:rPr>
              <a:t>hypertriglyceridemia</a:t>
            </a:r>
            <a:r>
              <a:rPr lang="en-US" dirty="0" smtClean="0">
                <a:solidFill>
                  <a:srgbClr val="00B050"/>
                </a:solidFill>
              </a:rPr>
              <a:t>, obesity, </a:t>
            </a:r>
            <a:r>
              <a:rPr lang="en-US" dirty="0" err="1" smtClean="0">
                <a:solidFill>
                  <a:srgbClr val="00B050"/>
                </a:solidFill>
              </a:rPr>
              <a:t>MetS</a:t>
            </a:r>
            <a:r>
              <a:rPr lang="en-US" dirty="0" smtClean="0">
                <a:solidFill>
                  <a:srgbClr val="00B050"/>
                </a:solidFill>
              </a:rPr>
              <a:t>, diabetes, or a history of gallbladder disease</a:t>
            </a:r>
            <a:r>
              <a:rPr lang="en-US" dirty="0" smtClean="0"/>
              <a:t>. </a:t>
            </a:r>
            <a:endParaRPr lang="fa-I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785794"/>
            <a:ext cx="7972452" cy="5340369"/>
          </a:xfrm>
        </p:spPr>
        <p:txBody>
          <a:bodyPr>
            <a:normAutofit fontScale="92500"/>
          </a:bodyPr>
          <a:lstStyle/>
          <a:p>
            <a:pPr algn="l" rtl="0"/>
            <a:r>
              <a:rPr lang="en-US" b="1" i="1" dirty="0" smtClean="0">
                <a:solidFill>
                  <a:srgbClr val="FF0000"/>
                </a:solidFill>
              </a:rPr>
              <a:t>Vaginal delivery of systemic estrogens. </a:t>
            </a:r>
          </a:p>
          <a:p>
            <a:pPr algn="l" rtl="0"/>
            <a:endParaRPr lang="en-US" b="1" i="1" dirty="0" smtClean="0"/>
          </a:p>
          <a:p>
            <a:pPr algn="l" rtl="0"/>
            <a:r>
              <a:rPr lang="en-US" b="1" i="1" dirty="0" err="1" smtClean="0"/>
              <a:t>Estradiol</a:t>
            </a:r>
            <a:r>
              <a:rPr lang="en-US" b="1" i="1" dirty="0" smtClean="0"/>
              <a:t> acetate </a:t>
            </a:r>
            <a:r>
              <a:rPr lang="en-US" dirty="0" smtClean="0"/>
              <a:t>vaginal rings, delivering </a:t>
            </a:r>
            <a:r>
              <a:rPr lang="en-US" dirty="0" smtClean="0">
                <a:solidFill>
                  <a:srgbClr val="00B050"/>
                </a:solidFill>
              </a:rPr>
              <a:t>50 or 100 g </a:t>
            </a:r>
            <a:r>
              <a:rPr lang="en-US" dirty="0" smtClean="0"/>
              <a:t>of </a:t>
            </a:r>
            <a:r>
              <a:rPr lang="en-US" dirty="0" err="1" smtClean="0"/>
              <a:t>estradiol</a:t>
            </a:r>
            <a:r>
              <a:rPr lang="en-US" dirty="0" smtClean="0"/>
              <a:t> daily (Table 5), provide consistent </a:t>
            </a:r>
            <a:r>
              <a:rPr lang="en-US" dirty="0" smtClean="0">
                <a:solidFill>
                  <a:srgbClr val="00B050"/>
                </a:solidFill>
              </a:rPr>
              <a:t>systemic </a:t>
            </a:r>
            <a:r>
              <a:rPr lang="en-US" dirty="0" err="1" smtClean="0">
                <a:solidFill>
                  <a:srgbClr val="00B050"/>
                </a:solidFill>
              </a:rPr>
              <a:t>estradiol</a:t>
            </a:r>
            <a:r>
              <a:rPr lang="en-US" dirty="0" smtClean="0">
                <a:solidFill>
                  <a:srgbClr val="00B050"/>
                </a:solidFill>
              </a:rPr>
              <a:t> levels for 3 months per ring </a:t>
            </a:r>
            <a:r>
              <a:rPr lang="en-US" dirty="0" smtClean="0"/>
              <a:t>insertion. </a:t>
            </a:r>
          </a:p>
          <a:p>
            <a:pPr algn="l" rtl="0"/>
            <a:endParaRPr lang="en-US" dirty="0" smtClean="0"/>
          </a:p>
          <a:p>
            <a:pPr algn="l" rtl="0"/>
            <a:r>
              <a:rPr lang="en-US" dirty="0" smtClean="0"/>
              <a:t>They are indicated for treatment </a:t>
            </a:r>
            <a:r>
              <a:rPr lang="en-US" dirty="0" smtClean="0">
                <a:solidFill>
                  <a:srgbClr val="00B050"/>
                </a:solidFill>
              </a:rPr>
              <a:t>of moderate to severe VMS and VVA </a:t>
            </a:r>
            <a:r>
              <a:rPr lang="en-US" dirty="0" smtClean="0"/>
              <a:t>due to menopause . </a:t>
            </a:r>
          </a:p>
          <a:p>
            <a:pPr algn="l" rtl="0"/>
            <a:endParaRPr lang="en-US" dirty="0" smtClean="0"/>
          </a:p>
          <a:p>
            <a:pPr algn="l" rtl="0"/>
            <a:r>
              <a:rPr lang="en-US" dirty="0" smtClean="0">
                <a:solidFill>
                  <a:srgbClr val="00B050"/>
                </a:solidFill>
              </a:rPr>
              <a:t>High-dose vaginal </a:t>
            </a:r>
            <a:r>
              <a:rPr lang="en-US" dirty="0" smtClean="0"/>
              <a:t>creams containing </a:t>
            </a:r>
            <a:r>
              <a:rPr lang="en-US" dirty="0" err="1" smtClean="0"/>
              <a:t>estradiol</a:t>
            </a:r>
            <a:r>
              <a:rPr lang="en-US" dirty="0" smtClean="0"/>
              <a:t> or CEE (</a:t>
            </a:r>
            <a:r>
              <a:rPr lang="en-US" dirty="0" err="1" smtClean="0"/>
              <a:t>ie</a:t>
            </a:r>
            <a:r>
              <a:rPr lang="en-US" dirty="0" smtClean="0"/>
              <a:t>, 1–2 g) also result in systemic estrogen levels. </a:t>
            </a:r>
            <a:r>
              <a:rPr lang="en-US" dirty="0" smtClean="0">
                <a:solidFill>
                  <a:srgbClr val="00B050"/>
                </a:solidFill>
              </a:rPr>
              <a:t>Concomitant </a:t>
            </a:r>
            <a:r>
              <a:rPr lang="en-US" dirty="0" err="1" smtClean="0">
                <a:solidFill>
                  <a:srgbClr val="00B050"/>
                </a:solidFill>
              </a:rPr>
              <a:t>progestogen</a:t>
            </a:r>
            <a:r>
              <a:rPr lang="en-US" dirty="0" smtClean="0">
                <a:solidFill>
                  <a:srgbClr val="00B050"/>
                </a:solidFill>
              </a:rPr>
              <a:t> is needed with these preparations to abrogate </a:t>
            </a:r>
            <a:r>
              <a:rPr lang="en-US" dirty="0" smtClean="0"/>
              <a:t>endometrial stimulation.</a:t>
            </a:r>
            <a:endParaRPr lang="en-US" i="1"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85794"/>
            <a:ext cx="8329642" cy="5340369"/>
          </a:xfrm>
        </p:spPr>
        <p:txBody>
          <a:bodyPr>
            <a:normAutofit fontScale="92500" lnSpcReduction="20000"/>
          </a:bodyPr>
          <a:lstStyle/>
          <a:p>
            <a:pPr algn="l" rtl="0"/>
            <a:r>
              <a:rPr lang="en-US" b="1" i="1" dirty="0" err="1" smtClean="0">
                <a:solidFill>
                  <a:srgbClr val="FF0000"/>
                </a:solidFill>
              </a:rPr>
              <a:t>Progestogen</a:t>
            </a:r>
            <a:r>
              <a:rPr lang="en-US" b="1" i="1" dirty="0" smtClean="0">
                <a:solidFill>
                  <a:srgbClr val="FF0000"/>
                </a:solidFill>
              </a:rPr>
              <a:t> administration</a:t>
            </a:r>
          </a:p>
          <a:p>
            <a:pPr algn="l" rtl="0">
              <a:buNone/>
            </a:pPr>
            <a:endParaRPr lang="en-US" dirty="0" smtClean="0"/>
          </a:p>
          <a:p>
            <a:pPr algn="l" rtl="0">
              <a:buNone/>
            </a:pPr>
            <a:r>
              <a:rPr lang="en-US" dirty="0" smtClean="0"/>
              <a:t>In women with a </a:t>
            </a:r>
            <a:r>
              <a:rPr lang="en-US" dirty="0" smtClean="0">
                <a:solidFill>
                  <a:srgbClr val="00B050"/>
                </a:solidFill>
              </a:rPr>
              <a:t>uterus, a </a:t>
            </a:r>
            <a:r>
              <a:rPr lang="en-US" dirty="0" err="1" smtClean="0">
                <a:solidFill>
                  <a:srgbClr val="00B050"/>
                </a:solidFill>
              </a:rPr>
              <a:t>progestogen</a:t>
            </a:r>
            <a:r>
              <a:rPr lang="en-US" dirty="0" smtClean="0">
                <a:solidFill>
                  <a:srgbClr val="00B050"/>
                </a:solidFill>
              </a:rPr>
              <a:t> must be added to prevent endometrial hyperplasia and cancer</a:t>
            </a:r>
            <a:r>
              <a:rPr lang="en-US" dirty="0" smtClean="0"/>
              <a:t>. The various formulations (Table 5) are administered in two regimens. </a:t>
            </a:r>
            <a:r>
              <a:rPr lang="en-US" dirty="0" smtClean="0">
                <a:solidFill>
                  <a:srgbClr val="0070C0"/>
                </a:solidFill>
              </a:rPr>
              <a:t>The combined sequential regimen includes estrogen for 20 to 25 days and a </a:t>
            </a:r>
            <a:r>
              <a:rPr lang="en-US" dirty="0" err="1" smtClean="0">
                <a:solidFill>
                  <a:srgbClr val="0070C0"/>
                </a:solidFill>
              </a:rPr>
              <a:t>progestogen</a:t>
            </a:r>
            <a:r>
              <a:rPr lang="en-US" dirty="0" smtClean="0">
                <a:solidFill>
                  <a:srgbClr val="0070C0"/>
                </a:solidFill>
              </a:rPr>
              <a:t> for 12 to 15 days each month.</a:t>
            </a:r>
            <a:r>
              <a:rPr lang="en-US" dirty="0" smtClean="0"/>
              <a:t> </a:t>
            </a:r>
          </a:p>
          <a:p>
            <a:pPr algn="l" rtl="0">
              <a:buNone/>
            </a:pPr>
            <a:r>
              <a:rPr lang="en-US" dirty="0" smtClean="0"/>
              <a:t>   </a:t>
            </a:r>
          </a:p>
          <a:p>
            <a:pPr algn="l" rtl="0">
              <a:buNone/>
            </a:pPr>
            <a:r>
              <a:rPr lang="en-US" dirty="0" smtClean="0"/>
              <a:t>This approach </a:t>
            </a:r>
            <a:r>
              <a:rPr lang="en-US" dirty="0" smtClean="0">
                <a:solidFill>
                  <a:srgbClr val="00B0F0"/>
                </a:solidFill>
              </a:rPr>
              <a:t>is preferred for recently menopausal woman </a:t>
            </a:r>
            <a:r>
              <a:rPr lang="en-US" dirty="0" smtClean="0"/>
              <a:t>who are prone to breakthrough bleeding during the first year or two of therapy. The combined continuous regimen utilizes both an estrogen and </a:t>
            </a:r>
            <a:r>
              <a:rPr lang="en-US" dirty="0" err="1" smtClean="0"/>
              <a:t>prodoi</a:t>
            </a:r>
            <a:r>
              <a:rPr lang="en-US" dirty="0" smtClean="0"/>
              <a:t> </a:t>
            </a:r>
            <a:r>
              <a:rPr lang="en-US" dirty="0" err="1" smtClean="0"/>
              <a:t>gestogen</a:t>
            </a:r>
            <a:r>
              <a:rPr lang="en-US" dirty="0" smtClean="0"/>
              <a:t> daily on a continuous basis. </a:t>
            </a:r>
          </a:p>
          <a:p>
            <a:pPr algn="l" rtl="0">
              <a:buNone/>
            </a:pPr>
            <a:endParaRPr lang="en-US" dirty="0" smtClean="0"/>
          </a:p>
          <a:p>
            <a:pPr algn="l" rtl="0">
              <a:buNone/>
            </a:pPr>
            <a:r>
              <a:rPr lang="en-US" dirty="0" smtClean="0"/>
              <a:t>Clinicians can administer </a:t>
            </a:r>
            <a:r>
              <a:rPr lang="en-US" dirty="0" err="1" smtClean="0"/>
              <a:t>progestogen</a:t>
            </a:r>
            <a:r>
              <a:rPr lang="en-US" dirty="0" smtClean="0"/>
              <a:t> </a:t>
            </a:r>
            <a:r>
              <a:rPr lang="en-US" dirty="0" smtClean="0">
                <a:solidFill>
                  <a:srgbClr val="00B050"/>
                </a:solidFill>
              </a:rPr>
              <a:t>orally, </a:t>
            </a:r>
            <a:r>
              <a:rPr lang="en-US" dirty="0" err="1" smtClean="0">
                <a:solidFill>
                  <a:srgbClr val="00B050"/>
                </a:solidFill>
              </a:rPr>
              <a:t>transdermally</a:t>
            </a:r>
            <a:r>
              <a:rPr lang="en-US" dirty="0" smtClean="0">
                <a:solidFill>
                  <a:srgbClr val="00B050"/>
                </a:solidFill>
              </a:rPr>
              <a:t> by patch, vaginally, or by intrauterine administration </a:t>
            </a:r>
            <a:r>
              <a:rPr lang="en-US" dirty="0" smtClean="0"/>
              <a:t>.</a:t>
            </a:r>
            <a:endParaRPr lang="fa-IR" dirty="0" smtClean="0"/>
          </a:p>
          <a:p>
            <a:pPr algn="l" rtl="0"/>
            <a:endParaRPr lang="fa-I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857232"/>
            <a:ext cx="8401080" cy="5268931"/>
          </a:xfrm>
        </p:spPr>
        <p:txBody>
          <a:bodyPr>
            <a:normAutofit/>
          </a:bodyPr>
          <a:lstStyle/>
          <a:p>
            <a:pPr algn="l" rtl="0"/>
            <a:r>
              <a:rPr lang="en-US" b="1" i="1" dirty="0" err="1" smtClean="0"/>
              <a:t>Progestogen</a:t>
            </a:r>
            <a:r>
              <a:rPr lang="en-US" b="1" i="1" dirty="0" smtClean="0"/>
              <a:t> alone.</a:t>
            </a:r>
          </a:p>
          <a:p>
            <a:pPr algn="l" rtl="0"/>
            <a:endParaRPr lang="en-US" b="1" i="1" dirty="0" smtClean="0"/>
          </a:p>
          <a:p>
            <a:pPr algn="l" rtl="0"/>
            <a:r>
              <a:rPr lang="en-US" b="1" i="1" dirty="0" smtClean="0">
                <a:solidFill>
                  <a:srgbClr val="00B050"/>
                </a:solidFill>
              </a:rPr>
              <a:t> For those who do not tolerate ET, </a:t>
            </a:r>
            <a:r>
              <a:rPr lang="en-US" b="1" i="1" dirty="0" err="1" smtClean="0">
                <a:solidFill>
                  <a:srgbClr val="00B050"/>
                </a:solidFill>
              </a:rPr>
              <a:t>progestogens</a:t>
            </a:r>
            <a:r>
              <a:rPr lang="en-US" b="1" i="1" dirty="0" smtClean="0">
                <a:solidFill>
                  <a:srgbClr val="00B050"/>
                </a:solidFill>
              </a:rPr>
              <a:t> </a:t>
            </a:r>
            <a:r>
              <a:rPr lang="en-US" dirty="0" smtClean="0">
                <a:solidFill>
                  <a:srgbClr val="00B050"/>
                </a:solidFill>
              </a:rPr>
              <a:t>can relieve VMS. In RCTs, oral synthetic </a:t>
            </a:r>
            <a:r>
              <a:rPr lang="en-US" dirty="0" err="1" smtClean="0">
                <a:solidFill>
                  <a:srgbClr val="00B050"/>
                </a:solidFill>
              </a:rPr>
              <a:t>progestogens</a:t>
            </a:r>
            <a:r>
              <a:rPr lang="en-US" dirty="0" smtClean="0">
                <a:solidFill>
                  <a:srgbClr val="00B050"/>
                </a:solidFill>
              </a:rPr>
              <a:t> (Table 5)  and micronized progesterone  were effective</a:t>
            </a:r>
            <a:r>
              <a:rPr lang="en-US" dirty="0" smtClean="0"/>
              <a:t>. </a:t>
            </a:r>
          </a:p>
          <a:p>
            <a:pPr algn="l" rtl="0"/>
            <a:endParaRPr lang="en-US" dirty="0" smtClean="0"/>
          </a:p>
          <a:p>
            <a:pPr algn="l" rtl="0"/>
            <a:r>
              <a:rPr lang="en-US" dirty="0" smtClean="0"/>
              <a:t>Clinical outcome trials are lacking in women with breast cancer; thus, </a:t>
            </a:r>
            <a:r>
              <a:rPr lang="en-US" dirty="0" err="1" smtClean="0"/>
              <a:t>progestogen</a:t>
            </a:r>
            <a:r>
              <a:rPr lang="en-US" dirty="0" smtClean="0"/>
              <a:t> therapy is best avoided, except under limited circumstances in these patients, because the effect on recurrence </a:t>
            </a:r>
            <a:r>
              <a:rPr lang="en-US" dirty="0" smtClean="0">
                <a:solidFill>
                  <a:srgbClr val="FF0000"/>
                </a:solidFill>
              </a:rPr>
              <a:t>is unclear .</a:t>
            </a:r>
          </a:p>
          <a:p>
            <a:pPr algn="l" rtl="0">
              <a:buNone/>
            </a:pPr>
            <a:endParaRPr lang="en-US" b="1" i="1"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285720" y="214290"/>
            <a:ext cx="8572560" cy="6357982"/>
          </a:xfrm>
          <a:prstGeom prst="rect">
            <a:avLst/>
          </a:prstGeom>
          <a:noFill/>
          <a:ln w="9525">
            <a:noFill/>
            <a:miter lim="800000"/>
            <a:headEnd/>
            <a:tailEnd/>
          </a:ln>
          <a:effectLst/>
        </p:spPr>
      </p:pic>
    </p:spTree>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428604"/>
            <a:ext cx="7972452" cy="5697559"/>
          </a:xfrm>
        </p:spPr>
        <p:txBody>
          <a:bodyPr>
            <a:normAutofit lnSpcReduction="10000"/>
          </a:bodyPr>
          <a:lstStyle/>
          <a:p>
            <a:pPr algn="l" rtl="0"/>
            <a:r>
              <a:rPr lang="en-US" b="1" i="1" dirty="0" smtClean="0"/>
              <a:t>Low-dose therapies</a:t>
            </a:r>
          </a:p>
          <a:p>
            <a:pPr algn="l" rtl="0"/>
            <a:endParaRPr lang="en-US" b="1" i="1" dirty="0" smtClean="0"/>
          </a:p>
          <a:p>
            <a:pPr algn="l" rtl="0"/>
            <a:r>
              <a:rPr lang="en-US" b="1" i="1" dirty="0" smtClean="0"/>
              <a:t>Low-dose vaginal ring. Low-dose vaginal rings </a:t>
            </a:r>
            <a:r>
              <a:rPr lang="en-US" b="1" i="1" dirty="0" smtClean="0">
                <a:solidFill>
                  <a:srgbClr val="00B050"/>
                </a:solidFill>
              </a:rPr>
              <a:t>result in </a:t>
            </a:r>
            <a:r>
              <a:rPr lang="en-US" dirty="0" err="1" smtClean="0">
                <a:solidFill>
                  <a:srgbClr val="00B050"/>
                </a:solidFill>
              </a:rPr>
              <a:t>estradiol</a:t>
            </a:r>
            <a:r>
              <a:rPr lang="en-US" dirty="0" smtClean="0">
                <a:solidFill>
                  <a:srgbClr val="00B050"/>
                </a:solidFill>
              </a:rPr>
              <a:t> levels that remain within the normal postmenopausal range</a:t>
            </a:r>
            <a:r>
              <a:rPr lang="en-US" dirty="0" smtClean="0"/>
              <a:t>;</a:t>
            </a:r>
          </a:p>
          <a:p>
            <a:pPr algn="l" rtl="0"/>
            <a:endParaRPr lang="en-US" dirty="0" smtClean="0"/>
          </a:p>
          <a:p>
            <a:pPr algn="l" rtl="0"/>
            <a:r>
              <a:rPr lang="en-US" dirty="0" smtClean="0"/>
              <a:t> however, bone </a:t>
            </a:r>
            <a:r>
              <a:rPr lang="en-US" dirty="0" err="1" smtClean="0"/>
              <a:t>resorption</a:t>
            </a:r>
            <a:r>
              <a:rPr lang="en-US" dirty="0" smtClean="0"/>
              <a:t> and lipid levels decrease, suggesting possible systemic effects. </a:t>
            </a:r>
          </a:p>
          <a:p>
            <a:pPr algn="l" rtl="0"/>
            <a:endParaRPr lang="en-US" dirty="0" smtClean="0">
              <a:solidFill>
                <a:srgbClr val="00B050"/>
              </a:solidFill>
            </a:endParaRPr>
          </a:p>
          <a:p>
            <a:pPr algn="l" rtl="0"/>
            <a:r>
              <a:rPr lang="en-US" dirty="0" smtClean="0">
                <a:solidFill>
                  <a:srgbClr val="00B050"/>
                </a:solidFill>
              </a:rPr>
              <a:t>Insertion and removal at 3-month intervals may be difficult</a:t>
            </a:r>
            <a:r>
              <a:rPr lang="en-US" dirty="0" smtClean="0"/>
              <a:t>, the ring can be sensed during intercourse, and it can be expelled, particularly in women who have undergone a hysterectomy .</a:t>
            </a:r>
          </a:p>
          <a:p>
            <a:pPr algn="l" rtl="0"/>
            <a:r>
              <a:rPr lang="en-US" b="1" i="1" dirty="0" smtClean="0"/>
              <a:t>.</a:t>
            </a:r>
            <a:endParaRPr lang="fa-I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571480"/>
            <a:ext cx="8115328" cy="5554683"/>
          </a:xfrm>
        </p:spPr>
        <p:txBody>
          <a:bodyPr>
            <a:normAutofit/>
          </a:bodyPr>
          <a:lstStyle/>
          <a:p>
            <a:pPr algn="l" rtl="0"/>
            <a:r>
              <a:rPr lang="en-US" b="1" i="1" dirty="0" smtClean="0"/>
              <a:t>Vaginal </a:t>
            </a:r>
            <a:r>
              <a:rPr lang="en-US" b="1" i="1" dirty="0" err="1" smtClean="0"/>
              <a:t>estradiol</a:t>
            </a:r>
            <a:r>
              <a:rPr lang="en-US" b="1" i="1" dirty="0" smtClean="0"/>
              <a:t> tablets. </a:t>
            </a:r>
          </a:p>
          <a:p>
            <a:pPr algn="l" rtl="0"/>
            <a:endParaRPr lang="en-US" b="1" i="1" dirty="0" smtClean="0"/>
          </a:p>
          <a:p>
            <a:pPr algn="l" rtl="0"/>
            <a:r>
              <a:rPr lang="en-US" b="1" i="1" dirty="0" smtClean="0"/>
              <a:t>The </a:t>
            </a:r>
            <a:r>
              <a:rPr lang="en-US" b="1" i="1" dirty="0" smtClean="0">
                <a:solidFill>
                  <a:srgbClr val="00B050"/>
                </a:solidFill>
              </a:rPr>
              <a:t>10-g tablet provides standard </a:t>
            </a:r>
            <a:r>
              <a:rPr lang="en-US" dirty="0" smtClean="0">
                <a:solidFill>
                  <a:srgbClr val="00B050"/>
                </a:solidFill>
              </a:rPr>
              <a:t>twice weekly dosing, relieves vaginal symptoms by 8 weeks, and is effective for at least 52 weeks </a:t>
            </a:r>
            <a:r>
              <a:rPr lang="en-US" dirty="0" smtClean="0"/>
              <a:t>. </a:t>
            </a:r>
          </a:p>
          <a:p>
            <a:pPr algn="l" rtl="0"/>
            <a:endParaRPr lang="en-US" dirty="0" smtClean="0"/>
          </a:p>
          <a:p>
            <a:pPr algn="l" rtl="0"/>
            <a:r>
              <a:rPr lang="en-US" dirty="0" smtClean="0"/>
              <a:t>Therapy is initiated with </a:t>
            </a:r>
            <a:r>
              <a:rPr lang="en-US" dirty="0" smtClean="0">
                <a:solidFill>
                  <a:srgbClr val="00B050"/>
                </a:solidFill>
              </a:rPr>
              <a:t>daily administration for 2 weeks, and then twice weekly thereafter</a:t>
            </a:r>
            <a:r>
              <a:rPr lang="en-US" dirty="0" smtClean="0"/>
              <a:t>. </a:t>
            </a:r>
          </a:p>
          <a:p>
            <a:pPr algn="l" rtl="0">
              <a:buNone/>
            </a:pPr>
            <a:endParaRPr lang="en-US" b="1" i="1" dirty="0" smtClean="0"/>
          </a:p>
          <a:p>
            <a:pPr algn="l" rtl="0"/>
            <a:r>
              <a:rPr lang="en-US" b="1" i="1" dirty="0" err="1" smtClean="0"/>
              <a:t>Promestriene</a:t>
            </a:r>
            <a:r>
              <a:rPr lang="en-US" b="1" i="1" dirty="0" smtClean="0"/>
              <a:t> (</a:t>
            </a:r>
            <a:r>
              <a:rPr lang="en-US" b="1" i="1" dirty="0" err="1" smtClean="0"/>
              <a:t>estradiol</a:t>
            </a:r>
            <a:r>
              <a:rPr lang="en-US" b="1" i="1" dirty="0" smtClean="0"/>
              <a:t> </a:t>
            </a:r>
            <a:r>
              <a:rPr lang="en-US" b="1" i="1" dirty="0" err="1" smtClean="0"/>
              <a:t>diether</a:t>
            </a:r>
            <a:r>
              <a:rPr lang="en-US" b="1" i="1" dirty="0" smtClean="0"/>
              <a:t>). This is a low-dose estrogen </a:t>
            </a:r>
            <a:r>
              <a:rPr lang="en-US" dirty="0" smtClean="0"/>
              <a:t>used outside the United States. </a:t>
            </a:r>
            <a:endParaRPr lang="fa-I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58204" cy="5340369"/>
          </a:xfrm>
        </p:spPr>
        <p:txBody>
          <a:bodyPr>
            <a:normAutofit/>
          </a:bodyPr>
          <a:lstStyle/>
          <a:p>
            <a:pPr algn="l" rtl="0"/>
            <a:r>
              <a:rPr lang="en-US" b="1" i="1" dirty="0" smtClean="0"/>
              <a:t>Intermediate-dose vaginal estrogen</a:t>
            </a:r>
          </a:p>
          <a:p>
            <a:pPr algn="l" rtl="0"/>
            <a:endParaRPr lang="en-US" dirty="0" smtClean="0"/>
          </a:p>
          <a:p>
            <a:pPr algn="l" rtl="0"/>
            <a:r>
              <a:rPr lang="en-US" dirty="0" smtClean="0"/>
              <a:t>The </a:t>
            </a:r>
            <a:r>
              <a:rPr lang="en-US" dirty="0" smtClean="0">
                <a:solidFill>
                  <a:srgbClr val="00B050"/>
                </a:solidFill>
              </a:rPr>
              <a:t>25-g </a:t>
            </a:r>
            <a:r>
              <a:rPr lang="en-US" dirty="0" err="1" smtClean="0">
                <a:solidFill>
                  <a:srgbClr val="00B050"/>
                </a:solidFill>
              </a:rPr>
              <a:t>estradiol</a:t>
            </a:r>
            <a:r>
              <a:rPr lang="en-US" dirty="0" smtClean="0">
                <a:solidFill>
                  <a:srgbClr val="00B050"/>
                </a:solidFill>
              </a:rPr>
              <a:t> tablets increase plasma </a:t>
            </a:r>
            <a:r>
              <a:rPr lang="en-US" dirty="0" err="1" smtClean="0">
                <a:solidFill>
                  <a:srgbClr val="00B050"/>
                </a:solidFill>
              </a:rPr>
              <a:t>estradiol</a:t>
            </a:r>
            <a:r>
              <a:rPr lang="en-US" dirty="0" smtClean="0">
                <a:solidFill>
                  <a:srgbClr val="00B050"/>
                </a:solidFill>
              </a:rPr>
              <a:t> from 3.1 ± 0.83 to 19.8</a:t>
            </a:r>
            <a:r>
              <a:rPr lang="en-US" dirty="0" smtClean="0"/>
              <a:t>± </a:t>
            </a:r>
            <a:r>
              <a:rPr lang="en-US" dirty="0" smtClean="0">
                <a:solidFill>
                  <a:srgbClr val="00B050"/>
                </a:solidFill>
              </a:rPr>
              <a:t> 6.1 pg/</a:t>
            </a:r>
            <a:r>
              <a:rPr lang="en-US" dirty="0" err="1" smtClean="0">
                <a:solidFill>
                  <a:srgbClr val="00B050"/>
                </a:solidFill>
              </a:rPr>
              <a:t>mL</a:t>
            </a:r>
            <a:r>
              <a:rPr lang="en-US" dirty="0" smtClean="0">
                <a:solidFill>
                  <a:srgbClr val="00B050"/>
                </a:solidFill>
              </a:rPr>
              <a:t> by 7 days </a:t>
            </a:r>
            <a:r>
              <a:rPr lang="en-US" dirty="0" smtClean="0"/>
              <a:t>. </a:t>
            </a:r>
          </a:p>
          <a:p>
            <a:pPr algn="l" rtl="0">
              <a:buNone/>
            </a:pPr>
            <a:endParaRPr lang="en-US" dirty="0" smtClean="0"/>
          </a:p>
          <a:p>
            <a:pPr algn="l" rtl="0"/>
            <a:r>
              <a:rPr lang="en-US" dirty="0" smtClean="0"/>
              <a:t> Intermediate-dose </a:t>
            </a:r>
            <a:r>
              <a:rPr lang="en-US" dirty="0" err="1" smtClean="0"/>
              <a:t>estradiol</a:t>
            </a:r>
            <a:r>
              <a:rPr lang="en-US" dirty="0" smtClean="0"/>
              <a:t> and CEE creams provide flexibility of dosing, allow treatment from the </a:t>
            </a:r>
            <a:r>
              <a:rPr lang="en-US" dirty="0" err="1" smtClean="0">
                <a:solidFill>
                  <a:srgbClr val="00B050"/>
                </a:solidFill>
              </a:rPr>
              <a:t>introitus</a:t>
            </a:r>
            <a:r>
              <a:rPr lang="en-US" dirty="0" smtClean="0">
                <a:solidFill>
                  <a:srgbClr val="00B050"/>
                </a:solidFill>
              </a:rPr>
              <a:t> to the vaginal apex</a:t>
            </a:r>
            <a:r>
              <a:rPr lang="en-US" dirty="0" smtClean="0"/>
              <a:t>, and provide the emollient effect of vehicle. Some systemic absorption exists .</a:t>
            </a:r>
            <a:endParaRPr lang="fa-I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928670"/>
            <a:ext cx="8043890" cy="5197493"/>
          </a:xfrm>
        </p:spPr>
        <p:txBody>
          <a:bodyPr>
            <a:normAutofit/>
          </a:bodyPr>
          <a:lstStyle/>
          <a:p>
            <a:pPr algn="l" rtl="0"/>
            <a:r>
              <a:rPr lang="en-US" b="1" i="1" dirty="0" smtClean="0"/>
              <a:t>Systemic-dose vaginal estrogen</a:t>
            </a:r>
          </a:p>
          <a:p>
            <a:pPr algn="l" rtl="0"/>
            <a:endParaRPr lang="en-US" dirty="0" smtClean="0"/>
          </a:p>
          <a:p>
            <a:pPr algn="l" rtl="0"/>
            <a:r>
              <a:rPr lang="en-US" dirty="0" smtClean="0">
                <a:solidFill>
                  <a:srgbClr val="00B050"/>
                </a:solidFill>
              </a:rPr>
              <a:t>CEE 0.625- to 2.5-mg vaginal cream, administered daily, results in systemic effects as evidenced by LH and FSH suppression </a:t>
            </a:r>
            <a:r>
              <a:rPr lang="en-US" dirty="0" smtClean="0"/>
              <a:t>. </a:t>
            </a:r>
          </a:p>
          <a:p>
            <a:pPr algn="l" rtl="0"/>
            <a:endParaRPr lang="en-US" dirty="0" smtClean="0"/>
          </a:p>
          <a:p>
            <a:pPr algn="l" rtl="0"/>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58204" cy="5197493"/>
          </a:xfrm>
        </p:spPr>
        <p:txBody>
          <a:bodyPr>
            <a:normAutofit/>
          </a:bodyPr>
          <a:lstStyle/>
          <a:p>
            <a:pPr algn="l" rtl="0"/>
            <a:r>
              <a:rPr lang="en-US" dirty="0" smtClean="0"/>
              <a:t>. With radiotherapy- or chemotherapy- induced menopause, it is important to recognize that ovarian function may </a:t>
            </a:r>
            <a:r>
              <a:rPr lang="en-US" dirty="0" smtClean="0">
                <a:solidFill>
                  <a:srgbClr val="00B050"/>
                </a:solidFill>
              </a:rPr>
              <a:t>resume after 12 months </a:t>
            </a:r>
            <a:r>
              <a:rPr lang="en-US" dirty="0" smtClean="0"/>
              <a:t>of amenorrhea , depending on the age of the woman and the dose and duration of treatment . </a:t>
            </a:r>
          </a:p>
          <a:p>
            <a:pPr algn="l" rtl="0"/>
            <a:endParaRPr lang="en-US" dirty="0" smtClean="0"/>
          </a:p>
          <a:p>
            <a:pPr algn="l" rtl="0"/>
            <a:r>
              <a:rPr lang="en-US" dirty="0" smtClean="0">
                <a:solidFill>
                  <a:srgbClr val="00B050"/>
                </a:solidFill>
              </a:rPr>
              <a:t>For POI, persistent FSH elevation in women&lt;age 40 provides a tentative diagnosis</a:t>
            </a:r>
            <a:r>
              <a:rPr lang="en-US" dirty="0" smtClean="0"/>
              <a:t> .</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186766" cy="5554683"/>
          </a:xfrm>
        </p:spPr>
        <p:txBody>
          <a:bodyPr>
            <a:normAutofit/>
          </a:bodyPr>
          <a:lstStyle/>
          <a:p>
            <a:pPr algn="l" rtl="0"/>
            <a:r>
              <a:rPr lang="en-US" b="1" i="1" dirty="0" smtClean="0"/>
              <a:t>Other hormonal agents</a:t>
            </a:r>
          </a:p>
          <a:p>
            <a:pPr algn="l" rtl="0"/>
            <a:endParaRPr lang="en-US" dirty="0" smtClean="0"/>
          </a:p>
          <a:p>
            <a:pPr algn="l" rtl="0"/>
            <a:r>
              <a:rPr lang="en-US" dirty="0" err="1" smtClean="0">
                <a:solidFill>
                  <a:srgbClr val="00B050"/>
                </a:solidFill>
              </a:rPr>
              <a:t>Estriol</a:t>
            </a:r>
            <a:r>
              <a:rPr lang="en-US" dirty="0" smtClean="0">
                <a:solidFill>
                  <a:srgbClr val="00B050"/>
                </a:solidFill>
              </a:rPr>
              <a:t> vaginal preparations </a:t>
            </a:r>
            <a:r>
              <a:rPr lang="en-US" dirty="0" smtClean="0"/>
              <a:t>(gels and suppositories) are manufactured and government regulated in a number of countries outside the United States.</a:t>
            </a:r>
          </a:p>
          <a:p>
            <a:pPr algn="l" rtl="0"/>
            <a:endParaRPr lang="en-US" dirty="0" smtClean="0"/>
          </a:p>
          <a:p>
            <a:pPr algn="l" rtl="0"/>
            <a:r>
              <a:rPr lang="en-US" dirty="0" smtClean="0"/>
              <a:t> </a:t>
            </a:r>
            <a:r>
              <a:rPr lang="en-US" dirty="0" err="1" smtClean="0"/>
              <a:t>Estriol</a:t>
            </a:r>
            <a:r>
              <a:rPr lang="en-US" dirty="0" smtClean="0"/>
              <a:t> is considered a </a:t>
            </a:r>
            <a:r>
              <a:rPr lang="en-US" dirty="0" smtClean="0">
                <a:solidFill>
                  <a:srgbClr val="00B050"/>
                </a:solidFill>
              </a:rPr>
              <a:t>low-affinity estrogen </a:t>
            </a:r>
            <a:r>
              <a:rPr lang="en-US" dirty="0" smtClean="0"/>
              <a:t>and, despite increased plasma concentration after repeated vaginal administration, </a:t>
            </a:r>
            <a:r>
              <a:rPr lang="en-US" dirty="0" smtClean="0">
                <a:solidFill>
                  <a:srgbClr val="FF0000"/>
                </a:solidFill>
              </a:rPr>
              <a:t>is not considered to have substantial systemic effects .</a:t>
            </a:r>
            <a:endParaRPr lang="fa-IR" dirty="0" smtClean="0">
              <a:solidFill>
                <a:srgbClr val="FF0000"/>
              </a:solidFill>
            </a:endParaRPr>
          </a:p>
          <a:p>
            <a:pPr algn="l" rtl="0"/>
            <a:endParaRPr lang="fa-I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85728"/>
            <a:ext cx="8115328" cy="5840435"/>
          </a:xfrm>
        </p:spPr>
        <p:txBody>
          <a:bodyPr>
            <a:normAutofit/>
          </a:bodyPr>
          <a:lstStyle/>
          <a:p>
            <a:pPr algn="l" rtl="0"/>
            <a:r>
              <a:rPr lang="en-US" b="1" i="1" dirty="0" smtClean="0"/>
              <a:t>Adverse events</a:t>
            </a:r>
          </a:p>
          <a:p>
            <a:pPr algn="l" rtl="0"/>
            <a:endParaRPr lang="en-US" dirty="0" smtClean="0"/>
          </a:p>
          <a:p>
            <a:pPr algn="l" rtl="0"/>
            <a:r>
              <a:rPr lang="en-US" dirty="0" smtClean="0"/>
              <a:t>. Side effects include </a:t>
            </a:r>
            <a:r>
              <a:rPr lang="en-US" dirty="0" err="1" smtClean="0">
                <a:solidFill>
                  <a:srgbClr val="00B050"/>
                </a:solidFill>
              </a:rPr>
              <a:t>vulvovaginal</a:t>
            </a:r>
            <a:r>
              <a:rPr lang="en-US" dirty="0" smtClean="0">
                <a:solidFill>
                  <a:srgbClr val="00B050"/>
                </a:solidFill>
              </a:rPr>
              <a:t> </a:t>
            </a:r>
            <a:r>
              <a:rPr lang="en-US" dirty="0" err="1" smtClean="0">
                <a:solidFill>
                  <a:srgbClr val="00B050"/>
                </a:solidFill>
              </a:rPr>
              <a:t>candidiasis</a:t>
            </a:r>
            <a:r>
              <a:rPr lang="en-US" dirty="0" smtClean="0">
                <a:solidFill>
                  <a:srgbClr val="00B050"/>
                </a:solidFill>
              </a:rPr>
              <a:t> </a:t>
            </a:r>
            <a:r>
              <a:rPr lang="en-US" dirty="0" smtClean="0"/>
              <a:t> and, with higher dosing and systemic absorption, </a:t>
            </a:r>
            <a:r>
              <a:rPr lang="en-US" dirty="0" smtClean="0">
                <a:solidFill>
                  <a:srgbClr val="00B050"/>
                </a:solidFill>
              </a:rPr>
              <a:t>vaginal bleeding and breast pain </a:t>
            </a:r>
            <a:r>
              <a:rPr lang="en-US" dirty="0" smtClean="0"/>
              <a:t>. </a:t>
            </a:r>
          </a:p>
          <a:p>
            <a:pPr algn="l" rtl="0"/>
            <a:endParaRPr lang="en-US" dirty="0" smtClean="0"/>
          </a:p>
          <a:p>
            <a:pPr algn="l" rtl="0"/>
            <a:r>
              <a:rPr lang="en-US" dirty="0" smtClean="0"/>
              <a:t>Increased CVD or VTE risk has not been reported . This may reflect an </a:t>
            </a:r>
            <a:r>
              <a:rPr lang="en-US" dirty="0" smtClean="0">
                <a:solidFill>
                  <a:srgbClr val="00B050"/>
                </a:solidFill>
              </a:rPr>
              <a:t>actual neutral effect due to the absence of a first-pass hepatic effect by vaginal estrogens, or that studies of women at high CVD or VTE risk are lacking</a:t>
            </a:r>
            <a:r>
              <a:rPr lang="en-US" dirty="0" smtClean="0"/>
              <a:t> . </a:t>
            </a:r>
            <a:endParaRPr lang="fa-I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8186766" cy="5626121"/>
          </a:xfrm>
        </p:spPr>
        <p:txBody>
          <a:bodyPr>
            <a:normAutofit fontScale="85000" lnSpcReduction="20000"/>
          </a:bodyPr>
          <a:lstStyle/>
          <a:p>
            <a:pPr algn="l" rtl="0"/>
            <a:r>
              <a:rPr lang="en-US" b="1" i="1" dirty="0" smtClean="0"/>
              <a:t>Evidence</a:t>
            </a:r>
          </a:p>
          <a:p>
            <a:pPr algn="l" rtl="0"/>
            <a:r>
              <a:rPr lang="en-US" b="1" i="1" dirty="0" smtClean="0"/>
              <a:t>Breast cancer</a:t>
            </a:r>
          </a:p>
          <a:p>
            <a:pPr algn="l" rtl="0"/>
            <a:r>
              <a:rPr lang="en-US" dirty="0" smtClean="0"/>
              <a:t>Whether small increases in circulating estrogens from low-dose vaginal estrogen can stimulate the growth of residual breast cancer cells remains an unanswered question.</a:t>
            </a:r>
          </a:p>
          <a:p>
            <a:pPr algn="l" rtl="0"/>
            <a:endParaRPr lang="en-US" dirty="0" smtClean="0"/>
          </a:p>
          <a:p>
            <a:pPr algn="l" rtl="0"/>
            <a:r>
              <a:rPr lang="en-US" dirty="0" smtClean="0"/>
              <a:t> </a:t>
            </a:r>
            <a:r>
              <a:rPr lang="en-US" dirty="0" smtClean="0">
                <a:solidFill>
                  <a:srgbClr val="00B050"/>
                </a:solidFill>
              </a:rPr>
              <a:t>However, for women taking </a:t>
            </a:r>
            <a:r>
              <a:rPr lang="en-US" dirty="0" err="1" smtClean="0">
                <a:solidFill>
                  <a:srgbClr val="00B050"/>
                </a:solidFill>
              </a:rPr>
              <a:t>aromatase</a:t>
            </a:r>
            <a:r>
              <a:rPr lang="en-US" dirty="0" smtClean="0">
                <a:solidFill>
                  <a:srgbClr val="00B050"/>
                </a:solidFill>
              </a:rPr>
              <a:t> inhibitors, the effectiveness of which </a:t>
            </a:r>
            <a:r>
              <a:rPr lang="en-US" dirty="0" err="1" smtClean="0">
                <a:solidFill>
                  <a:srgbClr val="00B050"/>
                </a:solidFill>
              </a:rPr>
              <a:t>dependsupon</a:t>
            </a:r>
            <a:r>
              <a:rPr lang="en-US" dirty="0" smtClean="0">
                <a:solidFill>
                  <a:srgbClr val="00B050"/>
                </a:solidFill>
              </a:rPr>
              <a:t> blocking up to 95% of estrogen synthesis and </a:t>
            </a:r>
            <a:r>
              <a:rPr lang="en-US" dirty="0" err="1" smtClean="0">
                <a:solidFill>
                  <a:srgbClr val="00B050"/>
                </a:solidFill>
              </a:rPr>
              <a:t>reducingcirculating</a:t>
            </a:r>
            <a:r>
              <a:rPr lang="en-US" dirty="0" smtClean="0">
                <a:solidFill>
                  <a:srgbClr val="00B050"/>
                </a:solidFill>
              </a:rPr>
              <a:t> </a:t>
            </a:r>
            <a:r>
              <a:rPr lang="en-US" dirty="0" err="1" smtClean="0">
                <a:solidFill>
                  <a:srgbClr val="00B050"/>
                </a:solidFill>
              </a:rPr>
              <a:t>estradiol</a:t>
            </a:r>
            <a:r>
              <a:rPr lang="en-US" dirty="0" smtClean="0">
                <a:solidFill>
                  <a:srgbClr val="00B050"/>
                </a:solidFill>
              </a:rPr>
              <a:t> levels to  1 pg/</a:t>
            </a:r>
            <a:r>
              <a:rPr lang="en-US" dirty="0" err="1" smtClean="0">
                <a:solidFill>
                  <a:srgbClr val="00B050"/>
                </a:solidFill>
              </a:rPr>
              <a:t>mL</a:t>
            </a:r>
            <a:r>
              <a:rPr lang="en-US" dirty="0" smtClean="0">
                <a:solidFill>
                  <a:srgbClr val="00B050"/>
                </a:solidFill>
              </a:rPr>
              <a:t> </a:t>
            </a:r>
            <a:r>
              <a:rPr lang="en-US" dirty="0" smtClean="0"/>
              <a:t>, caution is raised because minimal amounts of estrogen can be absorbed with low-dose vaginal ET.</a:t>
            </a:r>
          </a:p>
          <a:p>
            <a:pPr algn="l" rtl="0"/>
            <a:endParaRPr lang="en-US" dirty="0" smtClean="0"/>
          </a:p>
          <a:p>
            <a:pPr algn="l" rtl="0"/>
            <a:r>
              <a:rPr lang="en-US" dirty="0" smtClean="0"/>
              <a:t> In a cohort case-control study of 13 479 breast cancer survivors taking adjuvant </a:t>
            </a:r>
            <a:r>
              <a:rPr lang="en-US" dirty="0" err="1" smtClean="0"/>
              <a:t>tamoxifen</a:t>
            </a:r>
            <a:r>
              <a:rPr lang="en-US" dirty="0" smtClean="0"/>
              <a:t> or </a:t>
            </a:r>
            <a:r>
              <a:rPr lang="en-US" dirty="0" err="1" smtClean="0"/>
              <a:t>aromatase</a:t>
            </a:r>
            <a:r>
              <a:rPr lang="en-US" dirty="0" smtClean="0"/>
              <a:t> inhibitor therapy for at least 1 year, after 3.5 years of concurrent administration of the </a:t>
            </a:r>
            <a:r>
              <a:rPr lang="en-US" dirty="0" smtClean="0">
                <a:solidFill>
                  <a:srgbClr val="00B050"/>
                </a:solidFill>
              </a:rPr>
              <a:t>low-dose estrogen ring or 10-g vaginal tablet</a:t>
            </a:r>
            <a:r>
              <a:rPr lang="en-US" dirty="0" smtClean="0"/>
              <a:t>, breast cancer recurrence </a:t>
            </a:r>
            <a:r>
              <a:rPr lang="en-US" dirty="0" smtClean="0">
                <a:solidFill>
                  <a:srgbClr val="00B050"/>
                </a:solidFill>
              </a:rPr>
              <a:t>did not increase </a:t>
            </a:r>
            <a:r>
              <a:rPr lang="en-US" dirty="0" smtClean="0"/>
              <a:t>(relative risk, 0.78; 95% CI, 0.48–1.25). These data are insufficient, however, to conclude safety and to recommend this approach</a:t>
            </a:r>
            <a:endParaRPr lang="fa-IR" dirty="0" smtClean="0"/>
          </a:p>
          <a:p>
            <a:pPr algn="l" rtl="0"/>
            <a:endParaRPr lang="fa-I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6572272"/>
          </a:xfrm>
        </p:spPr>
        <p:txBody>
          <a:bodyPr>
            <a:normAutofit/>
          </a:bodyPr>
          <a:lstStyle/>
          <a:p>
            <a:pPr algn="l" rtl="0"/>
            <a:r>
              <a:rPr lang="en-US" b="1" i="1" dirty="0" smtClean="0"/>
              <a:t>Endometrial cancer</a:t>
            </a:r>
          </a:p>
          <a:p>
            <a:pPr algn="l" rtl="0"/>
            <a:endParaRPr lang="en-US" dirty="0" smtClean="0"/>
          </a:p>
          <a:p>
            <a:pPr algn="l" rtl="0"/>
            <a:r>
              <a:rPr lang="en-US" dirty="0" smtClean="0"/>
              <a:t>The effect </a:t>
            </a:r>
            <a:r>
              <a:rPr lang="en-US" dirty="0" smtClean="0">
                <a:solidFill>
                  <a:srgbClr val="00B050"/>
                </a:solidFill>
              </a:rPr>
              <a:t>of low-dose vaginal ET on endometrial cancer recurrence is unknown.</a:t>
            </a:r>
            <a:r>
              <a:rPr lang="en-US" dirty="0" smtClean="0"/>
              <a:t> The only RCT attempting to evaluate the effect of systemic ET on recurrence rate and survival in women after surgery for stage I or II endometrial cancer was closed prematurely without complete enrollment .</a:t>
            </a:r>
          </a:p>
          <a:p>
            <a:pPr algn="l" rtl="0"/>
            <a:endParaRPr lang="en-US" dirty="0" smtClean="0"/>
          </a:p>
          <a:p>
            <a:pPr algn="l" rtl="0"/>
            <a:r>
              <a:rPr lang="en-US" dirty="0" smtClean="0"/>
              <a:t> </a:t>
            </a:r>
            <a:r>
              <a:rPr lang="en-US" dirty="0" smtClean="0">
                <a:solidFill>
                  <a:srgbClr val="00B050"/>
                </a:solidFill>
              </a:rPr>
              <a:t>In the absence of RCT findings to guide practice recommendations, the decision to use ET remains </a:t>
            </a:r>
            <a:r>
              <a:rPr lang="en-US" dirty="0" smtClean="0">
                <a:solidFill>
                  <a:srgbClr val="FF0000"/>
                </a:solidFill>
              </a:rPr>
              <a:t>controversial</a:t>
            </a:r>
            <a:r>
              <a:rPr lang="en-US" dirty="0" smtClean="0">
                <a:solidFill>
                  <a:srgbClr val="00B050"/>
                </a:solidFill>
              </a:rPr>
              <a:t> and involves assessing the severity of postmenopausal symptoms and tumor characteristics</a:t>
            </a:r>
            <a:r>
              <a:rPr lang="en-US" dirty="0" smtClean="0"/>
              <a:t> .</a:t>
            </a:r>
          </a:p>
          <a:p>
            <a:pPr algn="l" rtl="0"/>
            <a:endParaRPr lang="en-US" dirty="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58204" cy="5268931"/>
          </a:xfrm>
        </p:spPr>
        <p:txBody>
          <a:bodyPr>
            <a:normAutofit fontScale="92500" lnSpcReduction="20000"/>
          </a:bodyPr>
          <a:lstStyle/>
          <a:p>
            <a:pPr algn="l" rtl="0"/>
            <a:r>
              <a:rPr lang="en-US" b="1" i="1" dirty="0" smtClean="0"/>
              <a:t>Evidence</a:t>
            </a:r>
          </a:p>
          <a:p>
            <a:pPr algn="l" rtl="0"/>
            <a:endParaRPr lang="en-US" dirty="0" smtClean="0"/>
          </a:p>
          <a:p>
            <a:pPr algn="l" rtl="0"/>
            <a:r>
              <a:rPr lang="en-US" dirty="0" err="1" smtClean="0"/>
              <a:t>Raloxifene</a:t>
            </a:r>
            <a:r>
              <a:rPr lang="en-US" dirty="0" smtClean="0"/>
              <a:t> has neutral vaginal effects . In two clinical trials, </a:t>
            </a:r>
            <a:r>
              <a:rPr lang="en-US" dirty="0" smtClean="0">
                <a:solidFill>
                  <a:srgbClr val="00B050"/>
                </a:solidFill>
              </a:rPr>
              <a:t>vaginal, but not oral  ET, was safely used to treat vaginal symptoms in women taking </a:t>
            </a:r>
            <a:r>
              <a:rPr lang="en-US" dirty="0" err="1" smtClean="0">
                <a:solidFill>
                  <a:srgbClr val="00B050"/>
                </a:solidFill>
              </a:rPr>
              <a:t>raloxifene</a:t>
            </a:r>
            <a:r>
              <a:rPr lang="en-US" dirty="0" smtClean="0">
                <a:solidFill>
                  <a:srgbClr val="00B050"/>
                </a:solidFill>
              </a:rPr>
              <a:t> without untoward endometrial effects </a:t>
            </a:r>
            <a:endParaRPr lang="en-US" dirty="0" smtClean="0"/>
          </a:p>
          <a:p>
            <a:pPr algn="l" rtl="0"/>
            <a:endParaRPr lang="en-US" dirty="0" smtClean="0"/>
          </a:p>
          <a:p>
            <a:pPr algn="l" rtl="0"/>
            <a:endParaRPr lang="en-US" dirty="0" smtClean="0"/>
          </a:p>
          <a:p>
            <a:pPr algn="l" rtl="0"/>
            <a:r>
              <a:rPr lang="en-US" dirty="0" smtClean="0">
                <a:solidFill>
                  <a:srgbClr val="00B050"/>
                </a:solidFill>
              </a:rPr>
              <a:t>5.2d</a:t>
            </a:r>
            <a:r>
              <a:rPr lang="en-US" dirty="0" smtClean="0"/>
              <a:t> For women using low-dose vaginal ET, we suggest </a:t>
            </a:r>
            <a:r>
              <a:rPr lang="en-US" dirty="0" smtClean="0">
                <a:solidFill>
                  <a:srgbClr val="00B050"/>
                </a:solidFill>
              </a:rPr>
              <a:t>against adding a </a:t>
            </a:r>
            <a:r>
              <a:rPr lang="en-US" dirty="0" err="1" smtClean="0">
                <a:solidFill>
                  <a:srgbClr val="00B050"/>
                </a:solidFill>
              </a:rPr>
              <a:t>progestogen</a:t>
            </a:r>
            <a:r>
              <a:rPr lang="en-US" dirty="0" smtClean="0">
                <a:solidFill>
                  <a:srgbClr val="00B050"/>
                </a:solidFill>
              </a:rPr>
              <a:t> (</a:t>
            </a:r>
            <a:r>
              <a:rPr lang="en-US" dirty="0" err="1" smtClean="0">
                <a:solidFill>
                  <a:srgbClr val="00B050"/>
                </a:solidFill>
              </a:rPr>
              <a:t>ie</a:t>
            </a:r>
            <a:r>
              <a:rPr lang="en-US" dirty="0" smtClean="0">
                <a:solidFill>
                  <a:srgbClr val="00B050"/>
                </a:solidFill>
              </a:rPr>
              <a:t>, no need for adding </a:t>
            </a:r>
            <a:r>
              <a:rPr lang="en-US" dirty="0" err="1" smtClean="0">
                <a:solidFill>
                  <a:srgbClr val="00B050"/>
                </a:solidFill>
              </a:rPr>
              <a:t>progestogen</a:t>
            </a:r>
            <a:r>
              <a:rPr lang="en-US" dirty="0" smtClean="0">
                <a:solidFill>
                  <a:srgbClr val="00B050"/>
                </a:solidFill>
              </a:rPr>
              <a:t> to prevent endometrial hyperplasia). </a:t>
            </a:r>
            <a:r>
              <a:rPr lang="en-US" dirty="0" smtClean="0"/>
              <a:t>(2QEEE)</a:t>
            </a:r>
          </a:p>
          <a:p>
            <a:pPr algn="l" rtl="0"/>
            <a:endParaRPr lang="en-US" dirty="0" smtClean="0"/>
          </a:p>
          <a:p>
            <a:pPr algn="l" rtl="0"/>
            <a:r>
              <a:rPr lang="en-US" dirty="0" smtClean="0">
                <a:solidFill>
                  <a:srgbClr val="00B050"/>
                </a:solidFill>
              </a:rPr>
              <a:t>5.2e</a:t>
            </a:r>
            <a:r>
              <a:rPr lang="en-US" dirty="0" smtClean="0"/>
              <a:t> For women </a:t>
            </a:r>
            <a:r>
              <a:rPr lang="en-US" dirty="0" smtClean="0">
                <a:solidFill>
                  <a:srgbClr val="00B050"/>
                </a:solidFill>
              </a:rPr>
              <a:t>using vaginal ET who report post menopausal bleeding or spotting, we recommend prompt evaluation for endometrial pathology</a:t>
            </a:r>
            <a:r>
              <a:rPr lang="en-US" dirty="0" smtClean="0"/>
              <a:t>. (1QQEE)</a:t>
            </a:r>
            <a:endParaRPr lang="fa-I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71480"/>
            <a:ext cx="8329642" cy="5554683"/>
          </a:xfrm>
        </p:spPr>
        <p:txBody>
          <a:bodyPr>
            <a:normAutofit/>
          </a:bodyPr>
          <a:lstStyle/>
          <a:p>
            <a:pPr algn="l" rtl="0"/>
            <a:r>
              <a:rPr lang="en-US" b="1" i="1" dirty="0" smtClean="0"/>
              <a:t>Evidence</a:t>
            </a:r>
          </a:p>
          <a:p>
            <a:pPr algn="l" rtl="0"/>
            <a:endParaRPr lang="en-US" dirty="0" smtClean="0"/>
          </a:p>
          <a:p>
            <a:pPr algn="l" rtl="0"/>
            <a:r>
              <a:rPr lang="en-US" dirty="0" smtClean="0"/>
              <a:t>Bleeding or spotting in a woman using only vaginal estrogens is uncommon in the absence of endometrial pathology. </a:t>
            </a:r>
          </a:p>
          <a:p>
            <a:pPr algn="l" rtl="0"/>
            <a:endParaRPr lang="en-US" dirty="0" smtClean="0"/>
          </a:p>
          <a:p>
            <a:pPr algn="l" rtl="0"/>
            <a:r>
              <a:rPr lang="en-US" dirty="0" smtClean="0"/>
              <a:t>The 2006 Cochrane review of 19 studies found </a:t>
            </a:r>
            <a:r>
              <a:rPr lang="en-US" dirty="0" smtClean="0">
                <a:solidFill>
                  <a:srgbClr val="00B050"/>
                </a:solidFill>
              </a:rPr>
              <a:t>no significant difference among vaginal creams, tablets, or rings in terms of endometrial thickness or hyperplasia or in the proportion of women with adverse events </a:t>
            </a:r>
            <a:r>
              <a:rPr lang="en-US" dirty="0" smtClean="0"/>
              <a:t>. </a:t>
            </a:r>
          </a:p>
          <a:p>
            <a:pPr algn="l" rtl="0">
              <a:buNone/>
            </a:pPr>
            <a:endParaRPr lang="en-US" dirty="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Rectangle 4"/>
          <p:cNvSpPr/>
          <p:nvPr/>
        </p:nvSpPr>
        <p:spPr>
          <a:xfrm>
            <a:off x="3571868" y="2143116"/>
            <a:ext cx="2010487" cy="923330"/>
          </a:xfrm>
          <a:prstGeom prst="rect">
            <a:avLst/>
          </a:prstGeom>
          <a:noFill/>
        </p:spPr>
        <p:txBody>
          <a:bodyPr wrap="none" lIns="91440" tIns="45720" rIns="91440" bIns="45720">
            <a:spAutoFit/>
          </a:bodyPr>
          <a:lstStyle/>
          <a:p>
            <a:pPr algn="ctr"/>
            <a:r>
              <a:rPr lang="fa-I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با تشکر</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186766" cy="5483245"/>
          </a:xfrm>
        </p:spPr>
        <p:txBody>
          <a:bodyPr>
            <a:normAutofit/>
          </a:bodyPr>
          <a:lstStyle/>
          <a:p>
            <a:pPr algn="l" rtl="0"/>
            <a:r>
              <a:rPr lang="en-US" sz="3500" dirty="0" smtClean="0">
                <a:solidFill>
                  <a:srgbClr val="FF0000"/>
                </a:solidFill>
              </a:rPr>
              <a:t>POI</a:t>
            </a:r>
          </a:p>
          <a:p>
            <a:pPr algn="l" rtl="0"/>
            <a:r>
              <a:rPr lang="en-US" dirty="0" smtClean="0"/>
              <a:t>Loss of ovarian function before the age of </a:t>
            </a:r>
            <a:r>
              <a:rPr lang="en-US" dirty="0" smtClean="0">
                <a:solidFill>
                  <a:srgbClr val="0070C0"/>
                </a:solidFill>
              </a:rPr>
              <a:t>40 y</a:t>
            </a:r>
            <a:r>
              <a:rPr lang="en-US" dirty="0" smtClean="0"/>
              <a:t> with waxing and waning course and potential resumption of menses, conception, and pregnancy . </a:t>
            </a:r>
          </a:p>
          <a:p>
            <a:pPr algn="l" rtl="0"/>
            <a:endParaRPr lang="en-US" dirty="0" smtClean="0"/>
          </a:p>
          <a:p>
            <a:pPr algn="l" rtl="0"/>
            <a:r>
              <a:rPr lang="en-US" dirty="0" smtClean="0"/>
              <a:t>The prevalence of POI is approximately 1% and differentiated into </a:t>
            </a:r>
            <a:r>
              <a:rPr lang="en-US" dirty="0" smtClean="0">
                <a:solidFill>
                  <a:srgbClr val="00B050"/>
                </a:solidFill>
              </a:rPr>
              <a:t>idiopathic</a:t>
            </a:r>
            <a:r>
              <a:rPr lang="en-US" dirty="0" smtClean="0"/>
              <a:t>, </a:t>
            </a:r>
            <a:r>
              <a:rPr lang="en-US" dirty="0" smtClean="0">
                <a:solidFill>
                  <a:srgbClr val="00B050"/>
                </a:solidFill>
              </a:rPr>
              <a:t>autoimmune</a:t>
            </a:r>
            <a:r>
              <a:rPr lang="en-US" dirty="0" smtClean="0"/>
              <a:t> (associated with </a:t>
            </a:r>
            <a:r>
              <a:rPr lang="en-US" dirty="0" err="1" smtClean="0"/>
              <a:t>polyglandular</a:t>
            </a:r>
            <a:r>
              <a:rPr lang="en-US" dirty="0" smtClean="0"/>
              <a:t> autoimmune syndromes), </a:t>
            </a:r>
            <a:r>
              <a:rPr lang="en-US" dirty="0" smtClean="0">
                <a:solidFill>
                  <a:srgbClr val="00B050"/>
                </a:solidFill>
              </a:rPr>
              <a:t>metabolic disorders</a:t>
            </a:r>
            <a:r>
              <a:rPr lang="en-US" dirty="0" smtClean="0"/>
              <a:t>, and </a:t>
            </a:r>
            <a:r>
              <a:rPr lang="en-US" dirty="0" smtClean="0">
                <a:solidFill>
                  <a:srgbClr val="00B050"/>
                </a:solidFill>
              </a:rPr>
              <a:t>genetic</a:t>
            </a:r>
            <a:r>
              <a:rPr lang="en-US" dirty="0" smtClean="0"/>
              <a:t> abnormalities (including fragile X </a:t>
            </a:r>
            <a:r>
              <a:rPr lang="en-US" dirty="0" err="1" smtClean="0"/>
              <a:t>premutation</a:t>
            </a:r>
            <a:r>
              <a:rPr lang="en-US" dirty="0" smtClean="0"/>
              <a:t>).</a:t>
            </a:r>
          </a:p>
          <a:p>
            <a:pPr algn="l" rtl="0"/>
            <a:endParaRPr lang="en-US" dirty="0" smtClean="0"/>
          </a:p>
          <a:p>
            <a:pPr algn="l" rtl="0"/>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Introduction and background</a:t>
            </a:r>
            <a:br>
              <a:rPr lang="en-US" b="1" dirty="0" smtClean="0"/>
            </a:br>
            <a:endParaRPr lang="en-US" dirty="0"/>
          </a:p>
        </p:txBody>
      </p:sp>
      <p:sp>
        <p:nvSpPr>
          <p:cNvPr id="3" name="Content Placeholder 2"/>
          <p:cNvSpPr>
            <a:spLocks noGrp="1"/>
          </p:cNvSpPr>
          <p:nvPr>
            <p:ph idx="1"/>
          </p:nvPr>
        </p:nvSpPr>
        <p:spPr>
          <a:xfrm>
            <a:off x="357158" y="1357298"/>
            <a:ext cx="8329642" cy="4768865"/>
          </a:xfrm>
        </p:spPr>
        <p:txBody>
          <a:bodyPr>
            <a:normAutofit lnSpcReduction="10000"/>
          </a:bodyPr>
          <a:lstStyle/>
          <a:p>
            <a:pPr algn="l" rtl="0"/>
            <a:r>
              <a:rPr lang="en-US" dirty="0" smtClean="0"/>
              <a:t>VMS, </a:t>
            </a:r>
            <a:r>
              <a:rPr lang="en-US" dirty="0" smtClean="0">
                <a:solidFill>
                  <a:srgbClr val="FF0000"/>
                </a:solidFill>
              </a:rPr>
              <a:t>hot flashes, and night sweats, are the hallmarks </a:t>
            </a:r>
            <a:r>
              <a:rPr lang="en-US" dirty="0" smtClean="0"/>
              <a:t>of menopause, although not all women experience these symptoms.</a:t>
            </a:r>
          </a:p>
          <a:p>
            <a:pPr algn="l" rtl="0"/>
            <a:r>
              <a:rPr lang="en-US" dirty="0" smtClean="0"/>
              <a:t> Other climacteric symptoms include sleep disturbance </a:t>
            </a:r>
            <a:r>
              <a:rPr lang="en-US" dirty="0" smtClean="0">
                <a:solidFill>
                  <a:srgbClr val="FF0000"/>
                </a:solidFill>
              </a:rPr>
              <a:t>, </a:t>
            </a:r>
            <a:r>
              <a:rPr lang="en-US" dirty="0" err="1" smtClean="0">
                <a:solidFill>
                  <a:srgbClr val="FF0000"/>
                </a:solidFill>
              </a:rPr>
              <a:t>arthralgia</a:t>
            </a:r>
            <a:r>
              <a:rPr lang="en-US" dirty="0" smtClean="0">
                <a:solidFill>
                  <a:srgbClr val="FF0000"/>
                </a:solidFill>
              </a:rPr>
              <a:t> , and vaginal dryness and </a:t>
            </a:r>
            <a:r>
              <a:rPr lang="en-US" dirty="0" err="1" smtClean="0">
                <a:solidFill>
                  <a:srgbClr val="FF0000"/>
                </a:solidFill>
              </a:rPr>
              <a:t>dyspareunia</a:t>
            </a:r>
            <a:r>
              <a:rPr lang="en-US" dirty="0" smtClean="0">
                <a:solidFill>
                  <a:srgbClr val="FF0000"/>
                </a:solidFill>
              </a:rPr>
              <a:t> </a:t>
            </a:r>
            <a:r>
              <a:rPr lang="en-US" dirty="0" smtClean="0"/>
              <a:t>. It is </a:t>
            </a:r>
            <a:r>
              <a:rPr lang="en-US" dirty="0" smtClean="0">
                <a:solidFill>
                  <a:srgbClr val="FF0000"/>
                </a:solidFill>
              </a:rPr>
              <a:t>less clear whether anxiety, irritability, depression, palpitations, skin dryness, loss of libido, and fatigue can be attributed to menopause </a:t>
            </a:r>
            <a:r>
              <a:rPr lang="en-US" dirty="0" smtClean="0"/>
              <a:t>. </a:t>
            </a:r>
          </a:p>
          <a:p>
            <a:pPr algn="l" rtl="0"/>
            <a:endParaRPr lang="en-US" dirty="0" smtClean="0"/>
          </a:p>
          <a:p>
            <a:pPr algn="l" rtl="0"/>
            <a:r>
              <a:rPr lang="en-US" dirty="0" smtClean="0"/>
              <a:t>Symptoms frequently </a:t>
            </a:r>
            <a:r>
              <a:rPr lang="en-US" dirty="0" smtClean="0">
                <a:solidFill>
                  <a:srgbClr val="00B050"/>
                </a:solidFill>
              </a:rPr>
              <a:t>start in the years before the final menstrual period and can last, with unpredictable duration, from a few years to more than 13 years</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186766" cy="4967302"/>
          </a:xfrm>
        </p:spPr>
        <p:txBody>
          <a:bodyPr>
            <a:normAutofit/>
          </a:bodyPr>
          <a:lstStyle/>
          <a:p>
            <a:pPr algn="l" rtl="0">
              <a:buNone/>
            </a:pPr>
            <a:endParaRPr lang="en-US" sz="2800" b="1" i="1" dirty="0" smtClean="0"/>
          </a:p>
          <a:p>
            <a:pPr algn="l" rtl="0"/>
            <a:r>
              <a:rPr lang="en-US" sz="2800" b="1" i="1" dirty="0" smtClean="0"/>
              <a:t>Prevalence. Hot flashes (also called hot flushes) occur in </a:t>
            </a:r>
            <a:r>
              <a:rPr lang="en-US" sz="2800" dirty="0" smtClean="0"/>
              <a:t>approximately </a:t>
            </a:r>
            <a:r>
              <a:rPr lang="en-US" sz="2800" dirty="0" smtClean="0">
                <a:solidFill>
                  <a:srgbClr val="00B050"/>
                </a:solidFill>
              </a:rPr>
              <a:t>75% of postmenopausal women in the </a:t>
            </a:r>
            <a:r>
              <a:rPr lang="en-US" sz="2800" dirty="0" smtClean="0"/>
              <a:t>United States . </a:t>
            </a:r>
          </a:p>
          <a:p>
            <a:pPr algn="l" rtl="0"/>
            <a:endParaRPr lang="en-US" sz="2800" dirty="0" smtClean="0"/>
          </a:p>
          <a:p>
            <a:pPr algn="l" rtl="0"/>
            <a:r>
              <a:rPr lang="en-US" sz="2800" dirty="0" smtClean="0"/>
              <a:t>. In </a:t>
            </a:r>
            <a:r>
              <a:rPr lang="en-US" sz="2800" dirty="0" smtClean="0">
                <a:solidFill>
                  <a:srgbClr val="00B050"/>
                </a:solidFill>
              </a:rPr>
              <a:t>a cross-sectional study of premenopausal women( mean age, 48 y), one-third reported “ever” experiencing hot flashes </a:t>
            </a:r>
            <a:r>
              <a:rPr lang="en-US" sz="2800" dirty="0" smtClean="0"/>
              <a:t>. </a:t>
            </a:r>
          </a:p>
          <a:p>
            <a:pPr algn="l" rtl="0"/>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58204" cy="4895864"/>
          </a:xfrm>
        </p:spPr>
        <p:txBody>
          <a:bodyPr/>
          <a:lstStyle/>
          <a:p>
            <a:pPr algn="l" rtl="0"/>
            <a:r>
              <a:rPr lang="en-US" dirty="0" smtClean="0"/>
              <a:t>Persistence of hot flashes may also vary depending upon when in the menopausal transition VMS were first noted. </a:t>
            </a:r>
          </a:p>
          <a:p>
            <a:pPr algn="l" rtl="0"/>
            <a:endParaRPr lang="en-US" dirty="0" smtClean="0"/>
          </a:p>
          <a:p>
            <a:pPr algn="l" rtl="0"/>
            <a:r>
              <a:rPr lang="en-US" dirty="0" smtClean="0">
                <a:solidFill>
                  <a:srgbClr val="00B050"/>
                </a:solidFill>
              </a:rPr>
              <a:t>In SWAN, earlier onset of VMS was associated with longer postmenopausal duration</a:t>
            </a:r>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115328" cy="1143008"/>
          </a:xfrm>
        </p:spPr>
        <p:txBody>
          <a:bodyPr/>
          <a:lstStyle/>
          <a:p>
            <a:r>
              <a:rPr lang="en-US" b="1" i="1" dirty="0" smtClean="0"/>
              <a:t>Clinical manifestations.</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b="1" i="1" dirty="0" smtClean="0"/>
              <a:t>Hot flashes typically begin as the </a:t>
            </a:r>
            <a:r>
              <a:rPr lang="en-US" dirty="0" smtClean="0">
                <a:solidFill>
                  <a:srgbClr val="00B050"/>
                </a:solidFill>
              </a:rPr>
              <a:t>sudden sensation </a:t>
            </a:r>
            <a:r>
              <a:rPr lang="en-US" dirty="0" smtClean="0"/>
              <a:t>of heat </a:t>
            </a:r>
            <a:r>
              <a:rPr lang="en-US" dirty="0" smtClean="0">
                <a:solidFill>
                  <a:srgbClr val="00B050"/>
                </a:solidFill>
              </a:rPr>
              <a:t>centered on the upper chest and face</a:t>
            </a:r>
            <a:r>
              <a:rPr lang="en-US" dirty="0" smtClean="0"/>
              <a:t>. </a:t>
            </a:r>
          </a:p>
          <a:p>
            <a:pPr algn="l" rtl="0"/>
            <a:r>
              <a:rPr lang="en-US" dirty="0" smtClean="0"/>
              <a:t>When </a:t>
            </a:r>
            <a:r>
              <a:rPr lang="en-US" dirty="0" smtClean="0">
                <a:solidFill>
                  <a:srgbClr val="FF0000"/>
                </a:solidFill>
              </a:rPr>
              <a:t>moderate or severe, the hot flash rapidly becomes generalized, lasts from 2 to 4 minutes,</a:t>
            </a:r>
            <a:r>
              <a:rPr lang="en-US" dirty="0" smtClean="0"/>
              <a:t> and can be associated with </a:t>
            </a:r>
            <a:r>
              <a:rPr lang="en-US" dirty="0" smtClean="0">
                <a:solidFill>
                  <a:srgbClr val="FF0000"/>
                </a:solidFill>
              </a:rPr>
              <a:t>profuse perspiration, palpitations, or anxiety. Triggers include spicy food or alcohol</a:t>
            </a:r>
            <a:r>
              <a:rPr lang="en-US" dirty="0" smtClean="0"/>
              <a:t>.</a:t>
            </a:r>
          </a:p>
          <a:p>
            <a:pPr algn="l" rtl="0"/>
            <a:endParaRPr lang="en-US" dirty="0" smtClean="0"/>
          </a:p>
          <a:p>
            <a:pPr algn="l" rtl="0"/>
            <a:r>
              <a:rPr lang="en-US" dirty="0" smtClean="0"/>
              <a:t> At night, vasomotor instability manifests as hot flashes or night sweats, which may represent different physiological mechanisms. The differential diagnosis includes several entities distinguishable by clinical features (Table 2).</a:t>
            </a:r>
          </a:p>
          <a:p>
            <a:pPr algn="l" rtl="0"/>
            <a:endParaRPr lang="en-US" dirty="0" smtClean="0"/>
          </a:p>
          <a:p>
            <a:pPr algn="l" rtl="0"/>
            <a:r>
              <a:rPr lang="en-US" dirty="0" smtClean="0">
                <a:solidFill>
                  <a:srgbClr val="FF0000"/>
                </a:solidFill>
              </a:rPr>
              <a:t> New-onset VMS in older (age,  65 y) postmenopausal women may be associated with, but not necessarily causally related to, increased risk of major CHD and all-cause mortality .</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00108"/>
            <a:ext cx="8401080" cy="5324492"/>
          </a:xfrm>
        </p:spPr>
        <p:txBody>
          <a:bodyPr>
            <a:normAutofit/>
          </a:bodyPr>
          <a:lstStyle/>
          <a:p>
            <a:pPr algn="l" rtl="0"/>
            <a:r>
              <a:rPr lang="en-US" dirty="0" smtClean="0"/>
              <a:t>, more than three fourths have hot flashes for more than 1 year, and </a:t>
            </a:r>
            <a:r>
              <a:rPr lang="en-US" dirty="0" smtClean="0">
                <a:solidFill>
                  <a:srgbClr val="00B050"/>
                </a:solidFill>
              </a:rPr>
              <a:t>approximately one half have them for up to 5 years</a:t>
            </a:r>
            <a:r>
              <a:rPr lang="en-US" dirty="0" smtClean="0"/>
              <a:t>.</a:t>
            </a:r>
          </a:p>
          <a:p>
            <a:pPr algn="l" rtl="0"/>
            <a:r>
              <a:rPr lang="en-US" dirty="0" smtClean="0"/>
              <a:t> Hot flashes lessen in frequency and intensity with advancing age, unlike other </a:t>
            </a:r>
            <a:r>
              <a:rPr lang="en-US" dirty="0" err="1" smtClean="0"/>
              <a:t>sequelae</a:t>
            </a:r>
            <a:r>
              <a:rPr lang="en-US" dirty="0" smtClean="0"/>
              <a:t> of menopause, which progress with time. </a:t>
            </a:r>
          </a:p>
          <a:p>
            <a:pPr algn="l" rtl="0"/>
            <a:endParaRPr lang="en-US" dirty="0" smtClean="0"/>
          </a:p>
          <a:p>
            <a:pPr algn="l" rtl="0"/>
            <a:r>
              <a:rPr lang="en-US" dirty="0" smtClean="0"/>
              <a:t>A hot flash is a subjective sensation of intense warmth of the upper body, which typically lasts for </a:t>
            </a:r>
            <a:r>
              <a:rPr lang="en-US" dirty="0" smtClean="0">
                <a:solidFill>
                  <a:srgbClr val="FF0000"/>
                </a:solidFill>
              </a:rPr>
              <a:t>approximately 4 minutes but may range in duration from 30 seconds to 5 minutes</a:t>
            </a:r>
            <a:r>
              <a:rPr lang="en-US" dirty="0" smtClean="0"/>
              <a:t>.</a:t>
            </a:r>
            <a:endParaRPr lang="fa-I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383219"/>
          </a:xfrm>
        </p:spPr>
        <p:txBody>
          <a:bodyPr>
            <a:normAutofit fontScale="55000" lnSpcReduction="20000"/>
          </a:bodyPr>
          <a:lstStyle/>
          <a:p>
            <a:pPr algn="l" rtl="0"/>
            <a:r>
              <a:rPr lang="en-US" sz="3600" b="1" dirty="0" smtClean="0">
                <a:solidFill>
                  <a:srgbClr val="002060"/>
                </a:solidFill>
              </a:rPr>
              <a:t>Table 2. Conditions That May Cause or Mimic</a:t>
            </a:r>
            <a:r>
              <a:rPr lang="en-US" sz="3600" dirty="0" smtClean="0">
                <a:solidFill>
                  <a:srgbClr val="002060"/>
                </a:solidFill>
              </a:rPr>
              <a:t>  Vasomotor Events and That Can Be Distinguished From Menopausal Symptoms by History, Examination, and Investigations, as Indicated</a:t>
            </a:r>
            <a:endParaRPr lang="en-US" dirty="0" smtClean="0">
              <a:solidFill>
                <a:srgbClr val="002060"/>
              </a:solidFill>
            </a:endParaRPr>
          </a:p>
          <a:p>
            <a:pPr algn="l" rtl="0"/>
            <a:endParaRPr lang="en-US" dirty="0" smtClean="0"/>
          </a:p>
          <a:p>
            <a:pPr algn="l" rtl="0"/>
            <a:r>
              <a:rPr lang="en-US" sz="4400" dirty="0" smtClean="0">
                <a:solidFill>
                  <a:srgbClr val="00B050"/>
                </a:solidFill>
              </a:rPr>
              <a:t>Hormone excess</a:t>
            </a:r>
            <a:endParaRPr lang="en-US" sz="3600" dirty="0" smtClean="0">
              <a:solidFill>
                <a:srgbClr val="00B050"/>
              </a:solidFill>
            </a:endParaRPr>
          </a:p>
          <a:p>
            <a:pPr algn="l" rtl="0"/>
            <a:r>
              <a:rPr lang="en-US" sz="2900" dirty="0" smtClean="0"/>
              <a:t>Thyroid hormone excess</a:t>
            </a:r>
          </a:p>
          <a:p>
            <a:pPr algn="l" rtl="0"/>
            <a:r>
              <a:rPr lang="en-US" sz="2900" dirty="0" err="1" smtClean="0"/>
              <a:t>Carcinoid</a:t>
            </a:r>
            <a:r>
              <a:rPr lang="en-US" sz="2900" dirty="0" smtClean="0"/>
              <a:t> syndrome (flushing without sweating)</a:t>
            </a:r>
          </a:p>
          <a:p>
            <a:pPr algn="l" rtl="0"/>
            <a:r>
              <a:rPr lang="en-US" sz="2900" dirty="0" err="1" smtClean="0"/>
              <a:t>Pheochromocytoma</a:t>
            </a:r>
            <a:r>
              <a:rPr lang="en-US" sz="2900" dirty="0" smtClean="0"/>
              <a:t> (hypertension, flushing, and </a:t>
            </a:r>
            <a:r>
              <a:rPr lang="en-US" sz="2900" dirty="0" smtClean="0"/>
              <a:t>profuse  sweating</a:t>
            </a:r>
            <a:r>
              <a:rPr lang="en-US" sz="2900" dirty="0" smtClean="0"/>
              <a:t>)</a:t>
            </a:r>
          </a:p>
          <a:p>
            <a:pPr algn="l" rtl="0"/>
            <a:r>
              <a:rPr lang="en-US" sz="4400" dirty="0" smtClean="0">
                <a:solidFill>
                  <a:srgbClr val="00B050"/>
                </a:solidFill>
              </a:rPr>
              <a:t>Dietary factors</a:t>
            </a:r>
          </a:p>
          <a:p>
            <a:pPr algn="l" rtl="0"/>
            <a:r>
              <a:rPr lang="en-US" sz="2900" dirty="0" smtClean="0"/>
              <a:t>Alcohol</a:t>
            </a:r>
          </a:p>
          <a:p>
            <a:pPr algn="l" rtl="0"/>
            <a:r>
              <a:rPr lang="en-US" sz="2900" dirty="0" smtClean="0"/>
              <a:t>Spicy food</a:t>
            </a:r>
          </a:p>
          <a:p>
            <a:pPr algn="l" rtl="0"/>
            <a:r>
              <a:rPr lang="en-US" sz="2900" dirty="0" smtClean="0"/>
              <a:t>Food additives (</a:t>
            </a:r>
            <a:r>
              <a:rPr lang="en-US" sz="2900" dirty="0" err="1" smtClean="0"/>
              <a:t>eg</a:t>
            </a:r>
            <a:r>
              <a:rPr lang="en-US" sz="2900" dirty="0" smtClean="0"/>
              <a:t>, monosodium glutamate, sulfites)</a:t>
            </a:r>
          </a:p>
          <a:p>
            <a:pPr algn="l" rtl="0"/>
            <a:r>
              <a:rPr lang="en-US" sz="4400" dirty="0" smtClean="0">
                <a:solidFill>
                  <a:srgbClr val="00B050"/>
                </a:solidFill>
              </a:rPr>
              <a:t>Pharmaceuticals</a:t>
            </a:r>
            <a:endParaRPr lang="en-US" dirty="0" smtClean="0">
              <a:solidFill>
                <a:srgbClr val="00B050"/>
              </a:solidFill>
            </a:endParaRPr>
          </a:p>
          <a:p>
            <a:pPr algn="l" rtl="0"/>
            <a:r>
              <a:rPr lang="en-US" sz="2900" dirty="0" smtClean="0"/>
              <a:t>Chronic </a:t>
            </a:r>
            <a:r>
              <a:rPr lang="en-US" sz="2900" dirty="0" err="1" smtClean="0"/>
              <a:t>opioid</a:t>
            </a:r>
            <a:r>
              <a:rPr lang="en-US" sz="2900" dirty="0" smtClean="0"/>
              <a:t> use</a:t>
            </a:r>
          </a:p>
          <a:p>
            <a:pPr algn="l" rtl="0"/>
            <a:r>
              <a:rPr lang="en-US" sz="2900" dirty="0" smtClean="0"/>
              <a:t>Opiate withdrawal</a:t>
            </a:r>
          </a:p>
          <a:p>
            <a:pPr algn="l" rtl="0"/>
            <a:r>
              <a:rPr lang="en-US" sz="2900" dirty="0" smtClean="0"/>
              <a:t>SSRIs (may cause sweats)</a:t>
            </a:r>
          </a:p>
          <a:p>
            <a:pPr algn="l" rtl="0"/>
            <a:r>
              <a:rPr lang="en-US" sz="2900" dirty="0" smtClean="0"/>
              <a:t>Nicotinic acid (intense warmth, itching lasting up to 30 min)</a:t>
            </a:r>
          </a:p>
          <a:p>
            <a:pPr algn="l" rtl="0"/>
            <a:r>
              <a:rPr lang="en-US" sz="2900" dirty="0" smtClean="0"/>
              <a:t>Calcium channel blockers</a:t>
            </a:r>
          </a:p>
          <a:p>
            <a:pPr algn="l" rtl="0"/>
            <a:r>
              <a:rPr lang="en-US" sz="2900" dirty="0" smtClean="0"/>
              <a:t>Medications that block estrogen action or biosynthesis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1857388"/>
          </a:xfrm>
        </p:spPr>
        <p:txBody>
          <a:bodyPr>
            <a:normAutofit fontScale="90000"/>
          </a:bodyPr>
          <a:lstStyle/>
          <a:p>
            <a:r>
              <a:rPr lang="en-US" sz="2700" b="1" dirty="0" smtClean="0">
                <a:solidFill>
                  <a:srgbClr val="002060"/>
                </a:solidFill>
              </a:rPr>
              <a:t>Table 2. Conditions That May Cause or Mimic</a:t>
            </a:r>
            <a:r>
              <a:rPr lang="en-US" sz="2700" dirty="0" smtClean="0">
                <a:solidFill>
                  <a:srgbClr val="002060"/>
                </a:solidFill>
              </a:rPr>
              <a:t>  Vasomotor Events and That Can Be Distinguished From Menopausal Symptoms by History, Examination, and Investigations, as Indicated</a:t>
            </a:r>
            <a:r>
              <a:rPr lang="en-US" dirty="0" smtClean="0">
                <a:solidFill>
                  <a:srgbClr val="002060"/>
                </a:solidFill>
              </a:rPr>
              <a:t/>
            </a:r>
            <a:br>
              <a:rPr lang="en-US" dirty="0" smtClean="0">
                <a:solidFill>
                  <a:srgbClr val="002060"/>
                </a:solidFill>
              </a:rPr>
            </a:br>
            <a:endParaRPr lang="fa-IR" dirty="0">
              <a:solidFill>
                <a:srgbClr val="002060"/>
              </a:solidFill>
            </a:endParaRPr>
          </a:p>
        </p:txBody>
      </p:sp>
      <p:sp>
        <p:nvSpPr>
          <p:cNvPr id="3" name="Content Placeholder 2"/>
          <p:cNvSpPr>
            <a:spLocks noGrp="1"/>
          </p:cNvSpPr>
          <p:nvPr>
            <p:ph idx="1"/>
          </p:nvPr>
        </p:nvSpPr>
        <p:spPr>
          <a:xfrm>
            <a:off x="428596" y="2000240"/>
            <a:ext cx="8258204" cy="4324360"/>
          </a:xfrm>
        </p:spPr>
        <p:txBody>
          <a:bodyPr>
            <a:normAutofit/>
          </a:bodyPr>
          <a:lstStyle/>
          <a:p>
            <a:pPr algn="l" rtl="0"/>
            <a:r>
              <a:rPr lang="en-US" sz="2200" dirty="0" smtClean="0">
                <a:solidFill>
                  <a:srgbClr val="00B050"/>
                </a:solidFill>
              </a:rPr>
              <a:t>Chronic infection </a:t>
            </a:r>
            <a:r>
              <a:rPr lang="en-US" dirty="0" smtClean="0"/>
              <a:t>(increased body temperature)</a:t>
            </a:r>
          </a:p>
          <a:p>
            <a:pPr algn="l" rtl="0"/>
            <a:r>
              <a:rPr lang="en-US" dirty="0" smtClean="0">
                <a:solidFill>
                  <a:srgbClr val="00B050"/>
                </a:solidFill>
              </a:rPr>
              <a:t>Other medical conditions</a:t>
            </a:r>
          </a:p>
          <a:p>
            <a:pPr algn="l" rtl="0"/>
            <a:r>
              <a:rPr lang="en-US" dirty="0" smtClean="0">
                <a:solidFill>
                  <a:srgbClr val="00B050"/>
                </a:solidFill>
              </a:rPr>
              <a:t>Post gastric surgery dumping syndrome</a:t>
            </a:r>
          </a:p>
          <a:p>
            <a:pPr algn="l" rtl="0"/>
            <a:r>
              <a:rPr lang="en-US" sz="2400" dirty="0" err="1" smtClean="0">
                <a:solidFill>
                  <a:srgbClr val="00B050"/>
                </a:solidFill>
              </a:rPr>
              <a:t>Mastocytosis</a:t>
            </a:r>
            <a:r>
              <a:rPr lang="en-US" sz="2400" dirty="0" smtClean="0">
                <a:solidFill>
                  <a:srgbClr val="00B050"/>
                </a:solidFill>
              </a:rPr>
              <a:t> and mast cell disorders </a:t>
            </a:r>
            <a:r>
              <a:rPr lang="en-US" dirty="0" smtClean="0"/>
              <a:t>(usually with gastrointestinal symptoms)</a:t>
            </a:r>
          </a:p>
          <a:p>
            <a:pPr algn="l" rtl="0"/>
            <a:r>
              <a:rPr lang="en-US" sz="2400" dirty="0" smtClean="0">
                <a:solidFill>
                  <a:srgbClr val="00B050"/>
                </a:solidFill>
              </a:rPr>
              <a:t>Some cancers</a:t>
            </a:r>
            <a:r>
              <a:rPr lang="en-US" sz="4200" dirty="0" smtClean="0">
                <a:solidFill>
                  <a:srgbClr val="00B050"/>
                </a:solidFill>
              </a:rPr>
              <a:t>: </a:t>
            </a:r>
            <a:r>
              <a:rPr lang="en-US" dirty="0" err="1" smtClean="0">
                <a:solidFill>
                  <a:srgbClr val="00B0F0"/>
                </a:solidFill>
              </a:rPr>
              <a:t>medullary</a:t>
            </a:r>
            <a:r>
              <a:rPr lang="en-US" dirty="0" smtClean="0">
                <a:solidFill>
                  <a:srgbClr val="00B0F0"/>
                </a:solidFill>
              </a:rPr>
              <a:t> carcinoma of the thyroid, pancreatic islet-cell tumors, renal cell carcinoma, lymphoma</a:t>
            </a:r>
          </a:p>
          <a:p>
            <a:pPr algn="l" rtl="0"/>
            <a:r>
              <a:rPr lang="en-US" sz="2400" dirty="0" smtClean="0">
                <a:solidFill>
                  <a:srgbClr val="00B050"/>
                </a:solidFill>
              </a:rPr>
              <a:t>Anxiety disorders</a:t>
            </a:r>
          </a:p>
          <a:p>
            <a:pPr algn="l" rtl="0"/>
            <a:endParaRPr lang="fa-I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214422"/>
            <a:ext cx="8208838" cy="4000528"/>
          </a:xfrm>
        </p:spPr>
        <p:txBody>
          <a:bodyPr>
            <a:noAutofit/>
          </a:bodyPr>
          <a:lstStyle/>
          <a:p>
            <a:pPr algn="ctr" rtl="1"/>
            <a:r>
              <a:rPr lang="en-US" sz="6000" dirty="0" smtClean="0"/>
              <a:t>Treatment of Symptoms of the Menopause: An Endocrine Society Clinical Practice Guideline</a:t>
            </a:r>
            <a:endParaRPr lang="en-US" sz="6000" dirty="0"/>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Association with sleep</a:t>
            </a:r>
            <a:endParaRPr lang="en-US" dirty="0"/>
          </a:p>
        </p:txBody>
      </p:sp>
      <p:sp>
        <p:nvSpPr>
          <p:cNvPr id="3" name="Content Placeholder 2"/>
          <p:cNvSpPr>
            <a:spLocks noGrp="1"/>
          </p:cNvSpPr>
          <p:nvPr>
            <p:ph idx="1"/>
          </p:nvPr>
        </p:nvSpPr>
        <p:spPr>
          <a:xfrm>
            <a:off x="285720" y="714356"/>
            <a:ext cx="8329642" cy="5340369"/>
          </a:xfrm>
        </p:spPr>
        <p:txBody>
          <a:bodyPr>
            <a:noAutofit/>
          </a:bodyPr>
          <a:lstStyle/>
          <a:p>
            <a:pPr algn="l" rtl="0">
              <a:buNone/>
            </a:pPr>
            <a:endParaRPr lang="en-US" sz="2000" dirty="0" smtClean="0"/>
          </a:p>
          <a:p>
            <a:pPr algn="l" rtl="0"/>
            <a:endParaRPr lang="en-US" sz="2000" dirty="0" smtClean="0"/>
          </a:p>
          <a:p>
            <a:pPr algn="l" rtl="0"/>
            <a:endParaRPr lang="en-US" sz="2000" dirty="0" smtClean="0"/>
          </a:p>
          <a:p>
            <a:pPr algn="l" rtl="0"/>
            <a:endParaRPr lang="en-US" sz="2000" dirty="0" smtClean="0"/>
          </a:p>
          <a:p>
            <a:pPr algn="l" rtl="0"/>
            <a:r>
              <a:rPr lang="en-US" sz="2000" dirty="0" smtClean="0"/>
              <a:t>In </a:t>
            </a:r>
            <a:r>
              <a:rPr lang="en-US" sz="2000" dirty="0" err="1" smtClean="0"/>
              <a:t>polysomnography</a:t>
            </a:r>
            <a:r>
              <a:rPr lang="en-US" sz="2000" dirty="0" smtClean="0"/>
              <a:t> studies, nocturnal hot flashes are more common during </a:t>
            </a:r>
            <a:r>
              <a:rPr lang="en-US" sz="2000" dirty="0" smtClean="0">
                <a:solidFill>
                  <a:srgbClr val="FF0000"/>
                </a:solidFill>
              </a:rPr>
              <a:t>the first 4 hours </a:t>
            </a:r>
            <a:r>
              <a:rPr lang="en-US" sz="2000" dirty="0" smtClean="0"/>
              <a:t>of sleep, whereas subsequent rapid eye movement sleep suppresses hot flashes, arousals, and awakenings.</a:t>
            </a:r>
          </a:p>
          <a:p>
            <a:pPr algn="l" rtl="0"/>
            <a:r>
              <a:rPr lang="en-US" sz="2000" dirty="0" smtClean="0"/>
              <a:t>A recent study that induced </a:t>
            </a:r>
            <a:r>
              <a:rPr lang="en-US" sz="2000" dirty="0" smtClean="0">
                <a:solidFill>
                  <a:srgbClr val="00B0F0"/>
                </a:solidFill>
              </a:rPr>
              <a:t>estrogen deficiency </a:t>
            </a:r>
            <a:r>
              <a:rPr lang="en-US" sz="2000" dirty="0" smtClean="0"/>
              <a:t>in health premenopausal women with a </a:t>
            </a:r>
            <a:r>
              <a:rPr lang="en-US" sz="2000" dirty="0" err="1" smtClean="0"/>
              <a:t>GnRH</a:t>
            </a:r>
            <a:r>
              <a:rPr lang="en-US" sz="2000" dirty="0" smtClean="0"/>
              <a:t> agonist directly demonstrated that hot flashes are associated with </a:t>
            </a:r>
            <a:r>
              <a:rPr lang="en-US" sz="2000" dirty="0" smtClean="0">
                <a:solidFill>
                  <a:srgbClr val="00B0F0"/>
                </a:solidFill>
              </a:rPr>
              <a:t>three factors: </a:t>
            </a:r>
          </a:p>
          <a:p>
            <a:pPr algn="l" rtl="0"/>
            <a:endParaRPr lang="en-US" sz="2000" dirty="0" smtClean="0"/>
          </a:p>
          <a:p>
            <a:pPr algn="l" rtl="0"/>
            <a:r>
              <a:rPr lang="en-US" sz="2000" dirty="0" smtClean="0"/>
              <a:t>1) an increase in episodes of waking after sleep-onset; </a:t>
            </a:r>
          </a:p>
          <a:p>
            <a:pPr algn="l" rtl="0"/>
            <a:r>
              <a:rPr lang="en-US" sz="2000" dirty="0" smtClean="0"/>
              <a:t>2) a decrease in perceived sleep efficiency; </a:t>
            </a:r>
          </a:p>
          <a:p>
            <a:pPr algn="l" rtl="0"/>
            <a:r>
              <a:rPr lang="en-US" sz="2000" dirty="0" smtClean="0"/>
              <a:t>3) a statistically significant correlation between nocturnal VMS and sleep disruption .</a:t>
            </a:r>
            <a:r>
              <a:rPr lang="en-US" sz="1200" dirty="0" smtClean="0"/>
              <a:t>.</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186766" cy="5467368"/>
          </a:xfrm>
        </p:spPr>
        <p:txBody>
          <a:bodyPr>
            <a:normAutofit/>
          </a:bodyPr>
          <a:lstStyle/>
          <a:p>
            <a:pPr algn="l" rtl="0"/>
            <a:r>
              <a:rPr lang="en-US" b="1" i="1" dirty="0" smtClean="0"/>
              <a:t>Mechanisms. </a:t>
            </a:r>
          </a:p>
          <a:p>
            <a:pPr algn="l" rtl="0"/>
            <a:endParaRPr lang="en-US" b="1" i="1" dirty="0" smtClean="0"/>
          </a:p>
          <a:p>
            <a:pPr algn="l" rtl="0"/>
            <a:r>
              <a:rPr lang="en-US" b="1" i="1" dirty="0" smtClean="0"/>
              <a:t>VMS appear to involve the </a:t>
            </a:r>
            <a:r>
              <a:rPr lang="en-US" b="1" i="1" dirty="0" smtClean="0">
                <a:solidFill>
                  <a:srgbClr val="FF0000"/>
                </a:solidFill>
              </a:rPr>
              <a:t>central nervous</a:t>
            </a:r>
            <a:r>
              <a:rPr lang="en-US" b="1" i="1" dirty="0" smtClean="0"/>
              <a:t> </a:t>
            </a:r>
            <a:r>
              <a:rPr lang="en-US" dirty="0" smtClean="0"/>
              <a:t>system  because: </a:t>
            </a:r>
          </a:p>
          <a:p>
            <a:pPr algn="l" rtl="0"/>
            <a:r>
              <a:rPr lang="en-US" dirty="0" smtClean="0"/>
              <a:t>1) hot flashes occur simultaneously with, but </a:t>
            </a:r>
            <a:r>
              <a:rPr lang="en-US" dirty="0" smtClean="0">
                <a:solidFill>
                  <a:srgbClr val="00B050"/>
                </a:solidFill>
              </a:rPr>
              <a:t>are not caused by, LH pulses </a:t>
            </a:r>
            <a:r>
              <a:rPr lang="en-US" dirty="0" smtClean="0"/>
              <a:t>; </a:t>
            </a:r>
          </a:p>
          <a:p>
            <a:pPr algn="l" rtl="0"/>
            <a:r>
              <a:rPr lang="en-US" dirty="0" smtClean="0"/>
              <a:t>2) research has shown an association with the </a:t>
            </a:r>
            <a:r>
              <a:rPr lang="en-US" dirty="0" err="1" smtClean="0">
                <a:solidFill>
                  <a:srgbClr val="00B050"/>
                </a:solidFill>
              </a:rPr>
              <a:t>neuroregulators</a:t>
            </a:r>
            <a:r>
              <a:rPr lang="en-US" dirty="0" smtClean="0">
                <a:solidFill>
                  <a:srgbClr val="00B050"/>
                </a:solidFill>
              </a:rPr>
              <a:t> </a:t>
            </a:r>
            <a:r>
              <a:rPr lang="en-US" dirty="0" err="1" smtClean="0">
                <a:solidFill>
                  <a:srgbClr val="00B050"/>
                </a:solidFill>
              </a:rPr>
              <a:t>kisspeptin</a:t>
            </a:r>
            <a:r>
              <a:rPr lang="en-US" dirty="0" smtClean="0">
                <a:solidFill>
                  <a:srgbClr val="00B050"/>
                </a:solidFill>
              </a:rPr>
              <a:t>, </a:t>
            </a:r>
            <a:r>
              <a:rPr lang="en-US" dirty="0" err="1" smtClean="0">
                <a:solidFill>
                  <a:srgbClr val="00B050"/>
                </a:solidFill>
              </a:rPr>
              <a:t>neurokinin</a:t>
            </a:r>
            <a:r>
              <a:rPr lang="en-US" dirty="0" smtClean="0">
                <a:solidFill>
                  <a:srgbClr val="00B050"/>
                </a:solidFill>
              </a:rPr>
              <a:t> B, and </a:t>
            </a:r>
            <a:r>
              <a:rPr lang="en-US" dirty="0" err="1" smtClean="0">
                <a:solidFill>
                  <a:srgbClr val="00B050"/>
                </a:solidFill>
              </a:rPr>
              <a:t>dynorphin</a:t>
            </a:r>
            <a:r>
              <a:rPr lang="en-US" dirty="0" smtClean="0">
                <a:solidFill>
                  <a:srgbClr val="00B050"/>
                </a:solidFill>
              </a:rPr>
              <a:t> </a:t>
            </a:r>
            <a:r>
              <a:rPr lang="en-US" dirty="0" smtClean="0"/>
              <a:t>. </a:t>
            </a:r>
          </a:p>
          <a:p>
            <a:pPr algn="l" rtl="0"/>
            <a:r>
              <a:rPr lang="en-US" dirty="0" smtClean="0">
                <a:solidFill>
                  <a:srgbClr val="002060"/>
                </a:solidFill>
              </a:rPr>
              <a:t>3)</a:t>
            </a:r>
            <a:r>
              <a:rPr lang="en-US" dirty="0" smtClean="0">
                <a:solidFill>
                  <a:srgbClr val="00B050"/>
                </a:solidFill>
              </a:rPr>
              <a:t>Alterations of thermoregulatory systems</a:t>
            </a:r>
            <a:r>
              <a:rPr lang="en-US" dirty="0" smtClean="0"/>
              <a:t>.</a:t>
            </a:r>
            <a:endParaRPr lang="fa-I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10450"/>
            <a:ext cx="8258204" cy="846980"/>
          </a:xfrm>
        </p:spPr>
        <p:txBody>
          <a:bodyPr>
            <a:normAutofit fontScale="90000"/>
          </a:bodyPr>
          <a:lstStyle/>
          <a:p>
            <a:r>
              <a:rPr lang="en-US" b="1" i="1" dirty="0" smtClean="0"/>
              <a:t/>
            </a:r>
            <a:br>
              <a:rPr lang="en-US" b="1" i="1" dirty="0" smtClean="0"/>
            </a:br>
            <a:r>
              <a:rPr lang="en-US" b="1" i="1" dirty="0" smtClean="0"/>
              <a:t>Genitourinary syndrome of menopause</a:t>
            </a:r>
            <a:br>
              <a:rPr lang="en-US" b="1" i="1" dirty="0" smtClean="0"/>
            </a:br>
            <a:endParaRPr lang="en-US" dirty="0"/>
          </a:p>
        </p:txBody>
      </p:sp>
      <p:sp>
        <p:nvSpPr>
          <p:cNvPr id="3" name="Content Placeholder 2"/>
          <p:cNvSpPr>
            <a:spLocks noGrp="1"/>
          </p:cNvSpPr>
          <p:nvPr>
            <p:ph idx="1"/>
          </p:nvPr>
        </p:nvSpPr>
        <p:spPr>
          <a:xfrm>
            <a:off x="285720" y="1714488"/>
            <a:ext cx="8401080" cy="4411675"/>
          </a:xfrm>
        </p:spPr>
        <p:txBody>
          <a:bodyPr>
            <a:normAutofit fontScale="92500" lnSpcReduction="20000"/>
          </a:bodyPr>
          <a:lstStyle/>
          <a:p>
            <a:pPr algn="l" rtl="0"/>
            <a:r>
              <a:rPr lang="en-US" dirty="0" smtClean="0"/>
              <a:t>This new term “genitourinary syndrome of menopause” (GSM) combines the conditions of </a:t>
            </a:r>
            <a:r>
              <a:rPr lang="en-US" dirty="0" smtClean="0">
                <a:solidFill>
                  <a:srgbClr val="00B050"/>
                </a:solidFill>
              </a:rPr>
              <a:t>VVA and urinary tract dysfunction </a:t>
            </a:r>
            <a:r>
              <a:rPr lang="en-US" dirty="0" smtClean="0"/>
              <a:t>(Table 3)</a:t>
            </a:r>
          </a:p>
          <a:p>
            <a:pPr algn="l" rtl="0"/>
            <a:endParaRPr lang="en-US" dirty="0" smtClean="0"/>
          </a:p>
          <a:p>
            <a:pPr algn="l" rtl="0"/>
            <a:r>
              <a:rPr lang="en-US" dirty="0" smtClean="0"/>
              <a:t>VVA most often presents </a:t>
            </a:r>
            <a:r>
              <a:rPr lang="en-US" dirty="0" smtClean="0">
                <a:solidFill>
                  <a:srgbClr val="00B0F0"/>
                </a:solidFill>
              </a:rPr>
              <a:t>in the late postmenopausal stage,</a:t>
            </a:r>
            <a:r>
              <a:rPr lang="en-US" dirty="0" smtClean="0"/>
              <a:t> when VMS may have abated. When VVA is severe, women may have discomfort wearing tight-fitting clothing or while sitting or . Sexual activity is not required for patients to experience vaginal or genital discomfort. </a:t>
            </a:r>
          </a:p>
          <a:p>
            <a:pPr algn="l" rtl="0"/>
            <a:endParaRPr lang="en-US" dirty="0" smtClean="0"/>
          </a:p>
          <a:p>
            <a:pPr algn="l" rtl="0"/>
            <a:r>
              <a:rPr lang="en-US" dirty="0" smtClean="0">
                <a:solidFill>
                  <a:srgbClr val="00B050"/>
                </a:solidFill>
              </a:rPr>
              <a:t>Urinary symptoms— </a:t>
            </a:r>
            <a:r>
              <a:rPr lang="en-US" dirty="0" err="1" smtClean="0">
                <a:solidFill>
                  <a:srgbClr val="00B050"/>
                </a:solidFill>
              </a:rPr>
              <a:t>dysuria</a:t>
            </a:r>
            <a:r>
              <a:rPr lang="en-US" dirty="0" smtClean="0">
                <a:solidFill>
                  <a:srgbClr val="00B050"/>
                </a:solidFill>
              </a:rPr>
              <a:t>, urinary frequency, and recurrent urinary tract infections—increase in severity with time since menopause.</a:t>
            </a:r>
            <a:endParaRPr lang="en-US" dirty="0">
              <a:solidFill>
                <a:srgbClr val="00B05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500042"/>
            <a:ext cx="8115328" cy="6357958"/>
          </a:xfrm>
        </p:spPr>
        <p:txBody>
          <a:bodyPr>
            <a:normAutofit fontScale="25000" lnSpcReduction="20000"/>
          </a:bodyPr>
          <a:lstStyle/>
          <a:p>
            <a:pPr algn="l" rtl="0">
              <a:buNone/>
            </a:pPr>
            <a:r>
              <a:rPr lang="en-US" sz="9600" b="1" dirty="0" smtClean="0">
                <a:solidFill>
                  <a:srgbClr val="FF0000"/>
                </a:solidFill>
              </a:rPr>
              <a:t>Table 3. Genitourinary Syndrome of Menopause</a:t>
            </a:r>
          </a:p>
          <a:p>
            <a:pPr algn="l" rtl="0"/>
            <a:r>
              <a:rPr lang="en-US" sz="9600" dirty="0" smtClean="0">
                <a:solidFill>
                  <a:srgbClr val="0070C0"/>
                </a:solidFill>
              </a:rPr>
              <a:t>Symptoms</a:t>
            </a:r>
            <a:endParaRPr lang="en-US" sz="4000" dirty="0" smtClean="0">
              <a:solidFill>
                <a:srgbClr val="0070C0"/>
              </a:solidFill>
            </a:endParaRPr>
          </a:p>
          <a:p>
            <a:pPr algn="l" rtl="0"/>
            <a:r>
              <a:rPr lang="en-US" sz="6400" u="sng" dirty="0" err="1" smtClean="0">
                <a:effectLst>
                  <a:outerShdw blurRad="38100" dist="38100" dir="2700000" algn="tl">
                    <a:srgbClr val="000000">
                      <a:alpha val="43137"/>
                    </a:srgbClr>
                  </a:outerShdw>
                </a:effectLst>
              </a:rPr>
              <a:t>Vulvar</a:t>
            </a:r>
            <a:r>
              <a:rPr lang="en-US" sz="6400" u="sng" dirty="0" smtClean="0">
                <a:effectLst>
                  <a:outerShdw blurRad="38100" dist="38100" dir="2700000" algn="tl">
                    <a:srgbClr val="000000">
                      <a:alpha val="43137"/>
                    </a:srgbClr>
                  </a:outerShdw>
                </a:effectLst>
              </a:rPr>
              <a:t> pain, burning, or itching</a:t>
            </a:r>
          </a:p>
          <a:p>
            <a:pPr algn="l" rtl="0"/>
            <a:r>
              <a:rPr lang="en-US" sz="6400" u="sng" dirty="0" smtClean="0">
                <a:effectLst>
                  <a:outerShdw blurRad="38100" dist="38100" dir="2700000" algn="tl">
                    <a:srgbClr val="000000">
                      <a:alpha val="43137"/>
                    </a:srgbClr>
                  </a:outerShdw>
                </a:effectLst>
              </a:rPr>
              <a:t>Vaginal dryness</a:t>
            </a:r>
          </a:p>
          <a:p>
            <a:pPr algn="l" rtl="0"/>
            <a:r>
              <a:rPr lang="en-US" sz="6400" u="sng" dirty="0" smtClean="0">
                <a:effectLst>
                  <a:outerShdw blurRad="38100" dist="38100" dir="2700000" algn="tl">
                    <a:srgbClr val="000000">
                      <a:alpha val="43137"/>
                    </a:srgbClr>
                  </a:outerShdw>
                </a:effectLst>
              </a:rPr>
              <a:t>Vaginal discharge</a:t>
            </a:r>
          </a:p>
          <a:p>
            <a:pPr algn="l" rtl="0"/>
            <a:r>
              <a:rPr lang="en-US" sz="6400" u="sng" dirty="0" err="1" smtClean="0">
                <a:effectLst>
                  <a:outerShdw blurRad="38100" dist="38100" dir="2700000" algn="tl">
                    <a:srgbClr val="000000">
                      <a:alpha val="43137"/>
                    </a:srgbClr>
                  </a:outerShdw>
                </a:effectLst>
              </a:rPr>
              <a:t>Dyspareunia</a:t>
            </a:r>
            <a:endParaRPr lang="en-US" sz="6400" u="sng" dirty="0" smtClean="0">
              <a:effectLst>
                <a:outerShdw blurRad="38100" dist="38100" dir="2700000" algn="tl">
                  <a:srgbClr val="000000">
                    <a:alpha val="43137"/>
                  </a:srgbClr>
                </a:outerShdw>
              </a:effectLst>
            </a:endParaRPr>
          </a:p>
          <a:p>
            <a:pPr algn="l" rtl="0"/>
            <a:r>
              <a:rPr lang="en-US" sz="6400" u="sng" dirty="0" smtClean="0">
                <a:effectLst>
                  <a:outerShdw blurRad="38100" dist="38100" dir="2700000" algn="tl">
                    <a:srgbClr val="000000">
                      <a:alpha val="43137"/>
                    </a:srgbClr>
                  </a:outerShdw>
                </a:effectLst>
              </a:rPr>
              <a:t>Spotting or bleeding after intercourse</a:t>
            </a:r>
          </a:p>
          <a:p>
            <a:pPr algn="l" rtl="0"/>
            <a:r>
              <a:rPr lang="en-US" sz="6400" u="sng" dirty="0" err="1" smtClean="0">
                <a:effectLst>
                  <a:outerShdw blurRad="38100" dist="38100" dir="2700000" algn="tl">
                    <a:srgbClr val="000000">
                      <a:alpha val="43137"/>
                    </a:srgbClr>
                  </a:outerShdw>
                </a:effectLst>
              </a:rPr>
              <a:t>Dysuria</a:t>
            </a:r>
            <a:r>
              <a:rPr lang="en-US" sz="6400" u="sng" dirty="0" smtClean="0">
                <a:effectLst>
                  <a:outerShdw blurRad="38100" dist="38100" dir="2700000" algn="tl">
                    <a:srgbClr val="000000">
                      <a:alpha val="43137"/>
                    </a:srgbClr>
                  </a:outerShdw>
                </a:effectLst>
              </a:rPr>
              <a:t>, urinary frequency, urgency</a:t>
            </a:r>
          </a:p>
          <a:p>
            <a:pPr algn="l" rtl="0">
              <a:buNone/>
            </a:pPr>
            <a:r>
              <a:rPr lang="en-US" sz="6400" u="sng" dirty="0" smtClean="0">
                <a:effectLst>
                  <a:outerShdw blurRad="38100" dist="38100" dir="2700000" algn="tl">
                    <a:srgbClr val="000000">
                      <a:alpha val="43137"/>
                    </a:srgbClr>
                  </a:outerShdw>
                </a:effectLst>
              </a:rPr>
              <a:t>     Recurrent </a:t>
            </a:r>
            <a:r>
              <a:rPr lang="en-US" sz="6400" u="sng" dirty="0" smtClean="0">
                <a:effectLst>
                  <a:outerShdw blurRad="38100" dist="38100" dir="2700000" algn="tl">
                    <a:srgbClr val="000000">
                      <a:alpha val="43137"/>
                    </a:srgbClr>
                  </a:outerShdw>
                </a:effectLst>
              </a:rPr>
              <a:t>urinary tract infections</a:t>
            </a:r>
          </a:p>
          <a:p>
            <a:pPr algn="l" rtl="0"/>
            <a:r>
              <a:rPr lang="en-US" sz="9600" u="sng" dirty="0" smtClean="0">
                <a:solidFill>
                  <a:srgbClr val="0070C0"/>
                </a:solidFill>
                <a:effectLst>
                  <a:outerShdw blurRad="38100" dist="38100" dir="2700000" algn="tl">
                    <a:srgbClr val="000000">
                      <a:alpha val="43137"/>
                    </a:srgbClr>
                  </a:outerShdw>
                </a:effectLst>
              </a:rPr>
              <a:t>Signs, external genitalia</a:t>
            </a:r>
            <a:endParaRPr lang="en-US" sz="6400" u="sng" dirty="0" smtClean="0">
              <a:solidFill>
                <a:srgbClr val="0070C0"/>
              </a:solidFill>
              <a:effectLst>
                <a:outerShdw blurRad="38100" dist="38100" dir="2700000" algn="tl">
                  <a:srgbClr val="000000">
                    <a:alpha val="43137"/>
                  </a:srgbClr>
                </a:outerShdw>
              </a:effectLst>
            </a:endParaRPr>
          </a:p>
          <a:p>
            <a:pPr algn="l" rtl="0"/>
            <a:r>
              <a:rPr lang="en-US" sz="6400" u="sng" dirty="0" smtClean="0">
                <a:effectLst>
                  <a:outerShdw blurRad="38100" dist="38100" dir="2700000" algn="tl">
                    <a:srgbClr val="000000">
                      <a:alpha val="43137"/>
                    </a:srgbClr>
                  </a:outerShdw>
                </a:effectLst>
              </a:rPr>
              <a:t>Decreased labial size</a:t>
            </a:r>
          </a:p>
          <a:p>
            <a:pPr algn="l" rtl="0"/>
            <a:r>
              <a:rPr lang="en-US" sz="6400" u="sng" dirty="0" smtClean="0">
                <a:effectLst>
                  <a:outerShdw blurRad="38100" dist="38100" dir="2700000" algn="tl">
                    <a:srgbClr val="000000">
                      <a:alpha val="43137"/>
                    </a:srgbClr>
                  </a:outerShdw>
                </a:effectLst>
              </a:rPr>
              <a:t>Loss of </a:t>
            </a:r>
            <a:r>
              <a:rPr lang="en-US" sz="6400" u="sng" dirty="0" err="1" smtClean="0">
                <a:effectLst>
                  <a:outerShdw blurRad="38100" dist="38100" dir="2700000" algn="tl">
                    <a:srgbClr val="000000">
                      <a:alpha val="43137"/>
                    </a:srgbClr>
                  </a:outerShdw>
                </a:effectLst>
              </a:rPr>
              <a:t>vulvar</a:t>
            </a:r>
            <a:r>
              <a:rPr lang="en-US" sz="6400" u="sng" dirty="0" smtClean="0">
                <a:effectLst>
                  <a:outerShdw blurRad="38100" dist="38100" dir="2700000" algn="tl">
                    <a:srgbClr val="000000">
                      <a:alpha val="43137"/>
                    </a:srgbClr>
                  </a:outerShdw>
                </a:effectLst>
              </a:rPr>
              <a:t> fat pads</a:t>
            </a:r>
          </a:p>
          <a:p>
            <a:pPr algn="l" rtl="0"/>
            <a:r>
              <a:rPr lang="en-US" sz="6400" u="sng" dirty="0" err="1" smtClean="0">
                <a:effectLst>
                  <a:outerShdw blurRad="38100" dist="38100" dir="2700000" algn="tl">
                    <a:srgbClr val="000000">
                      <a:alpha val="43137"/>
                    </a:srgbClr>
                  </a:outerShdw>
                </a:effectLst>
              </a:rPr>
              <a:t>Vulvar</a:t>
            </a:r>
            <a:r>
              <a:rPr lang="en-US" sz="6400" u="sng" dirty="0" smtClean="0">
                <a:effectLst>
                  <a:outerShdw blurRad="38100" dist="38100" dir="2700000" algn="tl">
                    <a:srgbClr val="000000">
                      <a:alpha val="43137"/>
                    </a:srgbClr>
                  </a:outerShdw>
                </a:effectLst>
              </a:rPr>
              <a:t> fissures</a:t>
            </a:r>
          </a:p>
          <a:p>
            <a:pPr algn="l" rtl="0"/>
            <a:r>
              <a:rPr lang="en-US" sz="6400" u="sng" dirty="0" smtClean="0">
                <a:effectLst>
                  <a:outerShdw blurRad="38100" dist="38100" dir="2700000" algn="tl">
                    <a:srgbClr val="000000">
                      <a:alpha val="43137"/>
                    </a:srgbClr>
                  </a:outerShdw>
                </a:effectLst>
              </a:rPr>
              <a:t>Receded or </a:t>
            </a:r>
            <a:r>
              <a:rPr lang="en-US" sz="6400" u="sng" dirty="0" err="1" smtClean="0">
                <a:effectLst>
                  <a:outerShdw blurRad="38100" dist="38100" dir="2700000" algn="tl">
                    <a:srgbClr val="000000">
                      <a:alpha val="43137"/>
                    </a:srgbClr>
                  </a:outerShdw>
                </a:effectLst>
              </a:rPr>
              <a:t>phimotic</a:t>
            </a:r>
            <a:r>
              <a:rPr lang="en-US" sz="6400" u="sng" dirty="0" smtClean="0">
                <a:effectLst>
                  <a:outerShdw blurRad="38100" dist="38100" dir="2700000" algn="tl">
                    <a:srgbClr val="000000">
                      <a:alpha val="43137"/>
                    </a:srgbClr>
                  </a:outerShdw>
                </a:effectLst>
              </a:rPr>
              <a:t> clitoris</a:t>
            </a:r>
          </a:p>
          <a:p>
            <a:pPr algn="l" rtl="0"/>
            <a:r>
              <a:rPr lang="en-US" sz="6400" u="sng" dirty="0" smtClean="0">
                <a:effectLst>
                  <a:outerShdw blurRad="38100" dist="38100" dir="2700000" algn="tl">
                    <a:srgbClr val="000000">
                      <a:alpha val="43137"/>
                    </a:srgbClr>
                  </a:outerShdw>
                </a:effectLst>
              </a:rPr>
              <a:t>Prominent urethra with mucosal </a:t>
            </a:r>
            <a:r>
              <a:rPr lang="en-US" sz="6400" u="sng" dirty="0" err="1" smtClean="0">
                <a:effectLst>
                  <a:outerShdw blurRad="38100" dist="38100" dir="2700000" algn="tl">
                    <a:srgbClr val="000000">
                      <a:alpha val="43137"/>
                    </a:srgbClr>
                  </a:outerShdw>
                </a:effectLst>
              </a:rPr>
              <a:t>eversion</a:t>
            </a:r>
            <a:r>
              <a:rPr lang="en-US" sz="6400" u="sng" dirty="0" smtClean="0">
                <a:effectLst>
                  <a:outerShdw blurRad="38100" dist="38100" dir="2700000" algn="tl">
                    <a:srgbClr val="000000">
                      <a:alpha val="43137"/>
                    </a:srgbClr>
                  </a:outerShdw>
                </a:effectLst>
              </a:rPr>
              <a:t> or </a:t>
            </a:r>
            <a:r>
              <a:rPr lang="en-US" sz="6400" u="sng" dirty="0" err="1" smtClean="0">
                <a:effectLst>
                  <a:outerShdw blurRad="38100" dist="38100" dir="2700000" algn="tl">
                    <a:srgbClr val="000000">
                      <a:alpha val="43137"/>
                    </a:srgbClr>
                  </a:outerShdw>
                </a:effectLst>
              </a:rPr>
              <a:t>prolapse</a:t>
            </a:r>
            <a:endParaRPr lang="en-US" sz="6400" u="sng" dirty="0" smtClean="0">
              <a:effectLst>
                <a:outerShdw blurRad="38100" dist="38100" dir="2700000" algn="tl">
                  <a:srgbClr val="000000">
                    <a:alpha val="43137"/>
                  </a:srgbClr>
                </a:outerShdw>
              </a:effectLst>
            </a:endParaRPr>
          </a:p>
          <a:p>
            <a:pPr algn="l" rtl="0"/>
            <a:r>
              <a:rPr lang="en-US" sz="7200" u="sng" dirty="0" smtClean="0">
                <a:solidFill>
                  <a:srgbClr val="0070C0"/>
                </a:solidFill>
                <a:effectLst>
                  <a:outerShdw blurRad="38100" dist="38100" dir="2700000" algn="tl">
                    <a:srgbClr val="000000">
                      <a:alpha val="43137"/>
                    </a:srgbClr>
                  </a:outerShdw>
                </a:effectLst>
              </a:rPr>
              <a:t>Signs, vagina</a:t>
            </a:r>
            <a:endParaRPr lang="en-US" sz="6400" u="sng" dirty="0" smtClean="0">
              <a:solidFill>
                <a:srgbClr val="0070C0"/>
              </a:solidFill>
              <a:effectLst>
                <a:outerShdw blurRad="38100" dist="38100" dir="2700000" algn="tl">
                  <a:srgbClr val="000000">
                    <a:alpha val="43137"/>
                  </a:srgbClr>
                </a:outerShdw>
              </a:effectLst>
            </a:endParaRPr>
          </a:p>
          <a:p>
            <a:pPr algn="l" rtl="0"/>
            <a:r>
              <a:rPr lang="en-US" sz="6400" u="sng" dirty="0" err="1" smtClean="0">
                <a:effectLst>
                  <a:outerShdw blurRad="38100" dist="38100" dir="2700000" algn="tl">
                    <a:srgbClr val="000000">
                      <a:alpha val="43137"/>
                    </a:srgbClr>
                  </a:outerShdw>
                </a:effectLst>
              </a:rPr>
              <a:t>Introital</a:t>
            </a:r>
            <a:r>
              <a:rPr lang="en-US" sz="6400" u="sng" dirty="0" smtClean="0">
                <a:effectLst>
                  <a:outerShdw blurRad="38100" dist="38100" dir="2700000" algn="tl">
                    <a:srgbClr val="000000">
                      <a:alpha val="43137"/>
                    </a:srgbClr>
                  </a:outerShdw>
                </a:effectLst>
              </a:rPr>
              <a:t> narrowing</a:t>
            </a:r>
          </a:p>
          <a:p>
            <a:pPr algn="l" rtl="0"/>
            <a:r>
              <a:rPr lang="en-US" sz="6400" u="sng" dirty="0" smtClean="0">
                <a:effectLst>
                  <a:outerShdw blurRad="38100" dist="38100" dir="2700000" algn="tl">
                    <a:srgbClr val="000000">
                      <a:alpha val="43137"/>
                    </a:srgbClr>
                  </a:outerShdw>
                </a:effectLst>
              </a:rPr>
              <a:t>Loss of elasticity with constriction</a:t>
            </a:r>
          </a:p>
          <a:p>
            <a:pPr algn="l" rtl="0"/>
            <a:r>
              <a:rPr lang="en-US" sz="6400" u="sng" dirty="0" smtClean="0">
                <a:effectLst>
                  <a:outerShdw blurRad="38100" dist="38100" dir="2700000" algn="tl">
                    <a:srgbClr val="000000">
                      <a:alpha val="43137"/>
                    </a:srgbClr>
                  </a:outerShdw>
                </a:effectLst>
              </a:rPr>
              <a:t>Thin vaginal epithelial lining</a:t>
            </a:r>
          </a:p>
          <a:p>
            <a:pPr algn="l" rtl="0"/>
            <a:r>
              <a:rPr lang="en-US" sz="6400" u="sng" dirty="0" smtClean="0">
                <a:effectLst>
                  <a:outerShdw blurRad="38100" dist="38100" dir="2700000" algn="tl">
                    <a:srgbClr val="000000">
                      <a:alpha val="43137"/>
                    </a:srgbClr>
                  </a:outerShdw>
                </a:effectLst>
              </a:rPr>
              <a:t>Loss of mature </a:t>
            </a:r>
            <a:r>
              <a:rPr lang="en-US" sz="6400" u="sng" dirty="0" err="1" smtClean="0">
                <a:effectLst>
                  <a:outerShdw blurRad="38100" dist="38100" dir="2700000" algn="tl">
                    <a:srgbClr val="000000">
                      <a:alpha val="43137"/>
                    </a:srgbClr>
                  </a:outerShdw>
                </a:effectLst>
              </a:rPr>
              <a:t>squamous</a:t>
            </a:r>
            <a:r>
              <a:rPr lang="en-US" sz="6400" u="sng" dirty="0" smtClean="0">
                <a:effectLst>
                  <a:outerShdw blurRad="38100" dist="38100" dir="2700000" algn="tl">
                    <a:srgbClr val="000000">
                      <a:alpha val="43137"/>
                    </a:srgbClr>
                  </a:outerShdw>
                </a:effectLst>
              </a:rPr>
              <a:t> epithelium</a:t>
            </a:r>
          </a:p>
          <a:p>
            <a:pPr algn="l" rtl="0"/>
            <a:r>
              <a:rPr lang="en-US" sz="6400" u="sng" dirty="0" smtClean="0">
                <a:effectLst>
                  <a:outerShdw blurRad="38100" dist="38100" dir="2700000" algn="tl">
                    <a:srgbClr val="000000">
                      <a:alpha val="43137"/>
                    </a:srgbClr>
                  </a:outerShdw>
                </a:effectLst>
              </a:rPr>
              <a:t>Pale or </a:t>
            </a:r>
            <a:r>
              <a:rPr lang="en-US" sz="6400" u="sng" dirty="0" err="1" smtClean="0">
                <a:effectLst>
                  <a:outerShdw blurRad="38100" dist="38100" dir="2700000" algn="tl">
                    <a:srgbClr val="000000">
                      <a:alpha val="43137"/>
                    </a:srgbClr>
                  </a:outerShdw>
                </a:effectLst>
              </a:rPr>
              <a:t>erythematous</a:t>
            </a:r>
            <a:r>
              <a:rPr lang="en-US" sz="6400" u="sng" dirty="0" smtClean="0">
                <a:effectLst>
                  <a:outerShdw blurRad="38100" dist="38100" dir="2700000" algn="tl">
                    <a:srgbClr val="000000">
                      <a:alpha val="43137"/>
                    </a:srgbClr>
                  </a:outerShdw>
                </a:effectLst>
              </a:rPr>
              <a:t> appearance</a:t>
            </a:r>
          </a:p>
          <a:p>
            <a:pPr algn="l" rtl="0"/>
            <a:r>
              <a:rPr lang="en-US" sz="6400" u="sng" dirty="0" err="1" smtClean="0">
                <a:effectLst>
                  <a:outerShdw blurRad="38100" dist="38100" dir="2700000" algn="tl">
                    <a:srgbClr val="000000">
                      <a:alpha val="43137"/>
                    </a:srgbClr>
                  </a:outerShdw>
                </a:effectLst>
              </a:rPr>
              <a:t>Petechiae</a:t>
            </a:r>
            <a:r>
              <a:rPr lang="en-US" sz="6400" u="sng" dirty="0" smtClean="0">
                <a:effectLst>
                  <a:outerShdw blurRad="38100" dist="38100" dir="2700000" algn="tl">
                    <a:srgbClr val="000000">
                      <a:alpha val="43137"/>
                    </a:srgbClr>
                  </a:outerShdw>
                </a:effectLst>
              </a:rPr>
              <a:t>, ulcerations, or tears</a:t>
            </a:r>
          </a:p>
          <a:p>
            <a:pPr algn="l" rtl="0"/>
            <a:r>
              <a:rPr lang="en-US" sz="6400" u="sng" dirty="0" smtClean="0">
                <a:effectLst>
                  <a:outerShdw blurRad="38100" dist="38100" dir="2700000" algn="tl">
                    <a:srgbClr val="000000">
                      <a:alpha val="43137"/>
                    </a:srgbClr>
                  </a:outerShdw>
                </a:effectLst>
              </a:rPr>
              <a:t>Alkaline pH (5.5)</a:t>
            </a:r>
          </a:p>
          <a:p>
            <a:pPr algn="l" rtl="0"/>
            <a:r>
              <a:rPr lang="en-US" sz="6400" u="sng" dirty="0" smtClean="0">
                <a:effectLst>
                  <a:outerShdw blurRad="38100" dist="38100" dir="2700000" algn="tl">
                    <a:srgbClr val="000000">
                      <a:alpha val="43137"/>
                    </a:srgbClr>
                  </a:outerShdw>
                </a:effectLst>
              </a:rPr>
              <a:t>Infection (yellow or greenish discharge</a:t>
            </a:r>
            <a:r>
              <a:rPr lang="en-US" sz="6400" b="1" u="sng" dirty="0" smtClean="0"/>
              <a:t>)</a:t>
            </a:r>
          </a:p>
          <a:p>
            <a:pPr algn="l" rtl="0"/>
            <a:endParaRPr lang="en-US" sz="6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186766" cy="5268931"/>
          </a:xfrm>
        </p:spPr>
        <p:txBody>
          <a:bodyPr>
            <a:normAutofit/>
          </a:bodyPr>
          <a:lstStyle/>
          <a:p>
            <a:pPr algn="l" rtl="0"/>
            <a:r>
              <a:rPr lang="en-US" b="1" i="1" dirty="0" smtClean="0"/>
              <a:t>Other signs and symptoms</a:t>
            </a:r>
          </a:p>
          <a:p>
            <a:pPr algn="l" rtl="0"/>
            <a:r>
              <a:rPr lang="en-US" dirty="0" smtClean="0"/>
              <a:t>The menopausal </a:t>
            </a:r>
            <a:r>
              <a:rPr lang="en-US" dirty="0" smtClean="0">
                <a:solidFill>
                  <a:srgbClr val="0070C0"/>
                </a:solidFill>
              </a:rPr>
              <a:t>decline of </a:t>
            </a:r>
            <a:r>
              <a:rPr lang="en-US" dirty="0" err="1" smtClean="0">
                <a:solidFill>
                  <a:srgbClr val="0070C0"/>
                </a:solidFill>
              </a:rPr>
              <a:t>estradiol</a:t>
            </a:r>
            <a:r>
              <a:rPr lang="en-US" dirty="0" smtClean="0">
                <a:solidFill>
                  <a:srgbClr val="0070C0"/>
                </a:solidFill>
              </a:rPr>
              <a:t> increases bone </a:t>
            </a:r>
            <a:r>
              <a:rPr lang="en-US" dirty="0" err="1" smtClean="0">
                <a:solidFill>
                  <a:srgbClr val="0070C0"/>
                </a:solidFill>
              </a:rPr>
              <a:t>resorption</a:t>
            </a:r>
            <a:r>
              <a:rPr lang="en-US" dirty="0" smtClean="0">
                <a:solidFill>
                  <a:srgbClr val="0070C0"/>
                </a:solidFill>
              </a:rPr>
              <a:t> and contributes to fractures </a:t>
            </a:r>
            <a:r>
              <a:rPr lang="en-US" dirty="0" smtClean="0"/>
              <a:t>.</a:t>
            </a:r>
          </a:p>
          <a:p>
            <a:pPr algn="l" rtl="0"/>
            <a:endParaRPr lang="en-US" b="1" i="1" dirty="0" smtClean="0"/>
          </a:p>
          <a:p>
            <a:pPr algn="l" rtl="0"/>
            <a:r>
              <a:rPr lang="en-US" b="1" i="1" dirty="0" smtClean="0"/>
              <a:t>Possible related signs and symptoms</a:t>
            </a:r>
          </a:p>
          <a:p>
            <a:pPr algn="l" rtl="0"/>
            <a:r>
              <a:rPr lang="en-US" dirty="0" smtClean="0"/>
              <a:t>Research has suggested (but not proven) a </a:t>
            </a:r>
            <a:r>
              <a:rPr lang="en-US" dirty="0" smtClean="0">
                <a:solidFill>
                  <a:srgbClr val="0070C0"/>
                </a:solidFill>
              </a:rPr>
              <a:t>direct relationship between menopause and mood </a:t>
            </a:r>
            <a:r>
              <a:rPr lang="en-US" dirty="0" smtClean="0"/>
              <a:t>changes, mild depressive symptoms, anxiety, irritability, </a:t>
            </a:r>
            <a:r>
              <a:rPr lang="en-US" dirty="0" err="1" smtClean="0"/>
              <a:t>arthralgias</a:t>
            </a:r>
            <a:r>
              <a:rPr lang="en-US" dirty="0" smtClean="0"/>
              <a:t>, loss of libido, palpitations, skin dryness, fatigue, and reduction in QOL .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186766" cy="928694"/>
          </a:xfrm>
        </p:spPr>
        <p:txBody>
          <a:bodyPr>
            <a:normAutofit/>
          </a:bodyPr>
          <a:lstStyle/>
          <a:p>
            <a:r>
              <a:rPr lang="en-US" b="1" dirty="0" smtClean="0"/>
              <a:t>Recommendations</a:t>
            </a:r>
            <a:endParaRPr lang="en-US" dirty="0"/>
          </a:p>
        </p:txBody>
      </p:sp>
      <p:sp>
        <p:nvSpPr>
          <p:cNvPr id="2050" name="Text Box 2"/>
          <p:cNvSpPr txBox="1">
            <a:spLocks noChangeArrowheads="1"/>
          </p:cNvSpPr>
          <p:nvPr/>
        </p:nvSpPr>
        <p:spPr bwMode="auto">
          <a:xfrm>
            <a:off x="1214414" y="1428736"/>
            <a:ext cx="534280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Arial" pitchFamily="34" charset="0"/>
                <a:cs typeface="Frutiger" charset="-78"/>
              </a:rPr>
              <a:t>1.0 Diagnosis and symptoms of menopause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428596" y="1928802"/>
            <a:ext cx="8286808" cy="43191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00B0F0"/>
                </a:solidFill>
                <a:effectLst/>
                <a:latin typeface="Arial" pitchFamily="34" charset="0"/>
                <a:ea typeface="Arial" pitchFamily="34" charset="0"/>
                <a:cs typeface="Sabon" charset="-78"/>
              </a:rPr>
              <a:t>1.1</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 We suggest diagnosing menopause based on the clinical criteria of the menstrual cycle. (2 </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OurOwn" charset="-78"/>
              </a:rPr>
              <a:t>QQEE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a:t>
            </a:r>
            <a:endParaRPr kumimoji="0" lang="fa-IR" sz="2400" b="0" i="0" u="none" strike="noStrike" cap="none" normalizeH="0" baseline="0" dirty="0" smtClean="0">
              <a:ln>
                <a:noFill/>
              </a:ln>
              <a:solidFill>
                <a:srgbClr val="000000"/>
              </a:solidFill>
              <a:effectLst/>
              <a:latin typeface="Arial" pitchFamily="34" charset="0"/>
              <a:ea typeface="Arial" pitchFamily="34" charset="0"/>
              <a:cs typeface="Sabon" charset="-78"/>
            </a:endParaRPr>
          </a:p>
          <a:p>
            <a:pPr marL="0" marR="0" lvl="0" indent="0" algn="l" defTabSz="91440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00B0F0"/>
                </a:solidFill>
                <a:effectLst/>
                <a:latin typeface="Arial" pitchFamily="34" charset="0"/>
                <a:ea typeface="Arial" pitchFamily="34" charset="0"/>
                <a:cs typeface="Sabon" charset="-78"/>
              </a:rPr>
              <a:t> 1.2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If establishing a diagnosis of menopause is necessary for patient management in women having undergone a hysterectomy without bilateral </a:t>
            </a:r>
            <a:r>
              <a:rPr kumimoji="0" lang="en-US" sz="2400" b="0" i="0" u="none" strike="noStrike" cap="none" normalizeH="0" baseline="0" dirty="0" err="1" smtClean="0">
                <a:ln>
                  <a:noFill/>
                </a:ln>
                <a:solidFill>
                  <a:srgbClr val="000000"/>
                </a:solidFill>
                <a:effectLst/>
                <a:latin typeface="Arial" pitchFamily="34" charset="0"/>
                <a:ea typeface="Arial" pitchFamily="34" charset="0"/>
                <a:cs typeface="Sabon" charset="-78"/>
              </a:rPr>
              <a:t>oophorectomy</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 or presenting with a menstrual history that is inadequate to ascertain menopausal status,</a:t>
            </a:r>
          </a:p>
          <a:p>
            <a:pPr marL="0" marR="0" lvl="0" indent="0" algn="l" defTabSz="91440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 </a:t>
            </a:r>
            <a:r>
              <a:rPr kumimoji="0" lang="en-US" sz="2400" b="0" i="0" u="none" strike="noStrike" cap="none" normalizeH="0" baseline="0" dirty="0" smtClean="0">
                <a:ln>
                  <a:noFill/>
                </a:ln>
                <a:solidFill>
                  <a:srgbClr val="00B0F0"/>
                </a:solidFill>
                <a:effectLst/>
                <a:latin typeface="Arial" pitchFamily="34" charset="0"/>
                <a:ea typeface="Arial" pitchFamily="34" charset="0"/>
                <a:cs typeface="Sabon" charset="-78"/>
              </a:rPr>
              <a:t>we suggest making a presumptive diagnosis of menopause based on the presence of vasomotor symptoms (VMS) and, when indicated, laboratory testing that includes replicate measures of FSH and serum </a:t>
            </a:r>
            <a:r>
              <a:rPr kumimoji="0" lang="en-US" sz="2400" b="0" i="0" u="none" strike="noStrike" cap="none" normalizeH="0" baseline="0" dirty="0" err="1" smtClean="0">
                <a:ln>
                  <a:noFill/>
                </a:ln>
                <a:solidFill>
                  <a:srgbClr val="00B0F0"/>
                </a:solidFill>
                <a:effectLst/>
                <a:latin typeface="Arial" pitchFamily="34" charset="0"/>
                <a:ea typeface="Arial" pitchFamily="34" charset="0"/>
                <a:cs typeface="Sabon" charset="-78"/>
              </a:rPr>
              <a:t>estradiol</a:t>
            </a:r>
            <a:r>
              <a:rPr kumimoji="0" lang="en-US" sz="2400" b="0" i="0" u="none" strike="noStrike" cap="none" normalizeH="0" baseline="0" dirty="0" smtClean="0">
                <a:ln>
                  <a:noFill/>
                </a:ln>
                <a:solidFill>
                  <a:srgbClr val="00B0F0"/>
                </a:solidFill>
                <a:effectLst/>
                <a:latin typeface="Arial" pitchFamily="34" charset="0"/>
                <a:ea typeface="Arial" pitchFamily="34" charset="0"/>
                <a:cs typeface="Sabon"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2 </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OurOwn" charset="-78"/>
              </a:rPr>
              <a:t>QQEE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8258204" cy="1714512"/>
          </a:xfrm>
        </p:spPr>
        <p:txBody>
          <a:bodyPr>
            <a:normAutofit fontScale="90000"/>
          </a:bodyPr>
          <a:lstStyle/>
          <a:p>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2.0 Health considerations for all menopausal women</a:t>
            </a:r>
            <a:r>
              <a:rPr lang="en-US" dirty="0" smtClean="0"/>
              <a:t/>
            </a:r>
            <a:br>
              <a:rPr lang="en-US" dirty="0" smtClean="0"/>
            </a:br>
            <a:endParaRPr lang="en-US" dirty="0"/>
          </a:p>
        </p:txBody>
      </p:sp>
      <p:sp>
        <p:nvSpPr>
          <p:cNvPr id="3074" name="Text Box 2"/>
          <p:cNvSpPr txBox="1">
            <a:spLocks noChangeArrowheads="1"/>
          </p:cNvSpPr>
          <p:nvPr/>
        </p:nvSpPr>
        <p:spPr bwMode="auto">
          <a:xfrm>
            <a:off x="285720" y="2143116"/>
            <a:ext cx="8186766" cy="276998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rgbClr val="0070C0"/>
                </a:solidFill>
                <a:effectLst/>
                <a:latin typeface="Arial" pitchFamily="34" charset="0"/>
                <a:ea typeface="Arial" pitchFamily="34" charset="0"/>
                <a:cs typeface="Sabon" charset="-78"/>
              </a:rPr>
              <a:t>2.1</a:t>
            </a:r>
            <a:r>
              <a:rPr kumimoji="0" lang="en-US" sz="2000" b="0" i="0" u="none" strike="noStrike" cap="none" normalizeH="0" baseline="0" dirty="0" smtClean="0">
                <a:ln>
                  <a:noFill/>
                </a:ln>
                <a:solidFill>
                  <a:srgbClr val="0070C0"/>
                </a:solidFill>
                <a:effectLst/>
                <a:latin typeface="Arial" pitchFamily="34" charset="0"/>
                <a:ea typeface="Arial" pitchFamily="34" charset="0"/>
                <a:cs typeface="Sabon" charset="-78"/>
              </a:rPr>
              <a:t>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When women present during the menopausal transition, we suggest using this opportunity to </a:t>
            </a:r>
            <a:r>
              <a:rPr kumimoji="0" lang="en-US" sz="2800" b="0" i="0" u="none" strike="noStrike" cap="none" normalizeH="0" baseline="0" dirty="0" smtClean="0">
                <a:ln>
                  <a:noFill/>
                </a:ln>
                <a:solidFill>
                  <a:srgbClr val="0070C0"/>
                </a:solidFill>
                <a:effectLst/>
                <a:latin typeface="Arial" pitchFamily="34" charset="0"/>
                <a:ea typeface="Arial" pitchFamily="34" charset="0"/>
                <a:cs typeface="Sabon" charset="-78"/>
              </a:rPr>
              <a:t>address bone health, smoking cessation, alcohol use, cardiovascular risk assessment and management, and cancer screening and prevention</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 (Ungraded best practice statement)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857232"/>
            <a:ext cx="8115328" cy="5268931"/>
          </a:xfrm>
        </p:spPr>
        <p:txBody>
          <a:bodyPr>
            <a:normAutofit fontScale="92500" lnSpcReduction="10000"/>
          </a:bodyPr>
          <a:lstStyle/>
          <a:p>
            <a:pPr algn="l" rtl="0"/>
            <a:r>
              <a:rPr lang="en-US" dirty="0" smtClean="0"/>
              <a:t>Adequate </a:t>
            </a:r>
            <a:r>
              <a:rPr lang="en-US" dirty="0" smtClean="0">
                <a:solidFill>
                  <a:srgbClr val="0070C0"/>
                </a:solidFill>
              </a:rPr>
              <a:t>intake of calcium and vitamin D,</a:t>
            </a:r>
            <a:r>
              <a:rPr lang="en-US" dirty="0" smtClean="0"/>
              <a:t> along with </a:t>
            </a:r>
            <a:r>
              <a:rPr lang="en-US" dirty="0" smtClean="0">
                <a:solidFill>
                  <a:srgbClr val="0070C0"/>
                </a:solidFill>
              </a:rPr>
              <a:t>limiting alcohol consumption </a:t>
            </a:r>
            <a:r>
              <a:rPr lang="en-US" dirty="0" smtClean="0"/>
              <a:t>will minimize bone loss and reduce the risk of falls and fractures .</a:t>
            </a:r>
          </a:p>
          <a:p>
            <a:pPr algn="l" rtl="0"/>
            <a:endParaRPr lang="en-US" dirty="0" smtClean="0"/>
          </a:p>
          <a:p>
            <a:pPr algn="l" rtl="0"/>
            <a:r>
              <a:rPr lang="en-US" dirty="0" smtClean="0"/>
              <a:t> For postmenopausal </a:t>
            </a:r>
            <a:r>
              <a:rPr lang="en-US" dirty="0" smtClean="0">
                <a:solidFill>
                  <a:srgbClr val="0070C0"/>
                </a:solidFill>
              </a:rPr>
              <a:t>women &lt; 65 years </a:t>
            </a:r>
            <a:r>
              <a:rPr lang="en-US" dirty="0" smtClean="0"/>
              <a:t>of age and at high risk of osteoporosis, dual-energy x-ray </a:t>
            </a:r>
            <a:r>
              <a:rPr lang="en-US" dirty="0" err="1" smtClean="0">
                <a:solidFill>
                  <a:srgbClr val="0070C0"/>
                </a:solidFill>
              </a:rPr>
              <a:t>absorptiometry</a:t>
            </a:r>
            <a:r>
              <a:rPr lang="en-US" dirty="0" smtClean="0">
                <a:solidFill>
                  <a:srgbClr val="0070C0"/>
                </a:solidFill>
              </a:rPr>
              <a:t> assessment of bone mineral density contributes to risk assessment</a:t>
            </a:r>
            <a:r>
              <a:rPr lang="en-US" dirty="0" smtClean="0"/>
              <a:t>. ET for the relief of menopausal symptoms prevents bone loss and reduces fracture risk </a:t>
            </a:r>
            <a:r>
              <a:rPr lang="en-US" dirty="0" smtClean="0"/>
              <a:t>.</a:t>
            </a:r>
          </a:p>
          <a:p>
            <a:pPr algn="l" rtl="0"/>
            <a:endParaRPr lang="en-US" dirty="0" smtClean="0"/>
          </a:p>
          <a:p>
            <a:pPr algn="l" rtl="0"/>
            <a:r>
              <a:rPr lang="en-US" dirty="0" smtClean="0"/>
              <a:t> </a:t>
            </a:r>
            <a:r>
              <a:rPr lang="en-US" dirty="0" smtClean="0"/>
              <a:t>Women </a:t>
            </a:r>
            <a:r>
              <a:rPr lang="en-US" dirty="0" smtClean="0">
                <a:solidFill>
                  <a:srgbClr val="FF0000"/>
                </a:solidFill>
              </a:rPr>
              <a:t>without VMS and at significant risk of osteoporosis </a:t>
            </a:r>
            <a:r>
              <a:rPr lang="en-US" dirty="0" smtClean="0"/>
              <a:t>can discuss the merits of ET for bone preservation.</a:t>
            </a:r>
          </a:p>
          <a:p>
            <a:pPr algn="l" rtl="0">
              <a:buNone/>
            </a:pPr>
            <a:r>
              <a:rPr lang="en-US" dirty="0" smtClean="0">
                <a:solidFill>
                  <a:srgbClr val="FF0000"/>
                </a:solidFill>
              </a:rPr>
              <a:t>.</a:t>
            </a:r>
            <a:endParaRPr lang="en-U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71538" y="714356"/>
            <a:ext cx="7480722" cy="136447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400" b="1" i="0" u="none" strike="noStrike" cap="none" normalizeH="0" baseline="0" dirty="0" smtClean="0">
              <a:ln>
                <a:noFill/>
              </a:ln>
              <a:solidFill>
                <a:srgbClr val="000000"/>
              </a:solidFill>
              <a:effectLst/>
              <a:latin typeface="Arial" pitchFamily="34" charset="0"/>
              <a:ea typeface="Arial" pitchFamily="34" charset="0"/>
              <a:cs typeface="Frutiger" charset="-78"/>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2400" b="1" dirty="0" smtClean="0">
              <a:solidFill>
                <a:srgbClr val="000000"/>
              </a:solidFill>
              <a:latin typeface="Arial" pitchFamily="34" charset="0"/>
              <a:ea typeface="Arial" pitchFamily="34" charset="0"/>
              <a:cs typeface="Frutiger" charset="-78"/>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0070C0"/>
                </a:solidFill>
                <a:effectLst/>
                <a:latin typeface="Arial" pitchFamily="34" charset="0"/>
                <a:ea typeface="Arial" pitchFamily="34" charset="0"/>
                <a:cs typeface="Frutiger" charset="-78"/>
              </a:rPr>
              <a:t>3.1</a:t>
            </a:r>
            <a:r>
              <a:rPr kumimoji="0" lang="en-US" sz="2400" b="1" i="0" u="none" strike="noStrike" cap="none" normalizeH="0" baseline="0" dirty="0" smtClean="0">
                <a:ln>
                  <a:noFill/>
                </a:ln>
                <a:solidFill>
                  <a:srgbClr val="000000"/>
                </a:solidFill>
                <a:effectLst/>
                <a:latin typeface="Arial" pitchFamily="34" charset="0"/>
                <a:ea typeface="Arial" pitchFamily="34" charset="0"/>
                <a:cs typeface="Frutiger" charset="-78"/>
              </a:rPr>
              <a:t> Estrogen and </a:t>
            </a:r>
            <a:r>
              <a:rPr kumimoji="0" lang="en-US" sz="2400" b="1" i="0" u="none" strike="noStrike" cap="none" normalizeH="0" baseline="0" dirty="0" err="1" smtClean="0">
                <a:ln>
                  <a:noFill/>
                </a:ln>
                <a:solidFill>
                  <a:srgbClr val="000000"/>
                </a:solidFill>
                <a:effectLst/>
                <a:latin typeface="Arial" pitchFamily="34" charset="0"/>
                <a:ea typeface="Arial" pitchFamily="34" charset="0"/>
                <a:cs typeface="Frutiger" charset="-78"/>
              </a:rPr>
              <a:t>progestogen</a:t>
            </a:r>
            <a:r>
              <a:rPr kumimoji="0" lang="en-US" sz="2400" b="1" i="0" u="none" strike="noStrike" cap="none" normalizeH="0" baseline="0" dirty="0" smtClean="0">
                <a:ln>
                  <a:noFill/>
                </a:ln>
                <a:solidFill>
                  <a:srgbClr val="000000"/>
                </a:solidFill>
                <a:effectLst/>
                <a:latin typeface="Arial" pitchFamily="34" charset="0"/>
                <a:ea typeface="Arial" pitchFamily="34" charset="0"/>
                <a:cs typeface="Frutiger" charset="-78"/>
              </a:rPr>
              <a:t> therapy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Text Box 3"/>
          <p:cNvSpPr txBox="1">
            <a:spLocks noChangeArrowheads="1"/>
          </p:cNvSpPr>
          <p:nvPr/>
        </p:nvSpPr>
        <p:spPr bwMode="auto">
          <a:xfrm>
            <a:off x="357158" y="2428868"/>
            <a:ext cx="8572560" cy="29546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0070C0"/>
                </a:solidFill>
                <a:effectLst/>
                <a:latin typeface="Arial" pitchFamily="34" charset="0"/>
                <a:ea typeface="Arial" pitchFamily="34" charset="0"/>
                <a:cs typeface="Sabon" charset="-78"/>
              </a:rPr>
              <a:t>3.1a</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 For menopausal women &lt;</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60 years of age or </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&lt;</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10 years past menopause with bothersome VMS (with or without additional climacteric symptoms) </a:t>
            </a:r>
            <a:r>
              <a:rPr kumimoji="0" lang="en-US" sz="2400" b="0" i="0" u="none" strike="noStrike" cap="none" normalizeH="0" baseline="0" dirty="0" smtClean="0">
                <a:ln>
                  <a:noFill/>
                </a:ln>
                <a:solidFill>
                  <a:srgbClr val="00B050"/>
                </a:solidFill>
                <a:effectLst/>
                <a:latin typeface="Arial" pitchFamily="34" charset="0"/>
                <a:ea typeface="Arial" pitchFamily="34" charset="0"/>
                <a:cs typeface="Sabon" charset="-78"/>
              </a:rPr>
              <a:t>who do not have contraindications or excess cardiovascular or breast cancer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risks and are willing to take menopausal hormone therapy (MHT), </a:t>
            </a:r>
            <a:r>
              <a:rPr kumimoji="0" lang="en-US" sz="2400" b="0" i="0" u="none" strike="noStrike" cap="none" normalizeH="0" baseline="0" dirty="0" smtClean="0">
                <a:ln>
                  <a:noFill/>
                </a:ln>
                <a:solidFill>
                  <a:srgbClr val="00B0F0"/>
                </a:solidFill>
                <a:effectLst/>
                <a:latin typeface="Arial" pitchFamily="34" charset="0"/>
                <a:ea typeface="Arial" pitchFamily="34" charset="0"/>
                <a:cs typeface="Sabon" charset="-78"/>
              </a:rPr>
              <a:t>we suggest initiating estrogen therapy (ET) for those without a uterus and estrogen plus </a:t>
            </a:r>
            <a:r>
              <a:rPr kumimoji="0" lang="en-US" sz="2400" b="0" i="0" u="none" strike="noStrike" cap="none" normalizeH="0" baseline="0" dirty="0" err="1" smtClean="0">
                <a:ln>
                  <a:noFill/>
                </a:ln>
                <a:solidFill>
                  <a:srgbClr val="00B0F0"/>
                </a:solidFill>
                <a:effectLst/>
                <a:latin typeface="Arial" pitchFamily="34" charset="0"/>
                <a:ea typeface="Arial" pitchFamily="34" charset="0"/>
                <a:cs typeface="Sabon" charset="-78"/>
              </a:rPr>
              <a:t>progestogen</a:t>
            </a:r>
            <a:r>
              <a:rPr kumimoji="0" lang="en-US" sz="2400" b="0" i="0" u="none" strike="noStrike" cap="none" normalizeH="0" baseline="0" dirty="0" smtClean="0">
                <a:ln>
                  <a:noFill/>
                </a:ln>
                <a:solidFill>
                  <a:srgbClr val="00B0F0"/>
                </a:solidFill>
                <a:effectLst/>
                <a:latin typeface="Arial" pitchFamily="34" charset="0"/>
                <a:ea typeface="Arial" pitchFamily="34" charset="0"/>
                <a:cs typeface="Sabon" charset="-78"/>
              </a:rPr>
              <a:t> therapy (EPT) for those with a uterus</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 (2 </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OurOwn" charset="-78"/>
              </a:rPr>
              <a:t>QQEE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214414" y="571480"/>
            <a:ext cx="5643586" cy="830997"/>
          </a:xfrm>
          <a:prstGeom prst="rect">
            <a:avLst/>
          </a:prstGeom>
        </p:spPr>
        <p:txBody>
          <a:bodyPr wrap="square">
            <a:spAutoFit/>
          </a:bodyPr>
          <a:lstStyle/>
          <a:p>
            <a:pPr lvl="0" fontAlgn="base">
              <a:spcBef>
                <a:spcPct val="0"/>
              </a:spcBef>
              <a:spcAft>
                <a:spcPts val="1000"/>
              </a:spcAft>
            </a:pPr>
            <a:r>
              <a:rPr lang="en-US" sz="2400" b="1" dirty="0" smtClean="0">
                <a:solidFill>
                  <a:srgbClr val="FF0000"/>
                </a:solidFill>
                <a:latin typeface="Arial" pitchFamily="34" charset="0"/>
                <a:ea typeface="Arial" pitchFamily="34" charset="0"/>
                <a:cs typeface="Frutiger" charset="-78"/>
              </a:rPr>
              <a:t>3.0 Hormone therapy for menopausal symptom relief</a:t>
            </a:r>
            <a:endParaRPr lang="en-US" sz="2400" dirty="0" smtClean="0">
              <a:solidFill>
                <a:srgbClr val="FF0000"/>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58204" cy="5626121"/>
          </a:xfrm>
        </p:spPr>
        <p:txBody>
          <a:bodyPr>
            <a:normAutofit lnSpcReduction="10000"/>
          </a:bodyPr>
          <a:lstStyle/>
          <a:p>
            <a:pPr algn="l" rtl="0"/>
            <a:r>
              <a:rPr lang="en-US" b="1" i="1" dirty="0" smtClean="0"/>
              <a:t>Evidence</a:t>
            </a:r>
          </a:p>
          <a:p>
            <a:pPr algn="l" rtl="0"/>
            <a:r>
              <a:rPr lang="en-US" dirty="0" smtClean="0"/>
              <a:t>In </a:t>
            </a:r>
            <a:r>
              <a:rPr lang="en-US" dirty="0" smtClean="0">
                <a:solidFill>
                  <a:srgbClr val="FF0000"/>
                </a:solidFill>
              </a:rPr>
              <a:t>postmenopausal women, ET improves menopause associated (climacteric) symptoms (</a:t>
            </a:r>
            <a:r>
              <a:rPr lang="en-US" dirty="0" err="1" smtClean="0">
                <a:solidFill>
                  <a:srgbClr val="FF0000"/>
                </a:solidFill>
              </a:rPr>
              <a:t>eg</a:t>
            </a:r>
            <a:r>
              <a:rPr lang="en-US" dirty="0" smtClean="0">
                <a:solidFill>
                  <a:srgbClr val="FF0000"/>
                </a:solidFill>
              </a:rPr>
              <a:t>, VMS, genitourinary symptoms, sleep disturbance, menopause-associated anxiety and depressive symptoms, and </a:t>
            </a:r>
            <a:r>
              <a:rPr lang="en-US" dirty="0" err="1" smtClean="0">
                <a:solidFill>
                  <a:srgbClr val="FF0000"/>
                </a:solidFill>
              </a:rPr>
              <a:t>arthralgias</a:t>
            </a:r>
            <a:r>
              <a:rPr lang="en-US" dirty="0" smtClean="0"/>
              <a:t>.</a:t>
            </a:r>
            <a:endParaRPr lang="en-US" dirty="0" smtClean="0"/>
          </a:p>
          <a:p>
            <a:pPr algn="l" rtl="0"/>
            <a:endParaRPr lang="en-US" dirty="0" smtClean="0"/>
          </a:p>
          <a:p>
            <a:pPr algn="l" rtl="0"/>
            <a:r>
              <a:rPr lang="en-US" dirty="0" smtClean="0"/>
              <a:t> ET also </a:t>
            </a:r>
            <a:r>
              <a:rPr lang="en-US" dirty="0" smtClean="0">
                <a:solidFill>
                  <a:srgbClr val="00B050"/>
                </a:solidFill>
              </a:rPr>
              <a:t>reduces menopause-related bone loss, lowers the risk of fragility fractures in older women, and reduces the incidence of self-reported diabetes</a:t>
            </a:r>
            <a:r>
              <a:rPr lang="en-US" dirty="0" smtClean="0"/>
              <a:t>.</a:t>
            </a:r>
          </a:p>
          <a:p>
            <a:pPr algn="l" rtl="0"/>
            <a:endParaRPr lang="en-US" dirty="0" smtClean="0"/>
          </a:p>
          <a:p>
            <a:pPr algn="l" rtl="0"/>
            <a:r>
              <a:rPr lang="en-US" dirty="0" smtClean="0"/>
              <a:t> </a:t>
            </a:r>
            <a:r>
              <a:rPr lang="en-US" dirty="0" smtClean="0">
                <a:solidFill>
                  <a:srgbClr val="00B0F0"/>
                </a:solidFill>
              </a:rPr>
              <a:t>In addition, combined EPT reduced the risk of colorectal </a:t>
            </a:r>
            <a:r>
              <a:rPr lang="en-US" dirty="0" smtClean="0">
                <a:solidFill>
                  <a:srgbClr val="00B0F0"/>
                </a:solidFill>
              </a:rPr>
              <a:t>cancer</a:t>
            </a:r>
            <a:r>
              <a:rPr lang="en-US" dirty="0" smtClean="0"/>
              <a:t>. </a:t>
            </a:r>
            <a:endParaRPr lang="en-US" dirty="0" smtClean="0"/>
          </a:p>
          <a:p>
            <a:pPr algn="l" rtl="0">
              <a:buNone/>
            </a:pP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Method of Development of </a:t>
            </a:r>
            <a:r>
              <a:rPr lang="en-US" sz="3200" b="1" dirty="0" err="1" smtClean="0"/>
              <a:t>Evidencebased</a:t>
            </a:r>
            <a:r>
              <a:rPr lang="en-US" sz="3200" b="1" dirty="0" smtClean="0"/>
              <a:t/>
            </a:r>
            <a:br>
              <a:rPr lang="en-US" sz="3200" b="1" dirty="0" smtClean="0"/>
            </a:br>
            <a:r>
              <a:rPr lang="en-US" sz="3200" b="1" dirty="0" smtClean="0"/>
              <a:t>Clinical Practice Guidelines</a:t>
            </a:r>
            <a:endParaRPr lang="en-US" sz="3200" dirty="0"/>
          </a:p>
        </p:txBody>
      </p:sp>
      <p:sp>
        <p:nvSpPr>
          <p:cNvPr id="3" name="Content Placeholder 2"/>
          <p:cNvSpPr>
            <a:spLocks noGrp="1"/>
          </p:cNvSpPr>
          <p:nvPr>
            <p:ph idx="1"/>
          </p:nvPr>
        </p:nvSpPr>
        <p:spPr>
          <a:xfrm>
            <a:off x="285720" y="1857364"/>
            <a:ext cx="8401080" cy="4467236"/>
          </a:xfrm>
        </p:spPr>
        <p:txBody>
          <a:bodyPr>
            <a:normAutofit fontScale="92500" lnSpcReduction="20000"/>
          </a:bodyPr>
          <a:lstStyle/>
          <a:p>
            <a:pPr algn="l" rtl="0"/>
            <a:r>
              <a:rPr lang="en-US" dirty="0" smtClean="0"/>
              <a:t>In terms of the strength of .the recommendation, </a:t>
            </a:r>
          </a:p>
          <a:p>
            <a:pPr algn="l" rtl="0"/>
            <a:r>
              <a:rPr lang="en-US" dirty="0" smtClean="0"/>
              <a:t>strong </a:t>
            </a:r>
            <a:r>
              <a:rPr lang="en-US" dirty="0" smtClean="0">
                <a:solidFill>
                  <a:srgbClr val="FF0000"/>
                </a:solidFill>
              </a:rPr>
              <a:t>recommendations </a:t>
            </a:r>
            <a:r>
              <a:rPr lang="en-US" dirty="0" smtClean="0"/>
              <a:t>use the phrase “ recommend” or “we recommend against” and the </a:t>
            </a:r>
            <a:r>
              <a:rPr lang="en-US" dirty="0" smtClean="0">
                <a:solidFill>
                  <a:srgbClr val="FF0000"/>
                </a:solidFill>
              </a:rPr>
              <a:t>number </a:t>
            </a:r>
            <a:r>
              <a:rPr lang="en-US" sz="3900" dirty="0" smtClean="0">
                <a:solidFill>
                  <a:srgbClr val="FF0000"/>
                </a:solidFill>
              </a:rPr>
              <a:t>1</a:t>
            </a:r>
            <a:r>
              <a:rPr lang="en-US" dirty="0" smtClean="0"/>
              <a:t>, and weak recommendations use the phrase “we </a:t>
            </a:r>
            <a:r>
              <a:rPr lang="en-US" dirty="0" smtClean="0">
                <a:solidFill>
                  <a:srgbClr val="FF0000"/>
                </a:solidFill>
              </a:rPr>
              <a:t>suggest”</a:t>
            </a:r>
            <a:r>
              <a:rPr lang="en-US" dirty="0" smtClean="0"/>
              <a:t> or “we suggest against” and the </a:t>
            </a:r>
            <a:r>
              <a:rPr lang="en-US" dirty="0" smtClean="0">
                <a:solidFill>
                  <a:srgbClr val="FF0000"/>
                </a:solidFill>
              </a:rPr>
              <a:t>number </a:t>
            </a:r>
            <a:r>
              <a:rPr lang="en-US" sz="3900" dirty="0" smtClean="0">
                <a:solidFill>
                  <a:srgbClr val="FF0000"/>
                </a:solidFill>
              </a:rPr>
              <a:t>2</a:t>
            </a:r>
            <a:r>
              <a:rPr lang="en-US" dirty="0" smtClean="0"/>
              <a:t>.</a:t>
            </a:r>
          </a:p>
          <a:p>
            <a:pPr algn="l" rtl="0"/>
            <a:endParaRPr lang="en-US" dirty="0" smtClean="0"/>
          </a:p>
          <a:p>
            <a:pPr algn="l" rtl="0"/>
            <a:r>
              <a:rPr lang="en-US" dirty="0" smtClean="0"/>
              <a:t> </a:t>
            </a:r>
            <a:r>
              <a:rPr lang="en-US" dirty="0" err="1" smtClean="0"/>
              <a:t>Crossfilled</a:t>
            </a:r>
            <a:r>
              <a:rPr lang="en-US" dirty="0" smtClean="0"/>
              <a:t> circles indicate the quality of the evidence, such that</a:t>
            </a:r>
          </a:p>
          <a:p>
            <a:pPr algn="l" rtl="0"/>
            <a:r>
              <a:rPr lang="en-US" dirty="0" smtClean="0"/>
              <a:t>QEEE </a:t>
            </a:r>
            <a:r>
              <a:rPr lang="en-US" dirty="0" smtClean="0"/>
              <a:t>denotes very low quality evidence;</a:t>
            </a:r>
          </a:p>
          <a:p>
            <a:pPr algn="l" rtl="0"/>
            <a:r>
              <a:rPr lang="en-US" dirty="0" smtClean="0"/>
              <a:t> QQEE, low quality;</a:t>
            </a:r>
          </a:p>
          <a:p>
            <a:pPr algn="l" rtl="0"/>
            <a:r>
              <a:rPr lang="en-US" dirty="0" smtClean="0"/>
              <a:t> QQQE, moderate quality;</a:t>
            </a:r>
          </a:p>
          <a:p>
            <a:pPr algn="l" rtl="0"/>
            <a:r>
              <a:rPr lang="en-US" dirty="0" smtClean="0"/>
              <a:t> and QQQQ, high quality.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857356" y="642918"/>
            <a:ext cx="4572032"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Arial" pitchFamily="34" charset="0"/>
                <a:cs typeface="Frutiger" charset="-78"/>
              </a:rPr>
              <a:t>Cardiovascular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3" name="Text Box 3"/>
          <p:cNvSpPr txBox="1">
            <a:spLocks noChangeArrowheads="1"/>
          </p:cNvSpPr>
          <p:nvPr/>
        </p:nvSpPr>
        <p:spPr bwMode="auto">
          <a:xfrm>
            <a:off x="428596" y="1285860"/>
            <a:ext cx="7972452" cy="48526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00B0F0"/>
                </a:solidFill>
                <a:effectLst/>
                <a:latin typeface="Arial" pitchFamily="34" charset="0"/>
                <a:ea typeface="Arial" pitchFamily="34" charset="0"/>
                <a:cs typeface="Sabon" charset="-78"/>
              </a:rPr>
              <a:t>3.1b</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 For women &lt;</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age 60 or &lt;</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10 years past menopause onset considering MHT for menopausal symptom relief, we suggest evaluating the baseline risk of cardiovascular disease (CVD) and taking this risk into consideration when advising for or against MHT and when selecting type, dose, and route of administration. (2 </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OurOwn" charset="-78"/>
              </a:rPr>
              <a:t>QQEE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 </a:t>
            </a:r>
          </a:p>
          <a:p>
            <a:pPr marL="0" marR="0" lvl="0" indent="0" algn="l" defTabSz="914400" rtl="0" eaLnBrk="1" fontAlgn="base" latinLnBrk="0" hangingPunct="1">
              <a:lnSpc>
                <a:spcPct val="100000"/>
              </a:lnSpc>
              <a:spcBef>
                <a:spcPct val="0"/>
              </a:spcBef>
              <a:spcAft>
                <a:spcPts val="1000"/>
              </a:spcAft>
              <a:buClrTx/>
              <a:buSzTx/>
              <a:buFontTx/>
              <a:buNone/>
              <a:tabLst/>
            </a:pPr>
            <a:endParaRPr lang="en-US" sz="2400" dirty="0" smtClean="0">
              <a:solidFill>
                <a:srgbClr val="000000"/>
              </a:solidFill>
              <a:latin typeface="Arial" pitchFamily="34" charset="0"/>
              <a:ea typeface="Arial" pitchFamily="34" charset="0"/>
              <a:cs typeface="Sabon" charset="-78"/>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00B0F0"/>
                </a:solidFill>
                <a:effectLst/>
                <a:latin typeface="Arial" pitchFamily="34" charset="0"/>
                <a:ea typeface="Arial" pitchFamily="34" charset="0"/>
                <a:cs typeface="Sabon" charset="-78"/>
              </a:rPr>
              <a:t>3.1c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For women at </a:t>
            </a:r>
            <a:r>
              <a:rPr kumimoji="0" lang="en-US" sz="2400" b="0" i="0" u="none" strike="noStrike" cap="none" normalizeH="0" baseline="0" dirty="0" smtClean="0">
                <a:ln>
                  <a:noFill/>
                </a:ln>
                <a:solidFill>
                  <a:srgbClr val="00B050"/>
                </a:solidFill>
                <a:effectLst/>
                <a:latin typeface="Arial" pitchFamily="34" charset="0"/>
                <a:ea typeface="Arial" pitchFamily="34" charset="0"/>
                <a:cs typeface="Sabon" charset="-78"/>
              </a:rPr>
              <a:t>high risk of CVD, we suggest initiating non hormonal therapies to alleviate bothersome VMS (with or without climacteric symptoms) over MHT.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(2 </a:t>
            </a:r>
            <a:r>
              <a:rPr kumimoji="0" lang="en-US" sz="24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OurOwn" charset="-78"/>
              </a:rPr>
              <a:t>QQEE </a:t>
            </a:r>
            <a:r>
              <a:rPr kumimoji="0" lang="en-US" sz="2400" b="0" i="0" u="none" strike="noStrike" cap="none" normalizeH="0" baseline="0" dirty="0" smtClean="0">
                <a:ln>
                  <a:noFill/>
                </a:ln>
                <a:solidFill>
                  <a:srgbClr val="000000"/>
                </a:solidFill>
                <a:effectLst/>
                <a:latin typeface="Arial" pitchFamily="34" charset="0"/>
                <a:ea typeface="Arial" pitchFamily="34" charset="0"/>
                <a:cs typeface="Sabon" charset="-78"/>
              </a:rPr>
              <a:t>) </a:t>
            </a:r>
          </a:p>
          <a:p>
            <a:pPr marL="0" marR="0" lvl="0" indent="0" algn="l" defTabSz="914400" rtl="0" eaLnBrk="1" fontAlgn="base" latinLnBrk="0" hangingPunct="1">
              <a:lnSpc>
                <a:spcPct val="100000"/>
              </a:lnSpc>
              <a:spcBef>
                <a:spcPct val="0"/>
              </a:spcBef>
              <a:spcAft>
                <a:spcPts val="1000"/>
              </a:spcAft>
              <a:buClrTx/>
              <a:buSzTx/>
              <a:buFontTx/>
              <a:buNone/>
              <a:tabLst/>
            </a:pPr>
            <a:endParaRPr lang="en-US" sz="2400" dirty="0" smtClean="0">
              <a:solidFill>
                <a:srgbClr val="0070C0"/>
              </a:solidFill>
              <a:latin typeface="Arial" pitchFamily="34" charset="0"/>
              <a:ea typeface="Arial" pitchFamily="34" charset="0"/>
              <a:cs typeface="Sabon" charset="-78"/>
            </a:endParaRPr>
          </a:p>
          <a:p>
            <a:pPr lvl="0" fontAlgn="base">
              <a:spcBef>
                <a:spcPct val="0"/>
              </a:spcBef>
              <a:spcAft>
                <a:spcPts val="1000"/>
              </a:spcAft>
            </a:pPr>
            <a:endParaRPr kumimoji="0" lang="en-US" b="0"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42910" y="857232"/>
            <a:ext cx="8001056" cy="564360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857232"/>
            <a:ext cx="8401080" cy="5268931"/>
          </a:xfrm>
        </p:spPr>
        <p:txBody>
          <a:bodyPr>
            <a:normAutofit fontScale="92500" lnSpcReduction="20000"/>
          </a:bodyPr>
          <a:lstStyle/>
          <a:p>
            <a:pPr algn="l" rtl="0"/>
            <a:r>
              <a:rPr lang="en-US" b="1" i="1" dirty="0" smtClean="0"/>
              <a:t>Technical remarks</a:t>
            </a:r>
          </a:p>
          <a:p>
            <a:pPr algn="l" rtl="0"/>
            <a:endParaRPr lang="en-US" dirty="0" smtClean="0"/>
          </a:p>
          <a:p>
            <a:pPr algn="l" rtl="0"/>
            <a:r>
              <a:rPr lang="en-US" dirty="0" smtClean="0"/>
              <a:t>High risk includes known </a:t>
            </a:r>
            <a:r>
              <a:rPr lang="en-US" dirty="0" smtClean="0">
                <a:solidFill>
                  <a:srgbClr val="00B050"/>
                </a:solidFill>
              </a:rPr>
              <a:t>MI, </a:t>
            </a:r>
            <a:r>
              <a:rPr lang="en-US" dirty="0" err="1" smtClean="0">
                <a:solidFill>
                  <a:srgbClr val="00B050"/>
                </a:solidFill>
              </a:rPr>
              <a:t>cerebrovascular</a:t>
            </a:r>
            <a:r>
              <a:rPr lang="en-US" dirty="0" smtClean="0">
                <a:solidFill>
                  <a:srgbClr val="00B050"/>
                </a:solidFill>
              </a:rPr>
              <a:t> disease, and peripheral arterial disease, abdominal aortic aneurysm, diabetes mellitus, chronic kidney disease, and 10- year CVD risk&gt;  10% </a:t>
            </a:r>
            <a:r>
              <a:rPr lang="en-US" dirty="0" smtClean="0"/>
              <a:t>.</a:t>
            </a:r>
          </a:p>
          <a:p>
            <a:pPr algn="l" rtl="0"/>
            <a:endParaRPr lang="en-US" dirty="0" smtClean="0"/>
          </a:p>
          <a:p>
            <a:pPr algn="l" rtl="0"/>
            <a:endParaRPr lang="en-US" dirty="0" smtClean="0"/>
          </a:p>
          <a:p>
            <a:pPr algn="l" rtl="0"/>
            <a:r>
              <a:rPr lang="en-US" dirty="0" smtClean="0">
                <a:solidFill>
                  <a:srgbClr val="0070C0"/>
                </a:solidFill>
              </a:rPr>
              <a:t>3.1d</a:t>
            </a:r>
            <a:r>
              <a:rPr lang="en-US" dirty="0" smtClean="0"/>
              <a:t> For women with </a:t>
            </a:r>
            <a:r>
              <a:rPr lang="en-US" dirty="0" smtClean="0">
                <a:solidFill>
                  <a:srgbClr val="00B050"/>
                </a:solidFill>
              </a:rPr>
              <a:t>moderate risk of CVD, we suggest </a:t>
            </a:r>
            <a:r>
              <a:rPr lang="en-US" dirty="0" err="1" smtClean="0">
                <a:solidFill>
                  <a:srgbClr val="C00000"/>
                </a:solidFill>
              </a:rPr>
              <a:t>transdermal</a:t>
            </a:r>
            <a:r>
              <a:rPr lang="en-US" dirty="0" smtClean="0">
                <a:solidFill>
                  <a:srgbClr val="C00000"/>
                </a:solidFill>
              </a:rPr>
              <a:t> </a:t>
            </a:r>
            <a:r>
              <a:rPr lang="en-US" dirty="0" err="1" smtClean="0">
                <a:solidFill>
                  <a:srgbClr val="C00000"/>
                </a:solidFill>
              </a:rPr>
              <a:t>estradiol</a:t>
            </a:r>
            <a:r>
              <a:rPr lang="en-US" dirty="0" smtClean="0">
                <a:solidFill>
                  <a:srgbClr val="C00000"/>
                </a:solidFill>
              </a:rPr>
              <a:t> </a:t>
            </a:r>
            <a:r>
              <a:rPr lang="en-US" dirty="0" smtClean="0">
                <a:solidFill>
                  <a:srgbClr val="00B050"/>
                </a:solidFill>
              </a:rPr>
              <a:t>as first-line treatment, alone for women without a uterus or combined with micronized progesterone (or another </a:t>
            </a:r>
            <a:r>
              <a:rPr lang="en-US" dirty="0" err="1" smtClean="0">
                <a:solidFill>
                  <a:srgbClr val="00B050"/>
                </a:solidFill>
              </a:rPr>
              <a:t>progestogen</a:t>
            </a:r>
            <a:r>
              <a:rPr lang="en-US" dirty="0" smtClean="0">
                <a:solidFill>
                  <a:srgbClr val="00B050"/>
                </a:solidFill>
              </a:rPr>
              <a:t> that does not adversely modify metabolic parameters) for women with a </a:t>
            </a:r>
            <a:r>
              <a:rPr lang="en-US" dirty="0" smtClean="0">
                <a:solidFill>
                  <a:srgbClr val="002060"/>
                </a:solidFill>
              </a:rPr>
              <a:t>uterus because these preparations have less untoward effect on blood pressure, triglycerides, and carbohydrate metabolism</a:t>
            </a:r>
            <a:r>
              <a:rPr lang="en-US" dirty="0" smtClean="0">
                <a:solidFill>
                  <a:srgbClr val="C00000"/>
                </a:solidFill>
              </a:rPr>
              <a:t>.</a:t>
            </a:r>
            <a:r>
              <a:rPr lang="en-US" dirty="0" smtClean="0"/>
              <a:t> (2QQEE)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571472" y="214290"/>
            <a:ext cx="6143668"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000108"/>
            <a:ext cx="8115328" cy="5126055"/>
          </a:xfrm>
        </p:spPr>
        <p:txBody>
          <a:bodyPr>
            <a:normAutofit/>
          </a:bodyPr>
          <a:lstStyle/>
          <a:p>
            <a:pPr algn="l" rtl="0"/>
            <a:r>
              <a:rPr lang="en-US" b="1" i="1" dirty="0" smtClean="0"/>
              <a:t>Venous </a:t>
            </a:r>
            <a:r>
              <a:rPr lang="en-US" b="1" i="1" dirty="0" err="1" smtClean="0"/>
              <a:t>thromboembolic</a:t>
            </a:r>
            <a:r>
              <a:rPr lang="en-US" b="1" i="1" dirty="0" smtClean="0"/>
              <a:t> events</a:t>
            </a:r>
          </a:p>
          <a:p>
            <a:pPr algn="l" rtl="0"/>
            <a:r>
              <a:rPr lang="en-US" dirty="0" smtClean="0">
                <a:solidFill>
                  <a:srgbClr val="00B0F0"/>
                </a:solidFill>
              </a:rPr>
              <a:t>3.1e</a:t>
            </a:r>
            <a:r>
              <a:rPr lang="en-US" dirty="0" smtClean="0"/>
              <a:t> For women at increased risk of VTE who request MHT, we recommend a </a:t>
            </a:r>
            <a:r>
              <a:rPr lang="en-US" dirty="0" smtClean="0">
                <a:solidFill>
                  <a:srgbClr val="00B050"/>
                </a:solidFill>
              </a:rPr>
              <a:t>non oral route of ET</a:t>
            </a:r>
            <a:r>
              <a:rPr lang="en-US" dirty="0" smtClean="0"/>
              <a:t> </a:t>
            </a:r>
            <a:r>
              <a:rPr lang="en-US" dirty="0" smtClean="0">
                <a:solidFill>
                  <a:srgbClr val="00B050"/>
                </a:solidFill>
              </a:rPr>
              <a:t>at the lowest effective dose</a:t>
            </a:r>
            <a:r>
              <a:rPr lang="en-US" dirty="0" smtClean="0"/>
              <a:t>, if not contraindicated (1QQEE); </a:t>
            </a:r>
          </a:p>
          <a:p>
            <a:pPr algn="l" rtl="0"/>
            <a:endParaRPr lang="en-US" dirty="0" smtClean="0"/>
          </a:p>
          <a:p>
            <a:pPr algn="l" rtl="0"/>
            <a:r>
              <a:rPr lang="en-US" dirty="0" smtClean="0">
                <a:solidFill>
                  <a:srgbClr val="00B050"/>
                </a:solidFill>
              </a:rPr>
              <a:t>for women with a uterus, we recommend a </a:t>
            </a:r>
            <a:r>
              <a:rPr lang="en-US" dirty="0" err="1" smtClean="0">
                <a:solidFill>
                  <a:srgbClr val="00B050"/>
                </a:solidFill>
              </a:rPr>
              <a:t>progestogen</a:t>
            </a:r>
            <a:r>
              <a:rPr lang="en-US" dirty="0" smtClean="0">
                <a:solidFill>
                  <a:srgbClr val="00B050"/>
                </a:solidFill>
              </a:rPr>
              <a:t> (for example, progesterone and </a:t>
            </a:r>
            <a:r>
              <a:rPr lang="en-US" dirty="0" err="1" smtClean="0">
                <a:solidFill>
                  <a:srgbClr val="00B050"/>
                </a:solidFill>
              </a:rPr>
              <a:t>dydrogestone</a:t>
            </a:r>
            <a:r>
              <a:rPr lang="en-US" dirty="0" smtClean="0">
                <a:solidFill>
                  <a:srgbClr val="00B050"/>
                </a:solidFill>
              </a:rPr>
              <a:t>) that is neutral on coagulation parameters</a:t>
            </a:r>
            <a:r>
              <a:rPr lang="en-US" dirty="0" smtClean="0"/>
              <a:t>. (1QQQE)</a:t>
            </a:r>
            <a:endParaRPr lang="fa-I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571736" y="642918"/>
            <a:ext cx="2928958"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Arial" pitchFamily="34" charset="0"/>
                <a:cs typeface="Frutiger" charset="-78"/>
              </a:rPr>
              <a:t>Breast cancer</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171" name="Text Box 3"/>
          <p:cNvSpPr txBox="1">
            <a:spLocks noChangeArrowheads="1"/>
          </p:cNvSpPr>
          <p:nvPr/>
        </p:nvSpPr>
        <p:spPr bwMode="auto">
          <a:xfrm>
            <a:off x="571472" y="1428736"/>
            <a:ext cx="8072494" cy="49911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ts val="1000"/>
              </a:spcAft>
              <a:buClrTx/>
              <a:buSzTx/>
              <a:buFontTx/>
              <a:buNone/>
              <a:tabLst/>
            </a:pPr>
            <a:r>
              <a:rPr kumimoji="0" lang="en-US" sz="3200" b="0" i="0" u="none" strike="noStrike" cap="none" normalizeH="0" baseline="0" dirty="0" smtClean="0">
                <a:ln>
                  <a:noFill/>
                </a:ln>
                <a:solidFill>
                  <a:srgbClr val="00B0F0"/>
                </a:solidFill>
                <a:effectLst/>
                <a:latin typeface="Arial" pitchFamily="34" charset="0"/>
                <a:ea typeface="Arial" pitchFamily="34" charset="0"/>
                <a:cs typeface="Sabon" charset="-78"/>
              </a:rPr>
              <a:t>3.1f</a:t>
            </a:r>
            <a:r>
              <a:rPr kumimoji="0" lang="en-US" sz="2800" b="0" i="0" u="none" strike="noStrike" cap="none" normalizeH="0" baseline="0" dirty="0" smtClean="0">
                <a:ln>
                  <a:noFill/>
                </a:ln>
                <a:solidFill>
                  <a:srgbClr val="00B0F0"/>
                </a:solidFill>
                <a:effectLst/>
                <a:latin typeface="Arial" pitchFamily="34" charset="0"/>
                <a:ea typeface="Arial" pitchFamily="34" charset="0"/>
                <a:cs typeface="Sabon" charset="-78"/>
              </a:rPr>
              <a:t>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For women considering MHT for menopausal symptom relief, we suggest evaluating the </a:t>
            </a:r>
            <a:r>
              <a:rPr kumimoji="0" lang="en-US" sz="2800" b="0" i="0" u="none" strike="noStrike" cap="none" normalizeH="0" baseline="0" dirty="0" smtClean="0">
                <a:ln>
                  <a:noFill/>
                </a:ln>
                <a:solidFill>
                  <a:srgbClr val="00B050"/>
                </a:solidFill>
                <a:effectLst/>
                <a:latin typeface="Arial" pitchFamily="34" charset="0"/>
                <a:ea typeface="Arial" pitchFamily="34" charset="0"/>
                <a:cs typeface="Sabon" charset="-78"/>
              </a:rPr>
              <a:t>baseline</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 </a:t>
            </a:r>
            <a:r>
              <a:rPr kumimoji="0" lang="en-US" sz="2800" b="0" i="0" u="none" strike="noStrike" cap="none" normalizeH="0" baseline="0" dirty="0" smtClean="0">
                <a:ln>
                  <a:noFill/>
                </a:ln>
                <a:solidFill>
                  <a:srgbClr val="00B050"/>
                </a:solidFill>
                <a:effectLst/>
                <a:latin typeface="Arial" pitchFamily="34" charset="0"/>
                <a:ea typeface="Arial" pitchFamily="34" charset="0"/>
                <a:cs typeface="Sabon" charset="-78"/>
              </a:rPr>
              <a:t>risk of breast cancer and taking this risk into consideration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when advising for or against MHT and when selecting type, dose, and route of administration. (2 </a:t>
            </a:r>
            <a:r>
              <a:rPr kumimoji="0" lang="en-US" sz="28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OurOwn" charset="-78"/>
              </a:rPr>
              <a:t>QQEE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 </a:t>
            </a:r>
            <a:r>
              <a:rPr kumimoji="0" lang="en-US" sz="3200" b="0" i="0" u="none" strike="noStrike" cap="none" normalizeH="0" baseline="0" dirty="0" smtClean="0">
                <a:ln>
                  <a:noFill/>
                </a:ln>
                <a:solidFill>
                  <a:srgbClr val="00B0F0"/>
                </a:solidFill>
                <a:effectLst/>
                <a:latin typeface="Arial" pitchFamily="34" charset="0"/>
                <a:ea typeface="Arial" pitchFamily="34" charset="0"/>
                <a:cs typeface="Sabon" charset="-78"/>
              </a:rPr>
              <a:t>3.1g</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 </a:t>
            </a:r>
            <a:r>
              <a:rPr kumimoji="0" lang="en-US" sz="2800" b="0" i="0" u="none" strike="noStrike" cap="none" normalizeH="0" baseline="0" dirty="0" smtClean="0">
                <a:ln>
                  <a:noFill/>
                </a:ln>
                <a:solidFill>
                  <a:srgbClr val="00B050"/>
                </a:solidFill>
                <a:effectLst/>
                <a:latin typeface="Arial" pitchFamily="34" charset="0"/>
                <a:ea typeface="Arial" pitchFamily="34" charset="0"/>
                <a:cs typeface="Sabon" charset="-78"/>
              </a:rPr>
              <a:t>For women at high or intermediate risk of breast cancer considering MHT for menopausal symptom relief, we suggest non hormonal therapies over MHT to alleviate bothersome VMS.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(2 </a:t>
            </a:r>
            <a:r>
              <a:rPr kumimoji="0" lang="en-US" sz="2800" b="0" i="0" u="none" strike="noStrike" cap="none" normalizeH="0" baseline="0" dirty="0" smtClean="0">
                <a:ln>
                  <a:noFill/>
                </a:ln>
                <a:solidFill>
                  <a:srgbClr val="000000"/>
                </a:solidFill>
                <a:effectLst/>
                <a:latin typeface="Times New Roman"/>
                <a:ea typeface="Arial" pitchFamily="34" charset="0"/>
                <a:cs typeface="Universal" charset="-78"/>
              </a:rPr>
              <a:t>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Universal" charset="-78"/>
              </a:rPr>
              <a:t>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OurOwn" charset="-78"/>
              </a:rPr>
              <a:t>QQEE </a:t>
            </a:r>
            <a:r>
              <a:rPr kumimoji="0" lang="en-US" sz="2800" b="0" i="0" u="none" strike="noStrike" cap="none" normalizeH="0" baseline="0" dirty="0" smtClean="0">
                <a:ln>
                  <a:noFill/>
                </a:ln>
                <a:solidFill>
                  <a:srgbClr val="000000"/>
                </a:solidFill>
                <a:effectLst/>
                <a:latin typeface="Arial" pitchFamily="34" charset="0"/>
                <a:ea typeface="Arial" pitchFamily="34" charset="0"/>
                <a:cs typeface="Sabon" charset="-78"/>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85720" y="857232"/>
            <a:ext cx="8643997" cy="564360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Autofit/>
          </a:bodyPr>
          <a:lstStyle/>
          <a:p>
            <a:pPr algn="l" rtl="0"/>
            <a:r>
              <a:rPr lang="en-US" b="1" i="1" dirty="0" smtClean="0">
                <a:solidFill>
                  <a:srgbClr val="FF0000"/>
                </a:solidFill>
              </a:rPr>
              <a:t>Tailoring MHT</a:t>
            </a:r>
          </a:p>
          <a:p>
            <a:pPr algn="l" rtl="0"/>
            <a:r>
              <a:rPr lang="en-US" dirty="0" smtClean="0">
                <a:solidFill>
                  <a:srgbClr val="00B0F0"/>
                </a:solidFill>
              </a:rPr>
              <a:t>3.1h</a:t>
            </a:r>
            <a:r>
              <a:rPr lang="en-US" dirty="0" smtClean="0"/>
              <a:t> We suggest a shared decision-making approach to decide about the </a:t>
            </a:r>
            <a:r>
              <a:rPr lang="en-US" dirty="0" smtClean="0">
                <a:solidFill>
                  <a:srgbClr val="00B050"/>
                </a:solidFill>
              </a:rPr>
              <a:t>choice of formulation, starting dose, the route of administration of MHT, and how to tailor MHT to each woman’s individual situation, risks, and treatment goals</a:t>
            </a:r>
            <a:r>
              <a:rPr lang="en-US" dirty="0" smtClean="0"/>
              <a:t>. (Ungraded best practice statement)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71546"/>
            <a:ext cx="8186766" cy="5054617"/>
          </a:xfrm>
        </p:spPr>
        <p:txBody>
          <a:bodyPr>
            <a:normAutofit/>
          </a:bodyPr>
          <a:lstStyle/>
          <a:p>
            <a:pPr algn="l" rtl="0"/>
            <a:r>
              <a:rPr lang="en-US" b="1" i="1" dirty="0" smtClean="0">
                <a:solidFill>
                  <a:srgbClr val="FF0000"/>
                </a:solidFill>
              </a:rPr>
              <a:t>Custom-compounded hormones</a:t>
            </a:r>
          </a:p>
          <a:p>
            <a:pPr algn="l" rtl="0"/>
            <a:r>
              <a:rPr lang="en-US" dirty="0" smtClean="0">
                <a:solidFill>
                  <a:srgbClr val="00B0F0"/>
                </a:solidFill>
              </a:rPr>
              <a:t>3.1i</a:t>
            </a:r>
            <a:r>
              <a:rPr lang="en-US" dirty="0" smtClean="0"/>
              <a:t> We recommend using MHT preparations approved by the US Food and Drug Administration (FDA and comparable regulating bodies outside the United States and recommend against the use of custom-compounded hormones. (Ungraded best practice statement)</a:t>
            </a:r>
          </a:p>
          <a:p>
            <a:pPr algn="l" rtl="0"/>
            <a:endParaRPr lang="fa-I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401080" cy="5411807"/>
          </a:xfrm>
        </p:spPr>
        <p:txBody>
          <a:bodyPr>
            <a:normAutofit/>
          </a:bodyPr>
          <a:lstStyle/>
          <a:p>
            <a:pPr algn="l" rtl="0"/>
            <a:r>
              <a:rPr lang="en-US" b="1" i="1" dirty="0" smtClean="0"/>
              <a:t>3.2 Conjugated equine estrogens with </a:t>
            </a:r>
            <a:r>
              <a:rPr lang="en-US" b="1" i="1" dirty="0" err="1" smtClean="0"/>
              <a:t>bazedoxifene</a:t>
            </a:r>
            <a:endParaRPr lang="en-US" b="1" i="1" dirty="0" smtClean="0"/>
          </a:p>
          <a:p>
            <a:pPr algn="l" rtl="0">
              <a:buNone/>
            </a:pPr>
            <a:r>
              <a:rPr lang="en-US" dirty="0" smtClean="0"/>
              <a:t> </a:t>
            </a:r>
            <a:r>
              <a:rPr lang="en-US" dirty="0" smtClean="0"/>
              <a:t>For symptomatic postmenopausal women </a:t>
            </a:r>
            <a:r>
              <a:rPr lang="en-US" dirty="0" smtClean="0">
                <a:solidFill>
                  <a:srgbClr val="FF0000"/>
                </a:solidFill>
              </a:rPr>
              <a:t>with a uterus and without contraindications,</a:t>
            </a:r>
          </a:p>
          <a:p>
            <a:pPr algn="l" rtl="0"/>
            <a:endParaRPr lang="en-US" dirty="0" smtClean="0">
              <a:solidFill>
                <a:srgbClr val="FF0000"/>
              </a:solidFill>
            </a:endParaRPr>
          </a:p>
          <a:p>
            <a:pPr algn="l" rtl="0"/>
            <a:r>
              <a:rPr lang="en-US" dirty="0" smtClean="0">
                <a:solidFill>
                  <a:srgbClr val="FF0000"/>
                </a:solidFill>
              </a:rPr>
              <a:t>we suggest the combination of CEE/BZA</a:t>
            </a:r>
            <a:r>
              <a:rPr lang="en-US" dirty="0" smtClean="0"/>
              <a:t> (where available) as an option for relief of VMS and prevention of bone loss. (2QQQE)</a:t>
            </a:r>
            <a:endParaRPr lang="fa-IR" dirty="0" smtClean="0"/>
          </a:p>
          <a:p>
            <a:pPr algn="l" rtl="0"/>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0"/>
            <a:ext cx="8186766" cy="6500834"/>
          </a:xfrm>
        </p:spPr>
        <p:txBody>
          <a:bodyPr>
            <a:normAutofit fontScale="92500" lnSpcReduction="20000"/>
          </a:bodyPr>
          <a:lstStyle/>
          <a:p>
            <a:pPr algn="just" rtl="0"/>
            <a:r>
              <a:rPr lang="en-US" sz="4600" dirty="0" smtClean="0"/>
              <a:t>Abbreviations</a:t>
            </a:r>
            <a:r>
              <a:rPr lang="en-US" dirty="0" smtClean="0"/>
              <a:t>:</a:t>
            </a:r>
          </a:p>
          <a:p>
            <a:pPr algn="just" rtl="0"/>
            <a:endParaRPr lang="en-US" dirty="0" smtClean="0"/>
          </a:p>
          <a:p>
            <a:pPr algn="just" rtl="0"/>
            <a:r>
              <a:rPr lang="en-US" sz="2800" dirty="0" smtClean="0"/>
              <a:t> </a:t>
            </a:r>
            <a:r>
              <a:rPr lang="en-US" sz="2800" dirty="0" smtClean="0">
                <a:solidFill>
                  <a:srgbClr val="00B050"/>
                </a:solidFill>
              </a:rPr>
              <a:t>BZA</a:t>
            </a:r>
            <a:r>
              <a:rPr lang="en-US" sz="2800" dirty="0" smtClean="0"/>
              <a:t>, </a:t>
            </a:r>
            <a:r>
              <a:rPr lang="en-US" sz="2800" dirty="0" err="1" smtClean="0"/>
              <a:t>bazedoxifene</a:t>
            </a:r>
            <a:r>
              <a:rPr lang="en-US" sz="2800" dirty="0" smtClean="0">
                <a:solidFill>
                  <a:srgbClr val="00B050"/>
                </a:solidFill>
              </a:rPr>
              <a:t>; CEE</a:t>
            </a:r>
            <a:r>
              <a:rPr lang="en-US" sz="2800" dirty="0" smtClean="0"/>
              <a:t>, conjugated equine estrogens; CHD, coronary heart disease; CI, confidence interval; CVD, cardiovascular disease; DVT, deep vein thrombosis; EPT, estrogen plus </a:t>
            </a:r>
            <a:r>
              <a:rPr lang="en-US" sz="2800" dirty="0" err="1" smtClean="0"/>
              <a:t>progestogen</a:t>
            </a:r>
            <a:r>
              <a:rPr lang="en-US" sz="2800" dirty="0" smtClean="0"/>
              <a:t> therapy; </a:t>
            </a:r>
            <a:r>
              <a:rPr lang="en-US" sz="2800" dirty="0" smtClean="0">
                <a:solidFill>
                  <a:srgbClr val="00B050"/>
                </a:solidFill>
              </a:rPr>
              <a:t>ET,</a:t>
            </a:r>
            <a:r>
              <a:rPr lang="en-US" sz="2800" dirty="0" smtClean="0"/>
              <a:t> estrogen therapy; </a:t>
            </a:r>
            <a:r>
              <a:rPr lang="en-US" sz="2800" dirty="0" smtClean="0">
                <a:solidFill>
                  <a:srgbClr val="00B050"/>
                </a:solidFill>
              </a:rPr>
              <a:t>GSM</a:t>
            </a:r>
            <a:r>
              <a:rPr lang="en-US" sz="2800" dirty="0" smtClean="0"/>
              <a:t>, genitourinary syndrome of menopause; HR, hazard ratio; </a:t>
            </a:r>
            <a:r>
              <a:rPr lang="en-US" sz="2800" dirty="0" err="1" smtClean="0">
                <a:solidFill>
                  <a:srgbClr val="00B050"/>
                </a:solidFill>
              </a:rPr>
              <a:t>MetS</a:t>
            </a:r>
            <a:r>
              <a:rPr lang="en-US" sz="2800" dirty="0" smtClean="0"/>
              <a:t>, metabolic syndrome; </a:t>
            </a:r>
            <a:r>
              <a:rPr lang="en-US" sz="2800" dirty="0" smtClean="0">
                <a:solidFill>
                  <a:srgbClr val="00B050"/>
                </a:solidFill>
              </a:rPr>
              <a:t>MHT</a:t>
            </a:r>
            <a:r>
              <a:rPr lang="en-US" sz="2800" dirty="0" smtClean="0"/>
              <a:t>, menopausal hormone therapy; MI, myocardial </a:t>
            </a:r>
            <a:r>
              <a:rPr lang="en-US" sz="2800" dirty="0" err="1" smtClean="0"/>
              <a:t>infarction;</a:t>
            </a:r>
            <a:r>
              <a:rPr lang="en-US" sz="2800" dirty="0" err="1" smtClean="0">
                <a:solidFill>
                  <a:srgbClr val="00B050"/>
                </a:solidFill>
              </a:rPr>
              <a:t>MPA</a:t>
            </a:r>
            <a:r>
              <a:rPr lang="en-US" sz="2800" dirty="0" err="1" smtClean="0"/>
              <a:t>,medroxyprogesterone</a:t>
            </a:r>
            <a:r>
              <a:rPr lang="en-US" sz="2800" dirty="0" smtClean="0"/>
              <a:t> </a:t>
            </a:r>
            <a:r>
              <a:rPr lang="en-US" sz="2800" dirty="0" err="1" smtClean="0"/>
              <a:t>acetate</a:t>
            </a:r>
            <a:r>
              <a:rPr lang="en-US" sz="2800" dirty="0" err="1" smtClean="0">
                <a:solidFill>
                  <a:srgbClr val="00B050"/>
                </a:solidFill>
              </a:rPr>
              <a:t>;OTC</a:t>
            </a:r>
            <a:r>
              <a:rPr lang="en-US" sz="2800" dirty="0" err="1" smtClean="0"/>
              <a:t>,over</a:t>
            </a:r>
            <a:r>
              <a:rPr lang="en-US" sz="2800" dirty="0" smtClean="0"/>
              <a:t> the counter; PE, pulmonary embolism; POI, primary ovarian insufficiency; QOL, quality of life; RCT, randomized controlled trial; </a:t>
            </a:r>
            <a:r>
              <a:rPr lang="en-US" sz="2800" dirty="0" smtClean="0">
                <a:solidFill>
                  <a:srgbClr val="00B050"/>
                </a:solidFill>
              </a:rPr>
              <a:t>SERM,</a:t>
            </a:r>
            <a:r>
              <a:rPr lang="en-US" sz="2800" dirty="0" smtClean="0"/>
              <a:t> selective estrogen receptor modulator;</a:t>
            </a:r>
            <a:r>
              <a:rPr lang="en-US" sz="2800" dirty="0" smtClean="0">
                <a:solidFill>
                  <a:srgbClr val="00B050"/>
                </a:solidFill>
              </a:rPr>
              <a:t> SSRI</a:t>
            </a:r>
            <a:r>
              <a:rPr lang="en-US" sz="2800" dirty="0" smtClean="0"/>
              <a:t>, selective serotonin reuptake inhibitor; </a:t>
            </a:r>
            <a:r>
              <a:rPr lang="en-US" sz="2800" dirty="0" smtClean="0">
                <a:solidFill>
                  <a:srgbClr val="00B050"/>
                </a:solidFill>
              </a:rPr>
              <a:t>SNRI, </a:t>
            </a:r>
            <a:r>
              <a:rPr lang="en-US" sz="2800" dirty="0" smtClean="0"/>
              <a:t>serotonin-</a:t>
            </a:r>
            <a:r>
              <a:rPr lang="en-US" sz="2800" dirty="0" err="1" smtClean="0"/>
              <a:t>norepinephrine</a:t>
            </a:r>
            <a:r>
              <a:rPr lang="en-US" sz="2800" dirty="0" smtClean="0"/>
              <a:t> reuptake inhibitor; </a:t>
            </a:r>
            <a:r>
              <a:rPr lang="en-US" sz="2800" dirty="0" smtClean="0">
                <a:solidFill>
                  <a:srgbClr val="00B050"/>
                </a:solidFill>
              </a:rPr>
              <a:t>VMS</a:t>
            </a:r>
            <a:r>
              <a:rPr lang="en-US" sz="2800" dirty="0" smtClean="0"/>
              <a:t>, vasomotor symptoms; VTE, venous </a:t>
            </a:r>
            <a:r>
              <a:rPr lang="en-US" sz="2800" dirty="0" err="1" smtClean="0"/>
              <a:t>thromboembolism</a:t>
            </a:r>
            <a:r>
              <a:rPr lang="en-US" sz="2800" dirty="0" smtClean="0">
                <a:solidFill>
                  <a:srgbClr val="00B050"/>
                </a:solidFill>
              </a:rPr>
              <a:t>; VVA</a:t>
            </a:r>
            <a:r>
              <a:rPr lang="en-US" sz="2800" dirty="0" smtClean="0"/>
              <a:t>, </a:t>
            </a:r>
            <a:r>
              <a:rPr lang="en-US" sz="2800" dirty="0" err="1" smtClean="0"/>
              <a:t>vulvovaginal</a:t>
            </a:r>
            <a:r>
              <a:rPr lang="en-US" sz="2800" dirty="0" smtClean="0"/>
              <a:t> atrophy.</a:t>
            </a:r>
            <a:endParaRPr lang="fa-IR" sz="2800" dirty="0"/>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58204" cy="5483245"/>
          </a:xfrm>
        </p:spPr>
        <p:txBody>
          <a:bodyPr>
            <a:normAutofit/>
          </a:bodyPr>
          <a:lstStyle/>
          <a:p>
            <a:pPr algn="l" rtl="0"/>
            <a:r>
              <a:rPr lang="en-US" b="1" i="1" dirty="0" smtClean="0"/>
              <a:t>Evidence</a:t>
            </a:r>
          </a:p>
          <a:p>
            <a:pPr algn="l" rtl="0"/>
            <a:r>
              <a:rPr lang="en-US" dirty="0" smtClean="0">
                <a:solidFill>
                  <a:srgbClr val="002060"/>
                </a:solidFill>
              </a:rPr>
              <a:t>The combination of CEE with the SERM/BZA (available in the United States and licensed in the European Union) relieves </a:t>
            </a:r>
            <a:r>
              <a:rPr lang="en-US" dirty="0" smtClean="0">
                <a:solidFill>
                  <a:srgbClr val="00B050"/>
                </a:solidFill>
              </a:rPr>
              <a:t>VMS and vaginal atrophy and reduces bone </a:t>
            </a:r>
            <a:r>
              <a:rPr lang="en-US" dirty="0" err="1" smtClean="0">
                <a:solidFill>
                  <a:srgbClr val="00B050"/>
                </a:solidFill>
              </a:rPr>
              <a:t>resorption</a:t>
            </a:r>
            <a:r>
              <a:rPr lang="en-US" dirty="0" smtClean="0">
                <a:solidFill>
                  <a:srgbClr val="00B050"/>
                </a:solidFill>
              </a:rPr>
              <a:t> in women with a uterus; </a:t>
            </a:r>
          </a:p>
          <a:p>
            <a:pPr algn="l" rtl="0"/>
            <a:endParaRPr lang="en-US" dirty="0" smtClean="0">
              <a:solidFill>
                <a:srgbClr val="00B050"/>
              </a:solidFill>
            </a:endParaRPr>
          </a:p>
          <a:p>
            <a:pPr algn="l" rtl="0"/>
            <a:r>
              <a:rPr lang="en-US" dirty="0" smtClean="0"/>
              <a:t>it provides an alternative to </a:t>
            </a:r>
            <a:r>
              <a:rPr lang="en-US" dirty="0" err="1" smtClean="0"/>
              <a:t>progestogen</a:t>
            </a:r>
            <a:r>
              <a:rPr lang="en-US" dirty="0" smtClean="0"/>
              <a:t> therapy for women </a:t>
            </a:r>
            <a:r>
              <a:rPr lang="en-US" dirty="0" smtClean="0">
                <a:solidFill>
                  <a:srgbClr val="00B050"/>
                </a:solidFill>
              </a:rPr>
              <a:t>averse to vaginal bleeding, breast tenderness, or altered mood. </a:t>
            </a:r>
          </a:p>
          <a:p>
            <a:pPr algn="l" rtl="0">
              <a:buNone/>
            </a:pP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58204" cy="5340369"/>
          </a:xfrm>
        </p:spPr>
        <p:txBody>
          <a:bodyPr>
            <a:normAutofit fontScale="77500" lnSpcReduction="20000"/>
          </a:bodyPr>
          <a:lstStyle/>
          <a:p>
            <a:pPr algn="l" rtl="0"/>
            <a:r>
              <a:rPr lang="en-US" sz="3400" b="1" i="1" dirty="0" smtClean="0"/>
              <a:t>Benefits</a:t>
            </a:r>
          </a:p>
          <a:p>
            <a:pPr algn="l" rtl="0"/>
            <a:r>
              <a:rPr lang="en-US" sz="2900" b="1" i="1" dirty="0" smtClean="0"/>
              <a:t>Vasomotor symptoms. The number and severity of moderate- </a:t>
            </a:r>
            <a:r>
              <a:rPr lang="en-US" sz="2900" dirty="0" smtClean="0"/>
              <a:t>to-severe VMS were significantly </a:t>
            </a:r>
            <a:r>
              <a:rPr lang="en-US" sz="2900" dirty="0" smtClean="0">
                <a:solidFill>
                  <a:srgbClr val="00B050"/>
                </a:solidFill>
              </a:rPr>
              <a:t>decreased at 12 weeks</a:t>
            </a:r>
            <a:r>
              <a:rPr lang="en-US" sz="2900" dirty="0" smtClean="0"/>
              <a:t>; hot flash frequency was reduced by74%compared with 51% for placebo, and hot flash severity was reduced up to 54%. </a:t>
            </a:r>
            <a:r>
              <a:rPr lang="en-US" sz="2900" dirty="0" smtClean="0">
                <a:solidFill>
                  <a:srgbClr val="00B050"/>
                </a:solidFill>
              </a:rPr>
              <a:t>Hot flash reduction was sustained at 12 months </a:t>
            </a:r>
            <a:r>
              <a:rPr lang="en-US" sz="2900" dirty="0" smtClean="0"/>
              <a:t>(</a:t>
            </a:r>
            <a:r>
              <a:rPr lang="en-US" sz="2900" i="1" dirty="0" smtClean="0"/>
              <a:t>P  .05) .</a:t>
            </a:r>
          </a:p>
          <a:p>
            <a:pPr algn="l" rtl="0"/>
            <a:endParaRPr lang="en-US" b="1" i="1" dirty="0" smtClean="0"/>
          </a:p>
          <a:p>
            <a:pPr algn="l" rtl="0"/>
            <a:endParaRPr lang="en-US" sz="2900" b="1" i="1" dirty="0" smtClean="0"/>
          </a:p>
          <a:p>
            <a:pPr algn="l" rtl="0"/>
            <a:r>
              <a:rPr lang="en-US" sz="2900" b="1" i="1" dirty="0" smtClean="0"/>
              <a:t>Bone loss.</a:t>
            </a:r>
          </a:p>
          <a:p>
            <a:pPr algn="l" rtl="0"/>
            <a:endParaRPr lang="en-US" b="1" i="1" dirty="0" smtClean="0"/>
          </a:p>
          <a:p>
            <a:pPr algn="l" rtl="0"/>
            <a:r>
              <a:rPr lang="en-US" b="1" i="1" dirty="0" smtClean="0"/>
              <a:t> </a:t>
            </a:r>
            <a:r>
              <a:rPr lang="en-US" sz="3400" b="1" i="1" dirty="0" smtClean="0"/>
              <a:t>Bone loss at </a:t>
            </a:r>
            <a:r>
              <a:rPr lang="en-US" sz="3400" b="1" i="1" dirty="0" smtClean="0">
                <a:solidFill>
                  <a:srgbClr val="00B050"/>
                </a:solidFill>
              </a:rPr>
              <a:t>the lumbar spine and hip was prevented </a:t>
            </a:r>
            <a:r>
              <a:rPr lang="en-US" sz="3400" dirty="0" smtClean="0">
                <a:solidFill>
                  <a:srgbClr val="00B050"/>
                </a:solidFill>
              </a:rPr>
              <a:t>in postmenopausal women at risk for osteoporosis </a:t>
            </a:r>
            <a:r>
              <a:rPr lang="en-US" sz="3400" dirty="0" smtClean="0"/>
              <a:t>, as reflected by </a:t>
            </a:r>
            <a:r>
              <a:rPr lang="en-US" sz="3400" dirty="0" smtClean="0">
                <a:solidFill>
                  <a:srgbClr val="00B050"/>
                </a:solidFill>
              </a:rPr>
              <a:t>reduction of serum bone turnover markers and enhancement of bone mineral density </a:t>
            </a:r>
            <a:r>
              <a:rPr lang="en-US" sz="3400" dirty="0" err="1" smtClean="0">
                <a:solidFill>
                  <a:srgbClr val="00B050"/>
                </a:solidFill>
              </a:rPr>
              <a:t>vs</a:t>
            </a:r>
            <a:r>
              <a:rPr lang="en-US" sz="3400" dirty="0" smtClean="0">
                <a:solidFill>
                  <a:srgbClr val="00B050"/>
                </a:solidFill>
              </a:rPr>
              <a:t> placebo . </a:t>
            </a:r>
          </a:p>
          <a:p>
            <a:pPr algn="l" rtl="0">
              <a:buNone/>
            </a:pPr>
            <a:endParaRPr lang="en-US" sz="3400" dirty="0" smtClean="0">
              <a:solidFill>
                <a:srgbClr val="00B05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58204" cy="5268931"/>
          </a:xfrm>
        </p:spPr>
        <p:txBody>
          <a:bodyPr>
            <a:normAutofit/>
          </a:bodyPr>
          <a:lstStyle/>
          <a:p>
            <a:pPr algn="l" rtl="0"/>
            <a:r>
              <a:rPr lang="en-US" b="1" i="1" dirty="0" smtClean="0"/>
              <a:t>Vaginal effects. </a:t>
            </a:r>
          </a:p>
          <a:p>
            <a:pPr algn="l" rtl="0"/>
            <a:endParaRPr lang="en-US" b="1" i="1" dirty="0" smtClean="0"/>
          </a:p>
          <a:p>
            <a:pPr algn="l" rtl="0"/>
            <a:r>
              <a:rPr lang="en-US" b="1" i="1" dirty="0" smtClean="0"/>
              <a:t>Treating postmenopausal women ages 40 </a:t>
            </a:r>
            <a:r>
              <a:rPr lang="en-US" dirty="0" smtClean="0"/>
              <a:t>to 65 with VVA at baseline  </a:t>
            </a:r>
            <a:r>
              <a:rPr lang="en-US" dirty="0" smtClean="0">
                <a:solidFill>
                  <a:srgbClr val="00B050"/>
                </a:solidFill>
              </a:rPr>
              <a:t>improved vaginal maturation at 12 weeks</a:t>
            </a:r>
            <a:r>
              <a:rPr lang="en-US" dirty="0" smtClean="0"/>
              <a:t> . Women reported a lower incidence of </a:t>
            </a:r>
            <a:r>
              <a:rPr lang="en-US" dirty="0" err="1" smtClean="0"/>
              <a:t>dyspareunia</a:t>
            </a:r>
            <a:r>
              <a:rPr lang="en-US" dirty="0" smtClean="0"/>
              <a:t>.</a:t>
            </a:r>
          </a:p>
          <a:p>
            <a:pPr algn="l" rtl="0"/>
            <a:endParaRPr lang="en-US" b="1" i="1" dirty="0" smtClean="0"/>
          </a:p>
          <a:p>
            <a:pPr algn="l" rtl="0"/>
            <a:r>
              <a:rPr lang="en-US" b="1" i="1" dirty="0" smtClean="0"/>
              <a:t>Quality of life. </a:t>
            </a:r>
          </a:p>
          <a:p>
            <a:pPr algn="l" rtl="0">
              <a:buNone/>
            </a:pPr>
            <a:r>
              <a:rPr lang="en-US" sz="2200" b="1" i="1" dirty="0" smtClean="0"/>
              <a:t>     Secondary endpoints included improvements </a:t>
            </a:r>
            <a:r>
              <a:rPr lang="en-US" dirty="0" smtClean="0"/>
              <a:t>in sleep, health-related QOL, and improved treatment satisfaction . </a:t>
            </a:r>
            <a:r>
              <a:rPr lang="en-US" dirty="0" smtClean="0">
                <a:solidFill>
                  <a:srgbClr val="00B050"/>
                </a:solidFill>
              </a:rPr>
              <a:t>In RCTs, </a:t>
            </a:r>
            <a:r>
              <a:rPr lang="en-US" dirty="0" err="1" smtClean="0">
                <a:solidFill>
                  <a:srgbClr val="00B050"/>
                </a:solidFill>
              </a:rPr>
              <a:t>bothCEE</a:t>
            </a:r>
            <a:r>
              <a:rPr lang="en-US" dirty="0" smtClean="0">
                <a:solidFill>
                  <a:srgbClr val="00B050"/>
                </a:solidFill>
              </a:rPr>
              <a:t>/</a:t>
            </a:r>
            <a:r>
              <a:rPr lang="en-US" dirty="0" err="1" smtClean="0">
                <a:solidFill>
                  <a:srgbClr val="00B050"/>
                </a:solidFill>
              </a:rPr>
              <a:t>BZAand</a:t>
            </a:r>
            <a:r>
              <a:rPr lang="en-US" dirty="0" smtClean="0">
                <a:solidFill>
                  <a:srgbClr val="00B050"/>
                </a:solidFill>
              </a:rPr>
              <a:t> CEE/MPA improved sleep disturbance and time to fall asleep</a:t>
            </a:r>
            <a:r>
              <a:rPr lang="en-US" dirty="0" smtClean="0"/>
              <a:t> .</a:t>
            </a:r>
          </a:p>
          <a:p>
            <a:pPr algn="l" rtl="0"/>
            <a:endParaRPr lang="fa-I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857232"/>
            <a:ext cx="8115328" cy="5268931"/>
          </a:xfrm>
        </p:spPr>
        <p:txBody>
          <a:bodyPr>
            <a:normAutofit/>
          </a:bodyPr>
          <a:lstStyle/>
          <a:p>
            <a:pPr algn="l" rtl="0"/>
            <a:r>
              <a:rPr lang="en-US" b="1" i="1" dirty="0" smtClean="0"/>
              <a:t>Safety considerations</a:t>
            </a:r>
          </a:p>
          <a:p>
            <a:pPr algn="l" rtl="0">
              <a:buNone/>
            </a:pPr>
            <a:endParaRPr lang="en-US" b="1" i="1" dirty="0" smtClean="0"/>
          </a:p>
          <a:p>
            <a:pPr algn="l" rtl="0">
              <a:buNone/>
            </a:pPr>
            <a:r>
              <a:rPr lang="en-US" b="1" i="1" dirty="0" smtClean="0"/>
              <a:t>Breast. </a:t>
            </a:r>
          </a:p>
          <a:p>
            <a:pPr algn="l" rtl="0">
              <a:buNone/>
            </a:pPr>
            <a:r>
              <a:rPr lang="en-US" b="1" i="1" dirty="0" smtClean="0">
                <a:solidFill>
                  <a:srgbClr val="00B050"/>
                </a:solidFill>
              </a:rPr>
              <a:t>The incidence of breast pain and tenderness was </a:t>
            </a:r>
            <a:r>
              <a:rPr lang="en-US" dirty="0" smtClean="0">
                <a:solidFill>
                  <a:srgbClr val="00B050"/>
                </a:solidFill>
              </a:rPr>
              <a:t>similar for CEE/BZA and placebo  and was less than with CEE/MPA</a:t>
            </a:r>
            <a:r>
              <a:rPr lang="en-US" dirty="0" smtClean="0"/>
              <a:t>. After 1 year of therapy with CEE/ BZA, mammographic breast density was not appreciably different than with placebo, whereas it increased with CEE/MPA .</a:t>
            </a:r>
          </a:p>
          <a:p>
            <a:pPr algn="l" rtl="0">
              <a:buNone/>
            </a:pPr>
            <a:endParaRPr lang="en-US" dirty="0" smtClean="0"/>
          </a:p>
          <a:p>
            <a:pPr algn="l" rtl="0">
              <a:buNone/>
            </a:pPr>
            <a:r>
              <a:rPr lang="en-US" dirty="0" smtClean="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857232"/>
            <a:ext cx="8329642" cy="5268931"/>
          </a:xfrm>
        </p:spPr>
        <p:txBody>
          <a:bodyPr>
            <a:normAutofit/>
          </a:bodyPr>
          <a:lstStyle/>
          <a:p>
            <a:pPr algn="l" rtl="0"/>
            <a:r>
              <a:rPr lang="en-US" b="1" i="1" dirty="0" err="1" smtClean="0"/>
              <a:t>Endometrium</a:t>
            </a:r>
            <a:endParaRPr lang="en-US" b="1" i="1" dirty="0" smtClean="0"/>
          </a:p>
          <a:p>
            <a:pPr algn="l" rtl="0"/>
            <a:endParaRPr lang="en-US" b="1" i="1" dirty="0" smtClean="0"/>
          </a:p>
          <a:p>
            <a:pPr algn="l" rtl="0"/>
            <a:r>
              <a:rPr lang="en-US" b="1" i="1" dirty="0" smtClean="0"/>
              <a:t> Cumulative amenorrhea rates for CEE/ </a:t>
            </a:r>
            <a:r>
              <a:rPr lang="en-US" dirty="0" smtClean="0"/>
              <a:t>BZA were comparable with placebo and </a:t>
            </a:r>
            <a:r>
              <a:rPr lang="en-US" dirty="0" smtClean="0">
                <a:solidFill>
                  <a:srgbClr val="FF0000"/>
                </a:solidFill>
              </a:rPr>
              <a:t>greater </a:t>
            </a:r>
            <a:r>
              <a:rPr lang="en-US" dirty="0" smtClean="0"/>
              <a:t>than for CEE/MPA .</a:t>
            </a:r>
          </a:p>
          <a:p>
            <a:pPr algn="l" rtl="0"/>
            <a:endParaRPr lang="en-US" dirty="0" smtClean="0"/>
          </a:p>
          <a:p>
            <a:pPr algn="l" rtl="0"/>
            <a:r>
              <a:rPr lang="en-US" dirty="0" smtClean="0"/>
              <a:t> </a:t>
            </a:r>
            <a:r>
              <a:rPr lang="en-US" dirty="0" smtClean="0">
                <a:solidFill>
                  <a:srgbClr val="00B050"/>
                </a:solidFill>
              </a:rPr>
              <a:t>At 2 years, the incidence of neither endometrial hyperplasia nor endometrial cancer was increased.</a:t>
            </a:r>
            <a:endParaRPr lang="fa-IR" dirty="0" smtClean="0"/>
          </a:p>
          <a:p>
            <a:pPr algn="l" rtl="0"/>
            <a:endParaRPr lang="fa-I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928670"/>
            <a:ext cx="8401080" cy="5197493"/>
          </a:xfrm>
        </p:spPr>
        <p:txBody>
          <a:bodyPr>
            <a:normAutofit/>
          </a:bodyPr>
          <a:lstStyle/>
          <a:p>
            <a:pPr algn="l" rtl="0"/>
            <a:r>
              <a:rPr lang="en-US" sz="4400" b="1" i="1" dirty="0" smtClean="0"/>
              <a:t>Potential risks</a:t>
            </a:r>
          </a:p>
          <a:p>
            <a:pPr algn="l" rtl="0"/>
            <a:r>
              <a:rPr lang="en-US" b="1" i="1" dirty="0" smtClean="0"/>
              <a:t>Adverse events. Although an osteoporosis trial found a </a:t>
            </a:r>
            <a:r>
              <a:rPr lang="en-US" dirty="0" smtClean="0"/>
              <a:t>2-fold risk of VTE </a:t>
            </a:r>
            <a:r>
              <a:rPr lang="en-US" dirty="0" smtClean="0">
                <a:solidFill>
                  <a:srgbClr val="00B050"/>
                </a:solidFill>
              </a:rPr>
              <a:t>with BZA 20-mg </a:t>
            </a:r>
            <a:r>
              <a:rPr lang="en-US" dirty="0" smtClean="0"/>
              <a:t>therapy alone , there was </a:t>
            </a:r>
            <a:r>
              <a:rPr lang="en-US" dirty="0" smtClean="0">
                <a:solidFill>
                  <a:srgbClr val="FF0000"/>
                </a:solidFill>
              </a:rPr>
              <a:t>no additive effect on VTE </a:t>
            </a:r>
            <a:r>
              <a:rPr lang="en-US" dirty="0" smtClean="0"/>
              <a:t>when BZA was combined with CEE, although adequately powered studies are necessary. </a:t>
            </a:r>
          </a:p>
          <a:p>
            <a:pPr algn="l" rtl="0"/>
            <a:endParaRPr lang="en-US" dirty="0" smtClean="0"/>
          </a:p>
          <a:p>
            <a:pPr algn="l" rtl="0"/>
            <a:r>
              <a:rPr lang="en-US" dirty="0" smtClean="0"/>
              <a:t>,In trials of up to 2 years in women ages 40 to 65, rates </a:t>
            </a:r>
            <a:r>
              <a:rPr lang="en-US" dirty="0" smtClean="0">
                <a:solidFill>
                  <a:srgbClr val="00B050"/>
                </a:solidFill>
              </a:rPr>
              <a:t>of cardiovascular events, cancers (breast, endometrial, ovarian), and mortality were similar to placebo</a:t>
            </a:r>
            <a:r>
              <a:rPr lang="en-US" dirty="0" smtClean="0"/>
              <a:t> .</a:t>
            </a:r>
          </a:p>
        </p:txBody>
      </p:sp>
      <p:sp>
        <p:nvSpPr>
          <p:cNvPr id="4" name="Content Placeholder 2"/>
          <p:cNvSpPr txBox="1">
            <a:spLocks/>
          </p:cNvSpPr>
          <p:nvPr/>
        </p:nvSpPr>
        <p:spPr>
          <a:xfrm>
            <a:off x="357158" y="857232"/>
            <a:ext cx="7972484" cy="555468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a-I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186766" cy="5554683"/>
          </a:xfrm>
        </p:spPr>
        <p:txBody>
          <a:bodyPr>
            <a:normAutofit fontScale="85000" lnSpcReduction="20000"/>
          </a:bodyPr>
          <a:lstStyle/>
          <a:p>
            <a:pPr algn="l" rtl="0"/>
            <a:r>
              <a:rPr lang="en-US" sz="3800" b="1" i="1" dirty="0" smtClean="0">
                <a:solidFill>
                  <a:srgbClr val="FF0000"/>
                </a:solidFill>
              </a:rPr>
              <a:t>3.3 </a:t>
            </a:r>
            <a:r>
              <a:rPr lang="en-US" sz="3800" b="1" i="1" dirty="0" err="1" smtClean="0">
                <a:solidFill>
                  <a:srgbClr val="FF0000"/>
                </a:solidFill>
              </a:rPr>
              <a:t>Tibolone</a:t>
            </a:r>
            <a:endParaRPr lang="en-US" sz="3800" b="1" i="1" dirty="0" smtClean="0">
              <a:solidFill>
                <a:srgbClr val="FF0000"/>
              </a:solidFill>
            </a:endParaRPr>
          </a:p>
          <a:p>
            <a:pPr algn="l" rtl="0"/>
            <a:r>
              <a:rPr lang="en-US" dirty="0" err="1" smtClean="0"/>
              <a:t>Tibolone</a:t>
            </a:r>
            <a:r>
              <a:rPr lang="en-US" dirty="0" smtClean="0"/>
              <a:t>, a synthetic steroid with estrogenic, androgenic, and </a:t>
            </a:r>
            <a:r>
              <a:rPr lang="en-US" dirty="0" err="1" smtClean="0"/>
              <a:t>progestagenic</a:t>
            </a:r>
            <a:r>
              <a:rPr lang="en-US" dirty="0" smtClean="0"/>
              <a:t> properties, is approved in many countries for treatment </a:t>
            </a:r>
            <a:r>
              <a:rPr lang="en-US" dirty="0" smtClean="0">
                <a:solidFill>
                  <a:srgbClr val="00B0F0"/>
                </a:solidFill>
              </a:rPr>
              <a:t>of menopausal symptoms and prevention of osteoporosis</a:t>
            </a:r>
            <a:r>
              <a:rPr lang="en-US" dirty="0" smtClean="0"/>
              <a:t>. </a:t>
            </a:r>
            <a:r>
              <a:rPr lang="en-US" dirty="0" err="1" smtClean="0"/>
              <a:t>Tibolone</a:t>
            </a:r>
            <a:r>
              <a:rPr lang="en-US" dirty="0" smtClean="0"/>
              <a:t> preserves BMD, reduces hot flashes, and may increase libido and vaginal lubrication in postmenopausal women.</a:t>
            </a:r>
          </a:p>
          <a:p>
            <a:pPr algn="l" rtl="0"/>
            <a:endParaRPr lang="en-US" dirty="0" smtClean="0">
              <a:solidFill>
                <a:srgbClr val="00B0F0"/>
              </a:solidFill>
            </a:endParaRPr>
          </a:p>
          <a:p>
            <a:pPr algn="l" rtl="0"/>
            <a:r>
              <a:rPr lang="en-US" dirty="0" smtClean="0">
                <a:solidFill>
                  <a:srgbClr val="00B0F0"/>
                </a:solidFill>
              </a:rPr>
              <a:t>3.3a</a:t>
            </a:r>
            <a:r>
              <a:rPr lang="en-US" dirty="0" smtClean="0"/>
              <a:t> </a:t>
            </a:r>
            <a:r>
              <a:rPr lang="en-US" dirty="0" smtClean="0">
                <a:solidFill>
                  <a:srgbClr val="00B050"/>
                </a:solidFill>
              </a:rPr>
              <a:t>For women with bothersome VMS and climacteric symptoms and without contraindications, we suggest </a:t>
            </a:r>
            <a:r>
              <a:rPr lang="en-US" dirty="0" err="1" smtClean="0">
                <a:solidFill>
                  <a:srgbClr val="00B050"/>
                </a:solidFill>
              </a:rPr>
              <a:t>tibolone</a:t>
            </a:r>
            <a:r>
              <a:rPr lang="en-US" dirty="0" smtClean="0">
                <a:solidFill>
                  <a:srgbClr val="00B050"/>
                </a:solidFill>
              </a:rPr>
              <a:t> (in countries where available) as </a:t>
            </a:r>
            <a:r>
              <a:rPr lang="en-US" dirty="0" smtClean="0">
                <a:solidFill>
                  <a:srgbClr val="FF0000"/>
                </a:solidFill>
              </a:rPr>
              <a:t>an alternative to MHT</a:t>
            </a:r>
            <a:r>
              <a:rPr lang="en-US" dirty="0" smtClean="0"/>
              <a:t>. (2QQEE)</a:t>
            </a:r>
          </a:p>
          <a:p>
            <a:pPr algn="l" rtl="0"/>
            <a:endParaRPr lang="en-US" dirty="0" smtClean="0"/>
          </a:p>
          <a:p>
            <a:pPr algn="l" rtl="0"/>
            <a:r>
              <a:rPr lang="en-US" dirty="0" smtClean="0">
                <a:solidFill>
                  <a:srgbClr val="00B0F0"/>
                </a:solidFill>
              </a:rPr>
              <a:t>3.3b</a:t>
            </a:r>
            <a:r>
              <a:rPr lang="en-US" dirty="0" smtClean="0"/>
              <a:t> </a:t>
            </a:r>
            <a:r>
              <a:rPr lang="en-US" dirty="0" smtClean="0">
                <a:solidFill>
                  <a:srgbClr val="00B050"/>
                </a:solidFill>
              </a:rPr>
              <a:t>We recommend against adding </a:t>
            </a:r>
            <a:r>
              <a:rPr lang="en-US" dirty="0" err="1" smtClean="0">
                <a:solidFill>
                  <a:srgbClr val="00B050"/>
                </a:solidFill>
              </a:rPr>
              <a:t>tibolone</a:t>
            </a:r>
            <a:r>
              <a:rPr lang="en-US" dirty="0" smtClean="0">
                <a:solidFill>
                  <a:srgbClr val="00B050"/>
                </a:solidFill>
              </a:rPr>
              <a:t> to other forms of MHT</a:t>
            </a:r>
            <a:r>
              <a:rPr lang="en-US" dirty="0" smtClean="0"/>
              <a:t>. (1QQEE)</a:t>
            </a:r>
          </a:p>
          <a:p>
            <a:pPr algn="l" rtl="0"/>
            <a:endParaRPr lang="en-US" dirty="0" smtClean="0"/>
          </a:p>
          <a:p>
            <a:pPr algn="l" rtl="0"/>
            <a:r>
              <a:rPr lang="en-US" dirty="0" smtClean="0">
                <a:solidFill>
                  <a:srgbClr val="00B0F0"/>
                </a:solidFill>
              </a:rPr>
              <a:t>3.3c</a:t>
            </a:r>
            <a:r>
              <a:rPr lang="en-US" dirty="0" smtClean="0"/>
              <a:t> We recommend </a:t>
            </a:r>
            <a:r>
              <a:rPr lang="en-US" dirty="0" smtClean="0">
                <a:solidFill>
                  <a:srgbClr val="FF0000"/>
                </a:solidFill>
              </a:rPr>
              <a:t>against using </a:t>
            </a:r>
            <a:r>
              <a:rPr lang="en-US" dirty="0" err="1" smtClean="0">
                <a:solidFill>
                  <a:srgbClr val="FF0000"/>
                </a:solidFill>
              </a:rPr>
              <a:t>tibolone</a:t>
            </a:r>
            <a:r>
              <a:rPr lang="en-US" dirty="0" smtClean="0">
                <a:solidFill>
                  <a:srgbClr val="FF0000"/>
                </a:solidFill>
              </a:rPr>
              <a:t> in women with a history of breast cancer</a:t>
            </a:r>
            <a:r>
              <a:rPr lang="en-US" dirty="0" smtClean="0"/>
              <a:t>. (1QQEE)</a:t>
            </a:r>
          </a:p>
          <a:p>
            <a:pPr algn="l" rtl="0"/>
            <a:endParaRPr lang="fa-IR" dirty="0" smtClean="0"/>
          </a:p>
          <a:p>
            <a:pPr algn="l" rtl="0"/>
            <a:endParaRPr lang="fa-I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186766" cy="5126055"/>
          </a:xfrm>
        </p:spPr>
        <p:txBody>
          <a:bodyPr>
            <a:normAutofit/>
          </a:bodyPr>
          <a:lstStyle/>
          <a:p>
            <a:pPr algn="l" rtl="0"/>
            <a:r>
              <a:rPr lang="en-US" b="1" i="1" dirty="0" smtClean="0"/>
              <a:t>Evidence</a:t>
            </a:r>
          </a:p>
          <a:p>
            <a:pPr algn="l" rtl="0"/>
            <a:r>
              <a:rPr lang="en-US" dirty="0" err="1" smtClean="0"/>
              <a:t>Tibolone</a:t>
            </a:r>
            <a:r>
              <a:rPr lang="en-US" dirty="0" smtClean="0"/>
              <a:t>. This agent is available in many countries outside of the United States at doses of </a:t>
            </a:r>
            <a:r>
              <a:rPr lang="en-US" dirty="0" smtClean="0">
                <a:solidFill>
                  <a:srgbClr val="00B050"/>
                </a:solidFill>
              </a:rPr>
              <a:t>1.25–2.5 mg/d</a:t>
            </a:r>
            <a:r>
              <a:rPr lang="en-US" dirty="0" smtClean="0"/>
              <a:t>.</a:t>
            </a:r>
          </a:p>
          <a:p>
            <a:pPr algn="l" rtl="0"/>
            <a:endParaRPr lang="en-US" b="1" i="1" dirty="0" smtClean="0"/>
          </a:p>
          <a:p>
            <a:pPr algn="l" rtl="0">
              <a:buNone/>
            </a:pPr>
            <a:r>
              <a:rPr lang="en-US" b="1" i="1" dirty="0" smtClean="0"/>
              <a:t>Benefits</a:t>
            </a:r>
          </a:p>
          <a:p>
            <a:pPr algn="l" rtl="0"/>
            <a:r>
              <a:rPr lang="en-US" b="1" i="1" dirty="0" smtClean="0"/>
              <a:t>Menopausal symptoms. </a:t>
            </a:r>
          </a:p>
          <a:p>
            <a:pPr algn="l" rtl="0"/>
            <a:r>
              <a:rPr lang="en-US" b="1" i="1" dirty="0" err="1" smtClean="0">
                <a:solidFill>
                  <a:srgbClr val="00B050"/>
                </a:solidFill>
              </a:rPr>
              <a:t>Tibolone</a:t>
            </a:r>
            <a:r>
              <a:rPr lang="en-US" b="1" i="1" dirty="0" smtClean="0">
                <a:solidFill>
                  <a:srgbClr val="00B050"/>
                </a:solidFill>
              </a:rPr>
              <a:t> alleviates VMS with </a:t>
            </a:r>
            <a:r>
              <a:rPr lang="en-US" dirty="0" smtClean="0">
                <a:solidFill>
                  <a:srgbClr val="00B050"/>
                </a:solidFill>
              </a:rPr>
              <a:t>equivalent or lesser potency than conventional MHT. </a:t>
            </a:r>
            <a:r>
              <a:rPr lang="en-US" dirty="0" err="1" smtClean="0">
                <a:solidFill>
                  <a:srgbClr val="00B050"/>
                </a:solidFill>
              </a:rPr>
              <a:t>Tibolone</a:t>
            </a:r>
            <a:r>
              <a:rPr lang="en-US" dirty="0" smtClean="0">
                <a:solidFill>
                  <a:srgbClr val="00B050"/>
                </a:solidFill>
              </a:rPr>
              <a:t> also improves sleep, mood, and </a:t>
            </a:r>
            <a:r>
              <a:rPr lang="en-US" dirty="0" err="1" smtClean="0">
                <a:solidFill>
                  <a:srgbClr val="00B050"/>
                </a:solidFill>
              </a:rPr>
              <a:t>urogenital</a:t>
            </a:r>
            <a:r>
              <a:rPr lang="en-US" dirty="0" smtClean="0">
                <a:solidFill>
                  <a:srgbClr val="00B050"/>
                </a:solidFill>
              </a:rPr>
              <a:t> atrophy and may improve libido </a:t>
            </a:r>
            <a:r>
              <a:rPr lang="en-US" dirty="0" smtClean="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472518" cy="5411807"/>
          </a:xfrm>
        </p:spPr>
        <p:txBody>
          <a:bodyPr>
            <a:normAutofit fontScale="85000" lnSpcReduction="10000"/>
          </a:bodyPr>
          <a:lstStyle/>
          <a:p>
            <a:pPr algn="l" rtl="0"/>
            <a:r>
              <a:rPr lang="en-US" b="1" i="1" dirty="0" smtClean="0"/>
              <a:t>Possible risks</a:t>
            </a:r>
          </a:p>
          <a:p>
            <a:pPr algn="l" rtl="0"/>
            <a:r>
              <a:rPr lang="en-US" b="1" i="1" dirty="0" err="1" smtClean="0"/>
              <a:t>Endometrium</a:t>
            </a:r>
            <a:r>
              <a:rPr lang="en-US" b="1" i="1" dirty="0" smtClean="0"/>
              <a:t>. There is </a:t>
            </a:r>
            <a:r>
              <a:rPr lang="en-US" b="1" i="1" dirty="0" smtClean="0">
                <a:solidFill>
                  <a:srgbClr val="00B050"/>
                </a:solidFill>
              </a:rPr>
              <a:t>no endometrial thickening </a:t>
            </a:r>
            <a:r>
              <a:rPr lang="en-US" dirty="0" smtClean="0">
                <a:solidFill>
                  <a:srgbClr val="00B050"/>
                </a:solidFill>
              </a:rPr>
              <a:t>or increase in </a:t>
            </a:r>
            <a:r>
              <a:rPr lang="en-US" dirty="0" err="1" smtClean="0">
                <a:solidFill>
                  <a:srgbClr val="00B050"/>
                </a:solidFill>
              </a:rPr>
              <a:t>myoma</a:t>
            </a:r>
            <a:r>
              <a:rPr lang="en-US" dirty="0" smtClean="0">
                <a:solidFill>
                  <a:srgbClr val="00B050"/>
                </a:solidFill>
              </a:rPr>
              <a:t> with </a:t>
            </a:r>
            <a:r>
              <a:rPr lang="en-US" dirty="0" err="1" smtClean="0">
                <a:solidFill>
                  <a:srgbClr val="00B050"/>
                </a:solidFill>
              </a:rPr>
              <a:t>tibolone</a:t>
            </a:r>
            <a:r>
              <a:rPr lang="en-US" dirty="0" smtClean="0"/>
              <a:t>. </a:t>
            </a:r>
            <a:r>
              <a:rPr lang="en-US" dirty="0" smtClean="0">
                <a:solidFill>
                  <a:srgbClr val="00B050"/>
                </a:solidFill>
              </a:rPr>
              <a:t>A Cochrane analysis </a:t>
            </a:r>
            <a:r>
              <a:rPr lang="en-US" dirty="0" smtClean="0"/>
              <a:t>concluded that there was no clear evidence of endometrial cancer with </a:t>
            </a:r>
            <a:r>
              <a:rPr lang="en-US" dirty="0" err="1" smtClean="0"/>
              <a:t>tibolone</a:t>
            </a:r>
            <a:r>
              <a:rPr lang="en-US" dirty="0" smtClean="0"/>
              <a:t> therapy </a:t>
            </a:r>
            <a:endParaRPr lang="pt-BR" dirty="0" smtClean="0"/>
          </a:p>
          <a:p>
            <a:pPr algn="l" rtl="0"/>
            <a:endParaRPr lang="en-US" b="1" i="1" dirty="0" smtClean="0"/>
          </a:p>
          <a:p>
            <a:pPr algn="l" rtl="0"/>
            <a:endParaRPr lang="en-US" b="1" i="1" dirty="0" smtClean="0"/>
          </a:p>
          <a:p>
            <a:pPr algn="l" rtl="0"/>
            <a:r>
              <a:rPr lang="en-US" b="1" i="1" dirty="0" smtClean="0"/>
              <a:t>Thrombosis and CVD.</a:t>
            </a:r>
          </a:p>
          <a:p>
            <a:pPr algn="l" rtl="0"/>
            <a:r>
              <a:rPr lang="en-US" b="1" i="1" dirty="0" smtClean="0"/>
              <a:t> In an observational study , </a:t>
            </a:r>
            <a:r>
              <a:rPr lang="en-US" dirty="0" err="1" smtClean="0"/>
              <a:t>tibolone</a:t>
            </a:r>
            <a:r>
              <a:rPr lang="en-US" dirty="0" smtClean="0"/>
              <a:t> did not increase the risk of thrombosis. In an </a:t>
            </a:r>
            <a:r>
              <a:rPr lang="en-US" dirty="0" smtClean="0">
                <a:solidFill>
                  <a:srgbClr val="00B050"/>
                </a:solidFill>
              </a:rPr>
              <a:t>RCT</a:t>
            </a:r>
            <a:r>
              <a:rPr lang="en-US" dirty="0" smtClean="0"/>
              <a:t> of older women with osteoporosis, </a:t>
            </a:r>
            <a:r>
              <a:rPr lang="en-US" dirty="0" err="1" smtClean="0"/>
              <a:t>tibolone</a:t>
            </a:r>
            <a:r>
              <a:rPr lang="en-US" dirty="0" smtClean="0"/>
              <a:t> increased stroke .</a:t>
            </a:r>
          </a:p>
          <a:p>
            <a:pPr algn="l" rtl="0"/>
            <a:endParaRPr lang="en-US" b="1" i="1" dirty="0" smtClean="0"/>
          </a:p>
          <a:p>
            <a:pPr algn="l" rtl="0"/>
            <a:r>
              <a:rPr lang="en-US" b="1" i="1" dirty="0" smtClean="0"/>
              <a:t>Breast and colon cancers. </a:t>
            </a:r>
          </a:p>
          <a:p>
            <a:pPr algn="l" rtl="0"/>
            <a:r>
              <a:rPr lang="en-US" b="1" i="1" dirty="0" smtClean="0"/>
              <a:t>The incidence of </a:t>
            </a:r>
            <a:r>
              <a:rPr lang="en-US" b="1" i="1" dirty="0" smtClean="0">
                <a:solidFill>
                  <a:srgbClr val="00B050"/>
                </a:solidFill>
              </a:rPr>
              <a:t>breast tenderness </a:t>
            </a:r>
            <a:r>
              <a:rPr lang="en-US" dirty="0" smtClean="0">
                <a:solidFill>
                  <a:srgbClr val="00B050"/>
                </a:solidFill>
              </a:rPr>
              <a:t>is low </a:t>
            </a:r>
            <a:r>
              <a:rPr lang="en-US" dirty="0" smtClean="0"/>
              <a:t>(around 3%),  and neither mammographic density nor invasive breast cancer was increased; however, </a:t>
            </a:r>
            <a:r>
              <a:rPr lang="en-US" dirty="0" smtClean="0">
                <a:solidFill>
                  <a:srgbClr val="00B0F0"/>
                </a:solidFill>
              </a:rPr>
              <a:t>the risk of colon cancer was decreased .</a:t>
            </a:r>
            <a:endParaRPr lang="fa-IR" dirty="0">
              <a:solidFill>
                <a:srgbClr val="00B0F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71480"/>
            <a:ext cx="8329642" cy="5554683"/>
          </a:xfrm>
        </p:spPr>
        <p:txBody>
          <a:bodyPr>
            <a:normAutofit fontScale="92500" lnSpcReduction="10000"/>
          </a:bodyPr>
          <a:lstStyle/>
          <a:p>
            <a:pPr algn="l" rtl="0"/>
            <a:r>
              <a:rPr lang="en-US" b="1" i="1" dirty="0" smtClean="0"/>
              <a:t>3.4 Clinical management of patients taking hormone therapies</a:t>
            </a:r>
          </a:p>
          <a:p>
            <a:pPr algn="l" rtl="0"/>
            <a:endParaRPr lang="en-US" b="1" i="1" dirty="0" smtClean="0"/>
          </a:p>
          <a:p>
            <a:pPr algn="l" rtl="0"/>
            <a:r>
              <a:rPr lang="en-US" b="1" i="1" dirty="0" smtClean="0"/>
              <a:t>Monitoring during therapy</a:t>
            </a:r>
          </a:p>
          <a:p>
            <a:pPr algn="l" rtl="0"/>
            <a:endParaRPr lang="en-US" dirty="0" smtClean="0"/>
          </a:p>
          <a:p>
            <a:pPr algn="l" rtl="0"/>
            <a:r>
              <a:rPr lang="en-US" dirty="0" smtClean="0">
                <a:solidFill>
                  <a:srgbClr val="00B050"/>
                </a:solidFill>
              </a:rPr>
              <a:t>3.4a</a:t>
            </a:r>
            <a:r>
              <a:rPr lang="en-US" dirty="0" smtClean="0"/>
              <a:t> For women with persistent unscheduled bleeding while taking MHT, we recommend evaluation to rule </a:t>
            </a:r>
            <a:r>
              <a:rPr lang="en-US" dirty="0" smtClean="0">
                <a:solidFill>
                  <a:srgbClr val="00B050"/>
                </a:solidFill>
              </a:rPr>
              <a:t>out pelvic pathology, most importantly, endometrial hyperplasia and cancer. </a:t>
            </a:r>
            <a:r>
              <a:rPr lang="en-US" dirty="0" smtClean="0"/>
              <a:t>(1QQQE)</a:t>
            </a:r>
          </a:p>
          <a:p>
            <a:pPr algn="l" rtl="0"/>
            <a:endParaRPr lang="en-US" dirty="0" smtClean="0">
              <a:solidFill>
                <a:srgbClr val="00B050"/>
              </a:solidFill>
            </a:endParaRPr>
          </a:p>
          <a:p>
            <a:pPr algn="l" rtl="0"/>
            <a:r>
              <a:rPr lang="en-US" dirty="0" smtClean="0">
                <a:solidFill>
                  <a:srgbClr val="00B050"/>
                </a:solidFill>
              </a:rPr>
              <a:t>3.4b</a:t>
            </a:r>
            <a:r>
              <a:rPr lang="en-US" dirty="0" smtClean="0"/>
              <a:t> We recommend informing women about the possible increased risk of breast cancer during and after discontinuing EPT and </a:t>
            </a:r>
            <a:r>
              <a:rPr lang="en-US" dirty="0" smtClean="0">
                <a:solidFill>
                  <a:srgbClr val="00B050"/>
                </a:solidFill>
              </a:rPr>
              <a:t>emphasizing the importance of adhering to age-appropriate breast cancer screening. </a:t>
            </a:r>
            <a:r>
              <a:rPr lang="en-US" dirty="0" smtClean="0"/>
              <a:t>(1QQQE)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8186766" cy="5626121"/>
          </a:xfrm>
        </p:spPr>
        <p:txBody>
          <a:bodyPr>
            <a:normAutofit fontScale="85000" lnSpcReduction="10000"/>
          </a:bodyPr>
          <a:lstStyle/>
          <a:p>
            <a:pPr algn="l" rtl="0"/>
            <a:r>
              <a:rPr lang="en-US" b="1" i="1" dirty="0" smtClean="0"/>
              <a:t>Diagnosis</a:t>
            </a:r>
          </a:p>
          <a:p>
            <a:pPr algn="l" rtl="0"/>
            <a:r>
              <a:rPr lang="en-US" dirty="0" smtClean="0"/>
              <a:t>Table 1 lists definitions of the clinical spectrum o menopause. </a:t>
            </a:r>
          </a:p>
          <a:p>
            <a:pPr algn="l" rtl="0"/>
            <a:endParaRPr lang="en-US" dirty="0" smtClean="0"/>
          </a:p>
          <a:p>
            <a:pPr algn="l" rtl="0"/>
            <a:r>
              <a:rPr lang="en-US" dirty="0" smtClean="0"/>
              <a:t>In a woman with an intact uterus, menopause is a clinical diagnosis based upon cessation of menses for </a:t>
            </a:r>
            <a:r>
              <a:rPr lang="en-US" dirty="0" smtClean="0">
                <a:solidFill>
                  <a:srgbClr val="FF0000"/>
                </a:solidFill>
              </a:rPr>
              <a:t>at least 12 months</a:t>
            </a:r>
            <a:r>
              <a:rPr lang="en-US" dirty="0" smtClean="0"/>
              <a:t>.</a:t>
            </a:r>
          </a:p>
          <a:p>
            <a:pPr algn="l" rtl="0"/>
            <a:endParaRPr lang="en-US" dirty="0" smtClean="0"/>
          </a:p>
          <a:p>
            <a:pPr algn="l" rtl="0"/>
            <a:r>
              <a:rPr lang="en-US" dirty="0" smtClean="0"/>
              <a:t> Sex steroids, </a:t>
            </a:r>
            <a:r>
              <a:rPr lang="en-US" dirty="0" err="1" smtClean="0"/>
              <a:t>gonadotropins</a:t>
            </a:r>
            <a:r>
              <a:rPr lang="en-US" dirty="0" smtClean="0"/>
              <a:t> </a:t>
            </a:r>
            <a:r>
              <a:rPr lang="en-US" dirty="0" err="1" smtClean="0"/>
              <a:t>inhibin</a:t>
            </a:r>
            <a:r>
              <a:rPr lang="en-US" dirty="0" smtClean="0"/>
              <a:t> B, or anti-</a:t>
            </a:r>
            <a:r>
              <a:rPr lang="en-US" dirty="0" err="1" smtClean="0"/>
              <a:t>Mullerian</a:t>
            </a:r>
            <a:r>
              <a:rPr lang="en-US" dirty="0" smtClean="0"/>
              <a:t> hormone measurements do not further inform the diagnosis, do not indicate  when the final menstrual period will occur, and will not influence management </a:t>
            </a:r>
            <a:r>
              <a:rPr lang="en-US" dirty="0" smtClean="0">
                <a:solidFill>
                  <a:srgbClr val="FF0000"/>
                </a:solidFill>
              </a:rPr>
              <a:t>unless a </a:t>
            </a:r>
            <a:r>
              <a:rPr lang="en-US" dirty="0" err="1" smtClean="0">
                <a:solidFill>
                  <a:srgbClr val="FF0000"/>
                </a:solidFill>
              </a:rPr>
              <a:t>womanis</a:t>
            </a:r>
            <a:r>
              <a:rPr lang="en-US" dirty="0" smtClean="0">
                <a:solidFill>
                  <a:srgbClr val="FF0000"/>
                </a:solidFill>
              </a:rPr>
              <a:t> seeking fertility.</a:t>
            </a:r>
          </a:p>
          <a:p>
            <a:pPr algn="l" rtl="0"/>
            <a:endParaRPr lang="en-US" dirty="0" smtClean="0">
              <a:solidFill>
                <a:srgbClr val="FF0000"/>
              </a:solidFill>
            </a:endParaRPr>
          </a:p>
          <a:p>
            <a:pPr algn="l" rtl="0"/>
            <a:r>
              <a:rPr lang="en-US" dirty="0" smtClean="0">
                <a:solidFill>
                  <a:srgbClr val="FF0000"/>
                </a:solidFill>
              </a:rPr>
              <a:t> </a:t>
            </a:r>
            <a:r>
              <a:rPr lang="en-US" dirty="0" smtClean="0"/>
              <a:t>In women having undergone a hysterectomy but not bilateral </a:t>
            </a:r>
            <a:r>
              <a:rPr lang="en-US" dirty="0" err="1" smtClean="0"/>
              <a:t>oophorectomy</a:t>
            </a:r>
            <a:r>
              <a:rPr lang="en-US" dirty="0" smtClean="0"/>
              <a:t> </a:t>
            </a:r>
            <a:r>
              <a:rPr lang="en-US" dirty="0" smtClean="0">
                <a:solidFill>
                  <a:srgbClr val="00B050"/>
                </a:solidFill>
              </a:rPr>
              <a:t>elevated FSH </a:t>
            </a:r>
            <a:r>
              <a:rPr lang="en-US" dirty="0" smtClean="0"/>
              <a:t>levels </a:t>
            </a:r>
            <a:r>
              <a:rPr lang="en-US" dirty="0" smtClean="0">
                <a:solidFill>
                  <a:srgbClr val="00B050"/>
                </a:solidFill>
              </a:rPr>
              <a:t>and </a:t>
            </a:r>
            <a:r>
              <a:rPr lang="en-US" dirty="0" err="1" smtClean="0">
                <a:solidFill>
                  <a:srgbClr val="00B050"/>
                </a:solidFill>
              </a:rPr>
              <a:t>estradiol</a:t>
            </a:r>
            <a:r>
              <a:rPr lang="en-US" dirty="0" smtClean="0">
                <a:solidFill>
                  <a:srgbClr val="00B050"/>
                </a:solidFill>
              </a:rPr>
              <a:t> concentrations&lt; 20 pg/</a:t>
            </a:r>
            <a:r>
              <a:rPr lang="en-US" dirty="0" err="1" smtClean="0">
                <a:solidFill>
                  <a:srgbClr val="00B050"/>
                </a:solidFill>
              </a:rPr>
              <a:t>mL</a:t>
            </a:r>
            <a:r>
              <a:rPr lang="en-US" dirty="0" smtClean="0">
                <a:solidFill>
                  <a:srgbClr val="00B050"/>
                </a:solidFill>
              </a:rPr>
              <a:t> on several occasions support but do not confirm the diagnosis</a:t>
            </a:r>
          </a:p>
          <a:p>
            <a:pPr algn="l" rtl="0"/>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00108"/>
            <a:ext cx="8329642" cy="5126055"/>
          </a:xfrm>
        </p:spPr>
        <p:txBody>
          <a:bodyPr>
            <a:normAutofit/>
          </a:bodyPr>
          <a:lstStyle/>
          <a:p>
            <a:pPr algn="l" rtl="0"/>
            <a:r>
              <a:rPr lang="en-US" dirty="0" smtClean="0">
                <a:solidFill>
                  <a:srgbClr val="00B0F0"/>
                </a:solidFill>
              </a:rPr>
              <a:t>3.4c</a:t>
            </a:r>
            <a:r>
              <a:rPr lang="en-US" dirty="0" smtClean="0"/>
              <a:t> We suggest that the decision to </a:t>
            </a:r>
            <a:r>
              <a:rPr lang="en-US" dirty="0" smtClean="0">
                <a:solidFill>
                  <a:srgbClr val="00B050"/>
                </a:solidFill>
              </a:rPr>
              <a:t>continue MHT be revisited at least annually, </a:t>
            </a:r>
            <a:r>
              <a:rPr lang="en-US" dirty="0" smtClean="0"/>
              <a:t>targeting the shortest total duration of MHT consistent with the treatment goals and evolving risk assessment of the individual woman. (Ungraded best practice statement)</a:t>
            </a:r>
          </a:p>
          <a:p>
            <a:pPr algn="l" rtl="0"/>
            <a:endParaRPr lang="en-US" dirty="0" smtClean="0">
              <a:solidFill>
                <a:srgbClr val="00B0F0"/>
              </a:solidFill>
            </a:endParaRPr>
          </a:p>
          <a:p>
            <a:pPr algn="l" rtl="0"/>
            <a:endParaRPr lang="en-US" dirty="0" smtClean="0">
              <a:solidFill>
                <a:srgbClr val="00B0F0"/>
              </a:solidFill>
            </a:endParaRPr>
          </a:p>
          <a:p>
            <a:pPr algn="l" rtl="0">
              <a:buNone/>
            </a:pPr>
            <a:endParaRPr lang="fa-I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14356"/>
            <a:ext cx="8329642" cy="5411807"/>
          </a:xfrm>
        </p:spPr>
        <p:txBody>
          <a:bodyPr>
            <a:normAutofit/>
          </a:bodyPr>
          <a:lstStyle/>
          <a:p>
            <a:pPr algn="l" rtl="0"/>
            <a:r>
              <a:rPr lang="en-US" dirty="0" smtClean="0">
                <a:solidFill>
                  <a:srgbClr val="00B050"/>
                </a:solidFill>
              </a:rPr>
              <a:t>3.4d</a:t>
            </a:r>
            <a:r>
              <a:rPr lang="en-US" dirty="0" smtClean="0"/>
              <a:t> For young </a:t>
            </a:r>
            <a:r>
              <a:rPr lang="en-US" dirty="0" smtClean="0">
                <a:solidFill>
                  <a:srgbClr val="00B050"/>
                </a:solidFill>
              </a:rPr>
              <a:t>women with POI, premature, or early menopause, without contraindications, we suggest taking MHT until the time of anticipated natural menopause</a:t>
            </a:r>
            <a:r>
              <a:rPr lang="en-US" dirty="0" smtClean="0"/>
              <a:t>, when the advisability of continuing MHT can be reassessed. (2QQEE)</a:t>
            </a:r>
          </a:p>
          <a:p>
            <a:pPr algn="l" rtl="0"/>
            <a:endParaRPr lang="en-US" b="1" i="1" dirty="0" smtClean="0"/>
          </a:p>
          <a:p>
            <a:pPr algn="l" rtl="0"/>
            <a:r>
              <a:rPr lang="en-US" b="1" i="1" dirty="0" smtClean="0"/>
              <a:t>Stopping considerations</a:t>
            </a:r>
          </a:p>
          <a:p>
            <a:pPr algn="l" rtl="0"/>
            <a:r>
              <a:rPr lang="en-US" dirty="0" smtClean="0">
                <a:solidFill>
                  <a:srgbClr val="00B050"/>
                </a:solidFill>
              </a:rPr>
              <a:t>3.4e</a:t>
            </a:r>
            <a:r>
              <a:rPr lang="en-US" dirty="0" smtClean="0"/>
              <a:t> For women preparing to discontinue MHT, we suggest a </a:t>
            </a:r>
            <a:r>
              <a:rPr lang="en-US" dirty="0" smtClean="0">
                <a:solidFill>
                  <a:srgbClr val="00B050"/>
                </a:solidFill>
              </a:rPr>
              <a:t>shared decision-making approach </a:t>
            </a:r>
            <a:r>
              <a:rPr lang="en-US" dirty="0" smtClean="0"/>
              <a:t>to elicit individual preference about adopting a </a:t>
            </a:r>
            <a:r>
              <a:rPr lang="en-US" dirty="0" smtClean="0">
                <a:solidFill>
                  <a:srgbClr val="00B050"/>
                </a:solidFill>
              </a:rPr>
              <a:t>gradual taper </a:t>
            </a:r>
            <a:r>
              <a:rPr lang="en-US" dirty="0" err="1" smtClean="0">
                <a:solidFill>
                  <a:srgbClr val="00B050"/>
                </a:solidFill>
              </a:rPr>
              <a:t>vs</a:t>
            </a:r>
            <a:r>
              <a:rPr lang="en-US" dirty="0" smtClean="0">
                <a:solidFill>
                  <a:srgbClr val="00B050"/>
                </a:solidFill>
              </a:rPr>
              <a:t> abrupt </a:t>
            </a:r>
            <a:r>
              <a:rPr lang="en-US" dirty="0" smtClean="0"/>
              <a:t>discontinuation. (2QQEE)</a:t>
            </a:r>
            <a:endParaRPr lang="fa-I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71480"/>
            <a:ext cx="8329642" cy="5554683"/>
          </a:xfrm>
        </p:spPr>
        <p:txBody>
          <a:bodyPr>
            <a:normAutofit/>
          </a:bodyPr>
          <a:lstStyle/>
          <a:p>
            <a:pPr algn="l" rtl="0"/>
            <a:r>
              <a:rPr lang="en-US" b="1" dirty="0" smtClean="0"/>
              <a:t>4.0 </a:t>
            </a:r>
            <a:r>
              <a:rPr lang="en-US" b="1" dirty="0" err="1" smtClean="0"/>
              <a:t>Nonhormonal</a:t>
            </a:r>
            <a:r>
              <a:rPr lang="en-US" b="1" dirty="0" smtClean="0"/>
              <a:t> therapies for VMS</a:t>
            </a:r>
          </a:p>
          <a:p>
            <a:pPr algn="l" rtl="0"/>
            <a:endParaRPr lang="en-US" dirty="0" smtClean="0"/>
          </a:p>
          <a:p>
            <a:pPr algn="l" rtl="0"/>
            <a:r>
              <a:rPr lang="en-US" dirty="0" smtClean="0"/>
              <a:t>4.0 For postmenopausal women with mild or less bothersome hot flashes, we suggest a series of steps that do not involve medication, such as </a:t>
            </a:r>
            <a:r>
              <a:rPr lang="en-US" dirty="0" smtClean="0">
                <a:solidFill>
                  <a:srgbClr val="00B050"/>
                </a:solidFill>
              </a:rPr>
              <a:t>turning down the thermostat, dressing in layers, avoiding alcohol and spicy foods</a:t>
            </a:r>
            <a:r>
              <a:rPr lang="en-US" dirty="0" smtClean="0"/>
              <a:t>, and </a:t>
            </a:r>
            <a:r>
              <a:rPr lang="en-US" dirty="0" smtClean="0">
                <a:solidFill>
                  <a:srgbClr val="00B050"/>
                </a:solidFill>
              </a:rPr>
              <a:t>reducing obesity and stress</a:t>
            </a:r>
            <a:r>
              <a:rPr lang="en-US" dirty="0" smtClean="0"/>
              <a:t>. (2QQEE)</a:t>
            </a:r>
            <a:endParaRPr lang="fa-I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58204" cy="5411807"/>
          </a:xfrm>
        </p:spPr>
        <p:txBody>
          <a:bodyPr>
            <a:normAutofit fontScale="77500" lnSpcReduction="20000"/>
          </a:bodyPr>
          <a:lstStyle/>
          <a:p>
            <a:pPr algn="l" rtl="0"/>
            <a:r>
              <a:rPr lang="en-US" sz="3400" b="1" i="1" dirty="0" smtClean="0">
                <a:solidFill>
                  <a:srgbClr val="FF0000"/>
                </a:solidFill>
              </a:rPr>
              <a:t>4.1 </a:t>
            </a:r>
            <a:r>
              <a:rPr lang="en-US" sz="3400" b="1" i="1" dirty="0" err="1" smtClean="0">
                <a:solidFill>
                  <a:srgbClr val="FF0000"/>
                </a:solidFill>
              </a:rPr>
              <a:t>Nonhormonal</a:t>
            </a:r>
            <a:r>
              <a:rPr lang="en-US" sz="3400" b="1" i="1" dirty="0" smtClean="0">
                <a:solidFill>
                  <a:srgbClr val="FF0000"/>
                </a:solidFill>
              </a:rPr>
              <a:t> prescription therapies for VMS</a:t>
            </a:r>
          </a:p>
          <a:p>
            <a:pPr algn="l" rtl="0"/>
            <a:endParaRPr lang="en-US" dirty="0" smtClean="0"/>
          </a:p>
          <a:p>
            <a:pPr algn="l" rtl="0"/>
            <a:r>
              <a:rPr lang="en-US" sz="3400" dirty="0" smtClean="0">
                <a:solidFill>
                  <a:srgbClr val="00B0F0"/>
                </a:solidFill>
              </a:rPr>
              <a:t>4.1a</a:t>
            </a:r>
            <a:r>
              <a:rPr lang="en-US" sz="3400" dirty="0" smtClean="0"/>
              <a:t> For women pharmacological management for moderate to severe VMS for whom MHT is </a:t>
            </a:r>
            <a:r>
              <a:rPr lang="en-US" sz="3400" dirty="0" smtClean="0">
                <a:solidFill>
                  <a:srgbClr val="C00000"/>
                </a:solidFill>
              </a:rPr>
              <a:t>contraindicated</a:t>
            </a:r>
            <a:r>
              <a:rPr lang="en-US" sz="3400" dirty="0" smtClean="0">
                <a:solidFill>
                  <a:srgbClr val="00B050"/>
                </a:solidFill>
              </a:rPr>
              <a:t>, or who choose not to take MHT, we recommend selective serotonin reuptake inhibitors (SSRIs)/serotonin </a:t>
            </a:r>
            <a:r>
              <a:rPr lang="en-US" sz="3400" dirty="0" err="1" smtClean="0">
                <a:solidFill>
                  <a:srgbClr val="00B050"/>
                </a:solidFill>
              </a:rPr>
              <a:t>norepinephrine</a:t>
            </a:r>
            <a:r>
              <a:rPr lang="en-US" sz="3400" dirty="0" smtClean="0">
                <a:solidFill>
                  <a:srgbClr val="00B050"/>
                </a:solidFill>
              </a:rPr>
              <a:t> reuptake inhibitors (SNRIs) or </a:t>
            </a:r>
            <a:r>
              <a:rPr lang="en-US" sz="3400" dirty="0" err="1" smtClean="0">
                <a:solidFill>
                  <a:srgbClr val="00B050"/>
                </a:solidFill>
              </a:rPr>
              <a:t>gabapentin</a:t>
            </a:r>
            <a:r>
              <a:rPr lang="en-US" sz="3400" dirty="0" smtClean="0">
                <a:solidFill>
                  <a:srgbClr val="00B050"/>
                </a:solidFill>
              </a:rPr>
              <a:t> or </a:t>
            </a:r>
            <a:r>
              <a:rPr lang="en-US" sz="3400" dirty="0" err="1" smtClean="0">
                <a:solidFill>
                  <a:srgbClr val="00B050"/>
                </a:solidFill>
              </a:rPr>
              <a:t>pregabalin</a:t>
            </a:r>
            <a:r>
              <a:rPr lang="en-US" sz="3400" dirty="0" smtClean="0">
                <a:solidFill>
                  <a:srgbClr val="00B050"/>
                </a:solidFill>
              </a:rPr>
              <a:t> </a:t>
            </a:r>
            <a:r>
              <a:rPr lang="en-US" sz="3400" dirty="0" smtClean="0"/>
              <a:t>(if there are no contraindications). (1QQQE)</a:t>
            </a:r>
          </a:p>
          <a:p>
            <a:pPr algn="l" rtl="0"/>
            <a:endParaRPr lang="en-US" sz="3400" dirty="0" smtClean="0">
              <a:solidFill>
                <a:srgbClr val="00B0F0"/>
              </a:solidFill>
            </a:endParaRPr>
          </a:p>
          <a:p>
            <a:pPr algn="l" rtl="0"/>
            <a:endParaRPr lang="en-US" dirty="0" smtClean="0">
              <a:solidFill>
                <a:srgbClr val="00B0F0"/>
              </a:solidFill>
            </a:endParaRPr>
          </a:p>
          <a:p>
            <a:pPr algn="l" rtl="0"/>
            <a:r>
              <a:rPr lang="en-US" sz="3400" dirty="0" smtClean="0">
                <a:solidFill>
                  <a:srgbClr val="00B0F0"/>
                </a:solidFill>
              </a:rPr>
              <a:t>4.1b </a:t>
            </a:r>
            <a:r>
              <a:rPr lang="en-US" sz="3400" dirty="0" smtClean="0"/>
              <a:t>For those women seeking relief of moderate to severe VMS who </a:t>
            </a:r>
            <a:r>
              <a:rPr lang="en-US" sz="3400" dirty="0" smtClean="0">
                <a:solidFill>
                  <a:srgbClr val="00B050"/>
                </a:solidFill>
              </a:rPr>
              <a:t>are not responding to or tolerating the non hormonal prescription therapies</a:t>
            </a:r>
            <a:r>
              <a:rPr lang="en-US" sz="3400" dirty="0" smtClean="0"/>
              <a:t>, SSRIs/SNRIs or </a:t>
            </a:r>
            <a:r>
              <a:rPr lang="en-US" sz="3400" dirty="0" err="1" smtClean="0"/>
              <a:t>gabapentin</a:t>
            </a:r>
            <a:r>
              <a:rPr lang="en-US" sz="3400" dirty="0" smtClean="0"/>
              <a:t> or </a:t>
            </a:r>
            <a:r>
              <a:rPr lang="en-US" sz="3400" dirty="0" err="1" smtClean="0"/>
              <a:t>pregabalin</a:t>
            </a:r>
            <a:r>
              <a:rPr lang="en-US" sz="3400" dirty="0" smtClean="0">
                <a:solidFill>
                  <a:srgbClr val="00B050"/>
                </a:solidFill>
              </a:rPr>
              <a:t>, we suggest a trial of </a:t>
            </a:r>
            <a:r>
              <a:rPr lang="en-US" sz="3400" dirty="0" err="1" smtClean="0">
                <a:solidFill>
                  <a:srgbClr val="C00000"/>
                </a:solidFill>
              </a:rPr>
              <a:t>clonidine</a:t>
            </a:r>
            <a:r>
              <a:rPr lang="en-US" sz="3400" dirty="0" smtClean="0">
                <a:solidFill>
                  <a:srgbClr val="00B050"/>
                </a:solidFill>
              </a:rPr>
              <a:t> (if there are no contraindications</a:t>
            </a:r>
            <a:r>
              <a:rPr lang="en-US" sz="3400" dirty="0" smtClean="0"/>
              <a:t>). (2QQEE</a:t>
            </a:r>
            <a:endParaRPr lang="fa-IR" sz="3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186766" cy="5126055"/>
          </a:xfrm>
        </p:spPr>
        <p:txBody>
          <a:bodyPr>
            <a:normAutofit/>
          </a:bodyPr>
          <a:lstStyle/>
          <a:p>
            <a:pPr algn="l" rtl="0"/>
            <a:r>
              <a:rPr lang="en-US" b="1" i="1" dirty="0" smtClean="0"/>
              <a:t>Relative efficacy of non hormonal prescription therapies </a:t>
            </a:r>
            <a:r>
              <a:rPr lang="en-US" b="1" i="1" dirty="0" err="1" smtClean="0"/>
              <a:t>vs</a:t>
            </a:r>
            <a:r>
              <a:rPr lang="en-US" b="1" i="1" dirty="0" smtClean="0"/>
              <a:t> estrogens</a:t>
            </a:r>
          </a:p>
          <a:p>
            <a:pPr algn="l" rtl="0">
              <a:buNone/>
            </a:pPr>
            <a:endParaRPr lang="en-US" dirty="0" smtClean="0"/>
          </a:p>
          <a:p>
            <a:pPr algn="l" rtl="0"/>
            <a:r>
              <a:rPr lang="en-US" dirty="0" smtClean="0">
                <a:solidFill>
                  <a:srgbClr val="00B050"/>
                </a:solidFill>
              </a:rPr>
              <a:t>None of the RCTs established statistically significant superiority of one treatment regimen over another.</a:t>
            </a:r>
          </a:p>
          <a:p>
            <a:pPr algn="l" rtl="0"/>
            <a:endParaRPr lang="en-US" dirty="0" smtClean="0"/>
          </a:p>
          <a:p>
            <a:pPr algn="l" rtl="0"/>
            <a:r>
              <a:rPr lang="en-US" dirty="0" smtClean="0"/>
              <a:t> However, when these and other published data are taken into account , the limited evidence available suggests that </a:t>
            </a:r>
            <a:r>
              <a:rPr lang="en-US" dirty="0" smtClean="0">
                <a:solidFill>
                  <a:srgbClr val="00B050"/>
                </a:solidFill>
              </a:rPr>
              <a:t>standard-dose MHT is more effective than non hormonal agents</a:t>
            </a:r>
            <a:r>
              <a:rPr lang="en-US" dirty="0" smtClean="0"/>
              <a:t>.</a:t>
            </a:r>
          </a:p>
          <a:p>
            <a:pPr algn="l" rtl="0"/>
            <a:endParaRPr lang="en-US" dirty="0" smtClean="0"/>
          </a:p>
          <a:p>
            <a:pPr algn="l" rtl="0">
              <a:buNone/>
            </a:pPr>
            <a:endParaRPr lang="fa-I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8186766" cy="5697559"/>
          </a:xfrm>
        </p:spPr>
        <p:txBody>
          <a:bodyPr>
            <a:normAutofit/>
          </a:bodyPr>
          <a:lstStyle/>
          <a:p>
            <a:pPr algn="l" rtl="0"/>
            <a:r>
              <a:rPr lang="en-US" b="1" i="1" dirty="0" smtClean="0"/>
              <a:t>Evidence</a:t>
            </a:r>
          </a:p>
          <a:p>
            <a:pPr algn="l" rtl="0">
              <a:buNone/>
            </a:pPr>
            <a:endParaRPr lang="en-US" dirty="0" smtClean="0"/>
          </a:p>
          <a:p>
            <a:pPr algn="l" rtl="0"/>
            <a:r>
              <a:rPr lang="en-US" dirty="0" smtClean="0"/>
              <a:t> </a:t>
            </a:r>
            <a:r>
              <a:rPr lang="en-US" dirty="0" smtClean="0">
                <a:solidFill>
                  <a:srgbClr val="FF0000"/>
                </a:solidFill>
              </a:rPr>
              <a:t>Clinical trials of </a:t>
            </a:r>
            <a:r>
              <a:rPr lang="en-US" dirty="0" err="1" smtClean="0">
                <a:solidFill>
                  <a:srgbClr val="FF0000"/>
                </a:solidFill>
              </a:rPr>
              <a:t>paroxetine</a:t>
            </a:r>
            <a:r>
              <a:rPr lang="en-US" dirty="0" smtClean="0">
                <a:solidFill>
                  <a:srgbClr val="FF0000"/>
                </a:solidFill>
              </a:rPr>
              <a:t>, </a:t>
            </a:r>
            <a:r>
              <a:rPr lang="en-US" dirty="0" err="1" smtClean="0">
                <a:solidFill>
                  <a:srgbClr val="FF0000"/>
                </a:solidFill>
              </a:rPr>
              <a:t>venlafaxine</a:t>
            </a:r>
            <a:r>
              <a:rPr lang="en-US" dirty="0" smtClean="0">
                <a:solidFill>
                  <a:srgbClr val="FF0000"/>
                </a:solidFill>
              </a:rPr>
              <a:t>, </a:t>
            </a:r>
            <a:r>
              <a:rPr lang="en-US" dirty="0" err="1" smtClean="0">
                <a:solidFill>
                  <a:srgbClr val="FF0000"/>
                </a:solidFill>
              </a:rPr>
              <a:t>desvenlafaxine</a:t>
            </a:r>
            <a:r>
              <a:rPr lang="en-US" dirty="0" smtClean="0">
                <a:solidFill>
                  <a:srgbClr val="FF0000"/>
                </a:solidFill>
              </a:rPr>
              <a:t>, </a:t>
            </a:r>
            <a:r>
              <a:rPr lang="en-US" dirty="0" err="1" smtClean="0">
                <a:solidFill>
                  <a:srgbClr val="FF0000"/>
                </a:solidFill>
              </a:rPr>
              <a:t>citalopram</a:t>
            </a:r>
            <a:r>
              <a:rPr lang="en-US" dirty="0" smtClean="0">
                <a:solidFill>
                  <a:srgbClr val="FF0000"/>
                </a:solidFill>
              </a:rPr>
              <a:t>, and </a:t>
            </a:r>
            <a:r>
              <a:rPr lang="en-US" dirty="0" err="1" smtClean="0">
                <a:solidFill>
                  <a:srgbClr val="FF0000"/>
                </a:solidFill>
              </a:rPr>
              <a:t>escitalopram</a:t>
            </a:r>
            <a:r>
              <a:rPr lang="en-US" dirty="0" smtClean="0">
                <a:solidFill>
                  <a:srgbClr val="FF0000"/>
                </a:solidFill>
              </a:rPr>
              <a:t> demonstrate statistically significant efficacy with a reduction of frequency of hot flashes ranging from 25 to 69%</a:t>
            </a:r>
            <a:r>
              <a:rPr lang="en-US" dirty="0" smtClean="0"/>
              <a:t> . The composite score of hot flash frequency and severity is reduced by 27–61%.</a:t>
            </a:r>
          </a:p>
          <a:p>
            <a:pPr algn="l" rtl="0"/>
            <a:endParaRPr lang="en-US" dirty="0" smtClean="0"/>
          </a:p>
          <a:p>
            <a:pPr algn="l" rtl="0"/>
            <a:r>
              <a:rPr lang="en-US" dirty="0" smtClean="0"/>
              <a:t> </a:t>
            </a:r>
            <a:r>
              <a:rPr lang="en-US" dirty="0" smtClean="0">
                <a:solidFill>
                  <a:srgbClr val="00B050"/>
                </a:solidFill>
              </a:rPr>
              <a:t>Other agents such as </a:t>
            </a:r>
            <a:r>
              <a:rPr lang="en-US" dirty="0" err="1" smtClean="0">
                <a:solidFill>
                  <a:srgbClr val="00B0F0"/>
                </a:solidFill>
              </a:rPr>
              <a:t>sertraline</a:t>
            </a:r>
            <a:r>
              <a:rPr lang="en-US" dirty="0" smtClean="0">
                <a:solidFill>
                  <a:srgbClr val="00B0F0"/>
                </a:solidFill>
              </a:rPr>
              <a:t> and </a:t>
            </a:r>
            <a:r>
              <a:rPr lang="en-US" dirty="0" err="1" smtClean="0">
                <a:solidFill>
                  <a:srgbClr val="00B0F0"/>
                </a:solidFill>
              </a:rPr>
              <a:t>fluoxetine</a:t>
            </a:r>
            <a:r>
              <a:rPr lang="en-US" dirty="0" smtClean="0">
                <a:solidFill>
                  <a:srgbClr val="00B0F0"/>
                </a:solidFill>
              </a:rPr>
              <a:t> </a:t>
            </a:r>
            <a:r>
              <a:rPr lang="en-US" dirty="0" smtClean="0">
                <a:solidFill>
                  <a:srgbClr val="00B050"/>
                </a:solidFill>
              </a:rPr>
              <a:t>are associated with non-statistically significant trends toward the reduction of hot flashes and inconsistent results .</a:t>
            </a:r>
            <a:endParaRPr lang="fa-IR" dirty="0" smtClean="0"/>
          </a:p>
          <a:p>
            <a:pPr algn="l" rtl="0"/>
            <a:endParaRPr lang="fa-I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401080" cy="5697559"/>
          </a:xfrm>
        </p:spPr>
        <p:txBody>
          <a:bodyPr>
            <a:normAutofit fontScale="92500"/>
          </a:bodyPr>
          <a:lstStyle/>
          <a:p>
            <a:pPr algn="l" rtl="0"/>
            <a:r>
              <a:rPr lang="en-US" b="1" i="1" dirty="0" err="1" smtClean="0"/>
              <a:t>Pregabalin</a:t>
            </a:r>
            <a:endParaRPr lang="en-US" b="1" i="1" dirty="0" smtClean="0"/>
          </a:p>
          <a:p>
            <a:pPr algn="l" rtl="0"/>
            <a:endParaRPr lang="en-US" dirty="0" smtClean="0"/>
          </a:p>
          <a:p>
            <a:pPr algn="l" rtl="0"/>
            <a:r>
              <a:rPr lang="en-US" dirty="0" smtClean="0"/>
              <a:t>In one 6-week RCT, </a:t>
            </a:r>
            <a:r>
              <a:rPr lang="en-US" dirty="0" err="1" smtClean="0"/>
              <a:t>pregabalin</a:t>
            </a:r>
            <a:r>
              <a:rPr lang="en-US" dirty="0" smtClean="0"/>
              <a:t> (75–150 mg twice daily) </a:t>
            </a:r>
            <a:r>
              <a:rPr lang="en-US" dirty="0" smtClean="0">
                <a:solidFill>
                  <a:srgbClr val="00B050"/>
                </a:solidFill>
              </a:rPr>
              <a:t>decreased mean hot flash scores by 65 and 71%, </a:t>
            </a:r>
            <a:r>
              <a:rPr lang="en-US" dirty="0" smtClean="0"/>
              <a:t>compared with 50% by placebo , and was reasonably  well tolerated.</a:t>
            </a:r>
          </a:p>
          <a:p>
            <a:pPr algn="l" rtl="0"/>
            <a:endParaRPr lang="en-US" b="1" i="1" dirty="0" smtClean="0"/>
          </a:p>
          <a:p>
            <a:pPr algn="l" rtl="0"/>
            <a:r>
              <a:rPr lang="en-US" b="1" i="1" dirty="0" smtClean="0"/>
              <a:t>Choice of SSRI/SNRI </a:t>
            </a:r>
            <a:r>
              <a:rPr lang="en-US" b="1" i="1" dirty="0" err="1" smtClean="0"/>
              <a:t>vs</a:t>
            </a:r>
            <a:r>
              <a:rPr lang="en-US" b="1" i="1" dirty="0" smtClean="0"/>
              <a:t> </a:t>
            </a:r>
            <a:r>
              <a:rPr lang="en-US" b="1" i="1" dirty="0" err="1" smtClean="0"/>
              <a:t>gabapentin</a:t>
            </a:r>
            <a:r>
              <a:rPr lang="en-US" b="1" i="1" dirty="0" smtClean="0"/>
              <a:t>/</a:t>
            </a:r>
            <a:r>
              <a:rPr lang="en-US" b="1" i="1" dirty="0" err="1" smtClean="0"/>
              <a:t>pregabalin</a:t>
            </a:r>
            <a:endParaRPr lang="en-US" b="1" i="1" dirty="0" smtClean="0"/>
          </a:p>
          <a:p>
            <a:pPr algn="l" rtl="0"/>
            <a:endParaRPr lang="en-US" dirty="0" smtClean="0"/>
          </a:p>
          <a:p>
            <a:pPr algn="l" rtl="0"/>
            <a:r>
              <a:rPr lang="en-US" dirty="0" smtClean="0"/>
              <a:t>A randomized, crossover, multicenter trial that compared recommended doses of </a:t>
            </a:r>
            <a:r>
              <a:rPr lang="en-US" dirty="0" err="1" smtClean="0"/>
              <a:t>venlafaxine</a:t>
            </a:r>
            <a:r>
              <a:rPr lang="en-US" dirty="0" smtClean="0"/>
              <a:t> </a:t>
            </a:r>
            <a:r>
              <a:rPr lang="en-US" dirty="0" err="1" smtClean="0"/>
              <a:t>vs</a:t>
            </a:r>
            <a:r>
              <a:rPr lang="en-US" dirty="0" smtClean="0"/>
              <a:t> </a:t>
            </a:r>
            <a:r>
              <a:rPr lang="en-US" dirty="0" err="1" smtClean="0"/>
              <a:t>gabapentin</a:t>
            </a:r>
            <a:r>
              <a:rPr lang="en-US" dirty="0" smtClean="0"/>
              <a:t>, 300 mg three times a day , reported that </a:t>
            </a:r>
            <a:r>
              <a:rPr lang="en-US" dirty="0" smtClean="0">
                <a:solidFill>
                  <a:srgbClr val="00B050"/>
                </a:solidFill>
              </a:rPr>
              <a:t>both agents reduced hot flash scores by 66%, but two-thirds of patients preferred </a:t>
            </a:r>
            <a:r>
              <a:rPr lang="en-US" dirty="0" err="1" smtClean="0">
                <a:solidFill>
                  <a:srgbClr val="00B050"/>
                </a:solidFill>
              </a:rPr>
              <a:t>venlafaxine</a:t>
            </a:r>
            <a:r>
              <a:rPr lang="en-US" dirty="0" smtClean="0">
                <a:solidFill>
                  <a:srgbClr val="00B050"/>
                </a:solidFill>
              </a:rPr>
              <a:t> over </a:t>
            </a:r>
            <a:r>
              <a:rPr lang="en-US" dirty="0" err="1" smtClean="0">
                <a:solidFill>
                  <a:srgbClr val="00B050"/>
                </a:solidFill>
              </a:rPr>
              <a:t>gabapentin</a:t>
            </a:r>
            <a:r>
              <a:rPr lang="en-US" dirty="0" smtClean="0"/>
              <a:t>. The quality of this comparative evidence is low due to imprecision.</a:t>
            </a:r>
            <a:endParaRPr lang="fa-I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401080" cy="5411807"/>
          </a:xfrm>
        </p:spPr>
        <p:txBody>
          <a:bodyPr>
            <a:normAutofit fontScale="92500" lnSpcReduction="20000"/>
          </a:bodyPr>
          <a:lstStyle/>
          <a:p>
            <a:pPr algn="l" rtl="0"/>
            <a:r>
              <a:rPr lang="en-US" dirty="0" smtClean="0">
                <a:solidFill>
                  <a:srgbClr val="00B050"/>
                </a:solidFill>
              </a:rPr>
              <a:t>Hypersensitivity</a:t>
            </a:r>
            <a:r>
              <a:rPr lang="en-US" dirty="0" smtClean="0"/>
              <a:t> or prior adverse drug reactions to each of these agents represent contraindications.</a:t>
            </a:r>
          </a:p>
          <a:p>
            <a:pPr algn="l" rtl="0"/>
            <a:endParaRPr lang="en-US" dirty="0" smtClean="0"/>
          </a:p>
          <a:p>
            <a:pPr algn="l" rtl="0"/>
            <a:r>
              <a:rPr lang="en-US" dirty="0" smtClean="0"/>
              <a:t> For </a:t>
            </a:r>
            <a:r>
              <a:rPr lang="en-US" dirty="0" smtClean="0">
                <a:solidFill>
                  <a:srgbClr val="00B050"/>
                </a:solidFill>
              </a:rPr>
              <a:t>the SSRI/SNRIs, prior </a:t>
            </a:r>
            <a:r>
              <a:rPr lang="en-US" dirty="0" err="1" smtClean="0">
                <a:solidFill>
                  <a:srgbClr val="00B050"/>
                </a:solidFill>
              </a:rPr>
              <a:t>neuroleptic</a:t>
            </a:r>
            <a:r>
              <a:rPr lang="en-US" dirty="0" smtClean="0">
                <a:solidFill>
                  <a:srgbClr val="00B050"/>
                </a:solidFill>
              </a:rPr>
              <a:t> syndrome, serotonin syndrome, and concurrent use of monoamine </a:t>
            </a:r>
            <a:r>
              <a:rPr lang="en-US" dirty="0" err="1" smtClean="0">
                <a:solidFill>
                  <a:srgbClr val="00B050"/>
                </a:solidFill>
              </a:rPr>
              <a:t>oxidase</a:t>
            </a:r>
            <a:r>
              <a:rPr lang="en-US" dirty="0" smtClean="0">
                <a:solidFill>
                  <a:srgbClr val="00B050"/>
                </a:solidFill>
              </a:rPr>
              <a:t> inhibitors are also contraindications</a:t>
            </a:r>
            <a:r>
              <a:rPr lang="en-US" dirty="0" smtClean="0"/>
              <a:t>.</a:t>
            </a:r>
          </a:p>
          <a:p>
            <a:pPr algn="l" rtl="0"/>
            <a:endParaRPr lang="en-US" dirty="0" smtClean="0"/>
          </a:p>
          <a:p>
            <a:pPr algn="l" rtl="0"/>
            <a:r>
              <a:rPr lang="en-US" dirty="0" smtClean="0"/>
              <a:t> SSRI/SNRIs should be used with caution in patients with </a:t>
            </a:r>
            <a:r>
              <a:rPr lang="en-US" dirty="0" smtClean="0">
                <a:solidFill>
                  <a:srgbClr val="00B050"/>
                </a:solidFill>
              </a:rPr>
              <a:t>bipolar disease, uncontrolled seizures, hepatic or renal insufficiency, uncontrolled </a:t>
            </a:r>
            <a:r>
              <a:rPr lang="en-US" dirty="0" err="1" smtClean="0">
                <a:solidFill>
                  <a:srgbClr val="00B050"/>
                </a:solidFill>
              </a:rPr>
              <a:t>hyponatremia</a:t>
            </a:r>
            <a:r>
              <a:rPr lang="en-US" dirty="0" smtClean="0">
                <a:solidFill>
                  <a:srgbClr val="00B050"/>
                </a:solidFill>
              </a:rPr>
              <a:t>, concurrent use of other SSRI/SNRIs, or poorly controlled hypertension.</a:t>
            </a:r>
          </a:p>
          <a:p>
            <a:pPr algn="l" rtl="0"/>
            <a:endParaRPr lang="en-US" dirty="0" smtClean="0">
              <a:solidFill>
                <a:srgbClr val="00B050"/>
              </a:solidFill>
            </a:endParaRPr>
          </a:p>
          <a:p>
            <a:pPr algn="l" rtl="0"/>
            <a:r>
              <a:rPr lang="en-US" dirty="0" smtClean="0"/>
              <a:t> These agents uncommonly induce </a:t>
            </a:r>
            <a:r>
              <a:rPr lang="en-US" dirty="0" smtClean="0">
                <a:solidFill>
                  <a:srgbClr val="00B050"/>
                </a:solidFill>
              </a:rPr>
              <a:t>suicidal thoughts </a:t>
            </a:r>
            <a:r>
              <a:rPr lang="en-US" dirty="0" smtClean="0"/>
              <a:t>within the first few months of treatment. Preliminary evidence suggests a possible </a:t>
            </a:r>
            <a:r>
              <a:rPr lang="en-US" dirty="0" smtClean="0">
                <a:solidFill>
                  <a:srgbClr val="00B050"/>
                </a:solidFill>
              </a:rPr>
              <a:t>increase in risk of bone fracture</a:t>
            </a:r>
            <a:r>
              <a:rPr lang="en-US" dirty="0" smtClean="0"/>
              <a:t>.</a:t>
            </a:r>
          </a:p>
          <a:p>
            <a:pPr algn="l" rtl="0"/>
            <a:endParaRPr lang="en-US" dirty="0" smtClean="0"/>
          </a:p>
          <a:p>
            <a:pPr algn="l" rtl="0">
              <a:buNone/>
            </a:pPr>
            <a:endParaRPr lang="fa-I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857232"/>
            <a:ext cx="8329642" cy="5268931"/>
          </a:xfrm>
        </p:spPr>
        <p:txBody>
          <a:bodyPr>
            <a:normAutofit/>
          </a:bodyPr>
          <a:lstStyle/>
          <a:p>
            <a:pPr algn="l" rtl="0"/>
            <a:r>
              <a:rPr lang="en-US" dirty="0" smtClean="0"/>
              <a:t>Meta-analyses and a Cochrane review concluded that </a:t>
            </a:r>
            <a:r>
              <a:rPr lang="en-US" dirty="0" smtClean="0">
                <a:solidFill>
                  <a:srgbClr val="00B050"/>
                </a:solidFill>
              </a:rPr>
              <a:t>SSRIs and SNRIs exert mild-to-moderate effects to reduce hot flashes in women with a history of breast cancer</a:t>
            </a:r>
            <a:r>
              <a:rPr lang="en-US" dirty="0" smtClean="0"/>
              <a:t>. Each of these agents appears to have similar efficacy in breast cancer survivors as in healthy menopausal women, although studies are small </a:t>
            </a:r>
            <a:r>
              <a:rPr lang="en-US" dirty="0" smtClean="0">
                <a:solidFill>
                  <a:srgbClr val="002060"/>
                </a:solidFill>
              </a:rPr>
              <a:t>.</a:t>
            </a:r>
          </a:p>
          <a:p>
            <a:pPr algn="l" rtl="0"/>
            <a:endParaRPr lang="en-US" dirty="0" smtClean="0">
              <a:solidFill>
                <a:srgbClr val="002060"/>
              </a:solidFill>
            </a:endParaRPr>
          </a:p>
          <a:p>
            <a:pPr algn="l" rtl="0"/>
            <a:r>
              <a:rPr lang="en-US" dirty="0" smtClean="0">
                <a:solidFill>
                  <a:srgbClr val="00B0F0"/>
                </a:solidFill>
              </a:rPr>
              <a:t> </a:t>
            </a:r>
            <a:r>
              <a:rPr lang="en-US" dirty="0" smtClean="0">
                <a:solidFill>
                  <a:srgbClr val="FF0000"/>
                </a:solidFill>
              </a:rPr>
              <a:t>Caution</a:t>
            </a:r>
            <a:r>
              <a:rPr lang="en-US" dirty="0" smtClean="0">
                <a:solidFill>
                  <a:srgbClr val="00B0F0"/>
                </a:solidFill>
              </a:rPr>
              <a:t> is advised in the use of </a:t>
            </a:r>
            <a:r>
              <a:rPr lang="en-US" dirty="0" err="1" smtClean="0">
                <a:solidFill>
                  <a:srgbClr val="FF0000"/>
                </a:solidFill>
              </a:rPr>
              <a:t>paroxetine</a:t>
            </a:r>
            <a:r>
              <a:rPr lang="en-US" dirty="0" smtClean="0">
                <a:solidFill>
                  <a:srgbClr val="00B0F0"/>
                </a:solidFill>
              </a:rPr>
              <a:t> in patients taking </a:t>
            </a:r>
            <a:r>
              <a:rPr lang="en-US" dirty="0" err="1" smtClean="0">
                <a:solidFill>
                  <a:srgbClr val="FF0000"/>
                </a:solidFill>
              </a:rPr>
              <a:t>tamoxifen</a:t>
            </a:r>
            <a:r>
              <a:rPr lang="en-US" dirty="0" smtClean="0">
                <a:solidFill>
                  <a:srgbClr val="00B0F0"/>
                </a:solidFill>
              </a:rPr>
              <a:t> because </a:t>
            </a:r>
            <a:r>
              <a:rPr lang="en-US" dirty="0" err="1" smtClean="0">
                <a:solidFill>
                  <a:srgbClr val="00B0F0"/>
                </a:solidFill>
              </a:rPr>
              <a:t>paroxetine</a:t>
            </a:r>
            <a:r>
              <a:rPr lang="en-US" dirty="0" smtClean="0">
                <a:solidFill>
                  <a:srgbClr val="00B0F0"/>
                </a:solidFill>
              </a:rPr>
              <a:t> markedly interferes with the metabolism of </a:t>
            </a:r>
            <a:r>
              <a:rPr lang="en-US" dirty="0" err="1" smtClean="0">
                <a:solidFill>
                  <a:srgbClr val="00B0F0"/>
                </a:solidFill>
              </a:rPr>
              <a:t>tamoxifen</a:t>
            </a:r>
            <a:r>
              <a:rPr lang="en-US" dirty="0" smtClean="0">
                <a:solidFill>
                  <a:srgbClr val="00B0F0"/>
                </a:solidFill>
              </a:rPr>
              <a:t> to its metabolite, </a:t>
            </a:r>
            <a:r>
              <a:rPr lang="de-DE" dirty="0" smtClean="0">
                <a:solidFill>
                  <a:srgbClr val="00B0F0"/>
                </a:solidFill>
              </a:rPr>
              <a:t>endoxifen . </a:t>
            </a:r>
          </a:p>
          <a:p>
            <a:pPr algn="l" rtl="0">
              <a:buNone/>
            </a:pPr>
            <a:r>
              <a:rPr lang="en-US" dirty="0" smtClean="0">
                <a:solidFill>
                  <a:srgbClr val="00B0F0"/>
                </a:solidFill>
              </a:rPr>
              <a:t>.</a:t>
            </a:r>
            <a:endParaRPr lang="fa-IR" dirty="0">
              <a:solidFill>
                <a:srgbClr val="00B0F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85794"/>
            <a:ext cx="8115328" cy="5340369"/>
          </a:xfrm>
        </p:spPr>
        <p:txBody>
          <a:bodyPr>
            <a:normAutofit fontScale="92500" lnSpcReduction="10000"/>
          </a:bodyPr>
          <a:lstStyle/>
          <a:p>
            <a:pPr algn="l" rtl="0"/>
            <a:r>
              <a:rPr lang="en-US" b="1" i="1" dirty="0" err="1" smtClean="0"/>
              <a:t>Gabapentin</a:t>
            </a:r>
            <a:endParaRPr lang="en-US" dirty="0" smtClean="0"/>
          </a:p>
          <a:p>
            <a:pPr algn="l" rtl="0"/>
            <a:endParaRPr lang="en-US" dirty="0" smtClean="0"/>
          </a:p>
          <a:p>
            <a:pPr algn="l" rtl="0"/>
            <a:r>
              <a:rPr lang="en-US" dirty="0" smtClean="0"/>
              <a:t>On the basis of clinical experience, women whose hot </a:t>
            </a:r>
            <a:r>
              <a:rPr lang="en-US" dirty="0" smtClean="0">
                <a:solidFill>
                  <a:srgbClr val="00B050"/>
                </a:solidFill>
              </a:rPr>
              <a:t>flashes occur primarily at night respond well to a single bedtime dose</a:t>
            </a:r>
            <a:r>
              <a:rPr lang="en-US" dirty="0" smtClean="0"/>
              <a:t>. </a:t>
            </a:r>
          </a:p>
          <a:p>
            <a:pPr algn="l" rtl="0"/>
            <a:endParaRPr lang="en-US" dirty="0" smtClean="0"/>
          </a:p>
          <a:p>
            <a:pPr algn="l" rtl="0"/>
            <a:r>
              <a:rPr lang="en-US" dirty="0" smtClean="0"/>
              <a:t>Individual dose requirements vary widely, as determined by empiric dose escalation, and range from </a:t>
            </a:r>
            <a:r>
              <a:rPr lang="en-US" dirty="0" smtClean="0">
                <a:solidFill>
                  <a:srgbClr val="00B050"/>
                </a:solidFill>
              </a:rPr>
              <a:t>300 to 1200 </a:t>
            </a:r>
            <a:r>
              <a:rPr lang="en-US" dirty="0" smtClean="0"/>
              <a:t>mg. </a:t>
            </a:r>
            <a:r>
              <a:rPr lang="en-US" dirty="0" err="1" smtClean="0"/>
              <a:t>Gabapentin</a:t>
            </a:r>
            <a:r>
              <a:rPr lang="en-US" dirty="0" smtClean="0"/>
              <a:t> effects as </a:t>
            </a:r>
            <a:r>
              <a:rPr lang="en-US" dirty="0" smtClean="0">
                <a:solidFill>
                  <a:srgbClr val="00B050"/>
                </a:solidFill>
              </a:rPr>
              <a:t>a sedative and a reducer of vasomotor instability work well together when used at bedtime because sedating side effects dissipate by morning</a:t>
            </a:r>
            <a:r>
              <a:rPr lang="en-US" dirty="0" smtClean="0"/>
              <a:t>.</a:t>
            </a:r>
          </a:p>
          <a:p>
            <a:pPr algn="l" rtl="0"/>
            <a:r>
              <a:rPr lang="en-US" dirty="0" smtClean="0"/>
              <a:t> However, when used during the day, </a:t>
            </a:r>
            <a:r>
              <a:rPr lang="en-US" dirty="0" err="1" smtClean="0"/>
              <a:t>gabapentin</a:t>
            </a:r>
            <a:r>
              <a:rPr lang="en-US" dirty="0" smtClean="0"/>
              <a:t> may result in a level of lethargy that is not tolerable.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472518" cy="7143776"/>
          </a:xfrm>
        </p:spPr>
        <p:txBody>
          <a:bodyPr>
            <a:noAutofit/>
          </a:bodyPr>
          <a:lstStyle/>
          <a:p>
            <a:pPr algn="l" rtl="0"/>
            <a:r>
              <a:rPr lang="en-US" sz="2800" b="1" dirty="0" smtClean="0"/>
              <a:t>. Definitions of Spectrum of Menopause</a:t>
            </a:r>
          </a:p>
          <a:p>
            <a:pPr algn="l" rtl="0"/>
            <a:endParaRPr lang="en-US" sz="1600" dirty="0" smtClean="0"/>
          </a:p>
          <a:p>
            <a:pPr algn="l" rtl="0">
              <a:buNone/>
            </a:pPr>
            <a:r>
              <a:rPr lang="en-US" sz="2400" dirty="0" smtClean="0">
                <a:solidFill>
                  <a:srgbClr val="FF0000"/>
                </a:solidFill>
              </a:rPr>
              <a:t>  Menopause</a:t>
            </a:r>
          </a:p>
          <a:p>
            <a:pPr algn="l" rtl="0"/>
            <a:r>
              <a:rPr lang="en-US" sz="2400" dirty="0" smtClean="0"/>
              <a:t>Clinical status after the final menstrual period, diagnosed retrospectively after cessation of menses for 12 mo in a previously cycling woman and reflecting complete or nearly complete permanent cessation of ovarian function and fertility.</a:t>
            </a:r>
          </a:p>
          <a:p>
            <a:pPr algn="l" rtl="0"/>
            <a:endParaRPr lang="en-US" sz="2800" dirty="0" smtClean="0">
              <a:solidFill>
                <a:srgbClr val="FF0000"/>
              </a:solidFill>
            </a:endParaRPr>
          </a:p>
          <a:p>
            <a:pPr algn="l" rtl="0"/>
            <a:r>
              <a:rPr lang="en-US" sz="2800" dirty="0" smtClean="0">
                <a:solidFill>
                  <a:srgbClr val="FF0000"/>
                </a:solidFill>
              </a:rPr>
              <a:t>Spontaneous menopause</a:t>
            </a:r>
          </a:p>
          <a:p>
            <a:pPr algn="l" rtl="0"/>
            <a:r>
              <a:rPr lang="en-US" sz="2400" dirty="0" smtClean="0"/>
              <a:t>Cessation of menses that occurs at an average age of 51 y in the absence of surgery or medication.</a:t>
            </a:r>
          </a:p>
        </p:txBody>
      </p:sp>
    </p:spTree>
  </p:cSld>
  <p:clrMapOvr>
    <a:masterClrMapping/>
  </p:clrMapOvr>
  <p:transition>
    <p:split orient="vert"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58204" cy="4967302"/>
          </a:xfrm>
        </p:spPr>
        <p:txBody>
          <a:bodyPr>
            <a:normAutofit/>
          </a:bodyPr>
          <a:lstStyle/>
          <a:p>
            <a:pPr algn="l" rtl="0"/>
            <a:r>
              <a:rPr lang="en-US" dirty="0" smtClean="0"/>
              <a:t> </a:t>
            </a:r>
            <a:r>
              <a:rPr lang="en-US" dirty="0" err="1" smtClean="0">
                <a:solidFill>
                  <a:srgbClr val="00B050"/>
                </a:solidFill>
              </a:rPr>
              <a:t>Gabapentin</a:t>
            </a:r>
            <a:r>
              <a:rPr lang="en-US" dirty="0" smtClean="0">
                <a:solidFill>
                  <a:srgbClr val="00B050"/>
                </a:solidFill>
              </a:rPr>
              <a:t> and </a:t>
            </a:r>
            <a:r>
              <a:rPr lang="en-US" dirty="0" err="1" smtClean="0">
                <a:solidFill>
                  <a:srgbClr val="00B050"/>
                </a:solidFill>
              </a:rPr>
              <a:t>pregabalin</a:t>
            </a:r>
            <a:r>
              <a:rPr lang="en-US" dirty="0" smtClean="0">
                <a:solidFill>
                  <a:srgbClr val="00B050"/>
                </a:solidFill>
              </a:rPr>
              <a:t> may increase suicidal thoughts and behaviors, cause drowsiness or dizziness, and impair balance and coordination. </a:t>
            </a:r>
            <a:r>
              <a:rPr lang="en-US" dirty="0" err="1" smtClean="0">
                <a:solidFill>
                  <a:srgbClr val="00B050"/>
                </a:solidFill>
              </a:rPr>
              <a:t>Pregabalin</a:t>
            </a:r>
            <a:r>
              <a:rPr lang="en-US" dirty="0" smtClean="0">
                <a:solidFill>
                  <a:srgbClr val="00B050"/>
                </a:solidFill>
              </a:rPr>
              <a:t> may impair memory and concentration</a:t>
            </a:r>
            <a:r>
              <a:rPr lang="en-US" dirty="0" smtClean="0"/>
              <a:t>. </a:t>
            </a:r>
          </a:p>
          <a:p>
            <a:pPr algn="l" rtl="0"/>
            <a:endParaRPr lang="en-US" dirty="0" smtClean="0"/>
          </a:p>
          <a:p>
            <a:pPr algn="l" rtl="0"/>
            <a:endParaRPr lang="en-US"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642918"/>
            <a:ext cx="8329642" cy="5483245"/>
          </a:xfrm>
        </p:spPr>
        <p:txBody>
          <a:bodyPr>
            <a:normAutofit fontScale="92500" lnSpcReduction="10000"/>
          </a:bodyPr>
          <a:lstStyle/>
          <a:p>
            <a:pPr algn="l" rtl="0">
              <a:buNone/>
            </a:pPr>
            <a:r>
              <a:rPr lang="en-US" b="1" i="1" dirty="0" err="1" smtClean="0"/>
              <a:t>Clonidine</a:t>
            </a:r>
            <a:endParaRPr lang="en-US" b="1" i="1" dirty="0" smtClean="0"/>
          </a:p>
          <a:p>
            <a:pPr algn="l" rtl="0"/>
            <a:endParaRPr lang="en-US" dirty="0" smtClean="0"/>
          </a:p>
          <a:p>
            <a:pPr algn="l" rtl="0"/>
            <a:r>
              <a:rPr lang="en-US" dirty="0" smtClean="0"/>
              <a:t>Several RCTs demonstrated that this </a:t>
            </a:r>
            <a:r>
              <a:rPr lang="en-US" dirty="0" smtClean="0">
                <a:solidFill>
                  <a:srgbClr val="FF0000"/>
                </a:solidFill>
              </a:rPr>
              <a:t>-2-alfa adrenergic receptor agonist </a:t>
            </a:r>
            <a:r>
              <a:rPr lang="en-US" dirty="0" smtClean="0"/>
              <a:t>reduced hot flashes, but less effectively than the SSRI/SNRIs, </a:t>
            </a:r>
            <a:r>
              <a:rPr lang="en-US" dirty="0" err="1" smtClean="0"/>
              <a:t>gabapentin</a:t>
            </a:r>
            <a:r>
              <a:rPr lang="en-US" dirty="0" smtClean="0"/>
              <a:t>, and </a:t>
            </a:r>
            <a:r>
              <a:rPr lang="en-US" dirty="0" err="1" smtClean="0"/>
              <a:t>pregabalin</a:t>
            </a:r>
            <a:r>
              <a:rPr lang="en-US" dirty="0" smtClean="0"/>
              <a:t>, and with more side effects . </a:t>
            </a:r>
          </a:p>
          <a:p>
            <a:pPr algn="l" rtl="0"/>
            <a:endParaRPr lang="en-US" dirty="0" smtClean="0">
              <a:solidFill>
                <a:srgbClr val="00B050"/>
              </a:solidFill>
            </a:endParaRPr>
          </a:p>
          <a:p>
            <a:pPr algn="l" rtl="0"/>
            <a:r>
              <a:rPr lang="en-US" dirty="0" err="1" smtClean="0">
                <a:solidFill>
                  <a:srgbClr val="00B050"/>
                </a:solidFill>
              </a:rPr>
              <a:t>Clonidine</a:t>
            </a:r>
            <a:r>
              <a:rPr lang="en-US" dirty="0" smtClean="0">
                <a:solidFill>
                  <a:srgbClr val="00B050"/>
                </a:solidFill>
              </a:rPr>
              <a:t> </a:t>
            </a:r>
            <a:r>
              <a:rPr lang="en-US" dirty="0" err="1" smtClean="0">
                <a:solidFill>
                  <a:srgbClr val="00B050"/>
                </a:solidFill>
              </a:rPr>
              <a:t>transdermal</a:t>
            </a:r>
            <a:r>
              <a:rPr lang="en-US" dirty="0" smtClean="0">
                <a:solidFill>
                  <a:srgbClr val="00B050"/>
                </a:solidFill>
              </a:rPr>
              <a:t> patches are preferred over tablets because of more stable blood levels. </a:t>
            </a:r>
          </a:p>
          <a:p>
            <a:pPr algn="l" rtl="0"/>
            <a:endParaRPr lang="en-US" dirty="0" smtClean="0">
              <a:solidFill>
                <a:srgbClr val="00B050"/>
              </a:solidFill>
            </a:endParaRPr>
          </a:p>
          <a:p>
            <a:pPr algn="l" rtl="0"/>
            <a:r>
              <a:rPr lang="en-US" dirty="0" err="1" smtClean="0">
                <a:solidFill>
                  <a:srgbClr val="00B050"/>
                </a:solidFill>
              </a:rPr>
              <a:t>Clonidine</a:t>
            </a:r>
            <a:r>
              <a:rPr lang="en-US" dirty="0" smtClean="0">
                <a:solidFill>
                  <a:srgbClr val="00B050"/>
                </a:solidFill>
              </a:rPr>
              <a:t> is contraindicated </a:t>
            </a:r>
            <a:r>
              <a:rPr lang="en-US" dirty="0" smtClean="0"/>
              <a:t>in patients with low blood pressure and may cause lightheadedness, hypotension, headache, and constipation; sudden cessation of treatment can be associated with significant increments in blood pressure </a:t>
            </a:r>
            <a:endParaRPr lang="fa-IR" dirty="0" smtClean="0"/>
          </a:p>
          <a:p>
            <a:pPr algn="l" rtl="0"/>
            <a:endParaRPr lang="en-US" dirty="0" smtClean="0">
              <a:solidFill>
                <a:srgbClr val="00B05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58204" cy="5340369"/>
          </a:xfrm>
        </p:spPr>
        <p:txBody>
          <a:bodyPr>
            <a:noAutofit/>
          </a:bodyPr>
          <a:lstStyle/>
          <a:p>
            <a:pPr algn="l" rtl="0"/>
            <a:r>
              <a:rPr lang="en-US" sz="2800" b="1" i="1" dirty="0" smtClean="0">
                <a:solidFill>
                  <a:srgbClr val="FF0000"/>
                </a:solidFill>
              </a:rPr>
              <a:t>4.2 Over-the-counter and alternative non hormonal therapies for VMS</a:t>
            </a:r>
          </a:p>
          <a:p>
            <a:pPr algn="l" rtl="0"/>
            <a:endParaRPr lang="en-US" sz="1800" dirty="0" smtClean="0"/>
          </a:p>
          <a:p>
            <a:pPr algn="l" rtl="0"/>
            <a:r>
              <a:rPr lang="en-US" sz="2800" dirty="0" smtClean="0">
                <a:solidFill>
                  <a:srgbClr val="00B0F0"/>
                </a:solidFill>
              </a:rPr>
              <a:t>4.2 </a:t>
            </a:r>
            <a:r>
              <a:rPr lang="en-US" sz="2800" dirty="0" smtClean="0"/>
              <a:t>For women seeking relief of VMS with </a:t>
            </a:r>
            <a:r>
              <a:rPr lang="en-US" sz="2400" b="1" i="1" dirty="0" smtClean="0">
                <a:solidFill>
                  <a:srgbClr val="002060"/>
                </a:solidFill>
              </a:rPr>
              <a:t>Over-the-counter</a:t>
            </a:r>
            <a:r>
              <a:rPr lang="fa-IR" sz="2800" dirty="0" smtClean="0"/>
              <a:t> </a:t>
            </a:r>
            <a:r>
              <a:rPr lang="en-US" sz="2800" dirty="0" smtClean="0"/>
              <a:t>(OTC) or complementary medicine therapies, </a:t>
            </a:r>
            <a:r>
              <a:rPr lang="en-US" sz="2800" dirty="0" smtClean="0">
                <a:solidFill>
                  <a:srgbClr val="00B050"/>
                </a:solidFill>
              </a:rPr>
              <a:t>we suggest counseling regarding the lack of consistent evidence for benefit for botanicals, black </a:t>
            </a:r>
            <a:r>
              <a:rPr lang="en-US" sz="2800" dirty="0" err="1" smtClean="0">
                <a:solidFill>
                  <a:srgbClr val="00B050"/>
                </a:solidFill>
              </a:rPr>
              <a:t>cohosh</a:t>
            </a:r>
            <a:r>
              <a:rPr lang="en-US" sz="2800" dirty="0" smtClean="0">
                <a:solidFill>
                  <a:srgbClr val="00B050"/>
                </a:solidFill>
              </a:rPr>
              <a:t>, omega-3-fatty acids, red clover, vitamin E, and mind/ body alternatives including anxiety control, acupuncture, paced breathing, and hypnosis. (2QQEE)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58204" cy="5197493"/>
          </a:xfrm>
        </p:spPr>
        <p:txBody>
          <a:bodyPr>
            <a:normAutofit fontScale="92500" lnSpcReduction="20000"/>
          </a:bodyPr>
          <a:lstStyle/>
          <a:p>
            <a:pPr algn="l" rtl="0"/>
            <a:r>
              <a:rPr lang="en-US" sz="4100" b="1" dirty="0" smtClean="0">
                <a:solidFill>
                  <a:srgbClr val="FF0000"/>
                </a:solidFill>
              </a:rPr>
              <a:t>5.0 Treatment of genitourinary syndrome of</a:t>
            </a:r>
          </a:p>
          <a:p>
            <a:pPr algn="l" rtl="0">
              <a:buNone/>
            </a:pPr>
            <a:r>
              <a:rPr lang="en-US" sz="4100" b="1" dirty="0" smtClean="0">
                <a:solidFill>
                  <a:srgbClr val="FF0000"/>
                </a:solidFill>
              </a:rPr>
              <a:t>menopause</a:t>
            </a:r>
          </a:p>
          <a:p>
            <a:pPr algn="l" rtl="0"/>
            <a:endParaRPr lang="en-US" b="1" i="1" dirty="0" smtClean="0"/>
          </a:p>
          <a:p>
            <a:pPr algn="l" rtl="0"/>
            <a:r>
              <a:rPr lang="en-US" b="1" i="1" dirty="0" smtClean="0"/>
              <a:t>5.1 Vaginal moisturizers and lubricants</a:t>
            </a:r>
          </a:p>
          <a:p>
            <a:pPr algn="l" rtl="0"/>
            <a:endParaRPr lang="en-US" dirty="0" smtClean="0"/>
          </a:p>
          <a:p>
            <a:pPr algn="l" rtl="0"/>
            <a:r>
              <a:rPr lang="en-US" dirty="0" smtClean="0">
                <a:solidFill>
                  <a:srgbClr val="00B0F0"/>
                </a:solidFill>
              </a:rPr>
              <a:t>5.1a</a:t>
            </a:r>
            <a:r>
              <a:rPr lang="en-US" dirty="0" smtClean="0"/>
              <a:t> </a:t>
            </a:r>
            <a:r>
              <a:rPr lang="en-US" dirty="0" smtClean="0">
                <a:solidFill>
                  <a:srgbClr val="00B050"/>
                </a:solidFill>
              </a:rPr>
              <a:t>For postmenopausal women with symptoms of </a:t>
            </a:r>
            <a:r>
              <a:rPr lang="en-US" dirty="0" err="1" smtClean="0">
                <a:solidFill>
                  <a:srgbClr val="00B050"/>
                </a:solidFill>
              </a:rPr>
              <a:t>vulvovaginal</a:t>
            </a:r>
            <a:r>
              <a:rPr lang="en-US" dirty="0" smtClean="0">
                <a:solidFill>
                  <a:srgbClr val="00B050"/>
                </a:solidFill>
              </a:rPr>
              <a:t> atrophy (VVA), we suggest a trial of vaginal moisturizers to be used at least twice weekly</a:t>
            </a:r>
            <a:r>
              <a:rPr lang="en-US" dirty="0" smtClean="0"/>
              <a:t>. (2QQEE)</a:t>
            </a:r>
          </a:p>
          <a:p>
            <a:pPr algn="l" rtl="0"/>
            <a:endParaRPr lang="en-US" dirty="0" smtClean="0">
              <a:solidFill>
                <a:srgbClr val="00B0F0"/>
              </a:solidFill>
            </a:endParaRPr>
          </a:p>
          <a:p>
            <a:pPr algn="l" rtl="0"/>
            <a:r>
              <a:rPr lang="en-US" dirty="0" smtClean="0">
                <a:solidFill>
                  <a:srgbClr val="00B0F0"/>
                </a:solidFill>
              </a:rPr>
              <a:t>5.1b</a:t>
            </a:r>
            <a:r>
              <a:rPr lang="en-US" dirty="0" smtClean="0"/>
              <a:t> For women who do not produce sufficient vaginal secretions for comfortable sexual activity, we suggest </a:t>
            </a:r>
            <a:r>
              <a:rPr lang="en-US" dirty="0" smtClean="0">
                <a:solidFill>
                  <a:srgbClr val="00B050"/>
                </a:solidFill>
              </a:rPr>
              <a:t>vaginal lubricants</a:t>
            </a:r>
            <a:r>
              <a:rPr lang="en-US" dirty="0" smtClean="0"/>
              <a:t>. (2QQEE)</a:t>
            </a:r>
          </a:p>
          <a:p>
            <a:pPr algn="l" rtl="0"/>
            <a:endParaRPr lang="fa-I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186766" cy="5554683"/>
          </a:xfrm>
        </p:spPr>
        <p:txBody>
          <a:bodyPr>
            <a:normAutofit/>
          </a:bodyPr>
          <a:lstStyle/>
          <a:p>
            <a:pPr algn="l" rtl="0"/>
            <a:r>
              <a:rPr lang="en-US" b="1" i="1" dirty="0" smtClean="0">
                <a:solidFill>
                  <a:srgbClr val="FF0000"/>
                </a:solidFill>
              </a:rPr>
              <a:t>5.2 Vaginal estrogen therapies</a:t>
            </a:r>
          </a:p>
          <a:p>
            <a:pPr algn="l" rtl="0"/>
            <a:endParaRPr lang="en-US" dirty="0" smtClean="0"/>
          </a:p>
          <a:p>
            <a:pPr algn="l" rtl="0"/>
            <a:r>
              <a:rPr lang="en-US" dirty="0" smtClean="0">
                <a:solidFill>
                  <a:srgbClr val="00B0F0"/>
                </a:solidFill>
              </a:rPr>
              <a:t>5.2a</a:t>
            </a:r>
            <a:r>
              <a:rPr lang="en-US" dirty="0" smtClean="0"/>
              <a:t> For women without a history of hormone- (estrogen dependent cancers who are seeking relief from symptoms of genitourinary syndrome of menopause (GSM) (including VVA) </a:t>
            </a:r>
            <a:r>
              <a:rPr lang="en-US" dirty="0" smtClean="0">
                <a:solidFill>
                  <a:srgbClr val="00B050"/>
                </a:solidFill>
              </a:rPr>
              <a:t>that persist despite using vaginal lubricants and moisturizers, we recommend low-dose vaginal ET. </a:t>
            </a:r>
            <a:r>
              <a:rPr lang="en-US" dirty="0" smtClean="0"/>
              <a:t>(1QQQE)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329642" cy="5768997"/>
          </a:xfrm>
        </p:spPr>
        <p:txBody>
          <a:bodyPr>
            <a:normAutofit/>
          </a:bodyPr>
          <a:lstStyle/>
          <a:p>
            <a:pPr algn="l" rtl="0"/>
            <a:r>
              <a:rPr lang="en-US" b="1" i="1" dirty="0" smtClean="0"/>
              <a:t>Evidence</a:t>
            </a:r>
          </a:p>
          <a:p>
            <a:pPr algn="l" rtl="0"/>
            <a:endParaRPr lang="en-US" dirty="0" smtClean="0"/>
          </a:p>
          <a:p>
            <a:pPr algn="l" rtl="0"/>
            <a:endParaRPr lang="en-US" dirty="0" smtClean="0"/>
          </a:p>
          <a:p>
            <a:pPr algn="l" rtl="0"/>
            <a:r>
              <a:rPr lang="en-US" dirty="0" smtClean="0">
                <a:solidFill>
                  <a:srgbClr val="00B050"/>
                </a:solidFill>
              </a:rPr>
              <a:t>As a guiding principle, we recommend using the lowest effective dose</a:t>
            </a:r>
            <a:r>
              <a:rPr lang="en-US" dirty="0" smtClean="0"/>
              <a:t>.</a:t>
            </a:r>
          </a:p>
          <a:p>
            <a:pPr algn="l" rtl="0"/>
            <a:endParaRPr lang="en-US" dirty="0" smtClean="0"/>
          </a:p>
          <a:p>
            <a:pPr algn="l" rtl="0"/>
            <a:r>
              <a:rPr lang="en-US" dirty="0" smtClean="0"/>
              <a:t> </a:t>
            </a:r>
            <a:r>
              <a:rPr lang="en-US" dirty="0" smtClean="0">
                <a:solidFill>
                  <a:srgbClr val="FF0000"/>
                </a:solidFill>
              </a:rPr>
              <a:t>RCTs of low-dose vaginal estrogen products  report rapid improvement of vaginal symptoms (</a:t>
            </a:r>
            <a:r>
              <a:rPr lang="en-US" dirty="0" smtClean="0">
                <a:solidFill>
                  <a:srgbClr val="C00000"/>
                </a:solidFill>
              </a:rPr>
              <a:t>vaginal dryness or </a:t>
            </a:r>
            <a:r>
              <a:rPr lang="en-US" dirty="0" err="1" smtClean="0">
                <a:solidFill>
                  <a:srgbClr val="C00000"/>
                </a:solidFill>
              </a:rPr>
              <a:t>dyspareunia</a:t>
            </a:r>
            <a:r>
              <a:rPr lang="en-US" dirty="0" smtClean="0">
                <a:solidFill>
                  <a:srgbClr val="FF0000"/>
                </a:solidFill>
              </a:rPr>
              <a:t>) and </a:t>
            </a:r>
            <a:r>
              <a:rPr lang="en-US" dirty="0" smtClean="0">
                <a:solidFill>
                  <a:srgbClr val="C00000"/>
                </a:solidFill>
              </a:rPr>
              <a:t>urinary symptoms </a:t>
            </a:r>
            <a:r>
              <a:rPr lang="en-US" dirty="0" smtClean="0">
                <a:solidFill>
                  <a:srgbClr val="FF0000"/>
                </a:solidFill>
              </a:rPr>
              <a:t>(</a:t>
            </a:r>
            <a:r>
              <a:rPr lang="en-US" dirty="0" err="1" smtClean="0">
                <a:solidFill>
                  <a:srgbClr val="FF0000"/>
                </a:solidFill>
              </a:rPr>
              <a:t>dysuria</a:t>
            </a:r>
            <a:r>
              <a:rPr lang="en-US" dirty="0" smtClean="0">
                <a:solidFill>
                  <a:srgbClr val="FF0000"/>
                </a:solidFill>
              </a:rPr>
              <a:t> and urge incontinence) </a:t>
            </a:r>
            <a:r>
              <a:rPr lang="en-US" dirty="0" smtClean="0">
                <a:solidFill>
                  <a:srgbClr val="00B0F0"/>
                </a:solidFill>
              </a:rPr>
              <a:t>within 2 to 3 weeks. </a:t>
            </a:r>
            <a:r>
              <a:rPr lang="en-US" dirty="0" smtClean="0">
                <a:solidFill>
                  <a:srgbClr val="FF0000"/>
                </a:solidFill>
              </a:rPr>
              <a:t>Objective improvements continue </a:t>
            </a:r>
            <a:r>
              <a:rPr lang="en-US" dirty="0" smtClean="0">
                <a:solidFill>
                  <a:srgbClr val="C00000"/>
                </a:solidFill>
              </a:rPr>
              <a:t>at 12 weeks </a:t>
            </a:r>
            <a:r>
              <a:rPr lang="en-US" dirty="0" smtClean="0">
                <a:solidFill>
                  <a:srgbClr val="FF0000"/>
                </a:solidFill>
              </a:rPr>
              <a:t>and are </a:t>
            </a:r>
            <a:r>
              <a:rPr lang="en-US" dirty="0" smtClean="0">
                <a:solidFill>
                  <a:srgbClr val="C00000"/>
                </a:solidFill>
              </a:rPr>
              <a:t>maintained to 1 year</a:t>
            </a:r>
            <a:r>
              <a:rPr lang="en-US" dirty="0" smtClean="0">
                <a:solidFill>
                  <a:srgbClr val="FF0000"/>
                </a:solidFill>
              </a:rPr>
              <a:t>. </a:t>
            </a:r>
          </a:p>
          <a:p>
            <a:pPr algn="l" rtl="0"/>
            <a:endParaRPr lang="en-US"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857232"/>
            <a:ext cx="8115328" cy="5268931"/>
          </a:xfrm>
        </p:spPr>
        <p:txBody>
          <a:bodyPr>
            <a:normAutofit fontScale="47500" lnSpcReduction="20000"/>
          </a:bodyPr>
          <a:lstStyle/>
          <a:p>
            <a:pPr algn="l" rtl="0"/>
            <a:r>
              <a:rPr lang="en-US" sz="6500" b="1" i="1" dirty="0" smtClean="0">
                <a:solidFill>
                  <a:srgbClr val="FF0000"/>
                </a:solidFill>
              </a:rPr>
              <a:t>Practice statement</a:t>
            </a:r>
          </a:p>
          <a:p>
            <a:pPr algn="l" rtl="0">
              <a:buNone/>
            </a:pPr>
            <a:endParaRPr lang="en-US" dirty="0" smtClean="0"/>
          </a:p>
          <a:p>
            <a:pPr algn="l" rtl="0">
              <a:buNone/>
            </a:pPr>
            <a:r>
              <a:rPr lang="en-US" sz="5100" dirty="0" smtClean="0">
                <a:solidFill>
                  <a:srgbClr val="00B0F0"/>
                </a:solidFill>
              </a:rPr>
              <a:t>5.2b</a:t>
            </a:r>
            <a:r>
              <a:rPr lang="en-US" sz="5100" dirty="0" smtClean="0"/>
              <a:t> In women with a history of breast or endometrial cancer, who present with symptomatic GSM (including VVA), that does not respond to non hormonal therapies, </a:t>
            </a:r>
            <a:r>
              <a:rPr lang="en-US" sz="5100" dirty="0" smtClean="0">
                <a:solidFill>
                  <a:srgbClr val="00B050"/>
                </a:solidFill>
              </a:rPr>
              <a:t>we suggest a shared decision-making approach that includes the treating oncologist to discuss using low-dose vaginal ET</a:t>
            </a:r>
            <a:r>
              <a:rPr lang="en-US" sz="5100" dirty="0" smtClean="0"/>
              <a:t>. (Ungraded best practice statement)</a:t>
            </a:r>
          </a:p>
          <a:p>
            <a:pPr algn="l" rtl="0"/>
            <a:endParaRPr lang="en-US" sz="5100" dirty="0" smtClean="0"/>
          </a:p>
          <a:p>
            <a:pPr algn="l" rtl="0"/>
            <a:r>
              <a:rPr lang="en-US" sz="5100" dirty="0" smtClean="0">
                <a:solidFill>
                  <a:srgbClr val="00B0F0"/>
                </a:solidFill>
              </a:rPr>
              <a:t>5.2c</a:t>
            </a:r>
            <a:r>
              <a:rPr lang="en-US" sz="5100" dirty="0" smtClean="0"/>
              <a:t> For women taking </a:t>
            </a:r>
            <a:r>
              <a:rPr lang="en-US" sz="5100" dirty="0" err="1" smtClean="0">
                <a:solidFill>
                  <a:srgbClr val="00B050"/>
                </a:solidFill>
              </a:rPr>
              <a:t>raloxifene</a:t>
            </a:r>
            <a:r>
              <a:rPr lang="en-US" sz="5100" dirty="0" smtClean="0">
                <a:solidFill>
                  <a:srgbClr val="00B050"/>
                </a:solidFill>
              </a:rPr>
              <a:t>, without a history of hormone- (estrogen) dependent cancers, who develop symptoms of GSM (including VVA) that do not respond to non hormonal therapies, we suggest adding low-dose vaginal ET. </a:t>
            </a:r>
            <a:r>
              <a:rPr lang="en-US" sz="5100" dirty="0" smtClean="0"/>
              <a:t>(2QQEE)</a:t>
            </a:r>
          </a:p>
          <a:p>
            <a:pPr algn="l" rtl="0"/>
            <a:endParaRPr lang="en-US" sz="5100" dirty="0" smtClean="0"/>
          </a:p>
          <a:p>
            <a:pPr algn="l" rtl="0"/>
            <a:endParaRPr lang="en-US" sz="5100"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186766" cy="4911741"/>
          </a:xfrm>
        </p:spPr>
        <p:txBody>
          <a:bodyPr>
            <a:normAutofit/>
          </a:bodyPr>
          <a:lstStyle/>
          <a:p>
            <a:pPr algn="l" rtl="0"/>
            <a:r>
              <a:rPr lang="en-US" dirty="0" smtClean="0">
                <a:solidFill>
                  <a:srgbClr val="00B0F0"/>
                </a:solidFill>
              </a:rPr>
              <a:t>5.2d</a:t>
            </a:r>
            <a:r>
              <a:rPr lang="en-US" dirty="0" smtClean="0"/>
              <a:t> For women using low-dose vaginal ET, we </a:t>
            </a:r>
            <a:r>
              <a:rPr lang="en-US" dirty="0" smtClean="0">
                <a:solidFill>
                  <a:srgbClr val="00B050"/>
                </a:solidFill>
              </a:rPr>
              <a:t>suggest against adding a </a:t>
            </a:r>
            <a:r>
              <a:rPr lang="en-US" dirty="0" err="1" smtClean="0">
                <a:solidFill>
                  <a:srgbClr val="00B050"/>
                </a:solidFill>
              </a:rPr>
              <a:t>progestogen</a:t>
            </a:r>
            <a:r>
              <a:rPr lang="en-US" dirty="0" smtClean="0">
                <a:solidFill>
                  <a:srgbClr val="00B050"/>
                </a:solidFill>
              </a:rPr>
              <a:t> (</a:t>
            </a:r>
            <a:r>
              <a:rPr lang="en-US" dirty="0" err="1" smtClean="0">
                <a:solidFill>
                  <a:srgbClr val="00B050"/>
                </a:solidFill>
              </a:rPr>
              <a:t>ie</a:t>
            </a:r>
            <a:r>
              <a:rPr lang="en-US" dirty="0" smtClean="0">
                <a:solidFill>
                  <a:srgbClr val="00B050"/>
                </a:solidFill>
              </a:rPr>
              <a:t>, no need for adding </a:t>
            </a:r>
            <a:r>
              <a:rPr lang="en-US" dirty="0" err="1" smtClean="0">
                <a:solidFill>
                  <a:srgbClr val="00B050"/>
                </a:solidFill>
              </a:rPr>
              <a:t>progestogen</a:t>
            </a:r>
            <a:r>
              <a:rPr lang="en-US" dirty="0" smtClean="0">
                <a:solidFill>
                  <a:srgbClr val="00B050"/>
                </a:solidFill>
              </a:rPr>
              <a:t> to prevent endometrial hyperplasia). </a:t>
            </a:r>
            <a:r>
              <a:rPr lang="en-US" dirty="0" smtClean="0"/>
              <a:t>(2QEEE)</a:t>
            </a:r>
          </a:p>
          <a:p>
            <a:pPr algn="l" rtl="0"/>
            <a:endParaRPr lang="en-US" dirty="0" smtClean="0">
              <a:solidFill>
                <a:srgbClr val="00B0F0"/>
              </a:solidFill>
            </a:endParaRPr>
          </a:p>
          <a:p>
            <a:pPr algn="l" rtl="0"/>
            <a:r>
              <a:rPr lang="en-US" dirty="0" smtClean="0">
                <a:solidFill>
                  <a:srgbClr val="00B0F0"/>
                </a:solidFill>
              </a:rPr>
              <a:t>5.2e </a:t>
            </a:r>
            <a:r>
              <a:rPr lang="en-US" dirty="0" smtClean="0"/>
              <a:t>For women using </a:t>
            </a:r>
            <a:r>
              <a:rPr lang="en-US" dirty="0" smtClean="0">
                <a:solidFill>
                  <a:srgbClr val="00B050"/>
                </a:solidFill>
              </a:rPr>
              <a:t>vaginal ET who report postmenopausal bleeding or spotting, postmenopausal bleeding or spotting, we recommend prompt evaluation for endometrial pathology</a:t>
            </a:r>
            <a:r>
              <a:rPr lang="en-US" dirty="0" smtClean="0"/>
              <a:t>. (1QQEE)</a:t>
            </a:r>
            <a:endParaRPr lang="fa-IR" dirty="0" smtClean="0"/>
          </a:p>
          <a:p>
            <a:pPr algn="l" rtl="0"/>
            <a:endParaRPr lang="fa-I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186766" cy="5554683"/>
          </a:xfrm>
        </p:spPr>
        <p:txBody>
          <a:bodyPr>
            <a:normAutofit/>
          </a:bodyPr>
          <a:lstStyle/>
          <a:p>
            <a:pPr algn="l" rtl="0"/>
            <a:r>
              <a:rPr lang="en-US" sz="3600" b="1" i="1" dirty="0" smtClean="0">
                <a:solidFill>
                  <a:srgbClr val="FF0000"/>
                </a:solidFill>
              </a:rPr>
              <a:t>5.3 </a:t>
            </a:r>
            <a:r>
              <a:rPr lang="en-US" sz="3600" b="1" i="1" dirty="0" err="1" smtClean="0">
                <a:solidFill>
                  <a:srgbClr val="FF0000"/>
                </a:solidFill>
              </a:rPr>
              <a:t>Ospemifene</a:t>
            </a:r>
            <a:endParaRPr lang="en-US" sz="3600" b="1" i="1" dirty="0" smtClean="0">
              <a:solidFill>
                <a:srgbClr val="FF0000"/>
              </a:solidFill>
            </a:endParaRPr>
          </a:p>
          <a:p>
            <a:pPr algn="l" rtl="0"/>
            <a:endParaRPr lang="en-US" dirty="0" smtClean="0">
              <a:solidFill>
                <a:srgbClr val="00B0F0"/>
              </a:solidFill>
            </a:endParaRPr>
          </a:p>
          <a:p>
            <a:pPr algn="l" rtl="0"/>
            <a:r>
              <a:rPr lang="en-US" dirty="0" smtClean="0">
                <a:solidFill>
                  <a:srgbClr val="00B0F0"/>
                </a:solidFill>
              </a:rPr>
              <a:t>5.3a</a:t>
            </a:r>
            <a:r>
              <a:rPr lang="en-US" dirty="0" smtClean="0"/>
              <a:t> For treatment of moderate to severe </a:t>
            </a:r>
            <a:r>
              <a:rPr lang="en-US" dirty="0" err="1" smtClean="0"/>
              <a:t>dyspareunia</a:t>
            </a:r>
            <a:r>
              <a:rPr lang="en-US" dirty="0" smtClean="0"/>
              <a:t> associated with vaginal atrophy in postmenopausal women </a:t>
            </a:r>
            <a:r>
              <a:rPr lang="en-US" dirty="0" smtClean="0">
                <a:solidFill>
                  <a:srgbClr val="00B050"/>
                </a:solidFill>
              </a:rPr>
              <a:t>without contraindications, we suggest a trial of </a:t>
            </a:r>
            <a:r>
              <a:rPr lang="en-US" dirty="0" err="1" smtClean="0">
                <a:solidFill>
                  <a:srgbClr val="00B050"/>
                </a:solidFill>
              </a:rPr>
              <a:t>ospemifene</a:t>
            </a:r>
            <a:r>
              <a:rPr lang="en-US" dirty="0" smtClean="0"/>
              <a:t>. (2QQQE)</a:t>
            </a:r>
          </a:p>
          <a:p>
            <a:pPr algn="l" rtl="0"/>
            <a:endParaRPr lang="en-US" dirty="0" smtClean="0">
              <a:solidFill>
                <a:srgbClr val="00B0F0"/>
              </a:solidFill>
            </a:endParaRPr>
          </a:p>
          <a:p>
            <a:pPr algn="l" rtl="0"/>
            <a:r>
              <a:rPr lang="en-US" dirty="0" smtClean="0">
                <a:solidFill>
                  <a:srgbClr val="00B0F0"/>
                </a:solidFill>
              </a:rPr>
              <a:t>5.3b</a:t>
            </a:r>
            <a:r>
              <a:rPr lang="en-US" dirty="0" smtClean="0"/>
              <a:t> For women with a </a:t>
            </a:r>
            <a:r>
              <a:rPr lang="en-US" dirty="0" smtClean="0">
                <a:solidFill>
                  <a:srgbClr val="00B050"/>
                </a:solidFill>
              </a:rPr>
              <a:t>history of breast cancer presenting with </a:t>
            </a:r>
            <a:r>
              <a:rPr lang="en-US" dirty="0" err="1" smtClean="0">
                <a:solidFill>
                  <a:srgbClr val="00B050"/>
                </a:solidFill>
              </a:rPr>
              <a:t>dyspareunia</a:t>
            </a:r>
            <a:r>
              <a:rPr lang="en-US" dirty="0" smtClean="0">
                <a:solidFill>
                  <a:srgbClr val="00B050"/>
                </a:solidFill>
              </a:rPr>
              <a:t>, we recommend against </a:t>
            </a:r>
            <a:r>
              <a:rPr lang="en-US" dirty="0" err="1" smtClean="0">
                <a:solidFill>
                  <a:srgbClr val="00B050"/>
                </a:solidFill>
              </a:rPr>
              <a:t>ospemifene</a:t>
            </a:r>
            <a:r>
              <a:rPr lang="en-US" dirty="0" smtClean="0">
                <a:solidFill>
                  <a:srgbClr val="00B050"/>
                </a:solidFill>
              </a:rPr>
              <a:t>. </a:t>
            </a:r>
            <a:r>
              <a:rPr lang="en-US" dirty="0" smtClean="0"/>
              <a:t>(1QEEE)</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Figure 1. Approach to menopause guideline. Numbers correspond to section of text addressing selected </a:t>
            </a:r>
            <a:r>
              <a:rPr lang="en-US" b="1" dirty="0" smtClean="0"/>
              <a:t>clinical issue.</a:t>
            </a:r>
            <a:endParaRPr lang="en-US" dirty="0"/>
          </a:p>
        </p:txBody>
      </p:sp>
      <p:pic>
        <p:nvPicPr>
          <p:cNvPr id="8194" name="Picture 2"/>
          <p:cNvPicPr>
            <a:picLocks noGrp="1" noChangeAspect="1" noChangeArrowheads="1"/>
          </p:cNvPicPr>
          <p:nvPr>
            <p:ph idx="1"/>
          </p:nvPr>
        </p:nvPicPr>
        <p:blipFill>
          <a:blip r:embed="rId3"/>
          <a:stretch>
            <a:fillRect/>
          </a:stretch>
        </p:blipFill>
        <p:spPr bwMode="auto">
          <a:xfrm>
            <a:off x="1019033" y="1935163"/>
            <a:ext cx="7105934" cy="438943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928670"/>
            <a:ext cx="7972452" cy="5395930"/>
          </a:xfrm>
        </p:spPr>
        <p:txBody>
          <a:bodyPr>
            <a:normAutofit/>
          </a:bodyPr>
          <a:lstStyle/>
          <a:p>
            <a:pPr algn="l" rtl="0"/>
            <a:r>
              <a:rPr lang="en-US" dirty="0" smtClean="0"/>
              <a:t>.The age at menopause is probably determined in part by </a:t>
            </a:r>
            <a:r>
              <a:rPr lang="en-US" dirty="0" smtClean="0">
                <a:solidFill>
                  <a:srgbClr val="00B0F0"/>
                </a:solidFill>
              </a:rPr>
              <a:t>genetic factors</a:t>
            </a:r>
            <a:r>
              <a:rPr lang="en-US" dirty="0" smtClean="0"/>
              <a:t>, because mothers and daughters tend to experience menopause at about the same </a:t>
            </a:r>
            <a:r>
              <a:rPr lang="en-US" dirty="0" err="1" smtClean="0"/>
              <a:t>age</a:t>
            </a:r>
            <a:r>
              <a:rPr lang="en-US" dirty="0" err="1" smtClean="0">
                <a:solidFill>
                  <a:srgbClr val="00B0F0"/>
                </a:solidFill>
              </a:rPr>
              <a:t>.Environmental</a:t>
            </a:r>
            <a:r>
              <a:rPr lang="en-US" dirty="0" smtClean="0">
                <a:solidFill>
                  <a:srgbClr val="00B0F0"/>
                </a:solidFill>
              </a:rPr>
              <a:t> factors </a:t>
            </a:r>
            <a:r>
              <a:rPr lang="en-US" dirty="0" smtClean="0"/>
              <a:t>may modify the age at menopause.</a:t>
            </a:r>
          </a:p>
          <a:p>
            <a:pPr algn="l" rtl="0"/>
            <a:endParaRPr lang="en-US" dirty="0" smtClean="0"/>
          </a:p>
          <a:p>
            <a:pPr algn="l" rtl="0"/>
            <a:r>
              <a:rPr lang="en-US" dirty="0" smtClean="0"/>
              <a:t>For example, current </a:t>
            </a:r>
            <a:r>
              <a:rPr lang="en-US" dirty="0" smtClean="0">
                <a:solidFill>
                  <a:srgbClr val="FF0000"/>
                </a:solidFill>
              </a:rPr>
              <a:t>smoking</a:t>
            </a:r>
            <a:r>
              <a:rPr lang="en-US" dirty="0" smtClean="0"/>
              <a:t> is associated with an earlier menopause,</a:t>
            </a:r>
          </a:p>
          <a:p>
            <a:pPr algn="l" rtl="0"/>
            <a:r>
              <a:rPr lang="en-US" dirty="0" smtClean="0"/>
              <a:t> whereas </a:t>
            </a:r>
            <a:r>
              <a:rPr lang="en-US" dirty="0" smtClean="0">
                <a:solidFill>
                  <a:srgbClr val="FF0000"/>
                </a:solidFill>
              </a:rPr>
              <a:t>alcohol consumption </a:t>
            </a:r>
            <a:r>
              <a:rPr lang="en-US" dirty="0" smtClean="0"/>
              <a:t>delays menopause. </a:t>
            </a:r>
          </a:p>
          <a:p>
            <a:pPr algn="l" rtl="0"/>
            <a:r>
              <a:rPr lang="en-US" dirty="0" smtClean="0">
                <a:solidFill>
                  <a:srgbClr val="FF0000"/>
                </a:solidFill>
              </a:rPr>
              <a:t>Oral contraceptive use </a:t>
            </a:r>
            <a:r>
              <a:rPr lang="en-US" dirty="0" smtClean="0"/>
              <a:t>does not affect the age at which menopause begins.</a:t>
            </a:r>
            <a:endParaRPr lang="fa-I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401080" cy="5411807"/>
          </a:xfrm>
        </p:spPr>
        <p:txBody>
          <a:bodyPr>
            <a:normAutofit/>
          </a:bodyPr>
          <a:lstStyle/>
          <a:p>
            <a:pPr algn="l" rtl="0"/>
            <a:r>
              <a:rPr lang="en-US" b="1" i="1" dirty="0" smtClean="0"/>
              <a:t>Technical remarks</a:t>
            </a:r>
          </a:p>
          <a:p>
            <a:pPr algn="l" rtl="0"/>
            <a:endParaRPr lang="en-US" dirty="0" smtClean="0"/>
          </a:p>
          <a:p>
            <a:pPr algn="l" rtl="0"/>
            <a:r>
              <a:rPr lang="en-US" dirty="0" smtClean="0"/>
              <a:t>Regular clinical follow-up, </a:t>
            </a:r>
            <a:r>
              <a:rPr lang="en-US" dirty="0" smtClean="0">
                <a:solidFill>
                  <a:srgbClr val="00B050"/>
                </a:solidFill>
              </a:rPr>
              <a:t>initially, within 1 to 3 months after starting MHT, and then every 6 to 12 months, depending upon the individual</a:t>
            </a:r>
            <a:r>
              <a:rPr lang="en-US" dirty="0" smtClean="0"/>
              <a:t> (and health care system), allows for monitoring efficacy and side effects (abdominal/pelvic pain, </a:t>
            </a:r>
            <a:r>
              <a:rPr lang="en-US" dirty="0" err="1" smtClean="0"/>
              <a:t>mastalgia</a:t>
            </a:r>
            <a:r>
              <a:rPr lang="en-US" dirty="0" smtClean="0"/>
              <a:t>, </a:t>
            </a:r>
            <a:r>
              <a:rPr lang="en-US" dirty="0" err="1" smtClean="0"/>
              <a:t>metrorrhagia</a:t>
            </a:r>
            <a:r>
              <a:rPr lang="en-US" dirty="0" smtClean="0"/>
              <a:t>, weight gain, mood changes, blood pressure), and if necessary, making treatment adjustments .</a:t>
            </a:r>
            <a:endParaRPr lang="fa-IR" dirty="0" smtClean="0"/>
          </a:p>
          <a:p>
            <a:pPr algn="l" rtl="0"/>
            <a:endParaRPr lang="fa-I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186766" cy="6215082"/>
          </a:xfrm>
        </p:spPr>
        <p:txBody>
          <a:bodyPr>
            <a:normAutofit/>
          </a:bodyPr>
          <a:lstStyle/>
          <a:p>
            <a:pPr algn="l" rtl="0">
              <a:buNone/>
            </a:pPr>
            <a:r>
              <a:rPr lang="en-US" dirty="0" smtClean="0"/>
              <a:t>. </a:t>
            </a:r>
          </a:p>
          <a:p>
            <a:pPr algn="l" rtl="0"/>
            <a:endParaRPr lang="en-US" dirty="0" smtClean="0"/>
          </a:p>
          <a:p>
            <a:pPr algn="l" rtl="0"/>
            <a:r>
              <a:rPr lang="en-US" dirty="0" smtClean="0">
                <a:solidFill>
                  <a:srgbClr val="00B050"/>
                </a:solidFill>
              </a:rPr>
              <a:t>Urinary incontinence persisted after oral MHT w</a:t>
            </a:r>
            <a:r>
              <a:rPr lang="en-US" dirty="0" smtClean="0"/>
              <a:t>as discontinued; however, the percentage of affected women was approximately </a:t>
            </a:r>
            <a:r>
              <a:rPr lang="en-US" dirty="0" smtClean="0">
                <a:solidFill>
                  <a:srgbClr val="00B050"/>
                </a:solidFill>
              </a:rPr>
              <a:t>one-third less </a:t>
            </a:r>
            <a:r>
              <a:rPr lang="en-US" dirty="0" smtClean="0"/>
              <a:t>than during active treatment . </a:t>
            </a:r>
          </a:p>
          <a:p>
            <a:pPr algn="l" rtl="0"/>
            <a:endParaRPr lang="en-US" i="1" dirty="0" smtClean="0"/>
          </a:p>
          <a:p>
            <a:pPr algn="l" rtl="0"/>
            <a:r>
              <a:rPr lang="en-US" i="1" dirty="0" smtClean="0">
                <a:solidFill>
                  <a:srgbClr val="00B050"/>
                </a:solidFill>
              </a:rPr>
              <a:t>when oral </a:t>
            </a:r>
            <a:r>
              <a:rPr lang="en-US" dirty="0" smtClean="0">
                <a:solidFill>
                  <a:srgbClr val="00B050"/>
                </a:solidFill>
              </a:rPr>
              <a:t>therapy is discontinued, </a:t>
            </a:r>
            <a:r>
              <a:rPr lang="en-US" dirty="0" smtClean="0">
                <a:solidFill>
                  <a:srgbClr val="00B0F0"/>
                </a:solidFill>
              </a:rPr>
              <a:t>glucose, cholesterol, triglycerides, calcium, and TSH levels </a:t>
            </a:r>
            <a:r>
              <a:rPr lang="en-US" dirty="0" smtClean="0">
                <a:solidFill>
                  <a:srgbClr val="00B050"/>
                </a:solidFill>
              </a:rPr>
              <a:t>may change</a:t>
            </a:r>
            <a:r>
              <a:rPr lang="en-US" dirty="0" smtClean="0"/>
              <a:t>.</a:t>
            </a:r>
            <a:endParaRPr lang="fa-IR" dirty="0" smtClean="0"/>
          </a:p>
          <a:p>
            <a:pPr algn="l" rtl="0"/>
            <a:endParaRPr lang="fa-I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85794"/>
            <a:ext cx="8115328" cy="5340369"/>
          </a:xfrm>
        </p:spPr>
        <p:txBody>
          <a:bodyPr>
            <a:normAutofit fontScale="92500" lnSpcReduction="10000"/>
          </a:bodyPr>
          <a:lstStyle/>
          <a:p>
            <a:pPr algn="l" rtl="0"/>
            <a:r>
              <a:rPr lang="en-US" sz="2800" b="1" dirty="0" smtClean="0">
                <a:solidFill>
                  <a:srgbClr val="FF0000"/>
                </a:solidFill>
              </a:rPr>
              <a:t>Table 4. Specific Cautions to Use of Systemic MHT or </a:t>
            </a:r>
            <a:r>
              <a:rPr lang="en-US" sz="2800" dirty="0" err="1" smtClean="0">
                <a:solidFill>
                  <a:srgbClr val="FF0000"/>
                </a:solidFill>
              </a:rPr>
              <a:t>SERMsa,b</a:t>
            </a:r>
            <a:r>
              <a:rPr lang="en-US" sz="2800" dirty="0" smtClean="0">
                <a:solidFill>
                  <a:srgbClr val="FF0000"/>
                </a:solidFill>
              </a:rPr>
              <a:t> for Treatment of Menopausal Symptoms</a:t>
            </a:r>
          </a:p>
          <a:p>
            <a:pPr algn="l" rtl="0"/>
            <a:endParaRPr lang="en-US" dirty="0" smtClean="0"/>
          </a:p>
          <a:p>
            <a:pPr algn="l" rtl="0"/>
            <a:r>
              <a:rPr lang="en-US" dirty="0" smtClean="0"/>
              <a:t> In general, ET should </a:t>
            </a:r>
            <a:r>
              <a:rPr lang="en-US" dirty="0" smtClean="0">
                <a:solidFill>
                  <a:srgbClr val="00B0F0"/>
                </a:solidFill>
              </a:rPr>
              <a:t>not be used </a:t>
            </a:r>
            <a:r>
              <a:rPr lang="en-US" dirty="0" smtClean="0"/>
              <a:t>in women with any of the following conditions:</a:t>
            </a:r>
          </a:p>
          <a:p>
            <a:pPr algn="l" rtl="0"/>
            <a:r>
              <a:rPr lang="en-US" dirty="0" smtClean="0">
                <a:solidFill>
                  <a:srgbClr val="00B050"/>
                </a:solidFill>
              </a:rPr>
              <a:t>Undiagnosed abnormal genital bleeding</a:t>
            </a:r>
          </a:p>
          <a:p>
            <a:pPr algn="l" rtl="0"/>
            <a:r>
              <a:rPr lang="en-US" dirty="0" smtClean="0">
                <a:solidFill>
                  <a:srgbClr val="00B050"/>
                </a:solidFill>
              </a:rPr>
              <a:t>Known, suspected, or history of cancer of the breast</a:t>
            </a:r>
          </a:p>
          <a:p>
            <a:pPr algn="l" rtl="0"/>
            <a:r>
              <a:rPr lang="en-US" dirty="0" smtClean="0">
                <a:solidFill>
                  <a:srgbClr val="00B050"/>
                </a:solidFill>
              </a:rPr>
              <a:t>Known or suspected estrogen-dependent </a:t>
            </a:r>
            <a:r>
              <a:rPr lang="en-US" dirty="0" err="1" smtClean="0">
                <a:solidFill>
                  <a:srgbClr val="00B050"/>
                </a:solidFill>
              </a:rPr>
              <a:t>neoplasia</a:t>
            </a:r>
            <a:r>
              <a:rPr lang="en-US" dirty="0" smtClean="0">
                <a:solidFill>
                  <a:srgbClr val="00B050"/>
                </a:solidFill>
              </a:rPr>
              <a:t> including endometrial cancer</a:t>
            </a:r>
          </a:p>
          <a:p>
            <a:pPr algn="l" rtl="0"/>
            <a:r>
              <a:rPr lang="en-US" dirty="0" smtClean="0">
                <a:solidFill>
                  <a:srgbClr val="00B050"/>
                </a:solidFill>
              </a:rPr>
              <a:t>Active DVT, pulmonary embolism, or history of these conditions Active arterial </a:t>
            </a:r>
            <a:r>
              <a:rPr lang="en-US" dirty="0" err="1" smtClean="0">
                <a:solidFill>
                  <a:srgbClr val="00B050"/>
                </a:solidFill>
              </a:rPr>
              <a:t>thromboembolic</a:t>
            </a:r>
            <a:r>
              <a:rPr lang="en-US" dirty="0" smtClean="0">
                <a:solidFill>
                  <a:srgbClr val="00B050"/>
                </a:solidFill>
              </a:rPr>
              <a:t> disease (for example, stroke, MI) or a history of these conditions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solidFill>
                  <a:srgbClr val="FF0000"/>
                </a:solidFill>
              </a:rPr>
              <a:t>Table 4. Specific Cautions to Use of Systemic MHT or</a:t>
            </a:r>
            <a:br>
              <a:rPr lang="en-US" sz="2700" b="1" dirty="0" smtClean="0">
                <a:solidFill>
                  <a:srgbClr val="FF0000"/>
                </a:solidFill>
              </a:rPr>
            </a:br>
            <a:r>
              <a:rPr lang="en-US" sz="2700" dirty="0" err="1" smtClean="0">
                <a:solidFill>
                  <a:srgbClr val="FF0000"/>
                </a:solidFill>
              </a:rPr>
              <a:t>SERMsa,b</a:t>
            </a:r>
            <a:r>
              <a:rPr lang="en-US" sz="2700" dirty="0" smtClean="0">
                <a:solidFill>
                  <a:srgbClr val="FF0000"/>
                </a:solidFill>
              </a:rPr>
              <a:t> for Treatment of Menopausal Symptoms</a:t>
            </a:r>
            <a:r>
              <a:rPr lang="en-US" dirty="0" smtClean="0">
                <a:solidFill>
                  <a:srgbClr val="FF0000"/>
                </a:solidFill>
              </a:rPr>
              <a:t/>
            </a:r>
            <a:br>
              <a:rPr lang="en-US" dirty="0" smtClean="0">
                <a:solidFill>
                  <a:srgbClr val="FF0000"/>
                </a:solidFill>
              </a:rPr>
            </a:br>
            <a:endParaRPr lang="fa-IR" dirty="0"/>
          </a:p>
        </p:txBody>
      </p:sp>
      <p:sp>
        <p:nvSpPr>
          <p:cNvPr id="3" name="Content Placeholder 2"/>
          <p:cNvSpPr>
            <a:spLocks noGrp="1"/>
          </p:cNvSpPr>
          <p:nvPr>
            <p:ph idx="1"/>
          </p:nvPr>
        </p:nvSpPr>
        <p:spPr>
          <a:xfrm>
            <a:off x="500034" y="1285860"/>
            <a:ext cx="8186766" cy="5143536"/>
          </a:xfrm>
        </p:spPr>
        <p:txBody>
          <a:bodyPr>
            <a:normAutofit fontScale="25000" lnSpcReduction="20000"/>
          </a:bodyPr>
          <a:lstStyle/>
          <a:p>
            <a:pPr algn="l" rtl="0"/>
            <a:r>
              <a:rPr lang="en-US" sz="7200" dirty="0" smtClean="0">
                <a:solidFill>
                  <a:srgbClr val="00B050"/>
                </a:solidFill>
              </a:rPr>
              <a:t>Known anaphylactic reaction or </a:t>
            </a:r>
            <a:r>
              <a:rPr lang="en-US" sz="7200" dirty="0" err="1" smtClean="0">
                <a:solidFill>
                  <a:srgbClr val="00B050"/>
                </a:solidFill>
              </a:rPr>
              <a:t>angioedema</a:t>
            </a:r>
            <a:r>
              <a:rPr lang="en-US" sz="7200" dirty="0" smtClean="0">
                <a:solidFill>
                  <a:srgbClr val="00B050"/>
                </a:solidFill>
              </a:rPr>
              <a:t> in response to any ingredient in the </a:t>
            </a:r>
            <a:r>
              <a:rPr lang="en-US" sz="7200" dirty="0" err="1" smtClean="0">
                <a:solidFill>
                  <a:srgbClr val="00B050"/>
                </a:solidFill>
              </a:rPr>
              <a:t>medicationc</a:t>
            </a:r>
            <a:endParaRPr lang="en-US" sz="7200" dirty="0" smtClean="0">
              <a:solidFill>
                <a:srgbClr val="00B050"/>
              </a:solidFill>
            </a:endParaRPr>
          </a:p>
          <a:p>
            <a:pPr algn="l" rtl="0"/>
            <a:r>
              <a:rPr lang="en-US" sz="7200" dirty="0" smtClean="0">
                <a:solidFill>
                  <a:srgbClr val="00B050"/>
                </a:solidFill>
              </a:rPr>
              <a:t>Known liver impairment or disease</a:t>
            </a:r>
          </a:p>
          <a:p>
            <a:pPr algn="l" rtl="0"/>
            <a:r>
              <a:rPr lang="en-US" sz="7200" dirty="0" smtClean="0">
                <a:solidFill>
                  <a:srgbClr val="00B050"/>
                </a:solidFill>
              </a:rPr>
              <a:t>Known protein C, protein S, or </a:t>
            </a:r>
            <a:r>
              <a:rPr lang="en-US" sz="7200" dirty="0" err="1" smtClean="0">
                <a:solidFill>
                  <a:srgbClr val="00B050"/>
                </a:solidFill>
              </a:rPr>
              <a:t>antithrombin</a:t>
            </a:r>
            <a:r>
              <a:rPr lang="en-US" sz="7200" dirty="0" smtClean="0">
                <a:solidFill>
                  <a:srgbClr val="00B050"/>
                </a:solidFill>
              </a:rPr>
              <a:t> deficiency, or other known </a:t>
            </a:r>
            <a:r>
              <a:rPr lang="en-US" sz="7200" dirty="0" err="1" smtClean="0">
                <a:solidFill>
                  <a:srgbClr val="00B050"/>
                </a:solidFill>
              </a:rPr>
              <a:t>thrombophilic</a:t>
            </a:r>
            <a:r>
              <a:rPr lang="en-US" sz="7200" dirty="0" smtClean="0">
                <a:solidFill>
                  <a:srgbClr val="00B050"/>
                </a:solidFill>
              </a:rPr>
              <a:t> </a:t>
            </a:r>
            <a:r>
              <a:rPr lang="en-US" sz="7200" dirty="0" err="1" smtClean="0">
                <a:solidFill>
                  <a:srgbClr val="00B050"/>
                </a:solidFill>
              </a:rPr>
              <a:t>disorders</a:t>
            </a:r>
            <a:r>
              <a:rPr lang="en-US" sz="11200" dirty="0" err="1" smtClean="0">
                <a:solidFill>
                  <a:srgbClr val="C00000"/>
                </a:solidFill>
              </a:rPr>
              <a:t>c</a:t>
            </a:r>
            <a:r>
              <a:rPr lang="en-US" sz="1800" dirty="0" err="1" smtClean="0"/>
              <a:t>c</a:t>
            </a:r>
            <a:r>
              <a:rPr lang="en-US" sz="4400" dirty="0" smtClean="0"/>
              <a:t> Specific to CEE  combination with BZA.</a:t>
            </a:r>
            <a:r>
              <a:rPr lang="en-US" sz="1800" dirty="0" smtClean="0"/>
              <a:t> </a:t>
            </a:r>
          </a:p>
          <a:p>
            <a:pPr algn="l" rtl="0"/>
            <a:r>
              <a:rPr lang="en-US" sz="7200" dirty="0" smtClean="0">
                <a:solidFill>
                  <a:srgbClr val="00B050"/>
                </a:solidFill>
              </a:rPr>
              <a:t>Known or suspected pregnancy</a:t>
            </a:r>
          </a:p>
          <a:p>
            <a:pPr algn="l" rtl="0"/>
            <a:endParaRPr lang="en-US" dirty="0" smtClean="0"/>
          </a:p>
          <a:p>
            <a:pPr algn="l" rtl="0"/>
            <a:endParaRPr lang="en-US" sz="8000" dirty="0" smtClean="0"/>
          </a:p>
          <a:p>
            <a:pPr algn="l" rtl="0"/>
            <a:r>
              <a:rPr lang="en-US" sz="8000" dirty="0" smtClean="0"/>
              <a:t>Caution should also be exercised in women with</a:t>
            </a:r>
            <a:r>
              <a:rPr lang="en-US" dirty="0" smtClean="0"/>
              <a:t>:</a:t>
            </a:r>
          </a:p>
          <a:p>
            <a:pPr algn="l" rtl="0"/>
            <a:r>
              <a:rPr lang="en-US" sz="7200" dirty="0" smtClean="0">
                <a:solidFill>
                  <a:srgbClr val="00B050"/>
                </a:solidFill>
              </a:rPr>
              <a:t>Gallbladder disease (oral ET)</a:t>
            </a:r>
          </a:p>
          <a:p>
            <a:pPr algn="l" rtl="0"/>
            <a:r>
              <a:rPr lang="en-US" sz="7200" dirty="0" err="1" smtClean="0">
                <a:solidFill>
                  <a:srgbClr val="00B050"/>
                </a:solidFill>
              </a:rPr>
              <a:t>Hypertriglyceridemia</a:t>
            </a:r>
            <a:r>
              <a:rPr lang="en-US" sz="7200" dirty="0" smtClean="0">
                <a:solidFill>
                  <a:srgbClr val="00B050"/>
                </a:solidFill>
              </a:rPr>
              <a:t> (&gt;400 mg/d) (oral ET)</a:t>
            </a:r>
          </a:p>
          <a:p>
            <a:pPr algn="l" rtl="0"/>
            <a:r>
              <a:rPr lang="en-US" sz="7200" dirty="0" smtClean="0">
                <a:solidFill>
                  <a:srgbClr val="00B050"/>
                </a:solidFill>
              </a:rPr>
              <a:t>Diabetes</a:t>
            </a:r>
          </a:p>
          <a:p>
            <a:pPr algn="l" rtl="0"/>
            <a:r>
              <a:rPr lang="en-US" sz="7200" dirty="0" err="1" smtClean="0">
                <a:solidFill>
                  <a:srgbClr val="00B050"/>
                </a:solidFill>
              </a:rPr>
              <a:t>Hypoparathyroidism</a:t>
            </a:r>
            <a:r>
              <a:rPr lang="en-US" sz="7200" dirty="0" smtClean="0">
                <a:solidFill>
                  <a:srgbClr val="00B050"/>
                </a:solidFill>
              </a:rPr>
              <a:t> (risk of </a:t>
            </a:r>
            <a:r>
              <a:rPr lang="en-US" sz="7200" dirty="0" err="1" smtClean="0">
                <a:solidFill>
                  <a:srgbClr val="00B050"/>
                </a:solidFill>
              </a:rPr>
              <a:t>hypocalcemia</a:t>
            </a:r>
            <a:r>
              <a:rPr lang="en-US" sz="7200" dirty="0" smtClean="0">
                <a:solidFill>
                  <a:srgbClr val="00B050"/>
                </a:solidFill>
              </a:rPr>
              <a:t>)</a:t>
            </a:r>
          </a:p>
          <a:p>
            <a:pPr algn="l" rtl="0"/>
            <a:r>
              <a:rPr lang="en-US" sz="7200" dirty="0" smtClean="0">
                <a:solidFill>
                  <a:srgbClr val="00B050"/>
                </a:solidFill>
              </a:rPr>
              <a:t>Benign </a:t>
            </a:r>
            <a:r>
              <a:rPr lang="en-US" sz="7200" dirty="0" err="1" smtClean="0">
                <a:solidFill>
                  <a:srgbClr val="00B050"/>
                </a:solidFill>
              </a:rPr>
              <a:t>meningioma</a:t>
            </a:r>
            <a:endParaRPr lang="en-US" sz="7200" dirty="0" smtClean="0">
              <a:solidFill>
                <a:srgbClr val="00B050"/>
              </a:solidFill>
            </a:endParaRPr>
          </a:p>
          <a:p>
            <a:pPr algn="l" rtl="0"/>
            <a:r>
              <a:rPr lang="en-US" sz="7200" dirty="0" smtClean="0">
                <a:solidFill>
                  <a:srgbClr val="00B050"/>
                </a:solidFill>
              </a:rPr>
              <a:t>Intermediate or high risk of breast cancer</a:t>
            </a:r>
          </a:p>
          <a:p>
            <a:pPr algn="l" rtl="0"/>
            <a:r>
              <a:rPr lang="en-US" sz="7200" dirty="0" smtClean="0">
                <a:solidFill>
                  <a:srgbClr val="00B050"/>
                </a:solidFill>
              </a:rPr>
              <a:t>High risk of heart disease</a:t>
            </a:r>
          </a:p>
          <a:p>
            <a:pPr algn="l" rtl="0"/>
            <a:r>
              <a:rPr lang="fr-FR" sz="7200" dirty="0" smtClean="0">
                <a:solidFill>
                  <a:srgbClr val="00B050"/>
                </a:solidFill>
              </a:rPr>
              <a:t>Migraine </a:t>
            </a:r>
            <a:r>
              <a:rPr lang="fr-FR" sz="7200" dirty="0" err="1" smtClean="0">
                <a:solidFill>
                  <a:srgbClr val="00B050"/>
                </a:solidFill>
              </a:rPr>
              <a:t>with</a:t>
            </a:r>
            <a:r>
              <a:rPr lang="fr-FR" sz="7200" dirty="0" smtClean="0">
                <a:solidFill>
                  <a:srgbClr val="00B050"/>
                </a:solidFill>
              </a:rPr>
              <a:t> aura (oral ET)</a:t>
            </a:r>
          </a:p>
          <a:p>
            <a:pPr algn="l" rtl="0"/>
            <a:r>
              <a:rPr lang="en-US" sz="7200" dirty="0" smtClean="0">
                <a:solidFill>
                  <a:srgbClr val="00B050"/>
                </a:solidFill>
              </a:rPr>
              <a:t>Other </a:t>
            </a:r>
            <a:r>
              <a:rPr lang="en-US" sz="7200" dirty="0" err="1" smtClean="0">
                <a:solidFill>
                  <a:srgbClr val="00B050"/>
                </a:solidFill>
              </a:rPr>
              <a:t>conditions</a:t>
            </a:r>
            <a:r>
              <a:rPr lang="en-US" sz="8000" dirty="0" err="1" smtClean="0">
                <a:solidFill>
                  <a:srgbClr val="C00000"/>
                </a:solidFill>
              </a:rPr>
              <a:t>d</a:t>
            </a:r>
            <a:endParaRPr lang="en-US" sz="7200" dirty="0" smtClean="0">
              <a:solidFill>
                <a:srgbClr val="C00000"/>
              </a:solidFill>
            </a:endParaRPr>
          </a:p>
          <a:p>
            <a:pPr algn="l" rtl="0"/>
            <a:endParaRPr lang="fa-I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186766" cy="5411807"/>
          </a:xfrm>
        </p:spPr>
        <p:txBody>
          <a:bodyPr>
            <a:normAutofit/>
          </a:bodyPr>
          <a:lstStyle/>
          <a:p>
            <a:pPr algn="l" rtl="0"/>
            <a:r>
              <a:rPr lang="en-US" sz="3600" dirty="0" smtClean="0">
                <a:solidFill>
                  <a:srgbClr val="C00000"/>
                </a:solidFill>
              </a:rPr>
              <a:t>d</a:t>
            </a:r>
            <a:r>
              <a:rPr lang="en-US" dirty="0" smtClean="0"/>
              <a:t> Estrogen therapy may cause an </a:t>
            </a:r>
            <a:r>
              <a:rPr lang="en-US" dirty="0" smtClean="0">
                <a:solidFill>
                  <a:srgbClr val="00B050"/>
                </a:solidFill>
              </a:rPr>
              <a:t>exacerbation of asthma, diabetes mellitus, epilepsy, migraine, </a:t>
            </a:r>
            <a:r>
              <a:rPr lang="en-US" dirty="0" err="1" smtClean="0">
                <a:solidFill>
                  <a:srgbClr val="00B050"/>
                </a:solidFill>
              </a:rPr>
              <a:t>porphyria</a:t>
            </a:r>
            <a:r>
              <a:rPr lang="en-US" dirty="0" smtClean="0">
                <a:solidFill>
                  <a:srgbClr val="00B050"/>
                </a:solidFill>
              </a:rPr>
              <a:t>, systemic lupus </a:t>
            </a:r>
            <a:r>
              <a:rPr lang="en-US" dirty="0" err="1" smtClean="0">
                <a:solidFill>
                  <a:srgbClr val="00B050"/>
                </a:solidFill>
              </a:rPr>
              <a:t>erythematosus</a:t>
            </a:r>
            <a:r>
              <a:rPr lang="en-US" dirty="0" smtClean="0">
                <a:solidFill>
                  <a:srgbClr val="00B050"/>
                </a:solidFill>
              </a:rPr>
              <a:t>, and hepatic </a:t>
            </a:r>
            <a:r>
              <a:rPr lang="en-US" dirty="0" err="1" smtClean="0">
                <a:solidFill>
                  <a:srgbClr val="00B050"/>
                </a:solidFill>
              </a:rPr>
              <a:t>hemangiomas</a:t>
            </a:r>
            <a:r>
              <a:rPr lang="en-US" dirty="0" smtClean="0">
                <a:solidFill>
                  <a:srgbClr val="00B050"/>
                </a:solidFill>
              </a:rPr>
              <a:t> </a:t>
            </a:r>
            <a:r>
              <a:rPr lang="en-US" dirty="0" smtClean="0"/>
              <a:t>and should be used with caution in women with these conditions.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0" y="357166"/>
            <a:ext cx="9143999" cy="6143668"/>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186766" cy="5268931"/>
          </a:xfrm>
        </p:spPr>
        <p:txBody>
          <a:bodyPr>
            <a:normAutofit/>
          </a:bodyPr>
          <a:lstStyle/>
          <a:p>
            <a:pPr algn="l" rtl="0">
              <a:buNone/>
            </a:pPr>
            <a:r>
              <a:rPr lang="en-US" dirty="0" smtClean="0"/>
              <a:t>.</a:t>
            </a:r>
          </a:p>
          <a:p>
            <a:pPr algn="l" rtl="0"/>
            <a:r>
              <a:rPr lang="en-US" b="1" i="1" dirty="0" smtClean="0">
                <a:solidFill>
                  <a:srgbClr val="FF0000"/>
                </a:solidFill>
              </a:rPr>
              <a:t>Benefits of MHT</a:t>
            </a:r>
          </a:p>
          <a:p>
            <a:pPr algn="l" rtl="0">
              <a:buNone/>
            </a:pPr>
            <a:r>
              <a:rPr lang="en-US" b="1" i="1" dirty="0" smtClean="0"/>
              <a:t>Vasomotor symptoms</a:t>
            </a:r>
          </a:p>
          <a:p>
            <a:pPr algn="l" rtl="0"/>
            <a:r>
              <a:rPr lang="en-US" dirty="0" smtClean="0"/>
              <a:t>ET is the most effective treatment for VMS and improving QOL in symptomatic women . In a dose-dependent manner, MHT reduces hot flash frequency </a:t>
            </a:r>
            <a:r>
              <a:rPr lang="en-US" dirty="0" smtClean="0">
                <a:solidFill>
                  <a:srgbClr val="00B050"/>
                </a:solidFill>
              </a:rPr>
              <a:t>by approximately 75% and severity by 87%, compared with 50% with placebo</a:t>
            </a:r>
            <a:r>
              <a:rPr lang="en-US" dirty="0" smtClean="0"/>
              <a:t>.</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071546"/>
            <a:ext cx="8115328" cy="5054617"/>
          </a:xfrm>
        </p:spPr>
        <p:txBody>
          <a:bodyPr>
            <a:normAutofit/>
          </a:bodyPr>
          <a:lstStyle/>
          <a:p>
            <a:pPr algn="l" rtl="0"/>
            <a:r>
              <a:rPr lang="en-US" b="1" i="1" dirty="0" smtClean="0"/>
              <a:t>Genitourinary syndrome of menopause</a:t>
            </a:r>
          </a:p>
          <a:p>
            <a:pPr algn="l" rtl="0"/>
            <a:r>
              <a:rPr lang="en-US" dirty="0" smtClean="0"/>
              <a:t>Systemic estrogen administration </a:t>
            </a:r>
            <a:r>
              <a:rPr lang="en-US" dirty="0" smtClean="0">
                <a:solidFill>
                  <a:srgbClr val="00B050"/>
                </a:solidFill>
              </a:rPr>
              <a:t>effectively treats VVA </a:t>
            </a:r>
            <a:r>
              <a:rPr lang="en-US" dirty="0" smtClean="0"/>
              <a:t>and </a:t>
            </a:r>
            <a:r>
              <a:rPr lang="en-US" dirty="0" smtClean="0">
                <a:solidFill>
                  <a:srgbClr val="00B050"/>
                </a:solidFill>
              </a:rPr>
              <a:t>improves symptoms of overactive bladder and recurrent urinary tract </a:t>
            </a:r>
            <a:r>
              <a:rPr lang="en-US" dirty="0" smtClean="0"/>
              <a:t>infections . </a:t>
            </a:r>
          </a:p>
          <a:p>
            <a:pPr algn="l" rtl="0"/>
            <a:endParaRPr lang="en-US" dirty="0" smtClean="0"/>
          </a:p>
          <a:p>
            <a:pPr algn="l" rtl="0"/>
            <a:r>
              <a:rPr lang="en-US" dirty="0" smtClean="0">
                <a:solidFill>
                  <a:srgbClr val="00B0F0"/>
                </a:solidFill>
              </a:rPr>
              <a:t>With </a:t>
            </a:r>
            <a:r>
              <a:rPr lang="en-US" dirty="0" smtClean="0">
                <a:solidFill>
                  <a:srgbClr val="C00000"/>
                </a:solidFill>
              </a:rPr>
              <a:t>lower</a:t>
            </a:r>
            <a:r>
              <a:rPr lang="en-US" dirty="0" smtClean="0">
                <a:solidFill>
                  <a:srgbClr val="00B0F0"/>
                </a:solidFill>
              </a:rPr>
              <a:t> doses of systemic MHT, vaginal symptoms may </a:t>
            </a:r>
            <a:r>
              <a:rPr lang="en-US" dirty="0" smtClean="0">
                <a:solidFill>
                  <a:srgbClr val="C00000"/>
                </a:solidFill>
              </a:rPr>
              <a:t>persist and local therapy </a:t>
            </a:r>
            <a:r>
              <a:rPr lang="en-US" dirty="0" smtClean="0">
                <a:solidFill>
                  <a:srgbClr val="00B0F0"/>
                </a:solidFill>
              </a:rPr>
              <a:t>may be needed</a:t>
            </a:r>
            <a:r>
              <a:rPr lang="en-US" i="1" dirty="0" smtClean="0"/>
              <a:t>.</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329642" cy="5626121"/>
          </a:xfrm>
        </p:spPr>
        <p:txBody>
          <a:bodyPr>
            <a:normAutofit lnSpcReduction="10000"/>
          </a:bodyPr>
          <a:lstStyle/>
          <a:p>
            <a:pPr algn="l" rtl="0"/>
            <a:r>
              <a:rPr lang="en-US" b="1" i="1" dirty="0" smtClean="0"/>
              <a:t>Sleep disruption</a:t>
            </a:r>
          </a:p>
          <a:p>
            <a:pPr algn="l" rtl="0"/>
            <a:r>
              <a:rPr lang="en-US" dirty="0" smtClean="0">
                <a:solidFill>
                  <a:srgbClr val="00B050"/>
                </a:solidFill>
              </a:rPr>
              <a:t>Large placebo-controlled trials reported significantly fewer sleep disturbances with MHT use , but additional data are required for definitive conclusions.</a:t>
            </a:r>
          </a:p>
          <a:p>
            <a:pPr algn="l" rtl="0"/>
            <a:endParaRPr lang="en-US" b="1" i="1" dirty="0" smtClean="0"/>
          </a:p>
          <a:p>
            <a:pPr algn="l" rtl="0"/>
            <a:r>
              <a:rPr lang="en-US" b="1" i="1" dirty="0" smtClean="0"/>
              <a:t>Anxiety and depressive symptoms</a:t>
            </a:r>
          </a:p>
          <a:p>
            <a:pPr algn="l" rtl="0">
              <a:buNone/>
            </a:pPr>
            <a:r>
              <a:rPr lang="en-US" dirty="0" smtClean="0"/>
              <a:t>Anxiety symptoms increase during the menopause transition and are associated with an increased likelihood of a major depressive disorder .</a:t>
            </a:r>
          </a:p>
          <a:p>
            <a:pPr algn="l" rtl="0">
              <a:buNone/>
            </a:pPr>
            <a:r>
              <a:rPr lang="en-US" dirty="0" smtClean="0">
                <a:solidFill>
                  <a:srgbClr val="00B050"/>
                </a:solidFill>
              </a:rPr>
              <a:t>ET may improve mild to moderate depressive symptoms during or shortly after the menopause transition, whereas antidepressant therapy remains appropriate treatment for major depression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58204" cy="5181616"/>
          </a:xfrm>
        </p:spPr>
        <p:txBody>
          <a:bodyPr/>
          <a:lstStyle/>
          <a:p>
            <a:pPr algn="l" rtl="0"/>
            <a:r>
              <a:rPr lang="en-US" sz="3200" dirty="0" smtClean="0">
                <a:solidFill>
                  <a:srgbClr val="FF0000"/>
                </a:solidFill>
              </a:rPr>
              <a:t>Menopausal transition (or </a:t>
            </a:r>
            <a:r>
              <a:rPr lang="en-US" sz="3200" dirty="0" err="1" smtClean="0">
                <a:solidFill>
                  <a:srgbClr val="FF0000"/>
                </a:solidFill>
              </a:rPr>
              <a:t>perimenopause</a:t>
            </a:r>
            <a:r>
              <a:rPr lang="en-US" sz="3200" dirty="0" smtClean="0">
                <a:solidFill>
                  <a:srgbClr val="FF0000"/>
                </a:solidFill>
              </a:rPr>
              <a:t>)</a:t>
            </a:r>
          </a:p>
          <a:p>
            <a:pPr algn="l" rtl="0"/>
            <a:r>
              <a:rPr lang="en-US" sz="2800" dirty="0" smtClean="0"/>
              <a:t>An interval preceding the menopause characterized by  variations  menstrual cycle </a:t>
            </a:r>
            <a:r>
              <a:rPr lang="en-US" sz="2800" dirty="0" smtClean="0">
                <a:solidFill>
                  <a:srgbClr val="00B050"/>
                </a:solidFill>
              </a:rPr>
              <a:t>length and bleeding pattern</a:t>
            </a:r>
            <a:r>
              <a:rPr lang="en-US" sz="2800" dirty="0" smtClean="0"/>
              <a:t>, </a:t>
            </a:r>
            <a:r>
              <a:rPr lang="en-US" sz="2800" dirty="0" smtClean="0">
                <a:solidFill>
                  <a:srgbClr val="00B050"/>
                </a:solidFill>
              </a:rPr>
              <a:t>mood shifts</a:t>
            </a:r>
            <a:r>
              <a:rPr lang="en-US" sz="2800" dirty="0" smtClean="0"/>
              <a:t>, </a:t>
            </a:r>
            <a:r>
              <a:rPr lang="en-US" sz="2800" dirty="0" smtClean="0">
                <a:solidFill>
                  <a:srgbClr val="00B050"/>
                </a:solidFill>
              </a:rPr>
              <a:t>vasomotor, and vaginal symptoms </a:t>
            </a:r>
          </a:p>
          <a:p>
            <a:pPr algn="l" rtl="0"/>
            <a:endParaRPr lang="en-US" sz="2800" dirty="0" smtClean="0">
              <a:solidFill>
                <a:srgbClr val="00B050"/>
              </a:solidFill>
            </a:endParaRPr>
          </a:p>
          <a:p>
            <a:pPr algn="l" rtl="0"/>
            <a:r>
              <a:rPr lang="en-US" sz="2800" dirty="0" smtClean="0"/>
              <a:t>and </a:t>
            </a:r>
            <a:r>
              <a:rPr lang="en-US" sz="2800" dirty="0" smtClean="0">
                <a:solidFill>
                  <a:srgbClr val="00B0F0"/>
                </a:solidFill>
              </a:rPr>
              <a:t>with rising FSH levels and falling anti-</a:t>
            </a:r>
            <a:r>
              <a:rPr lang="en-US" sz="2800" dirty="0" err="1" smtClean="0">
                <a:solidFill>
                  <a:srgbClr val="00B0F0"/>
                </a:solidFill>
              </a:rPr>
              <a:t>Mullerian</a:t>
            </a:r>
            <a:r>
              <a:rPr lang="en-US" sz="2800" dirty="0" smtClean="0">
                <a:solidFill>
                  <a:srgbClr val="00B0F0"/>
                </a:solidFill>
              </a:rPr>
              <a:t> hormone and </a:t>
            </a:r>
            <a:r>
              <a:rPr lang="en-US" sz="2800" dirty="0" err="1" smtClean="0">
                <a:solidFill>
                  <a:srgbClr val="00B0F0"/>
                </a:solidFill>
              </a:rPr>
              <a:t>inhibin</a:t>
            </a:r>
            <a:r>
              <a:rPr lang="en-US" sz="2800" dirty="0" smtClean="0">
                <a:solidFill>
                  <a:srgbClr val="00B0F0"/>
                </a:solidFill>
              </a:rPr>
              <a:t> B </a:t>
            </a:r>
            <a:r>
              <a:rPr lang="en-US" sz="2800" dirty="0" smtClean="0"/>
              <a:t>levels, which starts during the late reproductive stage and progresses during the menopause transition .</a:t>
            </a:r>
          </a:p>
          <a:p>
            <a:endParaRPr lang="fa-I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571480"/>
            <a:ext cx="8043890" cy="5554683"/>
          </a:xfrm>
        </p:spPr>
        <p:txBody>
          <a:bodyPr>
            <a:normAutofit/>
          </a:bodyPr>
          <a:lstStyle/>
          <a:p>
            <a:pPr algn="l" rtl="0"/>
            <a:r>
              <a:rPr lang="en-US" b="1" i="1" dirty="0" err="1" smtClean="0"/>
              <a:t>Arthralgia</a:t>
            </a:r>
            <a:endParaRPr lang="en-US" b="1" i="1" dirty="0" smtClean="0"/>
          </a:p>
          <a:p>
            <a:pPr algn="l" rtl="0"/>
            <a:r>
              <a:rPr lang="en-US" dirty="0" smtClean="0">
                <a:solidFill>
                  <a:srgbClr val="00B050"/>
                </a:solidFill>
              </a:rPr>
              <a:t>Joint pain or stiffness and general aches or pains were improved in women receiving EPT .Joint pain increased slightly after discontinuation of treatment.</a:t>
            </a:r>
            <a:endParaRPr lang="en-US" dirty="0" smtClean="0"/>
          </a:p>
          <a:p>
            <a:pPr algn="l" rtl="0"/>
            <a:endParaRPr lang="en-US" b="1" i="1" dirty="0" smtClean="0"/>
          </a:p>
          <a:p>
            <a:pPr algn="l" rtl="0"/>
            <a:endParaRPr lang="en-US" b="1" i="1" dirty="0" smtClean="0"/>
          </a:p>
          <a:p>
            <a:pPr algn="l" rtl="0"/>
            <a:endParaRPr lang="en-US" b="1" i="1" dirty="0" smtClean="0"/>
          </a:p>
          <a:p>
            <a:pPr algn="l" rtl="0"/>
            <a:endParaRPr lang="en-US" b="1" i="1" dirty="0" smtClean="0"/>
          </a:p>
          <a:p>
            <a:pPr algn="l" rtl="0"/>
            <a:endParaRPr lang="en-US" b="1" i="1"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258204" cy="5126055"/>
          </a:xfrm>
        </p:spPr>
        <p:txBody>
          <a:bodyPr>
            <a:normAutofit fontScale="70000" lnSpcReduction="20000"/>
          </a:bodyPr>
          <a:lstStyle/>
          <a:p>
            <a:pPr algn="l" rtl="0"/>
            <a:endParaRPr lang="en-US" b="1" i="1" dirty="0" smtClean="0"/>
          </a:p>
          <a:p>
            <a:pPr algn="l" rtl="0"/>
            <a:r>
              <a:rPr lang="en-US" sz="3400" b="1" i="1" dirty="0" smtClean="0"/>
              <a:t>Potential preventive benefits of menopausal hormone therapy</a:t>
            </a:r>
          </a:p>
          <a:p>
            <a:pPr algn="l" rtl="0"/>
            <a:r>
              <a:rPr lang="en-US" sz="3400" b="1" i="1" dirty="0" smtClean="0"/>
              <a:t>Bone loss and fracture</a:t>
            </a:r>
          </a:p>
          <a:p>
            <a:pPr algn="l" rtl="0"/>
            <a:r>
              <a:rPr lang="en-US" sz="2300" b="1" i="1" dirty="0" smtClean="0"/>
              <a:t>. </a:t>
            </a:r>
            <a:r>
              <a:rPr lang="en-US" sz="3100" b="1" i="1" dirty="0" smtClean="0"/>
              <a:t>RCTs, observational studies, and </a:t>
            </a:r>
            <a:r>
              <a:rPr lang="en-US" sz="3600" dirty="0" smtClean="0"/>
              <a:t>meta-analyses consistently </a:t>
            </a:r>
            <a:r>
              <a:rPr lang="en-US" sz="3600" dirty="0" smtClean="0">
                <a:solidFill>
                  <a:srgbClr val="00B050"/>
                </a:solidFill>
              </a:rPr>
              <a:t>report reduction in bone loss with ET.</a:t>
            </a:r>
            <a:endParaRPr lang="en-US" sz="3600" dirty="0" smtClean="0"/>
          </a:p>
          <a:p>
            <a:pPr algn="l" rtl="0"/>
            <a:endParaRPr lang="en-US" sz="3600" dirty="0" smtClean="0"/>
          </a:p>
          <a:p>
            <a:pPr algn="l" rtl="0"/>
            <a:r>
              <a:rPr lang="en-US" sz="3600" dirty="0" smtClean="0"/>
              <a:t>The updated WHI analysis reports a </a:t>
            </a:r>
            <a:r>
              <a:rPr lang="en-US" sz="3600" dirty="0" smtClean="0">
                <a:solidFill>
                  <a:srgbClr val="00B050"/>
                </a:solidFill>
              </a:rPr>
              <a:t>significant reduction in vertebral fractures and a borderline significant reduction for all fractures with EPT in women ages 50 to 59 years </a:t>
            </a:r>
            <a:r>
              <a:rPr lang="en-US" sz="3600" dirty="0" smtClean="0"/>
              <a:t>; this effect was greater than with ET .</a:t>
            </a:r>
          </a:p>
          <a:p>
            <a:pPr algn="l" rtl="0"/>
            <a:endParaRPr lang="en-US" sz="3600" dirty="0" smtClean="0"/>
          </a:p>
          <a:p>
            <a:pPr algn="l" rtl="0"/>
            <a:r>
              <a:rPr lang="en-US" sz="3600" dirty="0" smtClean="0"/>
              <a:t>Benefit </a:t>
            </a:r>
            <a:r>
              <a:rPr lang="en-US" sz="3600" dirty="0" smtClean="0">
                <a:solidFill>
                  <a:srgbClr val="00B050"/>
                </a:solidFill>
              </a:rPr>
              <a:t>may also be dose-related.</a:t>
            </a:r>
            <a:endParaRPr lang="en-US" sz="36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58204" cy="5340369"/>
          </a:xfrm>
        </p:spPr>
        <p:txBody>
          <a:bodyPr>
            <a:normAutofit fontScale="92500" lnSpcReduction="20000"/>
          </a:bodyPr>
          <a:lstStyle/>
          <a:p>
            <a:pPr algn="l" rtl="0"/>
            <a:r>
              <a:rPr lang="en-US" b="1" i="1" dirty="0" smtClean="0">
                <a:solidFill>
                  <a:srgbClr val="FF0000"/>
                </a:solidFill>
              </a:rPr>
              <a:t>Type 2 diabetes. </a:t>
            </a:r>
          </a:p>
          <a:p>
            <a:pPr algn="l" rtl="0"/>
            <a:endParaRPr lang="en-US" b="1" i="1" dirty="0" smtClean="0"/>
          </a:p>
          <a:p>
            <a:pPr algn="l" rtl="0"/>
            <a:r>
              <a:rPr lang="en-US" b="1" i="1" dirty="0" smtClean="0"/>
              <a:t>RCTs and large observational </a:t>
            </a:r>
            <a:r>
              <a:rPr lang="en-US" dirty="0" smtClean="0"/>
              <a:t>studies. reported that </a:t>
            </a:r>
            <a:r>
              <a:rPr lang="en-US" dirty="0" smtClean="0">
                <a:solidFill>
                  <a:srgbClr val="00B050"/>
                </a:solidFill>
              </a:rPr>
              <a:t>MHT reduced the prevalence of self-reported diabetes by 14 to19%.an effect that did not persist after therapy was discontinued</a:t>
            </a:r>
            <a:r>
              <a:rPr lang="en-US" dirty="0" smtClean="0"/>
              <a:t>.</a:t>
            </a:r>
          </a:p>
          <a:p>
            <a:pPr algn="l" rtl="0"/>
            <a:endParaRPr lang="en-US" b="1" i="1" dirty="0" smtClean="0"/>
          </a:p>
          <a:p>
            <a:pPr algn="l" rtl="0"/>
            <a:r>
              <a:rPr lang="en-US" b="1" i="1" dirty="0" smtClean="0">
                <a:solidFill>
                  <a:srgbClr val="FF0000"/>
                </a:solidFill>
              </a:rPr>
              <a:t>Colorectal cancer</a:t>
            </a:r>
            <a:r>
              <a:rPr lang="en-US" b="1" i="1" dirty="0" smtClean="0"/>
              <a:t>.</a:t>
            </a:r>
          </a:p>
          <a:p>
            <a:pPr algn="l" rtl="0"/>
            <a:endParaRPr lang="en-US" b="1" i="1" dirty="0" smtClean="0"/>
          </a:p>
          <a:p>
            <a:pPr algn="l" rtl="0"/>
            <a:r>
              <a:rPr lang="en-US" b="1" i="1" dirty="0" smtClean="0"/>
              <a:t> In clinical trials,  EPT was associated </a:t>
            </a:r>
            <a:r>
              <a:rPr lang="en-US" dirty="0" smtClean="0"/>
              <a:t>with a </a:t>
            </a:r>
            <a:r>
              <a:rPr lang="en-US" dirty="0" smtClean="0">
                <a:solidFill>
                  <a:srgbClr val="00B050"/>
                </a:solidFill>
              </a:rPr>
              <a:t>non significant lower incidence of colorectal cancer in women ages 50 to 59 </a:t>
            </a:r>
            <a:r>
              <a:rPr lang="en-US" dirty="0" smtClean="0"/>
              <a:t>.Cancers that did occur in women receiving EPT, however, were diagnosed at a more advanced stage when all age groups were considered .</a:t>
            </a:r>
            <a:r>
              <a:rPr lang="en-US" dirty="0" smtClean="0">
                <a:solidFill>
                  <a:srgbClr val="00B050"/>
                </a:solidFill>
              </a:rPr>
              <a:t>The reduction in cancer during active therapy did not persist after discontinuation</a:t>
            </a:r>
            <a:r>
              <a:rPr lang="en-US" dirty="0" smtClean="0"/>
              <a:t>.</a:t>
            </a:r>
          </a:p>
          <a:p>
            <a:pPr algn="l" rtl="0"/>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329642" cy="5840435"/>
          </a:xfrm>
        </p:spPr>
        <p:txBody>
          <a:bodyPr>
            <a:normAutofit/>
          </a:bodyPr>
          <a:lstStyle/>
          <a:p>
            <a:pPr algn="l" rtl="0"/>
            <a:r>
              <a:rPr lang="en-US" sz="4000" b="1" i="1" dirty="0" smtClean="0">
                <a:solidFill>
                  <a:srgbClr val="FF0000"/>
                </a:solidFill>
              </a:rPr>
              <a:t>Risks of MHT</a:t>
            </a:r>
          </a:p>
          <a:p>
            <a:pPr algn="l" rtl="0"/>
            <a:endParaRPr lang="en-US" b="1" i="1" dirty="0" smtClean="0"/>
          </a:p>
          <a:p>
            <a:pPr algn="l" rtl="0"/>
            <a:r>
              <a:rPr lang="en-US" b="1" i="1" dirty="0" smtClean="0"/>
              <a:t>Endometrial cancer</a:t>
            </a:r>
          </a:p>
          <a:p>
            <a:pPr algn="l" rtl="0"/>
            <a:endParaRPr lang="en-US" dirty="0" smtClean="0"/>
          </a:p>
          <a:p>
            <a:pPr algn="l" rtl="0"/>
            <a:endParaRPr lang="en-US" dirty="0" smtClean="0"/>
          </a:p>
          <a:p>
            <a:pPr algn="l" rtl="0"/>
            <a:r>
              <a:rPr lang="en-US" dirty="0" smtClean="0">
                <a:solidFill>
                  <a:srgbClr val="002060"/>
                </a:solidFill>
              </a:rPr>
              <a:t>Unopposed ET increases the risk of endometrial hyperplasia and cancer , whereas concurrent </a:t>
            </a:r>
            <a:r>
              <a:rPr lang="en-US" dirty="0" err="1" smtClean="0">
                <a:solidFill>
                  <a:srgbClr val="002060"/>
                </a:solidFill>
              </a:rPr>
              <a:t>progestogen</a:t>
            </a:r>
            <a:r>
              <a:rPr lang="en-US" dirty="0" smtClean="0">
                <a:solidFill>
                  <a:srgbClr val="002060"/>
                </a:solidFill>
              </a:rPr>
              <a:t> therapy for at least 12 days per month reduces this risk  and is  recommended for all women with a uterus. </a:t>
            </a:r>
          </a:p>
          <a:p>
            <a:pPr algn="l" rtl="0">
              <a:buNone/>
            </a:pPr>
            <a:r>
              <a:rPr lang="en-US" dirty="0" smtClean="0">
                <a:solidFill>
                  <a:srgbClr val="002060"/>
                </a:solidFill>
              </a:rPr>
              <a:t>. </a:t>
            </a:r>
            <a:endParaRPr lang="en-US" dirty="0">
              <a:solidFill>
                <a:srgbClr val="00206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85794"/>
            <a:ext cx="8115328" cy="5340369"/>
          </a:xfrm>
        </p:spPr>
        <p:txBody>
          <a:bodyPr>
            <a:normAutofit/>
          </a:bodyPr>
          <a:lstStyle/>
          <a:p>
            <a:pPr algn="l" rtl="0"/>
            <a:r>
              <a:rPr lang="en-US" b="1" i="1" dirty="0" smtClean="0">
                <a:solidFill>
                  <a:srgbClr val="FF0000"/>
                </a:solidFill>
              </a:rPr>
              <a:t>Breast cancer</a:t>
            </a:r>
          </a:p>
          <a:p>
            <a:pPr algn="l" rtl="0"/>
            <a:r>
              <a:rPr lang="en-US" b="1" i="1" dirty="0" smtClean="0"/>
              <a:t>Estrogen therapy. Most, but not all, observational studies </a:t>
            </a:r>
            <a:r>
              <a:rPr lang="en-US" dirty="0" smtClean="0"/>
              <a:t>report an increased </a:t>
            </a:r>
            <a:r>
              <a:rPr lang="en-US" dirty="0" smtClean="0">
                <a:solidFill>
                  <a:srgbClr val="00B050"/>
                </a:solidFill>
              </a:rPr>
              <a:t>breast cancer risk with oral or </a:t>
            </a:r>
            <a:r>
              <a:rPr lang="en-US" dirty="0" err="1" smtClean="0">
                <a:solidFill>
                  <a:srgbClr val="00B050"/>
                </a:solidFill>
              </a:rPr>
              <a:t>transdermal</a:t>
            </a:r>
            <a:r>
              <a:rPr lang="en-US" dirty="0" smtClean="0">
                <a:solidFill>
                  <a:srgbClr val="00B050"/>
                </a:solidFill>
              </a:rPr>
              <a:t> </a:t>
            </a:r>
            <a:r>
              <a:rPr lang="en-US" dirty="0" err="1" smtClean="0">
                <a:solidFill>
                  <a:srgbClr val="00B050"/>
                </a:solidFill>
              </a:rPr>
              <a:t>estradiol</a:t>
            </a:r>
            <a:r>
              <a:rPr lang="en-US" dirty="0" smtClean="0"/>
              <a:t> when initiated in recently menopausal women .</a:t>
            </a:r>
          </a:p>
          <a:p>
            <a:pPr algn="l" rtl="0"/>
            <a:endParaRPr lang="en-US" dirty="0" smtClean="0"/>
          </a:p>
          <a:p>
            <a:pPr algn="l" rtl="0"/>
            <a:r>
              <a:rPr lang="en-US" dirty="0" smtClean="0"/>
              <a:t> This increase occurs as a function of </a:t>
            </a:r>
            <a:r>
              <a:rPr lang="en-US" dirty="0" smtClean="0">
                <a:solidFill>
                  <a:srgbClr val="00B050"/>
                </a:solidFill>
              </a:rPr>
              <a:t>duration of ET </a:t>
            </a:r>
            <a:r>
              <a:rPr lang="en-US" dirty="0" smtClean="0"/>
              <a:t> with a </a:t>
            </a:r>
            <a:r>
              <a:rPr lang="en-US" dirty="0" smtClean="0">
                <a:solidFill>
                  <a:srgbClr val="00B050"/>
                </a:solidFill>
              </a:rPr>
              <a:t>linear trend</a:t>
            </a:r>
            <a:r>
              <a:rPr lang="en-US" dirty="0" smtClean="0"/>
              <a:t> in the largest study .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785794"/>
            <a:ext cx="7972452" cy="5340369"/>
          </a:xfrm>
        </p:spPr>
        <p:txBody>
          <a:bodyPr/>
          <a:lstStyle/>
          <a:p>
            <a:pPr algn="l" rtl="0"/>
            <a:r>
              <a:rPr lang="en-US" b="1" i="1" dirty="0" smtClean="0"/>
              <a:t>Lung cancer</a:t>
            </a:r>
          </a:p>
          <a:p>
            <a:pPr algn="l" rtl="0"/>
            <a:endParaRPr lang="en-US" dirty="0" smtClean="0"/>
          </a:p>
          <a:p>
            <a:pPr algn="l" rtl="0"/>
            <a:r>
              <a:rPr lang="en-US" dirty="0" smtClean="0"/>
              <a:t>In the 50- to 59-year age group in the WHI study, the incidence of lung cancer </a:t>
            </a:r>
            <a:r>
              <a:rPr lang="en-US" dirty="0" smtClean="0">
                <a:solidFill>
                  <a:srgbClr val="00B050"/>
                </a:solidFill>
              </a:rPr>
              <a:t>was not significantly increased or decreased in either </a:t>
            </a:r>
            <a:r>
              <a:rPr lang="en-US" dirty="0" smtClean="0"/>
              <a:t>treatment arm.</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928670"/>
            <a:ext cx="8115328" cy="5197493"/>
          </a:xfrm>
        </p:spPr>
        <p:txBody>
          <a:bodyPr>
            <a:normAutofit/>
          </a:bodyPr>
          <a:lstStyle/>
          <a:p>
            <a:pPr algn="l" rtl="0"/>
            <a:r>
              <a:rPr lang="en-US" b="1" i="1" dirty="0" smtClean="0"/>
              <a:t>Ovarian cancer</a:t>
            </a:r>
          </a:p>
          <a:p>
            <a:pPr algn="l" rtl="0"/>
            <a:endParaRPr lang="en-US" dirty="0" smtClean="0"/>
          </a:p>
          <a:p>
            <a:pPr algn="l" rtl="0">
              <a:buNone/>
            </a:pPr>
            <a:r>
              <a:rPr lang="en-US" dirty="0" smtClean="0"/>
              <a:t>. A controversial meta-analysis of 52 observational studies showed an </a:t>
            </a:r>
            <a:r>
              <a:rPr lang="en-US" dirty="0" smtClean="0">
                <a:solidFill>
                  <a:srgbClr val="00B050"/>
                </a:solidFill>
              </a:rPr>
              <a:t>increase of 0.52 cases/1000 in women starting MHT(no difference in risk between ET and EPT) at age 50 and continuing therapy for 5 years</a:t>
            </a:r>
            <a:r>
              <a:rPr lang="en-US" dirty="0" smtClean="0"/>
              <a:t>. </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186766" cy="5483245"/>
          </a:xfrm>
        </p:spPr>
        <p:txBody>
          <a:bodyPr>
            <a:normAutofit fontScale="92500" lnSpcReduction="10000"/>
          </a:bodyPr>
          <a:lstStyle/>
          <a:p>
            <a:pPr algn="l" rtl="0"/>
            <a:r>
              <a:rPr lang="en-US" b="1" i="1" dirty="0" smtClean="0"/>
              <a:t>Coronary heart disease</a:t>
            </a:r>
          </a:p>
          <a:p>
            <a:pPr algn="l" rtl="0"/>
            <a:r>
              <a:rPr lang="en-US" b="1" i="1" dirty="0" smtClean="0"/>
              <a:t>Estrogen therapy. The </a:t>
            </a:r>
            <a:r>
              <a:rPr lang="en-US" b="1" i="1" dirty="0" smtClean="0">
                <a:solidFill>
                  <a:srgbClr val="00B050"/>
                </a:solidFill>
              </a:rPr>
              <a:t>age at initiation </a:t>
            </a:r>
            <a:r>
              <a:rPr lang="en-US" b="1" i="1" dirty="0" smtClean="0"/>
              <a:t>of ET influences </a:t>
            </a:r>
            <a:r>
              <a:rPr lang="en-US" dirty="0" smtClean="0"/>
              <a:t>risk. In the WHI, there was a trend toward a reduction in CHD and total MI in women aged 50 to 59 years at trial enrollment . </a:t>
            </a:r>
          </a:p>
          <a:p>
            <a:pPr algn="l" rtl="0"/>
            <a:endParaRPr lang="en-US" dirty="0" smtClean="0"/>
          </a:p>
          <a:p>
            <a:pPr algn="l" rtl="0"/>
            <a:r>
              <a:rPr lang="en-US" dirty="0" smtClean="0">
                <a:solidFill>
                  <a:srgbClr val="00B050"/>
                </a:solidFill>
              </a:rPr>
              <a:t>In summary, ET does not increase CHD risk in women starting therapy at ages  60 years and may possibly reduce this risk</a:t>
            </a:r>
          </a:p>
          <a:p>
            <a:pPr algn="l" rtl="0"/>
            <a:endParaRPr lang="en-US" dirty="0" smtClean="0">
              <a:solidFill>
                <a:srgbClr val="00B050"/>
              </a:solidFill>
            </a:endParaRPr>
          </a:p>
          <a:p>
            <a:pPr algn="l" rtl="0"/>
            <a:r>
              <a:rPr lang="en-US" dirty="0" smtClean="0">
                <a:solidFill>
                  <a:srgbClr val="C00000"/>
                </a:solidFill>
              </a:rPr>
              <a:t>A meta-analysis reported </a:t>
            </a:r>
          </a:p>
          <a:p>
            <a:pPr algn="l" rtl="0"/>
            <a:r>
              <a:rPr lang="en-US" dirty="0" smtClean="0">
                <a:solidFill>
                  <a:srgbClr val="C00000"/>
                </a:solidFill>
              </a:rPr>
              <a:t> </a:t>
            </a:r>
            <a:r>
              <a:rPr lang="en-US" dirty="0" smtClean="0">
                <a:solidFill>
                  <a:srgbClr val="0070C0"/>
                </a:solidFill>
              </a:rPr>
              <a:t>no</a:t>
            </a:r>
            <a:r>
              <a:rPr lang="en-US" dirty="0" smtClean="0">
                <a:solidFill>
                  <a:srgbClr val="C00000"/>
                </a:solidFill>
              </a:rPr>
              <a:t> significant difference in CHD outcomes between </a:t>
            </a:r>
            <a:r>
              <a:rPr lang="en-US" dirty="0" smtClean="0">
                <a:solidFill>
                  <a:srgbClr val="0070C0"/>
                </a:solidFill>
              </a:rPr>
              <a:t>oral and </a:t>
            </a:r>
            <a:r>
              <a:rPr lang="en-US" dirty="0" err="1" smtClean="0">
                <a:solidFill>
                  <a:srgbClr val="0070C0"/>
                </a:solidFill>
              </a:rPr>
              <a:t>transdermal</a:t>
            </a:r>
            <a:r>
              <a:rPr lang="en-US" dirty="0" smtClean="0">
                <a:solidFill>
                  <a:srgbClr val="0070C0"/>
                </a:solidFill>
              </a:rPr>
              <a:t> </a:t>
            </a:r>
            <a:r>
              <a:rPr lang="en-US" dirty="0" smtClean="0">
                <a:solidFill>
                  <a:srgbClr val="C00000"/>
                </a:solidFill>
              </a:rPr>
              <a:t>MHT </a:t>
            </a:r>
            <a:r>
              <a:rPr lang="en-US" dirty="0" smtClean="0">
                <a:solidFill>
                  <a:srgbClr val="0070C0"/>
                </a:solidFill>
              </a:rPr>
              <a:t>. No </a:t>
            </a:r>
            <a:r>
              <a:rPr lang="en-US" dirty="0" smtClean="0">
                <a:solidFill>
                  <a:srgbClr val="C00000"/>
                </a:solidFill>
              </a:rPr>
              <a:t>associations with estrogen </a:t>
            </a:r>
            <a:r>
              <a:rPr lang="en-US" dirty="0" smtClean="0">
                <a:solidFill>
                  <a:srgbClr val="0070C0"/>
                </a:solidFill>
              </a:rPr>
              <a:t>dose were </a:t>
            </a:r>
            <a:r>
              <a:rPr lang="en-US" dirty="0" smtClean="0">
                <a:solidFill>
                  <a:srgbClr val="C00000"/>
                </a:solidFill>
              </a:rPr>
              <a:t>reported.</a:t>
            </a:r>
          </a:p>
          <a:p>
            <a:pPr algn="l" rtl="0"/>
            <a:endParaRPr lang="en-US" dirty="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42918"/>
            <a:ext cx="8115328" cy="5411807"/>
          </a:xfrm>
        </p:spPr>
        <p:txBody>
          <a:bodyPr/>
          <a:lstStyle/>
          <a:p>
            <a:pPr algn="l" rtl="0"/>
            <a:r>
              <a:rPr lang="en-US" sz="3600" dirty="0" smtClean="0">
                <a:solidFill>
                  <a:srgbClr val="FF0000"/>
                </a:solidFill>
              </a:rPr>
              <a:t>Climacteric</a:t>
            </a:r>
          </a:p>
          <a:p>
            <a:pPr algn="l" rtl="0"/>
            <a:r>
              <a:rPr lang="en-US" dirty="0" smtClean="0"/>
              <a:t>The phase in the aging of women marking the transition from the </a:t>
            </a:r>
            <a:r>
              <a:rPr lang="en-US" dirty="0" smtClean="0">
                <a:solidFill>
                  <a:srgbClr val="00B0F0"/>
                </a:solidFill>
              </a:rPr>
              <a:t>reproductive phase to the non reproductive state</a:t>
            </a:r>
            <a:r>
              <a:rPr lang="en-US" dirty="0" smtClean="0"/>
              <a:t>. </a:t>
            </a:r>
          </a:p>
          <a:p>
            <a:pPr algn="l" rtl="0"/>
            <a:endParaRPr lang="en-US" dirty="0" smtClean="0"/>
          </a:p>
          <a:p>
            <a:pPr algn="l" rtl="0"/>
            <a:r>
              <a:rPr lang="en-US" dirty="0" smtClean="0"/>
              <a:t>This phase incorporates the </a:t>
            </a:r>
            <a:r>
              <a:rPr lang="en-US" dirty="0" err="1" smtClean="0"/>
              <a:t>perimenopause</a:t>
            </a:r>
            <a:r>
              <a:rPr lang="en-US" dirty="0" smtClean="0"/>
              <a:t> by extending for a longer variable period before and after the </a:t>
            </a:r>
            <a:r>
              <a:rPr lang="en-US" dirty="0" err="1" smtClean="0"/>
              <a:t>perimenopause</a:t>
            </a:r>
            <a:r>
              <a:rPr lang="en-US" dirty="0" smtClean="0"/>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857364"/>
            <a:ext cx="8429684" cy="4268799"/>
          </a:xfrm>
        </p:spPr>
        <p:txBody>
          <a:bodyPr>
            <a:normAutofit/>
          </a:bodyPr>
          <a:lstStyle/>
          <a:p>
            <a:pPr algn="l" rtl="0">
              <a:buNone/>
            </a:pPr>
            <a:r>
              <a:rPr lang="en-US" dirty="0" smtClean="0"/>
              <a:t> </a:t>
            </a:r>
          </a:p>
          <a:p>
            <a:pPr algn="l" rtl="0">
              <a:buNone/>
            </a:pPr>
            <a:r>
              <a:rPr lang="en-US" dirty="0" smtClean="0">
                <a:solidFill>
                  <a:srgbClr val="00B050"/>
                </a:solidFill>
              </a:rPr>
              <a:t>     an increased risk of CHD among women close to the onset of menopause</a:t>
            </a:r>
            <a:r>
              <a:rPr lang="en-US" dirty="0" smtClean="0"/>
              <a:t>, and if any risk elevation is present in women younger than 60 years, its magnitude is small. A definitive conclusion regarding CHD </a:t>
            </a:r>
            <a:r>
              <a:rPr lang="en-US" dirty="0" smtClean="0">
                <a:solidFill>
                  <a:srgbClr val="00B0F0"/>
                </a:solidFill>
              </a:rPr>
              <a:t>risk requires an appropriately powered RCT.</a:t>
            </a:r>
            <a:endParaRPr lang="en-US" dirty="0">
              <a:solidFill>
                <a:srgbClr val="00B0F0"/>
              </a:solidFill>
            </a:endParaRPr>
          </a:p>
        </p:txBody>
      </p:sp>
      <p:sp>
        <p:nvSpPr>
          <p:cNvPr id="4" name="Rectangle 3"/>
          <p:cNvSpPr/>
          <p:nvPr/>
        </p:nvSpPr>
        <p:spPr>
          <a:xfrm>
            <a:off x="714348" y="857232"/>
            <a:ext cx="7215238" cy="584775"/>
          </a:xfrm>
          <a:prstGeom prst="rect">
            <a:avLst/>
          </a:prstGeom>
        </p:spPr>
        <p:txBody>
          <a:bodyPr wrap="square">
            <a:spAutoFit/>
          </a:bodyPr>
          <a:lstStyle/>
          <a:p>
            <a:r>
              <a:rPr lang="en-US" sz="3200" b="1" i="1" dirty="0" smtClean="0"/>
              <a:t>Combined EPT. </a:t>
            </a:r>
            <a:endParaRPr lang="fa-IR" sz="3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186766" cy="5411807"/>
          </a:xfrm>
        </p:spPr>
        <p:txBody>
          <a:bodyPr>
            <a:normAutofit/>
          </a:bodyPr>
          <a:lstStyle/>
          <a:p>
            <a:pPr algn="l" rtl="0"/>
            <a:r>
              <a:rPr lang="en-US" b="1" i="1" dirty="0" smtClean="0"/>
              <a:t>Stroke</a:t>
            </a:r>
          </a:p>
          <a:p>
            <a:pPr algn="l" rtl="0"/>
            <a:endParaRPr lang="en-US" dirty="0" smtClean="0"/>
          </a:p>
          <a:p>
            <a:pPr algn="l" rtl="0"/>
            <a:r>
              <a:rPr lang="en-US" dirty="0" smtClean="0"/>
              <a:t>Researchers </a:t>
            </a:r>
            <a:r>
              <a:rPr lang="en-US" dirty="0" smtClean="0">
                <a:solidFill>
                  <a:srgbClr val="00B050"/>
                </a:solidFill>
              </a:rPr>
              <a:t>reported a non significant trend toward an increase in stroke risk with EPT in women ages 50 to 59 in the WHI.</a:t>
            </a:r>
            <a:r>
              <a:rPr lang="en-US" dirty="0" smtClean="0"/>
              <a:t>. When examined by years since menopause, ET increased stroke risk in women 10 years since menopause. </a:t>
            </a:r>
          </a:p>
          <a:p>
            <a:pPr algn="l" rtl="0"/>
            <a:endParaRPr lang="en-US" dirty="0" smtClean="0"/>
          </a:p>
          <a:p>
            <a:pPr algn="l" rtl="0"/>
            <a:r>
              <a:rPr lang="en-US" dirty="0" smtClean="0">
                <a:solidFill>
                  <a:srgbClr val="00B050"/>
                </a:solidFill>
              </a:rPr>
              <a:t>In summary, MHT may confer a small risk of stroke.</a:t>
            </a:r>
            <a:endParaRPr lang="en-US" dirty="0">
              <a:solidFill>
                <a:srgbClr val="00B05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571480"/>
            <a:ext cx="8115328" cy="5554683"/>
          </a:xfrm>
        </p:spPr>
        <p:txBody>
          <a:bodyPr>
            <a:normAutofit/>
          </a:bodyPr>
          <a:lstStyle/>
          <a:p>
            <a:pPr algn="l" rtl="0"/>
            <a:r>
              <a:rPr lang="en-US" b="1" i="1" dirty="0" smtClean="0"/>
              <a:t>Venous </a:t>
            </a:r>
            <a:r>
              <a:rPr lang="en-US" b="1" i="1" dirty="0" err="1" smtClean="0"/>
              <a:t>thromboembolic</a:t>
            </a:r>
            <a:r>
              <a:rPr lang="en-US" b="1" i="1" dirty="0" smtClean="0"/>
              <a:t> events</a:t>
            </a:r>
          </a:p>
          <a:p>
            <a:pPr algn="l" rtl="0"/>
            <a:r>
              <a:rPr lang="en-US" b="1" i="1" dirty="0" smtClean="0">
                <a:solidFill>
                  <a:srgbClr val="00B050"/>
                </a:solidFill>
              </a:rPr>
              <a:t>Estrogen therapy. RCTs demonstrate that oral ET increases </a:t>
            </a:r>
            <a:r>
              <a:rPr lang="en-US" dirty="0" smtClean="0">
                <a:solidFill>
                  <a:srgbClr val="00B050"/>
                </a:solidFill>
              </a:rPr>
              <a:t>VTE risk in women ages 50 to 59 </a:t>
            </a:r>
            <a:r>
              <a:rPr lang="en-US" dirty="0" smtClean="0"/>
              <a:t>. These data are supported by observational studies .</a:t>
            </a:r>
            <a:r>
              <a:rPr lang="en-US" dirty="0" smtClean="0">
                <a:solidFill>
                  <a:srgbClr val="00B050"/>
                </a:solidFill>
              </a:rPr>
              <a:t>Risk declined after discontinuing therapy </a:t>
            </a:r>
            <a:r>
              <a:rPr lang="en-US" dirty="0" smtClean="0"/>
              <a:t>. </a:t>
            </a:r>
          </a:p>
          <a:p>
            <a:pPr algn="l" rtl="0"/>
            <a:endParaRPr lang="en-US" dirty="0" smtClean="0"/>
          </a:p>
          <a:p>
            <a:pPr algn="l" rtl="0"/>
            <a:r>
              <a:rPr lang="en-US" dirty="0" smtClean="0"/>
              <a:t>Observational studies and meta-analyses </a:t>
            </a:r>
            <a:r>
              <a:rPr lang="en-US" dirty="0" smtClean="0">
                <a:solidFill>
                  <a:srgbClr val="C00000"/>
                </a:solidFill>
              </a:rPr>
              <a:t>suggest that </a:t>
            </a:r>
            <a:r>
              <a:rPr lang="en-US" dirty="0" err="1" smtClean="0">
                <a:solidFill>
                  <a:srgbClr val="C00000"/>
                </a:solidFill>
              </a:rPr>
              <a:t>transdermal</a:t>
            </a:r>
            <a:r>
              <a:rPr lang="en-US" dirty="0" smtClean="0">
                <a:solidFill>
                  <a:srgbClr val="C00000"/>
                </a:solidFill>
              </a:rPr>
              <a:t> ET does not increase VTE risk, even in women with </a:t>
            </a:r>
            <a:r>
              <a:rPr lang="en-US" dirty="0" err="1" smtClean="0">
                <a:solidFill>
                  <a:srgbClr val="C00000"/>
                </a:solidFill>
              </a:rPr>
              <a:t>thrombophilia</a:t>
            </a:r>
            <a:r>
              <a:rPr lang="en-US" dirty="0" smtClean="0">
                <a:solidFill>
                  <a:srgbClr val="C00000"/>
                </a:solidFill>
              </a:rPr>
              <a:t> or obesity</a:t>
            </a:r>
            <a:r>
              <a:rPr lang="en-US" dirty="0" smtClean="0"/>
              <a:t> . </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186766" cy="5268931"/>
          </a:xfrm>
        </p:spPr>
        <p:txBody>
          <a:bodyPr>
            <a:normAutofit lnSpcReduction="10000"/>
          </a:bodyPr>
          <a:lstStyle/>
          <a:p>
            <a:pPr algn="l" rtl="0"/>
            <a:r>
              <a:rPr lang="en-US" b="1" i="1" dirty="0" smtClean="0"/>
              <a:t>Combined EPT. </a:t>
            </a:r>
          </a:p>
          <a:p>
            <a:pPr algn="l" rtl="0"/>
            <a:r>
              <a:rPr lang="en-US" b="1" i="1" dirty="0" smtClean="0"/>
              <a:t>The WHI trial found an </a:t>
            </a:r>
            <a:r>
              <a:rPr lang="en-US" b="1" i="1" dirty="0" smtClean="0">
                <a:solidFill>
                  <a:srgbClr val="00B050"/>
                </a:solidFill>
              </a:rPr>
              <a:t>association between </a:t>
            </a:r>
            <a:r>
              <a:rPr lang="en-US" dirty="0" smtClean="0">
                <a:solidFill>
                  <a:srgbClr val="00B050"/>
                </a:solidFill>
              </a:rPr>
              <a:t>EPT and both DVT and pulmonary embolism (PE) in women ages 50 to 59 . Risks resolved when therapy was discontinued.</a:t>
            </a:r>
            <a:r>
              <a:rPr lang="en-US" dirty="0" smtClean="0"/>
              <a:t> </a:t>
            </a:r>
          </a:p>
          <a:p>
            <a:pPr algn="l" rtl="0"/>
            <a:endParaRPr lang="en-US" dirty="0" smtClean="0"/>
          </a:p>
          <a:p>
            <a:pPr algn="l" rtl="0"/>
            <a:r>
              <a:rPr lang="en-US" dirty="0" smtClean="0"/>
              <a:t>Observational studies suggest that formulations </a:t>
            </a:r>
            <a:r>
              <a:rPr lang="en-US" dirty="0" smtClean="0">
                <a:solidFill>
                  <a:srgbClr val="C00000"/>
                </a:solidFill>
              </a:rPr>
              <a:t>containing MPA and </a:t>
            </a:r>
            <a:r>
              <a:rPr lang="en-US" dirty="0" err="1" smtClean="0">
                <a:solidFill>
                  <a:srgbClr val="C00000"/>
                </a:solidFill>
              </a:rPr>
              <a:t>normethytestosterone</a:t>
            </a:r>
            <a:r>
              <a:rPr lang="en-US" dirty="0" smtClean="0">
                <a:solidFill>
                  <a:srgbClr val="C00000"/>
                </a:solidFill>
              </a:rPr>
              <a:t> derivatives appear to be associated with greater risk than other </a:t>
            </a:r>
            <a:r>
              <a:rPr lang="en-US" dirty="0" err="1" smtClean="0">
                <a:solidFill>
                  <a:srgbClr val="C00000"/>
                </a:solidFill>
              </a:rPr>
              <a:t>progestogens</a:t>
            </a:r>
            <a:r>
              <a:rPr lang="en-US" dirty="0" smtClean="0"/>
              <a:t>.</a:t>
            </a:r>
          </a:p>
          <a:p>
            <a:pPr algn="l" rtl="0"/>
            <a:r>
              <a:rPr lang="en-US" dirty="0" smtClean="0"/>
              <a:t> A recent meta-analysis comparing ET and EPT did not report any statistically significant differences in risk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14356"/>
            <a:ext cx="8115328" cy="5572164"/>
          </a:xfrm>
        </p:spPr>
        <p:txBody>
          <a:bodyPr>
            <a:normAutofit/>
          </a:bodyPr>
          <a:lstStyle/>
          <a:p>
            <a:pPr algn="l" rtl="0"/>
            <a:r>
              <a:rPr lang="en-US" b="1" i="1" dirty="0" smtClean="0"/>
              <a:t>Gallbladder disease</a:t>
            </a:r>
          </a:p>
          <a:p>
            <a:pPr algn="l" rtl="0"/>
            <a:endParaRPr lang="en-US" dirty="0" smtClean="0"/>
          </a:p>
          <a:p>
            <a:pPr algn="l" rtl="0">
              <a:buNone/>
            </a:pPr>
            <a:endParaRPr lang="en-US" dirty="0" smtClean="0"/>
          </a:p>
          <a:p>
            <a:pPr algn="l" rtl="0">
              <a:buNone/>
            </a:pPr>
            <a:endParaRPr lang="en-US" dirty="0" smtClean="0">
              <a:solidFill>
                <a:srgbClr val="00B050"/>
              </a:solidFill>
            </a:endParaRPr>
          </a:p>
          <a:p>
            <a:pPr algn="l" rtl="0"/>
            <a:r>
              <a:rPr lang="en-US" dirty="0" smtClean="0">
                <a:solidFill>
                  <a:srgbClr val="00B050"/>
                </a:solidFill>
              </a:rPr>
              <a:t>Observational studies report increased risk with oral, but not </a:t>
            </a:r>
            <a:r>
              <a:rPr lang="en-US" dirty="0" err="1" smtClean="0">
                <a:solidFill>
                  <a:srgbClr val="00B050"/>
                </a:solidFill>
              </a:rPr>
              <a:t>transdermal</a:t>
            </a:r>
            <a:r>
              <a:rPr lang="en-US" dirty="0" smtClean="0">
                <a:solidFill>
                  <a:srgbClr val="00B050"/>
                </a:solidFill>
              </a:rPr>
              <a:t>, </a:t>
            </a:r>
            <a:r>
              <a:rPr lang="en-US" dirty="0" err="1" smtClean="0">
                <a:solidFill>
                  <a:srgbClr val="00B050"/>
                </a:solidFill>
              </a:rPr>
              <a:t>estradiol</a:t>
            </a:r>
            <a:r>
              <a:rPr lang="en-US" dirty="0" smtClean="0">
                <a:solidFill>
                  <a:srgbClr val="00B050"/>
                </a:solidFill>
              </a:rPr>
              <a:t> and increased dose and duration </a:t>
            </a:r>
            <a:r>
              <a:rPr lang="en-US" dirty="0" smtClean="0"/>
              <a:t>.</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857232"/>
            <a:ext cx="8043890" cy="5268931"/>
          </a:xfrm>
        </p:spPr>
        <p:txBody>
          <a:bodyPr/>
          <a:lstStyle/>
          <a:p>
            <a:pPr algn="l" rtl="0"/>
            <a:r>
              <a:rPr lang="en-US" b="1" i="1" dirty="0" smtClean="0"/>
              <a:t>Incontinence</a:t>
            </a:r>
          </a:p>
          <a:p>
            <a:pPr algn="l" rtl="0"/>
            <a:endParaRPr lang="en-US" dirty="0" smtClean="0">
              <a:solidFill>
                <a:srgbClr val="00B050"/>
              </a:solidFill>
            </a:endParaRPr>
          </a:p>
          <a:p>
            <a:pPr algn="l" rtl="0"/>
            <a:r>
              <a:rPr lang="en-US" dirty="0" smtClean="0">
                <a:solidFill>
                  <a:srgbClr val="00B050"/>
                </a:solidFill>
              </a:rPr>
              <a:t>Stress urinary incontinence, urge urinary incontinence, and mixed urinary incontinence </a:t>
            </a:r>
            <a:r>
              <a:rPr lang="en-US" dirty="0" smtClean="0">
                <a:solidFill>
                  <a:srgbClr val="002060"/>
                </a:solidFill>
              </a:rPr>
              <a:t>increase in women taking oral ET and EPT . </a:t>
            </a:r>
          </a:p>
          <a:p>
            <a:pPr algn="l" rtl="0"/>
            <a:endParaRPr lang="en-US" dirty="0" smtClean="0">
              <a:solidFill>
                <a:srgbClr val="00B050"/>
              </a:solidFill>
            </a:endParaRPr>
          </a:p>
          <a:p>
            <a:pPr algn="l" rtl="0"/>
            <a:r>
              <a:rPr lang="en-US" dirty="0" smtClean="0">
                <a:solidFill>
                  <a:srgbClr val="002060"/>
                </a:solidFill>
              </a:rPr>
              <a:t>An increased risk may persist after discontinuation </a:t>
            </a:r>
            <a:r>
              <a:rPr lang="en-US" dirty="0" smtClean="0"/>
              <a:t>.</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85794"/>
            <a:ext cx="8115328" cy="5340369"/>
          </a:xfrm>
        </p:spPr>
        <p:txBody>
          <a:bodyPr>
            <a:normAutofit/>
          </a:bodyPr>
          <a:lstStyle/>
          <a:p>
            <a:pPr algn="l" rtl="0"/>
            <a:r>
              <a:rPr lang="en-US" b="1" i="1" dirty="0" smtClean="0"/>
              <a:t>Uncertain benefits of hormone therapy</a:t>
            </a:r>
          </a:p>
          <a:p>
            <a:pPr algn="l" rtl="0"/>
            <a:r>
              <a:rPr lang="en-US" b="1" i="1" dirty="0" smtClean="0"/>
              <a:t>Mortality</a:t>
            </a:r>
          </a:p>
          <a:p>
            <a:pPr algn="l" rtl="0"/>
            <a:r>
              <a:rPr lang="en-US" dirty="0" smtClean="0"/>
              <a:t>A meta-analysis of RCTs demonstrated </a:t>
            </a:r>
            <a:r>
              <a:rPr lang="en-US" dirty="0" smtClean="0">
                <a:solidFill>
                  <a:srgbClr val="00B050"/>
                </a:solidFill>
              </a:rPr>
              <a:t>no significant effect on all-cause mortality with </a:t>
            </a:r>
            <a:r>
              <a:rPr lang="en-US" dirty="0" err="1" smtClean="0">
                <a:solidFill>
                  <a:srgbClr val="00B050"/>
                </a:solidFill>
              </a:rPr>
              <a:t>MHTuse</a:t>
            </a:r>
            <a:r>
              <a:rPr lang="en-US" dirty="0" smtClean="0">
                <a:solidFill>
                  <a:srgbClr val="00B050"/>
                </a:solidFill>
              </a:rPr>
              <a:t>, but these data included women&lt;  and &gt; 60 years of age.</a:t>
            </a:r>
            <a:r>
              <a:rPr lang="en-US" dirty="0" smtClean="0"/>
              <a:t> </a:t>
            </a:r>
          </a:p>
          <a:p>
            <a:pPr algn="l" rtl="0"/>
            <a:endParaRPr lang="en-US" dirty="0" smtClean="0"/>
          </a:p>
          <a:p>
            <a:pPr algn="l" rtl="0"/>
            <a:r>
              <a:rPr lang="en-US" dirty="0" smtClean="0">
                <a:solidFill>
                  <a:srgbClr val="002060"/>
                </a:solidFill>
              </a:rPr>
              <a:t>summary, further data are required for definitive conclusions about mortality in younger women.</a:t>
            </a:r>
            <a:endParaRPr lang="en-US" dirty="0">
              <a:solidFill>
                <a:srgbClr val="00206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186766" cy="5411807"/>
          </a:xfrm>
        </p:spPr>
        <p:txBody>
          <a:bodyPr>
            <a:normAutofit/>
          </a:bodyPr>
          <a:lstStyle/>
          <a:p>
            <a:pPr algn="l" rtl="0"/>
            <a:r>
              <a:rPr lang="en-US" b="1" i="1" dirty="0" smtClean="0"/>
              <a:t>Dementia</a:t>
            </a:r>
          </a:p>
          <a:p>
            <a:pPr algn="l" rtl="0"/>
            <a:r>
              <a:rPr lang="en-US" dirty="0" smtClean="0"/>
              <a:t>Observational studies suggest a possible benefit of MHT if started in younger women closer to menopause</a:t>
            </a:r>
          </a:p>
          <a:p>
            <a:pPr algn="l" rtl="0">
              <a:buNone/>
            </a:pPr>
            <a:r>
              <a:rPr lang="en-US" dirty="0" smtClean="0"/>
              <a:t> </a:t>
            </a:r>
          </a:p>
          <a:p>
            <a:pPr algn="l" rtl="0"/>
            <a:r>
              <a:rPr lang="en-US" dirty="0" smtClean="0"/>
              <a:t>Some studies of postmenopausal women treated with </a:t>
            </a:r>
            <a:r>
              <a:rPr lang="en-US" dirty="0" err="1" smtClean="0"/>
              <a:t>estradiol</a:t>
            </a:r>
            <a:r>
              <a:rPr lang="en-US" dirty="0" smtClean="0"/>
              <a:t> reported an </a:t>
            </a:r>
            <a:r>
              <a:rPr lang="en-US" dirty="0" smtClean="0">
                <a:solidFill>
                  <a:srgbClr val="00B050"/>
                </a:solidFill>
              </a:rPr>
              <a:t>improvement in verbal memory and executive function</a:t>
            </a:r>
            <a:r>
              <a:rPr lang="en-US" dirty="0" smtClean="0"/>
              <a:t>, whereas other studies did not associate CEE therapy with cognitive improvement</a:t>
            </a:r>
            <a:r>
              <a:rPr lang="en-US" dirty="0"/>
              <a:t>.</a:t>
            </a:r>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186766" cy="5197493"/>
          </a:xfrm>
        </p:spPr>
        <p:txBody>
          <a:bodyPr>
            <a:normAutofit/>
          </a:bodyPr>
          <a:lstStyle/>
          <a:p>
            <a:pPr algn="l" rtl="0"/>
            <a:r>
              <a:rPr lang="en-US" b="1" i="1" dirty="0" smtClean="0"/>
              <a:t>Metabolic syndrome. The metabolic syndrome (</a:t>
            </a:r>
            <a:r>
              <a:rPr lang="en-US" b="1" i="1" dirty="0" err="1" smtClean="0"/>
              <a:t>MetS</a:t>
            </a:r>
            <a:r>
              <a:rPr lang="en-US" b="1" i="1" dirty="0" smtClean="0"/>
              <a:t>) is </a:t>
            </a:r>
            <a:r>
              <a:rPr lang="en-US" dirty="0" smtClean="0"/>
              <a:t>associated with </a:t>
            </a:r>
            <a:r>
              <a:rPr lang="en-US" dirty="0" smtClean="0">
                <a:solidFill>
                  <a:srgbClr val="C00000"/>
                </a:solidFill>
              </a:rPr>
              <a:t>higher risk  of cardiovascular events and breast and colon cancers </a:t>
            </a:r>
            <a:r>
              <a:rPr lang="en-US" dirty="0" smtClean="0"/>
              <a:t>.. </a:t>
            </a:r>
          </a:p>
          <a:p>
            <a:pPr algn="l" rtl="0"/>
            <a:r>
              <a:rPr lang="en-US" dirty="0" err="1" smtClean="0"/>
              <a:t>Transdermal</a:t>
            </a:r>
            <a:r>
              <a:rPr lang="en-US" dirty="0" smtClean="0"/>
              <a:t> </a:t>
            </a:r>
            <a:r>
              <a:rPr lang="en-US" dirty="0" err="1" smtClean="0"/>
              <a:t>estradiol</a:t>
            </a:r>
            <a:r>
              <a:rPr lang="en-US" dirty="0" smtClean="0"/>
              <a:t> with micronized progesterone might have less deleterious metabolic effects than oral therapies,</a:t>
            </a:r>
          </a:p>
          <a:p>
            <a:pPr algn="l" rtl="0"/>
            <a:endParaRPr lang="en-US" dirty="0" smtClean="0"/>
          </a:p>
          <a:p>
            <a:pPr algn="l" rtl="0"/>
            <a:r>
              <a:rPr lang="en-US" dirty="0" smtClean="0">
                <a:solidFill>
                  <a:srgbClr val="00B050"/>
                </a:solidFill>
              </a:rPr>
              <a:t> but there are no RCTs that have evaluated the safety of these preparations in women with </a:t>
            </a:r>
            <a:r>
              <a:rPr lang="en-US" dirty="0" err="1" smtClean="0">
                <a:solidFill>
                  <a:srgbClr val="00B050"/>
                </a:solidFill>
              </a:rPr>
              <a:t>MetS</a:t>
            </a:r>
            <a:r>
              <a:rPr lang="en-US" dirty="0" smtClean="0">
                <a:solidFill>
                  <a:srgbClr val="00B050"/>
                </a:solidFill>
              </a:rPr>
              <a:t>.</a:t>
            </a:r>
            <a:endParaRPr lang="en-US" dirty="0">
              <a:solidFill>
                <a:srgbClr val="00B05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14356"/>
            <a:ext cx="8301038" cy="4883153"/>
          </a:xfrm>
        </p:spPr>
        <p:txBody>
          <a:bodyPr>
            <a:normAutofit/>
          </a:bodyPr>
          <a:lstStyle/>
          <a:p>
            <a:pPr algn="l" rtl="0"/>
            <a:r>
              <a:rPr lang="en-US" b="1" i="1" dirty="0" smtClean="0"/>
              <a:t>Diabetes. </a:t>
            </a:r>
          </a:p>
          <a:p>
            <a:pPr algn="l" rtl="0"/>
            <a:endParaRPr lang="en-US" sz="3600" b="1" i="1" dirty="0" smtClean="0">
              <a:solidFill>
                <a:srgbClr val="C00000"/>
              </a:solidFill>
            </a:endParaRPr>
          </a:p>
          <a:p>
            <a:pPr algn="l" rtl="0"/>
            <a:r>
              <a:rPr lang="en-US" sz="3600" b="1" i="1" dirty="0" smtClean="0">
                <a:solidFill>
                  <a:srgbClr val="C00000"/>
                </a:solidFill>
              </a:rPr>
              <a:t>Diabetes is considered by the AHA to be </a:t>
            </a:r>
            <a:r>
              <a:rPr lang="en-US" sz="3600" b="1" i="1" dirty="0" err="1" smtClean="0">
                <a:solidFill>
                  <a:srgbClr val="C00000"/>
                </a:solidFill>
              </a:rPr>
              <a:t>aCHD</a:t>
            </a:r>
            <a:r>
              <a:rPr lang="en-US" sz="3600" b="1" i="1" dirty="0" smtClean="0">
                <a:solidFill>
                  <a:srgbClr val="C00000"/>
                </a:solidFill>
              </a:rPr>
              <a:t> </a:t>
            </a:r>
            <a:r>
              <a:rPr lang="en-US" sz="3600" dirty="0" smtClean="0">
                <a:solidFill>
                  <a:srgbClr val="C00000"/>
                </a:solidFill>
              </a:rPr>
              <a:t>risk equivalent</a:t>
            </a:r>
            <a:r>
              <a:rPr lang="en-US" dirty="0" smtClean="0"/>
              <a:t>,</a:t>
            </a:r>
          </a:p>
          <a:p>
            <a:pPr algn="l" rtl="0">
              <a:buNone/>
            </a:pPr>
            <a:endParaRPr lang="en-US" dirty="0" smtClean="0"/>
          </a:p>
          <a:p>
            <a:pPr algn="l" rtl="0"/>
            <a:r>
              <a:rPr lang="en-US" dirty="0" smtClean="0"/>
              <a:t>which would suggest that women with diabetes should not take MHT.</a:t>
            </a:r>
          </a:p>
          <a:p>
            <a:pPr algn="l" rtl="0">
              <a:buNone/>
            </a:pPr>
            <a:endParaRPr lang="en-US" dirty="0" smtClean="0">
              <a:solidFill>
                <a:srgbClr val="00B05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5168</TotalTime>
  <Words>7055</Words>
  <Application>Microsoft Office PowerPoint</Application>
  <PresentationFormat>On-screen Show (4:3)</PresentationFormat>
  <Paragraphs>698</Paragraphs>
  <Slides>116</Slides>
  <Notes>116</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Flow</vt:lpstr>
      <vt:lpstr>Slide 1</vt:lpstr>
      <vt:lpstr>Treatment of Symptoms of the Menopause: An Endocrine Society Clinical Practice Guideline</vt:lpstr>
      <vt:lpstr>Method of Development of Evidencebased Clinical Practice Guidelines</vt:lpstr>
      <vt:lpstr>Slide 4</vt:lpstr>
      <vt:lpstr>Slide 5</vt:lpstr>
      <vt:lpstr>Slide 6</vt:lpstr>
      <vt:lpstr>Slide 7</vt:lpstr>
      <vt:lpstr>Slide 8</vt:lpstr>
      <vt:lpstr>Slide 9</vt:lpstr>
      <vt:lpstr>Slide 10</vt:lpstr>
      <vt:lpstr>Slide 11</vt:lpstr>
      <vt:lpstr>Slide 12</vt:lpstr>
      <vt:lpstr> Introduction and background </vt:lpstr>
      <vt:lpstr>Slide 14</vt:lpstr>
      <vt:lpstr>Slide 15</vt:lpstr>
      <vt:lpstr>Clinical manifestations.</vt:lpstr>
      <vt:lpstr>Slide 17</vt:lpstr>
      <vt:lpstr>Slide 18</vt:lpstr>
      <vt:lpstr>Table 2. Conditions That May Cause or Mimic  Vasomotor Events and That Can Be Distinguished From Menopausal Symptoms by History, Examination, and Investigations, as Indicated </vt:lpstr>
      <vt:lpstr>Association with sleep</vt:lpstr>
      <vt:lpstr>Slide 21</vt:lpstr>
      <vt:lpstr> Genitourinary syndrome of menopause </vt:lpstr>
      <vt:lpstr>Slide 23</vt:lpstr>
      <vt:lpstr>Slide 24</vt:lpstr>
      <vt:lpstr>Recommendations</vt:lpstr>
      <vt:lpstr>            2.0 Health considerations for all menopausal women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Figure 1. Approach to menopause guideline. Numbers correspond to section of text addressing selected clinical issue.</vt:lpstr>
      <vt:lpstr>Slide 70</vt:lpstr>
      <vt:lpstr>Slide 71</vt:lpstr>
      <vt:lpstr>Slide 72</vt:lpstr>
      <vt:lpstr>Table 4. Specific Cautions to Use of Systemic MHT or SERMsa,b for Treatment of Menopausal Symptoms </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farhad</dc:creator>
  <cp:lastModifiedBy>karimi</cp:lastModifiedBy>
  <cp:revision>673</cp:revision>
  <dcterms:created xsi:type="dcterms:W3CDTF">2015-11-08T15:16:34Z</dcterms:created>
  <dcterms:modified xsi:type="dcterms:W3CDTF">2014-12-13T18:21:44Z</dcterms:modified>
</cp:coreProperties>
</file>