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341" r:id="rId3"/>
    <p:sldId id="256" r:id="rId4"/>
    <p:sldId id="257" r:id="rId5"/>
    <p:sldId id="258" r:id="rId6"/>
    <p:sldId id="259" r:id="rId7"/>
    <p:sldId id="261" r:id="rId8"/>
    <p:sldId id="263" r:id="rId9"/>
    <p:sldId id="266" r:id="rId10"/>
    <p:sldId id="335" r:id="rId11"/>
    <p:sldId id="268" r:id="rId12"/>
    <p:sldId id="270" r:id="rId13"/>
    <p:sldId id="271" r:id="rId14"/>
    <p:sldId id="277" r:id="rId15"/>
    <p:sldId id="334" r:id="rId16"/>
    <p:sldId id="333" r:id="rId17"/>
    <p:sldId id="323" r:id="rId18"/>
    <p:sldId id="324" r:id="rId19"/>
    <p:sldId id="325" r:id="rId20"/>
    <p:sldId id="326" r:id="rId21"/>
    <p:sldId id="328" r:id="rId22"/>
    <p:sldId id="329" r:id="rId23"/>
    <p:sldId id="330" r:id="rId24"/>
    <p:sldId id="331" r:id="rId25"/>
    <p:sldId id="332" r:id="rId26"/>
    <p:sldId id="272" r:id="rId27"/>
    <p:sldId id="273" r:id="rId28"/>
    <p:sldId id="274" r:id="rId29"/>
    <p:sldId id="275" r:id="rId30"/>
    <p:sldId id="276" r:id="rId31"/>
    <p:sldId id="279" r:id="rId32"/>
    <p:sldId id="280" r:id="rId33"/>
    <p:sldId id="283" r:id="rId34"/>
    <p:sldId id="281" r:id="rId35"/>
    <p:sldId id="343" r:id="rId36"/>
    <p:sldId id="284" r:id="rId37"/>
    <p:sldId id="282" r:id="rId38"/>
    <p:sldId id="285" r:id="rId39"/>
    <p:sldId id="286" r:id="rId40"/>
    <p:sldId id="287" r:id="rId41"/>
    <p:sldId id="288" r:id="rId42"/>
    <p:sldId id="289" r:id="rId43"/>
    <p:sldId id="290" r:id="rId44"/>
    <p:sldId id="291" r:id="rId45"/>
    <p:sldId id="293" r:id="rId46"/>
    <p:sldId id="292" r:id="rId47"/>
    <p:sldId id="294" r:id="rId48"/>
    <p:sldId id="295" r:id="rId49"/>
    <p:sldId id="336" r:id="rId50"/>
    <p:sldId id="337" r:id="rId51"/>
    <p:sldId id="296" r:id="rId52"/>
    <p:sldId id="297" r:id="rId53"/>
    <p:sldId id="298" r:id="rId54"/>
    <p:sldId id="299" r:id="rId55"/>
    <p:sldId id="301" r:id="rId56"/>
    <p:sldId id="305" r:id="rId57"/>
    <p:sldId id="300" r:id="rId58"/>
    <p:sldId id="302" r:id="rId59"/>
    <p:sldId id="303" r:id="rId60"/>
    <p:sldId id="304" r:id="rId61"/>
    <p:sldId id="306" r:id="rId62"/>
    <p:sldId id="308" r:id="rId63"/>
    <p:sldId id="309" r:id="rId64"/>
    <p:sldId id="311" r:id="rId65"/>
    <p:sldId id="312" r:id="rId66"/>
    <p:sldId id="315" r:id="rId67"/>
    <p:sldId id="313" r:id="rId68"/>
    <p:sldId id="314" r:id="rId69"/>
    <p:sldId id="316" r:id="rId70"/>
    <p:sldId id="317" r:id="rId71"/>
    <p:sldId id="318" r:id="rId72"/>
    <p:sldId id="344" r:id="rId73"/>
    <p:sldId id="345" r:id="rId74"/>
    <p:sldId id="346" r:id="rId75"/>
    <p:sldId id="338" r:id="rId76"/>
    <p:sldId id="339" r:id="rId77"/>
    <p:sldId id="319" r:id="rId78"/>
    <p:sldId id="320" r:id="rId79"/>
    <p:sldId id="321" r:id="rId80"/>
    <p:sldId id="322" r:id="rId81"/>
    <p:sldId id="347" r:id="rId82"/>
    <p:sldId id="348" r:id="rId83"/>
    <p:sldId id="349" r:id="rId84"/>
    <p:sldId id="350"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331840-AEBD-4E2C-98C0-66CE869CD424}"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60974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31840-AEBD-4E2C-98C0-66CE869CD424}"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232455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31840-AEBD-4E2C-98C0-66CE869CD424}"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322650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31840-AEBD-4E2C-98C0-66CE869CD424}"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358276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31840-AEBD-4E2C-98C0-66CE869CD424}"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90052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31840-AEBD-4E2C-98C0-66CE869CD424}"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11832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331840-AEBD-4E2C-98C0-66CE869CD424}" type="datetimeFigureOut">
              <a:rPr lang="en-US" smtClean="0"/>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214164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331840-AEBD-4E2C-98C0-66CE869CD424}" type="datetimeFigureOut">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363181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31840-AEBD-4E2C-98C0-66CE869CD424}" type="datetimeFigureOut">
              <a:rPr lang="en-US" smtClean="0"/>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328822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31840-AEBD-4E2C-98C0-66CE869CD424}"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370502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31840-AEBD-4E2C-98C0-66CE869CD424}"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D1C7-9456-4B82-895C-938988A2AF08}" type="slidenum">
              <a:rPr lang="en-US" smtClean="0"/>
              <a:t>‹#›</a:t>
            </a:fld>
            <a:endParaRPr lang="en-US"/>
          </a:p>
        </p:txBody>
      </p:sp>
    </p:spTree>
    <p:extLst>
      <p:ext uri="{BB962C8B-B14F-4D97-AF65-F5344CB8AC3E}">
        <p14:creationId xmlns:p14="http://schemas.microsoft.com/office/powerpoint/2010/main" val="123806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31840-AEBD-4E2C-98C0-66CE869CD424}" type="datetimeFigureOut">
              <a:rPr lang="en-US" smtClean="0"/>
              <a:t>11/16/2015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0D1C7-9456-4B82-895C-938988A2AF08}" type="slidenum">
              <a:rPr lang="en-US" smtClean="0"/>
              <a:t>‹#›</a:t>
            </a:fld>
            <a:endParaRPr lang="en-US"/>
          </a:p>
        </p:txBody>
      </p:sp>
    </p:spTree>
    <p:extLst>
      <p:ext uri="{BB962C8B-B14F-4D97-AF65-F5344CB8AC3E}">
        <p14:creationId xmlns:p14="http://schemas.microsoft.com/office/powerpoint/2010/main" val="349764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uptodate.com/contents/rituximab-drug-information?source=see_lin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uptodate.com/contents/rituximab-drug-information?source=see_lin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uptodate.com/contents/rituximab-drug-information?source=see_link"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uptodate.com/contents/rituximab-drug-information?source=see_link"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uptodate.com/contents/rituximab-drug-information?source=see_link"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2276872"/>
            <a:ext cx="7772400" cy="1470025"/>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IN THE NAME OF GOD</a:t>
            </a:r>
            <a:br>
              <a:rPr lang="en-US" b="1" dirty="0" smtClean="0">
                <a:solidFill>
                  <a:srgbClr val="FF0000"/>
                </a:solidFill>
                <a:latin typeface="Times New Roman" panose="02020603050405020304" pitchFamily="18" charset="0"/>
                <a:cs typeface="Times New Roman" panose="02020603050405020304" pitchFamily="18" charset="0"/>
              </a:rPr>
            </a:br>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09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Diffuse B-cell lymphomas </a:t>
            </a:r>
            <a:r>
              <a:rPr lang="en-US" dirty="0">
                <a:latin typeface="Times New Roman" panose="02020603050405020304" pitchFamily="18" charset="0"/>
                <a:cs typeface="Times New Roman" panose="02020603050405020304" pitchFamily="18" charset="0"/>
              </a:rPr>
              <a:t>have an </a:t>
            </a:r>
            <a:r>
              <a:rPr lang="en-US" dirty="0">
                <a:solidFill>
                  <a:srgbClr val="FF0000"/>
                </a:solidFill>
                <a:latin typeface="Times New Roman" panose="02020603050405020304" pitchFamily="18" charset="0"/>
                <a:cs typeface="Times New Roman" panose="02020603050405020304" pitchFamily="18" charset="0"/>
              </a:rPr>
              <a:t>aggressive</a:t>
            </a:r>
            <a:r>
              <a:rPr lang="en-US" dirty="0">
                <a:latin typeface="Times New Roman" panose="02020603050405020304" pitchFamily="18" charset="0"/>
                <a:cs typeface="Times New Roman" panose="02020603050405020304" pitchFamily="18" charset="0"/>
              </a:rPr>
              <a:t> clinical course and should be considered for multimodal treatment, whereas </a:t>
            </a:r>
            <a:r>
              <a:rPr lang="en-US" dirty="0">
                <a:solidFill>
                  <a:srgbClr val="C00000"/>
                </a:solidFill>
                <a:latin typeface="Times New Roman" panose="02020603050405020304" pitchFamily="18" charset="0"/>
                <a:cs typeface="Times New Roman" panose="02020603050405020304" pitchFamily="18" charset="0"/>
              </a:rPr>
              <a:t>MALT </a:t>
            </a:r>
            <a:r>
              <a:rPr lang="en-US" dirty="0">
                <a:latin typeface="Times New Roman" panose="02020603050405020304" pitchFamily="18" charset="0"/>
                <a:cs typeface="Times New Roman" panose="02020603050405020304" pitchFamily="18" charset="0"/>
              </a:rPr>
              <a:t>lymphomas pursue a more </a:t>
            </a:r>
            <a:r>
              <a:rPr lang="en-US" dirty="0">
                <a:solidFill>
                  <a:srgbClr val="C00000"/>
                </a:solidFill>
                <a:latin typeface="Times New Roman" panose="02020603050405020304" pitchFamily="18" charset="0"/>
                <a:cs typeface="Times New Roman" panose="02020603050405020304" pitchFamily="18" charset="0"/>
              </a:rPr>
              <a:t>indolent</a:t>
            </a:r>
            <a:r>
              <a:rPr lang="en-US" dirty="0">
                <a:latin typeface="Times New Roman" panose="02020603050405020304" pitchFamily="18" charset="0"/>
                <a:cs typeface="Times New Roman" panose="02020603050405020304" pitchFamily="18" charset="0"/>
              </a:rPr>
              <a:t> course and may be treated adequately with single therapeutic </a:t>
            </a:r>
            <a:r>
              <a:rPr lang="en-US" dirty="0" smtClean="0">
                <a:latin typeface="Times New Roman" panose="02020603050405020304" pitchFamily="18" charset="0"/>
                <a:cs typeface="Times New Roman" panose="02020603050405020304" pitchFamily="18" charset="0"/>
              </a:rPr>
              <a:t>strategies.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86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Molecular abnormalities</a:t>
            </a:r>
            <a:endParaRPr lang="en-US" b="1" dirty="0">
              <a:solidFill>
                <a:srgbClr val="FF0000"/>
              </a:solidFill>
            </a:endParaRPr>
          </a:p>
        </p:txBody>
      </p:sp>
      <p:sp>
        <p:nvSpPr>
          <p:cNvPr id="3" name="Content Placeholder 2"/>
          <p:cNvSpPr>
            <a:spLocks noGrp="1"/>
          </p:cNvSpPr>
          <p:nvPr>
            <p:ph idx="1"/>
          </p:nvPr>
        </p:nvSpPr>
        <p:spPr>
          <a:xfrm>
            <a:off x="323528" y="1600200"/>
            <a:ext cx="8363272" cy="4997152"/>
          </a:xfrm>
        </p:spPr>
        <p:txBody>
          <a:bodyPr/>
          <a:lstStyle/>
          <a:p>
            <a:r>
              <a:rPr lang="en-US" dirty="0" smtClean="0">
                <a:latin typeface="Times New Roman" panose="02020603050405020304" pitchFamily="18" charset="0"/>
                <a:cs typeface="Times New Roman" panose="02020603050405020304" pitchFamily="18" charset="0"/>
              </a:rPr>
              <a:t>Reportedly </a:t>
            </a:r>
            <a:r>
              <a:rPr lang="en-US" dirty="0">
                <a:latin typeface="Times New Roman" panose="02020603050405020304" pitchFamily="18" charset="0"/>
                <a:cs typeface="Times New Roman" panose="02020603050405020304" pitchFamily="18" charset="0"/>
              </a:rPr>
              <a:t>associated with marginal zone lymphomas (including thyroid) have </a:t>
            </a:r>
            <a:r>
              <a:rPr lang="en-US" dirty="0" smtClean="0">
                <a:latin typeface="Times New Roman" panose="02020603050405020304" pitchFamily="18" charset="0"/>
                <a:cs typeface="Times New Roman" panose="02020603050405020304" pitchFamily="18" charset="0"/>
              </a:rPr>
              <a:t>included</a:t>
            </a:r>
          </a:p>
          <a:p>
            <a:r>
              <a:rPr lang="en-US" dirty="0" smtClean="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 loss of </a:t>
            </a:r>
            <a:r>
              <a:rPr lang="en-US" dirty="0">
                <a:latin typeface="Times New Roman" panose="02020603050405020304" pitchFamily="18" charset="0"/>
                <a:cs typeface="Times New Roman" panose="02020603050405020304" pitchFamily="18" charset="0"/>
              </a:rPr>
              <a:t>expression of </a:t>
            </a:r>
            <a:r>
              <a:rPr lang="en-US" dirty="0">
                <a:solidFill>
                  <a:srgbClr val="C00000"/>
                </a:solidFill>
                <a:latin typeface="Times New Roman" panose="02020603050405020304" pitchFamily="18" charset="0"/>
                <a:cs typeface="Times New Roman" panose="02020603050405020304" pitchFamily="18" charset="0"/>
              </a:rPr>
              <a:t>bcl-2</a:t>
            </a:r>
            <a:r>
              <a:rPr lang="en-US" dirty="0">
                <a:latin typeface="Times New Roman" panose="02020603050405020304" pitchFamily="18" charset="0"/>
                <a:cs typeface="Times New Roman" panose="02020603050405020304" pitchFamily="18" charset="0"/>
              </a:rPr>
              <a:t> 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increase in </a:t>
            </a:r>
            <a:r>
              <a:rPr lang="en-US" dirty="0">
                <a:solidFill>
                  <a:srgbClr val="C00000"/>
                </a:solidFill>
                <a:latin typeface="Times New Roman" panose="02020603050405020304" pitchFamily="18" charset="0"/>
                <a:cs typeface="Times New Roman" panose="02020603050405020304" pitchFamily="18" charset="0"/>
              </a:rPr>
              <a:t>p53 inactivation </a:t>
            </a:r>
            <a:r>
              <a:rPr lang="en-US" dirty="0">
                <a:latin typeface="Times New Roman" panose="02020603050405020304" pitchFamily="18" charset="0"/>
                <a:cs typeface="Times New Roman" panose="02020603050405020304" pitchFamily="18" charset="0"/>
              </a:rPr>
              <a:t>with higher grade disease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Although the pathogenic significance is unknown, </a:t>
            </a:r>
            <a:r>
              <a:rPr lang="en-US" dirty="0">
                <a:solidFill>
                  <a:srgbClr val="C00000"/>
                </a:solidFill>
                <a:latin typeface="Times New Roman" panose="02020603050405020304" pitchFamily="18" charset="0"/>
                <a:cs typeface="Times New Roman" panose="02020603050405020304" pitchFamily="18" charset="0"/>
              </a:rPr>
              <a:t>Epstein-Barr virus gene </a:t>
            </a:r>
            <a:r>
              <a:rPr lang="en-US" dirty="0">
                <a:latin typeface="Times New Roman" panose="02020603050405020304" pitchFamily="18" charset="0"/>
                <a:cs typeface="Times New Roman" panose="02020603050405020304" pitchFamily="18" charset="0"/>
              </a:rPr>
              <a:t>expression has been reported in thyroid lymphomas. </a:t>
            </a:r>
          </a:p>
          <a:p>
            <a:endParaRPr lang="en-US" dirty="0"/>
          </a:p>
        </p:txBody>
      </p:sp>
    </p:spTree>
    <p:extLst>
      <p:ext uri="{BB962C8B-B14F-4D97-AF65-F5344CB8AC3E}">
        <p14:creationId xmlns:p14="http://schemas.microsoft.com/office/powerpoint/2010/main" val="3583773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64896" cy="90872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CLINICAL PRESENTATION</a:t>
            </a:r>
          </a:p>
        </p:txBody>
      </p:sp>
      <p:sp>
        <p:nvSpPr>
          <p:cNvPr id="3" name="Content Placeholder 2"/>
          <p:cNvSpPr>
            <a:spLocks noGrp="1"/>
          </p:cNvSpPr>
          <p:nvPr>
            <p:ph idx="1"/>
          </p:nvPr>
        </p:nvSpPr>
        <p:spPr>
          <a:xfrm>
            <a:off x="179512" y="1124744"/>
            <a:ext cx="8748464" cy="5733256"/>
          </a:xfrm>
        </p:spPr>
        <p:txBody>
          <a:bodyPr>
            <a:normAutofit fontScale="92500"/>
          </a:bodyPr>
          <a:lstStyle/>
          <a:p>
            <a:r>
              <a:rPr lang="en-US" dirty="0" smtClean="0">
                <a:latin typeface="Times New Roman" panose="02020603050405020304" pitchFamily="18" charset="0"/>
                <a:cs typeface="Times New Roman" panose="02020603050405020304" pitchFamily="18" charset="0"/>
              </a:rPr>
              <a:t>Rapidly </a:t>
            </a:r>
            <a:r>
              <a:rPr lang="en-US" dirty="0">
                <a:latin typeface="Times New Roman" panose="02020603050405020304" pitchFamily="18" charset="0"/>
                <a:cs typeface="Times New Roman" panose="02020603050405020304" pitchFamily="18" charset="0"/>
              </a:rPr>
              <a:t>enlarging goiter </a:t>
            </a:r>
            <a:r>
              <a:rPr lang="en-US" dirty="0" smtClean="0">
                <a:latin typeface="Times New Roman" panose="02020603050405020304" pitchFamily="18" charset="0"/>
                <a:cs typeface="Times New Roman" panose="02020603050405020304" pitchFamily="18" charset="0"/>
              </a:rPr>
              <a:t>[&gt;90%] </a:t>
            </a:r>
            <a:r>
              <a:rPr lang="en-US" dirty="0"/>
              <a:t>, </a:t>
            </a:r>
            <a:r>
              <a:rPr lang="en-US" dirty="0">
                <a:latin typeface="Times New Roman" panose="02020603050405020304" pitchFamily="18" charset="0"/>
                <a:cs typeface="Times New Roman" panose="02020603050405020304" pitchFamily="18" charset="0"/>
              </a:rPr>
              <a:t>painless goiter</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patients have symptoms or signs </a:t>
            </a:r>
            <a:r>
              <a:rPr lang="en-US" dirty="0" smtClean="0">
                <a:latin typeface="Times New Roman" panose="02020603050405020304" pitchFamily="18" charset="0"/>
                <a:cs typeface="Times New Roman" panose="02020603050405020304" pitchFamily="18" charset="0"/>
              </a:rPr>
              <a:t>of tracheal, esophageal or </a:t>
            </a:r>
            <a:r>
              <a:rPr lang="en-US" dirty="0">
                <a:latin typeface="Times New Roman" panose="02020603050405020304" pitchFamily="18" charset="0"/>
                <a:cs typeface="Times New Roman" panose="02020603050405020304" pitchFamily="18" charset="0"/>
              </a:rPr>
              <a:t>neck vein </a:t>
            </a:r>
            <a:r>
              <a:rPr lang="en-US" dirty="0" smtClean="0">
                <a:latin typeface="Times New Roman" panose="02020603050405020304" pitchFamily="18" charset="0"/>
                <a:cs typeface="Times New Roman" panose="02020603050405020304" pitchFamily="18" charset="0"/>
              </a:rPr>
              <a:t>compression:</a:t>
            </a:r>
          </a:p>
          <a:p>
            <a:pPr lvl="1"/>
            <a:r>
              <a:rPr lang="en-US" dirty="0" smtClean="0">
                <a:latin typeface="Times New Roman" panose="02020603050405020304" pitchFamily="18" charset="0"/>
                <a:cs typeface="Times New Roman" panose="02020603050405020304" pitchFamily="18" charset="0"/>
              </a:rPr>
              <a:t> dysphagia</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 dyspnea</a:t>
            </a:r>
          </a:p>
          <a:p>
            <a:pPr lvl="1"/>
            <a:r>
              <a:rPr lang="en-US" dirty="0" smtClean="0">
                <a:latin typeface="Times New Roman" panose="02020603050405020304" pitchFamily="18" charset="0"/>
                <a:cs typeface="Times New Roman" panose="02020603050405020304" pitchFamily="18" charset="0"/>
              </a:rPr>
              <a:t>stridor</a:t>
            </a:r>
          </a:p>
          <a:p>
            <a:pPr lvl="1"/>
            <a:r>
              <a:rPr lang="en-US" dirty="0" smtClean="0">
                <a:latin typeface="Times New Roman" panose="02020603050405020304" pitchFamily="18" charset="0"/>
                <a:cs typeface="Times New Roman" panose="02020603050405020304" pitchFamily="18" charset="0"/>
              </a:rPr>
              <a:t> hoarseness</a:t>
            </a:r>
          </a:p>
          <a:p>
            <a:pPr lvl="1"/>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neck </a:t>
            </a:r>
            <a:r>
              <a:rPr lang="en-US" dirty="0" smtClean="0">
                <a:latin typeface="Times New Roman" panose="02020603050405020304" pitchFamily="18" charset="0"/>
                <a:cs typeface="Times New Roman" panose="02020603050405020304" pitchFamily="18" charset="0"/>
              </a:rPr>
              <a:t>pain</a:t>
            </a:r>
          </a:p>
          <a:p>
            <a:pPr lvl="1"/>
            <a:r>
              <a:rPr lang="en-US" dirty="0" smtClean="0">
                <a:latin typeface="Times New Roman" panose="02020603050405020304" pitchFamily="18" charset="0"/>
                <a:cs typeface="Times New Roman" panose="02020603050405020304" pitchFamily="18" charset="0"/>
              </a:rPr>
              <a:t>facial edema</a:t>
            </a:r>
          </a:p>
          <a:p>
            <a:pPr lvl="1"/>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Although these findings are usually present for only a few months, 10 to 20 percent of patients have a longstanding history of goiter, often in association with hypothyroidism.</a:t>
            </a:r>
          </a:p>
        </p:txBody>
      </p:sp>
    </p:spTree>
    <p:extLst>
      <p:ext uri="{BB962C8B-B14F-4D97-AF65-F5344CB8AC3E}">
        <p14:creationId xmlns:p14="http://schemas.microsoft.com/office/powerpoint/2010/main" val="2319163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792088"/>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CLINICAL PRESENTATION</a:t>
            </a:r>
            <a:endParaRPr lang="en-US" sz="2800" dirty="0"/>
          </a:p>
        </p:txBody>
      </p:sp>
      <p:sp>
        <p:nvSpPr>
          <p:cNvPr id="3" name="Content Placeholder 2"/>
          <p:cNvSpPr>
            <a:spLocks noGrp="1"/>
          </p:cNvSpPr>
          <p:nvPr>
            <p:ph idx="1"/>
          </p:nvPr>
        </p:nvSpPr>
        <p:spPr>
          <a:xfrm>
            <a:off x="251520" y="990537"/>
            <a:ext cx="8651304" cy="5832648"/>
          </a:xfrm>
        </p:spPr>
        <p:txBody>
          <a:bodyPr/>
          <a:lstStyle/>
          <a:p>
            <a:r>
              <a:rPr lang="en-US" dirty="0" smtClean="0">
                <a:latin typeface="Times New Roman" panose="02020603050405020304" pitchFamily="18" charset="0"/>
                <a:cs typeface="Times New Roman" panose="02020603050405020304" pitchFamily="18" charset="0"/>
              </a:rPr>
              <a:t>Solitary </a:t>
            </a:r>
            <a:r>
              <a:rPr lang="en-US" dirty="0">
                <a:latin typeface="Times New Roman" panose="02020603050405020304" pitchFamily="18" charset="0"/>
                <a:cs typeface="Times New Roman" panose="02020603050405020304" pitchFamily="18" charset="0"/>
              </a:rPr>
              <a:t>nodule (</a:t>
            </a:r>
            <a:r>
              <a:rPr lang="en-US" dirty="0" smtClean="0">
                <a:latin typeface="Times New Roman" panose="02020603050405020304" pitchFamily="18" charset="0"/>
                <a:cs typeface="Times New Roman" panose="02020603050405020304" pitchFamily="18" charset="0"/>
              </a:rPr>
              <a:t>occasional)</a:t>
            </a:r>
          </a:p>
          <a:p>
            <a:r>
              <a:rPr lang="en-US" dirty="0" smtClean="0">
                <a:latin typeface="Times New Roman" panose="02020603050405020304" pitchFamily="18" charset="0"/>
                <a:cs typeface="Times New Roman" panose="02020603050405020304" pitchFamily="18" charset="0"/>
              </a:rPr>
              <a:t>Small</a:t>
            </a:r>
            <a:r>
              <a:rPr lang="en-US" dirty="0">
                <a:latin typeface="Times New Roman" panose="02020603050405020304" pitchFamily="18" charset="0"/>
                <a:cs typeface="Times New Roman" panose="02020603050405020304" pitchFamily="18" charset="0"/>
              </a:rPr>
              <a:t>, slow-growing thyroid masses (</a:t>
            </a:r>
            <a:r>
              <a:rPr lang="en-US" sz="2800" dirty="0">
                <a:latin typeface="Times New Roman" panose="02020603050405020304" pitchFamily="18" charset="0"/>
                <a:cs typeface="Times New Roman" panose="02020603050405020304" pitchFamily="18" charset="0"/>
              </a:rPr>
              <a:t>some of the MALT lymphomas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0200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Lymphoma of the thyroid should be considered in all patients </a:t>
            </a:r>
            <a:r>
              <a:rPr lang="en-US" dirty="0" smtClean="0">
                <a:solidFill>
                  <a:srgbClr val="FF0000"/>
                </a:solidFill>
                <a:latin typeface="Times New Roman" panose="02020603050405020304" pitchFamily="18" charset="0"/>
                <a:cs typeface="Times New Roman" panose="02020603050405020304" pitchFamily="18" charset="0"/>
              </a:rPr>
              <a:t>with: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 rapidly enlarging </a:t>
            </a:r>
            <a:r>
              <a:rPr lang="en-US" dirty="0" smtClean="0">
                <a:latin typeface="Times New Roman" panose="02020603050405020304" pitchFamily="18" charset="0"/>
                <a:cs typeface="Times New Roman" panose="02020603050405020304" pitchFamily="18" charset="0"/>
              </a:rPr>
              <a:t>goiter</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solitary thyroid </a:t>
            </a:r>
            <a:r>
              <a:rPr lang="en-US" dirty="0" smtClean="0">
                <a:latin typeface="Times New Roman" panose="02020603050405020304" pitchFamily="18" charset="0"/>
                <a:cs typeface="Times New Roman" panose="02020603050405020304" pitchFamily="18" charset="0"/>
              </a:rPr>
              <a:t>nodule</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dominant nodule in a multinodular </a:t>
            </a:r>
            <a:r>
              <a:rPr lang="en-US" dirty="0" smtClean="0">
                <a:latin typeface="Times New Roman" panose="02020603050405020304" pitchFamily="18" charset="0"/>
                <a:cs typeface="Times New Roman" panose="02020603050405020304" pitchFamily="18" charset="0"/>
              </a:rPr>
              <a:t>goiter</a:t>
            </a:r>
          </a:p>
          <a:p>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in any patient with Hashimoto's thyroiditis with an enlarging goiter.</a:t>
            </a:r>
          </a:p>
        </p:txBody>
      </p:sp>
    </p:spTree>
    <p:extLst>
      <p:ext uri="{BB962C8B-B14F-4D97-AF65-F5344CB8AC3E}">
        <p14:creationId xmlns:p14="http://schemas.microsoft.com/office/powerpoint/2010/main" val="2611519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435280" cy="2218258"/>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Clinical characteristics of primary thyroid lymphoma In Koreans</a:t>
            </a:r>
            <a:br>
              <a:rPr lang="en-US" dirty="0" smtClean="0">
                <a:solidFill>
                  <a:srgbClr val="FF0000"/>
                </a:solidFill>
                <a:latin typeface="Times New Roman" panose="02020603050405020304" pitchFamily="18" charset="0"/>
                <a:cs typeface="Times New Roman" panose="02020603050405020304" pitchFamily="18" charset="0"/>
              </a:rPr>
            </a:br>
            <a:r>
              <a:rPr lang="en-US" sz="2200" dirty="0" smtClean="0">
                <a:solidFill>
                  <a:srgbClr val="FF0000"/>
                </a:solidFill>
                <a:latin typeface="Times New Roman" panose="02020603050405020304" pitchFamily="18" charset="0"/>
                <a:cs typeface="Times New Roman" panose="02020603050405020304" pitchFamily="18" charset="0"/>
              </a:rPr>
              <a:t>Endocrine Journal 2009,56(3),399-405</a:t>
            </a:r>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8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576" y="-171400"/>
            <a:ext cx="13105456" cy="736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05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 large mass was evident in the anterior neck.</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777"/>
            <a:ext cx="8568951"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33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40960" cy="1512168"/>
          </a:xfrm>
        </p:spPr>
        <p:txBody>
          <a:bodyPr>
            <a:noAutofit/>
          </a:bodyPr>
          <a:lstStyle/>
          <a:p>
            <a:r>
              <a:rPr lang="en-US" sz="2400" i="1" dirty="0"/>
              <a:t>CT scan of the neck with enhancement revealed a large cervical mass arising from thyroid which completely encircled the narrowed trachea (A: coronal section; B: transverse section).</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754" y="1792319"/>
            <a:ext cx="892974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87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1417638"/>
          </a:xfrm>
        </p:spPr>
        <p:txBody>
          <a:bodyPr>
            <a:normAutofit fontScale="90000"/>
          </a:bodyPr>
          <a:lstStyle/>
          <a:p>
            <a:r>
              <a:rPr lang="en-US" sz="3600" i="1" dirty="0"/>
              <a:t>CT scan of the neck 3 weeks after the initiation of combination chemotherapy revealed the mass dramatically </a:t>
            </a:r>
            <a:r>
              <a:rPr lang="en-US" i="1" dirty="0"/>
              <a:t>decreased in size.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388580"/>
            <a:ext cx="4863686" cy="546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254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03900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Images from a 56-year-old man with </a:t>
            </a:r>
            <a:r>
              <a:rPr lang="en-US" dirty="0" smtClean="0">
                <a:latin typeface="Times New Roman" panose="02020603050405020304" pitchFamily="18" charset="0"/>
                <a:cs typeface="Times New Roman" panose="02020603050405020304" pitchFamily="18" charset="0"/>
              </a:rPr>
              <a:t>hypothyroidism for </a:t>
            </a:r>
            <a:r>
              <a:rPr lang="en-US" dirty="0">
                <a:latin typeface="Times New Roman" panose="02020603050405020304" pitchFamily="18" charset="0"/>
                <a:cs typeface="Times New Roman" panose="02020603050405020304" pitchFamily="18" charset="0"/>
              </a:rPr>
              <a:t>3 years and a recently enlarging neck mass. </a:t>
            </a:r>
          </a:p>
          <a:p>
            <a:endParaRPr lang="en-US" dirty="0"/>
          </a:p>
        </p:txBody>
      </p:sp>
    </p:spTree>
    <p:extLst>
      <p:ext uri="{BB962C8B-B14F-4D97-AF65-F5344CB8AC3E}">
        <p14:creationId xmlns:p14="http://schemas.microsoft.com/office/powerpoint/2010/main" val="2762226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Transverse sonogram of the left thyroid gland shows an enlarged and markedly hypoechoic mass compared with the </a:t>
            </a:r>
            <a:r>
              <a:rPr lang="en-US" dirty="0" err="1">
                <a:latin typeface="Times New Roman" panose="02020603050405020304" pitchFamily="18" charset="0"/>
                <a:cs typeface="Times New Roman" panose="02020603050405020304" pitchFamily="18" charset="0"/>
              </a:rPr>
              <a:t>hypoechogenicity</a:t>
            </a:r>
            <a:r>
              <a:rPr lang="en-US" dirty="0">
                <a:latin typeface="Times New Roman" panose="02020603050405020304" pitchFamily="18" charset="0"/>
                <a:cs typeface="Times New Roman" panose="02020603050405020304" pitchFamily="18" charset="0"/>
              </a:rPr>
              <a:t> of the right thyroid gland.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67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315416"/>
            <a:ext cx="1237857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603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556792"/>
          </a:xfrm>
        </p:spPr>
        <p:txBody>
          <a:bodyPr>
            <a:noAutofit/>
          </a:bodyPr>
          <a:lstStyle/>
          <a:p>
            <a:r>
              <a:rPr lang="fr-FR" sz="2400" dirty="0" smtClean="0">
                <a:latin typeface="Times New Roman" panose="02020603050405020304" pitchFamily="18" charset="0"/>
                <a:cs typeface="Times New Roman" panose="02020603050405020304" pitchFamily="18" charset="0"/>
              </a:rPr>
              <a:t>Diffuse large-</a:t>
            </a:r>
            <a:r>
              <a:rPr lang="fr-FR" sz="2400" dirty="0" err="1" smtClean="0">
                <a:latin typeface="Times New Roman" panose="02020603050405020304" pitchFamily="18" charset="0"/>
                <a:cs typeface="Times New Roman" panose="02020603050405020304" pitchFamily="18" charset="0"/>
              </a:rPr>
              <a:t>cell</a:t>
            </a:r>
            <a:r>
              <a:rPr lang="fr-FR" sz="2400" dirty="0" smtClean="0">
                <a:latin typeface="Times New Roman" panose="02020603050405020304" pitchFamily="18" charset="0"/>
                <a:cs typeface="Times New Roman" panose="02020603050405020304" pitchFamily="18" charset="0"/>
              </a:rPr>
              <a:t> type </a:t>
            </a:r>
            <a:r>
              <a:rPr lang="fr-FR" sz="2400" dirty="0" err="1" smtClean="0">
                <a:latin typeface="Times New Roman" panose="02020603050405020304" pitchFamily="18" charset="0"/>
                <a:cs typeface="Times New Roman" panose="02020603050405020304" pitchFamily="18" charset="0"/>
              </a:rPr>
              <a:t>malignant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lymphoma</a:t>
            </a:r>
            <a:r>
              <a:rPr lang="fr-FR" sz="2400" dirty="0" smtClean="0">
                <a:latin typeface="Times New Roman" panose="02020603050405020304" pitchFamily="18" charset="0"/>
                <a:cs typeface="Times New Roman" panose="02020603050405020304" pitchFamily="18" charset="0"/>
              </a:rPr>
              <a:t>. (A)</a:t>
            </a:r>
            <a:br>
              <a:rPr lang="fr-FR"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Malignant lymphoid cells diffusely infiltrated the thyroid gland with residual thyroid follicles [</a:t>
            </a:r>
            <a:r>
              <a:rPr lang="en-US" sz="2400" dirty="0" err="1" smtClean="0">
                <a:latin typeface="Times New Roman" panose="02020603050405020304" pitchFamily="18" charset="0"/>
                <a:cs typeface="Times New Roman" panose="02020603050405020304" pitchFamily="18" charset="0"/>
              </a:rPr>
              <a:t>haematoxylin</a:t>
            </a:r>
            <a:r>
              <a:rPr lang="en-US" sz="2400" dirty="0" smtClean="0">
                <a:latin typeface="Times New Roman" panose="02020603050405020304" pitchFamily="18" charset="0"/>
                <a:cs typeface="Times New Roman" panose="02020603050405020304" pitchFamily="18" charset="0"/>
              </a:rPr>
              <a:t> and eosin </a:t>
            </a:r>
            <a:r>
              <a:rPr lang="en-US" sz="2400" dirty="0">
                <a:latin typeface="Times New Roman" panose="02020603050405020304" pitchFamily="18" charset="0"/>
                <a:cs typeface="Times New Roman" panose="02020603050405020304" pitchFamily="18" charset="0"/>
              </a:rPr>
              <a:t>(H&amp;E)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stain, low magnification].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7103384" cy="511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307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21"/>
            <a:ext cx="8291264" cy="1417638"/>
          </a:xfrm>
        </p:spPr>
        <p:txBody>
          <a:bodyPr>
            <a:normAutofit fontScale="90000"/>
          </a:bodyPr>
          <a:lstStyle/>
          <a:p>
            <a:r>
              <a:rPr lang="en-US" sz="3100" dirty="0">
                <a:solidFill>
                  <a:srgbClr val="FF0000"/>
                </a:solidFill>
                <a:latin typeface="Times New Roman" panose="02020603050405020304" pitchFamily="18" charset="0"/>
                <a:cs typeface="Times New Roman" panose="02020603050405020304" pitchFamily="18" charset="0"/>
              </a:rPr>
              <a:t>Neoplastic cells with rounded</a:t>
            </a:r>
            <a:br>
              <a:rPr lang="en-US" sz="3100" dirty="0">
                <a:solidFill>
                  <a:srgbClr val="FF0000"/>
                </a:solidFill>
                <a:latin typeface="Times New Roman" panose="02020603050405020304" pitchFamily="18" charset="0"/>
                <a:cs typeface="Times New Roman" panose="02020603050405020304" pitchFamily="18" charset="0"/>
              </a:rPr>
            </a:br>
            <a:r>
              <a:rPr lang="en-US" sz="3100" dirty="0">
                <a:solidFill>
                  <a:srgbClr val="FF0000"/>
                </a:solidFill>
                <a:latin typeface="Times New Roman" panose="02020603050405020304" pitchFamily="18" charset="0"/>
                <a:cs typeface="Times New Roman" panose="02020603050405020304" pitchFamily="18" charset="0"/>
              </a:rPr>
              <a:t>nuclei and central nucleoli surrounding the thyroid </a:t>
            </a:r>
            <a:r>
              <a:rPr lang="en-US" sz="3100" dirty="0" smtClean="0">
                <a:solidFill>
                  <a:srgbClr val="FF0000"/>
                </a:solidFill>
                <a:latin typeface="Times New Roman" panose="02020603050405020304" pitchFamily="18" charset="0"/>
                <a:cs typeface="Times New Roman" panose="02020603050405020304" pitchFamily="18" charset="0"/>
              </a:rPr>
              <a:t>follicle</a:t>
            </a:r>
            <a:r>
              <a:rPr lang="en-US" dirty="0">
                <a:solidFill>
                  <a:srgbClr val="FF0000"/>
                </a:solidFill>
                <a:latin typeface="Times New Roman" panose="02020603050405020304" pitchFamily="18" charset="0"/>
                <a:cs typeface="Times New Roman" panose="02020603050405020304" pitchFamily="18" charset="0"/>
              </a:rPr>
              <a:t> </a:t>
            </a:r>
            <a:r>
              <a:rPr lang="en-US" sz="3100" dirty="0" smtClean="0">
                <a:solidFill>
                  <a:srgbClr val="FF0000"/>
                </a:solidFill>
                <a:latin typeface="Times New Roman" panose="02020603050405020304" pitchFamily="18" charset="0"/>
                <a:cs typeface="Times New Roman" panose="02020603050405020304" pitchFamily="18" charset="0"/>
              </a:rPr>
              <a:t>(H&amp;E </a:t>
            </a:r>
            <a:r>
              <a:rPr lang="en-US" sz="3100" dirty="0">
                <a:solidFill>
                  <a:srgbClr val="FF0000"/>
                </a:solidFill>
                <a:latin typeface="Times New Roman" panose="02020603050405020304" pitchFamily="18" charset="0"/>
                <a:cs typeface="Times New Roman" panose="02020603050405020304" pitchFamily="18" charset="0"/>
              </a:rPr>
              <a:t>stain, high magnification).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6717082" cy="537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585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1484784"/>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Neoplastic cells </a:t>
            </a:r>
            <a:r>
              <a:rPr lang="en-US" sz="3200" dirty="0" smtClean="0">
                <a:solidFill>
                  <a:srgbClr val="FF0000"/>
                </a:solidFill>
                <a:latin typeface="Times New Roman" panose="02020603050405020304" pitchFamily="18" charset="0"/>
                <a:cs typeface="Times New Roman" panose="02020603050405020304" pitchFamily="18" charset="0"/>
              </a:rPr>
              <a:t>plugging into </a:t>
            </a:r>
            <a:r>
              <a:rPr lang="en-US" sz="3200" dirty="0">
                <a:solidFill>
                  <a:srgbClr val="FF0000"/>
                </a:solidFill>
                <a:latin typeface="Times New Roman" panose="02020603050405020304" pitchFamily="18" charset="0"/>
                <a:cs typeface="Times New Roman" panose="02020603050405020304" pitchFamily="18" charset="0"/>
              </a:rPr>
              <a:t>the thyroid follicle (H&amp;E stain, higher magnification).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560840" cy="54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24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On </a:t>
            </a:r>
            <a:r>
              <a:rPr lang="en-US" sz="3600" b="1" dirty="0" smtClean="0">
                <a:solidFill>
                  <a:srgbClr val="FF0000"/>
                </a:solidFill>
                <a:latin typeface="Times New Roman" panose="02020603050405020304" pitchFamily="18" charset="0"/>
                <a:cs typeface="Times New Roman" panose="02020603050405020304" pitchFamily="18" charset="0"/>
              </a:rPr>
              <a:t>examination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980728"/>
            <a:ext cx="8640960" cy="5760640"/>
          </a:xfrm>
        </p:spPr>
        <p:txBody>
          <a:bodyPr>
            <a:normAutofit fontScale="85000" lnSpcReduction="20000"/>
          </a:bodyPr>
          <a:lstStyle/>
          <a:p>
            <a:pPr marL="0" indent="0">
              <a:buNone/>
            </a:pPr>
            <a:r>
              <a:rPr lang="en-US" dirty="0" smtClean="0">
                <a:latin typeface="Times New Roman" panose="02020603050405020304" pitchFamily="18" charset="0"/>
                <a:cs typeface="Times New Roman" panose="02020603050405020304" pitchFamily="18" charset="0"/>
              </a:rPr>
              <a:t>The thyroid is: </a:t>
            </a:r>
          </a:p>
          <a:p>
            <a:r>
              <a:rPr lang="en-US" dirty="0" smtClean="0">
                <a:latin typeface="Times New Roman" panose="02020603050405020304" pitchFamily="18" charset="0"/>
                <a:cs typeface="Times New Roman" panose="02020603050405020304" pitchFamily="18" charset="0"/>
              </a:rPr>
              <a:t>Firm</a:t>
            </a:r>
          </a:p>
          <a:p>
            <a:r>
              <a:rPr lang="en-US" dirty="0" smtClean="0">
                <a:latin typeface="Times New Roman" panose="02020603050405020304" pitchFamily="18" charset="0"/>
                <a:cs typeface="Times New Roman" panose="02020603050405020304" pitchFamily="18" charset="0"/>
              </a:rPr>
              <a:t>Even hard</a:t>
            </a:r>
          </a:p>
          <a:p>
            <a:r>
              <a:rPr lang="en-US" dirty="0" smtClean="0">
                <a:latin typeface="Times New Roman" panose="02020603050405020304" pitchFamily="18" charset="0"/>
                <a:cs typeface="Times New Roman" panose="02020603050405020304" pitchFamily="18" charset="0"/>
              </a:rPr>
              <a:t>Slightly tender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may be </a:t>
            </a:r>
            <a:r>
              <a:rPr lang="en-US" sz="2800"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Fixed </a:t>
            </a:r>
            <a:r>
              <a:rPr lang="en-US" dirty="0">
                <a:latin typeface="Times New Roman" panose="02020603050405020304" pitchFamily="18" charset="0"/>
                <a:cs typeface="Times New Roman" panose="02020603050405020304" pitchFamily="18" charset="0"/>
              </a:rPr>
              <a:t>to adjacent structures and immobile with </a:t>
            </a:r>
            <a:r>
              <a:rPr lang="en-US" dirty="0" smtClean="0">
                <a:latin typeface="Times New Roman" panose="02020603050405020304" pitchFamily="18" charset="0"/>
                <a:cs typeface="Times New Roman" panose="02020603050405020304" pitchFamily="18" charset="0"/>
              </a:rPr>
              <a:t>swallowing </a:t>
            </a:r>
            <a:r>
              <a:rPr lang="en-US" sz="2800" dirty="0" smtClean="0">
                <a:latin typeface="Times New Roman" panose="02020603050405020304" pitchFamily="18" charset="0"/>
                <a:cs typeface="Times New Roman" panose="02020603050405020304" pitchFamily="18" charset="0"/>
              </a:rPr>
              <a:t>(often). </a:t>
            </a:r>
          </a:p>
          <a:p>
            <a:r>
              <a:rPr lang="en-US" dirty="0" smtClean="0">
                <a:latin typeface="Times New Roman" panose="02020603050405020304" pitchFamily="18" charset="0"/>
                <a:cs typeface="Times New Roman" panose="02020603050405020304" pitchFamily="18" charset="0"/>
              </a:rPr>
              <a:t>Substernal </a:t>
            </a:r>
            <a:r>
              <a:rPr lang="en-US" dirty="0">
                <a:latin typeface="Times New Roman" panose="02020603050405020304" pitchFamily="18" charset="0"/>
                <a:cs typeface="Times New Roman" panose="02020603050405020304" pitchFamily="18" charset="0"/>
              </a:rPr>
              <a:t>extension </a:t>
            </a:r>
            <a:r>
              <a:rPr lang="en-US" sz="2800" dirty="0" smtClean="0">
                <a:latin typeface="Times New Roman" panose="02020603050405020304" pitchFamily="18" charset="0"/>
                <a:cs typeface="Times New Roman" panose="02020603050405020304" pitchFamily="18" charset="0"/>
              </a:rPr>
              <a:t>(common)</a:t>
            </a:r>
          </a:p>
          <a:p>
            <a:r>
              <a:rPr lang="en-US" dirty="0" smtClean="0">
                <a:latin typeface="Times New Roman" panose="02020603050405020304" pitchFamily="18" charset="0"/>
                <a:cs typeface="Times New Roman" panose="02020603050405020304" pitchFamily="18" charset="0"/>
              </a:rPr>
              <a:t>Distinct </a:t>
            </a:r>
            <a:r>
              <a:rPr lang="en-US" dirty="0" err="1">
                <a:latin typeface="Times New Roman" panose="02020603050405020304" pitchFamily="18" charset="0"/>
                <a:cs typeface="Times New Roman" panose="02020603050405020304" pitchFamily="18" charset="0"/>
              </a:rPr>
              <a:t>intrathyroidal</a:t>
            </a:r>
            <a:r>
              <a:rPr lang="en-US" dirty="0">
                <a:latin typeface="Times New Roman" panose="02020603050405020304" pitchFamily="18" charset="0"/>
                <a:cs typeface="Times New Roman" panose="02020603050405020304" pitchFamily="18" charset="0"/>
              </a:rPr>
              <a:t> mass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diameter is typically greater than 5 cm, but often the exact borders of the goiter cannot be defined</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Enlarged </a:t>
            </a:r>
            <a:r>
              <a:rPr lang="en-US" dirty="0">
                <a:latin typeface="Times New Roman" panose="02020603050405020304" pitchFamily="18" charset="0"/>
                <a:cs typeface="Times New Roman" panose="02020603050405020304" pitchFamily="18" charset="0"/>
              </a:rPr>
              <a:t>cervical or supraclavicular lymph </a:t>
            </a:r>
            <a:r>
              <a:rPr lang="en-US" dirty="0" smtClean="0">
                <a:latin typeface="Times New Roman" panose="02020603050405020304" pitchFamily="18" charset="0"/>
                <a:cs typeface="Times New Roman" panose="02020603050405020304" pitchFamily="18" charset="0"/>
              </a:rPr>
              <a:t>nodes (</a:t>
            </a:r>
            <a:r>
              <a:rPr lang="en-US" dirty="0">
                <a:latin typeface="Times New Roman" panose="02020603050405020304" pitchFamily="18" charset="0"/>
                <a:cs typeface="Times New Roman" panose="02020603050405020304" pitchFamily="18" charset="0"/>
              </a:rPr>
              <a:t>About one-half of patients </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Hoarseness (laryngoscopy </a:t>
            </a:r>
            <a:r>
              <a:rPr lang="en-US" dirty="0">
                <a:latin typeface="Times New Roman" panose="02020603050405020304" pitchFamily="18" charset="0"/>
                <a:cs typeface="Times New Roman" panose="02020603050405020304" pitchFamily="18" charset="0"/>
              </a:rPr>
              <a:t>will often reveal vocal cord </a:t>
            </a:r>
            <a:r>
              <a:rPr lang="en-US" dirty="0" smtClean="0">
                <a:latin typeface="Times New Roman" panose="02020603050405020304" pitchFamily="18" charset="0"/>
                <a:cs typeface="Times New Roman" panose="02020603050405020304" pitchFamily="18" charset="0"/>
              </a:rPr>
              <a:t>paresis)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458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5240" cy="922114"/>
          </a:xfrm>
        </p:spPr>
        <p:txBody>
          <a:bodyPr/>
          <a:lstStyle/>
          <a:p>
            <a:endParaRPr lang="en-US" dirty="0">
              <a:solidFill>
                <a:srgbClr val="FF0000"/>
              </a:solidFill>
            </a:endParaRPr>
          </a:p>
        </p:txBody>
      </p:sp>
      <p:sp>
        <p:nvSpPr>
          <p:cNvPr id="3" name="Content Placeholder 2"/>
          <p:cNvSpPr>
            <a:spLocks noGrp="1"/>
          </p:cNvSpPr>
          <p:nvPr>
            <p:ph idx="1"/>
          </p:nvPr>
        </p:nvSpPr>
        <p:spPr>
          <a:xfrm>
            <a:off x="107504" y="1052736"/>
            <a:ext cx="8928992" cy="5688632"/>
          </a:xfrm>
        </p:spPr>
        <p:txBody>
          <a:bodyPr>
            <a:normAutofit fontScale="92500"/>
          </a:bodyPr>
          <a:lstStyle/>
          <a:p>
            <a:r>
              <a:rPr lang="en-US" dirty="0" smtClean="0">
                <a:latin typeface="Times New Roman" panose="02020603050405020304" pitchFamily="18" charset="0"/>
                <a:cs typeface="Times New Roman" panose="02020603050405020304" pitchFamily="18" charset="0"/>
              </a:rPr>
              <a:t>Systemic </a:t>
            </a:r>
            <a:r>
              <a:rPr lang="en-US" dirty="0">
                <a:latin typeface="Times New Roman" panose="02020603050405020304" pitchFamily="18" charset="0"/>
                <a:cs typeface="Times New Roman" panose="02020603050405020304" pitchFamily="18" charset="0"/>
              </a:rPr>
              <a:t>("B") symptoms of </a:t>
            </a:r>
            <a:r>
              <a:rPr lang="en-US" dirty="0" smtClean="0">
                <a:latin typeface="Times New Roman" panose="02020603050405020304" pitchFamily="18" charset="0"/>
                <a:cs typeface="Times New Roman" panose="02020603050405020304" pitchFamily="18" charset="0"/>
              </a:rPr>
              <a:t>lymphoma(10%), including: </a:t>
            </a:r>
          </a:p>
          <a:p>
            <a:pPr lvl="1"/>
            <a:r>
              <a:rPr lang="en-US" dirty="0" smtClean="0">
                <a:latin typeface="Times New Roman" panose="02020603050405020304" pitchFamily="18" charset="0"/>
                <a:cs typeface="Times New Roman" panose="02020603050405020304" pitchFamily="18" charset="0"/>
              </a:rPr>
              <a:t>fever,</a:t>
            </a:r>
          </a:p>
          <a:p>
            <a:pPr lvl="1"/>
            <a:r>
              <a:rPr lang="en-US" dirty="0" smtClean="0">
                <a:latin typeface="Times New Roman" panose="02020603050405020304" pitchFamily="18" charset="0"/>
                <a:cs typeface="Times New Roman" panose="02020603050405020304" pitchFamily="18" charset="0"/>
              </a:rPr>
              <a:t>night sweats</a:t>
            </a:r>
          </a:p>
          <a:p>
            <a:pPr lvl="1"/>
            <a:r>
              <a:rPr lang="en-US" dirty="0" smtClean="0">
                <a:latin typeface="Times New Roman" panose="02020603050405020304" pitchFamily="18" charset="0"/>
                <a:cs typeface="Times New Roman" panose="02020603050405020304" pitchFamily="18" charset="0"/>
              </a:rPr>
              <a:t>weight </a:t>
            </a:r>
            <a:r>
              <a:rPr lang="en-US" dirty="0">
                <a:latin typeface="Times New Roman" panose="02020603050405020304" pitchFamily="18" charset="0"/>
                <a:cs typeface="Times New Roman" panose="02020603050405020304" pitchFamily="18" charset="0"/>
              </a:rPr>
              <a:t>loss (10 percent of body weight or more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Hypothyroidism (10%)</a:t>
            </a:r>
          </a:p>
          <a:p>
            <a:pPr lvl="1"/>
            <a:r>
              <a:rPr lang="en-US" dirty="0" smtClean="0">
                <a:latin typeface="Times New Roman" panose="02020603050405020304" pitchFamily="18" charset="0"/>
                <a:cs typeface="Times New Roman" panose="02020603050405020304" pitchFamily="18" charset="0"/>
              </a:rPr>
              <a:t>usually </a:t>
            </a:r>
            <a:r>
              <a:rPr lang="en-US" dirty="0">
                <a:latin typeface="Times New Roman" panose="02020603050405020304" pitchFamily="18" charset="0"/>
                <a:cs typeface="Times New Roman" panose="02020603050405020304" pitchFamily="18" charset="0"/>
              </a:rPr>
              <a:t>caused by Hashimoto's thyroiditis but occasionally due to diffuse infiltration of the thyroid by the </a:t>
            </a:r>
            <a:r>
              <a:rPr lang="en-US" dirty="0" smtClean="0">
                <a:latin typeface="Times New Roman" panose="02020603050405020304" pitchFamily="18" charset="0"/>
                <a:cs typeface="Times New Roman" panose="02020603050405020304" pitchFamily="18" charset="0"/>
              </a:rPr>
              <a:t>lymphoma.</a:t>
            </a:r>
          </a:p>
          <a:p>
            <a:r>
              <a:rPr lang="en-US" dirty="0" smtClean="0">
                <a:latin typeface="Times New Roman" panose="02020603050405020304" pitchFamily="18" charset="0"/>
                <a:cs typeface="Times New Roman" panose="02020603050405020304" pitchFamily="18" charset="0"/>
              </a:rPr>
              <a:t> Hyperthyroidism (</a:t>
            </a:r>
            <a:r>
              <a:rPr lang="en-US" dirty="0">
                <a:latin typeface="Times New Roman" panose="02020603050405020304" pitchFamily="18" charset="0"/>
                <a:cs typeface="Times New Roman" panose="02020603050405020304" pitchFamily="18" charset="0"/>
              </a:rPr>
              <a:t>A few </a:t>
            </a:r>
            <a:r>
              <a:rPr lang="en-US" dirty="0" smtClean="0">
                <a:latin typeface="Times New Roman" panose="02020603050405020304" pitchFamily="18" charset="0"/>
                <a:cs typeface="Times New Roman" panose="02020603050405020304" pitchFamily="18" charset="0"/>
              </a:rPr>
              <a:t>patients)</a:t>
            </a:r>
          </a:p>
          <a:p>
            <a:pPr lvl="1"/>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caused by tumor-induced thyroid follicular inflammation and destruction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preexisting Graves' hyperthyroidism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497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1008112"/>
          </a:xfrm>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DIAGNOSTIC </a:t>
            </a:r>
            <a:r>
              <a:rPr lang="en-US" sz="3200" b="1" dirty="0" smtClean="0">
                <a:solidFill>
                  <a:srgbClr val="FF0000"/>
                </a:solidFill>
                <a:latin typeface="Times New Roman" panose="02020603050405020304" pitchFamily="18" charset="0"/>
                <a:cs typeface="Times New Roman" panose="02020603050405020304" pitchFamily="18" charset="0"/>
              </a:rPr>
              <a:t>EVALUATION</a:t>
            </a:r>
            <a:br>
              <a:rPr lang="en-US" sz="3200" b="1" dirty="0" smtClean="0">
                <a:solidFill>
                  <a:srgbClr val="FF0000"/>
                </a:solidFill>
                <a:latin typeface="Times New Roman" panose="02020603050405020304" pitchFamily="18" charset="0"/>
                <a:cs typeface="Times New Roman" panose="02020603050405020304" pitchFamily="18" charset="0"/>
              </a:rPr>
            </a:br>
            <a:r>
              <a:rPr lang="en-US" sz="3200" b="1" dirty="0" smtClean="0">
                <a:solidFill>
                  <a:srgbClr val="FF0000"/>
                </a:solidFill>
                <a:latin typeface="Times New Roman" panose="02020603050405020304" pitchFamily="18" charset="0"/>
                <a:cs typeface="Times New Roman" panose="02020603050405020304" pitchFamily="18" charset="0"/>
              </a:rPr>
              <a:t>(</a:t>
            </a:r>
            <a:r>
              <a:rPr lang="en-US" sz="2800" dirty="0" smtClean="0">
                <a:solidFill>
                  <a:srgbClr val="FF0000"/>
                </a:solidFill>
                <a:latin typeface="Times New Roman" panose="02020603050405020304" pitchFamily="18" charset="0"/>
                <a:cs typeface="Times New Roman" panose="02020603050405020304" pitchFamily="18" charset="0"/>
              </a:rPr>
              <a:t>laboratory abnormalities)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412776"/>
            <a:ext cx="8280920" cy="5184576"/>
          </a:xfrm>
        </p:spPr>
        <p:txBody>
          <a:bodyPr/>
          <a:lstStyle/>
          <a:p>
            <a:r>
              <a:rPr lang="en-US" dirty="0">
                <a:latin typeface="Times New Roman" panose="02020603050405020304" pitchFamily="18" charset="0"/>
                <a:cs typeface="Times New Roman" panose="02020603050405020304" pitchFamily="18" charset="0"/>
              </a:rPr>
              <a:t>There are no laboratory abnormalities that are either specific to or diagnostic of thyroid </a:t>
            </a:r>
            <a:r>
              <a:rPr lang="en-US" dirty="0" smtClean="0">
                <a:latin typeface="Times New Roman" panose="02020603050405020304" pitchFamily="18" charset="0"/>
                <a:cs typeface="Times New Roman" panose="02020603050405020304" pitchFamily="18" charset="0"/>
              </a:rPr>
              <a:t>lymphoma.</a:t>
            </a:r>
          </a:p>
          <a:p>
            <a:r>
              <a:rPr lang="en-US" dirty="0" smtClean="0">
                <a:latin typeface="Times New Roman" panose="02020603050405020304" pitchFamily="18" charset="0"/>
                <a:cs typeface="Times New Roman" panose="02020603050405020304" pitchFamily="18" charset="0"/>
              </a:rPr>
              <a:t>Hypothyroidism(</a:t>
            </a:r>
            <a:r>
              <a:rPr lang="en-US" dirty="0">
                <a:latin typeface="Times New Roman" panose="02020603050405020304" pitchFamily="18" charset="0"/>
                <a:cs typeface="Times New Roman" panose="02020603050405020304" pitchFamily="18" charset="0"/>
              </a:rPr>
              <a:t>some </a:t>
            </a:r>
            <a:r>
              <a:rPr lang="en-US" dirty="0" smtClean="0">
                <a:latin typeface="Times New Roman" panose="02020603050405020304" pitchFamily="18" charset="0"/>
                <a:cs typeface="Times New Roman" panose="02020603050405020304" pitchFamily="18" charset="0"/>
              </a:rPr>
              <a:t>patients) </a:t>
            </a:r>
          </a:p>
          <a:p>
            <a:r>
              <a:rPr lang="en-US" dirty="0" smtClean="0">
                <a:latin typeface="Times New Roman" panose="02020603050405020304" pitchFamily="18" charset="0"/>
                <a:cs typeface="Times New Roman" panose="02020603050405020304" pitchFamily="18" charset="0"/>
              </a:rPr>
              <a:t>High </a:t>
            </a:r>
            <a:r>
              <a:rPr lang="en-US" dirty="0">
                <a:latin typeface="Times New Roman" panose="02020603050405020304" pitchFamily="18" charset="0"/>
                <a:cs typeface="Times New Roman" panose="02020603050405020304" pitchFamily="18" charset="0"/>
              </a:rPr>
              <a:t>serum concentrations of </a:t>
            </a:r>
            <a:r>
              <a:rPr lang="en-US" dirty="0" smtClean="0">
                <a:latin typeface="Times New Roman" panose="02020603050405020304" pitchFamily="18" charset="0"/>
                <a:cs typeface="Times New Roman" panose="02020603050405020304" pitchFamily="18" charset="0"/>
              </a:rPr>
              <a:t>anti-TPO or anti-</a:t>
            </a:r>
            <a:r>
              <a:rPr lang="en-US" dirty="0" err="1" smtClean="0">
                <a:latin typeface="Times New Roman" panose="02020603050405020304" pitchFamily="18" charset="0"/>
                <a:cs typeface="Times New Roman" panose="02020603050405020304" pitchFamily="18" charset="0"/>
              </a:rPr>
              <a:t>Tg</a:t>
            </a:r>
            <a:r>
              <a:rPr lang="en-US" dirty="0" smtClean="0">
                <a:latin typeface="Times New Roman" panose="02020603050405020304" pitchFamily="18" charset="0"/>
                <a:cs typeface="Times New Roman" panose="02020603050405020304" pitchFamily="18" charset="0"/>
              </a:rPr>
              <a:t> (many), </a:t>
            </a:r>
            <a:r>
              <a:rPr lang="en-US" dirty="0">
                <a:latin typeface="Times New Roman" panose="02020603050405020304" pitchFamily="18" charset="0"/>
                <a:cs typeface="Times New Roman" panose="02020603050405020304" pitchFamily="18" charset="0"/>
              </a:rPr>
              <a:t>indicative of Hashimoto's </a:t>
            </a:r>
            <a:r>
              <a:rPr lang="en-US" dirty="0" smtClean="0">
                <a:latin typeface="Times New Roman" panose="02020603050405020304" pitchFamily="18" charset="0"/>
                <a:cs typeface="Times New Roman" panose="02020603050405020304" pitchFamily="18" charset="0"/>
              </a:rPr>
              <a:t>thyroiditis. </a:t>
            </a:r>
          </a:p>
          <a:p>
            <a:r>
              <a:rPr lang="en-US" dirty="0" smtClean="0">
                <a:latin typeface="Times New Roman" panose="02020603050405020304" pitchFamily="18" charset="0"/>
                <a:cs typeface="Times New Roman" panose="02020603050405020304" pitchFamily="18" charset="0"/>
              </a:rPr>
              <a:t>Approximately </a:t>
            </a:r>
            <a:r>
              <a:rPr lang="en-US" dirty="0">
                <a:latin typeface="Times New Roman" panose="02020603050405020304" pitchFamily="18" charset="0"/>
                <a:cs typeface="Times New Roman" panose="02020603050405020304" pitchFamily="18" charset="0"/>
              </a:rPr>
              <a:t>30 percent of patients have high serum concentrations of IgA, IgM, or </a:t>
            </a:r>
            <a:r>
              <a:rPr lang="en-US" dirty="0" smtClean="0">
                <a:latin typeface="Times New Roman" panose="02020603050405020304" pitchFamily="18" charset="0"/>
                <a:cs typeface="Times New Roman" panose="02020603050405020304" pitchFamily="18" charset="0"/>
              </a:rPr>
              <a:t>IgG.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421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634082"/>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DIAGNOSTIC EVALUATION</a:t>
            </a:r>
            <a:endParaRPr lang="en-US" dirty="0"/>
          </a:p>
        </p:txBody>
      </p:sp>
      <p:sp>
        <p:nvSpPr>
          <p:cNvPr id="3" name="Content Placeholder 2"/>
          <p:cNvSpPr>
            <a:spLocks noGrp="1"/>
          </p:cNvSpPr>
          <p:nvPr>
            <p:ph idx="1"/>
          </p:nvPr>
        </p:nvSpPr>
        <p:spPr>
          <a:xfrm>
            <a:off x="251520" y="908720"/>
            <a:ext cx="8712968" cy="5832648"/>
          </a:xfrm>
        </p:spPr>
        <p:txBody>
          <a:bodyPr>
            <a:normAutofit/>
          </a:bodyPr>
          <a:lstStyle/>
          <a:p>
            <a:r>
              <a:rPr lang="en-US" dirty="0">
                <a:latin typeface="Times New Roman" panose="02020603050405020304" pitchFamily="18" charset="0"/>
                <a:cs typeface="Times New Roman" panose="02020603050405020304" pitchFamily="18" charset="0"/>
              </a:rPr>
              <a:t>An </a:t>
            </a:r>
            <a:r>
              <a:rPr lang="en-US" dirty="0">
                <a:solidFill>
                  <a:srgbClr val="C00000"/>
                </a:solidFill>
                <a:latin typeface="Times New Roman" panose="02020603050405020304" pitchFamily="18" charset="0"/>
                <a:cs typeface="Times New Roman" panose="02020603050405020304" pitchFamily="18" charset="0"/>
              </a:rPr>
              <a:t>ultrasound</a:t>
            </a:r>
            <a:r>
              <a:rPr lang="en-US" dirty="0">
                <a:latin typeface="Times New Roman" panose="02020603050405020304" pitchFamily="18" charset="0"/>
                <a:cs typeface="Times New Roman" panose="02020603050405020304" pitchFamily="18" charset="0"/>
              </a:rPr>
              <a:t> scan of the thyroid gland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and </a:t>
            </a:r>
            <a:r>
              <a:rPr lang="en-US" dirty="0">
                <a:solidFill>
                  <a:srgbClr val="C00000"/>
                </a:solidFill>
                <a:latin typeface="Times New Roman" panose="02020603050405020304" pitchFamily="18" charset="0"/>
                <a:cs typeface="Times New Roman" panose="02020603050405020304" pitchFamily="18" charset="0"/>
              </a:rPr>
              <a:t>needle biopsy </a:t>
            </a:r>
            <a:r>
              <a:rPr lang="en-US" dirty="0">
                <a:latin typeface="Times New Roman" panose="02020603050405020304" pitchFamily="18" charset="0"/>
                <a:cs typeface="Times New Roman" panose="02020603050405020304" pitchFamily="18" charset="0"/>
              </a:rPr>
              <a:t>or </a:t>
            </a:r>
            <a:endParaRPr lang="en-US" dirty="0" smtClean="0">
              <a:latin typeface="Times New Roman" panose="02020603050405020304" pitchFamily="18" charset="0"/>
              <a:cs typeface="Times New Roman" panose="02020603050405020304" pitchFamily="18" charset="0"/>
            </a:endParaRPr>
          </a:p>
          <a:p>
            <a:r>
              <a:rPr lang="en-US" dirty="0" smtClean="0">
                <a:solidFill>
                  <a:srgbClr val="C00000"/>
                </a:solidFill>
                <a:latin typeface="Times New Roman" panose="02020603050405020304" pitchFamily="18" charset="0"/>
                <a:cs typeface="Times New Roman" panose="02020603050405020304" pitchFamily="18" charset="0"/>
              </a:rPr>
              <a:t>excisional </a:t>
            </a:r>
            <a:r>
              <a:rPr lang="en-US" dirty="0">
                <a:solidFill>
                  <a:srgbClr val="C00000"/>
                </a:solidFill>
                <a:latin typeface="Times New Roman" panose="02020603050405020304" pitchFamily="18" charset="0"/>
                <a:cs typeface="Times New Roman" panose="02020603050405020304" pitchFamily="18" charset="0"/>
              </a:rPr>
              <a:t>biopsy </a:t>
            </a:r>
            <a:r>
              <a:rPr lang="en-US" dirty="0">
                <a:latin typeface="Times New Roman" panose="02020603050405020304" pitchFamily="18" charset="0"/>
                <a:cs typeface="Times New Roman" panose="02020603050405020304" pitchFamily="18" charset="0"/>
              </a:rPr>
              <a:t>are usually recommended as initial diagnostic procedures.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Ultrasound </a:t>
            </a:r>
            <a:r>
              <a:rPr lang="en-US" dirty="0">
                <a:latin typeface="Times New Roman" panose="02020603050405020304" pitchFamily="18" charset="0"/>
                <a:cs typeface="Times New Roman" panose="02020603050405020304" pitchFamily="18" charset="0"/>
              </a:rPr>
              <a:t>of the thyroid typically demonstrates </a:t>
            </a:r>
            <a:r>
              <a:rPr lang="en-US" dirty="0" err="1">
                <a:latin typeface="Times New Roman" panose="02020603050405020304" pitchFamily="18" charset="0"/>
                <a:cs typeface="Times New Roman" panose="02020603050405020304" pitchFamily="18" charset="0"/>
              </a:rPr>
              <a:t>pseudocystic</a:t>
            </a:r>
            <a:r>
              <a:rPr lang="en-US" dirty="0">
                <a:latin typeface="Times New Roman" panose="02020603050405020304" pitchFamily="18" charset="0"/>
                <a:cs typeface="Times New Roman" panose="02020603050405020304" pitchFamily="18" charset="0"/>
              </a:rPr>
              <a:t>, hypoechoic areas that can easily be mistaken for cysts. In one series, thyroid ultrasound showed a characteristic asymmetrical </a:t>
            </a:r>
            <a:r>
              <a:rPr lang="en-US" dirty="0" err="1">
                <a:latin typeface="Times New Roman" panose="02020603050405020304" pitchFamily="18" charset="0"/>
                <a:cs typeface="Times New Roman" panose="02020603050405020304" pitchFamily="18" charset="0"/>
              </a:rPr>
              <a:t>pseudocystic</a:t>
            </a:r>
            <a:r>
              <a:rPr lang="en-US" dirty="0">
                <a:latin typeface="Times New Roman" panose="02020603050405020304" pitchFamily="18" charset="0"/>
                <a:cs typeface="Times New Roman" panose="02020603050405020304" pitchFamily="18" charset="0"/>
              </a:rPr>
              <a:t> pattern in 43 of 46 patients with thyroid lymphomas (93 percent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394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16832"/>
            <a:ext cx="7920880" cy="2376264"/>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Thyroid lymphoma</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By </a:t>
            </a:r>
            <a:r>
              <a:rPr lang="en-US" sz="2200" dirty="0" err="1">
                <a:latin typeface="Times New Roman" panose="02020603050405020304" pitchFamily="18" charset="0"/>
                <a:cs typeface="Times New Roman" panose="02020603050405020304" pitchFamily="18" charset="0"/>
              </a:rPr>
              <a:t>Dr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Karimifar</a:t>
            </a: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Assistant Prof. of Endocrinology</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Isfahan University of Medical Sciences</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654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720080"/>
          </a:xfrm>
        </p:spPr>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Ultrasound </a:t>
            </a:r>
            <a:r>
              <a:rPr lang="en-US" dirty="0">
                <a:solidFill>
                  <a:srgbClr val="FF0000"/>
                </a:solidFill>
                <a:latin typeface="Times New Roman" panose="02020603050405020304" pitchFamily="18" charset="0"/>
                <a:cs typeface="Times New Roman" panose="02020603050405020304" pitchFamily="18" charset="0"/>
              </a:rPr>
              <a:t>scan of the thyroid gland</a:t>
            </a:r>
            <a:endParaRPr lang="en-US" dirty="0">
              <a:solidFill>
                <a:srgbClr val="FF0000"/>
              </a:solidFill>
            </a:endParaRPr>
          </a:p>
        </p:txBody>
      </p:sp>
      <p:sp>
        <p:nvSpPr>
          <p:cNvPr id="3" name="Content Placeholder 2"/>
          <p:cNvSpPr>
            <a:spLocks noGrp="1"/>
          </p:cNvSpPr>
          <p:nvPr>
            <p:ph idx="1"/>
          </p:nvPr>
        </p:nvSpPr>
        <p:spPr>
          <a:xfrm>
            <a:off x="107504" y="908720"/>
            <a:ext cx="8928992" cy="5832648"/>
          </a:xfrm>
        </p:spPr>
        <p:txBody>
          <a:bodyPr>
            <a:normAutofit fontScale="85000" lnSpcReduction="10000"/>
          </a:bodyPr>
          <a:lstStyle/>
          <a:p>
            <a:r>
              <a:rPr lang="en-US" dirty="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Hypoechogenic</a:t>
            </a:r>
            <a:r>
              <a:rPr lang="en-US" dirty="0" smtClean="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(difficult </a:t>
            </a:r>
            <a:r>
              <a:rPr lang="en-US" dirty="0">
                <a:latin typeface="Times New Roman" panose="02020603050405020304" pitchFamily="18" charset="0"/>
                <a:cs typeface="Times New Roman" panose="02020603050405020304" pitchFamily="18" charset="0"/>
              </a:rPr>
              <a:t>to differentiate from </a:t>
            </a:r>
            <a:r>
              <a:rPr lang="en-US" dirty="0" smtClean="0">
                <a:latin typeface="Times New Roman" panose="02020603050405020304" pitchFamily="18" charset="0"/>
                <a:cs typeface="Times New Roman" panose="02020603050405020304" pitchFamily="18" charset="0"/>
              </a:rPr>
              <a:t>chronic thyroiditis)</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intensity of the </a:t>
            </a:r>
            <a:r>
              <a:rPr lang="en-US" dirty="0">
                <a:solidFill>
                  <a:srgbClr val="C00000"/>
                </a:solidFill>
                <a:latin typeface="Times New Roman" panose="02020603050405020304" pitchFamily="18" charset="0"/>
                <a:cs typeface="Times New Roman" panose="02020603050405020304" pitchFamily="18" charset="0"/>
              </a:rPr>
              <a:t>echoes behind </a:t>
            </a:r>
            <a:r>
              <a:rPr lang="en-US" dirty="0">
                <a:latin typeface="Times New Roman" panose="02020603050405020304" pitchFamily="18" charset="0"/>
                <a:cs typeface="Times New Roman" panose="02020603050405020304" pitchFamily="18" charset="0"/>
              </a:rPr>
              <a:t>the lesion (due to enhanced transmission of the signal through uniform tissue that minimally reflects ultrasound).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Nodular </a:t>
            </a:r>
            <a:r>
              <a:rPr lang="en-US" dirty="0">
                <a:latin typeface="Times New Roman" panose="02020603050405020304" pitchFamily="18" charset="0"/>
                <a:cs typeface="Times New Roman" panose="02020603050405020304" pitchFamily="18" charset="0"/>
              </a:rPr>
              <a:t>lymphoma reportedly has a very uniform and hypoechoic pattern that may be sufficiently hypoechoic to be </a:t>
            </a:r>
            <a:r>
              <a:rPr lang="en-US" dirty="0">
                <a:solidFill>
                  <a:srgbClr val="C00000"/>
                </a:solidFill>
                <a:latin typeface="Times New Roman" panose="02020603050405020304" pitchFamily="18" charset="0"/>
                <a:cs typeface="Times New Roman" panose="02020603050405020304" pitchFamily="18" charset="0"/>
              </a:rPr>
              <a:t>pseudo-cystic</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border between lymphoma and non-lymphomatous tissue is well defined and the borderline may be "</a:t>
            </a:r>
            <a:r>
              <a:rPr lang="en-US" dirty="0">
                <a:solidFill>
                  <a:srgbClr val="C00000"/>
                </a:solidFill>
                <a:latin typeface="Times New Roman" panose="02020603050405020304" pitchFamily="18" charset="0"/>
                <a:cs typeface="Times New Roman" panose="02020603050405020304" pitchFamily="18" charset="0"/>
              </a:rPr>
              <a:t>broccoli-like</a:t>
            </a:r>
            <a:r>
              <a:rPr lang="en-US" dirty="0">
                <a:latin typeface="Times New Roman" panose="02020603050405020304" pitchFamily="18" charset="0"/>
                <a:cs typeface="Times New Roman" panose="02020603050405020304" pitchFamily="18" charset="0"/>
              </a:rPr>
              <a:t>" or </a:t>
            </a:r>
            <a:r>
              <a:rPr lang="en-US" dirty="0" smtClean="0">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rPr>
              <a:t>coastline-like</a:t>
            </a:r>
            <a:r>
              <a:rPr lang="en-US" dirty="0">
                <a:latin typeface="Times New Roman" panose="02020603050405020304" pitchFamily="18" charset="0"/>
                <a:cs typeface="Times New Roman" panose="02020603050405020304" pitchFamily="18" charset="0"/>
              </a:rPr>
              <a:t>" irregular</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mixed type lymphoma showed </a:t>
            </a:r>
            <a:r>
              <a:rPr lang="en-US" dirty="0">
                <a:solidFill>
                  <a:srgbClr val="C00000"/>
                </a:solidFill>
                <a:latin typeface="Times New Roman" panose="02020603050405020304" pitchFamily="18" charset="0"/>
                <a:cs typeface="Times New Roman" panose="02020603050405020304" pitchFamily="18" charset="0"/>
              </a:rPr>
              <a:t>multiple, patchy hypoechoic </a:t>
            </a:r>
            <a:r>
              <a:rPr lang="en-US" dirty="0">
                <a:latin typeface="Times New Roman" panose="02020603050405020304" pitchFamily="18" charset="0"/>
                <a:cs typeface="Times New Roman" panose="02020603050405020304" pitchFamily="18" charset="0"/>
              </a:rPr>
              <a:t>lesions, each with enhanced posterior </a:t>
            </a:r>
            <a:r>
              <a:rPr lang="en-US" dirty="0" smtClean="0">
                <a:latin typeface="Times New Roman" panose="02020603050405020304" pitchFamily="18" charset="0"/>
                <a:cs typeface="Times New Roman" panose="02020603050405020304" pitchFamily="18" charset="0"/>
              </a:rPr>
              <a:t>echoes.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513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FNA cytology </a:t>
            </a:r>
            <a:r>
              <a:rPr lang="en-US" dirty="0">
                <a:solidFill>
                  <a:srgbClr val="FF0000"/>
                </a:solidFill>
                <a:latin typeface="Times New Roman" panose="02020603050405020304" pitchFamily="18" charset="0"/>
                <a:cs typeface="Times New Roman" panose="02020603050405020304" pitchFamily="18" charset="0"/>
              </a:rPr>
              <a:t>is often </a:t>
            </a:r>
            <a:r>
              <a:rPr lang="en-US" dirty="0" err="1">
                <a:solidFill>
                  <a:srgbClr val="FF0000"/>
                </a:solidFill>
                <a:latin typeface="Times New Roman" panose="02020603050405020304" pitchFamily="18" charset="0"/>
                <a:cs typeface="Times New Roman" panose="02020603050405020304" pitchFamily="18" charset="0"/>
              </a:rPr>
              <a:t>nondiagnostic</a:t>
            </a:r>
            <a:r>
              <a:rPr lang="en-US" dirty="0">
                <a:solidFill>
                  <a:srgbClr val="FF0000"/>
                </a:solidFill>
                <a:latin typeface="Times New Roman" panose="02020603050405020304" pitchFamily="18" charset="0"/>
                <a:cs typeface="Times New Roman" panose="02020603050405020304" pitchFamily="18" charset="0"/>
              </a:rPr>
              <a:t> for thyroid lymphoma</a:t>
            </a:r>
          </a:p>
        </p:txBody>
      </p:sp>
      <p:sp>
        <p:nvSpPr>
          <p:cNvPr id="3" name="Content Placeholder 2"/>
          <p:cNvSpPr>
            <a:spLocks noGrp="1"/>
          </p:cNvSpPr>
          <p:nvPr>
            <p:ph idx="1"/>
          </p:nvPr>
        </p:nvSpPr>
        <p:spPr>
          <a:xfrm>
            <a:off x="107504" y="1268760"/>
            <a:ext cx="8928992" cy="5472608"/>
          </a:xfrm>
        </p:spPr>
        <p:txBody>
          <a:bodyPr>
            <a:normAutofit/>
          </a:bodyPr>
          <a:lstStyle/>
          <a:p>
            <a:r>
              <a:rPr lang="en-US" dirty="0" smtClean="0">
                <a:latin typeface="Times New Roman" panose="02020603050405020304" pitchFamily="18" charset="0"/>
                <a:cs typeface="Times New Roman" panose="02020603050405020304" pitchFamily="18" charset="0"/>
              </a:rPr>
              <a:t>Given </a:t>
            </a:r>
            <a:r>
              <a:rPr lang="en-US" dirty="0">
                <a:latin typeface="Times New Roman" panose="02020603050405020304" pitchFamily="18" charset="0"/>
                <a:cs typeface="Times New Roman" panose="02020603050405020304" pitchFamily="18" charset="0"/>
              </a:rPr>
              <a:t>the frequent coexistence of Hashimoto's thyroiditis, small lymphocytic lymphomas are more difficult to diagnose </a:t>
            </a:r>
            <a:r>
              <a:rPr lang="en-US" dirty="0" err="1">
                <a:latin typeface="Times New Roman" panose="02020603050405020304" pitchFamily="18" charset="0"/>
                <a:cs typeface="Times New Roman" panose="02020603050405020304" pitchFamily="18" charset="0"/>
              </a:rPr>
              <a:t>cytologically</a:t>
            </a:r>
            <a:r>
              <a:rPr lang="en-US" dirty="0">
                <a:latin typeface="Times New Roman" panose="02020603050405020304" pitchFamily="18" charset="0"/>
                <a:cs typeface="Times New Roman" panose="02020603050405020304" pitchFamily="18" charset="0"/>
              </a:rPr>
              <a:t>, and </a:t>
            </a:r>
            <a:r>
              <a:rPr lang="en-US" dirty="0" err="1">
                <a:solidFill>
                  <a:srgbClr val="C00000"/>
                </a:solidFill>
                <a:latin typeface="Times New Roman" panose="02020603050405020304" pitchFamily="18" charset="0"/>
                <a:cs typeface="Times New Roman" panose="02020603050405020304" pitchFamily="18" charset="0"/>
              </a:rPr>
              <a:t>immunohistochemical</a:t>
            </a:r>
            <a:r>
              <a:rPr lang="en-US" dirty="0">
                <a:solidFill>
                  <a:srgbClr val="C00000"/>
                </a:solidFill>
                <a:latin typeface="Times New Roman" panose="02020603050405020304" pitchFamily="18" charset="0"/>
                <a:cs typeface="Times New Roman" panose="02020603050405020304" pitchFamily="18" charset="0"/>
              </a:rPr>
              <a:t> staining </a:t>
            </a:r>
            <a:r>
              <a:rPr lang="en-US" dirty="0">
                <a:latin typeface="Times New Roman" panose="02020603050405020304" pitchFamily="18" charset="0"/>
                <a:cs typeface="Times New Roman" panose="02020603050405020304" pitchFamily="18" charset="0"/>
              </a:rPr>
              <a:t>or </a:t>
            </a:r>
            <a:r>
              <a:rPr lang="en-US" dirty="0">
                <a:solidFill>
                  <a:srgbClr val="C00000"/>
                </a:solidFill>
                <a:latin typeface="Times New Roman" panose="02020603050405020304" pitchFamily="18" charset="0"/>
                <a:cs typeface="Times New Roman" panose="02020603050405020304" pitchFamily="18" charset="0"/>
              </a:rPr>
              <a:t>flow cytometry </a:t>
            </a:r>
            <a:r>
              <a:rPr lang="en-US" dirty="0">
                <a:latin typeface="Times New Roman" panose="02020603050405020304" pitchFamily="18" charset="0"/>
                <a:cs typeface="Times New Roman" panose="02020603050405020304" pitchFamily="18" charset="0"/>
              </a:rPr>
              <a:t>may be necessary to establish </a:t>
            </a:r>
            <a:r>
              <a:rPr lang="en-US" dirty="0" err="1">
                <a:latin typeface="Times New Roman" panose="02020603050405020304" pitchFamily="18" charset="0"/>
                <a:cs typeface="Times New Roman" panose="02020603050405020304" pitchFamily="18" charset="0"/>
              </a:rPr>
              <a:t>monoclonality</a:t>
            </a:r>
            <a:r>
              <a:rPr lang="en-US" dirty="0">
                <a:latin typeface="Times New Roman" panose="02020603050405020304" pitchFamily="18" charset="0"/>
                <a:cs typeface="Times New Roman" panose="02020603050405020304" pitchFamily="18" charset="0"/>
              </a:rPr>
              <a:t> and characterize surface markers</a:t>
            </a:r>
          </a:p>
        </p:txBody>
      </p:sp>
    </p:spTree>
    <p:extLst>
      <p:ext uri="{BB962C8B-B14F-4D97-AF65-F5344CB8AC3E}">
        <p14:creationId xmlns:p14="http://schemas.microsoft.com/office/powerpoint/2010/main" val="2795826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Large-bore </a:t>
            </a:r>
            <a:r>
              <a:rPr lang="en-US" dirty="0">
                <a:solidFill>
                  <a:srgbClr val="FF0000"/>
                </a:solidFill>
                <a:latin typeface="Times New Roman" panose="02020603050405020304" pitchFamily="18" charset="0"/>
                <a:cs typeface="Times New Roman" panose="02020603050405020304" pitchFamily="18" charset="0"/>
              </a:rPr>
              <a:t>needle </a:t>
            </a:r>
            <a:r>
              <a:rPr lang="en-US" dirty="0" smtClean="0">
                <a:solidFill>
                  <a:srgbClr val="FF0000"/>
                </a:solidFill>
                <a:latin typeface="Times New Roman" panose="02020603050405020304" pitchFamily="18" charset="0"/>
                <a:cs typeface="Times New Roman" panose="02020603050405020304" pitchFamily="18" charset="0"/>
              </a:rPr>
              <a:t>biopsy </a:t>
            </a:r>
            <a:r>
              <a:rPr lang="en-US" dirty="0">
                <a:solidFill>
                  <a:srgbClr val="FF0000"/>
                </a:solidFill>
                <a:latin typeface="Times New Roman" panose="02020603050405020304" pitchFamily="18" charset="0"/>
                <a:cs typeface="Times New Roman" panose="02020603050405020304" pitchFamily="18" charset="0"/>
              </a:rPr>
              <a:t>or </a:t>
            </a:r>
            <a:r>
              <a:rPr lang="en-US" dirty="0" smtClean="0">
                <a:solidFill>
                  <a:srgbClr val="FF0000"/>
                </a:solidFill>
                <a:latin typeface="Times New Roman" panose="02020603050405020304" pitchFamily="18" charset="0"/>
                <a:cs typeface="Times New Roman" panose="02020603050405020304" pitchFamily="18" charset="0"/>
              </a:rPr>
              <a:t>Excisional </a:t>
            </a:r>
            <a:r>
              <a:rPr lang="en-US" dirty="0">
                <a:solidFill>
                  <a:srgbClr val="FF0000"/>
                </a:solidFill>
                <a:latin typeface="Times New Roman" panose="02020603050405020304" pitchFamily="18" charset="0"/>
                <a:cs typeface="Times New Roman" panose="02020603050405020304" pitchFamily="18" charset="0"/>
              </a:rPr>
              <a:t>biopsy</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fine needle aspiration biopsy results are suggestive of lymphoma or when the clinical suspicion for lymphoma is high in the presence of a </a:t>
            </a:r>
            <a:r>
              <a:rPr lang="en-US" dirty="0" err="1">
                <a:latin typeface="Times New Roman" panose="02020603050405020304" pitchFamily="18" charset="0"/>
                <a:cs typeface="Times New Roman" panose="02020603050405020304" pitchFamily="18" charset="0"/>
              </a:rPr>
              <a:t>nondiagnostic</a:t>
            </a:r>
            <a:r>
              <a:rPr lang="en-US" dirty="0">
                <a:latin typeface="Times New Roman" panose="02020603050405020304" pitchFamily="18" charset="0"/>
                <a:cs typeface="Times New Roman" panose="02020603050405020304" pitchFamily="18" charset="0"/>
              </a:rPr>
              <a:t> fine needle aspiration biopsy, subsequent large-bore needle biopsy or excisional biopsy is required in order to obtain sufficient material for definitive diagnosis by </a:t>
            </a:r>
            <a:r>
              <a:rPr lang="en-US" dirty="0" err="1">
                <a:solidFill>
                  <a:srgbClr val="C00000"/>
                </a:solidFill>
                <a:latin typeface="Times New Roman" panose="02020603050405020304" pitchFamily="18" charset="0"/>
                <a:cs typeface="Times New Roman" panose="02020603050405020304" pitchFamily="18" charset="0"/>
              </a:rPr>
              <a:t>immunohistochemical</a:t>
            </a:r>
            <a:r>
              <a:rPr lang="en-US" dirty="0">
                <a:solidFill>
                  <a:srgbClr val="C00000"/>
                </a:solidFill>
                <a:latin typeface="Times New Roman" panose="02020603050405020304" pitchFamily="18" charset="0"/>
                <a:cs typeface="Times New Roman" panose="02020603050405020304" pitchFamily="18" charset="0"/>
              </a:rPr>
              <a:t> studies</a:t>
            </a:r>
            <a:r>
              <a:rPr lang="en-US" dirty="0">
                <a:latin typeface="Times New Roman" panose="02020603050405020304" pitchFamily="18" charset="0"/>
                <a:cs typeface="Times New Roman" panose="02020603050405020304" pitchFamily="18" charset="0"/>
              </a:rPr>
              <a:t>, especially since curative treatment is available for some of these NHL variants. </a:t>
            </a:r>
          </a:p>
        </p:txBody>
      </p:sp>
    </p:spTree>
    <p:extLst>
      <p:ext uri="{BB962C8B-B14F-4D97-AF65-F5344CB8AC3E}">
        <p14:creationId xmlns:p14="http://schemas.microsoft.com/office/powerpoint/2010/main" val="1876739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Imaging </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PET</a:t>
            </a:r>
          </a:p>
          <a:p>
            <a:r>
              <a:rPr lang="en-US" dirty="0">
                <a:latin typeface="Times New Roman" panose="02020603050405020304" pitchFamily="18" charset="0"/>
                <a:cs typeface="Times New Roman" panose="02020603050405020304" pitchFamily="18" charset="0"/>
              </a:rPr>
              <a:t>Radioiodine </a:t>
            </a:r>
            <a:r>
              <a:rPr lang="en-US" dirty="0" smtClean="0">
                <a:latin typeface="Times New Roman" panose="02020603050405020304" pitchFamily="18" charset="0"/>
                <a:cs typeface="Times New Roman" panose="02020603050405020304" pitchFamily="18" charset="0"/>
              </a:rPr>
              <a:t>scanning</a:t>
            </a:r>
          </a:p>
          <a:p>
            <a:r>
              <a:rPr lang="en-US" dirty="0" smtClean="0">
                <a:latin typeface="Times New Roman" panose="02020603050405020304" pitchFamily="18" charset="0"/>
                <a:cs typeface="Times New Roman" panose="02020603050405020304" pitchFamily="18" charset="0"/>
              </a:rPr>
              <a:t>CT</a:t>
            </a:r>
          </a:p>
          <a:p>
            <a:r>
              <a:rPr lang="en-US" dirty="0" smtClean="0">
                <a:latin typeface="Times New Roman" panose="02020603050405020304" pitchFamily="18" charset="0"/>
                <a:cs typeface="Times New Roman" panose="02020603050405020304" pitchFamily="18" charset="0"/>
              </a:rPr>
              <a:t>MRI</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298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PET</a:t>
            </a:r>
            <a:endParaRPr lang="en-US" b="1" dirty="0">
              <a:solidFill>
                <a:srgbClr val="FF0000"/>
              </a:solidFill>
            </a:endParaRPr>
          </a:p>
        </p:txBody>
      </p:sp>
      <p:sp>
        <p:nvSpPr>
          <p:cNvPr id="3" name="Content Placeholder 2"/>
          <p:cNvSpPr>
            <a:spLocks noGrp="1"/>
          </p:cNvSpPr>
          <p:nvPr>
            <p:ph idx="1"/>
          </p:nvPr>
        </p:nvSpPr>
        <p:spPr>
          <a:xfrm>
            <a:off x="457200" y="1600200"/>
            <a:ext cx="8435280" cy="4997152"/>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Difficulty </a:t>
            </a:r>
            <a:r>
              <a:rPr lang="en-US" dirty="0">
                <a:latin typeface="Times New Roman" panose="02020603050405020304" pitchFamily="18" charset="0"/>
                <a:cs typeface="Times New Roman" panose="02020603050405020304" pitchFamily="18" charset="0"/>
              </a:rPr>
              <a:t>in distinguishing Hashimoto's thyroiditis from lymphoma can be a particular problem using 18-fluorodeoxyglucose (</a:t>
            </a:r>
            <a:r>
              <a:rPr lang="en-US" dirty="0">
                <a:solidFill>
                  <a:srgbClr val="C00000"/>
                </a:solidFill>
                <a:latin typeface="Times New Roman" panose="02020603050405020304" pitchFamily="18" charset="0"/>
                <a:cs typeface="Times New Roman" panose="02020603050405020304" pitchFamily="18" charset="0"/>
              </a:rPr>
              <a:t>FDG</a:t>
            </a:r>
            <a:r>
              <a:rPr lang="en-US" dirty="0">
                <a:latin typeface="Times New Roman" panose="02020603050405020304" pitchFamily="18" charset="0"/>
                <a:cs typeface="Times New Roman" panose="02020603050405020304" pitchFamily="18" charset="0"/>
              </a:rPr>
              <a:t>) positron emission tomography (PET) imaging, as both can cause diffuse uptake throughout the gland, whereas mucosa-associated lymphoid tissue (</a:t>
            </a:r>
            <a:r>
              <a:rPr lang="en-US" dirty="0">
                <a:solidFill>
                  <a:srgbClr val="002060"/>
                </a:solidFill>
                <a:latin typeface="Times New Roman" panose="02020603050405020304" pitchFamily="18" charset="0"/>
                <a:cs typeface="Times New Roman" panose="02020603050405020304" pitchFamily="18" charset="0"/>
              </a:rPr>
              <a:t>MALT</a:t>
            </a:r>
            <a:r>
              <a:rPr lang="en-US" dirty="0">
                <a:latin typeface="Times New Roman" panose="02020603050405020304" pitchFamily="18" charset="0"/>
                <a:cs typeface="Times New Roman" panose="02020603050405020304" pitchFamily="18" charset="0"/>
              </a:rPr>
              <a:t>) lymphomas of the thyroid generally produce </a:t>
            </a:r>
            <a:r>
              <a:rPr lang="en-US" dirty="0">
                <a:solidFill>
                  <a:srgbClr val="002060"/>
                </a:solidFill>
                <a:latin typeface="Times New Roman" panose="02020603050405020304" pitchFamily="18" charset="0"/>
                <a:cs typeface="Times New Roman" panose="02020603050405020304" pitchFamily="18" charset="0"/>
              </a:rPr>
              <a:t>false negative PET </a:t>
            </a:r>
            <a:r>
              <a:rPr lang="en-US" dirty="0" smtClean="0">
                <a:latin typeface="Times New Roman" panose="02020603050405020304" pitchFamily="18" charset="0"/>
                <a:cs typeface="Times New Roman" panose="02020603050405020304" pitchFamily="18" charset="0"/>
              </a:rPr>
              <a:t>imaging.</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Fluorine-18-fluorodeoxyglucose positron emission tomography (FDG-PET) can be useful in </a:t>
            </a:r>
            <a:r>
              <a:rPr lang="en-US" dirty="0">
                <a:solidFill>
                  <a:srgbClr val="FF0000"/>
                </a:solidFill>
                <a:latin typeface="Times New Roman" panose="02020603050405020304" pitchFamily="18" charset="0"/>
                <a:cs typeface="Times New Roman" panose="02020603050405020304" pitchFamily="18" charset="0"/>
              </a:rPr>
              <a:t>staging</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restaging</a:t>
            </a:r>
            <a:r>
              <a:rPr lang="en-US" dirty="0">
                <a:latin typeface="Times New Roman" panose="02020603050405020304" pitchFamily="18" charset="0"/>
                <a:cs typeface="Times New Roman" panose="02020603050405020304" pitchFamily="18" charset="0"/>
              </a:rPr>
              <a:t> or in assessing response to treatment in PTL</a:t>
            </a:r>
          </a:p>
          <a:p>
            <a:endParaRPr lang="en-US" dirty="0"/>
          </a:p>
        </p:txBody>
      </p:sp>
    </p:spTree>
    <p:extLst>
      <p:ext uri="{BB962C8B-B14F-4D97-AF65-F5344CB8AC3E}">
        <p14:creationId xmlns:p14="http://schemas.microsoft.com/office/powerpoint/2010/main" val="3456701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Radioiodine scanning</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has </a:t>
            </a:r>
            <a:r>
              <a:rPr lang="en-US" dirty="0">
                <a:latin typeface="Times New Roman" panose="02020603050405020304" pitchFamily="18" charset="0"/>
                <a:cs typeface="Times New Roman" panose="02020603050405020304" pitchFamily="18" charset="0"/>
              </a:rPr>
              <a:t>no diagnostic role in patients with thyroid lymphomas because the malignant cells lack iodine-concentrating ability.</a:t>
            </a:r>
          </a:p>
          <a:p>
            <a:endParaRPr lang="en-US" dirty="0"/>
          </a:p>
          <a:p>
            <a:endParaRPr lang="en-US" dirty="0"/>
          </a:p>
        </p:txBody>
      </p:sp>
    </p:spTree>
    <p:extLst>
      <p:ext uri="{BB962C8B-B14F-4D97-AF65-F5344CB8AC3E}">
        <p14:creationId xmlns:p14="http://schemas.microsoft.com/office/powerpoint/2010/main" val="3712963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Radiographic Studies</a:t>
            </a:r>
            <a:r>
              <a:rPr lang="en-US" sz="3200" b="1" dirty="0" smtClean="0">
                <a:solidFill>
                  <a:srgbClr val="FF0000"/>
                </a:solidFill>
                <a:latin typeface="Times New Roman" panose="02020603050405020304" pitchFamily="18" charset="0"/>
                <a:cs typeface="Times New Roman" panose="02020603050405020304" pitchFamily="18" charset="0"/>
              </a:rPr>
              <a:t>(1)</a:t>
            </a:r>
            <a:endParaRPr lang="en-US" sz="3200" b="1" dirty="0">
              <a:solidFill>
                <a:srgbClr val="FF0000"/>
              </a:solidFill>
            </a:endParaRPr>
          </a:p>
        </p:txBody>
      </p:sp>
      <p:sp>
        <p:nvSpPr>
          <p:cNvPr id="3" name="Content Placeholder 2"/>
          <p:cNvSpPr>
            <a:spLocks noGrp="1"/>
          </p:cNvSpPr>
          <p:nvPr>
            <p:ph idx="1"/>
          </p:nvPr>
        </p:nvSpPr>
        <p:spPr>
          <a:xfrm>
            <a:off x="251520" y="1340768"/>
            <a:ext cx="8712968" cy="5328592"/>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not helpful for diagnosis, they are useful </a:t>
            </a:r>
            <a:r>
              <a:rPr lang="en-US" dirty="0" smtClean="0">
                <a:latin typeface="Times New Roman" panose="02020603050405020304" pitchFamily="18" charset="0"/>
                <a:cs typeface="Times New Roman" panose="02020603050405020304" pitchFamily="18" charset="0"/>
              </a:rPr>
              <a:t>in: </a:t>
            </a:r>
          </a:p>
          <a:p>
            <a:r>
              <a:rPr lang="en-US" dirty="0" smtClean="0">
                <a:latin typeface="Times New Roman" panose="02020603050405020304" pitchFamily="18" charset="0"/>
                <a:cs typeface="Times New Roman" panose="02020603050405020304" pitchFamily="18" charset="0"/>
              </a:rPr>
              <a:t>defining </a:t>
            </a:r>
            <a:r>
              <a:rPr lang="en-US" dirty="0">
                <a:latin typeface="Times New Roman" panose="02020603050405020304" pitchFamily="18" charset="0"/>
                <a:cs typeface="Times New Roman" panose="02020603050405020304" pitchFamily="18" charset="0"/>
              </a:rPr>
              <a:t>the extent of </a:t>
            </a:r>
            <a:r>
              <a:rPr lang="en-US" dirty="0" smtClean="0">
                <a:latin typeface="Times New Roman" panose="02020603050405020304" pitchFamily="18" charset="0"/>
                <a:cs typeface="Times New Roman" panose="02020603050405020304" pitchFamily="18" charset="0"/>
              </a:rPr>
              <a:t>disease</a:t>
            </a:r>
          </a:p>
          <a:p>
            <a:r>
              <a:rPr lang="en-US" dirty="0" smtClean="0">
                <a:latin typeface="Times New Roman" panose="02020603050405020304" pitchFamily="18" charset="0"/>
                <a:cs typeface="Times New Roman" panose="02020603050405020304" pitchFamily="18" charset="0"/>
              </a:rPr>
              <a:t>planning therapy</a:t>
            </a:r>
          </a:p>
          <a:p>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monitoring the response to treatment </a:t>
            </a:r>
            <a:r>
              <a:rPr 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Imaging should include a contrast-enhanced computed tomography scan of the </a:t>
            </a:r>
            <a:r>
              <a:rPr lang="en-US" dirty="0" smtClean="0">
                <a:latin typeface="Times New Roman" panose="02020603050405020304" pitchFamily="18" charset="0"/>
                <a:cs typeface="Times New Roman" panose="02020603050405020304" pitchFamily="18" charset="0"/>
              </a:rPr>
              <a:t>neck, (chest</a:t>
            </a:r>
            <a:r>
              <a:rPr lang="en-US" dirty="0">
                <a:latin typeface="Times New Roman" panose="02020603050405020304" pitchFamily="18" charset="0"/>
                <a:cs typeface="Times New Roman" panose="02020603050405020304" pitchFamily="18" charset="0"/>
              </a:rPr>
              <a:t>, abdomen, and </a:t>
            </a:r>
            <a:r>
              <a:rPr lang="en-US" dirty="0" smtClean="0">
                <a:latin typeface="Times New Roman" panose="02020603050405020304" pitchFamily="18" charset="0"/>
                <a:cs typeface="Times New Roman" panose="02020603050405020304" pitchFamily="18" charset="0"/>
              </a:rPr>
              <a:t>pelvis)</a:t>
            </a:r>
          </a:p>
        </p:txBody>
      </p:sp>
    </p:spTree>
    <p:extLst>
      <p:ext uri="{BB962C8B-B14F-4D97-AF65-F5344CB8AC3E}">
        <p14:creationId xmlns:p14="http://schemas.microsoft.com/office/powerpoint/2010/main" val="736264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96"/>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Radiographic </a:t>
            </a:r>
            <a:r>
              <a:rPr lang="en-US" b="1" dirty="0" smtClean="0">
                <a:solidFill>
                  <a:srgbClr val="FF0000"/>
                </a:solidFill>
                <a:latin typeface="Times New Roman" panose="02020603050405020304" pitchFamily="18" charset="0"/>
                <a:cs typeface="Times New Roman" panose="02020603050405020304" pitchFamily="18" charset="0"/>
              </a:rPr>
              <a:t>Studies</a:t>
            </a:r>
            <a:r>
              <a:rPr lang="en-US" sz="3200" b="1" dirty="0" smtClean="0">
                <a:solidFill>
                  <a:srgbClr val="FF0000"/>
                </a:solidFill>
                <a:latin typeface="Times New Roman" panose="02020603050405020304" pitchFamily="18" charset="0"/>
                <a:cs typeface="Times New Roman" panose="02020603050405020304" pitchFamily="18" charset="0"/>
              </a:rPr>
              <a:t>(2)</a:t>
            </a:r>
            <a:endParaRPr lang="en-US" sz="3200" dirty="0"/>
          </a:p>
        </p:txBody>
      </p:sp>
      <p:sp>
        <p:nvSpPr>
          <p:cNvPr id="3" name="Content Placeholder 2"/>
          <p:cNvSpPr>
            <a:spLocks noGrp="1"/>
          </p:cNvSpPr>
          <p:nvPr>
            <p:ph idx="1"/>
          </p:nvPr>
        </p:nvSpPr>
        <p:spPr>
          <a:xfrm>
            <a:off x="179512" y="1124744"/>
            <a:ext cx="8784976" cy="5733256"/>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CT and MRI are superior to ultrasonography for evaluating local extent because of their greater ability to detect </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tracheal invasion</a:t>
            </a:r>
          </a:p>
          <a:p>
            <a:r>
              <a:rPr lang="en-US" sz="2400" dirty="0" smtClean="0">
                <a:latin typeface="Times New Roman" panose="02020603050405020304" pitchFamily="18" charset="0"/>
                <a:cs typeface="Times New Roman" panose="02020603050405020304" pitchFamily="18" charset="0"/>
              </a:rPr>
              <a:t>substernal </a:t>
            </a:r>
            <a:r>
              <a:rPr lang="en-US" sz="2400" dirty="0">
                <a:latin typeface="Times New Roman" panose="02020603050405020304" pitchFamily="18" charset="0"/>
                <a:cs typeface="Times New Roman" panose="02020603050405020304" pitchFamily="18" charset="0"/>
              </a:rPr>
              <a:t>extension,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involvement of cervical, mediastinal, or abdominal nodes.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solidFill>
                  <a:srgbClr val="C00000"/>
                </a:solidFill>
                <a:latin typeface="Times New Roman" panose="02020603050405020304" pitchFamily="18" charset="0"/>
                <a:cs typeface="Times New Roman" panose="02020603050405020304" pitchFamily="18" charset="0"/>
              </a:rPr>
              <a:t>MRI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may be more sensitive for defining the extent of </a:t>
            </a:r>
            <a:r>
              <a:rPr lang="en-US" sz="2400" dirty="0" err="1">
                <a:latin typeface="Times New Roman" panose="02020603050405020304" pitchFamily="18" charset="0"/>
                <a:cs typeface="Times New Roman" panose="02020603050405020304" pitchFamily="18" charset="0"/>
              </a:rPr>
              <a:t>extrathyroidal</a:t>
            </a:r>
            <a:r>
              <a:rPr lang="en-US" sz="2400" dirty="0">
                <a:latin typeface="Times New Roman" panose="02020603050405020304" pitchFamily="18" charset="0"/>
                <a:cs typeface="Times New Roman" panose="02020603050405020304" pitchFamily="18" charset="0"/>
              </a:rPr>
              <a:t> invasion, but it costs more and its superiority is </a:t>
            </a:r>
            <a:r>
              <a:rPr lang="en-US" sz="2400" dirty="0" smtClean="0">
                <a:latin typeface="Times New Roman" panose="02020603050405020304" pitchFamily="18" charset="0"/>
                <a:cs typeface="Times New Roman" panose="02020603050405020304" pitchFamily="18" charset="0"/>
              </a:rPr>
              <a:t>unproven. three Different </a:t>
            </a:r>
            <a:r>
              <a:rPr lang="en-US" sz="2400" dirty="0">
                <a:latin typeface="Times New Roman" panose="02020603050405020304" pitchFamily="18" charset="0"/>
                <a:cs typeface="Times New Roman" panose="02020603050405020304" pitchFamily="18" charset="0"/>
              </a:rPr>
              <a:t>appearances on </a:t>
            </a:r>
            <a:r>
              <a:rPr lang="en-US" sz="2400" dirty="0">
                <a:solidFill>
                  <a:srgbClr val="C00000"/>
                </a:solidFill>
                <a:latin typeface="Times New Roman" panose="02020603050405020304" pitchFamily="18" charset="0"/>
                <a:cs typeface="Times New Roman" panose="02020603050405020304" pitchFamily="18" charset="0"/>
              </a:rPr>
              <a:t>CT</a:t>
            </a:r>
            <a:r>
              <a:rPr lang="en-US" sz="2400" dirty="0">
                <a:latin typeface="Times New Roman" panose="02020603050405020304" pitchFamily="18" charset="0"/>
                <a:cs typeface="Times New Roman" panose="02020603050405020304" pitchFamily="18" charset="0"/>
              </a:rPr>
              <a:t> (solitary nodule, multiple nodules, diffuse enlargement), with the most common pattern being diffuse </a:t>
            </a:r>
            <a:r>
              <a:rPr lang="en-US" sz="2400" dirty="0" smtClean="0">
                <a:latin typeface="Times New Roman" panose="02020603050405020304" pitchFamily="18" charset="0"/>
                <a:cs typeface="Times New Roman" panose="02020603050405020304" pitchFamily="18" charset="0"/>
              </a:rPr>
              <a:t>enlargement.</a:t>
            </a:r>
          </a:p>
          <a:p>
            <a:r>
              <a:rPr lang="en-US" sz="2400"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Another characteristic </a:t>
            </a:r>
            <a:r>
              <a:rPr lang="en-US" b="1" dirty="0">
                <a:solidFill>
                  <a:srgbClr val="C00000"/>
                </a:solidFill>
                <a:latin typeface="Times New Roman" panose="02020603050405020304" pitchFamily="18" charset="0"/>
                <a:cs typeface="Times New Roman" panose="02020603050405020304" pitchFamily="18" charset="0"/>
              </a:rPr>
              <a:t>CT finding </a:t>
            </a:r>
            <a:r>
              <a:rPr lang="en-US" dirty="0">
                <a:latin typeface="Times New Roman" panose="02020603050405020304" pitchFamily="18" charset="0"/>
                <a:cs typeface="Times New Roman" panose="02020603050405020304" pitchFamily="18" charset="0"/>
              </a:rPr>
              <a:t>is the so-called "</a:t>
            </a:r>
            <a:r>
              <a:rPr lang="en-US" b="1" dirty="0">
                <a:solidFill>
                  <a:srgbClr val="C00000"/>
                </a:solidFill>
                <a:latin typeface="Times New Roman" panose="02020603050405020304" pitchFamily="18" charset="0"/>
                <a:cs typeface="Times New Roman" panose="02020603050405020304" pitchFamily="18" charset="0"/>
              </a:rPr>
              <a:t>donut sign</a:t>
            </a:r>
            <a:r>
              <a:rPr lang="en-US" dirty="0">
                <a:latin typeface="Times New Roman" panose="02020603050405020304" pitchFamily="18" charset="0"/>
                <a:cs typeface="Times New Roman" panose="02020603050405020304" pitchFamily="18" charset="0"/>
              </a:rPr>
              <a:t>," observed when the lymphoma completely encircles the trachea</a:t>
            </a:r>
          </a:p>
          <a:p>
            <a:endParaRPr lang="en-US" dirty="0"/>
          </a:p>
        </p:txBody>
      </p:sp>
    </p:spTree>
    <p:extLst>
      <p:ext uri="{BB962C8B-B14F-4D97-AF65-F5344CB8AC3E}">
        <p14:creationId xmlns:p14="http://schemas.microsoft.com/office/powerpoint/2010/main" val="2507255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Staging</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Lugano classification is the current staging </a:t>
            </a:r>
            <a:r>
              <a:rPr lang="en-US" dirty="0" smtClean="0">
                <a:latin typeface="Times New Roman" panose="02020603050405020304" pitchFamily="18" charset="0"/>
                <a:cs typeface="Times New Roman" panose="02020603050405020304" pitchFamily="18" charset="0"/>
              </a:rPr>
              <a:t>system </a:t>
            </a:r>
            <a:r>
              <a:rPr lang="en-US" dirty="0">
                <a:latin typeface="Times New Roman" panose="02020603050405020304" pitchFamily="18" charset="0"/>
                <a:cs typeface="Times New Roman" panose="02020603050405020304" pitchFamily="18" charset="0"/>
              </a:rPr>
              <a:t>used for patients with </a:t>
            </a:r>
            <a:r>
              <a:rPr lang="en-US" dirty="0" smtClean="0">
                <a:latin typeface="Times New Roman" panose="02020603050405020304" pitchFamily="18" charset="0"/>
                <a:cs typeface="Times New Roman" panose="02020603050405020304" pitchFamily="18" charset="0"/>
              </a:rPr>
              <a:t>NHL.</a:t>
            </a:r>
          </a:p>
          <a:p>
            <a:pPr marL="0" indent="0">
              <a:buNone/>
            </a:pPr>
            <a:r>
              <a:rPr lang="en-US" dirty="0">
                <a:latin typeface="Times New Roman" panose="02020603050405020304" pitchFamily="18" charset="0"/>
                <a:cs typeface="Times New Roman" panose="02020603050405020304" pitchFamily="18" charset="0"/>
              </a:rPr>
              <a:t>This staging system focuses on </a:t>
            </a:r>
            <a:r>
              <a:rPr lang="en-US" dirty="0" smtClean="0">
                <a:latin typeface="Times New Roman" panose="02020603050405020304" pitchFamily="18" charset="0"/>
                <a:cs typeface="Times New Roman" panose="02020603050405020304" pitchFamily="18" charset="0"/>
              </a:rPr>
              <a:t>the:</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number of tumor sites (nodal and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their </a:t>
            </a:r>
            <a:r>
              <a:rPr lang="en-US" dirty="0">
                <a:latin typeface="Times New Roman" panose="02020603050405020304" pitchFamily="18" charset="0"/>
                <a:cs typeface="Times New Roman" panose="02020603050405020304" pitchFamily="18" charset="0"/>
              </a:rPr>
              <a:t>location</a:t>
            </a:r>
          </a:p>
        </p:txBody>
      </p:sp>
    </p:spTree>
    <p:extLst>
      <p:ext uri="{BB962C8B-B14F-4D97-AF65-F5344CB8AC3E}">
        <p14:creationId xmlns:p14="http://schemas.microsoft.com/office/powerpoint/2010/main" val="2442319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Revised staging system for primary nodal lymphomas (Lugano classification)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0510039"/>
              </p:ext>
            </p:extLst>
          </p:nvPr>
        </p:nvGraphicFramePr>
        <p:xfrm>
          <a:off x="179512" y="1124744"/>
          <a:ext cx="8784975" cy="5733255"/>
        </p:xfrm>
        <a:graphic>
          <a:graphicData uri="http://schemas.openxmlformats.org/drawingml/2006/table">
            <a:tbl>
              <a:tblPr/>
              <a:tblGrid>
                <a:gridCol w="2928325"/>
                <a:gridCol w="2928325"/>
                <a:gridCol w="2928325"/>
              </a:tblGrid>
              <a:tr h="388694">
                <a:tc>
                  <a:txBody>
                    <a:bodyPr/>
                    <a:lstStyle/>
                    <a:p>
                      <a:r>
                        <a:rPr lang="en-US" sz="1700" b="1" dirty="0">
                          <a:solidFill>
                            <a:srgbClr val="C00000"/>
                          </a:solidFill>
                        </a:rPr>
                        <a:t>Stage</a:t>
                      </a:r>
                    </a:p>
                  </a:txBody>
                  <a:tcPr marL="87151" marR="87151" marT="43576" marB="43576" anchor="ctr">
                    <a:lnL>
                      <a:noFill/>
                    </a:lnL>
                    <a:lnR>
                      <a:noFill/>
                    </a:lnR>
                    <a:lnT>
                      <a:noFill/>
                    </a:lnT>
                    <a:lnB>
                      <a:noFill/>
                    </a:lnB>
                  </a:tcPr>
                </a:tc>
                <a:tc>
                  <a:txBody>
                    <a:bodyPr/>
                    <a:lstStyle/>
                    <a:p>
                      <a:r>
                        <a:rPr lang="en-US" sz="1700" b="1" dirty="0">
                          <a:solidFill>
                            <a:srgbClr val="C00000"/>
                          </a:solidFill>
                        </a:rPr>
                        <a:t>Involvement</a:t>
                      </a:r>
                    </a:p>
                  </a:txBody>
                  <a:tcPr marL="87151" marR="87151" marT="43576" marB="43576" anchor="ctr">
                    <a:lnL>
                      <a:noFill/>
                    </a:lnL>
                    <a:lnR>
                      <a:noFill/>
                    </a:lnR>
                    <a:lnT>
                      <a:noFill/>
                    </a:lnT>
                    <a:lnB>
                      <a:noFill/>
                    </a:lnB>
                  </a:tcPr>
                </a:tc>
                <a:tc>
                  <a:txBody>
                    <a:bodyPr/>
                    <a:lstStyle/>
                    <a:p>
                      <a:r>
                        <a:rPr lang="en-US" sz="1700" b="1" dirty="0" err="1">
                          <a:solidFill>
                            <a:srgbClr val="C00000"/>
                          </a:solidFill>
                        </a:rPr>
                        <a:t>Extranodal</a:t>
                      </a:r>
                      <a:r>
                        <a:rPr lang="en-US" sz="1700" b="1" dirty="0">
                          <a:solidFill>
                            <a:srgbClr val="C00000"/>
                          </a:solidFill>
                        </a:rPr>
                        <a:t> (E) status</a:t>
                      </a:r>
                    </a:p>
                  </a:txBody>
                  <a:tcPr marL="87151" marR="87151" marT="43576" marB="43576" anchor="ctr">
                    <a:lnL>
                      <a:noFill/>
                    </a:lnL>
                    <a:lnR>
                      <a:noFill/>
                    </a:lnR>
                    <a:lnT>
                      <a:noFill/>
                    </a:lnT>
                    <a:lnB>
                      <a:noFill/>
                    </a:lnB>
                  </a:tcPr>
                </a:tc>
              </a:tr>
              <a:tr h="388694">
                <a:tc gridSpan="3">
                  <a:txBody>
                    <a:bodyPr/>
                    <a:lstStyle/>
                    <a:p>
                      <a:r>
                        <a:rPr lang="en-US" sz="1700" b="1" dirty="0">
                          <a:solidFill>
                            <a:srgbClr val="002060"/>
                          </a:solidFill>
                        </a:rPr>
                        <a:t>Limited</a:t>
                      </a:r>
                    </a:p>
                  </a:txBody>
                  <a:tcPr marL="87151" marR="87151" marT="43576" marB="43576" anchor="ctr">
                    <a:lnL>
                      <a:noFill/>
                    </a:lnL>
                    <a:lnR>
                      <a:noFill/>
                    </a:lnR>
                    <a:lnT>
                      <a:noFill/>
                    </a:lnT>
                    <a:lnB>
                      <a:noFill/>
                    </a:lnB>
                  </a:tcPr>
                </a:tc>
                <a:tc hMerge="1">
                  <a:txBody>
                    <a:bodyPr/>
                    <a:lstStyle/>
                    <a:p>
                      <a:endParaRPr lang="en-US"/>
                    </a:p>
                  </a:txBody>
                  <a:tcPr/>
                </a:tc>
                <a:tc hMerge="1">
                  <a:txBody>
                    <a:bodyPr/>
                    <a:lstStyle/>
                    <a:p>
                      <a:endParaRPr lang="en-US"/>
                    </a:p>
                  </a:txBody>
                  <a:tcPr/>
                </a:tc>
              </a:tr>
              <a:tr h="680217">
                <a:tc>
                  <a:txBody>
                    <a:bodyPr/>
                    <a:lstStyle/>
                    <a:p>
                      <a:r>
                        <a:rPr lang="en-US" sz="1700" dirty="0"/>
                        <a:t>I</a:t>
                      </a:r>
                    </a:p>
                  </a:txBody>
                  <a:tcPr marL="87151" marR="87151" marT="43576" marB="43576" anchor="ctr">
                    <a:lnL>
                      <a:noFill/>
                    </a:lnL>
                    <a:lnR>
                      <a:noFill/>
                    </a:lnR>
                    <a:lnT>
                      <a:noFill/>
                    </a:lnT>
                    <a:lnB>
                      <a:noFill/>
                    </a:lnB>
                  </a:tcPr>
                </a:tc>
                <a:tc>
                  <a:txBody>
                    <a:bodyPr/>
                    <a:lstStyle/>
                    <a:p>
                      <a:r>
                        <a:rPr lang="en-US" sz="1700"/>
                        <a:t>One node or a group of adjacent nodes</a:t>
                      </a:r>
                    </a:p>
                  </a:txBody>
                  <a:tcPr marL="87151" marR="87151" marT="43576" marB="43576" anchor="ctr">
                    <a:lnL>
                      <a:noFill/>
                    </a:lnL>
                    <a:lnR>
                      <a:noFill/>
                    </a:lnR>
                    <a:lnT>
                      <a:noFill/>
                    </a:lnT>
                    <a:lnB>
                      <a:noFill/>
                    </a:lnB>
                  </a:tcPr>
                </a:tc>
                <a:tc>
                  <a:txBody>
                    <a:bodyPr/>
                    <a:lstStyle/>
                    <a:p>
                      <a:r>
                        <a:rPr lang="en-US" sz="1700"/>
                        <a:t>Single extranodal lesions without nodal involvement</a:t>
                      </a:r>
                    </a:p>
                  </a:txBody>
                  <a:tcPr marL="87151" marR="87151" marT="43576" marB="43576" anchor="ctr">
                    <a:lnL>
                      <a:noFill/>
                    </a:lnL>
                    <a:lnR>
                      <a:noFill/>
                    </a:lnR>
                    <a:lnT>
                      <a:noFill/>
                    </a:lnT>
                    <a:lnB>
                      <a:noFill/>
                    </a:lnB>
                  </a:tcPr>
                </a:tc>
              </a:tr>
              <a:tr h="971739">
                <a:tc>
                  <a:txBody>
                    <a:bodyPr/>
                    <a:lstStyle/>
                    <a:p>
                      <a:r>
                        <a:rPr lang="en-US" sz="1700"/>
                        <a:t>II</a:t>
                      </a:r>
                    </a:p>
                  </a:txBody>
                  <a:tcPr marL="87151" marR="87151" marT="43576" marB="43576" anchor="ctr">
                    <a:lnL>
                      <a:noFill/>
                    </a:lnL>
                    <a:lnR>
                      <a:noFill/>
                    </a:lnR>
                    <a:lnT>
                      <a:noFill/>
                    </a:lnT>
                    <a:lnB>
                      <a:noFill/>
                    </a:lnB>
                  </a:tcPr>
                </a:tc>
                <a:tc>
                  <a:txBody>
                    <a:bodyPr/>
                    <a:lstStyle/>
                    <a:p>
                      <a:r>
                        <a:rPr lang="en-US" sz="1700"/>
                        <a:t>Two or more nodal groups on the same side of the diaphragm</a:t>
                      </a:r>
                    </a:p>
                  </a:txBody>
                  <a:tcPr marL="87151" marR="87151" marT="43576" marB="43576" anchor="ctr">
                    <a:lnL>
                      <a:noFill/>
                    </a:lnL>
                    <a:lnR>
                      <a:noFill/>
                    </a:lnR>
                    <a:lnT>
                      <a:noFill/>
                    </a:lnT>
                    <a:lnB>
                      <a:noFill/>
                    </a:lnB>
                  </a:tcPr>
                </a:tc>
                <a:tc>
                  <a:txBody>
                    <a:bodyPr/>
                    <a:lstStyle/>
                    <a:p>
                      <a:r>
                        <a:rPr lang="en-US" sz="1700"/>
                        <a:t>Stage I or II by nodal extent with limited contiguous extranodal involvement</a:t>
                      </a:r>
                    </a:p>
                  </a:txBody>
                  <a:tcPr marL="87151" marR="87151" marT="43576" marB="43576" anchor="ctr">
                    <a:lnL>
                      <a:noFill/>
                    </a:lnL>
                    <a:lnR>
                      <a:noFill/>
                    </a:lnR>
                    <a:lnT>
                      <a:noFill/>
                    </a:lnT>
                    <a:lnB>
                      <a:noFill/>
                    </a:lnB>
                  </a:tcPr>
                </a:tc>
              </a:tr>
              <a:tr h="680217">
                <a:tc>
                  <a:txBody>
                    <a:bodyPr/>
                    <a:lstStyle/>
                    <a:p>
                      <a:r>
                        <a:rPr lang="en-US" sz="1700"/>
                        <a:t>II bulky*</a:t>
                      </a:r>
                    </a:p>
                  </a:txBody>
                  <a:tcPr marL="87151" marR="87151" marT="43576" marB="43576" anchor="ctr">
                    <a:lnL>
                      <a:noFill/>
                    </a:lnL>
                    <a:lnR>
                      <a:noFill/>
                    </a:lnR>
                    <a:lnT>
                      <a:noFill/>
                    </a:lnT>
                    <a:lnB>
                      <a:noFill/>
                    </a:lnB>
                  </a:tcPr>
                </a:tc>
                <a:tc>
                  <a:txBody>
                    <a:bodyPr/>
                    <a:lstStyle/>
                    <a:p>
                      <a:r>
                        <a:rPr lang="en-US" sz="1700"/>
                        <a:t>II as above with "bulky" disease</a:t>
                      </a:r>
                    </a:p>
                  </a:txBody>
                  <a:tcPr marL="87151" marR="87151" marT="43576" marB="43576" anchor="ctr">
                    <a:lnL>
                      <a:noFill/>
                    </a:lnL>
                    <a:lnR>
                      <a:noFill/>
                    </a:lnR>
                    <a:lnT>
                      <a:noFill/>
                    </a:lnT>
                    <a:lnB>
                      <a:noFill/>
                    </a:lnB>
                  </a:tcPr>
                </a:tc>
                <a:tc>
                  <a:txBody>
                    <a:bodyPr/>
                    <a:lstStyle/>
                    <a:p>
                      <a:r>
                        <a:rPr lang="en-US" sz="1700"/>
                        <a:t>Not applicable</a:t>
                      </a:r>
                    </a:p>
                  </a:txBody>
                  <a:tcPr marL="87151" marR="87151" marT="43576" marB="43576" anchor="ctr">
                    <a:lnL>
                      <a:noFill/>
                    </a:lnL>
                    <a:lnR>
                      <a:noFill/>
                    </a:lnR>
                    <a:lnT>
                      <a:noFill/>
                    </a:lnT>
                    <a:lnB>
                      <a:noFill/>
                    </a:lnB>
                  </a:tcPr>
                </a:tc>
              </a:tr>
              <a:tr h="388694">
                <a:tc gridSpan="3">
                  <a:txBody>
                    <a:bodyPr/>
                    <a:lstStyle/>
                    <a:p>
                      <a:r>
                        <a:rPr lang="en-US" sz="1700" b="1" dirty="0">
                          <a:solidFill>
                            <a:srgbClr val="002060"/>
                          </a:solidFill>
                        </a:rPr>
                        <a:t>Advanced</a:t>
                      </a:r>
                    </a:p>
                  </a:txBody>
                  <a:tcPr marL="87151" marR="87151" marT="43576" marB="43576" anchor="ctr">
                    <a:lnL>
                      <a:noFill/>
                    </a:lnL>
                    <a:lnR>
                      <a:noFill/>
                    </a:lnR>
                    <a:lnT>
                      <a:noFill/>
                    </a:lnT>
                    <a:lnB>
                      <a:noFill/>
                    </a:lnB>
                  </a:tcPr>
                </a:tc>
                <a:tc hMerge="1">
                  <a:txBody>
                    <a:bodyPr/>
                    <a:lstStyle/>
                    <a:p>
                      <a:endParaRPr lang="en-US"/>
                    </a:p>
                  </a:txBody>
                  <a:tcPr/>
                </a:tc>
                <a:tc hMerge="1">
                  <a:txBody>
                    <a:bodyPr/>
                    <a:lstStyle/>
                    <a:p>
                      <a:endParaRPr lang="en-US"/>
                    </a:p>
                  </a:txBody>
                  <a:tcPr/>
                </a:tc>
              </a:tr>
              <a:tr h="1263261">
                <a:tc>
                  <a:txBody>
                    <a:bodyPr/>
                    <a:lstStyle/>
                    <a:p>
                      <a:r>
                        <a:rPr lang="en-US" sz="1700"/>
                        <a:t>III</a:t>
                      </a:r>
                    </a:p>
                  </a:txBody>
                  <a:tcPr marL="87151" marR="87151" marT="43576" marB="43576" anchor="ctr">
                    <a:lnL>
                      <a:noFill/>
                    </a:lnL>
                    <a:lnR>
                      <a:noFill/>
                    </a:lnR>
                    <a:lnT>
                      <a:noFill/>
                    </a:lnT>
                    <a:lnB>
                      <a:noFill/>
                    </a:lnB>
                  </a:tcPr>
                </a:tc>
                <a:tc>
                  <a:txBody>
                    <a:bodyPr/>
                    <a:lstStyle/>
                    <a:p>
                      <a:r>
                        <a:rPr lang="en-US" sz="1700"/>
                        <a:t>Nodes on both sides of the diaphragm; nodes above the diaphragm with spleen involvement</a:t>
                      </a:r>
                    </a:p>
                  </a:txBody>
                  <a:tcPr marL="87151" marR="87151" marT="43576" marB="43576" anchor="ctr">
                    <a:lnL>
                      <a:noFill/>
                    </a:lnL>
                    <a:lnR>
                      <a:noFill/>
                    </a:lnR>
                    <a:lnT>
                      <a:noFill/>
                    </a:lnT>
                    <a:lnB>
                      <a:noFill/>
                    </a:lnB>
                  </a:tcPr>
                </a:tc>
                <a:tc>
                  <a:txBody>
                    <a:bodyPr/>
                    <a:lstStyle/>
                    <a:p>
                      <a:r>
                        <a:rPr lang="en-US" sz="1700"/>
                        <a:t>Not applicable</a:t>
                      </a:r>
                    </a:p>
                  </a:txBody>
                  <a:tcPr marL="87151" marR="87151" marT="43576" marB="43576" anchor="ctr">
                    <a:lnL>
                      <a:noFill/>
                    </a:lnL>
                    <a:lnR>
                      <a:noFill/>
                    </a:lnR>
                    <a:lnT>
                      <a:noFill/>
                    </a:lnT>
                    <a:lnB>
                      <a:noFill/>
                    </a:lnB>
                  </a:tcPr>
                </a:tc>
              </a:tr>
              <a:tr h="971739">
                <a:tc>
                  <a:txBody>
                    <a:bodyPr/>
                    <a:lstStyle/>
                    <a:p>
                      <a:r>
                        <a:rPr lang="en-US" sz="1700"/>
                        <a:t>IV</a:t>
                      </a:r>
                    </a:p>
                  </a:txBody>
                  <a:tcPr marL="87151" marR="87151" marT="43576" marB="43576" anchor="ctr">
                    <a:lnL>
                      <a:noFill/>
                    </a:lnL>
                    <a:lnR>
                      <a:noFill/>
                    </a:lnR>
                    <a:lnT>
                      <a:noFill/>
                    </a:lnT>
                    <a:lnB>
                      <a:noFill/>
                    </a:lnB>
                  </a:tcPr>
                </a:tc>
                <a:tc>
                  <a:txBody>
                    <a:bodyPr/>
                    <a:lstStyle/>
                    <a:p>
                      <a:r>
                        <a:rPr lang="en-US" sz="1700" dirty="0"/>
                        <a:t>Additional noncontiguous </a:t>
                      </a:r>
                      <a:r>
                        <a:rPr lang="en-US" sz="1700" dirty="0" err="1"/>
                        <a:t>extralymphatic</a:t>
                      </a:r>
                      <a:r>
                        <a:rPr lang="en-US" sz="1700" dirty="0"/>
                        <a:t> involvement</a:t>
                      </a:r>
                    </a:p>
                  </a:txBody>
                  <a:tcPr marL="87151" marR="87151" marT="43576" marB="43576" anchor="ctr">
                    <a:lnL>
                      <a:noFill/>
                    </a:lnL>
                    <a:lnR>
                      <a:noFill/>
                    </a:lnR>
                    <a:lnT>
                      <a:noFill/>
                    </a:lnT>
                    <a:lnB>
                      <a:noFill/>
                    </a:lnB>
                  </a:tcPr>
                </a:tc>
                <a:tc>
                  <a:txBody>
                    <a:bodyPr/>
                    <a:lstStyle/>
                    <a:p>
                      <a:r>
                        <a:rPr lang="en-US" sz="1700" dirty="0"/>
                        <a:t>Not applicable</a:t>
                      </a:r>
                    </a:p>
                  </a:txBody>
                  <a:tcPr marL="87151" marR="87151" marT="43576" marB="43576" anchor="ctr">
                    <a:lnL>
                      <a:noFill/>
                    </a:lnL>
                    <a:lnR>
                      <a:noFill/>
                    </a:lnR>
                    <a:lnT>
                      <a:noFill/>
                    </a:lnT>
                    <a:lnB>
                      <a:noFill/>
                    </a:lnB>
                  </a:tcPr>
                </a:tc>
              </a:tr>
            </a:tbl>
          </a:graphicData>
        </a:graphic>
      </p:graphicFrame>
    </p:spTree>
    <p:extLst>
      <p:ext uri="{BB962C8B-B14F-4D97-AF65-F5344CB8AC3E}">
        <p14:creationId xmlns:p14="http://schemas.microsoft.com/office/powerpoint/2010/main" val="2330880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Primary lymphoma of the thyroid</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Although </a:t>
            </a:r>
            <a:r>
              <a:rPr lang="en-US" dirty="0">
                <a:latin typeface="Times New Roman" panose="02020603050405020304" pitchFamily="18" charset="0"/>
                <a:cs typeface="Times New Roman" panose="02020603050405020304" pitchFamily="18" charset="0"/>
              </a:rPr>
              <a:t>rare, should always be considered in the </a:t>
            </a:r>
            <a:r>
              <a:rPr lang="en-US" dirty="0">
                <a:solidFill>
                  <a:srgbClr val="C00000"/>
                </a:solidFill>
                <a:latin typeface="Times New Roman" panose="02020603050405020304" pitchFamily="18" charset="0"/>
                <a:cs typeface="Times New Roman" panose="02020603050405020304" pitchFamily="18" charset="0"/>
              </a:rPr>
              <a:t>differential diagnosis </a:t>
            </a:r>
            <a:r>
              <a:rPr lang="en-US" dirty="0">
                <a:latin typeface="Times New Roman" panose="02020603050405020304" pitchFamily="18" charset="0"/>
                <a:cs typeface="Times New Roman" panose="02020603050405020304" pitchFamily="18" charset="0"/>
              </a:rPr>
              <a:t>of patients </a:t>
            </a:r>
            <a:r>
              <a:rPr lang="en-US" dirty="0" smtClean="0">
                <a:latin typeface="Times New Roman" panose="02020603050405020304" pitchFamily="18" charset="0"/>
                <a:cs typeface="Times New Roman" panose="02020603050405020304" pitchFamily="18" charset="0"/>
              </a:rPr>
              <a:t>with</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thyroid </a:t>
            </a:r>
            <a:r>
              <a:rPr lang="en-US" dirty="0" smtClean="0">
                <a:latin typeface="Times New Roman" panose="02020603050405020304" pitchFamily="18" charset="0"/>
                <a:cs typeface="Times New Roman" panose="02020603050405020304" pitchFamily="18" charset="0"/>
              </a:rPr>
              <a:t>nodules</a:t>
            </a:r>
          </a:p>
          <a:p>
            <a:r>
              <a:rPr lang="en-US" dirty="0" smtClean="0">
                <a:latin typeface="Times New Roman" panose="02020603050405020304" pitchFamily="18" charset="0"/>
                <a:cs typeface="Times New Roman" panose="02020603050405020304" pitchFamily="18" charset="0"/>
              </a:rPr>
              <a:t>goiter</a:t>
            </a:r>
          </a:p>
          <a:p>
            <a:r>
              <a:rPr lang="en-US" dirty="0" smtClean="0">
                <a:latin typeface="Times New Roman" panose="02020603050405020304" pitchFamily="18" charset="0"/>
                <a:cs typeface="Times New Roman" panose="02020603050405020304" pitchFamily="18" charset="0"/>
              </a:rPr>
              <a:t>Carcinomas</a:t>
            </a: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mainly because its prognosis and treatment differ substantially from that of the other disorders. </a:t>
            </a:r>
          </a:p>
        </p:txBody>
      </p:sp>
    </p:spTree>
    <p:extLst>
      <p:ext uri="{BB962C8B-B14F-4D97-AF65-F5344CB8AC3E}">
        <p14:creationId xmlns:p14="http://schemas.microsoft.com/office/powerpoint/2010/main" val="976942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Lugano classification(2)</a:t>
            </a:r>
            <a:endParaRPr lang="en-US" dirty="0"/>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Extent of disease is determined by positron emission </a:t>
            </a:r>
            <a:r>
              <a:rPr lang="en-US" dirty="0" err="1">
                <a:latin typeface="Times New Roman" panose="02020603050405020304" pitchFamily="18" charset="0"/>
                <a:cs typeface="Times New Roman" panose="02020603050405020304" pitchFamily="18" charset="0"/>
              </a:rPr>
              <a:t>tomograph</a:t>
            </a:r>
            <a:r>
              <a:rPr lang="en-US" dirty="0">
                <a:latin typeface="Times New Roman" panose="02020603050405020304" pitchFamily="18" charset="0"/>
                <a:cs typeface="Times New Roman" panose="02020603050405020304" pitchFamily="18" charset="0"/>
              </a:rPr>
              <a:t>/computed tomography (PET/CT) for avid lymphomas and CT for </a:t>
            </a:r>
            <a:r>
              <a:rPr lang="en-US" dirty="0" err="1">
                <a:latin typeface="Times New Roman" panose="02020603050405020304" pitchFamily="18" charset="0"/>
                <a:cs typeface="Times New Roman" panose="02020603050405020304" pitchFamily="18" charset="0"/>
              </a:rPr>
              <a:t>nonavid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histologies</a:t>
            </a:r>
            <a:r>
              <a:rPr lang="en-US" dirty="0">
                <a:latin typeface="Times New Roman" panose="02020603050405020304" pitchFamily="18" charset="0"/>
                <a:cs typeface="Times New Roman" panose="02020603050405020304" pitchFamily="18" charset="0"/>
              </a:rPr>
              <a:t>. Tonsils, </a:t>
            </a:r>
            <a:r>
              <a:rPr lang="en-US" dirty="0" err="1">
                <a:latin typeface="Times New Roman" panose="02020603050405020304" pitchFamily="18" charset="0"/>
                <a:cs typeface="Times New Roman" panose="02020603050405020304" pitchFamily="18" charset="0"/>
              </a:rPr>
              <a:t>Waldeyer's</a:t>
            </a:r>
            <a:r>
              <a:rPr lang="en-US" dirty="0">
                <a:latin typeface="Times New Roman" panose="02020603050405020304" pitchFamily="18" charset="0"/>
                <a:cs typeface="Times New Roman" panose="02020603050405020304" pitchFamily="18" charset="0"/>
              </a:rPr>
              <a:t> ring, and spleen are considered nodal tissue.</a:t>
            </a:r>
          </a:p>
          <a:p>
            <a:r>
              <a:rPr lang="en-US" dirty="0">
                <a:latin typeface="Times New Roman" panose="02020603050405020304" pitchFamily="18" charset="0"/>
                <a:cs typeface="Times New Roman" panose="02020603050405020304" pitchFamily="18" charset="0"/>
              </a:rPr>
              <a:t>* Whether stage II bulky disease is treated as limited or advanced disease may be determined by histology and a number of prognostic factors.</a:t>
            </a:r>
          </a:p>
          <a:p>
            <a:endParaRPr lang="en-US" dirty="0"/>
          </a:p>
        </p:txBody>
      </p:sp>
    </p:spTree>
    <p:extLst>
      <p:ext uri="{BB962C8B-B14F-4D97-AF65-F5344CB8AC3E}">
        <p14:creationId xmlns:p14="http://schemas.microsoft.com/office/powerpoint/2010/main" val="2771216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43408"/>
            <a:ext cx="4691943" cy="696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545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1600200"/>
            <a:ext cx="8568952" cy="5069160"/>
          </a:xfrm>
        </p:spPr>
        <p:txBody>
          <a:bodyPr>
            <a:normAutofit fontScale="92500"/>
          </a:bodyPr>
          <a:lstStyle/>
          <a:p>
            <a:r>
              <a:rPr lang="en-US" dirty="0" smtClean="0">
                <a:solidFill>
                  <a:srgbClr val="00B050"/>
                </a:solidFill>
                <a:latin typeface="Times New Roman" panose="02020603050405020304" pitchFamily="18" charset="0"/>
                <a:cs typeface="Times New Roman" panose="02020603050405020304" pitchFamily="18" charset="0"/>
              </a:rPr>
              <a:t>About </a:t>
            </a:r>
            <a:r>
              <a:rPr lang="en-US" dirty="0">
                <a:solidFill>
                  <a:srgbClr val="00B050"/>
                </a:solidFill>
                <a:latin typeface="Times New Roman" panose="02020603050405020304" pitchFamily="18" charset="0"/>
                <a:cs typeface="Times New Roman" panose="02020603050405020304" pitchFamily="18" charset="0"/>
              </a:rPr>
              <a:t>50 percent </a:t>
            </a:r>
            <a:r>
              <a:rPr lang="en-US" dirty="0">
                <a:latin typeface="Times New Roman" panose="02020603050405020304" pitchFamily="18" charset="0"/>
                <a:cs typeface="Times New Roman" panose="02020603050405020304" pitchFamily="18" charset="0"/>
              </a:rPr>
              <a:t>of patients present with disease limited to the thyroid gland, designated </a:t>
            </a:r>
            <a:r>
              <a:rPr lang="en-US" dirty="0">
                <a:solidFill>
                  <a:srgbClr val="00B050"/>
                </a:solidFill>
                <a:latin typeface="Times New Roman" panose="02020603050405020304" pitchFamily="18" charset="0"/>
                <a:cs typeface="Times New Roman" panose="02020603050405020304" pitchFamily="18" charset="0"/>
              </a:rPr>
              <a:t>stage IE</a:t>
            </a:r>
            <a:r>
              <a:rPr lang="en-US" dirty="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About </a:t>
            </a:r>
            <a:r>
              <a:rPr lang="en-US" dirty="0">
                <a:solidFill>
                  <a:srgbClr val="C00000"/>
                </a:solidFill>
                <a:latin typeface="Times New Roman" panose="02020603050405020304" pitchFamily="18" charset="0"/>
                <a:cs typeface="Times New Roman" panose="02020603050405020304" pitchFamily="18" charset="0"/>
              </a:rPr>
              <a:t>45 percent </a:t>
            </a:r>
            <a:r>
              <a:rPr lang="en-US" dirty="0">
                <a:latin typeface="Times New Roman" panose="02020603050405020304" pitchFamily="18" charset="0"/>
                <a:cs typeface="Times New Roman" panose="02020603050405020304" pitchFamily="18" charset="0"/>
              </a:rPr>
              <a:t>have disease limited to the thyroid and </a:t>
            </a:r>
            <a:r>
              <a:rPr lang="en-US" dirty="0" err="1">
                <a:latin typeface="Times New Roman" panose="02020603050405020304" pitchFamily="18" charset="0"/>
                <a:cs typeface="Times New Roman" panose="02020603050405020304" pitchFamily="18" charset="0"/>
              </a:rPr>
              <a:t>locoregional</a:t>
            </a:r>
            <a:r>
              <a:rPr lang="en-US" dirty="0">
                <a:latin typeface="Times New Roman" panose="02020603050405020304" pitchFamily="18" charset="0"/>
                <a:cs typeface="Times New Roman" panose="02020603050405020304" pitchFamily="18" charset="0"/>
              </a:rPr>
              <a:t> nodes, classified as </a:t>
            </a:r>
            <a:r>
              <a:rPr lang="en-US" dirty="0">
                <a:solidFill>
                  <a:srgbClr val="C00000"/>
                </a:solidFill>
                <a:latin typeface="Times New Roman" panose="02020603050405020304" pitchFamily="18" charset="0"/>
                <a:cs typeface="Times New Roman" panose="02020603050405020304" pitchFamily="18" charset="0"/>
              </a:rPr>
              <a:t>stage IIE</a:t>
            </a:r>
            <a:r>
              <a:rPr lang="en-US" dirty="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about </a:t>
            </a:r>
            <a:r>
              <a:rPr lang="en-US" dirty="0">
                <a:solidFill>
                  <a:srgbClr val="FF0000"/>
                </a:solidFill>
                <a:latin typeface="Times New Roman" panose="02020603050405020304" pitchFamily="18" charset="0"/>
                <a:cs typeface="Times New Roman" panose="02020603050405020304" pitchFamily="18" charset="0"/>
              </a:rPr>
              <a:t>5 percent </a:t>
            </a:r>
            <a:r>
              <a:rPr lang="en-US" dirty="0">
                <a:latin typeface="Times New Roman" panose="02020603050405020304" pitchFamily="18" charset="0"/>
                <a:cs typeface="Times New Roman" panose="02020603050405020304" pitchFamily="18" charset="0"/>
              </a:rPr>
              <a:t>have lymphoma in nodal groups on both sides of the diaphragm (</a:t>
            </a:r>
            <a:r>
              <a:rPr lang="en-US" dirty="0">
                <a:solidFill>
                  <a:srgbClr val="FF0000"/>
                </a:solidFill>
                <a:latin typeface="Times New Roman" panose="02020603050405020304" pitchFamily="18" charset="0"/>
                <a:cs typeface="Times New Roman" panose="02020603050405020304" pitchFamily="18" charset="0"/>
              </a:rPr>
              <a:t>stage IIIE</a:t>
            </a:r>
            <a:r>
              <a:rPr lang="en-US" dirty="0">
                <a:latin typeface="Times New Roman" panose="02020603050405020304" pitchFamily="18" charset="0"/>
                <a:cs typeface="Times New Roman" panose="02020603050405020304" pitchFamily="18" charset="0"/>
              </a:rPr>
              <a:t>) or diffuse organ involvement (</a:t>
            </a:r>
            <a:r>
              <a:rPr lang="en-US" dirty="0">
                <a:solidFill>
                  <a:srgbClr val="FF0000"/>
                </a:solidFill>
                <a:latin typeface="Times New Roman" panose="02020603050405020304" pitchFamily="18" charset="0"/>
                <a:cs typeface="Times New Roman" panose="02020603050405020304" pitchFamily="18" charset="0"/>
              </a:rPr>
              <a:t>stage IV</a:t>
            </a:r>
            <a:r>
              <a:rPr lang="en-US" dirty="0">
                <a:latin typeface="Times New Roman" panose="02020603050405020304" pitchFamily="18" charset="0"/>
                <a:cs typeface="Times New Roman" panose="02020603050405020304" pitchFamily="18" charset="0"/>
              </a:rPr>
              <a:t>). Among the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sites that have been reported are </a:t>
            </a:r>
            <a:r>
              <a:rPr lang="en-US" dirty="0">
                <a:solidFill>
                  <a:srgbClr val="7030A0"/>
                </a:solidFill>
                <a:latin typeface="Times New Roman" panose="02020603050405020304" pitchFamily="18" charset="0"/>
                <a:cs typeface="Times New Roman" panose="02020603050405020304" pitchFamily="18" charset="0"/>
              </a:rPr>
              <a:t>bone marrow,</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gastrointestinal tract</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lungs</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liver</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pancreas</a:t>
            </a:r>
            <a:r>
              <a:rPr lang="en-US" dirty="0">
                <a:latin typeface="Times New Roman" panose="02020603050405020304" pitchFamily="18" charset="0"/>
                <a:cs typeface="Times New Roman" panose="02020603050405020304" pitchFamily="18" charset="0"/>
              </a:rPr>
              <a:t>, and </a:t>
            </a:r>
            <a:r>
              <a:rPr lang="en-US" dirty="0" smtClean="0">
                <a:solidFill>
                  <a:srgbClr val="7030A0"/>
                </a:solidFill>
                <a:latin typeface="Times New Roman" panose="02020603050405020304" pitchFamily="18" charset="0"/>
                <a:cs typeface="Times New Roman" panose="02020603050405020304" pitchFamily="18" charset="0"/>
              </a:rPr>
              <a:t>kidney</a:t>
            </a:r>
            <a:r>
              <a:rPr lang="en-US" dirty="0" smtClean="0">
                <a:latin typeface="Times New Roman" panose="02020603050405020304" pitchFamily="18" charset="0"/>
                <a:cs typeface="Times New Roman" panose="02020603050405020304" pitchFamily="18" charset="0"/>
              </a:rPr>
              <a:t>.</a:t>
            </a:r>
            <a:r>
              <a:rPr lang="en-US" dirty="0" smtClean="0">
                <a:solidFill>
                  <a:srgbClr val="7030A0"/>
                </a:solidFill>
                <a:latin typeface="Times New Roman" panose="02020603050405020304" pitchFamily="18" charset="0"/>
                <a:cs typeface="Times New Roman" panose="02020603050405020304" pitchFamily="18" charset="0"/>
              </a:rPr>
              <a:t> </a:t>
            </a:r>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334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 </a:t>
            </a:r>
            <a:r>
              <a:rPr lang="en-US" sz="3100" dirty="0" smtClean="0">
                <a:solidFill>
                  <a:srgbClr val="FF0000"/>
                </a:solidFill>
                <a:latin typeface="Times New Roman" panose="02020603050405020304" pitchFamily="18" charset="0"/>
                <a:cs typeface="Times New Roman" panose="02020603050405020304" pitchFamily="18" charset="0"/>
              </a:rPr>
              <a:t>Initial staging </a:t>
            </a:r>
            <a:r>
              <a:rPr lang="en-US" sz="3100" dirty="0">
                <a:solidFill>
                  <a:srgbClr val="FF0000"/>
                </a:solidFill>
                <a:latin typeface="Times New Roman" panose="02020603050405020304" pitchFamily="18" charset="0"/>
                <a:cs typeface="Times New Roman" panose="02020603050405020304" pitchFamily="18" charset="0"/>
              </a:rPr>
              <a:t>work-up for a patient with primary thyroid lymphoma </a:t>
            </a:r>
          </a:p>
        </p:txBody>
      </p:sp>
      <p:sp>
        <p:nvSpPr>
          <p:cNvPr id="3" name="Content Placeholder 2"/>
          <p:cNvSpPr>
            <a:spLocks noGrp="1"/>
          </p:cNvSpPr>
          <p:nvPr>
            <p:ph idx="1"/>
          </p:nvPr>
        </p:nvSpPr>
        <p:spPr>
          <a:xfrm>
            <a:off x="323528" y="1268760"/>
            <a:ext cx="8568952" cy="558924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TSH</a:t>
            </a:r>
          </a:p>
          <a:p>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CT of the neck,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same testing used for non-Hodgkin lymphoma of any </a:t>
            </a:r>
            <a:r>
              <a:rPr lang="en-US" dirty="0" smtClean="0">
                <a:latin typeface="Times New Roman" panose="02020603050405020304" pitchFamily="18" charset="0"/>
                <a:cs typeface="Times New Roman" panose="02020603050405020304" pitchFamily="18" charset="0"/>
              </a:rPr>
              <a:t>site:</a:t>
            </a:r>
          </a:p>
          <a:p>
            <a:r>
              <a:rPr lang="en-US" dirty="0" smtClean="0">
                <a:latin typeface="Times New Roman" panose="02020603050405020304" pitchFamily="18" charset="0"/>
                <a:cs typeface="Times New Roman" panose="02020603050405020304" pitchFamily="18" charset="0"/>
              </a:rPr>
              <a:t>CBC diff, PLT, and </a:t>
            </a:r>
            <a:r>
              <a:rPr lang="en-US" dirty="0">
                <a:latin typeface="Times New Roman" panose="02020603050405020304" pitchFamily="18" charset="0"/>
                <a:cs typeface="Times New Roman" panose="02020603050405020304" pitchFamily="18" charset="0"/>
              </a:rPr>
              <a:t>examination of the peripheral smear for the presence of atypical cells, suggesting peripheral blood and bone marrow involvement</a:t>
            </a:r>
          </a:p>
          <a:p>
            <a:r>
              <a:rPr lang="en-US" dirty="0" smtClean="0">
                <a:latin typeface="Times New Roman" panose="02020603050405020304" pitchFamily="18" charset="0"/>
                <a:cs typeface="Times New Roman" panose="02020603050405020304" pitchFamily="18" charset="0"/>
              </a:rPr>
              <a:t>Biochemical </a:t>
            </a:r>
            <a:r>
              <a:rPr lang="en-US" dirty="0">
                <a:latin typeface="Times New Roman" panose="02020603050405020304" pitchFamily="18" charset="0"/>
                <a:cs typeface="Times New Roman" panose="02020603050405020304" pitchFamily="18" charset="0"/>
              </a:rPr>
              <a:t>tests </a:t>
            </a:r>
            <a:r>
              <a:rPr lang="en-US" dirty="0" smtClean="0">
                <a:latin typeface="Times New Roman" panose="02020603050405020304" pitchFamily="18" charset="0"/>
                <a:cs typeface="Times New Roman" panose="02020603050405020304" pitchFamily="18" charset="0"/>
              </a:rPr>
              <a:t>including:</a:t>
            </a:r>
          </a:p>
          <a:p>
            <a:r>
              <a:rPr lang="en-US" dirty="0" smtClean="0">
                <a:latin typeface="Times New Roman" panose="02020603050405020304" pitchFamily="18" charset="0"/>
                <a:cs typeface="Times New Roman" panose="02020603050405020304" pitchFamily="18" charset="0"/>
              </a:rPr>
              <a:t>BUN, Cr, ALK P, AST, ALT, LDH,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Albumin</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Serum </a:t>
            </a:r>
            <a:r>
              <a:rPr lang="en-US" dirty="0">
                <a:latin typeface="Times New Roman" panose="02020603050405020304" pitchFamily="18" charset="0"/>
                <a:cs typeface="Times New Roman" panose="02020603050405020304" pitchFamily="18" charset="0"/>
              </a:rPr>
              <a:t>calcium, electrolytes, and uric acid</a:t>
            </a:r>
          </a:p>
          <a:p>
            <a:r>
              <a:rPr lang="en-US" dirty="0" smtClean="0">
                <a:latin typeface="Times New Roman" panose="02020603050405020304" pitchFamily="18" charset="0"/>
                <a:cs typeface="Times New Roman" panose="02020603050405020304" pitchFamily="18" charset="0"/>
              </a:rPr>
              <a:t>Serum </a:t>
            </a:r>
            <a:r>
              <a:rPr lang="en-US" dirty="0">
                <a:latin typeface="Times New Roman" panose="02020603050405020304" pitchFamily="18" charset="0"/>
                <a:cs typeface="Times New Roman" panose="02020603050405020304" pitchFamily="18" charset="0"/>
              </a:rPr>
              <a:t>protein electrophoresis</a:t>
            </a:r>
          </a:p>
          <a:p>
            <a:r>
              <a:rPr lang="en-US" dirty="0" smtClean="0">
                <a:latin typeface="Times New Roman" panose="02020603050405020304" pitchFamily="18" charset="0"/>
                <a:cs typeface="Times New Roman" panose="02020603050405020304" pitchFamily="18" charset="0"/>
              </a:rPr>
              <a:t>HIV</a:t>
            </a:r>
            <a:r>
              <a:rPr lang="en-US" dirty="0">
                <a:latin typeface="Times New Roman" panose="02020603050405020304" pitchFamily="18" charset="0"/>
                <a:cs typeface="Times New Roman" panose="02020603050405020304" pitchFamily="18" charset="0"/>
              </a:rPr>
              <a:t>, hepatitis B and C serology</a:t>
            </a:r>
          </a:p>
          <a:p>
            <a:r>
              <a:rPr lang="en-US" dirty="0" smtClean="0">
                <a:latin typeface="Times New Roman" panose="02020603050405020304" pitchFamily="18" charset="0"/>
                <a:cs typeface="Times New Roman" panose="02020603050405020304" pitchFamily="18" charset="0"/>
              </a:rPr>
              <a:t>Beta-2 </a:t>
            </a:r>
            <a:r>
              <a:rPr lang="en-US" dirty="0" err="1">
                <a:latin typeface="Times New Roman" panose="02020603050405020304" pitchFamily="18" charset="0"/>
                <a:cs typeface="Times New Roman" panose="02020603050405020304" pitchFamily="18" charset="0"/>
              </a:rPr>
              <a:t>microglobulin</a:t>
            </a:r>
            <a:r>
              <a:rPr lang="en-US" dirty="0">
                <a:latin typeface="Times New Roman" panose="02020603050405020304" pitchFamily="18" charset="0"/>
                <a:cs typeface="Times New Roman" panose="02020603050405020304" pitchFamily="18" charset="0"/>
              </a:rPr>
              <a:t> levels (in patients with indolent lymphomas)</a:t>
            </a:r>
          </a:p>
          <a:p>
            <a:endParaRPr lang="en-US" dirty="0"/>
          </a:p>
        </p:txBody>
      </p:sp>
    </p:spTree>
    <p:extLst>
      <p:ext uri="{BB962C8B-B14F-4D97-AF65-F5344CB8AC3E}">
        <p14:creationId xmlns:p14="http://schemas.microsoft.com/office/powerpoint/2010/main" val="1777830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Bone marrow aspiration and biopsy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BM biopsy may not necessary if the PET indicates bone or marrow </a:t>
            </a:r>
            <a:r>
              <a:rPr lang="en-US" dirty="0" smtClean="0">
                <a:latin typeface="Times New Roman" panose="02020603050405020304" pitchFamily="18" charset="0"/>
                <a:cs typeface="Times New Roman" panose="02020603050405020304" pitchFamily="18" charset="0"/>
              </a:rPr>
              <a:t>involvement)</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080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76872"/>
            <a:ext cx="8229600" cy="1143000"/>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TREATMENT</a:t>
            </a:r>
            <a:endParaRPr lang="en-US" b="1" dirty="0"/>
          </a:p>
        </p:txBody>
      </p:sp>
    </p:spTree>
    <p:extLst>
      <p:ext uri="{BB962C8B-B14F-4D97-AF65-F5344CB8AC3E}">
        <p14:creationId xmlns:p14="http://schemas.microsoft.com/office/powerpoint/2010/main" val="1436853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97360"/>
            <a:ext cx="8856984" cy="5760640"/>
          </a:xfrm>
        </p:spPr>
        <p:txBody>
          <a:bodyPr>
            <a:normAutofit/>
          </a:bodyPr>
          <a:lstStyle/>
          <a:p>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occur in up to 25 percent of patients with thyroid lymphoma, often precipitously due to rapid growth of an aggressive lymphoma variant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diffuse large B-cell lymphoma [DLBCL</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Such tumors shrink </a:t>
            </a:r>
            <a:r>
              <a:rPr lang="en-US" dirty="0">
                <a:solidFill>
                  <a:srgbClr val="C00000"/>
                </a:solidFill>
                <a:latin typeface="Times New Roman" panose="02020603050405020304" pitchFamily="18" charset="0"/>
                <a:cs typeface="Times New Roman" panose="02020603050405020304" pitchFamily="18" charset="0"/>
              </a:rPr>
              <a:t>within hours </a:t>
            </a:r>
            <a:r>
              <a:rPr lang="en-US" dirty="0">
                <a:latin typeface="Times New Roman" panose="02020603050405020304" pitchFamily="18" charset="0"/>
                <a:cs typeface="Times New Roman" panose="02020603050405020304" pitchFamily="18" charset="0"/>
              </a:rPr>
              <a:t>after initiation of combination chemotherapy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hlinkClick r:id="rId2"/>
              </a:rPr>
              <a:t>rituximab</a:t>
            </a:r>
            <a:r>
              <a:rPr lang="en-US" dirty="0">
                <a:latin typeface="Times New Roman" panose="02020603050405020304" pitchFamily="18" charset="0"/>
                <a:cs typeface="Times New Roman" panose="02020603050405020304" pitchFamily="18" charset="0"/>
              </a:rPr>
              <a:t>-CHOP), due to the rapid effect of the steroid component, potentially obviating the need for tracheotomy. Since such treatment also rapidly modifies tumor histopathology, </a:t>
            </a:r>
            <a:r>
              <a:rPr lang="en-US" b="1" dirty="0">
                <a:solidFill>
                  <a:srgbClr val="00B050"/>
                </a:solidFill>
                <a:latin typeface="Times New Roman" panose="02020603050405020304" pitchFamily="18" charset="0"/>
                <a:cs typeface="Times New Roman" panose="02020603050405020304" pitchFamily="18" charset="0"/>
              </a:rPr>
              <a:t>tissue biopsy </a:t>
            </a:r>
            <a:r>
              <a:rPr lang="en-US" dirty="0">
                <a:latin typeface="Times New Roman" panose="02020603050405020304" pitchFamily="18" charset="0"/>
                <a:cs typeface="Times New Roman" panose="02020603050405020304" pitchFamily="18" charset="0"/>
              </a:rPr>
              <a:t>should be performed </a:t>
            </a:r>
            <a:r>
              <a:rPr lang="en-US" b="1" dirty="0">
                <a:solidFill>
                  <a:srgbClr val="00B050"/>
                </a:solidFill>
                <a:latin typeface="Times New Roman" panose="02020603050405020304" pitchFamily="18" charset="0"/>
                <a:cs typeface="Times New Roman" panose="02020603050405020304" pitchFamily="18" charset="0"/>
              </a:rPr>
              <a:t>before</a:t>
            </a:r>
            <a:r>
              <a:rPr lang="en-US" dirty="0">
                <a:latin typeface="Times New Roman" panose="02020603050405020304" pitchFamily="18" charset="0"/>
                <a:cs typeface="Times New Roman" panose="02020603050405020304" pitchFamily="18" charset="0"/>
              </a:rPr>
              <a:t> such agents are started</a:t>
            </a:r>
            <a:r>
              <a:rPr lang="en-US" dirty="0"/>
              <a:t>. </a:t>
            </a:r>
          </a:p>
        </p:txBody>
      </p:sp>
      <p:sp>
        <p:nvSpPr>
          <p:cNvPr id="4" name="Title 3"/>
          <p:cNvSpPr>
            <a:spLocks noGrp="1"/>
          </p:cNvSpPr>
          <p:nvPr>
            <p:ph type="title"/>
          </p:nvPr>
        </p:nvSpPr>
        <p:spPr>
          <a:xfrm>
            <a:off x="539552" y="-2588"/>
            <a:ext cx="82296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Severe airway compromise</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048358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Surgery</a:t>
            </a:r>
            <a:r>
              <a:rPr lang="en-US" sz="3200" b="1" dirty="0" smtClean="0">
                <a:solidFill>
                  <a:srgbClr val="FF0000"/>
                </a:solidFill>
                <a:latin typeface="Times New Roman" panose="02020603050405020304" pitchFamily="18" charset="0"/>
                <a:cs typeface="Times New Roman" panose="02020603050405020304" pitchFamily="18" charset="0"/>
              </a:rPr>
              <a:t>(1)</a:t>
            </a:r>
            <a:endParaRPr lang="en-US" sz="3200" b="1" dirty="0">
              <a:solidFill>
                <a:srgbClr val="FF0000"/>
              </a:solidFill>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most centers, definitive surgery for thyroid lymphoma is not usually performed and surgery is utilized for diagnostic biopsy only.</a:t>
            </a:r>
          </a:p>
          <a:p>
            <a:endParaRPr lang="en-US" dirty="0"/>
          </a:p>
        </p:txBody>
      </p:sp>
    </p:spTree>
    <p:extLst>
      <p:ext uri="{BB962C8B-B14F-4D97-AF65-F5344CB8AC3E}">
        <p14:creationId xmlns:p14="http://schemas.microsoft.com/office/powerpoint/2010/main" val="1921949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Surgery</a:t>
            </a:r>
            <a:r>
              <a:rPr lang="en-US" sz="3200" b="1" dirty="0" smtClean="0">
                <a:solidFill>
                  <a:srgbClr val="FF0000"/>
                </a:solidFill>
                <a:latin typeface="Times New Roman" panose="02020603050405020304" pitchFamily="18" charset="0"/>
                <a:cs typeface="Times New Roman" panose="02020603050405020304" pitchFamily="18" charset="0"/>
              </a:rPr>
              <a:t>(2)</a:t>
            </a:r>
            <a:endParaRPr lang="en-US" sz="3200" dirty="0"/>
          </a:p>
        </p:txBody>
      </p:sp>
      <p:sp>
        <p:nvSpPr>
          <p:cNvPr id="3" name="Content Placeholder 2"/>
          <p:cNvSpPr>
            <a:spLocks noGrp="1"/>
          </p:cNvSpPr>
          <p:nvPr>
            <p:ph idx="1"/>
          </p:nvPr>
        </p:nvSpPr>
        <p:spPr>
          <a:xfrm>
            <a:off x="22417" y="1196752"/>
            <a:ext cx="8928992" cy="5517232"/>
          </a:xfrm>
        </p:spPr>
        <p:txBody>
          <a:bodyPr>
            <a:normAutofit/>
          </a:bodyPr>
          <a:lstStyle/>
          <a:p>
            <a:r>
              <a:rPr lang="en-US" dirty="0">
                <a:latin typeface="Times New Roman" panose="02020603050405020304" pitchFamily="18" charset="0"/>
                <a:cs typeface="Times New Roman" panose="02020603050405020304" pitchFamily="18" charset="0"/>
              </a:rPr>
              <a:t>There </a:t>
            </a:r>
            <a:r>
              <a:rPr lang="en-US" dirty="0">
                <a:solidFill>
                  <a:srgbClr val="C00000"/>
                </a:solidFill>
                <a:latin typeface="Times New Roman" panose="02020603050405020304" pitchFamily="18" charset="0"/>
                <a:cs typeface="Times New Roman" panose="02020603050405020304" pitchFamily="18" charset="0"/>
              </a:rPr>
              <a:t>is little evidence </a:t>
            </a:r>
            <a:r>
              <a:rPr lang="en-US" dirty="0">
                <a:latin typeface="Times New Roman" panose="02020603050405020304" pitchFamily="18" charset="0"/>
                <a:cs typeface="Times New Roman" panose="02020603050405020304" pitchFamily="18" charset="0"/>
              </a:rPr>
              <a:t>that thyroidectomy is of value in patients with stage IIE or IIIE thyroid </a:t>
            </a:r>
            <a:r>
              <a:rPr lang="en-US" dirty="0" smtClean="0">
                <a:latin typeface="Times New Roman" panose="02020603050405020304" pitchFamily="18" charset="0"/>
                <a:cs typeface="Times New Roman" panose="02020603050405020304" pitchFamily="18" charset="0"/>
              </a:rPr>
              <a:t>lymphoma. </a:t>
            </a:r>
            <a:r>
              <a:rPr lang="en-US" dirty="0">
                <a:latin typeface="Times New Roman" panose="02020603050405020304" pitchFamily="18" charset="0"/>
                <a:cs typeface="Times New Roman" panose="02020603050405020304" pitchFamily="18" charset="0"/>
              </a:rPr>
              <a:t>This was illustrated by a report of 62 patients with thyroid lymphoma who were treated with either diagnostic biopsy or </a:t>
            </a:r>
            <a:r>
              <a:rPr lang="en-US" dirty="0" err="1">
                <a:latin typeface="Times New Roman" panose="02020603050405020304" pitchFamily="18" charset="0"/>
                <a:cs typeface="Times New Roman" panose="02020603050405020304" pitchFamily="18" charset="0"/>
              </a:rPr>
              <a:t>debulking</a:t>
            </a:r>
            <a:r>
              <a:rPr lang="en-US" dirty="0">
                <a:latin typeface="Times New Roman" panose="02020603050405020304" pitchFamily="18" charset="0"/>
                <a:cs typeface="Times New Roman" panose="02020603050405020304" pitchFamily="18" charset="0"/>
              </a:rPr>
              <a:t> surgery, both followed by </a:t>
            </a:r>
            <a:r>
              <a:rPr lang="en-US" dirty="0" smtClean="0">
                <a:latin typeface="Times New Roman" panose="02020603050405020304" pitchFamily="18" charset="0"/>
                <a:cs typeface="Times New Roman" panose="02020603050405020304" pitchFamily="18" charset="0"/>
              </a:rPr>
              <a:t>radiation. </a:t>
            </a:r>
            <a:r>
              <a:rPr lang="en-US" dirty="0">
                <a:latin typeface="Times New Roman" panose="02020603050405020304" pitchFamily="18" charset="0"/>
                <a:cs typeface="Times New Roman" panose="02020603050405020304" pitchFamily="18" charset="0"/>
              </a:rPr>
              <a:t>There was </a:t>
            </a:r>
            <a:r>
              <a:rPr lang="en-US" dirty="0">
                <a:solidFill>
                  <a:srgbClr val="C00000"/>
                </a:solidFill>
                <a:latin typeface="Times New Roman" panose="02020603050405020304" pitchFamily="18" charset="0"/>
                <a:cs typeface="Times New Roman" panose="02020603050405020304" pitchFamily="18" charset="0"/>
              </a:rPr>
              <a:t>no difference </a:t>
            </a:r>
            <a:r>
              <a:rPr lang="en-US" dirty="0">
                <a:latin typeface="Times New Roman" panose="02020603050405020304" pitchFamily="18" charset="0"/>
                <a:cs typeface="Times New Roman" panose="02020603050405020304" pitchFamily="18" charset="0"/>
              </a:rPr>
              <a:t>in the rate of complete remission or in cause-specific survival in patients who underwent </a:t>
            </a:r>
            <a:r>
              <a:rPr lang="en-US" dirty="0" err="1">
                <a:solidFill>
                  <a:srgbClr val="C00000"/>
                </a:solidFill>
                <a:latin typeface="Times New Roman" panose="02020603050405020304" pitchFamily="18" charset="0"/>
                <a:cs typeface="Times New Roman" panose="02020603050405020304" pitchFamily="18" charset="0"/>
              </a:rPr>
              <a:t>debulking</a:t>
            </a:r>
            <a:r>
              <a:rPr lang="en-US" dirty="0">
                <a:solidFill>
                  <a:srgbClr val="C00000"/>
                </a:solidFill>
                <a:latin typeface="Times New Roman" panose="02020603050405020304" pitchFamily="18" charset="0"/>
                <a:cs typeface="Times New Roman" panose="02020603050405020304" pitchFamily="18" charset="0"/>
              </a:rPr>
              <a:t> surgery plus adjuvant therapy</a:t>
            </a:r>
            <a:r>
              <a:rPr lang="en-US" dirty="0">
                <a:latin typeface="Times New Roman" panose="02020603050405020304" pitchFamily="18" charset="0"/>
                <a:cs typeface="Times New Roman" panose="02020603050405020304" pitchFamily="18" charset="0"/>
              </a:rPr>
              <a:t> compared with those treated with diagnostic biopsy and definitive </a:t>
            </a:r>
            <a:r>
              <a:rPr lang="en-US" dirty="0">
                <a:solidFill>
                  <a:srgbClr val="C00000"/>
                </a:solidFill>
                <a:latin typeface="Times New Roman" panose="02020603050405020304" pitchFamily="18" charset="0"/>
                <a:cs typeface="Times New Roman" panose="02020603050405020304" pitchFamily="18" charset="0"/>
              </a:rPr>
              <a:t>radiation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450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Surgery</a:t>
            </a:r>
            <a:r>
              <a:rPr lang="en-US" sz="3200" b="1" dirty="0" smtClean="0">
                <a:solidFill>
                  <a:srgbClr val="FF0000"/>
                </a:solidFill>
                <a:latin typeface="Times New Roman" panose="02020603050405020304" pitchFamily="18" charset="0"/>
                <a:cs typeface="Times New Roman" panose="02020603050405020304" pitchFamily="18" charset="0"/>
              </a:rPr>
              <a:t>(3)</a:t>
            </a:r>
            <a:endParaRPr lang="en-US" dirty="0"/>
          </a:p>
        </p:txBody>
      </p:sp>
      <p:sp>
        <p:nvSpPr>
          <p:cNvPr id="3" name="Content Placeholder 2"/>
          <p:cNvSpPr>
            <a:spLocks noGrp="1"/>
          </p:cNvSpPr>
          <p:nvPr>
            <p:ph idx="1"/>
          </p:nvPr>
        </p:nvSpPr>
        <p:spPr>
          <a:xfrm>
            <a:off x="323528" y="1196752"/>
            <a:ext cx="8517632" cy="5112568"/>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In patients with clinical stage IE disease (particularly mucosa-associated lymphoid tissue [MALT] lymphomas), surgery may permit the distinction between </a:t>
            </a:r>
            <a:r>
              <a:rPr lang="en-US" dirty="0" err="1">
                <a:latin typeface="Times New Roman" panose="02020603050405020304" pitchFamily="18" charset="0"/>
                <a:cs typeface="Times New Roman" panose="02020603050405020304" pitchFamily="18" charset="0"/>
              </a:rPr>
              <a:t>intrathyroid</a:t>
            </a:r>
            <a:r>
              <a:rPr lang="en-US" dirty="0">
                <a:latin typeface="Times New Roman" panose="02020603050405020304" pitchFamily="18" charset="0"/>
                <a:cs typeface="Times New Roman" panose="02020603050405020304" pitchFamily="18" charset="0"/>
              </a:rPr>
              <a:t> tumor, which may be treatable by local therapy alone (surgery followed by postoperative radiation), and </a:t>
            </a:r>
            <a:r>
              <a:rPr lang="en-US" dirty="0" err="1">
                <a:latin typeface="Times New Roman" panose="02020603050405020304" pitchFamily="18" charset="0"/>
                <a:cs typeface="Times New Roman" panose="02020603050405020304" pitchFamily="18" charset="0"/>
              </a:rPr>
              <a:t>extrathyroid</a:t>
            </a:r>
            <a:r>
              <a:rPr lang="en-US" dirty="0">
                <a:latin typeface="Times New Roman" panose="02020603050405020304" pitchFamily="18" charset="0"/>
                <a:cs typeface="Times New Roman" panose="02020603050405020304" pitchFamily="18" charset="0"/>
              </a:rPr>
              <a:t> extension, which appears to require systemic </a:t>
            </a:r>
            <a:r>
              <a:rPr lang="en-US" dirty="0" smtClean="0">
                <a:latin typeface="Times New Roman" panose="02020603050405020304" pitchFamily="18" charset="0"/>
                <a:cs typeface="Times New Roman" panose="02020603050405020304" pitchFamily="18" charset="0"/>
              </a:rPr>
              <a:t>chemotherapy.</a:t>
            </a:r>
          </a:p>
          <a:p>
            <a:r>
              <a:rPr lang="en-US" dirty="0">
                <a:latin typeface="Times New Roman" panose="02020603050405020304" pitchFamily="18" charset="0"/>
                <a:cs typeface="Times New Roman" panose="02020603050405020304" pitchFamily="18" charset="0"/>
              </a:rPr>
              <a:t>There may be a role for surgical intervention in MALT lymphomas, although its sole use remains debatable. Typically, MALT lymphomas are detected incidentally when the thyroid is removed for another indication and, if confined to the thyroid (stage IE), may not require further adjuvant treatment</a:t>
            </a:r>
            <a:r>
              <a:rPr lang="en-US" dirty="0"/>
              <a:t>.</a:t>
            </a:r>
          </a:p>
        </p:txBody>
      </p:sp>
    </p:spTree>
    <p:extLst>
      <p:ext uri="{BB962C8B-B14F-4D97-AF65-F5344CB8AC3E}">
        <p14:creationId xmlns:p14="http://schemas.microsoft.com/office/powerpoint/2010/main" val="350744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Thyroid lymphomas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nearly always of the </a:t>
            </a:r>
            <a:r>
              <a:rPr lang="en-US" b="1" dirty="0">
                <a:solidFill>
                  <a:srgbClr val="C00000"/>
                </a:solidFill>
                <a:latin typeface="Times New Roman" panose="02020603050405020304" pitchFamily="18" charset="0"/>
                <a:cs typeface="Times New Roman" panose="02020603050405020304" pitchFamily="18" charset="0"/>
              </a:rPr>
              <a:t>non-Hodgkin's type</a:t>
            </a:r>
            <a:r>
              <a:rPr lang="en-US" dirty="0">
                <a:latin typeface="Times New Roman" panose="02020603050405020304" pitchFamily="18" charset="0"/>
                <a:cs typeface="Times New Roman" panose="02020603050405020304" pitchFamily="18" charset="0"/>
              </a:rPr>
              <a:t>, as Hodgkin lymphoma of the thyroid is exceedingly </a:t>
            </a:r>
            <a:r>
              <a:rPr lang="en-US" dirty="0" smtClean="0">
                <a:latin typeface="Times New Roman" panose="02020603050405020304" pitchFamily="18" charset="0"/>
                <a:cs typeface="Times New Roman" panose="02020603050405020304" pitchFamily="18" charset="0"/>
              </a:rPr>
              <a:t>rare. </a:t>
            </a:r>
          </a:p>
          <a:p>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about 2 percent of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lymphomas arise within the thyroid gland, and lymphomas represent no more than 2 percent of all malignant thyroid </a:t>
            </a:r>
            <a:r>
              <a:rPr lang="en-US" dirty="0" smtClean="0">
                <a:latin typeface="Times New Roman" panose="02020603050405020304" pitchFamily="18" charset="0"/>
                <a:cs typeface="Times New Roman" panose="02020603050405020304" pitchFamily="18" charset="0"/>
              </a:rPr>
              <a:t>tumors.</a:t>
            </a:r>
          </a:p>
        </p:txBody>
      </p:sp>
    </p:spTree>
    <p:extLst>
      <p:ext uri="{BB962C8B-B14F-4D97-AF65-F5344CB8AC3E}">
        <p14:creationId xmlns:p14="http://schemas.microsoft.com/office/powerpoint/2010/main" val="2880229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Surgery in MALT lymphomas is contraindicated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lymphoma higher than stage </a:t>
            </a:r>
            <a:r>
              <a:rPr lang="en-US" dirty="0" smtClean="0">
                <a:latin typeface="Times New Roman" panose="02020603050405020304" pitchFamily="18" charset="0"/>
                <a:cs typeface="Times New Roman" panose="02020603050405020304" pitchFamily="18" charset="0"/>
              </a:rPr>
              <a:t>IE</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bulky tumors greater than 10 </a:t>
            </a:r>
            <a:r>
              <a:rPr lang="en-US" dirty="0" smtClean="0">
                <a:latin typeface="Times New Roman" panose="02020603050405020304" pitchFamily="18" charset="0"/>
                <a:cs typeface="Times New Roman" panose="02020603050405020304" pitchFamily="18" charset="0"/>
              </a:rPr>
              <a:t>cm</a:t>
            </a:r>
          </a:p>
          <a:p>
            <a:r>
              <a:rPr lang="en-US"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in mixed </a:t>
            </a:r>
            <a:r>
              <a:rPr lang="en-US">
                <a:latin typeface="Times New Roman" panose="02020603050405020304" pitchFamily="18" charset="0"/>
                <a:cs typeface="Times New Roman" panose="02020603050405020304" pitchFamily="18" charset="0"/>
              </a:rPr>
              <a:t>tumors</a:t>
            </a:r>
            <a:r>
              <a:rPr lang="en-US" smtClean="0">
                <a:latin typeface="Times New Roman" panose="02020603050405020304" pitchFamily="18" charset="0"/>
                <a:cs typeface="Times New Roman" panose="02020603050405020304" pitchFamily="18" charset="0"/>
              </a:rPr>
              <a:t>.</a:t>
            </a:r>
          </a:p>
          <a:p>
            <a:r>
              <a:rPr lang="en-US"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Given that MALT lymphomas do not compose the majority of PTL, surgery is not a mainstay of treatment.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804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5170586"/>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Radiation and </a:t>
            </a:r>
            <a:r>
              <a:rPr lang="en-US" dirty="0" smtClean="0">
                <a:solidFill>
                  <a:srgbClr val="FF0000"/>
                </a:solidFill>
                <a:latin typeface="Times New Roman" panose="02020603050405020304" pitchFamily="18" charset="0"/>
                <a:cs typeface="Times New Roman" panose="02020603050405020304" pitchFamily="18" charset="0"/>
              </a:rPr>
              <a:t>chemotherapy</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5506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Radiation and chemotherapy</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Effective treatment of thyroid lymphoma depends upon the </a:t>
            </a:r>
            <a:r>
              <a:rPr lang="en-US" dirty="0">
                <a:solidFill>
                  <a:srgbClr val="C00000"/>
                </a:solidFill>
                <a:latin typeface="Times New Roman" panose="02020603050405020304" pitchFamily="18" charset="0"/>
                <a:cs typeface="Times New Roman" panose="02020603050405020304" pitchFamily="18" charset="0"/>
              </a:rPr>
              <a:t>tumor type</a:t>
            </a:r>
            <a:r>
              <a:rPr lang="en-US" dirty="0">
                <a:latin typeface="Times New Roman" panose="02020603050405020304" pitchFamily="18" charset="0"/>
                <a:cs typeface="Times New Roman" panose="02020603050405020304" pitchFamily="18" charset="0"/>
              </a:rPr>
              <a:t> and </a:t>
            </a:r>
            <a:r>
              <a:rPr lang="en-US" dirty="0">
                <a:solidFill>
                  <a:srgbClr val="C00000"/>
                </a:solidFill>
                <a:latin typeface="Times New Roman" panose="02020603050405020304" pitchFamily="18" charset="0"/>
                <a:cs typeface="Times New Roman" panose="02020603050405020304" pitchFamily="18" charset="0"/>
              </a:rPr>
              <a:t>extent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disease.</a:t>
            </a:r>
            <a:endParaRPr lang="en-US" dirty="0"/>
          </a:p>
        </p:txBody>
      </p:sp>
    </p:spTree>
    <p:extLst>
      <p:ext uri="{BB962C8B-B14F-4D97-AF65-F5344CB8AC3E}">
        <p14:creationId xmlns:p14="http://schemas.microsoft.com/office/powerpoint/2010/main" val="2222191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DLBCL of </a:t>
            </a:r>
            <a:r>
              <a:rPr lang="en-US" b="1" dirty="0" smtClean="0">
                <a:solidFill>
                  <a:srgbClr val="FF0000"/>
                </a:solidFill>
                <a:latin typeface="Times New Roman" panose="02020603050405020304" pitchFamily="18" charset="0"/>
                <a:cs typeface="Times New Roman" panose="02020603050405020304" pitchFamily="18" charset="0"/>
              </a:rPr>
              <a:t>The Thyroid</a:t>
            </a:r>
            <a:endParaRPr lang="en-US" b="1" dirty="0">
              <a:solidFill>
                <a:srgbClr val="FF0000"/>
              </a:solidFill>
            </a:endParaRPr>
          </a:p>
        </p:txBody>
      </p:sp>
      <p:sp>
        <p:nvSpPr>
          <p:cNvPr id="3" name="Content Placeholder 2"/>
          <p:cNvSpPr>
            <a:spLocks noGrp="1"/>
          </p:cNvSpPr>
          <p:nvPr>
            <p:ph idx="1"/>
          </p:nvPr>
        </p:nvSpPr>
        <p:spPr>
          <a:xfrm>
            <a:off x="107504" y="1196752"/>
            <a:ext cx="8928992" cy="5544616"/>
          </a:xfrm>
        </p:spPr>
        <p:txBody>
          <a:bodyPr>
            <a:normAutofit/>
          </a:bodyPr>
          <a:lstStyle/>
          <a:p>
            <a:r>
              <a:rPr lang="en-US" dirty="0" smtClean="0">
                <a:latin typeface="Times New Roman" panose="02020603050405020304" pitchFamily="18" charset="0"/>
                <a:cs typeface="Times New Roman" panose="02020603050405020304" pitchFamily="18" charset="0"/>
              </a:rPr>
              <a:t>Patients </a:t>
            </a:r>
            <a:r>
              <a:rPr lang="en-US" dirty="0">
                <a:latin typeface="Times New Roman" panose="02020603050405020304" pitchFamily="18" charset="0"/>
                <a:cs typeface="Times New Roman" panose="02020603050405020304" pitchFamily="18" charset="0"/>
              </a:rPr>
              <a:t>with localized, early stage disease can be treated with </a:t>
            </a:r>
            <a:r>
              <a:rPr lang="en-US" dirty="0" smtClean="0">
                <a:latin typeface="Times New Roman" panose="02020603050405020304" pitchFamily="18" charset="0"/>
                <a:cs typeface="Times New Roman" panose="02020603050405020304" pitchFamily="18" charset="0"/>
              </a:rPr>
              <a:t>either :</a:t>
            </a:r>
          </a:p>
          <a:p>
            <a:r>
              <a:rPr lang="en-US" dirty="0" smtClean="0">
                <a:latin typeface="Times New Roman" panose="02020603050405020304" pitchFamily="18" charset="0"/>
                <a:cs typeface="Times New Roman" panose="02020603050405020304" pitchFamily="18" charset="0"/>
              </a:rPr>
              <a:t> Three </a:t>
            </a:r>
            <a:r>
              <a:rPr lang="en-US" dirty="0">
                <a:latin typeface="Times New Roman" panose="02020603050405020304" pitchFamily="18" charset="0"/>
                <a:cs typeface="Times New Roman" panose="02020603050405020304" pitchFamily="18" charset="0"/>
              </a:rPr>
              <a:t>courses of combination therapy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CHOP plus </a:t>
            </a:r>
            <a:r>
              <a:rPr lang="en-US" u="sng" dirty="0" smtClean="0">
                <a:latin typeface="Times New Roman" panose="02020603050405020304" pitchFamily="18" charset="0"/>
                <a:cs typeface="Times New Roman" panose="02020603050405020304" pitchFamily="18" charset="0"/>
                <a:hlinkClick r:id="rId2"/>
              </a:rPr>
              <a:t>rituximab</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followed by radiation therapy to the thyroid bed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or </a:t>
            </a:r>
          </a:p>
          <a:p>
            <a:r>
              <a:rPr lang="en-US" dirty="0" smtClean="0">
                <a:latin typeface="Times New Roman" panose="02020603050405020304" pitchFamily="18" charset="0"/>
                <a:cs typeface="Times New Roman" panose="02020603050405020304" pitchFamily="18" charset="0"/>
              </a:rPr>
              <a:t>Six </a:t>
            </a:r>
            <a:r>
              <a:rPr lang="en-US" dirty="0">
                <a:latin typeface="Times New Roman" panose="02020603050405020304" pitchFamily="18" charset="0"/>
                <a:cs typeface="Times New Roman" panose="02020603050405020304" pitchFamily="18" charset="0"/>
              </a:rPr>
              <a:t>to eight cycles of CHOP plu</a:t>
            </a:r>
            <a:r>
              <a:rPr lang="en-US" dirty="0"/>
              <a:t>s rituximab without radiation.</a:t>
            </a:r>
          </a:p>
        </p:txBody>
      </p:sp>
    </p:spTree>
    <p:extLst>
      <p:ext uri="{BB962C8B-B14F-4D97-AF65-F5344CB8AC3E}">
        <p14:creationId xmlns:p14="http://schemas.microsoft.com/office/powerpoint/2010/main" val="3692368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91264" cy="1440160"/>
          </a:xfrm>
        </p:spPr>
        <p:txBody>
          <a:bodyPr>
            <a:noAutofit/>
          </a:bodyPr>
          <a:lstStyle/>
          <a:p>
            <a:r>
              <a:rPr lang="en-US" sz="2800" dirty="0" smtClean="0">
                <a:solidFill>
                  <a:srgbClr val="FF0000"/>
                </a:solidFill>
                <a:latin typeface="Times New Roman" panose="02020603050405020304" pitchFamily="18" charset="0"/>
                <a:cs typeface="Times New Roman" panose="02020603050405020304" pitchFamily="18" charset="0"/>
              </a:rPr>
              <a:t>Localized </a:t>
            </a:r>
            <a:r>
              <a:rPr lang="en-US" sz="2800" dirty="0" err="1">
                <a:solidFill>
                  <a:srgbClr val="FF0000"/>
                </a:solidFill>
                <a:latin typeface="Times New Roman" panose="02020603050405020304" pitchFamily="18" charset="0"/>
                <a:cs typeface="Times New Roman" panose="02020603050405020304" pitchFamily="18" charset="0"/>
              </a:rPr>
              <a:t>extranodal</a:t>
            </a:r>
            <a:r>
              <a:rPr lang="en-US" sz="2800" dirty="0">
                <a:solidFill>
                  <a:srgbClr val="FF0000"/>
                </a:solidFill>
                <a:latin typeface="Times New Roman" panose="02020603050405020304" pitchFamily="18" charset="0"/>
                <a:cs typeface="Times New Roman" panose="02020603050405020304" pitchFamily="18" charset="0"/>
              </a:rPr>
              <a:t> marginal zone lymphoma of the thyroid or other indolent </a:t>
            </a:r>
            <a:r>
              <a:rPr lang="en-US" sz="2800" dirty="0" err="1">
                <a:solidFill>
                  <a:srgbClr val="FF0000"/>
                </a:solidFill>
                <a:latin typeface="Times New Roman" panose="02020603050405020304" pitchFamily="18" charset="0"/>
                <a:cs typeface="Times New Roman" panose="02020603050405020304" pitchFamily="18" charset="0"/>
              </a:rPr>
              <a:t>histologies</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eg</a:t>
            </a:r>
            <a:r>
              <a:rPr lang="en-US" sz="2800" dirty="0">
                <a:solidFill>
                  <a:srgbClr val="FF0000"/>
                </a:solidFill>
                <a:latin typeface="Times New Roman" panose="02020603050405020304" pitchFamily="18" charset="0"/>
                <a:cs typeface="Times New Roman" panose="02020603050405020304" pitchFamily="18" charset="0"/>
              </a:rPr>
              <a:t>, follicular lymphoma, small lymphocytic lymphoma)</a:t>
            </a:r>
            <a:endParaRPr lang="en-US" sz="2800" dirty="0">
              <a:solidFill>
                <a:srgbClr val="FF0000"/>
              </a:solidFill>
            </a:endParaRPr>
          </a:p>
        </p:txBody>
      </p:sp>
      <p:sp>
        <p:nvSpPr>
          <p:cNvPr id="3" name="Content Placeholder 2"/>
          <p:cNvSpPr>
            <a:spLocks noGrp="1"/>
          </p:cNvSpPr>
          <p:nvPr>
            <p:ph idx="1"/>
          </p:nvPr>
        </p:nvSpPr>
        <p:spPr>
          <a:xfrm>
            <a:off x="107504" y="1844824"/>
            <a:ext cx="8460432" cy="4824536"/>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Can </a:t>
            </a:r>
            <a:r>
              <a:rPr lang="en-US" dirty="0">
                <a:latin typeface="Times New Roman" panose="02020603050405020304" pitchFamily="18" charset="0"/>
                <a:cs typeface="Times New Roman" panose="02020603050405020304" pitchFamily="18" charset="0"/>
              </a:rPr>
              <a:t>be effectively treated with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radiation </a:t>
            </a:r>
            <a:r>
              <a:rPr lang="en-US" dirty="0">
                <a:latin typeface="Times New Roman" panose="02020603050405020304" pitchFamily="18" charset="0"/>
                <a:cs typeface="Times New Roman" panose="02020603050405020304" pitchFamily="18" charset="0"/>
              </a:rPr>
              <a:t>therapy </a:t>
            </a:r>
            <a:r>
              <a:rPr lang="en-US" dirty="0" smtClean="0">
                <a:latin typeface="Times New Roman" panose="02020603050405020304" pitchFamily="18" charset="0"/>
                <a:cs typeface="Times New Roman" panose="02020603050405020304" pitchFamily="18" charset="0"/>
              </a:rPr>
              <a:t>alone.</a:t>
            </a:r>
          </a:p>
          <a:p>
            <a:pPr marL="0" indent="0">
              <a:buNone/>
            </a:pPr>
            <a:r>
              <a:rPr lang="en-US" dirty="0" smtClean="0">
                <a:latin typeface="Times New Roman" panose="02020603050405020304" pitchFamily="18" charset="0"/>
                <a:cs typeface="Times New Roman" panose="02020603050405020304" pitchFamily="18" charset="0"/>
              </a:rPr>
              <a:t>Those </a:t>
            </a:r>
            <a:r>
              <a:rPr lang="en-US" dirty="0">
                <a:latin typeface="Times New Roman" panose="02020603050405020304" pitchFamily="18" charset="0"/>
                <a:cs typeface="Times New Roman" panose="02020603050405020304" pitchFamily="18" charset="0"/>
              </a:rPr>
              <a:t>with </a:t>
            </a:r>
            <a:r>
              <a:rPr lang="en-US" dirty="0">
                <a:solidFill>
                  <a:srgbClr val="FF0000"/>
                </a:solidFill>
                <a:latin typeface="Times New Roman" panose="02020603050405020304" pitchFamily="18" charset="0"/>
                <a:cs typeface="Times New Roman" panose="02020603050405020304" pitchFamily="18" charset="0"/>
              </a:rPr>
              <a:t>advanced stage </a:t>
            </a:r>
            <a:r>
              <a:rPr lang="en-US" dirty="0">
                <a:latin typeface="Times New Roman" panose="02020603050405020304" pitchFamily="18" charset="0"/>
                <a:cs typeface="Times New Roman" panose="02020603050405020304" pitchFamily="18" charset="0"/>
              </a:rPr>
              <a:t>indolent </a:t>
            </a:r>
            <a:r>
              <a:rPr lang="en-US" dirty="0" err="1">
                <a:latin typeface="Times New Roman" panose="02020603050405020304" pitchFamily="18" charset="0"/>
                <a:cs typeface="Times New Roman" panose="02020603050405020304" pitchFamily="18" charset="0"/>
              </a:rPr>
              <a:t>histologies</a:t>
            </a:r>
            <a:r>
              <a:rPr lang="en-US" dirty="0">
                <a:latin typeface="Times New Roman" panose="02020603050405020304" pitchFamily="18" charset="0"/>
                <a:cs typeface="Times New Roman" panose="02020603050405020304" pitchFamily="18" charset="0"/>
              </a:rPr>
              <a:t> are usually treated </a:t>
            </a:r>
            <a:r>
              <a:rPr lang="en-US" dirty="0" smtClean="0">
                <a:latin typeface="Times New Roman" panose="02020603050405020304" pitchFamily="18" charset="0"/>
                <a:cs typeface="Times New Roman" panose="02020603050405020304" pitchFamily="18" charset="0"/>
              </a:rPr>
              <a:t>with:</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single agent </a:t>
            </a:r>
            <a:r>
              <a:rPr lang="en-US" u="sng" dirty="0">
                <a:latin typeface="Times New Roman" panose="02020603050405020304" pitchFamily="18" charset="0"/>
                <a:cs typeface="Times New Roman" panose="02020603050405020304" pitchFamily="18" charset="0"/>
                <a:hlinkClick r:id="rId2"/>
              </a:rPr>
              <a:t>rituximab</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chemoimmunotherapy</a:t>
            </a:r>
            <a:r>
              <a:rPr lang="en-US" dirty="0">
                <a:latin typeface="Times New Roman" panose="02020603050405020304" pitchFamily="18" charset="0"/>
                <a:cs typeface="Times New Roman" panose="02020603050405020304" pitchFamily="18" charset="0"/>
              </a:rPr>
              <a:t>, depending on the clinical scenario.</a:t>
            </a:r>
          </a:p>
        </p:txBody>
      </p:sp>
    </p:spTree>
    <p:extLst>
      <p:ext uri="{BB962C8B-B14F-4D97-AF65-F5344CB8AC3E}">
        <p14:creationId xmlns:p14="http://schemas.microsoft.com/office/powerpoint/2010/main" val="4264901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a:solidFill>
                  <a:srgbClr val="FF0000"/>
                </a:solidFill>
                <a:latin typeface="Times New Roman" panose="02020603050405020304" pitchFamily="18" charset="0"/>
                <a:cs typeface="Times New Roman" panose="02020603050405020304" pitchFamily="18" charset="0"/>
              </a:rPr>
              <a:t>Marginal zone lymphoma (MZL)</a:t>
            </a:r>
            <a:endParaRPr lang="en-US" dirty="0">
              <a:solidFill>
                <a:srgbClr val="FF0000"/>
              </a:solidFill>
            </a:endParaRPr>
          </a:p>
        </p:txBody>
      </p:sp>
      <p:sp>
        <p:nvSpPr>
          <p:cNvPr id="3" name="Content Placeholder 2"/>
          <p:cNvSpPr>
            <a:spLocks noGrp="1"/>
          </p:cNvSpPr>
          <p:nvPr>
            <p:ph idx="1"/>
          </p:nvPr>
        </p:nvSpPr>
        <p:spPr>
          <a:xfrm>
            <a:off x="179512" y="1340768"/>
            <a:ext cx="8784976" cy="5328592"/>
          </a:xfrm>
        </p:spPr>
        <p:txBody>
          <a:bodyPr>
            <a:normAutofit fontScale="85000" lnSpcReduction="20000"/>
          </a:bodyPr>
          <a:lstStyle/>
          <a:p>
            <a:pPr marL="0" indent="0">
              <a:buNone/>
            </a:pP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subtype of non-Hodgkin lymphoma (NHL) that includes three distinct diseases that have historically been classified together because they appear to arise from post-germinal center marginal zone B cells and share a similar </a:t>
            </a:r>
            <a:r>
              <a:rPr lang="en-US" dirty="0" err="1">
                <a:latin typeface="Times New Roman" panose="02020603050405020304" pitchFamily="18" charset="0"/>
                <a:cs typeface="Times New Roman" panose="02020603050405020304" pitchFamily="18" charset="0"/>
              </a:rPr>
              <a:t>immunophenotype</a:t>
            </a:r>
            <a:r>
              <a:rPr lang="en-US" dirty="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Splenic </a:t>
            </a:r>
            <a:r>
              <a:rPr lang="en-US" dirty="0">
                <a:latin typeface="Times New Roman" panose="02020603050405020304" pitchFamily="18" charset="0"/>
                <a:cs typeface="Times New Roman" panose="02020603050405020304" pitchFamily="18" charset="0"/>
              </a:rPr>
              <a:t>marginal zone B cell </a:t>
            </a:r>
            <a:r>
              <a:rPr lang="en-US" dirty="0" smtClean="0">
                <a:latin typeface="Times New Roman" panose="02020603050405020304" pitchFamily="18" charset="0"/>
                <a:cs typeface="Times New Roman" panose="02020603050405020304" pitchFamily="18" charset="0"/>
              </a:rPr>
              <a:t>lymphoma</a:t>
            </a:r>
          </a:p>
          <a:p>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Extranodal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marginal zone B cell lymphoma of mucosa associated lymphoid tissue (MALT) type (MALT-type lymphoma, MALT lymphoma</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Nodal </a:t>
            </a:r>
            <a:r>
              <a:rPr lang="en-US" dirty="0">
                <a:latin typeface="Times New Roman" panose="02020603050405020304" pitchFamily="18" charset="0"/>
                <a:cs typeface="Times New Roman" panose="02020603050405020304" pitchFamily="18" charset="0"/>
              </a:rPr>
              <a:t>marginal zone B cell lymphoma</a:t>
            </a:r>
          </a:p>
          <a:p>
            <a:endParaRPr lang="en-US" dirty="0"/>
          </a:p>
        </p:txBody>
      </p:sp>
    </p:spTree>
    <p:extLst>
      <p:ext uri="{BB962C8B-B14F-4D97-AF65-F5344CB8AC3E}">
        <p14:creationId xmlns:p14="http://schemas.microsoft.com/office/powerpoint/2010/main" val="1570719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1584176"/>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EXTRANODAL MARGINAL ZONE LYMPHOMA</a:t>
            </a:r>
            <a:r>
              <a:rPr lang="en-US" sz="3200" dirty="0">
                <a:latin typeface="Times New Roman" panose="02020603050405020304" pitchFamily="18" charset="0"/>
                <a:cs typeface="Times New Roman" panose="02020603050405020304" pitchFamily="18" charset="0"/>
              </a:rPr>
              <a:t> </a:t>
            </a:r>
            <a:endParaRPr lang="en-US" sz="3200" dirty="0"/>
          </a:p>
        </p:txBody>
      </p:sp>
      <p:sp>
        <p:nvSpPr>
          <p:cNvPr id="3" name="Content Placeholder 2"/>
          <p:cNvSpPr>
            <a:spLocks noGrp="1"/>
          </p:cNvSpPr>
          <p:nvPr>
            <p:ph idx="1"/>
          </p:nvPr>
        </p:nvSpPr>
        <p:spPr>
          <a:xfrm>
            <a:off x="251520" y="1268760"/>
            <a:ext cx="8712968" cy="5246043"/>
          </a:xfrm>
        </p:spPr>
        <p:txBody>
          <a:bodyPr>
            <a:normAutofit/>
          </a:bodyPr>
          <a:lstStyle/>
          <a:p>
            <a:r>
              <a:rPr lang="en-US" dirty="0" err="1" smtClean="0">
                <a:latin typeface="Times New Roman" panose="02020603050405020304" pitchFamily="18" charset="0"/>
                <a:cs typeface="Times New Roman" panose="02020603050405020304" pitchFamily="18" charset="0"/>
              </a:rPr>
              <a:t>Extranodal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MZL, also called low grade B cell lymphoma of mucosa-associated lymphoid tissue (</a:t>
            </a:r>
            <a:r>
              <a:rPr lang="en-US" dirty="0">
                <a:solidFill>
                  <a:srgbClr val="C00000"/>
                </a:solidFill>
                <a:latin typeface="Times New Roman" panose="02020603050405020304" pitchFamily="18" charset="0"/>
                <a:cs typeface="Times New Roman" panose="02020603050405020304" pitchFamily="18" charset="0"/>
              </a:rPr>
              <a:t>MALT</a:t>
            </a:r>
            <a:r>
              <a:rPr lang="en-US" dirty="0">
                <a:latin typeface="Times New Roman" panose="02020603050405020304" pitchFamily="18" charset="0"/>
                <a:cs typeface="Times New Roman" panose="02020603050405020304" pitchFamily="18" charset="0"/>
              </a:rPr>
              <a:t>), is an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lymphoma that arises in a number of epithelial tissues, including the stomach, salivary gland, lung, small bowel, and elsewhere. For treatment purposes,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MALT is separated into those developing in the stomach (gastric MALT) and those developing in non-gastric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locations (non-gastric MALT). </a:t>
            </a:r>
          </a:p>
        </p:txBody>
      </p:sp>
    </p:spTree>
    <p:extLst>
      <p:ext uri="{BB962C8B-B14F-4D97-AF65-F5344CB8AC3E}">
        <p14:creationId xmlns:p14="http://schemas.microsoft.com/office/powerpoint/2010/main" val="1109912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Non-gastric MALT</a:t>
            </a:r>
            <a:endParaRPr lang="en-US" b="1" dirty="0">
              <a:solidFill>
                <a:srgbClr val="FF0000"/>
              </a:solidFill>
            </a:endParaRPr>
          </a:p>
        </p:txBody>
      </p:sp>
      <p:sp>
        <p:nvSpPr>
          <p:cNvPr id="3" name="Content Placeholder 2"/>
          <p:cNvSpPr>
            <a:spLocks noGrp="1"/>
          </p:cNvSpPr>
          <p:nvPr>
            <p:ph idx="1"/>
          </p:nvPr>
        </p:nvSpPr>
        <p:spPr>
          <a:xfrm>
            <a:off x="251520" y="1412776"/>
            <a:ext cx="8640960" cy="5112568"/>
          </a:xfrm>
        </p:spPr>
        <p:txBody>
          <a:bodyPr>
            <a:normAutofit/>
          </a:bodyPr>
          <a:lstStyle/>
          <a:p>
            <a:r>
              <a:rPr lang="en-US" dirty="0">
                <a:latin typeface="Times New Roman" panose="02020603050405020304" pitchFamily="18" charset="0"/>
                <a:cs typeface="Times New Roman" panose="02020603050405020304" pitchFamily="18" charset="0"/>
              </a:rPr>
              <a:t> — The most common non-gastric sites of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MALT are the small intestine, salivary gland, lung, head and neck, ocular adnexa, skin, thyroid, and breast </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treatment of non-gastric MALT depends principally upon the stage of disease at diagnosis. More than one-third of patients with non-gastric MALT will have advanced disease at the time of </a:t>
            </a:r>
            <a:r>
              <a:rPr lang="en-US" dirty="0" smtClean="0">
                <a:latin typeface="Times New Roman" panose="02020603050405020304" pitchFamily="18" charset="0"/>
                <a:cs typeface="Times New Roman" panose="02020603050405020304" pitchFamily="18" charset="0"/>
              </a:rPr>
              <a:t>diagnosis.</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0409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88"/>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MALT </a:t>
            </a:r>
            <a:r>
              <a:rPr lang="en-US" b="1" dirty="0">
                <a:solidFill>
                  <a:srgbClr val="FF0000"/>
                </a:solidFill>
                <a:latin typeface="Times New Roman" panose="02020603050405020304" pitchFamily="18" charset="0"/>
                <a:cs typeface="Times New Roman" panose="02020603050405020304" pitchFamily="18" charset="0"/>
              </a:rPr>
              <a:t>lymphoma</a:t>
            </a:r>
            <a:endParaRPr lang="en-US" b="1" dirty="0">
              <a:solidFill>
                <a:srgbClr val="FF0000"/>
              </a:solidFill>
            </a:endParaRPr>
          </a:p>
        </p:txBody>
      </p:sp>
      <p:sp>
        <p:nvSpPr>
          <p:cNvPr id="3" name="Content Placeholder 2"/>
          <p:cNvSpPr>
            <a:spLocks noGrp="1"/>
          </p:cNvSpPr>
          <p:nvPr>
            <p:ph idx="1"/>
          </p:nvPr>
        </p:nvSpPr>
        <p:spPr>
          <a:xfrm>
            <a:off x="179512" y="980728"/>
            <a:ext cx="8856984" cy="5877272"/>
          </a:xfrm>
        </p:spPr>
        <p:txBody>
          <a:bodyPr>
            <a:normAutofit lnSpcReduction="10000"/>
          </a:bodyPr>
          <a:lstStyle/>
          <a:p>
            <a:r>
              <a:rPr lang="en-US" b="1" dirty="0">
                <a:solidFill>
                  <a:srgbClr val="7030A0"/>
                </a:solidFill>
                <a:latin typeface="Times New Roman" panose="02020603050405020304" pitchFamily="18" charset="0"/>
                <a:cs typeface="Times New Roman" panose="02020603050405020304" pitchFamily="18" charset="0"/>
              </a:rPr>
              <a:t>Limited stage</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stage I-II) is generally treated </a:t>
            </a:r>
            <a:r>
              <a:rPr lang="en-US" dirty="0" smtClean="0">
                <a:latin typeface="Times New Roman" panose="02020603050405020304" pitchFamily="18" charset="0"/>
                <a:cs typeface="Times New Roman" panose="02020603050405020304" pitchFamily="18" charset="0"/>
              </a:rPr>
              <a:t>with:</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local therapy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or</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managed expectantly.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dirty="0" smtClean="0">
                <a:solidFill>
                  <a:srgbClr val="7030A0"/>
                </a:solidFill>
                <a:latin typeface="Times New Roman" panose="02020603050405020304" pitchFamily="18" charset="0"/>
                <a:cs typeface="Times New Roman" panose="02020603050405020304" pitchFamily="18" charset="0"/>
              </a:rPr>
              <a:t>Advanced </a:t>
            </a:r>
            <a:r>
              <a:rPr lang="en-US" b="1" dirty="0">
                <a:solidFill>
                  <a:srgbClr val="7030A0"/>
                </a:solidFill>
                <a:latin typeface="Times New Roman" panose="02020603050405020304" pitchFamily="18" charset="0"/>
                <a:cs typeface="Times New Roman" panose="02020603050405020304" pitchFamily="18" charset="0"/>
              </a:rPr>
              <a:t>disease</a:t>
            </a:r>
            <a:r>
              <a:rPr lang="en-US" dirty="0">
                <a:latin typeface="Times New Roman" panose="02020603050405020304" pitchFamily="18" charset="0"/>
                <a:cs typeface="Times New Roman" panose="02020603050405020304" pitchFamily="18" charset="0"/>
              </a:rPr>
              <a:t> is treated </a:t>
            </a:r>
            <a:r>
              <a:rPr lang="en-US" dirty="0" smtClean="0">
                <a:latin typeface="Times New Roman" panose="02020603050405020304" pitchFamily="18" charset="0"/>
                <a:cs typeface="Times New Roman" panose="02020603050405020304" pitchFamily="18" charset="0"/>
              </a:rPr>
              <a:t>with:</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immunotherapy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or</a:t>
            </a: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chemoimmunotherapy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similar fashion to the more common indolent lymphoma, follicular lymphoma.</a:t>
            </a:r>
          </a:p>
        </p:txBody>
      </p:sp>
    </p:spTree>
    <p:extLst>
      <p:ext uri="{BB962C8B-B14F-4D97-AF65-F5344CB8AC3E}">
        <p14:creationId xmlns:p14="http://schemas.microsoft.com/office/powerpoint/2010/main" val="3084973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Of importance, patients with MALT of any stage who demonstrate coexistent large cell lymphoma are treated as diffuse large B cell lymphoma. </a:t>
            </a:r>
          </a:p>
        </p:txBody>
      </p:sp>
    </p:spTree>
    <p:extLst>
      <p:ext uri="{BB962C8B-B14F-4D97-AF65-F5344CB8AC3E}">
        <p14:creationId xmlns:p14="http://schemas.microsoft.com/office/powerpoint/2010/main" val="739849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The </a:t>
            </a:r>
            <a:r>
              <a:rPr lang="en-US" b="1" dirty="0">
                <a:solidFill>
                  <a:srgbClr val="FF0000"/>
                </a:solidFill>
                <a:latin typeface="Times New Roman" panose="02020603050405020304" pitchFamily="18" charset="0"/>
                <a:cs typeface="Times New Roman" panose="02020603050405020304" pitchFamily="18" charset="0"/>
              </a:rPr>
              <a:t>annual incidence rate</a:t>
            </a:r>
            <a:endParaRPr lang="en-US" b="1" dirty="0">
              <a:solidFill>
                <a:srgbClr val="FF0000"/>
              </a:solidFill>
            </a:endParaRPr>
          </a:p>
        </p:txBody>
      </p:sp>
      <p:sp>
        <p:nvSpPr>
          <p:cNvPr id="3" name="Content Placeholder 2"/>
          <p:cNvSpPr>
            <a:spLocks noGrp="1"/>
          </p:cNvSpPr>
          <p:nvPr>
            <p:ph idx="1"/>
          </p:nvPr>
        </p:nvSpPr>
        <p:spPr>
          <a:xfrm>
            <a:off x="395536" y="1600200"/>
            <a:ext cx="8291264" cy="4997152"/>
          </a:xfrm>
        </p:spPr>
        <p:txBody>
          <a:bodyPr>
            <a:normAutofit/>
          </a:bodyPr>
          <a:lstStyle/>
          <a:p>
            <a:r>
              <a:rPr lang="en-US" dirty="0">
                <a:latin typeface="Times New Roman" panose="02020603050405020304" pitchFamily="18" charset="0"/>
                <a:cs typeface="Times New Roman" panose="02020603050405020304" pitchFamily="18" charset="0"/>
              </a:rPr>
              <a:t> In a Danish epidemiologic survey, the annual incidence rate was estimated to be 2.1 per million persons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Female/ Male=4/1   </a:t>
            </a:r>
            <a:r>
              <a:rPr lang="en-US" sz="1800" dirty="0" smtClean="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3/1 </a:t>
            </a:r>
            <a:r>
              <a:rPr lang="en-US" sz="1600" dirty="0" smtClean="0">
                <a:latin typeface="Times New Roman" panose="02020603050405020304" pitchFamily="18" charset="0"/>
                <a:cs typeface="Times New Roman" panose="02020603050405020304" pitchFamily="18" charset="0"/>
              </a:rPr>
              <a:t>(2)</a:t>
            </a:r>
          </a:p>
          <a:p>
            <a:r>
              <a:rPr lang="en-US" dirty="0" smtClean="0">
                <a:latin typeface="Times New Roman" panose="02020603050405020304" pitchFamily="18" charset="0"/>
                <a:cs typeface="Times New Roman" panose="02020603050405020304" pitchFamily="18" charset="0"/>
              </a:rPr>
              <a:t>The mean and median </a:t>
            </a:r>
            <a:r>
              <a:rPr lang="en-US" dirty="0">
                <a:latin typeface="Times New Roman" panose="02020603050405020304" pitchFamily="18" charset="0"/>
                <a:cs typeface="Times New Roman" panose="02020603050405020304" pitchFamily="18" charset="0"/>
              </a:rPr>
              <a:t>ages at diagnosis are between 65 and 75 </a:t>
            </a:r>
            <a:r>
              <a:rPr lang="en-US" dirty="0" smtClean="0">
                <a:latin typeface="Times New Roman" panose="02020603050405020304" pitchFamily="18" charset="0"/>
                <a:cs typeface="Times New Roman" panose="02020603050405020304" pitchFamily="18" charset="0"/>
              </a:rPr>
              <a:t>years</a:t>
            </a:r>
            <a:r>
              <a:rPr lang="en-US" sz="1800" dirty="0" smtClean="0">
                <a:latin typeface="Times New Roman" panose="02020603050405020304" pitchFamily="18" charset="0"/>
                <a:cs typeface="Times New Roman" panose="02020603050405020304" pitchFamily="18" charset="0"/>
              </a:rPr>
              <a:t>.(1)</a:t>
            </a:r>
          </a:p>
          <a:p>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males being affected 5–10 years earlier than </a:t>
            </a:r>
            <a:r>
              <a:rPr lang="en-US" dirty="0" smtClean="0">
                <a:latin typeface="Times New Roman" panose="02020603050405020304" pitchFamily="18" charset="0"/>
                <a:cs typeface="Times New Roman" panose="02020603050405020304" pitchFamily="18" charset="0"/>
              </a:rPr>
              <a:t>females</a:t>
            </a:r>
            <a:r>
              <a:rPr lang="en-US" sz="1800" dirty="0" smtClean="0">
                <a:latin typeface="Times New Roman" panose="02020603050405020304" pitchFamily="18" charset="0"/>
                <a:cs typeface="Times New Roman" panose="02020603050405020304" pitchFamily="18" charset="0"/>
              </a:rPr>
              <a:t>(2)</a:t>
            </a: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1=</a:t>
            </a:r>
            <a:r>
              <a:rPr lang="en-US" sz="1800" dirty="0" err="1" smtClean="0">
                <a:latin typeface="Times New Roman" panose="02020603050405020304" pitchFamily="18" charset="0"/>
                <a:cs typeface="Times New Roman" panose="02020603050405020304" pitchFamily="18" charset="0"/>
              </a:rPr>
              <a:t>uptodate</a:t>
            </a:r>
            <a:r>
              <a:rPr lang="en-US" sz="1800" dirty="0" smtClean="0">
                <a:latin typeface="Times New Roman" panose="02020603050405020304" pitchFamily="18" charset="0"/>
                <a:cs typeface="Times New Roman" panose="02020603050405020304" pitchFamily="18" charset="0"/>
              </a:rPr>
              <a:t>    2=</a:t>
            </a:r>
            <a:r>
              <a:rPr lang="en-US" sz="1800" dirty="0">
                <a:latin typeface="Times New Roman" panose="02020603050405020304" pitchFamily="18" charset="0"/>
                <a:cs typeface="Times New Roman" panose="02020603050405020304" pitchFamily="18" charset="0"/>
              </a:rPr>
              <a:t>Oncologist. 2013 Sep; 18(9): 994–1003. </a:t>
            </a:r>
          </a:p>
        </p:txBody>
      </p:sp>
    </p:spTree>
    <p:extLst>
      <p:ext uri="{BB962C8B-B14F-4D97-AF65-F5344CB8AC3E}">
        <p14:creationId xmlns:p14="http://schemas.microsoft.com/office/powerpoint/2010/main" val="2294773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Patients with multifocal disease should have a bone marrow aspiration and biopsy to evaluate for bone marrow involvement. Stage is determined by with the Lugano modifications of the Ann Arbor staging system </a:t>
            </a:r>
          </a:p>
        </p:txBody>
      </p:sp>
    </p:spTree>
    <p:extLst>
      <p:ext uri="{BB962C8B-B14F-4D97-AF65-F5344CB8AC3E}">
        <p14:creationId xmlns:p14="http://schemas.microsoft.com/office/powerpoint/2010/main" val="41177411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sz="3600" dirty="0">
                <a:solidFill>
                  <a:srgbClr val="FF0000"/>
                </a:solidFill>
                <a:latin typeface="Times New Roman" panose="02020603050405020304" pitchFamily="18" charset="0"/>
                <a:cs typeface="Times New Roman" panose="02020603050405020304" pitchFamily="18" charset="0"/>
              </a:rPr>
              <a:t>Limited (stage I-II) </a:t>
            </a:r>
            <a:r>
              <a:rPr lang="en-US" sz="3600" dirty="0" smtClean="0">
                <a:solidFill>
                  <a:srgbClr val="FF0000"/>
                </a:solidFill>
                <a:latin typeface="Times New Roman" panose="02020603050405020304" pitchFamily="18" charset="0"/>
                <a:cs typeface="Times New Roman" panose="02020603050405020304" pitchFamily="18" charset="0"/>
              </a:rPr>
              <a:t>disease</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err="1">
                <a:solidFill>
                  <a:srgbClr val="FF0000"/>
                </a:solidFill>
                <a:latin typeface="Times New Roman" panose="02020603050405020304" pitchFamily="18" charset="0"/>
                <a:cs typeface="Times New Roman" panose="02020603050405020304" pitchFamily="18" charset="0"/>
              </a:rPr>
              <a:t>extranodal</a:t>
            </a:r>
            <a:r>
              <a:rPr lang="en-US" sz="3600" dirty="0">
                <a:solidFill>
                  <a:srgbClr val="FF0000"/>
                </a:solidFill>
                <a:latin typeface="Times New Roman" panose="02020603050405020304" pitchFamily="18" charset="0"/>
                <a:cs typeface="Times New Roman" panose="02020603050405020304" pitchFamily="18" charset="0"/>
              </a:rPr>
              <a:t> MALT </a:t>
            </a:r>
            <a:r>
              <a:rPr lang="en-US"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
        <p:nvSpPr>
          <p:cNvPr id="3" name="Content Placeholder 2"/>
          <p:cNvSpPr>
            <a:spLocks noGrp="1"/>
          </p:cNvSpPr>
          <p:nvPr>
            <p:ph idx="1"/>
          </p:nvPr>
        </p:nvSpPr>
        <p:spPr>
          <a:xfrm>
            <a:off x="0" y="1268760"/>
            <a:ext cx="9144000" cy="5589240"/>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 Limited stage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MALT includes those patients with involvement of a single </a:t>
            </a:r>
            <a:r>
              <a:rPr lang="en-US" dirty="0" err="1">
                <a:latin typeface="Times New Roman" panose="02020603050405020304" pitchFamily="18" charset="0"/>
                <a:cs typeface="Times New Roman" panose="02020603050405020304" pitchFamily="18" charset="0"/>
              </a:rPr>
              <a:t>extralymphatic</a:t>
            </a:r>
            <a:r>
              <a:rPr lang="en-US" dirty="0">
                <a:latin typeface="Times New Roman" panose="02020603050405020304" pitchFamily="18" charset="0"/>
                <a:cs typeface="Times New Roman" panose="02020603050405020304" pitchFamily="18" charset="0"/>
              </a:rPr>
              <a:t> site (IE) or a lymph node extending into a contiguous </a:t>
            </a:r>
            <a:r>
              <a:rPr lang="en-US" dirty="0" err="1">
                <a:latin typeface="Times New Roman" panose="02020603050405020304" pitchFamily="18" charset="0"/>
                <a:cs typeface="Times New Roman" panose="02020603050405020304" pitchFamily="18" charset="0"/>
              </a:rPr>
              <a:t>extralymphatic</a:t>
            </a:r>
            <a:r>
              <a:rPr lang="en-US" dirty="0">
                <a:latin typeface="Times New Roman" panose="02020603050405020304" pitchFamily="18" charset="0"/>
                <a:cs typeface="Times New Roman" panose="02020603050405020304" pitchFamily="18" charset="0"/>
              </a:rPr>
              <a:t> organ or tissue (IIE). </a:t>
            </a:r>
            <a:endParaRPr lang="en-US" dirty="0" smtClean="0">
              <a:latin typeface="Times New Roman" panose="02020603050405020304" pitchFamily="18" charset="0"/>
              <a:cs typeface="Times New Roman" panose="02020603050405020304" pitchFamily="18" charset="0"/>
            </a:endParaRPr>
          </a:p>
          <a:p>
            <a:r>
              <a:rPr lang="en-US" dirty="0" err="1" smtClean="0">
                <a:solidFill>
                  <a:srgbClr val="C00000"/>
                </a:solidFill>
                <a:latin typeface="Times New Roman" panose="02020603050405020304" pitchFamily="18" charset="0"/>
                <a:cs typeface="Times New Roman" panose="02020603050405020304" pitchFamily="18" charset="0"/>
              </a:rPr>
              <a:t>Locoregional</a:t>
            </a:r>
            <a:r>
              <a:rPr lang="en-US" dirty="0" smtClean="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radiation therapy </a:t>
            </a:r>
            <a:r>
              <a:rPr lang="en-US" dirty="0">
                <a:latin typeface="Times New Roman" panose="02020603050405020304" pitchFamily="18" charset="0"/>
                <a:cs typeface="Times New Roman" panose="02020603050405020304" pitchFamily="18" charset="0"/>
              </a:rPr>
              <a:t>is the </a:t>
            </a:r>
            <a:r>
              <a:rPr lang="en-US" dirty="0">
                <a:solidFill>
                  <a:srgbClr val="C00000"/>
                </a:solidFill>
                <a:latin typeface="Times New Roman" panose="02020603050405020304" pitchFamily="18" charset="0"/>
                <a:cs typeface="Times New Roman" panose="02020603050405020304" pitchFamily="18" charset="0"/>
              </a:rPr>
              <a:t>main treatment </a:t>
            </a:r>
            <a:r>
              <a:rPr lang="en-US" dirty="0">
                <a:latin typeface="Times New Roman" panose="02020603050405020304" pitchFamily="18" charset="0"/>
                <a:cs typeface="Times New Roman" panose="02020603050405020304" pitchFamily="18" charset="0"/>
              </a:rPr>
              <a:t>option for limited stage disease. </a:t>
            </a:r>
            <a:endParaRPr lang="en-US" dirty="0" smtClean="0">
              <a:latin typeface="Times New Roman" panose="02020603050405020304" pitchFamily="18" charset="0"/>
              <a:cs typeface="Times New Roman" panose="02020603050405020304" pitchFamily="18" charset="0"/>
            </a:endParaRPr>
          </a:p>
          <a:p>
            <a:r>
              <a:rPr lang="en-US" dirty="0" smtClean="0">
                <a:solidFill>
                  <a:srgbClr val="7030A0"/>
                </a:solidFill>
                <a:latin typeface="Times New Roman" panose="02020603050405020304" pitchFamily="18" charset="0"/>
                <a:cs typeface="Times New Roman" panose="02020603050405020304" pitchFamily="18" charset="0"/>
              </a:rPr>
              <a:t>Surgery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typically used for diagnostic purposes only but may play a role in the treatment of tumors in areas not conducive to radiation therapy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lung).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addition of adjuvant chemotherapy or antibiotic therapy has not demonstrated improved disease-free or overall survival rates.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occasional patients with stage I disease who are not ideal candidates for radiation therapy and may be initially observed closely.</a:t>
            </a:r>
          </a:p>
          <a:p>
            <a:r>
              <a:rPr lang="en-US" b="1" dirty="0">
                <a:solidFill>
                  <a:srgbClr val="00B050"/>
                </a:solidFill>
                <a:latin typeface="Times New Roman" panose="02020603050405020304" pitchFamily="18" charset="0"/>
                <a:cs typeface="Times New Roman" panose="02020603050405020304" pitchFamily="18" charset="0"/>
              </a:rPr>
              <a:t>With this approach, rates of complete response and local control are in excess of 90 percent </a:t>
            </a:r>
          </a:p>
        </p:txBody>
      </p:sp>
    </p:spTree>
    <p:extLst>
      <p:ext uri="{BB962C8B-B14F-4D97-AF65-F5344CB8AC3E}">
        <p14:creationId xmlns:p14="http://schemas.microsoft.com/office/powerpoint/2010/main" val="4194782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dirty="0">
                <a:solidFill>
                  <a:srgbClr val="FF0000"/>
                </a:solidFill>
                <a:latin typeface="Times New Roman" panose="02020603050405020304" pitchFamily="18" charset="0"/>
                <a:cs typeface="Times New Roman" panose="02020603050405020304" pitchFamily="18" charset="0"/>
              </a:rPr>
              <a:t>Surgery</a:t>
            </a:r>
            <a:endParaRPr lang="en-US" dirty="0">
              <a:solidFill>
                <a:srgbClr val="FF0000"/>
              </a:solidFill>
            </a:endParaRPr>
          </a:p>
        </p:txBody>
      </p:sp>
      <p:sp>
        <p:nvSpPr>
          <p:cNvPr id="3" name="Content Placeholder 2"/>
          <p:cNvSpPr>
            <a:spLocks noGrp="1"/>
          </p:cNvSpPr>
          <p:nvPr>
            <p:ph idx="1"/>
          </p:nvPr>
        </p:nvSpPr>
        <p:spPr>
          <a:xfrm>
            <a:off x="107504" y="1052736"/>
            <a:ext cx="8856984" cy="5616624"/>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Surgery may be used as initial therapy for early stage MALT in locations not amenable to radiation, although with the low doses of radiation required, nearly all sites can be treated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While surgery is not the initial treatment of choice for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MALT, the pathologic diagnosis of MALT may become apparent only after a resection has taken place. If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MALT lymphoma is diagnosed with an excisional biopsy and there is no evidence of residual disease, patients may be followed with close observation. However, if an initial surgical specimen demonstrates positive margins, adjuvant involved field RT is administered to avoid local recurrence</a:t>
            </a:r>
          </a:p>
        </p:txBody>
      </p:sp>
    </p:spTree>
    <p:extLst>
      <p:ext uri="{BB962C8B-B14F-4D97-AF65-F5344CB8AC3E}">
        <p14:creationId xmlns:p14="http://schemas.microsoft.com/office/powerpoint/2010/main" val="13708487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Adjuvant chemotherapy </a:t>
            </a:r>
          </a:p>
        </p:txBody>
      </p:sp>
      <p:sp>
        <p:nvSpPr>
          <p:cNvPr id="3" name="Content Placeholder 2"/>
          <p:cNvSpPr>
            <a:spLocks noGrp="1"/>
          </p:cNvSpPr>
          <p:nvPr>
            <p:ph idx="1"/>
          </p:nvPr>
        </p:nvSpPr>
        <p:spPr/>
        <p:txBody>
          <a:bodyPr>
            <a:normAutofit fontScale="92500" lnSpcReduction="10000"/>
          </a:bodyPr>
          <a:lstStyle/>
          <a:p>
            <a:r>
              <a:rPr lang="en-US" dirty="0"/>
              <a:t>•</a:t>
            </a:r>
            <a:r>
              <a:rPr lang="en-US" dirty="0">
                <a:latin typeface="Times New Roman" panose="02020603050405020304" pitchFamily="18" charset="0"/>
                <a:cs typeface="Times New Roman" panose="02020603050405020304" pitchFamily="18" charset="0"/>
              </a:rPr>
              <a:t>The addition of anthracycline-based chemotherapy to RT in one randomized study of 98 previously untreated patients with stage IE primary orbital MZL did not improve the results obtained following RT alone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retrospective study of 38 patients with stage III/IV </a:t>
            </a:r>
            <a:r>
              <a:rPr lang="en-US" dirty="0" err="1">
                <a:latin typeface="Times New Roman" panose="02020603050405020304" pitchFamily="18" charset="0"/>
                <a:cs typeface="Times New Roman" panose="02020603050405020304" pitchFamily="18" charset="0"/>
              </a:rPr>
              <a:t>nongastric</a:t>
            </a:r>
            <a:r>
              <a:rPr lang="en-US" dirty="0">
                <a:latin typeface="Times New Roman" panose="02020603050405020304" pitchFamily="18" charset="0"/>
                <a:cs typeface="Times New Roman" panose="02020603050405020304" pitchFamily="18" charset="0"/>
              </a:rPr>
              <a:t> MZL reported that the use of an anthracycline-containing chemotherapy regimen after RT improved the rate of complete remission but not progression-free </a:t>
            </a:r>
            <a:r>
              <a:rPr lang="en-US" dirty="0" smtClean="0">
                <a:latin typeface="Times New Roman" panose="02020603050405020304" pitchFamily="18" charset="0"/>
                <a:cs typeface="Times New Roman" panose="02020603050405020304" pitchFamily="18" charset="0"/>
              </a:rPr>
              <a:t>survival.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5807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507288" cy="4594522"/>
          </a:xfrm>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Advanced (stage III-IV) disease — Advanced stage </a:t>
            </a:r>
            <a:r>
              <a:rPr lang="en-US" dirty="0" err="1">
                <a:solidFill>
                  <a:srgbClr val="FF0000"/>
                </a:solidFill>
                <a:latin typeface="Times New Roman" panose="02020603050405020304" pitchFamily="18" charset="0"/>
                <a:cs typeface="Times New Roman" panose="02020603050405020304" pitchFamily="18" charset="0"/>
              </a:rPr>
              <a:t>extranodal</a:t>
            </a:r>
            <a:r>
              <a:rPr lang="en-US" dirty="0">
                <a:solidFill>
                  <a:srgbClr val="FF0000"/>
                </a:solidFill>
                <a:latin typeface="Times New Roman" panose="02020603050405020304" pitchFamily="18" charset="0"/>
                <a:cs typeface="Times New Roman" panose="02020603050405020304" pitchFamily="18" charset="0"/>
              </a:rPr>
              <a:t> marginal zone lymphoma (MZL) includes those patients with </a:t>
            </a:r>
            <a:r>
              <a:rPr lang="en-US" dirty="0" err="1">
                <a:solidFill>
                  <a:srgbClr val="FF0000"/>
                </a:solidFill>
                <a:latin typeface="Times New Roman" panose="02020603050405020304" pitchFamily="18" charset="0"/>
                <a:cs typeface="Times New Roman" panose="02020603050405020304" pitchFamily="18" charset="0"/>
              </a:rPr>
              <a:t>extranodal</a:t>
            </a:r>
            <a:r>
              <a:rPr lang="en-US" dirty="0">
                <a:solidFill>
                  <a:srgbClr val="FF0000"/>
                </a:solidFill>
                <a:latin typeface="Times New Roman" panose="02020603050405020304" pitchFamily="18" charset="0"/>
                <a:cs typeface="Times New Roman" panose="02020603050405020304" pitchFamily="18" charset="0"/>
              </a:rPr>
              <a:t> disease plus multiple sites of nodal involvement (stage III-IV). </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7439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endParaRPr lang="en-US" dirty="0"/>
          </a:p>
        </p:txBody>
      </p:sp>
      <p:sp>
        <p:nvSpPr>
          <p:cNvPr id="3" name="Content Placeholder 2"/>
          <p:cNvSpPr>
            <a:spLocks noGrp="1"/>
          </p:cNvSpPr>
          <p:nvPr>
            <p:ph idx="1"/>
          </p:nvPr>
        </p:nvSpPr>
        <p:spPr>
          <a:xfrm>
            <a:off x="323528" y="908720"/>
            <a:ext cx="8363272" cy="568863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Until more information is available on outcomes in this patient population, these patients are typically treated in a similar fashion to those with advanced stage follicular lymphoma.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Management </a:t>
            </a:r>
            <a:r>
              <a:rPr lang="en-US" dirty="0">
                <a:latin typeface="Times New Roman" panose="02020603050405020304" pitchFamily="18" charset="0"/>
                <a:cs typeface="Times New Roman" panose="02020603050405020304" pitchFamily="18" charset="0"/>
              </a:rPr>
              <a:t>usually </a:t>
            </a:r>
            <a:r>
              <a:rPr lang="en-US" dirty="0" smtClean="0">
                <a:latin typeface="Times New Roman" panose="02020603050405020304" pitchFamily="18" charset="0"/>
                <a:cs typeface="Times New Roman" panose="02020603050405020304" pitchFamily="18" charset="0"/>
              </a:rPr>
              <a:t>includes:</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immunotherapy with monoclonal antibodies directed at CD20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hlinkClick r:id="rId2"/>
              </a:rPr>
              <a:t>rituximab</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or without chemotherapy.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4643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a:solidFill>
                  <a:srgbClr val="FF0000"/>
                </a:solidFill>
                <a:latin typeface="Times New Roman" panose="02020603050405020304" pitchFamily="18" charset="0"/>
                <a:cs typeface="Times New Roman" panose="02020603050405020304" pitchFamily="18" charset="0"/>
              </a:rPr>
              <a:t>PROGNOSIS </a:t>
            </a:r>
          </a:p>
        </p:txBody>
      </p:sp>
      <p:sp>
        <p:nvSpPr>
          <p:cNvPr id="3" name="Content Placeholder 2"/>
          <p:cNvSpPr>
            <a:spLocks noGrp="1"/>
          </p:cNvSpPr>
          <p:nvPr>
            <p:ph idx="1"/>
          </p:nvPr>
        </p:nvSpPr>
        <p:spPr>
          <a:xfrm>
            <a:off x="107504" y="980728"/>
            <a:ext cx="8856984" cy="5616624"/>
          </a:xfrm>
        </p:spPr>
        <p:txBody>
          <a:bodyPr/>
          <a:lstStyle/>
          <a:p>
            <a:r>
              <a:rPr lang="en-US" dirty="0">
                <a:latin typeface="Times New Roman" panose="02020603050405020304" pitchFamily="18" charset="0"/>
                <a:cs typeface="Times New Roman" panose="02020603050405020304" pitchFamily="18" charset="0"/>
              </a:rPr>
              <a:t>For patients with clinically localized thyroid lymphoma, prognosis is dependent </a:t>
            </a:r>
            <a:r>
              <a:rPr lang="en-US" dirty="0" smtClean="0">
                <a:latin typeface="Times New Roman" panose="02020603050405020304" pitchFamily="18" charset="0"/>
                <a:cs typeface="Times New Roman" panose="02020603050405020304" pitchFamily="18" charset="0"/>
              </a:rPr>
              <a:t>upon:</a:t>
            </a:r>
          </a:p>
          <a:p>
            <a:r>
              <a:rPr lang="en-US" dirty="0" smtClean="0">
                <a:latin typeface="Times New Roman" panose="02020603050405020304" pitchFamily="18" charset="0"/>
                <a:cs typeface="Times New Roman" panose="02020603050405020304" pitchFamily="18" charset="0"/>
              </a:rPr>
              <a:t> histology </a:t>
            </a:r>
          </a:p>
          <a:p>
            <a:r>
              <a:rPr lang="en-US" dirty="0" smtClean="0">
                <a:latin typeface="Times New Roman" panose="02020603050405020304" pitchFamily="18" charset="0"/>
                <a:cs typeface="Times New Roman" panose="02020603050405020304" pitchFamily="18" charset="0"/>
              </a:rPr>
              <a:t>type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treatment </a:t>
            </a:r>
          </a:p>
          <a:p>
            <a:r>
              <a:rPr lang="en-US" dirty="0" smtClean="0">
                <a:latin typeface="Times New Roman" panose="02020603050405020304" pitchFamily="18" charset="0"/>
                <a:cs typeface="Times New Roman" panose="02020603050405020304" pitchFamily="18" charset="0"/>
              </a:rPr>
              <a:t>Stage</a:t>
            </a:r>
          </a:p>
          <a:p>
            <a:r>
              <a:rPr lang="en-US" dirty="0" smtClean="0">
                <a:latin typeface="Times New Roman" panose="02020603050405020304" pitchFamily="18" charset="0"/>
                <a:cs typeface="Times New Roman" panose="02020603050405020304" pitchFamily="18" charset="0"/>
              </a:rPr>
              <a:t>disease bulk</a:t>
            </a:r>
          </a:p>
          <a:p>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other prognostic factors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are collectively grouped within available International Prognostic Indices for the non-Hodgkin </a:t>
            </a:r>
            <a:r>
              <a:rPr lang="en-US" dirty="0" smtClean="0">
                <a:latin typeface="Times New Roman" panose="02020603050405020304" pitchFamily="18" charset="0"/>
                <a:cs typeface="Times New Roman" panose="02020603050405020304" pitchFamily="18" charset="0"/>
              </a:rPr>
              <a:t>lymphomas.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0403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lstStyle/>
          <a:p>
            <a:r>
              <a:rPr lang="en-US" dirty="0">
                <a:solidFill>
                  <a:srgbClr val="FF0000"/>
                </a:solidFill>
                <a:latin typeface="Times New Roman" panose="02020603050405020304" pitchFamily="18" charset="0"/>
                <a:cs typeface="Times New Roman" panose="02020603050405020304" pitchFamily="18" charset="0"/>
              </a:rPr>
              <a:t>Thyroid function</a:t>
            </a:r>
            <a:endParaRPr lang="en-US" dirty="0">
              <a:solidFill>
                <a:srgbClr val="FF0000"/>
              </a:solidFill>
            </a:endParaRPr>
          </a:p>
        </p:txBody>
      </p:sp>
      <p:sp>
        <p:nvSpPr>
          <p:cNvPr id="3" name="Content Placeholder 2"/>
          <p:cNvSpPr>
            <a:spLocks noGrp="1"/>
          </p:cNvSpPr>
          <p:nvPr>
            <p:ph idx="1"/>
          </p:nvPr>
        </p:nvSpPr>
        <p:spPr>
          <a:xfrm>
            <a:off x="179512" y="1124744"/>
            <a:ext cx="8856984" cy="5616624"/>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addition to hypothyroidism </a:t>
            </a:r>
            <a:r>
              <a:rPr lang="en-US" dirty="0" smtClean="0">
                <a:latin typeface="Times New Roman" panose="02020603050405020304" pitchFamily="18" charset="0"/>
                <a:cs typeface="Times New Roman" panose="02020603050405020304" pitchFamily="18" charset="0"/>
              </a:rPr>
              <a:t>from:</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underlying Hashimoto’s thyroiditis or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infiltration </a:t>
            </a:r>
            <a:r>
              <a:rPr lang="en-US" dirty="0">
                <a:latin typeface="Times New Roman" panose="02020603050405020304" pitchFamily="18" charset="0"/>
                <a:cs typeface="Times New Roman" panose="02020603050405020304" pitchFamily="18" charset="0"/>
              </a:rPr>
              <a:t>of the thyroid by the lymphoma,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patients </a:t>
            </a:r>
            <a:r>
              <a:rPr lang="en-US" dirty="0">
                <a:latin typeface="Times New Roman" panose="02020603050405020304" pitchFamily="18" charset="0"/>
                <a:cs typeface="Times New Roman" panose="02020603050405020304" pitchFamily="18" charset="0"/>
              </a:rPr>
              <a:t>who receive radiation to the thyroid (due to mantle, </a:t>
            </a:r>
            <a:r>
              <a:rPr lang="en-US" dirty="0" err="1">
                <a:latin typeface="Times New Roman" panose="02020603050405020304" pitchFamily="18" charset="0"/>
                <a:cs typeface="Times New Roman" panose="02020603050405020304" pitchFamily="18" charset="0"/>
              </a:rPr>
              <a:t>craniospinal</a:t>
            </a:r>
            <a:r>
              <a:rPr lang="en-US" dirty="0">
                <a:latin typeface="Times New Roman" panose="02020603050405020304" pitchFamily="18" charset="0"/>
                <a:cs typeface="Times New Roman" panose="02020603050405020304" pitchFamily="18" charset="0"/>
              </a:rPr>
              <a:t>, or total body irradiation)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at risk for developing primary hypothyroidism.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risk increases with higher doses of radiation and longer time interval from the initial radiation. High-dose radiation to the hypothalamic-pituitary area may increase the risk of central hypothyroidism. </a:t>
            </a:r>
            <a:r>
              <a:rPr lang="en-US" dirty="0" err="1">
                <a:latin typeface="Times New Roman" panose="02020603050405020304" pitchFamily="18" charset="0"/>
                <a:cs typeface="Times New Roman" panose="02020603050405020304" pitchFamily="18" charset="0"/>
              </a:rPr>
              <a:t>Chemoimmunotherapy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CHOP plus </a:t>
            </a:r>
            <a:r>
              <a:rPr lang="en-US" u="sng" dirty="0">
                <a:latin typeface="Times New Roman" panose="02020603050405020304" pitchFamily="18" charset="0"/>
                <a:cs typeface="Times New Roman" panose="02020603050405020304" pitchFamily="18" charset="0"/>
                <a:hlinkClick r:id="rId2"/>
              </a:rPr>
              <a:t>rituximab</a:t>
            </a:r>
            <a:r>
              <a:rPr lang="en-US" dirty="0">
                <a:latin typeface="Times New Roman" panose="02020603050405020304" pitchFamily="18" charset="0"/>
                <a:cs typeface="Times New Roman" panose="02020603050405020304" pitchFamily="18" charset="0"/>
              </a:rPr>
              <a:t>) is not associated with hypothyroidism. </a:t>
            </a:r>
          </a:p>
          <a:p>
            <a:endParaRPr lang="en-US" dirty="0"/>
          </a:p>
        </p:txBody>
      </p:sp>
    </p:spTree>
    <p:extLst>
      <p:ext uri="{BB962C8B-B14F-4D97-AF65-F5344CB8AC3E}">
        <p14:creationId xmlns:p14="http://schemas.microsoft.com/office/powerpoint/2010/main" val="479602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normAutofit/>
          </a:bodyPr>
          <a:lstStyle/>
          <a:p>
            <a:r>
              <a:rPr lang="en-US" sz="3200" dirty="0" smtClean="0">
                <a:solidFill>
                  <a:srgbClr val="FF0000"/>
                </a:solidFill>
                <a:latin typeface="Times New Roman" panose="02020603050405020304" pitchFamily="18" charset="0"/>
                <a:cs typeface="Times New Roman" panose="02020603050405020304" pitchFamily="18" charset="0"/>
              </a:rPr>
              <a:t>Checking Thyroid Function</a:t>
            </a:r>
            <a:endParaRPr lang="en-US" sz="3200" dirty="0">
              <a:solidFill>
                <a:srgbClr val="FF0000"/>
              </a:solidFill>
            </a:endParaRPr>
          </a:p>
        </p:txBody>
      </p:sp>
      <p:sp>
        <p:nvSpPr>
          <p:cNvPr id="3" name="Content Placeholder 2"/>
          <p:cNvSpPr>
            <a:spLocks noGrp="1"/>
          </p:cNvSpPr>
          <p:nvPr>
            <p:ph idx="1"/>
          </p:nvPr>
        </p:nvSpPr>
        <p:spPr>
          <a:xfrm>
            <a:off x="179512" y="980728"/>
            <a:ext cx="8856984" cy="5760640"/>
          </a:xfrm>
        </p:spPr>
        <p:txBody>
          <a:bodyPr>
            <a:normAutofit fontScale="92500"/>
          </a:bodyPr>
          <a:lstStyle/>
          <a:p>
            <a:pPr marL="0" indent="0">
              <a:buNone/>
            </a:pPr>
            <a:r>
              <a:rPr lang="en-US" dirty="0">
                <a:latin typeface="Times New Roman" panose="02020603050405020304" pitchFamily="18" charset="0"/>
                <a:cs typeface="Times New Roman" panose="02020603050405020304" pitchFamily="18" charset="0"/>
              </a:rPr>
              <a:t>We recommend checking thyroid function </a:t>
            </a:r>
            <a:r>
              <a:rPr lang="en-US" dirty="0" smtClean="0">
                <a:latin typeface="Times New Roman" panose="02020603050405020304" pitchFamily="18" charset="0"/>
                <a:cs typeface="Times New Roman" panose="02020603050405020304" pitchFamily="18" charset="0"/>
              </a:rPr>
              <a:t>within:</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six months after high-dose radiation,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at least annually thereafter </a:t>
            </a:r>
            <a:r>
              <a:rPr lang="en-US" dirty="0" smtClean="0">
                <a:latin typeface="Times New Roman" panose="02020603050405020304" pitchFamily="18" charset="0"/>
                <a:cs typeface="Times New Roman" panose="02020603050405020304" pitchFamily="18" charset="0"/>
              </a:rPr>
              <a:t>TSH </a:t>
            </a:r>
            <a:r>
              <a:rPr lang="en-US" dirty="0" smtClean="0">
                <a:latin typeface="Times New Roman" panose="02020603050405020304" pitchFamily="18" charset="0"/>
                <a:cs typeface="Times New Roman" panose="02020603050405020304" pitchFamily="18" charset="0"/>
              </a:rPr>
              <a:t>for most patients</a:t>
            </a:r>
          </a:p>
          <a:p>
            <a:r>
              <a:rPr lang="en-US" dirty="0" smtClean="0">
                <a:latin typeface="Times New Roman" panose="02020603050405020304" pitchFamily="18" charset="0"/>
                <a:cs typeface="Times New Roman" panose="02020603050405020304" pitchFamily="18" charset="0"/>
              </a:rPr>
              <a:t>both </a:t>
            </a:r>
            <a:r>
              <a:rPr lang="en-US" dirty="0">
                <a:latin typeface="Times New Roman" panose="02020603050405020304" pitchFamily="18" charset="0"/>
                <a:cs typeface="Times New Roman" panose="02020603050405020304" pitchFamily="18" charset="0"/>
              </a:rPr>
              <a:t>TSH and free thyroxine [T4</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hypothalamic-pituitary area has been irradiated</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Additionally</a:t>
            </a:r>
            <a:r>
              <a:rPr lang="en-US" dirty="0">
                <a:latin typeface="Times New Roman" panose="02020603050405020304" pitchFamily="18" charset="0"/>
                <a:cs typeface="Times New Roman" panose="02020603050405020304" pitchFamily="18" charset="0"/>
              </a:rPr>
              <a:t>, children and young adults with radiation exposure to the thyroid should be monitored </a:t>
            </a:r>
            <a:r>
              <a:rPr lang="en-US" dirty="0" smtClean="0">
                <a:latin typeface="Times New Roman" panose="02020603050405020304" pitchFamily="18" charset="0"/>
                <a:cs typeface="Times New Roman" panose="02020603050405020304" pitchFamily="18" charset="0"/>
              </a:rPr>
              <a:t>for:</a:t>
            </a:r>
          </a:p>
          <a:p>
            <a:r>
              <a:rPr lang="en-US" dirty="0" smtClean="0">
                <a:latin typeface="Times New Roman" panose="02020603050405020304" pitchFamily="18" charset="0"/>
                <a:cs typeface="Times New Roman" panose="02020603050405020304" pitchFamily="18" charset="0"/>
              </a:rPr>
              <a:t>radiation-associated </a:t>
            </a:r>
            <a:r>
              <a:rPr lang="en-US" dirty="0">
                <a:latin typeface="Times New Roman" panose="02020603050405020304" pitchFamily="18" charset="0"/>
                <a:cs typeface="Times New Roman" panose="02020603050405020304" pitchFamily="18" charset="0"/>
              </a:rPr>
              <a:t>thyroid </a:t>
            </a:r>
            <a:r>
              <a:rPr lang="en-US" dirty="0" smtClean="0">
                <a:latin typeface="Times New Roman" panose="02020603050405020304" pitchFamily="18" charset="0"/>
                <a:cs typeface="Times New Roman" panose="02020603050405020304" pitchFamily="18" charset="0"/>
              </a:rPr>
              <a:t>neoplasia</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highest risk is for exposures between 5 and 39 </a:t>
            </a:r>
            <a:r>
              <a:rPr lang="en-US" dirty="0" err="1">
                <a:latin typeface="Times New Roman" panose="02020603050405020304" pitchFamily="18" charset="0"/>
                <a:cs typeface="Times New Roman" panose="02020603050405020304" pitchFamily="18" charset="0"/>
              </a:rPr>
              <a:t>Gy</a:t>
            </a:r>
            <a:r>
              <a:rPr lang="en-US" dirty="0">
                <a:latin typeface="Times New Roman" panose="02020603050405020304" pitchFamily="18" charset="0"/>
                <a:cs typeface="Times New Roman" panose="02020603050405020304" pitchFamily="18" charset="0"/>
              </a:rPr>
              <a:t> and is lower above 40 </a:t>
            </a:r>
            <a:r>
              <a:rPr lang="en-US" dirty="0" err="1">
                <a:latin typeface="Times New Roman" panose="02020603050405020304" pitchFamily="18" charset="0"/>
                <a:cs typeface="Times New Roman" panose="02020603050405020304" pitchFamily="18" charset="0"/>
              </a:rPr>
              <a:t>Gy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8964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Most treatment failures </a:t>
            </a:r>
            <a:r>
              <a:rPr lang="en-US" dirty="0" smtClean="0">
                <a:solidFill>
                  <a:srgbClr val="FF0000"/>
                </a:solidFill>
                <a:latin typeface="Times New Roman" panose="02020603050405020304" pitchFamily="18" charset="0"/>
                <a:cs typeface="Times New Roman" panose="02020603050405020304" pitchFamily="18" charset="0"/>
              </a:rPr>
              <a:t>occur:</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distant </a:t>
            </a:r>
            <a:r>
              <a:rPr lang="en-US" dirty="0" smtClean="0">
                <a:latin typeface="Times New Roman" panose="02020603050405020304" pitchFamily="18" charset="0"/>
                <a:cs typeface="Times New Roman" panose="02020603050405020304" pitchFamily="18" charset="0"/>
              </a:rPr>
              <a:t>sites</a:t>
            </a:r>
          </a:p>
          <a:p>
            <a:pPr marL="0" indent="0">
              <a:buNone/>
            </a:pP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has led to the recommendation </a:t>
            </a:r>
            <a:r>
              <a:rPr lang="en-US" dirty="0" smtClean="0">
                <a:latin typeface="Times New Roman" panose="02020603050405020304" pitchFamily="18" charset="0"/>
                <a:cs typeface="Times New Roman" panose="02020603050405020304" pitchFamily="18" charset="0"/>
              </a:rPr>
              <a:t>that: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combined modality </a:t>
            </a:r>
            <a:r>
              <a:rPr lang="en-US" dirty="0" smtClean="0">
                <a:latin typeface="Times New Roman" panose="02020603050405020304" pitchFamily="18" charset="0"/>
                <a:cs typeface="Times New Roman" panose="02020603050405020304" pitchFamily="18" charset="0"/>
              </a:rPr>
              <a:t>therapy</a:t>
            </a: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should be considered in all but those with small tumors that are limited to the thyroid gland. The outcome may be better for patients treated with combined modality </a:t>
            </a:r>
            <a:r>
              <a:rPr lang="en-US" dirty="0" smtClean="0">
                <a:latin typeface="Times New Roman" panose="02020603050405020304" pitchFamily="18" charset="0"/>
                <a:cs typeface="Times New Roman" panose="02020603050405020304" pitchFamily="18" charset="0"/>
              </a:rPr>
              <a:t>therapy.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68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ETIOLOGY</a:t>
            </a:r>
            <a:endParaRPr lang="en-US" dirty="0"/>
          </a:p>
        </p:txBody>
      </p:sp>
      <p:sp>
        <p:nvSpPr>
          <p:cNvPr id="3" name="Content Placeholder 2"/>
          <p:cNvSpPr>
            <a:spLocks noGrp="1"/>
          </p:cNvSpPr>
          <p:nvPr>
            <p:ph idx="1"/>
          </p:nvPr>
        </p:nvSpPr>
        <p:spPr>
          <a:xfrm>
            <a:off x="0" y="980728"/>
            <a:ext cx="9144000" cy="5877272"/>
          </a:xfrm>
        </p:spPr>
        <p:txBody>
          <a:bodyPr>
            <a:normAutofit lnSpcReduction="10000"/>
          </a:bodyPr>
          <a:lstStyle/>
          <a:p>
            <a:r>
              <a:rPr lang="en-US" dirty="0" smtClean="0">
                <a:solidFill>
                  <a:srgbClr val="C00000"/>
                </a:solidFill>
                <a:latin typeface="Times New Roman" panose="02020603050405020304" pitchFamily="18" charset="0"/>
                <a:cs typeface="Times New Roman" panose="02020603050405020304" pitchFamily="18" charset="0"/>
              </a:rPr>
              <a:t>Chronic </a:t>
            </a:r>
            <a:r>
              <a:rPr lang="en-US" dirty="0">
                <a:solidFill>
                  <a:srgbClr val="C00000"/>
                </a:solidFill>
                <a:latin typeface="Times New Roman" panose="02020603050405020304" pitchFamily="18" charset="0"/>
                <a:cs typeface="Times New Roman" panose="02020603050405020304" pitchFamily="18" charset="0"/>
              </a:rPr>
              <a:t>autoimmune (</a:t>
            </a:r>
            <a:r>
              <a:rPr lang="en-US" dirty="0" smtClean="0">
                <a:solidFill>
                  <a:srgbClr val="C00000"/>
                </a:solidFill>
                <a:latin typeface="Times New Roman" panose="02020603050405020304" pitchFamily="18" charset="0"/>
                <a:cs typeface="Times New Roman" panose="02020603050405020304" pitchFamily="18" charset="0"/>
              </a:rPr>
              <a:t>Hashimoto's) thyroiditis(1/2){</a:t>
            </a:r>
            <a:r>
              <a:rPr lang="en-US" dirty="0">
                <a:solidFill>
                  <a:srgbClr val="C00000"/>
                </a:solidFill>
                <a:latin typeface="Times New Roman" panose="02020603050405020304" pitchFamily="18" charset="0"/>
                <a:cs typeface="Times New Roman" panose="02020603050405020304" pitchFamily="18" charset="0"/>
              </a:rPr>
              <a:t>the only known risk factor for primary thyroid </a:t>
            </a:r>
            <a:r>
              <a:rPr lang="en-US" dirty="0" smtClean="0">
                <a:solidFill>
                  <a:srgbClr val="C00000"/>
                </a:solidFill>
                <a:latin typeface="Times New Roman" panose="02020603050405020304" pitchFamily="18" charset="0"/>
                <a:cs typeface="Times New Roman" panose="02020603050405020304" pitchFamily="18" charset="0"/>
              </a:rPr>
              <a:t>lymphoma}</a:t>
            </a:r>
          </a:p>
          <a:p>
            <a:pPr lvl="1"/>
            <a:r>
              <a:rPr lang="en-US" dirty="0">
                <a:latin typeface="Times New Roman" panose="02020603050405020304" pitchFamily="18" charset="0"/>
                <a:cs typeface="Times New Roman" panose="02020603050405020304" pitchFamily="18" charset="0"/>
              </a:rPr>
              <a:t>The risk of PTL is between 40 and 80 times higher in patients with HT, which typically develops 20–30 years after the initial </a:t>
            </a:r>
            <a:r>
              <a:rPr lang="en-US" dirty="0" smtClean="0">
                <a:latin typeface="Times New Roman" panose="02020603050405020304" pitchFamily="18" charset="0"/>
                <a:cs typeface="Times New Roman" panose="02020603050405020304" pitchFamily="18" charset="0"/>
              </a:rPr>
              <a:t>diagnosis.</a:t>
            </a:r>
            <a:r>
              <a:rPr lang="en-US" dirty="0"/>
              <a:t> </a:t>
            </a:r>
            <a:r>
              <a:rPr lang="en-US" dirty="0">
                <a:latin typeface="Times New Roman" panose="02020603050405020304" pitchFamily="18" charset="0"/>
                <a:cs typeface="Times New Roman" panose="02020603050405020304" pitchFamily="18" charset="0"/>
              </a:rPr>
              <a:t>suggesting that chronic antigenic stimulation may play a role in </a:t>
            </a:r>
            <a:r>
              <a:rPr lang="en-US" dirty="0" smtClean="0">
                <a:latin typeface="Times New Roman" panose="02020603050405020304" pitchFamily="18" charset="0"/>
                <a:cs typeface="Times New Roman" panose="02020603050405020304" pitchFamily="18" charset="0"/>
              </a:rPr>
              <a:t>pathogenesis. </a:t>
            </a:r>
            <a:endParaRPr lang="en-US" dirty="0" smtClean="0">
              <a:solidFill>
                <a:srgbClr val="C0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May also commonly </a:t>
            </a:r>
            <a:r>
              <a:rPr lang="en-US" dirty="0">
                <a:latin typeface="Times New Roman" panose="02020603050405020304" pitchFamily="18" charset="0"/>
                <a:cs typeface="Times New Roman" panose="02020603050405020304" pitchFamily="18" charset="0"/>
              </a:rPr>
              <a:t>after iodine </a:t>
            </a:r>
            <a:r>
              <a:rPr lang="en-US" dirty="0" smtClean="0">
                <a:latin typeface="Times New Roman" panose="02020603050405020304" pitchFamily="18" charset="0"/>
                <a:cs typeface="Times New Roman" panose="02020603050405020304" pitchFamily="18" charset="0"/>
              </a:rPr>
              <a:t>supplementation</a:t>
            </a:r>
          </a:p>
          <a:p>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clear association between exposure to ionizing </a:t>
            </a:r>
            <a:r>
              <a:rPr lang="en-US" dirty="0" smtClean="0">
                <a:latin typeface="Times New Roman" panose="02020603050405020304" pitchFamily="18" charset="0"/>
                <a:cs typeface="Times New Roman" panose="02020603050405020304" pitchFamily="18" charset="0"/>
              </a:rPr>
              <a:t>radiation</a:t>
            </a:r>
          </a:p>
          <a:p>
            <a:r>
              <a:rPr lang="en-US" dirty="0">
                <a:latin typeface="Times New Roman" panose="02020603050405020304" pitchFamily="18" charset="0"/>
                <a:cs typeface="Times New Roman" panose="02020603050405020304" pitchFamily="18" charset="0"/>
              </a:rPr>
              <a:t>Chromosomal abnormalities are rare in thyroid lymphomas</a:t>
            </a:r>
            <a:endParaRPr lang="en-US" dirty="0"/>
          </a:p>
        </p:txBody>
      </p:sp>
    </p:spTree>
    <p:extLst>
      <p:ext uri="{BB962C8B-B14F-4D97-AF65-F5344CB8AC3E}">
        <p14:creationId xmlns:p14="http://schemas.microsoft.com/office/powerpoint/2010/main" val="31486958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one series of 51 patients with localized (stage I or II) thyroid lymphoma, five-year failure-free survival rates were 76, 50, and 91 percent for patients treated with radiation, chemotherapy, or combined modality therapy, respectively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598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1556792"/>
            <a:ext cx="8640960" cy="5112568"/>
          </a:xfrm>
        </p:spPr>
        <p:txBody>
          <a:bodyPr/>
          <a:lstStyle/>
          <a:p>
            <a:r>
              <a:rPr lang="en-US" dirty="0">
                <a:latin typeface="Times New Roman" panose="02020603050405020304" pitchFamily="18" charset="0"/>
                <a:cs typeface="Times New Roman" panose="02020603050405020304" pitchFamily="18" charset="0"/>
              </a:rPr>
              <a:t>In another series of 171 patients with localized (stage IE or IIE) thyroid lymphoma, five-year event-free survival rates for aggressive (diffuse large B-cell lymphoma [DLBCL] and DLBCL with mucosa-associated lymphoid tissue [MALT]) and indolent (MALT) lymphoma was 73 and 89 percent, respectively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majority of patients were treated with combined modality therapy.</a:t>
            </a:r>
          </a:p>
          <a:p>
            <a:endParaRPr lang="en-US" dirty="0"/>
          </a:p>
        </p:txBody>
      </p:sp>
    </p:spTree>
    <p:extLst>
      <p:ext uri="{BB962C8B-B14F-4D97-AF65-F5344CB8AC3E}">
        <p14:creationId xmlns:p14="http://schemas.microsoft.com/office/powerpoint/2010/main" val="22653771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6" y="0"/>
            <a:ext cx="9161365" cy="940966"/>
          </a:xfrm>
        </p:spPr>
        <p:txBody>
          <a:bodyPr>
            <a:normAutofit fontScale="90000"/>
          </a:bodyPr>
          <a:lstStyle/>
          <a:p>
            <a:r>
              <a:rPr lang="en-US"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Rituximab, cyclophosphamide, doxorubicin, vincristine, and </a:t>
            </a:r>
            <a:br>
              <a:rPr lang="en-US"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prednisone (R-CHOP21) for non-Hodgkin </a:t>
            </a:r>
            <a:r>
              <a:rPr lang="en-US" sz="2000" dirty="0">
                <a:solidFill>
                  <a:srgbClr val="FF0000"/>
                </a:solidFill>
              </a:rPr>
              <a:t>lymphoma</a:t>
            </a:r>
            <a:r>
              <a:rPr lang="en-US" sz="2000" baseline="30000" dirty="0">
                <a:solidFill>
                  <a:srgbClr val="FF0000"/>
                </a:solidFill>
              </a:rPr>
              <a:t>[1]</a:t>
            </a:r>
            <a:r>
              <a:rPr lang="en-US" alt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alt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a:t>Cycle length: 21 days.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7880304"/>
              </p:ext>
            </p:extLst>
          </p:nvPr>
        </p:nvGraphicFramePr>
        <p:xfrm>
          <a:off x="0" y="1052736"/>
          <a:ext cx="9252519" cy="8769640"/>
        </p:xfrm>
        <a:graphic>
          <a:graphicData uri="http://schemas.openxmlformats.org/drawingml/2006/table">
            <a:tbl>
              <a:tblPr firstRow="1" bandRow="1">
                <a:tableStyleId>{5C22544A-7EE6-4342-B048-85BDC9FD1C3A}</a:tableStyleId>
              </a:tblPr>
              <a:tblGrid>
                <a:gridCol w="1979712"/>
                <a:gridCol w="1656184"/>
                <a:gridCol w="4608512"/>
                <a:gridCol w="1008111"/>
              </a:tblGrid>
              <a:tr h="967544">
                <a:tc>
                  <a:txBody>
                    <a:bodyPr/>
                    <a:lstStyle/>
                    <a:p>
                      <a:pPr algn="ctr"/>
                      <a:r>
                        <a:rPr lang="en-US" sz="1800" b="1" kern="1200" dirty="0" smtClean="0">
                          <a:solidFill>
                            <a:schemeClr val="lt1"/>
                          </a:solidFill>
                          <a:effectLst/>
                          <a:latin typeface="+mn-lt"/>
                          <a:ea typeface="+mn-ea"/>
                          <a:cs typeface="+mn-cs"/>
                        </a:rPr>
                        <a:t>Drug</a:t>
                      </a:r>
                      <a:endParaRPr lang="en-US" dirty="0"/>
                    </a:p>
                  </a:txBody>
                  <a:tcPr/>
                </a:tc>
                <a:tc>
                  <a:txBody>
                    <a:bodyPr/>
                    <a:lstStyle/>
                    <a:p>
                      <a:pPr algn="ctr"/>
                      <a:r>
                        <a:rPr lang="en-US" dirty="0" smtClean="0"/>
                        <a:t>Dose</a:t>
                      </a:r>
                      <a:r>
                        <a:rPr lang="en-US" baseline="0" dirty="0" smtClean="0"/>
                        <a:t> and route </a:t>
                      </a:r>
                      <a:endParaRPr lang="en-US" dirty="0"/>
                    </a:p>
                  </a:txBody>
                  <a:tcPr/>
                </a:tc>
                <a:tc>
                  <a:txBody>
                    <a:bodyPr/>
                    <a:lstStyle/>
                    <a:p>
                      <a:pPr algn="ctr"/>
                      <a:r>
                        <a:rPr lang="en-US" dirty="0" smtClean="0"/>
                        <a:t>Administration</a:t>
                      </a:r>
                      <a:endParaRPr lang="en-US" dirty="0"/>
                    </a:p>
                  </a:txBody>
                  <a:tcPr/>
                </a:tc>
                <a:tc>
                  <a:txBody>
                    <a:bodyPr/>
                    <a:lstStyle/>
                    <a:p>
                      <a:pPr>
                        <a:lnSpc>
                          <a:spcPct val="115000"/>
                        </a:lnSpc>
                        <a:spcAft>
                          <a:spcPts val="0"/>
                        </a:spcAft>
                      </a:pPr>
                      <a:r>
                        <a:rPr lang="en-US" sz="1800" dirty="0">
                          <a:effectLst/>
                          <a:latin typeface="Times New Roman"/>
                          <a:ea typeface="Times New Roman"/>
                          <a:cs typeface="Arial"/>
                        </a:rPr>
                        <a:t>Given on days</a:t>
                      </a:r>
                      <a:endParaRPr lang="en-US" sz="1800" dirty="0">
                        <a:effectLst/>
                        <a:latin typeface="Calibri"/>
                        <a:ea typeface="Calibri"/>
                        <a:cs typeface="Arial"/>
                      </a:endParaRPr>
                    </a:p>
                  </a:txBody>
                  <a:tcPr marL="9525" marR="9525" marT="9525" marB="9525" anchor="ctr"/>
                </a:tc>
              </a:tr>
              <a:tr h="967544">
                <a:tc>
                  <a:txBody>
                    <a:bodyPr/>
                    <a:lstStyle/>
                    <a:p>
                      <a:pPr algn="ctr"/>
                      <a:r>
                        <a:rPr lang="en-US" sz="1800" b="1" kern="1200" dirty="0" smtClean="0">
                          <a:solidFill>
                            <a:schemeClr val="dk1"/>
                          </a:solidFill>
                          <a:effectLst/>
                          <a:latin typeface="+mn-lt"/>
                          <a:ea typeface="+mn-ea"/>
                          <a:cs typeface="+mn-cs"/>
                        </a:rPr>
                        <a:t>Rituximab</a:t>
                      </a:r>
                      <a:endParaRPr lang="en-US" dirty="0"/>
                    </a:p>
                  </a:txBody>
                  <a:tcPr/>
                </a:tc>
                <a:tc>
                  <a:txBody>
                    <a:bodyPr/>
                    <a:lstStyle/>
                    <a:p>
                      <a:pPr algn="l"/>
                      <a:endParaRPr lang="en-US" dirty="0" smtClean="0"/>
                    </a:p>
                    <a:p>
                      <a:pPr algn="l"/>
                      <a:r>
                        <a:rPr lang="en-US" dirty="0" smtClean="0"/>
                        <a:t>375 mg/m</a:t>
                      </a:r>
                      <a:r>
                        <a:rPr lang="en-US" baseline="30000" dirty="0" smtClean="0"/>
                        <a:t>2   </a:t>
                      </a:r>
                      <a:r>
                        <a:rPr lang="en-US" baseline="0" dirty="0" smtClean="0"/>
                        <a:t>IV</a:t>
                      </a:r>
                      <a:endParaRPr lang="en-US" baseline="0" dirty="0"/>
                    </a:p>
                  </a:txBody>
                  <a:tcPr/>
                </a:tc>
                <a:tc>
                  <a:txBody>
                    <a:bodyPr/>
                    <a:lstStyle/>
                    <a:p>
                      <a:pPr algn="l"/>
                      <a:r>
                        <a:rPr lang="en-US" dirty="0" smtClean="0"/>
                        <a:t>Dilute in normal saline (NS) or 5 percent dextrose in water (D5W) to a final concentration of 1 to 4 mg/</a:t>
                      </a:r>
                      <a:r>
                        <a:rPr lang="en-US" dirty="0" err="1" smtClean="0"/>
                        <a:t>mL.</a:t>
                      </a:r>
                      <a:r>
                        <a:rPr lang="en-US" dirty="0" smtClean="0"/>
                        <a:t> Initial infusion: start at 50 mg/hour; escalate in 50 mg/hour increments every 30 minutes to a maximum of 400 mg/hour, as tolerated</a:t>
                      </a:r>
                      <a:r>
                        <a:rPr lang="en-US" baseline="30000" dirty="0" smtClean="0"/>
                        <a:t>[2]</a:t>
                      </a:r>
                      <a:r>
                        <a:rPr lang="en-US" dirty="0" smtClean="0"/>
                        <a:t>. For subsequent infusions, administer 20 percent of the total dose over the first 30 minutes and the remaining 80 percent over 60 minutes, as tolerated. The 90-minute infusion schedule should NOT be used in patients who have clinically significant cardiovascular disease or have a circulating lymphocyte count ≥5000/</a:t>
                      </a:r>
                      <a:r>
                        <a:rPr lang="en-US" dirty="0" err="1" smtClean="0"/>
                        <a:t>microL</a:t>
                      </a:r>
                      <a:r>
                        <a:rPr lang="en-US" dirty="0" smtClean="0"/>
                        <a:t>.</a:t>
                      </a:r>
                      <a:endParaRPr lang="en-US" baseline="0" dirty="0"/>
                    </a:p>
                  </a:txBody>
                  <a:tcPr/>
                </a:tc>
                <a:tc>
                  <a:txBody>
                    <a:bodyPr/>
                    <a:lstStyle/>
                    <a:p>
                      <a:pPr algn="l"/>
                      <a:r>
                        <a:rPr lang="en-US" sz="1800" kern="1200" dirty="0" smtClean="0">
                          <a:solidFill>
                            <a:schemeClr val="dk1"/>
                          </a:solidFill>
                          <a:effectLst/>
                          <a:latin typeface="+mn-lt"/>
                          <a:ea typeface="+mn-ea"/>
                          <a:cs typeface="+mn-cs"/>
                        </a:rPr>
                        <a:t>Day 1</a:t>
                      </a:r>
                      <a:endParaRPr lang="en-US" baseline="0" dirty="0"/>
                    </a:p>
                  </a:txBody>
                  <a:tcPr/>
                </a:tc>
              </a:tr>
              <a:tr h="967544">
                <a:tc>
                  <a:txBody>
                    <a:bodyPr/>
                    <a:lstStyle/>
                    <a:p>
                      <a:pPr algn="ctr"/>
                      <a:r>
                        <a:rPr lang="en-US" sz="1800" b="1" kern="1200" dirty="0" smtClean="0">
                          <a:solidFill>
                            <a:schemeClr val="dk1"/>
                          </a:solidFill>
                          <a:effectLst/>
                          <a:latin typeface="+mn-lt"/>
                          <a:ea typeface="+mn-ea"/>
                          <a:cs typeface="+mn-cs"/>
                        </a:rPr>
                        <a:t>Cyclophosphamide</a:t>
                      </a:r>
                      <a:endParaRPr lang="en-US" dirty="0"/>
                    </a:p>
                  </a:txBody>
                  <a:tcPr/>
                </a:tc>
                <a:tc>
                  <a:txBody>
                    <a:bodyPr/>
                    <a:lstStyle/>
                    <a:p>
                      <a:pPr algn="l"/>
                      <a:r>
                        <a:rPr lang="en-US" dirty="0" smtClean="0"/>
                        <a:t>750 mg/m</a:t>
                      </a:r>
                      <a:r>
                        <a:rPr lang="en-US" baseline="30000" dirty="0" smtClean="0"/>
                        <a:t>2   </a:t>
                      </a:r>
                      <a:r>
                        <a:rPr lang="en-US" baseline="0" dirty="0" smtClean="0"/>
                        <a:t>IV</a:t>
                      </a:r>
                      <a:endParaRPr lang="en-US" dirty="0"/>
                    </a:p>
                  </a:txBody>
                  <a:tcPr/>
                </a:tc>
                <a:tc>
                  <a:txBody>
                    <a:bodyPr/>
                    <a:lstStyle/>
                    <a:p>
                      <a:pPr algn="l"/>
                      <a:r>
                        <a:rPr lang="en-US" dirty="0" smtClean="0"/>
                        <a:t>Dilute in 250 mL NS or D5W and administer over 30 minutes.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Day 1</a:t>
                      </a:r>
                      <a:endParaRPr lang="en-US" baseline="0" dirty="0" smtClean="0"/>
                    </a:p>
                    <a:p>
                      <a:pPr algn="l"/>
                      <a:endParaRPr lang="en-US" dirty="0"/>
                    </a:p>
                  </a:txBody>
                  <a:tcPr/>
                </a:tc>
              </a:tr>
              <a:tr h="967544">
                <a:tc>
                  <a:txBody>
                    <a:bodyPr/>
                    <a:lstStyle/>
                    <a:p>
                      <a:pPr algn="ctr"/>
                      <a:r>
                        <a:rPr lang="en-US" sz="1800" b="1" kern="1200" dirty="0" smtClean="0">
                          <a:solidFill>
                            <a:schemeClr val="dk1"/>
                          </a:solidFill>
                          <a:effectLst/>
                          <a:latin typeface="+mn-lt"/>
                          <a:ea typeface="+mn-ea"/>
                          <a:cs typeface="+mn-cs"/>
                        </a:rPr>
                        <a:t>Doxorubicin</a:t>
                      </a:r>
                      <a:endParaRPr lang="en-US" dirty="0"/>
                    </a:p>
                  </a:txBody>
                  <a:tcPr/>
                </a:tc>
                <a:tc>
                  <a:txBody>
                    <a:bodyPr/>
                    <a:lstStyle/>
                    <a:p>
                      <a:pPr algn="l"/>
                      <a:r>
                        <a:rPr lang="en-US" dirty="0" smtClean="0"/>
                        <a:t>50 mg/m</a:t>
                      </a:r>
                      <a:r>
                        <a:rPr lang="en-US" baseline="30000" dirty="0" smtClean="0"/>
                        <a:t>2   </a:t>
                      </a:r>
                      <a:r>
                        <a:rPr lang="en-US" baseline="0" dirty="0" smtClean="0"/>
                        <a:t>IV</a:t>
                      </a:r>
                      <a:r>
                        <a:rPr lang="en-US" dirty="0" smtClean="0"/>
                        <a:t> </a:t>
                      </a:r>
                      <a:endParaRPr lang="en-US" dirty="0"/>
                    </a:p>
                  </a:txBody>
                  <a:tcPr/>
                </a:tc>
                <a:tc>
                  <a:txBody>
                    <a:bodyPr/>
                    <a:lstStyle/>
                    <a:p>
                      <a:pPr algn="l"/>
                      <a:r>
                        <a:rPr lang="en-US" dirty="0" smtClean="0"/>
                        <a:t>Dilute in 50 mL NS or D5W and administer over three to five minutes.</a:t>
                      </a:r>
                      <a:endParaRPr lang="en-US" dirty="0"/>
                    </a:p>
                  </a:txBody>
                  <a:tcPr/>
                </a:tc>
                <a:tc>
                  <a:txBody>
                    <a:bodyPr/>
                    <a:lstStyle/>
                    <a:p>
                      <a:pPr algn="l"/>
                      <a:r>
                        <a:rPr lang="en-US" dirty="0" smtClean="0"/>
                        <a:t>Day 1</a:t>
                      </a:r>
                      <a:endParaRPr lang="en-US" dirty="0"/>
                    </a:p>
                  </a:txBody>
                  <a:tcPr/>
                </a:tc>
              </a:tr>
              <a:tr h="967544">
                <a:tc>
                  <a:txBody>
                    <a:bodyPr/>
                    <a:lstStyle/>
                    <a:p>
                      <a:pPr algn="ctr"/>
                      <a:r>
                        <a:rPr lang="en-US" sz="1800" b="1" kern="1200" dirty="0" smtClean="0">
                          <a:solidFill>
                            <a:schemeClr val="dk1"/>
                          </a:solidFill>
                          <a:effectLst/>
                          <a:latin typeface="+mn-lt"/>
                          <a:ea typeface="+mn-ea"/>
                          <a:cs typeface="+mn-cs"/>
                        </a:rPr>
                        <a:t>Vincristine</a:t>
                      </a:r>
                      <a:endParaRPr lang="en-US" dirty="0"/>
                    </a:p>
                  </a:txBody>
                  <a:tcPr/>
                </a:tc>
                <a:tc>
                  <a:txBody>
                    <a:bodyPr/>
                    <a:lstStyle/>
                    <a:p>
                      <a:pPr algn="l"/>
                      <a:r>
                        <a:rPr lang="en-US" dirty="0" smtClean="0"/>
                        <a:t>1.4 mg/m</a:t>
                      </a:r>
                      <a:r>
                        <a:rPr lang="en-US" baseline="30000" dirty="0" smtClean="0"/>
                        <a:t>2   </a:t>
                      </a:r>
                      <a:r>
                        <a:rPr lang="en-US" baseline="0" dirty="0" smtClean="0"/>
                        <a:t>IV</a:t>
                      </a:r>
                      <a:endParaRPr lang="en-US" dirty="0"/>
                    </a:p>
                  </a:txBody>
                  <a:tcPr/>
                </a:tc>
                <a:tc>
                  <a:txBody>
                    <a:bodyPr/>
                    <a:lstStyle/>
                    <a:p>
                      <a:pPr algn="l"/>
                      <a:r>
                        <a:rPr lang="en-US" dirty="0" smtClean="0"/>
                        <a:t>Dilute in 50 mL NS or D5W and administer over 15 to 20 minutes.</a:t>
                      </a:r>
                      <a:endParaRPr lang="en-US" dirty="0"/>
                    </a:p>
                  </a:txBody>
                  <a:tcPr/>
                </a:tc>
                <a:tc>
                  <a:txBody>
                    <a:bodyPr/>
                    <a:lstStyle/>
                    <a:p>
                      <a:pPr algn="l"/>
                      <a:r>
                        <a:rPr lang="en-US" dirty="0" smtClean="0"/>
                        <a:t>Day 1</a:t>
                      </a:r>
                      <a:endParaRPr lang="en-US" dirty="0"/>
                    </a:p>
                  </a:txBody>
                  <a:tcPr/>
                </a:tc>
              </a:tr>
              <a:tr h="967544">
                <a:tc>
                  <a:txBody>
                    <a:bodyPr/>
                    <a:lstStyle/>
                    <a:p>
                      <a:pPr algn="ctr"/>
                      <a:r>
                        <a:rPr lang="en-US" sz="1800" b="1" kern="1200" dirty="0" smtClean="0">
                          <a:solidFill>
                            <a:schemeClr val="dk1"/>
                          </a:solidFill>
                          <a:effectLst/>
                          <a:latin typeface="+mn-lt"/>
                          <a:ea typeface="+mn-ea"/>
                          <a:cs typeface="+mn-cs"/>
                        </a:rPr>
                        <a:t>Prednisone</a:t>
                      </a:r>
                      <a:endParaRPr lang="en-US" dirty="0"/>
                    </a:p>
                  </a:txBody>
                  <a:tcPr/>
                </a:tc>
                <a:tc>
                  <a:txBody>
                    <a:bodyPr/>
                    <a:lstStyle/>
                    <a:p>
                      <a:pPr algn="l"/>
                      <a:r>
                        <a:rPr lang="en-US" sz="1800" kern="1200" dirty="0" smtClean="0">
                          <a:solidFill>
                            <a:schemeClr val="dk1"/>
                          </a:solidFill>
                          <a:effectLst/>
                          <a:latin typeface="+mn-lt"/>
                          <a:ea typeface="+mn-ea"/>
                          <a:cs typeface="+mn-cs"/>
                        </a:rPr>
                        <a:t>100 mg orally</a:t>
                      </a:r>
                      <a:endParaRPr lang="en-US" dirty="0"/>
                    </a:p>
                  </a:txBody>
                  <a:tcPr/>
                </a:tc>
                <a:tc>
                  <a:txBody>
                    <a:bodyPr/>
                    <a:lstStyle/>
                    <a:p>
                      <a:pPr algn="l"/>
                      <a:r>
                        <a:rPr lang="en-US" dirty="0" smtClean="0"/>
                        <a:t>Administer 30 minutes prior to chemotherapy on day 1, then every 24 hours on days 2 to 5.</a:t>
                      </a:r>
                      <a:endParaRPr lang="en-US" dirty="0"/>
                    </a:p>
                  </a:txBody>
                  <a:tcPr/>
                </a:tc>
                <a:tc>
                  <a:txBody>
                    <a:bodyPr/>
                    <a:lstStyle/>
                    <a:p>
                      <a:pPr algn="l"/>
                      <a:r>
                        <a:rPr lang="en-US" dirty="0" smtClean="0"/>
                        <a:t>Days 1 to 5</a:t>
                      </a:r>
                      <a:endParaRPr lang="en-US" dirty="0"/>
                    </a:p>
                  </a:txBody>
                  <a:tcPr/>
                </a:tc>
              </a:tr>
            </a:tbl>
          </a:graphicData>
        </a:graphic>
      </p:graphicFrame>
    </p:spTree>
    <p:extLst>
      <p:ext uri="{BB962C8B-B14F-4D97-AF65-F5344CB8AC3E}">
        <p14:creationId xmlns:p14="http://schemas.microsoft.com/office/powerpoint/2010/main" val="7541232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368152"/>
          </a:xfrm>
        </p:spPr>
        <p:txBody>
          <a:bodyPr>
            <a:noAutofit/>
          </a:bodyPr>
          <a:lstStyle/>
          <a:p>
            <a: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Rituximab, cyclophosphamide, doxorubicin, vincristine, and </a:t>
            </a:r>
            <a:b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prednisone (R-CHOP21) for non-Hodgkin </a:t>
            </a:r>
            <a:r>
              <a:rPr lang="en-US" sz="2800" dirty="0">
                <a:solidFill>
                  <a:srgbClr val="FF0000"/>
                </a:solidFill>
              </a:rPr>
              <a:t>lymphoma</a:t>
            </a:r>
            <a:r>
              <a:rPr lang="en-US" sz="2800" baseline="30000" dirty="0">
                <a:solidFill>
                  <a:srgbClr val="FF0000"/>
                </a:solidFill>
              </a:rPr>
              <a:t>[1]</a:t>
            </a:r>
            <a: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t>Cycle length: 21 days.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8305237"/>
              </p:ext>
            </p:extLst>
          </p:nvPr>
        </p:nvGraphicFramePr>
        <p:xfrm>
          <a:off x="0" y="1641748"/>
          <a:ext cx="9036496" cy="5216541"/>
        </p:xfrm>
        <a:graphic>
          <a:graphicData uri="http://schemas.openxmlformats.org/drawingml/2006/table">
            <a:tbl>
              <a:tblPr firstRow="1" bandRow="1">
                <a:tableStyleId>{5C22544A-7EE6-4342-B048-85BDC9FD1C3A}</a:tableStyleId>
              </a:tblPr>
              <a:tblGrid>
                <a:gridCol w="1187624"/>
                <a:gridCol w="1800200"/>
                <a:gridCol w="4807458"/>
                <a:gridCol w="1241214"/>
              </a:tblGrid>
              <a:tr h="433962">
                <a:tc>
                  <a:txBody>
                    <a:bodyPr/>
                    <a:lstStyle/>
                    <a:p>
                      <a:pPr algn="ctr"/>
                      <a:r>
                        <a:rPr lang="en-US" sz="1800" b="1" kern="1200" dirty="0" smtClean="0">
                          <a:solidFill>
                            <a:schemeClr val="lt1"/>
                          </a:solidFill>
                          <a:effectLst/>
                          <a:latin typeface="+mn-lt"/>
                          <a:ea typeface="+mn-ea"/>
                          <a:cs typeface="+mn-cs"/>
                        </a:rPr>
                        <a:t>Drug</a:t>
                      </a:r>
                      <a:endParaRPr lang="en-US" dirty="0"/>
                    </a:p>
                  </a:txBody>
                  <a:tcPr/>
                </a:tc>
                <a:tc>
                  <a:txBody>
                    <a:bodyPr/>
                    <a:lstStyle/>
                    <a:p>
                      <a:pPr algn="ctr"/>
                      <a:r>
                        <a:rPr lang="en-US" dirty="0" smtClean="0"/>
                        <a:t>Dose</a:t>
                      </a:r>
                      <a:r>
                        <a:rPr lang="en-US" baseline="0" dirty="0" smtClean="0"/>
                        <a:t> and route </a:t>
                      </a:r>
                      <a:endParaRPr lang="en-US" dirty="0"/>
                    </a:p>
                  </a:txBody>
                  <a:tcPr/>
                </a:tc>
                <a:tc>
                  <a:txBody>
                    <a:bodyPr/>
                    <a:lstStyle/>
                    <a:p>
                      <a:pPr algn="ctr"/>
                      <a:r>
                        <a:rPr lang="en-US" dirty="0" smtClean="0"/>
                        <a:t>Administration</a:t>
                      </a:r>
                      <a:endParaRPr lang="en-US" dirty="0"/>
                    </a:p>
                  </a:txBody>
                  <a:tcPr/>
                </a:tc>
                <a:tc>
                  <a:txBody>
                    <a:bodyPr/>
                    <a:lstStyle/>
                    <a:p>
                      <a:pPr>
                        <a:lnSpc>
                          <a:spcPct val="115000"/>
                        </a:lnSpc>
                        <a:spcAft>
                          <a:spcPts val="0"/>
                        </a:spcAft>
                      </a:pPr>
                      <a:r>
                        <a:rPr lang="en-US" sz="1800" dirty="0">
                          <a:effectLst/>
                          <a:latin typeface="Times New Roman"/>
                          <a:ea typeface="Times New Roman"/>
                          <a:cs typeface="Arial"/>
                        </a:rPr>
                        <a:t>Given on days</a:t>
                      </a:r>
                      <a:endParaRPr lang="en-US" sz="1800" dirty="0">
                        <a:effectLst/>
                        <a:latin typeface="Calibri"/>
                        <a:ea typeface="Calibri"/>
                        <a:cs typeface="Arial"/>
                      </a:endParaRPr>
                    </a:p>
                  </a:txBody>
                  <a:tcPr marL="9525" marR="9525" marT="9525" marB="9525" anchor="ctr"/>
                </a:tc>
              </a:tr>
              <a:tr h="3742502">
                <a:tc>
                  <a:txBody>
                    <a:bodyPr/>
                    <a:lstStyle/>
                    <a:p>
                      <a:pPr algn="ctr"/>
                      <a:r>
                        <a:rPr lang="en-US" sz="1800" b="1" kern="1200" dirty="0" smtClean="0">
                          <a:solidFill>
                            <a:schemeClr val="dk1"/>
                          </a:solidFill>
                          <a:effectLst/>
                          <a:latin typeface="+mn-lt"/>
                          <a:ea typeface="+mn-ea"/>
                          <a:cs typeface="+mn-cs"/>
                        </a:rPr>
                        <a:t>Rituximab</a:t>
                      </a:r>
                      <a:endParaRPr lang="en-US" dirty="0"/>
                    </a:p>
                  </a:txBody>
                  <a:tcPr/>
                </a:tc>
                <a:tc>
                  <a:txBody>
                    <a:bodyPr/>
                    <a:lstStyle/>
                    <a:p>
                      <a:pPr algn="l"/>
                      <a:endParaRPr lang="en-US" dirty="0" smtClean="0"/>
                    </a:p>
                    <a:p>
                      <a:pPr algn="l"/>
                      <a:r>
                        <a:rPr lang="en-US" dirty="0" smtClean="0"/>
                        <a:t>375 mg/m</a:t>
                      </a:r>
                      <a:r>
                        <a:rPr lang="en-US" baseline="30000" dirty="0" smtClean="0"/>
                        <a:t>2   </a:t>
                      </a:r>
                      <a:r>
                        <a:rPr lang="en-US" baseline="0" dirty="0" smtClean="0"/>
                        <a:t>IV</a:t>
                      </a:r>
                      <a:endParaRPr lang="en-US" baseline="0" dirty="0"/>
                    </a:p>
                  </a:txBody>
                  <a:tcPr/>
                </a:tc>
                <a:tc>
                  <a:txBody>
                    <a:bodyPr/>
                    <a:lstStyle/>
                    <a:p>
                      <a:pPr algn="l"/>
                      <a:r>
                        <a:rPr lang="en-US" dirty="0" smtClean="0"/>
                        <a:t>Dilute in normal saline (NS) or 5 percent dextrose in water (D5W) to a final concentration of 1 to 4 mg/</a:t>
                      </a:r>
                      <a:r>
                        <a:rPr lang="en-US" dirty="0" err="1" smtClean="0"/>
                        <a:t>mL.</a:t>
                      </a:r>
                      <a:r>
                        <a:rPr lang="en-US" dirty="0" smtClean="0"/>
                        <a:t> Initial infusion: start at 50 mg/hour; escalate in 50 mg/hour increments every 30 minutes to a maximum of 400 mg/hour, as tolerated</a:t>
                      </a:r>
                      <a:r>
                        <a:rPr lang="en-US" baseline="30000" dirty="0" smtClean="0"/>
                        <a:t>[2]</a:t>
                      </a:r>
                      <a:r>
                        <a:rPr lang="en-US" dirty="0" smtClean="0"/>
                        <a:t>. For subsequent infusions, administer 20 percent of the total dose over the first 30 minutes and the remaining 80 percent over 60 minutes, as tolerated. The 90-minute infusion schedule should NOT be used in patients who have clinically significant cardiovascular disease or have a circulating lymphocyte count ≥5000/</a:t>
                      </a:r>
                      <a:r>
                        <a:rPr lang="en-US" dirty="0" err="1" smtClean="0"/>
                        <a:t>microL</a:t>
                      </a:r>
                      <a:r>
                        <a:rPr lang="en-US" dirty="0" smtClean="0"/>
                        <a:t>.</a:t>
                      </a:r>
                      <a:endParaRPr lang="en-US" baseline="0" dirty="0"/>
                    </a:p>
                  </a:txBody>
                  <a:tcPr/>
                </a:tc>
                <a:tc>
                  <a:txBody>
                    <a:bodyPr/>
                    <a:lstStyle/>
                    <a:p>
                      <a:pPr algn="l"/>
                      <a:r>
                        <a:rPr lang="en-US" sz="1800" kern="1200" dirty="0" smtClean="0">
                          <a:solidFill>
                            <a:schemeClr val="dk1"/>
                          </a:solidFill>
                          <a:effectLst/>
                          <a:latin typeface="+mn-lt"/>
                          <a:ea typeface="+mn-ea"/>
                          <a:cs typeface="+mn-cs"/>
                        </a:rPr>
                        <a:t>Day 1</a:t>
                      </a:r>
                      <a:endParaRPr lang="en-US" baseline="0" dirty="0"/>
                    </a:p>
                  </a:txBody>
                  <a:tcPr/>
                </a:tc>
              </a:tr>
              <a:tr h="824053">
                <a:tc>
                  <a:txBody>
                    <a:bodyPr/>
                    <a:lstStyle/>
                    <a:p>
                      <a:pPr algn="ctr"/>
                      <a:r>
                        <a:rPr lang="en-US" sz="1800" b="1" kern="1200" dirty="0" smtClean="0">
                          <a:solidFill>
                            <a:schemeClr val="dk1"/>
                          </a:solidFill>
                          <a:effectLst/>
                          <a:latin typeface="+mn-lt"/>
                          <a:ea typeface="+mn-ea"/>
                          <a:cs typeface="+mn-cs"/>
                        </a:rPr>
                        <a:t>Cyclophosphamide</a:t>
                      </a:r>
                      <a:endParaRPr lang="en-US" dirty="0"/>
                    </a:p>
                  </a:txBody>
                  <a:tcPr/>
                </a:tc>
                <a:tc>
                  <a:txBody>
                    <a:bodyPr/>
                    <a:lstStyle/>
                    <a:p>
                      <a:pPr algn="l"/>
                      <a:r>
                        <a:rPr lang="en-US" dirty="0" smtClean="0"/>
                        <a:t>750 mg/m</a:t>
                      </a:r>
                      <a:r>
                        <a:rPr lang="en-US" baseline="30000" dirty="0" smtClean="0"/>
                        <a:t>2   </a:t>
                      </a:r>
                      <a:r>
                        <a:rPr lang="en-US" baseline="0" dirty="0" smtClean="0"/>
                        <a:t>IV</a:t>
                      </a:r>
                      <a:endParaRPr lang="en-US" dirty="0"/>
                    </a:p>
                  </a:txBody>
                  <a:tcPr/>
                </a:tc>
                <a:tc>
                  <a:txBody>
                    <a:bodyPr/>
                    <a:lstStyle/>
                    <a:p>
                      <a:pPr algn="l"/>
                      <a:r>
                        <a:rPr lang="en-US" dirty="0" smtClean="0"/>
                        <a:t>Dilute in 250 mL NS or D5W and administer over 30 minutes.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Day 1</a:t>
                      </a:r>
                      <a:endParaRPr lang="en-US" baseline="0" dirty="0" smtClean="0"/>
                    </a:p>
                  </a:txBody>
                  <a:tcPr/>
                </a:tc>
              </a:tr>
            </a:tbl>
          </a:graphicData>
        </a:graphic>
      </p:graphicFrame>
    </p:spTree>
    <p:extLst>
      <p:ext uri="{BB962C8B-B14F-4D97-AF65-F5344CB8AC3E}">
        <p14:creationId xmlns:p14="http://schemas.microsoft.com/office/powerpoint/2010/main" val="13924141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Rituximab, cyclophosphamide, doxorubicin, vincristine, and </a:t>
            </a:r>
            <a:b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prednisone (R-CHOP21) for non-Hodgkin </a:t>
            </a:r>
            <a:r>
              <a:rPr lang="en-US" sz="2400" dirty="0">
                <a:solidFill>
                  <a:srgbClr val="FF0000"/>
                </a:solidFill>
              </a:rPr>
              <a:t>lymphoma</a:t>
            </a:r>
            <a:r>
              <a:rPr lang="en-US" sz="2400" baseline="30000" dirty="0">
                <a:solidFill>
                  <a:srgbClr val="FF0000"/>
                </a:solidFill>
              </a:rPr>
              <a:t>[1]</a:t>
            </a:r>
            <a: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alt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t>Cycle length: 21 </a:t>
            </a:r>
            <a:r>
              <a:rPr lang="en-US" sz="2400" dirty="0" err="1"/>
              <a:t>days.</a:t>
            </a:r>
            <a:r>
              <a:rPr lang="en-US" sz="2800" dirty="0" err="1" smtClean="0">
                <a:solidFill>
                  <a:srgbClr val="C00000"/>
                </a:solidFill>
              </a:rPr>
              <a:t>Continue</a:t>
            </a:r>
            <a:endParaRPr lang="en-US" sz="28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6692444"/>
              </p:ext>
            </p:extLst>
          </p:nvPr>
        </p:nvGraphicFramePr>
        <p:xfrm>
          <a:off x="107950" y="1600200"/>
          <a:ext cx="9036052" cy="2743200"/>
        </p:xfrm>
        <a:graphic>
          <a:graphicData uri="http://schemas.openxmlformats.org/drawingml/2006/table">
            <a:tbl>
              <a:tblPr firstRow="1" bandRow="1">
                <a:tableStyleId>{5C22544A-7EE6-4342-B048-85BDC9FD1C3A}</a:tableStyleId>
              </a:tblPr>
              <a:tblGrid>
                <a:gridCol w="2259013"/>
                <a:gridCol w="2259013"/>
                <a:gridCol w="3186384"/>
                <a:gridCol w="1331642"/>
              </a:tblGrid>
              <a:tr h="370840">
                <a:tc>
                  <a:txBody>
                    <a:bodyPr/>
                    <a:lstStyle/>
                    <a:p>
                      <a:pPr algn="ctr"/>
                      <a:r>
                        <a:rPr lang="en-US" sz="1800" b="1" kern="1200" dirty="0" smtClean="0">
                          <a:solidFill>
                            <a:schemeClr val="dk1"/>
                          </a:solidFill>
                          <a:effectLst/>
                          <a:latin typeface="+mn-lt"/>
                          <a:ea typeface="+mn-ea"/>
                          <a:cs typeface="+mn-cs"/>
                        </a:rPr>
                        <a:t>Doxorubicin</a:t>
                      </a:r>
                      <a:endParaRPr lang="en-US" dirty="0"/>
                    </a:p>
                  </a:txBody>
                  <a:tcPr/>
                </a:tc>
                <a:tc>
                  <a:txBody>
                    <a:bodyPr/>
                    <a:lstStyle/>
                    <a:p>
                      <a:pPr algn="l"/>
                      <a:r>
                        <a:rPr lang="en-US" dirty="0" smtClean="0"/>
                        <a:t>50 mg/m</a:t>
                      </a:r>
                      <a:r>
                        <a:rPr lang="en-US" baseline="30000" dirty="0" smtClean="0"/>
                        <a:t>2   </a:t>
                      </a:r>
                      <a:r>
                        <a:rPr lang="en-US" baseline="0" dirty="0" smtClean="0"/>
                        <a:t>IV</a:t>
                      </a:r>
                      <a:r>
                        <a:rPr lang="en-US" dirty="0" smtClean="0"/>
                        <a:t> </a:t>
                      </a:r>
                      <a:endParaRPr lang="en-US" dirty="0"/>
                    </a:p>
                  </a:txBody>
                  <a:tcPr/>
                </a:tc>
                <a:tc>
                  <a:txBody>
                    <a:bodyPr/>
                    <a:lstStyle/>
                    <a:p>
                      <a:pPr algn="l"/>
                      <a:r>
                        <a:rPr lang="en-US" dirty="0" smtClean="0"/>
                        <a:t>Dilute in 50 mL NS or D5W and administer over three to five minutes.</a:t>
                      </a:r>
                      <a:endParaRPr lang="en-US" dirty="0"/>
                    </a:p>
                  </a:txBody>
                  <a:tcPr/>
                </a:tc>
                <a:tc>
                  <a:txBody>
                    <a:bodyPr/>
                    <a:lstStyle/>
                    <a:p>
                      <a:pPr algn="l"/>
                      <a:r>
                        <a:rPr lang="en-US" dirty="0" smtClean="0"/>
                        <a:t>Day 1</a:t>
                      </a:r>
                      <a:endParaRPr lang="en-US" dirty="0"/>
                    </a:p>
                  </a:txBody>
                  <a:tcPr/>
                </a:tc>
              </a:tr>
              <a:tr h="370840">
                <a:tc>
                  <a:txBody>
                    <a:bodyPr/>
                    <a:lstStyle/>
                    <a:p>
                      <a:pPr algn="ctr"/>
                      <a:r>
                        <a:rPr lang="en-US" sz="1800" b="1" kern="1200" dirty="0" smtClean="0">
                          <a:solidFill>
                            <a:schemeClr val="dk1"/>
                          </a:solidFill>
                          <a:effectLst/>
                          <a:latin typeface="+mn-lt"/>
                          <a:ea typeface="+mn-ea"/>
                          <a:cs typeface="+mn-cs"/>
                        </a:rPr>
                        <a:t>Vincristine</a:t>
                      </a:r>
                      <a:endParaRPr lang="en-US" dirty="0"/>
                    </a:p>
                  </a:txBody>
                  <a:tcPr/>
                </a:tc>
                <a:tc>
                  <a:txBody>
                    <a:bodyPr/>
                    <a:lstStyle/>
                    <a:p>
                      <a:pPr algn="l"/>
                      <a:r>
                        <a:rPr lang="en-US" dirty="0" smtClean="0"/>
                        <a:t>1.4 mg/m</a:t>
                      </a:r>
                      <a:r>
                        <a:rPr lang="en-US" baseline="30000" dirty="0" smtClean="0"/>
                        <a:t>2   </a:t>
                      </a:r>
                      <a:r>
                        <a:rPr lang="en-US" baseline="0" dirty="0" smtClean="0"/>
                        <a:t>IV</a:t>
                      </a:r>
                      <a:endParaRPr lang="en-US" dirty="0"/>
                    </a:p>
                  </a:txBody>
                  <a:tcPr/>
                </a:tc>
                <a:tc>
                  <a:txBody>
                    <a:bodyPr/>
                    <a:lstStyle/>
                    <a:p>
                      <a:pPr algn="l"/>
                      <a:r>
                        <a:rPr lang="en-US" dirty="0" smtClean="0"/>
                        <a:t>Dilute in 50 mL NS or D5W and administer over 15 to 20 minutes.</a:t>
                      </a:r>
                      <a:endParaRPr lang="en-US" dirty="0"/>
                    </a:p>
                  </a:txBody>
                  <a:tcPr/>
                </a:tc>
                <a:tc>
                  <a:txBody>
                    <a:bodyPr/>
                    <a:lstStyle/>
                    <a:p>
                      <a:pPr algn="l"/>
                      <a:r>
                        <a:rPr lang="en-US" dirty="0" smtClean="0"/>
                        <a:t>Day 1</a:t>
                      </a:r>
                      <a:endParaRPr lang="en-US" dirty="0"/>
                    </a:p>
                  </a:txBody>
                  <a:tcPr/>
                </a:tc>
              </a:tr>
              <a:tr h="370840">
                <a:tc>
                  <a:txBody>
                    <a:bodyPr/>
                    <a:lstStyle/>
                    <a:p>
                      <a:pPr algn="ctr"/>
                      <a:r>
                        <a:rPr lang="en-US" sz="1800" b="1" kern="1200" dirty="0" smtClean="0">
                          <a:solidFill>
                            <a:schemeClr val="dk1"/>
                          </a:solidFill>
                          <a:effectLst/>
                          <a:latin typeface="+mn-lt"/>
                          <a:ea typeface="+mn-ea"/>
                          <a:cs typeface="+mn-cs"/>
                        </a:rPr>
                        <a:t>Prednisone</a:t>
                      </a:r>
                      <a:endParaRPr lang="en-US" dirty="0"/>
                    </a:p>
                  </a:txBody>
                  <a:tcPr/>
                </a:tc>
                <a:tc>
                  <a:txBody>
                    <a:bodyPr/>
                    <a:lstStyle/>
                    <a:p>
                      <a:pPr algn="l"/>
                      <a:r>
                        <a:rPr lang="en-US" sz="1800" kern="1200" dirty="0" smtClean="0">
                          <a:solidFill>
                            <a:schemeClr val="dk1"/>
                          </a:solidFill>
                          <a:effectLst/>
                          <a:latin typeface="+mn-lt"/>
                          <a:ea typeface="+mn-ea"/>
                          <a:cs typeface="+mn-cs"/>
                        </a:rPr>
                        <a:t>100 mg orally</a:t>
                      </a:r>
                      <a:endParaRPr lang="en-US" dirty="0"/>
                    </a:p>
                  </a:txBody>
                  <a:tcPr/>
                </a:tc>
                <a:tc>
                  <a:txBody>
                    <a:bodyPr/>
                    <a:lstStyle/>
                    <a:p>
                      <a:pPr algn="l"/>
                      <a:r>
                        <a:rPr lang="en-US" dirty="0" smtClean="0"/>
                        <a:t>Administer 30 minutes prior to chemotherapy on day 1, then every 24 hours on days 2 to 5.</a:t>
                      </a:r>
                      <a:endParaRPr lang="en-US" dirty="0"/>
                    </a:p>
                  </a:txBody>
                  <a:tcPr/>
                </a:tc>
                <a:tc>
                  <a:txBody>
                    <a:bodyPr/>
                    <a:lstStyle/>
                    <a:p>
                      <a:pPr algn="l"/>
                      <a:r>
                        <a:rPr lang="en-US" dirty="0" smtClean="0"/>
                        <a:t>Days 1 to 5</a:t>
                      </a:r>
                      <a:endParaRPr lang="en-US" dirty="0"/>
                    </a:p>
                  </a:txBody>
                  <a:tcPr/>
                </a:tc>
              </a:tr>
            </a:tbl>
          </a:graphicData>
        </a:graphic>
      </p:graphicFrame>
    </p:spTree>
    <p:extLst>
      <p:ext uri="{BB962C8B-B14F-4D97-AF65-F5344CB8AC3E}">
        <p14:creationId xmlns:p14="http://schemas.microsoft.com/office/powerpoint/2010/main" val="15349869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en-US" sz="3200" dirty="0" smtClean="0">
                <a:solidFill>
                  <a:srgbClr val="FF0000"/>
                </a:solidFill>
                <a:latin typeface="Times New Roman" panose="02020603050405020304" pitchFamily="18" charset="0"/>
                <a:cs typeface="Times New Roman" panose="02020603050405020304" pitchFamily="18" charset="0"/>
              </a:rPr>
              <a:t>Emerging Therapies(1)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24744"/>
            <a:ext cx="9144000" cy="5733256"/>
          </a:xfrm>
        </p:spPr>
        <p:txBody>
          <a:bodyPr/>
          <a:lstStyle/>
          <a:p>
            <a:r>
              <a:rPr lang="en-US" dirty="0">
                <a:latin typeface="Times New Roman" panose="02020603050405020304" pitchFamily="18" charset="0"/>
                <a:cs typeface="Times New Roman" panose="02020603050405020304" pitchFamily="18" charset="0"/>
              </a:rPr>
              <a:t>Although molecular testing for mutations in the </a:t>
            </a:r>
            <a:r>
              <a:rPr lang="en-US" i="1" dirty="0">
                <a:latin typeface="Times New Roman" panose="02020603050405020304" pitchFamily="18" charset="0"/>
                <a:cs typeface="Times New Roman" panose="02020603050405020304" pitchFamily="18" charset="0"/>
              </a:rPr>
              <a:t>BRAF</a:t>
            </a:r>
            <a:r>
              <a:rPr lang="en-US" dirty="0">
                <a:latin typeface="Times New Roman" panose="02020603050405020304" pitchFamily="18" charset="0"/>
                <a:cs typeface="Times New Roman" panose="02020603050405020304" pitchFamily="18" charset="0"/>
              </a:rPr>
              <a:t> proto-oncogene is now used routinely to aid diagnosis and guide treatment of papillary thyroid carcinoma, protein kinase inhibition has not yet been applied in the management of thyroid lymphoma.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mitogen-associated protein kinase pathway is involved in the development and growth of these aggressive tumors and may be a potential therapeutic target for treatment</a:t>
            </a:r>
            <a:r>
              <a:rPr lang="en-US"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Oncologist</a:t>
            </a:r>
            <a:r>
              <a:rPr lang="en-US" sz="1800" dirty="0">
                <a:latin typeface="Times New Roman" panose="02020603050405020304" pitchFamily="18" charset="0"/>
                <a:cs typeface="Times New Roman" panose="02020603050405020304" pitchFamily="18" charset="0"/>
              </a:rPr>
              <a:t>. 2013 Sep; 18(9): 994–1003</a:t>
            </a:r>
          </a:p>
        </p:txBody>
      </p:sp>
    </p:spTree>
    <p:extLst>
      <p:ext uri="{BB962C8B-B14F-4D97-AF65-F5344CB8AC3E}">
        <p14:creationId xmlns:p14="http://schemas.microsoft.com/office/powerpoint/2010/main" val="23195493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Emerging </a:t>
            </a:r>
            <a:r>
              <a:rPr lang="en-US" b="1" dirty="0" smtClean="0">
                <a:solidFill>
                  <a:srgbClr val="FF0000"/>
                </a:solidFill>
                <a:latin typeface="Times New Roman" panose="02020603050405020304" pitchFamily="18" charset="0"/>
                <a:cs typeface="Times New Roman" panose="02020603050405020304" pitchFamily="18" charset="0"/>
              </a:rPr>
              <a:t>Therapies</a:t>
            </a:r>
            <a:r>
              <a:rPr lang="en-US" sz="3200" b="1" dirty="0" smtClean="0">
                <a:solidFill>
                  <a:srgbClr val="FF0000"/>
                </a:solidFill>
                <a:latin typeface="Times New Roman" panose="02020603050405020304" pitchFamily="18" charset="0"/>
                <a:cs typeface="Times New Roman" panose="02020603050405020304" pitchFamily="18" charset="0"/>
              </a:rPr>
              <a:t>(2)</a:t>
            </a:r>
            <a:endParaRPr lang="en-US" sz="3200" dirty="0"/>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Similarly, there has been increasing interest in the use of the vascular endothelial growth factor inhibitor bevacizumab.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results suggest that targeting vascular endothelial growth factor may not a viable strategy in the treatment of PTL, and it has not been routinely incorporated into the treatment paradigm</a:t>
            </a:r>
            <a:r>
              <a:rPr lang="en-US" dirty="0" smtClean="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Oncologist. 2013 Sep; 18(9): 994–1003</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2855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Rapidly enlarging neck masses of the thyroid with Horner's </a:t>
            </a:r>
            <a:r>
              <a:rPr lang="en-US" sz="2800" b="1" dirty="0" smtClean="0">
                <a:solidFill>
                  <a:srgbClr val="FF0000"/>
                </a:solidFill>
                <a:latin typeface="Times New Roman" panose="02020603050405020304" pitchFamily="18" charset="0"/>
                <a:cs typeface="Times New Roman" panose="02020603050405020304" pitchFamily="18" charset="0"/>
              </a:rPr>
              <a:t>syndrome</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tofighi\Desktop\thyroid lymphoma\1\1-s2.0-S1479666X14000924-gr1.sml.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8964488" cy="519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712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tofighi\Desktop\thyroid lymphoma\1\1-s2.0-S1479666X14000924-gr2.sml.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1476"/>
            <a:ext cx="6624736" cy="670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145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tofighi\Desktop\thyroid lymphoma\1\1-s2.0-S1479666X14000924-gr4.sml.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9888" y="787335"/>
            <a:ext cx="6018456" cy="564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82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CLASSIFICATION AND </a:t>
            </a:r>
            <a:r>
              <a:rPr lang="en-US" sz="3600" b="1" dirty="0" smtClean="0">
                <a:solidFill>
                  <a:srgbClr val="FF0000"/>
                </a:solidFill>
                <a:latin typeface="Times New Roman" panose="02020603050405020304" pitchFamily="18" charset="0"/>
                <a:cs typeface="Times New Roman" panose="02020603050405020304" pitchFamily="18" charset="0"/>
              </a:rPr>
              <a:t>PATHOLOGY</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p>
        </p:txBody>
      </p:sp>
      <p:sp>
        <p:nvSpPr>
          <p:cNvPr id="3" name="Content Placeholder 2"/>
          <p:cNvSpPr>
            <a:spLocks noGrp="1"/>
          </p:cNvSpPr>
          <p:nvPr>
            <p:ph idx="1"/>
          </p:nvPr>
        </p:nvSpPr>
        <p:spPr>
          <a:xfrm>
            <a:off x="323528" y="1988840"/>
            <a:ext cx="8712968" cy="5184576"/>
          </a:xfrm>
        </p:spPr>
        <p:txBody>
          <a:bodyPr/>
          <a:lstStyle/>
          <a:p>
            <a:r>
              <a:rPr lang="en-US" dirty="0">
                <a:latin typeface="Times New Roman" panose="02020603050405020304" pitchFamily="18" charset="0"/>
                <a:cs typeface="Times New Roman" panose="02020603050405020304" pitchFamily="18" charset="0"/>
              </a:rPr>
              <a:t>Primary thyroid lymphoma </a:t>
            </a:r>
            <a:r>
              <a:rPr lang="en-US" dirty="0" smtClean="0">
                <a:latin typeface="Times New Roman" panose="02020603050405020304" pitchFamily="18" charset="0"/>
                <a:cs typeface="Times New Roman" panose="02020603050405020304" pitchFamily="18" charset="0"/>
              </a:rPr>
              <a:t>is: </a:t>
            </a:r>
          </a:p>
          <a:p>
            <a:pPr lvl="1"/>
            <a:r>
              <a:rPr lang="en-US" sz="3200" dirty="0" smtClean="0">
                <a:latin typeface="Times New Roman" panose="02020603050405020304" pitchFamily="18" charset="0"/>
                <a:cs typeface="Times New Roman" panose="02020603050405020304" pitchFamily="18" charset="0"/>
              </a:rPr>
              <a:t>B-cell lineage(</a:t>
            </a:r>
            <a:r>
              <a:rPr lang="en-US" sz="3200" dirty="0">
                <a:latin typeface="Times New Roman" panose="02020603050405020304" pitchFamily="18" charset="0"/>
                <a:cs typeface="Times New Roman" panose="02020603050405020304" pitchFamily="18" charset="0"/>
              </a:rPr>
              <a:t>almost </a:t>
            </a:r>
            <a:r>
              <a:rPr lang="en-US" sz="3200" dirty="0" smtClean="0">
                <a:latin typeface="Times New Roman" panose="02020603050405020304" pitchFamily="18" charset="0"/>
                <a:cs typeface="Times New Roman" panose="02020603050405020304" pitchFamily="18" charset="0"/>
              </a:rPr>
              <a:t>always)</a:t>
            </a:r>
          </a:p>
          <a:p>
            <a:pPr lvl="1"/>
            <a:r>
              <a:rPr lang="en-US" sz="3200" dirty="0" smtClean="0">
                <a:latin typeface="Times New Roman" panose="02020603050405020304" pitchFamily="18" charset="0"/>
                <a:cs typeface="Times New Roman" panose="02020603050405020304" pitchFamily="18" charset="0"/>
              </a:rPr>
              <a:t>T-cell lymphomas (Occasional) </a:t>
            </a:r>
          </a:p>
          <a:p>
            <a:pPr lvl="2"/>
            <a:r>
              <a:rPr lang="en-US" sz="3200" dirty="0" smtClean="0">
                <a:latin typeface="Times New Roman" panose="02020603050405020304" pitchFamily="18" charset="0"/>
                <a:cs typeface="Times New Roman" panose="02020603050405020304" pitchFamily="18" charset="0"/>
              </a:rPr>
              <a:t>{often in areas endemic for HTLV-I-associated adult T-cell leukemia/lymphoma.}</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4954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2422474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650"/>
            <a:ext cx="9036496" cy="1259632"/>
          </a:xfrm>
        </p:spPr>
        <p:txBody>
          <a:bodyPr>
            <a:noAutofit/>
          </a:bodyPr>
          <a:lstStyle/>
          <a:p>
            <a:pPr algn="l"/>
            <a:r>
              <a:rPr lang="en-US" sz="1800" dirty="0"/>
              <a:t>a 72-year-old woman with primary thyroid lymphoma</a:t>
            </a:r>
            <a:r>
              <a:rPr lang="en-US" sz="1800" dirty="0" smtClean="0"/>
              <a:t>.(</a:t>
            </a:r>
            <a:r>
              <a:rPr lang="en-US" sz="1800" dirty="0"/>
              <a:t>A) Contrast-enhanced CT scan demonstrates a large mass in the </a:t>
            </a:r>
            <a:r>
              <a:rPr lang="en-US" sz="1800" dirty="0" smtClean="0"/>
              <a:t>left lobe </a:t>
            </a:r>
            <a:r>
              <a:rPr lang="en-US" sz="1800" dirty="0"/>
              <a:t>of the thyroid gland with focal </a:t>
            </a:r>
            <a:r>
              <a:rPr lang="en-US" sz="1800" dirty="0" err="1"/>
              <a:t>hypoattenuated</a:t>
            </a:r>
            <a:r>
              <a:rPr lang="en-US" sz="1800" dirty="0"/>
              <a:t> portion (</a:t>
            </a:r>
            <a:r>
              <a:rPr lang="en-US" sz="1800" dirty="0" smtClean="0"/>
              <a:t>open arrow</a:t>
            </a:r>
            <a:r>
              <a:rPr lang="en-US" sz="1800" dirty="0"/>
              <a:t>) suggesting necrosis. Enlarged internal jugular lymph </a:t>
            </a:r>
            <a:r>
              <a:rPr lang="en-US" sz="1800" dirty="0" smtClean="0"/>
              <a:t>node (arrow</a:t>
            </a:r>
            <a:r>
              <a:rPr lang="en-US" sz="1800" dirty="0"/>
              <a:t>) and deviated trachea are noted. (B) CT scan more caudal </a:t>
            </a:r>
            <a:r>
              <a:rPr lang="en-US" sz="1800" dirty="0" smtClean="0"/>
              <a:t>than A </a:t>
            </a:r>
            <a:r>
              <a:rPr lang="en-US" sz="1800" dirty="0"/>
              <a:t>shows homogeneous mass with a compressed rim (open arrow) </a:t>
            </a:r>
            <a:r>
              <a:rPr lang="en-US" sz="1800" dirty="0" smtClean="0"/>
              <a:t>of unaffected </a:t>
            </a:r>
            <a:r>
              <a:rPr lang="en-US" sz="1800" dirty="0"/>
              <a:t>thyroid tissue.</a:t>
            </a:r>
            <a:endParaRPr lang="en-US" sz="1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349997"/>
            <a:ext cx="3528392" cy="553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5813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297"/>
            <a:ext cx="8856984" cy="1124744"/>
          </a:xfrm>
        </p:spPr>
        <p:txBody>
          <a:bodyPr>
            <a:normAutofit fontScale="90000"/>
          </a:bodyPr>
          <a:lstStyle/>
          <a:p>
            <a:pPr algn="l"/>
            <a:r>
              <a:rPr lang="en-US" sz="1400" dirty="0"/>
              <a:t>a 65-year-old woman with primary thyroid lymphoma. (A) Contrast-enhance CT scan reveals multiple nodules </a:t>
            </a:r>
            <a:r>
              <a:rPr lang="en-US" sz="1400" dirty="0" err="1"/>
              <a:t>isoattenuating</a:t>
            </a:r>
            <a:r>
              <a:rPr lang="en-US" sz="1400" dirty="0"/>
              <a:t> to</a:t>
            </a:r>
            <a:br>
              <a:rPr lang="en-US" sz="1400" dirty="0"/>
            </a:br>
            <a:r>
              <a:rPr lang="en-US" sz="1400" dirty="0"/>
              <a:t>muscle in the both lobes of the thyroid gland with a peripheral rim of </a:t>
            </a:r>
            <a:r>
              <a:rPr lang="en-US" sz="1400" dirty="0" err="1"/>
              <a:t>hyperattenuating</a:t>
            </a:r>
            <a:r>
              <a:rPr lang="en-US" sz="1400" dirty="0"/>
              <a:t> thyroid tissue and septum (open arrow). (B) </a:t>
            </a:r>
            <a:r>
              <a:rPr lang="en-US" sz="1400" dirty="0" smtClean="0"/>
              <a:t>Histological specimen </a:t>
            </a:r>
            <a:r>
              <a:rPr lang="en-US" sz="1400" dirty="0"/>
              <a:t>shows diffuse infiltration of lymphoma cells (L) and fibrous capsule (C). Follicular atrophy with </a:t>
            </a:r>
            <a:r>
              <a:rPr lang="en-US" sz="1400" dirty="0" err="1"/>
              <a:t>oxyphilic</a:t>
            </a:r>
            <a:r>
              <a:rPr lang="en-US" sz="1400" dirty="0"/>
              <a:t> change (arrow) and </a:t>
            </a:r>
            <a:r>
              <a:rPr lang="en-US" sz="1400" dirty="0" smtClean="0"/>
              <a:t>lymphocytic infiltration</a:t>
            </a:r>
            <a:r>
              <a:rPr lang="en-US" sz="1400" dirty="0"/>
              <a:t>, which are compatible with those of Hashimoto’s thyroiditis, are seen in the area adjacent to the lymphoma. (Hematoxylin /eosin </a:t>
            </a:r>
            <a:r>
              <a:rPr lang="en-US" sz="1400" dirty="0" smtClean="0"/>
              <a:t>stain; original </a:t>
            </a:r>
            <a:r>
              <a:rPr lang="en-US" sz="1400" dirty="0"/>
              <a:t>magnification, /40).</a:t>
            </a:r>
            <a:endParaRPr lang="en-US" sz="14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72830"/>
            <a:ext cx="3908039" cy="56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6765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l"/>
            <a:r>
              <a:rPr lang="en-US" sz="2000" dirty="0"/>
              <a:t>a 68-year-old woman with primary thyroid </a:t>
            </a:r>
            <a:r>
              <a:rPr lang="en-US" sz="2000" dirty="0" err="1" smtClean="0"/>
              <a:t>lymphoma.Contrast</a:t>
            </a:r>
            <a:r>
              <a:rPr lang="en-US" sz="2000" dirty="0" smtClean="0"/>
              <a:t>-enhanced </a:t>
            </a:r>
            <a:r>
              <a:rPr lang="en-US" sz="2000" dirty="0"/>
              <a:t>CT scan shows an enlarged thyroid gland </a:t>
            </a:r>
            <a:r>
              <a:rPr lang="en-US" sz="2000" dirty="0" smtClean="0"/>
              <a:t>with reduced </a:t>
            </a:r>
            <a:r>
              <a:rPr lang="en-US" sz="2000" dirty="0"/>
              <a:t>attenuation similar to that of muscle. Residual </a:t>
            </a:r>
            <a:r>
              <a:rPr lang="en-US" sz="2000" dirty="0" smtClean="0"/>
              <a:t>compressed thyroid </a:t>
            </a:r>
            <a:r>
              <a:rPr lang="en-US" sz="2000" dirty="0"/>
              <a:t>is minimally noted slit-like appearance (open arrow).</a:t>
            </a:r>
            <a:endParaRPr lang="en-US"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7446" y="1600200"/>
            <a:ext cx="7054954" cy="514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8267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914"/>
            <a:ext cx="9144000" cy="7656852"/>
          </a:xfrm>
        </p:spPr>
      </p:pic>
    </p:spTree>
    <p:extLst>
      <p:ext uri="{BB962C8B-B14F-4D97-AF65-F5344CB8AC3E}">
        <p14:creationId xmlns:p14="http://schemas.microsoft.com/office/powerpoint/2010/main" val="614572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CLASSIFICATION AND PATHOLOGY(2)</a:t>
            </a:r>
            <a:endParaRPr lang="en-US" sz="3600" dirty="0"/>
          </a:p>
        </p:txBody>
      </p:sp>
      <p:sp>
        <p:nvSpPr>
          <p:cNvPr id="3" name="Content Placeholder 2"/>
          <p:cNvSpPr>
            <a:spLocks noGrp="1"/>
          </p:cNvSpPr>
          <p:nvPr>
            <p:ph idx="1"/>
          </p:nvPr>
        </p:nvSpPr>
        <p:spPr>
          <a:xfrm>
            <a:off x="0" y="1340768"/>
            <a:ext cx="9144000" cy="5400600"/>
          </a:xfrm>
        </p:spPr>
        <p:txBody>
          <a:bodyPr>
            <a:normAutofit/>
          </a:bodyPr>
          <a:lstStyle/>
          <a:p>
            <a:r>
              <a:rPr lang="en-US" dirty="0">
                <a:latin typeface="Times New Roman" panose="02020603050405020304" pitchFamily="18" charset="0"/>
                <a:cs typeface="Times New Roman" panose="02020603050405020304" pitchFamily="18" charset="0"/>
              </a:rPr>
              <a:t>Diffuse large B-cell lymphomas (60-80</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and considered to be of follicle center cell origin</a:t>
            </a:r>
            <a:r>
              <a:rPr lang="en-US" sz="2400" dirty="0" smtClean="0">
                <a:latin typeface="Times New Roman" panose="02020603050405020304" pitchFamily="18" charset="0"/>
                <a:cs typeface="Times New Roman" panose="02020603050405020304" pitchFamily="18" charset="0"/>
              </a:rPr>
              <a:t>.</a:t>
            </a:r>
          </a:p>
          <a:p>
            <a:pPr lvl="1"/>
            <a:r>
              <a:rPr lang="en-US" sz="24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Diffuse </a:t>
            </a:r>
            <a:r>
              <a:rPr lang="en-US" dirty="0">
                <a:latin typeface="Times New Roman" panose="02020603050405020304" pitchFamily="18" charset="0"/>
                <a:cs typeface="Times New Roman" panose="02020603050405020304" pitchFamily="18" charset="0"/>
              </a:rPr>
              <a:t>B-cell lymphoma and mixed subtypes and pure MALT lymphomas.</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Extranodal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marginal zone lymphoma (30</a:t>
            </a:r>
            <a:r>
              <a:rPr lang="en-US" dirty="0" smtClean="0">
                <a:latin typeface="Times New Roman" panose="02020603050405020304" pitchFamily="18" charset="0"/>
                <a:cs typeface="Times New Roman" panose="02020603050405020304" pitchFamily="18" charset="0"/>
              </a:rPr>
              <a:t>%)</a:t>
            </a:r>
          </a:p>
          <a:p>
            <a:pPr lvl="1"/>
            <a:r>
              <a:rPr lang="en-US" dirty="0" smtClean="0">
                <a:latin typeface="Times New Roman" panose="02020603050405020304" pitchFamily="18" charset="0"/>
                <a:cs typeface="Times New Roman" panose="02020603050405020304" pitchFamily="18" charset="0"/>
              </a:rPr>
              <a:t>(mucosa-associated </a:t>
            </a:r>
            <a:r>
              <a:rPr lang="en-US" dirty="0">
                <a:latin typeface="Times New Roman" panose="02020603050405020304" pitchFamily="18" charset="0"/>
                <a:cs typeface="Times New Roman" panose="02020603050405020304" pitchFamily="18" charset="0"/>
              </a:rPr>
              <a:t>lymphoid tissue (MALT) type are generally associated with Hashimoto's </a:t>
            </a:r>
            <a:r>
              <a:rPr lang="en-US" dirty="0" smtClean="0">
                <a:latin typeface="Times New Roman" panose="02020603050405020304" pitchFamily="18" charset="0"/>
                <a:cs typeface="Times New Roman" panose="02020603050405020304" pitchFamily="18" charset="0"/>
              </a:rPr>
              <a:t>thyroiditis)</a:t>
            </a:r>
          </a:p>
          <a:p>
            <a:r>
              <a:rPr lang="en-US" dirty="0">
                <a:latin typeface="Times New Roman" panose="02020603050405020304" pitchFamily="18" charset="0"/>
                <a:cs typeface="Times New Roman" panose="02020603050405020304" pitchFamily="18" charset="0"/>
              </a:rPr>
              <a:t>Other less common histologic subtypes </a:t>
            </a:r>
            <a:r>
              <a:rPr lang="en-US" dirty="0" smtClean="0">
                <a:latin typeface="Times New Roman" panose="02020603050405020304" pitchFamily="18" charset="0"/>
                <a:cs typeface="Times New Roman" panose="02020603050405020304" pitchFamily="18" charset="0"/>
              </a:rPr>
              <a:t>include</a:t>
            </a:r>
          </a:p>
          <a:p>
            <a:pPr marL="457200" lvl="1" indent="0">
              <a:buNone/>
            </a:pPr>
            <a:r>
              <a:rPr lang="en-US" dirty="0">
                <a:latin typeface="Times New Roman" panose="02020603050405020304" pitchFamily="18" charset="0"/>
                <a:cs typeface="Times New Roman" panose="02020603050405020304" pitchFamily="18" charset="0"/>
              </a:rPr>
              <a:t>follicular lymphomas;</a:t>
            </a:r>
          </a:p>
          <a:p>
            <a:pPr marL="457200" lvl="1"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extranodal</a:t>
            </a:r>
            <a:r>
              <a:rPr lang="en-US" dirty="0">
                <a:latin typeface="Times New Roman" panose="02020603050405020304" pitchFamily="18" charset="0"/>
                <a:cs typeface="Times New Roman" panose="02020603050405020304" pitchFamily="18" charset="0"/>
              </a:rPr>
              <a:t> small lymphocytic </a:t>
            </a:r>
            <a:r>
              <a:rPr lang="en-US" dirty="0" smtClean="0">
                <a:latin typeface="Times New Roman" panose="02020603050405020304" pitchFamily="18" charset="0"/>
                <a:cs typeface="Times New Roman" panose="02020603050405020304" pitchFamily="18" charset="0"/>
              </a:rPr>
              <a:t>lymphomas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61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3743</Words>
  <Application>Microsoft Office PowerPoint</Application>
  <PresentationFormat>On-screen Show (4:3)</PresentationFormat>
  <Paragraphs>340</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IN THE NAME OF GOD </vt:lpstr>
      <vt:lpstr>PowerPoint Presentation</vt:lpstr>
      <vt:lpstr>Thyroid lymphoma  By Dr Karimifar Assistant Prof. of Endocrinology Isfahan University of Medical Sciences</vt:lpstr>
      <vt:lpstr>Primary lymphoma of the thyroid</vt:lpstr>
      <vt:lpstr>Thyroid lymphomas</vt:lpstr>
      <vt:lpstr>The annual incidence rate</vt:lpstr>
      <vt:lpstr>ETIOLOGY</vt:lpstr>
      <vt:lpstr>CLASSIFICATION AND PATHOLOGY (1)</vt:lpstr>
      <vt:lpstr>CLASSIFICATION AND PATHOLOGY(2)</vt:lpstr>
      <vt:lpstr>PowerPoint Presentation</vt:lpstr>
      <vt:lpstr>Molecular abnormalities</vt:lpstr>
      <vt:lpstr>CLINICAL PRESENTATION</vt:lpstr>
      <vt:lpstr>CLINICAL PRESENTATION</vt:lpstr>
      <vt:lpstr>Lymphoma of the thyroid should be considered in all patients with: </vt:lpstr>
      <vt:lpstr>Clinical characteristics of primary thyroid lymphoma In Koreans Endocrine Journal 2009,56(3),399-405</vt:lpstr>
      <vt:lpstr>PowerPoint Presentation</vt:lpstr>
      <vt:lpstr>A large mass was evident in the anterior neck.</vt:lpstr>
      <vt:lpstr>CT scan of the neck with enhancement revealed a large cervical mass arising from thyroid which completely encircled the narrowed trachea (A: coronal section; B: transverse section).</vt:lpstr>
      <vt:lpstr>CT scan of the neck 3 weeks after the initiation of combination chemotherapy revealed the mass dramatically decreased in size.</vt:lpstr>
      <vt:lpstr>PowerPoint Presentation</vt:lpstr>
      <vt:lpstr>PowerPoint Presentation</vt:lpstr>
      <vt:lpstr>PowerPoint Presentation</vt:lpstr>
      <vt:lpstr>Diffuse large-cell type malignant lymphoma. (A) Malignant lymphoid cells diffusely infiltrated the thyroid gland with residual thyroid follicles [haematoxylin and eosin (H&amp;E) stain, low magnification].</vt:lpstr>
      <vt:lpstr>Neoplastic cells with rounded nuclei and central nucleoli surrounding the thyroid follicle (H&amp;E stain, high magnification).</vt:lpstr>
      <vt:lpstr>Neoplastic cells plugging into the thyroid follicle (H&amp;E stain, higher magnification).</vt:lpstr>
      <vt:lpstr>On examination</vt:lpstr>
      <vt:lpstr>PowerPoint Presentation</vt:lpstr>
      <vt:lpstr>DIAGNOSTIC EVALUATION (laboratory abnormalities)</vt:lpstr>
      <vt:lpstr>DIAGNOSTIC EVALUATION</vt:lpstr>
      <vt:lpstr>Ultrasound scan of the thyroid gland</vt:lpstr>
      <vt:lpstr>FNA cytology is often nondiagnostic for thyroid lymphoma</vt:lpstr>
      <vt:lpstr>Large-bore needle biopsy or Excisional biopsy</vt:lpstr>
      <vt:lpstr>Imaging </vt:lpstr>
      <vt:lpstr>PET</vt:lpstr>
      <vt:lpstr>Radioiodine scanning</vt:lpstr>
      <vt:lpstr>Radiographic Studies(1)</vt:lpstr>
      <vt:lpstr>Radiographic Studies(2)</vt:lpstr>
      <vt:lpstr>Staging</vt:lpstr>
      <vt:lpstr>Revised staging system for primary nodal lymphomas (Lugano classification)</vt:lpstr>
      <vt:lpstr>Lugano classification(2)</vt:lpstr>
      <vt:lpstr>PowerPoint Presentation</vt:lpstr>
      <vt:lpstr>PowerPoint Presentation</vt:lpstr>
      <vt:lpstr> Initial staging work-up for a patient with primary thyroid lymphoma </vt:lpstr>
      <vt:lpstr>PowerPoint Presentation</vt:lpstr>
      <vt:lpstr>TREATMENT</vt:lpstr>
      <vt:lpstr>Severe airway compromise </vt:lpstr>
      <vt:lpstr>Surgery(1)</vt:lpstr>
      <vt:lpstr>Surgery(2)</vt:lpstr>
      <vt:lpstr>Surgery(3)</vt:lpstr>
      <vt:lpstr>Surgery in MALT lymphomas is contraindicated</vt:lpstr>
      <vt:lpstr>Radiation and chemotherapy</vt:lpstr>
      <vt:lpstr>Radiation and chemotherapy</vt:lpstr>
      <vt:lpstr>DLBCL of The Thyroid</vt:lpstr>
      <vt:lpstr>Localized extranodal marginal zone lymphoma of the thyroid or other indolent histologies (eg, follicular lymphoma, small lymphocytic lymphoma)</vt:lpstr>
      <vt:lpstr>Marginal zone lymphoma (MZL)</vt:lpstr>
      <vt:lpstr>EXTRANODAL MARGINAL ZONE LYMPHOMA </vt:lpstr>
      <vt:lpstr>Non-gastric MALT</vt:lpstr>
      <vt:lpstr>MALT lymphoma</vt:lpstr>
      <vt:lpstr>PowerPoint Presentation</vt:lpstr>
      <vt:lpstr>PowerPoint Presentation</vt:lpstr>
      <vt:lpstr>Limited (stage I-II) disease extranodal MALT  </vt:lpstr>
      <vt:lpstr>Surgery</vt:lpstr>
      <vt:lpstr>Adjuvant chemotherapy </vt:lpstr>
      <vt:lpstr>Advanced (stage III-IV) disease — Advanced stage extranodal marginal zone lymphoma (MZL) includes those patients with extranodal disease plus multiple sites of nodal involvement (stage III-IV).  </vt:lpstr>
      <vt:lpstr>PowerPoint Presentation</vt:lpstr>
      <vt:lpstr>PROGNOSIS </vt:lpstr>
      <vt:lpstr>Thyroid function</vt:lpstr>
      <vt:lpstr>Checking Thyroid Function</vt:lpstr>
      <vt:lpstr>Most treatment failures occur:</vt:lpstr>
      <vt:lpstr>PowerPoint Presentation</vt:lpstr>
      <vt:lpstr>PowerPoint Presentation</vt:lpstr>
      <vt:lpstr>Rituximab, cyclophosphamide, doxorubicin, vincristine, and  prednisone (R-CHOP21) for non-Hodgkin lymphoma[1] Cycle length: 21 days.</vt:lpstr>
      <vt:lpstr>Rituximab, cyclophosphamide, doxorubicin, vincristine, and  prednisone (R-CHOP21) for non-Hodgkin lymphoma[1] Cycle length: 21 days.</vt:lpstr>
      <vt:lpstr>Rituximab, cyclophosphamide, doxorubicin, vincristine, and  prednisone (R-CHOP21) for non-Hodgkin lymphoma[1] Cycle length: 21 days.Continue</vt:lpstr>
      <vt:lpstr>Emerging Therapies(1)</vt:lpstr>
      <vt:lpstr>Emerging Therapies(2)</vt:lpstr>
      <vt:lpstr>Rapidly enlarging neck masses of the thyroid with Horner's syndrome</vt:lpstr>
      <vt:lpstr>PowerPoint Presentation</vt:lpstr>
      <vt:lpstr>PowerPoint Presentation</vt:lpstr>
      <vt:lpstr>PowerPoint Presentation</vt:lpstr>
      <vt:lpstr>a 72-year-old woman with primary thyroid lymphoma.(A) Contrast-enhanced CT scan demonstrates a large mass in the left lobe of the thyroid gland with focal hypoattenuated portion (open arrow) suggesting necrosis. Enlarged internal jugular lymph node (arrow) and deviated trachea are noted. (B) CT scan more caudal than A shows homogeneous mass with a compressed rim (open arrow) of unaffected thyroid tissue.</vt:lpstr>
      <vt:lpstr>a 65-year-old woman with primary thyroid lymphoma. (A) Contrast-enhance CT scan reveals multiple nodules isoattenuating to muscle in the both lobes of the thyroid gland with a peripheral rim of hyperattenuating thyroid tissue and septum (open arrow). (B) Histological specimen shows diffuse infiltration of lymphoma cells (L) and fibrous capsule (C). Follicular atrophy with oxyphilic change (arrow) and lymphocytic infiltration, which are compatible with those of Hashimoto’s thyroiditis, are seen in the area adjacent to the lymphoma. (Hematoxylin /eosin stain; original magnification, /40).</vt:lpstr>
      <vt:lpstr>a 68-year-old woman with primary thyroid lymphoma.Contrast-enhanced CT scan shows an enlarged thyroid gland with reduced attenuation similar to that of muscle. Residual compressed thyroid is minimally noted slit-like appearance (open arrow).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lymphoma</dc:title>
  <dc:creator>tofighi</dc:creator>
  <cp:lastModifiedBy>tofighi</cp:lastModifiedBy>
  <cp:revision>203</cp:revision>
  <dcterms:created xsi:type="dcterms:W3CDTF">2015-10-22T15:15:04Z</dcterms:created>
  <dcterms:modified xsi:type="dcterms:W3CDTF">2015-11-16T18:20:06Z</dcterms:modified>
</cp:coreProperties>
</file>