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304" r:id="rId2"/>
    <p:sldId id="303" r:id="rId3"/>
    <p:sldId id="260" r:id="rId4"/>
    <p:sldId id="297" r:id="rId5"/>
    <p:sldId id="300" r:id="rId6"/>
    <p:sldId id="298" r:id="rId7"/>
    <p:sldId id="262" r:id="rId8"/>
    <p:sldId id="296" r:id="rId9"/>
    <p:sldId id="284" r:id="rId10"/>
    <p:sldId id="263" r:id="rId11"/>
    <p:sldId id="264" r:id="rId12"/>
    <p:sldId id="302" r:id="rId13"/>
    <p:sldId id="265" r:id="rId14"/>
    <p:sldId id="266" r:id="rId15"/>
    <p:sldId id="267" r:id="rId16"/>
    <p:sldId id="268" r:id="rId17"/>
    <p:sldId id="273" r:id="rId18"/>
    <p:sldId id="274" r:id="rId19"/>
    <p:sldId id="270" r:id="rId20"/>
    <p:sldId id="271" r:id="rId21"/>
    <p:sldId id="272" r:id="rId22"/>
    <p:sldId id="275" r:id="rId23"/>
    <p:sldId id="276" r:id="rId24"/>
    <p:sldId id="277" r:id="rId25"/>
    <p:sldId id="278" r:id="rId26"/>
    <p:sldId id="279" r:id="rId27"/>
    <p:sldId id="280" r:id="rId28"/>
    <p:sldId id="305" r:id="rId29"/>
    <p:sldId id="281" r:id="rId30"/>
    <p:sldId id="282" r:id="rId31"/>
    <p:sldId id="283" r:id="rId32"/>
    <p:sldId id="306" r:id="rId33"/>
    <p:sldId id="256" r:id="rId34"/>
    <p:sldId id="258" r:id="rId35"/>
    <p:sldId id="257" r:id="rId36"/>
    <p:sldId id="286" r:id="rId37"/>
    <p:sldId id="299" r:id="rId38"/>
    <p:sldId id="287" r:id="rId39"/>
    <p:sldId id="288" r:id="rId40"/>
    <p:sldId id="291" r:id="rId41"/>
    <p:sldId id="289" r:id="rId42"/>
    <p:sldId id="290" r:id="rId43"/>
    <p:sldId id="292" r:id="rId44"/>
    <p:sldId id="293" r:id="rId45"/>
    <p:sldId id="294" r:id="rId46"/>
    <p:sldId id="301" r:id="rId47"/>
    <p:sldId id="307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1/12/2016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1/12/2016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>
    <p:wipe dir="d"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3250" name="Picture 2" descr="C:\Users\javan\Pictures\index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0678" y="1981200"/>
            <a:ext cx="6496922" cy="315624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b="1" dirty="0" smtClean="0"/>
          </a:p>
          <a:p>
            <a:pPr algn="ctr"/>
            <a:r>
              <a:rPr lang="en-US" b="1" dirty="0" smtClean="0"/>
              <a:t>Do </a:t>
            </a:r>
            <a:r>
              <a:rPr lang="en-US" b="1" dirty="0" smtClean="0"/>
              <a:t>We Still Need </a:t>
            </a:r>
            <a:r>
              <a:rPr lang="en-US" b="1" dirty="0" err="1" smtClean="0"/>
              <a:t>Pioglitazone</a:t>
            </a:r>
            <a:r>
              <a:rPr lang="en-US" b="1" dirty="0" smtClean="0"/>
              <a:t> for </a:t>
            </a:r>
            <a:r>
              <a:rPr lang="en-US" b="1" dirty="0" err="1" smtClean="0"/>
              <a:t>theTreatment</a:t>
            </a:r>
            <a:r>
              <a:rPr lang="en-US" b="1" dirty="0" smtClean="0"/>
              <a:t> </a:t>
            </a:r>
            <a:r>
              <a:rPr lang="en-US" b="1" dirty="0" smtClean="0"/>
              <a:t>of Type 2 Diabetes?</a:t>
            </a:r>
            <a:endParaRPr lang="en-US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Pioglitazone</a:t>
            </a:r>
            <a:r>
              <a:rPr lang="en-US" dirty="0" smtClean="0"/>
              <a:t> is known to improve insulin</a:t>
            </a:r>
          </a:p>
          <a:p>
            <a:pPr>
              <a:buNone/>
            </a:pPr>
            <a:r>
              <a:rPr lang="en-US" dirty="0" smtClean="0"/>
              <a:t>sensitivity, </a:t>
            </a:r>
            <a:r>
              <a:rPr lang="en-US" dirty="0" err="1" smtClean="0"/>
              <a:t>glycemic</a:t>
            </a:r>
            <a:r>
              <a:rPr lang="en-US" dirty="0" smtClean="0"/>
              <a:t> control, </a:t>
            </a:r>
            <a:r>
              <a:rPr lang="en-US" dirty="0" err="1" smtClean="0"/>
              <a:t>dyslipidemia</a:t>
            </a:r>
            <a:r>
              <a:rPr lang="en-US" dirty="0" smtClean="0"/>
              <a:t>,</a:t>
            </a:r>
          </a:p>
          <a:p>
            <a:pPr>
              <a:buNone/>
            </a:pPr>
            <a:r>
              <a:rPr lang="en-US" dirty="0" smtClean="0"/>
              <a:t>hypertension, and </a:t>
            </a:r>
            <a:r>
              <a:rPr lang="en-US" dirty="0" err="1" smtClean="0"/>
              <a:t>microalbuminuria</a:t>
            </a:r>
            <a:r>
              <a:rPr lang="en-US" dirty="0" smtClean="0"/>
              <a:t> in</a:t>
            </a:r>
          </a:p>
          <a:p>
            <a:pPr>
              <a:buNone/>
            </a:pPr>
            <a:r>
              <a:rPr lang="en-US" dirty="0" smtClean="0"/>
              <a:t>patients with T2DM. </a:t>
            </a:r>
            <a:r>
              <a:rPr lang="en-US" dirty="0" err="1" smtClean="0">
                <a:solidFill>
                  <a:srgbClr val="FF0000"/>
                </a:solidFill>
              </a:rPr>
              <a:t>Pioglitazone</a:t>
            </a:r>
            <a:r>
              <a:rPr lang="en-US" dirty="0" smtClean="0"/>
              <a:t> decreases</a:t>
            </a:r>
          </a:p>
          <a:p>
            <a:pPr>
              <a:buNone/>
            </a:pPr>
            <a:r>
              <a:rPr lang="en-US" dirty="0" smtClean="0"/>
              <a:t>fasting and postprandial </a:t>
            </a:r>
            <a:r>
              <a:rPr lang="en-US" dirty="0" smtClean="0"/>
              <a:t>plasma glucose levels by </a:t>
            </a:r>
            <a:r>
              <a:rPr lang="en-US" dirty="0" smtClean="0"/>
              <a:t>improving the </a:t>
            </a:r>
            <a:r>
              <a:rPr lang="en-US" dirty="0" smtClean="0"/>
              <a:t>sensitivity of </a:t>
            </a:r>
            <a:r>
              <a:rPr lang="en-US" dirty="0" smtClean="0"/>
              <a:t>hepatic and peripheral (</a:t>
            </a:r>
            <a:r>
              <a:rPr lang="en-US" dirty="0" smtClean="0"/>
              <a:t>muscle) tissue </a:t>
            </a:r>
            <a:r>
              <a:rPr lang="en-US" dirty="0" smtClean="0"/>
              <a:t>to insulin.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Pioglitazone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LDL cholesterol </a:t>
            </a:r>
            <a:r>
              <a:rPr lang="en-US" dirty="0" smtClean="0"/>
              <a:t>remained constant </a:t>
            </a:r>
          </a:p>
          <a:p>
            <a:r>
              <a:rPr lang="en-US" dirty="0" smtClean="0"/>
              <a:t>T</a:t>
            </a:r>
            <a:r>
              <a:rPr lang="en-US" dirty="0" smtClean="0"/>
              <a:t>riglyceride </a:t>
            </a:r>
            <a:r>
              <a:rPr lang="en-US" dirty="0" smtClean="0"/>
              <a:t>levels were </a:t>
            </a:r>
            <a:r>
              <a:rPr lang="en-US" dirty="0" smtClean="0"/>
              <a:t>decreased</a:t>
            </a:r>
          </a:p>
          <a:p>
            <a:r>
              <a:rPr lang="en-US" dirty="0" smtClean="0"/>
              <a:t>HDL </a:t>
            </a:r>
            <a:r>
              <a:rPr lang="en-US" dirty="0" smtClean="0"/>
              <a:t>cholesterol was </a:t>
            </a:r>
            <a:r>
              <a:rPr lang="en-US" dirty="0" smtClean="0"/>
              <a:t>increased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  The </a:t>
            </a:r>
            <a:r>
              <a:rPr lang="en-US" b="1" dirty="0" err="1" smtClean="0"/>
              <a:t>PROactive</a:t>
            </a:r>
            <a:r>
              <a:rPr lang="en-US" dirty="0" smtClean="0"/>
              <a:t> study was a large prospective</a:t>
            </a:r>
            <a:r>
              <a:rPr lang="en-US" dirty="0" smtClean="0"/>
              <a:t>, randomized</a:t>
            </a:r>
            <a:r>
              <a:rPr lang="en-US" dirty="0" smtClean="0"/>
              <a:t>, double-blind, </a:t>
            </a:r>
            <a:r>
              <a:rPr lang="en-US" dirty="0" smtClean="0"/>
              <a:t>secondary prevention study </a:t>
            </a:r>
            <a:r>
              <a:rPr lang="en-US" dirty="0" smtClean="0"/>
              <a:t>that </a:t>
            </a:r>
            <a:r>
              <a:rPr lang="en-US" dirty="0" smtClean="0"/>
              <a:t>investigated the </a:t>
            </a:r>
            <a:r>
              <a:rPr lang="en-US" dirty="0" smtClean="0"/>
              <a:t>effects of </a:t>
            </a:r>
            <a:r>
              <a:rPr lang="en-US" dirty="0" err="1" smtClean="0">
                <a:solidFill>
                  <a:srgbClr val="FF0000"/>
                </a:solidFill>
              </a:rPr>
              <a:t>pioglitazone</a:t>
            </a:r>
            <a:r>
              <a:rPr lang="en-US" dirty="0" smtClean="0"/>
              <a:t> (45 </a:t>
            </a:r>
            <a:r>
              <a:rPr lang="en-US" dirty="0" smtClean="0"/>
              <a:t>mg/day)on </a:t>
            </a:r>
            <a:r>
              <a:rPr lang="en-US" dirty="0" err="1" smtClean="0"/>
              <a:t>macrovascular</a:t>
            </a:r>
            <a:r>
              <a:rPr lang="en-US" dirty="0" smtClean="0"/>
              <a:t> outcomes in </a:t>
            </a:r>
            <a:r>
              <a:rPr lang="en-US" dirty="0" smtClean="0"/>
              <a:t>5,238 patients </a:t>
            </a:r>
            <a:r>
              <a:rPr lang="en-US" dirty="0" smtClean="0"/>
              <a:t>with T2DM and </a:t>
            </a:r>
            <a:r>
              <a:rPr lang="en-US" dirty="0" smtClean="0"/>
              <a:t>preexisting CVD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  meta-analysis </a:t>
            </a:r>
            <a:r>
              <a:rPr lang="en-US" dirty="0" smtClean="0"/>
              <a:t>of this </a:t>
            </a:r>
            <a:r>
              <a:rPr lang="en-US" dirty="0" smtClean="0"/>
              <a:t>study revealed </a:t>
            </a:r>
            <a:r>
              <a:rPr lang="en-US" dirty="0" smtClean="0"/>
              <a:t>that the primary end </a:t>
            </a:r>
            <a:r>
              <a:rPr lang="en-US" b="1" dirty="0" smtClean="0"/>
              <a:t>point(a </a:t>
            </a:r>
            <a:r>
              <a:rPr lang="en-US" b="1" dirty="0" smtClean="0"/>
              <a:t>composite of </a:t>
            </a:r>
            <a:r>
              <a:rPr lang="en-US" b="1" dirty="0" smtClean="0"/>
              <a:t>all-cause </a:t>
            </a:r>
            <a:r>
              <a:rPr lang="it-IT" b="1" dirty="0" smtClean="0"/>
              <a:t>mortality</a:t>
            </a:r>
            <a:r>
              <a:rPr lang="it-IT" b="1" dirty="0" smtClean="0"/>
              <a:t>, nonfatal MI, acute coronary </a:t>
            </a:r>
            <a:r>
              <a:rPr lang="it-IT" b="1" dirty="0" smtClean="0"/>
              <a:t>syndrome, </a:t>
            </a:r>
            <a:r>
              <a:rPr lang="en-US" b="1" dirty="0" smtClean="0"/>
              <a:t>stroke</a:t>
            </a:r>
            <a:r>
              <a:rPr lang="en-US" b="1" dirty="0" smtClean="0"/>
              <a:t>, major leg amputation, </a:t>
            </a:r>
            <a:r>
              <a:rPr lang="en-US" b="1" dirty="0" smtClean="0"/>
              <a:t>and coronary </a:t>
            </a:r>
            <a:r>
              <a:rPr lang="en-US" b="1" dirty="0" smtClean="0"/>
              <a:t>or leg </a:t>
            </a:r>
            <a:r>
              <a:rPr lang="en-US" b="1" dirty="0" smtClean="0"/>
              <a:t>revascularization</a:t>
            </a:r>
            <a:r>
              <a:rPr lang="en-US" dirty="0" smtClean="0"/>
              <a:t>) </a:t>
            </a:r>
            <a:r>
              <a:rPr lang="en-US" dirty="0" smtClean="0"/>
              <a:t>was </a:t>
            </a:r>
            <a:r>
              <a:rPr lang="en-US" dirty="0" smtClean="0"/>
              <a:t>significantly lower </a:t>
            </a:r>
            <a:r>
              <a:rPr lang="en-US" dirty="0" smtClean="0"/>
              <a:t>using </a:t>
            </a:r>
            <a:r>
              <a:rPr lang="en-US" dirty="0" err="1" smtClean="0">
                <a:solidFill>
                  <a:srgbClr val="FF0000"/>
                </a:solidFill>
              </a:rPr>
              <a:t>pioglitazone</a:t>
            </a:r>
            <a:r>
              <a:rPr lang="en-US" dirty="0" smtClean="0"/>
              <a:t> </a:t>
            </a:r>
            <a:r>
              <a:rPr lang="en-US" dirty="0" smtClean="0"/>
              <a:t>compared with </a:t>
            </a:r>
            <a:r>
              <a:rPr lang="en-US" dirty="0" smtClean="0"/>
              <a:t>placebo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In </a:t>
            </a:r>
            <a:r>
              <a:rPr lang="en-US" dirty="0" smtClean="0"/>
              <a:t>contrast to treatment with insulin, </a:t>
            </a:r>
            <a:r>
              <a:rPr lang="en-US" dirty="0" err="1" smtClean="0"/>
              <a:t>sulfonylureas,or</a:t>
            </a:r>
            <a:r>
              <a:rPr lang="en-US" dirty="0" smtClean="0"/>
              <a:t> </a:t>
            </a:r>
            <a:r>
              <a:rPr lang="en-US" dirty="0" err="1" smtClean="0"/>
              <a:t>glinides</a:t>
            </a:r>
            <a:r>
              <a:rPr lang="en-US" dirty="0" smtClean="0"/>
              <a:t>, use of </a:t>
            </a:r>
            <a:r>
              <a:rPr lang="en-US" dirty="0" err="1" smtClean="0">
                <a:solidFill>
                  <a:srgbClr val="FF0000"/>
                </a:solidFill>
              </a:rPr>
              <a:t>pioglitazone</a:t>
            </a:r>
            <a:r>
              <a:rPr lang="en-US" dirty="0" smtClean="0"/>
              <a:t> per </a:t>
            </a:r>
            <a:r>
              <a:rPr lang="en-US" dirty="0" smtClean="0"/>
              <a:t>se is not associated with an </a:t>
            </a:r>
            <a:r>
              <a:rPr lang="en-US" dirty="0" smtClean="0"/>
              <a:t>increased</a:t>
            </a:r>
            <a:r>
              <a:rPr lang="fa-IR" dirty="0" smtClean="0"/>
              <a:t> </a:t>
            </a:r>
            <a:r>
              <a:rPr lang="en-US" dirty="0" smtClean="0"/>
              <a:t>risk </a:t>
            </a:r>
            <a:r>
              <a:rPr lang="en-US" dirty="0" smtClean="0"/>
              <a:t>of hypoglycemia, which may be </a:t>
            </a:r>
            <a:r>
              <a:rPr lang="en-US" dirty="0" smtClean="0"/>
              <a:t>of</a:t>
            </a:r>
            <a:r>
              <a:rPr lang="fa-IR" dirty="0" smtClean="0"/>
              <a:t> </a:t>
            </a:r>
            <a:r>
              <a:rPr lang="en-US" dirty="0" smtClean="0"/>
              <a:t>particular </a:t>
            </a:r>
            <a:r>
              <a:rPr lang="en-US" dirty="0" smtClean="0"/>
              <a:t>relevance for the treatment </a:t>
            </a:r>
            <a:r>
              <a:rPr lang="en-US" dirty="0" smtClean="0"/>
              <a:t>of patients </a:t>
            </a:r>
            <a:r>
              <a:rPr lang="en-US" dirty="0" smtClean="0"/>
              <a:t>with CVD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3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5870" t="15066" r="5377" b="10843"/>
          <a:stretch>
            <a:fillRect/>
          </a:stretch>
        </p:blipFill>
        <p:spPr bwMode="auto">
          <a:xfrm>
            <a:off x="1066800" y="457200"/>
            <a:ext cx="70866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b="1" i="1" dirty="0" smtClean="0"/>
              <a:t>Decreased mortality with</a:t>
            </a:r>
          </a:p>
          <a:p>
            <a:pPr algn="ctr">
              <a:buNone/>
            </a:pPr>
            <a:r>
              <a:rPr lang="en-US" b="1" i="1" dirty="0" err="1" smtClean="0">
                <a:solidFill>
                  <a:srgbClr val="FF0000"/>
                </a:solidFill>
              </a:rPr>
              <a:t>pioglitazone</a:t>
            </a:r>
            <a:r>
              <a:rPr lang="en-US" b="1" i="1" dirty="0" smtClean="0"/>
              <a:t> </a:t>
            </a:r>
            <a:r>
              <a:rPr lang="en-US" b="1" i="1" dirty="0" err="1" smtClean="0"/>
              <a:t>monotherapy</a:t>
            </a:r>
            <a:r>
              <a:rPr lang="en-US" b="1" i="1" dirty="0" smtClean="0"/>
              <a:t> or</a:t>
            </a:r>
          </a:p>
          <a:p>
            <a:pPr algn="ctr">
              <a:buNone/>
            </a:pPr>
            <a:r>
              <a:rPr lang="en-US" b="1" i="1" dirty="0" err="1" smtClean="0">
                <a:solidFill>
                  <a:srgbClr val="FF0000"/>
                </a:solidFill>
              </a:rPr>
              <a:t>pioglitazone</a:t>
            </a:r>
            <a:r>
              <a:rPr lang="en-US" b="1" i="1" dirty="0" smtClean="0"/>
              <a:t> plus </a:t>
            </a:r>
            <a:r>
              <a:rPr lang="en-US" b="1" i="1" dirty="0" err="1" smtClean="0">
                <a:solidFill>
                  <a:srgbClr val="0070C0"/>
                </a:solidFill>
              </a:rPr>
              <a:t>metformin</a:t>
            </a:r>
            <a:endParaRPr lang="en-US" b="1" i="1" dirty="0" smtClean="0">
              <a:solidFill>
                <a:srgbClr val="0070C0"/>
              </a:solidFill>
            </a:endParaRPr>
          </a:p>
          <a:p>
            <a:pPr algn="ctr">
              <a:buNone/>
            </a:pPr>
            <a:r>
              <a:rPr lang="en-US" b="1" i="1" dirty="0" smtClean="0"/>
              <a:t>combination therapy in</a:t>
            </a:r>
          </a:p>
          <a:p>
            <a:pPr algn="ctr">
              <a:buNone/>
            </a:pPr>
            <a:r>
              <a:rPr lang="en-US" b="1" i="1" dirty="0" smtClean="0"/>
              <a:t>observational studies</a:t>
            </a:r>
            <a:endParaRPr lang="en-US" b="1" i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25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990600"/>
            <a:ext cx="7467600" cy="5135563"/>
          </a:xfrm>
        </p:spPr>
        <p:txBody>
          <a:bodyPr>
            <a:normAutofit/>
          </a:bodyPr>
          <a:lstStyle/>
          <a:p>
            <a:r>
              <a:rPr lang="pt-BR" dirty="0" smtClean="0"/>
              <a:t>In 91,521 </a:t>
            </a:r>
            <a:r>
              <a:rPr lang="en-US" dirty="0" smtClean="0"/>
              <a:t>people </a:t>
            </a:r>
            <a:r>
              <a:rPr lang="en-US" dirty="0" smtClean="0"/>
              <a:t>with diabetes </a:t>
            </a:r>
            <a:r>
              <a:rPr lang="en-US" dirty="0" smtClean="0"/>
              <a:t>(follow-up 7yrs</a:t>
            </a:r>
            <a:r>
              <a:rPr lang="en-US" dirty="0" smtClean="0"/>
              <a:t>). </a:t>
            </a:r>
            <a:r>
              <a:rPr lang="en-US" dirty="0" smtClean="0"/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pioglitazone</a:t>
            </a:r>
            <a:r>
              <a:rPr lang="en-US" dirty="0" smtClean="0"/>
              <a:t> </a:t>
            </a:r>
            <a:r>
              <a:rPr lang="en-US" b="1" dirty="0" smtClean="0"/>
              <a:t>was </a:t>
            </a:r>
            <a:r>
              <a:rPr lang="en-US" b="1" dirty="0" smtClean="0"/>
              <a:t>associated with a </a:t>
            </a:r>
            <a:r>
              <a:rPr lang="en-US" b="1" dirty="0" smtClean="0"/>
              <a:t>significant 31–39</a:t>
            </a:r>
            <a:r>
              <a:rPr lang="en-US" b="1" dirty="0" smtClean="0"/>
              <a:t>% reduced risk of all-cause </a:t>
            </a:r>
            <a:r>
              <a:rPr lang="en-US" b="1" dirty="0" smtClean="0"/>
              <a:t>mortality </a:t>
            </a:r>
            <a:r>
              <a:rPr lang="en-US" dirty="0" smtClean="0"/>
              <a:t>(P </a:t>
            </a:r>
            <a:r>
              <a:rPr lang="en-US" dirty="0" smtClean="0"/>
              <a:t>= 0.02 </a:t>
            </a:r>
            <a:r>
              <a:rPr lang="en-US" dirty="0" smtClean="0"/>
              <a:t>) </a:t>
            </a:r>
            <a:r>
              <a:rPr lang="en-US" dirty="0" smtClean="0"/>
              <a:t>compared </a:t>
            </a:r>
            <a:r>
              <a:rPr lang="en-US" dirty="0" smtClean="0"/>
              <a:t>with </a:t>
            </a:r>
            <a:r>
              <a:rPr lang="en-US" dirty="0" err="1" smtClean="0">
                <a:solidFill>
                  <a:srgbClr val="0070C0"/>
                </a:solidFill>
              </a:rPr>
              <a:t>metformin</a:t>
            </a:r>
            <a:r>
              <a:rPr lang="en-US" dirty="0" smtClean="0"/>
              <a:t>, </a:t>
            </a:r>
            <a:endParaRPr lang="en-US" dirty="0" smtClean="0"/>
          </a:p>
          <a:p>
            <a:r>
              <a:rPr lang="en-US" dirty="0" smtClean="0"/>
              <a:t>whereas </a:t>
            </a:r>
            <a:r>
              <a:rPr lang="en-US" dirty="0" smtClean="0"/>
              <a:t>first- or </a:t>
            </a:r>
            <a:r>
              <a:rPr lang="en-US" dirty="0" smtClean="0"/>
              <a:t>second generation </a:t>
            </a:r>
            <a:r>
              <a:rPr lang="en-US" b="1" dirty="0" err="1" smtClean="0"/>
              <a:t>sulfonylureas</a:t>
            </a:r>
            <a:r>
              <a:rPr lang="en-US" b="1" dirty="0" smtClean="0"/>
              <a:t> </a:t>
            </a:r>
            <a:r>
              <a:rPr lang="en-US" b="1" dirty="0" smtClean="0"/>
              <a:t>were </a:t>
            </a:r>
            <a:r>
              <a:rPr lang="en-US" b="1" dirty="0" smtClean="0"/>
              <a:t>associated with </a:t>
            </a:r>
            <a:r>
              <a:rPr lang="en-US" b="1" dirty="0" smtClean="0"/>
              <a:t>a significant 24–61% excess risk </a:t>
            </a:r>
            <a:r>
              <a:rPr lang="en-US" b="1" dirty="0" smtClean="0"/>
              <a:t>for all-cause </a:t>
            </a:r>
            <a:r>
              <a:rPr lang="en-US" b="1" dirty="0" smtClean="0"/>
              <a:t>mortality </a:t>
            </a:r>
            <a:r>
              <a:rPr lang="en-US" dirty="0" smtClean="0"/>
              <a:t>(P </a:t>
            </a:r>
            <a:r>
              <a:rPr lang="fa-IR" dirty="0" smtClean="0"/>
              <a:t>=</a:t>
            </a:r>
            <a:r>
              <a:rPr lang="en-US" dirty="0" smtClean="0"/>
              <a:t> </a:t>
            </a:r>
            <a:r>
              <a:rPr lang="en-US" dirty="0" smtClean="0"/>
              <a:t>0.001) </a:t>
            </a:r>
            <a:r>
              <a:rPr lang="en-US" dirty="0" smtClean="0"/>
              <a:t>compared with </a:t>
            </a:r>
            <a:r>
              <a:rPr lang="en-US" dirty="0" err="1" smtClean="0">
                <a:solidFill>
                  <a:srgbClr val="0070C0"/>
                </a:solidFill>
              </a:rPr>
              <a:t>metformin</a:t>
            </a:r>
            <a:r>
              <a:rPr lang="en-US" dirty="0" smtClean="0">
                <a:solidFill>
                  <a:srgbClr val="0070C0"/>
                </a:solidFill>
              </a:rPr>
              <a:t>.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b="1" i="1" dirty="0" smtClean="0"/>
              <a:t>Effects of </a:t>
            </a:r>
            <a:r>
              <a:rPr lang="en-US" b="1" i="1" dirty="0" err="1" smtClean="0">
                <a:solidFill>
                  <a:srgbClr val="FF0000"/>
                </a:solidFill>
              </a:rPr>
              <a:t>pioglitazone</a:t>
            </a:r>
            <a:r>
              <a:rPr lang="en-US" b="1" i="1" dirty="0" smtClean="0"/>
              <a:t> on</a:t>
            </a:r>
          </a:p>
          <a:p>
            <a:pPr algn="ctr">
              <a:buNone/>
            </a:pPr>
            <a:r>
              <a:rPr lang="en-US" b="1" i="1" dirty="0" err="1" smtClean="0"/>
              <a:t>microalbuminuria</a:t>
            </a:r>
            <a:r>
              <a:rPr lang="en-US" b="1" i="1" dirty="0" smtClean="0"/>
              <a:t> and outcome in</a:t>
            </a:r>
          </a:p>
          <a:p>
            <a:pPr algn="ctr">
              <a:buNone/>
            </a:pPr>
            <a:r>
              <a:rPr lang="en-US" b="1" i="1" dirty="0" smtClean="0"/>
              <a:t>T2DM patients with chronic kidney</a:t>
            </a:r>
          </a:p>
          <a:p>
            <a:pPr algn="ctr">
              <a:buNone/>
            </a:pPr>
            <a:r>
              <a:rPr lang="en-US" b="1" i="1" dirty="0" smtClean="0"/>
              <a:t>Disease</a:t>
            </a:r>
            <a:endParaRPr lang="en-US" b="1" i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rtl="1"/>
            <a:r>
              <a:rPr lang="fa-IR" b="1" dirty="0" smtClean="0">
                <a:latin typeface="Arial Rounded MT Bold" pitchFamily="34" charset="0"/>
              </a:rPr>
              <a:t>اصول </a:t>
            </a:r>
            <a:r>
              <a:rPr lang="fa-IR" b="1" dirty="0" smtClean="0">
                <a:latin typeface="Arial Rounded MT Bold" pitchFamily="34" charset="0"/>
              </a:rPr>
              <a:t>تجویزومصرف منطقی داروها:</a:t>
            </a:r>
          </a:p>
          <a:p>
            <a:pPr algn="ctr" rtl="1"/>
            <a:r>
              <a:rPr lang="fa-IR" b="1" dirty="0" smtClean="0">
                <a:latin typeface="Arial Rounded MT Bold" pitchFamily="34" charset="0"/>
              </a:rPr>
              <a:t>تیازولیدیندیونها</a:t>
            </a:r>
          </a:p>
          <a:p>
            <a:pPr algn="ctr" rtl="1"/>
            <a:r>
              <a:rPr lang="fa-IR" b="1" dirty="0" smtClean="0">
                <a:latin typeface="Arial Rounded MT Bold" pitchFamily="34" charset="0"/>
              </a:rPr>
              <a:t>مهارکننده الفاگلوکوزیداز</a:t>
            </a:r>
          </a:p>
          <a:p>
            <a:pPr algn="ctr" rtl="1"/>
            <a:endParaRPr lang="fa-IR" b="1" dirty="0" smtClean="0">
              <a:latin typeface="Arial Rounded MT Bold" pitchFamily="34" charset="0"/>
            </a:endParaRPr>
          </a:p>
          <a:p>
            <a:pPr algn="ctr" rtl="1"/>
            <a:r>
              <a:rPr lang="fa-IR" sz="2400" b="1" dirty="0" smtClean="0">
                <a:latin typeface="Arial Rounded MT Bold" pitchFamily="34" charset="0"/>
              </a:rPr>
              <a:t>دکترالهام فقیه ایمانی</a:t>
            </a:r>
          </a:p>
          <a:p>
            <a:pPr algn="ctr" rtl="1"/>
            <a:r>
              <a:rPr lang="fa-IR" sz="2400" b="1" dirty="0" smtClean="0">
                <a:latin typeface="Arial Rounded MT Bold" pitchFamily="34" charset="0"/>
              </a:rPr>
              <a:t>فوق تخصص غدد</a:t>
            </a:r>
          </a:p>
          <a:p>
            <a:pPr algn="ctr" rtl="1"/>
            <a:r>
              <a:rPr lang="fa-IR" sz="2400" b="1" dirty="0" smtClean="0">
                <a:latin typeface="Arial Rounded MT Bold" pitchFamily="34" charset="0"/>
              </a:rPr>
              <a:t>دیماه 1394</a:t>
            </a:r>
            <a:endParaRPr lang="en-US" sz="2400" b="1" dirty="0">
              <a:latin typeface="Arial Rounded MT Bold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  In </a:t>
            </a:r>
            <a:r>
              <a:rPr lang="en-US" dirty="0" smtClean="0"/>
              <a:t>the QUARTET studies, a </a:t>
            </a:r>
            <a:r>
              <a:rPr lang="en-US" dirty="0" smtClean="0"/>
              <a:t>consistent lowering </a:t>
            </a:r>
            <a:r>
              <a:rPr lang="en-US" dirty="0" smtClean="0"/>
              <a:t>effect of </a:t>
            </a:r>
            <a:r>
              <a:rPr lang="en-US" dirty="0" err="1" smtClean="0">
                <a:solidFill>
                  <a:srgbClr val="FF0000"/>
                </a:solidFill>
              </a:rPr>
              <a:t>pioglitazone</a:t>
            </a:r>
            <a:r>
              <a:rPr lang="en-US" dirty="0" smtClean="0"/>
              <a:t> on </a:t>
            </a:r>
            <a:r>
              <a:rPr lang="en-US" dirty="0" err="1" smtClean="0"/>
              <a:t>microalbuminuria</a:t>
            </a:r>
            <a:r>
              <a:rPr lang="en-US" dirty="0" smtClean="0"/>
              <a:t> was </a:t>
            </a:r>
            <a:r>
              <a:rPr lang="en-US" dirty="0" smtClean="0"/>
              <a:t>evident, which </a:t>
            </a:r>
            <a:r>
              <a:rPr lang="en-US" dirty="0" smtClean="0"/>
              <a:t>was not </a:t>
            </a:r>
            <a:r>
              <a:rPr lang="en-US" dirty="0" smtClean="0"/>
              <a:t>seen with </a:t>
            </a:r>
            <a:r>
              <a:rPr lang="en-US" dirty="0" err="1" smtClean="0"/>
              <a:t>metformin</a:t>
            </a:r>
            <a:r>
              <a:rPr lang="en-US" dirty="0" smtClean="0"/>
              <a:t> or </a:t>
            </a:r>
            <a:r>
              <a:rPr lang="en-US" dirty="0" err="1" smtClean="0"/>
              <a:t>sulfonylureas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   Despite the positive </a:t>
            </a:r>
            <a:r>
              <a:rPr lang="en-US" dirty="0" smtClean="0"/>
              <a:t>findings in patients with CKD </a:t>
            </a:r>
            <a:r>
              <a:rPr lang="en-US" dirty="0" smtClean="0"/>
              <a:t>and end-stage </a:t>
            </a:r>
            <a:r>
              <a:rPr lang="en-US" dirty="0" smtClean="0"/>
              <a:t>renal disease and the fact </a:t>
            </a:r>
            <a:r>
              <a:rPr lang="en-US" dirty="0" smtClean="0"/>
              <a:t>that </a:t>
            </a:r>
            <a:r>
              <a:rPr lang="en-US" dirty="0" err="1" smtClean="0">
                <a:solidFill>
                  <a:srgbClr val="FF0000"/>
                </a:solidFill>
              </a:rPr>
              <a:t>pioglitazone</a:t>
            </a:r>
            <a:r>
              <a:rPr lang="en-US" dirty="0" smtClean="0"/>
              <a:t> </a:t>
            </a:r>
            <a:r>
              <a:rPr lang="en-US" dirty="0" smtClean="0"/>
              <a:t>does not induce </a:t>
            </a:r>
            <a:r>
              <a:rPr lang="en-US" dirty="0" smtClean="0"/>
              <a:t>hypoglycemia, the </a:t>
            </a:r>
            <a:r>
              <a:rPr lang="en-US" dirty="0" smtClean="0"/>
              <a:t>drug </a:t>
            </a:r>
            <a:r>
              <a:rPr lang="en-US" b="1" dirty="0" smtClean="0"/>
              <a:t>should be used with caution </a:t>
            </a:r>
            <a:r>
              <a:rPr lang="en-US" b="1" dirty="0" smtClean="0"/>
              <a:t>in CKD </a:t>
            </a:r>
            <a:r>
              <a:rPr lang="en-US" b="1" dirty="0" smtClean="0"/>
              <a:t>stages 4 and 5 because of the risk </a:t>
            </a:r>
            <a:r>
              <a:rPr lang="en-US" b="1" dirty="0" smtClean="0"/>
              <a:t>of water </a:t>
            </a:r>
            <a:r>
              <a:rPr lang="en-US" b="1" dirty="0" smtClean="0"/>
              <a:t>and sodium retention and heart</a:t>
            </a:r>
          </a:p>
          <a:p>
            <a:pPr>
              <a:buNone/>
            </a:pPr>
            <a:r>
              <a:rPr lang="en-US" b="1" dirty="0" smtClean="0"/>
              <a:t>    failure</a:t>
            </a:r>
            <a:r>
              <a:rPr lang="en-US" b="1" dirty="0" smtClean="0"/>
              <a:t>.</a:t>
            </a:r>
            <a:endParaRPr lang="en-US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Safety issues with </a:t>
            </a:r>
            <a:r>
              <a:rPr lang="en-US" dirty="0" err="1" smtClean="0">
                <a:solidFill>
                  <a:srgbClr val="FF0000"/>
                </a:solidFill>
              </a:rPr>
              <a:t>pioglitazone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The </a:t>
            </a:r>
            <a:r>
              <a:rPr lang="en-US" dirty="0" smtClean="0"/>
              <a:t>clinical use of </a:t>
            </a:r>
            <a:r>
              <a:rPr lang="en-US" dirty="0" err="1" smtClean="0"/>
              <a:t>pioglitazone</a:t>
            </a:r>
            <a:r>
              <a:rPr lang="en-US" dirty="0" smtClean="0"/>
              <a:t> is </a:t>
            </a:r>
            <a:r>
              <a:rPr lang="en-US" dirty="0" err="1" smtClean="0"/>
              <a:t>limitedby</a:t>
            </a:r>
            <a:r>
              <a:rPr lang="en-US" dirty="0" smtClean="0"/>
              <a:t> </a:t>
            </a:r>
            <a:r>
              <a:rPr lang="en-US" dirty="0" smtClean="0"/>
              <a:t>the risk of adverse events, </a:t>
            </a:r>
            <a:r>
              <a:rPr lang="en-US" dirty="0" smtClean="0"/>
              <a:t>including </a:t>
            </a:r>
            <a:r>
              <a:rPr lang="en-US" b="1" i="1" dirty="0" smtClean="0"/>
              <a:t>weight </a:t>
            </a:r>
            <a:r>
              <a:rPr lang="en-US" b="1" i="1" dirty="0" smtClean="0"/>
              <a:t>gain, CHF, bone fractures, </a:t>
            </a:r>
            <a:r>
              <a:rPr lang="en-US" b="1" i="1" dirty="0" smtClean="0"/>
              <a:t>macular edema</a:t>
            </a:r>
            <a:r>
              <a:rPr lang="en-US" b="1" i="1" dirty="0" smtClean="0"/>
              <a:t>, and possibly bladder </a:t>
            </a:r>
            <a:r>
              <a:rPr lang="en-US" b="1" i="1" dirty="0" smtClean="0"/>
              <a:t>cancer.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   Increase </a:t>
            </a:r>
            <a:r>
              <a:rPr lang="en-US" dirty="0" smtClean="0"/>
              <a:t>in mean body weight was 3.6 </a:t>
            </a:r>
            <a:r>
              <a:rPr lang="en-US" dirty="0" smtClean="0"/>
              <a:t>kg in </a:t>
            </a:r>
            <a:r>
              <a:rPr lang="en-US" dirty="0" smtClean="0"/>
              <a:t>the </a:t>
            </a:r>
            <a:r>
              <a:rPr lang="en-US" dirty="0" err="1" smtClean="0"/>
              <a:t>PROactive</a:t>
            </a:r>
            <a:r>
              <a:rPr lang="en-US" dirty="0" smtClean="0"/>
              <a:t> study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In </a:t>
            </a:r>
            <a:r>
              <a:rPr lang="en-US" dirty="0" smtClean="0"/>
              <a:t>a post hoc analysis </a:t>
            </a:r>
            <a:r>
              <a:rPr lang="en-US" dirty="0" smtClean="0"/>
              <a:t>of various </a:t>
            </a:r>
            <a:r>
              <a:rPr lang="en-US" dirty="0" smtClean="0"/>
              <a:t>adverse events in the </a:t>
            </a:r>
            <a:r>
              <a:rPr lang="en-US" dirty="0" err="1" smtClean="0"/>
              <a:t>PROactive</a:t>
            </a:r>
            <a:r>
              <a:rPr lang="en-US" dirty="0" smtClean="0"/>
              <a:t> Trial , </a:t>
            </a:r>
            <a:r>
              <a:rPr lang="en-US" dirty="0" smtClean="0"/>
              <a:t>the rate of bone fracture </a:t>
            </a:r>
            <a:r>
              <a:rPr lang="en-US" dirty="0" smtClean="0"/>
              <a:t>was increased </a:t>
            </a:r>
            <a:r>
              <a:rPr lang="en-US" dirty="0" smtClean="0"/>
              <a:t>by 5.1% in women </a:t>
            </a:r>
            <a:r>
              <a:rPr lang="en-US" dirty="0" smtClean="0"/>
              <a:t>taking </a:t>
            </a:r>
            <a:r>
              <a:rPr lang="en-US" dirty="0" err="1" smtClean="0">
                <a:solidFill>
                  <a:srgbClr val="FF0000"/>
                </a:solidFill>
              </a:rPr>
              <a:t>pioglitazone</a:t>
            </a:r>
            <a:r>
              <a:rPr lang="en-US" dirty="0" smtClean="0"/>
              <a:t> </a:t>
            </a:r>
            <a:r>
              <a:rPr lang="en-US" dirty="0" smtClean="0"/>
              <a:t>vs. 2.5%in women taking placebo.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  The </a:t>
            </a:r>
            <a:r>
              <a:rPr lang="en-US" dirty="0" smtClean="0"/>
              <a:t>mechanism </a:t>
            </a:r>
            <a:r>
              <a:rPr lang="en-US" dirty="0" smtClean="0"/>
              <a:t>responsible for </a:t>
            </a:r>
            <a:r>
              <a:rPr lang="en-US" dirty="0" smtClean="0">
                <a:solidFill>
                  <a:srgbClr val="FF0000"/>
                </a:solidFill>
              </a:rPr>
              <a:t>TZD</a:t>
            </a:r>
            <a:r>
              <a:rPr lang="en-US" dirty="0" smtClean="0"/>
              <a:t>-related bone </a:t>
            </a:r>
            <a:r>
              <a:rPr lang="en-US" dirty="0" smtClean="0"/>
              <a:t>fractures remains </a:t>
            </a:r>
            <a:r>
              <a:rPr lang="en-US" dirty="0" smtClean="0"/>
              <a:t>unclear, although </a:t>
            </a:r>
            <a:r>
              <a:rPr lang="en-US" dirty="0" smtClean="0"/>
              <a:t>abnormalities in </a:t>
            </a:r>
            <a:r>
              <a:rPr lang="en-US" dirty="0" smtClean="0"/>
              <a:t>both bone formation and bone </a:t>
            </a:r>
            <a:r>
              <a:rPr lang="en-US" dirty="0" err="1" smtClean="0"/>
              <a:t>resorption</a:t>
            </a:r>
            <a:r>
              <a:rPr lang="en-US" dirty="0" smtClean="0"/>
              <a:t> have </a:t>
            </a:r>
            <a:r>
              <a:rPr lang="en-US" dirty="0" smtClean="0"/>
              <a:t>been suggested. </a:t>
            </a:r>
            <a:r>
              <a:rPr lang="en-US" dirty="0" smtClean="0">
                <a:solidFill>
                  <a:srgbClr val="FF0000"/>
                </a:solidFill>
              </a:rPr>
              <a:t>TZD</a:t>
            </a:r>
            <a:r>
              <a:rPr lang="en-US" dirty="0" smtClean="0"/>
              <a:t>s </a:t>
            </a:r>
            <a:r>
              <a:rPr lang="en-US" dirty="0" smtClean="0"/>
              <a:t>affect the </a:t>
            </a:r>
            <a:r>
              <a:rPr lang="en-US" dirty="0" smtClean="0"/>
              <a:t>differentiation of </a:t>
            </a:r>
            <a:r>
              <a:rPr lang="en-US" dirty="0" err="1" smtClean="0"/>
              <a:t>mesenchymal</a:t>
            </a:r>
            <a:r>
              <a:rPr lang="en-US" dirty="0" smtClean="0"/>
              <a:t> stem </a:t>
            </a:r>
            <a:r>
              <a:rPr lang="en-US" dirty="0" smtClean="0"/>
              <a:t>cells, leading to increased </a:t>
            </a:r>
            <a:r>
              <a:rPr lang="en-US" dirty="0" err="1" smtClean="0"/>
              <a:t>adipogenesis</a:t>
            </a:r>
            <a:r>
              <a:rPr lang="en-US" dirty="0" smtClean="0"/>
              <a:t> at </a:t>
            </a:r>
            <a:r>
              <a:rPr lang="en-US" dirty="0" smtClean="0"/>
              <a:t>the expense of the </a:t>
            </a:r>
            <a:r>
              <a:rPr lang="en-US" dirty="0" smtClean="0"/>
              <a:t>formation of </a:t>
            </a:r>
            <a:r>
              <a:rPr lang="en-US" dirty="0" err="1" smtClean="0"/>
              <a:t>osteoblasts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In </a:t>
            </a:r>
            <a:r>
              <a:rPr lang="en-US" dirty="0" smtClean="0"/>
              <a:t>a large prospective observational</a:t>
            </a:r>
          </a:p>
          <a:p>
            <a:pPr>
              <a:buNone/>
            </a:pPr>
            <a:r>
              <a:rPr lang="en-US" dirty="0" smtClean="0"/>
              <a:t>   Study , </a:t>
            </a:r>
            <a:r>
              <a:rPr lang="en-US" dirty="0" err="1" smtClean="0">
                <a:solidFill>
                  <a:srgbClr val="FF0000"/>
                </a:solidFill>
              </a:rPr>
              <a:t>pioglitazone</a:t>
            </a:r>
            <a:r>
              <a:rPr lang="en-US" dirty="0" smtClean="0"/>
              <a:t> use </a:t>
            </a:r>
            <a:r>
              <a:rPr lang="en-US" dirty="0" smtClean="0"/>
              <a:t>was associated with a modestly </a:t>
            </a:r>
            <a:r>
              <a:rPr lang="en-US" dirty="0" smtClean="0"/>
              <a:t>increased incidence </a:t>
            </a:r>
            <a:r>
              <a:rPr lang="en-US" dirty="0" smtClean="0"/>
              <a:t>of DME over 1 </a:t>
            </a:r>
            <a:r>
              <a:rPr lang="en-US" dirty="0" smtClean="0"/>
              <a:t>year (OR </a:t>
            </a:r>
            <a:r>
              <a:rPr lang="en-US" dirty="0" smtClean="0"/>
              <a:t>1.6 [95% CI 1.4–1.8]), although</a:t>
            </a:r>
          </a:p>
          <a:p>
            <a:pPr>
              <a:buNone/>
            </a:pPr>
            <a:r>
              <a:rPr lang="en-US" dirty="0" smtClean="0"/>
              <a:t>    there </a:t>
            </a:r>
            <a:r>
              <a:rPr lang="en-US" dirty="0" smtClean="0"/>
              <a:t>was no dose-response effect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6781800" cy="1143000"/>
          </a:xfrm>
        </p:spPr>
        <p:txBody>
          <a:bodyPr>
            <a:noAutofit/>
          </a:bodyPr>
          <a:lstStyle/>
          <a:p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b="1" i="1" dirty="0" smtClean="0"/>
              <a:t>Concern exists about an association</a:t>
            </a:r>
            <a:br>
              <a:rPr lang="en-US" b="1" i="1" dirty="0" smtClean="0"/>
            </a:br>
            <a:r>
              <a:rPr lang="en-US" b="1" i="1" dirty="0" smtClean="0"/>
              <a:t>between </a:t>
            </a:r>
            <a:r>
              <a:rPr lang="en-US" b="1" i="1" dirty="0" err="1" smtClean="0">
                <a:solidFill>
                  <a:srgbClr val="FF0000"/>
                </a:solidFill>
              </a:rPr>
              <a:t>pioglitazone</a:t>
            </a:r>
            <a:r>
              <a:rPr lang="en-US" b="1" i="1" dirty="0" smtClean="0"/>
              <a:t> and bladder</a:t>
            </a:r>
            <a:br>
              <a:rPr lang="en-US" b="1" i="1" dirty="0" smtClean="0"/>
            </a:br>
            <a:r>
              <a:rPr lang="en-US" b="1" i="1" dirty="0" smtClean="0"/>
              <a:t>c</a:t>
            </a:r>
            <a:r>
              <a:rPr lang="en-US" b="1" i="1" dirty="0" smtClean="0"/>
              <a:t>ancer</a:t>
            </a:r>
            <a:r>
              <a:rPr lang="en-US" b="1" i="1" dirty="0" smtClean="0"/>
              <a:t>.</a:t>
            </a:r>
            <a:endParaRPr lang="en-US" b="1" i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observational studies reported an </a:t>
            </a:r>
            <a:r>
              <a:rPr lang="en-US" dirty="0" smtClean="0"/>
              <a:t>increased risk of bladder cancer </a:t>
            </a:r>
            <a:r>
              <a:rPr lang="en-US" dirty="0" smtClean="0"/>
              <a:t>associated with </a:t>
            </a:r>
            <a:r>
              <a:rPr lang="en-US" dirty="0" err="1" smtClean="0">
                <a:solidFill>
                  <a:srgbClr val="FF0000"/>
                </a:solidFill>
              </a:rPr>
              <a:t>pioglitazone</a:t>
            </a:r>
            <a:r>
              <a:rPr lang="en-US" dirty="0" smtClean="0"/>
              <a:t>, </a:t>
            </a:r>
            <a:r>
              <a:rPr lang="en-US" dirty="0" smtClean="0"/>
              <a:t>whereas </a:t>
            </a:r>
            <a:r>
              <a:rPr lang="en-US" dirty="0" smtClean="0"/>
              <a:t>Wei et al. </a:t>
            </a:r>
            <a:r>
              <a:rPr lang="en-US" dirty="0" smtClean="0"/>
              <a:t>who analyzed the risk of </a:t>
            </a:r>
            <a:r>
              <a:rPr lang="en-US" dirty="0" smtClean="0"/>
              <a:t>bladder cancer </a:t>
            </a:r>
            <a:r>
              <a:rPr lang="en-US" dirty="0" smtClean="0"/>
              <a:t>in 23,548 patients exposed </a:t>
            </a:r>
            <a:r>
              <a:rPr lang="en-US" dirty="0" smtClean="0"/>
              <a:t>to </a:t>
            </a:r>
            <a:r>
              <a:rPr lang="en-US" dirty="0" err="1" smtClean="0"/>
              <a:t>pioglitazone</a:t>
            </a:r>
            <a:r>
              <a:rPr lang="en-US" dirty="0" smtClean="0"/>
              <a:t>, could not find an increased risk for bladder cancer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</a:rPr>
              <a:t>pioglitazone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b="1" dirty="0" smtClean="0"/>
              <a:t>Our view is that physicians should remain aware of this highly specific potential hazard and include this in an overall risk-benefit–based decision about whether to prescribe this product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recently </a:t>
            </a:r>
            <a:r>
              <a:rPr lang="en-US" dirty="0" smtClean="0"/>
              <a:t>published </a:t>
            </a:r>
            <a:r>
              <a:rPr lang="en-US" dirty="0" smtClean="0"/>
              <a:t>study in 600,000 </a:t>
            </a:r>
            <a:r>
              <a:rPr lang="en-US" dirty="0" smtClean="0"/>
              <a:t>patients with </a:t>
            </a:r>
            <a:r>
              <a:rPr lang="en-US" dirty="0" smtClean="0"/>
              <a:t>T2DM showed </a:t>
            </a:r>
            <a:r>
              <a:rPr lang="en-US" dirty="0" smtClean="0"/>
              <a:t>that the use of </a:t>
            </a:r>
            <a:r>
              <a:rPr lang="en-US" dirty="0" err="1" smtClean="0">
                <a:solidFill>
                  <a:srgbClr val="FF0000"/>
                </a:solidFill>
              </a:rPr>
              <a:t>pioglitazone</a:t>
            </a:r>
            <a:r>
              <a:rPr lang="en-US" dirty="0" smtClean="0"/>
              <a:t> was </a:t>
            </a:r>
            <a:r>
              <a:rPr lang="en-US" dirty="0" smtClean="0"/>
              <a:t>associated with a </a:t>
            </a:r>
            <a:r>
              <a:rPr lang="en-US" dirty="0" smtClean="0"/>
              <a:t>significantly </a:t>
            </a:r>
            <a:r>
              <a:rPr lang="en-US" b="1" dirty="0" smtClean="0"/>
              <a:t>decreased </a:t>
            </a:r>
            <a:r>
              <a:rPr lang="en-US" b="1" dirty="0" smtClean="0"/>
              <a:t>liver cancer </a:t>
            </a:r>
            <a:r>
              <a:rPr lang="en-US" dirty="0" smtClean="0"/>
              <a:t>incidence.</a:t>
            </a:r>
          </a:p>
          <a:p>
            <a:r>
              <a:rPr lang="en-US" dirty="0" smtClean="0"/>
              <a:t>a </a:t>
            </a:r>
            <a:r>
              <a:rPr lang="en-US" b="1" dirty="0" smtClean="0"/>
              <a:t>decreased risk of </a:t>
            </a:r>
            <a:r>
              <a:rPr lang="en-US" b="1" dirty="0" smtClean="0"/>
              <a:t>colorectal cancer </a:t>
            </a:r>
            <a:r>
              <a:rPr lang="en-US" dirty="0" smtClean="0"/>
              <a:t>was observed in patients who </a:t>
            </a:r>
            <a:r>
              <a:rPr lang="en-US" dirty="0" smtClean="0"/>
              <a:t>had used </a:t>
            </a:r>
            <a:r>
              <a:rPr lang="en-US" dirty="0" smtClean="0"/>
              <a:t>TZDs compared with those who </a:t>
            </a:r>
            <a:r>
              <a:rPr lang="en-US" dirty="0" smtClean="0"/>
              <a:t>had never </a:t>
            </a:r>
            <a:r>
              <a:rPr lang="en-US" dirty="0" smtClean="0"/>
              <a:t>used </a:t>
            </a:r>
            <a:r>
              <a:rPr lang="en-US" dirty="0" smtClean="0"/>
              <a:t>TZDs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25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3686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642" t="10102" r="17801" b="7401"/>
          <a:stretch>
            <a:fillRect/>
          </a:stretch>
        </p:blipFill>
        <p:spPr bwMode="auto">
          <a:xfrm>
            <a:off x="1066800" y="533400"/>
            <a:ext cx="80772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a-IR" b="1" dirty="0" smtClean="0">
                <a:solidFill>
                  <a:srgbClr val="FF0000"/>
                </a:solidFill>
              </a:rPr>
              <a:t>  </a:t>
            </a:r>
            <a:r>
              <a:rPr lang="en-US" b="1" dirty="0" err="1" smtClean="0">
                <a:solidFill>
                  <a:srgbClr val="FF0000"/>
                </a:solidFill>
              </a:rPr>
              <a:t>pioglitazone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/>
              <a:t>monotherapy</a:t>
            </a:r>
            <a:r>
              <a:rPr lang="en-US" b="1" dirty="0" smtClean="0"/>
              <a:t> can be </a:t>
            </a:r>
            <a:r>
              <a:rPr lang="en-US" b="1" dirty="0" smtClean="0"/>
              <a:t>considered an </a:t>
            </a:r>
            <a:r>
              <a:rPr lang="en-US" b="1" dirty="0" smtClean="0"/>
              <a:t>alternative to </a:t>
            </a:r>
            <a:r>
              <a:rPr lang="en-US" b="1" dirty="0" err="1" smtClean="0">
                <a:solidFill>
                  <a:srgbClr val="0070C0"/>
                </a:solidFill>
              </a:rPr>
              <a:t>metformin</a:t>
            </a:r>
            <a:r>
              <a:rPr lang="en-US" b="1" dirty="0" smtClean="0"/>
              <a:t> </a:t>
            </a:r>
            <a:r>
              <a:rPr lang="en-US" b="1" dirty="0" err="1" smtClean="0"/>
              <a:t>monotherapy</a:t>
            </a:r>
            <a:r>
              <a:rPr lang="en-US" b="1" dirty="0" smtClean="0"/>
              <a:t> if </a:t>
            </a:r>
            <a:r>
              <a:rPr lang="en-US" b="1" dirty="0" err="1" smtClean="0">
                <a:solidFill>
                  <a:srgbClr val="0070C0"/>
                </a:solidFill>
              </a:rPr>
              <a:t>metformin</a:t>
            </a:r>
            <a:r>
              <a:rPr lang="en-US" b="1" dirty="0" smtClean="0"/>
              <a:t> cannot be </a:t>
            </a:r>
            <a:r>
              <a:rPr lang="en-US" b="1" dirty="0" smtClean="0"/>
              <a:t>used </a:t>
            </a:r>
            <a:r>
              <a:rPr lang="en-US" dirty="0" smtClean="0"/>
              <a:t>(not </a:t>
            </a:r>
            <a:r>
              <a:rPr lang="en-US" dirty="0" smtClean="0"/>
              <a:t>tolerated or is contraindicated), as </a:t>
            </a:r>
            <a:r>
              <a:rPr lang="en-US" dirty="0" smtClean="0"/>
              <a:t>a combination </a:t>
            </a:r>
            <a:r>
              <a:rPr lang="en-US" dirty="0" smtClean="0"/>
              <a:t>therapy if </a:t>
            </a:r>
            <a:r>
              <a:rPr lang="en-US" dirty="0" err="1" smtClean="0"/>
              <a:t>monotherapy</a:t>
            </a:r>
            <a:r>
              <a:rPr lang="en-US" dirty="0" smtClean="0"/>
              <a:t> with </a:t>
            </a:r>
            <a:r>
              <a:rPr lang="en-US" dirty="0" err="1" smtClean="0">
                <a:solidFill>
                  <a:srgbClr val="0070C0"/>
                </a:solidFill>
              </a:rPr>
              <a:t>metformin</a:t>
            </a:r>
            <a:r>
              <a:rPr lang="en-US" dirty="0" smtClean="0"/>
              <a:t> alone does not </a:t>
            </a:r>
            <a:r>
              <a:rPr lang="en-US" dirty="0" smtClean="0"/>
              <a:t>achieve </a:t>
            </a:r>
            <a:r>
              <a:rPr lang="en-US" dirty="0" smtClean="0"/>
              <a:t>an HbA1c target, or a triple </a:t>
            </a:r>
            <a:r>
              <a:rPr lang="en-US" dirty="0" smtClean="0"/>
              <a:t>combination therapy.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   the </a:t>
            </a:r>
            <a:r>
              <a:rPr lang="en-US" dirty="0" smtClean="0"/>
              <a:t>most </a:t>
            </a:r>
            <a:r>
              <a:rPr lang="en-US" dirty="0" smtClean="0"/>
              <a:t>insulin resistant patients</a:t>
            </a:r>
            <a:r>
              <a:rPr lang="en-US" b="1" dirty="0" smtClean="0"/>
              <a:t>: increased waist </a:t>
            </a:r>
            <a:r>
              <a:rPr lang="en-US" b="1" dirty="0" smtClean="0"/>
              <a:t>circumference, low </a:t>
            </a:r>
            <a:r>
              <a:rPr lang="en-US" b="1" dirty="0" smtClean="0"/>
              <a:t>HDL cholesterol </a:t>
            </a:r>
            <a:r>
              <a:rPr lang="en-US" b="1" dirty="0" smtClean="0"/>
              <a:t>level, and fatty </a:t>
            </a:r>
            <a:r>
              <a:rPr lang="en-US" b="1" dirty="0" smtClean="0"/>
              <a:t>liver </a:t>
            </a:r>
            <a:r>
              <a:rPr lang="en-US" dirty="0" smtClean="0"/>
              <a:t>may be the </a:t>
            </a:r>
            <a:r>
              <a:rPr lang="en-US" dirty="0" smtClean="0"/>
              <a:t>best candidates for </a:t>
            </a:r>
            <a:r>
              <a:rPr lang="en-US" dirty="0" err="1" smtClean="0">
                <a:solidFill>
                  <a:srgbClr val="FF0000"/>
                </a:solidFill>
              </a:rPr>
              <a:t>pioglitazone</a:t>
            </a:r>
            <a:r>
              <a:rPr lang="en-US" dirty="0" smtClean="0"/>
              <a:t>. </a:t>
            </a:r>
            <a:r>
              <a:rPr lang="en-US" dirty="0" smtClean="0"/>
              <a:t>patients with </a:t>
            </a:r>
            <a:r>
              <a:rPr lang="en-US" dirty="0" smtClean="0"/>
              <a:t>CVD are also </a:t>
            </a:r>
            <a:r>
              <a:rPr lang="en-US" dirty="0" smtClean="0"/>
              <a:t>likely to </a:t>
            </a:r>
            <a:r>
              <a:rPr lang="en-US" dirty="0" smtClean="0"/>
              <a:t>benefit from </a:t>
            </a:r>
            <a:r>
              <a:rPr lang="en-US" dirty="0" err="1" smtClean="0">
                <a:solidFill>
                  <a:srgbClr val="FF0000"/>
                </a:solidFill>
              </a:rPr>
              <a:t>pioglitazone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    </a:t>
            </a:r>
            <a:r>
              <a:rPr lang="en-US" dirty="0" smtClean="0"/>
              <a:t>It is our </a:t>
            </a:r>
            <a:r>
              <a:rPr lang="en-US" dirty="0" smtClean="0"/>
              <a:t>belief that </a:t>
            </a:r>
            <a:r>
              <a:rPr lang="en-US" dirty="0" err="1" smtClean="0">
                <a:solidFill>
                  <a:srgbClr val="FF0000"/>
                </a:solidFill>
              </a:rPr>
              <a:t>pioglitazone</a:t>
            </a:r>
            <a:r>
              <a:rPr lang="en-US" dirty="0" smtClean="0"/>
              <a:t> represents an </a:t>
            </a:r>
            <a:r>
              <a:rPr lang="en-US" dirty="0" smtClean="0"/>
              <a:t>important therapeutic </a:t>
            </a:r>
            <a:r>
              <a:rPr lang="en-US" dirty="0" smtClean="0"/>
              <a:t>option in people </a:t>
            </a:r>
            <a:r>
              <a:rPr lang="en-US" dirty="0" smtClean="0"/>
              <a:t>with T2DM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fa-IR" b="1" dirty="0" smtClean="0"/>
          </a:p>
          <a:p>
            <a:pPr algn="ctr"/>
            <a:r>
              <a:rPr lang="en-US" b="1" dirty="0" smtClean="0"/>
              <a:t>So</a:t>
            </a:r>
            <a:r>
              <a:rPr lang="en-US" b="1" dirty="0" smtClean="0"/>
              <a:t>, to answer our original question: </a:t>
            </a:r>
            <a:endParaRPr lang="fa-IR" b="1" dirty="0" smtClean="0"/>
          </a:p>
          <a:p>
            <a:pPr algn="ctr"/>
            <a:r>
              <a:rPr lang="fa-IR" b="1" dirty="0" smtClean="0"/>
              <a:t> </a:t>
            </a:r>
            <a:r>
              <a:rPr lang="en-US" b="1" dirty="0" smtClean="0"/>
              <a:t>yes</a:t>
            </a:r>
            <a:r>
              <a:rPr lang="en-US" b="1" dirty="0" smtClean="0"/>
              <a:t>, we still need </a:t>
            </a:r>
            <a:r>
              <a:rPr lang="en-US" b="1" dirty="0" err="1" smtClean="0">
                <a:solidFill>
                  <a:srgbClr val="FF0000"/>
                </a:solidFill>
              </a:rPr>
              <a:t>pioglitazone</a:t>
            </a:r>
            <a:r>
              <a:rPr lang="en-US" b="1" dirty="0" smtClean="0"/>
              <a:t> for the treatment of T2DM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533400"/>
            <a:ext cx="7772400" cy="1066799"/>
          </a:xfrm>
        </p:spPr>
        <p:txBody>
          <a:bodyPr>
            <a:normAutofit/>
          </a:bodyPr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</a:rPr>
              <a:t>pioglitazone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752600"/>
            <a:ext cx="6400800" cy="4038600"/>
          </a:xfrm>
        </p:spPr>
        <p:txBody>
          <a:bodyPr>
            <a:normAutofit/>
          </a:bodyPr>
          <a:lstStyle/>
          <a:p>
            <a:pPr algn="l"/>
            <a:r>
              <a:rPr lang="en-US" dirty="0" err="1" smtClean="0">
                <a:solidFill>
                  <a:schemeClr val="tx1"/>
                </a:solidFill>
              </a:rPr>
              <a:t>Monotherapy</a:t>
            </a:r>
            <a:r>
              <a:rPr lang="en-US" dirty="0" smtClean="0">
                <a:solidFill>
                  <a:schemeClr val="tx1"/>
                </a:solidFill>
              </a:rPr>
              <a:t> or combination therapy: 15-30 mg once </a:t>
            </a:r>
            <a:r>
              <a:rPr lang="en-US" dirty="0" smtClean="0">
                <a:solidFill>
                  <a:schemeClr val="tx1"/>
                </a:solidFill>
              </a:rPr>
              <a:t>daily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Maximum dose</a:t>
            </a:r>
            <a:r>
              <a:rPr lang="en-US" dirty="0" smtClean="0">
                <a:solidFill>
                  <a:schemeClr val="tx1"/>
                </a:solidFill>
              </a:rPr>
              <a:t>: 45 mg once </a:t>
            </a:r>
            <a:r>
              <a:rPr lang="en-US" dirty="0" smtClean="0">
                <a:solidFill>
                  <a:schemeClr val="tx1"/>
                </a:solidFill>
              </a:rPr>
              <a:t>daily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Tablet</a:t>
            </a:r>
            <a:r>
              <a:rPr lang="en-US" dirty="0" smtClean="0">
                <a:solidFill>
                  <a:schemeClr val="tx1"/>
                </a:solidFill>
              </a:rPr>
              <a:t>, Oral: </a:t>
            </a:r>
          </a:p>
          <a:p>
            <a:pPr algn="l"/>
            <a:r>
              <a:rPr lang="en-US" dirty="0" err="1" smtClean="0">
                <a:solidFill>
                  <a:schemeClr val="tx1"/>
                </a:solidFill>
              </a:rPr>
              <a:t>Actos</a:t>
            </a:r>
            <a:r>
              <a:rPr lang="en-US" dirty="0" smtClean="0">
                <a:solidFill>
                  <a:schemeClr val="tx1"/>
                </a:solidFill>
              </a:rPr>
              <a:t>: 15 mg, 30 mg, 45 mg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Generic: 15 mg, 30 mg, 45 mg</a:t>
            </a: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</a:rPr>
              <a:t>pioglitazone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371600"/>
            <a:ext cx="7467600" cy="4754563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Prior to initiation</a:t>
            </a:r>
            <a:r>
              <a:rPr lang="en-US" dirty="0" smtClean="0"/>
              <a:t>: Evaluate liver tests (</a:t>
            </a:r>
            <a:r>
              <a:rPr lang="en-US" dirty="0" smtClean="0">
                <a:solidFill>
                  <a:srgbClr val="00B050"/>
                </a:solidFill>
              </a:rPr>
              <a:t>ALT, </a:t>
            </a:r>
            <a:r>
              <a:rPr lang="en-US" dirty="0" smtClean="0">
                <a:solidFill>
                  <a:srgbClr val="00B050"/>
                </a:solidFill>
              </a:rPr>
              <a:t>AST,ALP, </a:t>
            </a:r>
            <a:r>
              <a:rPr lang="en-US" dirty="0" smtClean="0">
                <a:solidFill>
                  <a:srgbClr val="00B050"/>
                </a:solidFill>
              </a:rPr>
              <a:t>total </a:t>
            </a:r>
            <a:r>
              <a:rPr lang="en-US" dirty="0" err="1" smtClean="0">
                <a:solidFill>
                  <a:srgbClr val="00B050"/>
                </a:solidFill>
              </a:rPr>
              <a:t>bilirubin</a:t>
            </a:r>
            <a:r>
              <a:rPr lang="en-US" dirty="0" smtClean="0"/>
              <a:t>) and if abnormal, initiate with caution.</a:t>
            </a:r>
          </a:p>
          <a:p>
            <a:r>
              <a:rPr lang="en-US" b="1" dirty="0" smtClean="0"/>
              <a:t>During therapy</a:t>
            </a:r>
            <a:r>
              <a:rPr lang="en-US" dirty="0" smtClean="0"/>
              <a:t>: If liver injury is suspected (</a:t>
            </a:r>
            <a:r>
              <a:rPr lang="en-US" dirty="0" err="1" smtClean="0"/>
              <a:t>eg</a:t>
            </a:r>
            <a:r>
              <a:rPr lang="en-US" dirty="0" smtClean="0"/>
              <a:t>, fatigue, jaundice, dark urine): Interrupt therapy, measure serum liver tests, and investigate possible etiologies:</a:t>
            </a:r>
          </a:p>
          <a:p>
            <a:r>
              <a:rPr lang="en-US" dirty="0" smtClean="0"/>
              <a:t>If </a:t>
            </a:r>
            <a:r>
              <a:rPr lang="en-US" dirty="0" smtClean="0">
                <a:solidFill>
                  <a:srgbClr val="00B050"/>
                </a:solidFill>
              </a:rPr>
              <a:t>ALT</a:t>
            </a:r>
            <a:r>
              <a:rPr lang="en-US" dirty="0" smtClean="0"/>
              <a:t> &gt;3 x ULN </a:t>
            </a:r>
            <a:r>
              <a:rPr lang="en-US" b="1" dirty="0" smtClean="0"/>
              <a:t>and</a:t>
            </a:r>
            <a:r>
              <a:rPr lang="en-US" dirty="0" smtClean="0"/>
              <a:t> without alternative etiologies: Do not reinitiate therapy.</a:t>
            </a:r>
          </a:p>
          <a:p>
            <a:r>
              <a:rPr lang="en-US" dirty="0" smtClean="0"/>
              <a:t>If </a:t>
            </a:r>
            <a:r>
              <a:rPr lang="en-US" dirty="0" smtClean="0">
                <a:solidFill>
                  <a:srgbClr val="00B050"/>
                </a:solidFill>
              </a:rPr>
              <a:t>ALT</a:t>
            </a:r>
            <a:r>
              <a:rPr lang="en-US" dirty="0" smtClean="0"/>
              <a:t> elevated (but &lt;3 x ULN) </a:t>
            </a:r>
            <a:r>
              <a:rPr lang="en-US" b="1" dirty="0" smtClean="0"/>
              <a:t>or</a:t>
            </a:r>
            <a:r>
              <a:rPr lang="en-US" dirty="0" smtClean="0"/>
              <a:t> total </a:t>
            </a:r>
            <a:r>
              <a:rPr lang="en-US" dirty="0" err="1" smtClean="0"/>
              <a:t>bilirubin</a:t>
            </a:r>
            <a:r>
              <a:rPr lang="en-US" dirty="0" smtClean="0"/>
              <a:t> elevated (but &lt;2 x ULN) </a:t>
            </a:r>
            <a:r>
              <a:rPr lang="en-US" b="1" dirty="0" smtClean="0"/>
              <a:t>and</a:t>
            </a:r>
            <a:r>
              <a:rPr lang="en-US" dirty="0" smtClean="0"/>
              <a:t> with an alternative etiology: May reinitiate with </a:t>
            </a:r>
            <a:r>
              <a:rPr lang="en-US" dirty="0" smtClean="0"/>
              <a:t>caution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</a:rPr>
              <a:t>pioglitazone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Renal </a:t>
            </a:r>
            <a:r>
              <a:rPr lang="en-US" dirty="0" smtClean="0"/>
              <a:t>Impairment: </a:t>
            </a:r>
            <a:r>
              <a:rPr lang="en-US" dirty="0" smtClean="0"/>
              <a:t>No dosage adjustment necessary.</a:t>
            </a:r>
          </a:p>
          <a:p>
            <a:r>
              <a:rPr lang="en-US" dirty="0" smtClean="0"/>
              <a:t> </a:t>
            </a:r>
            <a:r>
              <a:rPr lang="en-US" dirty="0" smtClean="0"/>
              <a:t>Hepatic </a:t>
            </a:r>
            <a:r>
              <a:rPr lang="en-US" dirty="0" smtClean="0"/>
              <a:t>Impairment: </a:t>
            </a:r>
            <a:r>
              <a:rPr lang="en-US" dirty="0" smtClean="0"/>
              <a:t>No dosage adjustment </a:t>
            </a:r>
            <a:r>
              <a:rPr lang="en-US" dirty="0" smtClean="0"/>
              <a:t>necessary.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Contraindications</a:t>
            </a:r>
            <a:r>
              <a:rPr lang="fa-IR" sz="3600" dirty="0" smtClean="0"/>
              <a:t> </a:t>
            </a:r>
            <a:r>
              <a:rPr lang="en-US" sz="3600" dirty="0" smtClean="0"/>
              <a:t> of </a:t>
            </a:r>
            <a:r>
              <a:rPr lang="en-US" sz="3600" b="1" dirty="0" err="1" smtClean="0">
                <a:solidFill>
                  <a:srgbClr val="FF0000"/>
                </a:solidFill>
              </a:rPr>
              <a:t>pioglitazone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Hypersensitivity to </a:t>
            </a:r>
            <a:r>
              <a:rPr lang="en-US" dirty="0" err="1" smtClean="0"/>
              <a:t>pioglitazone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smtClean="0"/>
              <a:t>NYHA Class III/IV heart failure (initiation of therapy</a:t>
            </a:r>
            <a:r>
              <a:rPr lang="en-US" dirty="0" smtClean="0"/>
              <a:t>)</a:t>
            </a:r>
          </a:p>
          <a:p>
            <a:r>
              <a:rPr lang="en-US" b="1" dirty="0" smtClean="0"/>
              <a:t>Pregnancy Risk Factor </a:t>
            </a:r>
            <a:r>
              <a:rPr lang="en-US" b="1" dirty="0" smtClean="0"/>
              <a:t>C</a:t>
            </a:r>
          </a:p>
          <a:p>
            <a:r>
              <a:rPr lang="en-US" b="1" dirty="0" smtClean="0"/>
              <a:t>Breast-Feeding </a:t>
            </a:r>
            <a:r>
              <a:rPr lang="en-US" dirty="0" smtClean="0"/>
              <a:t> </a:t>
            </a:r>
            <a:r>
              <a:rPr lang="en-US" dirty="0" smtClean="0"/>
              <a:t>It is not known if </a:t>
            </a:r>
            <a:r>
              <a:rPr lang="en-US" dirty="0" err="1" smtClean="0"/>
              <a:t>pioglitazone</a:t>
            </a:r>
            <a:r>
              <a:rPr lang="en-US" dirty="0" smtClean="0"/>
              <a:t> is excreted in breast </a:t>
            </a:r>
            <a:r>
              <a:rPr lang="en-US" dirty="0" smtClean="0"/>
              <a:t>milk. the </a:t>
            </a:r>
            <a:r>
              <a:rPr lang="en-US" dirty="0" smtClean="0"/>
              <a:t>safety of </a:t>
            </a:r>
            <a:r>
              <a:rPr lang="en-US" dirty="0" err="1" smtClean="0"/>
              <a:t>pioglitazone</a:t>
            </a:r>
            <a:r>
              <a:rPr lang="en-US" dirty="0" smtClean="0"/>
              <a:t> during breast-feeding has not yet been established</a:t>
            </a:r>
          </a:p>
          <a:p>
            <a:endParaRPr lang="en-US" dirty="0" smtClean="0"/>
          </a:p>
          <a:p>
            <a:r>
              <a:rPr lang="en-US" b="1" dirty="0" smtClean="0"/>
              <a:t>Canadian labeling</a:t>
            </a:r>
            <a:r>
              <a:rPr lang="en-US" dirty="0" smtClean="0"/>
              <a:t>: Additional contraindications (not is U.S. labeling): Any stage of heart failure (</a:t>
            </a:r>
            <a:r>
              <a:rPr lang="en-US" dirty="0" err="1" smtClean="0"/>
              <a:t>eg</a:t>
            </a:r>
            <a:r>
              <a:rPr lang="en-US" dirty="0" smtClean="0"/>
              <a:t>, NYHA Class I, II, III, IV); serious hepatic impairment; active bladder cancer; history of bladder cancer; uninvestigated macroscopic </a:t>
            </a:r>
            <a:r>
              <a:rPr lang="en-US" dirty="0" err="1" smtClean="0"/>
              <a:t>hematuria</a:t>
            </a:r>
            <a:r>
              <a:rPr lang="en-US" dirty="0" smtClean="0"/>
              <a:t>; </a:t>
            </a:r>
            <a:r>
              <a:rPr lang="en-US" dirty="0" smtClean="0"/>
              <a:t>pregnancy</a:t>
            </a:r>
            <a:endParaRPr lang="en-US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sz="4000" b="1" dirty="0" smtClean="0"/>
          </a:p>
          <a:p>
            <a:pPr algn="ctr"/>
            <a:r>
              <a:rPr lang="en-US" sz="4000" b="1" dirty="0" smtClean="0"/>
              <a:t>ALPHA-GLUCOSIDASE </a:t>
            </a:r>
            <a:r>
              <a:rPr lang="en-US" sz="4000" b="1" dirty="0" smtClean="0"/>
              <a:t>INHIBITORS</a:t>
            </a:r>
            <a:endParaRPr lang="en-US" sz="4000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 smtClean="0"/>
              <a:t>ALPHA-GLUCOSIDASE INHIBITORS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   </a:t>
            </a:r>
            <a:r>
              <a:rPr lang="en-US" dirty="0" smtClean="0"/>
              <a:t>they inhibit the upper gastrointestinal enzymes (</a:t>
            </a:r>
            <a:r>
              <a:rPr lang="en-US" b="1" dirty="0" smtClean="0"/>
              <a:t>alpha-</a:t>
            </a:r>
            <a:r>
              <a:rPr lang="en-US" b="1" dirty="0" err="1" smtClean="0"/>
              <a:t>glucosidases</a:t>
            </a:r>
            <a:r>
              <a:rPr lang="en-US" dirty="0" smtClean="0"/>
              <a:t>) that convert complex polysaccharide carbohydrates into </a:t>
            </a:r>
            <a:r>
              <a:rPr lang="en-US" dirty="0" err="1" smtClean="0"/>
              <a:t>monosaccharides</a:t>
            </a:r>
            <a:r>
              <a:rPr lang="en-US" dirty="0" smtClean="0"/>
              <a:t> in a dose-dependent fashion. These drugs slow absorption of glucose; the slower rise in </a:t>
            </a:r>
            <a:r>
              <a:rPr lang="en-US" b="1" dirty="0" smtClean="0"/>
              <a:t>postprandial blood glucose</a:t>
            </a:r>
            <a:r>
              <a:rPr lang="en-US" dirty="0" smtClean="0"/>
              <a:t> concentrations is potentially beneficial in </a:t>
            </a:r>
            <a:r>
              <a:rPr lang="en-US" b="1" dirty="0" smtClean="0"/>
              <a:t>both type 1 and type 2 diabetes</a:t>
            </a:r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ACARBOSE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600200"/>
            <a:ext cx="75438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addition </a:t>
            </a:r>
            <a:r>
              <a:rPr lang="en-US" dirty="0" smtClean="0"/>
              <a:t>of </a:t>
            </a:r>
            <a:r>
              <a:rPr lang="en-US" dirty="0" err="1" smtClean="0">
                <a:solidFill>
                  <a:srgbClr val="FF0000"/>
                </a:solidFill>
              </a:rPr>
              <a:t>acarbose</a:t>
            </a:r>
            <a:r>
              <a:rPr lang="en-US" dirty="0" smtClean="0"/>
              <a:t> in </a:t>
            </a:r>
            <a:r>
              <a:rPr lang="en-US" dirty="0" smtClean="0"/>
              <a:t>each </a:t>
            </a:r>
            <a:r>
              <a:rPr lang="en-US" dirty="0" smtClean="0"/>
              <a:t>groups reduced the mean postprandial blood </a:t>
            </a:r>
            <a:r>
              <a:rPr lang="en-US" dirty="0" smtClean="0"/>
              <a:t>glucose and </a:t>
            </a:r>
            <a:r>
              <a:rPr lang="en-US" b="1" dirty="0" smtClean="0"/>
              <a:t>lowered A1C values by 0.4 to </a:t>
            </a:r>
            <a:r>
              <a:rPr lang="en-US" b="1" dirty="0" smtClean="0"/>
              <a:t>0.9</a:t>
            </a:r>
            <a:r>
              <a:rPr lang="fa-IR" dirty="0" smtClean="0"/>
              <a:t>%</a:t>
            </a:r>
            <a:r>
              <a:rPr lang="en-US" dirty="0" smtClean="0"/>
              <a:t>. 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acarbose</a:t>
            </a:r>
            <a:r>
              <a:rPr lang="en-US" dirty="0" smtClean="0"/>
              <a:t> </a:t>
            </a:r>
            <a:r>
              <a:rPr lang="en-US" dirty="0" smtClean="0"/>
              <a:t>has resulted in greater improvement in </a:t>
            </a:r>
            <a:r>
              <a:rPr lang="en-US" b="1" dirty="0" smtClean="0"/>
              <a:t>A1C</a:t>
            </a:r>
            <a:r>
              <a:rPr lang="en-US" dirty="0" smtClean="0"/>
              <a:t> values than in fasting blood glucose concentrations, consistent with its p</a:t>
            </a:r>
            <a:r>
              <a:rPr lang="en-US" dirty="0" smtClean="0"/>
              <a:t>redominant </a:t>
            </a:r>
            <a:r>
              <a:rPr lang="en-US" dirty="0" smtClean="0"/>
              <a:t>effect on </a:t>
            </a:r>
            <a:r>
              <a:rPr lang="en-US" b="1" dirty="0" smtClean="0"/>
              <a:t>postprandial hyperglycemia</a:t>
            </a:r>
            <a:endParaRPr lang="en-US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   each </a:t>
            </a:r>
            <a:r>
              <a:rPr lang="en-US" dirty="0" smtClean="0"/>
              <a:t>new class of </a:t>
            </a:r>
            <a:r>
              <a:rPr lang="en-US" dirty="0" smtClean="0"/>
              <a:t>noninsulin agents </a:t>
            </a:r>
            <a:r>
              <a:rPr lang="en-US" dirty="0" smtClean="0"/>
              <a:t>added to initial therapy </a:t>
            </a:r>
            <a:r>
              <a:rPr lang="en-US" dirty="0" smtClean="0"/>
              <a:t>lowers A1C </a:t>
            </a:r>
            <a:r>
              <a:rPr lang="en-US" dirty="0" smtClean="0"/>
              <a:t>around 0.9–1.1</a:t>
            </a:r>
            <a:r>
              <a:rPr lang="en-US" dirty="0" smtClean="0"/>
              <a:t>%.</a:t>
            </a:r>
            <a:r>
              <a:rPr lang="en-US" dirty="0" smtClean="0"/>
              <a:t> If the A1C target is not achieved </a:t>
            </a:r>
            <a:r>
              <a:rPr lang="en-US" dirty="0" smtClean="0"/>
              <a:t>after approximately </a:t>
            </a:r>
            <a:r>
              <a:rPr lang="en-US" dirty="0" smtClean="0"/>
              <a:t>3 months, consider a </a:t>
            </a:r>
            <a:r>
              <a:rPr lang="en-US" dirty="0" smtClean="0"/>
              <a:t>combination of </a:t>
            </a:r>
            <a:r>
              <a:rPr lang="en-US" b="1" dirty="0" err="1" smtClean="0"/>
              <a:t>metformin</a:t>
            </a:r>
            <a:r>
              <a:rPr lang="en-US" dirty="0" smtClean="0"/>
              <a:t> </a:t>
            </a:r>
            <a:r>
              <a:rPr lang="en-US" dirty="0" smtClean="0"/>
              <a:t>and one </a:t>
            </a:r>
            <a:r>
              <a:rPr lang="en-US" dirty="0" smtClean="0"/>
              <a:t>of these </a:t>
            </a:r>
            <a:r>
              <a:rPr lang="en-US" dirty="0" smtClean="0"/>
              <a:t>six treatment </a:t>
            </a:r>
            <a:r>
              <a:rPr lang="en-US" dirty="0" smtClean="0"/>
              <a:t>options: </a:t>
            </a:r>
            <a:r>
              <a:rPr lang="en-US" b="1" dirty="0" smtClean="0"/>
              <a:t>sulfonylurea, </a:t>
            </a:r>
            <a:r>
              <a:rPr lang="en-US" b="1" dirty="0" err="1" smtClean="0"/>
              <a:t>thiazolidinedione</a:t>
            </a:r>
            <a:r>
              <a:rPr lang="en-US" b="1" dirty="0" smtClean="0"/>
              <a:t>, DPP-4 inhibitors, </a:t>
            </a:r>
            <a:r>
              <a:rPr lang="en-US" b="1" dirty="0" smtClean="0"/>
              <a:t>SGLT2 </a:t>
            </a:r>
            <a:r>
              <a:rPr lang="en-US" b="1" dirty="0" smtClean="0"/>
              <a:t>inhibitors, GLP-1 </a:t>
            </a:r>
            <a:r>
              <a:rPr lang="en-US" b="1" dirty="0" smtClean="0"/>
              <a:t>receptor agonists, or </a:t>
            </a:r>
            <a:r>
              <a:rPr lang="en-US" b="1" dirty="0" smtClean="0"/>
              <a:t>basal insulin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ACARBOSE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  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acarbose</a:t>
            </a:r>
            <a:r>
              <a:rPr lang="en-US" dirty="0" smtClean="0"/>
              <a:t> </a:t>
            </a:r>
            <a:r>
              <a:rPr lang="en-US" dirty="0" smtClean="0"/>
              <a:t>is available </a:t>
            </a:r>
            <a:r>
              <a:rPr lang="en-US" dirty="0" smtClean="0"/>
              <a:t>as </a:t>
            </a:r>
            <a:r>
              <a:rPr lang="en-US" b="1" dirty="0" smtClean="0"/>
              <a:t>25, </a:t>
            </a:r>
            <a:r>
              <a:rPr lang="en-US" b="1" dirty="0" smtClean="0"/>
              <a:t>50 and 100 mg </a:t>
            </a:r>
            <a:r>
              <a:rPr lang="en-US" dirty="0" smtClean="0"/>
              <a:t>tablets which should be taken with the first bite of each meal. We begin </a:t>
            </a:r>
            <a:r>
              <a:rPr lang="en-US" dirty="0" smtClean="0"/>
              <a:t>with 25 or </a:t>
            </a:r>
            <a:r>
              <a:rPr lang="en-US" dirty="0" smtClean="0"/>
              <a:t>50 mg three times daily. </a:t>
            </a:r>
            <a:endParaRPr lang="en-US" dirty="0" smtClean="0"/>
          </a:p>
          <a:p>
            <a:pPr>
              <a:buNone/>
            </a:pPr>
            <a:r>
              <a:rPr lang="en-US" b="1" dirty="0" smtClean="0"/>
              <a:t> </a:t>
            </a:r>
            <a:r>
              <a:rPr lang="en-US" b="1" dirty="0" smtClean="0"/>
              <a:t>   Flatulence</a:t>
            </a:r>
            <a:r>
              <a:rPr lang="en-US" b="1" dirty="0" smtClean="0"/>
              <a:t>, diarrhea, and abdominal discomfort </a:t>
            </a:r>
            <a:r>
              <a:rPr lang="en-US" dirty="0" smtClean="0"/>
              <a:t>are dose related and almost always resolve if the dose is decreased. Few people tolerate more than 300 mg daily.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Adverse </a:t>
            </a:r>
            <a:r>
              <a:rPr lang="en-US" dirty="0" smtClean="0"/>
              <a:t>effects of </a:t>
            </a:r>
            <a:r>
              <a:rPr lang="en-US" dirty="0" err="1" smtClean="0">
                <a:solidFill>
                  <a:srgbClr val="FF0000"/>
                </a:solidFill>
              </a:rPr>
              <a:t>acarbose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00200"/>
            <a:ext cx="73152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 The </a:t>
            </a:r>
            <a:r>
              <a:rPr lang="en-US" dirty="0" smtClean="0"/>
              <a:t>main side </a:t>
            </a:r>
            <a:r>
              <a:rPr lang="en-US" dirty="0" smtClean="0"/>
              <a:t>effects </a:t>
            </a:r>
            <a:r>
              <a:rPr lang="en-US" dirty="0" smtClean="0"/>
              <a:t>are </a:t>
            </a:r>
            <a:r>
              <a:rPr lang="en-US" b="1" dirty="0" smtClean="0"/>
              <a:t>flatulence</a:t>
            </a:r>
            <a:r>
              <a:rPr lang="en-US" dirty="0" smtClean="0"/>
              <a:t> (which affected </a:t>
            </a:r>
            <a:r>
              <a:rPr lang="en-US" dirty="0" smtClean="0"/>
              <a:t>73</a:t>
            </a:r>
            <a:r>
              <a:rPr lang="fa-IR" dirty="0" smtClean="0"/>
              <a:t>%</a:t>
            </a:r>
            <a:r>
              <a:rPr lang="en-US" dirty="0" smtClean="0"/>
              <a:t> </a:t>
            </a:r>
            <a:r>
              <a:rPr lang="en-US" dirty="0" smtClean="0"/>
              <a:t>of </a:t>
            </a:r>
            <a:r>
              <a:rPr lang="en-US" dirty="0" smtClean="0"/>
              <a:t>patients) </a:t>
            </a:r>
            <a:r>
              <a:rPr lang="en-US" dirty="0" smtClean="0"/>
              <a:t>and diarrhea. 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smtClean="0"/>
              <a:t>In </a:t>
            </a:r>
            <a:r>
              <a:rPr lang="en-US" dirty="0" smtClean="0"/>
              <a:t>one prospective study of 893 patients treated with </a:t>
            </a:r>
            <a:r>
              <a:rPr lang="en-US" dirty="0" err="1" smtClean="0">
                <a:solidFill>
                  <a:srgbClr val="FF0000"/>
                </a:solidFill>
              </a:rPr>
              <a:t>acarbose</a:t>
            </a:r>
            <a:r>
              <a:rPr lang="en-US" dirty="0" smtClean="0"/>
              <a:t>, </a:t>
            </a:r>
            <a:r>
              <a:rPr lang="en-US" dirty="0" smtClean="0"/>
              <a:t>only 16 to 20 percent were still taking the drug after one year and half of them stopped the drug during year </a:t>
            </a:r>
            <a:r>
              <a:rPr lang="en-US" dirty="0" smtClean="0"/>
              <a:t>two</a:t>
            </a:r>
            <a:r>
              <a:rPr lang="fa-IR" dirty="0" smtClean="0"/>
              <a:t>.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 serum </a:t>
            </a:r>
            <a:r>
              <a:rPr lang="en-US" dirty="0" err="1" smtClean="0"/>
              <a:t>aminotransferase</a:t>
            </a:r>
            <a:r>
              <a:rPr lang="en-US" dirty="0" smtClean="0"/>
              <a:t> concentrations have been </a:t>
            </a:r>
            <a:r>
              <a:rPr lang="en-US" dirty="0" smtClean="0"/>
              <a:t>reported</a:t>
            </a:r>
            <a:endParaRPr lang="fa-IR" dirty="0" smtClean="0"/>
          </a:p>
          <a:p>
            <a:r>
              <a:rPr lang="en-US" dirty="0" err="1" smtClean="0">
                <a:solidFill>
                  <a:srgbClr val="FF0000"/>
                </a:solidFill>
              </a:rPr>
              <a:t>acarbose</a:t>
            </a:r>
            <a:r>
              <a:rPr lang="en-US" dirty="0" smtClean="0"/>
              <a:t> </a:t>
            </a:r>
            <a:r>
              <a:rPr lang="en-US" dirty="0" smtClean="0"/>
              <a:t>doses greater than 50 mg three times daily provided no additional </a:t>
            </a:r>
            <a:r>
              <a:rPr lang="en-US" dirty="0" err="1" smtClean="0"/>
              <a:t>glycemic</a:t>
            </a:r>
            <a:r>
              <a:rPr lang="en-US" dirty="0" smtClean="0"/>
              <a:t> benefit, but were associated with more side effects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Drug safety of </a:t>
            </a:r>
            <a:r>
              <a:rPr lang="en-US" b="1" dirty="0" smtClean="0">
                <a:solidFill>
                  <a:srgbClr val="FF0000"/>
                </a:solidFill>
              </a:rPr>
              <a:t>ACARBOSE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Serum </a:t>
            </a:r>
            <a:r>
              <a:rPr lang="en-US" dirty="0" err="1" smtClean="0"/>
              <a:t>creatinine</a:t>
            </a:r>
            <a:r>
              <a:rPr lang="en-US" dirty="0" smtClean="0"/>
              <a:t> ≤2 mg/</a:t>
            </a:r>
            <a:r>
              <a:rPr lang="en-US" dirty="0" err="1" smtClean="0"/>
              <a:t>dL</a:t>
            </a:r>
            <a:r>
              <a:rPr lang="en-US" dirty="0" smtClean="0"/>
              <a:t>: There are no dosage </a:t>
            </a:r>
            <a:r>
              <a:rPr lang="en-US" dirty="0" smtClean="0"/>
              <a:t>adjustments.</a:t>
            </a:r>
            <a:endParaRPr lang="en-US" dirty="0" smtClean="0"/>
          </a:p>
          <a:p>
            <a:r>
              <a:rPr lang="en-US" dirty="0" smtClean="0"/>
              <a:t>Serum </a:t>
            </a:r>
            <a:r>
              <a:rPr lang="en-US" dirty="0" err="1" smtClean="0"/>
              <a:t>creatinine</a:t>
            </a:r>
            <a:r>
              <a:rPr lang="en-US" dirty="0" smtClean="0"/>
              <a:t> &gt;2 mg/</a:t>
            </a:r>
            <a:r>
              <a:rPr lang="en-US" dirty="0" err="1" smtClean="0"/>
              <a:t>dL</a:t>
            </a:r>
            <a:r>
              <a:rPr lang="en-US" dirty="0" smtClean="0"/>
              <a:t>: Use not recommended (has not been studied</a:t>
            </a:r>
            <a:r>
              <a:rPr lang="en-US" dirty="0" smtClean="0"/>
              <a:t>).</a:t>
            </a:r>
          </a:p>
          <a:p>
            <a:r>
              <a:rPr lang="en-US" dirty="0" smtClean="0"/>
              <a:t>Hepatic </a:t>
            </a:r>
            <a:r>
              <a:rPr lang="en-US" dirty="0" smtClean="0"/>
              <a:t>Impairment: </a:t>
            </a:r>
            <a:r>
              <a:rPr lang="en-US" dirty="0" smtClean="0"/>
              <a:t>There are no dosage </a:t>
            </a:r>
            <a:r>
              <a:rPr lang="en-US" dirty="0" smtClean="0"/>
              <a:t>adjustments</a:t>
            </a:r>
          </a:p>
          <a:p>
            <a:r>
              <a:rPr lang="en-US" dirty="0" smtClean="0"/>
              <a:t> </a:t>
            </a:r>
            <a:r>
              <a:rPr lang="en-US" dirty="0" smtClean="0"/>
              <a:t>contraindicated in patients with cirrhosis. </a:t>
            </a:r>
          </a:p>
          <a:p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Contraindications of </a:t>
            </a:r>
            <a:r>
              <a:rPr lang="en-US" b="1" dirty="0" smtClean="0">
                <a:solidFill>
                  <a:srgbClr val="FF0000"/>
                </a:solidFill>
              </a:rPr>
              <a:t>ACARBOSE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Hypersensitivity </a:t>
            </a:r>
            <a:r>
              <a:rPr lang="en-US" dirty="0" smtClean="0"/>
              <a:t>to </a:t>
            </a:r>
            <a:r>
              <a:rPr lang="en-US" dirty="0" err="1" smtClean="0">
                <a:solidFill>
                  <a:srgbClr val="FF0000"/>
                </a:solidFill>
              </a:rPr>
              <a:t>acarbose</a:t>
            </a:r>
            <a:r>
              <a:rPr lang="en-US" dirty="0" smtClean="0"/>
              <a:t>;</a:t>
            </a:r>
          </a:p>
          <a:p>
            <a:r>
              <a:rPr lang="en-US" dirty="0" smtClean="0"/>
              <a:t> diabetic </a:t>
            </a:r>
            <a:r>
              <a:rPr lang="en-US" dirty="0" err="1" smtClean="0"/>
              <a:t>ketoacidosis</a:t>
            </a:r>
            <a:r>
              <a:rPr lang="en-US" dirty="0" smtClean="0"/>
              <a:t>; </a:t>
            </a:r>
            <a:endParaRPr lang="en-US" dirty="0" smtClean="0"/>
          </a:p>
          <a:p>
            <a:r>
              <a:rPr lang="en-US" dirty="0" smtClean="0"/>
              <a:t> cirrhosis</a:t>
            </a:r>
            <a:r>
              <a:rPr lang="en-US" dirty="0" smtClean="0"/>
              <a:t>; 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smtClean="0"/>
              <a:t>IBD, </a:t>
            </a:r>
            <a:r>
              <a:rPr lang="en-US" dirty="0" smtClean="0"/>
              <a:t>colonic ulceration, partial intestinal obstruction, patients predisposed to intestinal obstruction; chronic intestinal diseases associated with marked disorders of digestion or </a:t>
            </a:r>
            <a:r>
              <a:rPr lang="en-US" dirty="0" smtClean="0"/>
              <a:t>absorption. 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ACARBOSE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Pregnancy Risk Factor B</a:t>
            </a:r>
          </a:p>
          <a:p>
            <a:r>
              <a:rPr lang="en-US" dirty="0" smtClean="0"/>
              <a:t>Adverse events have not been observed in animal reproduction studies. </a:t>
            </a:r>
          </a:p>
          <a:p>
            <a:r>
              <a:rPr lang="en-US" b="1" dirty="0" smtClean="0"/>
              <a:t>Breast-feeding </a:t>
            </a:r>
            <a:r>
              <a:rPr lang="en-US" dirty="0" smtClean="0"/>
              <a:t>is not recommended by the manufacturer </a:t>
            </a:r>
            <a:r>
              <a:rPr lang="en-US" dirty="0" smtClean="0"/>
              <a:t>It </a:t>
            </a:r>
            <a:r>
              <a:rPr lang="en-US" dirty="0" smtClean="0"/>
              <a:t>is not known if </a:t>
            </a:r>
            <a:r>
              <a:rPr lang="en-US" dirty="0" err="1" smtClean="0"/>
              <a:t>acarbose</a:t>
            </a:r>
            <a:r>
              <a:rPr lang="en-US" dirty="0" smtClean="0"/>
              <a:t> is excreted in breast milk</a:t>
            </a:r>
            <a:r>
              <a:rPr lang="en-US" dirty="0" smtClean="0"/>
              <a:t>;.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/>
              <a:t>References: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ADA 2016</a:t>
            </a:r>
          </a:p>
          <a:p>
            <a:r>
              <a:rPr lang="en-US" dirty="0" smtClean="0"/>
              <a:t>UPTODATE </a:t>
            </a:r>
            <a:r>
              <a:rPr lang="en-US" dirty="0" smtClean="0"/>
              <a:t>2015</a:t>
            </a:r>
          </a:p>
          <a:p>
            <a:r>
              <a:rPr lang="en-US" sz="2400" dirty="0" smtClean="0"/>
              <a:t>DIABETES CARE, VOLUME 36, SUPPLEMENT 2, AUGUST 2013 care.diabetesjournals.org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i="1" dirty="0" smtClean="0"/>
          </a:p>
          <a:p>
            <a:endParaRPr lang="en-US" b="1" i="1" dirty="0" smtClean="0"/>
          </a:p>
          <a:p>
            <a:r>
              <a:rPr lang="en-US" b="1" i="1" dirty="0" smtClean="0"/>
              <a:t>THANK YOU FOR YOUR ATTENTION</a:t>
            </a:r>
            <a:endParaRPr lang="en-US" b="1" i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dirty="0" smtClean="0"/>
              <a:t>Drug choice is based on patient preferences, disease and drug characteristics, with the goal of reducing blood glucose levels while minimizing side effects, especially </a:t>
            </a:r>
            <a:r>
              <a:rPr lang="en-US" dirty="0" smtClean="0"/>
              <a:t>hypoglycemia</a:t>
            </a:r>
            <a:r>
              <a:rPr lang="en-US" dirty="0" smtClean="0"/>
              <a:t>,</a:t>
            </a:r>
            <a:r>
              <a:rPr lang="en-US" dirty="0" smtClean="0"/>
              <a:t> AND cost.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sz="4000" b="1" dirty="0" smtClean="0"/>
          </a:p>
          <a:p>
            <a:pPr algn="ctr">
              <a:buNone/>
            </a:pPr>
            <a:endParaRPr lang="en-US" sz="4000" b="1" dirty="0" smtClean="0"/>
          </a:p>
          <a:p>
            <a:pPr algn="ctr">
              <a:buNone/>
            </a:pPr>
            <a:r>
              <a:rPr lang="en-US" sz="4000" b="1" dirty="0" smtClean="0"/>
              <a:t>THIAZOLIDINEDIONES</a:t>
            </a:r>
            <a:endParaRPr lang="en-US" sz="40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Two classes of oral hypoglycemic drugs improve insulin action as their primary effect: </a:t>
            </a:r>
            <a:r>
              <a:rPr lang="en-US" b="1" dirty="0" err="1" smtClean="0"/>
              <a:t>biguanides</a:t>
            </a:r>
            <a:r>
              <a:rPr lang="en-US" b="1" dirty="0" smtClean="0"/>
              <a:t> and </a:t>
            </a:r>
            <a:r>
              <a:rPr lang="en-US" b="1" dirty="0" err="1" smtClean="0"/>
              <a:t>thiazolidinediones</a:t>
            </a:r>
            <a:endParaRPr lang="en-US" b="1" dirty="0" smtClean="0"/>
          </a:p>
          <a:p>
            <a:r>
              <a:rPr lang="en-US" dirty="0" smtClean="0"/>
              <a:t>The </a:t>
            </a:r>
            <a:r>
              <a:rPr lang="en-US" b="1" dirty="0" smtClean="0">
                <a:solidFill>
                  <a:srgbClr val="FF0000"/>
                </a:solidFill>
              </a:rPr>
              <a:t>TZD</a:t>
            </a:r>
            <a:r>
              <a:rPr lang="en-US" dirty="0" smtClean="0"/>
              <a:t> </a:t>
            </a:r>
            <a:r>
              <a:rPr lang="en-US" dirty="0" smtClean="0"/>
              <a:t>increase insulin sensitivity by acting on </a:t>
            </a:r>
            <a:r>
              <a:rPr lang="en-US" b="1" dirty="0" smtClean="0"/>
              <a:t>adipose, muscle, and liver </a:t>
            </a:r>
            <a:r>
              <a:rPr lang="en-US" dirty="0" smtClean="0"/>
              <a:t>to increase glucose utilization and decrease glucose </a:t>
            </a:r>
            <a:r>
              <a:rPr lang="en-US" dirty="0" smtClean="0"/>
              <a:t>production. They probably bind </a:t>
            </a:r>
            <a:r>
              <a:rPr lang="en-US" dirty="0" smtClean="0"/>
              <a:t>to and activate one or more </a:t>
            </a:r>
            <a:r>
              <a:rPr lang="en-US" dirty="0" err="1" smtClean="0"/>
              <a:t>peroxisome</a:t>
            </a:r>
            <a:r>
              <a:rPr lang="en-US" dirty="0" smtClean="0"/>
              <a:t> </a:t>
            </a:r>
            <a:r>
              <a:rPr lang="en-US" dirty="0" err="1" smtClean="0"/>
              <a:t>proliferator</a:t>
            </a:r>
            <a:r>
              <a:rPr lang="en-US" dirty="0" smtClean="0"/>
              <a:t>-activated receptors (PPARs), which regulate gene expression in response to </a:t>
            </a:r>
            <a:r>
              <a:rPr lang="en-US" dirty="0" err="1" smtClean="0"/>
              <a:t>ligand</a:t>
            </a:r>
            <a:r>
              <a:rPr lang="en-US" dirty="0" smtClean="0"/>
              <a:t> binding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7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52226" name="Picture 2" descr="C:\Users\javan\Pictures\PPA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609600"/>
            <a:ext cx="5410200" cy="58674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dirty="0" smtClean="0">
                <a:solidFill>
                  <a:srgbClr val="FF0000"/>
                </a:solidFill>
              </a:rPr>
              <a:t>TZD</a:t>
            </a:r>
            <a:r>
              <a:rPr lang="en-US" dirty="0" smtClean="0"/>
              <a:t> </a:t>
            </a:r>
            <a:r>
              <a:rPr lang="en-US" dirty="0" smtClean="0"/>
              <a:t>are </a:t>
            </a:r>
            <a:r>
              <a:rPr lang="en-US" dirty="0" smtClean="0"/>
              <a:t>similar </a:t>
            </a:r>
            <a:r>
              <a:rPr lang="en-US" dirty="0" smtClean="0"/>
              <a:t>in efficacy to </a:t>
            </a:r>
            <a:r>
              <a:rPr lang="en-US" dirty="0" err="1" smtClean="0">
                <a:solidFill>
                  <a:srgbClr val="0070C0"/>
                </a:solidFill>
              </a:rPr>
              <a:t>metformin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as </a:t>
            </a:r>
            <a:r>
              <a:rPr lang="en-US" dirty="0" err="1" smtClean="0"/>
              <a:t>monotherapy</a:t>
            </a:r>
            <a:r>
              <a:rPr lang="en-US" dirty="0" smtClean="0"/>
              <a:t>. </a:t>
            </a:r>
            <a:r>
              <a:rPr lang="en-US" dirty="0" smtClean="0"/>
              <a:t>we </a:t>
            </a:r>
            <a:r>
              <a:rPr lang="en-US" dirty="0" smtClean="0"/>
              <a:t>do not generally choose </a:t>
            </a:r>
            <a:r>
              <a:rPr lang="en-US" dirty="0" smtClean="0">
                <a:solidFill>
                  <a:srgbClr val="FF0000"/>
                </a:solidFill>
              </a:rPr>
              <a:t>TZD</a:t>
            </a:r>
            <a:r>
              <a:rPr lang="en-US" dirty="0" smtClean="0"/>
              <a:t> </a:t>
            </a:r>
            <a:r>
              <a:rPr lang="en-US" dirty="0" smtClean="0"/>
              <a:t>over </a:t>
            </a:r>
            <a:r>
              <a:rPr lang="en-US" dirty="0" err="1" smtClean="0">
                <a:solidFill>
                  <a:srgbClr val="0070C0"/>
                </a:solidFill>
              </a:rPr>
              <a:t>metformin</a:t>
            </a:r>
            <a:r>
              <a:rPr lang="en-US" dirty="0" smtClean="0"/>
              <a:t> for initial therapy of type 2 diabetes due to concerns about </a:t>
            </a:r>
            <a:r>
              <a:rPr lang="en-US" dirty="0" smtClean="0"/>
              <a:t>adverse effect the </a:t>
            </a:r>
            <a:r>
              <a:rPr lang="en-US" dirty="0" smtClean="0"/>
              <a:t>predominant effect of </a:t>
            </a:r>
            <a:r>
              <a:rPr lang="en-US" dirty="0" err="1" smtClean="0">
                <a:solidFill>
                  <a:srgbClr val="0070C0"/>
                </a:solidFill>
              </a:rPr>
              <a:t>metformin</a:t>
            </a:r>
            <a:r>
              <a:rPr lang="en-US" dirty="0" smtClean="0"/>
              <a:t> is to inhibit hepatic glucose production, whereas </a:t>
            </a:r>
            <a:r>
              <a:rPr lang="en-US" dirty="0" smtClean="0">
                <a:solidFill>
                  <a:srgbClr val="FF0000"/>
                </a:solidFill>
              </a:rPr>
              <a:t>TZD</a:t>
            </a:r>
            <a:r>
              <a:rPr lang="en-US" dirty="0" smtClean="0"/>
              <a:t> </a:t>
            </a:r>
            <a:r>
              <a:rPr lang="en-US" dirty="0" smtClean="0"/>
              <a:t>act mainly by improving peripheral uptake </a:t>
            </a:r>
            <a:r>
              <a:rPr lang="en-US" dirty="0" smtClean="0"/>
              <a:t>of </a:t>
            </a:r>
            <a:r>
              <a:rPr lang="en-US" dirty="0" smtClean="0"/>
              <a:t>glucose in muscle and fat. 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2043</TotalTime>
  <Words>1580</Words>
  <Application>Microsoft Office PowerPoint</Application>
  <PresentationFormat>On-screen Show (4:3)</PresentationFormat>
  <Paragraphs>122</Paragraphs>
  <Slides>47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Solstice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Pioglitazone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Safety issues with pioglitazone</vt:lpstr>
      <vt:lpstr>Slide 23</vt:lpstr>
      <vt:lpstr>Slide 24</vt:lpstr>
      <vt:lpstr>Slide 25</vt:lpstr>
      <vt:lpstr>Slide 26</vt:lpstr>
      <vt:lpstr>Slide 27</vt:lpstr>
      <vt:lpstr>pioglitazone</vt:lpstr>
      <vt:lpstr>Slide 29</vt:lpstr>
      <vt:lpstr>Slide 30</vt:lpstr>
      <vt:lpstr>Slide 31</vt:lpstr>
      <vt:lpstr>Slide 32</vt:lpstr>
      <vt:lpstr>pioglitazone</vt:lpstr>
      <vt:lpstr>pioglitazone</vt:lpstr>
      <vt:lpstr>pioglitazone</vt:lpstr>
      <vt:lpstr>Contraindications  of pioglitazone</vt:lpstr>
      <vt:lpstr>Slide 37</vt:lpstr>
      <vt:lpstr>ALPHA-GLUCOSIDASE INHIBITORS</vt:lpstr>
      <vt:lpstr>ACARBOSE</vt:lpstr>
      <vt:lpstr>ACARBOSE</vt:lpstr>
      <vt:lpstr>Adverse effects of acarbose</vt:lpstr>
      <vt:lpstr>Slide 42</vt:lpstr>
      <vt:lpstr>Drug safety of ACARBOSE</vt:lpstr>
      <vt:lpstr>Contraindications of ACARBOSE</vt:lpstr>
      <vt:lpstr>ACARBOSE</vt:lpstr>
      <vt:lpstr>References: </vt:lpstr>
      <vt:lpstr>Slide 47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Actos</dc:title>
  <dc:creator>javan</dc:creator>
  <cp:lastModifiedBy>NPSoft</cp:lastModifiedBy>
  <cp:revision>40</cp:revision>
  <dcterms:created xsi:type="dcterms:W3CDTF">2006-08-16T00:00:00Z</dcterms:created>
  <dcterms:modified xsi:type="dcterms:W3CDTF">2016-01-13T16:46:59Z</dcterms:modified>
</cp:coreProperties>
</file>