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50" r:id="rId3"/>
    <p:sldId id="256" r:id="rId4"/>
    <p:sldId id="257" r:id="rId5"/>
    <p:sldId id="327" r:id="rId6"/>
    <p:sldId id="258" r:id="rId7"/>
    <p:sldId id="259" r:id="rId8"/>
    <p:sldId id="260" r:id="rId9"/>
    <p:sldId id="328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313" r:id="rId18"/>
    <p:sldId id="267" r:id="rId19"/>
    <p:sldId id="329" r:id="rId20"/>
    <p:sldId id="268" r:id="rId21"/>
    <p:sldId id="269" r:id="rId22"/>
    <p:sldId id="270" r:id="rId23"/>
    <p:sldId id="330" r:id="rId24"/>
    <p:sldId id="271" r:id="rId25"/>
    <p:sldId id="320" r:id="rId26"/>
    <p:sldId id="343" r:id="rId27"/>
    <p:sldId id="344" r:id="rId28"/>
    <p:sldId id="345" r:id="rId29"/>
    <p:sldId id="346" r:id="rId30"/>
    <p:sldId id="347" r:id="rId31"/>
    <p:sldId id="348" r:id="rId32"/>
    <p:sldId id="272" r:id="rId33"/>
    <p:sldId id="273" r:id="rId34"/>
    <p:sldId id="274" r:id="rId35"/>
    <p:sldId id="275" r:id="rId36"/>
    <p:sldId id="322" r:id="rId37"/>
    <p:sldId id="276" r:id="rId38"/>
    <p:sldId id="321" r:id="rId39"/>
    <p:sldId id="331" r:id="rId40"/>
    <p:sldId id="278" r:id="rId41"/>
    <p:sldId id="279" r:id="rId42"/>
    <p:sldId id="280" r:id="rId43"/>
    <p:sldId id="281" r:id="rId44"/>
    <p:sldId id="282" r:id="rId45"/>
    <p:sldId id="283" r:id="rId46"/>
    <p:sldId id="332" r:id="rId47"/>
    <p:sldId id="284" r:id="rId48"/>
    <p:sldId id="285" r:id="rId49"/>
    <p:sldId id="287" r:id="rId50"/>
    <p:sldId id="288" r:id="rId51"/>
    <p:sldId id="289" r:id="rId52"/>
    <p:sldId id="290" r:id="rId53"/>
    <p:sldId id="291" r:id="rId54"/>
    <p:sldId id="324" r:id="rId55"/>
    <p:sldId id="323" r:id="rId56"/>
    <p:sldId id="349" r:id="rId57"/>
    <p:sldId id="292" r:id="rId58"/>
    <p:sldId id="293" r:id="rId59"/>
    <p:sldId id="325" r:id="rId60"/>
    <p:sldId id="294" r:id="rId61"/>
    <p:sldId id="319" r:id="rId62"/>
    <p:sldId id="295" r:id="rId63"/>
    <p:sldId id="296" r:id="rId64"/>
    <p:sldId id="297" r:id="rId65"/>
    <p:sldId id="341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26" r:id="rId74"/>
    <p:sldId id="342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5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24" autoAdjust="0"/>
  </p:normalViewPr>
  <p:slideViewPr>
    <p:cSldViewPr>
      <p:cViewPr>
        <p:scale>
          <a:sx n="50" d="100"/>
          <a:sy n="50" d="100"/>
        </p:scale>
        <p:origin x="-190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9039F4-DC2A-408A-92FB-B22C5AD01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3C862-C4D1-4EFB-AFDA-13E5A3933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C6CD8-1285-4DB7-8321-3F4490C47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02C0-1728-4F77-8793-394B265AD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47DA9-BEBC-4AB7-9CA7-F354306BD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340DF-B615-4CEE-8812-C354A7E41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E87DF-F225-4082-A8DB-9B34B9A3A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43B5-FC77-4771-BA38-7938D14BC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04FF4-D802-4FC1-B86B-E5EF1C1C2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C7E3-4CC4-4588-9A85-BE56F8C4A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A81FA-BDDB-4EC6-A975-84E7A187C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F84333-CF1F-45A9-8E86-2BE69E2721A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4DB0B8-A06C-4F70-9810-8315F1D6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EA7703-1C1A-455B-AD89-637555715E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792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8229600" cy="46482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Histology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was categorized as follows: papillary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follicular,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poorly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differentiated –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combination of </a:t>
            </a:r>
            <a:r>
              <a:rPr lang="en-US" b="0" i="0" dirty="0" err="1">
                <a:solidFill>
                  <a:schemeClr val="tx1"/>
                </a:solidFill>
                <a:latin typeface="+mn-lt"/>
                <a:cs typeface="B Lotus" pitchFamily="2" charset="-78"/>
              </a:rPr>
              <a:t>medullary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anaplastic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None/>
            </a:pPr>
            <a:r>
              <a:rPr lang="en-US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Histologic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classification was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accepted as reported by each registry, slides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were not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re-read by a central monitoring body.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69262" cy="1143000"/>
          </a:xfrm>
        </p:spPr>
        <p:txBody>
          <a:bodyPr>
            <a:noAutofit/>
          </a:bodyPr>
          <a:lstStyle/>
          <a:p>
            <a:pPr algn="l"/>
            <a:r>
              <a:rPr lang="en-US" sz="2800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800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Review of Contributors to</a:t>
            </a:r>
            <a:b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Thyroid Cancer’s Increasing Incidence</a:t>
            </a:r>
            <a:r>
              <a:rPr lang="en-US" sz="2800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800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2800" b="0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34375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initial broad search of the literature was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performed to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identify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commonly hypothesized reasons for the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increasing incidence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of thyroid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Next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 detailed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literature search of  </a:t>
            </a:r>
            <a:r>
              <a:rPr lang="en-US" b="0" i="0" dirty="0" err="1">
                <a:solidFill>
                  <a:schemeClr val="tx1"/>
                </a:solidFill>
                <a:latin typeface="+mn-lt"/>
                <a:cs typeface="B Lotus" pitchFamily="2" charset="-78"/>
              </a:rPr>
              <a:t>PubMed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for English-language studies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published prior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December 31, 2013 was performed for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topic areas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deemed likely to represent potential causes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increasing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incidence.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Two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topic areas were not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subjected to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detailed search based on limited supporting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evidence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: </a:t>
            </a:r>
            <a:r>
              <a:rPr lang="en-US" b="0" i="0" dirty="0" err="1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bisphenol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and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progesterone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Studies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were selected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for inclusion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if they were clinical trials, large cohort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studies, 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considered likely to be influential to research or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clinical practice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4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4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RESULTS</a:t>
            </a:r>
            <a:br>
              <a:rPr lang="en-US" sz="24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4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Part I: Current Epidemiology of Thyroid Cancer in the U.S.</a:t>
            </a:r>
            <a:r>
              <a:rPr lang="en-US" sz="24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24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24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86775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2014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it was estimated that there would be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62,980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new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cases of thyroid cancer in the U.S.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cancer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accounts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for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about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 3.8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% of new cancers diagnosed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each year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the U.S. </a:t>
            </a:r>
            <a:r>
              <a:rPr lang="en-US" dirty="0" smtClean="0"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ninth most common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incidence after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prostate, breast, lung, colon, melanoma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skin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bladder, non-Hodgkin’s lymphoma, and renal cancer.</a:t>
            </a:r>
          </a:p>
          <a:p>
            <a:pPr>
              <a:buFont typeface="Wingdings" pitchFamily="2" charset="2"/>
              <a:buChar char="Ø"/>
            </a:pPr>
            <a:r>
              <a:rPr lang="en-US" b="1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Deaths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 due to thyroid cancer are uncommon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It was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estimated that 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there would be an estimated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1,890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deaths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due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to thyroid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in the U.S. in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2014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The more common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cancers, such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as breast and lung, lead to deaths in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hundreds of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thousands each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year.</a:t>
            </a:r>
          </a:p>
          <a:p>
            <a:pPr>
              <a:buNone/>
            </a:pP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Overall Incidence Trends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34375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incidence was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relatively stable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until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1990s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when it began to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 dramatically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(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Fig. 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).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Overall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thyroid cancer incidence increased from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4.9 per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to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14.7 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2011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rise has been due almost entirely to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papillary histology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(rising from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3.4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to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13.1 per 100,000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), with a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tiny contribution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from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follicular histology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(rising from a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range of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0.75 to 1.0 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1975-1977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to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0.97 to 1.15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per 100,000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in 2009-2011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1515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86775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Trends in Incidence by Size</a:t>
            </a:r>
            <a:b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36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86775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Examining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incidence rates by size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gives clues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about potential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causes of the increase.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cancers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all sizes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increased between 1983 and 2011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the greatest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contribution in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both relative and absolute terms came from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small cancers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(Fig. 2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).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incidence of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smallest cancers (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2 cm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or less)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increased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more than 4-fold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from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 to 9.6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population. Cancers measuring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2.1 to 5 cm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more than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doubled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incidence,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from 1.4 to 3.7 per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100,000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Cancers measuring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greater than 5 cm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quite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rare, but their rates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tripled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from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0.2 to 0.7 per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100,000 p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opulation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3965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Trends in Incidence by Age Group</a:t>
            </a:r>
            <a: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32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incidence of thyroid cancer is highest among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those over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age 65 years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Since 1975, the incidence has risen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dramatically in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all age groups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(Fig. 3).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largest 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burden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 in absolute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terms has been in those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aged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65 years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and over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the incidence increased from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8 to 23.4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in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2011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greatest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relative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increase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has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been in those aged 20 to 64 years.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The incidence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rate went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from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6.4 to 19.5 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in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2011,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a 3.1-fold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increase.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Among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those aged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0 to 19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years,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there has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been a similar relative change of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2.6-fold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but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thyroid cancer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in this group is very rare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and has risen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absolute terms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from only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0.4 to 1 per 100,000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population in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2011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74" y="168646"/>
            <a:ext cx="8606926" cy="646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Current Trends in Mortality</a:t>
            </a:r>
            <a: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32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Mortality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from thyroid cancer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hovers around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0.5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per 100,000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population. Between 1975 and 2010 (the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most recent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year for which data are available),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high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was recorded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 1977, at 0.57 per 100,000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population (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approximately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1,710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deaths per year nationwide), and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the low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was recorded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in 1994, at 0.42 per 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(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approximately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1,260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deaths per year nationwide).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Between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2001 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2010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the mortality rate varied between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0.45 and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0.52 per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100,000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population, never moving outside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range we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have seen over the past 30 years.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2895600"/>
          </a:xfrm>
        </p:spPr>
        <p:txBody>
          <a:bodyPr/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6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AACE/ACE Disease State Clinical Review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0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  AMERICAN ASSOCIATION OF CLINICAL ENDOCRINOLOGISTS AND  AMERICAN COLLEGE OF ENDOCRINOLOGY </a:t>
            </a:r>
            <a:br>
              <a:rPr lang="en-US" sz="20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0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DISEASE STATE CLINICAL REVIEW: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18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6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600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The INCREASING INCIDENCE OF THYROID CANCER</a:t>
            </a:r>
            <a:r>
              <a:rPr lang="en-US" sz="2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6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 </a:t>
            </a:r>
            <a:endParaRPr lang="en-US" sz="26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781800" cy="1600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ENDOCRINE PRACTICE </a:t>
            </a:r>
            <a:r>
              <a:rPr lang="en-US" dirty="0" err="1" smtClean="0">
                <a:solidFill>
                  <a:srgbClr val="7030A0"/>
                </a:solidFill>
              </a:rPr>
              <a:t>VoL</a:t>
            </a:r>
            <a:r>
              <a:rPr lang="en-US" dirty="0" smtClean="0">
                <a:solidFill>
                  <a:srgbClr val="7030A0"/>
                </a:solidFill>
              </a:rPr>
              <a:t> 21.6 JUNE </a:t>
            </a:r>
            <a:r>
              <a:rPr lang="en-US" dirty="0" smtClean="0">
                <a:solidFill>
                  <a:srgbClr val="7030A0"/>
                </a:solidFill>
              </a:rPr>
              <a:t>2015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280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smtClean="0">
                <a:solidFill>
                  <a:srgbClr val="7030A0"/>
                </a:solidFill>
                <a:latin typeface="Monotype Corsiva" pitchFamily="66" charset="0"/>
              </a:rPr>
              <a:t>                     </a:t>
            </a:r>
            <a:r>
              <a:rPr lang="en-US" sz="2800" dirty="0" smtClean="0">
                <a:solidFill>
                  <a:srgbClr val="7030A0"/>
                </a:solidFill>
                <a:latin typeface="Monotype Corsiva" pitchFamily="66" charset="0"/>
              </a:rPr>
              <a:t>by: Dr </a:t>
            </a:r>
            <a:r>
              <a:rPr lang="en-US" sz="2800" dirty="0" err="1" smtClean="0">
                <a:solidFill>
                  <a:srgbClr val="7030A0"/>
                </a:solidFill>
                <a:latin typeface="Monotype Corsiva" pitchFamily="66" charset="0"/>
              </a:rPr>
              <a:t>Narimani</a:t>
            </a:r>
            <a:endParaRPr lang="en-US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Because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mortality rate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for thyroid cancer is so low,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any fluctuations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appear relatively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large.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Thus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statistical tests of trend reported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by SEER do show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 0.9% increase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this time period,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but examination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the underlying data suggest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that the trend is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not indicative of clinically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or epidemiologically relevant changes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overall, because the data have not varied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outside 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range we have observed over the past 30 years.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Trends in Molecular Profiles</a:t>
            </a:r>
            <a: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32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Studies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archival thyroid cancer specimens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show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historical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shifts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the landscape of molecular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alterations (e.g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., rearrangements in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BRAF, RAS, and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RET/PTC genes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).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recent study analyzing trends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demographic, clinical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pathologic, 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molecular characteristics of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papillary thyroid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cancer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from 1974 to 2009, one group found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3 important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trends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the mutational composition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papillary 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over time: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B Lotus" pitchFamily="2" charset="-78"/>
              </a:rPr>
              <a:t>(1) the overall proportion of </a:t>
            </a:r>
            <a:r>
              <a:rPr lang="en-US" b="1" dirty="0" smtClean="0">
                <a:solidFill>
                  <a:srgbClr val="FF0000"/>
                </a:solidFill>
                <a:cs typeface="B Lotus" pitchFamily="2" charset="-78"/>
              </a:rPr>
              <a:t>RAS point mutations increased </a:t>
            </a:r>
            <a:r>
              <a:rPr lang="en-US" dirty="0" smtClean="0">
                <a:cs typeface="B Lotus" pitchFamily="2" charset="-78"/>
              </a:rPr>
              <a:t>significantly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after 2000</a:t>
            </a:r>
            <a:r>
              <a:rPr lang="en-US" dirty="0" smtClean="0">
                <a:cs typeface="B Lotus" pitchFamily="2" charset="-78"/>
              </a:rPr>
              <a:t>, due entirely to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increases in the follicular variant of papillary thyroid cancer</a:t>
            </a:r>
            <a:r>
              <a:rPr lang="en-US" dirty="0" smtClean="0">
                <a:cs typeface="B Lotus" pitchFamily="2" charset="-78"/>
              </a:rPr>
              <a:t>; </a:t>
            </a:r>
          </a:p>
          <a:p>
            <a:pPr>
              <a:buNone/>
            </a:pPr>
            <a:r>
              <a:rPr lang="en-US" dirty="0" smtClean="0">
                <a:cs typeface="B Lotus" pitchFamily="2" charset="-78"/>
              </a:rPr>
              <a:t>(2) the proportion of </a:t>
            </a:r>
            <a:r>
              <a:rPr lang="en-US" b="1" dirty="0" smtClean="0">
                <a:solidFill>
                  <a:srgbClr val="FF0000"/>
                </a:solidFill>
                <a:cs typeface="B Lotus" pitchFamily="2" charset="-78"/>
              </a:rPr>
              <a:t>BRAF mutations was stable</a:t>
            </a:r>
            <a:r>
              <a:rPr lang="en-US" dirty="0" smtClean="0">
                <a:cs typeface="B Lotus" pitchFamily="2" charset="-78"/>
              </a:rPr>
              <a:t> over the time period; </a:t>
            </a:r>
          </a:p>
          <a:p>
            <a:pPr>
              <a:buNone/>
            </a:pPr>
            <a:r>
              <a:rPr lang="en-US" dirty="0" smtClean="0">
                <a:cs typeface="B Lotus" pitchFamily="2" charset="-78"/>
              </a:rPr>
              <a:t> </a:t>
            </a:r>
          </a:p>
          <a:p>
            <a:pPr>
              <a:buNone/>
            </a:pPr>
            <a:r>
              <a:rPr lang="en-US" dirty="0" smtClean="0">
                <a:cs typeface="B Lotus" pitchFamily="2" charset="-78"/>
              </a:rPr>
              <a:t>(3) the proportion of </a:t>
            </a:r>
            <a:r>
              <a:rPr lang="en-US" b="1" dirty="0" smtClean="0">
                <a:solidFill>
                  <a:srgbClr val="FF0000"/>
                </a:solidFill>
                <a:cs typeface="B Lotus" pitchFamily="2" charset="-78"/>
              </a:rPr>
              <a:t>RET/PTC rearrangements significantly decreased</a:t>
            </a:r>
            <a:r>
              <a:rPr lang="en-US" dirty="0" smtClean="0">
                <a:cs typeface="B Lotus" pitchFamily="2" charset="-78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They concluded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that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rising percentages of the follicular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variant histology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RAS mutations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after 2000 suggest </a:t>
            </a: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 marL="514350" indent="-514350">
              <a:buAutoNum type="alphaLcParenBoth"/>
            </a:pP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new etiologic 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factors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</a:t>
            </a:r>
          </a:p>
          <a:p>
            <a:pPr marL="514350" indent="-514350">
              <a:buNone/>
            </a:pP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(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b) </a:t>
            </a: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The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increased incidence is </a:t>
            </a: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not likely 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due to radiation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because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RET/PTC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rearrangements decreased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cs typeface="B Lotus" pitchFamily="2" charset="-78"/>
              </a:rPr>
              <a:t>In another recent study, the rate of the </a:t>
            </a:r>
            <a:r>
              <a:rPr lang="en-US" b="1" dirty="0" smtClean="0">
                <a:solidFill>
                  <a:srgbClr val="FF0000"/>
                </a:solidFill>
                <a:cs typeface="B Lotus" pitchFamily="2" charset="-78"/>
              </a:rPr>
              <a:t>BRAF V600E mutation was seen to rise</a:t>
            </a:r>
            <a:r>
              <a:rPr lang="en-US" dirty="0" smtClean="0">
                <a:cs typeface="B Lotus" pitchFamily="2" charset="-78"/>
              </a:rPr>
              <a:t> over 15 years of archived thyroid specimens. 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authors concluded that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BRAF mutations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in papillary thyroid cancer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may be contributing  to the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increasing incidence of  thyroid cancer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Collectively, these data are intriguing, but because they are potentially confounded by secular  trends in the detection of subclinical cancers, more work will be required to determine whether molecular changes are a significant contributor to the increasing incidence of thyroid cancer.</a:t>
            </a:r>
          </a:p>
          <a:p>
            <a:pPr>
              <a:buNone/>
            </a:pP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408"/>
            <a:ext cx="9144000" cy="67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 a survey conducted by the </a:t>
            </a:r>
            <a:r>
              <a:rPr lang="en-US" sz="2800" dirty="0" smtClean="0">
                <a:solidFill>
                  <a:srgbClr val="FF0000"/>
                </a:solidFill>
              </a:rPr>
              <a:t>Iranian Cancer Institute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1.8% of all cancers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76.1% of all endocrine cancers </a:t>
            </a:r>
            <a:r>
              <a:rPr lang="en-US" sz="2800" dirty="0" smtClean="0"/>
              <a:t>constituted by the </a:t>
            </a:r>
            <a:r>
              <a:rPr lang="en-US" sz="2800" dirty="0" smtClean="0">
                <a:solidFill>
                  <a:srgbClr val="FF0000"/>
                </a:solidFill>
              </a:rPr>
              <a:t>neoplasm of thyroid gland</a:t>
            </a:r>
            <a:r>
              <a:rPr lang="en-US" sz="2800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a study in Iran, mean age of Iranian patients was </a:t>
            </a:r>
            <a:r>
              <a:rPr lang="en-US" sz="2800" dirty="0" smtClean="0">
                <a:solidFill>
                  <a:srgbClr val="FF0000"/>
                </a:solidFill>
              </a:rPr>
              <a:t>42.8 years </a:t>
            </a:r>
            <a:r>
              <a:rPr lang="en-US" sz="2800" dirty="0" smtClean="0"/>
              <a:t>(95% CI: 41.9-43.7) with markedly older male </a:t>
            </a:r>
            <a:r>
              <a:rPr lang="en-US" sz="2800" dirty="0" err="1" smtClean="0"/>
              <a:t>patients.Also</a:t>
            </a:r>
            <a:r>
              <a:rPr lang="en-US" sz="2800" dirty="0" smtClean="0"/>
              <a:t>, the </a:t>
            </a:r>
            <a:r>
              <a:rPr lang="en-US" sz="2800" dirty="0" smtClean="0">
                <a:solidFill>
                  <a:srgbClr val="FF0000"/>
                </a:solidFill>
              </a:rPr>
              <a:t>female to male ratio </a:t>
            </a:r>
            <a:r>
              <a:rPr lang="en-US" sz="2800" dirty="0" smtClean="0"/>
              <a:t>was about </a:t>
            </a:r>
            <a:r>
              <a:rPr lang="en-US" sz="2800" dirty="0" smtClean="0">
                <a:solidFill>
                  <a:srgbClr val="FF0000"/>
                </a:solidFill>
              </a:rPr>
              <a:t>1.8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based on the national registry data from 2003 to 2009 </a:t>
            </a:r>
            <a:r>
              <a:rPr lang="en-US" dirty="0" smtClean="0">
                <a:solidFill>
                  <a:srgbClr val="FF0000"/>
                </a:solidFill>
              </a:rPr>
              <a:t>thyroid cancer </a:t>
            </a:r>
            <a:r>
              <a:rPr lang="en-US" dirty="0" smtClean="0"/>
              <a:t>represents </a:t>
            </a:r>
            <a:r>
              <a:rPr lang="en-US" dirty="0" smtClean="0">
                <a:solidFill>
                  <a:srgbClr val="FF0000"/>
                </a:solidFill>
              </a:rPr>
              <a:t>2.1% of all new cancer cases in the world</a:t>
            </a:r>
            <a:r>
              <a:rPr lang="en-US" dirty="0" smtClean="0"/>
              <a:t>, 3.0% in WHO Americas region, </a:t>
            </a:r>
            <a:r>
              <a:rPr lang="en-US" dirty="0" smtClean="0">
                <a:solidFill>
                  <a:srgbClr val="00B050"/>
                </a:solidFill>
              </a:rPr>
              <a:t>2.4% in Iran</a:t>
            </a:r>
            <a:r>
              <a:rPr lang="en-US" dirty="0" smtClean="0"/>
              <a:t>, 2.2% in less developed regions, 2.1% in Asia, 2% in more developed regions, and 1.7% in WHO Europe Region.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incidence of </a:t>
            </a:r>
            <a:r>
              <a:rPr lang="en-US" dirty="0" smtClean="0">
                <a:solidFill>
                  <a:srgbClr val="00B050"/>
                </a:solidFill>
              </a:rPr>
              <a:t>thyroid cancer increased from 2003 to 2009 </a:t>
            </a:r>
            <a:r>
              <a:rPr lang="en-US" b="1" dirty="0" smtClean="0">
                <a:solidFill>
                  <a:srgbClr val="00B050"/>
                </a:solidFill>
              </a:rPr>
              <a:t>in Iranian population</a:t>
            </a:r>
            <a:r>
              <a:rPr lang="en-US" dirty="0" smtClean="0"/>
              <a:t>. The age standardized rate for </a:t>
            </a:r>
            <a:r>
              <a:rPr lang="en-US" dirty="0" smtClean="0">
                <a:solidFill>
                  <a:srgbClr val="0070C0"/>
                </a:solidFill>
              </a:rPr>
              <a:t>women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men</a:t>
            </a:r>
            <a:r>
              <a:rPr lang="en-US" dirty="0" smtClean="0"/>
              <a:t> increased from </a:t>
            </a:r>
            <a:r>
              <a:rPr lang="en-US" dirty="0" smtClean="0">
                <a:solidFill>
                  <a:srgbClr val="0070C0"/>
                </a:solidFill>
              </a:rPr>
              <a:t>2.02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0.82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4.2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1.36</a:t>
            </a:r>
            <a:r>
              <a:rPr lang="en-US" dirty="0" smtClean="0"/>
              <a:t> per 100,000, respectively.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5581"/>
            <a:ext cx="7696200" cy="624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Thyroid cancer is the most common endocrine cancer.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Based on recent data, thyroid cancer is the </a:t>
            </a:r>
            <a:r>
              <a:rPr lang="en-US" dirty="0" smtClean="0">
                <a:solidFill>
                  <a:srgbClr val="FF0000"/>
                </a:solidFill>
              </a:rPr>
              <a:t>fifth most common cancer in women </a:t>
            </a:r>
            <a:r>
              <a:rPr lang="en-US" dirty="0" smtClean="0"/>
              <a:t>, and in Italy, it is the </a:t>
            </a:r>
            <a:r>
              <a:rPr lang="en-US" dirty="0" smtClean="0">
                <a:solidFill>
                  <a:srgbClr val="0070C0"/>
                </a:solidFill>
              </a:rPr>
              <a:t>second</a:t>
            </a:r>
            <a:r>
              <a:rPr lang="en-US" dirty="0" smtClean="0"/>
              <a:t> most frequent cancer </a:t>
            </a:r>
            <a:r>
              <a:rPr lang="en-US" dirty="0" smtClean="0">
                <a:solidFill>
                  <a:srgbClr val="0070C0"/>
                </a:solidFill>
              </a:rPr>
              <a:t>in women below 45 </a:t>
            </a:r>
            <a:r>
              <a:rPr lang="en-US" dirty="0" smtClean="0"/>
              <a:t>years of age. Only in few countries (</a:t>
            </a:r>
            <a:r>
              <a:rPr lang="en-US" dirty="0" err="1" smtClean="0">
                <a:solidFill>
                  <a:schemeClr val="accent1"/>
                </a:solidFill>
              </a:rPr>
              <a:t>Norvay</a:t>
            </a:r>
            <a:r>
              <a:rPr lang="en-US" dirty="0" smtClean="0">
                <a:solidFill>
                  <a:schemeClr val="accent1"/>
                </a:solidFill>
              </a:rPr>
              <a:t>, Sweden</a:t>
            </a:r>
            <a:r>
              <a:rPr lang="en-US" dirty="0" smtClean="0"/>
              <a:t>) thyroid cancer incidence is </a:t>
            </a:r>
            <a:r>
              <a:rPr lang="en-US" dirty="0" smtClean="0">
                <a:solidFill>
                  <a:schemeClr val="accent1"/>
                </a:solidFill>
              </a:rPr>
              <a:t>decreased</a:t>
            </a:r>
            <a:r>
              <a:rPr lang="en-US" dirty="0" smtClean="0"/>
              <a:t>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043"/>
            <a:ext cx="6791325" cy="6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505200"/>
          </a:xfrm>
        </p:spPr>
        <p:txBody>
          <a:bodyPr>
            <a:normAutofit/>
          </a:bodyPr>
          <a:lstStyle/>
          <a:p>
            <a:pPr algn="l"/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Part II: Examination of </a:t>
            </a: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Hypotheses for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the Increasing Incidence</a:t>
            </a:r>
            <a:b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Hypothesis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#1: The Increased Incidence of </a:t>
            </a: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Thyroid Cancer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is Due to Detection </a:t>
            </a: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of Subclinical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Disease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Evidence for and Against the Hypothesis</a:t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32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There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strong evidence to support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hypothesis that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increasing incidence of thyroid cancer is due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to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detection of subclinical disease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termed ‘</a:t>
            </a:r>
            <a:r>
              <a:rPr lang="en-US" b="0" i="0" dirty="0" err="1" smtClean="0">
                <a:solidFill>
                  <a:srgbClr val="FFFF00"/>
                </a:solidFill>
                <a:latin typeface="+mn-lt"/>
                <a:cs typeface="B Lotus" pitchFamily="2" charset="-78"/>
              </a:rPr>
              <a:t>overdiagnosis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’ in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epidemiology.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rgbClr val="FFFF00"/>
                </a:solidFill>
                <a:latin typeface="+mn-lt"/>
                <a:cs typeface="B Lotus" pitchFamily="2" charset="-78"/>
              </a:rPr>
              <a:t>First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papillary thyroid cancer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is commonly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found at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autopsy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in people who died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other causes.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Estimates of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prevalence range from about 3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to about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35%,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depending on the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country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of the study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pathology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methods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used to examine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specimens.</a:t>
            </a: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Among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thyroid specimens removed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for benign disease,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up to 50%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harbor small, incidental papillary thyroid cancers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Another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observation that supports the subclinical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disease detection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hypothesis is the fact that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majority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the increase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has been observed in small cancers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largest rate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increases have been observed in cancers that are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too small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even for most experienced clinicians to feel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during thyroid palpation.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Small cancers are less likely to be causing symptoms at the time of their discovery and are in the size range commonly found in the autopsy studies described above.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Last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mortality rates have not changed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substantially over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30 years that thyroid cancer incidence has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been rising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Some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argue that this is because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improving treatments. </a:t>
            </a:r>
          </a:p>
          <a:p>
            <a:pPr>
              <a:buFont typeface="Wingdings" pitchFamily="2" charset="2"/>
              <a:buChar char="Ø"/>
            </a:pP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this to be the case, the changes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treatment would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have had to exactly keep pace with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increasing incidence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if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improvements in treatment occurred too fast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the mortality line would fall.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If improvements in treatment occurred too slowly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the mortality line would rise.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Although this is possible, it is not particularly plausible. </a:t>
            </a: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This finding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stable mortality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means that in a setting of increasing numbers of thyroid cancers being detected,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only a small constant number are aggressive, lethal cancers.</a:t>
            </a:r>
          </a:p>
          <a:p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b="1" dirty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b="1" dirty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Proposed Mechanisms of Detection</a:t>
            </a:r>
            <a:b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8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of Subclinical Thyroid Cancer</a:t>
            </a: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32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There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several interrelated mechanisms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through which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subclinical thyroid cancers might be detected. </a:t>
            </a: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These are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outlined in Table 1 and detailed below.</a:t>
            </a:r>
          </a:p>
          <a:p>
            <a:pPr>
              <a:buNone/>
            </a:pPr>
            <a:r>
              <a:rPr lang="en-US" sz="2800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Access </a:t>
            </a:r>
            <a:r>
              <a:rPr lang="en-US" sz="2800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to health care services </a:t>
            </a:r>
            <a:r>
              <a:rPr lang="en-US" sz="2800" b="0" i="0" u="sng" dirty="0">
                <a:solidFill>
                  <a:schemeClr val="tx1"/>
                </a:solidFill>
                <a:latin typeface="+mn-lt"/>
                <a:cs typeface="B Lotus" pitchFamily="2" charset="-78"/>
              </a:rPr>
              <a:t>has been shown to be </a:t>
            </a:r>
            <a:r>
              <a:rPr lang="en-US" sz="2800" b="0" i="0" u="sng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determinant </a:t>
            </a:r>
            <a:r>
              <a:rPr lang="en-US" sz="2800" b="0" i="0" u="sng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cancer incidence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rates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by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making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 it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more likely that a subclinical cancer is found. </a:t>
            </a:r>
            <a:endParaRPr lang="en-US" sz="2800" b="0" i="0" dirty="0" smtClean="0">
              <a:solidFill>
                <a:srgbClr val="00B05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current example is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South Korea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Between 1996 and 2010, the age-adjusted incidence of thyroid cancer in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women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residing in the </a:t>
            </a:r>
            <a:r>
              <a:rPr lang="en-US" sz="2800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Gwangju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and </a:t>
            </a:r>
            <a:r>
              <a:rPr lang="en-US" sz="2800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Jeonnam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provinces in South Korea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increased from 10.6 to 111.3 per 100,000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population, and in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men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the incidence increased from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1.9 to 27.0 per 100,000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population.</a:t>
            </a: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Despite these increases, thyroid cancer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mortality remained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stable. </a:t>
            </a:r>
            <a:endParaRPr lang="en-US" b="0" i="0" dirty="0" smtClean="0">
              <a:solidFill>
                <a:srgbClr val="00B05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incidence change was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mainly attributable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the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detection of asymptomatic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cancers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(which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increased from less than 5% to more than 50%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all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cancers) and sub-centimeter cancers (the rate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increased from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0 to 50 per 100,000 population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). </a:t>
            </a:r>
          </a:p>
          <a:p>
            <a:pPr>
              <a:buNone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The primary mechanism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of detection has been physician-offered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ultrasound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screenings. </a:t>
            </a:r>
            <a:endParaRPr lang="en-US" b="0" i="0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2009 survey showed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13% of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South Korean adults had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undergone a screening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ultrasound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rate was higher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among women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with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highest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rate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(26%) among women 50 to 59 years old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.</a:t>
            </a:r>
            <a:endParaRPr lang="en-US" b="0" i="0" dirty="0">
              <a:solidFill>
                <a:srgbClr val="00B05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Health care financing systems also affect thyroid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cancer incidence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rates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A 2012 study modeled thyroid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incidence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based on the characteristics of national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health systems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Adjusted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for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gross domestic product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education levels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share of health care expenditure that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was privately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funded was a significant predictor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incidence (for women, P = .02; men, P = .09).</a:t>
            </a:r>
          </a:p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Health care systems with more fee for service,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private models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had higher incidence rates of thyroid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.</a:t>
            </a: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cs typeface="B Lotus" pitchFamily="2" charset="-78"/>
              </a:rPr>
              <a:t>Thyroid cancer has been much in the news lately because of reports of large increases in incidence.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B Lotus" pitchFamily="2" charset="-78"/>
              </a:rPr>
              <a:t>It is now recognized that </a:t>
            </a:r>
            <a:r>
              <a:rPr lang="en-US" dirty="0" smtClean="0">
                <a:solidFill>
                  <a:srgbClr val="0070C0"/>
                </a:solidFill>
                <a:cs typeface="B Lotus" pitchFamily="2" charset="-78"/>
              </a:rPr>
              <a:t>not all pathologic </a:t>
            </a:r>
            <a:r>
              <a:rPr lang="en-US" dirty="0" smtClean="0">
                <a:cs typeface="B Lotus" pitchFamily="2" charset="-78"/>
              </a:rPr>
              <a:t>entities labeled as cancer </a:t>
            </a:r>
            <a:r>
              <a:rPr lang="en-US" dirty="0" smtClean="0">
                <a:solidFill>
                  <a:srgbClr val="0070C0"/>
                </a:solidFill>
                <a:cs typeface="B Lotus" pitchFamily="2" charset="-78"/>
              </a:rPr>
              <a:t>act similarly</a:t>
            </a:r>
            <a:r>
              <a:rPr lang="en-US" dirty="0" smtClean="0">
                <a:cs typeface="B Lotus" pitchFamily="2" charset="-78"/>
              </a:rPr>
              <a:t>, </a:t>
            </a:r>
            <a:r>
              <a:rPr lang="en-US" dirty="0" smtClean="0">
                <a:solidFill>
                  <a:srgbClr val="0070C0"/>
                </a:solidFill>
                <a:cs typeface="B Lotus" pitchFamily="2" charset="-78"/>
              </a:rPr>
              <a:t>nor do they all act aggressively.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B Lotus" pitchFamily="2" charset="-78"/>
              </a:rPr>
              <a:t>It is increasingly recognized that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measures of</a:t>
            </a:r>
            <a:r>
              <a:rPr lang="en-US" dirty="0" smtClean="0">
                <a:cs typeface="B Lotus" pitchFamily="2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incidence</a:t>
            </a:r>
            <a:r>
              <a:rPr lang="en-US" dirty="0" smtClean="0">
                <a:cs typeface="B Lotus" pitchFamily="2" charset="-78"/>
              </a:rPr>
              <a:t>,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mortality</a:t>
            </a:r>
            <a:r>
              <a:rPr lang="en-US" dirty="0" smtClean="0">
                <a:cs typeface="B Lotus" pitchFamily="2" charset="-78"/>
              </a:rPr>
              <a:t>, and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survival </a:t>
            </a:r>
            <a:r>
              <a:rPr lang="en-US" dirty="0" smtClean="0">
                <a:cs typeface="B Lotus" pitchFamily="2" charset="-78"/>
              </a:rPr>
              <a:t>may be affected by many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epidemiologic factors </a:t>
            </a:r>
            <a:r>
              <a:rPr lang="en-US" dirty="0" smtClean="0">
                <a:cs typeface="B Lotus" pitchFamily="2" charset="-78"/>
              </a:rPr>
              <a:t>and may not always be reflective of either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true increases in disease</a:t>
            </a:r>
            <a:r>
              <a:rPr lang="en-US" dirty="0" smtClean="0">
                <a:cs typeface="B Lotus" pitchFamily="2" charset="-78"/>
              </a:rPr>
              <a:t>,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treatment successes</a:t>
            </a:r>
            <a:r>
              <a:rPr lang="en-US" dirty="0" smtClean="0">
                <a:cs typeface="B Lotus" pitchFamily="2" charset="-78"/>
              </a:rPr>
              <a:t>, or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screening efforts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General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increases in imaging rates have made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findings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more common. </a:t>
            </a:r>
            <a:endParaRPr lang="en-US" b="0" i="0" u="sng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recent study of a large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health care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system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people underwent an average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1.18 imaging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studies per year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of which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35%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were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advanced diagnostic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imaging studies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: computed tomography (CT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), magnetic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resonance imaging (MRI), nuclear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medicine, 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ultrasound.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Over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15 years of the study,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imaging rates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CT scanning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increased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8% annually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MRI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rates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increased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10% annually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latin typeface="+mn-lt"/>
                <a:cs typeface="B Lotus" pitchFamily="2" charset="-78"/>
              </a:rPr>
              <a:t>ultrasound 4%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</a:t>
            </a:r>
            <a:r>
              <a:rPr lang="en-US" b="0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positron </a:t>
            </a:r>
            <a:r>
              <a:rPr lang="en-US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emission tomography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scanning </a:t>
            </a:r>
            <a:r>
              <a:rPr lang="en-US" b="0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57%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(2004 to 2010 only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).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is likely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that increased rates of imaging have led to more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findings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Physician management of identified </a:t>
            </a:r>
            <a:r>
              <a:rPr lang="en-US" b="0" i="0" u="sng" dirty="0">
                <a:solidFill>
                  <a:srgbClr val="C0000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u="sng" dirty="0" smtClean="0">
                <a:solidFill>
                  <a:srgbClr val="C00000"/>
                </a:solidFill>
                <a:latin typeface="+mn-lt"/>
                <a:cs typeface="B Lotus" pitchFamily="2" charset="-78"/>
              </a:rPr>
              <a:t>nodules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has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also changed. </a:t>
            </a:r>
            <a:endParaRPr lang="en-US" b="0" i="0" u="sng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Guidelines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were not common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1970s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One article from this era suggested that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nodules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smaller than 2 cm do not require intervention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Guidelines from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2009 and 2010 suggest that in some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circumstances,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nodules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of any size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might be appropriate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to biopsy .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Similarly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recommendations for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surgery for small papillary cancers have also shifted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Until recently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at least one guideline still listed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b="0" i="0" dirty="0" err="1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lobectomy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 appropriate treatment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but </a:t>
            </a:r>
            <a:r>
              <a:rPr lang="en-US" b="0" i="0" dirty="0">
                <a:latin typeface="+mn-lt"/>
                <a:cs typeface="B Lotus" pitchFamily="2" charset="-78"/>
              </a:rPr>
              <a:t>more </a:t>
            </a:r>
            <a:r>
              <a:rPr lang="en-US" b="0" i="0" dirty="0" smtClean="0">
                <a:latin typeface="+mn-lt"/>
                <a:cs typeface="B Lotus" pitchFamily="2" charset="-78"/>
              </a:rPr>
              <a:t>recently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 smtClean="0">
                <a:solidFill>
                  <a:srgbClr val="C00000"/>
                </a:solidFill>
                <a:latin typeface="+mn-lt"/>
                <a:cs typeface="B Lotus" pitchFamily="2" charset="-78"/>
              </a:rPr>
              <a:t>total </a:t>
            </a:r>
            <a:r>
              <a:rPr lang="en-US" b="0" i="0" dirty="0" err="1">
                <a:solidFill>
                  <a:srgbClr val="C00000"/>
                </a:solidFill>
                <a:latin typeface="+mn-lt"/>
                <a:cs typeface="B Lotus" pitchFamily="2" charset="-78"/>
              </a:rPr>
              <a:t>thyroidectomy</a:t>
            </a:r>
            <a:r>
              <a:rPr lang="en-US" b="0" i="0" dirty="0">
                <a:solidFill>
                  <a:srgbClr val="C0000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latin typeface="+mn-lt"/>
                <a:cs typeface="B Lotus" pitchFamily="2" charset="-78"/>
              </a:rPr>
              <a:t>has been the standard </a:t>
            </a:r>
            <a:r>
              <a:rPr lang="en-US" b="0" i="0" dirty="0" smtClean="0">
                <a:latin typeface="+mn-lt"/>
                <a:cs typeface="B Lotus" pitchFamily="2" charset="-78"/>
              </a:rPr>
              <a:t>recommendation for </a:t>
            </a:r>
            <a:r>
              <a:rPr lang="en-US" b="0" i="0" dirty="0">
                <a:latin typeface="+mn-lt"/>
                <a:cs typeface="B Lotus" pitchFamily="2" charset="-78"/>
              </a:rPr>
              <a:t>thyroid cancers of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any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size</a:t>
            </a:r>
            <a:r>
              <a:rPr lang="en-US" b="0" i="0" dirty="0" smtClean="0">
                <a:latin typeface="+mn-lt"/>
                <a:cs typeface="B Lotus" pitchFamily="2" charset="-78"/>
              </a:rPr>
              <a:t>.</a:t>
            </a:r>
            <a:endParaRPr lang="en-US" b="0" i="0" dirty="0"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More frequent biopsies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and larger specimens provide more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opportunities for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pathologists to find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thus, it is likely that these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2 phenomena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contributing to the increasing incidence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cancer.</a:t>
            </a:r>
          </a:p>
          <a:p>
            <a:pPr>
              <a:buNone/>
            </a:pPr>
            <a:r>
              <a:rPr lang="en-US" b="0" i="0" dirty="0" err="1">
                <a:solidFill>
                  <a:srgbClr val="002060"/>
                </a:solidFill>
                <a:latin typeface="+mn-lt"/>
                <a:cs typeface="B Lotus" pitchFamily="2" charset="-78"/>
              </a:rPr>
              <a:t>Thyroidectomy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 volumes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have increased as a result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changes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imaging rates and physician behavior.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study using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population-based Nationwide Inpatient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Sample and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National Survey of Ambulatory Surgery databases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estimated that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annual thyroid surgery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volumes increased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39% over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10 years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from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66,864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in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1996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to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92,931 </a:t>
            </a:r>
            <a:r>
              <a:rPr lang="en-US" b="0" i="0" dirty="0">
                <a:latin typeface="+mn-lt"/>
                <a:cs typeface="B Lotus" pitchFamily="2" charset="-78"/>
              </a:rPr>
              <a:t>in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 2006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More </a:t>
            </a:r>
            <a:r>
              <a:rPr lang="en-US" b="0" i="0" dirty="0" err="1">
                <a:solidFill>
                  <a:srgbClr val="0070C0"/>
                </a:solidFill>
                <a:latin typeface="+mn-lt"/>
                <a:cs typeface="B Lotus" pitchFamily="2" charset="-78"/>
              </a:rPr>
              <a:t>thyroidectomies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 means more specimens to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examine for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cancer, another contributing factor to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increased detection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Pathologist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management of thyroid specimens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has also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changed.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Surgical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pathology textbooks from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1980s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suggested </a:t>
            </a:r>
            <a:r>
              <a:rPr lang="en-US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5 descriptive areas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for a surgical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pathology report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a thyroid specimen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2012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guidelines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from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College of American Pathologists list a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minimum of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14 descriptive areas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each thyroid specimen is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examined much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more closely compared to the past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Furthermore, whereas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historically only representative sections of a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specimen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were examined by a pathologist,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specimen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its entirety is now typically examined,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increasing the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chances for identification of small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cancers.</a:t>
            </a:r>
            <a:endParaRPr lang="en-US" b="0" i="0" dirty="0">
              <a:solidFill>
                <a:srgbClr val="00B05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Lastly, although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there has been no official change in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definition of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follicular or papillary thyroid cancer by the World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Health Organization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pathologists now categorize more cases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as ‘follicular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variant of papillary carcinoma’ rather than </a:t>
            </a:r>
            <a:r>
              <a:rPr lang="en-US" b="0" i="0" dirty="0" err="1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follicula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adenoma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Together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with the increased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numbers of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thyroid specimens delivered to pathologists,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these changes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likely a significant contributor to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increasing identification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cancer.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038600"/>
          </a:xfrm>
        </p:spPr>
        <p:txBody>
          <a:bodyPr/>
          <a:lstStyle/>
          <a:p>
            <a:pPr>
              <a:buNone/>
            </a:pPr>
            <a:endParaRPr lang="en-US" b="1" i="0" dirty="0" smtClean="0">
              <a:solidFill>
                <a:srgbClr val="7030A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Hypothesis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#2: </a:t>
            </a:r>
            <a:endParaRPr lang="en-US" sz="3200" b="1" i="0" dirty="0" smtClean="0">
              <a:solidFill>
                <a:srgbClr val="7030A0"/>
              </a:solidFill>
              <a:latin typeface="+mn-lt"/>
              <a:cs typeface="B Lotus" pitchFamily="2" charset="-78"/>
            </a:endParaRPr>
          </a:p>
          <a:p>
            <a:pPr algn="ctr">
              <a:buNone/>
            </a:pP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The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Increased Incidence </a:t>
            </a: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of Thyroid </a:t>
            </a:r>
            <a:r>
              <a:rPr lang="en-US" sz="3200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Cancer is Due to a True Rise in Disease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86775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Evidence for and Against the Hypothesis</a:t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32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86775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major argument against detection of subclinical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disease as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cause of the increasing incidence of thyroid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is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that the entire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 in thyroid cancer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incidence has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not been due to the detection of small cancers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Larger cancers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and those diagnosed at a more advanced stage (i.e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., with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lymph node metastases) have also increased in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incidence.</a:t>
            </a:r>
            <a:endParaRPr lang="en-US" sz="2800" b="0" i="0" dirty="0">
              <a:solidFill>
                <a:srgbClr val="00B05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however, that even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large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cancers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be picked up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incidentally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making it possible that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increasing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incidence of large cancers is not due to a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true rise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disease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recent paper reported that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38% of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cancers larger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than 4 cm had been found incidentally on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imaging studies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done for other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reasons.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Some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also suspect that mortality trends might not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have changed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yet due to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long patient survival times with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papillary thyroid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cancer. </a:t>
            </a:r>
            <a:endParaRPr lang="en-US" b="0" i="0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Some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have suggested that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rise in papillary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cancer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alone suggests that increased detection is not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occurring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because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one would also expect increases across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all specified </a:t>
            </a:r>
            <a:r>
              <a:rPr lang="en-US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histologies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 except </a:t>
            </a:r>
            <a:r>
              <a:rPr lang="en-US" b="0" i="0" dirty="0" err="1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anaplastic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B Lotus" pitchFamily="2" charset="-78"/>
              </a:rPr>
              <a:t>However, the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SEER data available 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do not show a reciprocal decrease </a:t>
            </a:r>
            <a:r>
              <a:rPr lang="en-US" dirty="0" smtClean="0">
                <a:solidFill>
                  <a:srgbClr val="00B050"/>
                </a:solidFill>
                <a:cs typeface="B Lotus" pitchFamily="2" charset="-78"/>
              </a:rPr>
              <a:t>in the incidence of follicular thyroid carcinoma </a:t>
            </a:r>
            <a:r>
              <a:rPr lang="en-US" dirty="0" smtClean="0">
                <a:cs typeface="B Lotus" pitchFamily="2" charset="-78"/>
              </a:rPr>
              <a:t>during the past decades, the most likely substitution for a diagnosis of papillary cancer</a:t>
            </a:r>
          </a:p>
          <a:p>
            <a:pPr>
              <a:buNone/>
            </a:pPr>
            <a:endParaRPr lang="en-US" b="0" i="0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current example is found in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prostate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 disease for which 20 years ago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screening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aggressive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treatment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were recommended.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Screening now is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no longer uniformly advised, after it was understood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that 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disease is present at autopsy in many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asymptomatic men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dying of other causes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Although thyroid cancer is different from prostate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in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that it is not detected through concerted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screening programs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it does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have a similar large subclinical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reservoir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often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found at autopsy in asymptomatic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people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who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died of other causes.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2133600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Proposed Mechanisms Causing a True Increase in </a:t>
            </a:r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the Incidence of Thyroid Cancer</a:t>
            </a:r>
            <a:endParaRPr lang="en-US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I. Mechanisms with limited or unclear association with increasing incidence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/>
            </a:r>
            <a:b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</a:b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334375" cy="4297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Exposure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ionizing radiation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the most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extensively studied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clearly defined risk factor for thyroid cancer.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Ionizing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radiation causes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DNA strand breaks and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somatic mutations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that are thought to be the cause of the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cancers.</a:t>
            </a: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7030A0"/>
                </a:solidFill>
              </a:rPr>
              <a:t>Radiation.</a:t>
            </a:r>
            <a:r>
              <a:rPr lang="en-US" b="1" u="sng" dirty="0"/>
              <a:t> </a:t>
            </a:r>
            <a:r>
              <a:rPr lang="en-US" dirty="0"/>
              <a:t>Exposure to ionizing radiation is a </a:t>
            </a:r>
            <a:r>
              <a:rPr lang="en-US" dirty="0" smtClean="0"/>
              <a:t>well documented risk </a:t>
            </a:r>
            <a:r>
              <a:rPr lang="en-US" dirty="0"/>
              <a:t>factor for cancer. </a:t>
            </a:r>
            <a:r>
              <a:rPr lang="en-US" dirty="0">
                <a:solidFill>
                  <a:srgbClr val="FF0000"/>
                </a:solidFill>
              </a:rPr>
              <a:t>The thyroid may </a:t>
            </a:r>
            <a:r>
              <a:rPr lang="en-US" dirty="0" smtClean="0">
                <a:solidFill>
                  <a:srgbClr val="FF0000"/>
                </a:solidFill>
              </a:rPr>
              <a:t>be irradiated </a:t>
            </a:r>
            <a:r>
              <a:rPr lang="en-US" dirty="0">
                <a:solidFill>
                  <a:srgbClr val="FF0000"/>
                </a:solidFill>
              </a:rPr>
              <a:t>more than other tissues </a:t>
            </a:r>
            <a:r>
              <a:rPr lang="en-US" dirty="0"/>
              <a:t>because of its </a:t>
            </a:r>
            <a:r>
              <a:rPr lang="en-US" dirty="0">
                <a:solidFill>
                  <a:srgbClr val="FF0000"/>
                </a:solidFill>
              </a:rPr>
              <a:t>position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/>
              <a:t>body and its </a:t>
            </a:r>
            <a:r>
              <a:rPr lang="en-US" dirty="0">
                <a:solidFill>
                  <a:srgbClr val="FF0000"/>
                </a:solidFill>
              </a:rPr>
              <a:t>ability to concentrate iodine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Because </a:t>
            </a:r>
            <a:r>
              <a:rPr lang="en-US" dirty="0">
                <a:solidFill>
                  <a:srgbClr val="0070C0"/>
                </a:solidFill>
              </a:rPr>
              <a:t>one-third of </a:t>
            </a:r>
            <a:r>
              <a:rPr lang="en-US" dirty="0" smtClean="0">
                <a:solidFill>
                  <a:srgbClr val="0070C0"/>
                </a:solidFill>
              </a:rPr>
              <a:t>all CT </a:t>
            </a:r>
            <a:r>
              <a:rPr lang="en-US" dirty="0">
                <a:solidFill>
                  <a:srgbClr val="0070C0"/>
                </a:solidFill>
              </a:rPr>
              <a:t>scans</a:t>
            </a:r>
            <a:r>
              <a:rPr lang="en-US" dirty="0"/>
              <a:t> are </a:t>
            </a:r>
            <a:r>
              <a:rPr lang="en-US" dirty="0" smtClean="0"/>
              <a:t>performed in </a:t>
            </a: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head/neck region</a:t>
            </a:r>
            <a:r>
              <a:rPr lang="en-US" dirty="0"/>
              <a:t>, the thyroid is particularly </a:t>
            </a:r>
            <a:r>
              <a:rPr lang="en-US" dirty="0" smtClean="0"/>
              <a:t>exposed to </a:t>
            </a:r>
            <a:r>
              <a:rPr lang="en-US" dirty="0"/>
              <a:t>radiation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Moreover, the use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iodinated contrast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agents </a:t>
            </a:r>
            <a:r>
              <a:rPr lang="en-US" dirty="0" smtClean="0"/>
              <a:t>increases </a:t>
            </a:r>
            <a:r>
              <a:rPr lang="en-US" dirty="0"/>
              <a:t>the radiation absorbed by the thyroid by </a:t>
            </a:r>
            <a:r>
              <a:rPr lang="en-US" dirty="0">
                <a:solidFill>
                  <a:srgbClr val="FF0000"/>
                </a:solidFill>
              </a:rPr>
              <a:t>up to </a:t>
            </a:r>
            <a:r>
              <a:rPr lang="en-US" dirty="0" smtClean="0">
                <a:solidFill>
                  <a:srgbClr val="FF0000"/>
                </a:solidFill>
              </a:rPr>
              <a:t>35% </a:t>
            </a:r>
            <a:r>
              <a:rPr lang="en-US" dirty="0" smtClean="0"/>
              <a:t>because </a:t>
            </a:r>
            <a:r>
              <a:rPr lang="en-US" dirty="0"/>
              <a:t>iodine blocks photons, increasing the local </a:t>
            </a:r>
            <a:r>
              <a:rPr lang="en-US" dirty="0" smtClean="0"/>
              <a:t>radiation energy.</a:t>
            </a:r>
            <a:endParaRPr lang="en-US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Children exposed </a:t>
            </a:r>
            <a:r>
              <a:rPr lang="en-US" dirty="0"/>
              <a:t>to radiation frequently develop </a:t>
            </a:r>
            <a:r>
              <a:rPr lang="en-US" sz="2800" dirty="0"/>
              <a:t>papillary </a:t>
            </a:r>
            <a:r>
              <a:rPr lang="en-US" sz="2800" dirty="0" smtClean="0"/>
              <a:t>thyroid cancer </a:t>
            </a:r>
            <a:r>
              <a:rPr lang="en-US" sz="2800" dirty="0"/>
              <a:t>(PTC) as shown by the peak of </a:t>
            </a:r>
            <a:r>
              <a:rPr lang="en-US" sz="2800" dirty="0">
                <a:solidFill>
                  <a:srgbClr val="FF0000"/>
                </a:solidFill>
              </a:rPr>
              <a:t>thyroid </a:t>
            </a:r>
            <a:r>
              <a:rPr lang="en-US" sz="2800" dirty="0" smtClean="0">
                <a:solidFill>
                  <a:srgbClr val="FF0000"/>
                </a:solidFill>
              </a:rPr>
              <a:t>cancers observed </a:t>
            </a:r>
            <a:r>
              <a:rPr lang="en-US" sz="2800" dirty="0">
                <a:solidFill>
                  <a:srgbClr val="FF0000"/>
                </a:solidFill>
              </a:rPr>
              <a:t>after the Chernobyl </a:t>
            </a:r>
            <a:r>
              <a:rPr lang="en-US" sz="2800" dirty="0" err="1" smtClean="0">
                <a:solidFill>
                  <a:srgbClr val="FF0000"/>
                </a:solidFill>
              </a:rPr>
              <a:t>accident,when</a:t>
            </a:r>
            <a:r>
              <a:rPr lang="en-US" sz="2800" dirty="0" smtClean="0">
                <a:solidFill>
                  <a:srgbClr val="FF0000"/>
                </a:solidFill>
              </a:rPr>
              <a:t> approximately 1.7 </a:t>
            </a:r>
            <a:r>
              <a:rPr lang="en-US" sz="2800" dirty="0">
                <a:solidFill>
                  <a:srgbClr val="FF0000"/>
                </a:solidFill>
              </a:rPr>
              <a:t>× </a:t>
            </a:r>
            <a:r>
              <a:rPr lang="en-US" sz="2800" dirty="0" smtClean="0">
                <a:solidFill>
                  <a:srgbClr val="FF0000"/>
                </a:solidFill>
              </a:rPr>
              <a:t>10⁸Bq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₁₃₁I </a:t>
            </a:r>
            <a:r>
              <a:rPr lang="en-US" sz="2800" dirty="0">
                <a:solidFill>
                  <a:srgbClr val="FF0000"/>
                </a:solidFill>
              </a:rPr>
              <a:t>were released into the atmosphere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On that </a:t>
            </a:r>
            <a:r>
              <a:rPr lang="en-US" sz="2800" dirty="0"/>
              <a:t>occasion, the thyroid received a dose </a:t>
            </a:r>
            <a:r>
              <a:rPr lang="en-US" sz="2800" dirty="0">
                <a:solidFill>
                  <a:srgbClr val="FF0000"/>
                </a:solidFill>
              </a:rPr>
              <a:t>500- to </a:t>
            </a:r>
            <a:r>
              <a:rPr lang="en-US" sz="2800" dirty="0" smtClean="0">
                <a:solidFill>
                  <a:srgbClr val="FF0000"/>
                </a:solidFill>
              </a:rPr>
              <a:t>1000-times</a:t>
            </a:r>
            <a:r>
              <a:rPr lang="en-US" sz="2800" dirty="0" smtClean="0"/>
              <a:t> higher </a:t>
            </a:r>
            <a:r>
              <a:rPr lang="en-US" sz="2800" dirty="0"/>
              <a:t>than the rest of the body, and </a:t>
            </a:r>
            <a:r>
              <a:rPr lang="en-US" sz="2800" dirty="0">
                <a:solidFill>
                  <a:srgbClr val="FF0000"/>
                </a:solidFill>
              </a:rPr>
              <a:t>approximately </a:t>
            </a:r>
            <a:r>
              <a:rPr lang="en-US" sz="2800" dirty="0" smtClean="0">
                <a:solidFill>
                  <a:srgbClr val="FF0000"/>
                </a:solidFill>
              </a:rPr>
              <a:t>4,000 thyroid </a:t>
            </a:r>
            <a:r>
              <a:rPr lang="en-US" sz="2800" dirty="0">
                <a:solidFill>
                  <a:srgbClr val="FF0000"/>
                </a:solidFill>
              </a:rPr>
              <a:t>cancer cases were </a:t>
            </a:r>
            <a:r>
              <a:rPr lang="en-US" sz="2800" dirty="0" smtClean="0">
                <a:solidFill>
                  <a:srgbClr val="FF0000"/>
                </a:solidFill>
              </a:rPr>
              <a:t>reported.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Radiation exposure only increases the risk of thyroid cancer when people are exposed as children, mostly under age 5 years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No increased risk of thyroid cancer over the baseline in the population has been observed in patients are over age 20 years at the time of exposure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Some wonder if there has been more exposure to radiation in recent decades.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Background radiation from natural sources in the environment has been stable at 3 </a:t>
            </a:r>
            <a:r>
              <a:rPr lang="en-US" b="0" i="0" dirty="0" err="1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mSv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 since the 1970s.</a:t>
            </a:r>
          </a:p>
          <a:p>
            <a:pPr>
              <a:buNone/>
            </a:pPr>
            <a:r>
              <a:rPr lang="en-US" b="1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Ionizing radiation exposure to U.S. residents has </a:t>
            </a:r>
            <a:r>
              <a:rPr lang="en-US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doubled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over the past 30 years </a:t>
            </a:r>
            <a:r>
              <a:rPr lang="en-US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that thyroid cancer rates have increased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but this is nearly entirely attributable to medical imaging.</a:t>
            </a:r>
          </a:p>
          <a:p>
            <a:pPr>
              <a:buNone/>
            </a:pPr>
            <a:endParaRPr lang="en-US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3987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cs typeface="B Lotus" pitchFamily="2" charset="-78"/>
              </a:rPr>
              <a:t>In the U.S., the number of CT scans performed annually (a significant source of radiation exposure) increased from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3 million in 1980</a:t>
            </a:r>
            <a:r>
              <a:rPr lang="en-US" dirty="0" smtClean="0">
                <a:cs typeface="B Lotus" pitchFamily="2" charset="-78"/>
              </a:rPr>
              <a:t> to </a:t>
            </a:r>
            <a:r>
              <a:rPr lang="en-US" dirty="0" smtClean="0">
                <a:solidFill>
                  <a:srgbClr val="0070C0"/>
                </a:solidFill>
                <a:cs typeface="B Lotus" pitchFamily="2" charset="-78"/>
              </a:rPr>
              <a:t>62 million in 2007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Most CT scans are performed in patients over 55 years of age</a:t>
            </a:r>
            <a:r>
              <a:rPr lang="en-US" dirty="0" smtClean="0">
                <a:cs typeface="B Lotus" pitchFamily="2" charset="-78"/>
              </a:rPr>
              <a:t>. By multiplying published 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utilization numbers  by mean excess lifetime thyroid cancer risk per scan ,</a:t>
            </a:r>
            <a:r>
              <a:rPr lang="en-US" dirty="0" smtClean="0">
                <a:cs typeface="B Lotus" pitchFamily="2" charset="-78"/>
              </a:rPr>
              <a:t> one can estimate that approximately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150 to 350 excess thyroid cancers annually </a:t>
            </a:r>
            <a:r>
              <a:rPr lang="en-US" dirty="0" smtClean="0">
                <a:cs typeface="B Lotus" pitchFamily="2" charset="-78"/>
              </a:rPr>
              <a:t>are attributable to </a:t>
            </a: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pediatric CT scans</a:t>
            </a:r>
            <a:r>
              <a:rPr lang="en-US" dirty="0" smtClean="0">
                <a:cs typeface="B Lotus" pitchFamily="2" charset="-78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Radiation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exposure attributable to sources other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than advanced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imaging is minimal.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bite-wing dental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X-ray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delivers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5 </a:t>
            </a:r>
            <a:r>
              <a:rPr lang="en-US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μGy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(less than 1/1,000th of the dose of a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CT scan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); the estimated dose to the thyroid is essentially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zero.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Moreover</a:t>
            </a:r>
            <a:r>
              <a:rPr lang="en-US" dirty="0" smtClean="0">
                <a:solidFill>
                  <a:srgbClr val="7030A0"/>
                </a:solidFill>
              </a:rPr>
              <a:t>, a recent report indicates that dental X-rays may increase thyroid cancer 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also in adults </a:t>
            </a:r>
            <a:r>
              <a:rPr lang="en-US" dirty="0" smtClean="0"/>
              <a:t>. As a consequence, thyroid shielding has been recently recommended by the American Thyroid Association during diagnostic dental X-rays both in children and adults.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71499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Radiation exposure from </a:t>
            </a:r>
            <a:r>
              <a:rPr lang="en-US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airplane travel 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is very low: </a:t>
            </a:r>
            <a:r>
              <a:rPr lang="en-US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2 to 6 </a:t>
            </a:r>
            <a:r>
              <a:rPr lang="en-US" i="0" dirty="0" err="1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μGy</a:t>
            </a:r>
            <a:r>
              <a:rPr lang="en-US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per prolonged flight . For comparison, the increased background radiation one would receive moving from Minneapolis to Denver for one year is 150 </a:t>
            </a:r>
            <a:r>
              <a:rPr lang="en-US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μGy</a:t>
            </a:r>
            <a:r>
              <a:rPr lang="en-US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1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Another specific source of thyroid irradiation is </a:t>
            </a:r>
            <a:r>
              <a:rPr lang="en-US" dirty="0" smtClean="0">
                <a:solidFill>
                  <a:srgbClr val="FF0000"/>
                </a:solidFill>
              </a:rPr>
              <a:t>thyroid imaging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₁₃₁I</a:t>
            </a:r>
            <a:r>
              <a:rPr lang="en-US" dirty="0" smtClean="0"/>
              <a:t> </a:t>
            </a:r>
            <a:r>
              <a:rPr lang="en-US" dirty="0"/>
              <a:t>that has been largely used for the </a:t>
            </a:r>
            <a:r>
              <a:rPr lang="en-US" dirty="0" smtClean="0"/>
              <a:t>diagnosis of </a:t>
            </a:r>
            <a:r>
              <a:rPr lang="en-US" dirty="0"/>
              <a:t>thyroid diseases</a:t>
            </a:r>
            <a:r>
              <a:rPr lang="en-US" dirty="0" smtClean="0"/>
              <a:t>. Thyroid </a:t>
            </a:r>
            <a:r>
              <a:rPr lang="en-US" dirty="0"/>
              <a:t>scans reached </a:t>
            </a:r>
            <a:r>
              <a:rPr lang="en-US" dirty="0">
                <a:solidFill>
                  <a:srgbClr val="FF0000"/>
                </a:solidFill>
              </a:rPr>
              <a:t>13% of all </a:t>
            </a:r>
            <a:r>
              <a:rPr lang="en-US" dirty="0" smtClean="0">
                <a:solidFill>
                  <a:srgbClr val="FF0000"/>
                </a:solidFill>
              </a:rPr>
              <a:t>nuclear medicine </a:t>
            </a:r>
            <a:r>
              <a:rPr lang="en-US" dirty="0">
                <a:solidFill>
                  <a:srgbClr val="FF0000"/>
                </a:solidFill>
              </a:rPr>
              <a:t>examinations in </a:t>
            </a:r>
            <a:r>
              <a:rPr lang="en-US" dirty="0" smtClean="0">
                <a:solidFill>
                  <a:srgbClr val="FF0000"/>
                </a:solidFill>
              </a:rPr>
              <a:t>1973 </a:t>
            </a:r>
            <a:r>
              <a:rPr lang="en-US" dirty="0"/>
              <a:t>and thereafter </a:t>
            </a:r>
            <a:r>
              <a:rPr lang="en-US" dirty="0" smtClean="0"/>
              <a:t>decreased to </a:t>
            </a:r>
            <a:r>
              <a:rPr lang="en-US" dirty="0"/>
              <a:t>the present rate of </a:t>
            </a:r>
            <a:r>
              <a:rPr lang="en-US" dirty="0">
                <a:solidFill>
                  <a:srgbClr val="FF0000"/>
                </a:solidFill>
              </a:rPr>
              <a:t>less than 1% with </a:t>
            </a:r>
            <a:r>
              <a:rPr lang="en-US" dirty="0" smtClean="0">
                <a:solidFill>
                  <a:srgbClr val="FF0000"/>
                </a:solidFill>
              </a:rPr>
              <a:t>₁₃₁I </a:t>
            </a:r>
            <a:r>
              <a:rPr lang="en-US" dirty="0"/>
              <a:t>substituted </a:t>
            </a:r>
            <a:r>
              <a:rPr lang="en-US" dirty="0" smtClean="0"/>
              <a:t>by the </a:t>
            </a:r>
            <a:r>
              <a:rPr lang="en-US" dirty="0"/>
              <a:t>less-dangerous </a:t>
            </a:r>
            <a:r>
              <a:rPr lang="en-US" dirty="0">
                <a:solidFill>
                  <a:srgbClr val="00B050"/>
                </a:solidFill>
              </a:rPr>
              <a:t>99mTc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therapeutic use of ₁₃₁I</a:t>
            </a:r>
            <a:r>
              <a:rPr lang="en-US" b="1" dirty="0" smtClean="0"/>
              <a:t> for hyperthyroidism, however, has continued or even increased, and </a:t>
            </a:r>
            <a:r>
              <a:rPr lang="en-US" b="1" dirty="0" smtClean="0">
                <a:solidFill>
                  <a:srgbClr val="FF0000"/>
                </a:solidFill>
              </a:rPr>
              <a:t>a small increase in thyroid cancer</a:t>
            </a:r>
            <a:r>
              <a:rPr lang="en-US" b="1" dirty="0" smtClean="0"/>
              <a:t> has been observed in these adult patients </a:t>
            </a:r>
            <a:r>
              <a:rPr lang="en-US" b="1" dirty="0" smtClean="0">
                <a:solidFill>
                  <a:srgbClr val="002060"/>
                </a:solidFill>
              </a:rPr>
              <a:t>. Other cancer types (stomach, kidney, and breast) are also increased in patients treated with RAI for hyperthyroidism</a:t>
            </a:r>
            <a:endParaRPr lang="en-US" b="1" dirty="0" smtClean="0">
              <a:solidFill>
                <a:srgbClr val="002060"/>
              </a:solidFill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Thus, while ionizing radiation exposure has increased significantly due to wider use of medical imaging, elevated thyroid cancer risk is confined </a:t>
            </a:r>
            <a:r>
              <a:rPr lang="en-US" sz="280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to people exposed as children.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Although the excess risk for children is significant, in absolute numbers it is quite small. By our estimates, </a:t>
            </a: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pediatric CT scans probably account for less than 1% of the increased incidence in thyroid cancer.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Diabetes mellitus and obesity have also been proposed as a cause of the increasing incidence of thyroid cancer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it was 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weakly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correlative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and therefore unlikely to explain the marked rise in thyroid cancer incidence</a:t>
            </a:r>
            <a:r>
              <a:rPr lang="en-US" sz="2800" dirty="0" smtClean="0"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cs typeface="B Lotus" pitchFamily="2" charset="-78"/>
              </a:rPr>
              <a:t>Proposed mechanisms </a:t>
            </a:r>
            <a:r>
              <a:rPr lang="en-US" sz="2800" dirty="0" smtClean="0">
                <a:cs typeface="B Lotus" pitchFamily="2" charset="-78"/>
              </a:rPr>
              <a:t>are hypothetical: </a:t>
            </a:r>
            <a:r>
              <a:rPr lang="en-US" sz="2800" dirty="0" smtClean="0">
                <a:solidFill>
                  <a:srgbClr val="FF0000"/>
                </a:solidFill>
                <a:cs typeface="B Lotus" pitchFamily="2" charset="-78"/>
              </a:rPr>
              <a:t>increased body mass index (BMI)</a:t>
            </a:r>
            <a:r>
              <a:rPr lang="en-US" sz="2800" dirty="0" smtClean="0">
                <a:cs typeface="B Lotus" pitchFamily="2" charset="-78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cs typeface="B Lotus" pitchFamily="2" charset="-78"/>
              </a:rPr>
              <a:t>elevated insulin</a:t>
            </a:r>
            <a:r>
              <a:rPr lang="en-US" sz="2800" dirty="0" smtClean="0">
                <a:cs typeface="B Lotus" pitchFamily="2" charset="-78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cs typeface="B Lotus" pitchFamily="2" charset="-78"/>
              </a:rPr>
              <a:t>long-term elevation of thyroid-stimulating hormone</a:t>
            </a:r>
            <a:r>
              <a:rPr lang="en-US" sz="2800" dirty="0" smtClean="0">
                <a:cs typeface="B Lotus" pitchFamily="2" charset="-78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cs typeface="B Lotus" pitchFamily="2" charset="-78"/>
              </a:rPr>
              <a:t>long-term exposure to high levels of glucose </a:t>
            </a:r>
            <a:r>
              <a:rPr lang="en-US" sz="2800" dirty="0" smtClean="0">
                <a:cs typeface="B Lotus" pitchFamily="2" charset="-78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cs typeface="B Lotus" pitchFamily="2" charset="-78"/>
              </a:rPr>
              <a:t>triglycerides</a:t>
            </a:r>
            <a:r>
              <a:rPr lang="en-US" sz="2800" dirty="0" smtClean="0">
                <a:cs typeface="B Lotus" pitchFamily="2" charset="-78"/>
              </a:rPr>
              <a:t>,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use of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antidiabetic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 medications</a:t>
            </a:r>
            <a:r>
              <a:rPr lang="en-US" sz="2800" dirty="0" smtClean="0">
                <a:cs typeface="B Lotus" pitchFamily="2" charset="-78"/>
              </a:rPr>
              <a:t> . </a:t>
            </a:r>
          </a:p>
          <a:p>
            <a:pPr>
              <a:buFont typeface="Wingdings" pitchFamily="2" charset="2"/>
              <a:buChar char="Ø"/>
            </a:pP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This has made it challenging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to interpret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observed trends in the incidence and mortality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in the U.S.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Outline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current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incidence and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mortality trends for differentiated thyroid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and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examine 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2 main hypotheses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about the cause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increasing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incidence: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 marL="514350" indent="-514350">
              <a:buAutoNum type="arabicParenBoth"/>
            </a:pP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detection of a subclinical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reservoir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 marL="514350" indent="-514350">
              <a:buAutoNum type="arabicParenBoth"/>
            </a:pP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A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true increase in the disease due to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known or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new risk factors.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One study which found no correlation between diabetes and thyroid cancer did find a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positive association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between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diabetes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and the likelihood of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undergoing thyroid ultrasound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fine-needle aspiration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This suggests that a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diagnosis of diabetes mellitus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may be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associated with increased screening  for thyroid cancer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rather than a true difference in cancer incidence.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u="sng" dirty="0">
                <a:solidFill>
                  <a:srgbClr val="0070C0"/>
                </a:solidFill>
                <a:latin typeface="+mn-lt"/>
                <a:cs typeface="B Lotus" pitchFamily="2" charset="-78"/>
              </a:rPr>
              <a:t>The increasing incidence of thyroid cancer has </a:t>
            </a:r>
            <a:r>
              <a:rPr lang="en-US" sz="2800" b="0" i="0" u="sng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paralleled a </a:t>
            </a:r>
            <a:r>
              <a:rPr lang="en-US" sz="2800" b="0" i="0" u="sng" dirty="0">
                <a:solidFill>
                  <a:srgbClr val="0070C0"/>
                </a:solidFill>
                <a:latin typeface="+mn-lt"/>
                <a:cs typeface="B Lotus" pitchFamily="2" charset="-78"/>
              </a:rPr>
              <a:t>rising prevalence of obesity over the past 3 </a:t>
            </a:r>
            <a:r>
              <a:rPr lang="en-US" sz="2800" b="0" i="0" u="sng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decades.</a:t>
            </a:r>
          </a:p>
          <a:p>
            <a:pPr>
              <a:buNone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 large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meta-analysis confirmed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association between BMI and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cancer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risk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800" b="0" i="0" dirty="0" smtClean="0">
              <a:solidFill>
                <a:srgbClr val="002060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Proposed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mechanisms </a:t>
            </a:r>
            <a:r>
              <a:rPr lang="en-US" sz="2800" b="0" i="0" dirty="0">
                <a:latin typeface="+mn-lt"/>
                <a:cs typeface="B Lotus" pitchFamily="2" charset="-78"/>
              </a:rPr>
              <a:t>include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exposure to </a:t>
            </a:r>
            <a:r>
              <a:rPr lang="en-US" sz="2800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adipokines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such as </a:t>
            </a:r>
            <a:r>
              <a:rPr lang="en-US" sz="2800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leptin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and </a:t>
            </a:r>
            <a:r>
              <a:rPr lang="en-US" sz="2800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adiponectin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or </a:t>
            </a:r>
            <a:r>
              <a:rPr lang="en-US" sz="2800" b="0" i="0" dirty="0" err="1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thyroidstimulating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 hormone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estrogens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insulin resistance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the 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insulin- insulin–like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growth factor 1 axis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increased </a:t>
            </a:r>
            <a:r>
              <a:rPr lang="en-US" sz="2800" b="0" i="0" dirty="0" err="1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aromatase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activity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chronic inflammation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or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oxidative stress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However, a causal relationship between obesity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thyroid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 has not been proven. </a:t>
            </a: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The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association 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may be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attributable in part to increased diagnosis in obese 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persons, who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utilize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more health care </a:t>
            </a:r>
            <a:r>
              <a:rPr lang="en-US" sz="2800" b="0" i="0" dirty="0">
                <a:solidFill>
                  <a:srgbClr val="002060"/>
                </a:solidFill>
                <a:latin typeface="+mn-lt"/>
                <a:cs typeface="B Lotus" pitchFamily="2" charset="-78"/>
              </a:rPr>
              <a:t>and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diagnostic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services</a:t>
            </a:r>
            <a:r>
              <a:rPr lang="en-US" sz="2800" b="0" i="0" dirty="0" smtClean="0">
                <a:solidFill>
                  <a:srgbClr val="002060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study of obesity-related genetic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polymorphisms did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not demonstrate an association with thyroid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cancer risk 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Two epidemiologic studies in European and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Pacific countries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comparing iodine-sufficient and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–insufficient areas </a:t>
            </a:r>
            <a:r>
              <a:rPr lang="en-US" b="0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have shown opposite effects of iodine intake </a:t>
            </a:r>
            <a:r>
              <a:rPr lang="en-US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on thyroid </a:t>
            </a:r>
            <a:r>
              <a:rPr lang="en-US" b="0" i="0" dirty="0">
                <a:solidFill>
                  <a:srgbClr val="7030A0"/>
                </a:solidFill>
                <a:latin typeface="+mn-lt"/>
                <a:cs typeface="B Lotus" pitchFamily="2" charset="-78"/>
              </a:rPr>
              <a:t>cancer </a:t>
            </a:r>
            <a:r>
              <a:rPr lang="en-US" b="0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rates. </a:t>
            </a:r>
          </a:p>
          <a:p>
            <a:pPr>
              <a:buFont typeface="Wingdings" pitchFamily="2" charset="2"/>
              <a:buChar char="Ø"/>
            </a:pP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Iodine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supplementation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has coincided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with increased thyroid cancer incidence in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many countries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but these findings suffer from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confounding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due to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the increasing application of sensitive imaging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technologies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and </a:t>
            </a:r>
            <a:r>
              <a:rPr lang="en-US" b="0" i="0" dirty="0">
                <a:latin typeface="+mn-lt"/>
                <a:cs typeface="B Lotus" pitchFamily="2" charset="-78"/>
              </a:rPr>
              <a:t>recent epidemiologic studies of iodine and </a:t>
            </a:r>
            <a:r>
              <a:rPr lang="en-US" b="0" i="0" dirty="0" smtClean="0">
                <a:latin typeface="+mn-lt"/>
                <a:cs typeface="B Lotus" pitchFamily="2" charset="-78"/>
              </a:rPr>
              <a:t>thyroid cancer </a:t>
            </a:r>
            <a:r>
              <a:rPr lang="en-US" b="0" i="0" dirty="0">
                <a:latin typeface="+mn-lt"/>
                <a:cs typeface="B Lotus" pitchFamily="2" charset="-78"/>
              </a:rPr>
              <a:t>risk are confounded by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issues of local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radiation exposure.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Thus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although iodine does have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 association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with thyroid cancer, </a:t>
            </a:r>
            <a:r>
              <a:rPr lang="en-US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it is not possible to </a:t>
            </a:r>
            <a:r>
              <a:rPr lang="en-US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conclude that </a:t>
            </a:r>
            <a:r>
              <a:rPr lang="en-US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changes in iodine intake or supplementation </a:t>
            </a:r>
            <a:r>
              <a:rPr lang="en-US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are the </a:t>
            </a:r>
            <a:r>
              <a:rPr lang="en-US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reason for increasing rates of thyroid cancer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7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316662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II. Mechanisms not shown to be associated with thyroid cancer</a:t>
            </a:r>
            <a:br>
              <a:rPr lang="en-US" sz="3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sz="3200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58175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Estrogen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has historically been proposed as a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mechanistic cause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cancer, given the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higher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prevalence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thyroid cancer among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women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sz="2800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To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date, positive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research findings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this area are limited to cell line studies.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Laboratory studies using thyroid cancer cell lines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show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 proliferation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enhanced by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estrogen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stimulation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through various mechanisms.</a:t>
            </a:r>
            <a:endParaRPr lang="en-US" sz="2800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Additionally,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estrogen stimulation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may lead to an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increased metastatic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phenotype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possibly through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induction of matrix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metalloproteinase activity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Furthermore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in cell lines,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estrogen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may promote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thyroid cancer cell migration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invasion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angiogenesis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through vascular endothelial growth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factor pathways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Clinical studies linking estrogen to thyroid cancer are weaker.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One case control study showed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higher estrogen- DNA adducts in the urine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women with thyroid cancer compared to women without thyroid cancer. </a:t>
            </a:r>
          </a:p>
          <a:p>
            <a:pPr>
              <a:buNone/>
            </a:pPr>
            <a:endParaRPr lang="en-US" b="0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Another study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showed thyroid cancers with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estrogen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receptor (ER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)-</a:t>
            </a:r>
            <a:r>
              <a:rPr lang="el-GR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α–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positive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ER-</a:t>
            </a:r>
            <a:r>
              <a:rPr lang="el-GR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β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 negative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positive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androgen receptor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expression are associated with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a more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aggressive disease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course.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Because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much of the work in this field is cell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line studies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strong clinical and epidemiologic studies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patients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lacking,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there is not yet evidence to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support estrogen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as a risk factor for the development of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cancer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or its increasing incidence.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Dietary nitrate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is a contaminant of drinking water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agricultural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areas and is found at high levels in some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vegetables, such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beets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Dietary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nitrate is proposed to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cause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proliferative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changes in follicular cells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—including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hypertrophy, hyperplasia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</a:t>
            </a:r>
            <a:r>
              <a:rPr lang="en-US" b="0" i="0" dirty="0" err="1">
                <a:solidFill>
                  <a:schemeClr val="tx1"/>
                </a:solidFill>
                <a:latin typeface="+mn-lt"/>
                <a:cs typeface="B Lotus" pitchFamily="2" charset="-78"/>
              </a:rPr>
              <a:t>neoplasia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—through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chronically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elevated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levels of thyroid-stimulating hormone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Nitrate competes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with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uptake of iodide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by the thyroid,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potentially affecting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thyroid function by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binding to the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sodium-iodide </a:t>
            </a:r>
            <a:r>
              <a:rPr lang="en-US" b="0" i="0" dirty="0" err="1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symporter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on the surface of thyroid follicles. </a:t>
            </a:r>
            <a:endParaRPr lang="en-US" b="0" i="0" dirty="0" smtClean="0">
              <a:solidFill>
                <a:srgbClr val="00B050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This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reduces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levels of the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thyroid hormones </a:t>
            </a:r>
            <a:r>
              <a:rPr lang="en-US" b="0" i="0" dirty="0" err="1">
                <a:latin typeface="+mn-lt"/>
                <a:cs typeface="B Lotus" pitchFamily="2" charset="-78"/>
              </a:rPr>
              <a:t>triiodothyronine</a:t>
            </a:r>
            <a:r>
              <a:rPr lang="en-US" b="0" i="0" dirty="0"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latin typeface="+mn-lt"/>
                <a:cs typeface="B Lotus" pitchFamily="2" charset="-78"/>
              </a:rPr>
              <a:t>and thyroxin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leading to chronic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elevations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thyroid-stimulating hormone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However, epidemiologic data are conflicting.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One study showed increased thyroid cancer risk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people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with high dietary nitrate intake, but this was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limited somewhat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by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confounding due to increasing use of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sensitive imaging  technology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over the same time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frame .</a:t>
            </a:r>
            <a:endParaRPr lang="en-US" b="0" i="0" dirty="0">
              <a:solidFill>
                <a:srgbClr val="00B050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Two other studies showed mixed results, with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increased risk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men shown in one study and increased risk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both sexes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 another,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but there was not a steady,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dose-dependent trend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with increasing dietary nitrate intake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.</a:t>
            </a:r>
            <a:endParaRPr lang="en-US" b="0" i="0" dirty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show a relationship between dietary nitrate and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larger-scale epidemiologic studies with more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detail regarding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confounders and other contributors to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increased risk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would be needed.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sz="22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7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METHODS</a:t>
            </a:r>
            <a:br>
              <a:rPr lang="en-US" sz="27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sz="2700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Epidemiologic Data</a:t>
            </a:r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Data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on the incidence of thyroid cancer are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from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SEER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9 (Surveillance, Epidemiology and End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Results) Program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supported by the National Cancer Institute,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from 1975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2011.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SEER 9 covers approximately 10% of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the U.S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rgbClr val="00B05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and includes the longest contributing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sites to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program: Atlanta, Connecticut, Detroit,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Hawaii, Iowa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New Mexico, San Francisco-Oakland,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Seattle-Puget Sound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Utah.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Autoimmune thyroid disease has been proposed as </a:t>
            </a:r>
            <a:r>
              <a:rPr lang="en-US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 cause </a:t>
            </a:r>
            <a:r>
              <a:rPr lang="en-US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of thyroid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; elevated levels of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thyroid-stimulating hormone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found in hypothyroid patients with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autoimmune thyroid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disease may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stimulate follicular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epithelial proliferation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promoting the development of papillary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carcinoma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Autoimmune </a:t>
            </a:r>
            <a:r>
              <a:rPr lang="en-US" b="1" dirty="0" err="1" smtClean="0"/>
              <a:t>thyroiditis</a:t>
            </a:r>
            <a:r>
              <a:rPr lang="en-US" b="1" dirty="0" smtClean="0"/>
              <a:t> might </a:t>
            </a:r>
            <a:r>
              <a:rPr lang="en-US" b="1" dirty="0"/>
              <a:t>influence cancer risk </a:t>
            </a:r>
            <a:r>
              <a:rPr lang="en-US" b="1" dirty="0">
                <a:solidFill>
                  <a:srgbClr val="00B050"/>
                </a:solidFill>
              </a:rPr>
              <a:t>not only by increasing </a:t>
            </a:r>
            <a:r>
              <a:rPr lang="en-US" b="1" dirty="0" smtClean="0">
                <a:solidFill>
                  <a:srgbClr val="00B050"/>
                </a:solidFill>
              </a:rPr>
              <a:t>TSH levels </a:t>
            </a:r>
            <a:r>
              <a:rPr lang="en-US" b="1" dirty="0"/>
              <a:t>but also because the </a:t>
            </a:r>
            <a:r>
              <a:rPr lang="en-US" b="1" dirty="0">
                <a:solidFill>
                  <a:srgbClr val="00B050"/>
                </a:solidFill>
              </a:rPr>
              <a:t>autoimmune process </a:t>
            </a:r>
            <a:r>
              <a:rPr lang="en-US" b="1" i="1" dirty="0"/>
              <a:t>per se, </a:t>
            </a:r>
            <a:r>
              <a:rPr lang="en-US" b="1" i="1" dirty="0" smtClean="0"/>
              <a:t>via </a:t>
            </a:r>
            <a:r>
              <a:rPr lang="en-US" b="1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production of </a:t>
            </a:r>
            <a:r>
              <a:rPr lang="en-US" b="1" dirty="0" err="1">
                <a:solidFill>
                  <a:srgbClr val="FF0000"/>
                </a:solidFill>
              </a:rPr>
              <a:t>proinflammatory</a:t>
            </a:r>
            <a:r>
              <a:rPr lang="en-US" b="1" dirty="0">
                <a:solidFill>
                  <a:srgbClr val="FF0000"/>
                </a:solidFill>
              </a:rPr>
              <a:t> cytokines </a:t>
            </a:r>
            <a:r>
              <a:rPr lang="en-US" b="1" dirty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oxidative stress</a:t>
            </a:r>
            <a:r>
              <a:rPr lang="en-US" b="1" dirty="0" smtClean="0"/>
              <a:t>, </a:t>
            </a:r>
            <a:r>
              <a:rPr lang="en-US" b="1" dirty="0"/>
              <a:t>might enhance thyroid </a:t>
            </a:r>
            <a:r>
              <a:rPr lang="en-US" b="1" dirty="0" err="1"/>
              <a:t>tumorigenesis</a:t>
            </a:r>
            <a:endParaRPr lang="en-US" b="1" i="0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Although limited by the lack of definitive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pathology for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correlation testing, population-based fine-needle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aspiration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studies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have not shown a statistically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significant correlation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between Hashimoto’s </a:t>
            </a:r>
            <a:r>
              <a:rPr lang="en-US" b="0" i="0" dirty="0" err="1">
                <a:solidFill>
                  <a:srgbClr val="FF0000"/>
                </a:solidFill>
                <a:latin typeface="+mn-lt"/>
                <a:cs typeface="B Lotus" pitchFamily="2" charset="-78"/>
              </a:rPr>
              <a:t>thyroiditis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 and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papillary thyroid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cancer. </a:t>
            </a:r>
            <a:endParaRPr lang="en-US" b="0" i="0" dirty="0" smtClean="0">
              <a:solidFill>
                <a:srgbClr val="FF000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r>
              <a:rPr lang="en-US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Thyroidectomy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studies, which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most cases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report a statistically significant positive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correlation, are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subject to confounding by indication (i.e., people with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 worrisome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needle biopsy result are more likely to be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taken to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surgery than those without)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More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prospective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studies with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longer follow-up would be needed to test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relationship between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autoimmune thyroid disease and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thyroid cancer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</a:rPr>
              <a:t>Thyroid Nodules. </a:t>
            </a:r>
            <a:r>
              <a:rPr lang="en-US" b="1" i="1" dirty="0"/>
              <a:t>Whether the prevalence of </a:t>
            </a:r>
            <a:r>
              <a:rPr lang="en-US" b="1" i="1" dirty="0" smtClean="0"/>
              <a:t>thyroid </a:t>
            </a:r>
            <a:r>
              <a:rPr lang="en-US" b="1" dirty="0" smtClean="0"/>
              <a:t>cancer </a:t>
            </a:r>
            <a:r>
              <a:rPr lang="en-US" b="1" dirty="0"/>
              <a:t>is different in thyroid glands with a single nodule (</a:t>
            </a:r>
            <a:r>
              <a:rPr lang="en-US" b="1" dirty="0" smtClean="0"/>
              <a:t>SN) versus </a:t>
            </a:r>
            <a:r>
              <a:rPr lang="en-US" b="1" dirty="0" err="1"/>
              <a:t>multinodular</a:t>
            </a:r>
            <a:r>
              <a:rPr lang="en-US" b="1" dirty="0"/>
              <a:t> goiter (MNG) remains uncertain.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The prevalence of malignancy in SN has been </a:t>
            </a:r>
            <a:r>
              <a:rPr lang="en-US" b="1" dirty="0" smtClean="0"/>
              <a:t>estimated at </a:t>
            </a:r>
            <a:r>
              <a:rPr lang="en-US" b="1" dirty="0"/>
              <a:t>5</a:t>
            </a:r>
            <a:r>
              <a:rPr lang="en-US" b="1" dirty="0" smtClean="0"/>
              <a:t>%.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Individual </a:t>
            </a:r>
            <a:r>
              <a:rPr lang="en-US" b="1" dirty="0"/>
              <a:t>studies, </a:t>
            </a:r>
            <a:r>
              <a:rPr lang="en-US" b="1" dirty="0" smtClean="0"/>
              <a:t>however, provide </a:t>
            </a:r>
            <a:r>
              <a:rPr lang="en-US" b="1" dirty="0"/>
              <a:t>cancer prevalence in patients with MNG that </a:t>
            </a:r>
            <a:r>
              <a:rPr lang="en-US" b="1" dirty="0" smtClean="0"/>
              <a:t>are lower </a:t>
            </a:r>
            <a:r>
              <a:rPr lang="en-US" b="1" dirty="0"/>
              <a:t>(4.1</a:t>
            </a:r>
            <a:r>
              <a:rPr lang="en-US" b="1" dirty="0" smtClean="0"/>
              <a:t>%) </a:t>
            </a:r>
            <a:r>
              <a:rPr lang="en-US" b="1" dirty="0"/>
              <a:t>or higher (18</a:t>
            </a:r>
            <a:r>
              <a:rPr lang="en-US" b="1" dirty="0" smtClean="0"/>
              <a:t>%).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 recent meta-analysis supported </a:t>
            </a:r>
            <a:r>
              <a:rPr lang="en-US" b="1" dirty="0"/>
              <a:t>the inference that </a:t>
            </a:r>
            <a:r>
              <a:rPr lang="en-US" b="1" dirty="0">
                <a:solidFill>
                  <a:srgbClr val="FF0000"/>
                </a:solidFill>
              </a:rPr>
              <a:t>thyroid cancer is less </a:t>
            </a:r>
            <a:r>
              <a:rPr lang="en-US" b="1" dirty="0" smtClean="0">
                <a:solidFill>
                  <a:srgbClr val="FF0000"/>
                </a:solidFill>
              </a:rPr>
              <a:t>frequent in </a:t>
            </a:r>
            <a:r>
              <a:rPr lang="en-US" b="1" dirty="0">
                <a:solidFill>
                  <a:srgbClr val="FF0000"/>
                </a:solidFill>
              </a:rPr>
              <a:t>MNG than in SN</a:t>
            </a:r>
            <a:r>
              <a:rPr lang="en-US" b="1" dirty="0"/>
              <a:t>, although this finding appears to </a:t>
            </a:r>
            <a:r>
              <a:rPr lang="en-US" b="1" dirty="0" smtClean="0"/>
              <a:t>hold true </a:t>
            </a:r>
            <a:r>
              <a:rPr lang="en-US" b="1" dirty="0"/>
              <a:t>mostly outside the United States, in </a:t>
            </a:r>
            <a:r>
              <a:rPr lang="en-US" b="1" dirty="0" smtClean="0"/>
              <a:t>iodine-deficient populations.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DISCUSSION</a:t>
            </a:r>
            <a:b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incidence of thyroid cancer has </a:t>
            </a:r>
            <a:r>
              <a:rPr lang="en-US" b="0" i="0" dirty="0">
                <a:solidFill>
                  <a:srgbClr val="C00000"/>
                </a:solidFill>
                <a:latin typeface="+mn-lt"/>
                <a:cs typeface="B Lotus" pitchFamily="2" charset="-78"/>
              </a:rPr>
              <a:t>tripled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 over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the past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30 years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with the majority of the rise occurring 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past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15 years.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overwhelming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majority of the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increase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has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been due to the increased detection of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papillary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cancer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a </a:t>
            </a:r>
            <a:r>
              <a:rPr lang="en-US" b="0" i="0" dirty="0" err="1">
                <a:solidFill>
                  <a:schemeClr val="tx1"/>
                </a:solidFill>
                <a:latin typeface="+mn-lt"/>
                <a:cs typeface="B Lotus" pitchFamily="2" charset="-78"/>
              </a:rPr>
              <a:t>histologic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type known to be commonly present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at death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without ever having caused symptoms.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Tumors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all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sizes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have increased in incidence, but in absolute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relative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terms the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greatest increas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 has been observed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 cancers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less than 2 cm in size.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Throughout,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mortality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has never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moved substantially from about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0.5 per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100,000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 </a:t>
            </a: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These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epidemiologic facts, taken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together, strongly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suggest that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main contributor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to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increasing incidence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thyroid cancer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is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detection of subclinical disease.</a:t>
            </a:r>
          </a:p>
          <a:p>
            <a:pPr>
              <a:buFont typeface="Wingdings" pitchFamily="2" charset="2"/>
              <a:buChar char="Ø"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mechanisms of detection of subclinical </a:t>
            </a:r>
            <a:r>
              <a:rPr lang="en-US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disease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are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incentives in the health care system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imaging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practices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individual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clinician behaviors around thyroid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examination 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testing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shifting surgical norms around </a:t>
            </a:r>
            <a:r>
              <a:rPr lang="en-US" b="0" i="0" dirty="0" err="1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thyroidectomy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 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neck dissection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and </a:t>
            </a:r>
            <a:r>
              <a:rPr lang="en-US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pathology management of </a:t>
            </a:r>
            <a:r>
              <a:rPr lang="en-US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thyroid glands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once they are removed from the neck.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There is an argument against subclinical detection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as the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sole driver of the increasing incidence: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large tumors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are increasing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in incidence as well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suggesting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there might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be new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or increasing risk factors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causing a true rise in the incidence.</a:t>
            </a:r>
          </a:p>
          <a:p>
            <a:pPr>
              <a:buNone/>
            </a:pPr>
            <a:r>
              <a:rPr lang="en-US" sz="2800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Radiation,</a:t>
            </a:r>
            <a:r>
              <a:rPr lang="en-US" sz="2800" b="0" i="0" u="sng" dirty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the only well-established risk factor </a:t>
            </a:r>
            <a:r>
              <a:rPr lang="en-US" sz="2800" b="0" i="0" u="sng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for thyroid </a:t>
            </a:r>
            <a:r>
              <a:rPr lang="en-US" sz="2800" b="0" i="0" u="sng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may be adding a small number of new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cases each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year, but this is likely to number in the low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hundreds out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all thyroid cancer cases diagnosed each year.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b="0" i="0" dirty="0" smtClean="0">
              <a:solidFill>
                <a:schemeClr val="tx1"/>
              </a:solidFill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Studies of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other risk factors, such as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obesity, diabetes, and </a:t>
            </a:r>
            <a:r>
              <a:rPr lang="en-US" sz="2800" b="0" i="0" dirty="0" smtClean="0">
                <a:solidFill>
                  <a:srgbClr val="00B050"/>
                </a:solidFill>
                <a:latin typeface="+mn-lt"/>
                <a:cs typeface="B Lotus" pitchFamily="2" charset="-78"/>
              </a:rPr>
              <a:t>iodine deficiency </a:t>
            </a:r>
            <a:r>
              <a:rPr lang="en-US" sz="2800" b="0" i="0" dirty="0">
                <a:solidFill>
                  <a:srgbClr val="00B050"/>
                </a:solidFill>
                <a:latin typeface="+mn-lt"/>
                <a:cs typeface="B Lotus" pitchFamily="2" charset="-78"/>
              </a:rPr>
              <a:t>or excess </a:t>
            </a:r>
            <a:r>
              <a:rPr lang="en-US" sz="2800" b="0" i="0" dirty="0">
                <a:latin typeface="+mn-lt"/>
                <a:cs typeface="B Lotus" pitchFamily="2" charset="-78"/>
              </a:rPr>
              <a:t>show relationships that are </a:t>
            </a:r>
            <a:r>
              <a:rPr lang="en-US" sz="2800" b="0" i="0" dirty="0" smtClean="0">
                <a:latin typeface="+mn-lt"/>
                <a:cs typeface="B Lotus" pitchFamily="2" charset="-78"/>
              </a:rPr>
              <a:t>correlative and </a:t>
            </a:r>
            <a:r>
              <a:rPr lang="en-US" sz="2800" b="0" i="0" dirty="0">
                <a:latin typeface="+mn-lt"/>
                <a:cs typeface="B Lotus" pitchFamily="2" charset="-78"/>
              </a:rPr>
              <a:t>fall short of establishing causality. </a:t>
            </a:r>
            <a:endParaRPr lang="en-US" sz="2800" b="0" i="0" dirty="0" smtClean="0">
              <a:latin typeface="+mn-lt"/>
              <a:cs typeface="B Lot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B Lotus" pitchFamily="2" charset="-78"/>
              </a:rPr>
              <a:t>T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he association between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thyroid cancer and diabetes/obesity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may be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secondary to these patients having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more imaging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therefore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more identification of subclinical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disease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Future research should focus on determining </a:t>
            </a:r>
            <a:r>
              <a:rPr lang="en-US" sz="2800" b="0" i="0" dirty="0" smtClean="0">
                <a:solidFill>
                  <a:srgbClr val="C00000"/>
                </a:solidFill>
                <a:latin typeface="+mn-lt"/>
                <a:cs typeface="B Lotus" pitchFamily="2" charset="-78"/>
              </a:rPr>
              <a:t>which cancers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need which treatments, with the express intent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of </a:t>
            </a:r>
            <a:r>
              <a:rPr lang="en-US" sz="2800" b="0" i="0" dirty="0" smtClean="0">
                <a:solidFill>
                  <a:srgbClr val="C00000"/>
                </a:solidFill>
                <a:latin typeface="+mn-lt"/>
                <a:cs typeface="B Lotus" pitchFamily="2" charset="-78"/>
              </a:rPr>
              <a:t>avoiding </a:t>
            </a:r>
            <a:r>
              <a:rPr lang="en-US" sz="2800" b="0" i="0" dirty="0">
                <a:solidFill>
                  <a:srgbClr val="C00000"/>
                </a:solidFill>
                <a:latin typeface="+mn-lt"/>
                <a:cs typeface="B Lotus" pitchFamily="2" charset="-78"/>
              </a:rPr>
              <a:t>overtreatment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what amounts to generally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indolent disease.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Study protocols should include detailed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data on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mode of detection of the thyroid finding that led to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surgery and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all known and suspected risk factors, so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potential causes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for a real rise in incidence can be clearly elucidated.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Epidemiologic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data describing detection of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subclinical disease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are useful on a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population.</a:t>
            </a:r>
          </a:p>
          <a:p>
            <a:pPr>
              <a:buFont typeface="Wingdings" pitchFamily="2" charset="2"/>
              <a:buChar char="Ø"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Patients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should be explicitly included in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discussions of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management of their identified cancer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and given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the opportunity to understand both the benefits,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as well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as the potential harms, of treatment of an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incidentally identified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cancer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B Lotus" pitchFamily="2" charset="-78"/>
              </a:rPr>
              <a:t>SEER is the best source of population based data available in the U.S. </a:t>
            </a:r>
          </a:p>
          <a:p>
            <a:pPr>
              <a:buNone/>
            </a:pPr>
            <a:r>
              <a:rPr lang="en-US" dirty="0" smtClean="0">
                <a:cs typeface="B Lotus" pitchFamily="2" charset="-78"/>
              </a:rPr>
              <a:t>For cancer incidence, histology, and initial treatment because it is gathered from high-quality registries chosen specifically to accurately represent the U.S. population and because it is extensively quality checked.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cs typeface="B Lotus" pitchFamily="2" charset="-78"/>
              </a:rPr>
              <a:t>Mortality data </a:t>
            </a:r>
            <a:r>
              <a:rPr lang="en-US" dirty="0" smtClean="0">
                <a:cs typeface="B Lotus" pitchFamily="2" charset="-78"/>
              </a:rPr>
              <a:t>are from the Centers for Disease Control National Vital Statistics System.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3166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/>
            </a:r>
            <a:b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  <a:t>CONCLUSION</a:t>
            </a:r>
            <a:br>
              <a:rPr lang="en-US" b="1" i="0" dirty="0" smtClean="0">
                <a:solidFill>
                  <a:srgbClr val="7030A0"/>
                </a:solidFill>
                <a:latin typeface="+mn-lt"/>
                <a:cs typeface="B Lotus" pitchFamily="2" charset="-78"/>
              </a:rPr>
            </a:br>
            <a:endParaRPr lang="en-US" b="1" i="0" dirty="0">
              <a:solidFill>
                <a:srgbClr val="7030A0"/>
              </a:solidFill>
              <a:latin typeface="+mn-lt"/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5817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Research 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should focus on illuminating which </a:t>
            </a:r>
            <a:r>
              <a:rPr lang="en-US" sz="2800" b="0" i="0" dirty="0" smtClean="0">
                <a:solidFill>
                  <a:srgbClr val="0070C0"/>
                </a:solidFill>
                <a:latin typeface="+mn-lt"/>
                <a:cs typeface="B Lotus" pitchFamily="2" charset="-78"/>
              </a:rPr>
              <a:t>thyroid cancers </a:t>
            </a:r>
            <a:r>
              <a:rPr lang="en-US" sz="2800" b="0" i="0" dirty="0">
                <a:solidFill>
                  <a:srgbClr val="0070C0"/>
                </a:solidFill>
                <a:latin typeface="+mn-lt"/>
                <a:cs typeface="B Lotus" pitchFamily="2" charset="-78"/>
              </a:rPr>
              <a:t>need treatment. </a:t>
            </a:r>
            <a:endParaRPr lang="en-US" sz="2800" b="0" i="0" dirty="0" smtClean="0">
              <a:solidFill>
                <a:srgbClr val="0070C0"/>
              </a:solidFill>
              <a:latin typeface="+mn-lt"/>
              <a:cs typeface="B Lotus" pitchFamily="2" charset="-78"/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cs typeface="B Lotus" pitchFamily="2" charset="-78"/>
            </a:endParaRPr>
          </a:p>
          <a:p>
            <a:pPr>
              <a:buNone/>
            </a:pP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Patients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should be advised of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the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benefits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as well as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harms</a:t>
            </a:r>
            <a:r>
              <a:rPr lang="en-US" sz="2800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that can occur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with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treatment of 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incidentally identified, small, asymptomatic </a:t>
            </a:r>
            <a:r>
              <a:rPr lang="en-US" sz="2800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thyroid cancers</a:t>
            </a:r>
            <a:r>
              <a:rPr lang="en-US" sz="2800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84" y="1"/>
            <a:ext cx="9155784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For all incidence calculations, we included all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incident cases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of </a:t>
            </a:r>
            <a:r>
              <a:rPr lang="en-US" b="0" i="0" dirty="0">
                <a:solidFill>
                  <a:srgbClr val="FF0000"/>
                </a:solidFill>
                <a:latin typeface="+mn-lt"/>
                <a:cs typeface="B Lotus" pitchFamily="2" charset="-78"/>
              </a:rPr>
              <a:t>cancer with “thyroid” as the site of </a:t>
            </a:r>
            <a:r>
              <a:rPr lang="en-US" b="0" i="0" dirty="0" smtClean="0">
                <a:solidFill>
                  <a:srgbClr val="FF0000"/>
                </a:solidFill>
                <a:latin typeface="+mn-lt"/>
                <a:cs typeface="B Lotus" pitchFamily="2" charset="-78"/>
              </a:rPr>
              <a:t>origin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(The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International Classification of Diseases for </a:t>
            </a:r>
            <a:r>
              <a:rPr lang="en-US" b="0" i="0" dirty="0" err="1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histology,Third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Revision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[ICD-03]. </a:t>
            </a:r>
          </a:p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Rates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were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calculated for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each year using </a:t>
            </a:r>
            <a:r>
              <a:rPr lang="en-US" b="0" i="0" dirty="0" err="1">
                <a:solidFill>
                  <a:schemeClr val="tx1"/>
                </a:solidFill>
                <a:latin typeface="+mn-lt"/>
                <a:cs typeface="B Lotus" pitchFamily="2" charset="-78"/>
              </a:rPr>
              <a:t>SEERStat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 v.8.1.5 (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Surveillance Research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Program of the National Cancer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Institute, Rockville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, MD). All rates were age adjusted to the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2000 standard </a:t>
            </a:r>
            <a:r>
              <a:rPr lang="en-US" b="0" i="0" dirty="0">
                <a:solidFill>
                  <a:schemeClr val="tx1"/>
                </a:solidFill>
                <a:latin typeface="+mn-lt"/>
                <a:cs typeface="B Lotus" pitchFamily="2" charset="-78"/>
              </a:rPr>
              <a:t>population.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395_slide">
  <a:themeElements>
    <a:clrScheme name="Office Theme 2">
      <a:dk1>
        <a:srgbClr val="000000"/>
      </a:dk1>
      <a:lt1>
        <a:srgbClr val="FF9999"/>
      </a:lt1>
      <a:dk2>
        <a:srgbClr val="000000"/>
      </a:dk2>
      <a:lt2>
        <a:srgbClr val="A6A6A6"/>
      </a:lt2>
      <a:accent1>
        <a:srgbClr val="8C3800"/>
      </a:accent1>
      <a:accent2>
        <a:srgbClr val="80265A"/>
      </a:accent2>
      <a:accent3>
        <a:srgbClr val="FFCACA"/>
      </a:accent3>
      <a:accent4>
        <a:srgbClr val="000000"/>
      </a:accent4>
      <a:accent5>
        <a:srgbClr val="C5AEAA"/>
      </a:accent5>
      <a:accent6>
        <a:srgbClr val="732151"/>
      </a:accent6>
      <a:hlink>
        <a:srgbClr val="800B0B"/>
      </a:hlink>
      <a:folHlink>
        <a:srgbClr val="5229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CACA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CACA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CACA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CACA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FFFF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FFFF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99"/>
      </a:lt1>
      <a:dk2>
        <a:srgbClr val="000000"/>
      </a:dk2>
      <a:lt2>
        <a:srgbClr val="A6A6A6"/>
      </a:lt2>
      <a:accent1>
        <a:srgbClr val="8C3800"/>
      </a:accent1>
      <a:accent2>
        <a:srgbClr val="80265A"/>
      </a:accent2>
      <a:accent3>
        <a:srgbClr val="FFCACA"/>
      </a:accent3>
      <a:accent4>
        <a:srgbClr val="000000"/>
      </a:accent4>
      <a:accent5>
        <a:srgbClr val="C5AEAA"/>
      </a:accent5>
      <a:accent6>
        <a:srgbClr val="732151"/>
      </a:accent6>
      <a:hlink>
        <a:srgbClr val="800B0B"/>
      </a:hlink>
      <a:folHlink>
        <a:srgbClr val="5229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CACA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CACA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CACA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CACA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FFFF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FFFF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ind_1395_slide</Template>
  <TotalTime>3817</TotalTime>
  <Words>5282</Words>
  <Application>Microsoft Office PowerPoint</Application>
  <PresentationFormat>On-screen Show (4:3)</PresentationFormat>
  <Paragraphs>228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ind_1395_slide</vt:lpstr>
      <vt:lpstr>1_Default Design</vt:lpstr>
      <vt:lpstr>Slide 1</vt:lpstr>
      <vt:lpstr> AACE/ACE Disease State Clinical Review    AMERICAN ASSOCIATION OF CLINICAL ENDOCRINOLOGISTS AND  AMERICAN COLLEGE OF ENDOCRINOLOGY  DISEASE STATE CLINICAL REVIEW:  The INCREASING INCIDENCE OF THYROID CANCER  </vt:lpstr>
      <vt:lpstr>INTRODUCTION</vt:lpstr>
      <vt:lpstr>Slide 4</vt:lpstr>
      <vt:lpstr>Slide 5</vt:lpstr>
      <vt:lpstr>Slide 6</vt:lpstr>
      <vt:lpstr> METHODS Epidemiologic Data </vt:lpstr>
      <vt:lpstr>Slide 8</vt:lpstr>
      <vt:lpstr>Slide 9</vt:lpstr>
      <vt:lpstr>Slide 10</vt:lpstr>
      <vt:lpstr> Review of Contributors to Thyroid Cancer’s Increasing Incidence </vt:lpstr>
      <vt:lpstr> RESULTS Part I: Current Epidemiology of Thyroid Cancer in the U.S. </vt:lpstr>
      <vt:lpstr>Overall Incidence Trends </vt:lpstr>
      <vt:lpstr>Slide 14</vt:lpstr>
      <vt:lpstr>Trends in Incidence by Size </vt:lpstr>
      <vt:lpstr>Slide 16</vt:lpstr>
      <vt:lpstr> Trends in Incidence by Age Group </vt:lpstr>
      <vt:lpstr>Slide 18</vt:lpstr>
      <vt:lpstr> Current Trends in Mortality </vt:lpstr>
      <vt:lpstr>Slide 20</vt:lpstr>
      <vt:lpstr> Trends in Molecular Profiles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Part II: Examination of Hypotheses for the Increasing Incidence  Hypothesis #1: The Increased Incidence of Thyroid Cancer is Due to Detection of Subclinical Disease</vt:lpstr>
      <vt:lpstr> Evidence for and Against the Hypothesis </vt:lpstr>
      <vt:lpstr>Slide 33</vt:lpstr>
      <vt:lpstr>Slide 34</vt:lpstr>
      <vt:lpstr>Slide 35</vt:lpstr>
      <vt:lpstr>    Proposed Mechanisms of Detection of Subclinical Thyroid Cancer 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Evidence for and Against the Hypothesis </vt:lpstr>
      <vt:lpstr>Slide 48</vt:lpstr>
      <vt:lpstr>Slide 49</vt:lpstr>
      <vt:lpstr>Proposed Mechanisms Causing a True Increase in the Incidence of Thyroid Cancer</vt:lpstr>
      <vt:lpstr> I. Mechanisms with limited or unclear association with increasing incidence 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 II. Mechanisms not shown to be associated with thyroid cancer 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DISCUSSION </vt:lpstr>
      <vt:lpstr>Slide 75</vt:lpstr>
      <vt:lpstr>Slide 76</vt:lpstr>
      <vt:lpstr>Slide 77</vt:lpstr>
      <vt:lpstr>Slide 78</vt:lpstr>
      <vt:lpstr>Slide 79</vt:lpstr>
      <vt:lpstr> CONCLUSION 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mohan</cp:lastModifiedBy>
  <cp:revision>126</cp:revision>
  <dcterms:created xsi:type="dcterms:W3CDTF">2016-01-26T16:58:43Z</dcterms:created>
  <dcterms:modified xsi:type="dcterms:W3CDTF">2016-02-01T18:33:05Z</dcterms:modified>
</cp:coreProperties>
</file>