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39" r:id="rId2"/>
  </p:sldMasterIdLst>
  <p:notesMasterIdLst>
    <p:notesMasterId r:id="rId111"/>
  </p:notesMasterIdLst>
  <p:handoutMasterIdLst>
    <p:handoutMasterId r:id="rId112"/>
  </p:handoutMasterIdLst>
  <p:sldIdLst>
    <p:sldId id="499" r:id="rId3"/>
    <p:sldId id="305" r:id="rId4"/>
    <p:sldId id="491" r:id="rId5"/>
    <p:sldId id="393" r:id="rId6"/>
    <p:sldId id="413" r:id="rId7"/>
    <p:sldId id="412" r:id="rId8"/>
    <p:sldId id="408" r:id="rId9"/>
    <p:sldId id="404" r:id="rId10"/>
    <p:sldId id="403" r:id="rId11"/>
    <p:sldId id="399" r:id="rId12"/>
    <p:sldId id="398" r:id="rId13"/>
    <p:sldId id="397" r:id="rId14"/>
    <p:sldId id="396" r:id="rId15"/>
    <p:sldId id="395" r:id="rId16"/>
    <p:sldId id="437" r:id="rId17"/>
    <p:sldId id="436" r:id="rId18"/>
    <p:sldId id="434" r:id="rId19"/>
    <p:sldId id="432" r:id="rId20"/>
    <p:sldId id="431" r:id="rId21"/>
    <p:sldId id="429" r:id="rId22"/>
    <p:sldId id="424" r:id="rId23"/>
    <p:sldId id="423" r:id="rId24"/>
    <p:sldId id="422" r:id="rId25"/>
    <p:sldId id="421" r:id="rId26"/>
    <p:sldId id="420" r:id="rId27"/>
    <p:sldId id="418" r:id="rId28"/>
    <p:sldId id="417" r:id="rId29"/>
    <p:sldId id="416" r:id="rId30"/>
    <p:sldId id="415" r:id="rId31"/>
    <p:sldId id="477" r:id="rId32"/>
    <p:sldId id="476" r:id="rId33"/>
    <p:sldId id="472" r:id="rId34"/>
    <p:sldId id="471" r:id="rId35"/>
    <p:sldId id="470" r:id="rId36"/>
    <p:sldId id="467" r:id="rId37"/>
    <p:sldId id="466" r:id="rId38"/>
    <p:sldId id="465" r:id="rId39"/>
    <p:sldId id="464" r:id="rId40"/>
    <p:sldId id="463" r:id="rId41"/>
    <p:sldId id="461" r:id="rId42"/>
    <p:sldId id="458" r:id="rId43"/>
    <p:sldId id="456" r:id="rId44"/>
    <p:sldId id="453" r:id="rId45"/>
    <p:sldId id="452" r:id="rId46"/>
    <p:sldId id="450" r:id="rId47"/>
    <p:sldId id="442" r:id="rId48"/>
    <p:sldId id="481" r:id="rId49"/>
    <p:sldId id="479" r:id="rId50"/>
    <p:sldId id="490" r:id="rId51"/>
    <p:sldId id="486" r:id="rId52"/>
    <p:sldId id="485" r:id="rId53"/>
    <p:sldId id="484" r:id="rId54"/>
    <p:sldId id="306" r:id="rId55"/>
    <p:sldId id="278" r:id="rId56"/>
    <p:sldId id="494" r:id="rId57"/>
    <p:sldId id="280" r:id="rId58"/>
    <p:sldId id="495" r:id="rId59"/>
    <p:sldId id="283" r:id="rId60"/>
    <p:sldId id="284" r:id="rId61"/>
    <p:sldId id="285" r:id="rId62"/>
    <p:sldId id="496" r:id="rId63"/>
    <p:sldId id="296" r:id="rId64"/>
    <p:sldId id="297" r:id="rId65"/>
    <p:sldId id="301" r:id="rId66"/>
    <p:sldId id="310" r:id="rId67"/>
    <p:sldId id="311" r:id="rId68"/>
    <p:sldId id="327" r:id="rId69"/>
    <p:sldId id="326" r:id="rId70"/>
    <p:sldId id="324" r:id="rId71"/>
    <p:sldId id="498" r:id="rId72"/>
    <p:sldId id="322" r:id="rId73"/>
    <p:sldId id="321" r:id="rId74"/>
    <p:sldId id="320" r:id="rId75"/>
    <p:sldId id="319" r:id="rId76"/>
    <p:sldId id="318" r:id="rId77"/>
    <p:sldId id="315" r:id="rId78"/>
    <p:sldId id="503" r:id="rId79"/>
    <p:sldId id="329" r:id="rId80"/>
    <p:sldId id="330" r:id="rId81"/>
    <p:sldId id="335" r:id="rId82"/>
    <p:sldId id="334" r:id="rId83"/>
    <p:sldId id="333" r:id="rId84"/>
    <p:sldId id="332" r:id="rId85"/>
    <p:sldId id="336" r:id="rId86"/>
    <p:sldId id="341" r:id="rId87"/>
    <p:sldId id="340" r:id="rId88"/>
    <p:sldId id="339" r:id="rId89"/>
    <p:sldId id="342" r:id="rId90"/>
    <p:sldId id="345" r:id="rId91"/>
    <p:sldId id="346" r:id="rId92"/>
    <p:sldId id="349" r:id="rId93"/>
    <p:sldId id="350" r:id="rId94"/>
    <p:sldId id="351" r:id="rId95"/>
    <p:sldId id="357" r:id="rId96"/>
    <p:sldId id="358" r:id="rId97"/>
    <p:sldId id="363" r:id="rId98"/>
    <p:sldId id="362" r:id="rId99"/>
    <p:sldId id="360" r:id="rId100"/>
    <p:sldId id="359" r:id="rId101"/>
    <p:sldId id="364" r:id="rId102"/>
    <p:sldId id="365" r:id="rId103"/>
    <p:sldId id="366" r:id="rId104"/>
    <p:sldId id="370" r:id="rId105"/>
    <p:sldId id="372" r:id="rId106"/>
    <p:sldId id="375" r:id="rId107"/>
    <p:sldId id="386" r:id="rId108"/>
    <p:sldId id="387" r:id="rId109"/>
    <p:sldId id="504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AC"/>
    <a:srgbClr val="41140B"/>
    <a:srgbClr val="00204F"/>
    <a:srgbClr val="6F2313"/>
    <a:srgbClr val="EC660D"/>
    <a:srgbClr val="DAD7C6"/>
    <a:srgbClr val="9E1306"/>
    <a:srgbClr val="C6AEA2"/>
    <a:srgbClr val="9E100E"/>
    <a:srgbClr val="D0D4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9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765B3-5B13-4AE1-B365-A9D32E546FB8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94E93-A7F8-47E4-B457-E7D3D4D3A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Copyright Showeet.com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899D9-734C-4DE6-ABFA-2E4E2E9B1E63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7A68-B95A-498B-8FA1-D6E958C41C58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WATERCOLOR\fond2_water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19672" y="2463031"/>
            <a:ext cx="6382072" cy="1470025"/>
          </a:xfrm>
        </p:spPr>
        <p:txBody>
          <a:bodyPr lIns="0" rIns="0" anchor="b">
            <a:noAutofit/>
          </a:bodyPr>
          <a:lstStyle>
            <a:lvl1pPr algn="r">
              <a:lnSpc>
                <a:spcPts val="4600"/>
              </a:lnSpc>
              <a:defRPr sz="6000" b="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3999979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D89EED-4E11-4D7F-9EAA-86CBFAD2334D}" type="datetimeFigureOut">
              <a:rPr lang="fr-FR" smtClean="0"/>
              <a:pPr/>
              <a:t>09/05/2015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86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WATERCOLOR\fond1_water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71600" y="188640"/>
            <a:ext cx="6563072" cy="1143000"/>
          </a:xfrm>
        </p:spPr>
        <p:txBody>
          <a:bodyPr>
            <a:noAutofit/>
          </a:bodyPr>
          <a:lstStyle>
            <a:lvl1pPr algn="r">
              <a:lnSpc>
                <a:spcPts val="4000"/>
              </a:lnSpc>
              <a:defRPr sz="480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95936" y="1988840"/>
            <a:ext cx="469086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pPr algn="r"/>
            <a:r>
              <a:rPr lang="en-US" noProof="0" dirty="0" smtClean="0"/>
              <a:t>Your footer here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995936" y="6309320"/>
            <a:ext cx="4680520" cy="0"/>
          </a:xfrm>
          <a:prstGeom prst="line">
            <a:avLst/>
          </a:prstGeom>
          <a:ln w="28575">
            <a:solidFill>
              <a:srgbClr val="EC6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555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WATERCOLOR\fond2_water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19672" y="2463031"/>
            <a:ext cx="6382072" cy="1470025"/>
          </a:xfrm>
        </p:spPr>
        <p:txBody>
          <a:bodyPr lIns="0" rIns="0" anchor="b">
            <a:noAutofit/>
          </a:bodyPr>
          <a:lstStyle>
            <a:lvl1pPr algn="r">
              <a:lnSpc>
                <a:spcPts val="4600"/>
              </a:lnSpc>
              <a:defRPr sz="6000" b="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3999979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D89EED-4E11-4D7F-9EAA-86CBFAD2334D}" type="datetimeFigureOut">
              <a:rPr lang="fr-FR" smtClean="0"/>
              <a:pPr/>
              <a:t>09/05/2015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8684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WATERCOLOR\fond2_water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19672" y="2463031"/>
            <a:ext cx="6382072" cy="1470025"/>
          </a:xfrm>
        </p:spPr>
        <p:txBody>
          <a:bodyPr lIns="0" rIns="0" anchor="b">
            <a:noAutofit/>
          </a:bodyPr>
          <a:lstStyle>
            <a:lvl1pPr algn="r">
              <a:lnSpc>
                <a:spcPts val="4600"/>
              </a:lnSpc>
              <a:defRPr sz="6000" b="0" cap="none" baseline="0">
                <a:solidFill>
                  <a:srgbClr val="EC660D"/>
                </a:solidFill>
                <a:latin typeface="ChopinScript" pitchFamily="66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3999979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6F23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D89EED-4E11-4D7F-9EAA-86CBFAD2334D}" type="datetimeFigureOut">
              <a:rPr lang="fr-FR" smtClean="0"/>
              <a:pPr/>
              <a:t>09/05/2015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8684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813" r:id="rId3"/>
    <p:sldLayoutId id="214748382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  <a:pPr/>
              <a:t>09/05/2015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28476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56564"/>
            <a:ext cx="7215237" cy="267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50112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715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00108"/>
            <a:ext cx="8043890" cy="532449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Patients with T2DM and </a:t>
            </a:r>
            <a:r>
              <a:rPr lang="en-US" dirty="0" smtClean="0">
                <a:solidFill>
                  <a:srgbClr val="FF0000"/>
                </a:solidFill>
              </a:rPr>
              <a:t>poor </a:t>
            </a:r>
            <a:r>
              <a:rPr lang="en-US" dirty="0" err="1" smtClean="0">
                <a:solidFill>
                  <a:srgbClr val="FF0000"/>
                </a:solidFill>
              </a:rPr>
              <a:t>glycaemic</a:t>
            </a:r>
            <a:r>
              <a:rPr lang="en-US" dirty="0" smtClean="0">
                <a:solidFill>
                  <a:srgbClr val="FF0000"/>
                </a:solidFill>
              </a:rPr>
              <a:t> control despite multiple daily injections(MDI</a:t>
            </a:r>
            <a:r>
              <a:rPr lang="en-US" dirty="0" smtClean="0"/>
              <a:t>) of insulin can possibly benefit from an </a:t>
            </a:r>
            <a:r>
              <a:rPr lang="en-US" dirty="0" smtClean="0">
                <a:solidFill>
                  <a:srgbClr val="FF0000"/>
                </a:solidFill>
              </a:rPr>
              <a:t>insulin pump </a:t>
            </a:r>
            <a:r>
              <a:rPr lang="en-US" dirty="0" smtClean="0"/>
              <a:t>system with continuous subcutaneous insulin secretion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While there are no data for insulin pump use during Ramadan for T2DM, studies have demonstrated that </a:t>
            </a:r>
            <a:r>
              <a:rPr lang="en-US" dirty="0" smtClean="0">
                <a:solidFill>
                  <a:srgbClr val="FF0000"/>
                </a:solidFill>
              </a:rPr>
              <a:t>adults and adolescents with T1DM can fast safely using insulin pumps.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46736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regularity of the blood glucose checks is </a:t>
            </a:r>
            <a:r>
              <a:rPr lang="en-US" dirty="0" smtClean="0">
                <a:solidFill>
                  <a:srgbClr val="FF0000"/>
                </a:solidFill>
              </a:rPr>
              <a:t>dependent on the </a:t>
            </a:r>
            <a:r>
              <a:rPr lang="en-US" dirty="0" smtClean="0">
                <a:solidFill>
                  <a:srgbClr val="00B0F0"/>
                </a:solidFill>
              </a:rPr>
              <a:t>frequency</a:t>
            </a:r>
            <a:r>
              <a:rPr lang="en-US" dirty="0" smtClean="0">
                <a:solidFill>
                  <a:srgbClr val="FF0000"/>
                </a:solidFill>
              </a:rPr>
              <a:t> of insulin treatment and/or the </a:t>
            </a:r>
            <a:r>
              <a:rPr lang="en-US" dirty="0" smtClean="0">
                <a:solidFill>
                  <a:srgbClr val="00B0F0"/>
                </a:solidFill>
              </a:rPr>
              <a:t>risk of hypo- or </a:t>
            </a:r>
            <a:r>
              <a:rPr lang="en-US" dirty="0" err="1" smtClean="0">
                <a:solidFill>
                  <a:srgbClr val="00B0F0"/>
                </a:solidFill>
              </a:rPr>
              <a:t>hyperglycaemia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To get a true understanding of how blood glucose changes while fasting, patients should be encouraged to keep a Ramadan </a:t>
            </a:r>
            <a:r>
              <a:rPr lang="en-US" dirty="0" smtClean="0">
                <a:solidFill>
                  <a:srgbClr val="00B0F0"/>
                </a:solidFill>
              </a:rPr>
              <a:t>logbook </a:t>
            </a:r>
            <a:r>
              <a:rPr lang="en-US" dirty="0" smtClean="0"/>
              <a:t>detailing the measurements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All patients should </a:t>
            </a:r>
            <a:r>
              <a:rPr lang="en-US" dirty="0" smtClean="0">
                <a:solidFill>
                  <a:srgbClr val="00B0F0"/>
                </a:solidFill>
              </a:rPr>
              <a:t>comprehend</a:t>
            </a:r>
            <a:r>
              <a:rPr lang="en-US" dirty="0" smtClean="0"/>
              <a:t> the dangers of low and high blood glucose levels.</a:t>
            </a:r>
            <a:endParaRPr lang="fa-IR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81439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1"/>
            <a:ext cx="8643965" cy="255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71546"/>
            <a:ext cx="8043890" cy="525305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8.4 Post-Ramadan follow-up</a:t>
            </a:r>
          </a:p>
          <a:p>
            <a:pPr algn="l" rtl="0"/>
            <a:r>
              <a:rPr lang="en-US" dirty="0" smtClean="0"/>
              <a:t>A post Ramadan follow-up meeting with HCPs is </a:t>
            </a:r>
            <a:r>
              <a:rPr lang="en-US" dirty="0" smtClean="0">
                <a:solidFill>
                  <a:srgbClr val="FF0000"/>
                </a:solidFill>
              </a:rPr>
              <a:t>advisable in order to discuss medication and regimen readjustments and assess </a:t>
            </a:r>
            <a:r>
              <a:rPr lang="en-US" dirty="0" smtClean="0"/>
              <a:t>how the patient handled the fasting.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should be stressed to the patient that a safe fast one year </a:t>
            </a:r>
            <a:r>
              <a:rPr lang="en-US" dirty="0" smtClean="0">
                <a:solidFill>
                  <a:srgbClr val="FF0000"/>
                </a:solidFill>
              </a:rPr>
              <a:t>does not automatically make them a low risk for the next year due to the progressive nature of the disease.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9608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2.1 The global impact of diabetes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610112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The prevalence of diabetes has been </a:t>
            </a:r>
            <a:r>
              <a:rPr lang="en-US" dirty="0" smtClean="0">
                <a:solidFill>
                  <a:srgbClr val="FF0000"/>
                </a:solidFill>
              </a:rPr>
              <a:t>increasing throughout </a:t>
            </a:r>
            <a:r>
              <a:rPr lang="en-US" dirty="0" smtClean="0"/>
              <a:t>the world over recent decades and the trend is set to continue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Estimates for 2015 indicated that there were approximately 415 million people with diabetes in the world, </a:t>
            </a:r>
            <a:r>
              <a:rPr lang="en-US" dirty="0" smtClean="0">
                <a:solidFill>
                  <a:srgbClr val="FF0000"/>
                </a:solidFill>
              </a:rPr>
              <a:t>which could rise to 642 million in 2040; a 55% increase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2015, 5 million deaths </a:t>
            </a:r>
            <a:r>
              <a:rPr lang="en-US" dirty="0" smtClean="0"/>
              <a:t>were caused by </a:t>
            </a:r>
            <a:r>
              <a:rPr lang="en-US" dirty="0" smtClean="0">
                <a:solidFill>
                  <a:srgbClr val="FF0000"/>
                </a:solidFill>
              </a:rPr>
              <a:t>diabetes</a:t>
            </a:r>
            <a:r>
              <a:rPr lang="en-US" dirty="0" smtClean="0"/>
              <a:t>, with all nations suffering the impact of this epidemic.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worldwide financial burden of diabetes is also vast, consuming </a:t>
            </a:r>
            <a:r>
              <a:rPr lang="en-US" dirty="0" smtClean="0">
                <a:solidFill>
                  <a:srgbClr val="FF0000"/>
                </a:solidFill>
              </a:rPr>
              <a:t>11.6% of total global health spending in 2015 </a:t>
            </a:r>
            <a:r>
              <a:rPr lang="en-US" dirty="0" smtClean="0"/>
              <a:t>(USD 673 billion) .</a:t>
            </a:r>
            <a:endParaRPr lang="fa-I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77153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378619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countries with the </a:t>
            </a:r>
            <a:r>
              <a:rPr lang="en-US" sz="2400" b="1" dirty="0" smtClean="0">
                <a:solidFill>
                  <a:srgbClr val="FF0000"/>
                </a:solidFill>
              </a:rPr>
              <a:t>highest number </a:t>
            </a:r>
            <a:r>
              <a:rPr lang="en-US" sz="2400" b="1" dirty="0" smtClean="0"/>
              <a:t>of adults with diabetes in 2015 were </a:t>
            </a:r>
            <a:r>
              <a:rPr lang="en-US" sz="2400" b="1" dirty="0" smtClean="0">
                <a:solidFill>
                  <a:srgbClr val="FF0000"/>
                </a:solidFill>
              </a:rPr>
              <a:t>China India and the United States of America</a:t>
            </a:r>
            <a:r>
              <a:rPr lang="en-US" sz="2400" b="1" dirty="0" smtClean="0"/>
              <a:t>,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with three </a:t>
            </a:r>
            <a:r>
              <a:rPr lang="en-US" sz="2400" b="1" dirty="0" smtClean="0">
                <a:solidFill>
                  <a:srgbClr val="FF0000"/>
                </a:solidFill>
              </a:rPr>
              <a:t>Muslim</a:t>
            </a:r>
            <a:r>
              <a:rPr lang="en-US" sz="2400" b="1" dirty="0" smtClean="0"/>
              <a:t>-majority countries (</a:t>
            </a:r>
            <a:r>
              <a:rPr lang="en-US" sz="2400" b="1" dirty="0" smtClean="0">
                <a:solidFill>
                  <a:srgbClr val="FF0000"/>
                </a:solidFill>
              </a:rPr>
              <a:t>Egypt, Indonesia and Bangladesh</a:t>
            </a:r>
            <a:r>
              <a:rPr lang="en-US" sz="2400" b="1" dirty="0" smtClean="0"/>
              <a:t>) being in the top 10. </a:t>
            </a:r>
            <a:endParaRPr lang="fa-I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71546"/>
            <a:ext cx="7901014" cy="642942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Muslims comprise almost a </a:t>
            </a:r>
            <a:r>
              <a:rPr lang="en-US" sz="2000" dirty="0" smtClean="0">
                <a:solidFill>
                  <a:srgbClr val="FF0000"/>
                </a:solidFill>
              </a:rPr>
              <a:t>quarter of the world’s population</a:t>
            </a:r>
            <a:r>
              <a:rPr lang="en-US" sz="2000" dirty="0" smtClean="0"/>
              <a:t>, with nearly </a:t>
            </a:r>
            <a:r>
              <a:rPr lang="en-US" sz="2000" dirty="0" smtClean="0">
                <a:solidFill>
                  <a:srgbClr val="FF0000"/>
                </a:solidFill>
              </a:rPr>
              <a:t>1.6 billion followers </a:t>
            </a:r>
            <a:r>
              <a:rPr lang="en-US" sz="2000" dirty="0" smtClean="0"/>
              <a:t>of Islam worldwide as of </a:t>
            </a:r>
            <a:r>
              <a:rPr lang="en-US" sz="2000" dirty="0" smtClean="0">
                <a:solidFill>
                  <a:srgbClr val="FF0000"/>
                </a:solidFill>
              </a:rPr>
              <a:t>2010</a:t>
            </a:r>
            <a:r>
              <a:rPr lang="en-US" sz="2000" dirty="0" smtClean="0"/>
              <a:t> 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The worldwide Muslim population is projected to </a:t>
            </a:r>
            <a:r>
              <a:rPr lang="en-US" sz="2000" dirty="0" smtClean="0">
                <a:solidFill>
                  <a:srgbClr val="FF0000"/>
                </a:solidFill>
              </a:rPr>
              <a:t>increase by 73% by 2050, </a:t>
            </a:r>
            <a:r>
              <a:rPr lang="en-US" sz="2000" dirty="0" smtClean="0"/>
              <a:t>which will make</a:t>
            </a:r>
            <a:r>
              <a:rPr lang="en-US" sz="2000" dirty="0" smtClean="0">
                <a:solidFill>
                  <a:srgbClr val="FF0000"/>
                </a:solidFill>
              </a:rPr>
              <a:t> Islam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fastest-growing world religion</a:t>
            </a:r>
            <a:r>
              <a:rPr lang="en-US" sz="2000" dirty="0" smtClean="0"/>
              <a:t> over the next four decades 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Most Muslim </a:t>
            </a:r>
            <a:r>
              <a:rPr lang="en-US" sz="2000" dirty="0" smtClean="0"/>
              <a:t>majority countries are in </a:t>
            </a:r>
            <a:r>
              <a:rPr lang="en-US" sz="2000" dirty="0" smtClean="0">
                <a:solidFill>
                  <a:srgbClr val="FF0000"/>
                </a:solidFill>
              </a:rPr>
              <a:t>less-developed regions </a:t>
            </a:r>
            <a:r>
              <a:rPr lang="en-US" sz="2000" dirty="0" smtClean="0"/>
              <a:t>of the world, and developing countries are disproportionately affected by diabetes 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Currently, </a:t>
            </a:r>
            <a:r>
              <a:rPr lang="en-US" sz="2000" dirty="0" smtClean="0">
                <a:solidFill>
                  <a:srgbClr val="FF0000"/>
                </a:solidFill>
              </a:rPr>
              <a:t>75% of people with diabetes live in low- and middle-income countries </a:t>
            </a:r>
            <a:r>
              <a:rPr lang="en-US" sz="2000" dirty="0" smtClean="0"/>
              <a:t>.</a:t>
            </a:r>
          </a:p>
          <a:p>
            <a:pPr algn="l" rtl="0">
              <a:buNone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32449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Fasting during Ramadan may provide enduring </a:t>
            </a:r>
            <a:r>
              <a:rPr lang="en-US" dirty="0" smtClean="0">
                <a:solidFill>
                  <a:srgbClr val="FF0000"/>
                </a:solidFill>
              </a:rPr>
              <a:t>benefits.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Indeed, Ramadan can provide an opportunity for a </a:t>
            </a:r>
            <a:r>
              <a:rPr lang="en-US" dirty="0" smtClean="0">
                <a:solidFill>
                  <a:srgbClr val="FF0000"/>
                </a:solidFill>
              </a:rPr>
              <a:t>better lifestyle, facilitating weight loss and smoking cessation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patients with diabetes who choose to fast, Ramadan may help to </a:t>
            </a:r>
            <a:r>
              <a:rPr lang="en-US" dirty="0" smtClean="0">
                <a:solidFill>
                  <a:srgbClr val="FF0000"/>
                </a:solidFill>
              </a:rPr>
              <a:t>strengthen the therapeutic alliance </a:t>
            </a:r>
            <a:r>
              <a:rPr lang="en-US" dirty="0" smtClean="0"/>
              <a:t>between patient and physician, and may provide an opportunity to improve diabetes management, with a </a:t>
            </a:r>
            <a:r>
              <a:rPr lang="en-US" dirty="0" smtClean="0">
                <a:solidFill>
                  <a:srgbClr val="FF0000"/>
                </a:solidFill>
              </a:rPr>
              <a:t>focus on self-care and the regulation of medication and meal timing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2.3 The epidemiology of diabetes and Ramadan fasting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In the landmark Epidemiology of Diabetes and Ramadan (EPIDIAR) study, information was collected from </a:t>
            </a:r>
            <a:r>
              <a:rPr lang="en-US" dirty="0" smtClean="0">
                <a:solidFill>
                  <a:srgbClr val="FF0000"/>
                </a:solidFill>
              </a:rPr>
              <a:t>12,243 Muslim people </a:t>
            </a:r>
            <a:r>
              <a:rPr lang="en-US" dirty="0" smtClean="0"/>
              <a:t>living with diabetes across </a:t>
            </a:r>
            <a:r>
              <a:rPr lang="en-US" dirty="0" smtClean="0">
                <a:solidFill>
                  <a:srgbClr val="FF0000"/>
                </a:solidFill>
              </a:rPr>
              <a:t>13 countries in 2001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population was </a:t>
            </a:r>
            <a:r>
              <a:rPr lang="en-US" dirty="0" smtClean="0">
                <a:solidFill>
                  <a:srgbClr val="FF0000"/>
                </a:solidFill>
              </a:rPr>
              <a:t>mainly urban (80%), </a:t>
            </a:r>
            <a:r>
              <a:rPr lang="en-US" dirty="0" smtClean="0"/>
              <a:t>with a mean age of </a:t>
            </a:r>
            <a:r>
              <a:rPr lang="en-US" dirty="0" smtClean="0">
                <a:solidFill>
                  <a:srgbClr val="FF0000"/>
                </a:solidFill>
              </a:rPr>
              <a:t>31 and 54 years</a:t>
            </a:r>
            <a:r>
              <a:rPr lang="en-US" dirty="0" smtClean="0"/>
              <a:t> for type 1 diabetes (T1DM) and T2DM, respectively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67% of patients with T1DM and 37% of </a:t>
            </a:r>
            <a:r>
              <a:rPr lang="en-US" dirty="0" smtClean="0"/>
              <a:t>patients with T2DM were </a:t>
            </a:r>
            <a:r>
              <a:rPr lang="en-US" dirty="0" smtClean="0">
                <a:solidFill>
                  <a:srgbClr val="FF0000"/>
                </a:solidFill>
              </a:rPr>
              <a:t>self-monitoring</a:t>
            </a:r>
            <a:r>
              <a:rPr lang="en-US" dirty="0" smtClean="0"/>
              <a:t> their blood glucose levels .</a:t>
            </a:r>
            <a:endParaRPr lang="fa-I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7215238" cy="22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785818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735811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3"/>
            <a:ext cx="75724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3.2 Ramadan physiology – fasting in the healthy individual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857364"/>
            <a:ext cx="7829576" cy="5357850"/>
          </a:xfrm>
        </p:spPr>
        <p:txBody>
          <a:bodyPr>
            <a:noAutofit/>
          </a:bodyPr>
          <a:lstStyle/>
          <a:p>
            <a:pPr algn="l" rtl="0">
              <a:buNone/>
            </a:pPr>
            <a:endParaRPr lang="en-US" sz="1600" b="1" dirty="0" smtClean="0"/>
          </a:p>
          <a:p>
            <a:pPr algn="l" rtl="0"/>
            <a:r>
              <a:rPr lang="en-US" sz="2400" b="1" dirty="0" smtClean="0"/>
              <a:t>The impact of Ramadan on sleep includes </a:t>
            </a:r>
            <a:r>
              <a:rPr lang="en-US" sz="2400" b="1" dirty="0" smtClean="0">
                <a:solidFill>
                  <a:srgbClr val="FF0000"/>
                </a:solidFill>
              </a:rPr>
              <a:t>decreased total sleep time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delayed </a:t>
            </a:r>
            <a:r>
              <a:rPr lang="en-US" sz="2400" b="1" dirty="0" smtClean="0"/>
              <a:t>sleep, </a:t>
            </a:r>
            <a:r>
              <a:rPr lang="en-US" sz="2400" b="1" dirty="0" smtClean="0">
                <a:solidFill>
                  <a:srgbClr val="FF0000"/>
                </a:solidFill>
              </a:rPr>
              <a:t>decreased sleep period time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decreased rapid eye movement (REM) sleep duration, decreased proportion of REM sleep, and increased proportion of non-REM sleep . </a:t>
            </a:r>
          </a:p>
          <a:p>
            <a:pPr algn="l" rtl="0"/>
            <a:endParaRPr lang="en-US" sz="2400" b="1" dirty="0" smtClean="0"/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Sleep deprivation has been associated with decreased glucose tolerance</a:t>
            </a:r>
            <a:r>
              <a:rPr lang="en-US" sz="2400" b="1" dirty="0" smtClean="0"/>
              <a:t>, and the correlation between sleeping duration and insulin resistance has been a subject of renewed medical interest .</a:t>
            </a:r>
            <a:endParaRPr lang="fa-IR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18161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Changes to sleep and food intake impact on circadian rhythms; several changes have been noted, </a:t>
            </a:r>
            <a:r>
              <a:rPr lang="en-US" dirty="0" smtClean="0">
                <a:solidFill>
                  <a:srgbClr val="FF0000"/>
                </a:solidFill>
              </a:rPr>
              <a:t>including changes in body temperature and </a:t>
            </a:r>
            <a:r>
              <a:rPr lang="en-US" dirty="0" err="1" smtClean="0">
                <a:solidFill>
                  <a:srgbClr val="FF0000"/>
                </a:solidFill>
              </a:rPr>
              <a:t>cortisol</a:t>
            </a:r>
            <a:r>
              <a:rPr lang="en-US" dirty="0" smtClean="0">
                <a:solidFill>
                  <a:srgbClr val="FF0000"/>
                </a:solidFill>
              </a:rPr>
              <a:t> levels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Compared</a:t>
            </a:r>
            <a:r>
              <a:rPr lang="en-US" dirty="0" smtClean="0"/>
              <a:t> with non-Ramadan periods, </a:t>
            </a:r>
            <a:r>
              <a:rPr lang="en-US" dirty="0" smtClean="0">
                <a:solidFill>
                  <a:srgbClr val="FF0000"/>
                </a:solidFill>
              </a:rPr>
              <a:t>lower morning </a:t>
            </a:r>
            <a:r>
              <a:rPr lang="en-US" dirty="0" err="1" smtClean="0">
                <a:solidFill>
                  <a:srgbClr val="FF0000"/>
                </a:solidFill>
              </a:rPr>
              <a:t>cortisol</a:t>
            </a:r>
            <a:r>
              <a:rPr lang="en-US" dirty="0" smtClean="0">
                <a:solidFill>
                  <a:srgbClr val="FF0000"/>
                </a:solidFill>
              </a:rPr>
              <a:t> levels and higher evening </a:t>
            </a:r>
            <a:r>
              <a:rPr lang="en-US" dirty="0" err="1" smtClean="0">
                <a:solidFill>
                  <a:srgbClr val="FF0000"/>
                </a:solidFill>
              </a:rPr>
              <a:t>cortisol</a:t>
            </a:r>
            <a:r>
              <a:rPr lang="en-US" dirty="0" smtClean="0">
                <a:solidFill>
                  <a:srgbClr val="FF0000"/>
                </a:solidFill>
              </a:rPr>
              <a:t> levels have been  observed during Ramadan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One study indicated a </a:t>
            </a:r>
            <a:r>
              <a:rPr lang="en-US" dirty="0" smtClean="0">
                <a:solidFill>
                  <a:srgbClr val="FF0000"/>
                </a:solidFill>
              </a:rPr>
              <a:t>shift in the </a:t>
            </a:r>
            <a:r>
              <a:rPr lang="en-US" dirty="0" err="1" smtClean="0">
                <a:solidFill>
                  <a:srgbClr val="FF0000"/>
                </a:solidFill>
              </a:rPr>
              <a:t>cortisol</a:t>
            </a:r>
            <a:r>
              <a:rPr lang="en-US" dirty="0" smtClean="0">
                <a:solidFill>
                  <a:srgbClr val="FF0000"/>
                </a:solidFill>
              </a:rPr>
              <a:t> curve on day 7 of Ramadan</a:t>
            </a:r>
            <a:r>
              <a:rPr lang="en-US" i="1" dirty="0" smtClean="0"/>
              <a:t> but on </a:t>
            </a:r>
            <a:r>
              <a:rPr lang="en-US" i="1" dirty="0" smtClean="0">
                <a:solidFill>
                  <a:srgbClr val="FF0000"/>
                </a:solidFill>
              </a:rPr>
              <a:t>day 21 </a:t>
            </a:r>
            <a:r>
              <a:rPr lang="en-US" dirty="0" smtClean="0"/>
              <a:t>these changes had almost </a:t>
            </a:r>
            <a:r>
              <a:rPr lang="en-US" dirty="0" smtClean="0">
                <a:solidFill>
                  <a:srgbClr val="FF0000"/>
                </a:solidFill>
              </a:rPr>
              <a:t>completely reverted </a:t>
            </a:r>
            <a:r>
              <a:rPr lang="en-US" dirty="0" smtClean="0"/>
              <a:t>to the pre-Ramadan profile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u="sng" dirty="0" smtClean="0"/>
              <a:t> Alterations in </a:t>
            </a:r>
            <a:r>
              <a:rPr lang="en-US" u="sng" dirty="0" err="1" smtClean="0"/>
              <a:t>cortisol</a:t>
            </a:r>
            <a:r>
              <a:rPr lang="en-US" u="sng" dirty="0" smtClean="0"/>
              <a:t> circadian rhythm may account, in part, for the feeling of lethargy felt </a:t>
            </a:r>
            <a:r>
              <a:rPr lang="en-US" dirty="0" smtClean="0"/>
              <a:t>by some Muslims during Ramadan .</a:t>
            </a:r>
            <a:endParaRPr lang="fa-I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82153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3.2.2 Effects of Ramadan fasting on body weight in healthy subjects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Hunger–satiety cycles during Ramadan change in line with the shift in the timing of main meals, with the wider gap between meals intensifying feelings of hunger </a:t>
            </a:r>
            <a:r>
              <a:rPr lang="en-US" i="1" dirty="0" smtClean="0"/>
              <a:t> .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This increase in hunger rating during fasting hours is seen in both sexes </a:t>
            </a:r>
            <a:r>
              <a:rPr lang="en-US" dirty="0" smtClean="0"/>
              <a:t>and is intense by </a:t>
            </a:r>
            <a:r>
              <a:rPr lang="en-US" dirty="0" err="1" smtClean="0"/>
              <a:t>iftar</a:t>
            </a:r>
            <a:r>
              <a:rPr lang="en-US" dirty="0" smtClean="0"/>
              <a:t> time.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However, in </a:t>
            </a:r>
            <a:r>
              <a:rPr lang="en-US" dirty="0" smtClean="0">
                <a:solidFill>
                  <a:srgbClr val="FF0000"/>
                </a:solidFill>
              </a:rPr>
              <a:t>females,</a:t>
            </a:r>
            <a:r>
              <a:rPr lang="en-US" dirty="0" smtClean="0"/>
              <a:t> some </a:t>
            </a:r>
            <a:r>
              <a:rPr lang="en-US" dirty="0" smtClean="0">
                <a:solidFill>
                  <a:srgbClr val="FF0000"/>
                </a:solidFill>
              </a:rPr>
              <a:t>adaptation</a:t>
            </a:r>
            <a:r>
              <a:rPr lang="en-US" dirty="0" smtClean="0"/>
              <a:t> seems to occur, and </a:t>
            </a:r>
            <a:r>
              <a:rPr lang="en-US" dirty="0" smtClean="0">
                <a:solidFill>
                  <a:srgbClr val="FF0000"/>
                </a:solidFill>
              </a:rPr>
              <a:t>by day 24 of Ramadan fasting, the hunger rating during fasting hours appears to </a:t>
            </a:r>
            <a:r>
              <a:rPr lang="en-US" dirty="0" smtClean="0">
                <a:solidFill>
                  <a:srgbClr val="0086AC"/>
                </a:solidFill>
              </a:rPr>
              <a:t>reduce in intensity </a:t>
            </a:r>
            <a:r>
              <a:rPr lang="en-US" i="1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74295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3.2.3 Effects of fasting on glucose homeostasis in healthy individuals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8329642" cy="4324360"/>
          </a:xfrm>
        </p:spPr>
        <p:txBody>
          <a:bodyPr/>
          <a:lstStyle/>
          <a:p>
            <a:pPr algn="l" rtl="0"/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healthy </a:t>
            </a:r>
            <a:r>
              <a:rPr lang="en-US" dirty="0" smtClean="0"/>
              <a:t>individuals, increased glucose levels in the blood </a:t>
            </a:r>
            <a:r>
              <a:rPr lang="en-US" dirty="0" smtClean="0">
                <a:solidFill>
                  <a:srgbClr val="00B0F0"/>
                </a:solidFill>
              </a:rPr>
              <a:t>after eating </a:t>
            </a:r>
            <a:r>
              <a:rPr lang="en-US" dirty="0" smtClean="0"/>
              <a:t>stimulates insulin secretion, which </a:t>
            </a:r>
            <a:r>
              <a:rPr lang="en-US" dirty="0" smtClean="0">
                <a:solidFill>
                  <a:srgbClr val="FF0000"/>
                </a:solidFill>
              </a:rPr>
              <a:t>triggers the liver and muscles to store glucose as glycogen.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643998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8115328" cy="532449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During fasting</a:t>
            </a:r>
            <a:r>
              <a:rPr lang="en-US" dirty="0" smtClean="0"/>
              <a:t>, circulating glucose levels fall and </a:t>
            </a:r>
            <a:r>
              <a:rPr lang="en-US" dirty="0" smtClean="0">
                <a:solidFill>
                  <a:srgbClr val="00B0F0"/>
                </a:solidFill>
              </a:rPr>
              <a:t>insulin</a:t>
            </a:r>
            <a:r>
              <a:rPr lang="en-US" dirty="0" smtClean="0"/>
              <a:t> secretion is</a:t>
            </a:r>
            <a:r>
              <a:rPr lang="en-US" dirty="0" smtClean="0">
                <a:solidFill>
                  <a:srgbClr val="00B0F0"/>
                </a:solidFill>
              </a:rPr>
              <a:t> suppressed 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i="1" dirty="0" smtClean="0"/>
              <a:t>. 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>
                <a:solidFill>
                  <a:srgbClr val="FF0000"/>
                </a:solidFill>
              </a:rPr>
              <a:t>Glucagon and catecholamine secretion is increased</a:t>
            </a:r>
            <a:r>
              <a:rPr lang="en-US" i="1" dirty="0" smtClean="0"/>
              <a:t>, stimulating </a:t>
            </a:r>
            <a:r>
              <a:rPr lang="en-US" dirty="0" err="1" smtClean="0">
                <a:solidFill>
                  <a:srgbClr val="FF0000"/>
                </a:solidFill>
              </a:rPr>
              <a:t>glycogenolysis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gluconeogenesis</a:t>
            </a:r>
            <a:r>
              <a:rPr lang="en-US" dirty="0" smtClean="0"/>
              <a:t>, which then leads to an increase in blood glucose level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Liver</a:t>
            </a:r>
            <a:r>
              <a:rPr lang="en-US" dirty="0" smtClean="0"/>
              <a:t> glycogen can provide enough glucose for the brain and peripheral tissues for </a:t>
            </a:r>
            <a:r>
              <a:rPr lang="en-US" dirty="0" smtClean="0">
                <a:solidFill>
                  <a:srgbClr val="00B0F0"/>
                </a:solidFill>
              </a:rPr>
              <a:t>around 12 hours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glycogen stores are depleted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levels of insulin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low,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fatty acids are released from </a:t>
            </a:r>
            <a:r>
              <a:rPr lang="en-US" dirty="0" err="1" smtClean="0">
                <a:solidFill>
                  <a:srgbClr val="FF0000"/>
                </a:solidFill>
              </a:rPr>
              <a:t>adipocytes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oxidised</a:t>
            </a:r>
            <a:r>
              <a:rPr lang="en-US" dirty="0" smtClean="0">
                <a:solidFill>
                  <a:srgbClr val="FF0000"/>
                </a:solidFill>
              </a:rPr>
              <a:t> to generate </a:t>
            </a:r>
            <a:r>
              <a:rPr lang="en-US" dirty="0" err="1" smtClean="0">
                <a:solidFill>
                  <a:srgbClr val="FF0000"/>
                </a:solidFill>
              </a:rPr>
              <a:t>ketones</a:t>
            </a:r>
            <a:r>
              <a:rPr lang="en-US" dirty="0" smtClean="0"/>
              <a:t>, which can be used as fuel by many organs, </a:t>
            </a:r>
            <a:r>
              <a:rPr lang="en-US" dirty="0" smtClean="0">
                <a:solidFill>
                  <a:srgbClr val="00B0F0"/>
                </a:solidFill>
              </a:rPr>
              <a:t>preserving glucose for the brain and erythrocytes 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43889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1.1 Ramadan fasting regulations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967302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Fasting during Ramadan is one of the </a:t>
            </a:r>
            <a:r>
              <a:rPr lang="en-US" dirty="0" smtClean="0">
                <a:solidFill>
                  <a:srgbClr val="FF0000"/>
                </a:solidFill>
              </a:rPr>
              <a:t>five pillars of Islam </a:t>
            </a:r>
            <a:r>
              <a:rPr lang="en-US" dirty="0" smtClean="0"/>
              <a:t>and commemorates the time when the Holy Quran was revealed to Muhammad.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 month-long (29–30 day) fast is </a:t>
            </a:r>
            <a:r>
              <a:rPr lang="en-US" dirty="0" smtClean="0">
                <a:solidFill>
                  <a:srgbClr val="FF0000"/>
                </a:solidFill>
              </a:rPr>
              <a:t>obligatory </a:t>
            </a:r>
            <a:r>
              <a:rPr lang="en-US" dirty="0" smtClean="0"/>
              <a:t>for all healthy Muslims who have reached puberty, and is a time for spiritual contemplation and seeking nearness to God.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Followers must refrain from eating and drinking between dawn and sunset, and must also </a:t>
            </a:r>
            <a:r>
              <a:rPr lang="en-US" dirty="0" smtClean="0">
                <a:solidFill>
                  <a:srgbClr val="FF0000"/>
                </a:solidFill>
              </a:rPr>
              <a:t>abstain from using oral medications, sexual activity and smoking.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92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3.2.4 Effects of fasting on other metabolic parameters in healthy individuals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Several studies have demonstrated Ramadan fasting to be associated with </a:t>
            </a:r>
            <a:r>
              <a:rPr lang="en-US" dirty="0" err="1" smtClean="0">
                <a:solidFill>
                  <a:srgbClr val="FF0000"/>
                </a:solidFill>
              </a:rPr>
              <a:t>favourable</a:t>
            </a:r>
            <a:r>
              <a:rPr lang="en-US" dirty="0" smtClean="0">
                <a:solidFill>
                  <a:srgbClr val="FF0000"/>
                </a:solidFill>
              </a:rPr>
              <a:t> effects on the lipid profile of healthy individuals.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 err="1" smtClean="0"/>
              <a:t>metaanalysis</a:t>
            </a:r>
            <a:r>
              <a:rPr lang="en-US" dirty="0" smtClean="0"/>
              <a:t>, published in </a:t>
            </a:r>
            <a:r>
              <a:rPr lang="en-US" dirty="0" smtClean="0">
                <a:solidFill>
                  <a:srgbClr val="FF0000"/>
                </a:solidFill>
              </a:rPr>
              <a:t>2014 </a:t>
            </a:r>
            <a:r>
              <a:rPr lang="en-US" dirty="0" smtClean="0"/>
              <a:t>and involving 30 articles investigating the effect of Ramadan fasting on parameters including blood lipids</a:t>
            </a:r>
            <a:r>
              <a:rPr lang="en-US" dirty="0" smtClean="0">
                <a:solidFill>
                  <a:srgbClr val="FF0000"/>
                </a:solidFill>
              </a:rPr>
              <a:t>, found </a:t>
            </a:r>
            <a:r>
              <a:rPr lang="en-US" dirty="0" smtClean="0">
                <a:solidFill>
                  <a:srgbClr val="00B050"/>
                </a:solidFill>
              </a:rPr>
              <a:t>no change </a:t>
            </a:r>
            <a:r>
              <a:rPr lang="en-US" dirty="0" smtClean="0">
                <a:solidFill>
                  <a:srgbClr val="FF0000"/>
                </a:solidFill>
              </a:rPr>
              <a:t>overall in high density lipoprotein (HDL) or triglyceride (TG) levels, but </a:t>
            </a:r>
            <a:r>
              <a:rPr lang="en-US" dirty="0" smtClean="0">
                <a:solidFill>
                  <a:srgbClr val="00B050"/>
                </a:solidFill>
              </a:rPr>
              <a:t>large significant decreases in low density lipoprotein (LDL) levels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There were however some differences in the effects of fasting on lipid profile between</a:t>
            </a:r>
            <a:r>
              <a:rPr lang="en-US" dirty="0" smtClean="0">
                <a:solidFill>
                  <a:srgbClr val="00B0F0"/>
                </a:solidFill>
              </a:rPr>
              <a:t> genders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4F"/>
                </a:solidFill>
              </a:rPr>
              <a:t>with a significant </a:t>
            </a:r>
            <a:r>
              <a:rPr lang="en-US" dirty="0" smtClean="0">
                <a:solidFill>
                  <a:srgbClr val="FF0000"/>
                </a:solidFill>
              </a:rPr>
              <a:t>increase in HDL </a:t>
            </a:r>
            <a:r>
              <a:rPr lang="en-US" dirty="0" smtClean="0">
                <a:solidFill>
                  <a:srgbClr val="00204F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>
                <a:solidFill>
                  <a:srgbClr val="00204F"/>
                </a:solidFill>
              </a:rPr>
              <a:t>, and a small significant </a:t>
            </a:r>
            <a:r>
              <a:rPr lang="en-US" dirty="0" smtClean="0">
                <a:solidFill>
                  <a:srgbClr val="FF0000"/>
                </a:solidFill>
              </a:rPr>
              <a:t>decrease in TG </a:t>
            </a:r>
            <a:r>
              <a:rPr lang="en-US" dirty="0" smtClean="0">
                <a:solidFill>
                  <a:srgbClr val="00204F"/>
                </a:solidFill>
              </a:rPr>
              <a:t>levels </a:t>
            </a:r>
            <a:r>
              <a:rPr lang="en-US" dirty="0" smtClean="0">
                <a:solidFill>
                  <a:srgbClr val="FF0000"/>
                </a:solidFill>
              </a:rPr>
              <a:t>in males after Ramadan </a:t>
            </a:r>
            <a:r>
              <a:rPr lang="en-US" dirty="0" smtClean="0">
                <a:solidFill>
                  <a:srgbClr val="00204F"/>
                </a:solidFill>
              </a:rPr>
              <a:t>.</a:t>
            </a:r>
            <a:endParaRPr lang="fa-IR" dirty="0">
              <a:solidFill>
                <a:srgbClr val="00204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3.3 </a:t>
            </a:r>
            <a:r>
              <a:rPr lang="en-US" sz="3200" b="1" dirty="0" err="1" smtClean="0"/>
              <a:t>Pathophysiology</a:t>
            </a:r>
            <a:r>
              <a:rPr lang="en-US" sz="3200" b="1" dirty="0" smtClean="0"/>
              <a:t> of fasting in patients with diabetes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8043890" cy="514353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smtClean="0"/>
              <a:t>3.3.1 </a:t>
            </a:r>
            <a:r>
              <a:rPr lang="en-US" b="1" dirty="0" err="1" smtClean="0"/>
              <a:t>Glycaemic</a:t>
            </a:r>
            <a:r>
              <a:rPr lang="en-US" b="1" dirty="0" smtClean="0"/>
              <a:t> control and glucose variability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individuals with diabetes, </a:t>
            </a:r>
            <a:r>
              <a:rPr lang="en-US" dirty="0" smtClean="0">
                <a:solidFill>
                  <a:srgbClr val="00B0F0"/>
                </a:solidFill>
              </a:rPr>
              <a:t>glucose homeostasis </a:t>
            </a:r>
            <a:r>
              <a:rPr lang="en-US" dirty="0" smtClean="0"/>
              <a:t>is disturbed by both the </a:t>
            </a:r>
            <a:r>
              <a:rPr lang="en-US" dirty="0" smtClean="0">
                <a:solidFill>
                  <a:srgbClr val="FF0000"/>
                </a:solidFill>
              </a:rPr>
              <a:t>underlying </a:t>
            </a:r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r>
              <a:rPr lang="en-US" dirty="0" smtClean="0">
                <a:solidFill>
                  <a:srgbClr val="FF0000"/>
                </a:solidFill>
              </a:rPr>
              <a:t> and the medications </a:t>
            </a:r>
            <a:r>
              <a:rPr lang="en-US" dirty="0" smtClean="0"/>
              <a:t>used to treat the condition.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When fasting, insulin resistance/deficiency can lead to excessive glycogen breakdown and </a:t>
            </a:r>
            <a:r>
              <a:rPr lang="en-US" dirty="0" smtClean="0">
                <a:solidFill>
                  <a:srgbClr val="FF0000"/>
                </a:solidFill>
              </a:rPr>
              <a:t>increased </a:t>
            </a:r>
            <a:r>
              <a:rPr lang="en-US" dirty="0" err="1" smtClean="0">
                <a:solidFill>
                  <a:srgbClr val="FF0000"/>
                </a:solidFill>
              </a:rPr>
              <a:t>gluconeogenesis</a:t>
            </a:r>
            <a:r>
              <a:rPr lang="en-US" dirty="0" smtClean="0">
                <a:solidFill>
                  <a:srgbClr val="FF0000"/>
                </a:solidFill>
              </a:rPr>
              <a:t> in patients with type 1 diabetes (T1DM</a:t>
            </a:r>
            <a:r>
              <a:rPr lang="en-US" dirty="0" smtClean="0"/>
              <a:t>) and T2DM; in addition, in </a:t>
            </a:r>
            <a:r>
              <a:rPr lang="en-US" dirty="0" smtClean="0">
                <a:solidFill>
                  <a:srgbClr val="FF0000"/>
                </a:solidFill>
              </a:rPr>
              <a:t>T1DM, augmented </a:t>
            </a:r>
            <a:r>
              <a:rPr lang="en-US" dirty="0" err="1" smtClean="0">
                <a:solidFill>
                  <a:srgbClr val="FF0000"/>
                </a:solidFill>
              </a:rPr>
              <a:t>ketogenesis</a:t>
            </a:r>
            <a:r>
              <a:rPr lang="en-US" dirty="0" smtClean="0">
                <a:solidFill>
                  <a:srgbClr val="FF0000"/>
                </a:solidFill>
              </a:rPr>
              <a:t> can occur 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As a result, the risks facing patients with diabetes are heightened during </a:t>
            </a:r>
            <a:r>
              <a:rPr lang="en-US" dirty="0" smtClean="0"/>
              <a:t>Ramadan. These include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hyperglycaemia</a:t>
            </a:r>
            <a:r>
              <a:rPr lang="en-US" dirty="0" smtClean="0">
                <a:solidFill>
                  <a:srgbClr val="FF0000"/>
                </a:solidFill>
              </a:rPr>
              <a:t>, diabetic </a:t>
            </a:r>
            <a:r>
              <a:rPr lang="en-US" dirty="0" err="1" smtClean="0">
                <a:solidFill>
                  <a:srgbClr val="FF0000"/>
                </a:solidFill>
              </a:rPr>
              <a:t>ketoacidosis</a:t>
            </a:r>
            <a:r>
              <a:rPr lang="en-US" dirty="0" smtClean="0">
                <a:solidFill>
                  <a:srgbClr val="FF0000"/>
                </a:solidFill>
              </a:rPr>
              <a:t>, dehydration and thrombosis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9"/>
            <a:ext cx="8572560" cy="53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71546"/>
            <a:ext cx="8015286" cy="528641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landmark Epidemiology of Diabetes and Ramadan (EPIDIAR) study found that during Ramadan there was a </a:t>
            </a:r>
            <a:r>
              <a:rPr lang="en-US" dirty="0" smtClean="0">
                <a:solidFill>
                  <a:srgbClr val="FF0000"/>
                </a:solidFill>
              </a:rPr>
              <a:t>4.7-fold and 7.5-fold increase in the incidence of severe </a:t>
            </a:r>
            <a:r>
              <a:rPr lang="en-US" dirty="0" err="1" smtClean="0">
                <a:solidFill>
                  <a:srgbClr val="FF0000"/>
                </a:solidFill>
              </a:rPr>
              <a:t>hypoglycaemic</a:t>
            </a:r>
            <a:r>
              <a:rPr lang="en-US" dirty="0" smtClean="0">
                <a:solidFill>
                  <a:srgbClr val="FF0000"/>
                </a:solidFill>
              </a:rPr>
              <a:t> complications in patients with T1DM and T2DM, </a:t>
            </a:r>
            <a:r>
              <a:rPr lang="en-US" dirty="0" smtClean="0"/>
              <a:t>respectively, compared with non-Ramadan periods . 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5" y="857232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3.3.2 Other metabolic effects of Ramadan fasting in patients with diabetes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58204" cy="4110046"/>
          </a:xfrm>
        </p:spPr>
        <p:txBody>
          <a:bodyPr/>
          <a:lstStyle/>
          <a:p>
            <a:pPr algn="l" rtl="0"/>
            <a:r>
              <a:rPr lang="en-US" b="1" i="1" dirty="0" smtClean="0"/>
              <a:t>Effects on body weight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EPIDIAR study showed that </a:t>
            </a:r>
            <a:r>
              <a:rPr lang="en-US" dirty="0" smtClean="0">
                <a:solidFill>
                  <a:srgbClr val="FF0000"/>
                </a:solidFill>
              </a:rPr>
              <a:t>weight remained unchanged</a:t>
            </a:r>
            <a:r>
              <a:rPr lang="en-US" dirty="0" smtClean="0"/>
              <a:t> in the majority of patients with T1DM and T2DM (</a:t>
            </a:r>
            <a:r>
              <a:rPr lang="en-US" dirty="0" smtClean="0">
                <a:solidFill>
                  <a:srgbClr val="FF0000"/>
                </a:solidFill>
              </a:rPr>
              <a:t>62.5% and 54.1%, </a:t>
            </a:r>
            <a:r>
              <a:rPr lang="en-US" dirty="0" smtClean="0"/>
              <a:t>respectively) at the end of Ramadan . </a:t>
            </a:r>
            <a:endParaRPr lang="fa-I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96730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/>
              <a:t>Effects on lipid metabolism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studies have investigated changes in lipid profile in fasting patients with diabetes.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those studies that have been performed, both </a:t>
            </a:r>
            <a:r>
              <a:rPr lang="en-US" dirty="0" err="1" smtClean="0">
                <a:solidFill>
                  <a:srgbClr val="00B0F0"/>
                </a:solidFill>
              </a:rPr>
              <a:t>favourable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 err="1" smtClean="0">
                <a:solidFill>
                  <a:srgbClr val="00B0F0"/>
                </a:solidFill>
              </a:rPr>
              <a:t>unfavourable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changes </a:t>
            </a:r>
            <a:r>
              <a:rPr lang="en-US" dirty="0" smtClean="0"/>
              <a:t>have been reported such as </a:t>
            </a:r>
            <a:r>
              <a:rPr lang="en-US" dirty="0" smtClean="0">
                <a:solidFill>
                  <a:srgbClr val="FF0000"/>
                </a:solidFill>
              </a:rPr>
              <a:t>reduced cardiovascular risk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slightly decreased total cholesterol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increased total LDL cholesterol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39593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i="1" dirty="0" smtClean="0"/>
              <a:t>Other effects of Ramadan fasting in patients with diabetes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Two key concerns for patients with diabetes who fast during Ramadan are </a:t>
            </a:r>
            <a:r>
              <a:rPr lang="en-US" dirty="0" smtClean="0">
                <a:solidFill>
                  <a:srgbClr val="FF0000"/>
                </a:solidFill>
              </a:rPr>
              <a:t>dehydration and thrombosis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Dehydration</a:t>
            </a:r>
            <a:r>
              <a:rPr lang="en-US" dirty="0" smtClean="0"/>
              <a:t> may be compounded in </a:t>
            </a:r>
            <a:r>
              <a:rPr lang="en-US" dirty="0" smtClean="0">
                <a:solidFill>
                  <a:srgbClr val="FF0000"/>
                </a:solidFill>
              </a:rPr>
              <a:t>hot climates </a:t>
            </a:r>
            <a:r>
              <a:rPr lang="en-US" dirty="0" smtClean="0"/>
              <a:t>or in individuals who </a:t>
            </a:r>
            <a:r>
              <a:rPr lang="en-US" dirty="0" smtClean="0">
                <a:solidFill>
                  <a:srgbClr val="FF0000"/>
                </a:solidFill>
              </a:rPr>
              <a:t>undertake intensive physical </a:t>
            </a:r>
            <a:r>
              <a:rPr lang="en-US" dirty="0" err="1" smtClean="0">
                <a:solidFill>
                  <a:srgbClr val="FF0000"/>
                </a:solidFill>
              </a:rPr>
              <a:t>labour</a:t>
            </a:r>
            <a:r>
              <a:rPr lang="en-US" dirty="0" smtClean="0"/>
              <a:t>, as well as by </a:t>
            </a:r>
            <a:r>
              <a:rPr lang="en-US" dirty="0" smtClean="0">
                <a:solidFill>
                  <a:srgbClr val="FF0000"/>
                </a:solidFill>
              </a:rPr>
              <a:t>osmotic </a:t>
            </a:r>
            <a:r>
              <a:rPr lang="en-US" dirty="0" err="1" smtClean="0">
                <a:solidFill>
                  <a:srgbClr val="FF0000"/>
                </a:solidFill>
              </a:rPr>
              <a:t>diuresis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caused by </a:t>
            </a:r>
            <a:r>
              <a:rPr lang="en-US" dirty="0" err="1" smtClean="0">
                <a:solidFill>
                  <a:srgbClr val="FF0000"/>
                </a:solidFill>
              </a:rPr>
              <a:t>hyperglycaemia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Dehydration can lead to </a:t>
            </a:r>
            <a:r>
              <a:rPr lang="en-US" dirty="0" smtClean="0">
                <a:solidFill>
                  <a:srgbClr val="FF0000"/>
                </a:solidFill>
              </a:rPr>
              <a:t>hypotension and subsequent falls </a:t>
            </a:r>
            <a:r>
              <a:rPr lang="en-US" dirty="0" smtClean="0"/>
              <a:t>or other injuries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According to a survey in </a:t>
            </a:r>
            <a:r>
              <a:rPr lang="en-US" dirty="0" smtClean="0">
                <a:solidFill>
                  <a:srgbClr val="FF0000"/>
                </a:solidFill>
              </a:rPr>
              <a:t>Saudi Arabia</a:t>
            </a:r>
            <a:r>
              <a:rPr lang="en-US" dirty="0" smtClean="0"/>
              <a:t>, the incidence of </a:t>
            </a:r>
            <a:r>
              <a:rPr lang="en-US" dirty="0" smtClean="0">
                <a:solidFill>
                  <a:srgbClr val="FF0000"/>
                </a:solidFill>
              </a:rPr>
              <a:t>retinal vein occlusion increased during Ramadan when almost 30% </a:t>
            </a:r>
            <a:r>
              <a:rPr lang="en-US" dirty="0" smtClean="0"/>
              <a:t>of all cases occurred, significantly more than in other months of the year. </a:t>
            </a:r>
            <a:r>
              <a:rPr lang="en-US" dirty="0" smtClean="0">
                <a:solidFill>
                  <a:srgbClr val="FF0000"/>
                </a:solidFill>
              </a:rPr>
              <a:t>Dehydration was proposed to be a possible cause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4000" b="1" dirty="0" smtClean="0"/>
              <a:t>Risk Stratification of Individuals with Diabetes before Ramadan</a:t>
            </a:r>
            <a:endParaRPr lang="fa-I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1.1 Ramadan fasting regulations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77153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746828"/>
            <a:ext cx="8215370" cy="58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5011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3874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meals eaten during Ramadan are often </a:t>
            </a:r>
            <a:r>
              <a:rPr lang="en-US" dirty="0" smtClean="0">
                <a:solidFill>
                  <a:srgbClr val="0086AC"/>
                </a:solidFill>
              </a:rPr>
              <a:t>large </a:t>
            </a:r>
            <a:r>
              <a:rPr lang="en-US" dirty="0" smtClean="0"/>
              <a:t>and contain fried and </a:t>
            </a:r>
            <a:r>
              <a:rPr lang="en-US" dirty="0" smtClean="0">
                <a:solidFill>
                  <a:srgbClr val="0086AC"/>
                </a:solidFill>
              </a:rPr>
              <a:t>sugary food</a:t>
            </a:r>
            <a:r>
              <a:rPr lang="en-US" dirty="0" smtClean="0"/>
              <a:t> which can have an impact on blood glucose control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Fluctuations in blood glucose levels</a:t>
            </a:r>
            <a:r>
              <a:rPr lang="en-US" dirty="0" smtClean="0"/>
              <a:t>, particularly </a:t>
            </a:r>
            <a:r>
              <a:rPr lang="en-US" dirty="0" smtClean="0">
                <a:solidFill>
                  <a:srgbClr val="FF0000"/>
                </a:solidFill>
              </a:rPr>
              <a:t>postprandial </a:t>
            </a:r>
            <a:r>
              <a:rPr lang="en-US" dirty="0" err="1" smtClean="0">
                <a:solidFill>
                  <a:srgbClr val="FF0000"/>
                </a:solidFill>
              </a:rPr>
              <a:t>hyperglycaemia</a:t>
            </a:r>
            <a:r>
              <a:rPr lang="en-US" dirty="0" smtClean="0"/>
              <a:t>, have been linked with </a:t>
            </a:r>
            <a:r>
              <a:rPr lang="en-US" dirty="0" smtClean="0">
                <a:solidFill>
                  <a:srgbClr val="FF0000"/>
                </a:solidFill>
              </a:rPr>
              <a:t>oxidative stress and platelet activation </a:t>
            </a:r>
            <a:r>
              <a:rPr lang="en-US" dirty="0" smtClean="0"/>
              <a:t>as well as the </a:t>
            </a:r>
            <a:r>
              <a:rPr lang="en-US" dirty="0" smtClean="0">
                <a:solidFill>
                  <a:srgbClr val="FF0000"/>
                </a:solidFill>
              </a:rPr>
              <a:t>development of cardiovascular </a:t>
            </a:r>
            <a:r>
              <a:rPr lang="en-US" dirty="0" smtClean="0"/>
              <a:t>disease in people with diabetes</a:t>
            </a:r>
            <a:endParaRPr lang="fa-I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4.2 Risk quantification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it has been estimated that </a:t>
            </a:r>
            <a:r>
              <a:rPr lang="en-US" dirty="0" smtClean="0">
                <a:solidFill>
                  <a:srgbClr val="FF0000"/>
                </a:solidFill>
              </a:rPr>
              <a:t>more than 100 million </a:t>
            </a:r>
            <a:r>
              <a:rPr lang="en-US" dirty="0" smtClean="0"/>
              <a:t>people with diabetes fast during Ramadan and this number  will continue to grow. 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4.3 Risk stratification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The 2005 American Diabetes Association (ADA) recommendations for management of diabetes during Ramadan and its </a:t>
            </a:r>
            <a:r>
              <a:rPr lang="en-US" dirty="0" smtClean="0">
                <a:solidFill>
                  <a:srgbClr val="FF0000"/>
                </a:solidFill>
              </a:rPr>
              <a:t>2010 update</a:t>
            </a:r>
            <a:r>
              <a:rPr lang="en-US" dirty="0" smtClean="0"/>
              <a:t> </a:t>
            </a:r>
            <a:r>
              <a:rPr lang="en-US" dirty="0" err="1" smtClean="0"/>
              <a:t>categorised</a:t>
            </a:r>
            <a:r>
              <a:rPr lang="en-US" dirty="0" smtClean="0"/>
              <a:t> people with diabetes into </a:t>
            </a:r>
            <a:r>
              <a:rPr lang="en-US" dirty="0" smtClean="0">
                <a:solidFill>
                  <a:srgbClr val="FF0000"/>
                </a:solidFill>
              </a:rPr>
              <a:t>four risk groups – very high risk, high risk, moderate risk and low risk 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risk categories have been endorsed by the Islamic Organization for Medical Sciences and the International </a:t>
            </a:r>
            <a:r>
              <a:rPr lang="en-US" dirty="0" smtClean="0">
                <a:solidFill>
                  <a:srgbClr val="FF0000"/>
                </a:solidFill>
              </a:rPr>
              <a:t>Islamic </a:t>
            </a:r>
            <a:r>
              <a:rPr lang="en-US" dirty="0" err="1" smtClean="0">
                <a:solidFill>
                  <a:srgbClr val="FF0000"/>
                </a:solidFill>
              </a:rPr>
              <a:t>Fiqh</a:t>
            </a:r>
            <a:r>
              <a:rPr lang="en-US" dirty="0" smtClean="0">
                <a:solidFill>
                  <a:srgbClr val="FF0000"/>
                </a:solidFill>
              </a:rPr>
              <a:t> Academy</a:t>
            </a:r>
            <a:r>
              <a:rPr lang="en-US" dirty="0" smtClean="0"/>
              <a:t>, who published a decree </a:t>
            </a:r>
            <a:r>
              <a:rPr lang="en-US" dirty="0" smtClean="0">
                <a:solidFill>
                  <a:srgbClr val="FF0000"/>
                </a:solidFill>
              </a:rPr>
              <a:t>accepting and approving</a:t>
            </a:r>
            <a:r>
              <a:rPr lang="en-US" dirty="0" smtClean="0"/>
              <a:t> the ADA’s risk categories and outlined recommendations for who should not fast based on the probability of harm 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2464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4.4 Special populations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9586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smtClean="0"/>
              <a:t>4.4.1 Type 1 diabetes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People with T1DM will be </a:t>
            </a:r>
            <a:r>
              <a:rPr lang="en-US" dirty="0" smtClean="0">
                <a:solidFill>
                  <a:srgbClr val="FF0000"/>
                </a:solidFill>
              </a:rPr>
              <a:t>advised not to fast </a:t>
            </a:r>
            <a:r>
              <a:rPr lang="en-US" dirty="0" smtClean="0"/>
              <a:t>because of the risks of severe complications.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However, recent studies involving young adults </a:t>
            </a:r>
            <a:r>
              <a:rPr lang="en-US" dirty="0" smtClean="0">
                <a:solidFill>
                  <a:srgbClr val="FF0000"/>
                </a:solidFill>
              </a:rPr>
              <a:t>suggest that if the patient is stable</a:t>
            </a:r>
            <a:r>
              <a:rPr lang="en-US" dirty="0" smtClean="0"/>
              <a:t>, otherwise healthy, has good </a:t>
            </a:r>
            <a:r>
              <a:rPr lang="en-US" dirty="0" err="1" smtClean="0">
                <a:solidFill>
                  <a:srgbClr val="FF0000"/>
                </a:solidFill>
              </a:rPr>
              <a:t>hypoglycaemic</a:t>
            </a:r>
            <a:r>
              <a:rPr lang="en-US" dirty="0" smtClean="0">
                <a:solidFill>
                  <a:srgbClr val="FF0000"/>
                </a:solidFill>
              </a:rPr>
              <a:t> awareness</a:t>
            </a:r>
            <a:r>
              <a:rPr lang="en-US" dirty="0" smtClean="0"/>
              <a:t> and complies with their </a:t>
            </a:r>
            <a:r>
              <a:rPr lang="en-US" dirty="0" err="1" smtClean="0"/>
              <a:t>individualised</a:t>
            </a:r>
            <a:r>
              <a:rPr lang="en-US" dirty="0" smtClean="0"/>
              <a:t> management plan under medical supervision, then many of these patients can fast safely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One study involving 33 adolescent children with T1DM found that </a:t>
            </a:r>
            <a:r>
              <a:rPr lang="en-US" dirty="0" smtClean="0">
                <a:solidFill>
                  <a:srgbClr val="FF0000"/>
                </a:solidFill>
              </a:rPr>
              <a:t>60.6% completed the fast without any serious problems.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3" y="2357430"/>
            <a:ext cx="7786742" cy="219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5786" y="1130842"/>
            <a:ext cx="3298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4.4.2 The elderly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46736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4.4.3 Pregnant women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Three quarters of Muslim pregnancies </a:t>
            </a:r>
            <a:r>
              <a:rPr lang="en-US" dirty="0" smtClean="0"/>
              <a:t>overlap with Ramadan and the risk to both the mother and </a:t>
            </a:r>
            <a:r>
              <a:rPr lang="en-US" dirty="0" err="1" smtClean="0"/>
              <a:t>foetus</a:t>
            </a:r>
            <a:r>
              <a:rPr lang="en-US" dirty="0" smtClean="0"/>
              <a:t> mean that pregnant women are </a:t>
            </a:r>
            <a:r>
              <a:rPr lang="en-US" dirty="0" smtClean="0">
                <a:solidFill>
                  <a:srgbClr val="FF0000"/>
                </a:solidFill>
              </a:rPr>
              <a:t>exempt from fasting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However, many of these women will choose to fast. The possible effects of fasting on mother.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pregnant women with pre-existing diabetes or GDM are advised not to fast.</a:t>
            </a:r>
            <a:endParaRPr lang="fa-I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70771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00166" y="857232"/>
            <a:ext cx="535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Diabetes and Ramadan:</a:t>
            </a:r>
          </a:p>
          <a:p>
            <a:r>
              <a:rPr lang="en-US" sz="2400" b="1" dirty="0" smtClean="0"/>
              <a:t>A Medico-</a:t>
            </a:r>
            <a:r>
              <a:rPr lang="en-US" sz="2400" b="1" dirty="0" err="1" smtClean="0"/>
              <a:t>religiou</a:t>
            </a:r>
            <a:r>
              <a:rPr lang="en-US" sz="2400" b="1" dirty="0" smtClean="0"/>
              <a:t> Perspective</a:t>
            </a:r>
            <a:endParaRPr lang="fa-I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86752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1.2 The need for practical guidelines on diabetes management during Ramadan fasting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43050"/>
            <a:ext cx="8043890" cy="4929222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Evidence-based guidelines are important and, although the evidence available in this area continues to increase, more </a:t>
            </a:r>
            <a:r>
              <a:rPr lang="en-US" dirty="0" err="1" smtClean="0"/>
              <a:t>randomised</a:t>
            </a:r>
            <a:r>
              <a:rPr lang="en-US" dirty="0" smtClean="0"/>
              <a:t> controlled trials are needed to fully answer questions related to Ramadan fasting and diabetes, such as: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•• Is fasting during Ramadan associated with a </a:t>
            </a:r>
            <a:r>
              <a:rPr lang="en-US" dirty="0" smtClean="0">
                <a:solidFill>
                  <a:srgbClr val="FF0000"/>
                </a:solidFill>
              </a:rPr>
              <a:t>significant risk</a:t>
            </a:r>
            <a:r>
              <a:rPr lang="en-US" dirty="0" smtClean="0"/>
              <a:t>?</a:t>
            </a:r>
          </a:p>
          <a:p>
            <a:pPr algn="l" rtl="0"/>
            <a:r>
              <a:rPr lang="en-US" dirty="0" smtClean="0"/>
              <a:t>•• What are the criteria that predispose patients with diabetes to </a:t>
            </a:r>
            <a:r>
              <a:rPr lang="en-US" dirty="0" smtClean="0">
                <a:solidFill>
                  <a:srgbClr val="FF0000"/>
                </a:solidFill>
              </a:rPr>
              <a:t>increased risk </a:t>
            </a:r>
            <a:r>
              <a:rPr lang="en-US" dirty="0" smtClean="0"/>
              <a:t>during fasting?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•• What is the most </a:t>
            </a:r>
            <a:r>
              <a:rPr lang="en-US" dirty="0" smtClean="0">
                <a:solidFill>
                  <a:srgbClr val="FF0000"/>
                </a:solidFill>
              </a:rPr>
              <a:t>appropriate oral anti-diabetic drug(s) </a:t>
            </a:r>
            <a:r>
              <a:rPr lang="en-US" dirty="0" smtClean="0"/>
              <a:t>for patients with type 2 diabetes (T2DM) who fast during Ramadan?</a:t>
            </a:r>
          </a:p>
          <a:p>
            <a:pPr algn="l" rtl="0"/>
            <a:r>
              <a:rPr lang="en-US" dirty="0" smtClean="0"/>
              <a:t>•• What is the most </a:t>
            </a:r>
            <a:r>
              <a:rPr lang="en-US" dirty="0" smtClean="0">
                <a:solidFill>
                  <a:srgbClr val="FF0000"/>
                </a:solidFill>
              </a:rPr>
              <a:t>appropriate type and regimen of insulin </a:t>
            </a:r>
            <a:r>
              <a:rPr lang="en-US" dirty="0" smtClean="0"/>
              <a:t>for patients with diabetes who fast during Ramadan?</a:t>
            </a:r>
            <a:endParaRPr lang="fa-I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7158" y="2000240"/>
            <a:ext cx="8572560" cy="4572032"/>
          </a:xfrm>
        </p:spPr>
        <p:txBody>
          <a:bodyPr>
            <a:noAutofit/>
          </a:bodyPr>
          <a:lstStyle/>
          <a:p>
            <a:pPr algn="just" rtl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2400" dirty="0" smtClean="0">
                <a:solidFill>
                  <a:schemeClr val="tx1"/>
                </a:solidFill>
              </a:rPr>
              <a:t>The pivotal </a:t>
            </a:r>
            <a:r>
              <a:rPr lang="en-US" sz="2400" dirty="0" smtClean="0">
                <a:solidFill>
                  <a:srgbClr val="FF0000"/>
                </a:solidFill>
              </a:rPr>
              <a:t>Epidemiology of Diabetes and Ramadan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(EPIDIAR) study demonstrated that only around </a:t>
            </a:r>
            <a:r>
              <a:rPr lang="en-US" sz="2400" dirty="0" smtClean="0">
                <a:solidFill>
                  <a:srgbClr val="FF0000"/>
                </a:solidFill>
              </a:rPr>
              <a:t>two-thirds</a:t>
            </a:r>
            <a:r>
              <a:rPr lang="en-US" sz="2400" dirty="0" smtClean="0">
                <a:solidFill>
                  <a:schemeClr val="tx1"/>
                </a:solidFill>
              </a:rPr>
              <a:t> of patients with diabetes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received recommendations from their healthcare professionals (HCPs) regarding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management of their condition during Ramadan, and </a:t>
            </a:r>
            <a:r>
              <a:rPr lang="en-US" sz="2400" dirty="0" smtClean="0">
                <a:solidFill>
                  <a:srgbClr val="FF0000"/>
                </a:solidFill>
              </a:rPr>
              <a:t>highlighted a need for more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intensive education prior to fasting .</a:t>
            </a:r>
          </a:p>
          <a:p>
            <a:pPr algn="just" rtl="0">
              <a:buNone/>
            </a:pPr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0"/>
            <a:ext cx="3572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57422" y="559338"/>
            <a:ext cx="5089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Pre-Ramadan education</a:t>
            </a:r>
            <a:endParaRPr lang="fa-IR" sz="2800" dirty="0"/>
          </a:p>
        </p:txBody>
      </p:sp>
    </p:spTree>
    <p:extLst>
      <p:ext uri="{BB962C8B-B14F-4D97-AF65-F5344CB8AC3E}">
        <p14:creationId xmlns="" xmlns:p14="http://schemas.microsoft.com/office/powerpoint/2010/main" val="34884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0" y="0"/>
            <a:ext cx="3572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8572560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0" y="0"/>
            <a:ext cx="3572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1" y="1500175"/>
            <a:ext cx="80724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4000504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frequency of SMBG depends on many factors including the type of </a:t>
            </a:r>
            <a:r>
              <a:rPr lang="en-US" sz="2400" dirty="0" err="1" smtClean="0"/>
              <a:t>diabete</a:t>
            </a:r>
            <a:r>
              <a:rPr lang="en-US" sz="2400" dirty="0" smtClean="0"/>
              <a:t> and current medications but should be carried out regularly by all. For those a </a:t>
            </a:r>
            <a:r>
              <a:rPr lang="en-US" sz="2400" dirty="0" smtClean="0">
                <a:solidFill>
                  <a:srgbClr val="FF0000"/>
                </a:solidFill>
              </a:rPr>
              <a:t>moderate or low risk</a:t>
            </a:r>
            <a:r>
              <a:rPr lang="en-US" sz="2400" dirty="0" smtClean="0">
                <a:solidFill>
                  <a:srgbClr val="41140B"/>
                </a:solidFill>
              </a:rPr>
              <a:t>, this may be </a:t>
            </a:r>
            <a:r>
              <a:rPr lang="en-US" sz="2400" dirty="0" smtClean="0">
                <a:solidFill>
                  <a:srgbClr val="FF0000"/>
                </a:solidFill>
              </a:rPr>
              <a:t>once or twice a day</a:t>
            </a:r>
            <a:r>
              <a:rPr lang="en-US" sz="2400" dirty="0" smtClean="0"/>
              <a:t>. Those </a:t>
            </a:r>
            <a:r>
              <a:rPr lang="en-US" sz="2400" dirty="0" smtClean="0">
                <a:solidFill>
                  <a:srgbClr val="FF0000"/>
                </a:solidFill>
              </a:rPr>
              <a:t>at high or very high risk</a:t>
            </a:r>
            <a:r>
              <a:rPr lang="en-US" sz="2400" dirty="0" smtClean="0"/>
              <a:t> should check their blood glucose levels </a:t>
            </a:r>
            <a:r>
              <a:rPr lang="en-US" sz="2400" dirty="0" smtClean="0">
                <a:solidFill>
                  <a:srgbClr val="FF0000"/>
                </a:solidFill>
              </a:rPr>
              <a:t>several times a day . </a:t>
            </a:r>
            <a:endParaRPr lang="fa-I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Fluids and dietary advice</a:t>
            </a:r>
            <a:endParaRPr lang="fa-IR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357298"/>
            <a:ext cx="7572428" cy="514353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The fasting and feasting nature of Ramadan can encourage the </a:t>
            </a:r>
            <a:r>
              <a:rPr lang="en-US" sz="2400" dirty="0" smtClean="0">
                <a:solidFill>
                  <a:srgbClr val="FF0000"/>
                </a:solidFill>
              </a:rPr>
              <a:t>consumption of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large, carbohydrate-heavy meals, and sugary drinks </a:t>
            </a:r>
            <a:r>
              <a:rPr lang="en-US" sz="2400" dirty="0" smtClean="0">
                <a:solidFill>
                  <a:schemeClr val="tx1"/>
                </a:solidFill>
              </a:rPr>
              <a:t>and treats that can impact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blood glucose levels potentially </a:t>
            </a:r>
            <a:r>
              <a:rPr lang="en-US" sz="2400" dirty="0" smtClean="0">
                <a:solidFill>
                  <a:srgbClr val="FF0000"/>
                </a:solidFill>
              </a:rPr>
              <a:t>increasing the risk of complications in patients with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diabetes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Providing </a:t>
            </a:r>
            <a:r>
              <a:rPr lang="en-US" sz="2400" u="sng" dirty="0" smtClean="0">
                <a:solidFill>
                  <a:schemeClr val="tx1"/>
                </a:solidFill>
              </a:rPr>
              <a:t>dietary advice and meal plann</a:t>
            </a:r>
            <a:r>
              <a:rPr lang="en-US" sz="2400" dirty="0" smtClean="0">
                <a:solidFill>
                  <a:schemeClr val="tx1"/>
                </a:solidFill>
              </a:rPr>
              <a:t>ing can help patients with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diabetes to follow a healthy balanced diet during Ramadan, reducing the likelihood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these complications. It may </a:t>
            </a:r>
            <a:r>
              <a:rPr lang="en-US" sz="2400" dirty="0" smtClean="0">
                <a:solidFill>
                  <a:srgbClr val="FF0000"/>
                </a:solidFill>
              </a:rPr>
              <a:t>also lead to lifestyle changes that </a:t>
            </a:r>
            <a:r>
              <a:rPr lang="en-US" sz="2400" dirty="0" err="1" smtClean="0">
                <a:solidFill>
                  <a:srgbClr val="FF0000"/>
                </a:solidFill>
              </a:rPr>
              <a:t>favour</a:t>
            </a:r>
            <a:r>
              <a:rPr lang="en-US" sz="2400" dirty="0" smtClean="0">
                <a:solidFill>
                  <a:srgbClr val="FF0000"/>
                </a:solidFill>
              </a:rPr>
              <a:t> weight loss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that may continue once fasting has stopped. </a:t>
            </a:r>
          </a:p>
          <a:p>
            <a:pPr algn="l" rtl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0"/>
            <a:ext cx="3572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091"/>
            <a:ext cx="8858280" cy="651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144000" y="0"/>
            <a:ext cx="3572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786742" cy="245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704088"/>
            <a:ext cx="7901014" cy="1143000"/>
          </a:xfrm>
        </p:spPr>
        <p:txBody>
          <a:bodyPr/>
          <a:lstStyle/>
          <a:p>
            <a:pPr algn="l"/>
            <a:r>
              <a:rPr lang="en-US" b="1" dirty="0" smtClean="0"/>
              <a:t>Exercise</a:t>
            </a:r>
            <a:endParaRPr lang="fa-IR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988840"/>
            <a:ext cx="7829576" cy="413732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Although rigorous exercise is </a:t>
            </a:r>
            <a:r>
              <a:rPr lang="en-US" dirty="0" smtClean="0">
                <a:solidFill>
                  <a:srgbClr val="FF0000"/>
                </a:solidFill>
              </a:rPr>
              <a:t>not recommended </a:t>
            </a:r>
            <a:r>
              <a:rPr lang="en-US" dirty="0" smtClean="0">
                <a:solidFill>
                  <a:srgbClr val="00204F"/>
                </a:solidFill>
              </a:rPr>
              <a:t>during fasting because of the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increased risk of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and/or  dehydration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patients with diabetes should be encouraged to take regular </a:t>
            </a:r>
            <a:r>
              <a:rPr lang="en-US" dirty="0" smtClean="0">
                <a:solidFill>
                  <a:srgbClr val="FF0000"/>
                </a:solidFill>
              </a:rPr>
              <a:t>light-to-moderate exercise </a:t>
            </a:r>
            <a:r>
              <a:rPr lang="en-US" dirty="0" smtClean="0">
                <a:solidFill>
                  <a:schemeClr val="tx1"/>
                </a:solidFill>
              </a:rPr>
              <a:t>during Ramadan. </a:t>
            </a:r>
            <a:endParaRPr lang="fa-IR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Patients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should be reminded that the physical exertions involved in </a:t>
            </a:r>
            <a:r>
              <a:rPr lang="en-US" dirty="0" err="1" smtClean="0">
                <a:solidFill>
                  <a:schemeClr val="tx1"/>
                </a:solidFill>
              </a:rPr>
              <a:t>Tarawih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prayers, </a:t>
            </a:r>
            <a:r>
              <a:rPr lang="en-US" dirty="0" smtClean="0">
                <a:solidFill>
                  <a:schemeClr val="tx1"/>
                </a:solidFill>
              </a:rPr>
              <a:t>such as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bowing, kneeling and rising, should be considered part of their daily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exercise activities.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0"/>
            <a:ext cx="3572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84296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71538" y="928670"/>
            <a:ext cx="7000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Medication adjustments during  fasting</a:t>
            </a:r>
            <a:endParaRPr lang="fa-I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071546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Evidence of</a:t>
            </a:r>
            <a:r>
              <a:rPr lang="en-US" sz="2400" b="1" dirty="0" smtClean="0">
                <a:solidFill>
                  <a:srgbClr val="0086AC"/>
                </a:solidFill>
              </a:rPr>
              <a:t> benefit </a:t>
            </a:r>
            <a:r>
              <a:rPr lang="en-US" sz="2400" b="1" dirty="0" smtClean="0"/>
              <a:t>of Ramadan-focused diabetes education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14620"/>
            <a:ext cx="77153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714356"/>
            <a:ext cx="7901014" cy="5857916"/>
          </a:xfrm>
        </p:spPr>
        <p:txBody>
          <a:bodyPr>
            <a:normAutofit/>
          </a:bodyPr>
          <a:lstStyle/>
          <a:p>
            <a:pPr algn="just" rtl="0"/>
            <a:r>
              <a:rPr lang="en-US" sz="2000" dirty="0" smtClean="0">
                <a:solidFill>
                  <a:schemeClr val="tx1"/>
                </a:solidFill>
              </a:rPr>
              <a:t>Patient weight and the incidence of </a:t>
            </a:r>
            <a:r>
              <a:rPr lang="en-US" sz="2000" dirty="0" err="1" smtClean="0">
                <a:solidFill>
                  <a:schemeClr val="tx1"/>
                </a:solidFill>
              </a:rPr>
              <a:t>hypoglycaemic</a:t>
            </a:r>
            <a:r>
              <a:rPr lang="en-US" sz="2000" dirty="0" smtClean="0">
                <a:solidFill>
                  <a:schemeClr val="tx1"/>
                </a:solidFill>
              </a:rPr>
              <a:t> events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before and after Ramadan were compared with that of a control group of 54 patients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with T2DM who did not attend the educational </a:t>
            </a:r>
            <a:r>
              <a:rPr lang="en-US" sz="2000" dirty="0" err="1" smtClean="0">
                <a:solidFill>
                  <a:schemeClr val="tx1"/>
                </a:solidFill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just" rtl="0"/>
            <a:endParaRPr lang="en-US" sz="2000" dirty="0" smtClean="0">
              <a:solidFill>
                <a:schemeClr val="tx1"/>
              </a:solidFill>
            </a:endParaRPr>
          </a:p>
          <a:p>
            <a:pPr algn="just" rtl="0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One month </a:t>
            </a:r>
            <a:r>
              <a:rPr lang="en-US" sz="2000" dirty="0" smtClean="0">
                <a:solidFill>
                  <a:schemeClr val="tx1"/>
                </a:solidFill>
              </a:rPr>
              <a:t>after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Ramadan, those who attended the </a:t>
            </a:r>
            <a:r>
              <a:rPr lang="en-US" sz="2000" dirty="0" err="1" smtClean="0">
                <a:solidFill>
                  <a:schemeClr val="tx1"/>
                </a:solidFill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</a:rPr>
              <a:t> demonstrated a </a:t>
            </a:r>
            <a:r>
              <a:rPr lang="en-US" sz="2000" dirty="0" smtClean="0">
                <a:solidFill>
                  <a:srgbClr val="FF0000"/>
                </a:solidFill>
              </a:rPr>
              <a:t>significant loss in</a:t>
            </a:r>
            <a:r>
              <a:rPr lang="fa-I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weight </a:t>
            </a:r>
            <a:r>
              <a:rPr lang="en-US" sz="2000" dirty="0" smtClean="0">
                <a:solidFill>
                  <a:schemeClr val="tx1"/>
                </a:solidFill>
              </a:rPr>
              <a:t>compared with before Ramadan (mean -0.7 kg, p&lt;0.001) whereas there was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 significant weight gain in the control group (mean +0.6 kg, p&lt;0.001). </a:t>
            </a:r>
          </a:p>
          <a:p>
            <a:pPr algn="just" rtl="0"/>
            <a:endParaRPr lang="en-US" sz="2000" dirty="0" smtClean="0"/>
          </a:p>
          <a:p>
            <a:pPr algn="just" rtl="0"/>
            <a:r>
              <a:rPr lang="en-US" sz="2000" dirty="0" smtClean="0">
                <a:solidFill>
                  <a:schemeClr val="tx1"/>
                </a:solidFill>
              </a:rPr>
              <a:t>There was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also a </a:t>
            </a:r>
            <a:r>
              <a:rPr lang="en-US" sz="2000" dirty="0" smtClean="0">
                <a:solidFill>
                  <a:srgbClr val="FF0000"/>
                </a:solidFill>
              </a:rPr>
              <a:t>significant decrease </a:t>
            </a:r>
            <a:r>
              <a:rPr lang="en-US" sz="2000" dirty="0" smtClean="0">
                <a:solidFill>
                  <a:schemeClr val="tx1"/>
                </a:solidFill>
              </a:rPr>
              <a:t>in the number of </a:t>
            </a:r>
            <a:r>
              <a:rPr lang="en-US" sz="2000" dirty="0" err="1" smtClean="0">
                <a:solidFill>
                  <a:schemeClr val="tx1"/>
                </a:solidFill>
              </a:rPr>
              <a:t>hypoglycaemic</a:t>
            </a:r>
            <a:r>
              <a:rPr lang="en-US" sz="2000" dirty="0" smtClean="0">
                <a:solidFill>
                  <a:schemeClr val="tx1"/>
                </a:solidFill>
              </a:rPr>
              <a:t> events in the group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that received diabetes education (from nine events pre-Ramadan to five during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Ramadan), compared with an increase (from nine to 36 events) in the control group.</a:t>
            </a:r>
            <a:endParaRPr lang="fa-IR" sz="2000" dirty="0" smtClean="0">
              <a:solidFill>
                <a:schemeClr val="tx1"/>
              </a:solidFill>
            </a:endParaRPr>
          </a:p>
          <a:p>
            <a:pPr algn="just" rtl="0"/>
            <a:endParaRPr lang="fa-IR" sz="2000" dirty="0" smtClean="0"/>
          </a:p>
          <a:p>
            <a:pPr algn="just" rtl="0"/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 study also </a:t>
            </a:r>
            <a:r>
              <a:rPr lang="en-US" sz="2000" dirty="0" smtClean="0">
                <a:solidFill>
                  <a:srgbClr val="FF0000"/>
                </a:solidFill>
              </a:rPr>
              <a:t>demonstrated sustained </a:t>
            </a:r>
            <a:r>
              <a:rPr lang="en-US" sz="2000" dirty="0" err="1" smtClean="0">
                <a:solidFill>
                  <a:srgbClr val="FF0000"/>
                </a:solidFill>
              </a:rPr>
              <a:t>glycaemic</a:t>
            </a:r>
            <a:r>
              <a:rPr lang="en-US" sz="2000" dirty="0" smtClean="0">
                <a:solidFill>
                  <a:srgbClr val="FF0000"/>
                </a:solidFill>
              </a:rPr>
              <a:t> control in patients </a:t>
            </a:r>
            <a:r>
              <a:rPr lang="en-US" sz="2000" dirty="0" smtClean="0">
                <a:solidFill>
                  <a:srgbClr val="0086AC"/>
                </a:solidFill>
              </a:rPr>
              <a:t>one year after</a:t>
            </a:r>
            <a:r>
              <a:rPr lang="fa-IR" sz="2000" dirty="0" smtClean="0">
                <a:solidFill>
                  <a:srgbClr val="0086AC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attending the </a:t>
            </a:r>
            <a:r>
              <a:rPr lang="en-US" sz="2000" dirty="0" err="1" smtClean="0">
                <a:solidFill>
                  <a:srgbClr val="FF0000"/>
                </a:solidFill>
              </a:rPr>
              <a:t>programme</a:t>
            </a:r>
            <a:r>
              <a:rPr lang="en-US" sz="2000" dirty="0" smtClean="0">
                <a:solidFill>
                  <a:srgbClr val="FF0000"/>
                </a:solidFill>
              </a:rPr>
              <a:t> which was not evident in the control group</a:t>
            </a:r>
            <a:r>
              <a:rPr lang="en-US" sz="2000" dirty="0" smtClean="0">
                <a:solidFill>
                  <a:schemeClr val="tx1"/>
                </a:solidFill>
              </a:rPr>
              <a:t> .</a:t>
            </a:r>
          </a:p>
          <a:p>
            <a:pPr algn="just" rtl="0"/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85728"/>
            <a:ext cx="7901014" cy="603887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smtClean="0"/>
              <a:t>The Ramadan Nutrition Plan (RNP) for</a:t>
            </a:r>
            <a:br>
              <a:rPr lang="en-US" b="1" dirty="0" smtClean="0"/>
            </a:br>
            <a:r>
              <a:rPr lang="en-US" b="1" dirty="0" smtClean="0"/>
              <a:t>Patients with Diabetes</a:t>
            </a:r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main aims of MNT (medical nutrition therapy )</a:t>
            </a:r>
            <a:r>
              <a:rPr lang="en-US" dirty="0" smtClean="0"/>
              <a:t>during Ramadan fasting are to ensure that:</a:t>
            </a:r>
          </a:p>
          <a:p>
            <a:pPr algn="l" rtl="0"/>
            <a:r>
              <a:rPr lang="en-US" dirty="0" smtClean="0"/>
              <a:t>1. Patients consume an </a:t>
            </a:r>
            <a:r>
              <a:rPr lang="en-US" dirty="0" smtClean="0">
                <a:solidFill>
                  <a:srgbClr val="FF0000"/>
                </a:solidFill>
              </a:rPr>
              <a:t>adequate amount of calories</a:t>
            </a:r>
            <a:r>
              <a:rPr lang="en-US" dirty="0" smtClean="0"/>
              <a:t>, with balanced proportions of macronutrients, during the non-fasting period (i.e. sunset to dawn) to prevent </a:t>
            </a:r>
            <a:r>
              <a:rPr lang="en-US" dirty="0" err="1" smtClean="0"/>
              <a:t>hypoglycaemia</a:t>
            </a:r>
            <a:r>
              <a:rPr lang="en-US" dirty="0" smtClean="0"/>
              <a:t> during the fasting period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2. Patients </a:t>
            </a:r>
            <a:r>
              <a:rPr lang="en-US" dirty="0" smtClean="0">
                <a:solidFill>
                  <a:srgbClr val="FF0000"/>
                </a:solidFill>
              </a:rPr>
              <a:t>distribute their carbohydrate intake equally </a:t>
            </a:r>
            <a:r>
              <a:rPr lang="en-US" dirty="0" smtClean="0"/>
              <a:t>among meals to </a:t>
            </a:r>
            <a:r>
              <a:rPr lang="en-US" dirty="0" err="1" smtClean="0"/>
              <a:t>minimise</a:t>
            </a:r>
            <a:r>
              <a:rPr lang="en-US" dirty="0" smtClean="0"/>
              <a:t> postprandial </a:t>
            </a:r>
            <a:r>
              <a:rPr lang="en-US" dirty="0" err="1" smtClean="0"/>
              <a:t>hyperglycaemia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3. Patients and HCPs </a:t>
            </a:r>
            <a:r>
              <a:rPr lang="en-US" dirty="0" smtClean="0">
                <a:solidFill>
                  <a:srgbClr val="FF0000"/>
                </a:solidFill>
              </a:rPr>
              <a:t>consider </a:t>
            </a:r>
            <a:r>
              <a:rPr lang="en-US" dirty="0" err="1" smtClean="0">
                <a:solidFill>
                  <a:srgbClr val="FF0000"/>
                </a:solidFill>
              </a:rPr>
              <a:t>comorbidities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FF0000"/>
                </a:solidFill>
              </a:rPr>
              <a:t>hypertension and </a:t>
            </a:r>
            <a:r>
              <a:rPr lang="en-US" dirty="0" err="1" smtClean="0">
                <a:solidFill>
                  <a:srgbClr val="FF0000"/>
                </a:solidFill>
              </a:rPr>
              <a:t>dyslipidaemia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72452" cy="5103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7.3 Risk avoidance during Ramadan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67302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 smtClean="0"/>
              <a:t>1.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Hypoglycaemia</a:t>
            </a:r>
            <a:r>
              <a:rPr lang="en-US" sz="2000" b="1" dirty="0" smtClean="0"/>
              <a:t>, especially during the late period of fasting </a:t>
            </a:r>
            <a:r>
              <a:rPr lang="en-US" sz="2000" b="1" dirty="0" smtClean="0">
                <a:solidFill>
                  <a:srgbClr val="FF0000"/>
                </a:solidFill>
              </a:rPr>
              <a:t>before </a:t>
            </a:r>
            <a:r>
              <a:rPr lang="en-US" sz="2000" b="1" dirty="0" err="1" smtClean="0">
                <a:solidFill>
                  <a:srgbClr val="FF0000"/>
                </a:solidFill>
              </a:rPr>
              <a:t>iftar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2. </a:t>
            </a:r>
            <a:r>
              <a:rPr lang="en-US" sz="2000" b="1" dirty="0" smtClean="0">
                <a:solidFill>
                  <a:srgbClr val="FF0000"/>
                </a:solidFill>
              </a:rPr>
              <a:t>Severe </a:t>
            </a:r>
            <a:r>
              <a:rPr lang="en-US" sz="2000" b="1" dirty="0" err="1" smtClean="0">
                <a:solidFill>
                  <a:srgbClr val="FF0000"/>
                </a:solidFill>
              </a:rPr>
              <a:t>hyperglycaemia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after each of the main meals</a:t>
            </a:r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3. </a:t>
            </a:r>
            <a:r>
              <a:rPr lang="en-US" sz="2000" b="1" dirty="0" smtClean="0">
                <a:solidFill>
                  <a:srgbClr val="FF0000"/>
                </a:solidFill>
              </a:rPr>
              <a:t>Dehydration,</a:t>
            </a:r>
            <a:r>
              <a:rPr lang="en-US" sz="2000" b="1" dirty="0" smtClean="0"/>
              <a:t> especially in countries with prolonged fasting hours and hot climates</a:t>
            </a:r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4. </a:t>
            </a:r>
            <a:r>
              <a:rPr lang="en-US" sz="2000" b="1" dirty="0" smtClean="0">
                <a:solidFill>
                  <a:srgbClr val="FF0000"/>
                </a:solidFill>
              </a:rPr>
              <a:t>Significant weight gain </a:t>
            </a:r>
            <a:r>
              <a:rPr lang="en-US" sz="2000" b="1" dirty="0" smtClean="0"/>
              <a:t>due to increased caloric intake and reduced physical activity</a:t>
            </a:r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5. </a:t>
            </a:r>
            <a:r>
              <a:rPr lang="en-US" sz="2000" b="1" dirty="0" smtClean="0">
                <a:solidFill>
                  <a:srgbClr val="FF0000"/>
                </a:solidFill>
              </a:rPr>
              <a:t>Electrolyte imbalance</a:t>
            </a:r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6. </a:t>
            </a:r>
            <a:r>
              <a:rPr lang="en-US" sz="2000" b="1" dirty="0" smtClean="0">
                <a:solidFill>
                  <a:srgbClr val="FF0000"/>
                </a:solidFill>
              </a:rPr>
              <a:t>Acute renal failure </a:t>
            </a:r>
            <a:r>
              <a:rPr lang="en-US" sz="2000" b="1" dirty="0" smtClean="0"/>
              <a:t>in patients prone to severe dehydration, particularly elderly patients and those with impaired kidney function.</a:t>
            </a:r>
            <a:endParaRPr lang="fa-IR" sz="20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11017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6. </a:t>
            </a:r>
            <a:r>
              <a:rPr lang="en-US" dirty="0" smtClean="0">
                <a:solidFill>
                  <a:srgbClr val="FF0000"/>
                </a:solidFill>
              </a:rPr>
              <a:t>Eating </a:t>
            </a:r>
            <a:r>
              <a:rPr lang="en-US" dirty="0" err="1" smtClean="0">
                <a:solidFill>
                  <a:srgbClr val="FF0000"/>
                </a:solidFill>
              </a:rPr>
              <a:t>suhoor</a:t>
            </a:r>
            <a:r>
              <a:rPr lang="en-US" dirty="0" smtClean="0">
                <a:solidFill>
                  <a:srgbClr val="FF0000"/>
                </a:solidFill>
              </a:rPr>
              <a:t> early, which may result in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before </a:t>
            </a:r>
            <a:r>
              <a:rPr lang="en-US" dirty="0" err="1" smtClean="0"/>
              <a:t>iftar</a:t>
            </a:r>
            <a:r>
              <a:rPr lang="en-US" dirty="0" smtClean="0"/>
              <a:t>, especially when fasting hours are longer than usual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7</a:t>
            </a:r>
            <a:r>
              <a:rPr lang="en-US" dirty="0" smtClean="0">
                <a:solidFill>
                  <a:srgbClr val="FF0000"/>
                </a:solidFill>
              </a:rPr>
              <a:t>. Consumption of large portions of high </a:t>
            </a:r>
            <a:r>
              <a:rPr lang="en-US" dirty="0" err="1" smtClean="0">
                <a:solidFill>
                  <a:srgbClr val="FF0000"/>
                </a:solidFill>
              </a:rPr>
              <a:t>glycaemic</a:t>
            </a:r>
            <a:r>
              <a:rPr lang="en-US" dirty="0" smtClean="0">
                <a:solidFill>
                  <a:srgbClr val="FF0000"/>
                </a:solidFill>
              </a:rPr>
              <a:t> index (GI) carbohydrates at </a:t>
            </a:r>
            <a:r>
              <a:rPr lang="en-US" dirty="0" err="1" smtClean="0">
                <a:solidFill>
                  <a:srgbClr val="FF0000"/>
                </a:solidFill>
              </a:rPr>
              <a:t>suhoor</a:t>
            </a:r>
            <a:r>
              <a:rPr lang="en-US" dirty="0" smtClean="0">
                <a:solidFill>
                  <a:srgbClr val="FF0000"/>
                </a:solidFill>
              </a:rPr>
              <a:t>, which </a:t>
            </a:r>
            <a:r>
              <a:rPr lang="en-US" dirty="0" smtClean="0"/>
              <a:t>can lead to postprandial </a:t>
            </a:r>
            <a:r>
              <a:rPr lang="en-US" dirty="0" err="1" smtClean="0"/>
              <a:t>hyperglycaemia</a:t>
            </a:r>
            <a:r>
              <a:rPr lang="en-US" dirty="0" smtClean="0"/>
              <a:t> </a:t>
            </a: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8. </a:t>
            </a:r>
            <a:r>
              <a:rPr lang="en-US" dirty="0" smtClean="0">
                <a:solidFill>
                  <a:srgbClr val="FF0000"/>
                </a:solidFill>
              </a:rPr>
              <a:t>Frying food</a:t>
            </a:r>
            <a:r>
              <a:rPr lang="en-US" dirty="0" smtClean="0"/>
              <a:t>, which is particularly unhealthy, especially when using trans-fat margarine or oils rich in saturated fat (e.g. </a:t>
            </a:r>
            <a:r>
              <a:rPr lang="en-US" dirty="0" smtClean="0">
                <a:solidFill>
                  <a:srgbClr val="FF0000"/>
                </a:solidFill>
              </a:rPr>
              <a:t>palm oil and coconut oil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9. Changes in </a:t>
            </a:r>
            <a:r>
              <a:rPr lang="en-US" dirty="0" smtClean="0">
                <a:solidFill>
                  <a:srgbClr val="FF0000"/>
                </a:solidFill>
              </a:rPr>
              <a:t>physical activity and sleeping patterns </a:t>
            </a:r>
            <a:r>
              <a:rPr lang="en-US" dirty="0" smtClean="0"/>
              <a:t>can affect metabolism and may contribute to weight gain .</a:t>
            </a:r>
            <a:endParaRPr lang="fa-I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153236"/>
            <a:ext cx="7758138" cy="3469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7.5 Weight maintenance and weight reduction during Ramadan</a:t>
            </a:r>
            <a:endParaRPr lang="fa-I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71530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938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7.6 The 10 principles of the RNP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53867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smtClean="0"/>
              <a:t>1. Consume an adequate amount of total daily calories and divide them between </a:t>
            </a:r>
            <a:r>
              <a:rPr lang="en-US" b="1" dirty="0" err="1" smtClean="0"/>
              <a:t>suhoor</a:t>
            </a:r>
            <a:r>
              <a:rPr lang="en-US" b="1" dirty="0" smtClean="0"/>
              <a:t>, </a:t>
            </a:r>
            <a:r>
              <a:rPr lang="en-US" b="1" dirty="0" err="1" smtClean="0"/>
              <a:t>iftar</a:t>
            </a:r>
            <a:r>
              <a:rPr lang="en-US" b="1" dirty="0" smtClean="0"/>
              <a:t> and if necessary, 1–2 snacks </a:t>
            </a:r>
            <a:endParaRPr lang="en-US" b="1" i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2. Meals should be balanced, with </a:t>
            </a:r>
            <a:r>
              <a:rPr lang="en-US" b="1" dirty="0" smtClean="0">
                <a:solidFill>
                  <a:srgbClr val="FF0000"/>
                </a:solidFill>
              </a:rPr>
              <a:t>carbohydrates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low GI preferred</a:t>
            </a:r>
            <a:r>
              <a:rPr lang="en-US" b="1" dirty="0" smtClean="0"/>
              <a:t>) comprising around </a:t>
            </a:r>
            <a:r>
              <a:rPr lang="en-US" b="1" dirty="0" smtClean="0">
                <a:solidFill>
                  <a:srgbClr val="FF0000"/>
                </a:solidFill>
              </a:rPr>
              <a:t>45–50</a:t>
            </a:r>
            <a:r>
              <a:rPr lang="en-US" b="1" dirty="0" smtClean="0"/>
              <a:t>%; </a:t>
            </a:r>
            <a:r>
              <a:rPr lang="en-US" b="1" dirty="0" smtClean="0">
                <a:solidFill>
                  <a:srgbClr val="FF0000"/>
                </a:solidFill>
              </a:rPr>
              <a:t>protein</a:t>
            </a:r>
            <a:r>
              <a:rPr lang="en-US" b="1" dirty="0" smtClean="0"/>
              <a:t> (legumes, fish, poultry or lean meat) comprising </a:t>
            </a:r>
            <a:r>
              <a:rPr lang="en-US" b="1" dirty="0" smtClean="0">
                <a:solidFill>
                  <a:srgbClr val="FF0000"/>
                </a:solidFill>
              </a:rPr>
              <a:t>20–30%</a:t>
            </a:r>
            <a:r>
              <a:rPr lang="en-US" b="1" dirty="0" smtClean="0"/>
              <a:t>; and </a:t>
            </a:r>
            <a:r>
              <a:rPr lang="en-US" b="1" dirty="0" smtClean="0">
                <a:solidFill>
                  <a:srgbClr val="FF0000"/>
                </a:solidFill>
              </a:rPr>
              <a:t>fat</a:t>
            </a:r>
            <a:r>
              <a:rPr lang="en-US" b="1" dirty="0" smtClean="0"/>
              <a:t> (mono and polyunsaturated fat preferred) comprising </a:t>
            </a:r>
            <a:r>
              <a:rPr lang="en-US" b="1" dirty="0" smtClean="0">
                <a:solidFill>
                  <a:srgbClr val="FF0000"/>
                </a:solidFill>
              </a:rPr>
              <a:t>&lt;35% </a:t>
            </a:r>
            <a:r>
              <a:rPr lang="en-US" b="1" dirty="0" smtClean="0"/>
              <a:t>of the meal .</a:t>
            </a:r>
            <a:r>
              <a:rPr lang="en-US" b="1" i="1" dirty="0" smtClean="0"/>
              <a:t> </a:t>
            </a:r>
            <a:r>
              <a:rPr lang="en-US" b="1" u="sng" dirty="0" smtClean="0"/>
              <a:t>Saturated fat should be limited to &lt;10% of the total daily caloric intake</a:t>
            </a:r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3. Use the “Ramadan plate” method for designing meals.</a:t>
            </a:r>
            <a:endParaRPr lang="en-US" b="1" i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7643866" cy="207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32449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4. Sugar-heavy desserts should be avoided after </a:t>
            </a:r>
            <a:r>
              <a:rPr lang="en-US" b="1" dirty="0" err="1" smtClean="0"/>
              <a:t>iftar</a:t>
            </a:r>
            <a:r>
              <a:rPr lang="en-US" b="1" dirty="0" smtClean="0"/>
              <a:t> and between meals. A moderate amount of healthy </a:t>
            </a:r>
            <a:r>
              <a:rPr lang="en-US" b="1" dirty="0" smtClean="0">
                <a:solidFill>
                  <a:srgbClr val="FF0000"/>
                </a:solidFill>
              </a:rPr>
              <a:t>dessert is permitted, for example a piece of fruit</a:t>
            </a:r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5. Select carbohydrates with low GI, particularly those </a:t>
            </a:r>
            <a:r>
              <a:rPr lang="en-US" b="1" dirty="0" smtClean="0">
                <a:solidFill>
                  <a:srgbClr val="FF0000"/>
                </a:solidFill>
              </a:rPr>
              <a:t>high in </a:t>
            </a:r>
            <a:r>
              <a:rPr lang="en-US" b="1" dirty="0" err="1" smtClean="0">
                <a:solidFill>
                  <a:srgbClr val="FF0000"/>
                </a:solidFill>
              </a:rPr>
              <a:t>fibre</a:t>
            </a:r>
            <a:r>
              <a:rPr lang="en-US" b="1" dirty="0" smtClean="0">
                <a:solidFill>
                  <a:srgbClr val="FF0000"/>
                </a:solidFill>
              </a:rPr>
              <a:t> (preferably whole grains</a:t>
            </a:r>
            <a:r>
              <a:rPr lang="en-US" b="1" dirty="0" smtClean="0"/>
              <a:t>). Consumption of carbohydrates from </a:t>
            </a:r>
            <a:r>
              <a:rPr lang="en-US" b="1" dirty="0" smtClean="0">
                <a:solidFill>
                  <a:srgbClr val="FF0000"/>
                </a:solidFill>
              </a:rPr>
              <a:t>vegetables </a:t>
            </a:r>
            <a:r>
              <a:rPr lang="en-US" b="1" dirty="0" smtClean="0"/>
              <a:t>(cooked and raw), </a:t>
            </a:r>
            <a:r>
              <a:rPr lang="en-US" b="1" dirty="0" smtClean="0">
                <a:solidFill>
                  <a:srgbClr val="FF0000"/>
                </a:solidFill>
              </a:rPr>
              <a:t>whole fruits, yoghurt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dairy </a:t>
            </a:r>
            <a:r>
              <a:rPr lang="en-US" b="1" dirty="0" smtClean="0"/>
              <a:t>products is encouraged. </a:t>
            </a:r>
          </a:p>
          <a:p>
            <a:pPr algn="l" rtl="0"/>
            <a:r>
              <a:rPr lang="en-US" b="1" dirty="0" smtClean="0"/>
              <a:t>Consumption of carbohydrates from sugar and highly processed grains (</a:t>
            </a:r>
            <a:r>
              <a:rPr lang="en-US" b="1" dirty="0" smtClean="0">
                <a:solidFill>
                  <a:srgbClr val="00B0F0"/>
                </a:solidFill>
              </a:rPr>
              <a:t>wheat flour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starches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like corn, </a:t>
            </a:r>
            <a:r>
              <a:rPr lang="en-US" b="1" dirty="0" smtClean="0">
                <a:solidFill>
                  <a:srgbClr val="00B0F0"/>
                </a:solidFill>
              </a:rPr>
              <a:t>white rice and potato</a:t>
            </a:r>
            <a:r>
              <a:rPr lang="en-US" b="1" dirty="0" smtClean="0"/>
              <a:t>) should be </a:t>
            </a:r>
            <a:r>
              <a:rPr lang="en-US" b="1" dirty="0" smtClean="0">
                <a:solidFill>
                  <a:srgbClr val="00B0F0"/>
                </a:solidFill>
              </a:rPr>
              <a:t>avoided or significantly </a:t>
            </a:r>
            <a:r>
              <a:rPr lang="en-US" b="1" dirty="0" err="1" smtClean="0">
                <a:solidFill>
                  <a:srgbClr val="00B0F0"/>
                </a:solidFill>
              </a:rPr>
              <a:t>minimised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  <a:endParaRPr lang="fa-IR" b="1" dirty="0" smtClean="0">
              <a:solidFill>
                <a:srgbClr val="00B0F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642939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6</a:t>
            </a:r>
            <a:r>
              <a:rPr lang="en-US" b="1" dirty="0" smtClean="0"/>
              <a:t>. Maintaining </a:t>
            </a:r>
            <a:r>
              <a:rPr lang="en-US" b="1" dirty="0" smtClean="0">
                <a:solidFill>
                  <a:srgbClr val="FF0000"/>
                </a:solidFill>
              </a:rPr>
              <a:t>adequate hydration by drinking enough water </a:t>
            </a:r>
            <a:r>
              <a:rPr lang="en-US" b="1" dirty="0" smtClean="0"/>
              <a:t>and non-sweetened beverages at or between the two main meals is important and should be encouraged (diet beverages may be consumed). </a:t>
            </a:r>
            <a:r>
              <a:rPr lang="en-US" b="1" dirty="0" smtClean="0">
                <a:solidFill>
                  <a:srgbClr val="FF0000"/>
                </a:solidFill>
              </a:rPr>
              <a:t>Sugary drinks, canned juices or fresh juices with added sugar should be avoided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00B0F0"/>
                </a:solidFill>
              </a:rPr>
              <a:t>Consumption of caffeinated drinks (coffee, tea as well as cola drinks) should be </a:t>
            </a:r>
            <a:r>
              <a:rPr lang="en-US" b="1" dirty="0" err="1" smtClean="0">
                <a:solidFill>
                  <a:srgbClr val="00B0F0"/>
                </a:solidFill>
              </a:rPr>
              <a:t>minimised</a:t>
            </a:r>
            <a:r>
              <a:rPr lang="en-US" b="1" dirty="0" smtClean="0">
                <a:solidFill>
                  <a:srgbClr val="00B0F0"/>
                </a:solidFill>
              </a:rPr>
              <a:t> as they are diuretics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7</a:t>
            </a:r>
            <a:r>
              <a:rPr lang="en-US" b="1" dirty="0" smtClean="0">
                <a:solidFill>
                  <a:srgbClr val="FF0000"/>
                </a:solidFill>
              </a:rPr>
              <a:t>. Take </a:t>
            </a:r>
            <a:r>
              <a:rPr lang="en-US" b="1" dirty="0" err="1" smtClean="0">
                <a:solidFill>
                  <a:srgbClr val="FF0000"/>
                </a:solidFill>
              </a:rPr>
              <a:t>suhoor</a:t>
            </a:r>
            <a:r>
              <a:rPr lang="en-US" b="1" dirty="0" smtClean="0">
                <a:solidFill>
                  <a:srgbClr val="FF0000"/>
                </a:solidFill>
              </a:rPr>
              <a:t> as late as possible</a:t>
            </a:r>
            <a:r>
              <a:rPr lang="en-US" b="1" dirty="0" smtClean="0"/>
              <a:t>, especially when fasting for &gt;10 hours</a:t>
            </a:r>
          </a:p>
          <a:p>
            <a:pPr algn="l" rtl="0"/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/>
            <a:r>
              <a:rPr lang="en-US" b="1" dirty="0" smtClean="0"/>
              <a:t>8. Consume an adequate amount of </a:t>
            </a:r>
            <a:r>
              <a:rPr lang="en-US" b="1" dirty="0" smtClean="0">
                <a:solidFill>
                  <a:srgbClr val="FF0000"/>
                </a:solidFill>
              </a:rPr>
              <a:t>protein and fat at </a:t>
            </a:r>
            <a:r>
              <a:rPr lang="en-US" b="1" dirty="0" err="1" smtClean="0">
                <a:solidFill>
                  <a:srgbClr val="FF0000"/>
                </a:solidFill>
              </a:rPr>
              <a:t>suhoor</a:t>
            </a:r>
            <a:r>
              <a:rPr lang="en-US" b="1" dirty="0" smtClean="0">
                <a:solidFill>
                  <a:srgbClr val="FF0000"/>
                </a:solidFill>
              </a:rPr>
              <a:t> as foods</a:t>
            </a:r>
            <a:r>
              <a:rPr lang="en-US" b="1" dirty="0" smtClean="0"/>
              <a:t> with higher levels of these macronutrients and lower levels </a:t>
            </a:r>
            <a:r>
              <a:rPr lang="en-US" b="1" dirty="0" smtClean="0">
                <a:solidFill>
                  <a:srgbClr val="41140B"/>
                </a:solidFill>
              </a:rPr>
              <a:t>of carbohydrate have a lower GI than carbohydrate-rich foods, and do not have an immediate effect on postprandial blood glucose</a:t>
            </a:r>
            <a:r>
              <a:rPr lang="en-US" b="1" dirty="0" smtClean="0">
                <a:solidFill>
                  <a:srgbClr val="FF0000"/>
                </a:solidFill>
              </a:rPr>
              <a:t>. Protein and fat also induce satiety better than carbohydrates</a:t>
            </a:r>
          </a:p>
          <a:p>
            <a:pPr algn="l" rtl="0"/>
            <a:endParaRPr lang="en-US" b="1" dirty="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39593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9. </a:t>
            </a:r>
            <a:r>
              <a:rPr lang="en-US" dirty="0" err="1" smtClean="0"/>
              <a:t>Iftar</a:t>
            </a:r>
            <a:r>
              <a:rPr lang="en-US" dirty="0" smtClean="0"/>
              <a:t> should begin with </a:t>
            </a:r>
            <a:r>
              <a:rPr lang="en-US" dirty="0" smtClean="0">
                <a:solidFill>
                  <a:srgbClr val="FF0000"/>
                </a:solidFill>
              </a:rPr>
              <a:t>plenty of water </a:t>
            </a:r>
            <a:r>
              <a:rPr lang="en-US" dirty="0" smtClean="0"/>
              <a:t>to overcome dehydration from fasting, and </a:t>
            </a:r>
            <a:r>
              <a:rPr lang="en-US" dirty="0" smtClean="0">
                <a:solidFill>
                  <a:srgbClr val="FF0000"/>
                </a:solidFill>
              </a:rPr>
              <a:t>1–2 dried or fresh dates </a:t>
            </a:r>
            <a:r>
              <a:rPr lang="en-US" dirty="0" smtClean="0"/>
              <a:t>to raise blood glucose levels</a:t>
            </a: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10. If needed, a snack of one </a:t>
            </a:r>
            <a:r>
              <a:rPr lang="en-US" dirty="0" smtClean="0">
                <a:solidFill>
                  <a:srgbClr val="FF0000"/>
                </a:solidFill>
              </a:rPr>
              <a:t>piece of fruit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 handful of nut</a:t>
            </a:r>
            <a:r>
              <a:rPr lang="en-US" dirty="0" smtClean="0"/>
              <a:t>s, or </a:t>
            </a:r>
            <a:r>
              <a:rPr lang="en-US" dirty="0" smtClean="0">
                <a:solidFill>
                  <a:srgbClr val="FF0000"/>
                </a:solidFill>
              </a:rPr>
              <a:t>vegetables</a:t>
            </a:r>
            <a:r>
              <a:rPr lang="en-US" dirty="0" smtClean="0"/>
              <a:t> may be consumed between meals. Generally, </a:t>
            </a:r>
            <a:r>
              <a:rPr lang="en-US" dirty="0" smtClean="0">
                <a:solidFill>
                  <a:srgbClr val="FF0000"/>
                </a:solidFill>
              </a:rPr>
              <a:t>each snack should be 100–200 calories</a:t>
            </a:r>
            <a:r>
              <a:rPr lang="en-US" dirty="0" smtClean="0"/>
              <a:t>, but this may be higher depending on the individual’s caloric requirement. </a:t>
            </a:r>
          </a:p>
          <a:p>
            <a:pPr algn="l" rtl="0"/>
            <a:r>
              <a:rPr lang="en-US" dirty="0" smtClean="0"/>
              <a:t>Some individuals may use a snack to break fasting and then eat </a:t>
            </a:r>
            <a:r>
              <a:rPr lang="en-US" dirty="0" err="1" smtClean="0"/>
              <a:t>iftar</a:t>
            </a:r>
            <a:r>
              <a:rPr lang="en-US" dirty="0" smtClean="0"/>
              <a:t> later in the evening.</a:t>
            </a:r>
            <a:endParaRPr lang="fa-I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8581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2868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Management of Diabetes during Ramadan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53867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Due to the </a:t>
            </a:r>
            <a:r>
              <a:rPr lang="en-US" dirty="0" smtClean="0">
                <a:solidFill>
                  <a:srgbClr val="0086AC"/>
                </a:solidFill>
              </a:rPr>
              <a:t>metabolic instability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6AC"/>
                </a:solidFill>
              </a:rPr>
              <a:t>change in lifestyle</a:t>
            </a:r>
            <a:r>
              <a:rPr lang="en-US" dirty="0" smtClean="0"/>
              <a:t> during the fasting and feasting hours, management of diabetes during Ramadan presents </a:t>
            </a:r>
            <a:r>
              <a:rPr lang="en-US" dirty="0" smtClean="0">
                <a:solidFill>
                  <a:srgbClr val="0086AC"/>
                </a:solidFill>
              </a:rPr>
              <a:t>several challenges</a:t>
            </a:r>
            <a:r>
              <a:rPr lang="en-US" dirty="0" smtClean="0"/>
              <a:t>. One of the main concerns is the increased risk of </a:t>
            </a:r>
            <a:r>
              <a:rPr lang="en-US" dirty="0" err="1" smtClean="0"/>
              <a:t>hypoglycaemia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general, </a:t>
            </a:r>
            <a:r>
              <a:rPr lang="en-US" u="sng" dirty="0" smtClean="0"/>
              <a:t>anti-diabetic drugs that act by increasing insulin sensitivity and have extra-pancreatic effects </a:t>
            </a:r>
            <a:r>
              <a:rPr lang="en-US" dirty="0" smtClean="0"/>
              <a:t>have a significantly </a:t>
            </a:r>
            <a:r>
              <a:rPr lang="en-US" dirty="0" smtClean="0">
                <a:solidFill>
                  <a:srgbClr val="FF0000"/>
                </a:solidFill>
              </a:rPr>
              <a:t>lower risk of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than drugs that act by increasing insulin secretion 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324492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smtClean="0"/>
              <a:t>8.3.1 Pharmacological management of people with T2DM</a:t>
            </a:r>
          </a:p>
          <a:p>
            <a:pPr algn="l" rtl="0"/>
            <a:endParaRPr lang="en-US" b="1" i="1" dirty="0" smtClean="0"/>
          </a:p>
          <a:p>
            <a:pPr algn="l" rtl="0"/>
            <a:r>
              <a:rPr lang="en-US" b="1" i="1" dirty="0" err="1" smtClean="0"/>
              <a:t>Metformin</a:t>
            </a:r>
            <a:endParaRPr lang="en-US" b="1" i="1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Metformin</a:t>
            </a:r>
            <a:r>
              <a:rPr lang="en-US" dirty="0" smtClean="0"/>
              <a:t> is the most commonly used first-line oral anti-diabetic drug (OAD) and works by preventing the liver from producing new glucose. It comes in an </a:t>
            </a:r>
            <a:r>
              <a:rPr lang="en-US" dirty="0" smtClean="0">
                <a:solidFill>
                  <a:srgbClr val="FF0000"/>
                </a:solidFill>
              </a:rPr>
              <a:t>immediate-release preparation </a:t>
            </a:r>
            <a:r>
              <a:rPr lang="en-US" dirty="0" smtClean="0"/>
              <a:t>which may be taken up to </a:t>
            </a:r>
            <a:r>
              <a:rPr lang="en-US" dirty="0" smtClean="0">
                <a:solidFill>
                  <a:srgbClr val="FF0000"/>
                </a:solidFill>
              </a:rPr>
              <a:t>three times a day and a prolonged-release formulation which is typically taken just once a day.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Severe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non-fasting patients receiving </a:t>
            </a:r>
            <a:r>
              <a:rPr lang="en-US" dirty="0" err="1" smtClean="0"/>
              <a:t>metformin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rare </a:t>
            </a:r>
            <a:r>
              <a:rPr lang="en-US" dirty="0" smtClean="0"/>
              <a:t>and while there are no </a:t>
            </a:r>
            <a:r>
              <a:rPr lang="en-US" dirty="0" err="1" smtClean="0"/>
              <a:t>randomised</a:t>
            </a:r>
            <a:r>
              <a:rPr lang="en-US" dirty="0" smtClean="0"/>
              <a:t> controlled trials (RCTs) on </a:t>
            </a:r>
            <a:r>
              <a:rPr lang="en-US" dirty="0" err="1" smtClean="0"/>
              <a:t>metformin</a:t>
            </a:r>
            <a:r>
              <a:rPr lang="en-US" dirty="0" smtClean="0"/>
              <a:t> use in patients with T2DM during Ramadan, </a:t>
            </a:r>
            <a:r>
              <a:rPr lang="en-US" dirty="0" smtClean="0">
                <a:solidFill>
                  <a:srgbClr val="FF0000"/>
                </a:solidFill>
              </a:rPr>
              <a:t>it is considered safe for individuals on </a:t>
            </a:r>
            <a:r>
              <a:rPr lang="en-US" dirty="0" err="1" smtClean="0">
                <a:solidFill>
                  <a:srgbClr val="FF0000"/>
                </a:solidFill>
              </a:rPr>
              <a:t>metformin</a:t>
            </a:r>
            <a:r>
              <a:rPr lang="en-US" dirty="0" smtClean="0">
                <a:solidFill>
                  <a:srgbClr val="FF0000"/>
                </a:solidFill>
              </a:rPr>
              <a:t> to fast because the likelihood of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is low. 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7868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Education of physicians</a:t>
            </a:r>
            <a:r>
              <a:rPr lang="en-US" dirty="0" smtClean="0"/>
              <a:t>, especially in Muslim-minority countries, is also needed.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study in </a:t>
            </a:r>
            <a:r>
              <a:rPr lang="en-US" dirty="0" smtClean="0">
                <a:solidFill>
                  <a:srgbClr val="FF0000"/>
                </a:solidFill>
              </a:rPr>
              <a:t>France</a:t>
            </a:r>
            <a:r>
              <a:rPr lang="en-US" dirty="0" smtClean="0"/>
              <a:t> found that among general practitioners, medical understanding of fasting in patients with diabetes during Ramadan was </a:t>
            </a:r>
            <a:r>
              <a:rPr lang="en-US" dirty="0" smtClean="0">
                <a:solidFill>
                  <a:srgbClr val="FF0000"/>
                </a:solidFill>
              </a:rPr>
              <a:t>lacking</a:t>
            </a:r>
            <a:r>
              <a:rPr lang="en-US" dirty="0" smtClean="0"/>
              <a:t> and resulted in suboptimal advice being given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US</a:t>
            </a:r>
            <a:r>
              <a:rPr lang="en-US" dirty="0" smtClean="0"/>
              <a:t>, a study reported that while </a:t>
            </a:r>
            <a:r>
              <a:rPr lang="en-US" dirty="0" smtClean="0">
                <a:solidFill>
                  <a:srgbClr val="FF0000"/>
                </a:solidFill>
              </a:rPr>
              <a:t>67% of patients </a:t>
            </a:r>
            <a:r>
              <a:rPr lang="en-US" dirty="0" smtClean="0"/>
              <a:t>with diabetes </a:t>
            </a:r>
            <a:r>
              <a:rPr lang="en-US" dirty="0" smtClean="0">
                <a:solidFill>
                  <a:srgbClr val="FF0000"/>
                </a:solidFill>
              </a:rPr>
              <a:t>consulted HCPs </a:t>
            </a:r>
            <a:r>
              <a:rPr lang="en-US" dirty="0" smtClean="0"/>
              <a:t>before Ramadan, the </a:t>
            </a:r>
            <a:r>
              <a:rPr lang="en-US" dirty="0" smtClean="0">
                <a:solidFill>
                  <a:srgbClr val="FF0000"/>
                </a:solidFill>
              </a:rPr>
              <a:t>majority did not </a:t>
            </a:r>
            <a:r>
              <a:rPr lang="en-US" dirty="0" smtClean="0"/>
              <a:t>receive relevant advice regarding risks, breaking the fast, diet, exercise or medications.</a:t>
            </a:r>
            <a:endParaRPr lang="fa-I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85728"/>
            <a:ext cx="8043890" cy="603887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i="1" dirty="0" err="1" smtClean="0"/>
              <a:t>Acarbose</a:t>
            </a:r>
            <a:endParaRPr lang="en-US" b="1" i="1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Acarbose</a:t>
            </a:r>
            <a:r>
              <a:rPr lang="en-US" dirty="0" smtClean="0"/>
              <a:t> inhibits the actions of alpha-</a:t>
            </a:r>
            <a:r>
              <a:rPr lang="en-US" dirty="0" err="1" smtClean="0"/>
              <a:t>glucosidase</a:t>
            </a:r>
            <a:r>
              <a:rPr lang="en-US" dirty="0" smtClean="0"/>
              <a:t>, an enzyme that breaks down carbohydrates into glucose in the intestinal brush border, thereby </a:t>
            </a:r>
            <a:r>
              <a:rPr lang="en-US" dirty="0" smtClean="0">
                <a:solidFill>
                  <a:srgbClr val="FF0000"/>
                </a:solidFill>
              </a:rPr>
              <a:t>slowing down the absorption of glucose and modifying insulin secretion</a:t>
            </a:r>
            <a:r>
              <a:rPr lang="en-US" dirty="0" smtClean="0"/>
              <a:t>. Like </a:t>
            </a:r>
            <a:r>
              <a:rPr lang="en-US" dirty="0" err="1" smtClean="0"/>
              <a:t>metformin</a:t>
            </a:r>
            <a:r>
              <a:rPr lang="en-US" dirty="0" smtClean="0"/>
              <a:t>, </a:t>
            </a:r>
            <a:r>
              <a:rPr lang="en-US" dirty="0" err="1" smtClean="0"/>
              <a:t>acarbose</a:t>
            </a:r>
            <a:r>
              <a:rPr lang="en-US" dirty="0" smtClean="0"/>
              <a:t> is typically introduced into treatment when healthy diet and exercise is not adequate for disease control.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No dose adjustment of </a:t>
            </a:r>
            <a:r>
              <a:rPr lang="en-US" dirty="0" err="1" smtClean="0">
                <a:solidFill>
                  <a:srgbClr val="FF0000"/>
                </a:solidFill>
              </a:rPr>
              <a:t>acarbose</a:t>
            </a:r>
            <a:r>
              <a:rPr lang="en-US" dirty="0" smtClean="0">
                <a:solidFill>
                  <a:srgbClr val="FF0000"/>
                </a:solidFill>
              </a:rPr>
              <a:t> is needed during Ramadan</a:t>
            </a:r>
            <a:r>
              <a:rPr lang="en-US" dirty="0" smtClean="0"/>
              <a:t> as the risk of </a:t>
            </a:r>
            <a:r>
              <a:rPr lang="en-US" dirty="0" err="1" smtClean="0"/>
              <a:t>hypoglycaemia</a:t>
            </a:r>
            <a:r>
              <a:rPr lang="en-US" dirty="0" smtClean="0"/>
              <a:t> is low.</a:t>
            </a:r>
            <a:endParaRPr lang="fa-I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6438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428604"/>
            <a:ext cx="7972452" cy="589599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i="1" dirty="0" err="1" smtClean="0"/>
              <a:t>Thiazolidinediones</a:t>
            </a:r>
            <a:endParaRPr lang="en-US" b="1" i="1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Thiazolidinediones</a:t>
            </a:r>
            <a:r>
              <a:rPr lang="en-US" dirty="0" smtClean="0"/>
              <a:t> (TZDs</a:t>
            </a:r>
            <a:r>
              <a:rPr lang="en-US" dirty="0" smtClean="0">
                <a:solidFill>
                  <a:srgbClr val="FF0000"/>
                </a:solidFill>
              </a:rPr>
              <a:t>) improve insulin sensitivity of fat, muscle, liver and peripheral tissue cells </a:t>
            </a:r>
            <a:r>
              <a:rPr lang="en-US" dirty="0" smtClean="0"/>
              <a:t>by specifically </a:t>
            </a:r>
            <a:r>
              <a:rPr lang="en-US" dirty="0" smtClean="0">
                <a:solidFill>
                  <a:srgbClr val="FF0000"/>
                </a:solidFill>
              </a:rPr>
              <a:t>activating the </a:t>
            </a:r>
            <a:r>
              <a:rPr lang="en-US" dirty="0" err="1" smtClean="0">
                <a:solidFill>
                  <a:srgbClr val="FF0000"/>
                </a:solidFill>
              </a:rPr>
              <a:t>peroxisome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proliferator</a:t>
            </a:r>
            <a:r>
              <a:rPr lang="en-US" dirty="0" smtClean="0">
                <a:solidFill>
                  <a:srgbClr val="FF0000"/>
                </a:solidFill>
              </a:rPr>
              <a:t>-activated receptor-γ</a:t>
            </a:r>
            <a:r>
              <a:rPr lang="en-US" dirty="0" smtClean="0"/>
              <a:t>. This receptor is involved in glucose metabolism and activation by TZDs can increase glucose uptake, particularly in adipose tissue, subsequently lowering glucose in the blood.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 TZDs function without increasing insulin secretion, the risk of </a:t>
            </a:r>
            <a:r>
              <a:rPr lang="en-US" dirty="0" err="1" smtClean="0"/>
              <a:t>hypoglycaemia</a:t>
            </a:r>
            <a:r>
              <a:rPr lang="en-US" dirty="0" smtClean="0"/>
              <a:t> on TZD </a:t>
            </a:r>
            <a:r>
              <a:rPr lang="en-US" dirty="0" err="1" smtClean="0"/>
              <a:t>monotherapy</a:t>
            </a:r>
            <a:r>
              <a:rPr lang="en-US" dirty="0" smtClean="0"/>
              <a:t> in non-fasting individuals is very low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Pioglitazone</a:t>
            </a:r>
            <a:r>
              <a:rPr lang="en-US" dirty="0" smtClean="0"/>
              <a:t> is the only TZD widely approved for use in T2DM but </a:t>
            </a:r>
            <a:r>
              <a:rPr lang="en-US" dirty="0" smtClean="0">
                <a:solidFill>
                  <a:srgbClr val="FF0000"/>
                </a:solidFill>
              </a:rPr>
              <a:t>there are limited clinical data on its use during Ramadan.</a:t>
            </a:r>
            <a:endParaRPr lang="fa-I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71546"/>
            <a:ext cx="7972452" cy="525305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err="1" smtClean="0"/>
              <a:t>pioglitazone</a:t>
            </a:r>
            <a:r>
              <a:rPr lang="en-US" dirty="0" smtClean="0"/>
              <a:t> in addition to background OADs in 86 fasting Muslims during Ramadan </a:t>
            </a:r>
            <a:r>
              <a:rPr lang="en-US" i="1" dirty="0" smtClean="0"/>
              <a:t>. </a:t>
            </a:r>
            <a:r>
              <a:rPr lang="en-US" i="1" dirty="0" smtClean="0">
                <a:solidFill>
                  <a:srgbClr val="FF0000"/>
                </a:solidFill>
              </a:rPr>
              <a:t>Compared with placebo, </a:t>
            </a:r>
            <a:r>
              <a:rPr lang="en-US" i="1" dirty="0" err="1" smtClean="0">
                <a:solidFill>
                  <a:srgbClr val="FF0000"/>
                </a:solidFill>
              </a:rPr>
              <a:t>pioglitazone</a:t>
            </a:r>
            <a:r>
              <a:rPr lang="en-US" i="1" dirty="0" smtClean="0">
                <a:solidFill>
                  <a:srgbClr val="FF0000"/>
                </a:solidFill>
              </a:rPr>
              <a:t> significantly improved </a:t>
            </a:r>
            <a:r>
              <a:rPr lang="en-US" i="1" dirty="0" err="1" smtClean="0"/>
              <a:t>glycaemic</a:t>
            </a:r>
            <a:r>
              <a:rPr lang="en-US" i="1" dirty="0" smtClean="0"/>
              <a:t> </a:t>
            </a:r>
            <a:r>
              <a:rPr lang="en-US" dirty="0" smtClean="0"/>
              <a:t>control during the </a:t>
            </a:r>
            <a:r>
              <a:rPr lang="en-US" dirty="0" smtClean="0">
                <a:solidFill>
                  <a:srgbClr val="FF0000"/>
                </a:solidFill>
              </a:rPr>
              <a:t>early, mid- and post-Ramadan periods.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was </a:t>
            </a:r>
            <a:r>
              <a:rPr lang="en-US" dirty="0" smtClean="0">
                <a:solidFill>
                  <a:srgbClr val="0086AC"/>
                </a:solidFill>
              </a:rPr>
              <a:t>no difference </a:t>
            </a:r>
            <a:r>
              <a:rPr lang="en-US" dirty="0" smtClean="0"/>
              <a:t>in the number of </a:t>
            </a:r>
            <a:r>
              <a:rPr lang="en-US" dirty="0" err="1" smtClean="0"/>
              <a:t>hypoglycaemic</a:t>
            </a:r>
            <a:r>
              <a:rPr lang="en-US" dirty="0" smtClean="0"/>
              <a:t> events between the two treatment groups but </a:t>
            </a:r>
            <a:r>
              <a:rPr lang="en-US" dirty="0" smtClean="0">
                <a:solidFill>
                  <a:srgbClr val="FF0000"/>
                </a:solidFill>
              </a:rPr>
              <a:t>a significant increase in weight of 3.02 kg was observed in the </a:t>
            </a:r>
            <a:r>
              <a:rPr lang="en-US" dirty="0" err="1" smtClean="0">
                <a:solidFill>
                  <a:srgbClr val="FF0000"/>
                </a:solidFill>
              </a:rPr>
              <a:t>pioglitazone</a:t>
            </a:r>
            <a:r>
              <a:rPr lang="en-US" dirty="0" smtClean="0">
                <a:solidFill>
                  <a:srgbClr val="FF0000"/>
                </a:solidFill>
              </a:rPr>
              <a:t> group compared with a non-significant loss in weight (-0.46 kg) in the placebo group .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8001056" cy="22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186766" cy="525305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100" b="1" i="1" dirty="0" smtClean="0"/>
              <a:t>Short-acting insulin </a:t>
            </a:r>
            <a:r>
              <a:rPr lang="en-US" sz="3100" b="1" i="1" dirty="0" err="1" smtClean="0"/>
              <a:t>secretagogues</a:t>
            </a:r>
            <a:endParaRPr lang="en-US" sz="3100" b="1" i="1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Short-acting insulin </a:t>
            </a:r>
            <a:r>
              <a:rPr lang="en-US" dirty="0" err="1" smtClean="0"/>
              <a:t>secretagogues</a:t>
            </a:r>
            <a:r>
              <a:rPr lang="en-US" dirty="0" smtClean="0"/>
              <a:t> such as </a:t>
            </a:r>
            <a:r>
              <a:rPr lang="en-US" dirty="0" err="1" smtClean="0">
                <a:solidFill>
                  <a:srgbClr val="FF0000"/>
                </a:solidFill>
              </a:rPr>
              <a:t>repaglinide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nateglinide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stimulate pancreatic β cells to secrete more insulin, and are usually taken </a:t>
            </a:r>
            <a:r>
              <a:rPr lang="en-US" dirty="0" smtClean="0">
                <a:solidFill>
                  <a:srgbClr val="FF0000"/>
                </a:solidFill>
              </a:rPr>
              <a:t>before meals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in two </a:t>
            </a:r>
            <a:r>
              <a:rPr lang="en-US" dirty="0" err="1" smtClean="0"/>
              <a:t>randomised</a:t>
            </a:r>
            <a:r>
              <a:rPr lang="en-US" dirty="0" smtClean="0"/>
              <a:t> parallel-group trials, a </a:t>
            </a:r>
            <a:r>
              <a:rPr lang="en-US" dirty="0" smtClean="0">
                <a:solidFill>
                  <a:srgbClr val="FF0000"/>
                </a:solidFill>
              </a:rPr>
              <a:t>low incidence of </a:t>
            </a:r>
            <a:r>
              <a:rPr lang="en-US" dirty="0" err="1" smtClean="0">
                <a:solidFill>
                  <a:srgbClr val="FF0000"/>
                </a:solidFill>
              </a:rPr>
              <a:t>hypoglycaemic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events was associated with </a:t>
            </a:r>
            <a:r>
              <a:rPr lang="en-US" dirty="0" err="1" smtClean="0"/>
              <a:t>repaglinide</a:t>
            </a:r>
            <a:r>
              <a:rPr lang="en-US" dirty="0" smtClean="0"/>
              <a:t> treatment during Ramadan.</a:t>
            </a:r>
            <a:endParaRPr lang="fa-I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7358114" cy="277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115328" cy="539593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3800" b="1" i="1" dirty="0" err="1" smtClean="0"/>
              <a:t>Sulphonylureas</a:t>
            </a:r>
            <a:endParaRPr lang="en-US" sz="3800" b="1" i="1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SUs are widely used as </a:t>
            </a:r>
            <a:r>
              <a:rPr lang="en-US" dirty="0" smtClean="0">
                <a:solidFill>
                  <a:srgbClr val="FF0000"/>
                </a:solidFill>
              </a:rPr>
              <a:t>second-line treatment for T2DM after </a:t>
            </a:r>
            <a:r>
              <a:rPr lang="en-US" dirty="0" err="1" smtClean="0">
                <a:solidFill>
                  <a:srgbClr val="FF0000"/>
                </a:solidFill>
              </a:rPr>
              <a:t>metformin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so there is a wealth of evidence and experience with this low cost efficacious drug class.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SUs stimulate insulin secretion from pancreatic β cells in a glucose-independent process. Because of this, SUs are associated with a </a:t>
            </a:r>
            <a:r>
              <a:rPr lang="en-US" dirty="0" smtClean="0">
                <a:solidFill>
                  <a:srgbClr val="FF0000"/>
                </a:solidFill>
              </a:rPr>
              <a:t>higher risk of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compared with other OADs</a:t>
            </a:r>
            <a:r>
              <a:rPr lang="en-US" dirty="0" smtClean="0"/>
              <a:t>, which has raised some concerns about their use during Ramadan. 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181616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These studies demonstrate that patients with T2DM may continue to use second generation SUs and fast safely during Ramadan.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use of older drugs within this </a:t>
            </a:r>
            <a:r>
              <a:rPr lang="en-US" dirty="0" smtClean="0">
                <a:solidFill>
                  <a:srgbClr val="FF0000"/>
                </a:solidFill>
              </a:rPr>
              <a:t>class such as </a:t>
            </a:r>
            <a:r>
              <a:rPr lang="en-US" dirty="0" err="1" smtClean="0">
                <a:solidFill>
                  <a:srgbClr val="FF0000"/>
                </a:solidFill>
              </a:rPr>
              <a:t>glibenclamide</a:t>
            </a:r>
            <a:r>
              <a:rPr lang="en-US" dirty="0" smtClean="0">
                <a:solidFill>
                  <a:srgbClr val="FF0000"/>
                </a:solidFill>
              </a:rPr>
              <a:t> should be avoided in </a:t>
            </a:r>
            <a:r>
              <a:rPr lang="en-US" dirty="0" err="1" smtClean="0">
                <a:solidFill>
                  <a:srgbClr val="FF0000"/>
                </a:solidFill>
              </a:rPr>
              <a:t>favour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0086AC"/>
                </a:solidFill>
              </a:rPr>
              <a:t>gliclazide</a:t>
            </a:r>
            <a:r>
              <a:rPr lang="en-US" dirty="0" smtClean="0">
                <a:solidFill>
                  <a:srgbClr val="0086AC"/>
                </a:solidFill>
              </a:rPr>
              <a:t> and </a:t>
            </a:r>
            <a:r>
              <a:rPr lang="en-US" dirty="0" err="1" smtClean="0">
                <a:solidFill>
                  <a:srgbClr val="0086AC"/>
                </a:solidFill>
              </a:rPr>
              <a:t>glimepiride</a:t>
            </a:r>
            <a:r>
              <a:rPr lang="en-US" dirty="0" err="1" smtClean="0"/>
              <a:t>,which</a:t>
            </a:r>
            <a:r>
              <a:rPr lang="en-US" dirty="0" smtClean="0"/>
              <a:t> carry a </a:t>
            </a:r>
            <a:r>
              <a:rPr lang="en-US" u="sng" dirty="0" smtClean="0"/>
              <a:t>much lower risk of </a:t>
            </a:r>
            <a:r>
              <a:rPr lang="en-US" u="sng" dirty="0" err="1" smtClean="0"/>
              <a:t>hypoglycaemia</a:t>
            </a:r>
            <a:r>
              <a:rPr lang="en-US" u="sng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use of these drugs should be </a:t>
            </a:r>
            <a:r>
              <a:rPr lang="en-US" dirty="0" err="1" smtClean="0"/>
              <a:t>individualised</a:t>
            </a:r>
            <a:endParaRPr lang="fa-I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8215369" cy="226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642918"/>
            <a:ext cx="7586658" cy="6500858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sz="3100" b="1" i="1" dirty="0" smtClean="0"/>
              <a:t>Sodium-glucose co-transporter-2 (SGLT2) inhibitors</a:t>
            </a:r>
          </a:p>
          <a:p>
            <a:pPr algn="l" rtl="0"/>
            <a:endParaRPr lang="en-US" sz="3100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SGLT2 inhibitors including </a:t>
            </a:r>
            <a:r>
              <a:rPr lang="en-US" dirty="0" err="1" smtClean="0">
                <a:solidFill>
                  <a:srgbClr val="FF0000"/>
                </a:solidFill>
              </a:rPr>
              <a:t>dapagliflozin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canagliflozin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empagliflozin</a:t>
            </a:r>
            <a:r>
              <a:rPr lang="en-US" dirty="0" smtClean="0"/>
              <a:t>, are the newest class of OADs. SGLT2 inhibitors have a unique mode of action whereby they increase excretion of glucose by the kidneys by reducing </a:t>
            </a:r>
            <a:r>
              <a:rPr lang="en-US" dirty="0" err="1" smtClean="0"/>
              <a:t>reabsorption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proximal tubule,</a:t>
            </a:r>
            <a:r>
              <a:rPr lang="en-US" dirty="0" smtClean="0"/>
              <a:t> consequently decreasing blood glucose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SGLT2 inhibitors have demonstrated effective </a:t>
            </a:r>
            <a:r>
              <a:rPr lang="en-US" dirty="0" smtClean="0">
                <a:solidFill>
                  <a:srgbClr val="FF0000"/>
                </a:solidFill>
              </a:rPr>
              <a:t>improvements in </a:t>
            </a:r>
            <a:r>
              <a:rPr lang="en-US" dirty="0" err="1" smtClean="0">
                <a:solidFill>
                  <a:srgbClr val="FF0000"/>
                </a:solidFill>
              </a:rPr>
              <a:t>glycaemic</a:t>
            </a:r>
            <a:r>
              <a:rPr lang="en-US" dirty="0" smtClean="0">
                <a:solidFill>
                  <a:srgbClr val="FF0000"/>
                </a:solidFill>
              </a:rPr>
              <a:t> control and weight loss, and are associated with a low risk of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Because of this, it has been proposed that they provide a </a:t>
            </a:r>
            <a:r>
              <a:rPr lang="en-US" dirty="0" smtClean="0">
                <a:solidFill>
                  <a:srgbClr val="FF0000"/>
                </a:solidFill>
              </a:rPr>
              <a:t>safe treatment </a:t>
            </a:r>
            <a:r>
              <a:rPr lang="en-US" dirty="0" smtClean="0"/>
              <a:t>option for patients with T2DM </a:t>
            </a:r>
            <a:r>
              <a:rPr lang="en-US" dirty="0" smtClean="0">
                <a:solidFill>
                  <a:srgbClr val="FF0000"/>
                </a:solidFill>
              </a:rPr>
              <a:t>during Ramadan.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However, certain safety concerns have been raised, such as </a:t>
            </a:r>
            <a:r>
              <a:rPr lang="en-US" dirty="0" smtClean="0">
                <a:solidFill>
                  <a:srgbClr val="FF0000"/>
                </a:solidFill>
              </a:rPr>
              <a:t>an increase in some infections </a:t>
            </a:r>
            <a:r>
              <a:rPr lang="en-US" dirty="0" smtClean="0"/>
              <a:t>(urinary tract infections and genital </a:t>
            </a:r>
            <a:r>
              <a:rPr lang="en-US" dirty="0" err="1" smtClean="0"/>
              <a:t>mycotic</a:t>
            </a:r>
            <a:r>
              <a:rPr lang="en-US" dirty="0" smtClean="0"/>
              <a:t> infections) and a risk of </a:t>
            </a:r>
            <a:r>
              <a:rPr lang="en-US" dirty="0" err="1" smtClean="0">
                <a:solidFill>
                  <a:srgbClr val="FF0000"/>
                </a:solidFill>
              </a:rPr>
              <a:t>ketoacidosis</a:t>
            </a:r>
            <a:r>
              <a:rPr lang="en-US" dirty="0" smtClean="0"/>
              <a:t> . An increased risk of </a:t>
            </a:r>
            <a:r>
              <a:rPr lang="en-US" dirty="0" smtClean="0">
                <a:solidFill>
                  <a:srgbClr val="FF0000"/>
                </a:solidFill>
              </a:rPr>
              <a:t>dehydration</a:t>
            </a:r>
            <a:r>
              <a:rPr lang="en-US" dirty="0" smtClean="0"/>
              <a:t> in vulnerable patients has also been described, which may be a particularly pertinent issue during Ramadan.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-214338"/>
            <a:ext cx="7615262" cy="6538938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Currently, only one study has published data on the </a:t>
            </a:r>
            <a:r>
              <a:rPr lang="en-US" dirty="0" smtClean="0">
                <a:solidFill>
                  <a:srgbClr val="FF0000"/>
                </a:solidFill>
              </a:rPr>
              <a:t>effectiveness of SGLT2 inhibitors during Ramadan</a:t>
            </a:r>
            <a:r>
              <a:rPr lang="en-US" dirty="0" smtClean="0"/>
              <a:t> </a:t>
            </a: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that SGLT2 inhibitors should be </a:t>
            </a:r>
            <a:r>
              <a:rPr lang="en-US" dirty="0" smtClean="0">
                <a:solidFill>
                  <a:srgbClr val="FF0000"/>
                </a:solidFill>
              </a:rPr>
              <a:t>taken with </a:t>
            </a:r>
            <a:r>
              <a:rPr lang="en-US" dirty="0" err="1" smtClean="0">
                <a:solidFill>
                  <a:srgbClr val="FF0000"/>
                </a:solidFill>
              </a:rPr>
              <a:t>iftar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importance of taking </a:t>
            </a:r>
            <a:r>
              <a:rPr lang="en-US" dirty="0" smtClean="0">
                <a:solidFill>
                  <a:srgbClr val="FF0000"/>
                </a:solidFill>
              </a:rPr>
              <a:t>on extra fluids </a:t>
            </a:r>
            <a:r>
              <a:rPr lang="en-US" dirty="0" smtClean="0"/>
              <a:t>during the evening after a fast was highlighted .</a:t>
            </a:r>
            <a:endParaRPr lang="fa-IR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7715304" cy="219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115328" cy="539593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i="1" dirty="0" err="1" smtClean="0"/>
              <a:t>Dipeptidyl</a:t>
            </a:r>
            <a:r>
              <a:rPr lang="en-US" b="1" i="1" dirty="0" smtClean="0"/>
              <a:t> peptidase-4 (DPP-4) inhibitors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DPP-4 is an enzyme that rapidly </a:t>
            </a:r>
            <a:r>
              <a:rPr lang="en-US" dirty="0" err="1" smtClean="0"/>
              <a:t>metabolises</a:t>
            </a:r>
            <a:r>
              <a:rPr lang="en-US" dirty="0" smtClean="0"/>
              <a:t> glucagon-like peptide-1 (GLP-1), thereby regulating the activity of the hormone. By blocking this action, </a:t>
            </a:r>
            <a:r>
              <a:rPr lang="en-US" dirty="0" smtClean="0">
                <a:solidFill>
                  <a:srgbClr val="FF0000"/>
                </a:solidFill>
              </a:rPr>
              <a:t>DPP-4 inhibitors effectively increase the circulating levels of GLP-1, which in turn stimulates insulin secretion in a glucose- dependent manner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Currently available DPP-4 inhibitors include </a:t>
            </a:r>
            <a:r>
              <a:rPr lang="en-US" dirty="0" err="1" smtClean="0">
                <a:solidFill>
                  <a:srgbClr val="FF0000"/>
                </a:solidFill>
              </a:rPr>
              <a:t>sitagliptin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vildagliptin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saxagliptin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alogliptin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linagliptin</a:t>
            </a:r>
            <a:r>
              <a:rPr lang="en-US" dirty="0" smtClean="0"/>
              <a:t>, which are administered orally </a:t>
            </a:r>
            <a:r>
              <a:rPr lang="en-US" dirty="0" smtClean="0">
                <a:solidFill>
                  <a:srgbClr val="00B0F0"/>
                </a:solidFill>
              </a:rPr>
              <a:t>once or twice </a:t>
            </a:r>
            <a:r>
              <a:rPr lang="en-US" dirty="0" smtClean="0"/>
              <a:t>a day</a:t>
            </a:r>
            <a:r>
              <a:rPr lang="en-US" i="1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83582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714356"/>
            <a:ext cx="7901014" cy="561024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Data relating to the use of newer GLP-1 RAs (</a:t>
            </a:r>
            <a:r>
              <a:rPr lang="en-US" dirty="0" err="1" smtClean="0">
                <a:solidFill>
                  <a:srgbClr val="FF0000"/>
                </a:solidFill>
              </a:rPr>
              <a:t>lixisenatide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dulaglutide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albiglutide</a:t>
            </a:r>
            <a:r>
              <a:rPr lang="en-US" dirty="0" smtClean="0"/>
              <a:t>)during Ramadan are </a:t>
            </a:r>
            <a:r>
              <a:rPr lang="en-US" dirty="0" smtClean="0">
                <a:solidFill>
                  <a:srgbClr val="FF0000"/>
                </a:solidFill>
              </a:rPr>
              <a:t>lacking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studies demonstrate that </a:t>
            </a:r>
            <a:r>
              <a:rPr lang="en-US" dirty="0" err="1" smtClean="0">
                <a:solidFill>
                  <a:srgbClr val="FF0000"/>
                </a:solidFill>
              </a:rPr>
              <a:t>liraglutide</a:t>
            </a:r>
            <a:r>
              <a:rPr lang="en-US" dirty="0" smtClean="0">
                <a:solidFill>
                  <a:srgbClr val="FF0000"/>
                </a:solidFill>
              </a:rPr>
              <a:t> is safe </a:t>
            </a:r>
            <a:r>
              <a:rPr lang="en-US" dirty="0" smtClean="0"/>
              <a:t>as an </a:t>
            </a:r>
            <a:r>
              <a:rPr lang="en-US" dirty="0" smtClean="0">
                <a:solidFill>
                  <a:srgbClr val="FF0000"/>
                </a:solidFill>
              </a:rPr>
              <a:t>add-on treatment to </a:t>
            </a:r>
            <a:r>
              <a:rPr lang="en-US" dirty="0" err="1" smtClean="0">
                <a:solidFill>
                  <a:srgbClr val="FF0000"/>
                </a:solidFill>
              </a:rPr>
              <a:t>metformin</a:t>
            </a:r>
            <a:r>
              <a:rPr lang="en-US" dirty="0" smtClean="0"/>
              <a:t> and can be effective in reducing </a:t>
            </a:r>
            <a:r>
              <a:rPr lang="en-US" u="sng" dirty="0" smtClean="0"/>
              <a:t>weight and HbA1c levels during Ramadan.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Data on </a:t>
            </a:r>
            <a:r>
              <a:rPr lang="en-US" dirty="0" err="1" smtClean="0">
                <a:solidFill>
                  <a:srgbClr val="FF0000"/>
                </a:solidFill>
              </a:rPr>
              <a:t>exenatide</a:t>
            </a:r>
            <a:r>
              <a:rPr lang="en-US" dirty="0" smtClean="0">
                <a:solidFill>
                  <a:srgbClr val="FF0000"/>
                </a:solidFill>
              </a:rPr>
              <a:t> is limited </a:t>
            </a:r>
            <a:r>
              <a:rPr lang="en-US" dirty="0" smtClean="0"/>
              <a:t>to one study but the </a:t>
            </a:r>
            <a:r>
              <a:rPr lang="en-US" dirty="0" smtClean="0">
                <a:solidFill>
                  <a:srgbClr val="0086AC"/>
                </a:solidFill>
              </a:rPr>
              <a:t>short duration </a:t>
            </a:r>
            <a:r>
              <a:rPr lang="en-US" dirty="0" smtClean="0"/>
              <a:t>of action and </a:t>
            </a:r>
            <a:r>
              <a:rPr lang="en-US" dirty="0" smtClean="0">
                <a:solidFill>
                  <a:srgbClr val="0086AC"/>
                </a:solidFill>
              </a:rPr>
              <a:t>dosing of </a:t>
            </a:r>
            <a:r>
              <a:rPr lang="en-US" dirty="0" err="1" smtClean="0">
                <a:solidFill>
                  <a:srgbClr val="0086AC"/>
                </a:solidFill>
              </a:rPr>
              <a:t>exenatide</a:t>
            </a:r>
            <a:r>
              <a:rPr lang="en-US" dirty="0" smtClean="0">
                <a:solidFill>
                  <a:srgbClr val="0086AC"/>
                </a:solidFill>
              </a:rPr>
              <a:t> </a:t>
            </a:r>
            <a:r>
              <a:rPr lang="en-US" dirty="0" smtClean="0"/>
              <a:t>suggest that, </a:t>
            </a:r>
            <a:r>
              <a:rPr lang="en-US" dirty="0" smtClean="0">
                <a:solidFill>
                  <a:srgbClr val="0086AC"/>
                </a:solidFill>
              </a:rPr>
              <a:t>like </a:t>
            </a:r>
            <a:r>
              <a:rPr lang="en-US" dirty="0" err="1" smtClean="0">
                <a:solidFill>
                  <a:srgbClr val="0086AC"/>
                </a:solidFill>
              </a:rPr>
              <a:t>liraglutide</a:t>
            </a:r>
            <a:r>
              <a:rPr lang="en-US" dirty="0" smtClean="0"/>
              <a:t>, the risk of </a:t>
            </a:r>
            <a:r>
              <a:rPr lang="en-US" dirty="0" err="1" smtClean="0"/>
              <a:t>hypoglycaemia</a:t>
            </a:r>
            <a:r>
              <a:rPr lang="en-US" dirty="0" smtClean="0"/>
              <a:t> during Ramadan is </a:t>
            </a:r>
            <a:r>
              <a:rPr lang="en-US" dirty="0" smtClean="0">
                <a:solidFill>
                  <a:srgbClr val="0086AC"/>
                </a:solidFill>
              </a:rPr>
              <a:t>low.</a:t>
            </a:r>
            <a:endParaRPr lang="fa-IR" dirty="0">
              <a:solidFill>
                <a:srgbClr val="0086AC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7715304" cy="19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500042"/>
            <a:ext cx="7829576" cy="5824558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sz="3600" b="1" i="1" dirty="0" smtClean="0"/>
              <a:t>Insulin treatment for T2DM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Insulin treatment for T2DM may include the use of a </a:t>
            </a:r>
            <a:r>
              <a:rPr lang="en-US" dirty="0" smtClean="0">
                <a:solidFill>
                  <a:srgbClr val="00B0F0"/>
                </a:solidFill>
              </a:rPr>
              <a:t>long/intermediate-acting basal insulin </a:t>
            </a:r>
            <a:r>
              <a:rPr lang="en-US" dirty="0" smtClean="0"/>
              <a:t>(insulin </a:t>
            </a:r>
            <a:r>
              <a:rPr lang="en-US" dirty="0" err="1" smtClean="0">
                <a:solidFill>
                  <a:srgbClr val="FF0000"/>
                </a:solidFill>
              </a:rPr>
              <a:t>glargine</a:t>
            </a:r>
            <a:r>
              <a:rPr lang="en-US" dirty="0" smtClean="0">
                <a:solidFill>
                  <a:srgbClr val="FF0000"/>
                </a:solidFill>
              </a:rPr>
              <a:t>, insulin </a:t>
            </a:r>
            <a:r>
              <a:rPr lang="en-US" dirty="0" err="1" smtClean="0">
                <a:solidFill>
                  <a:srgbClr val="FF0000"/>
                </a:solidFill>
              </a:rPr>
              <a:t>detemir</a:t>
            </a:r>
            <a:r>
              <a:rPr lang="en-US" dirty="0" smtClean="0">
                <a:solidFill>
                  <a:srgbClr val="FF0000"/>
                </a:solidFill>
              </a:rPr>
              <a:t> or neutral </a:t>
            </a:r>
            <a:r>
              <a:rPr lang="en-US" dirty="0" err="1" smtClean="0">
                <a:solidFill>
                  <a:srgbClr val="FF0000"/>
                </a:solidFill>
              </a:rPr>
              <a:t>protamine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Hagedorn</a:t>
            </a:r>
            <a:r>
              <a:rPr lang="en-US" dirty="0" smtClean="0">
                <a:solidFill>
                  <a:srgbClr val="FF0000"/>
                </a:solidFill>
              </a:rPr>
              <a:t> [NPH] insulin</a:t>
            </a:r>
            <a:r>
              <a:rPr lang="en-US" dirty="0" smtClean="0"/>
              <a:t>), possibly with a </a:t>
            </a:r>
            <a:r>
              <a:rPr lang="en-US" dirty="0" smtClean="0">
                <a:solidFill>
                  <a:srgbClr val="00B0F0"/>
                </a:solidFill>
              </a:rPr>
              <a:t>rapid or short-acting</a:t>
            </a:r>
            <a:r>
              <a:rPr lang="en-US" dirty="0" smtClean="0"/>
              <a:t> bolus/pre-meal insulin (</a:t>
            </a:r>
            <a:r>
              <a:rPr lang="en-US" dirty="0" err="1" smtClean="0">
                <a:solidFill>
                  <a:srgbClr val="FF0000"/>
                </a:solidFill>
              </a:rPr>
              <a:t>lispro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aspart</a:t>
            </a:r>
            <a:r>
              <a:rPr lang="en-US" dirty="0" smtClean="0">
                <a:solidFill>
                  <a:srgbClr val="FF0000"/>
                </a:solidFill>
              </a:rPr>
              <a:t> or regular human insulin</a:t>
            </a:r>
            <a:r>
              <a:rPr lang="en-US" dirty="0" smtClean="0"/>
              <a:t>)  and may be used in conjunction with OADs.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Insulin use during prolonged fasting carries an increased risk of </a:t>
            </a:r>
            <a:r>
              <a:rPr lang="en-US" dirty="0" err="1" smtClean="0"/>
              <a:t>hypoglycaemia</a:t>
            </a:r>
            <a:r>
              <a:rPr lang="en-US" dirty="0" smtClean="0"/>
              <a:t>, </a:t>
            </a:r>
            <a:r>
              <a:rPr lang="en-US" dirty="0" err="1" smtClean="0"/>
              <a:t>particularlyfor</a:t>
            </a:r>
            <a:r>
              <a:rPr lang="en-US" dirty="0" smtClean="0"/>
              <a:t> those with T1DM but also for those with T2DM.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use of insulin analogues is recommended over regular human insulin </a:t>
            </a:r>
            <a:r>
              <a:rPr lang="en-US" dirty="0" smtClean="0"/>
              <a:t>due to a </a:t>
            </a:r>
            <a:r>
              <a:rPr lang="en-US" dirty="0" smtClean="0">
                <a:solidFill>
                  <a:srgbClr val="FF0000"/>
                </a:solidFill>
              </a:rPr>
              <a:t>number of advantages that include less </a:t>
            </a:r>
            <a:r>
              <a:rPr lang="en-US" dirty="0" err="1" smtClean="0">
                <a:solidFill>
                  <a:srgbClr val="FF0000"/>
                </a:solidFill>
              </a:rPr>
              <a:t>hypoglycaemia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Although a number of small </a:t>
            </a:r>
            <a:r>
              <a:rPr lang="en-US" dirty="0" err="1" smtClean="0"/>
              <a:t>randomised</a:t>
            </a:r>
            <a:r>
              <a:rPr lang="en-US" dirty="0" smtClean="0"/>
              <a:t> trials and observational studies </a:t>
            </a:r>
            <a:r>
              <a:rPr lang="en-US" i="1" dirty="0" smtClean="0"/>
              <a:t>have been conducted to assess some insulin </a:t>
            </a:r>
            <a:r>
              <a:rPr lang="en-US" dirty="0" smtClean="0"/>
              <a:t>regimens during Ramadan, </a:t>
            </a:r>
            <a:r>
              <a:rPr lang="en-US" dirty="0" smtClean="0">
                <a:solidFill>
                  <a:srgbClr val="FF0000"/>
                </a:solidFill>
              </a:rPr>
              <a:t>large RCT </a:t>
            </a:r>
            <a:r>
              <a:rPr lang="en-US" dirty="0" smtClean="0"/>
              <a:t>data in this area are </a:t>
            </a:r>
            <a:r>
              <a:rPr lang="en-US" dirty="0" smtClean="0">
                <a:solidFill>
                  <a:srgbClr val="FF0000"/>
                </a:solidFill>
              </a:rPr>
              <a:t>lacking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0112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color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4333</Words>
  <Application>Microsoft Office PowerPoint</Application>
  <PresentationFormat>On-screen Show (4:3)</PresentationFormat>
  <Paragraphs>415</Paragraphs>
  <Slides>108</Slides>
  <Notes>108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Watercolor [Showeet.com]</vt:lpstr>
      <vt:lpstr>Office Theme</vt:lpstr>
      <vt:lpstr>Slide 1</vt:lpstr>
      <vt:lpstr>Slide 2</vt:lpstr>
      <vt:lpstr>1.1 Ramadan fasting regulations</vt:lpstr>
      <vt:lpstr>1.1 Ramadan fasting regulations</vt:lpstr>
      <vt:lpstr>1.2 The need for practical guidelines on diabetes management during Ramadan fasting</vt:lpstr>
      <vt:lpstr>Slide 6</vt:lpstr>
      <vt:lpstr>Slide 7</vt:lpstr>
      <vt:lpstr>Slide 8</vt:lpstr>
      <vt:lpstr>Slide 9</vt:lpstr>
      <vt:lpstr>Slide 10</vt:lpstr>
      <vt:lpstr>2.1 The global impact of diabetes</vt:lpstr>
      <vt:lpstr>Slide 12</vt:lpstr>
      <vt:lpstr>Slide 13</vt:lpstr>
      <vt:lpstr>Slide 14</vt:lpstr>
      <vt:lpstr>Slide 15</vt:lpstr>
      <vt:lpstr>2.3 The epidemiology of diabetes and Ramadan fasting</vt:lpstr>
      <vt:lpstr>Slide 17</vt:lpstr>
      <vt:lpstr>Slide 18</vt:lpstr>
      <vt:lpstr>Slide 19</vt:lpstr>
      <vt:lpstr>Slide 20</vt:lpstr>
      <vt:lpstr>3.2 Ramadan physiology – fasting in the healthy individual</vt:lpstr>
      <vt:lpstr>Slide 22</vt:lpstr>
      <vt:lpstr>Slide 23</vt:lpstr>
      <vt:lpstr>3.2.2 Effects of Ramadan fasting on body weight in healthy subjects</vt:lpstr>
      <vt:lpstr>Slide 25</vt:lpstr>
      <vt:lpstr>Slide 26</vt:lpstr>
      <vt:lpstr>3.2.3 Effects of fasting on glucose homeostasis in healthy individuals</vt:lpstr>
      <vt:lpstr>Slide 28</vt:lpstr>
      <vt:lpstr>Slide 29</vt:lpstr>
      <vt:lpstr>Slide 30</vt:lpstr>
      <vt:lpstr>3.2.4 Effects of fasting on other metabolic parameters in healthy individuals</vt:lpstr>
      <vt:lpstr>3.3 Pathophysiology of fasting in patients with diabetes</vt:lpstr>
      <vt:lpstr>Slide 33</vt:lpstr>
      <vt:lpstr>Slide 34</vt:lpstr>
      <vt:lpstr>Slide 35</vt:lpstr>
      <vt:lpstr>3.3.2 Other metabolic effects of Ramadan fasting in patients with diabetes</vt:lpstr>
      <vt:lpstr>Slide 37</vt:lpstr>
      <vt:lpstr>Slide 38</vt:lpstr>
      <vt:lpstr>Slide 39</vt:lpstr>
      <vt:lpstr>Slide 40</vt:lpstr>
      <vt:lpstr>Slide 41</vt:lpstr>
      <vt:lpstr>Slide 42</vt:lpstr>
      <vt:lpstr>4.2 Risk quantification</vt:lpstr>
      <vt:lpstr>Slide 44</vt:lpstr>
      <vt:lpstr>4.3 Risk stratification</vt:lpstr>
      <vt:lpstr>4.4 Special populations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Fluids and dietary advice</vt:lpstr>
      <vt:lpstr>Slide 59</vt:lpstr>
      <vt:lpstr>Exercise</vt:lpstr>
      <vt:lpstr>Slide 61</vt:lpstr>
      <vt:lpstr>Slide 62</vt:lpstr>
      <vt:lpstr>Slide 63</vt:lpstr>
      <vt:lpstr>Slide 64</vt:lpstr>
      <vt:lpstr>Slide 65</vt:lpstr>
      <vt:lpstr>7.3 Risk avoidance during Ramadan</vt:lpstr>
      <vt:lpstr>Slide 67</vt:lpstr>
      <vt:lpstr>7.5 Weight maintenance and weight reduction during Ramadan</vt:lpstr>
      <vt:lpstr>7.6 The 10 principles of the RNP</vt:lpstr>
      <vt:lpstr>Slide 70</vt:lpstr>
      <vt:lpstr>Slide 71</vt:lpstr>
      <vt:lpstr>Slide 72</vt:lpstr>
      <vt:lpstr>Slide 73</vt:lpstr>
      <vt:lpstr>Slide 74</vt:lpstr>
      <vt:lpstr>Slide 75</vt:lpstr>
      <vt:lpstr>Management of Diabetes during Ramadan 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Watercolor</dc:title>
  <dc:creator>showeet.com</dc:creator>
  <cp:lastModifiedBy>karimi</cp:lastModifiedBy>
  <cp:revision>346</cp:revision>
  <dcterms:created xsi:type="dcterms:W3CDTF">2012-01-16T12:17:13Z</dcterms:created>
  <dcterms:modified xsi:type="dcterms:W3CDTF">2015-05-09T17:00:05Z</dcterms:modified>
  <cp:category>Templates</cp:category>
</cp:coreProperties>
</file>