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7"/>
  </p:notesMasterIdLst>
  <p:sldIdLst>
    <p:sldId id="332" r:id="rId2"/>
    <p:sldId id="256" r:id="rId3"/>
    <p:sldId id="257" r:id="rId4"/>
    <p:sldId id="258" r:id="rId5"/>
    <p:sldId id="331" r:id="rId6"/>
    <p:sldId id="330" r:id="rId7"/>
    <p:sldId id="329" r:id="rId8"/>
    <p:sldId id="328" r:id="rId9"/>
    <p:sldId id="327" r:id="rId10"/>
    <p:sldId id="326" r:id="rId11"/>
    <p:sldId id="325" r:id="rId12"/>
    <p:sldId id="324" r:id="rId13"/>
    <p:sldId id="323" r:id="rId14"/>
    <p:sldId id="322" r:id="rId15"/>
    <p:sldId id="321" r:id="rId16"/>
    <p:sldId id="320" r:id="rId17"/>
    <p:sldId id="319" r:id="rId18"/>
    <p:sldId id="318" r:id="rId19"/>
    <p:sldId id="333" r:id="rId20"/>
    <p:sldId id="317" r:id="rId21"/>
    <p:sldId id="316" r:id="rId22"/>
    <p:sldId id="315" r:id="rId23"/>
    <p:sldId id="314" r:id="rId24"/>
    <p:sldId id="313" r:id="rId25"/>
    <p:sldId id="312" r:id="rId26"/>
    <p:sldId id="311" r:id="rId27"/>
    <p:sldId id="310" r:id="rId28"/>
    <p:sldId id="309" r:id="rId29"/>
    <p:sldId id="308" r:id="rId30"/>
    <p:sldId id="334" r:id="rId31"/>
    <p:sldId id="307" r:id="rId32"/>
    <p:sldId id="306" r:id="rId33"/>
    <p:sldId id="305" r:id="rId34"/>
    <p:sldId id="304" r:id="rId35"/>
    <p:sldId id="303" r:id="rId36"/>
    <p:sldId id="302" r:id="rId37"/>
    <p:sldId id="301" r:id="rId38"/>
    <p:sldId id="299" r:id="rId39"/>
    <p:sldId id="300" r:id="rId40"/>
    <p:sldId id="298" r:id="rId41"/>
    <p:sldId id="297" r:id="rId42"/>
    <p:sldId id="296" r:id="rId43"/>
    <p:sldId id="295" r:id="rId44"/>
    <p:sldId id="294" r:id="rId45"/>
    <p:sldId id="293" r:id="rId46"/>
    <p:sldId id="292" r:id="rId47"/>
    <p:sldId id="291" r:id="rId48"/>
    <p:sldId id="290" r:id="rId49"/>
    <p:sldId id="289" r:id="rId50"/>
    <p:sldId id="288" r:id="rId51"/>
    <p:sldId id="287" r:id="rId52"/>
    <p:sldId id="335" r:id="rId53"/>
    <p:sldId id="286" r:id="rId54"/>
    <p:sldId id="285" r:id="rId55"/>
    <p:sldId id="284" r:id="rId56"/>
    <p:sldId id="283" r:id="rId57"/>
    <p:sldId id="282" r:id="rId58"/>
    <p:sldId id="281" r:id="rId59"/>
    <p:sldId id="280" r:id="rId60"/>
    <p:sldId id="336" r:id="rId61"/>
    <p:sldId id="279" r:id="rId62"/>
    <p:sldId id="278" r:id="rId63"/>
    <p:sldId id="277" r:id="rId64"/>
    <p:sldId id="276" r:id="rId65"/>
    <p:sldId id="275" r:id="rId66"/>
    <p:sldId id="274" r:id="rId67"/>
    <p:sldId id="273" r:id="rId68"/>
    <p:sldId id="272" r:id="rId69"/>
    <p:sldId id="271" r:id="rId70"/>
    <p:sldId id="270" r:id="rId71"/>
    <p:sldId id="269" r:id="rId72"/>
    <p:sldId id="268" r:id="rId73"/>
    <p:sldId id="267" r:id="rId74"/>
    <p:sldId id="266" r:id="rId75"/>
    <p:sldId id="265" r:id="rId76"/>
    <p:sldId id="340" r:id="rId77"/>
    <p:sldId id="264" r:id="rId78"/>
    <p:sldId id="339" r:id="rId79"/>
    <p:sldId id="338" r:id="rId80"/>
    <p:sldId id="337" r:id="rId81"/>
    <p:sldId id="263" r:id="rId82"/>
    <p:sldId id="262" r:id="rId83"/>
    <p:sldId id="261" r:id="rId84"/>
    <p:sldId id="259" r:id="rId85"/>
    <p:sldId id="260" r:id="rId8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20D4"/>
    <a:srgbClr val="00FF00"/>
    <a:srgbClr val="00FFCC"/>
    <a:srgbClr val="FF0066"/>
    <a:srgbClr val="B8089F"/>
    <a:srgbClr val="0000FF"/>
    <a:srgbClr val="9900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68F4197-B43A-439C-ABFD-D6B57A7D751B}" type="datetimeFigureOut">
              <a:rPr lang="fa-IR" smtClean="0"/>
              <a:t>1438/06/02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D75340A-8DFC-4729-893B-B63663E36AF2}" type="slidenum">
              <a:rPr lang="fa-IR" smtClean="0"/>
              <a:t>‹#›</a:t>
            </a:fld>
            <a:endParaRPr lang="fa-IR"/>
          </a:p>
        </p:txBody>
      </p:sp>
    </p:spTree>
    <p:extLst>
      <p:ext uri="{BB962C8B-B14F-4D97-AF65-F5344CB8AC3E}">
        <p14:creationId xmlns:p14="http://schemas.microsoft.com/office/powerpoint/2010/main" val="5235622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fa-IR" dirty="0"/>
          </a:p>
        </p:txBody>
      </p:sp>
      <p:sp>
        <p:nvSpPr>
          <p:cNvPr id="4" name="Slide Number Placeholder 3"/>
          <p:cNvSpPr>
            <a:spLocks noGrp="1"/>
          </p:cNvSpPr>
          <p:nvPr>
            <p:ph type="sldNum" sz="quarter" idx="10"/>
          </p:nvPr>
        </p:nvSpPr>
        <p:spPr/>
        <p:txBody>
          <a:bodyPr/>
          <a:lstStyle/>
          <a:p>
            <a:fld id="{8D75340A-8DFC-4729-893B-B63663E36AF2}" type="slidenum">
              <a:rPr lang="fa-IR" smtClean="0"/>
              <a:t>1</a:t>
            </a:fld>
            <a:endParaRPr lang="fa-IR"/>
          </a:p>
        </p:txBody>
      </p:sp>
    </p:spTree>
    <p:extLst>
      <p:ext uri="{BB962C8B-B14F-4D97-AF65-F5344CB8AC3E}">
        <p14:creationId xmlns:p14="http://schemas.microsoft.com/office/powerpoint/2010/main" val="1721907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3BFBCC3-6CA4-410E-905A-38B0886B87FE}" type="datetimeFigureOut">
              <a:rPr lang="fa-IR" smtClean="0"/>
              <a:t>1438/06/02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150618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3BFBCC3-6CA4-410E-905A-38B0886B87FE}" type="datetimeFigureOut">
              <a:rPr lang="fa-IR" smtClean="0"/>
              <a:t>1438/06/02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63357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3BFBCC3-6CA4-410E-905A-38B0886B87FE}" type="datetimeFigureOut">
              <a:rPr lang="fa-IR" smtClean="0"/>
              <a:t>1438/06/02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335459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3BFBCC3-6CA4-410E-905A-38B0886B87FE}" type="datetimeFigureOut">
              <a:rPr lang="fa-IR" smtClean="0"/>
              <a:t>1438/06/02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2180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FBCC3-6CA4-410E-905A-38B0886B87FE}" type="datetimeFigureOut">
              <a:rPr lang="fa-IR" smtClean="0"/>
              <a:t>1438/06/02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3424218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3BFBCC3-6CA4-410E-905A-38B0886B87FE}" type="datetimeFigureOut">
              <a:rPr lang="fa-IR" smtClean="0"/>
              <a:t>1438/06/02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54733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3BFBCC3-6CA4-410E-905A-38B0886B87FE}" type="datetimeFigureOut">
              <a:rPr lang="fa-IR" smtClean="0"/>
              <a:t>1438/06/02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281237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3BFBCC3-6CA4-410E-905A-38B0886B87FE}" type="datetimeFigureOut">
              <a:rPr lang="fa-IR" smtClean="0"/>
              <a:t>1438/06/02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178475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FBCC3-6CA4-410E-905A-38B0886B87FE}" type="datetimeFigureOut">
              <a:rPr lang="fa-IR" smtClean="0"/>
              <a:t>1438/06/02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348184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FBCC3-6CA4-410E-905A-38B0886B87FE}" type="datetimeFigureOut">
              <a:rPr lang="fa-IR" smtClean="0"/>
              <a:t>1438/06/02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188998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FBCC3-6CA4-410E-905A-38B0886B87FE}" type="datetimeFigureOut">
              <a:rPr lang="fa-IR" smtClean="0"/>
              <a:t>1438/06/02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2092445-2B4F-43AF-9406-428D5EEC6408}" type="slidenum">
              <a:rPr lang="fa-IR" smtClean="0"/>
              <a:t>‹#›</a:t>
            </a:fld>
            <a:endParaRPr lang="fa-IR"/>
          </a:p>
        </p:txBody>
      </p:sp>
    </p:spTree>
    <p:extLst>
      <p:ext uri="{BB962C8B-B14F-4D97-AF65-F5344CB8AC3E}">
        <p14:creationId xmlns:p14="http://schemas.microsoft.com/office/powerpoint/2010/main" val="409461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BFBCC3-6CA4-410E-905A-38B0886B87FE}" type="datetimeFigureOut">
              <a:rPr lang="fa-IR" smtClean="0"/>
              <a:t>1438/06/02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2092445-2B4F-43AF-9406-428D5EEC6408}" type="slidenum">
              <a:rPr lang="fa-IR" smtClean="0"/>
              <a:t>‹#›</a:t>
            </a:fld>
            <a:endParaRPr lang="fa-IR"/>
          </a:p>
        </p:txBody>
      </p:sp>
    </p:spTree>
    <p:extLst>
      <p:ext uri="{BB962C8B-B14F-4D97-AF65-F5344CB8AC3E}">
        <p14:creationId xmlns:p14="http://schemas.microsoft.com/office/powerpoint/2010/main" val="3435957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657600"/>
            <a:ext cx="7772400" cy="1470025"/>
          </a:xfrm>
        </p:spPr>
        <p:txBody>
          <a:bodyPr>
            <a:normAutofit/>
          </a:bodyPr>
          <a:lstStyle/>
          <a:p>
            <a:r>
              <a:rPr lang="en-US" sz="2800" b="1" dirty="0" err="1" smtClean="0">
                <a:solidFill>
                  <a:srgbClr val="EC20D4"/>
                </a:solidFill>
              </a:rPr>
              <a:t>DeGroot</a:t>
            </a:r>
            <a:r>
              <a:rPr lang="en-US" sz="2800" b="1" dirty="0" smtClean="0">
                <a:solidFill>
                  <a:srgbClr val="EC20D4"/>
                </a:solidFill>
              </a:rPr>
              <a:t> Endocrinology 2016</a:t>
            </a:r>
            <a:endParaRPr lang="fa-IR" sz="2800" b="1" dirty="0">
              <a:solidFill>
                <a:srgbClr val="EC20D4"/>
              </a:solidFill>
            </a:endParaRP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rtl="0"/>
            <a:endParaRPr lang="en-US" sz="4000" b="1" i="0" u="none" strike="noStrike" baseline="0" dirty="0" smtClean="0">
              <a:solidFill>
                <a:srgbClr val="006600"/>
              </a:solidFill>
              <a:latin typeface="Sabon-Roman"/>
            </a:endParaRPr>
          </a:p>
          <a:p>
            <a:pPr rtl="0"/>
            <a:r>
              <a:rPr lang="en-US" sz="4000" b="1" i="0" u="none" strike="noStrike" baseline="0" dirty="0" err="1" smtClean="0">
                <a:solidFill>
                  <a:srgbClr val="006600"/>
                </a:solidFill>
                <a:latin typeface="Sabon-Roman"/>
              </a:rPr>
              <a:t>Pseudohypoparathyroidism</a:t>
            </a:r>
            <a:r>
              <a:rPr lang="en-US" sz="4000" b="1" i="0" u="none" strike="noStrike" baseline="0" dirty="0" smtClean="0">
                <a:solidFill>
                  <a:srgbClr val="006600"/>
                </a:solidFill>
                <a:latin typeface="Sabon-Roman"/>
              </a:rPr>
              <a:t>,</a:t>
            </a:r>
          </a:p>
          <a:p>
            <a:pPr rtl="0"/>
            <a:r>
              <a:rPr lang="en-US" sz="4000" b="1" i="0" u="none" strike="noStrike" baseline="0" dirty="0" smtClean="0">
                <a:solidFill>
                  <a:srgbClr val="006600"/>
                </a:solidFill>
                <a:latin typeface="Sabon-Roman"/>
              </a:rPr>
              <a:t>Albright’s Hereditary</a:t>
            </a:r>
            <a:r>
              <a:rPr lang="en-US" sz="4000" b="1" i="0" u="none" strike="noStrike" dirty="0" smtClean="0">
                <a:solidFill>
                  <a:srgbClr val="006600"/>
                </a:solidFill>
                <a:latin typeface="Sabon-Roman"/>
              </a:rPr>
              <a:t> </a:t>
            </a:r>
            <a:r>
              <a:rPr lang="en-US" sz="4000" b="1" i="0" u="none" strike="noStrike" baseline="0" dirty="0" smtClean="0">
                <a:solidFill>
                  <a:srgbClr val="006600"/>
                </a:solidFill>
                <a:latin typeface="Sabon-Roman"/>
              </a:rPr>
              <a:t>Osteodystrophy: Disorders</a:t>
            </a:r>
            <a:r>
              <a:rPr lang="en-US" sz="4000" b="1" i="0" u="none" strike="noStrike" dirty="0" smtClean="0">
                <a:solidFill>
                  <a:srgbClr val="006600"/>
                </a:solidFill>
                <a:latin typeface="Sabon-Roman"/>
              </a:rPr>
              <a:t> </a:t>
            </a:r>
            <a:r>
              <a:rPr lang="en-US" sz="4000" b="1" i="0" u="none" strike="noStrike" baseline="0" dirty="0" smtClean="0">
                <a:solidFill>
                  <a:srgbClr val="006600"/>
                </a:solidFill>
                <a:latin typeface="Sabon-Roman"/>
              </a:rPr>
              <a:t>Caused by Inactivating </a:t>
            </a:r>
            <a:r>
              <a:rPr lang="en-US" sz="4000" b="1" i="1" u="none" strike="noStrike" baseline="0" dirty="0" smtClean="0">
                <a:solidFill>
                  <a:srgbClr val="006600"/>
                </a:solidFill>
                <a:latin typeface="Sabon-Italic"/>
              </a:rPr>
              <a:t>GNAS</a:t>
            </a:r>
            <a:r>
              <a:rPr lang="en-US" sz="4000" b="1" i="1" u="none" strike="noStrike" dirty="0" smtClean="0">
                <a:solidFill>
                  <a:srgbClr val="006600"/>
                </a:solidFill>
                <a:latin typeface="Sabon-Italic"/>
              </a:rPr>
              <a:t> </a:t>
            </a:r>
            <a:r>
              <a:rPr lang="en-US" sz="4000" b="1" i="0" u="none" strike="noStrike" baseline="0" dirty="0" smtClean="0">
                <a:solidFill>
                  <a:srgbClr val="006600"/>
                </a:solidFill>
                <a:latin typeface="Sabon-Roman"/>
              </a:rPr>
              <a:t>Mutations</a:t>
            </a:r>
            <a:endParaRPr lang="fa-IR" sz="4000" b="1" dirty="0">
              <a:solidFill>
                <a:schemeClr val="tx1">
                  <a:lumMod val="95000"/>
                  <a:lumOff val="5000"/>
                </a:schemeClr>
              </a:solidFill>
              <a:cs typeface="+mj-cs"/>
            </a:endParaRPr>
          </a:p>
        </p:txBody>
      </p:sp>
      <p:sp>
        <p:nvSpPr>
          <p:cNvPr id="4" name="TextBox 3"/>
          <p:cNvSpPr txBox="1"/>
          <p:nvPr/>
        </p:nvSpPr>
        <p:spPr>
          <a:xfrm>
            <a:off x="4114800" y="4876800"/>
            <a:ext cx="4038600" cy="1569660"/>
          </a:xfrm>
          <a:prstGeom prst="rect">
            <a:avLst/>
          </a:prstGeom>
          <a:noFill/>
        </p:spPr>
        <p:txBody>
          <a:bodyPr wrap="square" rtlCol="1">
            <a:spAutoFit/>
          </a:bodyPr>
          <a:lstStyle/>
          <a:p>
            <a:r>
              <a:rPr lang="en-US" sz="2400" b="1" dirty="0" err="1" smtClean="0">
                <a:solidFill>
                  <a:schemeClr val="accent3">
                    <a:lumMod val="50000"/>
                  </a:schemeClr>
                </a:solidFill>
              </a:rPr>
              <a:t>Dr</a:t>
            </a:r>
            <a:r>
              <a:rPr lang="en-US" sz="2400" b="1" dirty="0" smtClean="0">
                <a:solidFill>
                  <a:schemeClr val="accent3">
                    <a:lumMod val="50000"/>
                  </a:schemeClr>
                </a:solidFill>
              </a:rPr>
              <a:t> </a:t>
            </a:r>
            <a:r>
              <a:rPr lang="en-US" sz="2400" b="1" dirty="0" err="1" smtClean="0">
                <a:solidFill>
                  <a:schemeClr val="accent3">
                    <a:lumMod val="50000"/>
                  </a:schemeClr>
                </a:solidFill>
              </a:rPr>
              <a:t>Parichehr</a:t>
            </a:r>
            <a:r>
              <a:rPr lang="en-US" sz="2400" b="1" dirty="0" smtClean="0">
                <a:solidFill>
                  <a:schemeClr val="accent3">
                    <a:lumMod val="50000"/>
                  </a:schemeClr>
                </a:solidFill>
              </a:rPr>
              <a:t> </a:t>
            </a:r>
            <a:r>
              <a:rPr lang="en-US" sz="2400" b="1" dirty="0" err="1" smtClean="0">
                <a:solidFill>
                  <a:schemeClr val="accent3">
                    <a:lumMod val="50000"/>
                  </a:schemeClr>
                </a:solidFill>
              </a:rPr>
              <a:t>Vahabi</a:t>
            </a:r>
            <a:r>
              <a:rPr lang="en-US" sz="2400" b="1" dirty="0" smtClean="0">
                <a:solidFill>
                  <a:schemeClr val="accent3">
                    <a:lumMod val="50000"/>
                  </a:schemeClr>
                </a:solidFill>
              </a:rPr>
              <a:t>  </a:t>
            </a:r>
            <a:r>
              <a:rPr lang="en-US" sz="2400" b="1" dirty="0" err="1" smtClean="0">
                <a:solidFill>
                  <a:schemeClr val="accent3">
                    <a:lumMod val="50000"/>
                  </a:schemeClr>
                </a:solidFill>
              </a:rPr>
              <a:t>Anaraki</a:t>
            </a:r>
            <a:endParaRPr lang="en-US" sz="2400" b="1" dirty="0" smtClean="0">
              <a:solidFill>
                <a:schemeClr val="accent3">
                  <a:lumMod val="50000"/>
                </a:schemeClr>
              </a:solidFill>
            </a:endParaRPr>
          </a:p>
          <a:p>
            <a:r>
              <a:rPr lang="en-US" sz="2400" b="1" dirty="0" smtClean="0">
                <a:solidFill>
                  <a:schemeClr val="accent3">
                    <a:lumMod val="50000"/>
                  </a:schemeClr>
                </a:solidFill>
              </a:rPr>
              <a:t>ADULT ENDOCRINOLOGIST</a:t>
            </a:r>
          </a:p>
          <a:p>
            <a:r>
              <a:rPr lang="en-US" sz="2400" b="1" dirty="0" smtClean="0">
                <a:solidFill>
                  <a:schemeClr val="accent3">
                    <a:lumMod val="50000"/>
                  </a:schemeClr>
                </a:solidFill>
              </a:rPr>
              <a:t>7</a:t>
            </a:r>
            <a:r>
              <a:rPr lang="en-US" sz="2400" b="1" baseline="30000" dirty="0" smtClean="0">
                <a:solidFill>
                  <a:schemeClr val="accent3">
                    <a:lumMod val="50000"/>
                  </a:schemeClr>
                </a:solidFill>
              </a:rPr>
              <a:t>th </a:t>
            </a:r>
            <a:r>
              <a:rPr lang="en-US" sz="2400" b="1" dirty="0" smtClean="0">
                <a:solidFill>
                  <a:schemeClr val="accent3">
                    <a:lumMod val="50000"/>
                  </a:schemeClr>
                </a:solidFill>
              </a:rPr>
              <a:t> March, 2017</a:t>
            </a:r>
          </a:p>
          <a:p>
            <a:endParaRPr lang="fa-IR" sz="2400" b="1" dirty="0">
              <a:solidFill>
                <a:schemeClr val="accent3">
                  <a:lumMod val="50000"/>
                </a:schemeClr>
              </a:solidFill>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27709" y="152400"/>
            <a:ext cx="8839200" cy="6553200"/>
          </a:xfrm>
          <a:ln w="76200">
            <a:solidFill>
              <a:srgbClr val="EC20D4"/>
            </a:solidFill>
          </a:ln>
        </p:spPr>
        <p:txBody>
          <a:bodyPr/>
          <a:lstStyle/>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Nonetheless, depending on the nature of the </a:t>
            </a:r>
            <a:r>
              <a:rPr lang="en-US" b="1" dirty="0" err="1" smtClean="0">
                <a:solidFill>
                  <a:schemeClr val="tx1">
                    <a:lumMod val="95000"/>
                    <a:lumOff val="5000"/>
                  </a:schemeClr>
                </a:solidFill>
                <a:cs typeface="+mj-cs"/>
              </a:rPr>
              <a:t>nephrogenous</a:t>
            </a:r>
            <a:r>
              <a:rPr lang="en-US" b="1" dirty="0" smtClean="0">
                <a:solidFill>
                  <a:schemeClr val="tx1">
                    <a:lumMod val="95000"/>
                    <a:lumOff val="5000"/>
                  </a:schemeClr>
                </a:solidFill>
                <a:cs typeface="+mj-cs"/>
              </a:rPr>
              <a:t> response to exogenous PTH, PHP is subdivided into two main types.</a:t>
            </a:r>
          </a:p>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 PHP type 1 is defined </a:t>
            </a:r>
            <a:r>
              <a:rPr lang="en-US" b="1" dirty="0" smtClean="0">
                <a:solidFill>
                  <a:srgbClr val="0070C0"/>
                </a:solidFill>
                <a:cs typeface="+mj-cs"/>
              </a:rPr>
              <a:t>by blunted urinary excretion of both </a:t>
            </a:r>
            <a:r>
              <a:rPr lang="en-US" b="1" dirty="0" err="1" smtClean="0">
                <a:solidFill>
                  <a:srgbClr val="0070C0"/>
                </a:solidFill>
                <a:cs typeface="+mj-cs"/>
              </a:rPr>
              <a:t>cAMP</a:t>
            </a:r>
            <a:r>
              <a:rPr lang="en-US" b="1" dirty="0" smtClean="0">
                <a:solidFill>
                  <a:srgbClr val="0070C0"/>
                </a:solidFill>
                <a:cs typeface="+mj-cs"/>
              </a:rPr>
              <a:t> and phosphate</a:t>
            </a:r>
            <a:r>
              <a:rPr lang="en-US" b="1" dirty="0" smtClean="0">
                <a:solidFill>
                  <a:schemeClr val="tx1">
                    <a:lumMod val="95000"/>
                    <a:lumOff val="5000"/>
                  </a:schemeClr>
                </a:solidFill>
                <a:cs typeface="+mj-cs"/>
              </a:rPr>
              <a:t>, and PHP type 2 is defined by blunted urinary </a:t>
            </a:r>
            <a:r>
              <a:rPr lang="en-US" b="1" dirty="0" smtClean="0">
                <a:solidFill>
                  <a:srgbClr val="00B050"/>
                </a:solidFill>
                <a:cs typeface="+mj-cs"/>
              </a:rPr>
              <a:t>excretion of phosphate only.</a:t>
            </a:r>
            <a:endParaRPr lang="fa-IR" b="1" dirty="0">
              <a:solidFill>
                <a:srgbClr val="00B050"/>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solidFill>
            <a:srgbClr val="002060"/>
          </a:solidFill>
          <a:ln w="76200">
            <a:solidFill>
              <a:srgbClr val="EC20D4"/>
            </a:solidFill>
          </a:ln>
        </p:spPr>
        <p:txBody>
          <a:bodyPr>
            <a:normAutofit/>
          </a:bodyPr>
          <a:lstStyle/>
          <a:p>
            <a:pPr rtl="0"/>
            <a:endParaRPr lang="en-US" sz="8800" dirty="0">
              <a:solidFill>
                <a:schemeClr val="bg1"/>
              </a:solidFill>
              <a:cs typeface="+mj-cs"/>
            </a:endParaRPr>
          </a:p>
          <a:p>
            <a:pPr rtl="0"/>
            <a:r>
              <a:rPr lang="en-US" sz="8800" dirty="0" smtClean="0">
                <a:solidFill>
                  <a:schemeClr val="bg1"/>
                </a:solidFill>
                <a:cs typeface="+mj-cs"/>
              </a:rPr>
              <a:t>Signs and Symptoms</a:t>
            </a:r>
            <a:endParaRPr lang="fa-IR" sz="8800" dirty="0">
              <a:solidFill>
                <a:schemeClr val="bg1"/>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Signs and symptoms of decreased serum calcium level often reflect secondary prolongation of the QT interval on EKG and increased neuromuscular excitability leading to Trousseau’s and </a:t>
            </a:r>
            <a:r>
              <a:rPr lang="en-US" b="1" dirty="0" err="1" smtClean="0">
                <a:solidFill>
                  <a:schemeClr val="tx1">
                    <a:lumMod val="95000"/>
                    <a:lumOff val="5000"/>
                  </a:schemeClr>
                </a:solidFill>
                <a:cs typeface="+mj-cs"/>
              </a:rPr>
              <a:t>Chvostek’s</a:t>
            </a:r>
            <a:r>
              <a:rPr lang="en-US" b="1" dirty="0" smtClean="0">
                <a:solidFill>
                  <a:schemeClr val="tx1">
                    <a:lumMod val="95000"/>
                    <a:lumOff val="5000"/>
                  </a:schemeClr>
                </a:solidFill>
                <a:cs typeface="+mj-cs"/>
              </a:rPr>
              <a:t> signs as well as bronchospasm.</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In more severe cases, patients present with seizures. Other neurologic symptoms can also arise from hypocalcemia, and some patients with PHP have initially been diagnosed with movement disorders.</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rtl="0"/>
            <a:endParaRPr lang="en-US" sz="4400" b="1" dirty="0" smtClean="0">
              <a:solidFill>
                <a:schemeClr val="tx1">
                  <a:lumMod val="95000"/>
                  <a:lumOff val="5000"/>
                </a:schemeClr>
              </a:solidFill>
              <a:cs typeface="+mj-cs"/>
            </a:endParaRPr>
          </a:p>
          <a:p>
            <a:pPr rtl="0"/>
            <a:r>
              <a:rPr lang="en-US" sz="4400" b="1" dirty="0" smtClean="0">
                <a:solidFill>
                  <a:schemeClr val="tx1">
                    <a:lumMod val="95000"/>
                    <a:lumOff val="5000"/>
                  </a:schemeClr>
                </a:solidFill>
                <a:cs typeface="+mj-cs"/>
              </a:rPr>
              <a:t>As another complication of the changes in serum calcium and phosphorous, brain imaging studies frequently </a:t>
            </a:r>
            <a:r>
              <a:rPr lang="en-US" sz="4400" b="1" dirty="0" smtClean="0">
                <a:solidFill>
                  <a:srgbClr val="EC20D4"/>
                </a:solidFill>
                <a:cs typeface="+mj-cs"/>
              </a:rPr>
              <a:t>show intracranial calcifications in PHP patients</a:t>
            </a:r>
            <a:endParaRPr lang="fa-IR" sz="4400" b="1" dirty="0">
              <a:solidFill>
                <a:srgbClr val="EC20D4"/>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PHP is a congenital disorder, but only few reports describe findings consistent with PTH resistance during the neonatal period.</a:t>
            </a:r>
          </a:p>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Clinical manifestation of hypocalcemia typically occurs only later in childhood, suggesting that PTH resistance and the resultant changes in serum calcium and phosphorous develop only gradually</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571500" indent="-571500" algn="l" rtl="0">
              <a:buFont typeface="Arial" panose="020B0604020202020204" pitchFamily="34" charset="0"/>
              <a:buChar char="•"/>
            </a:pPr>
            <a:endParaRPr lang="en-US" sz="4000" b="1" dirty="0" smtClean="0">
              <a:solidFill>
                <a:schemeClr val="tx1">
                  <a:lumMod val="95000"/>
                  <a:lumOff val="5000"/>
                </a:schemeClr>
              </a:solidFill>
              <a:cs typeface="+mj-cs"/>
            </a:endParaRPr>
          </a:p>
          <a:p>
            <a:pPr marL="571500" indent="-571500" algn="l" rtl="0">
              <a:buFont typeface="Arial" panose="020B0604020202020204" pitchFamily="34" charset="0"/>
              <a:buChar char="•"/>
            </a:pPr>
            <a:r>
              <a:rPr lang="en-US" sz="4000" b="1" dirty="0" smtClean="0">
                <a:solidFill>
                  <a:schemeClr val="tx1">
                    <a:lumMod val="95000"/>
                    <a:lumOff val="5000"/>
                  </a:schemeClr>
                </a:solidFill>
                <a:cs typeface="+mj-cs"/>
              </a:rPr>
              <a:t>It thus appears that PTH responses are intact during the early postnatal period despite the existence of the molecular defect underlying PHP. </a:t>
            </a:r>
          </a:p>
          <a:p>
            <a:pPr marL="571500" indent="-571500" algn="l" rtl="0">
              <a:buFont typeface="Arial" panose="020B0604020202020204" pitchFamily="34" charset="0"/>
              <a:buChar char="•"/>
            </a:pPr>
            <a:r>
              <a:rPr lang="en-US" sz="4000" b="1" dirty="0" smtClean="0">
                <a:solidFill>
                  <a:schemeClr val="tx1">
                    <a:lumMod val="95000"/>
                    <a:lumOff val="5000"/>
                  </a:schemeClr>
                </a:solidFill>
                <a:cs typeface="+mj-cs"/>
              </a:rPr>
              <a:t>The mechanisms that allow normal PTH signaling during this developmental stage remain unknown</a:t>
            </a:r>
            <a:endParaRPr lang="fa-IR" sz="40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solidFill>
            <a:schemeClr val="tx2">
              <a:lumMod val="75000"/>
            </a:schemeClr>
          </a:solidFill>
          <a:ln w="76200">
            <a:solidFill>
              <a:srgbClr val="EC20D4"/>
            </a:solidFill>
          </a:ln>
        </p:spPr>
        <p:txBody>
          <a:bodyPr>
            <a:normAutofit/>
          </a:bodyPr>
          <a:lstStyle/>
          <a:p>
            <a:pPr rtl="0"/>
            <a:endParaRPr lang="en-US" sz="4800" b="1" dirty="0" smtClean="0">
              <a:solidFill>
                <a:schemeClr val="bg1"/>
              </a:solidFill>
              <a:cs typeface="+mj-cs"/>
            </a:endParaRPr>
          </a:p>
          <a:p>
            <a:pPr rtl="0"/>
            <a:endParaRPr lang="en-US" sz="4800" b="1" dirty="0">
              <a:solidFill>
                <a:schemeClr val="bg1"/>
              </a:solidFill>
              <a:cs typeface="+mj-cs"/>
            </a:endParaRPr>
          </a:p>
          <a:p>
            <a:pPr rtl="0"/>
            <a:r>
              <a:rPr lang="en-US" sz="4800" b="1" dirty="0" smtClean="0">
                <a:solidFill>
                  <a:schemeClr val="bg1"/>
                </a:solidFill>
                <a:cs typeface="+mj-cs"/>
              </a:rPr>
              <a:t>PSEUDOHYPOPARATHYROIDISM TYPE 1a</a:t>
            </a:r>
            <a:endParaRPr lang="fa-IR" sz="4800" b="1" dirty="0">
              <a:solidFill>
                <a:schemeClr val="bg1"/>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lnSpcReduction="10000"/>
          </a:bodyPr>
          <a:lstStyle/>
          <a:p>
            <a:pPr algn="l" rtl="0"/>
            <a:endParaRPr lang="en-US" sz="4000" b="1" dirty="0" smtClean="0">
              <a:solidFill>
                <a:srgbClr val="EC20D4"/>
              </a:solidFill>
              <a:cs typeface="+mj-cs"/>
            </a:endParaRPr>
          </a:p>
          <a:p>
            <a:pPr algn="l" rtl="0"/>
            <a:r>
              <a:rPr lang="en-US" sz="4000" b="1" dirty="0" smtClean="0">
                <a:solidFill>
                  <a:srgbClr val="EC20D4"/>
                </a:solidFill>
                <a:cs typeface="+mj-cs"/>
              </a:rPr>
              <a:t>PSEUDOHYPOPARATHYROIDISM TYPE 1a:</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Of the two main PHP types</a:t>
            </a:r>
            <a:r>
              <a:rPr lang="en-US" b="1" dirty="0" smtClean="0">
                <a:solidFill>
                  <a:srgbClr val="7030A0"/>
                </a:solidFill>
                <a:cs typeface="+mj-cs"/>
              </a:rPr>
              <a:t>, PHP type 1 is much more common</a:t>
            </a:r>
            <a:r>
              <a:rPr lang="en-US" b="1" dirty="0" smtClean="0">
                <a:solidFill>
                  <a:schemeClr val="tx1">
                    <a:lumMod val="95000"/>
                    <a:lumOff val="5000"/>
                  </a:schemeClr>
                </a:solidFill>
                <a:cs typeface="+mj-cs"/>
              </a:rPr>
              <a:t>.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Various clinical variants of PHP type 1 have been described based on the presence or absence of clinical manifestations that coexist with PTH resistance, diminished stimulatory G protein activity in easily accessible cells, and silenced expression of the GNAS-derived α-subunit of the stimulatory G protein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endParaRPr lang="en-US" sz="4000" dirty="0" smtClean="0">
              <a:solidFill>
                <a:srgbClr val="EC20D4"/>
              </a:solidFill>
              <a:cs typeface="+mj-cs"/>
            </a:endParaRPr>
          </a:p>
          <a:p>
            <a:pPr algn="l" rtl="0"/>
            <a:r>
              <a:rPr lang="en-US" sz="4000" dirty="0" smtClean="0">
                <a:solidFill>
                  <a:srgbClr val="EC20D4"/>
                </a:solidFill>
                <a:cs typeface="+mj-cs"/>
              </a:rPr>
              <a:t>PSEUDOHYPOPARATHYROIDISM TYPE 1a:</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PHP patients often exhibit characteristic physical features that may include obesity, round facies, short stature, </a:t>
            </a:r>
            <a:r>
              <a:rPr lang="en-US" dirty="0" err="1" smtClean="0">
                <a:solidFill>
                  <a:schemeClr val="tx1">
                    <a:lumMod val="95000"/>
                    <a:lumOff val="5000"/>
                  </a:schemeClr>
                </a:solidFill>
                <a:cs typeface="+mj-cs"/>
              </a:rPr>
              <a:t>brachydactyly</a:t>
            </a:r>
            <a:r>
              <a:rPr lang="en-US" dirty="0" smtClean="0">
                <a:solidFill>
                  <a:schemeClr val="tx1">
                    <a:lumMod val="95000"/>
                    <a:lumOff val="5000"/>
                  </a:schemeClr>
                </a:solidFill>
                <a:cs typeface="+mj-cs"/>
              </a:rPr>
              <a:t>, ectopic ossification, and mental impairment.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These features are termed Albright’s hereditary osteodystrophy (AHO) and occur primarily in PHP patients who are now classified as having </a:t>
            </a:r>
            <a:r>
              <a:rPr lang="en-US" dirty="0" err="1" smtClean="0">
                <a:solidFill>
                  <a:schemeClr val="tx1">
                    <a:lumMod val="95000"/>
                    <a:lumOff val="5000"/>
                  </a:schemeClr>
                </a:solidFill>
                <a:cs typeface="+mj-cs"/>
              </a:rPr>
              <a:t>pseudohypoparathyroidism</a:t>
            </a:r>
            <a:r>
              <a:rPr lang="en-US" dirty="0" smtClean="0">
                <a:solidFill>
                  <a:schemeClr val="tx1">
                    <a:lumMod val="95000"/>
                    <a:lumOff val="5000"/>
                  </a:schemeClr>
                </a:solidFill>
                <a:cs typeface="+mj-cs"/>
              </a:rPr>
              <a:t> type 1a (PHP 1a).</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990600"/>
            <a:ext cx="3276600" cy="552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045311"/>
            <a:ext cx="1819275"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3367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endParaRPr lang="en-US" b="1" dirty="0" smtClean="0">
              <a:solidFill>
                <a:schemeClr val="tx1">
                  <a:lumMod val="95000"/>
                  <a:lumOff val="5000"/>
                </a:schemeClr>
              </a:solidFill>
            </a:endParaRPr>
          </a:p>
          <a:p>
            <a:pPr algn="l" rtl="0"/>
            <a:r>
              <a:rPr lang="en-US" b="1" dirty="0" smtClean="0">
                <a:solidFill>
                  <a:schemeClr val="tx1">
                    <a:lumMod val="95000"/>
                    <a:lumOff val="5000"/>
                  </a:schemeClr>
                </a:solidFill>
              </a:rPr>
              <a:t>In </a:t>
            </a:r>
            <a:r>
              <a:rPr lang="en-US" b="1" dirty="0">
                <a:solidFill>
                  <a:schemeClr val="tx1">
                    <a:lumMod val="95000"/>
                    <a:lumOff val="5000"/>
                  </a:schemeClr>
                </a:solidFill>
              </a:rPr>
              <a:t>1942, Albright and colleagues1 described a group</a:t>
            </a:r>
          </a:p>
          <a:p>
            <a:pPr algn="l" rtl="0"/>
            <a:r>
              <a:rPr lang="en-US" b="1" dirty="0">
                <a:solidFill>
                  <a:schemeClr val="tx1">
                    <a:lumMod val="95000"/>
                    <a:lumOff val="5000"/>
                  </a:schemeClr>
                </a:solidFill>
              </a:rPr>
              <a:t>of patients who displayed certain physical features,</a:t>
            </a:r>
          </a:p>
          <a:p>
            <a:pPr algn="l" rtl="0"/>
            <a:r>
              <a:rPr lang="en-US" b="1" dirty="0">
                <a:solidFill>
                  <a:schemeClr val="tx1">
                    <a:lumMod val="95000"/>
                    <a:lumOff val="5000"/>
                  </a:schemeClr>
                </a:solidFill>
              </a:rPr>
              <a:t>including obesity, short stature, </a:t>
            </a:r>
            <a:r>
              <a:rPr lang="en-US" b="1" dirty="0" err="1">
                <a:solidFill>
                  <a:schemeClr val="tx1">
                    <a:lumMod val="95000"/>
                    <a:lumOff val="5000"/>
                  </a:schemeClr>
                </a:solidFill>
              </a:rPr>
              <a:t>brachydactyly</a:t>
            </a:r>
            <a:r>
              <a:rPr lang="en-US" b="1" dirty="0">
                <a:solidFill>
                  <a:schemeClr val="tx1">
                    <a:lumMod val="95000"/>
                    <a:lumOff val="5000"/>
                  </a:schemeClr>
                </a:solidFill>
              </a:rPr>
              <a:t>, and</a:t>
            </a:r>
          </a:p>
          <a:p>
            <a:pPr algn="l" rtl="0"/>
            <a:r>
              <a:rPr lang="en-US" b="1" dirty="0">
                <a:solidFill>
                  <a:schemeClr val="tx1">
                    <a:lumMod val="95000"/>
                    <a:lumOff val="5000"/>
                  </a:schemeClr>
                </a:solidFill>
              </a:rPr>
              <a:t>cognitive impairment, combined with hypocalcemia</a:t>
            </a:r>
          </a:p>
          <a:p>
            <a:pPr algn="l" rtl="0"/>
            <a:r>
              <a:rPr lang="en-US" b="1" dirty="0">
                <a:solidFill>
                  <a:schemeClr val="tx1">
                    <a:lumMod val="95000"/>
                    <a:lumOff val="5000"/>
                  </a:schemeClr>
                </a:solidFill>
              </a:rPr>
              <a:t>and hyperphosphatemia. In these </a:t>
            </a:r>
            <a:r>
              <a:rPr lang="en-US" b="1" dirty="0" smtClean="0">
                <a:solidFill>
                  <a:schemeClr val="tx1">
                    <a:lumMod val="95000"/>
                    <a:lumOff val="5000"/>
                  </a:schemeClr>
                </a:solidFill>
              </a:rPr>
              <a:t>patients, exogenous, biologically </a:t>
            </a:r>
            <a:r>
              <a:rPr lang="en-US" b="1" dirty="0">
                <a:solidFill>
                  <a:schemeClr val="tx1">
                    <a:lumMod val="95000"/>
                    <a:lumOff val="5000"/>
                  </a:schemeClr>
                </a:solidFill>
              </a:rPr>
              <a:t>active parathyroid hormone (</a:t>
            </a:r>
            <a:r>
              <a:rPr lang="en-US" b="1" dirty="0" smtClean="0">
                <a:solidFill>
                  <a:schemeClr val="tx1">
                    <a:lumMod val="95000"/>
                    <a:lumOff val="5000"/>
                  </a:schemeClr>
                </a:solidFill>
              </a:rPr>
              <a:t>PTH) extracts </a:t>
            </a:r>
            <a:r>
              <a:rPr lang="en-US" b="1" dirty="0">
                <a:solidFill>
                  <a:schemeClr val="tx1">
                    <a:lumMod val="95000"/>
                    <a:lumOff val="5000"/>
                  </a:schemeClr>
                </a:solidFill>
              </a:rPr>
              <a:t>failed to result in a full </a:t>
            </a:r>
            <a:r>
              <a:rPr lang="en-US" b="1" dirty="0" err="1">
                <a:solidFill>
                  <a:schemeClr val="tx1">
                    <a:lumMod val="95000"/>
                    <a:lumOff val="5000"/>
                  </a:schemeClr>
                </a:solidFill>
              </a:rPr>
              <a:t>phosphaturic</a:t>
            </a:r>
            <a:r>
              <a:rPr lang="en-US" b="1" dirty="0">
                <a:solidFill>
                  <a:schemeClr val="tx1">
                    <a:lumMod val="95000"/>
                    <a:lumOff val="5000"/>
                  </a:schemeClr>
                </a:solidFill>
              </a:rPr>
              <a:t> </a:t>
            </a:r>
            <a:r>
              <a:rPr lang="en-US" b="1" dirty="0" err="1" smtClean="0">
                <a:solidFill>
                  <a:schemeClr val="tx1">
                    <a:lumMod val="95000"/>
                    <a:lumOff val="5000"/>
                  </a:schemeClr>
                </a:solidFill>
              </a:rPr>
              <a:t>response;hence</a:t>
            </a:r>
            <a:r>
              <a:rPr lang="en-US" b="1" dirty="0">
                <a:solidFill>
                  <a:schemeClr val="tx1">
                    <a:lumMod val="95000"/>
                    <a:lumOff val="5000"/>
                  </a:schemeClr>
                </a:solidFill>
              </a:rPr>
              <a:t>, the term </a:t>
            </a:r>
            <a:r>
              <a:rPr lang="en-US" b="1" i="1" dirty="0" err="1">
                <a:solidFill>
                  <a:srgbClr val="EC20D4"/>
                </a:solidFill>
              </a:rPr>
              <a:t>pseudohypoparathyroidism</a:t>
            </a:r>
            <a:r>
              <a:rPr lang="en-US" b="1" i="1" dirty="0">
                <a:solidFill>
                  <a:srgbClr val="EC20D4"/>
                </a:solidFill>
              </a:rPr>
              <a:t> (</a:t>
            </a:r>
            <a:r>
              <a:rPr lang="en-US" b="1" i="1" dirty="0" smtClean="0">
                <a:solidFill>
                  <a:srgbClr val="EC20D4"/>
                </a:solidFill>
              </a:rPr>
              <a:t>PHP) </a:t>
            </a:r>
            <a:r>
              <a:rPr lang="en-US" b="1" dirty="0" smtClean="0">
                <a:solidFill>
                  <a:schemeClr val="tx1">
                    <a:lumMod val="95000"/>
                    <a:lumOff val="5000"/>
                  </a:schemeClr>
                </a:solidFill>
              </a:rPr>
              <a:t>was </a:t>
            </a:r>
            <a:r>
              <a:rPr lang="en-US" b="1" dirty="0">
                <a:solidFill>
                  <a:schemeClr val="tx1">
                    <a:lumMod val="95000"/>
                    <a:lumOff val="5000"/>
                  </a:schemeClr>
                </a:solidFill>
              </a:rPr>
              <a:t>introduced</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470762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endParaRPr lang="en-US" sz="4000" dirty="0" smtClean="0">
              <a:solidFill>
                <a:srgbClr val="EC20D4"/>
              </a:solidFill>
              <a:cs typeface="+mj-cs"/>
            </a:endParaRPr>
          </a:p>
          <a:p>
            <a:pPr algn="l" rtl="0"/>
            <a:r>
              <a:rPr lang="en-US" sz="4000" dirty="0" smtClean="0">
                <a:solidFill>
                  <a:srgbClr val="EC20D4"/>
                </a:solidFill>
                <a:cs typeface="+mj-cs"/>
              </a:rPr>
              <a:t>PSEUDOHYPOPARATHYROIDISM TYPE 1a</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The </a:t>
            </a:r>
            <a:r>
              <a:rPr lang="en-US" dirty="0" err="1" smtClean="0">
                <a:solidFill>
                  <a:schemeClr val="tx1">
                    <a:lumMod val="95000"/>
                    <a:lumOff val="5000"/>
                  </a:schemeClr>
                </a:solidFill>
                <a:cs typeface="+mj-cs"/>
              </a:rPr>
              <a:t>brachydactyly</a:t>
            </a:r>
            <a:r>
              <a:rPr lang="en-US" dirty="0" smtClean="0">
                <a:solidFill>
                  <a:schemeClr val="tx1">
                    <a:lumMod val="95000"/>
                    <a:lumOff val="5000"/>
                  </a:schemeClr>
                </a:solidFill>
                <a:cs typeface="+mj-cs"/>
              </a:rPr>
              <a:t> observed in patients with AHO typically involves the metacarpal and/or metatarsal bones and, thus, the pattern of shortening of the hand bones differs from other disorders with </a:t>
            </a:r>
            <a:r>
              <a:rPr lang="en-US" dirty="0" err="1" smtClean="0">
                <a:solidFill>
                  <a:schemeClr val="tx1">
                    <a:lumMod val="95000"/>
                    <a:lumOff val="5000"/>
                  </a:schemeClr>
                </a:solidFill>
                <a:cs typeface="+mj-cs"/>
              </a:rPr>
              <a:t>brachydactyly</a:t>
            </a:r>
            <a:r>
              <a:rPr lang="en-US" dirty="0" smtClean="0">
                <a:solidFill>
                  <a:schemeClr val="tx1">
                    <a:lumMod val="95000"/>
                    <a:lumOff val="5000"/>
                  </a:schemeClr>
                </a:solidFill>
                <a:cs typeface="+mj-cs"/>
              </a:rPr>
              <a:t>, such as familial </a:t>
            </a:r>
            <a:r>
              <a:rPr lang="en-US" dirty="0" err="1" smtClean="0">
                <a:solidFill>
                  <a:schemeClr val="tx1">
                    <a:lumMod val="95000"/>
                    <a:lumOff val="5000"/>
                  </a:schemeClr>
                </a:solidFill>
                <a:cs typeface="+mj-cs"/>
              </a:rPr>
              <a:t>brachydactyly</a:t>
            </a:r>
            <a:r>
              <a:rPr lang="en-US" dirty="0" smtClean="0">
                <a:solidFill>
                  <a:schemeClr val="tx1">
                    <a:lumMod val="95000"/>
                    <a:lumOff val="5000"/>
                  </a:schemeClr>
                </a:solidFill>
                <a:cs typeface="+mj-cs"/>
              </a:rPr>
              <a:t> and Turner’s syndrome</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endParaRPr lang="en-US" sz="4000" b="1" dirty="0" smtClean="0">
              <a:solidFill>
                <a:srgbClr val="EC20D4"/>
              </a:solidFill>
              <a:cs typeface="+mj-cs"/>
            </a:endParaRPr>
          </a:p>
          <a:p>
            <a:pPr algn="l" rtl="0"/>
            <a:r>
              <a:rPr lang="en-US" sz="4000" b="1" dirty="0" smtClean="0">
                <a:solidFill>
                  <a:srgbClr val="EC20D4"/>
                </a:solidFill>
                <a:cs typeface="+mj-cs"/>
              </a:rPr>
              <a:t>PSEUDOHYPOPARATHYROIDISM TYPE 1a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Due to shortened metacarpals, dimpling over the knuckles of a clenched fist (Archibald sign) is often observed.</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The shortening of the distal phalanx of the thumb, however, is the most common skeletal abnormality (called murderer’s thumb or potter’s thumb), and some patients have shortening of all digits</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300" b="1" dirty="0" smtClean="0">
                <a:solidFill>
                  <a:srgbClr val="EC20D4"/>
                </a:solidFill>
                <a:cs typeface="+mj-cs"/>
              </a:rPr>
              <a:t>PSEUDOHYPOPARATHYROIDISM TYPE 1a</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Mental impairment is mild, often presenting as cognitive defects. It is possible that the cause of mental impairment is the deficiency of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signaling in the brain.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There</a:t>
            </a:r>
            <a:r>
              <a:rPr lang="en-US" b="1" dirty="0">
                <a:solidFill>
                  <a:schemeClr val="tx1">
                    <a:lumMod val="95000"/>
                    <a:lumOff val="5000"/>
                  </a:schemeClr>
                </a:solidFill>
                <a:cs typeface="+mj-cs"/>
              </a:rPr>
              <a:t> </a:t>
            </a:r>
            <a:r>
              <a:rPr lang="en-US" b="1" dirty="0" smtClean="0">
                <a:solidFill>
                  <a:schemeClr val="tx1">
                    <a:lumMod val="95000"/>
                    <a:lumOff val="5000"/>
                  </a:schemeClr>
                </a:solidFill>
                <a:cs typeface="+mj-cs"/>
              </a:rPr>
              <a:t>is remarkable patient-to-patient variability in AHO, even among patients that carry the same genetic mutation and belong to the same family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endParaRPr lang="en-US" sz="4000" dirty="0" smtClean="0">
              <a:solidFill>
                <a:srgbClr val="EC20D4"/>
              </a:solidFill>
              <a:cs typeface="+mj-cs"/>
            </a:endParaRPr>
          </a:p>
          <a:p>
            <a:pPr algn="l" rtl="0"/>
            <a:r>
              <a:rPr lang="en-US" sz="4000" dirty="0" smtClean="0">
                <a:solidFill>
                  <a:srgbClr val="EC20D4"/>
                </a:solidFill>
                <a:cs typeface="+mj-cs"/>
              </a:rPr>
              <a:t>PSEUDOHYPOPARATHYROIDISM TYPE 1a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Some patients may exhibit a single AHO feature only, such as obesity, while others may present with multiple AHO features.</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Furthermore, the severity of each feature differs vastly among the patients. In addition, individual AHO features are not unique to PHP, as they can be observed in other unrelated disorders</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77500" lnSpcReduction="20000"/>
          </a:bodyPr>
          <a:lstStyle/>
          <a:p>
            <a:pPr algn="l" rtl="0"/>
            <a:endParaRPr lang="en-US" sz="4000" b="1" dirty="0" smtClean="0">
              <a:solidFill>
                <a:srgbClr val="EC20D4"/>
              </a:solidFill>
              <a:cs typeface="+mj-cs"/>
            </a:endParaRPr>
          </a:p>
          <a:p>
            <a:pPr algn="l" rtl="0"/>
            <a:r>
              <a:rPr lang="en-US" sz="5200" b="1" dirty="0" smtClean="0">
                <a:solidFill>
                  <a:srgbClr val="EC20D4"/>
                </a:solidFill>
                <a:cs typeface="+mj-cs"/>
              </a:rPr>
              <a:t>PSEUDOHYPOPARATHYROIDISM TYPE 1a </a:t>
            </a:r>
          </a:p>
          <a:p>
            <a:pPr algn="l" rtl="0"/>
            <a:r>
              <a:rPr lang="en-US" sz="4000" b="1" dirty="0" smtClean="0">
                <a:solidFill>
                  <a:srgbClr val="002060"/>
                </a:solidFill>
                <a:cs typeface="+mj-cs"/>
              </a:rPr>
              <a:t>The variable expressivity and the lack of</a:t>
            </a:r>
          </a:p>
          <a:p>
            <a:pPr algn="l" rtl="0"/>
            <a:r>
              <a:rPr lang="en-US" sz="4000" b="1" dirty="0" smtClean="0">
                <a:solidFill>
                  <a:srgbClr val="002060"/>
                </a:solidFill>
                <a:cs typeface="+mj-cs"/>
              </a:rPr>
              <a:t>specificity of individual features can make the AHO</a:t>
            </a:r>
          </a:p>
          <a:p>
            <a:pPr algn="l" rtl="0"/>
            <a:r>
              <a:rPr lang="en-US" sz="4000" b="1" dirty="0" smtClean="0">
                <a:solidFill>
                  <a:srgbClr val="002060"/>
                </a:solidFill>
                <a:cs typeface="+mj-cs"/>
              </a:rPr>
              <a:t>diagnosis challenging. </a:t>
            </a:r>
          </a:p>
          <a:p>
            <a:pPr algn="l" rtl="0"/>
            <a:r>
              <a:rPr lang="en-US" sz="4000" b="1" dirty="0" smtClean="0">
                <a:solidFill>
                  <a:srgbClr val="002060"/>
                </a:solidFill>
                <a:cs typeface="+mj-cs"/>
              </a:rPr>
              <a:t>While the coexistence of hormone resistance in PHP </a:t>
            </a:r>
          </a:p>
          <a:p>
            <a:pPr algn="l" rtl="0"/>
            <a:r>
              <a:rPr lang="en-US" sz="4000" b="1" dirty="0" smtClean="0">
                <a:solidFill>
                  <a:srgbClr val="002060"/>
                </a:solidFill>
                <a:cs typeface="+mj-cs"/>
              </a:rPr>
              <a:t>1a patients is often helpful, it can also be misleading.</a:t>
            </a:r>
          </a:p>
          <a:p>
            <a:pPr algn="l" rtl="0"/>
            <a:r>
              <a:rPr lang="en-US" sz="4000" b="1" dirty="0" smtClean="0">
                <a:solidFill>
                  <a:srgbClr val="002060"/>
                </a:solidFill>
                <a:cs typeface="+mj-cs"/>
              </a:rPr>
              <a:t> This is particularly important for the differential </a:t>
            </a:r>
          </a:p>
          <a:p>
            <a:pPr algn="l" rtl="0"/>
            <a:r>
              <a:rPr lang="en-US" sz="4000" b="1" dirty="0" smtClean="0">
                <a:solidFill>
                  <a:srgbClr val="002060"/>
                </a:solidFill>
                <a:cs typeface="+mj-cs"/>
              </a:rPr>
              <a:t>diagnosis of different PHP forms characterized by the </a:t>
            </a:r>
          </a:p>
          <a:p>
            <a:pPr algn="l" rtl="0"/>
            <a:r>
              <a:rPr lang="en-US" sz="4000" b="1" dirty="0" smtClean="0">
                <a:solidFill>
                  <a:srgbClr val="002060"/>
                </a:solidFill>
                <a:cs typeface="+mj-cs"/>
              </a:rPr>
              <a:t>presence of AHO features alone or hormone </a:t>
            </a:r>
          </a:p>
          <a:p>
            <a:pPr algn="l" rtl="0"/>
            <a:r>
              <a:rPr lang="en-US" sz="4000" b="1" dirty="0" smtClean="0">
                <a:solidFill>
                  <a:srgbClr val="002060"/>
                </a:solidFill>
                <a:cs typeface="+mj-cs"/>
              </a:rPr>
              <a:t>resistance alone</a:t>
            </a:r>
            <a:endParaRPr lang="fa-IR" sz="4000" b="1" dirty="0">
              <a:solidFill>
                <a:srgbClr val="002060"/>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92500"/>
          </a:bodyPr>
          <a:lstStyle/>
          <a:p>
            <a:pPr algn="l" rtl="0"/>
            <a:r>
              <a:rPr lang="en-US" sz="4000" b="1" dirty="0">
                <a:solidFill>
                  <a:srgbClr val="EC20D4"/>
                </a:solidFill>
              </a:rPr>
              <a:t>PSEUDOHYPOPARATHYROIDISM TYPE </a:t>
            </a:r>
            <a:r>
              <a:rPr lang="en-US" sz="4000" b="1" dirty="0" smtClean="0">
                <a:solidFill>
                  <a:srgbClr val="EC20D4"/>
                </a:solidFill>
              </a:rPr>
              <a:t>1a</a:t>
            </a:r>
          </a:p>
          <a:p>
            <a:pPr algn="l" rtl="0"/>
            <a:r>
              <a:rPr lang="en-US" sz="4000" b="1" i="0" u="none" strike="noStrike" baseline="0" dirty="0" smtClean="0">
                <a:solidFill>
                  <a:schemeClr val="tx1">
                    <a:lumMod val="95000"/>
                    <a:lumOff val="5000"/>
                  </a:schemeClr>
                </a:solidFill>
                <a:latin typeface="Sabon-Roman"/>
              </a:rPr>
              <a:t>In addition to having PTH resistance and </a:t>
            </a:r>
            <a:r>
              <a:rPr lang="en-US" sz="4000" b="1" i="0" u="none" strike="noStrike" baseline="0" dirty="0" err="1" smtClean="0">
                <a:solidFill>
                  <a:schemeClr val="tx1">
                    <a:lumMod val="95000"/>
                    <a:lumOff val="5000"/>
                  </a:schemeClr>
                </a:solidFill>
                <a:latin typeface="Sabon-Roman"/>
              </a:rPr>
              <a:t>AHO,patients</a:t>
            </a:r>
            <a:r>
              <a:rPr lang="en-US" sz="4000" b="1" i="0" u="none" strike="noStrike" baseline="0" dirty="0" smtClean="0">
                <a:solidFill>
                  <a:schemeClr val="tx1">
                    <a:lumMod val="95000"/>
                    <a:lumOff val="5000"/>
                  </a:schemeClr>
                </a:solidFill>
                <a:latin typeface="Sabon-Roman"/>
              </a:rPr>
              <a:t> with PHP 1a show clinical evidence that is consistent</a:t>
            </a:r>
          </a:p>
          <a:p>
            <a:pPr algn="l" rtl="0"/>
            <a:r>
              <a:rPr lang="en-US" sz="4000" b="1" i="0" u="none" strike="noStrike" baseline="0" dirty="0" smtClean="0">
                <a:solidFill>
                  <a:schemeClr val="tx1">
                    <a:lumMod val="95000"/>
                    <a:lumOff val="5000"/>
                  </a:schemeClr>
                </a:solidFill>
                <a:latin typeface="Sabon-Roman"/>
              </a:rPr>
              <a:t>with target-organ resistance to other hormones. </a:t>
            </a:r>
          </a:p>
          <a:p>
            <a:pPr algn="l" rtl="0"/>
            <a:r>
              <a:rPr lang="en-US" sz="4000" b="1" i="0" u="none" strike="noStrike" baseline="0" dirty="0" smtClean="0">
                <a:solidFill>
                  <a:schemeClr val="tx1">
                    <a:lumMod val="95000"/>
                    <a:lumOff val="5000"/>
                  </a:schemeClr>
                </a:solidFill>
                <a:latin typeface="Sabon-Roman"/>
              </a:rPr>
              <a:t>The</a:t>
            </a:r>
            <a:r>
              <a:rPr lang="en-US" sz="4000" b="1" dirty="0">
                <a:solidFill>
                  <a:schemeClr val="tx1">
                    <a:lumMod val="95000"/>
                    <a:lumOff val="5000"/>
                  </a:schemeClr>
                </a:solidFill>
                <a:latin typeface="Sabon-Roman"/>
              </a:rPr>
              <a:t> </a:t>
            </a:r>
            <a:r>
              <a:rPr lang="en-US" sz="4000" b="1" i="0" u="none" strike="noStrike" baseline="0" dirty="0" smtClean="0">
                <a:solidFill>
                  <a:schemeClr val="tx1">
                    <a:lumMod val="95000"/>
                    <a:lumOff val="5000"/>
                  </a:schemeClr>
                </a:solidFill>
                <a:latin typeface="Sabon-Roman"/>
              </a:rPr>
              <a:t>most common additional hormone resistance involves the</a:t>
            </a:r>
          </a:p>
          <a:p>
            <a:pPr algn="l" rtl="0"/>
            <a:r>
              <a:rPr lang="en-US" sz="4000" b="1" i="0" u="none" strike="noStrike" baseline="0" dirty="0" smtClean="0">
                <a:solidFill>
                  <a:schemeClr val="tx1">
                    <a:lumMod val="95000"/>
                    <a:lumOff val="5000"/>
                  </a:schemeClr>
                </a:solidFill>
                <a:latin typeface="Sabon-Roman"/>
              </a:rPr>
              <a:t>actions of TSH, leading to hypothyroidism</a:t>
            </a:r>
            <a:r>
              <a:rPr lang="en-US" sz="4000" b="1" dirty="0" smtClean="0">
                <a:solidFill>
                  <a:schemeClr val="tx1">
                    <a:lumMod val="95000"/>
                    <a:lumOff val="5000"/>
                  </a:schemeClr>
                </a:solidFill>
              </a:rPr>
              <a:t> </a:t>
            </a:r>
            <a:endParaRPr lang="en-US" sz="4000" b="1" dirty="0">
              <a:solidFill>
                <a:schemeClr val="tx1">
                  <a:lumMod val="95000"/>
                  <a:lumOff val="5000"/>
                </a:schemeClr>
              </a:solidFill>
            </a:endParaRPr>
          </a:p>
          <a:p>
            <a:pPr algn="l" rtl="0"/>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92500" lnSpcReduction="10000"/>
          </a:bodyPr>
          <a:lstStyle/>
          <a:p>
            <a:pPr lvl="0" algn="l" rtl="0"/>
            <a:r>
              <a:rPr lang="en-US" sz="4000" b="1" dirty="0">
                <a:solidFill>
                  <a:srgbClr val="EC20D4"/>
                </a:solidFill>
              </a:rPr>
              <a:t>PSEUDOHYPOPARATHYROIDISM TYPE </a:t>
            </a:r>
            <a:r>
              <a:rPr lang="en-US" sz="4000" b="1" dirty="0" smtClean="0">
                <a:solidFill>
                  <a:srgbClr val="EC20D4"/>
                </a:solidFill>
              </a:rPr>
              <a:t>1a</a:t>
            </a:r>
          </a:p>
          <a:p>
            <a:pPr marL="571500" lvl="0" indent="-571500" algn="l" rtl="0">
              <a:buFont typeface="Arial" panose="020B0604020202020204" pitchFamily="34" charset="0"/>
              <a:buChar char="•"/>
            </a:pPr>
            <a:r>
              <a:rPr lang="en-US" sz="4000" b="1" dirty="0">
                <a:solidFill>
                  <a:schemeClr val="tx1">
                    <a:lumMod val="95000"/>
                    <a:lumOff val="5000"/>
                  </a:schemeClr>
                </a:solidFill>
              </a:rPr>
              <a:t>U</a:t>
            </a:r>
            <a:r>
              <a:rPr lang="en-US" sz="4000" b="1" dirty="0" smtClean="0">
                <a:solidFill>
                  <a:schemeClr val="tx1">
                    <a:lumMod val="95000"/>
                    <a:lumOff val="5000"/>
                  </a:schemeClr>
                </a:solidFill>
              </a:rPr>
              <a:t>nlike PTH resistance, which typically develops later in life, TSH resistance can be present at birth.</a:t>
            </a:r>
          </a:p>
          <a:p>
            <a:pPr marL="571500" lvl="0" indent="-571500" algn="l" rtl="0">
              <a:buFont typeface="Arial" panose="020B0604020202020204" pitchFamily="34" charset="0"/>
              <a:buChar char="•"/>
            </a:pPr>
            <a:r>
              <a:rPr lang="en-US" sz="4000" b="1" dirty="0" smtClean="0">
                <a:solidFill>
                  <a:schemeClr val="tx1">
                    <a:lumMod val="95000"/>
                    <a:lumOff val="5000"/>
                  </a:schemeClr>
                </a:solidFill>
              </a:rPr>
              <a:t>Resistance</a:t>
            </a:r>
            <a:r>
              <a:rPr lang="en-US" sz="4000" b="1" dirty="0">
                <a:solidFill>
                  <a:schemeClr val="tx1">
                    <a:lumMod val="95000"/>
                    <a:lumOff val="5000"/>
                  </a:schemeClr>
                </a:solidFill>
              </a:rPr>
              <a:t> </a:t>
            </a:r>
            <a:r>
              <a:rPr lang="en-US" sz="4000" b="1" dirty="0" smtClean="0">
                <a:solidFill>
                  <a:schemeClr val="tx1">
                    <a:lumMod val="95000"/>
                    <a:lumOff val="5000"/>
                  </a:schemeClr>
                </a:solidFill>
              </a:rPr>
              <a:t>to gonadotropins and growth hormone–releasing factor has been reported, whereas resistance to other peptide hormones that also mediate their actions through </a:t>
            </a:r>
            <a:r>
              <a:rPr lang="en-US" sz="4000" b="1" dirty="0" err="1" smtClean="0">
                <a:solidFill>
                  <a:schemeClr val="tx1">
                    <a:lumMod val="95000"/>
                    <a:lumOff val="5000"/>
                  </a:schemeClr>
                </a:solidFill>
              </a:rPr>
              <a:t>Gs</a:t>
            </a:r>
            <a:r>
              <a:rPr lang="en-US" sz="4000" b="1" dirty="0" smtClean="0">
                <a:solidFill>
                  <a:schemeClr val="tx1">
                    <a:lumMod val="95000"/>
                    <a:lumOff val="5000"/>
                  </a:schemeClr>
                </a:solidFill>
              </a:rPr>
              <a:t>α-coupled receptors, such as vasopressin or ACTH, does not appear to become clinically overt </a:t>
            </a:r>
            <a:endParaRPr lang="en-US" sz="4000" b="1" dirty="0">
              <a:solidFill>
                <a:schemeClr val="tx1">
                  <a:lumMod val="95000"/>
                  <a:lumOff val="5000"/>
                </a:schemeClr>
              </a:solidFill>
            </a:endParaRPr>
          </a:p>
          <a:p>
            <a:pPr algn="l" rtl="0"/>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a:xfrm>
            <a:off x="152400" y="76200"/>
            <a:ext cx="8839200" cy="6553200"/>
          </a:xfrm>
          <a:ln w="76200">
            <a:solidFill>
              <a:srgbClr val="EC20D4"/>
            </a:solidFill>
          </a:ln>
        </p:spPr>
        <p:txBody>
          <a:bodyPr>
            <a:normAutofit fontScale="92500" lnSpcReduction="10000"/>
          </a:bodyPr>
          <a:lstStyle/>
          <a:p>
            <a:pPr marL="571500" lvl="0" indent="-571500" algn="l" rtl="0">
              <a:buFont typeface="Arial" panose="020B0604020202020204" pitchFamily="34" charset="0"/>
              <a:buChar char="•"/>
            </a:pPr>
            <a:r>
              <a:rPr lang="en-US" sz="4000" b="1" dirty="0">
                <a:solidFill>
                  <a:srgbClr val="EC20D4"/>
                </a:solidFill>
              </a:rPr>
              <a:t>PSEUDOHYPOPARATHYROIDISM TYPE 1a </a:t>
            </a:r>
            <a:endParaRPr lang="en-US" sz="4000" b="1" dirty="0" smtClean="0">
              <a:solidFill>
                <a:srgbClr val="EC20D4"/>
              </a:solidFill>
            </a:endParaRPr>
          </a:p>
          <a:p>
            <a:pPr marL="571500" lvl="0" indent="-571500" algn="l" rtl="0">
              <a:buFont typeface="Arial" panose="020B0604020202020204" pitchFamily="34" charset="0"/>
              <a:buChar char="•"/>
            </a:pPr>
            <a:r>
              <a:rPr lang="en-US" sz="4000" b="1" dirty="0" smtClean="0">
                <a:solidFill>
                  <a:schemeClr val="tx1">
                    <a:lumMod val="95000"/>
                    <a:lumOff val="5000"/>
                  </a:schemeClr>
                </a:solidFill>
              </a:rPr>
              <a:t>The genetic mutation that causes PHP 1a is located within the </a:t>
            </a:r>
            <a:r>
              <a:rPr lang="en-US" sz="4000" b="1" dirty="0" err="1" smtClean="0">
                <a:solidFill>
                  <a:schemeClr val="tx1">
                    <a:lumMod val="95000"/>
                    <a:lumOff val="5000"/>
                  </a:schemeClr>
                </a:solidFill>
              </a:rPr>
              <a:t>Gs</a:t>
            </a:r>
            <a:r>
              <a:rPr lang="en-US" sz="4000" b="1" dirty="0" smtClean="0">
                <a:solidFill>
                  <a:schemeClr val="tx1">
                    <a:lumMod val="95000"/>
                    <a:lumOff val="5000"/>
                  </a:schemeClr>
                </a:solidFill>
              </a:rPr>
              <a:t>α-coding GNAS exons. A protein that is essential for the actions of many hormones, Gsα primarily mediates agonist-induced generation of intracellular cAMP. </a:t>
            </a:r>
          </a:p>
          <a:p>
            <a:pPr marL="571500" lvl="0" indent="-571500" algn="l" rtl="0">
              <a:buFont typeface="Arial" panose="020B0604020202020204" pitchFamily="34" charset="0"/>
              <a:buChar char="•"/>
            </a:pPr>
            <a:r>
              <a:rPr lang="en-US" sz="4000" b="1" dirty="0" smtClean="0">
                <a:solidFill>
                  <a:schemeClr val="tx1">
                    <a:lumMod val="95000"/>
                    <a:lumOff val="5000"/>
                  </a:schemeClr>
                </a:solidFill>
              </a:rPr>
              <a:t>Activation of a stimulatory G protein–coupled receptor by its agonist, such as PTH, leads to a GDPGTP exchange on </a:t>
            </a:r>
            <a:r>
              <a:rPr lang="en-US" sz="4000" b="1" dirty="0" err="1" smtClean="0">
                <a:solidFill>
                  <a:schemeClr val="tx1">
                    <a:lumMod val="95000"/>
                    <a:lumOff val="5000"/>
                  </a:schemeClr>
                </a:solidFill>
              </a:rPr>
              <a:t>Gs</a:t>
            </a:r>
            <a:r>
              <a:rPr lang="en-US" sz="4000" b="1" dirty="0" smtClean="0">
                <a:solidFill>
                  <a:schemeClr val="tx1">
                    <a:lumMod val="95000"/>
                    <a:lumOff val="5000"/>
                  </a:schemeClr>
                </a:solidFill>
              </a:rPr>
              <a:t>α, causing dissociation of the latter from Gβγ subunits</a:t>
            </a:r>
            <a:endParaRPr lang="en-US" sz="4000" b="1" dirty="0">
              <a:solidFill>
                <a:schemeClr val="tx1">
                  <a:lumMod val="95000"/>
                  <a:lumOff val="5000"/>
                </a:schemeClr>
              </a:solidFill>
            </a:endParaRPr>
          </a:p>
          <a:p>
            <a:pPr marL="457200" indent="-457200" algn="l" rtl="0">
              <a:buFont typeface="Arial" panose="020B0604020202020204" pitchFamily="34" charset="0"/>
              <a:buChar char="•"/>
            </a:pP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457200" indent="-457200" algn="l" rtl="0">
              <a:buFont typeface="Arial" panose="020B0604020202020204" pitchFamily="34" charset="0"/>
              <a:buChar char="•"/>
            </a:pPr>
            <a:r>
              <a:rPr lang="en-US" b="1" dirty="0" smtClean="0">
                <a:solidFill>
                  <a:schemeClr val="tx1">
                    <a:lumMod val="95000"/>
                    <a:lumOff val="5000"/>
                  </a:schemeClr>
                </a:solidFill>
                <a:cs typeface="+mj-cs"/>
              </a:rPr>
              <a:t> </a:t>
            </a:r>
            <a:r>
              <a:rPr lang="en-US" sz="4400" b="1" dirty="0" smtClean="0">
                <a:solidFill>
                  <a:srgbClr val="EC20D4"/>
                </a:solidFill>
                <a:cs typeface="+mj-cs"/>
              </a:rPr>
              <a:t>PHP type 1a</a:t>
            </a:r>
            <a:r>
              <a:rPr lang="en-US" b="1" dirty="0" smtClean="0">
                <a:solidFill>
                  <a:schemeClr val="tx1">
                    <a:lumMod val="95000"/>
                    <a:lumOff val="5000"/>
                  </a:schemeClr>
                </a:solidFill>
                <a:cs typeface="+mj-cs"/>
              </a:rPr>
              <a:t>: This allows both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and Gβγ to stimulate their respective effectors. In its </a:t>
            </a:r>
            <a:r>
              <a:rPr lang="en-US" b="1" dirty="0" err="1" smtClean="0">
                <a:solidFill>
                  <a:schemeClr val="tx1">
                    <a:lumMod val="95000"/>
                    <a:lumOff val="5000"/>
                  </a:schemeClr>
                </a:solidFill>
                <a:cs typeface="+mj-cs"/>
              </a:rPr>
              <a:t>GTPbound</a:t>
            </a:r>
            <a:r>
              <a:rPr lang="en-US" b="1" dirty="0">
                <a:solidFill>
                  <a:schemeClr val="tx1">
                    <a:lumMod val="95000"/>
                    <a:lumOff val="5000"/>
                  </a:schemeClr>
                </a:solidFill>
                <a:cs typeface="+mj-cs"/>
              </a:rPr>
              <a:t> </a:t>
            </a:r>
            <a:r>
              <a:rPr lang="en-US" b="1" dirty="0" smtClean="0">
                <a:solidFill>
                  <a:schemeClr val="tx1">
                    <a:lumMod val="95000"/>
                    <a:lumOff val="5000"/>
                  </a:schemeClr>
                </a:solidFill>
                <a:cs typeface="+mj-cs"/>
              </a:rPr>
              <a:t>state,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can directly activate several different effectors, such as Src tyrosine kinase,63 and certain Cachannels.</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Apart from these effectors, however, adenylyl cyclase is by far the most ubiquitous and the most extensively investigated effector molecule stimulated by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An integral membrane protein, adenylyl cyclase catalyzes the synthesis of the ubiquitous </a:t>
            </a:r>
            <a:r>
              <a:rPr lang="en-US" b="1" dirty="0" err="1" smtClean="0">
                <a:solidFill>
                  <a:schemeClr val="tx1">
                    <a:lumMod val="95000"/>
                    <a:lumOff val="5000"/>
                  </a:schemeClr>
                </a:solidFill>
                <a:cs typeface="+mj-cs"/>
              </a:rPr>
              <a:t>cAMP</a:t>
            </a:r>
            <a:r>
              <a:rPr lang="en-US" b="1" dirty="0" smtClean="0">
                <a:solidFill>
                  <a:schemeClr val="tx1">
                    <a:lumMod val="95000"/>
                    <a:lumOff val="5000"/>
                  </a:schemeClr>
                </a:solidFill>
                <a:cs typeface="+mj-cs"/>
              </a:rPr>
              <a:t>, which then triggers various cell-specific responses.</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 </a:t>
            </a:r>
            <a:r>
              <a:rPr lang="en-US" sz="5400" b="1" dirty="0" smtClean="0">
                <a:solidFill>
                  <a:srgbClr val="EC20D4"/>
                </a:solidFill>
                <a:cs typeface="+mj-cs"/>
              </a:rPr>
              <a:t>PHP type 1a:</a:t>
            </a:r>
            <a:r>
              <a:rPr lang="en-US" b="1" dirty="0" smtClean="0">
                <a:solidFill>
                  <a:schemeClr val="tx1">
                    <a:lumMod val="95000"/>
                    <a:lumOff val="5000"/>
                  </a:schemeClr>
                </a:solidFill>
                <a:cs typeface="+mj-cs"/>
              </a:rPr>
              <a:t>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The activation of adenylyl cyclase and other effectors by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is regulated by the intrinsic GTP hydrolase (GTPase) activity of Gsα.</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Conversion of GTP into GDP results in the re-assembly of the G protein </a:t>
            </a:r>
            <a:r>
              <a:rPr lang="en-US" b="1" dirty="0" err="1" smtClean="0">
                <a:solidFill>
                  <a:schemeClr val="tx1">
                    <a:lumMod val="95000"/>
                    <a:lumOff val="5000"/>
                  </a:schemeClr>
                </a:solidFill>
                <a:cs typeface="+mj-cs"/>
              </a:rPr>
              <a:t>heterotrimer</a:t>
            </a:r>
            <a:r>
              <a:rPr lang="en-US" b="1" dirty="0" smtClean="0">
                <a:solidFill>
                  <a:schemeClr val="tx1">
                    <a:lumMod val="95000"/>
                    <a:lumOff val="5000"/>
                  </a:schemeClr>
                </a:solidFill>
                <a:cs typeface="+mj-cs"/>
              </a:rPr>
              <a:t> and, thereby, prevents further effector stimulation</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571500" indent="-571500" algn="l" rtl="0">
              <a:buFont typeface="Arial" panose="020B0604020202020204" pitchFamily="34" charset="0"/>
              <a:buChar char="•"/>
            </a:pPr>
            <a:endParaRPr lang="en-US" sz="4000" b="1" i="0" u="none" strike="noStrike" baseline="0" dirty="0" smtClean="0">
              <a:solidFill>
                <a:schemeClr val="tx1">
                  <a:lumMod val="95000"/>
                  <a:lumOff val="5000"/>
                </a:schemeClr>
              </a:solidFill>
              <a:latin typeface="Sabon-Roman"/>
            </a:endParaRPr>
          </a:p>
          <a:p>
            <a:pPr marL="571500" indent="-571500" algn="l" rtl="0">
              <a:buFont typeface="Arial" panose="020B0604020202020204" pitchFamily="34" charset="0"/>
              <a:buChar char="•"/>
            </a:pPr>
            <a:endParaRPr lang="en-US" sz="4000" b="1" dirty="0">
              <a:solidFill>
                <a:schemeClr val="tx1">
                  <a:lumMod val="95000"/>
                  <a:lumOff val="5000"/>
                </a:schemeClr>
              </a:solidFill>
              <a:latin typeface="Sabon-Roman"/>
            </a:endParaRPr>
          </a:p>
          <a:p>
            <a:pPr marL="571500" indent="-571500" algn="l" rtl="0">
              <a:buFont typeface="Arial" panose="020B0604020202020204" pitchFamily="34" charset="0"/>
              <a:buChar char="•"/>
            </a:pPr>
            <a:r>
              <a:rPr lang="en-US" sz="4000" b="1" i="0" u="none" strike="noStrike" baseline="0" dirty="0" smtClean="0">
                <a:solidFill>
                  <a:schemeClr val="tx1">
                    <a:lumMod val="95000"/>
                    <a:lumOff val="5000"/>
                  </a:schemeClr>
                </a:solidFill>
                <a:latin typeface="Sabon-Roman"/>
              </a:rPr>
              <a:t>The primary site of PTH resistance in PHP is the renal</a:t>
            </a:r>
            <a:r>
              <a:rPr lang="en-US" sz="4000" b="1" i="0" u="none" strike="noStrike" dirty="0" smtClean="0">
                <a:solidFill>
                  <a:schemeClr val="tx1">
                    <a:lumMod val="95000"/>
                    <a:lumOff val="5000"/>
                  </a:schemeClr>
                </a:solidFill>
                <a:latin typeface="Sabon-Roman"/>
              </a:rPr>
              <a:t> </a:t>
            </a:r>
            <a:r>
              <a:rPr lang="en-US" sz="4000" b="1" i="0" u="none" strike="noStrike" baseline="0" dirty="0" smtClean="0">
                <a:solidFill>
                  <a:schemeClr val="tx1">
                    <a:lumMod val="95000"/>
                    <a:lumOff val="5000"/>
                  </a:schemeClr>
                </a:solidFill>
                <a:latin typeface="Sabon-Roman"/>
              </a:rPr>
              <a:t>proximal tubule, as the actions of PTH in bone and the</a:t>
            </a:r>
            <a:r>
              <a:rPr lang="en-US" sz="4000" b="1" i="0" u="none" strike="noStrike" dirty="0" smtClean="0">
                <a:solidFill>
                  <a:schemeClr val="tx1">
                    <a:lumMod val="95000"/>
                    <a:lumOff val="5000"/>
                  </a:schemeClr>
                </a:solidFill>
                <a:latin typeface="Sabon-Roman"/>
              </a:rPr>
              <a:t> </a:t>
            </a:r>
            <a:r>
              <a:rPr lang="en-US" sz="4000" b="1" i="0" u="none" strike="noStrike" baseline="0" dirty="0" smtClean="0">
                <a:solidFill>
                  <a:schemeClr val="tx1">
                    <a:lumMod val="95000"/>
                    <a:lumOff val="5000"/>
                  </a:schemeClr>
                </a:solidFill>
                <a:latin typeface="Sabon-Roman"/>
              </a:rPr>
              <a:t>distal tubule appear normal</a:t>
            </a:r>
            <a:endParaRPr lang="fa-IR" sz="40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1" y="1219201"/>
            <a:ext cx="7104260" cy="500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8313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r>
              <a:rPr lang="en-US" sz="5400" b="1" dirty="0" smtClean="0">
                <a:solidFill>
                  <a:srgbClr val="EC20D4"/>
                </a:solidFill>
                <a:cs typeface="+mj-cs"/>
              </a:rPr>
              <a:t> </a:t>
            </a:r>
          </a:p>
          <a:p>
            <a:pPr marL="685800" indent="-685800" algn="l" rtl="0">
              <a:buFont typeface="Arial" panose="020B0604020202020204" pitchFamily="34" charset="0"/>
              <a:buChar char="•"/>
            </a:pPr>
            <a:r>
              <a:rPr lang="en-US" sz="5400" b="1" dirty="0" smtClean="0">
                <a:solidFill>
                  <a:srgbClr val="EC20D4"/>
                </a:solidFill>
                <a:cs typeface="+mj-cs"/>
              </a:rPr>
              <a:t>PHP type 1a:</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Mutations identified in PHP 1a patients are heterozygous and scattered throughout all of the 13 GNAS exons encoding </a:t>
            </a:r>
            <a:r>
              <a:rPr lang="en-US" b="1" dirty="0" err="1" smtClean="0">
                <a:solidFill>
                  <a:schemeClr val="tx1">
                    <a:lumMod val="95000"/>
                    <a:lumOff val="5000"/>
                  </a:schemeClr>
                </a:solidFill>
                <a:cs typeface="+mj-cs"/>
              </a:rPr>
              <a:t>Gs</a:t>
            </a:r>
            <a:r>
              <a:rPr lang="el-GR" b="1" dirty="0" smtClean="0">
                <a:solidFill>
                  <a:schemeClr val="tx1">
                    <a:lumMod val="95000"/>
                    <a:lumOff val="5000"/>
                  </a:schemeClr>
                </a:solidFill>
                <a:cs typeface="+mj-cs"/>
              </a:rPr>
              <a:t>α </a:t>
            </a:r>
            <a:r>
              <a:rPr lang="en-US" b="1" dirty="0" smtClean="0">
                <a:solidFill>
                  <a:schemeClr val="tx1">
                    <a:lumMod val="95000"/>
                    <a:lumOff val="5000"/>
                  </a:schemeClr>
                </a:solidFill>
                <a:cs typeface="+mj-cs"/>
              </a:rPr>
              <a:t>and the intervening sequences, including missense and nonsense amino acid changes, insertions/ deletions that cause frameshift, and nucleotide alterations that disrupt pre-mRNA splicing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685800" lvl="0" indent="-685800" algn="l" rtl="0">
              <a:buFont typeface="Arial" panose="020B0604020202020204" pitchFamily="34" charset="0"/>
              <a:buChar char="•"/>
            </a:pPr>
            <a:r>
              <a:rPr lang="en-US" sz="5400" b="1" dirty="0">
                <a:solidFill>
                  <a:srgbClr val="EC20D4"/>
                </a:solidFill>
              </a:rPr>
              <a:t>PHP type 1a:</a:t>
            </a:r>
          </a:p>
          <a:p>
            <a:pPr marL="571500" indent="-571500" algn="l" rtl="0">
              <a:buFont typeface="Arial" panose="020B0604020202020204" pitchFamily="34" charset="0"/>
              <a:buChar char="•"/>
            </a:pPr>
            <a:r>
              <a:rPr lang="en-US" sz="3600" b="1" dirty="0" smtClean="0">
                <a:solidFill>
                  <a:schemeClr val="tx1">
                    <a:lumMod val="95000"/>
                    <a:lumOff val="5000"/>
                  </a:schemeClr>
                </a:solidFill>
                <a:cs typeface="+mj-cs"/>
              </a:rPr>
              <a:t>Consistent with this mutational spectrum, </a:t>
            </a:r>
            <a:r>
              <a:rPr lang="en-US" sz="3600" b="1" dirty="0" err="1" smtClean="0">
                <a:solidFill>
                  <a:schemeClr val="tx1">
                    <a:lumMod val="95000"/>
                    <a:lumOff val="5000"/>
                  </a:schemeClr>
                </a:solidFill>
                <a:cs typeface="+mj-cs"/>
              </a:rPr>
              <a:t>Gs</a:t>
            </a:r>
            <a:r>
              <a:rPr lang="en-US" sz="3600" b="1" dirty="0" smtClean="0">
                <a:solidFill>
                  <a:schemeClr val="tx1">
                    <a:lumMod val="95000"/>
                    <a:lumOff val="5000"/>
                  </a:schemeClr>
                </a:solidFill>
                <a:cs typeface="+mj-cs"/>
              </a:rPr>
              <a:t>α level/activity is reduced by approximately 50% in easily accessible tissues from PHP 1a patients, such as erythrocytes, skin fibroblasts, and platelets.</a:t>
            </a:r>
          </a:p>
          <a:p>
            <a:pPr marL="571500" indent="-571500" algn="l" rtl="0">
              <a:buFont typeface="Arial" panose="020B0604020202020204" pitchFamily="34" charset="0"/>
              <a:buChar char="•"/>
            </a:pPr>
            <a:r>
              <a:rPr lang="en-US" sz="3600" b="1" dirty="0" smtClean="0">
                <a:solidFill>
                  <a:schemeClr val="tx1">
                    <a:lumMod val="95000"/>
                    <a:lumOff val="5000"/>
                  </a:schemeClr>
                </a:solidFill>
                <a:cs typeface="+mj-cs"/>
              </a:rPr>
              <a:t>Deficiency of </a:t>
            </a:r>
            <a:r>
              <a:rPr lang="en-US" sz="3600" b="1" dirty="0" err="1" smtClean="0">
                <a:solidFill>
                  <a:schemeClr val="tx1">
                    <a:lumMod val="95000"/>
                    <a:lumOff val="5000"/>
                  </a:schemeClr>
                </a:solidFill>
                <a:cs typeface="+mj-cs"/>
              </a:rPr>
              <a:t>Gs</a:t>
            </a:r>
            <a:r>
              <a:rPr lang="en-US" sz="3600" b="1" dirty="0" smtClean="0">
                <a:solidFill>
                  <a:schemeClr val="tx1">
                    <a:lumMod val="95000"/>
                    <a:lumOff val="5000"/>
                  </a:schemeClr>
                </a:solidFill>
                <a:cs typeface="+mj-cs"/>
              </a:rPr>
              <a:t>α has also been demonstrated in renal membranes from a patient with PHP</a:t>
            </a:r>
            <a:endParaRPr lang="fa-IR" sz="36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70000" lnSpcReduction="20000"/>
          </a:bodyPr>
          <a:lstStyle/>
          <a:p>
            <a:pPr marL="857250" lvl="0" indent="-857250" algn="l" rtl="0">
              <a:buFont typeface="Arial" panose="020B0604020202020204" pitchFamily="34" charset="0"/>
              <a:buChar char="•"/>
            </a:pPr>
            <a:r>
              <a:rPr lang="en-US" sz="6300" dirty="0" smtClean="0">
                <a:solidFill>
                  <a:srgbClr val="EC20D4"/>
                </a:solidFill>
              </a:rPr>
              <a:t>PHP type 1a:</a:t>
            </a:r>
          </a:p>
          <a:p>
            <a:pPr marL="685800" lvl="0" indent="-685800" algn="l" rtl="0">
              <a:buFont typeface="Arial" panose="020B0604020202020204" pitchFamily="34" charset="0"/>
              <a:buChar char="•"/>
            </a:pPr>
            <a:r>
              <a:rPr lang="en-US" sz="5400" dirty="0" smtClean="0">
                <a:solidFill>
                  <a:schemeClr val="tx1">
                    <a:lumMod val="95000"/>
                    <a:lumOff val="5000"/>
                  </a:schemeClr>
                </a:solidFill>
              </a:rPr>
              <a:t>The detection of reduced </a:t>
            </a:r>
            <a:r>
              <a:rPr lang="en-US" sz="5400" dirty="0" err="1" smtClean="0">
                <a:solidFill>
                  <a:schemeClr val="tx1">
                    <a:lumMod val="95000"/>
                    <a:lumOff val="5000"/>
                  </a:schemeClr>
                </a:solidFill>
              </a:rPr>
              <a:t>Gs</a:t>
            </a:r>
            <a:r>
              <a:rPr lang="en-US" sz="5400" dirty="0" smtClean="0">
                <a:solidFill>
                  <a:schemeClr val="tx1">
                    <a:lumMod val="95000"/>
                    <a:lumOff val="5000"/>
                  </a:schemeClr>
                </a:solidFill>
              </a:rPr>
              <a:t>α activity is important for the establishment of PHP 1a diagnosis, particularly for cases in which genetic analysis fails to reveal a GNAS mutation. </a:t>
            </a:r>
          </a:p>
          <a:p>
            <a:pPr marL="685800" lvl="0" indent="-685800" algn="l" rtl="0">
              <a:buFont typeface="Arial" panose="020B0604020202020204" pitchFamily="34" charset="0"/>
              <a:buChar char="•"/>
            </a:pPr>
            <a:r>
              <a:rPr lang="en-US" sz="5400" dirty="0" smtClean="0">
                <a:solidFill>
                  <a:schemeClr val="tx1">
                    <a:lumMod val="95000"/>
                    <a:lumOff val="5000"/>
                  </a:schemeClr>
                </a:solidFill>
              </a:rPr>
              <a:t>Reduction of </a:t>
            </a:r>
            <a:r>
              <a:rPr lang="en-US" sz="5400" dirty="0" err="1" smtClean="0">
                <a:solidFill>
                  <a:schemeClr val="tx1">
                    <a:lumMod val="95000"/>
                    <a:lumOff val="5000"/>
                  </a:schemeClr>
                </a:solidFill>
              </a:rPr>
              <a:t>Gs</a:t>
            </a:r>
            <a:r>
              <a:rPr lang="en-US" sz="5400" dirty="0" smtClean="0">
                <a:solidFill>
                  <a:schemeClr val="tx1">
                    <a:lumMod val="95000"/>
                    <a:lumOff val="5000"/>
                  </a:schemeClr>
                </a:solidFill>
              </a:rPr>
              <a:t>α activity in PHP 1a is consistent with the fact that PTH and the other hormones with impaired actions in this disorder act via cAMP-mediated signaling pathways.</a:t>
            </a:r>
          </a:p>
          <a:p>
            <a:pPr marL="685800" lvl="0" indent="-685800" algn="l" rtl="0">
              <a:buFont typeface="Arial" panose="020B0604020202020204" pitchFamily="34" charset="0"/>
              <a:buChar char="•"/>
            </a:pPr>
            <a:endParaRPr lang="en-US" sz="5400" dirty="0">
              <a:solidFill>
                <a:srgbClr val="EC20D4"/>
              </a:solidFill>
            </a:endParaRPr>
          </a:p>
          <a:p>
            <a:pPr marL="457200" indent="-457200" algn="l" rtl="0">
              <a:buFont typeface="Arial" panose="020B0604020202020204" pitchFamily="34" charset="0"/>
              <a:buChar char="•"/>
            </a:pP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92500" lnSpcReduction="10000"/>
          </a:bodyPr>
          <a:lstStyle/>
          <a:p>
            <a:pPr marL="685800" lvl="0" indent="-685800" algn="l" rtl="0">
              <a:buFont typeface="Arial" panose="020B0604020202020204" pitchFamily="34" charset="0"/>
              <a:buChar char="•"/>
            </a:pPr>
            <a:r>
              <a:rPr lang="en-US" sz="4800" b="1" dirty="0">
                <a:solidFill>
                  <a:srgbClr val="EC20D4"/>
                </a:solidFill>
              </a:rPr>
              <a:t>PHP type </a:t>
            </a:r>
            <a:r>
              <a:rPr lang="en-US" sz="4800" b="1" dirty="0" smtClean="0">
                <a:solidFill>
                  <a:srgbClr val="EC20D4"/>
                </a:solidFill>
              </a:rPr>
              <a:t>1a:</a:t>
            </a:r>
            <a:endParaRPr lang="en-US" sz="4800" b="1" dirty="0" smtClean="0">
              <a:solidFill>
                <a:schemeClr val="tx1">
                  <a:lumMod val="95000"/>
                  <a:lumOff val="5000"/>
                </a:schemeClr>
              </a:solidFill>
            </a:endParaRPr>
          </a:p>
          <a:p>
            <a:pPr marL="685800" lvl="0" indent="-685800" algn="l" rtl="0">
              <a:buFont typeface="Arial" panose="020B0604020202020204" pitchFamily="34" charset="0"/>
              <a:buChar char="•"/>
            </a:pPr>
            <a:r>
              <a:rPr lang="en-US" sz="3400" b="1" dirty="0" smtClean="0">
                <a:solidFill>
                  <a:schemeClr val="tx1">
                    <a:lumMod val="95000"/>
                    <a:lumOff val="5000"/>
                  </a:schemeClr>
                </a:solidFill>
              </a:rPr>
              <a:t>A missense mutation in exon 13 (A366S) was identified in two unrelated boys, who presented with PHP 1a and precocious puberty.</a:t>
            </a:r>
          </a:p>
          <a:p>
            <a:pPr marL="685800" lvl="0" indent="-685800" algn="l" rtl="0">
              <a:buFont typeface="Arial" panose="020B0604020202020204" pitchFamily="34" charset="0"/>
              <a:buChar char="•"/>
            </a:pPr>
            <a:r>
              <a:rPr lang="en-US" sz="3400" b="1" dirty="0" smtClean="0">
                <a:solidFill>
                  <a:schemeClr val="tx1">
                    <a:lumMod val="95000"/>
                    <a:lumOff val="5000"/>
                  </a:schemeClr>
                </a:solidFill>
              </a:rPr>
              <a:t>This</a:t>
            </a:r>
            <a:r>
              <a:rPr lang="en-US" sz="3400" b="1" dirty="0">
                <a:solidFill>
                  <a:schemeClr val="tx1">
                    <a:lumMod val="95000"/>
                    <a:lumOff val="5000"/>
                  </a:schemeClr>
                </a:solidFill>
              </a:rPr>
              <a:t> </a:t>
            </a:r>
            <a:r>
              <a:rPr lang="en-US" sz="3400" b="1" dirty="0" smtClean="0">
                <a:solidFill>
                  <a:schemeClr val="tx1">
                    <a:lumMod val="95000"/>
                    <a:lumOff val="5000"/>
                  </a:schemeClr>
                </a:solidFill>
              </a:rPr>
              <a:t>mutant </a:t>
            </a:r>
            <a:r>
              <a:rPr lang="en-US" sz="3400" b="1" dirty="0" err="1" smtClean="0">
                <a:solidFill>
                  <a:schemeClr val="tx1">
                    <a:lumMod val="95000"/>
                    <a:lumOff val="5000"/>
                  </a:schemeClr>
                </a:solidFill>
              </a:rPr>
              <a:t>Gs</a:t>
            </a:r>
            <a:r>
              <a:rPr lang="en-US" sz="3400" b="1" dirty="0" smtClean="0">
                <a:solidFill>
                  <a:schemeClr val="tx1">
                    <a:lumMod val="95000"/>
                    <a:lumOff val="5000"/>
                  </a:schemeClr>
                </a:solidFill>
              </a:rPr>
              <a:t>α protein is temperature-sensitive and thus rapidly degraded at normal body temperature. The amino acid substitution, however, renders the protein constitutively active, resulting in elevated </a:t>
            </a:r>
            <a:r>
              <a:rPr lang="en-US" sz="3400" b="1" dirty="0" err="1" smtClean="0">
                <a:solidFill>
                  <a:schemeClr val="tx1">
                    <a:lumMod val="95000"/>
                    <a:lumOff val="5000"/>
                  </a:schemeClr>
                </a:solidFill>
              </a:rPr>
              <a:t>cAMP</a:t>
            </a:r>
            <a:r>
              <a:rPr lang="en-US" sz="3400" b="1" dirty="0" smtClean="0">
                <a:solidFill>
                  <a:schemeClr val="tx1">
                    <a:lumMod val="95000"/>
                    <a:lumOff val="5000"/>
                  </a:schemeClr>
                </a:solidFill>
              </a:rPr>
              <a:t> signaling in the cooler temperature of the testis. More recently, another mutant </a:t>
            </a:r>
            <a:r>
              <a:rPr lang="en-US" sz="3400" b="1" dirty="0" err="1" smtClean="0">
                <a:solidFill>
                  <a:schemeClr val="tx1">
                    <a:lumMod val="95000"/>
                    <a:lumOff val="5000"/>
                  </a:schemeClr>
                </a:solidFill>
              </a:rPr>
              <a:t>Gs</a:t>
            </a:r>
            <a:r>
              <a:rPr lang="en-US" sz="3400" b="1" dirty="0" smtClean="0">
                <a:solidFill>
                  <a:schemeClr val="tx1">
                    <a:lumMod val="95000"/>
                    <a:lumOff val="5000"/>
                  </a:schemeClr>
                </a:solidFill>
              </a:rPr>
              <a:t>α protein has been described in a unique case of familial PHP 1a and transient neonatal diarrhea.</a:t>
            </a:r>
            <a:endParaRPr lang="en-US" sz="3400" b="1" dirty="0">
              <a:solidFill>
                <a:schemeClr val="tx1">
                  <a:lumMod val="95000"/>
                  <a:lumOff val="5000"/>
                </a:schemeClr>
              </a:solidFill>
            </a:endParaRPr>
          </a:p>
          <a:p>
            <a:pPr algn="l" rtl="0"/>
            <a:endParaRPr lang="fa-IR" sz="34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571500" lvl="0" indent="-571500" algn="l" rtl="0">
              <a:buFont typeface="Arial" panose="020B0604020202020204" pitchFamily="34" charset="0"/>
              <a:buChar char="•"/>
            </a:pPr>
            <a:endParaRPr lang="en-US" sz="3600" b="1" dirty="0" smtClean="0">
              <a:solidFill>
                <a:srgbClr val="EC20D4"/>
              </a:solidFill>
            </a:endParaRPr>
          </a:p>
          <a:p>
            <a:pPr marL="571500" lvl="0" indent="-571500" algn="l" rtl="0">
              <a:buFont typeface="Arial" panose="020B0604020202020204" pitchFamily="34" charset="0"/>
              <a:buChar char="•"/>
            </a:pPr>
            <a:r>
              <a:rPr lang="en-US" sz="3600" b="1" dirty="0" smtClean="0">
                <a:solidFill>
                  <a:srgbClr val="EC20D4"/>
                </a:solidFill>
              </a:rPr>
              <a:t>PHP </a:t>
            </a:r>
            <a:r>
              <a:rPr lang="en-US" sz="3600" b="1" dirty="0">
                <a:solidFill>
                  <a:srgbClr val="EC20D4"/>
                </a:solidFill>
              </a:rPr>
              <a:t>type </a:t>
            </a:r>
            <a:r>
              <a:rPr lang="en-US" sz="3600" b="1" dirty="0" smtClean="0">
                <a:solidFill>
                  <a:srgbClr val="EC20D4"/>
                </a:solidFill>
              </a:rPr>
              <a:t>1a:</a:t>
            </a:r>
          </a:p>
          <a:p>
            <a:pPr marL="457200" lvl="0" indent="-457200" algn="l" rtl="0">
              <a:buFont typeface="Arial" panose="020B0604020202020204" pitchFamily="34" charset="0"/>
              <a:buChar char="•"/>
            </a:pPr>
            <a:r>
              <a:rPr lang="en-US" sz="2800" b="1" dirty="0" smtClean="0">
                <a:solidFill>
                  <a:schemeClr val="tx1">
                    <a:lumMod val="95000"/>
                    <a:lumOff val="5000"/>
                  </a:schemeClr>
                </a:solidFill>
              </a:rPr>
              <a:t>Another pediatric case has been described in whom a de novo missense mutation (R231C) on the paternal allele was found together with a maternally inherited combination of three C-to-T substitutions, resulting in aberrant GNAS splicing. The patient with these compound heterozygous mutations had morbid obesity, TSH and PTH resistance, and a </a:t>
            </a:r>
            <a:r>
              <a:rPr lang="en-US" sz="2800" b="1" dirty="0" err="1" smtClean="0">
                <a:solidFill>
                  <a:schemeClr val="tx1">
                    <a:lumMod val="95000"/>
                    <a:lumOff val="5000"/>
                  </a:schemeClr>
                </a:solidFill>
              </a:rPr>
              <a:t>prothrombotic</a:t>
            </a:r>
            <a:r>
              <a:rPr lang="en-US" sz="2800" b="1" dirty="0" smtClean="0">
                <a:solidFill>
                  <a:schemeClr val="tx1">
                    <a:lumMod val="95000"/>
                    <a:lumOff val="5000"/>
                  </a:schemeClr>
                </a:solidFill>
              </a:rPr>
              <a:t> state due to marked </a:t>
            </a:r>
            <a:r>
              <a:rPr lang="en-US" sz="2800" b="1" dirty="0" err="1" smtClean="0">
                <a:solidFill>
                  <a:schemeClr val="tx1">
                    <a:lumMod val="95000"/>
                    <a:lumOff val="5000"/>
                  </a:schemeClr>
                </a:solidFill>
              </a:rPr>
              <a:t>Gs</a:t>
            </a:r>
            <a:r>
              <a:rPr lang="en-US" sz="2800" b="1" dirty="0" smtClean="0">
                <a:solidFill>
                  <a:schemeClr val="tx1">
                    <a:lumMod val="95000"/>
                    <a:lumOff val="5000"/>
                  </a:schemeClr>
                </a:solidFill>
              </a:rPr>
              <a:t>α hypofunction in platelets.</a:t>
            </a:r>
            <a:endParaRPr lang="en-US" sz="2800" b="1" dirty="0">
              <a:solidFill>
                <a:schemeClr val="tx1">
                  <a:lumMod val="95000"/>
                  <a:lumOff val="5000"/>
                </a:schemeClr>
              </a:solidFill>
            </a:endParaRPr>
          </a:p>
          <a:p>
            <a:pPr marL="457200" indent="-457200" algn="l" rtl="0">
              <a:buFont typeface="Arial" panose="020B0604020202020204" pitchFamily="34" charset="0"/>
              <a:buChar char="•"/>
            </a:pPr>
            <a:endParaRPr lang="fa-IR" sz="28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77500" lnSpcReduction="20000"/>
          </a:bodyPr>
          <a:lstStyle/>
          <a:p>
            <a:pPr marL="857250" lvl="0" indent="-857250" algn="l" rtl="0">
              <a:buFont typeface="Arial" panose="020B0604020202020204" pitchFamily="34" charset="0"/>
              <a:buChar char="•"/>
            </a:pPr>
            <a:r>
              <a:rPr lang="en-US" sz="7000" b="1" dirty="0">
                <a:solidFill>
                  <a:srgbClr val="EC20D4"/>
                </a:solidFill>
              </a:rPr>
              <a:t>PHP </a:t>
            </a:r>
          </a:p>
          <a:p>
            <a:pPr marL="685800" lvl="0" indent="-685800" algn="l" rtl="0">
              <a:buFont typeface="Arial" panose="020B0604020202020204" pitchFamily="34" charset="0"/>
              <a:buChar char="•"/>
            </a:pPr>
            <a:r>
              <a:rPr lang="en-US" sz="5400" b="1" dirty="0">
                <a:solidFill>
                  <a:schemeClr val="tx1">
                    <a:lumMod val="95000"/>
                    <a:lumOff val="5000"/>
                  </a:schemeClr>
                </a:solidFill>
              </a:rPr>
              <a:t>P</a:t>
            </a:r>
            <a:r>
              <a:rPr lang="en-US" sz="5400" b="1" dirty="0" smtClean="0">
                <a:solidFill>
                  <a:schemeClr val="tx1">
                    <a:lumMod val="95000"/>
                    <a:lumOff val="5000"/>
                  </a:schemeClr>
                </a:solidFill>
              </a:rPr>
              <a:t>aternal </a:t>
            </a:r>
            <a:r>
              <a:rPr lang="en-US" sz="5400" b="1" dirty="0" err="1" smtClean="0">
                <a:solidFill>
                  <a:schemeClr val="tx1">
                    <a:lumMod val="95000"/>
                    <a:lumOff val="5000"/>
                  </a:schemeClr>
                </a:solidFill>
              </a:rPr>
              <a:t>Gs</a:t>
            </a:r>
            <a:r>
              <a:rPr lang="en-US" sz="5400" b="1" dirty="0" smtClean="0">
                <a:solidFill>
                  <a:schemeClr val="tx1">
                    <a:lumMod val="95000"/>
                    <a:lumOff val="5000"/>
                  </a:schemeClr>
                </a:solidFill>
              </a:rPr>
              <a:t>α expression is silenced in a small subset of tissues through as-yet-undefined mechanisms, so that the maternal allele is the predominant source of Gsα expression. </a:t>
            </a:r>
          </a:p>
          <a:p>
            <a:pPr marL="685800" lvl="0" indent="-685800" algn="l" rtl="0">
              <a:buFont typeface="Arial" panose="020B0604020202020204" pitchFamily="34" charset="0"/>
              <a:buChar char="•"/>
            </a:pPr>
            <a:r>
              <a:rPr lang="en-US" sz="5400" b="1" dirty="0" smtClean="0">
                <a:solidFill>
                  <a:schemeClr val="tx1">
                    <a:lumMod val="95000"/>
                    <a:lumOff val="5000"/>
                  </a:schemeClr>
                </a:solidFill>
              </a:rPr>
              <a:t>These tissues include the renal proximal tubule, thyroid, pituitary, and gonads </a:t>
            </a:r>
            <a:endParaRPr lang="en-US" sz="5400" b="1" dirty="0">
              <a:solidFill>
                <a:schemeClr val="tx1">
                  <a:lumMod val="95000"/>
                  <a:lumOff val="5000"/>
                </a:schemeClr>
              </a:solidFill>
            </a:endParaRPr>
          </a:p>
          <a:p>
            <a:pPr marL="457200" indent="-457200" algn="l" rtl="0">
              <a:buFont typeface="Arial" panose="020B0604020202020204" pitchFamily="34" charset="0"/>
              <a:buChar char="•"/>
            </a:pP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55000" lnSpcReduction="20000"/>
          </a:bodyPr>
          <a:lstStyle/>
          <a:p>
            <a:pPr lvl="0" algn="l" rtl="0"/>
            <a:r>
              <a:rPr lang="en-US" sz="12000" b="1" smtClean="0">
                <a:solidFill>
                  <a:srgbClr val="EC20D4"/>
                </a:solidFill>
              </a:rPr>
              <a:t>PHP</a:t>
            </a:r>
            <a:r>
              <a:rPr lang="en-US" sz="5400" b="1" smtClean="0">
                <a:solidFill>
                  <a:schemeClr val="tx1">
                    <a:lumMod val="95000"/>
                    <a:lumOff val="5000"/>
                  </a:schemeClr>
                </a:solidFill>
              </a:rPr>
              <a:t>:</a:t>
            </a:r>
          </a:p>
          <a:p>
            <a:pPr lvl="0" algn="l" rtl="0"/>
            <a:r>
              <a:rPr lang="en-US" sz="5100" b="1" smtClean="0">
                <a:solidFill>
                  <a:schemeClr val="tx1">
                    <a:lumMod val="95000"/>
                    <a:lumOff val="5000"/>
                  </a:schemeClr>
                </a:solidFill>
              </a:rPr>
              <a:t>Although </a:t>
            </a:r>
            <a:r>
              <a:rPr lang="en-US" sz="5100" b="1" dirty="0" smtClean="0">
                <a:solidFill>
                  <a:schemeClr val="tx1">
                    <a:lumMod val="95000"/>
                    <a:lumOff val="5000"/>
                  </a:schemeClr>
                </a:solidFill>
              </a:rPr>
              <a:t>devoid of differential methylation, the </a:t>
            </a:r>
            <a:r>
              <a:rPr lang="en-US" sz="5100" b="1" dirty="0" err="1" smtClean="0">
                <a:solidFill>
                  <a:schemeClr val="tx1">
                    <a:lumMod val="95000"/>
                    <a:lumOff val="5000"/>
                  </a:schemeClr>
                </a:solidFill>
              </a:rPr>
              <a:t>Gs</a:t>
            </a:r>
            <a:r>
              <a:rPr lang="en-US" sz="5100" b="1" dirty="0" smtClean="0">
                <a:solidFill>
                  <a:schemeClr val="tx1">
                    <a:lumMod val="95000"/>
                    <a:lumOff val="5000"/>
                  </a:schemeClr>
                </a:solidFill>
              </a:rPr>
              <a:t>α </a:t>
            </a:r>
          </a:p>
          <a:p>
            <a:pPr lvl="0" algn="l" rtl="0"/>
            <a:r>
              <a:rPr lang="en-US" sz="5100" b="1" dirty="0" smtClean="0">
                <a:solidFill>
                  <a:schemeClr val="tx1">
                    <a:lumMod val="95000"/>
                    <a:lumOff val="5000"/>
                  </a:schemeClr>
                </a:solidFill>
              </a:rPr>
              <a:t>promoter exhibits parent-of-origin–specific histone </a:t>
            </a:r>
          </a:p>
          <a:p>
            <a:pPr lvl="0" algn="l" rtl="0"/>
            <a:r>
              <a:rPr lang="en-US" sz="5100" b="1" dirty="0" smtClean="0">
                <a:solidFill>
                  <a:schemeClr val="tx1">
                    <a:lumMod val="95000"/>
                    <a:lumOff val="5000"/>
                  </a:schemeClr>
                </a:solidFill>
              </a:rPr>
              <a:t>modifications in those tissues where it is </a:t>
            </a:r>
            <a:r>
              <a:rPr lang="en-US" sz="5100" b="1" dirty="0" err="1" smtClean="0">
                <a:solidFill>
                  <a:schemeClr val="tx1">
                    <a:lumMod val="95000"/>
                    <a:lumOff val="5000"/>
                  </a:schemeClr>
                </a:solidFill>
              </a:rPr>
              <a:t>monoallelic</a:t>
            </a:r>
            <a:r>
              <a:rPr lang="en-US" sz="5100" b="1" dirty="0" smtClean="0">
                <a:solidFill>
                  <a:schemeClr val="tx1">
                    <a:lumMod val="95000"/>
                    <a:lumOff val="5000"/>
                  </a:schemeClr>
                </a:solidFill>
              </a:rPr>
              <a:t>.</a:t>
            </a:r>
          </a:p>
          <a:p>
            <a:pPr lvl="0" algn="l" rtl="0"/>
            <a:r>
              <a:rPr lang="en-US" sz="5100" b="1" dirty="0" smtClean="0">
                <a:solidFill>
                  <a:schemeClr val="tx1">
                    <a:lumMod val="95000"/>
                    <a:lumOff val="5000"/>
                  </a:schemeClr>
                </a:solidFill>
              </a:rPr>
              <a:t> The active maternal </a:t>
            </a:r>
            <a:r>
              <a:rPr lang="en-US" sz="5100" b="1" dirty="0" err="1" smtClean="0">
                <a:solidFill>
                  <a:schemeClr val="tx1">
                    <a:lumMod val="95000"/>
                    <a:lumOff val="5000"/>
                  </a:schemeClr>
                </a:solidFill>
              </a:rPr>
              <a:t>Gs</a:t>
            </a:r>
            <a:r>
              <a:rPr lang="en-US" sz="5100" b="1" dirty="0" smtClean="0">
                <a:solidFill>
                  <a:schemeClr val="tx1">
                    <a:lumMod val="95000"/>
                    <a:lumOff val="5000"/>
                  </a:schemeClr>
                </a:solidFill>
              </a:rPr>
              <a:t>α promoter shows a greater </a:t>
            </a:r>
          </a:p>
          <a:p>
            <a:pPr lvl="0" algn="l" rtl="0"/>
            <a:r>
              <a:rPr lang="en-US" sz="5100" b="1" dirty="0" smtClean="0">
                <a:solidFill>
                  <a:schemeClr val="tx1">
                    <a:lumMod val="95000"/>
                    <a:lumOff val="5000"/>
                  </a:schemeClr>
                </a:solidFill>
              </a:rPr>
              <a:t>ratio of tri- to di-methylated histone-3 Lys4 compared</a:t>
            </a:r>
          </a:p>
          <a:p>
            <a:pPr lvl="0" algn="l" rtl="0"/>
            <a:r>
              <a:rPr lang="en-US" sz="5100" b="1" dirty="0" smtClean="0">
                <a:solidFill>
                  <a:schemeClr val="tx1">
                    <a:lumMod val="95000"/>
                    <a:lumOff val="5000"/>
                  </a:schemeClr>
                </a:solidFill>
              </a:rPr>
              <a:t> to the silenced paternal promoter in the proximal </a:t>
            </a:r>
          </a:p>
          <a:p>
            <a:pPr lvl="0" algn="l" rtl="0"/>
            <a:r>
              <a:rPr lang="en-US" sz="5100" b="1" dirty="0" smtClean="0">
                <a:solidFill>
                  <a:schemeClr val="tx1">
                    <a:lumMod val="95000"/>
                    <a:lumOff val="5000"/>
                  </a:schemeClr>
                </a:solidFill>
              </a:rPr>
              <a:t>tubule, whereas the amount of methylated histones is</a:t>
            </a:r>
          </a:p>
          <a:p>
            <a:pPr lvl="0" algn="l" rtl="0"/>
            <a:r>
              <a:rPr lang="en-US" sz="5100" b="1" dirty="0" smtClean="0">
                <a:solidFill>
                  <a:schemeClr val="tx1">
                    <a:lumMod val="95000"/>
                    <a:lumOff val="5000"/>
                  </a:schemeClr>
                </a:solidFill>
              </a:rPr>
              <a:t> similar in maternal and paternal Gsα promoters in </a:t>
            </a:r>
          </a:p>
          <a:p>
            <a:pPr lvl="0" algn="l" rtl="0"/>
            <a:r>
              <a:rPr lang="en-US" sz="5100" b="1" dirty="0" smtClean="0">
                <a:solidFill>
                  <a:schemeClr val="tx1">
                    <a:lumMod val="95000"/>
                    <a:lumOff val="5000"/>
                  </a:schemeClr>
                </a:solidFill>
              </a:rPr>
              <a:t>liver, a tissue in which Gsα is biallelic.</a:t>
            </a:r>
          </a:p>
          <a:p>
            <a:pPr lvl="0" algn="l" rtl="0"/>
            <a:r>
              <a:rPr lang="en-US" sz="5100" b="1" dirty="0" smtClean="0">
                <a:solidFill>
                  <a:schemeClr val="tx1">
                    <a:lumMod val="95000"/>
                    <a:lumOff val="5000"/>
                  </a:schemeClr>
                </a:solidFill>
              </a:rPr>
              <a:t> As discussed later, the tissue-specific, paternal </a:t>
            </a:r>
            <a:r>
              <a:rPr lang="en-US" sz="5100" b="1" dirty="0" err="1" smtClean="0">
                <a:solidFill>
                  <a:schemeClr val="tx1">
                    <a:lumMod val="95000"/>
                    <a:lumOff val="5000"/>
                  </a:schemeClr>
                </a:solidFill>
              </a:rPr>
              <a:t>Gs</a:t>
            </a:r>
            <a:r>
              <a:rPr lang="en-US" sz="5100" b="1" dirty="0" smtClean="0">
                <a:solidFill>
                  <a:schemeClr val="tx1">
                    <a:lumMod val="95000"/>
                    <a:lumOff val="5000"/>
                  </a:schemeClr>
                </a:solidFill>
              </a:rPr>
              <a:t>α</a:t>
            </a:r>
          </a:p>
          <a:p>
            <a:pPr lvl="0" algn="l" rtl="0"/>
            <a:r>
              <a:rPr lang="en-US" sz="5100" b="1" dirty="0" smtClean="0">
                <a:solidFill>
                  <a:schemeClr val="tx1">
                    <a:lumMod val="95000"/>
                    <a:lumOff val="5000"/>
                  </a:schemeClr>
                </a:solidFill>
              </a:rPr>
              <a:t> silencing has a key role in the development of PTH </a:t>
            </a:r>
          </a:p>
          <a:p>
            <a:pPr lvl="0" algn="l" rtl="0"/>
            <a:r>
              <a:rPr lang="en-US" sz="5100" b="1" dirty="0" smtClean="0">
                <a:solidFill>
                  <a:schemeClr val="tx1">
                    <a:lumMod val="95000"/>
                    <a:lumOff val="5000"/>
                  </a:schemeClr>
                </a:solidFill>
              </a:rPr>
              <a:t>resistance in patients with PHP 1a and PHP 1b.</a:t>
            </a:r>
            <a:endParaRPr lang="en-US" sz="5100" b="1" dirty="0">
              <a:solidFill>
                <a:schemeClr val="tx1">
                  <a:lumMod val="95000"/>
                  <a:lumOff val="5000"/>
                </a:schemeClr>
              </a:solidFill>
            </a:endParaRPr>
          </a:p>
          <a:p>
            <a:pPr algn="l" rtl="0"/>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5200" b="1" dirty="0" smtClean="0">
                <a:solidFill>
                  <a:srgbClr val="EC20D4"/>
                </a:solidFill>
                <a:cs typeface="+mj-cs"/>
              </a:rPr>
              <a:t>PHP 1c </a:t>
            </a:r>
            <a:r>
              <a:rPr lang="en-US" b="1" dirty="0" smtClean="0">
                <a:solidFill>
                  <a:schemeClr val="tx1">
                    <a:lumMod val="95000"/>
                    <a:lumOff val="5000"/>
                  </a:schemeClr>
                </a:solidFill>
                <a:cs typeface="+mj-cs"/>
              </a:rPr>
              <a:t>has been described as a distinct variant of PHP 1a but the clinical and laboratory features of patients with PHP 1c are identical to those with PHP 1a, as they have both AHO and </a:t>
            </a:r>
            <a:r>
              <a:rPr lang="en-US" b="1" dirty="0" err="1" smtClean="0">
                <a:solidFill>
                  <a:schemeClr val="tx1">
                    <a:lumMod val="95000"/>
                    <a:lumOff val="5000"/>
                  </a:schemeClr>
                </a:solidFill>
                <a:cs typeface="+mj-cs"/>
              </a:rPr>
              <a:t>multihormone</a:t>
            </a:r>
            <a:r>
              <a:rPr lang="en-US" b="1" dirty="0" smtClean="0">
                <a:solidFill>
                  <a:schemeClr val="tx1">
                    <a:lumMod val="95000"/>
                    <a:lumOff val="5000"/>
                  </a:schemeClr>
                </a:solidFill>
                <a:cs typeface="+mj-cs"/>
              </a:rPr>
              <a:t> resistance. In contrast to PHP 1a, however, biochemical assays demonstrate no reduction in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activity in erythrocytes obtained from PHP 1c patients, suggesting the absence of mutations within the Gsα gene. Nevertheless, recent molecular characterizations have revealed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mutations at least in some PHP 1c patients.</a:t>
            </a: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lvl="0" rtl="0"/>
            <a:r>
              <a:rPr lang="en-US" sz="5400" b="1" dirty="0">
                <a:solidFill>
                  <a:srgbClr val="EC20D4"/>
                </a:solidFill>
              </a:rPr>
              <a:t>CLINICALLY DISTINCT, </a:t>
            </a:r>
            <a:r>
              <a:rPr lang="en-US" sz="5400" b="1" dirty="0" smtClean="0">
                <a:solidFill>
                  <a:srgbClr val="EC20D4"/>
                </a:solidFill>
              </a:rPr>
              <a:t>GENETICALLY </a:t>
            </a:r>
            <a:r>
              <a:rPr lang="en-US" sz="5400" b="1" dirty="0">
                <a:solidFill>
                  <a:srgbClr val="EC20D4"/>
                </a:solidFill>
              </a:rPr>
              <a:t>RELATED PHP</a:t>
            </a:r>
          </a:p>
          <a:p>
            <a:pPr lvl="0" algn="l" rtl="0"/>
            <a:r>
              <a:rPr lang="en-US" sz="5400" b="1" dirty="0" smtClean="0">
                <a:solidFill>
                  <a:srgbClr val="EC20D4"/>
                </a:solidFill>
              </a:rPr>
              <a:t>              1a VARIANTS</a:t>
            </a:r>
          </a:p>
          <a:p>
            <a:pPr lvl="0" algn="l" rtl="0"/>
            <a:r>
              <a:rPr lang="en-US" sz="5400" b="1" dirty="0" smtClean="0">
                <a:solidFill>
                  <a:schemeClr val="tx1">
                    <a:lumMod val="95000"/>
                    <a:lumOff val="5000"/>
                  </a:schemeClr>
                </a:solidFill>
              </a:rPr>
              <a:t>1-</a:t>
            </a:r>
            <a:r>
              <a:rPr lang="en-US" sz="4000" b="1" dirty="0" smtClean="0">
                <a:solidFill>
                  <a:schemeClr val="tx1">
                    <a:lumMod val="95000"/>
                    <a:lumOff val="5000"/>
                  </a:schemeClr>
                </a:solidFill>
              </a:rPr>
              <a:t>Pseudopseudohypoparathyroidism </a:t>
            </a:r>
          </a:p>
          <a:p>
            <a:pPr lvl="0" algn="l" rtl="0"/>
            <a:r>
              <a:rPr lang="en-US" sz="4000" b="1" dirty="0" smtClean="0">
                <a:solidFill>
                  <a:schemeClr val="tx1">
                    <a:lumMod val="95000"/>
                    <a:lumOff val="5000"/>
                  </a:schemeClr>
                </a:solidFill>
              </a:rPr>
              <a:t>2-Progressive </a:t>
            </a:r>
            <a:r>
              <a:rPr lang="en-US" sz="4000" b="1" dirty="0">
                <a:solidFill>
                  <a:schemeClr val="tx1">
                    <a:lumMod val="95000"/>
                    <a:lumOff val="5000"/>
                  </a:schemeClr>
                </a:solidFill>
              </a:rPr>
              <a:t>Osseous </a:t>
            </a:r>
            <a:r>
              <a:rPr lang="en-US" sz="4000" b="1" dirty="0" err="1">
                <a:solidFill>
                  <a:schemeClr val="tx1">
                    <a:lumMod val="95000"/>
                    <a:lumOff val="5000"/>
                  </a:schemeClr>
                </a:solidFill>
              </a:rPr>
              <a:t>Heteroplasia</a:t>
            </a:r>
            <a:endParaRPr lang="en-US" sz="4000" b="1" dirty="0">
              <a:solidFill>
                <a:schemeClr val="tx1">
                  <a:lumMod val="95000"/>
                  <a:lumOff val="5000"/>
                </a:schemeClr>
              </a:solidFill>
            </a:endParaRPr>
          </a:p>
          <a:p>
            <a:pPr rtl="0"/>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Patients with PHP have reduced serum concentrations of 1,25-dihydroxyvitamin D [1,25(OH)2D], which is the main cause of hypocalcemia.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Both low serum 1,25(OH)2D and hyperphosphatemia are the direct results of PTH resistance at the proximal tubule.</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76200" y="152400"/>
            <a:ext cx="8839200" cy="6553200"/>
          </a:xfrm>
          <a:ln w="76200">
            <a:solidFill>
              <a:srgbClr val="EC20D4"/>
            </a:solidFill>
          </a:ln>
        </p:spPr>
        <p:txBody>
          <a:bodyPr>
            <a:normAutofit/>
          </a:bodyPr>
          <a:lstStyle/>
          <a:p>
            <a:pPr algn="l" rtl="0"/>
            <a:r>
              <a:rPr lang="en-US" sz="4800" b="1" dirty="0" err="1" smtClean="0">
                <a:solidFill>
                  <a:srgbClr val="EC20D4"/>
                </a:solidFill>
                <a:cs typeface="+mj-cs"/>
              </a:rPr>
              <a:t>Pseudopseudohypoparathyroidism</a:t>
            </a:r>
            <a:endParaRPr lang="en-US" sz="4800" b="1" dirty="0" smtClean="0">
              <a:solidFill>
                <a:srgbClr val="EC20D4"/>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Physical </a:t>
            </a:r>
            <a:r>
              <a:rPr lang="en-US" b="1" dirty="0">
                <a:solidFill>
                  <a:schemeClr val="tx1">
                    <a:lumMod val="95000"/>
                    <a:lumOff val="5000"/>
                  </a:schemeClr>
                </a:solidFill>
                <a:cs typeface="+mj-cs"/>
              </a:rPr>
              <a:t>abnormalities similar to those observed in </a:t>
            </a:r>
            <a:r>
              <a:rPr lang="en-US" b="1" dirty="0" smtClean="0">
                <a:solidFill>
                  <a:schemeClr val="tx1">
                    <a:lumMod val="95000"/>
                    <a:lumOff val="5000"/>
                  </a:schemeClr>
                </a:solidFill>
                <a:cs typeface="+mj-cs"/>
              </a:rPr>
              <a:t>patients with </a:t>
            </a:r>
            <a:r>
              <a:rPr lang="en-US" b="1" dirty="0">
                <a:solidFill>
                  <a:schemeClr val="tx1">
                    <a:lumMod val="95000"/>
                    <a:lumOff val="5000"/>
                  </a:schemeClr>
                </a:solidFill>
                <a:cs typeface="+mj-cs"/>
              </a:rPr>
              <a:t>PHP 1a but without evidence for an </a:t>
            </a:r>
            <a:r>
              <a:rPr lang="en-US" b="1" dirty="0" smtClean="0">
                <a:solidFill>
                  <a:schemeClr val="tx1">
                    <a:lumMod val="95000"/>
                    <a:lumOff val="5000"/>
                  </a:schemeClr>
                </a:solidFill>
                <a:cs typeface="+mj-cs"/>
              </a:rPr>
              <a:t>abnormal regulation </a:t>
            </a:r>
            <a:r>
              <a:rPr lang="en-US" b="1" dirty="0">
                <a:solidFill>
                  <a:schemeClr val="tx1">
                    <a:lumMod val="95000"/>
                    <a:lumOff val="5000"/>
                  </a:schemeClr>
                </a:solidFill>
                <a:cs typeface="+mj-cs"/>
              </a:rPr>
              <a:t>of calcium and phosphate homeostasis </a:t>
            </a:r>
            <a:r>
              <a:rPr lang="en-US" b="1" dirty="0" smtClean="0">
                <a:solidFill>
                  <a:schemeClr val="tx1">
                    <a:lumMod val="95000"/>
                    <a:lumOff val="5000"/>
                  </a:schemeClr>
                </a:solidFill>
                <a:cs typeface="+mj-cs"/>
              </a:rPr>
              <a:t>were first </a:t>
            </a:r>
            <a:r>
              <a:rPr lang="en-US" b="1" dirty="0">
                <a:solidFill>
                  <a:schemeClr val="tx1">
                    <a:lumMod val="95000"/>
                    <a:lumOff val="5000"/>
                  </a:schemeClr>
                </a:solidFill>
                <a:cs typeface="+mj-cs"/>
              </a:rPr>
              <a:t>reported in </a:t>
            </a:r>
            <a:r>
              <a:rPr lang="en-US" b="1" dirty="0" smtClean="0">
                <a:solidFill>
                  <a:schemeClr val="tx1">
                    <a:lumMod val="95000"/>
                    <a:lumOff val="5000"/>
                  </a:schemeClr>
                </a:solidFill>
                <a:cs typeface="+mj-cs"/>
              </a:rPr>
              <a:t>1952.</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 </a:t>
            </a:r>
            <a:r>
              <a:rPr lang="en-US" b="1" dirty="0">
                <a:solidFill>
                  <a:schemeClr val="tx1">
                    <a:lumMod val="95000"/>
                    <a:lumOff val="5000"/>
                  </a:schemeClr>
                </a:solidFill>
                <a:cs typeface="+mj-cs"/>
              </a:rPr>
              <a:t>Because of the lack of an </a:t>
            </a:r>
            <a:r>
              <a:rPr lang="en-US" b="1" dirty="0" smtClean="0">
                <a:solidFill>
                  <a:schemeClr val="tx1">
                    <a:lumMod val="95000"/>
                    <a:lumOff val="5000"/>
                  </a:schemeClr>
                </a:solidFill>
                <a:cs typeface="+mj-cs"/>
              </a:rPr>
              <a:t>abnormal regulation </a:t>
            </a:r>
            <a:r>
              <a:rPr lang="en-US" b="1" dirty="0">
                <a:solidFill>
                  <a:schemeClr val="tx1">
                    <a:lumMod val="95000"/>
                    <a:lumOff val="5000"/>
                  </a:schemeClr>
                </a:solidFill>
                <a:cs typeface="+mj-cs"/>
              </a:rPr>
              <a:t>of mineral ion homeostasis, the </a:t>
            </a:r>
            <a:r>
              <a:rPr lang="en-US" b="1" dirty="0" smtClean="0">
                <a:solidFill>
                  <a:schemeClr val="tx1">
                    <a:lumMod val="95000"/>
                    <a:lumOff val="5000"/>
                  </a:schemeClr>
                </a:solidFill>
                <a:cs typeface="+mj-cs"/>
              </a:rPr>
              <a:t>name </a:t>
            </a:r>
            <a:r>
              <a:rPr lang="en-US" b="1" dirty="0" err="1" smtClean="0">
                <a:solidFill>
                  <a:srgbClr val="EC20D4"/>
                </a:solidFill>
                <a:cs typeface="+mj-cs"/>
              </a:rPr>
              <a:t>pseudopseudohypoparathyroidism</a:t>
            </a:r>
            <a:r>
              <a:rPr lang="en-US" b="1" dirty="0" smtClean="0">
                <a:solidFill>
                  <a:srgbClr val="EC20D4"/>
                </a:solidFill>
                <a:cs typeface="+mj-cs"/>
              </a:rPr>
              <a:t> </a:t>
            </a:r>
            <a:r>
              <a:rPr lang="en-US" b="1" dirty="0">
                <a:solidFill>
                  <a:srgbClr val="EC20D4"/>
                </a:solidFill>
                <a:cs typeface="+mj-cs"/>
              </a:rPr>
              <a:t>(PPHP) </a:t>
            </a:r>
            <a:r>
              <a:rPr lang="en-US" b="1" dirty="0">
                <a:solidFill>
                  <a:schemeClr val="tx1">
                    <a:lumMod val="95000"/>
                    <a:lumOff val="5000"/>
                  </a:schemeClr>
                </a:solidFill>
                <a:cs typeface="+mj-cs"/>
              </a:rPr>
              <a:t>was </a:t>
            </a:r>
            <a:r>
              <a:rPr lang="en-US" b="1" dirty="0" smtClean="0">
                <a:solidFill>
                  <a:schemeClr val="tx1">
                    <a:lumMod val="95000"/>
                    <a:lumOff val="5000"/>
                  </a:schemeClr>
                </a:solidFill>
                <a:cs typeface="+mj-cs"/>
              </a:rPr>
              <a:t>coined to </a:t>
            </a:r>
            <a:r>
              <a:rPr lang="en-US" b="1" dirty="0">
                <a:solidFill>
                  <a:schemeClr val="tx1">
                    <a:lumMod val="95000"/>
                    <a:lumOff val="5000"/>
                  </a:schemeClr>
                </a:solidFill>
                <a:cs typeface="+mj-cs"/>
              </a:rPr>
              <a:t>describe this disorder.: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400" b="1" dirty="0" err="1" smtClean="0">
                <a:solidFill>
                  <a:srgbClr val="EC20D4"/>
                </a:solidFill>
                <a:cs typeface="+mj-cs"/>
              </a:rPr>
              <a:t>Pseudopseudohypoparathyroidism</a:t>
            </a:r>
            <a:r>
              <a:rPr lang="en-US" sz="4400" b="1" dirty="0" smtClean="0">
                <a:solidFill>
                  <a:srgbClr val="EC20D4"/>
                </a:solidFill>
                <a:cs typeface="+mj-cs"/>
              </a:rPr>
              <a:t>: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Interestingly</a:t>
            </a:r>
            <a:r>
              <a:rPr lang="en-US" b="1" dirty="0">
                <a:solidFill>
                  <a:schemeClr val="tx1">
                    <a:lumMod val="95000"/>
                    <a:lumOff val="5000"/>
                  </a:schemeClr>
                </a:solidFill>
                <a:cs typeface="+mj-cs"/>
              </a:rPr>
              <a:t>, patients </a:t>
            </a:r>
            <a:r>
              <a:rPr lang="en-US" b="1" dirty="0" smtClean="0">
                <a:solidFill>
                  <a:schemeClr val="tx1">
                    <a:lumMod val="95000"/>
                    <a:lumOff val="5000"/>
                  </a:schemeClr>
                </a:solidFill>
                <a:cs typeface="+mj-cs"/>
              </a:rPr>
              <a:t>with PPHP </a:t>
            </a:r>
            <a:r>
              <a:rPr lang="en-US" b="1" dirty="0">
                <a:solidFill>
                  <a:schemeClr val="tx1">
                    <a:lumMod val="95000"/>
                    <a:lumOff val="5000"/>
                  </a:schemeClr>
                </a:solidFill>
                <a:cs typeface="+mj-cs"/>
              </a:rPr>
              <a:t>also carry GNAS mutations that lead to </a:t>
            </a:r>
            <a:r>
              <a:rPr lang="en-US" b="1" dirty="0" smtClean="0">
                <a:solidFill>
                  <a:schemeClr val="tx1">
                    <a:lumMod val="95000"/>
                    <a:lumOff val="5000"/>
                  </a:schemeClr>
                </a:solidFill>
                <a:cs typeface="+mj-cs"/>
              </a:rPr>
              <a:t>diminished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a:t>
            </a:r>
            <a:r>
              <a:rPr lang="en-US" b="1" dirty="0">
                <a:solidFill>
                  <a:schemeClr val="tx1">
                    <a:lumMod val="95000"/>
                    <a:lumOff val="5000"/>
                  </a:schemeClr>
                </a:solidFill>
                <a:cs typeface="+mj-cs"/>
              </a:rPr>
              <a:t>function, and these mutations can be found </a:t>
            </a:r>
            <a:r>
              <a:rPr lang="en-US" b="1" dirty="0" smtClean="0">
                <a:solidFill>
                  <a:schemeClr val="tx1">
                    <a:lumMod val="95000"/>
                    <a:lumOff val="5000"/>
                  </a:schemeClr>
                </a:solidFill>
                <a:cs typeface="+mj-cs"/>
              </a:rPr>
              <a:t>in the </a:t>
            </a:r>
            <a:r>
              <a:rPr lang="en-US" b="1" dirty="0">
                <a:solidFill>
                  <a:schemeClr val="tx1">
                    <a:lumMod val="95000"/>
                    <a:lumOff val="5000"/>
                  </a:schemeClr>
                </a:solidFill>
                <a:cs typeface="+mj-cs"/>
              </a:rPr>
              <a:t>same kindred as those with PHP 1a. </a:t>
            </a: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However</a:t>
            </a:r>
            <a:r>
              <a:rPr lang="en-US" b="1" dirty="0">
                <a:solidFill>
                  <a:schemeClr val="tx1">
                    <a:lumMod val="95000"/>
                    <a:lumOff val="5000"/>
                  </a:schemeClr>
                </a:solidFill>
                <a:cs typeface="+mj-cs"/>
              </a:rPr>
              <a:t>, </a:t>
            </a:r>
            <a:r>
              <a:rPr lang="en-US" b="1" dirty="0" smtClean="0">
                <a:solidFill>
                  <a:schemeClr val="tx1">
                    <a:lumMod val="95000"/>
                    <a:lumOff val="5000"/>
                  </a:schemeClr>
                </a:solidFill>
                <a:cs typeface="+mj-cs"/>
              </a:rPr>
              <a:t>both disorders </a:t>
            </a:r>
            <a:r>
              <a:rPr lang="en-US" b="1" dirty="0">
                <a:solidFill>
                  <a:schemeClr val="tx1">
                    <a:lumMod val="95000"/>
                    <a:lumOff val="5000"/>
                  </a:schemeClr>
                </a:solidFill>
                <a:cs typeface="+mj-cs"/>
              </a:rPr>
              <a:t>are never seen in the same sibling kinship, </a:t>
            </a:r>
            <a:r>
              <a:rPr lang="en-US" b="1" dirty="0" smtClean="0">
                <a:solidFill>
                  <a:schemeClr val="tx1">
                    <a:lumMod val="95000"/>
                    <a:lumOff val="5000"/>
                  </a:schemeClr>
                </a:solidFill>
                <a:cs typeface="+mj-cs"/>
              </a:rPr>
              <a:t>and a </a:t>
            </a:r>
            <a:r>
              <a:rPr lang="en-US" b="1" dirty="0">
                <a:solidFill>
                  <a:schemeClr val="tx1">
                    <a:lumMod val="95000"/>
                    <a:lumOff val="5000"/>
                  </a:schemeClr>
                </a:solidFill>
                <a:cs typeface="+mj-cs"/>
              </a:rPr>
              <a:t>careful analysis of multiple families has revealed </a:t>
            </a:r>
            <a:r>
              <a:rPr lang="en-US" b="1" dirty="0" smtClean="0">
                <a:solidFill>
                  <a:schemeClr val="tx1">
                    <a:lumMod val="95000"/>
                    <a:lumOff val="5000"/>
                  </a:schemeClr>
                </a:solidFill>
                <a:cs typeface="+mj-cs"/>
              </a:rPr>
              <a:t>that the </a:t>
            </a:r>
            <a:r>
              <a:rPr lang="en-US" b="1" dirty="0">
                <a:solidFill>
                  <a:schemeClr val="tx1">
                    <a:lumMod val="95000"/>
                    <a:lumOff val="5000"/>
                  </a:schemeClr>
                </a:solidFill>
                <a:cs typeface="+mj-cs"/>
              </a:rPr>
              <a:t>mode of inheritance of each disorder depends on </a:t>
            </a:r>
            <a:r>
              <a:rPr lang="en-US" b="1" dirty="0" smtClean="0">
                <a:solidFill>
                  <a:schemeClr val="tx1">
                    <a:lumMod val="95000"/>
                    <a:lumOff val="5000"/>
                  </a:schemeClr>
                </a:solidFill>
                <a:cs typeface="+mj-cs"/>
              </a:rPr>
              <a:t>the gender </a:t>
            </a:r>
            <a:r>
              <a:rPr lang="en-US" b="1" dirty="0">
                <a:solidFill>
                  <a:schemeClr val="tx1">
                    <a:lumMod val="95000"/>
                    <a:lumOff val="5000"/>
                  </a:schemeClr>
                </a:solidFill>
                <a:cs typeface="+mj-cs"/>
              </a:rPr>
              <a:t>of the parent transmitting the </a:t>
            </a:r>
            <a:r>
              <a:rPr lang="en-US" b="1" dirty="0" err="1">
                <a:solidFill>
                  <a:schemeClr val="tx1">
                    <a:lumMod val="95000"/>
                    <a:lumOff val="5000"/>
                  </a:schemeClr>
                </a:solidFill>
                <a:cs typeface="+mj-cs"/>
              </a:rPr>
              <a:t>Gs</a:t>
            </a:r>
            <a:r>
              <a:rPr lang="en-US" b="1" dirty="0">
                <a:solidFill>
                  <a:schemeClr val="tx1">
                    <a:lumMod val="95000"/>
                    <a:lumOff val="5000"/>
                  </a:schemeClr>
                </a:solidFill>
                <a:cs typeface="+mj-cs"/>
              </a:rPr>
              <a:t>α mutations: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571500" indent="-571500" algn="l" rtl="0">
              <a:buFont typeface="Arial" panose="020B0604020202020204" pitchFamily="34" charset="0"/>
              <a:buChar char="•"/>
            </a:pPr>
            <a:endParaRPr lang="en-US" sz="4400" b="1" dirty="0" smtClean="0">
              <a:solidFill>
                <a:srgbClr val="EC20D4"/>
              </a:solidFill>
              <a:cs typeface="+mj-cs"/>
            </a:endParaRPr>
          </a:p>
          <a:p>
            <a:pPr marL="571500" indent="-571500" algn="l" rtl="0">
              <a:buFont typeface="Arial" panose="020B0604020202020204" pitchFamily="34" charset="0"/>
              <a:buChar char="•"/>
            </a:pPr>
            <a:r>
              <a:rPr lang="en-US" sz="4400" b="1" dirty="0" err="1" smtClean="0">
                <a:solidFill>
                  <a:srgbClr val="EC20D4"/>
                </a:solidFill>
                <a:cs typeface="+mj-cs"/>
              </a:rPr>
              <a:t>Pseudopseudohypoparathyroidism</a:t>
            </a:r>
            <a:r>
              <a:rPr lang="en-US" sz="4400" b="1" dirty="0" smtClean="0">
                <a:solidFill>
                  <a:srgbClr val="EC20D4"/>
                </a:solidFill>
                <a:cs typeface="+mj-cs"/>
              </a:rPr>
              <a:t>: </a:t>
            </a:r>
            <a:r>
              <a:rPr lang="en-US" sz="3600" b="1" dirty="0" smtClean="0">
                <a:solidFill>
                  <a:schemeClr val="bg2">
                    <a:lumMod val="10000"/>
                  </a:schemeClr>
                </a:solidFill>
                <a:cs typeface="+mj-cs"/>
              </a:rPr>
              <a:t>Thus</a:t>
            </a:r>
            <a:r>
              <a:rPr lang="en-US" sz="3600" b="1" dirty="0">
                <a:solidFill>
                  <a:schemeClr val="bg2">
                    <a:lumMod val="10000"/>
                  </a:schemeClr>
                </a:solidFill>
                <a:cs typeface="+mj-cs"/>
              </a:rPr>
              <a:t>, an inactivating </a:t>
            </a:r>
            <a:r>
              <a:rPr lang="en-US" sz="3600" b="1" dirty="0" err="1">
                <a:solidFill>
                  <a:schemeClr val="bg2">
                    <a:lumMod val="10000"/>
                  </a:schemeClr>
                </a:solidFill>
                <a:cs typeface="+mj-cs"/>
              </a:rPr>
              <a:t>Gs</a:t>
            </a:r>
            <a:r>
              <a:rPr lang="en-US" sz="3600" b="1" dirty="0">
                <a:solidFill>
                  <a:schemeClr val="bg2">
                    <a:lumMod val="10000"/>
                  </a:schemeClr>
                </a:solidFill>
                <a:cs typeface="+mj-cs"/>
              </a:rPr>
              <a:t>α mutation causes PHP 1a (i.e</a:t>
            </a:r>
            <a:r>
              <a:rPr lang="en-US" sz="3600" b="1" dirty="0" smtClean="0">
                <a:solidFill>
                  <a:schemeClr val="bg2">
                    <a:lumMod val="10000"/>
                  </a:schemeClr>
                </a:solidFill>
                <a:cs typeface="+mj-cs"/>
              </a:rPr>
              <a:t>., hormone </a:t>
            </a:r>
            <a:r>
              <a:rPr lang="en-US" sz="3600" b="1" dirty="0">
                <a:solidFill>
                  <a:schemeClr val="bg2">
                    <a:lumMod val="10000"/>
                  </a:schemeClr>
                </a:solidFill>
                <a:cs typeface="+mj-cs"/>
              </a:rPr>
              <a:t>resistance and AHO) after maternal </a:t>
            </a:r>
            <a:r>
              <a:rPr lang="en-US" sz="3600" b="1" dirty="0" smtClean="0">
                <a:solidFill>
                  <a:schemeClr val="bg2">
                    <a:lumMod val="10000"/>
                  </a:schemeClr>
                </a:solidFill>
                <a:cs typeface="+mj-cs"/>
              </a:rPr>
              <a:t>inheritance, whereas </a:t>
            </a:r>
            <a:r>
              <a:rPr lang="en-US" sz="3600" b="1" dirty="0">
                <a:solidFill>
                  <a:schemeClr val="bg2">
                    <a:lumMod val="10000"/>
                  </a:schemeClr>
                </a:solidFill>
                <a:cs typeface="+mj-cs"/>
              </a:rPr>
              <a:t>the same mutation on the paternal allele </a:t>
            </a:r>
            <a:r>
              <a:rPr lang="en-US" sz="3600" b="1" dirty="0" smtClean="0">
                <a:solidFill>
                  <a:schemeClr val="bg2">
                    <a:lumMod val="10000"/>
                  </a:schemeClr>
                </a:solidFill>
                <a:cs typeface="+mj-cs"/>
              </a:rPr>
              <a:t>results in </a:t>
            </a:r>
            <a:r>
              <a:rPr lang="en-US" sz="3600" b="1" dirty="0">
                <a:solidFill>
                  <a:schemeClr val="bg2">
                    <a:lumMod val="10000"/>
                  </a:schemeClr>
                </a:solidFill>
                <a:cs typeface="+mj-cs"/>
              </a:rPr>
              <a:t>PPHP (AHO only).</a:t>
            </a:r>
            <a:endParaRPr lang="fa-IR" sz="3600" b="1" dirty="0">
              <a:solidFill>
                <a:schemeClr val="bg2">
                  <a:lumMod val="10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270164"/>
            <a:ext cx="8839200" cy="6553200"/>
          </a:xfrm>
          <a:ln w="76200">
            <a:solidFill>
              <a:srgbClr val="EC20D4"/>
            </a:solidFill>
          </a:ln>
        </p:spPr>
        <p:txBody>
          <a:bodyPr>
            <a:normAutofit lnSpcReduction="10000"/>
          </a:bodyPr>
          <a:lstStyle/>
          <a:p>
            <a:pPr algn="l" rtl="0"/>
            <a:r>
              <a:rPr lang="en-US" sz="4800" b="1" dirty="0" err="1" smtClean="0">
                <a:solidFill>
                  <a:srgbClr val="EC20D4"/>
                </a:solidFill>
                <a:cs typeface="+mj-cs"/>
              </a:rPr>
              <a:t>Pseudopseudohypoparathyroidism</a:t>
            </a:r>
            <a:endParaRPr lang="en-US" sz="4800" b="1" dirty="0" smtClean="0">
              <a:solidFill>
                <a:srgbClr val="EC20D4"/>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Most </a:t>
            </a:r>
            <a:r>
              <a:rPr lang="en-US" b="1" dirty="0">
                <a:solidFill>
                  <a:schemeClr val="tx1">
                    <a:lumMod val="95000"/>
                    <a:lumOff val="5000"/>
                  </a:schemeClr>
                </a:solidFill>
                <a:cs typeface="+mj-cs"/>
              </a:rPr>
              <a:t>AHO features, except </a:t>
            </a:r>
            <a:r>
              <a:rPr lang="en-US" b="1" dirty="0" smtClean="0">
                <a:solidFill>
                  <a:schemeClr val="tx1">
                    <a:lumMod val="95000"/>
                    <a:lumOff val="5000"/>
                  </a:schemeClr>
                </a:solidFill>
                <a:cs typeface="+mj-cs"/>
              </a:rPr>
              <a:t>obesity and </a:t>
            </a:r>
            <a:r>
              <a:rPr lang="en-US" b="1" dirty="0">
                <a:solidFill>
                  <a:schemeClr val="tx1">
                    <a:lumMod val="95000"/>
                    <a:lumOff val="5000"/>
                  </a:schemeClr>
                </a:solidFill>
                <a:cs typeface="+mj-cs"/>
              </a:rPr>
              <a:t>mental retardation, appear to develop regardless </a:t>
            </a:r>
            <a:r>
              <a:rPr lang="en-US" b="1" dirty="0" smtClean="0">
                <a:solidFill>
                  <a:schemeClr val="tx1">
                    <a:lumMod val="95000"/>
                    <a:lumOff val="5000"/>
                  </a:schemeClr>
                </a:solidFill>
                <a:cs typeface="+mj-cs"/>
              </a:rPr>
              <a:t>of the </a:t>
            </a:r>
            <a:r>
              <a:rPr lang="en-US" b="1" dirty="0">
                <a:solidFill>
                  <a:schemeClr val="tx1">
                    <a:lumMod val="95000"/>
                    <a:lumOff val="5000"/>
                  </a:schemeClr>
                </a:solidFill>
                <a:cs typeface="+mj-cs"/>
              </a:rPr>
              <a:t>parent of origin, and it is therefore primarily </a:t>
            </a:r>
            <a:r>
              <a:rPr lang="en-US" b="1" dirty="0" smtClean="0">
                <a:solidFill>
                  <a:schemeClr val="tx1">
                    <a:lumMod val="95000"/>
                    <a:lumOff val="5000"/>
                  </a:schemeClr>
                </a:solidFill>
                <a:cs typeface="+mj-cs"/>
              </a:rPr>
              <a:t>hormone resistance </a:t>
            </a:r>
            <a:r>
              <a:rPr lang="en-US" b="1" dirty="0">
                <a:solidFill>
                  <a:schemeClr val="tx1">
                    <a:lumMod val="95000"/>
                    <a:lumOff val="5000"/>
                  </a:schemeClr>
                </a:solidFill>
                <a:cs typeface="+mj-cs"/>
              </a:rPr>
              <a:t>that displays an imprinted mode of inheritance.</a:t>
            </a:r>
          </a:p>
          <a:p>
            <a:pPr marL="457200" indent="-457200" algn="l" rtl="0">
              <a:buFont typeface="Arial" panose="020B0604020202020204" pitchFamily="34" charset="0"/>
              <a:buChar char="•"/>
            </a:pPr>
            <a:r>
              <a:rPr lang="en-US" b="1" dirty="0">
                <a:solidFill>
                  <a:schemeClr val="tx1">
                    <a:lumMod val="95000"/>
                    <a:lumOff val="5000"/>
                  </a:schemeClr>
                </a:solidFill>
                <a:cs typeface="+mj-cs"/>
              </a:rPr>
              <a:t>Recent studies have furthermore revealed that most </a:t>
            </a:r>
            <a:r>
              <a:rPr lang="en-US" b="1" dirty="0" smtClean="0">
                <a:solidFill>
                  <a:schemeClr val="tx1">
                    <a:lumMod val="95000"/>
                    <a:lumOff val="5000"/>
                  </a:schemeClr>
                </a:solidFill>
                <a:cs typeface="+mj-cs"/>
              </a:rPr>
              <a:t>PPHP patients </a:t>
            </a:r>
            <a:r>
              <a:rPr lang="en-US" b="1" dirty="0">
                <a:solidFill>
                  <a:schemeClr val="tx1">
                    <a:lumMod val="95000"/>
                    <a:lumOff val="5000"/>
                  </a:schemeClr>
                </a:solidFill>
                <a:cs typeface="+mj-cs"/>
              </a:rPr>
              <a:t>are considerably smaller at birth, particularly </a:t>
            </a:r>
            <a:r>
              <a:rPr lang="en-US" b="1" dirty="0" smtClean="0">
                <a:solidFill>
                  <a:schemeClr val="tx1">
                    <a:lumMod val="95000"/>
                    <a:lumOff val="5000"/>
                  </a:schemeClr>
                </a:solidFill>
                <a:cs typeface="+mj-cs"/>
              </a:rPr>
              <a:t>if their </a:t>
            </a:r>
            <a:r>
              <a:rPr lang="en-US" b="1" dirty="0">
                <a:solidFill>
                  <a:schemeClr val="tx1">
                    <a:lumMod val="95000"/>
                    <a:lumOff val="5000"/>
                  </a:schemeClr>
                </a:solidFill>
                <a:cs typeface="+mj-cs"/>
              </a:rPr>
              <a:t>inactivating </a:t>
            </a:r>
            <a:r>
              <a:rPr lang="en-US" b="1" dirty="0" err="1">
                <a:solidFill>
                  <a:schemeClr val="tx1">
                    <a:lumMod val="95000"/>
                    <a:lumOff val="5000"/>
                  </a:schemeClr>
                </a:solidFill>
                <a:cs typeface="+mj-cs"/>
              </a:rPr>
              <a:t>Gs</a:t>
            </a:r>
            <a:r>
              <a:rPr lang="en-US" b="1" dirty="0">
                <a:solidFill>
                  <a:schemeClr val="tx1">
                    <a:lumMod val="95000"/>
                    <a:lumOff val="5000"/>
                  </a:schemeClr>
                </a:solidFill>
                <a:cs typeface="+mj-cs"/>
              </a:rPr>
              <a:t>α mutation is located in GNAS </a:t>
            </a:r>
            <a:r>
              <a:rPr lang="en-US" b="1" dirty="0" smtClean="0">
                <a:solidFill>
                  <a:schemeClr val="tx1">
                    <a:lumMod val="95000"/>
                    <a:lumOff val="5000"/>
                  </a:schemeClr>
                </a:solidFill>
                <a:cs typeface="+mj-cs"/>
              </a:rPr>
              <a:t>exons 2 </a:t>
            </a:r>
            <a:r>
              <a:rPr lang="en-US" b="1" dirty="0">
                <a:solidFill>
                  <a:schemeClr val="tx1">
                    <a:lumMod val="95000"/>
                    <a:lumOff val="5000"/>
                  </a:schemeClr>
                </a:solidFill>
                <a:cs typeface="+mj-cs"/>
              </a:rPr>
              <a:t>to 13 of the paternal allele: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lnSpcReduction="10000"/>
          </a:bodyPr>
          <a:lstStyle/>
          <a:p>
            <a:pPr algn="l" rtl="0"/>
            <a:r>
              <a:rPr lang="en-US" sz="4800" b="1" dirty="0" err="1" smtClean="0">
                <a:solidFill>
                  <a:srgbClr val="EC20D4"/>
                </a:solidFill>
                <a:cs typeface="+mj-cs"/>
              </a:rPr>
              <a:t>Pseudopseudohypoparathyroidism</a:t>
            </a:r>
            <a:endParaRPr lang="en-US" sz="4800" b="1" dirty="0" smtClean="0">
              <a:solidFill>
                <a:srgbClr val="EC20D4"/>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The </a:t>
            </a:r>
            <a:r>
              <a:rPr lang="en-US" b="1" dirty="0">
                <a:solidFill>
                  <a:schemeClr val="tx1">
                    <a:lumMod val="95000"/>
                    <a:lumOff val="5000"/>
                  </a:schemeClr>
                </a:solidFill>
                <a:cs typeface="+mj-cs"/>
              </a:rPr>
              <a:t>tissue-specific imprinting of </a:t>
            </a:r>
            <a:r>
              <a:rPr lang="en-US" b="1" dirty="0" err="1">
                <a:solidFill>
                  <a:schemeClr val="tx1">
                    <a:lumMod val="95000"/>
                    <a:lumOff val="5000"/>
                  </a:schemeClr>
                </a:solidFill>
                <a:cs typeface="+mj-cs"/>
              </a:rPr>
              <a:t>Gs</a:t>
            </a:r>
            <a:r>
              <a:rPr lang="en-US" b="1" dirty="0">
                <a:solidFill>
                  <a:schemeClr val="tx1">
                    <a:lumMod val="95000"/>
                    <a:lumOff val="5000"/>
                  </a:schemeClr>
                </a:solidFill>
                <a:cs typeface="+mj-cs"/>
              </a:rPr>
              <a:t>α expression </a:t>
            </a:r>
            <a:r>
              <a:rPr lang="en-US" b="1" dirty="0" smtClean="0">
                <a:solidFill>
                  <a:schemeClr val="tx1">
                    <a:lumMod val="95000"/>
                    <a:lumOff val="5000"/>
                  </a:schemeClr>
                </a:solidFill>
                <a:cs typeface="+mj-cs"/>
              </a:rPr>
              <a:t>can explain </a:t>
            </a:r>
            <a:r>
              <a:rPr lang="en-US" b="1" dirty="0">
                <a:solidFill>
                  <a:schemeClr val="tx1">
                    <a:lumMod val="95000"/>
                    <a:lumOff val="5000"/>
                  </a:schemeClr>
                </a:solidFill>
                <a:cs typeface="+mj-cs"/>
              </a:rPr>
              <a:t>the parent-of-origin–specific inheritance of </a:t>
            </a:r>
            <a:r>
              <a:rPr lang="en-US" b="1" dirty="0" smtClean="0">
                <a:solidFill>
                  <a:schemeClr val="tx1">
                    <a:lumMod val="95000"/>
                    <a:lumOff val="5000"/>
                  </a:schemeClr>
                </a:solidFill>
                <a:cs typeface="+mj-cs"/>
              </a:rPr>
              <a:t>hormone resistance.</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In </a:t>
            </a:r>
            <a:r>
              <a:rPr lang="en-US" b="1" dirty="0">
                <a:solidFill>
                  <a:schemeClr val="tx1">
                    <a:lumMod val="95000"/>
                    <a:lumOff val="5000"/>
                  </a:schemeClr>
                </a:solidFill>
                <a:cs typeface="+mj-cs"/>
              </a:rPr>
              <a:t>those tissues where </a:t>
            </a:r>
            <a:r>
              <a:rPr lang="en-US" b="1" dirty="0" err="1">
                <a:solidFill>
                  <a:schemeClr val="tx1">
                    <a:lumMod val="95000"/>
                    <a:lumOff val="5000"/>
                  </a:schemeClr>
                </a:solidFill>
                <a:cs typeface="+mj-cs"/>
              </a:rPr>
              <a:t>Gs</a:t>
            </a:r>
            <a:r>
              <a:rPr lang="en-US" b="1" dirty="0">
                <a:solidFill>
                  <a:schemeClr val="tx1">
                    <a:lumMod val="95000"/>
                    <a:lumOff val="5000"/>
                  </a:schemeClr>
                </a:solidFill>
                <a:cs typeface="+mj-cs"/>
              </a:rPr>
              <a:t>α expression </a:t>
            </a:r>
            <a:r>
              <a:rPr lang="en-US" b="1" dirty="0" smtClean="0">
                <a:solidFill>
                  <a:schemeClr val="tx1">
                    <a:lumMod val="95000"/>
                    <a:lumOff val="5000"/>
                  </a:schemeClr>
                </a:solidFill>
                <a:cs typeface="+mj-cs"/>
              </a:rPr>
              <a:t>is paternally </a:t>
            </a:r>
            <a:r>
              <a:rPr lang="en-US" b="1" dirty="0">
                <a:solidFill>
                  <a:schemeClr val="tx1">
                    <a:lumMod val="95000"/>
                    <a:lumOff val="5000"/>
                  </a:schemeClr>
                </a:solidFill>
                <a:cs typeface="+mj-cs"/>
              </a:rPr>
              <a:t>silenced (i.e., Gsα is expressed exclusively </a:t>
            </a:r>
            <a:r>
              <a:rPr lang="en-US" b="1" dirty="0" smtClean="0">
                <a:solidFill>
                  <a:schemeClr val="tx1">
                    <a:lumMod val="95000"/>
                    <a:lumOff val="5000"/>
                  </a:schemeClr>
                </a:solidFill>
                <a:cs typeface="+mj-cs"/>
              </a:rPr>
              <a:t>or predominantly </a:t>
            </a:r>
            <a:r>
              <a:rPr lang="en-US" b="1" dirty="0">
                <a:solidFill>
                  <a:schemeClr val="tx1">
                    <a:lumMod val="95000"/>
                    <a:lumOff val="5000"/>
                  </a:schemeClr>
                </a:solidFill>
                <a:cs typeface="+mj-cs"/>
              </a:rPr>
              <a:t>from the maternal allele), an </a:t>
            </a:r>
            <a:r>
              <a:rPr lang="en-US" b="1" dirty="0" smtClean="0">
                <a:solidFill>
                  <a:schemeClr val="tx1">
                    <a:lumMod val="95000"/>
                    <a:lumOff val="5000"/>
                  </a:schemeClr>
                </a:solidFill>
                <a:cs typeface="+mj-cs"/>
              </a:rPr>
              <a:t>inactivating mutation </a:t>
            </a:r>
            <a:r>
              <a:rPr lang="en-US" b="1" dirty="0">
                <a:solidFill>
                  <a:schemeClr val="tx1">
                    <a:lumMod val="95000"/>
                    <a:lumOff val="5000"/>
                  </a:schemeClr>
                </a:solidFill>
                <a:cs typeface="+mj-cs"/>
              </a:rPr>
              <a:t>located on the paternal allele is not predicted </a:t>
            </a:r>
            <a:r>
              <a:rPr lang="en-US" b="1" dirty="0" smtClean="0">
                <a:solidFill>
                  <a:schemeClr val="tx1">
                    <a:lumMod val="95000"/>
                    <a:lumOff val="5000"/>
                  </a:schemeClr>
                </a:solidFill>
                <a:cs typeface="+mj-cs"/>
              </a:rPr>
              <a:t>to alter </a:t>
            </a:r>
            <a:r>
              <a:rPr lang="en-US" b="1" dirty="0">
                <a:solidFill>
                  <a:schemeClr val="tx1">
                    <a:lumMod val="95000"/>
                    <a:lumOff val="5000"/>
                  </a:schemeClr>
                </a:solidFill>
                <a:cs typeface="+mj-cs"/>
              </a:rPr>
              <a:t>Gsα function, whereas the same mutation </a:t>
            </a:r>
            <a:r>
              <a:rPr lang="en-US" b="1" dirty="0" smtClean="0">
                <a:solidFill>
                  <a:schemeClr val="tx1">
                    <a:lumMod val="95000"/>
                    <a:lumOff val="5000"/>
                  </a:schemeClr>
                </a:solidFill>
                <a:cs typeface="+mj-cs"/>
              </a:rPr>
              <a:t>located on </a:t>
            </a:r>
            <a:r>
              <a:rPr lang="en-US" b="1" dirty="0">
                <a:solidFill>
                  <a:schemeClr val="tx1">
                    <a:lumMod val="95000"/>
                    <a:lumOff val="5000"/>
                  </a:schemeClr>
                </a:solidFill>
                <a:cs typeface="+mj-cs"/>
              </a:rPr>
              <a:t>the maternal allele is predicted to abolish Gsα </a:t>
            </a:r>
            <a:r>
              <a:rPr lang="en-US" b="1" dirty="0" smtClean="0">
                <a:solidFill>
                  <a:schemeClr val="tx1">
                    <a:lumMod val="95000"/>
                    <a:lumOff val="5000"/>
                  </a:schemeClr>
                </a:solidFill>
                <a:cs typeface="+mj-cs"/>
              </a:rPr>
              <a:t>function completely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marL="571500" indent="-571500" algn="l" rtl="0">
              <a:buFont typeface="Arial" panose="020B0604020202020204" pitchFamily="34" charset="0"/>
              <a:buChar char="•"/>
            </a:pPr>
            <a:endParaRPr lang="en-US" sz="4400" b="1" dirty="0" smtClean="0">
              <a:solidFill>
                <a:srgbClr val="EC20D4"/>
              </a:solidFill>
              <a:cs typeface="+mj-cs"/>
            </a:endParaRPr>
          </a:p>
          <a:p>
            <a:pPr marL="571500" indent="-571500" algn="l" rtl="0">
              <a:buFont typeface="Arial" panose="020B0604020202020204" pitchFamily="34" charset="0"/>
              <a:buChar char="•"/>
            </a:pPr>
            <a:r>
              <a:rPr lang="en-US" sz="4400" b="1" dirty="0" err="1" smtClean="0">
                <a:solidFill>
                  <a:srgbClr val="EC20D4"/>
                </a:solidFill>
                <a:cs typeface="+mj-cs"/>
              </a:rPr>
              <a:t>Pseudopseudohypoparathyroidism</a:t>
            </a:r>
            <a:endParaRPr lang="en-US" sz="4400" b="1" dirty="0" smtClean="0">
              <a:solidFill>
                <a:srgbClr val="EC20D4"/>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Hormone </a:t>
            </a:r>
            <a:r>
              <a:rPr lang="en-US" b="1" dirty="0">
                <a:solidFill>
                  <a:schemeClr val="tx1">
                    <a:lumMod val="95000"/>
                    <a:lumOff val="5000"/>
                  </a:schemeClr>
                </a:solidFill>
                <a:cs typeface="+mj-cs"/>
              </a:rPr>
              <a:t>resistance is observed in </a:t>
            </a:r>
            <a:r>
              <a:rPr lang="en-US" b="1" dirty="0" smtClean="0">
                <a:solidFill>
                  <a:schemeClr val="tx1">
                    <a:lumMod val="95000"/>
                    <a:lumOff val="5000"/>
                  </a:schemeClr>
                </a:solidFill>
                <a:cs typeface="+mj-cs"/>
              </a:rPr>
              <a:t>those tissues </a:t>
            </a:r>
            <a:r>
              <a:rPr lang="en-US" b="1" dirty="0">
                <a:solidFill>
                  <a:schemeClr val="tx1">
                    <a:lumMod val="95000"/>
                    <a:lumOff val="5000"/>
                  </a:schemeClr>
                </a:solidFill>
                <a:cs typeface="+mj-cs"/>
              </a:rPr>
              <a:t>where </a:t>
            </a:r>
            <a:r>
              <a:rPr lang="en-US" b="1" dirty="0" err="1">
                <a:solidFill>
                  <a:schemeClr val="tx1">
                    <a:lumMod val="95000"/>
                    <a:lumOff val="5000"/>
                  </a:schemeClr>
                </a:solidFill>
                <a:cs typeface="+mj-cs"/>
              </a:rPr>
              <a:t>Gs</a:t>
            </a:r>
            <a:r>
              <a:rPr lang="en-US" b="1" dirty="0">
                <a:solidFill>
                  <a:schemeClr val="tx1">
                    <a:lumMod val="95000"/>
                    <a:lumOff val="5000"/>
                  </a:schemeClr>
                </a:solidFill>
                <a:cs typeface="+mj-cs"/>
              </a:rPr>
              <a:t>α is imprinted, such as the proximal </a:t>
            </a:r>
            <a:r>
              <a:rPr lang="en-US" b="1" dirty="0" smtClean="0">
                <a:solidFill>
                  <a:schemeClr val="tx1">
                    <a:lumMod val="95000"/>
                    <a:lumOff val="5000"/>
                  </a:schemeClr>
                </a:solidFill>
                <a:cs typeface="+mj-cs"/>
              </a:rPr>
              <a:t>renal tubule </a:t>
            </a:r>
            <a:r>
              <a:rPr lang="en-US" b="1" dirty="0">
                <a:solidFill>
                  <a:schemeClr val="tx1">
                    <a:lumMod val="95000"/>
                    <a:lumOff val="5000"/>
                  </a:schemeClr>
                </a:solidFill>
                <a:cs typeface="+mj-cs"/>
              </a:rPr>
              <a:t>and the thyroid gland, while hormone </a:t>
            </a:r>
            <a:r>
              <a:rPr lang="en-US" b="1" dirty="0" smtClean="0">
                <a:solidFill>
                  <a:schemeClr val="tx1">
                    <a:lumMod val="95000"/>
                    <a:lumOff val="5000"/>
                  </a:schemeClr>
                </a:solidFill>
                <a:cs typeface="+mj-cs"/>
              </a:rPr>
              <a:t>responses are </a:t>
            </a:r>
            <a:r>
              <a:rPr lang="en-US" b="1" dirty="0">
                <a:solidFill>
                  <a:schemeClr val="tx1">
                    <a:lumMod val="95000"/>
                    <a:lumOff val="5000"/>
                  </a:schemeClr>
                </a:solidFill>
                <a:cs typeface="+mj-cs"/>
              </a:rPr>
              <a:t>unimpaired in those tissues where Gsα is biallelic, </a:t>
            </a:r>
            <a:r>
              <a:rPr lang="en-US" b="1" dirty="0" smtClean="0">
                <a:solidFill>
                  <a:schemeClr val="tx1">
                    <a:lumMod val="95000"/>
                    <a:lumOff val="5000"/>
                  </a:schemeClr>
                </a:solidFill>
                <a:cs typeface="+mj-cs"/>
              </a:rPr>
              <a:t>such as </a:t>
            </a:r>
            <a:r>
              <a:rPr lang="en-US" b="1" dirty="0">
                <a:solidFill>
                  <a:schemeClr val="tx1">
                    <a:lumMod val="95000"/>
                    <a:lumOff val="5000"/>
                  </a:schemeClr>
                </a:solidFill>
                <a:cs typeface="+mj-cs"/>
              </a:rPr>
              <a:t>the distal renal tubules.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457200" indent="-457200" algn="l" rtl="0">
              <a:buFont typeface="Arial" panose="020B0604020202020204" pitchFamily="34" charset="0"/>
              <a:buChar char="•"/>
            </a:pPr>
            <a:endParaRPr lang="en-US" sz="3600"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sz="3600" b="1" dirty="0" smtClean="0">
                <a:solidFill>
                  <a:schemeClr val="tx1">
                    <a:lumMod val="95000"/>
                    <a:lumOff val="5000"/>
                  </a:schemeClr>
                </a:solidFill>
                <a:cs typeface="+mj-cs"/>
              </a:rPr>
              <a:t>A recent </a:t>
            </a:r>
            <a:r>
              <a:rPr lang="en-US" sz="3600" b="1" dirty="0">
                <a:solidFill>
                  <a:schemeClr val="tx1">
                    <a:lumMod val="95000"/>
                    <a:lumOff val="5000"/>
                  </a:schemeClr>
                </a:solidFill>
                <a:cs typeface="+mj-cs"/>
              </a:rPr>
              <a:t>study furthermore showed that the silencing of </a:t>
            </a:r>
            <a:r>
              <a:rPr lang="en-US" sz="3600" b="1" dirty="0" smtClean="0">
                <a:solidFill>
                  <a:schemeClr val="tx1">
                    <a:lumMod val="95000"/>
                    <a:lumOff val="5000"/>
                  </a:schemeClr>
                </a:solidFill>
                <a:cs typeface="+mj-cs"/>
              </a:rPr>
              <a:t>the paternal </a:t>
            </a:r>
            <a:r>
              <a:rPr lang="en-US" sz="3600" b="1" dirty="0" err="1">
                <a:solidFill>
                  <a:schemeClr val="tx1">
                    <a:lumMod val="95000"/>
                    <a:lumOff val="5000"/>
                  </a:schemeClr>
                </a:solidFill>
                <a:cs typeface="+mj-cs"/>
              </a:rPr>
              <a:t>Gs</a:t>
            </a:r>
            <a:r>
              <a:rPr lang="en-US" sz="3600" b="1" dirty="0">
                <a:solidFill>
                  <a:schemeClr val="tx1">
                    <a:lumMod val="95000"/>
                    <a:lumOff val="5000"/>
                  </a:schemeClr>
                </a:solidFill>
                <a:cs typeface="+mj-cs"/>
              </a:rPr>
              <a:t>α allele in the renal proximal tubule </a:t>
            </a:r>
            <a:r>
              <a:rPr lang="en-US" sz="3600" b="1" dirty="0" smtClean="0">
                <a:solidFill>
                  <a:schemeClr val="tx1">
                    <a:lumMod val="95000"/>
                    <a:lumOff val="5000"/>
                  </a:schemeClr>
                </a:solidFill>
                <a:cs typeface="+mj-cs"/>
              </a:rPr>
              <a:t>develops after </a:t>
            </a:r>
            <a:r>
              <a:rPr lang="en-US" sz="3600" b="1" dirty="0">
                <a:solidFill>
                  <a:schemeClr val="tx1">
                    <a:lumMod val="95000"/>
                    <a:lumOff val="5000"/>
                  </a:schemeClr>
                </a:solidFill>
                <a:cs typeface="+mj-cs"/>
              </a:rPr>
              <a:t>the early postnatal period in mice, thus </a:t>
            </a:r>
            <a:r>
              <a:rPr lang="en-US" sz="3600" b="1" dirty="0" smtClean="0">
                <a:solidFill>
                  <a:schemeClr val="tx1">
                    <a:lumMod val="95000"/>
                    <a:lumOff val="5000"/>
                  </a:schemeClr>
                </a:solidFill>
                <a:cs typeface="+mj-cs"/>
              </a:rPr>
              <a:t>providing a </a:t>
            </a:r>
            <a:r>
              <a:rPr lang="en-US" sz="3600" b="1" dirty="0">
                <a:solidFill>
                  <a:schemeClr val="tx1">
                    <a:lumMod val="95000"/>
                    <a:lumOff val="5000"/>
                  </a:schemeClr>
                </a:solidFill>
                <a:cs typeface="+mj-cs"/>
              </a:rPr>
              <a:t>plausible explanation for the finding that </a:t>
            </a:r>
            <a:r>
              <a:rPr lang="en-US" sz="3600" b="1" dirty="0">
                <a:solidFill>
                  <a:srgbClr val="B8089F"/>
                </a:solidFill>
                <a:cs typeface="+mj-cs"/>
              </a:rPr>
              <a:t>the </a:t>
            </a:r>
            <a:r>
              <a:rPr lang="en-US" sz="3600" b="1" dirty="0" smtClean="0">
                <a:solidFill>
                  <a:srgbClr val="B8089F"/>
                </a:solidFill>
                <a:cs typeface="+mj-cs"/>
              </a:rPr>
              <a:t>manifestation of </a:t>
            </a:r>
            <a:r>
              <a:rPr lang="en-US" sz="3600" b="1" dirty="0">
                <a:solidFill>
                  <a:srgbClr val="B8089F"/>
                </a:solidFill>
                <a:cs typeface="+mj-cs"/>
              </a:rPr>
              <a:t>PTH resistance occurs mostly after infancy </a:t>
            </a:r>
            <a:r>
              <a:rPr lang="en-US" sz="3600" b="1" dirty="0" smtClean="0">
                <a:solidFill>
                  <a:srgbClr val="B8089F"/>
                </a:solidFill>
                <a:cs typeface="+mj-cs"/>
              </a:rPr>
              <a:t>in patients </a:t>
            </a:r>
            <a:r>
              <a:rPr lang="en-US" sz="3600" b="1" dirty="0">
                <a:solidFill>
                  <a:srgbClr val="B8089F"/>
                </a:solidFill>
                <a:cs typeface="+mj-cs"/>
              </a:rPr>
              <a:t>with PHP 1a and PHP 1b</a:t>
            </a:r>
            <a:endParaRPr lang="fa-IR" sz="3600" b="1" dirty="0">
              <a:solidFill>
                <a:srgbClr val="B8089F"/>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85000" lnSpcReduction="10000"/>
          </a:bodyPr>
          <a:lstStyle/>
          <a:p>
            <a:pPr algn="l" rtl="0"/>
            <a:r>
              <a:rPr lang="en-US" sz="5600" dirty="0" smtClean="0">
                <a:solidFill>
                  <a:srgbClr val="B8089F"/>
                </a:solidFill>
                <a:cs typeface="+mj-cs"/>
              </a:rPr>
              <a:t>PPHP:</a:t>
            </a:r>
          </a:p>
          <a:p>
            <a:pPr algn="l" rtl="0"/>
            <a:r>
              <a:rPr lang="en-US" dirty="0" smtClean="0">
                <a:solidFill>
                  <a:schemeClr val="tx1">
                    <a:lumMod val="95000"/>
                    <a:lumOff val="5000"/>
                  </a:schemeClr>
                </a:solidFill>
                <a:cs typeface="+mj-cs"/>
              </a:rPr>
              <a:t>The </a:t>
            </a:r>
            <a:r>
              <a:rPr lang="en-US" dirty="0">
                <a:solidFill>
                  <a:schemeClr val="tx1">
                    <a:lumMod val="95000"/>
                    <a:lumOff val="5000"/>
                  </a:schemeClr>
                </a:solidFill>
                <a:cs typeface="+mj-cs"/>
              </a:rPr>
              <a:t>finding that most AHO features develop regardless</a:t>
            </a:r>
          </a:p>
          <a:p>
            <a:pPr algn="l" rtl="0"/>
            <a:r>
              <a:rPr lang="en-US" dirty="0">
                <a:solidFill>
                  <a:schemeClr val="tx1">
                    <a:lumMod val="95000"/>
                    <a:lumOff val="5000"/>
                  </a:schemeClr>
                </a:solidFill>
                <a:cs typeface="+mj-cs"/>
              </a:rPr>
              <a:t>of the parent transmitting a </a:t>
            </a:r>
            <a:r>
              <a:rPr lang="en-US" dirty="0" err="1">
                <a:solidFill>
                  <a:schemeClr val="tx1">
                    <a:lumMod val="95000"/>
                    <a:lumOff val="5000"/>
                  </a:schemeClr>
                </a:solidFill>
                <a:cs typeface="+mj-cs"/>
              </a:rPr>
              <a:t>Gs</a:t>
            </a:r>
            <a:r>
              <a:rPr lang="en-US" dirty="0">
                <a:solidFill>
                  <a:schemeClr val="tx1">
                    <a:lumMod val="95000"/>
                    <a:lumOff val="5000"/>
                  </a:schemeClr>
                </a:solidFill>
                <a:cs typeface="+mj-cs"/>
              </a:rPr>
              <a:t>α mutation has led to the</a:t>
            </a:r>
          </a:p>
          <a:p>
            <a:pPr algn="l" rtl="0"/>
            <a:r>
              <a:rPr lang="en-US" dirty="0">
                <a:solidFill>
                  <a:schemeClr val="tx1">
                    <a:lumMod val="95000"/>
                    <a:lumOff val="5000"/>
                  </a:schemeClr>
                </a:solidFill>
                <a:cs typeface="+mj-cs"/>
              </a:rPr>
              <a:t>hypothesis that the inheritance of AHO is due to </a:t>
            </a:r>
            <a:r>
              <a:rPr lang="en-US" dirty="0" err="1">
                <a:solidFill>
                  <a:schemeClr val="tx1">
                    <a:lumMod val="95000"/>
                    <a:lumOff val="5000"/>
                  </a:schemeClr>
                </a:solidFill>
                <a:cs typeface="+mj-cs"/>
              </a:rPr>
              <a:t>Gs</a:t>
            </a:r>
            <a:r>
              <a:rPr lang="en-US" dirty="0">
                <a:solidFill>
                  <a:schemeClr val="tx1">
                    <a:lumMod val="95000"/>
                    <a:lumOff val="5000"/>
                  </a:schemeClr>
                </a:solidFill>
                <a:cs typeface="+mj-cs"/>
              </a:rPr>
              <a:t>α </a:t>
            </a:r>
            <a:r>
              <a:rPr lang="en-US" dirty="0" smtClean="0">
                <a:solidFill>
                  <a:schemeClr val="tx1">
                    <a:lumMod val="95000"/>
                    <a:lumOff val="5000"/>
                  </a:schemeClr>
                </a:solidFill>
                <a:cs typeface="+mj-cs"/>
              </a:rPr>
              <a:t>haploinsufficiency in </a:t>
            </a:r>
            <a:r>
              <a:rPr lang="en-US" dirty="0">
                <a:solidFill>
                  <a:schemeClr val="tx1">
                    <a:lumMod val="95000"/>
                    <a:lumOff val="5000"/>
                  </a:schemeClr>
                </a:solidFill>
                <a:cs typeface="+mj-cs"/>
              </a:rPr>
              <a:t>various tissues, which appears to be true</a:t>
            </a:r>
          </a:p>
          <a:p>
            <a:pPr algn="l" rtl="0"/>
            <a:r>
              <a:rPr lang="en-US" dirty="0">
                <a:solidFill>
                  <a:schemeClr val="tx1">
                    <a:lumMod val="95000"/>
                    <a:lumOff val="5000"/>
                  </a:schemeClr>
                </a:solidFill>
                <a:cs typeface="+mj-cs"/>
              </a:rPr>
              <a:t>in certain settings. </a:t>
            </a:r>
            <a:r>
              <a:rPr lang="en-US" dirty="0" err="1">
                <a:solidFill>
                  <a:schemeClr val="tx1">
                    <a:lumMod val="95000"/>
                    <a:lumOff val="5000"/>
                  </a:schemeClr>
                </a:solidFill>
                <a:cs typeface="+mj-cs"/>
              </a:rPr>
              <a:t>PTHrP</a:t>
            </a:r>
            <a:r>
              <a:rPr lang="en-US" dirty="0">
                <a:solidFill>
                  <a:schemeClr val="tx1">
                    <a:lumMod val="95000"/>
                    <a:lumOff val="5000"/>
                  </a:schemeClr>
                </a:solidFill>
                <a:cs typeface="+mj-cs"/>
              </a:rPr>
              <a:t>-induced </a:t>
            </a:r>
            <a:r>
              <a:rPr lang="en-US" dirty="0" err="1">
                <a:solidFill>
                  <a:schemeClr val="tx1">
                    <a:lumMod val="95000"/>
                    <a:lumOff val="5000"/>
                  </a:schemeClr>
                </a:solidFill>
                <a:cs typeface="+mj-cs"/>
              </a:rPr>
              <a:t>cAMP</a:t>
            </a:r>
            <a:r>
              <a:rPr lang="en-US" dirty="0">
                <a:solidFill>
                  <a:schemeClr val="tx1">
                    <a:lumMod val="95000"/>
                    <a:lumOff val="5000"/>
                  </a:schemeClr>
                </a:solidFill>
                <a:cs typeface="+mj-cs"/>
              </a:rPr>
              <a:t> generation is</a:t>
            </a:r>
          </a:p>
          <a:p>
            <a:pPr algn="l" rtl="0"/>
            <a:r>
              <a:rPr lang="en-US" dirty="0">
                <a:solidFill>
                  <a:schemeClr val="tx1">
                    <a:lumMod val="95000"/>
                    <a:lumOff val="5000"/>
                  </a:schemeClr>
                </a:solidFill>
                <a:cs typeface="+mj-cs"/>
              </a:rPr>
              <a:t>critical for proper control of hypertrophic differentiation</a:t>
            </a:r>
          </a:p>
          <a:p>
            <a:pPr algn="l" rtl="0"/>
            <a:r>
              <a:rPr lang="en-US" dirty="0">
                <a:solidFill>
                  <a:schemeClr val="tx1">
                    <a:lumMod val="95000"/>
                    <a:lumOff val="5000"/>
                  </a:schemeClr>
                </a:solidFill>
                <a:cs typeface="+mj-cs"/>
              </a:rPr>
              <a:t>of growth plate chondrocytes,152 and </a:t>
            </a:r>
            <a:r>
              <a:rPr lang="en-US" dirty="0" err="1">
                <a:solidFill>
                  <a:schemeClr val="tx1">
                    <a:lumMod val="95000"/>
                    <a:lumOff val="5000"/>
                  </a:schemeClr>
                </a:solidFill>
                <a:cs typeface="+mj-cs"/>
              </a:rPr>
              <a:t>Gs</a:t>
            </a:r>
            <a:r>
              <a:rPr lang="en-US" dirty="0">
                <a:solidFill>
                  <a:schemeClr val="tx1">
                    <a:lumMod val="95000"/>
                    <a:lumOff val="5000"/>
                  </a:schemeClr>
                </a:solidFill>
                <a:cs typeface="+mj-cs"/>
              </a:rPr>
              <a:t>α haploinsufficiency</a:t>
            </a:r>
          </a:p>
          <a:p>
            <a:pPr algn="l" rtl="0"/>
            <a:r>
              <a:rPr lang="en-US" dirty="0">
                <a:solidFill>
                  <a:schemeClr val="tx1">
                    <a:lumMod val="95000"/>
                    <a:lumOff val="5000"/>
                  </a:schemeClr>
                </a:solidFill>
                <a:cs typeface="+mj-cs"/>
              </a:rPr>
              <a:t>has been demonstrated in this tissue through the</a:t>
            </a:r>
          </a:p>
          <a:p>
            <a:pPr algn="l" rtl="0"/>
            <a:r>
              <a:rPr lang="en-US" dirty="0">
                <a:solidFill>
                  <a:schemeClr val="tx1">
                    <a:lumMod val="95000"/>
                    <a:lumOff val="5000"/>
                  </a:schemeClr>
                </a:solidFill>
                <a:cs typeface="+mj-cs"/>
              </a:rPr>
              <a:t>study of mice chimeric for wild-type cells and mutant cells</a:t>
            </a:r>
          </a:p>
          <a:p>
            <a:pPr algn="l" rtl="0"/>
            <a:r>
              <a:rPr lang="en-US" dirty="0">
                <a:solidFill>
                  <a:schemeClr val="tx1">
                    <a:lumMod val="95000"/>
                    <a:lumOff val="5000"/>
                  </a:schemeClr>
                </a:solidFill>
                <a:cs typeface="+mj-cs"/>
              </a:rPr>
              <a:t>heterozygous for disruption of GNAS exon 2.153</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5400" dirty="0" smtClean="0">
                <a:solidFill>
                  <a:srgbClr val="B8089F"/>
                </a:solidFill>
                <a:cs typeface="+mj-cs"/>
              </a:rPr>
              <a:t>PPHP:</a:t>
            </a:r>
            <a:r>
              <a:rPr lang="en-US" dirty="0" smtClean="0">
                <a:solidFill>
                  <a:schemeClr val="tx1">
                    <a:lumMod val="95000"/>
                    <a:lumOff val="5000"/>
                  </a:schemeClr>
                </a:solidFill>
                <a:cs typeface="+mj-cs"/>
              </a:rPr>
              <a:t>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Regardless of </a:t>
            </a:r>
            <a:r>
              <a:rPr lang="en-US" dirty="0">
                <a:solidFill>
                  <a:schemeClr val="tx1">
                    <a:lumMod val="95000"/>
                    <a:lumOff val="5000"/>
                  </a:schemeClr>
                </a:solidFill>
                <a:cs typeface="+mj-cs"/>
              </a:rPr>
              <a:t>the parental origin of the GNAS exon 2 </a:t>
            </a:r>
            <a:r>
              <a:rPr lang="en-US" dirty="0" smtClean="0">
                <a:solidFill>
                  <a:schemeClr val="tx1">
                    <a:lumMod val="95000"/>
                    <a:lumOff val="5000"/>
                  </a:schemeClr>
                </a:solidFill>
                <a:cs typeface="+mj-cs"/>
              </a:rPr>
              <a:t>disruption, the </a:t>
            </a:r>
            <a:r>
              <a:rPr lang="en-US" dirty="0">
                <a:solidFill>
                  <a:schemeClr val="tx1">
                    <a:lumMod val="95000"/>
                    <a:lumOff val="5000"/>
                  </a:schemeClr>
                </a:solidFill>
                <a:cs typeface="+mj-cs"/>
              </a:rPr>
              <a:t>mutant cells displayed premature hypertrophy </a:t>
            </a:r>
            <a:r>
              <a:rPr lang="en-US" dirty="0" smtClean="0">
                <a:solidFill>
                  <a:schemeClr val="tx1">
                    <a:lumMod val="95000"/>
                    <a:lumOff val="5000"/>
                  </a:schemeClr>
                </a:solidFill>
                <a:cs typeface="+mj-cs"/>
              </a:rPr>
              <a:t>compared to </a:t>
            </a:r>
            <a:r>
              <a:rPr lang="en-US" dirty="0">
                <a:solidFill>
                  <a:schemeClr val="tx1">
                    <a:lumMod val="95000"/>
                    <a:lumOff val="5000"/>
                  </a:schemeClr>
                </a:solidFill>
                <a:cs typeface="+mj-cs"/>
              </a:rPr>
              <a:t>their wild-type neighbors, although the </a:t>
            </a:r>
            <a:r>
              <a:rPr lang="en-US" dirty="0" smtClean="0">
                <a:solidFill>
                  <a:schemeClr val="tx1">
                    <a:lumMod val="95000"/>
                    <a:lumOff val="5000"/>
                  </a:schemeClr>
                </a:solidFill>
                <a:cs typeface="+mj-cs"/>
              </a:rPr>
              <a:t>paternal disruption </a:t>
            </a:r>
            <a:r>
              <a:rPr lang="en-US" dirty="0">
                <a:solidFill>
                  <a:schemeClr val="tx1">
                    <a:lumMod val="95000"/>
                    <a:lumOff val="5000"/>
                  </a:schemeClr>
                </a:solidFill>
                <a:cs typeface="+mj-cs"/>
              </a:rPr>
              <a:t>(i.e., loss of one </a:t>
            </a:r>
            <a:r>
              <a:rPr lang="en-US" dirty="0" err="1">
                <a:solidFill>
                  <a:schemeClr val="tx1">
                    <a:lumMod val="95000"/>
                    <a:lumOff val="5000"/>
                  </a:schemeClr>
                </a:solidFill>
                <a:cs typeface="+mj-cs"/>
              </a:rPr>
              <a:t>Gs</a:t>
            </a:r>
            <a:r>
              <a:rPr lang="en-US" dirty="0">
                <a:solidFill>
                  <a:schemeClr val="tx1">
                    <a:lumMod val="95000"/>
                    <a:lumOff val="5000"/>
                  </a:schemeClr>
                </a:solidFill>
                <a:cs typeface="+mj-cs"/>
              </a:rPr>
              <a:t>α allele combined with </a:t>
            </a:r>
            <a:r>
              <a:rPr lang="en-US" dirty="0" smtClean="0">
                <a:solidFill>
                  <a:schemeClr val="tx1">
                    <a:lumMod val="95000"/>
                    <a:lumOff val="5000"/>
                  </a:schemeClr>
                </a:solidFill>
                <a:cs typeface="+mj-cs"/>
              </a:rPr>
              <a:t>a complete </a:t>
            </a:r>
            <a:r>
              <a:rPr lang="en-US" dirty="0">
                <a:solidFill>
                  <a:schemeClr val="tx1">
                    <a:lumMod val="95000"/>
                    <a:lumOff val="5000"/>
                  </a:schemeClr>
                </a:solidFill>
                <a:cs typeface="+mj-cs"/>
              </a:rPr>
              <a:t>loss of XLαs) resulted in significantly more </a:t>
            </a:r>
            <a:r>
              <a:rPr lang="en-US" dirty="0" smtClean="0">
                <a:solidFill>
                  <a:schemeClr val="tx1">
                    <a:lumMod val="95000"/>
                    <a:lumOff val="5000"/>
                  </a:schemeClr>
                </a:solidFill>
                <a:cs typeface="+mj-cs"/>
              </a:rPr>
              <a:t>premature hypertrophy </a:t>
            </a:r>
            <a:r>
              <a:rPr lang="en-US" dirty="0">
                <a:solidFill>
                  <a:schemeClr val="tx1">
                    <a:lumMod val="95000"/>
                    <a:lumOff val="5000"/>
                  </a:schemeClr>
                </a:solidFill>
                <a:cs typeface="+mj-cs"/>
              </a:rPr>
              <a:t>than the maternal disruption (loss </a:t>
            </a:r>
            <a:r>
              <a:rPr lang="en-US" dirty="0" smtClean="0">
                <a:solidFill>
                  <a:schemeClr val="tx1">
                    <a:lumMod val="95000"/>
                    <a:lumOff val="5000"/>
                  </a:schemeClr>
                </a:solidFill>
                <a:cs typeface="+mj-cs"/>
              </a:rPr>
              <a:t>of one </a:t>
            </a:r>
            <a:r>
              <a:rPr lang="en-US" dirty="0">
                <a:solidFill>
                  <a:schemeClr val="tx1">
                    <a:lumMod val="95000"/>
                    <a:lumOff val="5000"/>
                  </a:schemeClr>
                </a:solidFill>
                <a:cs typeface="+mj-cs"/>
              </a:rPr>
              <a:t>Gsα allele only). Thus, the </a:t>
            </a:r>
            <a:r>
              <a:rPr lang="en-US" dirty="0" err="1">
                <a:solidFill>
                  <a:schemeClr val="tx1">
                    <a:lumMod val="95000"/>
                    <a:lumOff val="5000"/>
                  </a:schemeClr>
                </a:solidFill>
                <a:cs typeface="+mj-cs"/>
              </a:rPr>
              <a:t>brachydactyly</a:t>
            </a:r>
            <a:r>
              <a:rPr lang="en-US" dirty="0">
                <a:solidFill>
                  <a:schemeClr val="tx1">
                    <a:lumMod val="95000"/>
                    <a:lumOff val="5000"/>
                  </a:schemeClr>
                </a:solidFill>
                <a:cs typeface="+mj-cs"/>
              </a:rPr>
              <a:t> and/or </a:t>
            </a:r>
            <a:r>
              <a:rPr lang="en-US" dirty="0" smtClean="0">
                <a:solidFill>
                  <a:schemeClr val="tx1">
                    <a:lumMod val="95000"/>
                    <a:lumOff val="5000"/>
                  </a:schemeClr>
                </a:solidFill>
                <a:cs typeface="+mj-cs"/>
              </a:rPr>
              <a:t>short stature </a:t>
            </a:r>
            <a:r>
              <a:rPr lang="en-US" dirty="0">
                <a:solidFill>
                  <a:schemeClr val="tx1">
                    <a:lumMod val="95000"/>
                    <a:lumOff val="5000"/>
                  </a:schemeClr>
                </a:solidFill>
                <a:cs typeface="+mj-cs"/>
              </a:rPr>
              <a:t>observed in the context of AHO likely result </a:t>
            </a:r>
            <a:r>
              <a:rPr lang="en-US" dirty="0" smtClean="0">
                <a:solidFill>
                  <a:schemeClr val="tx1">
                    <a:lumMod val="95000"/>
                    <a:lumOff val="5000"/>
                  </a:schemeClr>
                </a:solidFill>
                <a:cs typeface="+mj-cs"/>
              </a:rPr>
              <a:t>from diminished </a:t>
            </a:r>
            <a:r>
              <a:rPr lang="en-US" dirty="0" err="1">
                <a:solidFill>
                  <a:schemeClr val="tx1">
                    <a:lumMod val="95000"/>
                    <a:lumOff val="5000"/>
                  </a:schemeClr>
                </a:solidFill>
                <a:cs typeface="+mj-cs"/>
              </a:rPr>
              <a:t>Gs</a:t>
            </a:r>
            <a:r>
              <a:rPr lang="en-US" dirty="0">
                <a:solidFill>
                  <a:schemeClr val="tx1">
                    <a:lumMod val="95000"/>
                    <a:lumOff val="5000"/>
                  </a:schemeClr>
                </a:solidFill>
                <a:cs typeface="+mj-cs"/>
              </a:rPr>
              <a:t>α signaling in growth plate chondrocytes</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r>
              <a:rPr lang="en-US" sz="5400" dirty="0" smtClean="0">
                <a:solidFill>
                  <a:srgbClr val="B8089F"/>
                </a:solidFill>
                <a:cs typeface="+mj-cs"/>
              </a:rPr>
              <a:t>PPHP:</a:t>
            </a:r>
            <a:r>
              <a:rPr lang="en-US" dirty="0" smtClean="0">
                <a:solidFill>
                  <a:schemeClr val="tx1">
                    <a:lumMod val="95000"/>
                    <a:lumOff val="5000"/>
                  </a:schemeClr>
                </a:solidFill>
                <a:cs typeface="+mj-cs"/>
              </a:rPr>
              <a:t>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While </a:t>
            </a:r>
            <a:r>
              <a:rPr lang="en-US" dirty="0">
                <a:solidFill>
                  <a:schemeClr val="tx1">
                    <a:lumMod val="95000"/>
                    <a:lumOff val="5000"/>
                  </a:schemeClr>
                </a:solidFill>
                <a:cs typeface="+mj-cs"/>
              </a:rPr>
              <a:t>these data correlate well with the notion that </a:t>
            </a:r>
            <a:r>
              <a:rPr lang="en-US" dirty="0" smtClean="0">
                <a:solidFill>
                  <a:schemeClr val="tx1">
                    <a:lumMod val="95000"/>
                    <a:lumOff val="5000"/>
                  </a:schemeClr>
                </a:solidFill>
                <a:cs typeface="+mj-cs"/>
              </a:rPr>
              <a:t>AHO develops </a:t>
            </a:r>
            <a:r>
              <a:rPr lang="en-US" dirty="0">
                <a:solidFill>
                  <a:schemeClr val="tx1">
                    <a:lumMod val="95000"/>
                    <a:lumOff val="5000"/>
                  </a:schemeClr>
                </a:solidFill>
                <a:cs typeface="+mj-cs"/>
              </a:rPr>
              <a:t>after both maternal and paternal inheritance </a:t>
            </a:r>
            <a:r>
              <a:rPr lang="en-US" dirty="0" smtClean="0">
                <a:solidFill>
                  <a:schemeClr val="tx1">
                    <a:lumMod val="95000"/>
                    <a:lumOff val="5000"/>
                  </a:schemeClr>
                </a:solidFill>
                <a:cs typeface="+mj-cs"/>
              </a:rPr>
              <a:t>of a </a:t>
            </a:r>
            <a:r>
              <a:rPr lang="en-US" dirty="0" err="1">
                <a:solidFill>
                  <a:schemeClr val="tx1">
                    <a:lumMod val="95000"/>
                    <a:lumOff val="5000"/>
                  </a:schemeClr>
                </a:solidFill>
                <a:cs typeface="+mj-cs"/>
              </a:rPr>
              <a:t>Gs</a:t>
            </a:r>
            <a:r>
              <a:rPr lang="en-US" dirty="0">
                <a:solidFill>
                  <a:schemeClr val="tx1">
                    <a:lumMod val="95000"/>
                    <a:lumOff val="5000"/>
                  </a:schemeClr>
                </a:solidFill>
                <a:cs typeface="+mj-cs"/>
              </a:rPr>
              <a:t>α mutation, recent evidence suggests that </a:t>
            </a:r>
            <a:r>
              <a:rPr lang="en-US" dirty="0" smtClean="0">
                <a:solidFill>
                  <a:schemeClr val="tx1">
                    <a:lumMod val="95000"/>
                    <a:lumOff val="5000"/>
                  </a:schemeClr>
                </a:solidFill>
                <a:cs typeface="+mj-cs"/>
              </a:rPr>
              <a:t>individual AHO </a:t>
            </a:r>
            <a:r>
              <a:rPr lang="en-US" dirty="0">
                <a:solidFill>
                  <a:schemeClr val="tx1">
                    <a:lumMod val="95000"/>
                    <a:lumOff val="5000"/>
                  </a:schemeClr>
                </a:solidFill>
                <a:cs typeface="+mj-cs"/>
              </a:rPr>
              <a:t>features can also be subject to imprinting</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457200" indent="-457200" algn="l" rtl="0">
              <a:buFont typeface="Arial" panose="020B0604020202020204" pitchFamily="34" charset="0"/>
              <a:buChar char="•"/>
            </a:pPr>
            <a:endParaRPr lang="en-US" sz="2800"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sz="2800" dirty="0" smtClean="0">
                <a:solidFill>
                  <a:srgbClr val="EC20D4"/>
                </a:solidFill>
                <a:cs typeface="+mj-cs"/>
              </a:rPr>
              <a:t>Hyperphosphatemia</a:t>
            </a:r>
            <a:r>
              <a:rPr lang="en-US" sz="2800" dirty="0" smtClean="0">
                <a:solidFill>
                  <a:schemeClr val="tx1">
                    <a:lumMod val="95000"/>
                    <a:lumOff val="5000"/>
                  </a:schemeClr>
                </a:solidFill>
                <a:cs typeface="+mj-cs"/>
              </a:rPr>
              <a:t> is typically worsened by the elevation of PTH in the circulation and </a:t>
            </a:r>
            <a:r>
              <a:rPr lang="en-US" sz="2800" dirty="0" smtClean="0">
                <a:solidFill>
                  <a:srgbClr val="EC20D4"/>
                </a:solidFill>
                <a:cs typeface="+mj-cs"/>
              </a:rPr>
              <a:t>the absence of resistance to the bone </a:t>
            </a:r>
            <a:r>
              <a:rPr lang="en-US" sz="2800" dirty="0" err="1" smtClean="0">
                <a:solidFill>
                  <a:srgbClr val="EC20D4"/>
                </a:solidFill>
                <a:cs typeface="+mj-cs"/>
              </a:rPr>
              <a:t>resorptive</a:t>
            </a:r>
            <a:r>
              <a:rPr lang="en-US" sz="2800" dirty="0" smtClean="0">
                <a:solidFill>
                  <a:srgbClr val="EC20D4"/>
                </a:solidFill>
                <a:cs typeface="+mj-cs"/>
              </a:rPr>
              <a:t> actions of this hormone</a:t>
            </a:r>
            <a:r>
              <a:rPr lang="en-US" sz="2800" dirty="0" smtClean="0">
                <a:solidFill>
                  <a:schemeClr val="tx1">
                    <a:lumMod val="95000"/>
                    <a:lumOff val="5000"/>
                  </a:schemeClr>
                </a:solidFill>
                <a:cs typeface="+mj-cs"/>
              </a:rPr>
              <a:t>; on the other hand, the increase in serum PTH can prevent symptomatic hypocalcemia in some PHP patients due largely to its unimpaired actions on the bone and the renal distal tubule, and thus calcium release from bone and enhanced calcium reabsorption, respectively.</a:t>
            </a:r>
            <a:endParaRPr lang="fa-IR" sz="2800"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r>
              <a:rPr lang="en-US" sz="5400" dirty="0" smtClean="0">
                <a:solidFill>
                  <a:srgbClr val="B8089F"/>
                </a:solidFill>
                <a:cs typeface="+mj-cs"/>
              </a:rPr>
              <a:t>PPHP:</a:t>
            </a:r>
            <a:r>
              <a:rPr lang="en-US" dirty="0" smtClean="0">
                <a:solidFill>
                  <a:schemeClr val="tx1">
                    <a:lumMod val="95000"/>
                    <a:lumOff val="5000"/>
                  </a:schemeClr>
                </a:solidFill>
                <a:cs typeface="+mj-cs"/>
              </a:rPr>
              <a:t>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A careful analysis </a:t>
            </a:r>
            <a:r>
              <a:rPr lang="en-US" dirty="0">
                <a:solidFill>
                  <a:schemeClr val="tx1">
                    <a:lumMod val="95000"/>
                    <a:lumOff val="5000"/>
                  </a:schemeClr>
                </a:solidFill>
                <a:cs typeface="+mj-cs"/>
              </a:rPr>
              <a:t>of multiple patients with PHP 1a and </a:t>
            </a:r>
            <a:r>
              <a:rPr lang="en-US" dirty="0" smtClean="0">
                <a:solidFill>
                  <a:schemeClr val="tx1">
                    <a:lumMod val="95000"/>
                    <a:lumOff val="5000"/>
                  </a:schemeClr>
                </a:solidFill>
                <a:cs typeface="+mj-cs"/>
              </a:rPr>
              <a:t>PPHP revealed </a:t>
            </a:r>
            <a:r>
              <a:rPr lang="en-US" dirty="0">
                <a:solidFill>
                  <a:schemeClr val="tx1">
                    <a:lumMod val="95000"/>
                    <a:lumOff val="5000"/>
                  </a:schemeClr>
                </a:solidFill>
                <a:cs typeface="+mj-cs"/>
              </a:rPr>
              <a:t>that obesity is primarily a feature of PHP </a:t>
            </a:r>
            <a:r>
              <a:rPr lang="en-US" dirty="0" smtClean="0">
                <a:solidFill>
                  <a:schemeClr val="tx1">
                    <a:lumMod val="95000"/>
                    <a:lumOff val="5000"/>
                  </a:schemeClr>
                </a:solidFill>
                <a:cs typeface="+mj-cs"/>
              </a:rPr>
              <a:t>1a patients</a:t>
            </a:r>
            <a:r>
              <a:rPr lang="en-US" dirty="0">
                <a:solidFill>
                  <a:schemeClr val="tx1">
                    <a:lumMod val="95000"/>
                    <a:lumOff val="5000"/>
                  </a:schemeClr>
                </a:solidFill>
                <a:cs typeface="+mj-cs"/>
              </a:rPr>
              <a:t>, developing after </a:t>
            </a:r>
            <a:r>
              <a:rPr lang="en-US" dirty="0" smtClean="0">
                <a:solidFill>
                  <a:schemeClr val="tx1">
                    <a:lumMod val="95000"/>
                    <a:lumOff val="5000"/>
                  </a:schemeClr>
                </a:solidFill>
                <a:cs typeface="+mj-cs"/>
              </a:rPr>
              <a:t>maternal inheritance.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Considering that </a:t>
            </a:r>
            <a:r>
              <a:rPr lang="en-US" dirty="0" err="1">
                <a:solidFill>
                  <a:schemeClr val="tx1">
                    <a:lumMod val="95000"/>
                    <a:lumOff val="5000"/>
                  </a:schemeClr>
                </a:solidFill>
                <a:cs typeface="+mj-cs"/>
              </a:rPr>
              <a:t>Gs</a:t>
            </a:r>
            <a:r>
              <a:rPr lang="en-US" dirty="0">
                <a:solidFill>
                  <a:schemeClr val="tx1">
                    <a:lumMod val="95000"/>
                    <a:lumOff val="5000"/>
                  </a:schemeClr>
                </a:solidFill>
                <a:cs typeface="+mj-cs"/>
              </a:rPr>
              <a:t>α is biallelic in the white adipose </a:t>
            </a:r>
            <a:r>
              <a:rPr lang="en-US" dirty="0" smtClean="0">
                <a:solidFill>
                  <a:schemeClr val="tx1">
                    <a:lumMod val="95000"/>
                    <a:lumOff val="5000"/>
                  </a:schemeClr>
                </a:solidFill>
                <a:cs typeface="+mj-cs"/>
              </a:rPr>
              <a:t>tissue, it </a:t>
            </a:r>
            <a:r>
              <a:rPr lang="en-US" dirty="0">
                <a:solidFill>
                  <a:schemeClr val="tx1">
                    <a:lumMod val="95000"/>
                    <a:lumOff val="5000"/>
                  </a:schemeClr>
                </a:solidFill>
                <a:cs typeface="+mj-cs"/>
              </a:rPr>
              <a:t>was proposed that Gsα may also be imprinted (</a:t>
            </a:r>
            <a:r>
              <a:rPr lang="en-US" dirty="0" smtClean="0">
                <a:solidFill>
                  <a:schemeClr val="tx1">
                    <a:lumMod val="95000"/>
                    <a:lumOff val="5000"/>
                  </a:schemeClr>
                </a:solidFill>
                <a:cs typeface="+mj-cs"/>
              </a:rPr>
              <a:t>predominantly maternal </a:t>
            </a:r>
            <a:r>
              <a:rPr lang="en-US" dirty="0">
                <a:solidFill>
                  <a:schemeClr val="tx1">
                    <a:lumMod val="95000"/>
                    <a:lumOff val="5000"/>
                  </a:schemeClr>
                </a:solidFill>
                <a:cs typeface="+mj-cs"/>
              </a:rPr>
              <a:t>expression) in areas of the </a:t>
            </a:r>
            <a:r>
              <a:rPr lang="en-US" dirty="0" smtClean="0">
                <a:solidFill>
                  <a:schemeClr val="tx1">
                    <a:lumMod val="95000"/>
                    <a:lumOff val="5000"/>
                  </a:schemeClr>
                </a:solidFill>
                <a:cs typeface="+mj-cs"/>
              </a:rPr>
              <a:t>central nervous </a:t>
            </a:r>
            <a:r>
              <a:rPr lang="en-US" dirty="0">
                <a:solidFill>
                  <a:schemeClr val="tx1">
                    <a:lumMod val="95000"/>
                    <a:lumOff val="5000"/>
                  </a:schemeClr>
                </a:solidFill>
                <a:cs typeface="+mj-cs"/>
              </a:rPr>
              <a:t>system that control satiety and body weight</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76200" y="152400"/>
            <a:ext cx="8839200" cy="6553200"/>
          </a:xfrm>
          <a:ln w="76200">
            <a:solidFill>
              <a:srgbClr val="EC20D4"/>
            </a:solidFill>
          </a:ln>
        </p:spPr>
        <p:txBody>
          <a:bodyPr>
            <a:normAutofit/>
          </a:bodyPr>
          <a:lstStyle/>
          <a:p>
            <a:pPr marL="457200" indent="-457200" algn="l" rtl="0">
              <a:buFont typeface="Arial" panose="020B0604020202020204" pitchFamily="34" charset="0"/>
              <a:buChar char="•"/>
            </a:pPr>
            <a:r>
              <a:rPr lang="en-US" sz="2800" b="1" dirty="0">
                <a:solidFill>
                  <a:schemeClr val="tx1">
                    <a:lumMod val="95000"/>
                    <a:lumOff val="5000"/>
                  </a:schemeClr>
                </a:solidFill>
                <a:cs typeface="+mj-cs"/>
              </a:rPr>
              <a:t>A recent report has also demonstrated that </a:t>
            </a:r>
            <a:r>
              <a:rPr lang="en-US" sz="2800" b="1" dirty="0" smtClean="0">
                <a:solidFill>
                  <a:srgbClr val="B8089F"/>
                </a:solidFill>
                <a:cs typeface="+mj-cs"/>
              </a:rPr>
              <a:t>cognitive impairment </a:t>
            </a:r>
            <a:r>
              <a:rPr lang="en-US" sz="2800" b="1" dirty="0">
                <a:solidFill>
                  <a:srgbClr val="B8089F"/>
                </a:solidFill>
                <a:cs typeface="+mj-cs"/>
              </a:rPr>
              <a:t>is more prevalent in PHP 1a than in </a:t>
            </a:r>
            <a:r>
              <a:rPr lang="en-US" sz="2800" b="1" dirty="0" smtClean="0">
                <a:solidFill>
                  <a:srgbClr val="B8089F"/>
                </a:solidFill>
                <a:cs typeface="+mj-cs"/>
              </a:rPr>
              <a:t>PPHP</a:t>
            </a:r>
            <a:r>
              <a:rPr lang="en-US" sz="2800" b="1" dirty="0" smtClean="0">
                <a:solidFill>
                  <a:schemeClr val="tx1">
                    <a:lumMod val="95000"/>
                    <a:lumOff val="5000"/>
                  </a:schemeClr>
                </a:solidFill>
                <a:cs typeface="+mj-cs"/>
              </a:rPr>
              <a:t>, thus </a:t>
            </a:r>
            <a:r>
              <a:rPr lang="en-US" sz="2800" b="1" dirty="0">
                <a:solidFill>
                  <a:schemeClr val="tx1">
                    <a:lumMod val="95000"/>
                    <a:lumOff val="5000"/>
                  </a:schemeClr>
                </a:solidFill>
                <a:cs typeface="+mj-cs"/>
              </a:rPr>
              <a:t>indicating that tissue-specific </a:t>
            </a:r>
            <a:r>
              <a:rPr lang="en-US" sz="2800" b="1" dirty="0" err="1">
                <a:solidFill>
                  <a:schemeClr val="tx1">
                    <a:lumMod val="95000"/>
                    <a:lumOff val="5000"/>
                  </a:schemeClr>
                </a:solidFill>
                <a:cs typeface="+mj-cs"/>
              </a:rPr>
              <a:t>Gs</a:t>
            </a:r>
            <a:r>
              <a:rPr lang="en-US" sz="2800" b="1" dirty="0">
                <a:solidFill>
                  <a:schemeClr val="tx1">
                    <a:lumMod val="95000"/>
                    <a:lumOff val="5000"/>
                  </a:schemeClr>
                </a:solidFill>
                <a:cs typeface="+mj-cs"/>
              </a:rPr>
              <a:t>α imprinting </a:t>
            </a:r>
            <a:r>
              <a:rPr lang="en-US" sz="2800" b="1" dirty="0" smtClean="0">
                <a:solidFill>
                  <a:schemeClr val="tx1">
                    <a:lumMod val="95000"/>
                    <a:lumOff val="5000"/>
                  </a:schemeClr>
                </a:solidFill>
                <a:cs typeface="+mj-cs"/>
              </a:rPr>
              <a:t>may involve </a:t>
            </a:r>
            <a:r>
              <a:rPr lang="en-US" sz="2800" b="1" dirty="0">
                <a:solidFill>
                  <a:schemeClr val="tx1">
                    <a:lumMod val="95000"/>
                    <a:lumOff val="5000"/>
                  </a:schemeClr>
                </a:solidFill>
                <a:cs typeface="+mj-cs"/>
              </a:rPr>
              <a:t>additional brain </a:t>
            </a:r>
            <a:r>
              <a:rPr lang="en-US" sz="2800" b="1" dirty="0" smtClean="0">
                <a:solidFill>
                  <a:schemeClr val="tx1">
                    <a:lumMod val="95000"/>
                    <a:lumOff val="5000"/>
                  </a:schemeClr>
                </a:solidFill>
                <a:cs typeface="+mj-cs"/>
              </a:rPr>
              <a:t>regions.</a:t>
            </a:r>
          </a:p>
          <a:p>
            <a:pPr marL="457200" indent="-457200" algn="l" rtl="0">
              <a:buFont typeface="Arial" panose="020B0604020202020204" pitchFamily="34" charset="0"/>
              <a:buChar char="•"/>
            </a:pPr>
            <a:r>
              <a:rPr lang="en-US" sz="2800" b="1" dirty="0" smtClean="0">
                <a:solidFill>
                  <a:schemeClr val="tx1">
                    <a:lumMod val="95000"/>
                    <a:lumOff val="5000"/>
                  </a:schemeClr>
                </a:solidFill>
                <a:cs typeface="+mj-cs"/>
              </a:rPr>
              <a:t>On </a:t>
            </a:r>
            <a:r>
              <a:rPr lang="en-US" sz="2800" b="1" dirty="0">
                <a:solidFill>
                  <a:schemeClr val="tx1">
                    <a:lumMod val="95000"/>
                    <a:lumOff val="5000"/>
                  </a:schemeClr>
                </a:solidFill>
                <a:cs typeface="+mj-cs"/>
              </a:rPr>
              <a:t>the other </a:t>
            </a:r>
            <a:r>
              <a:rPr lang="en-US" sz="2800" b="1" dirty="0" smtClean="0">
                <a:solidFill>
                  <a:schemeClr val="tx1">
                    <a:lumMod val="95000"/>
                    <a:lumOff val="5000"/>
                  </a:schemeClr>
                </a:solidFill>
                <a:cs typeface="+mj-cs"/>
              </a:rPr>
              <a:t>hand, imprinted </a:t>
            </a:r>
            <a:r>
              <a:rPr lang="en-US" sz="2800" b="1" dirty="0">
                <a:solidFill>
                  <a:schemeClr val="tx1">
                    <a:lumMod val="95000"/>
                    <a:lumOff val="5000"/>
                  </a:schemeClr>
                </a:solidFill>
                <a:cs typeface="+mj-cs"/>
              </a:rPr>
              <a:t>inheritance has not been reported </a:t>
            </a:r>
            <a:r>
              <a:rPr lang="en-US" sz="2800" b="1" dirty="0" smtClean="0">
                <a:solidFill>
                  <a:schemeClr val="tx1">
                    <a:lumMod val="95000"/>
                    <a:lumOff val="5000"/>
                  </a:schemeClr>
                </a:solidFill>
                <a:cs typeface="+mj-cs"/>
              </a:rPr>
              <a:t>regarding short </a:t>
            </a:r>
            <a:r>
              <a:rPr lang="en-US" sz="2800" b="1" dirty="0">
                <a:solidFill>
                  <a:schemeClr val="tx1">
                    <a:lumMod val="95000"/>
                    <a:lumOff val="5000"/>
                  </a:schemeClr>
                </a:solidFill>
                <a:cs typeface="+mj-cs"/>
              </a:rPr>
              <a:t>stature, despite the finding that </a:t>
            </a:r>
            <a:r>
              <a:rPr lang="en-US" sz="2800" b="1" dirty="0" err="1">
                <a:solidFill>
                  <a:schemeClr val="tx1">
                    <a:lumMod val="95000"/>
                    <a:lumOff val="5000"/>
                  </a:schemeClr>
                </a:solidFill>
                <a:cs typeface="+mj-cs"/>
              </a:rPr>
              <a:t>Gs</a:t>
            </a:r>
            <a:r>
              <a:rPr lang="en-US" sz="2800" b="1" dirty="0">
                <a:solidFill>
                  <a:schemeClr val="tx1">
                    <a:lumMod val="95000"/>
                    <a:lumOff val="5000"/>
                  </a:schemeClr>
                </a:solidFill>
                <a:cs typeface="+mj-cs"/>
              </a:rPr>
              <a:t>α is </a:t>
            </a:r>
            <a:r>
              <a:rPr lang="en-US" sz="2800" b="1" dirty="0" smtClean="0">
                <a:solidFill>
                  <a:schemeClr val="tx1">
                    <a:lumMod val="95000"/>
                    <a:lumOff val="5000"/>
                  </a:schemeClr>
                </a:solidFill>
                <a:cs typeface="+mj-cs"/>
              </a:rPr>
              <a:t>maternally expressed </a:t>
            </a:r>
            <a:r>
              <a:rPr lang="en-US" sz="2800" b="1" dirty="0">
                <a:solidFill>
                  <a:schemeClr val="tx1">
                    <a:lumMod val="95000"/>
                    <a:lumOff val="5000"/>
                  </a:schemeClr>
                </a:solidFill>
                <a:cs typeface="+mj-cs"/>
              </a:rPr>
              <a:t>in the pituitary </a:t>
            </a:r>
            <a:r>
              <a:rPr lang="en-US" sz="2800" b="1" dirty="0" smtClean="0">
                <a:solidFill>
                  <a:schemeClr val="tx1">
                    <a:lumMod val="95000"/>
                    <a:lumOff val="5000"/>
                  </a:schemeClr>
                </a:solidFill>
                <a:cs typeface="+mj-cs"/>
              </a:rPr>
              <a:t>gland </a:t>
            </a:r>
            <a:r>
              <a:rPr lang="en-US" sz="2800" b="1" dirty="0">
                <a:solidFill>
                  <a:schemeClr val="tx1">
                    <a:lumMod val="95000"/>
                    <a:lumOff val="5000"/>
                  </a:schemeClr>
                </a:solidFill>
                <a:cs typeface="+mj-cs"/>
              </a:rPr>
              <a:t>and that PHP </a:t>
            </a:r>
            <a:r>
              <a:rPr lang="en-US" sz="2800" b="1" dirty="0" smtClean="0">
                <a:solidFill>
                  <a:schemeClr val="tx1">
                    <a:lumMod val="95000"/>
                    <a:lumOff val="5000"/>
                  </a:schemeClr>
                </a:solidFill>
                <a:cs typeface="+mj-cs"/>
              </a:rPr>
              <a:t>1a patients </a:t>
            </a:r>
            <a:r>
              <a:rPr lang="en-US" sz="2800" b="1" dirty="0">
                <a:solidFill>
                  <a:schemeClr val="tx1">
                    <a:lumMod val="95000"/>
                    <a:lumOff val="5000"/>
                  </a:schemeClr>
                </a:solidFill>
                <a:cs typeface="+mj-cs"/>
              </a:rPr>
              <a:t>display </a:t>
            </a:r>
            <a:r>
              <a:rPr lang="en-US" sz="2800" b="1" dirty="0">
                <a:solidFill>
                  <a:srgbClr val="B8089F"/>
                </a:solidFill>
                <a:cs typeface="+mj-cs"/>
              </a:rPr>
              <a:t>GHRH resistance </a:t>
            </a:r>
            <a:r>
              <a:rPr lang="en-US" sz="2800" b="1" dirty="0">
                <a:solidFill>
                  <a:schemeClr val="tx1">
                    <a:lumMod val="95000"/>
                    <a:lumOff val="5000"/>
                  </a:schemeClr>
                </a:solidFill>
                <a:cs typeface="+mj-cs"/>
              </a:rPr>
              <a:t>that results in </a:t>
            </a:r>
            <a:r>
              <a:rPr lang="en-US" sz="2800" b="1" dirty="0" smtClean="0">
                <a:solidFill>
                  <a:schemeClr val="tx1">
                    <a:lumMod val="95000"/>
                    <a:lumOff val="5000"/>
                  </a:schemeClr>
                </a:solidFill>
                <a:cs typeface="+mj-cs"/>
              </a:rPr>
              <a:t>growth hormone </a:t>
            </a:r>
            <a:r>
              <a:rPr lang="en-US" sz="2800" b="1" dirty="0">
                <a:solidFill>
                  <a:schemeClr val="tx1">
                    <a:lumMod val="95000"/>
                    <a:lumOff val="5000"/>
                  </a:schemeClr>
                </a:solidFill>
                <a:cs typeface="+mj-cs"/>
              </a:rPr>
              <a:t>(GH) </a:t>
            </a:r>
            <a:r>
              <a:rPr lang="en-US" sz="2800" b="1" dirty="0" smtClean="0">
                <a:solidFill>
                  <a:schemeClr val="tx1">
                    <a:lumMod val="95000"/>
                    <a:lumOff val="5000"/>
                  </a:schemeClr>
                </a:solidFill>
                <a:cs typeface="+mj-cs"/>
              </a:rPr>
              <a:t>deficiency. </a:t>
            </a:r>
          </a:p>
          <a:p>
            <a:pPr marL="457200" indent="-457200" algn="l" rtl="0">
              <a:buFont typeface="Arial" panose="020B0604020202020204" pitchFamily="34" charset="0"/>
              <a:buChar char="•"/>
            </a:pPr>
            <a:r>
              <a:rPr lang="en-US" sz="2800" b="1" dirty="0" smtClean="0">
                <a:solidFill>
                  <a:schemeClr val="tx1">
                    <a:lumMod val="95000"/>
                    <a:lumOff val="5000"/>
                  </a:schemeClr>
                </a:solidFill>
                <a:cs typeface="+mj-cs"/>
              </a:rPr>
              <a:t>Conversely</a:t>
            </a:r>
            <a:r>
              <a:rPr lang="en-US" sz="2800" b="1" dirty="0">
                <a:solidFill>
                  <a:schemeClr val="tx1">
                    <a:lumMod val="95000"/>
                    <a:lumOff val="5000"/>
                  </a:schemeClr>
                </a:solidFill>
                <a:cs typeface="+mj-cs"/>
              </a:rPr>
              <a:t>, as outlined </a:t>
            </a:r>
            <a:r>
              <a:rPr lang="en-US" sz="2800" b="1" dirty="0" smtClean="0">
                <a:solidFill>
                  <a:schemeClr val="tx1">
                    <a:lumMod val="95000"/>
                    <a:lumOff val="5000"/>
                  </a:schemeClr>
                </a:solidFill>
                <a:cs typeface="+mj-cs"/>
              </a:rPr>
              <a:t>earlier, the </a:t>
            </a:r>
            <a:r>
              <a:rPr lang="en-US" sz="2800" b="1" dirty="0">
                <a:solidFill>
                  <a:srgbClr val="B8089F"/>
                </a:solidFill>
                <a:cs typeface="+mj-cs"/>
              </a:rPr>
              <a:t>small for gestational </a:t>
            </a:r>
            <a:r>
              <a:rPr lang="en-US" sz="2800" b="1" dirty="0">
                <a:solidFill>
                  <a:schemeClr val="tx1">
                    <a:lumMod val="95000"/>
                    <a:lumOff val="5000"/>
                  </a:schemeClr>
                </a:solidFill>
                <a:cs typeface="+mj-cs"/>
              </a:rPr>
              <a:t>age phenotype is </a:t>
            </a:r>
            <a:r>
              <a:rPr lang="en-US" sz="2800" b="1" dirty="0" smtClean="0">
                <a:solidFill>
                  <a:schemeClr val="tx1">
                    <a:lumMod val="95000"/>
                    <a:lumOff val="5000"/>
                  </a:schemeClr>
                </a:solidFill>
                <a:cs typeface="+mj-cs"/>
              </a:rPr>
              <a:t>associated more </a:t>
            </a:r>
            <a:r>
              <a:rPr lang="en-US" sz="2800" b="1" dirty="0">
                <a:solidFill>
                  <a:schemeClr val="tx1">
                    <a:lumMod val="95000"/>
                    <a:lumOff val="5000"/>
                  </a:schemeClr>
                </a:solidFill>
                <a:cs typeface="+mj-cs"/>
              </a:rPr>
              <a:t>strongly with </a:t>
            </a:r>
            <a:r>
              <a:rPr lang="en-US" sz="2800" b="1" dirty="0" err="1">
                <a:solidFill>
                  <a:schemeClr val="tx1">
                    <a:lumMod val="95000"/>
                    <a:lumOff val="5000"/>
                  </a:schemeClr>
                </a:solidFill>
                <a:cs typeface="+mj-cs"/>
              </a:rPr>
              <a:t>Gs</a:t>
            </a:r>
            <a:r>
              <a:rPr lang="en-US" sz="2800" b="1" dirty="0">
                <a:solidFill>
                  <a:schemeClr val="tx1">
                    <a:lumMod val="95000"/>
                    <a:lumOff val="5000"/>
                  </a:schemeClr>
                </a:solidFill>
                <a:cs typeface="+mj-cs"/>
              </a:rPr>
              <a:t>α </a:t>
            </a:r>
            <a:r>
              <a:rPr lang="en-US" sz="2800" b="1" dirty="0" smtClean="0">
                <a:solidFill>
                  <a:schemeClr val="tx1">
                    <a:lumMod val="95000"/>
                    <a:lumOff val="5000"/>
                  </a:schemeClr>
                </a:solidFill>
                <a:cs typeface="+mj-cs"/>
              </a:rPr>
              <a:t>mutations </a:t>
            </a:r>
            <a:r>
              <a:rPr lang="en-US" sz="2800" b="1" dirty="0">
                <a:solidFill>
                  <a:schemeClr val="tx1">
                    <a:lumMod val="95000"/>
                    <a:lumOff val="5000"/>
                  </a:schemeClr>
                </a:solidFill>
                <a:cs typeface="+mj-cs"/>
              </a:rPr>
              <a:t>on the paternal </a:t>
            </a:r>
            <a:r>
              <a:rPr lang="en-US" sz="2800" b="1" dirty="0" smtClean="0">
                <a:solidFill>
                  <a:schemeClr val="tx1">
                    <a:lumMod val="95000"/>
                    <a:lumOff val="5000"/>
                  </a:schemeClr>
                </a:solidFill>
                <a:cs typeface="+mj-cs"/>
              </a:rPr>
              <a:t>allele than </a:t>
            </a:r>
            <a:r>
              <a:rPr lang="en-US" sz="2800" b="1" dirty="0">
                <a:solidFill>
                  <a:schemeClr val="tx1">
                    <a:lumMod val="95000"/>
                    <a:lumOff val="5000"/>
                  </a:schemeClr>
                </a:solidFill>
                <a:cs typeface="+mj-cs"/>
              </a:rPr>
              <a:t>with Gsα </a:t>
            </a:r>
            <a:r>
              <a:rPr lang="en-US" sz="2800" b="1" dirty="0" smtClean="0">
                <a:solidFill>
                  <a:schemeClr val="tx1">
                    <a:lumMod val="95000"/>
                    <a:lumOff val="5000"/>
                  </a:schemeClr>
                </a:solidFill>
                <a:cs typeface="+mj-cs"/>
              </a:rPr>
              <a:t>mutations </a:t>
            </a:r>
            <a:r>
              <a:rPr lang="en-US" sz="2800" b="1" dirty="0">
                <a:solidFill>
                  <a:schemeClr val="tx1">
                    <a:lumMod val="95000"/>
                    <a:lumOff val="5000"/>
                  </a:schemeClr>
                </a:solidFill>
                <a:cs typeface="+mj-cs"/>
              </a:rPr>
              <a:t>on the maternal allele</a:t>
            </a:r>
            <a:endParaRPr lang="fa-IR" sz="28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endParaRPr lang="fa-IR"/>
          </a:p>
        </p:txBody>
      </p:sp>
      <p:sp>
        <p:nvSpPr>
          <p:cNvPr id="3" name="Content Placeholder 2"/>
          <p:cNvSpPr>
            <a:spLocks noGrp="1"/>
          </p:cNvSpPr>
          <p:nvPr>
            <p:ph idx="1"/>
          </p:nvPr>
        </p:nvSpPr>
        <p:spPr>
          <a:xfrm>
            <a:off x="228600" y="304800"/>
            <a:ext cx="8610600" cy="6248400"/>
          </a:xfrm>
          <a:solidFill>
            <a:srgbClr val="00FFCC"/>
          </a:solidFill>
        </p:spPr>
        <p:txBody>
          <a:bodyPr>
            <a:normAutofit/>
          </a:bodyPr>
          <a:lstStyle/>
          <a:p>
            <a:pPr marL="0" indent="0" algn="ctr">
              <a:buNone/>
            </a:pPr>
            <a:r>
              <a:rPr lang="en-US" sz="8000" b="1" dirty="0">
                <a:solidFill>
                  <a:srgbClr val="B8089F"/>
                </a:solidFill>
                <a:latin typeface="HelveticaNeue-BoldCond"/>
              </a:rPr>
              <a:t>Progressive </a:t>
            </a:r>
            <a:endParaRPr lang="en-US" sz="8000" b="1" dirty="0" smtClean="0">
              <a:solidFill>
                <a:srgbClr val="B8089F"/>
              </a:solidFill>
              <a:latin typeface="HelveticaNeue-BoldCond"/>
            </a:endParaRPr>
          </a:p>
          <a:p>
            <a:pPr marL="0" indent="0" algn="ctr">
              <a:buNone/>
            </a:pPr>
            <a:r>
              <a:rPr lang="en-US" sz="8000" b="1" dirty="0" smtClean="0">
                <a:solidFill>
                  <a:srgbClr val="B8089F"/>
                </a:solidFill>
                <a:latin typeface="HelveticaNeue-BoldCond"/>
              </a:rPr>
              <a:t>Osseous </a:t>
            </a:r>
            <a:endParaRPr lang="fa-IR" sz="8000" b="1" dirty="0" smtClean="0">
              <a:solidFill>
                <a:srgbClr val="B8089F"/>
              </a:solidFill>
              <a:latin typeface="HelveticaNeue-BoldCond"/>
            </a:endParaRPr>
          </a:p>
          <a:p>
            <a:pPr marL="0" indent="0" algn="ctr">
              <a:buNone/>
            </a:pPr>
            <a:r>
              <a:rPr lang="en-US" sz="8000" b="1" dirty="0" err="1" smtClean="0">
                <a:solidFill>
                  <a:srgbClr val="B8089F"/>
                </a:solidFill>
                <a:latin typeface="HelveticaNeue-BoldCond"/>
              </a:rPr>
              <a:t>Heteroplasia</a:t>
            </a:r>
            <a:endParaRPr lang="fa-IR" sz="8000" dirty="0">
              <a:solidFill>
                <a:srgbClr val="B8089F"/>
              </a:solidFill>
            </a:endParaRPr>
          </a:p>
        </p:txBody>
      </p:sp>
    </p:spTree>
    <p:extLst>
      <p:ext uri="{BB962C8B-B14F-4D97-AF65-F5344CB8AC3E}">
        <p14:creationId xmlns:p14="http://schemas.microsoft.com/office/powerpoint/2010/main" val="28803222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endParaRPr lang="en-US" sz="4800" b="1" dirty="0" smtClean="0">
              <a:solidFill>
                <a:srgbClr val="B8089F"/>
              </a:solidFill>
              <a:cs typeface="+mj-cs"/>
            </a:endParaRPr>
          </a:p>
          <a:p>
            <a:pPr algn="l" rtl="0"/>
            <a:r>
              <a:rPr lang="en-US" sz="4800" b="1" dirty="0" smtClean="0">
                <a:solidFill>
                  <a:srgbClr val="B8089F"/>
                </a:solidFill>
                <a:cs typeface="+mj-cs"/>
              </a:rPr>
              <a:t>Progressive </a:t>
            </a:r>
            <a:r>
              <a:rPr lang="en-US" sz="4800" b="1" dirty="0">
                <a:solidFill>
                  <a:srgbClr val="B8089F"/>
                </a:solidFill>
                <a:cs typeface="+mj-cs"/>
              </a:rPr>
              <a:t>Osseous </a:t>
            </a:r>
            <a:r>
              <a:rPr lang="en-US" sz="4800" b="1" dirty="0" err="1" smtClean="0">
                <a:solidFill>
                  <a:srgbClr val="B8089F"/>
                </a:solidFill>
                <a:cs typeface="+mj-cs"/>
              </a:rPr>
              <a:t>Heteroplasia</a:t>
            </a:r>
            <a:r>
              <a:rPr lang="en-US" sz="4000" b="1" dirty="0" smtClean="0">
                <a:solidFill>
                  <a:srgbClr val="B8089F"/>
                </a:solidFill>
                <a:cs typeface="+mj-cs"/>
              </a:rPr>
              <a:t>: </a:t>
            </a:r>
          </a:p>
          <a:p>
            <a:pPr marL="571500" indent="-571500" algn="l" rtl="0">
              <a:buFont typeface="Arial" panose="020B0604020202020204" pitchFamily="34" charset="0"/>
              <a:buChar char="•"/>
            </a:pPr>
            <a:r>
              <a:rPr lang="en-US" sz="4000" b="1" dirty="0" smtClean="0">
                <a:solidFill>
                  <a:schemeClr val="tx1">
                    <a:lumMod val="95000"/>
                    <a:lumOff val="5000"/>
                  </a:schemeClr>
                </a:solidFill>
                <a:cs typeface="+mj-cs"/>
              </a:rPr>
              <a:t>A </a:t>
            </a:r>
            <a:r>
              <a:rPr lang="en-US" sz="4000" b="1" dirty="0">
                <a:solidFill>
                  <a:schemeClr val="tx1">
                    <a:lumMod val="95000"/>
                    <a:lumOff val="5000"/>
                  </a:schemeClr>
                </a:solidFill>
                <a:cs typeface="+mj-cs"/>
              </a:rPr>
              <a:t>disorder termed progressive osseous </a:t>
            </a:r>
            <a:r>
              <a:rPr lang="en-US" sz="4000" b="1" dirty="0" err="1" smtClean="0">
                <a:solidFill>
                  <a:schemeClr val="tx1">
                    <a:lumMod val="95000"/>
                    <a:lumOff val="5000"/>
                  </a:schemeClr>
                </a:solidFill>
                <a:cs typeface="+mj-cs"/>
              </a:rPr>
              <a:t>heteroplasia</a:t>
            </a:r>
            <a:r>
              <a:rPr lang="en-US" sz="4000" b="1" dirty="0" smtClean="0">
                <a:solidFill>
                  <a:schemeClr val="tx1">
                    <a:lumMod val="95000"/>
                    <a:lumOff val="5000"/>
                  </a:schemeClr>
                </a:solidFill>
                <a:cs typeface="+mj-cs"/>
              </a:rPr>
              <a:t> (POH</a:t>
            </a:r>
            <a:r>
              <a:rPr lang="en-US" sz="4000" b="1" dirty="0">
                <a:solidFill>
                  <a:schemeClr val="tx1">
                    <a:lumMod val="95000"/>
                    <a:lumOff val="5000"/>
                  </a:schemeClr>
                </a:solidFill>
                <a:cs typeface="+mj-cs"/>
              </a:rPr>
              <a:t>) has been described in patients with </a:t>
            </a:r>
            <a:r>
              <a:rPr lang="en-US" sz="4000" b="1" dirty="0" smtClean="0">
                <a:solidFill>
                  <a:schemeClr val="tx1">
                    <a:lumMod val="95000"/>
                    <a:lumOff val="5000"/>
                  </a:schemeClr>
                </a:solidFill>
                <a:cs typeface="+mj-cs"/>
              </a:rPr>
              <a:t>severe </a:t>
            </a:r>
            <a:r>
              <a:rPr lang="en-US" sz="4000" b="1" dirty="0" err="1" smtClean="0">
                <a:solidFill>
                  <a:schemeClr val="tx1">
                    <a:lumMod val="95000"/>
                    <a:lumOff val="5000"/>
                  </a:schemeClr>
                </a:solidFill>
                <a:cs typeface="+mj-cs"/>
              </a:rPr>
              <a:t>extraskeletal</a:t>
            </a:r>
            <a:r>
              <a:rPr lang="en-US" sz="4000" b="1" dirty="0" smtClean="0">
                <a:solidFill>
                  <a:schemeClr val="tx1">
                    <a:lumMod val="95000"/>
                    <a:lumOff val="5000"/>
                  </a:schemeClr>
                </a:solidFill>
                <a:cs typeface="+mj-cs"/>
              </a:rPr>
              <a:t> </a:t>
            </a:r>
            <a:r>
              <a:rPr lang="en-US" sz="4000" b="1" dirty="0">
                <a:solidFill>
                  <a:schemeClr val="tx1">
                    <a:lumMod val="95000"/>
                    <a:lumOff val="5000"/>
                  </a:schemeClr>
                </a:solidFill>
                <a:cs typeface="+mj-cs"/>
              </a:rPr>
              <a:t>ossifications that involve deep </a:t>
            </a:r>
            <a:r>
              <a:rPr lang="en-US" sz="4000" b="1" dirty="0" smtClean="0">
                <a:solidFill>
                  <a:schemeClr val="tx1">
                    <a:lumMod val="95000"/>
                    <a:lumOff val="5000"/>
                  </a:schemeClr>
                </a:solidFill>
                <a:cs typeface="+mj-cs"/>
              </a:rPr>
              <a:t>connective tissue </a:t>
            </a:r>
            <a:r>
              <a:rPr lang="en-US" sz="4000" b="1" dirty="0">
                <a:solidFill>
                  <a:schemeClr val="tx1">
                    <a:lumMod val="95000"/>
                    <a:lumOff val="5000"/>
                  </a:schemeClr>
                </a:solidFill>
                <a:cs typeface="+mj-cs"/>
              </a:rPr>
              <a:t>and skeletal muscle </a:t>
            </a:r>
            <a:endParaRPr lang="fa-IR" sz="40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400" b="1" dirty="0">
                <a:solidFill>
                  <a:srgbClr val="B8089F"/>
                </a:solidFill>
                <a:cs typeface="+mj-cs"/>
              </a:rPr>
              <a:t>Progressive Osseous </a:t>
            </a:r>
            <a:r>
              <a:rPr lang="en-US" sz="4400" b="1" dirty="0" err="1" smtClean="0">
                <a:solidFill>
                  <a:srgbClr val="B8089F"/>
                </a:solidFill>
                <a:cs typeface="+mj-cs"/>
              </a:rPr>
              <a:t>Heteroplasia</a:t>
            </a:r>
            <a:endParaRPr lang="en-US" sz="4400" b="1" dirty="0" smtClean="0">
              <a:solidFill>
                <a:srgbClr val="B8089F"/>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In </a:t>
            </a:r>
            <a:r>
              <a:rPr lang="en-US" b="1" dirty="0">
                <a:solidFill>
                  <a:schemeClr val="tx1">
                    <a:lumMod val="95000"/>
                    <a:lumOff val="5000"/>
                  </a:schemeClr>
                </a:solidFill>
                <a:cs typeface="+mj-cs"/>
              </a:rPr>
              <a:t>POH, </a:t>
            </a:r>
            <a:r>
              <a:rPr lang="en-US" b="1" dirty="0" smtClean="0">
                <a:solidFill>
                  <a:schemeClr val="tx1">
                    <a:lumMod val="95000"/>
                    <a:lumOff val="5000"/>
                  </a:schemeClr>
                </a:solidFill>
                <a:cs typeface="+mj-cs"/>
              </a:rPr>
              <a:t>the ectopic </a:t>
            </a:r>
            <a:r>
              <a:rPr lang="en-US" b="1" dirty="0">
                <a:solidFill>
                  <a:schemeClr val="tx1">
                    <a:lumMod val="95000"/>
                    <a:lumOff val="5000"/>
                  </a:schemeClr>
                </a:solidFill>
                <a:cs typeface="+mj-cs"/>
              </a:rPr>
              <a:t>bone is primarily intramembranous, as </a:t>
            </a:r>
            <a:r>
              <a:rPr lang="en-US" b="1" dirty="0" smtClean="0">
                <a:solidFill>
                  <a:schemeClr val="tx1">
                    <a:lumMod val="95000"/>
                    <a:lumOff val="5000"/>
                  </a:schemeClr>
                </a:solidFill>
                <a:cs typeface="+mj-cs"/>
              </a:rPr>
              <a:t>opposed to </a:t>
            </a:r>
            <a:r>
              <a:rPr lang="en-US" b="1" dirty="0">
                <a:solidFill>
                  <a:schemeClr val="tx1">
                    <a:lumMod val="95000"/>
                    <a:lumOff val="5000"/>
                  </a:schemeClr>
                </a:solidFill>
                <a:cs typeface="+mj-cs"/>
              </a:rPr>
              <a:t>a similar disease termed </a:t>
            </a:r>
            <a:r>
              <a:rPr lang="en-US" b="1" dirty="0" err="1">
                <a:solidFill>
                  <a:srgbClr val="B8089F"/>
                </a:solidFill>
                <a:cs typeface="+mj-cs"/>
              </a:rPr>
              <a:t>fibrodysplasia</a:t>
            </a:r>
            <a:r>
              <a:rPr lang="en-US" b="1" dirty="0">
                <a:solidFill>
                  <a:srgbClr val="B8089F"/>
                </a:solidFill>
                <a:cs typeface="+mj-cs"/>
              </a:rPr>
              <a:t> </a:t>
            </a:r>
            <a:r>
              <a:rPr lang="en-US" b="1" dirty="0" err="1">
                <a:solidFill>
                  <a:srgbClr val="B8089F"/>
                </a:solidFill>
                <a:cs typeface="+mj-cs"/>
              </a:rPr>
              <a:t>ossificans</a:t>
            </a:r>
            <a:r>
              <a:rPr lang="en-US" b="1" dirty="0">
                <a:solidFill>
                  <a:srgbClr val="B8089F"/>
                </a:solidFill>
                <a:cs typeface="+mj-cs"/>
              </a:rPr>
              <a:t> </a:t>
            </a:r>
            <a:r>
              <a:rPr lang="en-US" b="1" dirty="0" err="1" smtClean="0">
                <a:solidFill>
                  <a:srgbClr val="B8089F"/>
                </a:solidFill>
                <a:cs typeface="+mj-cs"/>
              </a:rPr>
              <a:t>progressiva</a:t>
            </a:r>
            <a:r>
              <a:rPr lang="en-US" b="1" dirty="0" smtClean="0">
                <a:solidFill>
                  <a:srgbClr val="B8089F"/>
                </a:solidFill>
                <a:cs typeface="+mj-cs"/>
              </a:rPr>
              <a:t> (FOP</a:t>
            </a:r>
            <a:r>
              <a:rPr lang="en-US" b="1" dirty="0">
                <a:solidFill>
                  <a:srgbClr val="B8089F"/>
                </a:solidFill>
                <a:cs typeface="+mj-cs"/>
              </a:rPr>
              <a:t>) in which </a:t>
            </a:r>
            <a:r>
              <a:rPr lang="en-US" b="1" dirty="0" err="1">
                <a:solidFill>
                  <a:srgbClr val="B8089F"/>
                </a:solidFill>
                <a:cs typeface="+mj-cs"/>
              </a:rPr>
              <a:t>extraskeletal</a:t>
            </a:r>
            <a:r>
              <a:rPr lang="en-US" b="1" dirty="0">
                <a:solidFill>
                  <a:srgbClr val="B8089F"/>
                </a:solidFill>
                <a:cs typeface="+mj-cs"/>
              </a:rPr>
              <a:t> bone </a:t>
            </a:r>
            <a:r>
              <a:rPr lang="en-US" b="1" dirty="0" smtClean="0">
                <a:solidFill>
                  <a:srgbClr val="B8089F"/>
                </a:solidFill>
                <a:cs typeface="+mj-cs"/>
              </a:rPr>
              <a:t>formation occurs </a:t>
            </a:r>
            <a:r>
              <a:rPr lang="en-US" b="1" dirty="0">
                <a:solidFill>
                  <a:srgbClr val="B8089F"/>
                </a:solidFill>
                <a:cs typeface="+mj-cs"/>
              </a:rPr>
              <a:t>via endochondral mechanisms</a:t>
            </a:r>
            <a:r>
              <a:rPr lang="en-US" b="1" dirty="0">
                <a:solidFill>
                  <a:schemeClr val="tx1">
                    <a:lumMod val="95000"/>
                    <a:lumOff val="5000"/>
                  </a:schemeClr>
                </a:solidFill>
                <a:cs typeface="+mj-cs"/>
              </a:rPr>
              <a:t>, and is </a:t>
            </a:r>
            <a:r>
              <a:rPr lang="en-US" b="1" dirty="0" smtClean="0">
                <a:solidFill>
                  <a:schemeClr val="tx1">
                    <a:lumMod val="95000"/>
                    <a:lumOff val="5000"/>
                  </a:schemeClr>
                </a:solidFill>
                <a:cs typeface="+mj-cs"/>
              </a:rPr>
              <a:t>accompanied by </a:t>
            </a:r>
            <a:r>
              <a:rPr lang="en-US" b="1" dirty="0">
                <a:solidFill>
                  <a:schemeClr val="tx1">
                    <a:lumMod val="95000"/>
                    <a:lumOff val="5000"/>
                  </a:schemeClr>
                </a:solidFill>
                <a:cs typeface="+mj-cs"/>
              </a:rPr>
              <a:t>skeletal </a:t>
            </a:r>
            <a:r>
              <a:rPr lang="en-US" b="1" dirty="0" smtClean="0">
                <a:solidFill>
                  <a:schemeClr val="tx1">
                    <a:lumMod val="95000"/>
                    <a:lumOff val="5000"/>
                  </a:schemeClr>
                </a:solidFill>
                <a:cs typeface="+mj-cs"/>
              </a:rPr>
              <a:t>malformations.</a:t>
            </a:r>
          </a:p>
          <a:p>
            <a:pPr marL="457200" indent="-457200" algn="l" rtl="0">
              <a:buFont typeface="Arial" panose="020B0604020202020204" pitchFamily="34" charset="0"/>
              <a:buChar char="•"/>
            </a:pPr>
            <a:r>
              <a:rPr lang="en-US" b="1" dirty="0" smtClean="0">
                <a:solidFill>
                  <a:srgbClr val="FF0066"/>
                </a:solidFill>
                <a:cs typeface="+mj-cs"/>
              </a:rPr>
              <a:t>Few </a:t>
            </a:r>
            <a:r>
              <a:rPr lang="en-US" b="1" dirty="0">
                <a:solidFill>
                  <a:srgbClr val="FF0066"/>
                </a:solidFill>
                <a:cs typeface="+mj-cs"/>
              </a:rPr>
              <a:t>patients </a:t>
            </a:r>
            <a:r>
              <a:rPr lang="en-US" b="1" dirty="0" smtClean="0">
                <a:solidFill>
                  <a:schemeClr val="tx1">
                    <a:lumMod val="95000"/>
                    <a:lumOff val="5000"/>
                  </a:schemeClr>
                </a:solidFill>
                <a:cs typeface="+mj-cs"/>
              </a:rPr>
              <a:t>with POH </a:t>
            </a:r>
            <a:r>
              <a:rPr lang="en-US" b="1" dirty="0">
                <a:solidFill>
                  <a:schemeClr val="tx1">
                    <a:lumMod val="95000"/>
                    <a:lumOff val="5000"/>
                  </a:schemeClr>
                </a:solidFill>
                <a:cs typeface="+mj-cs"/>
              </a:rPr>
              <a:t>demonstrate AHO features and, consistent </a:t>
            </a:r>
            <a:r>
              <a:rPr lang="en-US" b="1" dirty="0" smtClean="0">
                <a:solidFill>
                  <a:schemeClr val="tx1">
                    <a:lumMod val="95000"/>
                    <a:lumOff val="5000"/>
                  </a:schemeClr>
                </a:solidFill>
                <a:cs typeface="+mj-cs"/>
              </a:rPr>
              <a:t>with the </a:t>
            </a:r>
            <a:r>
              <a:rPr lang="en-US" b="1" dirty="0">
                <a:solidFill>
                  <a:schemeClr val="tx1">
                    <a:lumMod val="95000"/>
                    <a:lumOff val="5000"/>
                  </a:schemeClr>
                </a:solidFill>
                <a:cs typeface="+mj-cs"/>
              </a:rPr>
              <a:t>occasional coexistence of these two sets of </a:t>
            </a:r>
            <a:r>
              <a:rPr lang="en-US" b="1" dirty="0" smtClean="0">
                <a:solidFill>
                  <a:schemeClr val="tx1">
                    <a:lumMod val="95000"/>
                    <a:lumOff val="5000"/>
                  </a:schemeClr>
                </a:solidFill>
                <a:cs typeface="+mj-cs"/>
              </a:rPr>
              <a:t>clinical defects</a:t>
            </a:r>
            <a:r>
              <a:rPr lang="en-US" b="1" dirty="0">
                <a:solidFill>
                  <a:schemeClr val="tx1">
                    <a:lumMod val="95000"/>
                    <a:lumOff val="5000"/>
                  </a:schemeClr>
                </a:solidFill>
                <a:cs typeface="+mj-cs"/>
              </a:rPr>
              <a:t>, heterozygous inactivating </a:t>
            </a:r>
            <a:r>
              <a:rPr lang="en-US" b="1" dirty="0" err="1">
                <a:solidFill>
                  <a:schemeClr val="tx1">
                    <a:lumMod val="95000"/>
                    <a:lumOff val="5000"/>
                  </a:schemeClr>
                </a:solidFill>
                <a:cs typeface="+mj-cs"/>
              </a:rPr>
              <a:t>Gs</a:t>
            </a:r>
            <a:r>
              <a:rPr lang="el-GR" b="1" dirty="0">
                <a:solidFill>
                  <a:schemeClr val="tx1">
                    <a:lumMod val="95000"/>
                    <a:lumOff val="5000"/>
                  </a:schemeClr>
                </a:solidFill>
                <a:cs typeface="+mj-cs"/>
              </a:rPr>
              <a:t>α </a:t>
            </a:r>
            <a:r>
              <a:rPr lang="en-US" b="1" dirty="0">
                <a:solidFill>
                  <a:schemeClr val="tx1">
                    <a:lumMod val="95000"/>
                    <a:lumOff val="5000"/>
                  </a:schemeClr>
                </a:solidFill>
                <a:cs typeface="+mj-cs"/>
              </a:rPr>
              <a:t>mutations </a:t>
            </a:r>
            <a:r>
              <a:rPr lang="en-US" b="1" dirty="0" smtClean="0">
                <a:solidFill>
                  <a:schemeClr val="tx1">
                    <a:lumMod val="95000"/>
                    <a:lumOff val="5000"/>
                  </a:schemeClr>
                </a:solidFill>
                <a:cs typeface="+mj-cs"/>
              </a:rPr>
              <a:t>have been </a:t>
            </a:r>
            <a:r>
              <a:rPr lang="en-US" b="1" dirty="0">
                <a:solidFill>
                  <a:schemeClr val="tx1">
                    <a:lumMod val="95000"/>
                    <a:lumOff val="5000"/>
                  </a:schemeClr>
                </a:solidFill>
                <a:cs typeface="+mj-cs"/>
              </a:rPr>
              <a:t>identified as a cause of POH</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400" b="1" dirty="0" smtClean="0">
                <a:solidFill>
                  <a:srgbClr val="EC20D4"/>
                </a:solidFill>
                <a:cs typeface="+mj-cs"/>
              </a:rPr>
              <a:t>  Progressive </a:t>
            </a:r>
            <a:r>
              <a:rPr lang="en-US" sz="4400" b="1" dirty="0">
                <a:solidFill>
                  <a:srgbClr val="EC20D4"/>
                </a:solidFill>
                <a:cs typeface="+mj-cs"/>
              </a:rPr>
              <a:t>Osseous </a:t>
            </a:r>
            <a:r>
              <a:rPr lang="en-US" sz="4400" b="1" dirty="0" err="1" smtClean="0">
                <a:solidFill>
                  <a:srgbClr val="EC20D4"/>
                </a:solidFill>
                <a:cs typeface="+mj-cs"/>
              </a:rPr>
              <a:t>Heteroplasia</a:t>
            </a:r>
            <a:endParaRPr lang="en-US" sz="4400" b="1" dirty="0" smtClean="0">
              <a:solidFill>
                <a:srgbClr val="EC20D4"/>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Patients </a:t>
            </a:r>
            <a:r>
              <a:rPr lang="en-US" b="1" dirty="0">
                <a:solidFill>
                  <a:schemeClr val="tx1">
                    <a:lumMod val="95000"/>
                    <a:lumOff val="5000"/>
                  </a:schemeClr>
                </a:solidFill>
                <a:cs typeface="+mj-cs"/>
              </a:rPr>
              <a:t>who are mosaic for </a:t>
            </a:r>
            <a:r>
              <a:rPr lang="en-US" b="1" dirty="0" smtClean="0">
                <a:solidFill>
                  <a:schemeClr val="tx1">
                    <a:lumMod val="95000"/>
                    <a:lumOff val="5000"/>
                  </a:schemeClr>
                </a:solidFill>
                <a:cs typeface="+mj-cs"/>
              </a:rPr>
              <a:t>heterozygous GNAS </a:t>
            </a:r>
            <a:r>
              <a:rPr lang="en-US" b="1" dirty="0">
                <a:solidFill>
                  <a:schemeClr val="tx1">
                    <a:lumMod val="95000"/>
                    <a:lumOff val="5000"/>
                  </a:schemeClr>
                </a:solidFill>
                <a:cs typeface="+mj-cs"/>
              </a:rPr>
              <a:t>mutations that result in constitutive </a:t>
            </a:r>
            <a:r>
              <a:rPr lang="en-US" b="1" dirty="0" err="1">
                <a:solidFill>
                  <a:schemeClr val="tx1">
                    <a:lumMod val="95000"/>
                    <a:lumOff val="5000"/>
                  </a:schemeClr>
                </a:solidFill>
                <a:cs typeface="+mj-cs"/>
              </a:rPr>
              <a:t>Gs</a:t>
            </a:r>
            <a:r>
              <a:rPr lang="el-GR" b="1" dirty="0" smtClean="0">
                <a:solidFill>
                  <a:schemeClr val="tx1">
                    <a:lumMod val="95000"/>
                    <a:lumOff val="5000"/>
                  </a:schemeClr>
                </a:solidFill>
                <a:cs typeface="+mj-cs"/>
              </a:rPr>
              <a:t>α</a:t>
            </a:r>
            <a:r>
              <a:rPr lang="en-US" b="1" dirty="0" smtClean="0">
                <a:solidFill>
                  <a:schemeClr val="tx1">
                    <a:lumMod val="95000"/>
                    <a:lumOff val="5000"/>
                  </a:schemeClr>
                </a:solidFill>
                <a:cs typeface="+mj-cs"/>
              </a:rPr>
              <a:t> activity </a:t>
            </a:r>
            <a:r>
              <a:rPr lang="en-US" b="1" dirty="0">
                <a:solidFill>
                  <a:schemeClr val="tx1">
                    <a:lumMod val="95000"/>
                    <a:lumOff val="5000"/>
                  </a:schemeClr>
                </a:solidFill>
                <a:cs typeface="+mj-cs"/>
              </a:rPr>
              <a:t>develop fibrous dysplasia of </a:t>
            </a:r>
            <a:r>
              <a:rPr lang="en-US" b="1" dirty="0" smtClean="0">
                <a:solidFill>
                  <a:schemeClr val="tx1">
                    <a:lumMod val="95000"/>
                    <a:lumOff val="5000"/>
                  </a:schemeClr>
                </a:solidFill>
                <a:cs typeface="+mj-cs"/>
              </a:rPr>
              <a:t>bone characterized by </a:t>
            </a:r>
            <a:r>
              <a:rPr lang="en-US" b="1" dirty="0">
                <a:solidFill>
                  <a:schemeClr val="tx1">
                    <a:lumMod val="95000"/>
                    <a:lumOff val="5000"/>
                  </a:schemeClr>
                </a:solidFill>
                <a:cs typeface="+mj-cs"/>
              </a:rPr>
              <a:t>irregular woven bone disrupted by fibrous </a:t>
            </a:r>
            <a:r>
              <a:rPr lang="en-US" b="1" dirty="0" smtClean="0">
                <a:solidFill>
                  <a:schemeClr val="tx1">
                    <a:lumMod val="95000"/>
                    <a:lumOff val="5000"/>
                  </a:schemeClr>
                </a:solidFill>
                <a:cs typeface="+mj-cs"/>
              </a:rPr>
              <a:t>tissue.</a:t>
            </a:r>
            <a:endParaRPr lang="en-US" b="1" dirty="0">
              <a:solidFill>
                <a:schemeClr val="tx1">
                  <a:lumMod val="95000"/>
                  <a:lumOff val="5000"/>
                </a:schemeClr>
              </a:solidFill>
              <a:cs typeface="+mj-cs"/>
            </a:endParaRPr>
          </a:p>
          <a:p>
            <a:pPr marL="457200" indent="-457200" algn="l" rtl="0">
              <a:buFont typeface="Arial" panose="020B0604020202020204" pitchFamily="34" charset="0"/>
              <a:buChar char="•"/>
            </a:pPr>
            <a:r>
              <a:rPr lang="en-US" b="1" dirty="0">
                <a:solidFill>
                  <a:schemeClr val="tx1">
                    <a:lumMod val="95000"/>
                    <a:lumOff val="5000"/>
                  </a:schemeClr>
                </a:solidFill>
                <a:cs typeface="+mj-cs"/>
              </a:rPr>
              <a:t>Moreover, in human mesenchymal stem cells, </a:t>
            </a:r>
            <a:r>
              <a:rPr lang="en-US" b="1" dirty="0" smtClean="0">
                <a:solidFill>
                  <a:schemeClr val="tx1">
                    <a:lumMod val="95000"/>
                    <a:lumOff val="5000"/>
                  </a:schemeClr>
                </a:solidFill>
                <a:cs typeface="+mj-cs"/>
              </a:rPr>
              <a:t>reduction of </a:t>
            </a:r>
            <a:r>
              <a:rPr lang="en-US" b="1" dirty="0" err="1">
                <a:solidFill>
                  <a:schemeClr val="tx1">
                    <a:lumMod val="95000"/>
                    <a:lumOff val="5000"/>
                  </a:schemeClr>
                </a:solidFill>
                <a:cs typeface="+mj-cs"/>
              </a:rPr>
              <a:t>Gs</a:t>
            </a:r>
            <a:r>
              <a:rPr lang="el-GR" b="1" dirty="0">
                <a:solidFill>
                  <a:schemeClr val="tx1">
                    <a:lumMod val="95000"/>
                    <a:lumOff val="5000"/>
                  </a:schemeClr>
                </a:solidFill>
                <a:cs typeface="+mj-cs"/>
              </a:rPr>
              <a:t>α </a:t>
            </a:r>
            <a:r>
              <a:rPr lang="en-US" b="1" dirty="0">
                <a:solidFill>
                  <a:schemeClr val="tx1">
                    <a:lumMod val="95000"/>
                    <a:lumOff val="5000"/>
                  </a:schemeClr>
                </a:solidFill>
                <a:cs typeface="+mj-cs"/>
              </a:rPr>
              <a:t>protein levels has been shown to cause </a:t>
            </a:r>
            <a:r>
              <a:rPr lang="en-US" b="1" dirty="0" smtClean="0">
                <a:solidFill>
                  <a:schemeClr val="tx1">
                    <a:lumMod val="95000"/>
                    <a:lumOff val="5000"/>
                  </a:schemeClr>
                </a:solidFill>
                <a:cs typeface="+mj-cs"/>
              </a:rPr>
              <a:t>osteogenic differentiation</a:t>
            </a:r>
            <a:r>
              <a:rPr lang="en-US" b="1" dirty="0">
                <a:solidFill>
                  <a:schemeClr val="tx1">
                    <a:lumMod val="95000"/>
                    <a:lumOff val="5000"/>
                  </a:schemeClr>
                </a:solidFill>
                <a:cs typeface="+mj-cs"/>
              </a:rPr>
              <a:t>, while inhibiting the formation </a:t>
            </a:r>
            <a:r>
              <a:rPr lang="en-US" b="1" dirty="0" smtClean="0">
                <a:solidFill>
                  <a:schemeClr val="tx1">
                    <a:lumMod val="95000"/>
                    <a:lumOff val="5000"/>
                  </a:schemeClr>
                </a:solidFill>
                <a:cs typeface="+mj-cs"/>
              </a:rPr>
              <a:t>of adipocytes</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92500"/>
          </a:bodyPr>
          <a:lstStyle/>
          <a:p>
            <a:pPr algn="l" rtl="0"/>
            <a:r>
              <a:rPr lang="en-US" sz="4800" b="1" dirty="0">
                <a:solidFill>
                  <a:srgbClr val="EC20D4"/>
                </a:solidFill>
                <a:cs typeface="+mj-cs"/>
              </a:rPr>
              <a:t>Progressive Osseous </a:t>
            </a:r>
            <a:r>
              <a:rPr lang="en-US" sz="4800" b="1" dirty="0" err="1" smtClean="0">
                <a:solidFill>
                  <a:srgbClr val="EC20D4"/>
                </a:solidFill>
                <a:cs typeface="+mj-cs"/>
              </a:rPr>
              <a:t>Heteroplasia</a:t>
            </a:r>
            <a:r>
              <a:rPr lang="en-US" sz="4800" b="1" dirty="0" smtClean="0">
                <a:solidFill>
                  <a:srgbClr val="EC20D4"/>
                </a:solidFill>
                <a:cs typeface="+mj-cs"/>
              </a:rPr>
              <a:t>: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Nevertheless</a:t>
            </a:r>
            <a:r>
              <a:rPr lang="en-US" b="1" dirty="0">
                <a:solidFill>
                  <a:schemeClr val="tx1">
                    <a:lumMod val="95000"/>
                    <a:lumOff val="5000"/>
                  </a:schemeClr>
                </a:solidFill>
                <a:cs typeface="+mj-cs"/>
              </a:rPr>
              <a:t>, </a:t>
            </a:r>
            <a:r>
              <a:rPr lang="en-US" b="1" dirty="0" smtClean="0">
                <a:solidFill>
                  <a:schemeClr val="tx1">
                    <a:lumMod val="95000"/>
                    <a:lumOff val="5000"/>
                  </a:schemeClr>
                </a:solidFill>
                <a:cs typeface="+mj-cs"/>
              </a:rPr>
              <a:t>clinical and </a:t>
            </a:r>
            <a:r>
              <a:rPr lang="en-US" b="1" dirty="0">
                <a:solidFill>
                  <a:schemeClr val="tx1">
                    <a:lumMod val="95000"/>
                    <a:lumOff val="5000"/>
                  </a:schemeClr>
                </a:solidFill>
                <a:cs typeface="+mj-cs"/>
              </a:rPr>
              <a:t>genetic data demonstrate several important </a:t>
            </a:r>
            <a:r>
              <a:rPr lang="en-US" b="1" dirty="0" smtClean="0">
                <a:solidFill>
                  <a:schemeClr val="tx1">
                    <a:lumMod val="95000"/>
                    <a:lumOff val="5000"/>
                  </a:schemeClr>
                </a:solidFill>
                <a:cs typeface="+mj-cs"/>
              </a:rPr>
              <a:t>differences between </a:t>
            </a:r>
            <a:r>
              <a:rPr lang="en-US" b="1" dirty="0">
                <a:solidFill>
                  <a:schemeClr val="tx1">
                    <a:lumMod val="95000"/>
                    <a:lumOff val="5000"/>
                  </a:schemeClr>
                </a:solidFill>
                <a:cs typeface="+mj-cs"/>
              </a:rPr>
              <a:t>patients with AHO and those with POH.</a:t>
            </a:r>
          </a:p>
          <a:p>
            <a:pPr marL="457200" indent="-457200" algn="l" rtl="0">
              <a:buFont typeface="Arial" panose="020B0604020202020204" pitchFamily="34" charset="0"/>
              <a:buChar char="•"/>
            </a:pPr>
            <a:r>
              <a:rPr lang="en-US" b="1" dirty="0">
                <a:solidFill>
                  <a:schemeClr val="tx1">
                    <a:lumMod val="95000"/>
                    <a:lumOff val="5000"/>
                  </a:schemeClr>
                </a:solidFill>
                <a:cs typeface="+mj-cs"/>
              </a:rPr>
              <a:t>First, the ectopic bone in AHO is limited to </a:t>
            </a:r>
            <a:r>
              <a:rPr lang="en-US" b="1" dirty="0" smtClean="0">
                <a:solidFill>
                  <a:srgbClr val="EC20D4"/>
                </a:solidFill>
                <a:cs typeface="+mj-cs"/>
              </a:rPr>
              <a:t>subcutaneous tissue</a:t>
            </a:r>
            <a:r>
              <a:rPr lang="en-US" b="1" dirty="0">
                <a:solidFill>
                  <a:srgbClr val="EC20D4"/>
                </a:solidFill>
                <a:cs typeface="+mj-cs"/>
              </a:rPr>
              <a:t>. In addition, in nearly all patients with </a:t>
            </a:r>
            <a:r>
              <a:rPr lang="en-US" b="1" dirty="0" smtClean="0">
                <a:solidFill>
                  <a:srgbClr val="EC20D4"/>
                </a:solidFill>
                <a:cs typeface="+mj-cs"/>
              </a:rPr>
              <a:t>POH, the </a:t>
            </a:r>
            <a:r>
              <a:rPr lang="en-US" b="1" dirty="0">
                <a:solidFill>
                  <a:srgbClr val="EC20D4"/>
                </a:solidFill>
                <a:cs typeface="+mj-cs"/>
              </a:rPr>
              <a:t>severe ectopic bone formation is isolated </a:t>
            </a:r>
            <a:r>
              <a:rPr lang="en-US" b="1" dirty="0">
                <a:solidFill>
                  <a:schemeClr val="tx1">
                    <a:lumMod val="95000"/>
                    <a:lumOff val="5000"/>
                  </a:schemeClr>
                </a:solidFill>
                <a:cs typeface="+mj-cs"/>
              </a:rPr>
              <a:t>(i.e., </a:t>
            </a:r>
            <a:r>
              <a:rPr lang="en-US" b="1" dirty="0" smtClean="0">
                <a:solidFill>
                  <a:schemeClr val="tx1">
                    <a:lumMod val="95000"/>
                    <a:lumOff val="5000"/>
                  </a:schemeClr>
                </a:solidFill>
                <a:cs typeface="+mj-cs"/>
              </a:rPr>
              <a:t>other typical </a:t>
            </a:r>
            <a:r>
              <a:rPr lang="en-US" b="1" dirty="0">
                <a:solidFill>
                  <a:schemeClr val="tx1">
                    <a:lumMod val="95000"/>
                    <a:lumOff val="5000"/>
                  </a:schemeClr>
                </a:solidFill>
                <a:cs typeface="+mj-cs"/>
              </a:rPr>
              <a:t>AHO features are not manifest</a:t>
            </a:r>
            <a:r>
              <a:rPr lang="en-US" b="1" dirty="0" smtClean="0">
                <a:solidFill>
                  <a:schemeClr val="tx1">
                    <a:lumMod val="95000"/>
                    <a:lumOff val="5000"/>
                  </a:schemeClr>
                </a:solidFill>
                <a:cs typeface="+mj-cs"/>
              </a:rPr>
              <a:t>).</a:t>
            </a:r>
            <a:endParaRPr lang="en-US" b="1" dirty="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Moreover, mutations </a:t>
            </a:r>
            <a:r>
              <a:rPr lang="en-US" b="1" dirty="0">
                <a:solidFill>
                  <a:schemeClr val="tx1">
                    <a:lumMod val="95000"/>
                    <a:lumOff val="5000"/>
                  </a:schemeClr>
                </a:solidFill>
                <a:cs typeface="+mj-cs"/>
              </a:rPr>
              <a:t>leading to isolated POH are inherited </a:t>
            </a:r>
            <a:r>
              <a:rPr lang="en-US" b="1" dirty="0" smtClean="0">
                <a:solidFill>
                  <a:schemeClr val="tx1">
                    <a:lumMod val="95000"/>
                    <a:lumOff val="5000"/>
                  </a:schemeClr>
                </a:solidFill>
                <a:cs typeface="+mj-cs"/>
              </a:rPr>
              <a:t>from </a:t>
            </a:r>
            <a:r>
              <a:rPr lang="en-US" b="1" dirty="0" smtClean="0">
                <a:solidFill>
                  <a:srgbClr val="EC20D4"/>
                </a:solidFill>
                <a:cs typeface="+mj-cs"/>
              </a:rPr>
              <a:t>male </a:t>
            </a:r>
            <a:r>
              <a:rPr lang="en-US" b="1" dirty="0">
                <a:solidFill>
                  <a:srgbClr val="EC20D4"/>
                </a:solidFill>
                <a:cs typeface="+mj-cs"/>
              </a:rPr>
              <a:t>obligate gene </a:t>
            </a:r>
            <a:r>
              <a:rPr lang="en-US" b="1" dirty="0">
                <a:solidFill>
                  <a:schemeClr val="tx1">
                    <a:lumMod val="95000"/>
                    <a:lumOff val="5000"/>
                  </a:schemeClr>
                </a:solidFill>
                <a:cs typeface="+mj-cs"/>
              </a:rPr>
              <a:t>carriers only (i.e., inheritance </a:t>
            </a:r>
            <a:r>
              <a:rPr lang="en-US" b="1" dirty="0" smtClean="0">
                <a:solidFill>
                  <a:schemeClr val="tx1">
                    <a:lumMod val="95000"/>
                    <a:lumOff val="5000"/>
                  </a:schemeClr>
                </a:solidFill>
                <a:cs typeface="+mj-cs"/>
              </a:rPr>
              <a:t>pattern is </a:t>
            </a:r>
            <a:r>
              <a:rPr lang="en-US" b="1" dirty="0">
                <a:solidFill>
                  <a:schemeClr val="tx1">
                    <a:lumMod val="95000"/>
                    <a:lumOff val="5000"/>
                  </a:schemeClr>
                </a:solidFill>
                <a:cs typeface="+mj-cs"/>
              </a:rPr>
              <a:t>exclusively paternal</a:t>
            </a:r>
            <a:r>
              <a:rPr lang="en-US" b="1" dirty="0" smtClean="0">
                <a:solidFill>
                  <a:schemeClr val="tx1">
                    <a:lumMod val="95000"/>
                    <a:lumOff val="5000"/>
                  </a:schemeClr>
                </a:solidFill>
                <a:cs typeface="+mj-cs"/>
              </a:rPr>
              <a:t>).</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r>
              <a:rPr lang="en-US" sz="4400" b="1" dirty="0" smtClean="0">
                <a:solidFill>
                  <a:srgbClr val="EC20D4"/>
                </a:solidFill>
                <a:cs typeface="+mj-cs"/>
              </a:rPr>
              <a:t>  </a:t>
            </a:r>
          </a:p>
          <a:p>
            <a:pPr algn="l" rtl="0"/>
            <a:r>
              <a:rPr lang="en-US" sz="4400" b="1" dirty="0">
                <a:solidFill>
                  <a:srgbClr val="EC20D4"/>
                </a:solidFill>
                <a:cs typeface="+mj-cs"/>
              </a:rPr>
              <a:t> </a:t>
            </a:r>
            <a:r>
              <a:rPr lang="en-US" sz="4400" b="1" dirty="0" smtClean="0">
                <a:solidFill>
                  <a:srgbClr val="EC20D4"/>
                </a:solidFill>
                <a:cs typeface="+mj-cs"/>
              </a:rPr>
              <a:t> Progressive </a:t>
            </a:r>
            <a:r>
              <a:rPr lang="en-US" sz="4400" b="1" dirty="0">
                <a:solidFill>
                  <a:srgbClr val="EC20D4"/>
                </a:solidFill>
                <a:cs typeface="+mj-cs"/>
              </a:rPr>
              <a:t>Osseous </a:t>
            </a:r>
            <a:r>
              <a:rPr lang="en-US" sz="4400" b="1" dirty="0" err="1" smtClean="0">
                <a:solidFill>
                  <a:srgbClr val="EC20D4"/>
                </a:solidFill>
                <a:cs typeface="+mj-cs"/>
              </a:rPr>
              <a:t>Heteroplasia</a:t>
            </a:r>
            <a:r>
              <a:rPr lang="en-US" sz="4400" b="1" dirty="0" smtClean="0">
                <a:solidFill>
                  <a:srgbClr val="EC20D4"/>
                </a:solidFill>
                <a:cs typeface="+mj-cs"/>
              </a:rPr>
              <a:t>:</a:t>
            </a:r>
          </a:p>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Based </a:t>
            </a:r>
            <a:r>
              <a:rPr lang="en-US" b="1" dirty="0">
                <a:solidFill>
                  <a:schemeClr val="tx1">
                    <a:lumMod val="95000"/>
                    <a:lumOff val="5000"/>
                  </a:schemeClr>
                </a:solidFill>
                <a:cs typeface="+mj-cs"/>
              </a:rPr>
              <a:t>on these findings, which redefine the clinical </a:t>
            </a:r>
            <a:r>
              <a:rPr lang="en-US" b="1" dirty="0" smtClean="0">
                <a:solidFill>
                  <a:schemeClr val="tx1">
                    <a:lumMod val="95000"/>
                    <a:lumOff val="5000"/>
                  </a:schemeClr>
                </a:solidFill>
                <a:cs typeface="+mj-cs"/>
              </a:rPr>
              <a:t>definition of </a:t>
            </a:r>
            <a:r>
              <a:rPr lang="en-US" b="1" dirty="0">
                <a:solidFill>
                  <a:schemeClr val="tx1">
                    <a:lumMod val="95000"/>
                    <a:lumOff val="5000"/>
                  </a:schemeClr>
                </a:solidFill>
                <a:cs typeface="+mj-cs"/>
              </a:rPr>
              <a:t>this disorder, it was hypothesized that the </a:t>
            </a:r>
            <a:r>
              <a:rPr lang="en-US" b="1" dirty="0" smtClean="0">
                <a:solidFill>
                  <a:schemeClr val="tx1">
                    <a:lumMod val="95000"/>
                    <a:lumOff val="5000"/>
                  </a:schemeClr>
                </a:solidFill>
                <a:cs typeface="+mj-cs"/>
              </a:rPr>
              <a:t>pathogenesis involves </a:t>
            </a:r>
            <a:r>
              <a:rPr lang="en-US" b="1" dirty="0">
                <a:solidFill>
                  <a:schemeClr val="tx1">
                    <a:lumMod val="95000"/>
                    <a:lumOff val="5000"/>
                  </a:schemeClr>
                </a:solidFill>
                <a:cs typeface="+mj-cs"/>
              </a:rPr>
              <a:t>progenitor cells of </a:t>
            </a:r>
            <a:r>
              <a:rPr lang="en-US" b="1" dirty="0" err="1">
                <a:solidFill>
                  <a:schemeClr val="tx1">
                    <a:lumMod val="95000"/>
                    <a:lumOff val="5000"/>
                  </a:schemeClr>
                </a:solidFill>
                <a:cs typeface="+mj-cs"/>
              </a:rPr>
              <a:t>somitic</a:t>
            </a:r>
            <a:r>
              <a:rPr lang="en-US" b="1" dirty="0">
                <a:solidFill>
                  <a:schemeClr val="tx1">
                    <a:lumMod val="95000"/>
                    <a:lumOff val="5000"/>
                  </a:schemeClr>
                </a:solidFill>
                <a:cs typeface="+mj-cs"/>
              </a:rPr>
              <a:t> origin, </a:t>
            </a:r>
            <a:r>
              <a:rPr lang="en-US" b="1" dirty="0" smtClean="0">
                <a:solidFill>
                  <a:schemeClr val="tx1">
                    <a:lumMod val="95000"/>
                    <a:lumOff val="5000"/>
                  </a:schemeClr>
                </a:solidFill>
                <a:cs typeface="+mj-cs"/>
              </a:rPr>
              <a:t>which may </a:t>
            </a:r>
            <a:r>
              <a:rPr lang="en-US" b="1" dirty="0">
                <a:solidFill>
                  <a:schemeClr val="tx1">
                    <a:lumMod val="95000"/>
                    <a:lumOff val="5000"/>
                  </a:schemeClr>
                </a:solidFill>
                <a:cs typeface="+mj-cs"/>
              </a:rPr>
              <a:t>undergo loss of heterozygosity at the GNAS </a:t>
            </a:r>
            <a:r>
              <a:rPr lang="en-US" b="1" dirty="0" smtClean="0">
                <a:solidFill>
                  <a:schemeClr val="tx1">
                    <a:lumMod val="95000"/>
                    <a:lumOff val="5000"/>
                  </a:schemeClr>
                </a:solidFill>
                <a:cs typeface="+mj-cs"/>
              </a:rPr>
              <a:t>locus and </a:t>
            </a:r>
            <a:r>
              <a:rPr lang="en-US" b="1" dirty="0">
                <a:solidFill>
                  <a:schemeClr val="tx1">
                    <a:lumMod val="95000"/>
                    <a:lumOff val="5000"/>
                  </a:schemeClr>
                </a:solidFill>
                <a:cs typeface="+mj-cs"/>
              </a:rPr>
              <a:t>thereby cause severe or complete </a:t>
            </a:r>
            <a:r>
              <a:rPr lang="en-US" b="1" dirty="0" err="1">
                <a:solidFill>
                  <a:schemeClr val="tx1">
                    <a:lumMod val="95000"/>
                    <a:lumOff val="5000"/>
                  </a:schemeClr>
                </a:solidFill>
                <a:cs typeface="+mj-cs"/>
              </a:rPr>
              <a:t>Gs</a:t>
            </a:r>
            <a:r>
              <a:rPr lang="en-US" b="1" dirty="0">
                <a:solidFill>
                  <a:schemeClr val="tx1">
                    <a:lumMod val="95000"/>
                    <a:lumOff val="5000"/>
                  </a:schemeClr>
                </a:solidFill>
                <a:cs typeface="+mj-cs"/>
              </a:rPr>
              <a:t>α deficiency</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r>
              <a:rPr lang="en-US" sz="4000" b="1" dirty="0">
                <a:solidFill>
                  <a:srgbClr val="EC20D4"/>
                </a:solidFill>
                <a:cs typeface="+mj-cs"/>
              </a:rPr>
              <a:t>PSEUDOHYPOPARATHYROIDISM TYPE </a:t>
            </a:r>
            <a:r>
              <a:rPr lang="en-US" sz="4000" b="1" dirty="0" smtClean="0">
                <a:solidFill>
                  <a:srgbClr val="EC20D4"/>
                </a:solidFill>
                <a:cs typeface="+mj-cs"/>
              </a:rPr>
              <a:t>1b: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This </a:t>
            </a:r>
            <a:r>
              <a:rPr lang="en-US" b="1" dirty="0">
                <a:solidFill>
                  <a:schemeClr val="tx1">
                    <a:lumMod val="95000"/>
                    <a:lumOff val="5000"/>
                  </a:schemeClr>
                </a:solidFill>
                <a:cs typeface="+mj-cs"/>
              </a:rPr>
              <a:t>PHP form is characterized by the presence </a:t>
            </a:r>
            <a:r>
              <a:rPr lang="en-US" b="1" dirty="0" smtClean="0">
                <a:solidFill>
                  <a:schemeClr val="tx1">
                    <a:lumMod val="95000"/>
                    <a:lumOff val="5000"/>
                  </a:schemeClr>
                </a:solidFill>
                <a:cs typeface="+mj-cs"/>
              </a:rPr>
              <a:t>of PTH-resistant </a:t>
            </a:r>
            <a:r>
              <a:rPr lang="en-US" b="1" dirty="0">
                <a:solidFill>
                  <a:schemeClr val="tx1">
                    <a:lumMod val="95000"/>
                    <a:lumOff val="5000"/>
                  </a:schemeClr>
                </a:solidFill>
                <a:cs typeface="+mj-cs"/>
              </a:rPr>
              <a:t>hypocalcemia </a:t>
            </a:r>
            <a:r>
              <a:rPr lang="en-US" b="1" dirty="0" smtClean="0">
                <a:solidFill>
                  <a:schemeClr val="tx1">
                    <a:lumMod val="95000"/>
                    <a:lumOff val="5000"/>
                  </a:schemeClr>
                </a:solidFill>
                <a:cs typeface="+mj-cs"/>
              </a:rPr>
              <a:t>and hyperphosphatemia, but </a:t>
            </a:r>
            <a:r>
              <a:rPr lang="en-US" b="1" dirty="0">
                <a:solidFill>
                  <a:schemeClr val="tx1">
                    <a:lumMod val="95000"/>
                    <a:lumOff val="5000"/>
                  </a:schemeClr>
                </a:solidFill>
                <a:cs typeface="+mj-cs"/>
              </a:rPr>
              <a:t>without evidence of AHO in most cases. </a:t>
            </a: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In addition to </a:t>
            </a:r>
            <a:r>
              <a:rPr lang="en-US" b="1" dirty="0">
                <a:solidFill>
                  <a:schemeClr val="tx1">
                    <a:lumMod val="95000"/>
                    <a:lumOff val="5000"/>
                  </a:schemeClr>
                </a:solidFill>
                <a:cs typeface="+mj-cs"/>
              </a:rPr>
              <a:t>increased serum PTH, patients with PHP 1b can </a:t>
            </a:r>
            <a:r>
              <a:rPr lang="en-US" b="1" dirty="0" smtClean="0">
                <a:solidFill>
                  <a:schemeClr val="tx1">
                    <a:lumMod val="95000"/>
                    <a:lumOff val="5000"/>
                  </a:schemeClr>
                </a:solidFill>
                <a:cs typeface="+mj-cs"/>
              </a:rPr>
              <a:t>demonstrate </a:t>
            </a:r>
            <a:r>
              <a:rPr lang="en-US" b="1" dirty="0" smtClean="0">
                <a:solidFill>
                  <a:srgbClr val="EC20D4"/>
                </a:solidFill>
                <a:cs typeface="+mj-cs"/>
              </a:rPr>
              <a:t>elevated </a:t>
            </a:r>
            <a:r>
              <a:rPr lang="en-US" b="1" dirty="0">
                <a:solidFill>
                  <a:srgbClr val="EC20D4"/>
                </a:solidFill>
                <a:cs typeface="+mj-cs"/>
              </a:rPr>
              <a:t>serum alkaline </a:t>
            </a:r>
            <a:r>
              <a:rPr lang="en-US" b="1" dirty="0">
                <a:solidFill>
                  <a:schemeClr val="tx1">
                    <a:lumMod val="95000"/>
                    <a:lumOff val="5000"/>
                  </a:schemeClr>
                </a:solidFill>
                <a:cs typeface="+mj-cs"/>
              </a:rPr>
              <a:t>phosphatase </a:t>
            </a:r>
            <a:r>
              <a:rPr lang="en-US" b="1" dirty="0" smtClean="0">
                <a:solidFill>
                  <a:schemeClr val="tx1">
                    <a:lumMod val="95000"/>
                    <a:lumOff val="5000"/>
                  </a:schemeClr>
                </a:solidFill>
                <a:cs typeface="+mj-cs"/>
              </a:rPr>
              <a:t>activity, which </a:t>
            </a:r>
            <a:r>
              <a:rPr lang="en-US" b="1" dirty="0">
                <a:solidFill>
                  <a:schemeClr val="tx1">
                    <a:lumMod val="95000"/>
                    <a:lumOff val="5000"/>
                  </a:schemeClr>
                </a:solidFill>
                <a:cs typeface="+mj-cs"/>
              </a:rPr>
              <a:t>suggests normal PTH-dependent bone turnover</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571500" indent="-571500" algn="l" rtl="0">
              <a:buFont typeface="Arial" panose="020B0604020202020204" pitchFamily="34" charset="0"/>
              <a:buChar char="•"/>
            </a:pPr>
            <a:endParaRPr lang="en-US" sz="3600" b="1" dirty="0" smtClean="0">
              <a:solidFill>
                <a:srgbClr val="EC20D4"/>
              </a:solidFill>
              <a:cs typeface="+mj-cs"/>
            </a:endParaRPr>
          </a:p>
          <a:p>
            <a:pPr marL="571500" indent="-571500" algn="l" rtl="0">
              <a:buFont typeface="Arial" panose="020B0604020202020204" pitchFamily="34" charset="0"/>
              <a:buChar char="•"/>
            </a:pPr>
            <a:r>
              <a:rPr lang="en-US" sz="3600" b="1" dirty="0" smtClean="0">
                <a:solidFill>
                  <a:srgbClr val="EC20D4"/>
                </a:solidFill>
                <a:cs typeface="+mj-cs"/>
              </a:rPr>
              <a:t>PSEUDOHYPOPARATHYROIDISM </a:t>
            </a:r>
            <a:r>
              <a:rPr lang="en-US" sz="3600" b="1" dirty="0">
                <a:solidFill>
                  <a:srgbClr val="EC20D4"/>
                </a:solidFill>
                <a:cs typeface="+mj-cs"/>
              </a:rPr>
              <a:t>TYPE </a:t>
            </a:r>
            <a:r>
              <a:rPr lang="en-US" sz="3600" b="1" dirty="0" smtClean="0">
                <a:solidFill>
                  <a:srgbClr val="EC20D4"/>
                </a:solidFill>
                <a:cs typeface="+mj-cs"/>
              </a:rPr>
              <a:t>1b: </a:t>
            </a:r>
          </a:p>
          <a:p>
            <a:pPr marL="571500" indent="-571500" algn="l" rtl="0">
              <a:buFont typeface="Arial" panose="020B0604020202020204" pitchFamily="34" charset="0"/>
              <a:buChar char="•"/>
            </a:pPr>
            <a:endParaRPr lang="en-US" sz="3600" b="1" dirty="0" smtClean="0">
              <a:solidFill>
                <a:schemeClr val="tx1">
                  <a:lumMod val="95000"/>
                  <a:lumOff val="5000"/>
                </a:schemeClr>
              </a:solidFill>
              <a:cs typeface="+mj-cs"/>
            </a:endParaRPr>
          </a:p>
          <a:p>
            <a:pPr marL="571500" indent="-571500" algn="l" rtl="0">
              <a:buFont typeface="Arial" panose="020B0604020202020204" pitchFamily="34" charset="0"/>
              <a:buChar char="•"/>
            </a:pPr>
            <a:r>
              <a:rPr lang="en-US" sz="3600" b="1" dirty="0" smtClean="0">
                <a:solidFill>
                  <a:schemeClr val="tx1">
                    <a:lumMod val="95000"/>
                    <a:lumOff val="5000"/>
                  </a:schemeClr>
                </a:solidFill>
                <a:cs typeface="+mj-cs"/>
              </a:rPr>
              <a:t>In </a:t>
            </a:r>
            <a:r>
              <a:rPr lang="en-US" sz="3600" b="1" dirty="0">
                <a:solidFill>
                  <a:schemeClr val="tx1">
                    <a:lumMod val="95000"/>
                    <a:lumOff val="5000"/>
                  </a:schemeClr>
                </a:solidFill>
                <a:cs typeface="+mj-cs"/>
              </a:rPr>
              <a:t>fact</a:t>
            </a:r>
            <a:r>
              <a:rPr lang="en-US" sz="3600" b="1" dirty="0">
                <a:solidFill>
                  <a:srgbClr val="EC20D4"/>
                </a:solidFill>
                <a:cs typeface="+mj-cs"/>
              </a:rPr>
              <a:t>, </a:t>
            </a:r>
            <a:r>
              <a:rPr lang="en-US" sz="3600" b="1" dirty="0" err="1">
                <a:solidFill>
                  <a:srgbClr val="EC20D4"/>
                </a:solidFill>
                <a:cs typeface="+mj-cs"/>
              </a:rPr>
              <a:t>hyperparathyroid</a:t>
            </a:r>
            <a:r>
              <a:rPr lang="en-US" sz="3600" b="1" dirty="0">
                <a:solidFill>
                  <a:srgbClr val="EC20D4"/>
                </a:solidFill>
                <a:cs typeface="+mj-cs"/>
              </a:rPr>
              <a:t> bone disease </a:t>
            </a:r>
            <a:r>
              <a:rPr lang="en-US" sz="3600" b="1" dirty="0">
                <a:solidFill>
                  <a:schemeClr val="tx1">
                    <a:lumMod val="95000"/>
                    <a:lumOff val="5000"/>
                  </a:schemeClr>
                </a:solidFill>
                <a:cs typeface="+mj-cs"/>
              </a:rPr>
              <a:t>can be </a:t>
            </a:r>
            <a:r>
              <a:rPr lang="en-US" sz="3600" b="1" dirty="0" smtClean="0">
                <a:solidFill>
                  <a:schemeClr val="tx1">
                    <a:lumMod val="95000"/>
                    <a:lumOff val="5000"/>
                  </a:schemeClr>
                </a:solidFill>
                <a:cs typeface="+mj-cs"/>
              </a:rPr>
              <a:t>observed in </a:t>
            </a:r>
            <a:r>
              <a:rPr lang="en-US" sz="3600" b="1" dirty="0">
                <a:solidFill>
                  <a:schemeClr val="tx1">
                    <a:lumMod val="95000"/>
                    <a:lumOff val="5000"/>
                  </a:schemeClr>
                </a:solidFill>
                <a:cs typeface="+mj-cs"/>
              </a:rPr>
              <a:t>association with PHP 1b, especially in patients </a:t>
            </a:r>
            <a:r>
              <a:rPr lang="en-US" sz="3600" b="1" dirty="0" smtClean="0">
                <a:solidFill>
                  <a:schemeClr val="tx1">
                    <a:lumMod val="95000"/>
                    <a:lumOff val="5000"/>
                  </a:schemeClr>
                </a:solidFill>
                <a:cs typeface="+mj-cs"/>
              </a:rPr>
              <a:t>with sporadic </a:t>
            </a:r>
            <a:r>
              <a:rPr lang="en-US" sz="3600" b="1" dirty="0">
                <a:solidFill>
                  <a:schemeClr val="tx1">
                    <a:lumMod val="95000"/>
                    <a:lumOff val="5000"/>
                  </a:schemeClr>
                </a:solidFill>
                <a:cs typeface="+mj-cs"/>
              </a:rPr>
              <a:t>PHP 1b or in the index cases of the </a:t>
            </a:r>
            <a:r>
              <a:rPr lang="en-US" sz="3600" b="1" dirty="0" smtClean="0">
                <a:solidFill>
                  <a:schemeClr val="tx1">
                    <a:lumMod val="95000"/>
                    <a:lumOff val="5000"/>
                  </a:schemeClr>
                </a:solidFill>
                <a:cs typeface="+mj-cs"/>
              </a:rPr>
              <a:t>autosomal dominant </a:t>
            </a:r>
            <a:r>
              <a:rPr lang="en-US" sz="3600" b="1" dirty="0">
                <a:solidFill>
                  <a:schemeClr val="tx1">
                    <a:lumMod val="95000"/>
                    <a:lumOff val="5000"/>
                  </a:schemeClr>
                </a:solidFill>
                <a:cs typeface="+mj-cs"/>
              </a:rPr>
              <a:t>form of PHP 1b (AD-PHP 1b).</a:t>
            </a:r>
            <a:endParaRPr lang="fa-IR" sz="36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571500" indent="-571500" algn="l" rtl="0">
              <a:buFont typeface="Arial" panose="020B0604020202020204" pitchFamily="34" charset="0"/>
              <a:buChar char="•"/>
            </a:pPr>
            <a:endParaRPr lang="en-US" sz="4400" b="1" dirty="0" smtClean="0">
              <a:solidFill>
                <a:schemeClr val="tx1">
                  <a:lumMod val="95000"/>
                  <a:lumOff val="5000"/>
                </a:schemeClr>
              </a:solidFill>
              <a:cs typeface="+mj-cs"/>
            </a:endParaRPr>
          </a:p>
          <a:p>
            <a:pPr marL="571500" indent="-571500" algn="l" rtl="0">
              <a:buFont typeface="Arial" panose="020B0604020202020204" pitchFamily="34" charset="0"/>
              <a:buChar char="•"/>
            </a:pPr>
            <a:r>
              <a:rPr lang="en-US" sz="4400" b="1" dirty="0" smtClean="0">
                <a:solidFill>
                  <a:schemeClr val="tx1">
                    <a:lumMod val="95000"/>
                    <a:lumOff val="5000"/>
                  </a:schemeClr>
                </a:solidFill>
                <a:cs typeface="+mj-cs"/>
              </a:rPr>
              <a:t>However, at some point in their lives, </a:t>
            </a:r>
            <a:r>
              <a:rPr lang="en-US" sz="4400" b="1" dirty="0" smtClean="0">
                <a:solidFill>
                  <a:srgbClr val="EC20D4"/>
                </a:solidFill>
                <a:cs typeface="+mj-cs"/>
              </a:rPr>
              <a:t>most patients </a:t>
            </a:r>
            <a:r>
              <a:rPr lang="en-US" sz="4400" b="1" dirty="0" smtClean="0">
                <a:solidFill>
                  <a:schemeClr val="tx1">
                    <a:lumMod val="95000"/>
                    <a:lumOff val="5000"/>
                  </a:schemeClr>
                </a:solidFill>
                <a:cs typeface="+mj-cs"/>
              </a:rPr>
              <a:t>manifest hypocalcemia and, therefore, present with associated clinical findings</a:t>
            </a:r>
            <a:endParaRPr lang="fa-IR" sz="44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28600" y="228600"/>
            <a:ext cx="8686800" cy="6324600"/>
          </a:xfrm>
          <a:solidFill>
            <a:srgbClr val="00FFCC"/>
          </a:solidFill>
          <a:ln w="76200">
            <a:solidFill>
              <a:srgbClr val="EC20D4"/>
            </a:solidFill>
          </a:ln>
        </p:spPr>
        <p:txBody>
          <a:bodyPr>
            <a:normAutofit/>
          </a:bodyPr>
          <a:lstStyle/>
          <a:p>
            <a:pPr marL="0" indent="0" algn="ctr" rtl="0">
              <a:buNone/>
            </a:pPr>
            <a:endParaRPr lang="en-US" sz="4000" dirty="0" smtClean="0"/>
          </a:p>
          <a:p>
            <a:pPr marL="0" indent="0" algn="ctr" rtl="0">
              <a:buNone/>
            </a:pPr>
            <a:r>
              <a:rPr lang="en-US" sz="4000" dirty="0" smtClean="0"/>
              <a:t>The </a:t>
            </a:r>
            <a:r>
              <a:rPr lang="en-US" sz="4000" dirty="0"/>
              <a:t>intact PTH response in the bone is </a:t>
            </a:r>
            <a:r>
              <a:rPr lang="en-US" sz="4000" dirty="0" smtClean="0"/>
              <a:t>consistent with </a:t>
            </a:r>
            <a:r>
              <a:rPr lang="en-US" sz="4000" dirty="0"/>
              <a:t>the lack of </a:t>
            </a:r>
            <a:r>
              <a:rPr lang="en-US" sz="4000" dirty="0" err="1"/>
              <a:t>Gs</a:t>
            </a:r>
            <a:r>
              <a:rPr lang="en-US" sz="4000" dirty="0"/>
              <a:t>α imprinting in </a:t>
            </a:r>
            <a:r>
              <a:rPr lang="en-US" sz="4000" dirty="0" smtClean="0"/>
              <a:t>bone </a:t>
            </a:r>
            <a:r>
              <a:rPr lang="en-US" sz="4000" dirty="0"/>
              <a:t>and </a:t>
            </a:r>
            <a:r>
              <a:rPr lang="en-US" sz="4000" dirty="0" smtClean="0"/>
              <a:t>led to </a:t>
            </a:r>
            <a:r>
              <a:rPr lang="en-US" sz="4000" dirty="0"/>
              <a:t>the introduction of the term </a:t>
            </a:r>
            <a:r>
              <a:rPr lang="en-US" sz="4000" dirty="0" smtClean="0"/>
              <a:t>pseudohypo-hyperparathyroidism (PHP-HPT</a:t>
            </a:r>
            <a:r>
              <a:rPr lang="en-US" sz="4000" dirty="0"/>
              <a:t>)</a:t>
            </a:r>
            <a:endParaRPr lang="fa-IR" sz="4000" dirty="0"/>
          </a:p>
        </p:txBody>
      </p:sp>
    </p:spTree>
    <p:extLst>
      <p:ext uri="{BB962C8B-B14F-4D97-AF65-F5344CB8AC3E}">
        <p14:creationId xmlns:p14="http://schemas.microsoft.com/office/powerpoint/2010/main" val="26738094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lnSpcReduction="10000"/>
          </a:bodyPr>
          <a:lstStyle/>
          <a:p>
            <a:pPr algn="l" rtl="0"/>
            <a:r>
              <a:rPr lang="en-US" sz="4000" b="1" dirty="0">
                <a:solidFill>
                  <a:srgbClr val="EC20D4"/>
                </a:solidFill>
                <a:cs typeface="+mj-cs"/>
              </a:rPr>
              <a:t>PSEUDOHYPOPARATHYROIDISM TYPE </a:t>
            </a:r>
            <a:r>
              <a:rPr lang="en-US" sz="4000" b="1" dirty="0" smtClean="0">
                <a:solidFill>
                  <a:srgbClr val="EC20D4"/>
                </a:solidFill>
                <a:cs typeface="+mj-cs"/>
              </a:rPr>
              <a:t>1b: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The </a:t>
            </a:r>
            <a:r>
              <a:rPr lang="en-US" b="1" dirty="0">
                <a:solidFill>
                  <a:schemeClr val="tx1">
                    <a:lumMod val="95000"/>
                    <a:lumOff val="5000"/>
                  </a:schemeClr>
                </a:solidFill>
                <a:cs typeface="+mj-cs"/>
              </a:rPr>
              <a:t>hormone resistance observed in PHP 1b </a:t>
            </a:r>
            <a:r>
              <a:rPr lang="en-US" b="1" dirty="0" smtClean="0">
                <a:solidFill>
                  <a:schemeClr val="tx1">
                    <a:lumMod val="95000"/>
                    <a:lumOff val="5000"/>
                  </a:schemeClr>
                </a:solidFill>
                <a:cs typeface="+mj-cs"/>
              </a:rPr>
              <a:t>patients develops </a:t>
            </a:r>
            <a:r>
              <a:rPr lang="en-US" b="1" dirty="0">
                <a:solidFill>
                  <a:schemeClr val="tx1">
                    <a:lumMod val="95000"/>
                    <a:lumOff val="5000"/>
                  </a:schemeClr>
                </a:solidFill>
                <a:cs typeface="+mj-cs"/>
              </a:rPr>
              <a:t>only after maternal inheritance of the </a:t>
            </a:r>
            <a:r>
              <a:rPr lang="en-US" b="1" dirty="0" smtClean="0">
                <a:solidFill>
                  <a:schemeClr val="tx1">
                    <a:lumMod val="95000"/>
                    <a:lumOff val="5000"/>
                  </a:schemeClr>
                </a:solidFill>
                <a:cs typeface="+mj-cs"/>
              </a:rPr>
              <a:t>genetic defect </a:t>
            </a:r>
            <a:r>
              <a:rPr lang="en-US" b="1" dirty="0">
                <a:solidFill>
                  <a:schemeClr val="tx1">
                    <a:lumMod val="95000"/>
                    <a:lumOff val="5000"/>
                  </a:schemeClr>
                </a:solidFill>
                <a:cs typeface="+mj-cs"/>
              </a:rPr>
              <a:t>(i.e., the mode of inheritance is identical </a:t>
            </a:r>
            <a:r>
              <a:rPr lang="en-US" b="1" dirty="0" smtClean="0">
                <a:solidFill>
                  <a:schemeClr val="tx1">
                    <a:lumMod val="95000"/>
                    <a:lumOff val="5000"/>
                  </a:schemeClr>
                </a:solidFill>
                <a:cs typeface="+mj-cs"/>
              </a:rPr>
              <a:t>to the </a:t>
            </a:r>
            <a:r>
              <a:rPr lang="en-US" b="1" dirty="0">
                <a:solidFill>
                  <a:schemeClr val="tx1">
                    <a:lumMod val="95000"/>
                    <a:lumOff val="5000"/>
                  </a:schemeClr>
                </a:solidFill>
                <a:cs typeface="+mj-cs"/>
              </a:rPr>
              <a:t>hormone resistance in PHP 1a). </a:t>
            </a: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PTH </a:t>
            </a:r>
            <a:r>
              <a:rPr lang="en-US" b="1" dirty="0">
                <a:solidFill>
                  <a:schemeClr val="tx1">
                    <a:lumMod val="95000"/>
                    <a:lumOff val="5000"/>
                  </a:schemeClr>
                </a:solidFill>
                <a:cs typeface="+mj-cs"/>
              </a:rPr>
              <a:t>resistance </a:t>
            </a:r>
            <a:r>
              <a:rPr lang="en-US" b="1" dirty="0" smtClean="0">
                <a:solidFill>
                  <a:schemeClr val="tx1">
                    <a:lumMod val="95000"/>
                    <a:lumOff val="5000"/>
                  </a:schemeClr>
                </a:solidFill>
                <a:cs typeface="+mj-cs"/>
              </a:rPr>
              <a:t>and related </a:t>
            </a:r>
            <a:r>
              <a:rPr lang="en-US" b="1" dirty="0">
                <a:solidFill>
                  <a:schemeClr val="tx1">
                    <a:lumMod val="95000"/>
                    <a:lumOff val="5000"/>
                  </a:schemeClr>
                </a:solidFill>
                <a:cs typeface="+mj-cs"/>
              </a:rPr>
              <a:t>changes in calcium and phosphate </a:t>
            </a:r>
            <a:r>
              <a:rPr lang="en-US" b="1" dirty="0" smtClean="0">
                <a:solidFill>
                  <a:schemeClr val="tx1">
                    <a:lumMod val="95000"/>
                    <a:lumOff val="5000"/>
                  </a:schemeClr>
                </a:solidFill>
                <a:cs typeface="+mj-cs"/>
              </a:rPr>
              <a:t>homeostasis are </a:t>
            </a:r>
            <a:r>
              <a:rPr lang="en-US" b="1" dirty="0">
                <a:solidFill>
                  <a:schemeClr val="tx1">
                    <a:lumMod val="95000"/>
                    <a:lumOff val="5000"/>
                  </a:schemeClr>
                </a:solidFill>
                <a:cs typeface="+mj-cs"/>
              </a:rPr>
              <a:t>the major laboratory </a:t>
            </a:r>
            <a:r>
              <a:rPr lang="en-US" b="1" dirty="0" smtClean="0">
                <a:solidFill>
                  <a:schemeClr val="tx1">
                    <a:lumMod val="95000"/>
                    <a:lumOff val="5000"/>
                  </a:schemeClr>
                </a:solidFill>
                <a:cs typeface="+mj-cs"/>
              </a:rPr>
              <a:t>findings </a:t>
            </a:r>
            <a:r>
              <a:rPr lang="en-US" b="1" dirty="0">
                <a:solidFill>
                  <a:schemeClr val="tx1">
                    <a:lumMod val="95000"/>
                    <a:lumOff val="5000"/>
                  </a:schemeClr>
                </a:solidFill>
                <a:cs typeface="+mj-cs"/>
              </a:rPr>
              <a:t>in PHP 1b, but </a:t>
            </a:r>
            <a:r>
              <a:rPr lang="en-US" b="1" dirty="0" smtClean="0">
                <a:solidFill>
                  <a:schemeClr val="tx1">
                    <a:lumMod val="95000"/>
                    <a:lumOff val="5000"/>
                  </a:schemeClr>
                </a:solidFill>
                <a:cs typeface="+mj-cs"/>
              </a:rPr>
              <a:t>some PHP </a:t>
            </a:r>
            <a:r>
              <a:rPr lang="en-US" b="1" dirty="0">
                <a:solidFill>
                  <a:schemeClr val="tx1">
                    <a:lumMod val="95000"/>
                    <a:lumOff val="5000"/>
                  </a:schemeClr>
                </a:solidFill>
                <a:cs typeface="+mj-cs"/>
              </a:rPr>
              <a:t>1b patients also </a:t>
            </a:r>
            <a:r>
              <a:rPr lang="en-US" b="1" dirty="0" smtClean="0">
                <a:solidFill>
                  <a:schemeClr val="tx1">
                    <a:lumMod val="95000"/>
                    <a:lumOff val="5000"/>
                  </a:schemeClr>
                </a:solidFill>
                <a:cs typeface="+mj-cs"/>
              </a:rPr>
              <a:t>display </a:t>
            </a:r>
            <a:r>
              <a:rPr lang="en-US" b="1" dirty="0">
                <a:solidFill>
                  <a:schemeClr val="tx1">
                    <a:lumMod val="95000"/>
                    <a:lumOff val="5000"/>
                  </a:schemeClr>
                </a:solidFill>
                <a:cs typeface="+mj-cs"/>
              </a:rPr>
              <a:t>mild hypothyroidism </a:t>
            </a:r>
            <a:r>
              <a:rPr lang="en-US" b="1" dirty="0" smtClean="0">
                <a:solidFill>
                  <a:schemeClr val="tx1">
                    <a:lumMod val="95000"/>
                    <a:lumOff val="5000"/>
                  </a:schemeClr>
                </a:solidFill>
                <a:cs typeface="+mj-cs"/>
              </a:rPr>
              <a:t>with slightly </a:t>
            </a:r>
            <a:r>
              <a:rPr lang="en-US" b="1" dirty="0">
                <a:solidFill>
                  <a:schemeClr val="tx1">
                    <a:lumMod val="95000"/>
                    <a:lumOff val="5000"/>
                  </a:schemeClr>
                </a:solidFill>
                <a:cs typeface="+mj-cs"/>
              </a:rPr>
              <a:t>elevated TSH </a:t>
            </a:r>
            <a:r>
              <a:rPr lang="en-US" b="1" dirty="0" err="1">
                <a:solidFill>
                  <a:schemeClr val="tx1">
                    <a:lumMod val="95000"/>
                    <a:lumOff val="5000"/>
                  </a:schemeClr>
                </a:solidFill>
                <a:cs typeface="+mj-cs"/>
              </a:rPr>
              <a:t>levelsas</a:t>
            </a:r>
            <a:r>
              <a:rPr lang="en-US" b="1" dirty="0">
                <a:solidFill>
                  <a:schemeClr val="tx1">
                    <a:lumMod val="95000"/>
                    <a:lumOff val="5000"/>
                  </a:schemeClr>
                </a:solidFill>
                <a:cs typeface="+mj-cs"/>
              </a:rPr>
              <a:t> well as some </a:t>
            </a:r>
            <a:r>
              <a:rPr lang="en-US" b="1" dirty="0" smtClean="0">
                <a:solidFill>
                  <a:schemeClr val="tx1">
                    <a:lumMod val="95000"/>
                    <a:lumOff val="5000"/>
                  </a:schemeClr>
                </a:solidFill>
                <a:cs typeface="+mj-cs"/>
              </a:rPr>
              <a:t>elevation in </a:t>
            </a:r>
            <a:r>
              <a:rPr lang="en-US" b="1" dirty="0">
                <a:solidFill>
                  <a:schemeClr val="tx1">
                    <a:lumMod val="95000"/>
                    <a:lumOff val="5000"/>
                  </a:schemeClr>
                </a:solidFill>
                <a:cs typeface="+mj-cs"/>
              </a:rPr>
              <a:t>calcitonin level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marL="571500" indent="-571500" algn="l" rtl="0">
              <a:buFont typeface="Arial" panose="020B0604020202020204" pitchFamily="34" charset="0"/>
              <a:buChar char="•"/>
            </a:pPr>
            <a:endParaRPr lang="en-US" sz="3600" b="1" dirty="0" smtClean="0">
              <a:solidFill>
                <a:srgbClr val="EC20D4"/>
              </a:solidFill>
              <a:cs typeface="+mj-cs"/>
            </a:endParaRPr>
          </a:p>
          <a:p>
            <a:pPr marL="571500" indent="-571500" algn="l" rtl="0">
              <a:buFont typeface="Arial" panose="020B0604020202020204" pitchFamily="34" charset="0"/>
              <a:buChar char="•"/>
            </a:pPr>
            <a:r>
              <a:rPr lang="en-US" sz="3600" b="1" dirty="0" smtClean="0">
                <a:solidFill>
                  <a:srgbClr val="EC20D4"/>
                </a:solidFill>
                <a:cs typeface="+mj-cs"/>
              </a:rPr>
              <a:t>PSEUDOHYPOPARATHYROIDISM </a:t>
            </a:r>
            <a:r>
              <a:rPr lang="en-US" sz="3600" b="1" dirty="0">
                <a:solidFill>
                  <a:srgbClr val="EC20D4"/>
                </a:solidFill>
                <a:cs typeface="+mj-cs"/>
              </a:rPr>
              <a:t>TYPE </a:t>
            </a:r>
            <a:r>
              <a:rPr lang="en-US" sz="3600" b="1" dirty="0" smtClean="0">
                <a:solidFill>
                  <a:srgbClr val="EC20D4"/>
                </a:solidFill>
                <a:cs typeface="+mj-cs"/>
              </a:rPr>
              <a:t>1b</a:t>
            </a:r>
          </a:p>
          <a:p>
            <a:pPr marL="571500" indent="-571500" algn="l" rtl="0">
              <a:buFont typeface="Arial" panose="020B0604020202020204" pitchFamily="34" charset="0"/>
              <a:buChar char="•"/>
            </a:pPr>
            <a:r>
              <a:rPr lang="en-US" sz="3600" b="1" dirty="0" smtClean="0">
                <a:solidFill>
                  <a:srgbClr val="EC20D4"/>
                </a:solidFill>
                <a:cs typeface="+mj-cs"/>
              </a:rPr>
              <a:t> </a:t>
            </a:r>
            <a:r>
              <a:rPr lang="en-US" b="1" dirty="0" smtClean="0">
                <a:solidFill>
                  <a:schemeClr val="tx1">
                    <a:lumMod val="95000"/>
                    <a:lumOff val="5000"/>
                  </a:schemeClr>
                </a:solidFill>
                <a:cs typeface="+mj-cs"/>
              </a:rPr>
              <a:t>Nevertheless</a:t>
            </a:r>
            <a:r>
              <a:rPr lang="en-US" b="1" dirty="0">
                <a:solidFill>
                  <a:schemeClr val="tx1">
                    <a:lumMod val="95000"/>
                    <a:lumOff val="5000"/>
                  </a:schemeClr>
                </a:solidFill>
                <a:cs typeface="+mj-cs"/>
              </a:rPr>
              <a:t>, </a:t>
            </a:r>
            <a:r>
              <a:rPr lang="en-US" b="1" dirty="0" smtClean="0">
                <a:solidFill>
                  <a:schemeClr val="tx1">
                    <a:lumMod val="95000"/>
                    <a:lumOff val="5000"/>
                  </a:schemeClr>
                </a:solidFill>
                <a:cs typeface="+mj-cs"/>
              </a:rPr>
              <a:t>evidence for </a:t>
            </a:r>
            <a:r>
              <a:rPr lang="en-US" b="1" dirty="0">
                <a:solidFill>
                  <a:schemeClr val="tx1">
                    <a:lumMod val="95000"/>
                    <a:lumOff val="5000"/>
                  </a:schemeClr>
                </a:solidFill>
                <a:cs typeface="+mj-cs"/>
              </a:rPr>
              <a:t>resistance to other hormones, such as </a:t>
            </a:r>
            <a:r>
              <a:rPr lang="en-US" b="1" dirty="0" smtClean="0">
                <a:solidFill>
                  <a:schemeClr val="tx1">
                    <a:lumMod val="95000"/>
                    <a:lumOff val="5000"/>
                  </a:schemeClr>
                </a:solidFill>
                <a:cs typeface="+mj-cs"/>
              </a:rPr>
              <a:t>gonadotropins, whose </a:t>
            </a:r>
            <a:r>
              <a:rPr lang="en-US" b="1" dirty="0">
                <a:solidFill>
                  <a:schemeClr val="tx1">
                    <a:lumMod val="95000"/>
                    <a:lumOff val="5000"/>
                  </a:schemeClr>
                </a:solidFill>
                <a:cs typeface="+mj-cs"/>
              </a:rPr>
              <a:t>actions also involve tissues in which </a:t>
            </a:r>
            <a:r>
              <a:rPr lang="en-US" b="1" dirty="0" err="1" smtClean="0">
                <a:solidFill>
                  <a:schemeClr val="tx1">
                    <a:lumMod val="95000"/>
                    <a:lumOff val="5000"/>
                  </a:schemeClr>
                </a:solidFill>
                <a:cs typeface="+mj-cs"/>
              </a:rPr>
              <a:t>Gs</a:t>
            </a:r>
            <a:r>
              <a:rPr lang="en-US" b="1" dirty="0" smtClean="0">
                <a:solidFill>
                  <a:schemeClr val="tx1">
                    <a:lumMod val="95000"/>
                    <a:lumOff val="5000"/>
                  </a:schemeClr>
                </a:solidFill>
                <a:cs typeface="+mj-cs"/>
              </a:rPr>
              <a:t>α is </a:t>
            </a:r>
            <a:r>
              <a:rPr lang="en-US" b="1" dirty="0">
                <a:solidFill>
                  <a:schemeClr val="tx1">
                    <a:lumMod val="95000"/>
                    <a:lumOff val="5000"/>
                  </a:schemeClr>
                </a:solidFill>
                <a:cs typeface="+mj-cs"/>
              </a:rPr>
              <a:t>imprinted, has not been reported for PHP 1b patients.</a:t>
            </a:r>
          </a:p>
          <a:p>
            <a:pPr marL="457200" indent="-457200" algn="l" rtl="0">
              <a:buFont typeface="Arial" panose="020B0604020202020204" pitchFamily="34" charset="0"/>
              <a:buChar char="•"/>
            </a:pPr>
            <a:r>
              <a:rPr lang="en-US" b="1" dirty="0">
                <a:solidFill>
                  <a:schemeClr val="tx1">
                    <a:lumMod val="95000"/>
                    <a:lumOff val="5000"/>
                  </a:schemeClr>
                </a:solidFill>
                <a:cs typeface="+mj-cs"/>
              </a:rPr>
              <a:t>A study assessed growth hormone response to </a:t>
            </a:r>
            <a:r>
              <a:rPr lang="en-US" b="1" dirty="0" smtClean="0">
                <a:solidFill>
                  <a:schemeClr val="tx1">
                    <a:lumMod val="95000"/>
                    <a:lumOff val="5000"/>
                  </a:schemeClr>
                </a:solidFill>
                <a:cs typeface="+mj-cs"/>
              </a:rPr>
              <a:t>GHRH plus </a:t>
            </a:r>
            <a:r>
              <a:rPr lang="en-US" b="1" dirty="0">
                <a:solidFill>
                  <a:schemeClr val="tx1">
                    <a:lumMod val="95000"/>
                    <a:lumOff val="5000"/>
                  </a:schemeClr>
                </a:solidFill>
                <a:cs typeface="+mj-cs"/>
              </a:rPr>
              <a:t>arginine stimulation in PHP 1b, revealing a </a:t>
            </a:r>
            <a:r>
              <a:rPr lang="en-US" b="1" dirty="0" smtClean="0">
                <a:solidFill>
                  <a:schemeClr val="tx1">
                    <a:lumMod val="95000"/>
                    <a:lumOff val="5000"/>
                  </a:schemeClr>
                </a:solidFill>
                <a:cs typeface="+mj-cs"/>
              </a:rPr>
              <a:t>normal response </a:t>
            </a:r>
            <a:r>
              <a:rPr lang="en-US" b="1" dirty="0">
                <a:solidFill>
                  <a:schemeClr val="tx1">
                    <a:lumMod val="95000"/>
                    <a:lumOff val="5000"/>
                  </a:schemeClr>
                </a:solidFill>
                <a:cs typeface="+mj-cs"/>
              </a:rPr>
              <a:t>in 9 of 10 patients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000" dirty="0">
                <a:solidFill>
                  <a:srgbClr val="EC20D4"/>
                </a:solidFill>
                <a:cs typeface="+mj-cs"/>
              </a:rPr>
              <a:t>PSEUDOHYPOPARATHYROIDISM TYPE 1b </a:t>
            </a:r>
            <a:endParaRPr lang="en-US" sz="4000" dirty="0" smtClean="0">
              <a:solidFill>
                <a:srgbClr val="EC20D4"/>
              </a:solidFill>
              <a:cs typeface="+mj-cs"/>
            </a:endParaRP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On </a:t>
            </a:r>
            <a:r>
              <a:rPr lang="en-US" dirty="0">
                <a:solidFill>
                  <a:schemeClr val="tx1">
                    <a:lumMod val="95000"/>
                    <a:lumOff val="5000"/>
                  </a:schemeClr>
                </a:solidFill>
                <a:cs typeface="+mj-cs"/>
              </a:rPr>
              <a:t>the other hand, </a:t>
            </a:r>
            <a:r>
              <a:rPr lang="en-US" dirty="0" smtClean="0">
                <a:solidFill>
                  <a:schemeClr val="tx1">
                    <a:lumMod val="95000"/>
                    <a:lumOff val="5000"/>
                  </a:schemeClr>
                </a:solidFill>
                <a:cs typeface="+mj-cs"/>
              </a:rPr>
              <a:t>in addition </a:t>
            </a:r>
            <a:r>
              <a:rPr lang="en-US" dirty="0">
                <a:solidFill>
                  <a:schemeClr val="tx1">
                    <a:lumMod val="95000"/>
                    <a:lumOff val="5000"/>
                  </a:schemeClr>
                </a:solidFill>
                <a:cs typeface="+mj-cs"/>
              </a:rPr>
              <a:t>to PTH and mild TSH resistance, </a:t>
            </a:r>
            <a:r>
              <a:rPr lang="en-US" dirty="0" err="1" smtClean="0">
                <a:solidFill>
                  <a:schemeClr val="tx1">
                    <a:lumMod val="95000"/>
                    <a:lumOff val="5000"/>
                  </a:schemeClr>
                </a:solidFill>
                <a:cs typeface="+mj-cs"/>
              </a:rPr>
              <a:t>hypouricemia</a:t>
            </a:r>
            <a:r>
              <a:rPr lang="en-US" dirty="0" smtClean="0">
                <a:solidFill>
                  <a:schemeClr val="tx1">
                    <a:lumMod val="95000"/>
                    <a:lumOff val="5000"/>
                  </a:schemeClr>
                </a:solidFill>
                <a:cs typeface="+mj-cs"/>
              </a:rPr>
              <a:t> due </a:t>
            </a:r>
            <a:r>
              <a:rPr lang="en-US" dirty="0">
                <a:solidFill>
                  <a:schemeClr val="tx1">
                    <a:lumMod val="95000"/>
                    <a:lumOff val="5000"/>
                  </a:schemeClr>
                </a:solidFill>
                <a:cs typeface="+mj-cs"/>
              </a:rPr>
              <a:t>to increased fractional excretion of uric acid </a:t>
            </a:r>
            <a:r>
              <a:rPr lang="en-US" dirty="0" smtClean="0">
                <a:solidFill>
                  <a:schemeClr val="tx1">
                    <a:lumMod val="95000"/>
                    <a:lumOff val="5000"/>
                  </a:schemeClr>
                </a:solidFill>
                <a:cs typeface="+mj-cs"/>
              </a:rPr>
              <a:t>has been </a:t>
            </a:r>
            <a:r>
              <a:rPr lang="en-US" dirty="0">
                <a:solidFill>
                  <a:schemeClr val="tx1">
                    <a:lumMod val="95000"/>
                    <a:lumOff val="5000"/>
                  </a:schemeClr>
                </a:solidFill>
                <a:cs typeface="+mj-cs"/>
              </a:rPr>
              <a:t>reported in the affected individuals of two </a:t>
            </a:r>
            <a:r>
              <a:rPr lang="en-US" dirty="0" smtClean="0">
                <a:solidFill>
                  <a:schemeClr val="tx1">
                    <a:lumMod val="95000"/>
                    <a:lumOff val="5000"/>
                  </a:schemeClr>
                </a:solidFill>
                <a:cs typeface="+mj-cs"/>
              </a:rPr>
              <a:t>unrelated PHP </a:t>
            </a:r>
            <a:r>
              <a:rPr lang="en-US" dirty="0">
                <a:solidFill>
                  <a:schemeClr val="tx1">
                    <a:lumMod val="95000"/>
                    <a:lumOff val="5000"/>
                  </a:schemeClr>
                </a:solidFill>
                <a:cs typeface="+mj-cs"/>
              </a:rPr>
              <a:t>1b </a:t>
            </a:r>
            <a:r>
              <a:rPr lang="en-US" dirty="0" err="1" smtClean="0">
                <a:solidFill>
                  <a:schemeClr val="tx1">
                    <a:lumMod val="95000"/>
                    <a:lumOff val="5000"/>
                  </a:schemeClr>
                </a:solidFill>
                <a:cs typeface="+mj-cs"/>
              </a:rPr>
              <a:t>kindreds</a:t>
            </a:r>
            <a:r>
              <a:rPr lang="en-US" dirty="0" smtClean="0">
                <a:solidFill>
                  <a:schemeClr val="tx1">
                    <a:lumMod val="95000"/>
                    <a:lumOff val="5000"/>
                  </a:schemeClr>
                </a:solidFill>
                <a:cs typeface="+mj-cs"/>
              </a:rPr>
              <a:t>. </a:t>
            </a:r>
            <a:r>
              <a:rPr lang="en-US" dirty="0">
                <a:solidFill>
                  <a:schemeClr val="tx1">
                    <a:lumMod val="95000"/>
                    <a:lumOff val="5000"/>
                  </a:schemeClr>
                </a:solidFill>
                <a:cs typeface="+mj-cs"/>
              </a:rPr>
              <a:t>This finding implicates </a:t>
            </a:r>
            <a:r>
              <a:rPr lang="en-US" dirty="0" smtClean="0">
                <a:solidFill>
                  <a:schemeClr val="tx1">
                    <a:lumMod val="95000"/>
                    <a:lumOff val="5000"/>
                  </a:schemeClr>
                </a:solidFill>
                <a:cs typeface="+mj-cs"/>
              </a:rPr>
              <a:t>impaired PTH </a:t>
            </a:r>
            <a:r>
              <a:rPr lang="en-US" dirty="0">
                <a:solidFill>
                  <a:schemeClr val="tx1">
                    <a:lumMod val="95000"/>
                    <a:lumOff val="5000"/>
                  </a:schemeClr>
                </a:solidFill>
                <a:cs typeface="+mj-cs"/>
              </a:rPr>
              <a:t>actions in the development of </a:t>
            </a:r>
            <a:r>
              <a:rPr lang="en-US" dirty="0" err="1">
                <a:solidFill>
                  <a:schemeClr val="tx1">
                    <a:lumMod val="95000"/>
                    <a:lumOff val="5000"/>
                  </a:schemeClr>
                </a:solidFill>
                <a:cs typeface="+mj-cs"/>
              </a:rPr>
              <a:t>hypouricemia</a:t>
            </a:r>
            <a:r>
              <a:rPr lang="en-US" dirty="0">
                <a:solidFill>
                  <a:schemeClr val="tx1">
                    <a:lumMod val="95000"/>
                    <a:lumOff val="5000"/>
                  </a:schemeClr>
                </a:solidFill>
                <a:cs typeface="+mj-cs"/>
              </a:rPr>
              <a:t> in </a:t>
            </a:r>
            <a:r>
              <a:rPr lang="en-US" dirty="0" smtClean="0">
                <a:solidFill>
                  <a:schemeClr val="tx1">
                    <a:lumMod val="95000"/>
                    <a:lumOff val="5000"/>
                  </a:schemeClr>
                </a:solidFill>
                <a:cs typeface="+mj-cs"/>
              </a:rPr>
              <a:t>these patients.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However</a:t>
            </a:r>
            <a:r>
              <a:rPr lang="en-US" dirty="0">
                <a:solidFill>
                  <a:schemeClr val="tx1">
                    <a:lumMod val="95000"/>
                    <a:lumOff val="5000"/>
                  </a:schemeClr>
                </a:solidFill>
                <a:cs typeface="+mj-cs"/>
              </a:rPr>
              <a:t>, </a:t>
            </a:r>
            <a:r>
              <a:rPr lang="en-US" dirty="0" err="1" smtClean="0">
                <a:solidFill>
                  <a:schemeClr val="tx1">
                    <a:lumMod val="95000"/>
                    <a:lumOff val="5000"/>
                  </a:schemeClr>
                </a:solidFill>
                <a:cs typeface="+mj-cs"/>
              </a:rPr>
              <a:t>hypouricemia</a:t>
            </a:r>
            <a:r>
              <a:rPr lang="en-US" dirty="0" smtClean="0">
                <a:solidFill>
                  <a:schemeClr val="tx1">
                    <a:lumMod val="95000"/>
                    <a:lumOff val="5000"/>
                  </a:schemeClr>
                </a:solidFill>
                <a:cs typeface="+mj-cs"/>
              </a:rPr>
              <a:t> resolved </a:t>
            </a:r>
            <a:r>
              <a:rPr lang="en-US" dirty="0">
                <a:solidFill>
                  <a:schemeClr val="tx1">
                    <a:lumMod val="95000"/>
                    <a:lumOff val="5000"/>
                  </a:schemeClr>
                </a:solidFill>
                <a:cs typeface="+mj-cs"/>
              </a:rPr>
              <a:t>in one of the PHP 1b </a:t>
            </a:r>
            <a:r>
              <a:rPr lang="en-US" dirty="0" err="1">
                <a:solidFill>
                  <a:schemeClr val="tx1">
                    <a:lumMod val="95000"/>
                    <a:lumOff val="5000"/>
                  </a:schemeClr>
                </a:solidFill>
                <a:cs typeface="+mj-cs"/>
              </a:rPr>
              <a:t>kindreds</a:t>
            </a:r>
            <a:r>
              <a:rPr lang="en-US" dirty="0">
                <a:solidFill>
                  <a:schemeClr val="tx1">
                    <a:lumMod val="95000"/>
                    <a:lumOff val="5000"/>
                  </a:schemeClr>
                </a:solidFill>
                <a:cs typeface="+mj-cs"/>
              </a:rPr>
              <a:t> following </a:t>
            </a:r>
            <a:r>
              <a:rPr lang="en-US" dirty="0" smtClean="0">
                <a:solidFill>
                  <a:schemeClr val="tx1">
                    <a:lumMod val="95000"/>
                    <a:lumOff val="5000"/>
                  </a:schemeClr>
                </a:solidFill>
                <a:cs typeface="+mj-cs"/>
              </a:rPr>
              <a:t>treatment with </a:t>
            </a:r>
            <a:r>
              <a:rPr lang="en-US" dirty="0">
                <a:solidFill>
                  <a:schemeClr val="tx1">
                    <a:lumMod val="95000"/>
                    <a:lumOff val="5000"/>
                  </a:schemeClr>
                </a:solidFill>
                <a:cs typeface="+mj-cs"/>
              </a:rPr>
              <a:t>calcium and calcitriol</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228600" y="152400"/>
            <a:ext cx="8839200" cy="6553200"/>
          </a:xfrm>
          <a:ln w="76200">
            <a:solidFill>
              <a:srgbClr val="EC20D4"/>
            </a:solidFill>
          </a:ln>
        </p:spPr>
        <p:txBody>
          <a:bodyPr>
            <a:normAutofit/>
          </a:bodyPr>
          <a:lstStyle/>
          <a:p>
            <a:pPr algn="l" rtl="0"/>
            <a:r>
              <a:rPr lang="en-US" sz="4000" b="1" dirty="0">
                <a:solidFill>
                  <a:srgbClr val="EC20D4"/>
                </a:solidFill>
                <a:cs typeface="+mj-cs"/>
              </a:rPr>
              <a:t>PSEUDOHYPOPARATHYROIDISM TYPE </a:t>
            </a:r>
            <a:r>
              <a:rPr lang="en-US" sz="4000" b="1" dirty="0" smtClean="0">
                <a:solidFill>
                  <a:srgbClr val="EC20D4"/>
                </a:solidFill>
                <a:cs typeface="+mj-cs"/>
              </a:rPr>
              <a:t>1b</a:t>
            </a:r>
          </a:p>
          <a:p>
            <a:pPr marL="457200" indent="-457200" algn="l" rtl="0">
              <a:buFont typeface="Arial" panose="020B0604020202020204" pitchFamily="34" charset="0"/>
              <a:buChar char="•"/>
            </a:pPr>
            <a:r>
              <a:rPr lang="en-US" sz="2800" b="1" dirty="0" smtClean="0">
                <a:solidFill>
                  <a:schemeClr val="tx1">
                    <a:lumMod val="95000"/>
                    <a:lumOff val="5000"/>
                  </a:schemeClr>
                </a:solidFill>
                <a:cs typeface="+mj-cs"/>
              </a:rPr>
              <a:t> </a:t>
            </a:r>
            <a:r>
              <a:rPr lang="en-US" sz="2800" b="1" dirty="0">
                <a:solidFill>
                  <a:schemeClr val="tx1">
                    <a:lumMod val="95000"/>
                    <a:lumOff val="5000"/>
                  </a:schemeClr>
                </a:solidFill>
                <a:cs typeface="+mj-cs"/>
              </a:rPr>
              <a:t>Based on </a:t>
            </a:r>
            <a:r>
              <a:rPr lang="en-US" sz="2800" b="1" dirty="0" err="1">
                <a:solidFill>
                  <a:schemeClr val="tx1">
                    <a:lumMod val="95000"/>
                    <a:lumOff val="5000"/>
                  </a:schemeClr>
                </a:solidFill>
                <a:cs typeface="+mj-cs"/>
              </a:rPr>
              <a:t>genomewide</a:t>
            </a:r>
            <a:r>
              <a:rPr lang="en-US" sz="2800" b="1" dirty="0">
                <a:solidFill>
                  <a:schemeClr val="tx1">
                    <a:lumMod val="95000"/>
                    <a:lumOff val="5000"/>
                  </a:schemeClr>
                </a:solidFill>
                <a:cs typeface="+mj-cs"/>
              </a:rPr>
              <a:t> linkage analysis, the </a:t>
            </a:r>
            <a:r>
              <a:rPr lang="en-US" sz="2800" b="1" dirty="0" smtClean="0">
                <a:solidFill>
                  <a:schemeClr val="tx1">
                    <a:lumMod val="95000"/>
                    <a:lumOff val="5000"/>
                  </a:schemeClr>
                </a:solidFill>
                <a:cs typeface="+mj-cs"/>
              </a:rPr>
              <a:t>genetic defect </a:t>
            </a:r>
            <a:r>
              <a:rPr lang="en-US" sz="2800" b="1" dirty="0">
                <a:solidFill>
                  <a:schemeClr val="tx1">
                    <a:lumMod val="95000"/>
                    <a:lumOff val="5000"/>
                  </a:schemeClr>
                </a:solidFill>
                <a:cs typeface="+mj-cs"/>
              </a:rPr>
              <a:t>underlying PHP 1b maps to a region of </a:t>
            </a:r>
            <a:r>
              <a:rPr lang="en-US" sz="2800" b="1" dirty="0" smtClean="0">
                <a:solidFill>
                  <a:schemeClr val="tx1">
                    <a:lumMod val="95000"/>
                    <a:lumOff val="5000"/>
                  </a:schemeClr>
                </a:solidFill>
                <a:cs typeface="+mj-cs"/>
              </a:rPr>
              <a:t>chromosome 20q13.3 </a:t>
            </a:r>
            <a:r>
              <a:rPr lang="en-US" sz="2800" b="1" dirty="0">
                <a:solidFill>
                  <a:schemeClr val="tx1">
                    <a:lumMod val="95000"/>
                    <a:lumOff val="5000"/>
                  </a:schemeClr>
                </a:solidFill>
                <a:cs typeface="+mj-cs"/>
              </a:rPr>
              <a:t>that comprises the GNAS </a:t>
            </a:r>
            <a:r>
              <a:rPr lang="en-US" sz="2800" b="1" dirty="0" smtClean="0">
                <a:solidFill>
                  <a:schemeClr val="tx1">
                    <a:lumMod val="95000"/>
                    <a:lumOff val="5000"/>
                  </a:schemeClr>
                </a:solidFill>
                <a:cs typeface="+mj-cs"/>
              </a:rPr>
              <a:t>locus, but the </a:t>
            </a:r>
            <a:r>
              <a:rPr lang="en-US" sz="2800" b="1" dirty="0">
                <a:solidFill>
                  <a:schemeClr val="tx1">
                    <a:lumMod val="95000"/>
                    <a:lumOff val="5000"/>
                  </a:schemeClr>
                </a:solidFill>
                <a:cs typeface="+mj-cs"/>
              </a:rPr>
              <a:t>critical interval excludes all the coding GNAS </a:t>
            </a:r>
            <a:r>
              <a:rPr lang="en-US" sz="2800" b="1" dirty="0" smtClean="0">
                <a:solidFill>
                  <a:schemeClr val="tx1">
                    <a:lumMod val="95000"/>
                    <a:lumOff val="5000"/>
                  </a:schemeClr>
                </a:solidFill>
                <a:cs typeface="+mj-cs"/>
              </a:rPr>
              <a:t>exons, including </a:t>
            </a:r>
            <a:r>
              <a:rPr lang="en-US" sz="2800" b="1" dirty="0">
                <a:solidFill>
                  <a:schemeClr val="tx1">
                    <a:lumMod val="95000"/>
                    <a:lumOff val="5000"/>
                  </a:schemeClr>
                </a:solidFill>
                <a:cs typeface="+mj-cs"/>
              </a:rPr>
              <a:t>those that encode </a:t>
            </a:r>
            <a:r>
              <a:rPr lang="en-US" sz="2800" b="1" dirty="0" err="1" smtClean="0">
                <a:solidFill>
                  <a:schemeClr val="tx1">
                    <a:lumMod val="95000"/>
                    <a:lumOff val="5000"/>
                  </a:schemeClr>
                </a:solidFill>
                <a:cs typeface="+mj-cs"/>
              </a:rPr>
              <a:t>Gs</a:t>
            </a:r>
            <a:r>
              <a:rPr lang="en-US" sz="2800" b="1" dirty="0" smtClean="0">
                <a:solidFill>
                  <a:schemeClr val="tx1">
                    <a:lumMod val="95000"/>
                    <a:lumOff val="5000"/>
                  </a:schemeClr>
                </a:solidFill>
                <a:cs typeface="+mj-cs"/>
              </a:rPr>
              <a:t>α.</a:t>
            </a:r>
          </a:p>
          <a:p>
            <a:pPr algn="l" rtl="0"/>
            <a:endParaRPr lang="en-US" sz="2800"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sz="2800" b="1" dirty="0" smtClean="0">
                <a:solidFill>
                  <a:schemeClr val="tx1">
                    <a:lumMod val="95000"/>
                    <a:lumOff val="5000"/>
                  </a:schemeClr>
                </a:solidFill>
                <a:cs typeface="+mj-cs"/>
              </a:rPr>
              <a:t> </a:t>
            </a:r>
            <a:r>
              <a:rPr lang="en-US" sz="2800" b="1" dirty="0">
                <a:solidFill>
                  <a:schemeClr val="tx1">
                    <a:lumMod val="95000"/>
                    <a:lumOff val="5000"/>
                  </a:schemeClr>
                </a:solidFill>
                <a:cs typeface="+mj-cs"/>
              </a:rPr>
              <a:t>On the other </a:t>
            </a:r>
            <a:r>
              <a:rPr lang="en-US" sz="2800" b="1" dirty="0" smtClean="0">
                <a:solidFill>
                  <a:schemeClr val="tx1">
                    <a:lumMod val="95000"/>
                    <a:lumOff val="5000"/>
                  </a:schemeClr>
                </a:solidFill>
                <a:cs typeface="+mj-cs"/>
              </a:rPr>
              <a:t>hand, patients </a:t>
            </a:r>
            <a:r>
              <a:rPr lang="en-US" sz="2800" b="1" dirty="0">
                <a:solidFill>
                  <a:schemeClr val="tx1">
                    <a:lumMod val="95000"/>
                    <a:lumOff val="5000"/>
                  </a:schemeClr>
                </a:solidFill>
                <a:cs typeface="+mj-cs"/>
              </a:rPr>
              <a:t>with PHP 1b display epigenetic </a:t>
            </a:r>
            <a:r>
              <a:rPr lang="en-US" sz="2800" b="1" dirty="0" smtClean="0">
                <a:solidFill>
                  <a:schemeClr val="tx1">
                    <a:lumMod val="95000"/>
                    <a:lumOff val="5000"/>
                  </a:schemeClr>
                </a:solidFill>
                <a:cs typeface="+mj-cs"/>
              </a:rPr>
              <a:t>abnormalities within </a:t>
            </a:r>
            <a:r>
              <a:rPr lang="en-US" sz="2800" b="1" dirty="0">
                <a:solidFill>
                  <a:schemeClr val="tx1">
                    <a:lumMod val="95000"/>
                    <a:lumOff val="5000"/>
                  </a:schemeClr>
                </a:solidFill>
                <a:cs typeface="+mj-cs"/>
              </a:rPr>
              <a:t>the GNAS </a:t>
            </a:r>
            <a:r>
              <a:rPr lang="en-US" sz="2800" b="1" dirty="0" smtClean="0">
                <a:solidFill>
                  <a:schemeClr val="tx1">
                    <a:lumMod val="95000"/>
                    <a:lumOff val="5000"/>
                  </a:schemeClr>
                </a:solidFill>
                <a:cs typeface="+mj-cs"/>
              </a:rPr>
              <a:t>locus. </a:t>
            </a:r>
            <a:r>
              <a:rPr lang="en-US" sz="2800" b="1" dirty="0">
                <a:solidFill>
                  <a:schemeClr val="tx1">
                    <a:lumMod val="95000"/>
                    <a:lumOff val="5000"/>
                  </a:schemeClr>
                </a:solidFill>
                <a:cs typeface="+mj-cs"/>
              </a:rPr>
              <a:t>The most consistent </a:t>
            </a:r>
            <a:r>
              <a:rPr lang="en-US" sz="2800" b="1" dirty="0" smtClean="0">
                <a:solidFill>
                  <a:schemeClr val="tx1">
                    <a:lumMod val="95000"/>
                    <a:lumOff val="5000"/>
                  </a:schemeClr>
                </a:solidFill>
                <a:cs typeface="+mj-cs"/>
              </a:rPr>
              <a:t>epigenetic defect </a:t>
            </a:r>
            <a:r>
              <a:rPr lang="en-US" sz="2800" b="1" dirty="0">
                <a:solidFill>
                  <a:schemeClr val="tx1">
                    <a:lumMod val="95000"/>
                    <a:lumOff val="5000"/>
                  </a:schemeClr>
                </a:solidFill>
                <a:cs typeface="+mj-cs"/>
              </a:rPr>
              <a:t>is a loss of imprinting at exon A/B (</a:t>
            </a:r>
            <a:r>
              <a:rPr lang="en-US" sz="2800" b="1" dirty="0" smtClean="0">
                <a:solidFill>
                  <a:schemeClr val="tx1">
                    <a:lumMod val="95000"/>
                    <a:lumOff val="5000"/>
                  </a:schemeClr>
                </a:solidFill>
                <a:cs typeface="+mj-cs"/>
              </a:rPr>
              <a:t>also termed </a:t>
            </a:r>
            <a:r>
              <a:rPr lang="en-US" sz="2800" b="1" dirty="0">
                <a:solidFill>
                  <a:schemeClr val="tx1">
                    <a:lumMod val="95000"/>
                    <a:lumOff val="5000"/>
                  </a:schemeClr>
                </a:solidFill>
                <a:cs typeface="+mj-cs"/>
              </a:rPr>
              <a:t>exon 1A), which is primarily found as an </a:t>
            </a:r>
            <a:r>
              <a:rPr lang="en-US" sz="2800" b="1" dirty="0" smtClean="0">
                <a:solidFill>
                  <a:schemeClr val="tx1">
                    <a:lumMod val="95000"/>
                    <a:lumOff val="5000"/>
                  </a:schemeClr>
                </a:solidFill>
                <a:cs typeface="+mj-cs"/>
              </a:rPr>
              <a:t>isolated defect </a:t>
            </a:r>
            <a:r>
              <a:rPr lang="en-US" sz="2800" b="1" dirty="0">
                <a:solidFill>
                  <a:schemeClr val="tx1">
                    <a:lumMod val="95000"/>
                    <a:lumOff val="5000"/>
                  </a:schemeClr>
                </a:solidFill>
                <a:cs typeface="+mj-cs"/>
              </a:rPr>
              <a:t>in familial PHP 1b </a:t>
            </a:r>
            <a:r>
              <a:rPr lang="en-US" sz="2800" b="1" dirty="0" smtClean="0">
                <a:solidFill>
                  <a:schemeClr val="tx1">
                    <a:lumMod val="95000"/>
                    <a:lumOff val="5000"/>
                  </a:schemeClr>
                </a:solidFill>
                <a:cs typeface="+mj-cs"/>
              </a:rPr>
              <a:t>cases.</a:t>
            </a:r>
            <a:endParaRPr lang="fa-IR" sz="28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000" b="1" dirty="0">
                <a:solidFill>
                  <a:srgbClr val="EC20D4"/>
                </a:solidFill>
                <a:cs typeface="+mj-cs"/>
              </a:rPr>
              <a:t>PSEUDOHYPOPARATHYROIDISM TYPE </a:t>
            </a:r>
            <a:r>
              <a:rPr lang="en-US" sz="4000" b="1" dirty="0" smtClean="0">
                <a:solidFill>
                  <a:srgbClr val="EC20D4"/>
                </a:solidFill>
                <a:cs typeface="+mj-cs"/>
              </a:rPr>
              <a:t>1b</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In addition, many </a:t>
            </a:r>
            <a:r>
              <a:rPr lang="en-US" b="1" dirty="0">
                <a:solidFill>
                  <a:schemeClr val="tx1">
                    <a:lumMod val="95000"/>
                    <a:lumOff val="5000"/>
                  </a:schemeClr>
                </a:solidFill>
                <a:cs typeface="+mj-cs"/>
              </a:rPr>
              <a:t>sporadic and some familial PHP 1b cases </a:t>
            </a:r>
            <a:r>
              <a:rPr lang="en-US" b="1" dirty="0" smtClean="0">
                <a:solidFill>
                  <a:schemeClr val="tx1">
                    <a:lumMod val="95000"/>
                    <a:lumOff val="5000"/>
                  </a:schemeClr>
                </a:solidFill>
                <a:cs typeface="+mj-cs"/>
              </a:rPr>
              <a:t>show additional </a:t>
            </a:r>
            <a:r>
              <a:rPr lang="en-US" b="1" dirty="0">
                <a:solidFill>
                  <a:schemeClr val="tx1">
                    <a:lumMod val="95000"/>
                    <a:lumOff val="5000"/>
                  </a:schemeClr>
                </a:solidFill>
                <a:cs typeface="+mj-cs"/>
              </a:rPr>
              <a:t>loss of imprinting at the DMR comprising the XLαs and antisense promoters and a gain of </a:t>
            </a:r>
            <a:r>
              <a:rPr lang="en-US" b="1" dirty="0" smtClean="0">
                <a:solidFill>
                  <a:schemeClr val="tx1">
                    <a:lumMod val="95000"/>
                    <a:lumOff val="5000"/>
                  </a:schemeClr>
                </a:solidFill>
                <a:cs typeface="+mj-cs"/>
              </a:rPr>
              <a:t>imprinting at </a:t>
            </a:r>
            <a:r>
              <a:rPr lang="en-US" b="1" dirty="0">
                <a:solidFill>
                  <a:schemeClr val="tx1">
                    <a:lumMod val="95000"/>
                    <a:lumOff val="5000"/>
                  </a:schemeClr>
                </a:solidFill>
                <a:cs typeface="+mj-cs"/>
              </a:rPr>
              <a:t>the DMR composing exon </a:t>
            </a:r>
            <a:r>
              <a:rPr lang="en-US" b="1" dirty="0" smtClean="0">
                <a:solidFill>
                  <a:schemeClr val="tx1">
                    <a:lumMod val="95000"/>
                    <a:lumOff val="5000"/>
                  </a:schemeClr>
                </a:solidFill>
                <a:cs typeface="+mj-cs"/>
              </a:rPr>
              <a:t>NESP55.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These abnormalities </a:t>
            </a:r>
            <a:r>
              <a:rPr lang="en-US" b="1" dirty="0">
                <a:solidFill>
                  <a:schemeClr val="tx1">
                    <a:lumMod val="95000"/>
                    <a:lumOff val="5000"/>
                  </a:schemeClr>
                </a:solidFill>
                <a:cs typeface="+mj-cs"/>
              </a:rPr>
              <a:t>are associated with </a:t>
            </a:r>
            <a:r>
              <a:rPr lang="en-US" b="1" dirty="0" err="1">
                <a:solidFill>
                  <a:schemeClr val="tx1">
                    <a:lumMod val="95000"/>
                    <a:lumOff val="5000"/>
                  </a:schemeClr>
                </a:solidFill>
                <a:cs typeface="+mj-cs"/>
              </a:rPr>
              <a:t>biallelic</a:t>
            </a:r>
            <a:r>
              <a:rPr lang="en-US" b="1" dirty="0">
                <a:solidFill>
                  <a:schemeClr val="tx1">
                    <a:lumMod val="95000"/>
                    <a:lumOff val="5000"/>
                  </a:schemeClr>
                </a:solidFill>
                <a:cs typeface="+mj-cs"/>
              </a:rPr>
              <a:t> </a:t>
            </a:r>
            <a:r>
              <a:rPr lang="en-US" b="1" dirty="0" smtClean="0">
                <a:solidFill>
                  <a:schemeClr val="tx1">
                    <a:lumMod val="95000"/>
                    <a:lumOff val="5000"/>
                  </a:schemeClr>
                </a:solidFill>
                <a:cs typeface="+mj-cs"/>
              </a:rPr>
              <a:t>expression of </a:t>
            </a:r>
            <a:r>
              <a:rPr lang="en-US" b="1" dirty="0">
                <a:solidFill>
                  <a:schemeClr val="tx1">
                    <a:lumMod val="95000"/>
                    <a:lumOff val="5000"/>
                  </a:schemeClr>
                </a:solidFill>
                <a:cs typeface="+mj-cs"/>
              </a:rPr>
              <a:t>A/B, XLαs, and antisense transcripts and silencing </a:t>
            </a:r>
            <a:r>
              <a:rPr lang="en-US" b="1" dirty="0" smtClean="0">
                <a:solidFill>
                  <a:schemeClr val="tx1">
                    <a:lumMod val="95000"/>
                    <a:lumOff val="5000"/>
                  </a:schemeClr>
                </a:solidFill>
                <a:cs typeface="+mj-cs"/>
              </a:rPr>
              <a:t>of the </a:t>
            </a:r>
            <a:r>
              <a:rPr lang="en-US" b="1" dirty="0">
                <a:solidFill>
                  <a:schemeClr val="tx1">
                    <a:lumMod val="95000"/>
                    <a:lumOff val="5000"/>
                  </a:schemeClr>
                </a:solidFill>
                <a:cs typeface="+mj-cs"/>
              </a:rPr>
              <a:t>NESP55 transcript.</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lvl="0" algn="l" rtl="0"/>
            <a:endParaRPr lang="en-US" sz="4000" b="1" dirty="0" smtClean="0">
              <a:solidFill>
                <a:srgbClr val="EC20D4"/>
              </a:solidFill>
            </a:endParaRPr>
          </a:p>
          <a:p>
            <a:pPr lvl="0" algn="l" rtl="0"/>
            <a:r>
              <a:rPr lang="en-US" sz="4000" b="1" dirty="0" smtClean="0">
                <a:solidFill>
                  <a:srgbClr val="EC20D4"/>
                </a:solidFill>
              </a:rPr>
              <a:t>PSEUDOHYPOPARATHYROIDISM </a:t>
            </a:r>
            <a:r>
              <a:rPr lang="en-US" sz="4000" b="1" dirty="0">
                <a:solidFill>
                  <a:srgbClr val="EC20D4"/>
                </a:solidFill>
              </a:rPr>
              <a:t>TYPE 1b</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Despite </a:t>
            </a:r>
            <a:r>
              <a:rPr lang="en-US" b="1" dirty="0">
                <a:solidFill>
                  <a:schemeClr val="tx1">
                    <a:lumMod val="95000"/>
                    <a:lumOff val="5000"/>
                  </a:schemeClr>
                </a:solidFill>
                <a:cs typeface="+mj-cs"/>
              </a:rPr>
              <a:t>having distinct epigenetic abnormalities at </a:t>
            </a:r>
            <a:r>
              <a:rPr lang="en-US" b="1" dirty="0" smtClean="0">
                <a:solidFill>
                  <a:schemeClr val="tx1">
                    <a:lumMod val="95000"/>
                    <a:lumOff val="5000"/>
                  </a:schemeClr>
                </a:solidFill>
                <a:cs typeface="+mj-cs"/>
              </a:rPr>
              <a:t>the GNAS </a:t>
            </a:r>
            <a:r>
              <a:rPr lang="en-US" b="1" dirty="0">
                <a:solidFill>
                  <a:schemeClr val="tx1">
                    <a:lumMod val="95000"/>
                    <a:lumOff val="5000"/>
                  </a:schemeClr>
                </a:solidFill>
                <a:cs typeface="+mj-cs"/>
              </a:rPr>
              <a:t>locus (i.e., isolated A/B loss of imprinting </a:t>
            </a:r>
            <a:r>
              <a:rPr lang="en-US" b="1" dirty="0" smtClean="0">
                <a:solidFill>
                  <a:schemeClr val="tx1">
                    <a:lumMod val="95000"/>
                    <a:lumOff val="5000"/>
                  </a:schemeClr>
                </a:solidFill>
                <a:cs typeface="+mj-cs"/>
              </a:rPr>
              <a:t>versus broad </a:t>
            </a:r>
            <a:r>
              <a:rPr lang="en-US" b="1" dirty="0">
                <a:solidFill>
                  <a:schemeClr val="tx1">
                    <a:lumMod val="95000"/>
                    <a:lumOff val="5000"/>
                  </a:schemeClr>
                </a:solidFill>
                <a:cs typeface="+mj-cs"/>
              </a:rPr>
              <a:t>imprinting defects that involve exon A/B and </a:t>
            </a:r>
            <a:r>
              <a:rPr lang="en-US" b="1" dirty="0" smtClean="0">
                <a:solidFill>
                  <a:schemeClr val="tx1">
                    <a:lumMod val="95000"/>
                    <a:lumOff val="5000"/>
                  </a:schemeClr>
                </a:solidFill>
                <a:cs typeface="+mj-cs"/>
              </a:rPr>
              <a:t>at least </a:t>
            </a:r>
            <a:r>
              <a:rPr lang="en-US" b="1" dirty="0">
                <a:solidFill>
                  <a:schemeClr val="tx1">
                    <a:lumMod val="95000"/>
                    <a:lumOff val="5000"/>
                  </a:schemeClr>
                </a:solidFill>
                <a:cs typeface="+mj-cs"/>
              </a:rPr>
              <a:t>one other GNAS DMR), PHP 1b patients seem </a:t>
            </a:r>
            <a:r>
              <a:rPr lang="en-US" b="1" dirty="0" smtClean="0">
                <a:solidFill>
                  <a:schemeClr val="tx1">
                    <a:lumMod val="95000"/>
                    <a:lumOff val="5000"/>
                  </a:schemeClr>
                </a:solidFill>
                <a:cs typeface="+mj-cs"/>
              </a:rPr>
              <a:t>to have </a:t>
            </a:r>
            <a:r>
              <a:rPr lang="en-US" b="1" dirty="0">
                <a:solidFill>
                  <a:schemeClr val="tx1">
                    <a:lumMod val="95000"/>
                    <a:lumOff val="5000"/>
                  </a:schemeClr>
                </a:solidFill>
                <a:cs typeface="+mj-cs"/>
              </a:rPr>
              <a:t>similar clinical findings with respect to serum </a:t>
            </a:r>
            <a:r>
              <a:rPr lang="en-US" b="1" dirty="0" smtClean="0">
                <a:solidFill>
                  <a:schemeClr val="tx1">
                    <a:lumMod val="95000"/>
                    <a:lumOff val="5000"/>
                  </a:schemeClr>
                </a:solidFill>
                <a:cs typeface="+mj-cs"/>
              </a:rPr>
              <a:t>calcium, phosphate</a:t>
            </a:r>
            <a:r>
              <a:rPr lang="en-US" b="1" dirty="0">
                <a:solidFill>
                  <a:schemeClr val="tx1">
                    <a:lumMod val="95000"/>
                    <a:lumOff val="5000"/>
                  </a:schemeClr>
                </a:solidFill>
                <a:cs typeface="+mj-cs"/>
              </a:rPr>
              <a:t>, and PTH levels</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77500" lnSpcReduction="20000"/>
          </a:bodyPr>
          <a:lstStyle/>
          <a:p>
            <a:pPr lvl="0" algn="l" rtl="0"/>
            <a:r>
              <a:rPr lang="en-US" sz="5700" b="1" dirty="0">
                <a:solidFill>
                  <a:srgbClr val="EC20D4"/>
                </a:solidFill>
              </a:rPr>
              <a:t>PSEUDOHYPOPARATHYROIDISM TYPE </a:t>
            </a:r>
            <a:r>
              <a:rPr lang="en-US" sz="5700" b="1" dirty="0" smtClean="0">
                <a:solidFill>
                  <a:srgbClr val="EC20D4"/>
                </a:solidFill>
              </a:rPr>
              <a:t>1b </a:t>
            </a:r>
          </a:p>
          <a:p>
            <a:pPr marL="571500" lvl="0" indent="-571500" algn="l" rtl="0">
              <a:buFont typeface="Arial" panose="020B0604020202020204" pitchFamily="34" charset="0"/>
              <a:buChar char="•"/>
            </a:pPr>
            <a:r>
              <a:rPr lang="en-US" sz="4000" b="1" dirty="0" smtClean="0">
                <a:solidFill>
                  <a:schemeClr val="tx1">
                    <a:lumMod val="95000"/>
                    <a:lumOff val="5000"/>
                  </a:schemeClr>
                </a:solidFill>
              </a:rPr>
              <a:t>Analysis </a:t>
            </a:r>
            <a:r>
              <a:rPr lang="en-US" sz="4000" b="1" dirty="0">
                <a:solidFill>
                  <a:schemeClr val="tx1">
                    <a:lumMod val="95000"/>
                    <a:lumOff val="5000"/>
                  </a:schemeClr>
                </a:solidFill>
              </a:rPr>
              <a:t>of 20 </a:t>
            </a:r>
            <a:r>
              <a:rPr lang="en-US" sz="4000" b="1" dirty="0" smtClean="0">
                <a:solidFill>
                  <a:schemeClr val="tx1">
                    <a:lumMod val="95000"/>
                    <a:lumOff val="5000"/>
                  </a:schemeClr>
                </a:solidFill>
              </a:rPr>
              <a:t>families in </a:t>
            </a:r>
            <a:r>
              <a:rPr lang="en-US" sz="4000" b="1" dirty="0">
                <a:solidFill>
                  <a:schemeClr val="tx1">
                    <a:lumMod val="95000"/>
                    <a:lumOff val="5000"/>
                  </a:schemeClr>
                </a:solidFill>
              </a:rPr>
              <a:t>which the </a:t>
            </a:r>
            <a:r>
              <a:rPr lang="en-US" sz="4000" b="1" dirty="0" smtClean="0">
                <a:solidFill>
                  <a:schemeClr val="tx1">
                    <a:lumMod val="95000"/>
                    <a:lumOff val="5000"/>
                  </a:schemeClr>
                </a:solidFill>
              </a:rPr>
              <a:t>affected individuals </a:t>
            </a:r>
            <a:r>
              <a:rPr lang="en-US" sz="4000" b="1" dirty="0">
                <a:solidFill>
                  <a:schemeClr val="tx1">
                    <a:lumMod val="95000"/>
                    <a:lumOff val="5000"/>
                  </a:schemeClr>
                </a:solidFill>
              </a:rPr>
              <a:t>show an </a:t>
            </a:r>
            <a:r>
              <a:rPr lang="en-US" sz="4000" b="1" dirty="0" smtClean="0">
                <a:solidFill>
                  <a:schemeClr val="tx1">
                    <a:lumMod val="95000"/>
                    <a:lumOff val="5000"/>
                  </a:schemeClr>
                </a:solidFill>
              </a:rPr>
              <a:t>isolated loss </a:t>
            </a:r>
            <a:r>
              <a:rPr lang="en-US" sz="4000" b="1" dirty="0">
                <a:solidFill>
                  <a:schemeClr val="tx1">
                    <a:lumMod val="95000"/>
                    <a:lumOff val="5000"/>
                  </a:schemeClr>
                </a:solidFill>
              </a:rPr>
              <a:t>of A/B imprinting </a:t>
            </a:r>
            <a:r>
              <a:rPr lang="en-US" sz="4000" b="1" dirty="0" smtClean="0">
                <a:solidFill>
                  <a:schemeClr val="tx1">
                    <a:lumMod val="95000"/>
                    <a:lumOff val="5000"/>
                  </a:schemeClr>
                </a:solidFill>
              </a:rPr>
              <a:t>reveals </a:t>
            </a:r>
            <a:r>
              <a:rPr lang="en-US" sz="4000" b="1" dirty="0">
                <a:solidFill>
                  <a:schemeClr val="tx1">
                    <a:lumMod val="95000"/>
                    <a:lumOff val="5000"/>
                  </a:schemeClr>
                </a:solidFill>
              </a:rPr>
              <a:t>that a significant </a:t>
            </a:r>
            <a:r>
              <a:rPr lang="en-US" sz="4000" b="1" dirty="0" smtClean="0">
                <a:solidFill>
                  <a:schemeClr val="tx1">
                    <a:lumMod val="95000"/>
                    <a:lumOff val="5000"/>
                  </a:schemeClr>
                </a:solidFill>
              </a:rPr>
              <a:t>portion of </a:t>
            </a:r>
            <a:r>
              <a:rPr lang="en-US" sz="4000" b="1" dirty="0">
                <a:solidFill>
                  <a:schemeClr val="tx1">
                    <a:lumMod val="95000"/>
                    <a:lumOff val="5000"/>
                  </a:schemeClr>
                </a:solidFill>
              </a:rPr>
              <a:t>such familial cases </a:t>
            </a:r>
            <a:r>
              <a:rPr lang="en-US" sz="4000" b="1" dirty="0" smtClean="0">
                <a:solidFill>
                  <a:schemeClr val="tx1">
                    <a:lumMod val="95000"/>
                    <a:lumOff val="5000"/>
                  </a:schemeClr>
                </a:solidFill>
              </a:rPr>
              <a:t>are </a:t>
            </a:r>
            <a:r>
              <a:rPr lang="en-US" sz="4000" b="1" dirty="0">
                <a:solidFill>
                  <a:schemeClr val="tx1">
                    <a:lumMod val="95000"/>
                    <a:lumOff val="5000"/>
                  </a:schemeClr>
                </a:solidFill>
              </a:rPr>
              <a:t>asymptomatic at the time </a:t>
            </a:r>
            <a:r>
              <a:rPr lang="en-US" sz="4000" b="1" dirty="0" smtClean="0">
                <a:solidFill>
                  <a:schemeClr val="tx1">
                    <a:lumMod val="95000"/>
                    <a:lumOff val="5000"/>
                  </a:schemeClr>
                </a:solidFill>
              </a:rPr>
              <a:t>of diagnosis</a:t>
            </a:r>
            <a:r>
              <a:rPr lang="en-US" sz="4000" b="1" dirty="0">
                <a:solidFill>
                  <a:schemeClr val="tx1">
                    <a:lumMod val="95000"/>
                    <a:lumOff val="5000"/>
                  </a:schemeClr>
                </a:solidFill>
              </a:rPr>
              <a:t>. </a:t>
            </a:r>
            <a:endParaRPr lang="en-US" sz="4000" b="1" dirty="0" smtClean="0">
              <a:solidFill>
                <a:schemeClr val="tx1">
                  <a:lumMod val="95000"/>
                  <a:lumOff val="5000"/>
                </a:schemeClr>
              </a:solidFill>
            </a:endParaRPr>
          </a:p>
          <a:p>
            <a:pPr marL="571500" lvl="0" indent="-571500" algn="l" rtl="0">
              <a:buFont typeface="Arial" panose="020B0604020202020204" pitchFamily="34" charset="0"/>
              <a:buChar char="•"/>
            </a:pPr>
            <a:endParaRPr lang="en-US" sz="4000" b="1" dirty="0" smtClean="0">
              <a:solidFill>
                <a:schemeClr val="tx1">
                  <a:lumMod val="95000"/>
                  <a:lumOff val="5000"/>
                </a:schemeClr>
              </a:solidFill>
            </a:endParaRPr>
          </a:p>
          <a:p>
            <a:pPr marL="571500" lvl="0" indent="-571500" algn="l" rtl="0">
              <a:buFont typeface="Arial" panose="020B0604020202020204" pitchFamily="34" charset="0"/>
              <a:buChar char="•"/>
            </a:pPr>
            <a:r>
              <a:rPr lang="en-US" sz="4000" b="1" dirty="0" smtClean="0">
                <a:solidFill>
                  <a:schemeClr val="tx1">
                    <a:lumMod val="95000"/>
                    <a:lumOff val="5000"/>
                  </a:schemeClr>
                </a:solidFill>
              </a:rPr>
              <a:t>In </a:t>
            </a:r>
            <a:r>
              <a:rPr lang="en-US" sz="4000" b="1" dirty="0">
                <a:solidFill>
                  <a:schemeClr val="tx1">
                    <a:lumMod val="95000"/>
                    <a:lumOff val="5000"/>
                  </a:schemeClr>
                </a:solidFill>
              </a:rPr>
              <a:t>some </a:t>
            </a:r>
            <a:r>
              <a:rPr lang="en-US" sz="4000" b="1" dirty="0" smtClean="0">
                <a:solidFill>
                  <a:schemeClr val="tx1">
                    <a:lumMod val="95000"/>
                    <a:lumOff val="5000"/>
                  </a:schemeClr>
                </a:solidFill>
              </a:rPr>
              <a:t>of these </a:t>
            </a:r>
            <a:r>
              <a:rPr lang="en-US" sz="4000" b="1" dirty="0">
                <a:solidFill>
                  <a:schemeClr val="tx1">
                    <a:lumMod val="95000"/>
                    <a:lumOff val="5000"/>
                  </a:schemeClr>
                </a:solidFill>
              </a:rPr>
              <a:t>cases, the diagnosis was </a:t>
            </a:r>
            <a:r>
              <a:rPr lang="en-US" sz="4000" b="1" dirty="0" smtClean="0">
                <a:solidFill>
                  <a:schemeClr val="tx1">
                    <a:lumMod val="95000"/>
                    <a:lumOff val="5000"/>
                  </a:schemeClr>
                </a:solidFill>
              </a:rPr>
              <a:t>made only </a:t>
            </a:r>
            <a:r>
              <a:rPr lang="en-US" sz="4000" b="1" dirty="0">
                <a:solidFill>
                  <a:schemeClr val="tx1">
                    <a:lumMod val="95000"/>
                    <a:lumOff val="5000"/>
                  </a:schemeClr>
                </a:solidFill>
              </a:rPr>
              <a:t>based on  </a:t>
            </a:r>
            <a:r>
              <a:rPr lang="en-US" sz="4000" b="1" dirty="0" smtClean="0">
                <a:solidFill>
                  <a:schemeClr val="tx1">
                    <a:lumMod val="95000"/>
                    <a:lumOff val="5000"/>
                  </a:schemeClr>
                </a:solidFill>
              </a:rPr>
              <a:t>elevated </a:t>
            </a:r>
            <a:r>
              <a:rPr lang="en-US" sz="4000" b="1" dirty="0">
                <a:solidFill>
                  <a:schemeClr val="tx1">
                    <a:lumMod val="95000"/>
                    <a:lumOff val="5000"/>
                  </a:schemeClr>
                </a:solidFill>
              </a:rPr>
              <a:t>serum PTH. Comparison of </a:t>
            </a:r>
            <a:r>
              <a:rPr lang="en-US" sz="4000" b="1" dirty="0" smtClean="0">
                <a:solidFill>
                  <a:schemeClr val="tx1">
                    <a:lumMod val="95000"/>
                    <a:lumOff val="5000"/>
                  </a:schemeClr>
                </a:solidFill>
              </a:rPr>
              <a:t>male and female patients </a:t>
            </a:r>
            <a:r>
              <a:rPr lang="en-US" sz="4000" b="1" dirty="0">
                <a:solidFill>
                  <a:schemeClr val="tx1">
                    <a:lumMod val="95000"/>
                    <a:lumOff val="5000"/>
                  </a:schemeClr>
                </a:solidFill>
              </a:rPr>
              <a:t>among sporadic PHP 1b </a:t>
            </a:r>
            <a:r>
              <a:rPr lang="en-US" sz="4000" b="1" dirty="0" smtClean="0">
                <a:solidFill>
                  <a:schemeClr val="tx1">
                    <a:lumMod val="95000"/>
                    <a:lumOff val="5000"/>
                  </a:schemeClr>
                </a:solidFill>
              </a:rPr>
              <a:t>cases reveals </a:t>
            </a:r>
            <a:r>
              <a:rPr lang="en-US" sz="4000" b="1" dirty="0">
                <a:solidFill>
                  <a:schemeClr val="tx1">
                    <a:lumMod val="95000"/>
                    <a:lumOff val="5000"/>
                  </a:schemeClr>
                </a:solidFill>
              </a:rPr>
              <a:t>that female patients have  </a:t>
            </a:r>
            <a:r>
              <a:rPr lang="en-US" sz="4000" b="1" dirty="0" smtClean="0">
                <a:solidFill>
                  <a:schemeClr val="tx1">
                    <a:lumMod val="95000"/>
                    <a:lumOff val="5000"/>
                  </a:schemeClr>
                </a:solidFill>
              </a:rPr>
              <a:t>significantly higher serum PTH levels </a:t>
            </a:r>
            <a:r>
              <a:rPr lang="en-US" sz="4000" b="1" dirty="0">
                <a:solidFill>
                  <a:schemeClr val="tx1">
                    <a:lumMod val="95000"/>
                    <a:lumOff val="5000"/>
                  </a:schemeClr>
                </a:solidFill>
              </a:rPr>
              <a:t>than male </a:t>
            </a:r>
            <a:r>
              <a:rPr lang="en-US" sz="4000" b="1" dirty="0" smtClean="0">
                <a:solidFill>
                  <a:schemeClr val="tx1">
                    <a:lumMod val="95000"/>
                    <a:lumOff val="5000"/>
                  </a:schemeClr>
                </a:solidFill>
              </a:rPr>
              <a:t>patients, suggesting that hormone resistance </a:t>
            </a:r>
            <a:r>
              <a:rPr lang="en-US" sz="4000" b="1" dirty="0">
                <a:solidFill>
                  <a:schemeClr val="tx1">
                    <a:lumMod val="95000"/>
                    <a:lumOff val="5000"/>
                  </a:schemeClr>
                </a:solidFill>
              </a:rPr>
              <a:t>is more severe in </a:t>
            </a:r>
            <a:r>
              <a:rPr lang="en-US" sz="4000" b="1" dirty="0" smtClean="0">
                <a:solidFill>
                  <a:schemeClr val="tx1">
                    <a:lumMod val="95000"/>
                    <a:lumOff val="5000"/>
                  </a:schemeClr>
                </a:solidFill>
              </a:rPr>
              <a:t>females </a:t>
            </a:r>
            <a:endParaRPr lang="en-US" sz="4000" b="1" dirty="0">
              <a:solidFill>
                <a:schemeClr val="tx1">
                  <a:lumMod val="95000"/>
                  <a:lumOff val="5000"/>
                </a:schemeClr>
              </a:solidFill>
            </a:endParaRPr>
          </a:p>
          <a:p>
            <a:pPr lvl="0" algn="l" rtl="0"/>
            <a:endParaRPr lang="en-US" sz="4000" b="1" dirty="0">
              <a:solidFill>
                <a:schemeClr val="tx1">
                  <a:lumMod val="95000"/>
                  <a:lumOff val="5000"/>
                </a:schemeClr>
              </a:solidFill>
            </a:endParaRPr>
          </a:p>
          <a:p>
            <a:pPr algn="l" rtl="0"/>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92500"/>
          </a:bodyPr>
          <a:lstStyle/>
          <a:p>
            <a:pPr lvl="0" algn="l" rtl="0"/>
            <a:r>
              <a:rPr lang="en-US" sz="4000" b="1" dirty="0">
                <a:solidFill>
                  <a:srgbClr val="EC20D4"/>
                </a:solidFill>
              </a:rPr>
              <a:t>PSEUDOHYPOPARATHYROIDISM TYPE </a:t>
            </a:r>
            <a:r>
              <a:rPr lang="en-US" sz="4000" b="1" dirty="0" smtClean="0">
                <a:solidFill>
                  <a:srgbClr val="EC20D4"/>
                </a:solidFill>
              </a:rPr>
              <a:t>1b</a:t>
            </a:r>
          </a:p>
          <a:p>
            <a:pPr marL="571500" lvl="0" indent="-571500" algn="l" rtl="0">
              <a:buFont typeface="Arial" panose="020B0604020202020204" pitchFamily="34" charset="0"/>
              <a:buChar char="•"/>
            </a:pPr>
            <a:r>
              <a:rPr lang="en-US" sz="3500" b="1" dirty="0" smtClean="0">
                <a:solidFill>
                  <a:schemeClr val="tx1">
                    <a:lumMod val="95000"/>
                    <a:lumOff val="5000"/>
                  </a:schemeClr>
                </a:solidFill>
              </a:rPr>
              <a:t>By </a:t>
            </a:r>
            <a:r>
              <a:rPr lang="en-US" sz="3500" b="1" dirty="0">
                <a:solidFill>
                  <a:schemeClr val="tx1">
                    <a:lumMod val="95000"/>
                    <a:lumOff val="5000"/>
                  </a:schemeClr>
                </a:solidFill>
              </a:rPr>
              <a:t>definition, PHP 1b patients do not show AHO features</a:t>
            </a:r>
            <a:r>
              <a:rPr lang="en-US" sz="4000" b="1" dirty="0">
                <a:solidFill>
                  <a:schemeClr val="tx1">
                    <a:lumMod val="95000"/>
                    <a:lumOff val="5000"/>
                  </a:schemeClr>
                </a:solidFill>
              </a:rPr>
              <a:t>.</a:t>
            </a:r>
          </a:p>
          <a:p>
            <a:pPr marL="571500" lvl="0" indent="-571500" algn="l" rtl="0">
              <a:buFont typeface="Arial" panose="020B0604020202020204" pitchFamily="34" charset="0"/>
              <a:buChar char="•"/>
            </a:pPr>
            <a:r>
              <a:rPr lang="en-US" sz="3500" b="1" dirty="0">
                <a:solidFill>
                  <a:schemeClr val="tx1">
                    <a:lumMod val="95000"/>
                    <a:lumOff val="5000"/>
                  </a:schemeClr>
                </a:solidFill>
              </a:rPr>
              <a:t>However, some recent reports identified </a:t>
            </a:r>
            <a:r>
              <a:rPr lang="en-US" sz="3500" b="1" dirty="0" smtClean="0">
                <a:solidFill>
                  <a:schemeClr val="tx1">
                    <a:lumMod val="95000"/>
                    <a:lumOff val="5000"/>
                  </a:schemeClr>
                </a:solidFill>
              </a:rPr>
              <a:t>patients who </a:t>
            </a:r>
            <a:r>
              <a:rPr lang="en-US" sz="3500" b="1" dirty="0">
                <a:solidFill>
                  <a:schemeClr val="tx1">
                    <a:lumMod val="95000"/>
                    <a:lumOff val="5000"/>
                  </a:schemeClr>
                </a:solidFill>
              </a:rPr>
              <a:t>carry genetic and epigenetic defects associated </a:t>
            </a:r>
            <a:r>
              <a:rPr lang="en-US" sz="3500" b="1" dirty="0" smtClean="0">
                <a:solidFill>
                  <a:schemeClr val="tx1">
                    <a:lumMod val="95000"/>
                    <a:lumOff val="5000"/>
                  </a:schemeClr>
                </a:solidFill>
              </a:rPr>
              <a:t>with PHP </a:t>
            </a:r>
            <a:r>
              <a:rPr lang="en-US" sz="3500" b="1" dirty="0">
                <a:solidFill>
                  <a:schemeClr val="tx1">
                    <a:lumMod val="95000"/>
                    <a:lumOff val="5000"/>
                  </a:schemeClr>
                </a:solidFill>
              </a:rPr>
              <a:t>1b yet present with mild AHO features, </a:t>
            </a:r>
            <a:r>
              <a:rPr lang="en-US" sz="3500" b="1" dirty="0" smtClean="0">
                <a:solidFill>
                  <a:schemeClr val="tx1">
                    <a:lumMod val="95000"/>
                    <a:lumOff val="5000"/>
                  </a:schemeClr>
                </a:solidFill>
              </a:rPr>
              <a:t>particularly the </a:t>
            </a:r>
            <a:r>
              <a:rPr lang="en-US" sz="3500" b="1" dirty="0">
                <a:solidFill>
                  <a:schemeClr val="tx1">
                    <a:lumMod val="95000"/>
                    <a:lumOff val="5000"/>
                  </a:schemeClr>
                </a:solidFill>
              </a:rPr>
              <a:t>shortness of metacarpal </a:t>
            </a:r>
            <a:r>
              <a:rPr lang="en-US" sz="3500" b="1" dirty="0" smtClean="0">
                <a:solidFill>
                  <a:schemeClr val="tx1">
                    <a:lumMod val="95000"/>
                    <a:lumOff val="5000"/>
                  </a:schemeClr>
                </a:solidFill>
              </a:rPr>
              <a:t>bones.</a:t>
            </a:r>
            <a:endParaRPr lang="en-US" sz="3500" b="1" dirty="0">
              <a:solidFill>
                <a:schemeClr val="tx1">
                  <a:lumMod val="95000"/>
                  <a:lumOff val="5000"/>
                </a:schemeClr>
              </a:solidFill>
            </a:endParaRPr>
          </a:p>
          <a:p>
            <a:pPr marL="571500" lvl="0" indent="-571500" algn="l" rtl="0">
              <a:buFont typeface="Arial" panose="020B0604020202020204" pitchFamily="34" charset="0"/>
              <a:buChar char="•"/>
            </a:pPr>
            <a:r>
              <a:rPr lang="en-US" sz="3300" b="1" dirty="0">
                <a:solidFill>
                  <a:schemeClr val="tx1">
                    <a:lumMod val="95000"/>
                    <a:lumOff val="5000"/>
                  </a:schemeClr>
                </a:solidFill>
              </a:rPr>
              <a:t>Considering that individual AHO features </a:t>
            </a:r>
            <a:r>
              <a:rPr lang="en-US" sz="3300" b="1" dirty="0" smtClean="0">
                <a:solidFill>
                  <a:schemeClr val="tx1">
                    <a:lumMod val="95000"/>
                    <a:lumOff val="5000"/>
                  </a:schemeClr>
                </a:solidFill>
              </a:rPr>
              <a:t>can be </a:t>
            </a:r>
            <a:r>
              <a:rPr lang="en-US" sz="3300" b="1" dirty="0">
                <a:solidFill>
                  <a:schemeClr val="tx1">
                    <a:lumMod val="95000"/>
                    <a:lumOff val="5000"/>
                  </a:schemeClr>
                </a:solidFill>
              </a:rPr>
              <a:t>observed in other disorders, the presence of AHO </a:t>
            </a:r>
            <a:r>
              <a:rPr lang="en-US" sz="3300" b="1" dirty="0" smtClean="0">
                <a:solidFill>
                  <a:schemeClr val="tx1">
                    <a:lumMod val="95000"/>
                    <a:lumOff val="5000"/>
                  </a:schemeClr>
                </a:solidFill>
              </a:rPr>
              <a:t>features may </a:t>
            </a:r>
            <a:r>
              <a:rPr lang="en-US" sz="3300" b="1" dirty="0">
                <a:solidFill>
                  <a:schemeClr val="tx1">
                    <a:lumMod val="95000"/>
                    <a:lumOff val="5000"/>
                  </a:schemeClr>
                </a:solidFill>
              </a:rPr>
              <a:t>be unrelated to the molecular genetic </a:t>
            </a:r>
            <a:r>
              <a:rPr lang="en-US" sz="3300" b="1" dirty="0" smtClean="0">
                <a:solidFill>
                  <a:schemeClr val="tx1">
                    <a:lumMod val="95000"/>
                    <a:lumOff val="5000"/>
                  </a:schemeClr>
                </a:solidFill>
              </a:rPr>
              <a:t>defects underlying </a:t>
            </a:r>
            <a:r>
              <a:rPr lang="en-US" sz="3300" b="1" dirty="0">
                <a:solidFill>
                  <a:schemeClr val="tx1">
                    <a:lumMod val="95000"/>
                    <a:lumOff val="5000"/>
                  </a:schemeClr>
                </a:solidFill>
              </a:rPr>
              <a:t>PHP 1b in these cases </a:t>
            </a:r>
          </a:p>
          <a:p>
            <a:pPr algn="l" rtl="0"/>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solidFill>
            <a:schemeClr val="accent4">
              <a:lumMod val="75000"/>
            </a:schemeClr>
          </a:solidFill>
          <a:ln w="76200">
            <a:solidFill>
              <a:srgbClr val="EC20D4"/>
            </a:solidFill>
          </a:ln>
        </p:spPr>
        <p:txBody>
          <a:bodyPr>
            <a:normAutofit/>
          </a:bodyPr>
          <a:lstStyle/>
          <a:p>
            <a:pPr rtl="0"/>
            <a:endParaRPr lang="en-US" sz="4800" b="1" dirty="0" smtClean="0">
              <a:solidFill>
                <a:srgbClr val="EC20D4"/>
              </a:solidFill>
              <a:effectLst>
                <a:outerShdw blurRad="38100" dist="38100" dir="2700000" algn="tl">
                  <a:srgbClr val="000000">
                    <a:alpha val="43137"/>
                  </a:srgbClr>
                </a:outerShdw>
              </a:effectLst>
              <a:cs typeface="+mj-cs"/>
            </a:endParaRPr>
          </a:p>
          <a:p>
            <a:pPr rtl="0"/>
            <a:endParaRPr lang="en-US" sz="4800" b="1" dirty="0">
              <a:solidFill>
                <a:srgbClr val="EC20D4"/>
              </a:solidFill>
              <a:effectLst>
                <a:outerShdw blurRad="38100" dist="38100" dir="2700000" algn="tl">
                  <a:srgbClr val="000000">
                    <a:alpha val="43137"/>
                  </a:srgbClr>
                </a:outerShdw>
              </a:effectLst>
              <a:cs typeface="+mj-cs"/>
            </a:endParaRPr>
          </a:p>
          <a:p>
            <a:pPr rtl="0"/>
            <a:r>
              <a:rPr lang="en-US" sz="4800" b="1" dirty="0" smtClean="0">
                <a:solidFill>
                  <a:srgbClr val="EC20D4"/>
                </a:solidFill>
                <a:effectLst>
                  <a:outerShdw blurRad="38100" dist="38100" dir="2700000" algn="tl">
                    <a:srgbClr val="000000">
                      <a:alpha val="43137"/>
                    </a:srgbClr>
                  </a:outerShdw>
                </a:effectLst>
                <a:cs typeface="+mj-cs"/>
              </a:rPr>
              <a:t>PSEUDOHYPOPARATHYROIDISM </a:t>
            </a:r>
            <a:r>
              <a:rPr lang="en-US" sz="4800" b="1" dirty="0">
                <a:solidFill>
                  <a:srgbClr val="EC20D4"/>
                </a:solidFill>
                <a:effectLst>
                  <a:outerShdw blurRad="38100" dist="38100" dir="2700000" algn="tl">
                    <a:srgbClr val="000000">
                      <a:alpha val="43137"/>
                    </a:srgbClr>
                  </a:outerShdw>
                </a:effectLst>
                <a:cs typeface="+mj-cs"/>
              </a:rPr>
              <a:t>TYPE 2</a:t>
            </a:r>
            <a:endParaRPr lang="fa-IR" sz="4800" b="1" dirty="0">
              <a:solidFill>
                <a:srgbClr val="EC20D4"/>
              </a:solidFill>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PTH exerts its actions by binding to a seven-transmembrane, G protein–coupled receptor (the PTH/PTH-related protein receptor, PTHR1). </a:t>
            </a:r>
          </a:p>
          <a:p>
            <a:pPr marL="457200" indent="-457200" algn="l" rtl="0">
              <a:buFont typeface="Arial" panose="020B0604020202020204" pitchFamily="34" charset="0"/>
              <a:buChar char="•"/>
            </a:pP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Although the PTHR1 can couple to several different G proteins,16 most PTH actions are mediated primarily through the stimulatory G protein, which acts on adenylyl </a:t>
            </a:r>
            <a:r>
              <a:rPr lang="en-US" b="1" dirty="0" err="1" smtClean="0">
                <a:solidFill>
                  <a:schemeClr val="tx1">
                    <a:lumMod val="95000"/>
                    <a:lumOff val="5000"/>
                  </a:schemeClr>
                </a:solidFill>
                <a:cs typeface="+mj-cs"/>
              </a:rPr>
              <a:t>cyclases</a:t>
            </a:r>
            <a:r>
              <a:rPr lang="en-US" b="1" dirty="0" smtClean="0">
                <a:solidFill>
                  <a:schemeClr val="tx1">
                    <a:lumMod val="95000"/>
                    <a:lumOff val="5000"/>
                  </a:schemeClr>
                </a:solidFill>
                <a:cs typeface="+mj-cs"/>
              </a:rPr>
              <a:t>, thereby increasing the formation of intracellular second-messenger cyclic adenosine monophosphate (</a:t>
            </a:r>
            <a:r>
              <a:rPr lang="en-US" b="1" dirty="0" err="1" smtClean="0">
                <a:solidFill>
                  <a:schemeClr val="tx1">
                    <a:lumMod val="95000"/>
                    <a:lumOff val="5000"/>
                  </a:schemeClr>
                </a:solidFill>
                <a:cs typeface="+mj-cs"/>
              </a:rPr>
              <a:t>cAMP</a:t>
            </a:r>
            <a:r>
              <a:rPr lang="en-US" b="1" dirty="0" smtClean="0">
                <a:solidFill>
                  <a:schemeClr val="tx1">
                    <a:lumMod val="95000"/>
                    <a:lumOff val="5000"/>
                  </a:schemeClr>
                </a:solidFill>
                <a:cs typeface="+mj-cs"/>
              </a:rPr>
              <a:t>).</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fontScale="92500" lnSpcReduction="10000"/>
          </a:bodyPr>
          <a:lstStyle/>
          <a:p>
            <a:pPr algn="l" rtl="0"/>
            <a:endParaRPr lang="en-US" sz="4300" b="1" dirty="0" smtClean="0">
              <a:solidFill>
                <a:srgbClr val="EC20D4"/>
              </a:solidFill>
              <a:cs typeface="+mj-cs"/>
            </a:endParaRPr>
          </a:p>
          <a:p>
            <a:pPr algn="l" rtl="0"/>
            <a:r>
              <a:rPr lang="en-US" sz="4300" b="1" dirty="0" smtClean="0">
                <a:solidFill>
                  <a:srgbClr val="EC20D4"/>
                </a:solidFill>
                <a:cs typeface="+mj-cs"/>
              </a:rPr>
              <a:t>PSEUDOHYPOPARATHYROIDISM </a:t>
            </a:r>
            <a:r>
              <a:rPr lang="en-US" sz="4300" b="1" dirty="0">
                <a:solidFill>
                  <a:srgbClr val="EC20D4"/>
                </a:solidFill>
                <a:cs typeface="+mj-cs"/>
              </a:rPr>
              <a:t>TYPE </a:t>
            </a:r>
            <a:r>
              <a:rPr lang="en-US" sz="4300" b="1" dirty="0" smtClean="0">
                <a:solidFill>
                  <a:srgbClr val="EC20D4"/>
                </a:solidFill>
                <a:cs typeface="+mj-cs"/>
              </a:rPr>
              <a:t>2</a:t>
            </a:r>
            <a:r>
              <a:rPr lang="en-US" b="1" dirty="0" smtClean="0">
                <a:solidFill>
                  <a:schemeClr val="tx1">
                    <a:lumMod val="95000"/>
                    <a:lumOff val="5000"/>
                  </a:schemeClr>
                </a:solidFill>
                <a:cs typeface="+mj-cs"/>
              </a:rPr>
              <a:t>:</a:t>
            </a:r>
          </a:p>
          <a:p>
            <a:pPr algn="l" rtl="0"/>
            <a:r>
              <a:rPr lang="en-US" b="1" dirty="0" smtClean="0">
                <a:solidFill>
                  <a:schemeClr val="tx1">
                    <a:lumMod val="95000"/>
                    <a:lumOff val="5000"/>
                  </a:schemeClr>
                </a:solidFill>
                <a:cs typeface="+mj-cs"/>
              </a:rPr>
              <a:t>Dissociation </a:t>
            </a:r>
            <a:r>
              <a:rPr lang="en-US" b="1" dirty="0">
                <a:solidFill>
                  <a:schemeClr val="tx1">
                    <a:lumMod val="95000"/>
                    <a:lumOff val="5000"/>
                  </a:schemeClr>
                </a:solidFill>
                <a:cs typeface="+mj-cs"/>
              </a:rPr>
              <a:t>regarding the impairment of PTH-induced</a:t>
            </a:r>
          </a:p>
          <a:p>
            <a:pPr algn="l" rtl="0"/>
            <a:r>
              <a:rPr lang="en-US" b="1" dirty="0" err="1">
                <a:solidFill>
                  <a:schemeClr val="tx1">
                    <a:lumMod val="95000"/>
                    <a:lumOff val="5000"/>
                  </a:schemeClr>
                </a:solidFill>
                <a:cs typeface="+mj-cs"/>
              </a:rPr>
              <a:t>nephrogenous</a:t>
            </a:r>
            <a:r>
              <a:rPr lang="en-US" b="1" dirty="0">
                <a:solidFill>
                  <a:schemeClr val="tx1">
                    <a:lumMod val="95000"/>
                    <a:lumOff val="5000"/>
                  </a:schemeClr>
                </a:solidFill>
                <a:cs typeface="+mj-cs"/>
              </a:rPr>
              <a:t> </a:t>
            </a:r>
            <a:r>
              <a:rPr lang="en-US" b="1" dirty="0" err="1">
                <a:solidFill>
                  <a:schemeClr val="tx1">
                    <a:lumMod val="95000"/>
                    <a:lumOff val="5000"/>
                  </a:schemeClr>
                </a:solidFill>
                <a:cs typeface="+mj-cs"/>
              </a:rPr>
              <a:t>cAMP</a:t>
            </a:r>
            <a:r>
              <a:rPr lang="en-US" b="1" dirty="0">
                <a:solidFill>
                  <a:schemeClr val="tx1">
                    <a:lumMod val="95000"/>
                    <a:lumOff val="5000"/>
                  </a:schemeClr>
                </a:solidFill>
                <a:cs typeface="+mj-cs"/>
              </a:rPr>
              <a:t> formation and </a:t>
            </a:r>
            <a:r>
              <a:rPr lang="en-US" b="1" dirty="0" err="1">
                <a:solidFill>
                  <a:schemeClr val="tx1">
                    <a:lumMod val="95000"/>
                    <a:lumOff val="5000"/>
                  </a:schemeClr>
                </a:solidFill>
                <a:cs typeface="+mj-cs"/>
              </a:rPr>
              <a:t>phosphaturia</a:t>
            </a:r>
            <a:r>
              <a:rPr lang="en-US" b="1" dirty="0">
                <a:solidFill>
                  <a:schemeClr val="tx1">
                    <a:lumMod val="95000"/>
                    <a:lumOff val="5000"/>
                  </a:schemeClr>
                </a:solidFill>
                <a:cs typeface="+mj-cs"/>
              </a:rPr>
              <a:t> (i.e.,</a:t>
            </a:r>
          </a:p>
          <a:p>
            <a:pPr algn="l" rtl="0"/>
            <a:r>
              <a:rPr lang="en-US" b="1" dirty="0">
                <a:solidFill>
                  <a:schemeClr val="tx1">
                    <a:lumMod val="95000"/>
                    <a:lumOff val="5000"/>
                  </a:schemeClr>
                </a:solidFill>
                <a:cs typeface="+mj-cs"/>
              </a:rPr>
              <a:t>PHP 2) appears to be the least common form of PHP.</a:t>
            </a:r>
          </a:p>
          <a:p>
            <a:pPr algn="l" rtl="0"/>
            <a:r>
              <a:rPr lang="en-US" b="1" dirty="0">
                <a:solidFill>
                  <a:schemeClr val="tx1">
                    <a:lumMod val="95000"/>
                    <a:lumOff val="5000"/>
                  </a:schemeClr>
                </a:solidFill>
                <a:cs typeface="+mj-cs"/>
              </a:rPr>
              <a:t>Although typically sporadic, a case with familial form</a:t>
            </a:r>
          </a:p>
          <a:p>
            <a:pPr algn="l" rtl="0"/>
            <a:r>
              <a:rPr lang="en-US" b="1" dirty="0">
                <a:solidFill>
                  <a:schemeClr val="tx1">
                    <a:lumMod val="95000"/>
                    <a:lumOff val="5000"/>
                  </a:schemeClr>
                </a:solidFill>
                <a:cs typeface="+mj-cs"/>
              </a:rPr>
              <a:t>of PHP 2 type has been </a:t>
            </a:r>
            <a:r>
              <a:rPr lang="en-US" b="1" dirty="0" smtClean="0">
                <a:solidFill>
                  <a:schemeClr val="tx1">
                    <a:lumMod val="95000"/>
                    <a:lumOff val="5000"/>
                  </a:schemeClr>
                </a:solidFill>
                <a:cs typeface="+mj-cs"/>
              </a:rPr>
              <a:t>reported, </a:t>
            </a:r>
            <a:r>
              <a:rPr lang="en-US" b="1" dirty="0">
                <a:solidFill>
                  <a:schemeClr val="tx1">
                    <a:lumMod val="95000"/>
                    <a:lumOff val="5000"/>
                  </a:schemeClr>
                </a:solidFill>
                <a:cs typeface="+mj-cs"/>
              </a:rPr>
              <a:t>and several </a:t>
            </a:r>
            <a:r>
              <a:rPr lang="en-US" b="1" dirty="0" smtClean="0">
                <a:solidFill>
                  <a:schemeClr val="tx1">
                    <a:lumMod val="95000"/>
                    <a:lumOff val="5000"/>
                  </a:schemeClr>
                </a:solidFill>
                <a:cs typeface="+mj-cs"/>
              </a:rPr>
              <a:t>reports describe </a:t>
            </a:r>
            <a:r>
              <a:rPr lang="en-US" b="1" dirty="0">
                <a:solidFill>
                  <a:schemeClr val="tx1">
                    <a:lumMod val="95000"/>
                    <a:lumOff val="5000"/>
                  </a:schemeClr>
                </a:solidFill>
                <a:cs typeface="+mj-cs"/>
              </a:rPr>
              <a:t>evidence for a self-limited form of this </a:t>
            </a:r>
            <a:r>
              <a:rPr lang="en-US" b="1" dirty="0" smtClean="0">
                <a:solidFill>
                  <a:schemeClr val="tx1">
                    <a:lumMod val="95000"/>
                    <a:lumOff val="5000"/>
                  </a:schemeClr>
                </a:solidFill>
                <a:cs typeface="+mj-cs"/>
              </a:rPr>
              <a:t>disease</a:t>
            </a:r>
          </a:p>
          <a:p>
            <a:pPr algn="l" rtl="0"/>
            <a:r>
              <a:rPr lang="en-US" b="1" dirty="0" smtClean="0">
                <a:solidFill>
                  <a:schemeClr val="tx1">
                    <a:lumMod val="95000"/>
                    <a:lumOff val="5000"/>
                  </a:schemeClr>
                </a:solidFill>
                <a:cs typeface="+mj-cs"/>
              </a:rPr>
              <a:t>in newborns, which could indicate that it is transient in</a:t>
            </a:r>
          </a:p>
          <a:p>
            <a:pPr algn="l" rtl="0"/>
            <a:r>
              <a:rPr lang="en-US" b="1" dirty="0" smtClean="0">
                <a:solidFill>
                  <a:schemeClr val="tx1">
                    <a:lumMod val="95000"/>
                    <a:lumOff val="5000"/>
                  </a:schemeClr>
                </a:solidFill>
                <a:cs typeface="+mj-cs"/>
              </a:rPr>
              <a:t>nature</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000" b="1" dirty="0">
                <a:solidFill>
                  <a:srgbClr val="EC20D4"/>
                </a:solidFill>
                <a:cs typeface="+mj-cs"/>
              </a:rPr>
              <a:t>PSEUDOHYPOPARATHYROIDISM TYPE </a:t>
            </a:r>
            <a:r>
              <a:rPr lang="en-US" sz="4000" b="1" dirty="0" smtClean="0">
                <a:solidFill>
                  <a:srgbClr val="EC20D4"/>
                </a:solidFill>
                <a:cs typeface="+mj-cs"/>
              </a:rPr>
              <a:t>2</a:t>
            </a:r>
          </a:p>
          <a:p>
            <a:pPr algn="l" rtl="0"/>
            <a:r>
              <a:rPr lang="en-US" b="1" dirty="0" smtClean="0">
                <a:solidFill>
                  <a:schemeClr val="tx1">
                    <a:lumMod val="95000"/>
                    <a:lumOff val="5000"/>
                  </a:schemeClr>
                </a:solidFill>
                <a:cs typeface="+mj-cs"/>
              </a:rPr>
              <a:t>The </a:t>
            </a:r>
            <a:r>
              <a:rPr lang="en-US" b="1" dirty="0">
                <a:solidFill>
                  <a:schemeClr val="tx1">
                    <a:lumMod val="95000"/>
                    <a:lumOff val="5000"/>
                  </a:schemeClr>
                </a:solidFill>
                <a:cs typeface="+mj-cs"/>
              </a:rPr>
              <a:t>molecular defect and pathophysiologic</a:t>
            </a:r>
          </a:p>
          <a:p>
            <a:pPr algn="l" rtl="0"/>
            <a:r>
              <a:rPr lang="en-US" b="1" dirty="0">
                <a:solidFill>
                  <a:schemeClr val="tx1">
                    <a:lumMod val="95000"/>
                    <a:lumOff val="5000"/>
                  </a:schemeClr>
                </a:solidFill>
                <a:cs typeface="+mj-cs"/>
              </a:rPr>
              <a:t>mechanisms underlying this PHP variant remain</a:t>
            </a:r>
          </a:p>
          <a:p>
            <a:pPr algn="l" rtl="0"/>
            <a:r>
              <a:rPr lang="en-US" b="1" dirty="0">
                <a:solidFill>
                  <a:schemeClr val="tx1">
                    <a:lumMod val="95000"/>
                    <a:lumOff val="5000"/>
                  </a:schemeClr>
                </a:solidFill>
                <a:cs typeface="+mj-cs"/>
              </a:rPr>
              <a:t>to be discovered. Because the defect underlying PHP </a:t>
            </a:r>
            <a:r>
              <a:rPr lang="en-US" b="1" dirty="0" smtClean="0">
                <a:solidFill>
                  <a:schemeClr val="tx1">
                    <a:lumMod val="95000"/>
                    <a:lumOff val="5000"/>
                  </a:schemeClr>
                </a:solidFill>
                <a:cs typeface="+mj-cs"/>
              </a:rPr>
              <a:t>2 is </a:t>
            </a:r>
            <a:r>
              <a:rPr lang="en-US" b="1" dirty="0">
                <a:solidFill>
                  <a:schemeClr val="tx1">
                    <a:lumMod val="95000"/>
                    <a:lumOff val="5000"/>
                  </a:schemeClr>
                </a:solidFill>
                <a:cs typeface="+mj-cs"/>
              </a:rPr>
              <a:t>associated with normal </a:t>
            </a:r>
            <a:r>
              <a:rPr lang="en-US" b="1" dirty="0" err="1">
                <a:solidFill>
                  <a:schemeClr val="tx1">
                    <a:lumMod val="95000"/>
                    <a:lumOff val="5000"/>
                  </a:schemeClr>
                </a:solidFill>
                <a:cs typeface="+mj-cs"/>
              </a:rPr>
              <a:t>cAMP</a:t>
            </a:r>
            <a:r>
              <a:rPr lang="en-US" b="1" dirty="0">
                <a:solidFill>
                  <a:schemeClr val="tx1">
                    <a:lumMod val="95000"/>
                    <a:lumOff val="5000"/>
                  </a:schemeClr>
                </a:solidFill>
                <a:cs typeface="+mj-cs"/>
              </a:rPr>
              <a:t> generation in </a:t>
            </a:r>
            <a:r>
              <a:rPr lang="en-US" b="1" dirty="0" smtClean="0">
                <a:solidFill>
                  <a:schemeClr val="tx1">
                    <a:lumMod val="95000"/>
                    <a:lumOff val="5000"/>
                  </a:schemeClr>
                </a:solidFill>
                <a:cs typeface="+mj-cs"/>
              </a:rPr>
              <a:t>response to </a:t>
            </a:r>
            <a:r>
              <a:rPr lang="en-US" b="1" dirty="0">
                <a:solidFill>
                  <a:schemeClr val="tx1">
                    <a:lumMod val="95000"/>
                    <a:lumOff val="5000"/>
                  </a:schemeClr>
                </a:solidFill>
                <a:cs typeface="+mj-cs"/>
              </a:rPr>
              <a:t>exogenous PTH, it was postulated </a:t>
            </a:r>
            <a:r>
              <a:rPr lang="en-US" b="1" dirty="0" smtClean="0">
                <a:solidFill>
                  <a:schemeClr val="tx1">
                    <a:lumMod val="95000"/>
                    <a:lumOff val="5000"/>
                  </a:schemeClr>
                </a:solidFill>
                <a:cs typeface="+mj-cs"/>
              </a:rPr>
              <a:t>that</a:t>
            </a:r>
          </a:p>
          <a:p>
            <a:pPr algn="l" rtl="0"/>
            <a:r>
              <a:rPr lang="en-US" b="1" dirty="0" smtClean="0">
                <a:solidFill>
                  <a:schemeClr val="tx1">
                    <a:lumMod val="95000"/>
                    <a:lumOff val="5000"/>
                  </a:schemeClr>
                </a:solidFill>
                <a:cs typeface="+mj-cs"/>
              </a:rPr>
              <a:t> </a:t>
            </a:r>
            <a:r>
              <a:rPr lang="en-US" b="1" dirty="0">
                <a:solidFill>
                  <a:schemeClr val="tx1">
                    <a:lumMod val="95000"/>
                    <a:lumOff val="5000"/>
                  </a:schemeClr>
                </a:solidFill>
                <a:cs typeface="+mj-cs"/>
              </a:rPr>
              <a:t>it is </a:t>
            </a:r>
            <a:r>
              <a:rPr lang="en-US" b="1" dirty="0" smtClean="0">
                <a:solidFill>
                  <a:schemeClr val="tx1">
                    <a:lumMod val="95000"/>
                    <a:lumOff val="5000"/>
                  </a:schemeClr>
                </a:solidFill>
                <a:cs typeface="+mj-cs"/>
              </a:rPr>
              <a:t>caused by </a:t>
            </a:r>
            <a:r>
              <a:rPr lang="en-US" b="1" dirty="0">
                <a:solidFill>
                  <a:schemeClr val="tx1">
                    <a:lumMod val="95000"/>
                    <a:lumOff val="5000"/>
                  </a:schemeClr>
                </a:solidFill>
                <a:cs typeface="+mj-cs"/>
              </a:rPr>
              <a:t>molecular defects that </a:t>
            </a:r>
            <a:r>
              <a:rPr lang="en-US" b="1" dirty="0" smtClean="0">
                <a:solidFill>
                  <a:schemeClr val="tx1">
                    <a:lumMod val="95000"/>
                    <a:lumOff val="5000"/>
                  </a:schemeClr>
                </a:solidFill>
                <a:cs typeface="+mj-cs"/>
              </a:rPr>
              <a:t>involve</a:t>
            </a:r>
          </a:p>
          <a:p>
            <a:pPr algn="l" rtl="0"/>
            <a:r>
              <a:rPr lang="en-US" b="1" dirty="0" smtClean="0">
                <a:solidFill>
                  <a:schemeClr val="tx1">
                    <a:lumMod val="95000"/>
                    <a:lumOff val="5000"/>
                  </a:schemeClr>
                </a:solidFill>
                <a:cs typeface="+mj-cs"/>
              </a:rPr>
              <a:t> </a:t>
            </a:r>
            <a:r>
              <a:rPr lang="en-US" b="1" dirty="0">
                <a:solidFill>
                  <a:schemeClr val="tx1">
                    <a:lumMod val="95000"/>
                    <a:lumOff val="5000"/>
                  </a:schemeClr>
                </a:solidFill>
                <a:cs typeface="+mj-cs"/>
              </a:rPr>
              <a:t>downstream of </a:t>
            </a:r>
            <a:r>
              <a:rPr lang="en-US" b="1" dirty="0" err="1" smtClean="0">
                <a:solidFill>
                  <a:schemeClr val="tx1">
                    <a:lumMod val="95000"/>
                    <a:lumOff val="5000"/>
                  </a:schemeClr>
                </a:solidFill>
                <a:cs typeface="+mj-cs"/>
              </a:rPr>
              <a:t>cAMP</a:t>
            </a:r>
            <a:r>
              <a:rPr lang="en-US" b="1" dirty="0" smtClean="0">
                <a:solidFill>
                  <a:schemeClr val="tx1">
                    <a:lumMod val="95000"/>
                    <a:lumOff val="5000"/>
                  </a:schemeClr>
                </a:solidFill>
                <a:cs typeface="+mj-cs"/>
              </a:rPr>
              <a:t> generation</a:t>
            </a:r>
            <a:r>
              <a:rPr lang="en-US" b="1" dirty="0">
                <a:solidFill>
                  <a:schemeClr val="tx1">
                    <a:lumMod val="95000"/>
                    <a:lumOff val="5000"/>
                  </a:schemeClr>
                </a:solidFill>
                <a:cs typeface="+mj-cs"/>
              </a:rPr>
              <a:t>, such as protein kinase A.: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endParaRPr lang="en-US" sz="4000" b="1" dirty="0" smtClean="0">
              <a:solidFill>
                <a:srgbClr val="EC20D4"/>
              </a:solidFill>
              <a:cs typeface="+mj-cs"/>
            </a:endParaRPr>
          </a:p>
          <a:p>
            <a:pPr algn="l" rtl="0"/>
            <a:r>
              <a:rPr lang="en-US" sz="4000" b="1" dirty="0" smtClean="0">
                <a:solidFill>
                  <a:srgbClr val="EC20D4"/>
                </a:solidFill>
                <a:cs typeface="+mj-cs"/>
              </a:rPr>
              <a:t>PARATPSEUDOHYPOHYROIDISM </a:t>
            </a:r>
            <a:r>
              <a:rPr lang="en-US" sz="4000" b="1" dirty="0">
                <a:solidFill>
                  <a:srgbClr val="EC20D4"/>
                </a:solidFill>
                <a:cs typeface="+mj-cs"/>
              </a:rPr>
              <a:t>TYPE 2 </a:t>
            </a:r>
            <a:endParaRPr lang="en-US" sz="4000" b="1" dirty="0" smtClean="0">
              <a:solidFill>
                <a:srgbClr val="EC20D4"/>
              </a:solidFill>
              <a:cs typeface="+mj-cs"/>
            </a:endParaRPr>
          </a:p>
          <a:p>
            <a:pPr algn="l" rtl="0"/>
            <a:r>
              <a:rPr lang="en-US" b="1" dirty="0" smtClean="0">
                <a:solidFill>
                  <a:schemeClr val="tx1">
                    <a:lumMod val="95000"/>
                    <a:lumOff val="5000"/>
                  </a:schemeClr>
                </a:solidFill>
                <a:cs typeface="+mj-cs"/>
              </a:rPr>
              <a:t>In </a:t>
            </a:r>
            <a:r>
              <a:rPr lang="en-US" b="1" dirty="0">
                <a:solidFill>
                  <a:schemeClr val="tx1">
                    <a:lumMod val="95000"/>
                    <a:lumOff val="5000"/>
                  </a:schemeClr>
                </a:solidFill>
                <a:cs typeface="+mj-cs"/>
              </a:rPr>
              <a:t>fact, mutations in the regulatory subunit of protein kinase A have </a:t>
            </a:r>
            <a:r>
              <a:rPr lang="en-US" b="1" dirty="0" smtClean="0">
                <a:solidFill>
                  <a:schemeClr val="tx1">
                    <a:lumMod val="95000"/>
                    <a:lumOff val="5000"/>
                  </a:schemeClr>
                </a:solidFill>
                <a:cs typeface="+mj-cs"/>
              </a:rPr>
              <a:t>been identified </a:t>
            </a:r>
            <a:r>
              <a:rPr lang="en-US" b="1" dirty="0">
                <a:solidFill>
                  <a:schemeClr val="tx1">
                    <a:lumMod val="95000"/>
                    <a:lumOff val="5000"/>
                  </a:schemeClr>
                </a:solidFill>
                <a:cs typeface="+mj-cs"/>
              </a:rPr>
              <a:t>in some patients who show, in association </a:t>
            </a:r>
            <a:r>
              <a:rPr lang="en-US" b="1" dirty="0" smtClean="0">
                <a:solidFill>
                  <a:schemeClr val="tx1">
                    <a:lumMod val="95000"/>
                    <a:lumOff val="5000"/>
                  </a:schemeClr>
                </a:solidFill>
                <a:cs typeface="+mj-cs"/>
              </a:rPr>
              <a:t>with characteristic </a:t>
            </a:r>
            <a:r>
              <a:rPr lang="en-US" b="1" dirty="0">
                <a:solidFill>
                  <a:schemeClr val="tx1">
                    <a:lumMod val="95000"/>
                    <a:lumOff val="5000"/>
                  </a:schemeClr>
                </a:solidFill>
                <a:cs typeface="+mj-cs"/>
              </a:rPr>
              <a:t>skeletal abnormalities, biochemical </a:t>
            </a:r>
            <a:r>
              <a:rPr lang="en-US" b="1" dirty="0" smtClean="0">
                <a:solidFill>
                  <a:schemeClr val="tx1">
                    <a:lumMod val="95000"/>
                    <a:lumOff val="5000"/>
                  </a:schemeClr>
                </a:solidFill>
                <a:cs typeface="+mj-cs"/>
              </a:rPr>
              <a:t>defects similar </a:t>
            </a:r>
            <a:r>
              <a:rPr lang="en-US" b="1" dirty="0">
                <a:solidFill>
                  <a:schemeClr val="tx1">
                    <a:lumMod val="95000"/>
                    <a:lumOff val="5000"/>
                  </a:schemeClr>
                </a:solidFill>
                <a:cs typeface="+mj-cs"/>
              </a:rPr>
              <a:t>to those seen in PHP 2 </a:t>
            </a:r>
            <a:r>
              <a:rPr lang="en-US" b="1" dirty="0" smtClean="0">
                <a:solidFill>
                  <a:schemeClr val="tx1">
                    <a:lumMod val="95000"/>
                    <a:lumOff val="5000"/>
                  </a:schemeClr>
                </a:solidFill>
                <a:cs typeface="+mj-cs"/>
              </a:rPr>
              <a:t>. Alternatively, the </a:t>
            </a:r>
            <a:r>
              <a:rPr lang="en-US" b="1" dirty="0">
                <a:solidFill>
                  <a:schemeClr val="tx1">
                    <a:lumMod val="95000"/>
                    <a:lumOff val="5000"/>
                  </a:schemeClr>
                </a:solidFill>
                <a:cs typeface="+mj-cs"/>
              </a:rPr>
              <a:t>PTH signaling pathways that utilize other G </a:t>
            </a:r>
            <a:r>
              <a:rPr lang="en-US" b="1" dirty="0" smtClean="0">
                <a:solidFill>
                  <a:schemeClr val="tx1">
                    <a:lumMod val="95000"/>
                    <a:lumOff val="5000"/>
                  </a:schemeClr>
                </a:solidFill>
                <a:cs typeface="+mj-cs"/>
              </a:rPr>
              <a:t>proteins, such </a:t>
            </a:r>
            <a:r>
              <a:rPr lang="en-US" b="1" dirty="0">
                <a:solidFill>
                  <a:schemeClr val="tx1">
                    <a:lumMod val="95000"/>
                    <a:lumOff val="5000"/>
                  </a:schemeClr>
                </a:solidFill>
                <a:cs typeface="+mj-cs"/>
              </a:rPr>
              <a:t>as </a:t>
            </a:r>
            <a:r>
              <a:rPr lang="en-US" b="1" dirty="0" err="1">
                <a:solidFill>
                  <a:schemeClr val="tx1">
                    <a:lumMod val="95000"/>
                    <a:lumOff val="5000"/>
                  </a:schemeClr>
                </a:solidFill>
                <a:cs typeface="+mj-cs"/>
              </a:rPr>
              <a:t>Gq</a:t>
            </a:r>
            <a:r>
              <a:rPr lang="en-US" b="1" dirty="0">
                <a:solidFill>
                  <a:schemeClr val="tx1">
                    <a:lumMod val="95000"/>
                    <a:lumOff val="5000"/>
                  </a:schemeClr>
                </a:solidFill>
                <a:cs typeface="+mj-cs"/>
              </a:rPr>
              <a:t> or G11, may be defective in patients </a:t>
            </a:r>
            <a:r>
              <a:rPr lang="en-US" b="1" dirty="0" smtClean="0">
                <a:solidFill>
                  <a:schemeClr val="tx1">
                    <a:lumMod val="95000"/>
                    <a:lumOff val="5000"/>
                  </a:schemeClr>
                </a:solidFill>
                <a:cs typeface="+mj-cs"/>
              </a:rPr>
              <a:t>with PHP </a:t>
            </a:r>
            <a:r>
              <a:rPr lang="en-US" b="1" dirty="0">
                <a:solidFill>
                  <a:schemeClr val="tx1">
                    <a:lumMod val="95000"/>
                    <a:lumOff val="5000"/>
                  </a:schemeClr>
                </a:solidFill>
                <a:cs typeface="+mj-cs"/>
              </a:rPr>
              <a:t>2</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000" dirty="0">
                <a:solidFill>
                  <a:srgbClr val="EC20D4"/>
                </a:solidFill>
                <a:cs typeface="+mj-cs"/>
              </a:rPr>
              <a:t>PSEUDOHYPOPARATHYROIDISM TYPE 2 </a:t>
            </a:r>
            <a:endParaRPr lang="en-US" sz="4000" dirty="0" smtClean="0">
              <a:solidFill>
                <a:srgbClr val="EC20D4"/>
              </a:solidFill>
              <a:cs typeface="+mj-cs"/>
            </a:endParaRP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The </a:t>
            </a:r>
            <a:r>
              <a:rPr lang="en-US" dirty="0">
                <a:solidFill>
                  <a:schemeClr val="tx1">
                    <a:lumMod val="95000"/>
                    <a:lumOff val="5000"/>
                  </a:schemeClr>
                </a:solidFill>
                <a:cs typeface="+mj-cs"/>
              </a:rPr>
              <a:t>signaling mediated by the </a:t>
            </a:r>
            <a:r>
              <a:rPr lang="en-US" dirty="0" err="1">
                <a:solidFill>
                  <a:schemeClr val="tx1">
                    <a:lumMod val="95000"/>
                    <a:lumOff val="5000"/>
                  </a:schemeClr>
                </a:solidFill>
                <a:cs typeface="+mj-cs"/>
              </a:rPr>
              <a:t>Gq</a:t>
            </a:r>
            <a:r>
              <a:rPr lang="en-US" dirty="0">
                <a:solidFill>
                  <a:schemeClr val="tx1">
                    <a:lumMod val="95000"/>
                    <a:lumOff val="5000"/>
                  </a:schemeClr>
                </a:solidFill>
                <a:cs typeface="+mj-cs"/>
              </a:rPr>
              <a:t>/G11 </a:t>
            </a:r>
            <a:r>
              <a:rPr lang="en-US" dirty="0" smtClean="0">
                <a:solidFill>
                  <a:schemeClr val="tx1">
                    <a:lumMod val="95000"/>
                    <a:lumOff val="5000"/>
                  </a:schemeClr>
                </a:solidFill>
                <a:cs typeface="+mj-cs"/>
              </a:rPr>
              <a:t>pathway involves </a:t>
            </a:r>
            <a:r>
              <a:rPr lang="en-US" dirty="0">
                <a:solidFill>
                  <a:schemeClr val="tx1">
                    <a:lumMod val="95000"/>
                    <a:lumOff val="5000"/>
                  </a:schemeClr>
                </a:solidFill>
                <a:cs typeface="+mj-cs"/>
              </a:rPr>
              <a:t>activation of phospholipase C, which in </a:t>
            </a:r>
            <a:r>
              <a:rPr lang="en-US" dirty="0" smtClean="0">
                <a:solidFill>
                  <a:schemeClr val="tx1">
                    <a:lumMod val="95000"/>
                    <a:lumOff val="5000"/>
                  </a:schemeClr>
                </a:solidFill>
                <a:cs typeface="+mj-cs"/>
              </a:rPr>
              <a:t>turn leads </a:t>
            </a:r>
            <a:r>
              <a:rPr lang="en-US" dirty="0">
                <a:solidFill>
                  <a:schemeClr val="tx1">
                    <a:lumMod val="95000"/>
                    <a:lumOff val="5000"/>
                  </a:schemeClr>
                </a:solidFill>
                <a:cs typeface="+mj-cs"/>
              </a:rPr>
              <a:t>to the formation of second messengers inositol </a:t>
            </a:r>
            <a:r>
              <a:rPr lang="en-US" dirty="0" smtClean="0">
                <a:solidFill>
                  <a:schemeClr val="tx1">
                    <a:lumMod val="95000"/>
                    <a:lumOff val="5000"/>
                  </a:schemeClr>
                </a:solidFill>
                <a:cs typeface="+mj-cs"/>
              </a:rPr>
              <a:t>1,4,5 </a:t>
            </a:r>
            <a:r>
              <a:rPr lang="en-US" dirty="0" err="1" smtClean="0">
                <a:solidFill>
                  <a:schemeClr val="tx1">
                    <a:lumMod val="95000"/>
                    <a:lumOff val="5000"/>
                  </a:schemeClr>
                </a:solidFill>
                <a:cs typeface="+mj-cs"/>
              </a:rPr>
              <a:t>tris</a:t>
            </a:r>
            <a:r>
              <a:rPr lang="en-US" dirty="0" smtClean="0">
                <a:solidFill>
                  <a:schemeClr val="tx1">
                    <a:lumMod val="95000"/>
                    <a:lumOff val="5000"/>
                  </a:schemeClr>
                </a:solidFill>
                <a:cs typeface="+mj-cs"/>
              </a:rPr>
              <a:t>-phosphate </a:t>
            </a:r>
            <a:r>
              <a:rPr lang="en-US" dirty="0">
                <a:solidFill>
                  <a:schemeClr val="tx1">
                    <a:lumMod val="95000"/>
                    <a:lumOff val="5000"/>
                  </a:schemeClr>
                </a:solidFill>
                <a:cs typeface="+mj-cs"/>
              </a:rPr>
              <a:t>(IP3) and diacylglycerol </a:t>
            </a:r>
            <a:endParaRPr lang="en-US"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This signaling pathway</a:t>
            </a:r>
            <a:r>
              <a:rPr lang="en-US" dirty="0">
                <a:solidFill>
                  <a:schemeClr val="tx1">
                    <a:lumMod val="95000"/>
                    <a:lumOff val="5000"/>
                  </a:schemeClr>
                </a:solidFill>
                <a:cs typeface="+mj-cs"/>
              </a:rPr>
              <a:t>, which results in the stimulation of </a:t>
            </a:r>
            <a:r>
              <a:rPr lang="en-US" dirty="0" smtClean="0">
                <a:solidFill>
                  <a:schemeClr val="tx1">
                    <a:lumMod val="95000"/>
                    <a:lumOff val="5000"/>
                  </a:schemeClr>
                </a:solidFill>
                <a:cs typeface="+mj-cs"/>
              </a:rPr>
              <a:t>PKC and </a:t>
            </a:r>
            <a:r>
              <a:rPr lang="en-US" dirty="0">
                <a:solidFill>
                  <a:schemeClr val="tx1">
                    <a:lumMod val="95000"/>
                    <a:lumOff val="5000"/>
                  </a:schemeClr>
                </a:solidFill>
                <a:cs typeface="+mj-cs"/>
              </a:rPr>
              <a:t>an increase in intracellular calcium ions, was </a:t>
            </a:r>
            <a:r>
              <a:rPr lang="en-US" dirty="0" smtClean="0">
                <a:solidFill>
                  <a:schemeClr val="tx1">
                    <a:lumMod val="95000"/>
                    <a:lumOff val="5000"/>
                  </a:schemeClr>
                </a:solidFill>
                <a:cs typeface="+mj-cs"/>
              </a:rPr>
              <a:t>shown to </a:t>
            </a:r>
            <a:r>
              <a:rPr lang="en-US" dirty="0">
                <a:solidFill>
                  <a:schemeClr val="tx1">
                    <a:lumMod val="95000"/>
                    <a:lumOff val="5000"/>
                  </a:schemeClr>
                </a:solidFill>
                <a:cs typeface="+mj-cs"/>
              </a:rPr>
              <a:t>be important in sustaining the </a:t>
            </a:r>
            <a:r>
              <a:rPr lang="en-US" dirty="0" err="1">
                <a:solidFill>
                  <a:schemeClr val="tx1">
                    <a:lumMod val="95000"/>
                    <a:lumOff val="5000"/>
                  </a:schemeClr>
                </a:solidFill>
                <a:cs typeface="+mj-cs"/>
              </a:rPr>
              <a:t>phosphaturic</a:t>
            </a:r>
            <a:r>
              <a:rPr lang="en-US" dirty="0">
                <a:solidFill>
                  <a:schemeClr val="tx1">
                    <a:lumMod val="95000"/>
                    <a:lumOff val="5000"/>
                  </a:schemeClr>
                </a:solidFill>
                <a:cs typeface="+mj-cs"/>
              </a:rPr>
              <a:t> actions </a:t>
            </a:r>
            <a:r>
              <a:rPr lang="en-US" dirty="0" smtClean="0">
                <a:solidFill>
                  <a:schemeClr val="tx1">
                    <a:lumMod val="95000"/>
                    <a:lumOff val="5000"/>
                  </a:schemeClr>
                </a:solidFill>
                <a:cs typeface="+mj-cs"/>
              </a:rPr>
              <a:t>on PTH</a:t>
            </a:r>
            <a:r>
              <a:rPr lang="en-US" dirty="0">
                <a:solidFill>
                  <a:schemeClr val="tx1">
                    <a:lumMod val="95000"/>
                    <a:lumOff val="5000"/>
                  </a:schemeClr>
                </a:solidFill>
                <a:cs typeface="+mj-cs"/>
              </a:rPr>
              <a:t>, as recently shown for mice expressing a </a:t>
            </a:r>
            <a:r>
              <a:rPr lang="en-US" dirty="0" smtClean="0">
                <a:solidFill>
                  <a:schemeClr val="tx1">
                    <a:lumMod val="95000"/>
                    <a:lumOff val="5000"/>
                  </a:schemeClr>
                </a:solidFill>
                <a:cs typeface="+mj-cs"/>
              </a:rPr>
              <a:t>PTHR-1 mutant </a:t>
            </a:r>
            <a:r>
              <a:rPr lang="en-US" dirty="0">
                <a:solidFill>
                  <a:schemeClr val="tx1">
                    <a:lumMod val="95000"/>
                    <a:lumOff val="5000"/>
                  </a:schemeClr>
                </a:solidFill>
                <a:cs typeface="+mj-cs"/>
              </a:rPr>
              <a:t>that fails to activate IP3/PKC signaling</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endParaRPr lang="en-US" sz="4000" b="1" dirty="0" smtClean="0">
              <a:solidFill>
                <a:srgbClr val="EC20D4"/>
              </a:solidFill>
              <a:cs typeface="+mj-cs"/>
            </a:endParaRPr>
          </a:p>
          <a:p>
            <a:pPr algn="l" rtl="0"/>
            <a:r>
              <a:rPr lang="en-US" sz="4000" b="1" dirty="0" smtClean="0">
                <a:solidFill>
                  <a:srgbClr val="EC20D4"/>
                </a:solidFill>
                <a:cs typeface="+mj-cs"/>
              </a:rPr>
              <a:t>PSEUDOHYPOPARATHYROIDISM </a:t>
            </a:r>
            <a:r>
              <a:rPr lang="en-US" sz="4000" b="1" dirty="0">
                <a:solidFill>
                  <a:srgbClr val="EC20D4"/>
                </a:solidFill>
                <a:cs typeface="+mj-cs"/>
              </a:rPr>
              <a:t>TYPE 2 </a:t>
            </a:r>
            <a:endParaRPr lang="en-US" sz="4000" b="1" dirty="0" smtClean="0">
              <a:solidFill>
                <a:srgbClr val="EC20D4"/>
              </a:solidFill>
              <a:cs typeface="+mj-cs"/>
            </a:endParaRPr>
          </a:p>
          <a:p>
            <a:pPr algn="l" rtl="0"/>
            <a:r>
              <a:rPr lang="en-US" b="1" dirty="0" smtClean="0">
                <a:solidFill>
                  <a:schemeClr val="tx1">
                    <a:lumMod val="95000"/>
                    <a:lumOff val="5000"/>
                  </a:schemeClr>
                </a:solidFill>
                <a:cs typeface="+mj-cs"/>
              </a:rPr>
              <a:t>Serum </a:t>
            </a:r>
            <a:r>
              <a:rPr lang="en-US" b="1" dirty="0">
                <a:solidFill>
                  <a:schemeClr val="tx1">
                    <a:lumMod val="95000"/>
                    <a:lumOff val="5000"/>
                  </a:schemeClr>
                </a:solidFill>
                <a:cs typeface="+mj-cs"/>
              </a:rPr>
              <a:t>calcium levels, which may affect the efficient </a:t>
            </a:r>
            <a:r>
              <a:rPr lang="en-US" b="1" dirty="0" smtClean="0">
                <a:solidFill>
                  <a:schemeClr val="tx1">
                    <a:lumMod val="95000"/>
                    <a:lumOff val="5000"/>
                  </a:schemeClr>
                </a:solidFill>
                <a:cs typeface="+mj-cs"/>
              </a:rPr>
              <a:t>utilization of </a:t>
            </a:r>
            <a:r>
              <a:rPr lang="en-US" b="1" dirty="0">
                <a:solidFill>
                  <a:schemeClr val="tx1">
                    <a:lumMod val="95000"/>
                    <a:lumOff val="5000"/>
                  </a:schemeClr>
                </a:solidFill>
                <a:cs typeface="+mj-cs"/>
              </a:rPr>
              <a:t>intracellular calcium signaling pathways, </a:t>
            </a:r>
            <a:r>
              <a:rPr lang="en-US" b="1" dirty="0" smtClean="0">
                <a:solidFill>
                  <a:schemeClr val="tx1">
                    <a:lumMod val="95000"/>
                    <a:lumOff val="5000"/>
                  </a:schemeClr>
                </a:solidFill>
                <a:cs typeface="+mj-cs"/>
              </a:rPr>
              <a:t>appear to </a:t>
            </a:r>
            <a:r>
              <a:rPr lang="en-US" b="1" dirty="0">
                <a:solidFill>
                  <a:schemeClr val="tx1">
                    <a:lumMod val="95000"/>
                    <a:lumOff val="5000"/>
                  </a:schemeClr>
                </a:solidFill>
                <a:cs typeface="+mj-cs"/>
              </a:rPr>
              <a:t>be important for restoring PTH responsiveness </a:t>
            </a:r>
            <a:r>
              <a:rPr lang="en-US" b="1" dirty="0" smtClean="0">
                <a:solidFill>
                  <a:schemeClr val="tx1">
                    <a:lumMod val="95000"/>
                    <a:lumOff val="5000"/>
                  </a:schemeClr>
                </a:solidFill>
                <a:cs typeface="+mj-cs"/>
              </a:rPr>
              <a:t>in PHP </a:t>
            </a:r>
            <a:r>
              <a:rPr lang="en-US" b="1" dirty="0">
                <a:solidFill>
                  <a:schemeClr val="tx1">
                    <a:lumMod val="95000"/>
                    <a:lumOff val="5000"/>
                  </a:schemeClr>
                </a:solidFill>
                <a:cs typeface="+mj-cs"/>
              </a:rPr>
              <a:t>2, as shown in some patients who normalized </a:t>
            </a:r>
            <a:r>
              <a:rPr lang="en-US" b="1" dirty="0" smtClean="0">
                <a:solidFill>
                  <a:schemeClr val="tx1">
                    <a:lumMod val="95000"/>
                    <a:lumOff val="5000"/>
                  </a:schemeClr>
                </a:solidFill>
                <a:cs typeface="+mj-cs"/>
              </a:rPr>
              <a:t>their </a:t>
            </a:r>
            <a:r>
              <a:rPr lang="en-US" b="1" dirty="0" err="1" smtClean="0">
                <a:solidFill>
                  <a:schemeClr val="tx1">
                    <a:lumMod val="95000"/>
                    <a:lumOff val="5000"/>
                  </a:schemeClr>
                </a:solidFill>
                <a:cs typeface="+mj-cs"/>
              </a:rPr>
              <a:t>phosphaturic</a:t>
            </a:r>
            <a:r>
              <a:rPr lang="en-US" b="1" dirty="0" smtClean="0">
                <a:solidFill>
                  <a:schemeClr val="tx1">
                    <a:lumMod val="95000"/>
                    <a:lumOff val="5000"/>
                  </a:schemeClr>
                </a:solidFill>
                <a:cs typeface="+mj-cs"/>
              </a:rPr>
              <a:t> </a:t>
            </a:r>
            <a:r>
              <a:rPr lang="en-US" b="1" dirty="0">
                <a:solidFill>
                  <a:schemeClr val="tx1">
                    <a:lumMod val="95000"/>
                    <a:lumOff val="5000"/>
                  </a:schemeClr>
                </a:solidFill>
                <a:cs typeface="+mj-cs"/>
              </a:rPr>
              <a:t>response to PTH following </a:t>
            </a:r>
            <a:r>
              <a:rPr lang="en-US" b="1" dirty="0" smtClean="0">
                <a:solidFill>
                  <a:schemeClr val="tx1">
                    <a:lumMod val="95000"/>
                    <a:lumOff val="5000"/>
                  </a:schemeClr>
                </a:solidFill>
                <a:cs typeface="+mj-cs"/>
              </a:rPr>
              <a:t>normalization of </a:t>
            </a:r>
            <a:r>
              <a:rPr lang="en-US" b="1" dirty="0">
                <a:solidFill>
                  <a:schemeClr val="tx1">
                    <a:lumMod val="95000"/>
                    <a:lumOff val="5000"/>
                  </a:schemeClr>
                </a:solidFill>
                <a:cs typeface="+mj-cs"/>
              </a:rPr>
              <a:t>serum calcium</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lvl="0" algn="l" rtl="0"/>
            <a:endParaRPr lang="en-US" sz="4000" b="1" dirty="0" smtClean="0">
              <a:solidFill>
                <a:srgbClr val="EC20D4"/>
              </a:solidFill>
            </a:endParaRPr>
          </a:p>
          <a:p>
            <a:pPr lvl="0" algn="l" rtl="0"/>
            <a:r>
              <a:rPr lang="en-US" sz="4000" b="1" dirty="0" smtClean="0">
                <a:solidFill>
                  <a:srgbClr val="EC20D4"/>
                </a:solidFill>
              </a:rPr>
              <a:t>PSEUDOHYPOPARATHYROIDISM </a:t>
            </a:r>
            <a:r>
              <a:rPr lang="en-US" sz="4000" b="1" dirty="0">
                <a:solidFill>
                  <a:srgbClr val="EC20D4"/>
                </a:solidFill>
              </a:rPr>
              <a:t>TYPE 2 </a:t>
            </a:r>
          </a:p>
          <a:p>
            <a:pPr algn="l" rtl="0"/>
            <a:r>
              <a:rPr lang="en-US" b="1" dirty="0" smtClean="0">
                <a:solidFill>
                  <a:schemeClr val="tx1">
                    <a:lumMod val="95000"/>
                    <a:lumOff val="5000"/>
                  </a:schemeClr>
                </a:solidFill>
                <a:cs typeface="+mj-cs"/>
              </a:rPr>
              <a:t>It </a:t>
            </a:r>
            <a:r>
              <a:rPr lang="en-US" b="1" dirty="0">
                <a:solidFill>
                  <a:schemeClr val="tx1">
                    <a:lumMod val="95000"/>
                    <a:lumOff val="5000"/>
                  </a:schemeClr>
                </a:solidFill>
                <a:cs typeface="+mj-cs"/>
              </a:rPr>
              <a:t>is also possible that the </a:t>
            </a:r>
            <a:r>
              <a:rPr lang="en-US" b="1" dirty="0" smtClean="0">
                <a:solidFill>
                  <a:schemeClr val="tx1">
                    <a:lumMod val="95000"/>
                    <a:lumOff val="5000"/>
                  </a:schemeClr>
                </a:solidFill>
                <a:cs typeface="+mj-cs"/>
              </a:rPr>
              <a:t>sodium phosphate</a:t>
            </a:r>
            <a:endParaRPr lang="en-US" b="1" dirty="0">
              <a:solidFill>
                <a:schemeClr val="tx1">
                  <a:lumMod val="95000"/>
                  <a:lumOff val="5000"/>
                </a:schemeClr>
              </a:solidFill>
              <a:cs typeface="+mj-cs"/>
            </a:endParaRPr>
          </a:p>
          <a:p>
            <a:pPr algn="l" rtl="0"/>
            <a:r>
              <a:rPr lang="en-US" b="1" dirty="0">
                <a:solidFill>
                  <a:schemeClr val="tx1">
                    <a:lumMod val="95000"/>
                    <a:lumOff val="5000"/>
                  </a:schemeClr>
                </a:solidFill>
                <a:cs typeface="+mj-cs"/>
              </a:rPr>
              <a:t>transporters in the proximal renal tubule are</a:t>
            </a:r>
          </a:p>
          <a:p>
            <a:pPr algn="l" rtl="0"/>
            <a:r>
              <a:rPr lang="en-US" b="1" dirty="0">
                <a:solidFill>
                  <a:schemeClr val="tx1">
                    <a:lumMod val="95000"/>
                    <a:lumOff val="5000"/>
                  </a:schemeClr>
                </a:solidFill>
                <a:cs typeface="+mj-cs"/>
              </a:rPr>
              <a:t>nonresponsive to PTH, thereby resulting in a </a:t>
            </a:r>
            <a:r>
              <a:rPr lang="en-US" b="1" dirty="0" smtClean="0">
                <a:solidFill>
                  <a:schemeClr val="tx1">
                    <a:lumMod val="95000"/>
                    <a:lumOff val="5000"/>
                  </a:schemeClr>
                </a:solidFill>
                <a:cs typeface="+mj-cs"/>
              </a:rPr>
              <a:t>defective </a:t>
            </a:r>
            <a:r>
              <a:rPr lang="en-US" b="1" dirty="0" err="1" smtClean="0">
                <a:solidFill>
                  <a:schemeClr val="tx1">
                    <a:lumMod val="95000"/>
                    <a:lumOff val="5000"/>
                  </a:schemeClr>
                </a:solidFill>
                <a:cs typeface="+mj-cs"/>
              </a:rPr>
              <a:t>phosphaturic</a:t>
            </a:r>
            <a:r>
              <a:rPr lang="en-US" b="1" dirty="0">
                <a:solidFill>
                  <a:schemeClr val="tx1">
                    <a:lumMod val="95000"/>
                    <a:lumOff val="5000"/>
                  </a:schemeClr>
                </a:solidFill>
                <a:cs typeface="+mj-cs"/>
              </a:rPr>
              <a:t>, but not </a:t>
            </a:r>
            <a:r>
              <a:rPr lang="en-US" b="1" dirty="0" err="1">
                <a:solidFill>
                  <a:schemeClr val="tx1">
                    <a:lumMod val="95000"/>
                    <a:lumOff val="5000"/>
                  </a:schemeClr>
                </a:solidFill>
                <a:cs typeface="+mj-cs"/>
              </a:rPr>
              <a:t>cAMP</a:t>
            </a:r>
            <a:r>
              <a:rPr lang="en-US" b="1" dirty="0">
                <a:solidFill>
                  <a:schemeClr val="tx1">
                    <a:lumMod val="95000"/>
                    <a:lumOff val="5000"/>
                  </a:schemeClr>
                </a:solidFill>
                <a:cs typeface="+mj-cs"/>
              </a:rPr>
              <a:t>, response to </a:t>
            </a:r>
            <a:r>
              <a:rPr lang="en-US" b="1" dirty="0" smtClean="0">
                <a:solidFill>
                  <a:schemeClr val="tx1">
                    <a:lumMod val="95000"/>
                    <a:lumOff val="5000"/>
                  </a:schemeClr>
                </a:solidFill>
                <a:cs typeface="+mj-cs"/>
              </a:rPr>
              <a:t>exogenous PTH</a:t>
            </a:r>
            <a:r>
              <a:rPr lang="en-US" b="1" dirty="0">
                <a:solidFill>
                  <a:schemeClr val="tx1">
                    <a:lumMod val="95000"/>
                    <a:lumOff val="5000"/>
                  </a:schemeClr>
                </a:solidFill>
                <a:cs typeface="+mj-cs"/>
              </a:rPr>
              <a:t>. Such a defect, however, should </a:t>
            </a:r>
            <a:r>
              <a:rPr lang="en-US" b="1" dirty="0">
                <a:solidFill>
                  <a:srgbClr val="EC20D4"/>
                </a:solidFill>
                <a:cs typeface="+mj-cs"/>
              </a:rPr>
              <a:t>preserve the </a:t>
            </a:r>
            <a:r>
              <a:rPr lang="en-US" b="1" dirty="0" smtClean="0">
                <a:solidFill>
                  <a:srgbClr val="EC20D4"/>
                </a:solidFill>
                <a:cs typeface="+mj-cs"/>
              </a:rPr>
              <a:t>action of </a:t>
            </a:r>
            <a:r>
              <a:rPr lang="en-US" b="1" dirty="0">
                <a:solidFill>
                  <a:srgbClr val="EC20D4"/>
                </a:solidFill>
                <a:cs typeface="+mj-cs"/>
              </a:rPr>
              <a:t>PTH on 25(OH)D-1-α-hydroxylase and lead to </a:t>
            </a:r>
            <a:r>
              <a:rPr lang="en-US" b="1" dirty="0" smtClean="0">
                <a:solidFill>
                  <a:srgbClr val="EC20D4"/>
                </a:solidFill>
                <a:cs typeface="+mj-cs"/>
              </a:rPr>
              <a:t>normal serum </a:t>
            </a:r>
            <a:r>
              <a:rPr lang="en-US" b="1" dirty="0">
                <a:solidFill>
                  <a:srgbClr val="EC20D4"/>
                </a:solidFill>
                <a:cs typeface="+mj-cs"/>
              </a:rPr>
              <a:t>1,25(OH)2D</a:t>
            </a:r>
            <a:r>
              <a:rPr lang="en-US" b="1" dirty="0" smtClean="0">
                <a:solidFill>
                  <a:srgbClr val="EC20D4"/>
                </a:solidFill>
                <a:cs typeface="+mj-cs"/>
              </a:rPr>
              <a:t>,</a:t>
            </a:r>
          </a:p>
          <a:p>
            <a:pPr algn="l" rtl="0"/>
            <a:r>
              <a:rPr lang="en-US" b="1" dirty="0" smtClean="0">
                <a:solidFill>
                  <a:srgbClr val="EC20D4"/>
                </a:solidFill>
                <a:cs typeface="+mj-cs"/>
              </a:rPr>
              <a:t> </a:t>
            </a:r>
            <a:r>
              <a:rPr lang="en-US" b="1" dirty="0">
                <a:solidFill>
                  <a:srgbClr val="EC20D4"/>
                </a:solidFill>
                <a:cs typeface="+mj-cs"/>
              </a:rPr>
              <a:t>unless it is combined with vitamin </a:t>
            </a:r>
            <a:r>
              <a:rPr lang="en-US" b="1" dirty="0" smtClean="0">
                <a:solidFill>
                  <a:srgbClr val="EC20D4"/>
                </a:solidFill>
                <a:cs typeface="+mj-cs"/>
              </a:rPr>
              <a:t>D deficiency</a:t>
            </a:r>
            <a:r>
              <a:rPr lang="en-US" b="1" dirty="0">
                <a:solidFill>
                  <a:schemeClr val="tx1">
                    <a:lumMod val="95000"/>
                    <a:lumOff val="5000"/>
                  </a:schemeClr>
                </a:solidFill>
                <a:cs typeface="+mj-cs"/>
              </a:rPr>
              <a:t>.</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lvl="0" algn="l" rtl="0"/>
            <a:r>
              <a:rPr lang="en-US" sz="4000" b="1" dirty="0">
                <a:solidFill>
                  <a:srgbClr val="EC20D4"/>
                </a:solidFill>
              </a:rPr>
              <a:t>PSEUDOHYPOPARATHYROIDISM TYPE </a:t>
            </a:r>
            <a:r>
              <a:rPr lang="en-US" sz="4000" b="1" dirty="0" smtClean="0">
                <a:solidFill>
                  <a:srgbClr val="EC20D4"/>
                </a:solidFill>
              </a:rPr>
              <a:t>2  </a:t>
            </a:r>
            <a:endParaRPr lang="en-US" sz="4000" b="1" dirty="0">
              <a:solidFill>
                <a:srgbClr val="EC20D4"/>
              </a:solidFill>
            </a:endParaRPr>
          </a:p>
          <a:p>
            <a:pPr algn="l" rtl="0"/>
            <a:r>
              <a:rPr lang="en-US" b="1" dirty="0">
                <a:solidFill>
                  <a:schemeClr val="tx1">
                    <a:lumMod val="95000"/>
                    <a:lumOff val="5000"/>
                  </a:schemeClr>
                </a:solidFill>
                <a:cs typeface="+mj-cs"/>
              </a:rPr>
              <a:t>Hypocalcemia as a result of vitamin D deficiency</a:t>
            </a:r>
          </a:p>
          <a:p>
            <a:pPr algn="l" rtl="0"/>
            <a:r>
              <a:rPr lang="en-US" b="1" smtClean="0">
                <a:solidFill>
                  <a:schemeClr val="tx1">
                    <a:lumMod val="95000"/>
                    <a:lumOff val="5000"/>
                  </a:schemeClr>
                </a:solidFill>
                <a:cs typeface="+mj-cs"/>
              </a:rPr>
              <a:t>has </a:t>
            </a:r>
            <a:r>
              <a:rPr lang="en-US" b="1" dirty="0">
                <a:solidFill>
                  <a:schemeClr val="tx1">
                    <a:lumMod val="95000"/>
                    <a:lumOff val="5000"/>
                  </a:schemeClr>
                </a:solidFill>
                <a:cs typeface="+mj-cs"/>
              </a:rPr>
              <a:t>also been associated with PTH resistance </a:t>
            </a:r>
            <a:r>
              <a:rPr lang="en-US" b="1" dirty="0" smtClean="0">
                <a:solidFill>
                  <a:schemeClr val="tx1">
                    <a:lumMod val="95000"/>
                    <a:lumOff val="5000"/>
                  </a:schemeClr>
                </a:solidFill>
                <a:cs typeface="+mj-cs"/>
              </a:rPr>
              <a:t>that      entailed </a:t>
            </a:r>
            <a:r>
              <a:rPr lang="en-US" b="1" dirty="0">
                <a:solidFill>
                  <a:schemeClr val="tx1">
                    <a:lumMod val="95000"/>
                    <a:lumOff val="5000"/>
                  </a:schemeClr>
                </a:solidFill>
                <a:cs typeface="+mj-cs"/>
              </a:rPr>
              <a:t>the </a:t>
            </a:r>
            <a:r>
              <a:rPr lang="en-US" b="1" dirty="0" err="1">
                <a:solidFill>
                  <a:schemeClr val="tx1">
                    <a:lumMod val="95000"/>
                    <a:lumOff val="5000"/>
                  </a:schemeClr>
                </a:solidFill>
                <a:cs typeface="+mj-cs"/>
              </a:rPr>
              <a:t>phosphaturic</a:t>
            </a:r>
            <a:r>
              <a:rPr lang="en-US" b="1" dirty="0">
                <a:solidFill>
                  <a:schemeClr val="tx1">
                    <a:lumMod val="95000"/>
                    <a:lumOff val="5000"/>
                  </a:schemeClr>
                </a:solidFill>
                <a:cs typeface="+mj-cs"/>
              </a:rPr>
              <a:t> effect of this hormone </a:t>
            </a:r>
            <a:endParaRPr lang="en-US" b="1" dirty="0" smtClean="0">
              <a:solidFill>
                <a:schemeClr val="tx1">
                  <a:lumMod val="95000"/>
                  <a:lumOff val="5000"/>
                </a:schemeClr>
              </a:solidFill>
              <a:cs typeface="+mj-cs"/>
            </a:endParaRPr>
          </a:p>
          <a:p>
            <a:pPr algn="l" rtl="0"/>
            <a:r>
              <a:rPr lang="en-US" b="1" dirty="0" smtClean="0">
                <a:solidFill>
                  <a:schemeClr val="tx1">
                    <a:lumMod val="95000"/>
                    <a:lumOff val="5000"/>
                  </a:schemeClr>
                </a:solidFill>
                <a:cs typeface="+mj-cs"/>
              </a:rPr>
              <a:t>without altering </a:t>
            </a:r>
            <a:r>
              <a:rPr lang="en-US" b="1" dirty="0">
                <a:solidFill>
                  <a:schemeClr val="tx1">
                    <a:lumMod val="95000"/>
                    <a:lumOff val="5000"/>
                  </a:schemeClr>
                </a:solidFill>
                <a:cs typeface="+mj-cs"/>
              </a:rPr>
              <a:t>its potential to raise urinary </a:t>
            </a:r>
            <a:r>
              <a:rPr lang="en-US" b="1" dirty="0" err="1" smtClean="0">
                <a:solidFill>
                  <a:schemeClr val="tx1">
                    <a:lumMod val="95000"/>
                    <a:lumOff val="5000"/>
                  </a:schemeClr>
                </a:solidFill>
                <a:cs typeface="+mj-cs"/>
              </a:rPr>
              <a:t>cAMP</a:t>
            </a:r>
            <a:r>
              <a:rPr lang="en-US" b="1" dirty="0" smtClean="0">
                <a:solidFill>
                  <a:schemeClr val="tx1">
                    <a:lumMod val="95000"/>
                    <a:lumOff val="5000"/>
                  </a:schemeClr>
                </a:solidFill>
                <a:cs typeface="+mj-cs"/>
              </a:rPr>
              <a:t>,</a:t>
            </a:r>
          </a:p>
          <a:p>
            <a:pPr algn="l" rtl="0"/>
            <a:r>
              <a:rPr lang="en-US" b="1" dirty="0" smtClean="0">
                <a:solidFill>
                  <a:schemeClr val="tx1">
                    <a:lumMod val="95000"/>
                    <a:lumOff val="5000"/>
                  </a:schemeClr>
                </a:solidFill>
                <a:cs typeface="+mj-cs"/>
              </a:rPr>
              <a:t> suggesting that </a:t>
            </a:r>
            <a:r>
              <a:rPr lang="en-US" b="1" dirty="0">
                <a:solidFill>
                  <a:schemeClr val="tx1">
                    <a:lumMod val="95000"/>
                    <a:lumOff val="5000"/>
                  </a:schemeClr>
                </a:solidFill>
                <a:cs typeface="+mj-cs"/>
              </a:rPr>
              <a:t>some PHP 2 cases may in </a:t>
            </a:r>
            <a:r>
              <a:rPr lang="en-US" b="1" dirty="0" smtClean="0">
                <a:solidFill>
                  <a:schemeClr val="tx1">
                    <a:lumMod val="95000"/>
                    <a:lumOff val="5000"/>
                  </a:schemeClr>
                </a:solidFill>
                <a:cs typeface="+mj-cs"/>
              </a:rPr>
              <a:t>fact</a:t>
            </a:r>
          </a:p>
          <a:p>
            <a:pPr algn="l" rtl="0"/>
            <a:r>
              <a:rPr lang="en-US" b="1" dirty="0" smtClean="0">
                <a:solidFill>
                  <a:schemeClr val="tx1">
                    <a:lumMod val="95000"/>
                    <a:lumOff val="5000"/>
                  </a:schemeClr>
                </a:solidFill>
                <a:cs typeface="+mj-cs"/>
              </a:rPr>
              <a:t> </a:t>
            </a:r>
            <a:r>
              <a:rPr lang="en-US" b="1" dirty="0">
                <a:solidFill>
                  <a:schemeClr val="tx1">
                    <a:lumMod val="95000"/>
                    <a:lumOff val="5000"/>
                  </a:schemeClr>
                </a:solidFill>
                <a:cs typeface="+mj-cs"/>
              </a:rPr>
              <a:t>reflect vitamin </a:t>
            </a:r>
            <a:r>
              <a:rPr lang="en-US" b="1" dirty="0" smtClean="0">
                <a:solidFill>
                  <a:schemeClr val="tx1">
                    <a:lumMod val="95000"/>
                    <a:lumOff val="5000"/>
                  </a:schemeClr>
                </a:solidFill>
                <a:cs typeface="+mj-cs"/>
              </a:rPr>
              <a:t>D deficiency</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46215781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solidFill>
            <a:srgbClr val="002060"/>
          </a:solidFill>
          <a:ln w="76200">
            <a:solidFill>
              <a:srgbClr val="EC20D4"/>
            </a:solidFill>
          </a:ln>
        </p:spPr>
        <p:txBody>
          <a:bodyPr>
            <a:normAutofit/>
          </a:bodyPr>
          <a:lstStyle/>
          <a:p>
            <a:pPr algn="l" rtl="0"/>
            <a:endParaRPr lang="en-US" sz="9600" dirty="0" smtClean="0">
              <a:solidFill>
                <a:schemeClr val="bg1"/>
              </a:solidFill>
              <a:cs typeface="+mj-cs"/>
            </a:endParaRPr>
          </a:p>
          <a:p>
            <a:pPr rtl="0"/>
            <a:r>
              <a:rPr lang="en-US" sz="9600" dirty="0" smtClean="0">
                <a:solidFill>
                  <a:schemeClr val="bg1"/>
                </a:solidFill>
                <a:cs typeface="+mj-cs"/>
              </a:rPr>
              <a:t>TREATMENT</a:t>
            </a:r>
            <a:endParaRPr lang="fa-IR" sz="9600" dirty="0">
              <a:solidFill>
                <a:schemeClr val="bg1"/>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000" b="1" dirty="0" smtClean="0">
                <a:solidFill>
                  <a:srgbClr val="EC20D4"/>
                </a:solidFill>
                <a:cs typeface="+mj-cs"/>
              </a:rPr>
              <a:t>TREATMENT:</a:t>
            </a:r>
          </a:p>
          <a:p>
            <a:pPr algn="l" rtl="0"/>
            <a:r>
              <a:rPr lang="en-US" sz="4000" b="1" dirty="0" smtClean="0">
                <a:solidFill>
                  <a:schemeClr val="tx1">
                    <a:lumMod val="95000"/>
                    <a:lumOff val="5000"/>
                  </a:schemeClr>
                </a:solidFill>
                <a:cs typeface="+mj-cs"/>
              </a:rPr>
              <a:t>The </a:t>
            </a:r>
            <a:r>
              <a:rPr lang="en-US" sz="4000" b="1" dirty="0">
                <a:solidFill>
                  <a:schemeClr val="tx1">
                    <a:lumMod val="95000"/>
                    <a:lumOff val="5000"/>
                  </a:schemeClr>
                </a:solidFill>
                <a:cs typeface="+mj-cs"/>
              </a:rPr>
              <a:t>primary goal of treatment entails correction </a:t>
            </a:r>
            <a:r>
              <a:rPr lang="en-US" sz="4000" b="1" dirty="0" smtClean="0">
                <a:solidFill>
                  <a:schemeClr val="tx1">
                    <a:lumMod val="95000"/>
                    <a:lumOff val="5000"/>
                  </a:schemeClr>
                </a:solidFill>
                <a:cs typeface="+mj-cs"/>
              </a:rPr>
              <a:t>of abnormal </a:t>
            </a:r>
            <a:r>
              <a:rPr lang="en-US" sz="4000" b="1" dirty="0">
                <a:solidFill>
                  <a:schemeClr val="tx1">
                    <a:lumMod val="95000"/>
                    <a:lumOff val="5000"/>
                  </a:schemeClr>
                </a:solidFill>
                <a:cs typeface="+mj-cs"/>
              </a:rPr>
              <a:t>serum biochemistries that result from </a:t>
            </a:r>
            <a:r>
              <a:rPr lang="en-US" sz="4000" b="1" dirty="0" smtClean="0">
                <a:solidFill>
                  <a:schemeClr val="tx1">
                    <a:lumMod val="95000"/>
                    <a:lumOff val="5000"/>
                  </a:schemeClr>
                </a:solidFill>
                <a:cs typeface="+mj-cs"/>
              </a:rPr>
              <a:t>PTH and</a:t>
            </a:r>
            <a:r>
              <a:rPr lang="en-US" sz="4000" b="1" dirty="0">
                <a:solidFill>
                  <a:schemeClr val="tx1">
                    <a:lumMod val="95000"/>
                    <a:lumOff val="5000"/>
                  </a:schemeClr>
                </a:solidFill>
                <a:cs typeface="+mj-cs"/>
              </a:rPr>
              <a:t>, in some cases, other hormone resistance, such </a:t>
            </a:r>
            <a:r>
              <a:rPr lang="en-US" sz="4000" b="1" dirty="0" smtClean="0">
                <a:solidFill>
                  <a:schemeClr val="tx1">
                    <a:lumMod val="95000"/>
                    <a:lumOff val="5000"/>
                  </a:schemeClr>
                </a:solidFill>
                <a:cs typeface="+mj-cs"/>
              </a:rPr>
              <a:t>as TSH </a:t>
            </a:r>
            <a:r>
              <a:rPr lang="en-US" sz="4000" b="1" dirty="0">
                <a:solidFill>
                  <a:schemeClr val="tx1">
                    <a:lumMod val="95000"/>
                    <a:lumOff val="5000"/>
                  </a:schemeClr>
                </a:solidFill>
                <a:cs typeface="+mj-cs"/>
              </a:rPr>
              <a:t>resistance leading to hypothyroidism, which can </a:t>
            </a:r>
            <a:r>
              <a:rPr lang="en-US" sz="4000" b="1" dirty="0" smtClean="0">
                <a:solidFill>
                  <a:schemeClr val="tx1">
                    <a:lumMod val="95000"/>
                    <a:lumOff val="5000"/>
                  </a:schemeClr>
                </a:solidFill>
                <a:cs typeface="+mj-cs"/>
              </a:rPr>
              <a:t>be treated </a:t>
            </a:r>
            <a:r>
              <a:rPr lang="en-US" sz="4000" b="1" dirty="0">
                <a:solidFill>
                  <a:schemeClr val="tx1">
                    <a:lumMod val="95000"/>
                    <a:lumOff val="5000"/>
                  </a:schemeClr>
                </a:solidFill>
                <a:cs typeface="+mj-cs"/>
              </a:rPr>
              <a:t>by thyroid hormone replacement</a:t>
            </a:r>
            <a:endParaRPr lang="fa-IR" sz="4000" b="1" dirty="0">
              <a:solidFill>
                <a:schemeClr val="tx1">
                  <a:lumMod val="95000"/>
                  <a:lumOff val="5000"/>
                </a:schemeClr>
              </a:solidFill>
              <a:cs typeface="+mj-cs"/>
            </a:endParaRPr>
          </a:p>
        </p:txBody>
      </p:sp>
    </p:spTree>
    <p:extLst>
      <p:ext uri="{BB962C8B-B14F-4D97-AF65-F5344CB8AC3E}">
        <p14:creationId xmlns:p14="http://schemas.microsoft.com/office/powerpoint/2010/main" val="46215781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r>
              <a:rPr lang="en-US" sz="4400" dirty="0" smtClean="0">
                <a:solidFill>
                  <a:srgbClr val="EC20D4"/>
                </a:solidFill>
                <a:cs typeface="+mj-cs"/>
              </a:rPr>
              <a:t>TREATMENT: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GH deficiency can </a:t>
            </a:r>
            <a:r>
              <a:rPr lang="en-US" dirty="0">
                <a:solidFill>
                  <a:schemeClr val="tx1">
                    <a:lumMod val="95000"/>
                    <a:lumOff val="5000"/>
                  </a:schemeClr>
                </a:solidFill>
                <a:cs typeface="+mj-cs"/>
              </a:rPr>
              <a:t>also be treated with recombinant human GH (</a:t>
            </a:r>
            <a:r>
              <a:rPr lang="en-US" dirty="0" err="1" smtClean="0">
                <a:solidFill>
                  <a:schemeClr val="tx1">
                    <a:lumMod val="95000"/>
                    <a:lumOff val="5000"/>
                  </a:schemeClr>
                </a:solidFill>
                <a:cs typeface="+mj-cs"/>
              </a:rPr>
              <a:t>rhGH</a:t>
            </a:r>
            <a:r>
              <a:rPr lang="en-US" dirty="0" smtClean="0">
                <a:solidFill>
                  <a:schemeClr val="tx1">
                    <a:lumMod val="95000"/>
                    <a:lumOff val="5000"/>
                  </a:schemeClr>
                </a:solidFill>
                <a:cs typeface="+mj-cs"/>
              </a:rPr>
              <a:t>) and </a:t>
            </a:r>
            <a:r>
              <a:rPr lang="en-US" dirty="0">
                <a:solidFill>
                  <a:schemeClr val="tx1">
                    <a:lumMod val="95000"/>
                    <a:lumOff val="5000"/>
                  </a:schemeClr>
                </a:solidFill>
                <a:cs typeface="+mj-cs"/>
              </a:rPr>
              <a:t>is found to be efficacious in </a:t>
            </a:r>
            <a:r>
              <a:rPr lang="en-US" dirty="0" err="1">
                <a:solidFill>
                  <a:schemeClr val="tx1">
                    <a:lumMod val="95000"/>
                    <a:lumOff val="5000"/>
                  </a:schemeClr>
                </a:solidFill>
                <a:cs typeface="+mj-cs"/>
              </a:rPr>
              <a:t>prepubertal</a:t>
            </a:r>
            <a:r>
              <a:rPr lang="en-US" dirty="0">
                <a:solidFill>
                  <a:schemeClr val="tx1">
                    <a:lumMod val="95000"/>
                    <a:lumOff val="5000"/>
                  </a:schemeClr>
                </a:solidFill>
                <a:cs typeface="+mj-cs"/>
              </a:rPr>
              <a:t> patients </a:t>
            </a:r>
            <a:r>
              <a:rPr lang="en-US" dirty="0" smtClean="0">
                <a:solidFill>
                  <a:schemeClr val="tx1">
                    <a:lumMod val="95000"/>
                    <a:lumOff val="5000"/>
                  </a:schemeClr>
                </a:solidFill>
                <a:cs typeface="+mj-cs"/>
              </a:rPr>
              <a:t>with PHP 1a. </a:t>
            </a:r>
          </a:p>
          <a:p>
            <a:pPr marL="457200" indent="-457200" algn="l" rtl="0">
              <a:buFont typeface="Arial" panose="020B0604020202020204" pitchFamily="34" charset="0"/>
              <a:buChar char="•"/>
            </a:pPr>
            <a:r>
              <a:rPr lang="en-US" dirty="0" smtClean="0">
                <a:solidFill>
                  <a:schemeClr val="tx1">
                    <a:lumMod val="95000"/>
                    <a:lumOff val="5000"/>
                  </a:schemeClr>
                </a:solidFill>
                <a:cs typeface="+mj-cs"/>
              </a:rPr>
              <a:t>PPHP </a:t>
            </a:r>
            <a:r>
              <a:rPr lang="en-US" dirty="0">
                <a:solidFill>
                  <a:schemeClr val="tx1">
                    <a:lumMod val="95000"/>
                    <a:lumOff val="5000"/>
                  </a:schemeClr>
                </a:solidFill>
                <a:cs typeface="+mj-cs"/>
              </a:rPr>
              <a:t>patients who carry de novo </a:t>
            </a:r>
            <a:r>
              <a:rPr lang="en-US" dirty="0" smtClean="0">
                <a:solidFill>
                  <a:schemeClr val="tx1">
                    <a:lumMod val="95000"/>
                    <a:lumOff val="5000"/>
                  </a:schemeClr>
                </a:solidFill>
                <a:cs typeface="+mj-cs"/>
              </a:rPr>
              <a:t>mutations on </a:t>
            </a:r>
            <a:r>
              <a:rPr lang="en-US" dirty="0">
                <a:solidFill>
                  <a:schemeClr val="tx1">
                    <a:lumMod val="95000"/>
                    <a:lumOff val="5000"/>
                  </a:schemeClr>
                </a:solidFill>
                <a:cs typeface="+mj-cs"/>
              </a:rPr>
              <a:t>the paternal GNAS allele are often diagnosed late </a:t>
            </a:r>
            <a:r>
              <a:rPr lang="en-US" dirty="0" smtClean="0">
                <a:solidFill>
                  <a:schemeClr val="tx1">
                    <a:lumMod val="95000"/>
                    <a:lumOff val="5000"/>
                  </a:schemeClr>
                </a:solidFill>
                <a:cs typeface="+mj-cs"/>
              </a:rPr>
              <a:t>in life </a:t>
            </a:r>
            <a:r>
              <a:rPr lang="en-US" dirty="0">
                <a:solidFill>
                  <a:schemeClr val="tx1">
                    <a:lumMod val="95000"/>
                    <a:lumOff val="5000"/>
                  </a:schemeClr>
                </a:solidFill>
                <a:cs typeface="+mj-cs"/>
              </a:rPr>
              <a:t>(often when the children of female PPHP are </a:t>
            </a:r>
            <a:r>
              <a:rPr lang="en-US" dirty="0" smtClean="0">
                <a:solidFill>
                  <a:schemeClr val="tx1">
                    <a:lumMod val="95000"/>
                    <a:lumOff val="5000"/>
                  </a:schemeClr>
                </a:solidFill>
                <a:cs typeface="+mj-cs"/>
              </a:rPr>
              <a:t>diagnosed with </a:t>
            </a:r>
            <a:r>
              <a:rPr lang="en-US" dirty="0">
                <a:solidFill>
                  <a:schemeClr val="tx1">
                    <a:lumMod val="95000"/>
                    <a:lumOff val="5000"/>
                  </a:schemeClr>
                </a:solidFill>
                <a:cs typeface="+mj-cs"/>
              </a:rPr>
              <a:t>PHP 1a), making it difficult to assess </a:t>
            </a:r>
            <a:r>
              <a:rPr lang="en-US" dirty="0" smtClean="0">
                <a:solidFill>
                  <a:schemeClr val="tx1">
                    <a:lumMod val="95000"/>
                    <a:lumOff val="5000"/>
                  </a:schemeClr>
                </a:solidFill>
                <a:cs typeface="+mj-cs"/>
              </a:rPr>
              <a:t>GH deficiency </a:t>
            </a:r>
            <a:r>
              <a:rPr lang="en-US" dirty="0">
                <a:solidFill>
                  <a:schemeClr val="tx1">
                    <a:lumMod val="95000"/>
                    <a:lumOff val="5000"/>
                  </a:schemeClr>
                </a:solidFill>
                <a:cs typeface="+mj-cs"/>
              </a:rPr>
              <a:t>and thus the benefits of </a:t>
            </a:r>
            <a:r>
              <a:rPr lang="en-US" dirty="0" err="1">
                <a:solidFill>
                  <a:schemeClr val="tx1">
                    <a:lumMod val="95000"/>
                    <a:lumOff val="5000"/>
                  </a:schemeClr>
                </a:solidFill>
                <a:cs typeface="+mj-cs"/>
              </a:rPr>
              <a:t>rhGH</a:t>
            </a:r>
            <a:r>
              <a:rPr lang="en-US" dirty="0">
                <a:solidFill>
                  <a:schemeClr val="tx1">
                    <a:lumMod val="95000"/>
                    <a:lumOff val="5000"/>
                  </a:schemeClr>
                </a:solidFill>
                <a:cs typeface="+mj-cs"/>
              </a:rPr>
              <a:t> treatment </a:t>
            </a:r>
            <a:r>
              <a:rPr lang="en-US" dirty="0" smtClean="0">
                <a:solidFill>
                  <a:schemeClr val="tx1">
                    <a:lumMod val="95000"/>
                    <a:lumOff val="5000"/>
                  </a:schemeClr>
                </a:solidFill>
                <a:cs typeface="+mj-cs"/>
              </a:rPr>
              <a:t>in PPHP </a:t>
            </a:r>
            <a:r>
              <a:rPr lang="en-US" dirty="0">
                <a:solidFill>
                  <a:schemeClr val="tx1">
                    <a:lumMod val="95000"/>
                    <a:lumOff val="5000"/>
                  </a:schemeClr>
                </a:solidFill>
                <a:cs typeface="+mj-cs"/>
              </a:rPr>
              <a:t>patients.</a:t>
            </a:r>
            <a:endParaRPr lang="fa-IR" dirty="0">
              <a:solidFill>
                <a:schemeClr val="tx1">
                  <a:lumMod val="95000"/>
                  <a:lumOff val="5000"/>
                </a:schemeClr>
              </a:solidFill>
              <a:cs typeface="+mj-cs"/>
            </a:endParaRPr>
          </a:p>
        </p:txBody>
      </p:sp>
    </p:spTree>
    <p:extLst>
      <p:ext uri="{BB962C8B-B14F-4D97-AF65-F5344CB8AC3E}">
        <p14:creationId xmlns:p14="http://schemas.microsoft.com/office/powerpoint/2010/main" val="462157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rtl="0"/>
            <a:endParaRPr lang="en-US" sz="4000" b="1" dirty="0" smtClean="0">
              <a:solidFill>
                <a:schemeClr val="tx1">
                  <a:lumMod val="95000"/>
                  <a:lumOff val="5000"/>
                </a:schemeClr>
              </a:solidFill>
              <a:cs typeface="+mj-cs"/>
            </a:endParaRPr>
          </a:p>
          <a:p>
            <a:pPr rtl="0"/>
            <a:r>
              <a:rPr lang="en-US" sz="4000" b="1" dirty="0" smtClean="0">
                <a:solidFill>
                  <a:schemeClr val="tx1">
                    <a:lumMod val="95000"/>
                    <a:lumOff val="5000"/>
                  </a:schemeClr>
                </a:solidFill>
                <a:cs typeface="+mj-cs"/>
              </a:rPr>
              <a:t>PTH-induced </a:t>
            </a:r>
            <a:r>
              <a:rPr lang="en-US" sz="4000" b="1" dirty="0" err="1" smtClean="0">
                <a:solidFill>
                  <a:schemeClr val="tx1">
                    <a:lumMod val="95000"/>
                    <a:lumOff val="5000"/>
                  </a:schemeClr>
                </a:solidFill>
                <a:cs typeface="+mj-cs"/>
              </a:rPr>
              <a:t>cAMP</a:t>
            </a:r>
            <a:r>
              <a:rPr lang="en-US" sz="4000" b="1" dirty="0" smtClean="0">
                <a:solidFill>
                  <a:schemeClr val="tx1">
                    <a:lumMod val="95000"/>
                    <a:lumOff val="5000"/>
                  </a:schemeClr>
                </a:solidFill>
                <a:cs typeface="+mj-cs"/>
              </a:rPr>
              <a:t> formation is used as an important indicator of renal tubular PTH function, since most PHP patients display an inadequate or absent increase of urinary </a:t>
            </a:r>
            <a:r>
              <a:rPr lang="en-US" sz="4000" b="1" dirty="0" err="1" smtClean="0">
                <a:solidFill>
                  <a:schemeClr val="tx1">
                    <a:lumMod val="95000"/>
                    <a:lumOff val="5000"/>
                  </a:schemeClr>
                </a:solidFill>
                <a:cs typeface="+mj-cs"/>
              </a:rPr>
              <a:t>cAMP</a:t>
            </a:r>
            <a:r>
              <a:rPr lang="en-US" sz="4000" b="1" dirty="0" smtClean="0">
                <a:solidFill>
                  <a:schemeClr val="tx1">
                    <a:lumMod val="95000"/>
                    <a:lumOff val="5000"/>
                  </a:schemeClr>
                </a:solidFill>
                <a:cs typeface="+mj-cs"/>
              </a:rPr>
              <a:t> in response to exogenous, biologically active PTH</a:t>
            </a:r>
            <a:endParaRPr lang="fa-IR" sz="4000"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endParaRPr lang="en-US" sz="4400" b="1" dirty="0" smtClean="0">
              <a:solidFill>
                <a:srgbClr val="EC20D4"/>
              </a:solidFill>
              <a:cs typeface="+mj-cs"/>
            </a:endParaRPr>
          </a:p>
          <a:p>
            <a:pPr algn="l" rtl="0"/>
            <a:r>
              <a:rPr lang="en-US" sz="4400" b="1" dirty="0" smtClean="0">
                <a:solidFill>
                  <a:srgbClr val="EC20D4"/>
                </a:solidFill>
                <a:cs typeface="+mj-cs"/>
              </a:rPr>
              <a:t>TREATMENT:</a:t>
            </a:r>
            <a:r>
              <a:rPr lang="en-US" sz="4000" b="1" dirty="0" smtClean="0">
                <a:solidFill>
                  <a:srgbClr val="EC20D4"/>
                </a:solidFill>
                <a:cs typeface="+mj-cs"/>
              </a:rPr>
              <a:t> </a:t>
            </a:r>
          </a:p>
          <a:p>
            <a:pPr marL="571500" indent="-571500" algn="l" rtl="0">
              <a:buFont typeface="Arial" panose="020B0604020202020204" pitchFamily="34" charset="0"/>
              <a:buChar char="•"/>
            </a:pPr>
            <a:r>
              <a:rPr lang="en-US" b="1" dirty="0" smtClean="0">
                <a:solidFill>
                  <a:schemeClr val="tx1">
                    <a:lumMod val="95000"/>
                    <a:lumOff val="5000"/>
                  </a:schemeClr>
                </a:solidFill>
                <a:cs typeface="+mj-cs"/>
              </a:rPr>
              <a:t>Clinical </a:t>
            </a:r>
            <a:r>
              <a:rPr lang="en-US" b="1" dirty="0">
                <a:solidFill>
                  <a:schemeClr val="tx1">
                    <a:lumMod val="95000"/>
                    <a:lumOff val="5000"/>
                  </a:schemeClr>
                </a:solidFill>
                <a:cs typeface="+mj-cs"/>
              </a:rPr>
              <a:t>management of hypocalcemia </a:t>
            </a:r>
            <a:r>
              <a:rPr lang="en-US" b="1" dirty="0" smtClean="0">
                <a:solidFill>
                  <a:schemeClr val="tx1">
                    <a:lumMod val="95000"/>
                    <a:lumOff val="5000"/>
                  </a:schemeClr>
                </a:solidFill>
                <a:cs typeface="+mj-cs"/>
              </a:rPr>
              <a:t>in patients </a:t>
            </a:r>
            <a:r>
              <a:rPr lang="en-US" b="1" dirty="0">
                <a:solidFill>
                  <a:schemeClr val="tx1">
                    <a:lumMod val="95000"/>
                    <a:lumOff val="5000"/>
                  </a:schemeClr>
                </a:solidFill>
                <a:cs typeface="+mj-cs"/>
              </a:rPr>
              <a:t>with PHP is less difficult than in patients </a:t>
            </a:r>
            <a:r>
              <a:rPr lang="en-US" b="1" dirty="0" smtClean="0">
                <a:solidFill>
                  <a:schemeClr val="tx1">
                    <a:lumMod val="95000"/>
                    <a:lumOff val="5000"/>
                  </a:schemeClr>
                </a:solidFill>
                <a:cs typeface="+mj-cs"/>
              </a:rPr>
              <a:t>with hypoparathyroidism</a:t>
            </a:r>
            <a:r>
              <a:rPr lang="en-US" b="1" dirty="0">
                <a:solidFill>
                  <a:schemeClr val="tx1">
                    <a:lumMod val="95000"/>
                    <a:lumOff val="5000"/>
                  </a:schemeClr>
                </a:solidFill>
                <a:cs typeface="+mj-cs"/>
              </a:rPr>
              <a:t>, because the distal tubular </a:t>
            </a:r>
            <a:r>
              <a:rPr lang="en-US" b="1" dirty="0" smtClean="0">
                <a:solidFill>
                  <a:schemeClr val="tx1">
                    <a:lumMod val="95000"/>
                    <a:lumOff val="5000"/>
                  </a:schemeClr>
                </a:solidFill>
                <a:cs typeface="+mj-cs"/>
              </a:rPr>
              <a:t>actions of </a:t>
            </a:r>
            <a:r>
              <a:rPr lang="en-US" b="1" dirty="0">
                <a:solidFill>
                  <a:schemeClr val="tx1">
                    <a:lumMod val="95000"/>
                    <a:lumOff val="5000"/>
                  </a:schemeClr>
                </a:solidFill>
                <a:cs typeface="+mj-cs"/>
              </a:rPr>
              <a:t>PTH in PHP patients are not impaired, </a:t>
            </a:r>
            <a:r>
              <a:rPr lang="en-US" b="1" dirty="0" smtClean="0">
                <a:solidFill>
                  <a:schemeClr val="tx1">
                    <a:lumMod val="95000"/>
                    <a:lumOff val="5000"/>
                  </a:schemeClr>
                </a:solidFill>
                <a:cs typeface="+mj-cs"/>
              </a:rPr>
              <a:t>providing sufficient </a:t>
            </a:r>
            <a:r>
              <a:rPr lang="en-US" b="1" dirty="0">
                <a:solidFill>
                  <a:schemeClr val="tx1">
                    <a:lumMod val="95000"/>
                    <a:lumOff val="5000"/>
                  </a:schemeClr>
                </a:solidFill>
                <a:cs typeface="+mj-cs"/>
              </a:rPr>
              <a:t>calcium reabsorption from the glomerular filtrate</a:t>
            </a:r>
            <a:r>
              <a:rPr lang="en-US" sz="4000" b="1" dirty="0">
                <a:solidFill>
                  <a:schemeClr val="tx1">
                    <a:lumMod val="95000"/>
                    <a:lumOff val="5000"/>
                  </a:schemeClr>
                </a:solidFill>
                <a:cs typeface="+mj-cs"/>
              </a:rPr>
              <a:t>.</a:t>
            </a:r>
            <a:endParaRPr lang="fa-IR" sz="4000" b="1" dirty="0">
              <a:solidFill>
                <a:schemeClr val="tx1">
                  <a:lumMod val="95000"/>
                  <a:lumOff val="5000"/>
                </a:schemeClr>
              </a:solidFill>
              <a:cs typeface="+mj-cs"/>
            </a:endParaRPr>
          </a:p>
        </p:txBody>
      </p:sp>
    </p:spTree>
    <p:extLst>
      <p:ext uri="{BB962C8B-B14F-4D97-AF65-F5344CB8AC3E}">
        <p14:creationId xmlns:p14="http://schemas.microsoft.com/office/powerpoint/2010/main" val="46215781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algn="l" rtl="0"/>
            <a:endParaRPr lang="en-US" sz="4400" b="1" dirty="0" smtClean="0">
              <a:solidFill>
                <a:srgbClr val="EC20D4"/>
              </a:solidFill>
            </a:endParaRPr>
          </a:p>
          <a:p>
            <a:pPr algn="l" rtl="0"/>
            <a:r>
              <a:rPr lang="en-US" sz="4400" b="1" dirty="0" smtClean="0">
                <a:solidFill>
                  <a:srgbClr val="EC20D4"/>
                </a:solidFill>
              </a:rPr>
              <a:t>TREATMENT</a:t>
            </a:r>
            <a:r>
              <a:rPr lang="en-US" sz="4400" b="1" dirty="0">
                <a:solidFill>
                  <a:srgbClr val="EC20D4"/>
                </a:solidFill>
              </a:rPr>
              <a:t>: </a:t>
            </a:r>
            <a:endParaRPr lang="en-US" sz="4400" b="1" dirty="0" smtClean="0">
              <a:solidFill>
                <a:srgbClr val="EC20D4"/>
              </a:solidFill>
            </a:endParaRPr>
          </a:p>
          <a:p>
            <a:pPr algn="l" rtl="0"/>
            <a:r>
              <a:rPr lang="en-US" b="1" dirty="0" smtClean="0">
                <a:solidFill>
                  <a:schemeClr val="tx1">
                    <a:lumMod val="95000"/>
                    <a:lumOff val="5000"/>
                  </a:schemeClr>
                </a:solidFill>
                <a:cs typeface="+mj-cs"/>
              </a:rPr>
              <a:t>The </a:t>
            </a:r>
            <a:r>
              <a:rPr lang="en-US" b="1" dirty="0">
                <a:solidFill>
                  <a:schemeClr val="tx1">
                    <a:lumMod val="95000"/>
                    <a:lumOff val="5000"/>
                  </a:schemeClr>
                </a:solidFill>
                <a:cs typeface="+mj-cs"/>
              </a:rPr>
              <a:t>treatment involves oral calcium supplements</a:t>
            </a:r>
          </a:p>
          <a:p>
            <a:pPr algn="l" rtl="0"/>
            <a:r>
              <a:rPr lang="en-US" b="1" dirty="0">
                <a:solidFill>
                  <a:schemeClr val="tx1">
                    <a:lumMod val="95000"/>
                    <a:lumOff val="5000"/>
                  </a:schemeClr>
                </a:solidFill>
                <a:cs typeface="+mj-cs"/>
              </a:rPr>
              <a:t>and activated vitamin D analogues, such as </a:t>
            </a:r>
            <a:r>
              <a:rPr lang="en-US" b="1" dirty="0" smtClean="0">
                <a:solidFill>
                  <a:schemeClr val="tx1">
                    <a:lumMod val="95000"/>
                    <a:lumOff val="5000"/>
                  </a:schemeClr>
                </a:solidFill>
                <a:cs typeface="+mj-cs"/>
              </a:rPr>
              <a:t>1,25(OH)2D (calcitriol</a:t>
            </a:r>
            <a:r>
              <a:rPr lang="en-US" b="1" dirty="0">
                <a:solidFill>
                  <a:schemeClr val="tx1">
                    <a:lumMod val="95000"/>
                    <a:lumOff val="5000"/>
                  </a:schemeClr>
                </a:solidFill>
                <a:cs typeface="+mj-cs"/>
              </a:rPr>
              <a:t>). Note that the </a:t>
            </a:r>
            <a:r>
              <a:rPr lang="en-US" b="1" dirty="0">
                <a:solidFill>
                  <a:srgbClr val="EC20D4"/>
                </a:solidFill>
                <a:cs typeface="+mj-cs"/>
              </a:rPr>
              <a:t>active form </a:t>
            </a:r>
            <a:r>
              <a:rPr lang="en-US" b="1" dirty="0">
                <a:solidFill>
                  <a:schemeClr val="tx1">
                    <a:lumMod val="95000"/>
                    <a:lumOff val="5000"/>
                  </a:schemeClr>
                </a:solidFill>
                <a:cs typeface="+mj-cs"/>
              </a:rPr>
              <a:t>of vitamin D </a:t>
            </a:r>
            <a:r>
              <a:rPr lang="en-US" b="1" dirty="0" smtClean="0">
                <a:solidFill>
                  <a:schemeClr val="tx1">
                    <a:lumMod val="95000"/>
                    <a:lumOff val="5000"/>
                  </a:schemeClr>
                </a:solidFill>
                <a:cs typeface="+mj-cs"/>
              </a:rPr>
              <a:t>is required </a:t>
            </a:r>
            <a:r>
              <a:rPr lang="en-US" b="1" dirty="0">
                <a:solidFill>
                  <a:schemeClr val="tx1">
                    <a:lumMod val="95000"/>
                    <a:lumOff val="5000"/>
                  </a:schemeClr>
                </a:solidFill>
                <a:cs typeface="+mj-cs"/>
              </a:rPr>
              <a:t>because of the lowered capacity of the </a:t>
            </a:r>
            <a:r>
              <a:rPr lang="en-US" b="1" dirty="0" smtClean="0">
                <a:solidFill>
                  <a:schemeClr val="tx1">
                    <a:lumMod val="95000"/>
                    <a:lumOff val="5000"/>
                  </a:schemeClr>
                </a:solidFill>
                <a:cs typeface="+mj-cs"/>
              </a:rPr>
              <a:t>proximal tubule </a:t>
            </a:r>
            <a:r>
              <a:rPr lang="en-US" b="1" dirty="0">
                <a:solidFill>
                  <a:schemeClr val="tx1">
                    <a:lumMod val="95000"/>
                    <a:lumOff val="5000"/>
                  </a:schemeClr>
                </a:solidFill>
                <a:cs typeface="+mj-cs"/>
              </a:rPr>
              <a:t>to convert 25(OH)D into the biologically </a:t>
            </a:r>
            <a:r>
              <a:rPr lang="en-US" b="1" dirty="0" smtClean="0">
                <a:solidFill>
                  <a:schemeClr val="tx1">
                    <a:lumMod val="95000"/>
                    <a:lumOff val="5000"/>
                  </a:schemeClr>
                </a:solidFill>
                <a:cs typeface="+mj-cs"/>
              </a:rPr>
              <a:t>active 1,25(OH)2D</a:t>
            </a:r>
            <a:r>
              <a:rPr lang="en-US" b="1" dirty="0">
                <a:solidFill>
                  <a:schemeClr val="tx1">
                    <a:lumMod val="95000"/>
                    <a:lumOff val="5000"/>
                  </a:schemeClr>
                </a:solidFill>
                <a:cs typeface="+mj-cs"/>
              </a:rPr>
              <a:t>. </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228600" y="76200"/>
            <a:ext cx="8839200" cy="6553200"/>
          </a:xfrm>
          <a:ln w="76200">
            <a:solidFill>
              <a:srgbClr val="EC20D4"/>
            </a:solidFill>
          </a:ln>
        </p:spPr>
        <p:txBody>
          <a:bodyPr/>
          <a:lstStyle/>
          <a:p>
            <a:pPr algn="l" rtl="0"/>
            <a:endParaRPr lang="en-US" sz="4400" b="1" dirty="0" smtClean="0">
              <a:solidFill>
                <a:srgbClr val="EC20D4"/>
              </a:solidFill>
            </a:endParaRPr>
          </a:p>
          <a:p>
            <a:pPr algn="l" rtl="0"/>
            <a:r>
              <a:rPr lang="en-US" sz="4400" b="1" dirty="0" smtClean="0">
                <a:solidFill>
                  <a:srgbClr val="EC20D4"/>
                </a:solidFill>
              </a:rPr>
              <a:t>TREATMENT</a:t>
            </a:r>
            <a:r>
              <a:rPr lang="en-US" sz="4400" b="1" dirty="0">
                <a:solidFill>
                  <a:srgbClr val="EC20D4"/>
                </a:solidFill>
              </a:rPr>
              <a:t>: </a:t>
            </a:r>
            <a:endParaRPr lang="en-US" sz="4400" b="1" dirty="0" smtClean="0">
              <a:solidFill>
                <a:srgbClr val="EC20D4"/>
              </a:solidFill>
            </a:endParaRPr>
          </a:p>
          <a:p>
            <a:pPr algn="l" rtl="0"/>
            <a:r>
              <a:rPr lang="en-US" b="1" dirty="0" smtClean="0">
                <a:solidFill>
                  <a:schemeClr val="tx1">
                    <a:lumMod val="95000"/>
                    <a:lumOff val="5000"/>
                  </a:schemeClr>
                </a:solidFill>
                <a:cs typeface="+mj-cs"/>
              </a:rPr>
              <a:t>In </a:t>
            </a:r>
            <a:r>
              <a:rPr lang="en-US" b="1" dirty="0">
                <a:solidFill>
                  <a:schemeClr val="tx1">
                    <a:lumMod val="95000"/>
                    <a:lumOff val="5000"/>
                  </a:schemeClr>
                </a:solidFill>
                <a:cs typeface="+mj-cs"/>
              </a:rPr>
              <a:t>addition, treatment of patients </a:t>
            </a:r>
            <a:r>
              <a:rPr lang="en-US" b="1" dirty="0" smtClean="0">
                <a:solidFill>
                  <a:schemeClr val="tx1">
                    <a:lumMod val="95000"/>
                    <a:lumOff val="5000"/>
                  </a:schemeClr>
                </a:solidFill>
                <a:cs typeface="+mj-cs"/>
              </a:rPr>
              <a:t>with PTH </a:t>
            </a:r>
            <a:r>
              <a:rPr lang="en-US" b="1" dirty="0">
                <a:solidFill>
                  <a:schemeClr val="tx1">
                    <a:lumMod val="95000"/>
                    <a:lumOff val="5000"/>
                  </a:schemeClr>
                </a:solidFill>
                <a:cs typeface="+mj-cs"/>
              </a:rPr>
              <a:t>resistance should aim at </a:t>
            </a:r>
            <a:r>
              <a:rPr lang="en-US" b="1" dirty="0">
                <a:solidFill>
                  <a:srgbClr val="EC20D4"/>
                </a:solidFill>
                <a:cs typeface="+mj-cs"/>
              </a:rPr>
              <a:t>keeping the serum PTH</a:t>
            </a:r>
          </a:p>
          <a:p>
            <a:pPr algn="l" rtl="0"/>
            <a:r>
              <a:rPr lang="en-US" b="1" dirty="0">
                <a:solidFill>
                  <a:srgbClr val="EC20D4"/>
                </a:solidFill>
                <a:cs typeface="+mj-cs"/>
              </a:rPr>
              <a:t>level within or close to the normal range rather than </a:t>
            </a:r>
            <a:r>
              <a:rPr lang="en-US" b="1" dirty="0" smtClean="0">
                <a:solidFill>
                  <a:srgbClr val="EC20D4"/>
                </a:solidFill>
                <a:cs typeface="+mj-cs"/>
              </a:rPr>
              <a:t>simply avoiding </a:t>
            </a:r>
            <a:r>
              <a:rPr lang="en-US" b="1" dirty="0">
                <a:solidFill>
                  <a:srgbClr val="EC20D4"/>
                </a:solidFill>
                <a:cs typeface="+mj-cs"/>
              </a:rPr>
              <a:t>symptomatic hypocalcemia</a:t>
            </a:r>
            <a:r>
              <a:rPr lang="en-US" b="1" dirty="0">
                <a:solidFill>
                  <a:schemeClr val="tx1">
                    <a:lumMod val="95000"/>
                    <a:lumOff val="5000"/>
                  </a:schemeClr>
                </a:solidFill>
                <a:cs typeface="+mj-cs"/>
              </a:rPr>
              <a:t>, since </a:t>
            </a:r>
            <a:r>
              <a:rPr lang="en-US" b="1" dirty="0" smtClean="0">
                <a:solidFill>
                  <a:schemeClr val="tx1">
                    <a:lumMod val="95000"/>
                    <a:lumOff val="5000"/>
                  </a:schemeClr>
                </a:solidFill>
                <a:cs typeface="+mj-cs"/>
              </a:rPr>
              <a:t>persistent elevation </a:t>
            </a:r>
            <a:r>
              <a:rPr lang="en-US" b="1" dirty="0">
                <a:solidFill>
                  <a:schemeClr val="tx1">
                    <a:lumMod val="95000"/>
                    <a:lumOff val="5000"/>
                  </a:schemeClr>
                </a:solidFill>
                <a:cs typeface="+mj-cs"/>
              </a:rPr>
              <a:t>of serum PTH will increase bone </a:t>
            </a:r>
            <a:r>
              <a:rPr lang="en-US" b="1" dirty="0" err="1">
                <a:solidFill>
                  <a:schemeClr val="tx1">
                    <a:lumMod val="95000"/>
                    <a:lumOff val="5000"/>
                  </a:schemeClr>
                </a:solidFill>
                <a:cs typeface="+mj-cs"/>
              </a:rPr>
              <a:t>resorptionand</a:t>
            </a:r>
            <a:r>
              <a:rPr lang="en-US" b="1" dirty="0">
                <a:solidFill>
                  <a:schemeClr val="tx1">
                    <a:lumMod val="95000"/>
                    <a:lumOff val="5000"/>
                  </a:schemeClr>
                </a:solidFill>
                <a:cs typeface="+mj-cs"/>
              </a:rPr>
              <a:t> may eventually lead </a:t>
            </a:r>
            <a:r>
              <a:rPr lang="en-US" b="1" dirty="0" smtClean="0">
                <a:solidFill>
                  <a:schemeClr val="tx1">
                    <a:lumMod val="95000"/>
                    <a:lumOff val="5000"/>
                  </a:schemeClr>
                </a:solidFill>
                <a:cs typeface="+mj-cs"/>
              </a:rPr>
              <a:t>to </a:t>
            </a:r>
            <a:r>
              <a:rPr lang="en-US" b="1" dirty="0" err="1" smtClean="0">
                <a:solidFill>
                  <a:schemeClr val="tx1">
                    <a:lumMod val="95000"/>
                    <a:lumOff val="5000"/>
                  </a:schemeClr>
                </a:solidFill>
                <a:cs typeface="+mj-cs"/>
              </a:rPr>
              <a:t>hyperparathyroid</a:t>
            </a:r>
            <a:r>
              <a:rPr lang="en-US" b="1" dirty="0" smtClean="0">
                <a:solidFill>
                  <a:schemeClr val="tx1">
                    <a:lumMod val="95000"/>
                    <a:lumOff val="5000"/>
                  </a:schemeClr>
                </a:solidFill>
                <a:cs typeface="+mj-cs"/>
              </a:rPr>
              <a:t> </a:t>
            </a:r>
            <a:r>
              <a:rPr lang="en-US" b="1" dirty="0">
                <a:solidFill>
                  <a:schemeClr val="tx1">
                    <a:lumMod val="95000"/>
                    <a:lumOff val="5000"/>
                  </a:schemeClr>
                </a:solidFill>
                <a:cs typeface="+mj-cs"/>
              </a:rPr>
              <a:t>bone disease.</a:t>
            </a:r>
          </a:p>
          <a:p>
            <a:pPr algn="l" rtl="0"/>
            <a:r>
              <a:rPr lang="en-US" b="1" dirty="0" smtClean="0">
                <a:solidFill>
                  <a:schemeClr val="tx1">
                    <a:lumMod val="95000"/>
                    <a:lumOff val="5000"/>
                  </a:schemeClr>
                </a:solidFill>
                <a:cs typeface="+mj-cs"/>
              </a:rPr>
              <a:t> </a:t>
            </a:r>
            <a:endParaRPr lang="en-US" b="1" dirty="0">
              <a:solidFill>
                <a:schemeClr val="tx1">
                  <a:lumMod val="95000"/>
                  <a:lumOff val="5000"/>
                </a:schemeClr>
              </a:solidFill>
              <a:cs typeface="+mj-cs"/>
            </a:endParaRPr>
          </a:p>
          <a:p>
            <a:pPr algn="l" rtl="0"/>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marL="571500" lvl="0" indent="-571500" algn="l" rtl="0">
              <a:buFont typeface="Arial" panose="020B0604020202020204" pitchFamily="34" charset="0"/>
              <a:buChar char="•"/>
            </a:pPr>
            <a:endParaRPr lang="en-US" sz="4400" b="1" dirty="0" smtClean="0">
              <a:solidFill>
                <a:srgbClr val="EC20D4"/>
              </a:solidFill>
            </a:endParaRPr>
          </a:p>
          <a:p>
            <a:pPr marL="571500" lvl="0" indent="-571500" algn="l" rtl="0">
              <a:buFont typeface="Arial" panose="020B0604020202020204" pitchFamily="34" charset="0"/>
              <a:buChar char="•"/>
            </a:pPr>
            <a:r>
              <a:rPr lang="en-US" sz="4400" b="1" dirty="0" smtClean="0">
                <a:solidFill>
                  <a:srgbClr val="EC20D4"/>
                </a:solidFill>
              </a:rPr>
              <a:t>TREATMENT</a:t>
            </a:r>
            <a:r>
              <a:rPr lang="en-US" sz="4400" b="1" dirty="0">
                <a:solidFill>
                  <a:srgbClr val="EC20D4"/>
                </a:solidFill>
              </a:rPr>
              <a:t>: </a:t>
            </a: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Due </a:t>
            </a:r>
            <a:r>
              <a:rPr lang="en-US" b="1" dirty="0">
                <a:solidFill>
                  <a:schemeClr val="tx1">
                    <a:lumMod val="95000"/>
                    <a:lumOff val="5000"/>
                  </a:schemeClr>
                </a:solidFill>
                <a:cs typeface="+mj-cs"/>
              </a:rPr>
              <a:t>to intact PTH actions in the distal </a:t>
            </a:r>
            <a:r>
              <a:rPr lang="en-US" b="1" dirty="0" smtClean="0">
                <a:solidFill>
                  <a:schemeClr val="tx1">
                    <a:lumMod val="95000"/>
                    <a:lumOff val="5000"/>
                  </a:schemeClr>
                </a:solidFill>
                <a:cs typeface="+mj-cs"/>
              </a:rPr>
              <a:t>tubule, urinary </a:t>
            </a:r>
            <a:r>
              <a:rPr lang="en-US" b="1" dirty="0">
                <a:solidFill>
                  <a:schemeClr val="tx1">
                    <a:lumMod val="95000"/>
                    <a:lumOff val="5000"/>
                  </a:schemeClr>
                </a:solidFill>
                <a:cs typeface="+mj-cs"/>
              </a:rPr>
              <a:t>calcium levels are usually low, and </a:t>
            </a:r>
            <a:r>
              <a:rPr lang="en-US" b="1" dirty="0" smtClean="0">
                <a:solidFill>
                  <a:schemeClr val="tx1">
                    <a:lumMod val="95000"/>
                    <a:lumOff val="5000"/>
                  </a:schemeClr>
                </a:solidFill>
                <a:cs typeface="+mj-cs"/>
              </a:rPr>
              <a:t>affected individuals </a:t>
            </a:r>
            <a:r>
              <a:rPr lang="en-US" b="1" dirty="0">
                <a:solidFill>
                  <a:srgbClr val="EC20D4"/>
                </a:solidFill>
                <a:cs typeface="+mj-cs"/>
              </a:rPr>
              <a:t>do not have a significant risk for </a:t>
            </a:r>
            <a:r>
              <a:rPr lang="en-US" b="1" dirty="0" smtClean="0">
                <a:solidFill>
                  <a:srgbClr val="EC20D4"/>
                </a:solidFill>
                <a:cs typeface="+mj-cs"/>
              </a:rPr>
              <a:t>developing kidney </a:t>
            </a:r>
            <a:r>
              <a:rPr lang="en-US" b="1" dirty="0">
                <a:solidFill>
                  <a:srgbClr val="EC20D4"/>
                </a:solidFill>
                <a:cs typeface="+mj-cs"/>
              </a:rPr>
              <a:t>stones and </a:t>
            </a:r>
            <a:r>
              <a:rPr lang="en-US" b="1" dirty="0" err="1">
                <a:solidFill>
                  <a:srgbClr val="EC20D4"/>
                </a:solidFill>
                <a:cs typeface="+mj-cs"/>
              </a:rPr>
              <a:t>nephrocalcinosis</a:t>
            </a:r>
            <a:r>
              <a:rPr lang="en-US" b="1" dirty="0">
                <a:solidFill>
                  <a:schemeClr val="tx1">
                    <a:lumMod val="95000"/>
                    <a:lumOff val="5000"/>
                  </a:schemeClr>
                </a:solidFill>
                <a:cs typeface="+mj-cs"/>
              </a:rPr>
              <a:t>. </a:t>
            </a:r>
            <a:endParaRPr lang="en-US" b="1" dirty="0" smtClean="0">
              <a:solidFill>
                <a:schemeClr val="tx1">
                  <a:lumMod val="95000"/>
                  <a:lumOff val="5000"/>
                </a:schemeClr>
              </a:solidFill>
              <a:cs typeface="+mj-cs"/>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In </a:t>
            </a:r>
            <a:r>
              <a:rPr lang="en-US" b="1" dirty="0">
                <a:solidFill>
                  <a:schemeClr val="tx1">
                    <a:lumMod val="95000"/>
                    <a:lumOff val="5000"/>
                  </a:schemeClr>
                </a:solidFill>
                <a:cs typeface="+mj-cs"/>
              </a:rPr>
              <a:t>fact, during </a:t>
            </a:r>
            <a:r>
              <a:rPr lang="en-US" b="1" dirty="0" smtClean="0">
                <a:solidFill>
                  <a:schemeClr val="tx1">
                    <a:lumMod val="95000"/>
                    <a:lumOff val="5000"/>
                  </a:schemeClr>
                </a:solidFill>
                <a:cs typeface="+mj-cs"/>
              </a:rPr>
              <a:t>the course </a:t>
            </a:r>
            <a:r>
              <a:rPr lang="en-US" b="1" dirty="0">
                <a:solidFill>
                  <a:schemeClr val="tx1">
                    <a:lumMod val="95000"/>
                    <a:lumOff val="5000"/>
                  </a:schemeClr>
                </a:solidFill>
                <a:cs typeface="+mj-cs"/>
              </a:rPr>
              <a:t>of treatment, elevation of urinary calcium </a:t>
            </a:r>
            <a:r>
              <a:rPr lang="en-US" b="1" dirty="0" smtClean="0">
                <a:solidFill>
                  <a:schemeClr val="tx1">
                    <a:lumMod val="95000"/>
                    <a:lumOff val="5000"/>
                  </a:schemeClr>
                </a:solidFill>
                <a:cs typeface="+mj-cs"/>
              </a:rPr>
              <a:t>typically </a:t>
            </a:r>
            <a:r>
              <a:rPr lang="en-US" b="1" dirty="0" smtClean="0">
                <a:solidFill>
                  <a:srgbClr val="EC20D4"/>
                </a:solidFill>
                <a:cs typeface="+mj-cs"/>
              </a:rPr>
              <a:t>does </a:t>
            </a:r>
            <a:r>
              <a:rPr lang="en-US" b="1" dirty="0">
                <a:solidFill>
                  <a:srgbClr val="EC20D4"/>
                </a:solidFill>
                <a:cs typeface="+mj-cs"/>
              </a:rPr>
              <a:t>not occur</a:t>
            </a:r>
            <a:r>
              <a:rPr lang="en-US" b="1" dirty="0">
                <a:solidFill>
                  <a:schemeClr val="tx1">
                    <a:lumMod val="95000"/>
                    <a:lumOff val="5000"/>
                  </a:schemeClr>
                </a:solidFill>
                <a:cs typeface="+mj-cs"/>
              </a:rPr>
              <a:t>.</a:t>
            </a:r>
            <a:endParaRPr lang="fa-IR" b="1" dirty="0">
              <a:solidFill>
                <a:schemeClr val="tx1">
                  <a:lumMod val="95000"/>
                  <a:lumOff val="5000"/>
                </a:schemeClr>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lstStyle/>
          <a:p>
            <a:pPr algn="l" rtl="0"/>
            <a:endParaRPr lang="en-US" sz="4400" b="1" dirty="0" smtClean="0">
              <a:solidFill>
                <a:srgbClr val="EC20D4"/>
              </a:solidFill>
            </a:endParaRPr>
          </a:p>
          <a:p>
            <a:pPr marL="571500" indent="-571500" algn="l" rtl="0">
              <a:buFont typeface="Arial" panose="020B0604020202020204" pitchFamily="34" charset="0"/>
              <a:buChar char="•"/>
            </a:pPr>
            <a:r>
              <a:rPr lang="en-US" sz="4400" b="1" dirty="0" smtClean="0">
                <a:solidFill>
                  <a:srgbClr val="EC20D4"/>
                </a:solidFill>
              </a:rPr>
              <a:t>TREATMENT</a:t>
            </a:r>
            <a:r>
              <a:rPr lang="en-US" sz="4400" b="1" dirty="0">
                <a:solidFill>
                  <a:srgbClr val="EC20D4"/>
                </a:solidFill>
              </a:rPr>
              <a:t>: </a:t>
            </a:r>
            <a:endParaRPr lang="en-US" sz="4400" b="1" dirty="0" smtClean="0">
              <a:solidFill>
                <a:srgbClr val="EC20D4"/>
              </a:solidFill>
            </a:endParaRPr>
          </a:p>
          <a:p>
            <a:pPr marL="457200" indent="-457200" algn="l" rtl="0">
              <a:buFont typeface="Arial" panose="020B0604020202020204" pitchFamily="34" charset="0"/>
              <a:buChar char="•"/>
            </a:pPr>
            <a:r>
              <a:rPr lang="en-US" b="1" dirty="0" smtClean="0">
                <a:solidFill>
                  <a:schemeClr val="tx1">
                    <a:lumMod val="95000"/>
                    <a:lumOff val="5000"/>
                  </a:schemeClr>
                </a:solidFill>
                <a:cs typeface="+mj-cs"/>
              </a:rPr>
              <a:t>Nevertheless</a:t>
            </a:r>
            <a:r>
              <a:rPr lang="en-US" b="1" dirty="0">
                <a:solidFill>
                  <a:schemeClr val="tx1">
                    <a:lumMod val="95000"/>
                    <a:lumOff val="5000"/>
                  </a:schemeClr>
                </a:solidFill>
                <a:cs typeface="+mj-cs"/>
              </a:rPr>
              <a:t>, blood chemistries </a:t>
            </a:r>
            <a:r>
              <a:rPr lang="en-US" b="1" dirty="0" smtClean="0">
                <a:solidFill>
                  <a:schemeClr val="tx1">
                    <a:lumMod val="95000"/>
                    <a:lumOff val="5000"/>
                  </a:schemeClr>
                </a:solidFill>
                <a:cs typeface="+mj-cs"/>
              </a:rPr>
              <a:t>and urinary </a:t>
            </a:r>
            <a:r>
              <a:rPr lang="en-US" b="1" dirty="0">
                <a:solidFill>
                  <a:schemeClr val="tx1">
                    <a:lumMod val="95000"/>
                    <a:lumOff val="5000"/>
                  </a:schemeClr>
                </a:solidFill>
                <a:cs typeface="+mj-cs"/>
              </a:rPr>
              <a:t>calcium excretion in patients undergoing </a:t>
            </a:r>
            <a:r>
              <a:rPr lang="en-US" b="1" dirty="0" smtClean="0">
                <a:solidFill>
                  <a:schemeClr val="tx1">
                    <a:lumMod val="95000"/>
                    <a:lumOff val="5000"/>
                  </a:schemeClr>
                </a:solidFill>
                <a:cs typeface="+mj-cs"/>
              </a:rPr>
              <a:t>treatment should </a:t>
            </a:r>
            <a:r>
              <a:rPr lang="en-US" b="1" dirty="0">
                <a:solidFill>
                  <a:schemeClr val="tx1">
                    <a:lumMod val="95000"/>
                    <a:lumOff val="5000"/>
                  </a:schemeClr>
                </a:solidFill>
                <a:cs typeface="+mj-cs"/>
              </a:rPr>
              <a:t>be monitored </a:t>
            </a:r>
            <a:r>
              <a:rPr lang="en-US" b="1" dirty="0">
                <a:solidFill>
                  <a:srgbClr val="EC20D4"/>
                </a:solidFill>
                <a:cs typeface="+mj-cs"/>
              </a:rPr>
              <a:t>annually, but more </a:t>
            </a:r>
            <a:r>
              <a:rPr lang="en-US" b="1" dirty="0" smtClean="0">
                <a:solidFill>
                  <a:srgbClr val="EC20D4"/>
                </a:solidFill>
                <a:cs typeface="+mj-cs"/>
              </a:rPr>
              <a:t>frequently during </a:t>
            </a:r>
            <a:r>
              <a:rPr lang="en-US" b="1" dirty="0">
                <a:solidFill>
                  <a:srgbClr val="EC20D4"/>
                </a:solidFill>
                <a:cs typeface="+mj-cs"/>
              </a:rPr>
              <a:t>pubertal development and once skeletal growth </a:t>
            </a:r>
            <a:r>
              <a:rPr lang="en-US" b="1" dirty="0" smtClean="0">
                <a:solidFill>
                  <a:srgbClr val="EC20D4"/>
                </a:solidFill>
                <a:cs typeface="+mj-cs"/>
              </a:rPr>
              <a:t>is completed</a:t>
            </a:r>
            <a:r>
              <a:rPr lang="en-US" b="1" dirty="0">
                <a:solidFill>
                  <a:srgbClr val="EC20D4"/>
                </a:solidFill>
                <a:cs typeface="+mj-cs"/>
              </a:rPr>
              <a:t>, as the requirements for treatment with </a:t>
            </a:r>
            <a:r>
              <a:rPr lang="en-US" b="1" dirty="0" smtClean="0">
                <a:solidFill>
                  <a:srgbClr val="EC20D4"/>
                </a:solidFill>
                <a:cs typeface="+mj-cs"/>
              </a:rPr>
              <a:t>calcium and </a:t>
            </a:r>
            <a:r>
              <a:rPr lang="en-US" b="1" dirty="0">
                <a:solidFill>
                  <a:srgbClr val="EC20D4"/>
                </a:solidFill>
                <a:cs typeface="+mj-cs"/>
              </a:rPr>
              <a:t>1,25(OH)2D may need to be reduced</a:t>
            </a:r>
            <a:endParaRPr lang="fa-IR" b="1" dirty="0">
              <a:solidFill>
                <a:srgbClr val="EC20D4"/>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solidFill>
            <a:schemeClr val="accent1">
              <a:lumMod val="75000"/>
            </a:schemeClr>
          </a:solidFill>
          <a:ln w="76200">
            <a:solidFill>
              <a:srgbClr val="EC20D4"/>
            </a:solidFill>
          </a:ln>
        </p:spPr>
        <p:txBody>
          <a:bodyPr>
            <a:normAutofit/>
          </a:bodyPr>
          <a:lstStyle/>
          <a:p>
            <a:pPr rtl="0"/>
            <a:endParaRPr lang="en-US" sz="8800" b="1" dirty="0" smtClean="0">
              <a:solidFill>
                <a:srgbClr val="EC20D4"/>
              </a:solidFill>
              <a:cs typeface="+mj-cs"/>
            </a:endParaRPr>
          </a:p>
          <a:p>
            <a:pPr rtl="0"/>
            <a:r>
              <a:rPr lang="en-US" sz="8800" b="1" dirty="0" smtClean="0">
                <a:solidFill>
                  <a:srgbClr val="EC20D4"/>
                </a:solidFill>
                <a:cs typeface="+mj-cs"/>
              </a:rPr>
              <a:t>THANK YOU FOR YOUR ATTENTION</a:t>
            </a:r>
            <a:endParaRPr lang="fa-IR" sz="8800" b="1" dirty="0">
              <a:solidFill>
                <a:srgbClr val="EC20D4"/>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a:xfrm>
            <a:off x="152400" y="152400"/>
            <a:ext cx="8839200" cy="6553200"/>
          </a:xfrm>
          <a:ln w="76200">
            <a:solidFill>
              <a:srgbClr val="EC20D4"/>
            </a:solidFill>
          </a:ln>
        </p:spPr>
        <p:txBody>
          <a:bodyPr>
            <a:normAutofit/>
          </a:bodyPr>
          <a:lstStyle/>
          <a:p>
            <a:pPr marL="571500" indent="-571500" algn="l" rtl="0">
              <a:buFont typeface="Arial" panose="020B0604020202020204" pitchFamily="34" charset="0"/>
              <a:buChar char="•"/>
            </a:pPr>
            <a:endParaRPr lang="en-US" sz="4400" b="1" dirty="0" smtClean="0">
              <a:solidFill>
                <a:schemeClr val="tx1">
                  <a:lumMod val="95000"/>
                  <a:lumOff val="5000"/>
                </a:schemeClr>
              </a:solidFill>
              <a:cs typeface="+mj-cs"/>
            </a:endParaRPr>
          </a:p>
          <a:p>
            <a:pPr marL="571500" indent="-571500" algn="l" rtl="0">
              <a:buFont typeface="Arial" panose="020B0604020202020204" pitchFamily="34" charset="0"/>
              <a:buChar char="•"/>
            </a:pPr>
            <a:r>
              <a:rPr lang="en-US" sz="4400" b="1" dirty="0" smtClean="0">
                <a:solidFill>
                  <a:schemeClr val="tx1">
                    <a:lumMod val="95000"/>
                    <a:lumOff val="5000"/>
                  </a:schemeClr>
                </a:solidFill>
                <a:cs typeface="+mj-cs"/>
              </a:rPr>
              <a:t>However, currently used high-sensitivity PTH assays often suffice to make the diagnosis when serum </a:t>
            </a:r>
            <a:r>
              <a:rPr lang="en-US" sz="4400" b="1" dirty="0" smtClean="0">
                <a:solidFill>
                  <a:srgbClr val="EC20D4"/>
                </a:solidFill>
                <a:cs typeface="+mj-cs"/>
              </a:rPr>
              <a:t>PTH is elevated </a:t>
            </a:r>
            <a:r>
              <a:rPr lang="en-US" sz="4400" b="1" dirty="0" smtClean="0">
                <a:solidFill>
                  <a:schemeClr val="tx1">
                    <a:lumMod val="95000"/>
                    <a:lumOff val="5000"/>
                  </a:schemeClr>
                </a:solidFill>
                <a:cs typeface="+mj-cs"/>
              </a:rPr>
              <a:t>in the presence of </a:t>
            </a:r>
            <a:r>
              <a:rPr lang="en-US" sz="4400" b="1" dirty="0" smtClean="0">
                <a:solidFill>
                  <a:srgbClr val="EC20D4"/>
                </a:solidFill>
                <a:cs typeface="+mj-cs"/>
              </a:rPr>
              <a:t>hypocalcemia</a:t>
            </a:r>
            <a:r>
              <a:rPr lang="en-US" sz="4400" b="1" dirty="0" smtClean="0">
                <a:solidFill>
                  <a:schemeClr val="tx1">
                    <a:lumMod val="95000"/>
                    <a:lumOff val="5000"/>
                  </a:schemeClr>
                </a:solidFill>
                <a:cs typeface="+mj-cs"/>
              </a:rPr>
              <a:t> and </a:t>
            </a:r>
            <a:r>
              <a:rPr lang="en-US" sz="4400" b="1" dirty="0" smtClean="0">
                <a:solidFill>
                  <a:srgbClr val="EC20D4"/>
                </a:solidFill>
                <a:cs typeface="+mj-cs"/>
              </a:rPr>
              <a:t>hyperphosphatemia</a:t>
            </a:r>
            <a:endParaRPr lang="fa-IR" sz="4400" b="1" dirty="0">
              <a:solidFill>
                <a:srgbClr val="EC20D4"/>
              </a:solidFill>
              <a:cs typeface="+mj-cs"/>
            </a:endParaRPr>
          </a:p>
        </p:txBody>
      </p:sp>
    </p:spTree>
    <p:extLst>
      <p:ext uri="{BB962C8B-B14F-4D97-AF65-F5344CB8AC3E}">
        <p14:creationId xmlns:p14="http://schemas.microsoft.com/office/powerpoint/2010/main" val="3620311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3289</TotalTime>
  <Words>4555</Words>
  <Application>Microsoft Office PowerPoint</Application>
  <PresentationFormat>On-screen Show (4:3)</PresentationFormat>
  <Paragraphs>302</Paragraphs>
  <Slides>85</Slides>
  <Notes>1</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DeGroot Endocrinology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PARMIS</dc:creator>
  <cp:lastModifiedBy>USER</cp:lastModifiedBy>
  <cp:revision>72</cp:revision>
  <dcterms:created xsi:type="dcterms:W3CDTF">2017-02-23T17:16:23Z</dcterms:created>
  <dcterms:modified xsi:type="dcterms:W3CDTF">2017-02-28T04:47:10Z</dcterms:modified>
</cp:coreProperties>
</file>