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0" r:id="rId1"/>
  </p:sldMasterIdLst>
  <p:notesMasterIdLst>
    <p:notesMasterId r:id="rId77"/>
  </p:notesMasterIdLst>
  <p:sldIdLst>
    <p:sldId id="466" r:id="rId2"/>
    <p:sldId id="390" r:id="rId3"/>
    <p:sldId id="341" r:id="rId4"/>
    <p:sldId id="467" r:id="rId5"/>
    <p:sldId id="468" r:id="rId6"/>
    <p:sldId id="469" r:id="rId7"/>
    <p:sldId id="391" r:id="rId8"/>
    <p:sldId id="392" r:id="rId9"/>
    <p:sldId id="309" r:id="rId10"/>
    <p:sldId id="307" r:id="rId11"/>
    <p:sldId id="393" r:id="rId12"/>
    <p:sldId id="470" r:id="rId13"/>
    <p:sldId id="394" r:id="rId14"/>
    <p:sldId id="310" r:id="rId15"/>
    <p:sldId id="311" r:id="rId16"/>
    <p:sldId id="396" r:id="rId17"/>
    <p:sldId id="399" r:id="rId18"/>
    <p:sldId id="397" r:id="rId19"/>
    <p:sldId id="400" r:id="rId20"/>
    <p:sldId id="401" r:id="rId21"/>
    <p:sldId id="471" r:id="rId22"/>
    <p:sldId id="402" r:id="rId23"/>
    <p:sldId id="403" r:id="rId24"/>
    <p:sldId id="407" r:id="rId25"/>
    <p:sldId id="408" r:id="rId26"/>
    <p:sldId id="411" r:id="rId27"/>
    <p:sldId id="409" r:id="rId28"/>
    <p:sldId id="415" r:id="rId29"/>
    <p:sldId id="410" r:id="rId30"/>
    <p:sldId id="472" r:id="rId31"/>
    <p:sldId id="414" r:id="rId32"/>
    <p:sldId id="419" r:id="rId33"/>
    <p:sldId id="418" r:id="rId34"/>
    <p:sldId id="416" r:id="rId35"/>
    <p:sldId id="417" r:id="rId36"/>
    <p:sldId id="420" r:id="rId37"/>
    <p:sldId id="422" r:id="rId38"/>
    <p:sldId id="423" r:id="rId39"/>
    <p:sldId id="425" r:id="rId40"/>
    <p:sldId id="426" r:id="rId41"/>
    <p:sldId id="428" r:id="rId42"/>
    <p:sldId id="427" r:id="rId43"/>
    <p:sldId id="429" r:id="rId44"/>
    <p:sldId id="430" r:id="rId45"/>
    <p:sldId id="431" r:id="rId46"/>
    <p:sldId id="433" r:id="rId47"/>
    <p:sldId id="434" r:id="rId48"/>
    <p:sldId id="432" r:id="rId49"/>
    <p:sldId id="436" r:id="rId50"/>
    <p:sldId id="435" r:id="rId51"/>
    <p:sldId id="438" r:id="rId52"/>
    <p:sldId id="439" r:id="rId53"/>
    <p:sldId id="437" r:id="rId54"/>
    <p:sldId id="440" r:id="rId55"/>
    <p:sldId id="444" r:id="rId56"/>
    <p:sldId id="443" r:id="rId57"/>
    <p:sldId id="445" r:id="rId58"/>
    <p:sldId id="442" r:id="rId59"/>
    <p:sldId id="450" r:id="rId60"/>
    <p:sldId id="441" r:id="rId61"/>
    <p:sldId id="448" r:id="rId62"/>
    <p:sldId id="449" r:id="rId63"/>
    <p:sldId id="451" r:id="rId64"/>
    <p:sldId id="452" r:id="rId65"/>
    <p:sldId id="447" r:id="rId66"/>
    <p:sldId id="446" r:id="rId67"/>
    <p:sldId id="454" r:id="rId68"/>
    <p:sldId id="455" r:id="rId69"/>
    <p:sldId id="453" r:id="rId70"/>
    <p:sldId id="457" r:id="rId71"/>
    <p:sldId id="459" r:id="rId72"/>
    <p:sldId id="462" r:id="rId73"/>
    <p:sldId id="461" r:id="rId74"/>
    <p:sldId id="460" r:id="rId75"/>
    <p:sldId id="464"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00" autoAdjust="0"/>
    <p:restoredTop sz="94660"/>
  </p:normalViewPr>
  <p:slideViewPr>
    <p:cSldViewPr>
      <p:cViewPr varScale="1">
        <p:scale>
          <a:sx n="69" d="100"/>
          <a:sy n="69"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F34C40-D582-46B8-8E00-9C177EF82D75}" type="datetimeFigureOut">
              <a:rPr lang="en-US" smtClean="0"/>
              <a:t>12/21/2016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3051FA-6CE5-4F2B-AADD-4838629844E7}" type="slidenum">
              <a:rPr lang="en-US" smtClean="0"/>
              <a:t>‹#›</a:t>
            </a:fld>
            <a:endParaRPr lang="en-US"/>
          </a:p>
        </p:txBody>
      </p:sp>
    </p:spTree>
    <p:extLst>
      <p:ext uri="{BB962C8B-B14F-4D97-AF65-F5344CB8AC3E}">
        <p14:creationId xmlns:p14="http://schemas.microsoft.com/office/powerpoint/2010/main" val="462426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Fertility and Sterility® Vol. 106, No. 7, December 2016 0015-0282/$36.00</a:t>
            </a:r>
          </a:p>
          <a:p>
            <a:r>
              <a:rPr lang="en-US" sz="1200" b="0" i="0" u="none" strike="noStrike" kern="1200" baseline="0" dirty="0" smtClean="0">
                <a:solidFill>
                  <a:schemeClr val="tx1"/>
                </a:solidFill>
                <a:latin typeface="+mn-lt"/>
                <a:ea typeface="+mn-ea"/>
                <a:cs typeface="+mn-cs"/>
              </a:rPr>
              <a:t>Hormone replacement therapy in</a:t>
            </a:r>
          </a:p>
          <a:p>
            <a:r>
              <a:rPr lang="en-US" sz="1200" b="0" i="0" u="none" strike="noStrike" kern="1200" baseline="0" dirty="0" smtClean="0">
                <a:solidFill>
                  <a:schemeClr val="tx1"/>
                </a:solidFill>
                <a:latin typeface="+mn-lt"/>
                <a:ea typeface="+mn-ea"/>
                <a:cs typeface="+mn-cs"/>
              </a:rPr>
              <a:t>young women with primary ovarian</a:t>
            </a:r>
          </a:p>
          <a:p>
            <a:r>
              <a:rPr lang="en-US" sz="1200" b="0" i="0" u="none" strike="noStrike" kern="1200" baseline="0" dirty="0" smtClean="0">
                <a:solidFill>
                  <a:schemeClr val="tx1"/>
                </a:solidFill>
                <a:latin typeface="+mn-lt"/>
                <a:ea typeface="+mn-ea"/>
                <a:cs typeface="+mn-cs"/>
              </a:rPr>
              <a:t>insufficiency and early menopause</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3</a:t>
            </a:fld>
            <a:endParaRPr lang="en-US"/>
          </a:p>
        </p:txBody>
      </p:sp>
    </p:spTree>
    <p:extLst>
      <p:ext uri="{BB962C8B-B14F-4D97-AF65-F5344CB8AC3E}">
        <p14:creationId xmlns:p14="http://schemas.microsoft.com/office/powerpoint/2010/main" val="3922478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Fertility, pregnancy, and medical management of Turner syndrome in the reproductive years</a:t>
            </a:r>
          </a:p>
          <a:p>
            <a:r>
              <a:rPr lang="en-US" sz="1200" b="0" i="0" u="none" strike="noStrike" kern="1200" baseline="0" dirty="0" smtClean="0">
                <a:solidFill>
                  <a:schemeClr val="tx1"/>
                </a:solidFill>
                <a:latin typeface="+mn-lt"/>
                <a:ea typeface="+mn-ea"/>
                <a:cs typeface="+mn-cs"/>
              </a:rPr>
              <a:t>Fertility and Sterility® Vol. 98, No. 4, October 2012 0015-0282/$36.00</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4</a:t>
            </a:fld>
            <a:endParaRPr lang="en-US"/>
          </a:p>
        </p:txBody>
      </p:sp>
    </p:spTree>
    <p:extLst>
      <p:ext uri="{BB962C8B-B14F-4D97-AF65-F5344CB8AC3E}">
        <p14:creationId xmlns:p14="http://schemas.microsoft.com/office/powerpoint/2010/main" val="4243368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b="0" i="0" u="none" strike="noStrike" kern="1200" baseline="0" dirty="0" smtClean="0">
                <a:solidFill>
                  <a:schemeClr val="tx1"/>
                </a:solidFill>
                <a:latin typeface="+mn-lt"/>
                <a:ea typeface="+mn-ea"/>
                <a:cs typeface="+mn-cs"/>
              </a:rPr>
              <a:t>Obstet Gynecol Clin N Am 42 (2015) 153–161 </a:t>
            </a:r>
          </a:p>
          <a:p>
            <a:r>
              <a:rPr lang="en-US" sz="1200" b="0" i="0" u="none" strike="noStrike" kern="1200" baseline="0" dirty="0" smtClean="0">
                <a:solidFill>
                  <a:schemeClr val="tx1"/>
                </a:solidFill>
                <a:latin typeface="+mn-lt"/>
                <a:ea typeface="+mn-ea"/>
                <a:cs typeface="+mn-cs"/>
              </a:rPr>
              <a:t>Premature Ovarian Failure Clinical Presentation and Treatment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5</a:t>
            </a:fld>
            <a:endParaRPr lang="en-US"/>
          </a:p>
        </p:txBody>
      </p:sp>
    </p:spTree>
    <p:extLst>
      <p:ext uri="{BB962C8B-B14F-4D97-AF65-F5344CB8AC3E}">
        <p14:creationId xmlns:p14="http://schemas.microsoft.com/office/powerpoint/2010/main" val="909476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 has been shown that the risk of aortic aneurysm rupture cannot be determined based on the size of the aortic root dilatation</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10</a:t>
            </a:fld>
            <a:endParaRPr lang="en-US"/>
          </a:p>
        </p:txBody>
      </p:sp>
    </p:spTree>
    <p:extLst>
      <p:ext uri="{BB962C8B-B14F-4D97-AF65-F5344CB8AC3E}">
        <p14:creationId xmlns:p14="http://schemas.microsoft.com/office/powerpoint/2010/main" val="404606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Unfortunately, a recent study showed </a:t>
            </a:r>
            <a:r>
              <a:rPr lang="en-US" sz="1200" b="0" i="0" u="none" strike="noStrike" kern="1200" baseline="0" dirty="0" err="1" smtClean="0">
                <a:solidFill>
                  <a:schemeClr val="tx1"/>
                </a:solidFill>
                <a:latin typeface="+mn-lt"/>
                <a:ea typeface="+mn-ea"/>
                <a:cs typeface="+mn-cs"/>
              </a:rPr>
              <a:t>thatmore</a:t>
            </a:r>
            <a:r>
              <a:rPr lang="en-US" sz="1200" b="0" i="0" u="none" strike="noStrike" kern="1200" baseline="0" dirty="0" smtClean="0">
                <a:solidFill>
                  <a:schemeClr val="tx1"/>
                </a:solidFill>
                <a:latin typeface="+mn-lt"/>
                <a:ea typeface="+mn-ea"/>
                <a:cs typeface="+mn-cs"/>
              </a:rPr>
              <a:t> than one-half (52%) of young women with POI either never take HRT, start HRT many years after their diagnosis, and/or discontinue HRT use before age 45.</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16</a:t>
            </a:fld>
            <a:endParaRPr lang="en-US"/>
          </a:p>
        </p:txBody>
      </p:sp>
    </p:spTree>
    <p:extLst>
      <p:ext uri="{BB962C8B-B14F-4D97-AF65-F5344CB8AC3E}">
        <p14:creationId xmlns:p14="http://schemas.microsoft.com/office/powerpoint/2010/main" val="346653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Estrogen and Thromboembolism Risk </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22</a:t>
            </a:fld>
            <a:endParaRPr lang="en-US"/>
          </a:p>
        </p:txBody>
      </p:sp>
    </p:spTree>
    <p:extLst>
      <p:ext uri="{BB962C8B-B14F-4D97-AF65-F5344CB8AC3E}">
        <p14:creationId xmlns:p14="http://schemas.microsoft.com/office/powerpoint/2010/main" val="2455137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Obstet Gynecol Clin N Am 42 (2015)</a:t>
            </a:r>
            <a:endParaRPr lang="en-US" dirty="0" smtClean="0"/>
          </a:p>
          <a:p>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28</a:t>
            </a:fld>
            <a:endParaRPr lang="en-US"/>
          </a:p>
        </p:txBody>
      </p:sp>
    </p:spTree>
    <p:extLst>
      <p:ext uri="{BB962C8B-B14F-4D97-AF65-F5344CB8AC3E}">
        <p14:creationId xmlns:p14="http://schemas.microsoft.com/office/powerpoint/2010/main" val="327032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latin typeface="+mn-lt"/>
              </a:rPr>
              <a:t>Williams textbook </a:t>
            </a:r>
            <a:r>
              <a:rPr lang="en-US" sz="1200" b="0" i="0" u="none" strike="noStrike" kern="1200" baseline="0" dirty="0" smtClean="0">
                <a:solidFill>
                  <a:schemeClr val="tx1"/>
                </a:solidFill>
                <a:latin typeface="+mn-lt"/>
                <a:ea typeface="+mn-ea"/>
                <a:cs typeface="+mn-cs"/>
              </a:rPr>
              <a:t>CHAPTER 25 Physiology and Disorders of Puberty  page : 1161</a:t>
            </a:r>
            <a:endParaRPr lang="en-US" b="0" dirty="0">
              <a:latin typeface="+mn-lt"/>
            </a:endParaRPr>
          </a:p>
        </p:txBody>
      </p:sp>
      <p:sp>
        <p:nvSpPr>
          <p:cNvPr id="4" name="Slide Number Placeholder 3"/>
          <p:cNvSpPr>
            <a:spLocks noGrp="1"/>
          </p:cNvSpPr>
          <p:nvPr>
            <p:ph type="sldNum" sz="quarter" idx="10"/>
          </p:nvPr>
        </p:nvSpPr>
        <p:spPr/>
        <p:txBody>
          <a:bodyPr/>
          <a:lstStyle/>
          <a:p>
            <a:fld id="{FF3051FA-6CE5-4F2B-AADD-4838629844E7}" type="slidenum">
              <a:rPr lang="en-US" smtClean="0"/>
              <a:t>49</a:t>
            </a:fld>
            <a:endParaRPr lang="en-US"/>
          </a:p>
        </p:txBody>
      </p:sp>
    </p:spTree>
    <p:extLst>
      <p:ext uri="{BB962C8B-B14F-4D97-AF65-F5344CB8AC3E}">
        <p14:creationId xmlns:p14="http://schemas.microsoft.com/office/powerpoint/2010/main" val="293944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*These mechanisms include beneficial effects on cholesterol metabolism, direct actions in the arterial wall to inhibit atherosclerosis, and control of catecholamine</a:t>
            </a:r>
          </a:p>
          <a:p>
            <a:r>
              <a:rPr lang="en-US" sz="1200" b="0" i="0" u="none" strike="noStrike" kern="1200" baseline="0" dirty="0" smtClean="0">
                <a:solidFill>
                  <a:schemeClr val="tx1"/>
                </a:solidFill>
                <a:latin typeface="+mn-lt"/>
                <a:ea typeface="+mn-ea"/>
                <a:cs typeface="+mn-cs"/>
              </a:rPr>
              <a:t>release</a:t>
            </a:r>
            <a:endParaRPr lang="en-US" dirty="0"/>
          </a:p>
        </p:txBody>
      </p:sp>
      <p:sp>
        <p:nvSpPr>
          <p:cNvPr id="4" name="Slide Number Placeholder 3"/>
          <p:cNvSpPr>
            <a:spLocks noGrp="1"/>
          </p:cNvSpPr>
          <p:nvPr>
            <p:ph type="sldNum" sz="quarter" idx="10"/>
          </p:nvPr>
        </p:nvSpPr>
        <p:spPr/>
        <p:txBody>
          <a:bodyPr/>
          <a:lstStyle/>
          <a:p>
            <a:fld id="{FF3051FA-6CE5-4F2B-AADD-4838629844E7}" type="slidenum">
              <a:rPr lang="en-US" smtClean="0"/>
              <a:t>62</a:t>
            </a:fld>
            <a:endParaRPr lang="en-US"/>
          </a:p>
        </p:txBody>
      </p:sp>
    </p:spTree>
    <p:extLst>
      <p:ext uri="{BB962C8B-B14F-4D97-AF65-F5344CB8AC3E}">
        <p14:creationId xmlns:p14="http://schemas.microsoft.com/office/powerpoint/2010/main" val="143633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9A123D-701A-4107-8B62-E5D9DB53FB3B}" type="datetimeFigureOut">
              <a:rPr lang="en-US" smtClean="0"/>
              <a:t>12/21/2016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C61BD-24AF-404E-8038-8875F523EBA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A123D-701A-4107-8B62-E5D9DB53FB3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C61BD-24AF-404E-8038-8875F523EB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A123D-701A-4107-8B62-E5D9DB53FB3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C61BD-24AF-404E-8038-8875F523EB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9A123D-701A-4107-8B62-E5D9DB53FB3B}" type="datetimeFigureOut">
              <a:rPr lang="en-US" smtClean="0"/>
              <a:t>12/21/2016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C61BD-24AF-404E-8038-8875F523EBA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9A123D-701A-4107-8B62-E5D9DB53FB3B}" type="datetimeFigureOut">
              <a:rPr lang="en-US" smtClean="0"/>
              <a:t>12/21/2016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C61BD-24AF-404E-8038-8875F523EB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39A123D-701A-4107-8B62-E5D9DB53FB3B}"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C61BD-24AF-404E-8038-8875F523EBA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9A123D-701A-4107-8B62-E5D9DB53FB3B}" type="datetimeFigureOut">
              <a:rPr lang="en-US" smtClean="0"/>
              <a:t>12/21/2016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C61BD-24AF-404E-8038-8875F523EBA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9A123D-701A-4107-8B62-E5D9DB53FB3B}" type="datetimeFigureOut">
              <a:rPr lang="en-US" smtClean="0"/>
              <a:t>12/21/2016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C61BD-24AF-404E-8038-8875F523EB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A123D-701A-4107-8B62-E5D9DB53FB3B}" type="datetimeFigureOut">
              <a:rPr lang="en-US" smtClean="0"/>
              <a:t>12/21/2016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C61BD-24AF-404E-8038-8875F523EB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9A123D-701A-4107-8B62-E5D9DB53FB3B}" type="datetimeFigureOut">
              <a:rPr lang="en-US" smtClean="0"/>
              <a:t>12/21/2016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C61BD-24AF-404E-8038-8875F523EBA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9A123D-701A-4107-8B62-E5D9DB53FB3B}" type="datetimeFigureOut">
              <a:rPr lang="en-US" smtClean="0"/>
              <a:t>12/21/2016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C61BD-24AF-404E-8038-8875F523EBA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9A123D-701A-4107-8B62-E5D9DB53FB3B}" type="datetimeFigureOut">
              <a:rPr lang="en-US" smtClean="0"/>
              <a:t>12/21/2016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C61BD-24AF-404E-8038-8875F523EB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www.uptodate.com/contents/progesterone-drug-information?source=see_link"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772400" cy="792088"/>
          </a:xfrm>
        </p:spPr>
        <p:txBody>
          <a:bodyPr/>
          <a:lstStyle/>
          <a:p>
            <a:pPr algn="ctr"/>
            <a:r>
              <a:rPr lang="en-US" dirty="0" smtClean="0">
                <a:solidFill>
                  <a:srgbClr val="C00000"/>
                </a:solidFill>
              </a:rPr>
              <a:t>IN THE NAME OF GOD</a:t>
            </a:r>
            <a:endParaRPr lang="en-US" dirty="0">
              <a:solidFill>
                <a:srgbClr val="C00000"/>
              </a:solidFill>
            </a:endParaRPr>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836712"/>
            <a:ext cx="9144000" cy="6287725"/>
          </a:xfrm>
        </p:spPr>
      </p:pic>
    </p:spTree>
    <p:extLst>
      <p:ext uri="{BB962C8B-B14F-4D97-AF65-F5344CB8AC3E}">
        <p14:creationId xmlns:p14="http://schemas.microsoft.com/office/powerpoint/2010/main" val="2883378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632848" cy="1143000"/>
          </a:xfrm>
        </p:spPr>
        <p:txBody>
          <a:bodyPr>
            <a:normAutofit/>
          </a:bodyPr>
          <a:lstStyle/>
          <a:p>
            <a:r>
              <a:rPr lang="en-US" b="1" dirty="0" smtClean="0">
                <a:solidFill>
                  <a:srgbClr val="C00000"/>
                </a:solidFill>
              </a:rPr>
              <a:t>Cardiovascular </a:t>
            </a:r>
            <a:r>
              <a:rPr lang="en-US" b="1" dirty="0">
                <a:solidFill>
                  <a:srgbClr val="C00000"/>
                </a:solidFill>
              </a:rPr>
              <a:t>disease risk</a:t>
            </a:r>
          </a:p>
        </p:txBody>
      </p:sp>
      <p:sp>
        <p:nvSpPr>
          <p:cNvPr id="3" name="Content Placeholder 2"/>
          <p:cNvSpPr>
            <a:spLocks noGrp="1"/>
          </p:cNvSpPr>
          <p:nvPr>
            <p:ph sz="quarter" idx="1"/>
          </p:nvPr>
        </p:nvSpPr>
        <p:spPr>
          <a:xfrm>
            <a:off x="611560" y="1844824"/>
            <a:ext cx="8280920" cy="4536504"/>
          </a:xfrm>
        </p:spPr>
        <p:txBody>
          <a:bodyPr>
            <a:normAutofit/>
          </a:bodyPr>
          <a:lstStyle/>
          <a:p>
            <a:r>
              <a:rPr lang="en-US" sz="3200" dirty="0" smtClean="0"/>
              <a:t>A 2.1- fold </a:t>
            </a:r>
            <a:r>
              <a:rPr lang="en-US" sz="3200" dirty="0"/>
              <a:t>increased risk for ischemic heart </a:t>
            </a:r>
            <a:r>
              <a:rPr lang="en-US" sz="3200" dirty="0" smtClean="0"/>
              <a:t>disease</a:t>
            </a:r>
          </a:p>
          <a:p>
            <a:pPr marL="0" indent="0">
              <a:buNone/>
            </a:pPr>
            <a:r>
              <a:rPr lang="en-US" sz="3200" dirty="0"/>
              <a:t>	</a:t>
            </a:r>
            <a:r>
              <a:rPr lang="en-US" sz="3200" dirty="0" smtClean="0"/>
              <a:t>(</a:t>
            </a:r>
            <a:r>
              <a:rPr lang="en-US" sz="3200" dirty="0"/>
              <a:t>Danish Nurse Cohort </a:t>
            </a:r>
            <a:r>
              <a:rPr lang="en-US" sz="3200" dirty="0" smtClean="0"/>
              <a:t>study) </a:t>
            </a:r>
          </a:p>
          <a:p>
            <a:endParaRPr lang="en-US" sz="3200" dirty="0" smtClean="0"/>
          </a:p>
          <a:p>
            <a:endParaRPr lang="pt-BR" sz="1500" dirty="0" smtClean="0">
              <a:solidFill>
                <a:srgbClr val="C00000"/>
              </a:solidFill>
            </a:endParaRPr>
          </a:p>
          <a:p>
            <a:endParaRPr lang="pt-BR" sz="1500" dirty="0">
              <a:solidFill>
                <a:srgbClr val="C00000"/>
              </a:solidFill>
            </a:endParaRPr>
          </a:p>
          <a:p>
            <a:endParaRPr lang="pt-BR" sz="1500" dirty="0" smtClean="0">
              <a:solidFill>
                <a:srgbClr val="C00000"/>
              </a:solidFill>
            </a:endParaRPr>
          </a:p>
          <a:p>
            <a:endParaRPr lang="pt-BR" sz="1500" dirty="0">
              <a:solidFill>
                <a:srgbClr val="C00000"/>
              </a:solidFill>
            </a:endParaRPr>
          </a:p>
          <a:p>
            <a:endParaRPr lang="pt-BR" sz="1500" dirty="0" smtClean="0">
              <a:solidFill>
                <a:srgbClr val="C00000"/>
              </a:solidFill>
            </a:endParaRPr>
          </a:p>
          <a:p>
            <a:r>
              <a:rPr lang="pt-BR" sz="1500" dirty="0" smtClean="0">
                <a:solidFill>
                  <a:srgbClr val="C00000"/>
                </a:solidFill>
              </a:rPr>
              <a:t>Obstet </a:t>
            </a:r>
            <a:r>
              <a:rPr lang="pt-BR" sz="1500" dirty="0">
                <a:solidFill>
                  <a:srgbClr val="C00000"/>
                </a:solidFill>
              </a:rPr>
              <a:t>Gynecol Clin N Am 42 (2015) 153–161 </a:t>
            </a:r>
          </a:p>
          <a:p>
            <a:r>
              <a:rPr lang="en-US" sz="1500" dirty="0">
                <a:solidFill>
                  <a:srgbClr val="C00000"/>
                </a:solidFill>
              </a:rPr>
              <a:t>Premature Ovarian Failure Clinical Presentation and Treatment</a:t>
            </a:r>
          </a:p>
          <a:p>
            <a:endParaRPr lang="en-US" sz="3200" dirty="0"/>
          </a:p>
        </p:txBody>
      </p:sp>
    </p:spTree>
    <p:extLst>
      <p:ext uri="{BB962C8B-B14F-4D97-AF65-F5344CB8AC3E}">
        <p14:creationId xmlns:p14="http://schemas.microsoft.com/office/powerpoint/2010/main" val="3461330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US" b="1" dirty="0">
                <a:solidFill>
                  <a:srgbClr val="C00000"/>
                </a:solidFill>
              </a:rPr>
              <a:t>Cardiovascular disease risk</a:t>
            </a:r>
            <a:endParaRPr lang="en-US" dirty="0"/>
          </a:p>
        </p:txBody>
      </p:sp>
      <p:sp>
        <p:nvSpPr>
          <p:cNvPr id="3" name="Content Placeholder 2"/>
          <p:cNvSpPr>
            <a:spLocks noGrp="1"/>
          </p:cNvSpPr>
          <p:nvPr>
            <p:ph sz="quarter" idx="1"/>
          </p:nvPr>
        </p:nvSpPr>
        <p:spPr>
          <a:xfrm>
            <a:off x="179512" y="1447800"/>
            <a:ext cx="8784976" cy="5149552"/>
          </a:xfrm>
        </p:spPr>
        <p:txBody>
          <a:bodyPr>
            <a:normAutofit lnSpcReduction="10000"/>
          </a:bodyPr>
          <a:lstStyle/>
          <a:p>
            <a:r>
              <a:rPr lang="en-US" sz="3200" dirty="0" smtClean="0"/>
              <a:t>Women </a:t>
            </a:r>
            <a:r>
              <a:rPr lang="en-US" sz="3200" dirty="0"/>
              <a:t>with </a:t>
            </a:r>
            <a:r>
              <a:rPr lang="en-US" sz="3200" dirty="0" err="1"/>
              <a:t>sPOI</a:t>
            </a:r>
            <a:r>
              <a:rPr lang="en-US" sz="3200" dirty="0"/>
              <a:t> </a:t>
            </a:r>
            <a:r>
              <a:rPr lang="en-US" sz="3200" dirty="0" smtClean="0"/>
              <a:t>have </a:t>
            </a:r>
            <a:r>
              <a:rPr lang="en-US" sz="3200" i="1" u="sng" dirty="0" smtClean="0"/>
              <a:t>reduced </a:t>
            </a:r>
            <a:r>
              <a:rPr lang="en-US" sz="3200" i="1" u="sng" dirty="0"/>
              <a:t>vascular endothelial function</a:t>
            </a:r>
            <a:r>
              <a:rPr lang="en-US" sz="3200" dirty="0"/>
              <a:t>, an early sign of atherosclerosis.</a:t>
            </a:r>
          </a:p>
          <a:p>
            <a:pPr marL="0" indent="0">
              <a:buNone/>
            </a:pPr>
            <a:endParaRPr lang="en-US" sz="3200" dirty="0"/>
          </a:p>
          <a:p>
            <a:r>
              <a:rPr lang="en-US" sz="3200" dirty="0"/>
              <a:t>Women with POI, regardless of the cause, have increased </a:t>
            </a:r>
            <a:r>
              <a:rPr lang="en-US" sz="3200" dirty="0" smtClean="0"/>
              <a:t>risks of </a:t>
            </a:r>
            <a:r>
              <a:rPr lang="en-US" sz="3200" u="sng" dirty="0"/>
              <a:t>CVD</a:t>
            </a:r>
            <a:r>
              <a:rPr lang="en-US" sz="3200" dirty="0"/>
              <a:t> </a:t>
            </a:r>
            <a:r>
              <a:rPr lang="en-US" sz="3200" dirty="0" smtClean="0"/>
              <a:t>and </a:t>
            </a:r>
            <a:r>
              <a:rPr lang="en-US" sz="3200" u="sng" dirty="0"/>
              <a:t>ischemic </a:t>
            </a:r>
            <a:r>
              <a:rPr lang="en-US" sz="3200" u="sng" dirty="0" smtClean="0"/>
              <a:t>stroke</a:t>
            </a:r>
            <a:r>
              <a:rPr lang="en-US" sz="3200" dirty="0" smtClean="0"/>
              <a:t>.</a:t>
            </a:r>
          </a:p>
          <a:p>
            <a:endParaRPr lang="en-US" dirty="0"/>
          </a:p>
          <a:p>
            <a:endParaRPr lang="en-US" dirty="0" smtClean="0"/>
          </a:p>
          <a:p>
            <a:endParaRPr lang="en-US" sz="1500" dirty="0" smtClean="0">
              <a:solidFill>
                <a:srgbClr val="C00000"/>
              </a:solidFill>
            </a:endParaRPr>
          </a:p>
          <a:p>
            <a:endParaRPr lang="en-US" sz="1500" dirty="0">
              <a:solidFill>
                <a:srgbClr val="C00000"/>
              </a:solidFill>
            </a:endParaRPr>
          </a:p>
          <a:p>
            <a:endParaRPr lang="en-US" sz="1500" dirty="0" smtClean="0">
              <a:solidFill>
                <a:srgbClr val="C00000"/>
              </a:solidFill>
            </a:endParaRPr>
          </a:p>
          <a:p>
            <a:endParaRPr lang="en-US" sz="1500" dirty="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p:txBody>
      </p:sp>
    </p:spTree>
    <p:extLst>
      <p:ext uri="{BB962C8B-B14F-4D97-AF65-F5344CB8AC3E}">
        <p14:creationId xmlns:p14="http://schemas.microsoft.com/office/powerpoint/2010/main" val="2107183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1560" y="1447800"/>
            <a:ext cx="8075240" cy="4789512"/>
          </a:xfrm>
        </p:spPr>
        <p:txBody>
          <a:bodyPr>
            <a:normAutofit/>
          </a:bodyPr>
          <a:lstStyle/>
          <a:p>
            <a:r>
              <a:rPr lang="en-US" sz="3200" dirty="0"/>
              <a:t>Treatment with the use of HRT for 6 months </a:t>
            </a:r>
            <a:r>
              <a:rPr lang="en-US" sz="3200" dirty="0" smtClean="0"/>
              <a:t>significantly improved </a:t>
            </a:r>
            <a:r>
              <a:rPr lang="en-US" sz="3200" dirty="0"/>
              <a:t>endothelial function in these </a:t>
            </a:r>
            <a:r>
              <a:rPr lang="en-US" sz="3200" dirty="0" smtClean="0"/>
              <a:t>women.</a:t>
            </a:r>
          </a:p>
          <a:p>
            <a:endParaRPr lang="en-US" sz="3200" dirty="0"/>
          </a:p>
          <a:p>
            <a:endParaRPr lang="en-US" sz="3200" dirty="0" smtClean="0"/>
          </a:p>
          <a:p>
            <a:endParaRPr lang="en-US" sz="3200" dirty="0"/>
          </a:p>
          <a:p>
            <a:endParaRPr lang="en-US" sz="3200" dirty="0" smtClean="0"/>
          </a:p>
          <a:p>
            <a:r>
              <a:rPr lang="en-US" sz="1600" dirty="0">
                <a:solidFill>
                  <a:srgbClr val="C00000"/>
                </a:solidFill>
              </a:rPr>
              <a:t>Fertility and Sterility® Vol. 106, No. 7, December 2016 0015-0282/$36.00</a:t>
            </a:r>
          </a:p>
          <a:p>
            <a:r>
              <a:rPr lang="en-US" sz="1600" dirty="0">
                <a:solidFill>
                  <a:srgbClr val="C00000"/>
                </a:solidFill>
              </a:rPr>
              <a:t>Hormone replacement therapy in young women with primary ovarian insufficiency and early </a:t>
            </a:r>
            <a:r>
              <a:rPr lang="en-US" sz="1600" dirty="0" smtClean="0">
                <a:solidFill>
                  <a:srgbClr val="C00000"/>
                </a:solidFill>
              </a:rPr>
              <a:t>menopause</a:t>
            </a:r>
            <a:endParaRPr lang="en-US" sz="1600" dirty="0"/>
          </a:p>
          <a:p>
            <a:endParaRPr lang="en-US" sz="3200" dirty="0"/>
          </a:p>
        </p:txBody>
      </p:sp>
    </p:spTree>
    <p:extLst>
      <p:ext uri="{BB962C8B-B14F-4D97-AF65-F5344CB8AC3E}">
        <p14:creationId xmlns:p14="http://schemas.microsoft.com/office/powerpoint/2010/main" val="3505075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143000"/>
          </a:xfrm>
        </p:spPr>
        <p:txBody>
          <a:bodyPr>
            <a:normAutofit fontScale="90000"/>
          </a:bodyPr>
          <a:lstStyle/>
          <a:p>
            <a:r>
              <a:rPr lang="en-US" b="1" dirty="0">
                <a:solidFill>
                  <a:srgbClr val="C00000"/>
                </a:solidFill>
              </a:rPr>
              <a:t>CVD risk assessments and risk reduction</a:t>
            </a:r>
          </a:p>
        </p:txBody>
      </p:sp>
      <p:sp>
        <p:nvSpPr>
          <p:cNvPr id="3" name="Content Placeholder 2"/>
          <p:cNvSpPr>
            <a:spLocks noGrp="1"/>
          </p:cNvSpPr>
          <p:nvPr>
            <p:ph sz="quarter" idx="1"/>
          </p:nvPr>
        </p:nvSpPr>
        <p:spPr>
          <a:xfrm>
            <a:off x="179512" y="1447800"/>
            <a:ext cx="8784976" cy="5149552"/>
          </a:xfrm>
        </p:spPr>
        <p:txBody>
          <a:bodyPr>
            <a:normAutofit/>
          </a:bodyPr>
          <a:lstStyle/>
          <a:p>
            <a:r>
              <a:rPr lang="en-US" sz="3600" dirty="0"/>
              <a:t>These </a:t>
            </a:r>
            <a:r>
              <a:rPr lang="en-US" sz="3600" dirty="0" smtClean="0"/>
              <a:t>include:</a:t>
            </a:r>
          </a:p>
          <a:p>
            <a:r>
              <a:rPr lang="en-US" sz="3600" dirty="0" smtClean="0"/>
              <a:t> </a:t>
            </a:r>
            <a:r>
              <a:rPr lang="en-US" sz="3600" dirty="0"/>
              <a:t>lifestyle </a:t>
            </a:r>
            <a:r>
              <a:rPr lang="en-US" sz="3600" dirty="0" smtClean="0"/>
              <a:t>modifications</a:t>
            </a:r>
          </a:p>
          <a:p>
            <a:r>
              <a:rPr lang="en-US" sz="3600" dirty="0" smtClean="0"/>
              <a:t>management </a:t>
            </a:r>
            <a:r>
              <a:rPr lang="en-US" sz="3600" dirty="0"/>
              <a:t>of lipid levels </a:t>
            </a:r>
            <a:r>
              <a:rPr lang="en-US" sz="3600" dirty="0" smtClean="0"/>
              <a:t>and </a:t>
            </a:r>
          </a:p>
          <a:p>
            <a:r>
              <a:rPr lang="en-US" sz="3600" dirty="0" smtClean="0"/>
              <a:t>hypertension</a:t>
            </a:r>
            <a:r>
              <a:rPr lang="en-US" sz="3600" dirty="0"/>
              <a:t>, and </a:t>
            </a:r>
            <a:endParaRPr lang="en-US" sz="3600" dirty="0" smtClean="0"/>
          </a:p>
          <a:p>
            <a:r>
              <a:rPr lang="en-US" sz="3600" dirty="0" smtClean="0"/>
              <a:t>early initiation </a:t>
            </a:r>
            <a:r>
              <a:rPr lang="en-US" sz="3600" dirty="0"/>
              <a:t>of physiologic </a:t>
            </a:r>
            <a:r>
              <a:rPr lang="en-US" sz="3600" dirty="0" smtClean="0"/>
              <a:t>HRT</a:t>
            </a:r>
          </a:p>
          <a:p>
            <a:endParaRPr lang="en-US" sz="3600" dirty="0"/>
          </a:p>
          <a:p>
            <a:endParaRPr lang="en-US" sz="3600"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sz="1500" dirty="0"/>
          </a:p>
        </p:txBody>
      </p:sp>
    </p:spTree>
    <p:extLst>
      <p:ext uri="{BB962C8B-B14F-4D97-AF65-F5344CB8AC3E}">
        <p14:creationId xmlns:p14="http://schemas.microsoft.com/office/powerpoint/2010/main" val="832038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normAutofit/>
          </a:bodyPr>
          <a:lstStyle/>
          <a:p>
            <a:r>
              <a:rPr lang="en-US" dirty="0" smtClean="0"/>
              <a:t>MANAGEMENT</a:t>
            </a:r>
            <a:br>
              <a:rPr lang="en-US" dirty="0" smtClean="0"/>
            </a:br>
            <a:r>
              <a:rPr lang="en-US" dirty="0" smtClean="0"/>
              <a:t>of POF</a:t>
            </a:r>
            <a:endParaRPr lang="en-US" dirty="0"/>
          </a:p>
        </p:txBody>
      </p:sp>
    </p:spTree>
    <p:extLst>
      <p:ext uri="{BB962C8B-B14F-4D97-AF65-F5344CB8AC3E}">
        <p14:creationId xmlns:p14="http://schemas.microsoft.com/office/powerpoint/2010/main" val="326134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2776"/>
          </a:xfrm>
        </p:spPr>
        <p:txBody>
          <a:bodyPr>
            <a:normAutofit/>
          </a:bodyPr>
          <a:lstStyle/>
          <a:p>
            <a:r>
              <a:rPr lang="en-US" dirty="0" smtClean="0">
                <a:solidFill>
                  <a:srgbClr val="C00000"/>
                </a:solidFill>
              </a:rPr>
              <a:t>HRT IN  </a:t>
            </a:r>
            <a:r>
              <a:rPr lang="en-US" dirty="0">
                <a:solidFill>
                  <a:srgbClr val="C00000"/>
                </a:solidFill>
              </a:rPr>
              <a:t>POF</a:t>
            </a:r>
          </a:p>
        </p:txBody>
      </p:sp>
      <p:sp>
        <p:nvSpPr>
          <p:cNvPr id="3" name="Content Placeholder 2"/>
          <p:cNvSpPr>
            <a:spLocks noGrp="1"/>
          </p:cNvSpPr>
          <p:nvPr>
            <p:ph sz="quarter" idx="1"/>
          </p:nvPr>
        </p:nvSpPr>
        <p:spPr>
          <a:xfrm>
            <a:off x="179512" y="1628800"/>
            <a:ext cx="8784976" cy="5040560"/>
          </a:xfrm>
        </p:spPr>
        <p:txBody>
          <a:bodyPr/>
          <a:lstStyle/>
          <a:p>
            <a:r>
              <a:rPr lang="en-US" sz="3200" dirty="0" smtClean="0"/>
              <a:t>The </a:t>
            </a:r>
            <a:r>
              <a:rPr lang="en-US" sz="3200" dirty="0"/>
              <a:t>first goal of the </a:t>
            </a:r>
            <a:r>
              <a:rPr lang="en-US" sz="3200" dirty="0" err="1" smtClean="0"/>
              <a:t>management→</a:t>
            </a:r>
            <a:r>
              <a:rPr lang="en-US" sz="3200" dirty="0" err="1"/>
              <a:t>Prevention</a:t>
            </a:r>
            <a:r>
              <a:rPr lang="en-US" sz="3200" dirty="0"/>
              <a:t> of consequences of </a:t>
            </a:r>
            <a:r>
              <a:rPr lang="en-US" sz="3200" dirty="0" err="1" smtClean="0"/>
              <a:t>hypoestrogenemia</a:t>
            </a:r>
            <a:endParaRPr lang="en-US" sz="3200" dirty="0" smtClean="0"/>
          </a:p>
          <a:p>
            <a:endParaRPr lang="en-US" sz="3200" dirty="0" smtClean="0"/>
          </a:p>
          <a:p>
            <a:r>
              <a:rPr lang="en-US" sz="3200" dirty="0" smtClean="0"/>
              <a:t>HRT </a:t>
            </a:r>
            <a:r>
              <a:rPr lang="en-US" sz="3200" dirty="0"/>
              <a:t>as soon as POF is </a:t>
            </a:r>
            <a:r>
              <a:rPr lang="en-US" sz="3200" dirty="0" smtClean="0"/>
              <a:t>diagnosed</a:t>
            </a:r>
          </a:p>
          <a:p>
            <a:endParaRPr lang="en-US" dirty="0"/>
          </a:p>
        </p:txBody>
      </p:sp>
    </p:spTree>
    <p:extLst>
      <p:ext uri="{BB962C8B-B14F-4D97-AF65-F5344CB8AC3E}">
        <p14:creationId xmlns:p14="http://schemas.microsoft.com/office/powerpoint/2010/main" val="1854383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68952" cy="1143000"/>
          </a:xfrm>
        </p:spPr>
        <p:txBody>
          <a:bodyPr/>
          <a:lstStyle/>
          <a:p>
            <a:r>
              <a:rPr lang="en-US" b="1" dirty="0">
                <a:solidFill>
                  <a:srgbClr val="C00000"/>
                </a:solidFill>
              </a:rPr>
              <a:t>HORMONE REPLACEMENT THERAPY</a:t>
            </a:r>
          </a:p>
        </p:txBody>
      </p:sp>
      <p:sp>
        <p:nvSpPr>
          <p:cNvPr id="3" name="Content Placeholder 2"/>
          <p:cNvSpPr>
            <a:spLocks noGrp="1"/>
          </p:cNvSpPr>
          <p:nvPr>
            <p:ph sz="quarter" idx="1"/>
          </p:nvPr>
        </p:nvSpPr>
        <p:spPr>
          <a:xfrm>
            <a:off x="179512" y="1447800"/>
            <a:ext cx="8784976" cy="5221560"/>
          </a:xfrm>
        </p:spPr>
        <p:txBody>
          <a:bodyPr>
            <a:normAutofit lnSpcReduction="10000"/>
          </a:bodyPr>
          <a:lstStyle/>
          <a:p>
            <a:r>
              <a:rPr lang="en-US" sz="4000" dirty="0"/>
              <a:t>The </a:t>
            </a:r>
            <a:r>
              <a:rPr lang="en-US" sz="4000" dirty="0">
                <a:solidFill>
                  <a:srgbClr val="C00000"/>
                </a:solidFill>
              </a:rPr>
              <a:t>W</a:t>
            </a:r>
            <a:r>
              <a:rPr lang="en-US" sz="4000" dirty="0"/>
              <a:t>omen's </a:t>
            </a:r>
            <a:r>
              <a:rPr lang="en-US" sz="4000" dirty="0">
                <a:solidFill>
                  <a:srgbClr val="C00000"/>
                </a:solidFill>
              </a:rPr>
              <a:t>H</a:t>
            </a:r>
            <a:r>
              <a:rPr lang="en-US" sz="4000" dirty="0"/>
              <a:t>ealth </a:t>
            </a:r>
            <a:r>
              <a:rPr lang="en-US" sz="4000" dirty="0">
                <a:solidFill>
                  <a:srgbClr val="C00000"/>
                </a:solidFill>
              </a:rPr>
              <a:t>I</a:t>
            </a:r>
            <a:r>
              <a:rPr lang="en-US" sz="4000" dirty="0"/>
              <a:t>nitiative study involved </a:t>
            </a:r>
            <a:r>
              <a:rPr lang="en-US" sz="4000" dirty="0" smtClean="0"/>
              <a:t>menopausal women </a:t>
            </a:r>
            <a:r>
              <a:rPr lang="en-US" sz="4000" dirty="0"/>
              <a:t>who averaged 63 years of </a:t>
            </a:r>
            <a:r>
              <a:rPr lang="en-US" sz="4000" dirty="0" smtClean="0"/>
              <a:t>age.(</a:t>
            </a:r>
            <a:r>
              <a:rPr lang="en-US" sz="4000" u="sng" dirty="0"/>
              <a:t>hormone ‘‘</a:t>
            </a:r>
            <a:r>
              <a:rPr lang="en-US" sz="4000" u="sng" dirty="0" smtClean="0"/>
              <a:t>extension</a:t>
            </a:r>
            <a:r>
              <a:rPr lang="en-US" sz="4000" dirty="0" smtClean="0"/>
              <a:t>)</a:t>
            </a:r>
          </a:p>
          <a:p>
            <a:endParaRPr lang="en-US" sz="4000" dirty="0" smtClean="0"/>
          </a:p>
          <a:p>
            <a:r>
              <a:rPr lang="en-US" sz="4000" dirty="0" smtClean="0"/>
              <a:t>The </a:t>
            </a:r>
            <a:r>
              <a:rPr lang="en-US" sz="4000" dirty="0"/>
              <a:t>results </a:t>
            </a:r>
            <a:r>
              <a:rPr lang="en-US" sz="4000" dirty="0" smtClean="0"/>
              <a:t>should not </a:t>
            </a:r>
            <a:r>
              <a:rPr lang="en-US" sz="4000" dirty="0"/>
              <a:t>be applied to </a:t>
            </a:r>
            <a:r>
              <a:rPr lang="en-US" sz="4000" dirty="0" smtClean="0"/>
              <a:t>young </a:t>
            </a:r>
            <a:r>
              <a:rPr lang="en-US" sz="4000" dirty="0"/>
              <a:t>women with POI or early </a:t>
            </a:r>
            <a:r>
              <a:rPr lang="en-US" sz="4000" dirty="0" smtClean="0"/>
              <a:t>menopause. (</a:t>
            </a:r>
            <a:r>
              <a:rPr lang="en-US" sz="4000" u="sng" dirty="0" smtClean="0"/>
              <a:t>hormone replacement)</a:t>
            </a:r>
          </a:p>
          <a:p>
            <a:endParaRPr lang="en-US" sz="1600" dirty="0" smtClean="0">
              <a:solidFill>
                <a:srgbClr val="C00000"/>
              </a:solidFill>
            </a:endParaRPr>
          </a:p>
          <a:p>
            <a:r>
              <a:rPr lang="en-US" sz="1600" dirty="0" smtClean="0">
                <a:solidFill>
                  <a:srgbClr val="C00000"/>
                </a:solidFill>
              </a:rPr>
              <a:t>Fertility </a:t>
            </a:r>
            <a:r>
              <a:rPr lang="en-US" sz="1600" dirty="0">
                <a:solidFill>
                  <a:srgbClr val="C00000"/>
                </a:solidFill>
              </a:rPr>
              <a:t>and Sterility® Vol. 106, No. 7, December 2016 0015-0282/$36.00</a:t>
            </a:r>
          </a:p>
          <a:p>
            <a:r>
              <a:rPr lang="en-US" sz="1600" dirty="0">
                <a:solidFill>
                  <a:srgbClr val="C00000"/>
                </a:solidFill>
              </a:rPr>
              <a:t>Hormone replacement therapy in young women with primary ovarian insufficiency and early menopause</a:t>
            </a:r>
            <a:endParaRPr lang="en-US" sz="1600" dirty="0"/>
          </a:p>
        </p:txBody>
      </p:sp>
    </p:spTree>
    <p:extLst>
      <p:ext uri="{BB962C8B-B14F-4D97-AF65-F5344CB8AC3E}">
        <p14:creationId xmlns:p14="http://schemas.microsoft.com/office/powerpoint/2010/main" val="157816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HORMONE REPLACEMENT THERAPY</a:t>
            </a:r>
            <a:endParaRPr lang="en-US" dirty="0"/>
          </a:p>
        </p:txBody>
      </p:sp>
      <p:sp>
        <p:nvSpPr>
          <p:cNvPr id="3" name="Content Placeholder 2"/>
          <p:cNvSpPr>
            <a:spLocks noGrp="1"/>
          </p:cNvSpPr>
          <p:nvPr>
            <p:ph sz="quarter" idx="1"/>
          </p:nvPr>
        </p:nvSpPr>
        <p:spPr>
          <a:xfrm>
            <a:off x="467544" y="1447800"/>
            <a:ext cx="8219256" cy="4861520"/>
          </a:xfrm>
        </p:spPr>
        <p:txBody>
          <a:bodyPr>
            <a:normAutofit fontScale="85000" lnSpcReduction="10000"/>
          </a:bodyPr>
          <a:lstStyle/>
          <a:p>
            <a:endParaRPr lang="en-US" sz="3200" dirty="0" smtClean="0"/>
          </a:p>
          <a:p>
            <a:r>
              <a:rPr lang="en-US" sz="3200" dirty="0" smtClean="0"/>
              <a:t>Unfortunately</a:t>
            </a:r>
            <a:r>
              <a:rPr lang="en-US" sz="3200" dirty="0"/>
              <a:t>, </a:t>
            </a:r>
            <a:r>
              <a:rPr lang="en-US" sz="3200" dirty="0" smtClean="0"/>
              <a:t>a recent </a:t>
            </a:r>
            <a:r>
              <a:rPr lang="en-US" sz="3200" dirty="0"/>
              <a:t>study showed </a:t>
            </a:r>
            <a:r>
              <a:rPr lang="en-US" sz="3200" dirty="0" smtClean="0"/>
              <a:t>that more </a:t>
            </a:r>
            <a:r>
              <a:rPr lang="en-US" sz="3200" dirty="0"/>
              <a:t>than one-half (52%) of </a:t>
            </a:r>
            <a:r>
              <a:rPr lang="en-US" sz="3200" dirty="0" smtClean="0"/>
              <a:t>young women </a:t>
            </a:r>
            <a:r>
              <a:rPr lang="en-US" sz="3200" dirty="0"/>
              <a:t>with POI either </a:t>
            </a:r>
            <a:r>
              <a:rPr lang="en-US" sz="3200" dirty="0" smtClean="0"/>
              <a:t>never </a:t>
            </a:r>
            <a:r>
              <a:rPr lang="en-US" sz="3200" dirty="0"/>
              <a:t>take HRT, start HRT </a:t>
            </a:r>
            <a:r>
              <a:rPr lang="en-US" sz="3200" dirty="0" smtClean="0"/>
              <a:t>many years </a:t>
            </a:r>
            <a:r>
              <a:rPr lang="en-US" sz="3200" dirty="0"/>
              <a:t>after their diagnosis, and/or discontinue HRT </a:t>
            </a:r>
            <a:r>
              <a:rPr lang="en-US" sz="3200" dirty="0" smtClean="0"/>
              <a:t>use before </a:t>
            </a:r>
            <a:r>
              <a:rPr lang="en-US" sz="3200" dirty="0"/>
              <a:t>age 45 </a:t>
            </a:r>
            <a:r>
              <a:rPr lang="en-US" sz="3200" dirty="0" smtClean="0"/>
              <a:t>.</a:t>
            </a:r>
          </a:p>
          <a:p>
            <a:endParaRPr lang="en-US" sz="3200" dirty="0"/>
          </a:p>
          <a:p>
            <a:endParaRPr lang="en-US" sz="3200" dirty="0" smtClean="0"/>
          </a:p>
          <a:p>
            <a:endParaRPr lang="en-US" sz="1900" dirty="0" smtClean="0">
              <a:solidFill>
                <a:srgbClr val="C00000"/>
              </a:solidFill>
            </a:endParaRPr>
          </a:p>
          <a:p>
            <a:endParaRPr lang="en-US" sz="1900" dirty="0">
              <a:solidFill>
                <a:srgbClr val="C00000"/>
              </a:solidFill>
            </a:endParaRPr>
          </a:p>
          <a:p>
            <a:endParaRPr lang="en-US" sz="1900" dirty="0" smtClean="0">
              <a:solidFill>
                <a:srgbClr val="C00000"/>
              </a:solidFill>
            </a:endParaRPr>
          </a:p>
          <a:p>
            <a:endParaRPr lang="en-US" sz="1900" dirty="0" smtClean="0">
              <a:solidFill>
                <a:srgbClr val="C00000"/>
              </a:solidFill>
            </a:endParaRPr>
          </a:p>
          <a:p>
            <a:r>
              <a:rPr lang="en-US" sz="1900" dirty="0" smtClean="0">
                <a:solidFill>
                  <a:srgbClr val="C00000"/>
                </a:solidFill>
              </a:rPr>
              <a:t>Fertility </a:t>
            </a:r>
            <a:r>
              <a:rPr lang="en-US" sz="1900" dirty="0">
                <a:solidFill>
                  <a:srgbClr val="C00000"/>
                </a:solidFill>
              </a:rPr>
              <a:t>and Sterility® Vol. 106, No. 7, December 2016 0015-0282/$36.00</a:t>
            </a:r>
          </a:p>
          <a:p>
            <a:r>
              <a:rPr lang="en-US" sz="1900" dirty="0">
                <a:solidFill>
                  <a:srgbClr val="C00000"/>
                </a:solidFill>
              </a:rPr>
              <a:t>Hormone replacement therapy in young women with primary ovarian insufficiency and early menopause</a:t>
            </a:r>
            <a:endParaRPr lang="en-US" sz="1900" dirty="0"/>
          </a:p>
          <a:p>
            <a:endParaRPr lang="en-US" sz="3200" dirty="0"/>
          </a:p>
        </p:txBody>
      </p:sp>
    </p:spTree>
    <p:extLst>
      <p:ext uri="{BB962C8B-B14F-4D97-AF65-F5344CB8AC3E}">
        <p14:creationId xmlns:p14="http://schemas.microsoft.com/office/powerpoint/2010/main" val="1053220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1143000"/>
          </a:xfrm>
        </p:spPr>
        <p:txBody>
          <a:bodyPr/>
          <a:lstStyle/>
          <a:p>
            <a:r>
              <a:rPr lang="en-US" dirty="0" smtClean="0">
                <a:solidFill>
                  <a:srgbClr val="C00000"/>
                </a:solidFill>
              </a:rPr>
              <a:t>Transdermal </a:t>
            </a:r>
            <a:r>
              <a:rPr lang="en-US" dirty="0">
                <a:solidFill>
                  <a:srgbClr val="C00000"/>
                </a:solidFill>
              </a:rPr>
              <a:t>or </a:t>
            </a:r>
            <a:r>
              <a:rPr lang="en-US" dirty="0" smtClean="0">
                <a:solidFill>
                  <a:srgbClr val="C00000"/>
                </a:solidFill>
              </a:rPr>
              <a:t>Transvaginal </a:t>
            </a:r>
            <a:r>
              <a:rPr lang="en-US" dirty="0">
                <a:solidFill>
                  <a:srgbClr val="C00000"/>
                </a:solidFill>
              </a:rPr>
              <a:t>E2 therapy</a:t>
            </a:r>
          </a:p>
        </p:txBody>
      </p:sp>
      <p:sp>
        <p:nvSpPr>
          <p:cNvPr id="3" name="Content Placeholder 2"/>
          <p:cNvSpPr>
            <a:spLocks noGrp="1"/>
          </p:cNvSpPr>
          <p:nvPr>
            <p:ph sz="quarter" idx="1"/>
          </p:nvPr>
        </p:nvSpPr>
        <p:spPr>
          <a:xfrm>
            <a:off x="251520" y="1447800"/>
            <a:ext cx="8712968" cy="5149552"/>
          </a:xfrm>
        </p:spPr>
        <p:txBody>
          <a:bodyPr>
            <a:normAutofit lnSpcReduction="10000"/>
          </a:bodyPr>
          <a:lstStyle/>
          <a:p>
            <a:endParaRPr lang="en-US" sz="3200" dirty="0" smtClean="0"/>
          </a:p>
          <a:p>
            <a:r>
              <a:rPr lang="en-US" sz="3200" dirty="0" smtClean="0"/>
              <a:t>The </a:t>
            </a:r>
            <a:r>
              <a:rPr lang="en-US" sz="3200" dirty="0"/>
              <a:t>weight of evidence now favors transdermal or </a:t>
            </a:r>
            <a:r>
              <a:rPr lang="en-US" sz="3200" dirty="0" smtClean="0"/>
              <a:t>transvaginal E2 </a:t>
            </a:r>
            <a:r>
              <a:rPr lang="en-US" sz="3200" dirty="0"/>
              <a:t>therapy as the first line of HRT for young </a:t>
            </a:r>
            <a:r>
              <a:rPr lang="en-US" sz="3200" dirty="0" smtClean="0"/>
              <a:t>women with </a:t>
            </a:r>
            <a:r>
              <a:rPr lang="en-US" sz="3200" dirty="0"/>
              <a:t>POI or early menopause. </a:t>
            </a:r>
          </a:p>
          <a:p>
            <a:endParaRPr lang="en-US" dirty="0" smtClean="0"/>
          </a:p>
          <a:p>
            <a:endParaRPr lang="en-US" dirty="0"/>
          </a:p>
          <a:p>
            <a:endParaRPr lang="en-US" dirty="0" smtClean="0"/>
          </a:p>
          <a:p>
            <a:endParaRPr lang="en-US" dirty="0"/>
          </a:p>
          <a:p>
            <a:endParaRPr lang="en-US" sz="1500" dirty="0" smtClean="0">
              <a:solidFill>
                <a:srgbClr val="C00000"/>
              </a:solidFill>
            </a:endParaRPr>
          </a:p>
          <a:p>
            <a:endParaRPr lang="en-US" sz="1500" dirty="0">
              <a:solidFill>
                <a:srgbClr val="C00000"/>
              </a:solidFill>
            </a:endParaRPr>
          </a:p>
          <a:p>
            <a:endParaRPr lang="en-US" sz="1500" dirty="0" smtClean="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1853714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US" dirty="0" smtClean="0">
                <a:solidFill>
                  <a:srgbClr val="C00000"/>
                </a:solidFill>
              </a:rPr>
              <a:t>Transdermal </a:t>
            </a:r>
            <a:r>
              <a:rPr lang="en-US" dirty="0">
                <a:solidFill>
                  <a:srgbClr val="C00000"/>
                </a:solidFill>
              </a:rPr>
              <a:t>patch and the vaginal ring</a:t>
            </a:r>
          </a:p>
        </p:txBody>
      </p:sp>
      <p:sp>
        <p:nvSpPr>
          <p:cNvPr id="3" name="Content Placeholder 2"/>
          <p:cNvSpPr>
            <a:spLocks noGrp="1"/>
          </p:cNvSpPr>
          <p:nvPr>
            <p:ph sz="quarter" idx="1"/>
          </p:nvPr>
        </p:nvSpPr>
        <p:spPr>
          <a:xfrm>
            <a:off x="179512" y="1447800"/>
            <a:ext cx="8784976" cy="5149552"/>
          </a:xfrm>
        </p:spPr>
        <p:txBody>
          <a:bodyPr>
            <a:normAutofit fontScale="85000" lnSpcReduction="10000"/>
          </a:bodyPr>
          <a:lstStyle/>
          <a:p>
            <a:r>
              <a:rPr lang="en-US" sz="3500" dirty="0"/>
              <a:t>The transdermal patch and the vaginal </a:t>
            </a:r>
            <a:r>
              <a:rPr lang="en-US" sz="3500" dirty="0" smtClean="0"/>
              <a:t>ring that </a:t>
            </a:r>
            <a:r>
              <a:rPr lang="en-US" sz="3500" dirty="0"/>
              <a:t>deliver 0.100 mg E2 per day </a:t>
            </a:r>
            <a:endParaRPr lang="en-US" sz="3500" dirty="0" smtClean="0"/>
          </a:p>
          <a:p>
            <a:endParaRPr lang="en-US" sz="3500" dirty="0"/>
          </a:p>
          <a:p>
            <a:r>
              <a:rPr lang="en-US" sz="3500" dirty="0" smtClean="0"/>
              <a:t>These </a:t>
            </a:r>
            <a:r>
              <a:rPr lang="en-US" sz="3500" dirty="0"/>
              <a:t>formulations mimic the daily </a:t>
            </a:r>
            <a:r>
              <a:rPr lang="en-US" sz="3500" dirty="0" smtClean="0"/>
              <a:t>ovarian production </a:t>
            </a:r>
            <a:r>
              <a:rPr lang="en-US" sz="3500" dirty="0"/>
              <a:t>rate of E2 and achieve average serum E2 levels </a:t>
            </a:r>
            <a:r>
              <a:rPr lang="en-US" sz="3500" dirty="0" smtClean="0"/>
              <a:t>of 100 </a:t>
            </a:r>
            <a:r>
              <a:rPr lang="en-US" sz="3500" dirty="0" err="1"/>
              <a:t>pg</a:t>
            </a:r>
            <a:r>
              <a:rPr lang="en-US" sz="3500" dirty="0"/>
              <a:t>/mL; this is the average level that women with </a:t>
            </a:r>
            <a:r>
              <a:rPr lang="en-US" sz="3500" dirty="0" smtClean="0"/>
              <a:t>normal ovarian </a:t>
            </a:r>
            <a:r>
              <a:rPr lang="en-US" sz="3500" dirty="0"/>
              <a:t>function experience across the menstrual </a:t>
            </a:r>
            <a:r>
              <a:rPr lang="en-US" sz="3500" dirty="0" smtClean="0"/>
              <a:t>cycle.</a:t>
            </a:r>
          </a:p>
          <a:p>
            <a:endParaRPr lang="en-US" dirty="0"/>
          </a:p>
          <a:p>
            <a:endParaRPr lang="en-US" dirty="0" smtClean="0"/>
          </a:p>
          <a:p>
            <a:endParaRPr lang="en-US" dirty="0"/>
          </a:p>
          <a:p>
            <a:endParaRPr lang="en-US"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sz="1500" dirty="0"/>
          </a:p>
        </p:txBody>
      </p:sp>
    </p:spTree>
    <p:extLst>
      <p:ext uri="{BB962C8B-B14F-4D97-AF65-F5344CB8AC3E}">
        <p14:creationId xmlns:p14="http://schemas.microsoft.com/office/powerpoint/2010/main" val="2836572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C00000"/>
                </a:solidFill>
              </a:rPr>
              <a:t>Primary ovarian insufficiency</a:t>
            </a:r>
            <a:br>
              <a:rPr lang="en-US" b="1" dirty="0">
                <a:solidFill>
                  <a:srgbClr val="C00000"/>
                </a:solidFill>
              </a:rPr>
            </a:br>
            <a:r>
              <a:rPr lang="en-US" b="1" dirty="0">
                <a:solidFill>
                  <a:srgbClr val="C00000"/>
                </a:solidFill>
              </a:rPr>
              <a:t>(POI)</a:t>
            </a:r>
          </a:p>
        </p:txBody>
      </p:sp>
      <p:sp>
        <p:nvSpPr>
          <p:cNvPr id="3" name="Content Placeholder 2"/>
          <p:cNvSpPr>
            <a:spLocks noGrp="1"/>
          </p:cNvSpPr>
          <p:nvPr>
            <p:ph sz="quarter" idx="1"/>
          </p:nvPr>
        </p:nvSpPr>
        <p:spPr>
          <a:xfrm>
            <a:off x="251520" y="1447800"/>
            <a:ext cx="8568952" cy="5149552"/>
          </a:xfrm>
        </p:spPr>
        <p:txBody>
          <a:bodyPr>
            <a:normAutofit/>
          </a:bodyPr>
          <a:lstStyle/>
          <a:p>
            <a:r>
              <a:rPr lang="en-US" b="1" dirty="0" smtClean="0">
                <a:solidFill>
                  <a:srgbClr val="C00000"/>
                </a:solidFill>
              </a:rPr>
              <a:t>POI</a:t>
            </a:r>
            <a:r>
              <a:rPr lang="en-US" dirty="0" smtClean="0"/>
              <a:t> </a:t>
            </a:r>
            <a:r>
              <a:rPr lang="en-US" dirty="0"/>
              <a:t>is a rare but </a:t>
            </a:r>
            <a:r>
              <a:rPr lang="en-US" dirty="0" smtClean="0"/>
              <a:t>important cause </a:t>
            </a:r>
            <a:r>
              <a:rPr lang="en-US" dirty="0"/>
              <a:t>of sex steroid </a:t>
            </a:r>
            <a:r>
              <a:rPr lang="en-US" dirty="0" smtClean="0"/>
              <a:t>deficiency and </a:t>
            </a:r>
            <a:r>
              <a:rPr lang="en-US" dirty="0"/>
              <a:t>infertility in </a:t>
            </a:r>
            <a:r>
              <a:rPr lang="en-US" dirty="0" smtClean="0"/>
              <a:t>premenopausal women</a:t>
            </a:r>
            <a:r>
              <a:rPr lang="en-US" dirty="0"/>
              <a:t>. </a:t>
            </a:r>
            <a:endParaRPr lang="en-US" dirty="0" smtClean="0"/>
          </a:p>
          <a:p>
            <a:endParaRPr lang="en-US" dirty="0" smtClean="0"/>
          </a:p>
          <a:p>
            <a:r>
              <a:rPr lang="en-US" dirty="0" smtClean="0"/>
              <a:t>POI </a:t>
            </a:r>
            <a:r>
              <a:rPr lang="en-US" dirty="0"/>
              <a:t>is characterized by </a:t>
            </a:r>
            <a:r>
              <a:rPr lang="en-US" dirty="0" smtClean="0"/>
              <a:t>menopausal levels </a:t>
            </a:r>
            <a:r>
              <a:rPr lang="en-US" dirty="0"/>
              <a:t>of FSH and absent </a:t>
            </a:r>
            <a:r>
              <a:rPr lang="en-US" dirty="0" smtClean="0"/>
              <a:t>or irregular </a:t>
            </a:r>
            <a:r>
              <a:rPr lang="en-US" dirty="0"/>
              <a:t>menstrual cycles before </a:t>
            </a:r>
            <a:r>
              <a:rPr lang="en-US" dirty="0" smtClean="0"/>
              <a:t>the age </a:t>
            </a:r>
            <a:r>
              <a:rPr lang="en-US" dirty="0"/>
              <a:t>of 40 years. </a:t>
            </a:r>
            <a:endParaRPr lang="en-US" dirty="0" smtClean="0"/>
          </a:p>
          <a:p>
            <a:endParaRPr lang="en-US" dirty="0" smtClean="0"/>
          </a:p>
          <a:p>
            <a:r>
              <a:rPr lang="en-US" dirty="0" smtClean="0"/>
              <a:t>Because </a:t>
            </a:r>
            <a:r>
              <a:rPr lang="en-US" dirty="0"/>
              <a:t>the </a:t>
            </a:r>
            <a:r>
              <a:rPr lang="en-US" dirty="0" smtClean="0"/>
              <a:t>average age </a:t>
            </a:r>
            <a:r>
              <a:rPr lang="en-US" dirty="0"/>
              <a:t>of natural menopause is </a:t>
            </a:r>
            <a:r>
              <a:rPr lang="en-US" dirty="0" smtClean="0"/>
              <a:t>50– 51 </a:t>
            </a:r>
            <a:r>
              <a:rPr lang="en-US" dirty="0"/>
              <a:t>years, women exhibiting these </a:t>
            </a:r>
            <a:r>
              <a:rPr lang="en-US" dirty="0" smtClean="0"/>
              <a:t>findings after </a:t>
            </a:r>
            <a:r>
              <a:rPr lang="en-US" dirty="0"/>
              <a:t>age 40 but before age 45 </a:t>
            </a:r>
            <a:r>
              <a:rPr lang="en-US" dirty="0" smtClean="0"/>
              <a:t>are said </a:t>
            </a:r>
            <a:r>
              <a:rPr lang="en-US" dirty="0"/>
              <a:t>to have </a:t>
            </a:r>
            <a:r>
              <a:rPr lang="en-US" dirty="0">
                <a:solidFill>
                  <a:srgbClr val="C00000"/>
                </a:solidFill>
              </a:rPr>
              <a:t>early menopause </a:t>
            </a:r>
            <a:r>
              <a:rPr lang="en-US" dirty="0" smtClean="0"/>
              <a:t>.</a:t>
            </a:r>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smtClean="0"/>
          </a:p>
        </p:txBody>
      </p:sp>
    </p:spTree>
    <p:extLst>
      <p:ext uri="{BB962C8B-B14F-4D97-AF65-F5344CB8AC3E}">
        <p14:creationId xmlns:p14="http://schemas.microsoft.com/office/powerpoint/2010/main" val="1008734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pPr algn="ctr"/>
            <a:r>
              <a:rPr lang="en-US" dirty="0" smtClean="0">
                <a:solidFill>
                  <a:srgbClr val="C00000"/>
                </a:solidFill>
              </a:rPr>
              <a:t>Oral </a:t>
            </a:r>
            <a:r>
              <a:rPr lang="en-US" dirty="0">
                <a:solidFill>
                  <a:srgbClr val="C00000"/>
                </a:solidFill>
              </a:rPr>
              <a:t>E2</a:t>
            </a:r>
          </a:p>
        </p:txBody>
      </p:sp>
      <p:sp>
        <p:nvSpPr>
          <p:cNvPr id="3" name="Content Placeholder 2"/>
          <p:cNvSpPr>
            <a:spLocks noGrp="1"/>
          </p:cNvSpPr>
          <p:nvPr>
            <p:ph sz="quarter" idx="1"/>
          </p:nvPr>
        </p:nvSpPr>
        <p:spPr>
          <a:xfrm>
            <a:off x="179512" y="1447800"/>
            <a:ext cx="8784976" cy="5221560"/>
          </a:xfrm>
        </p:spPr>
        <p:txBody>
          <a:bodyPr>
            <a:normAutofit fontScale="92500"/>
          </a:bodyPr>
          <a:lstStyle/>
          <a:p>
            <a:r>
              <a:rPr lang="en-US" sz="3200" dirty="0"/>
              <a:t>An equivalent dose of oral E2 is also effective </a:t>
            </a:r>
            <a:r>
              <a:rPr lang="en-US" sz="3200" dirty="0" smtClean="0"/>
              <a:t>replacement; however</a:t>
            </a:r>
            <a:r>
              <a:rPr lang="en-US" sz="3200" dirty="0"/>
              <a:t>, the transdermal and transvaginal routes of </a:t>
            </a:r>
            <a:r>
              <a:rPr lang="en-US" sz="3200" dirty="0" smtClean="0"/>
              <a:t>administration deliver </a:t>
            </a:r>
            <a:r>
              <a:rPr lang="en-US" sz="3200" dirty="0"/>
              <a:t>hormone directly into the circulation, </a:t>
            </a:r>
            <a:r>
              <a:rPr lang="en-US" sz="3200" dirty="0" smtClean="0"/>
              <a:t>which avoids </a:t>
            </a:r>
            <a:r>
              <a:rPr lang="en-US" sz="3200" dirty="0"/>
              <a:t>complications associated with the first-pass effect </a:t>
            </a:r>
            <a:r>
              <a:rPr lang="en-US" sz="3200" dirty="0" smtClean="0"/>
              <a:t>on the </a:t>
            </a:r>
            <a:r>
              <a:rPr lang="en-US" sz="3200" dirty="0"/>
              <a:t>liver when estrogen is given </a:t>
            </a:r>
            <a:r>
              <a:rPr lang="en-US" sz="3200" dirty="0" smtClean="0"/>
              <a:t>orally.</a:t>
            </a:r>
          </a:p>
          <a:p>
            <a:endParaRPr lang="en-US" dirty="0"/>
          </a:p>
          <a:p>
            <a:endParaRPr lang="en-US" dirty="0" smtClean="0"/>
          </a:p>
          <a:p>
            <a:endParaRPr lang="en-US" dirty="0"/>
          </a:p>
          <a:p>
            <a:endParaRPr lang="en-US" dirty="0" smtClean="0"/>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p:txBody>
      </p:sp>
    </p:spTree>
    <p:extLst>
      <p:ext uri="{BB962C8B-B14F-4D97-AF65-F5344CB8AC3E}">
        <p14:creationId xmlns:p14="http://schemas.microsoft.com/office/powerpoint/2010/main" val="502677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Oral E2</a:t>
            </a:r>
            <a:endParaRPr lang="en-US" dirty="0"/>
          </a:p>
        </p:txBody>
      </p:sp>
      <p:sp>
        <p:nvSpPr>
          <p:cNvPr id="3" name="Content Placeholder 2"/>
          <p:cNvSpPr>
            <a:spLocks noGrp="1"/>
          </p:cNvSpPr>
          <p:nvPr>
            <p:ph sz="quarter" idx="1"/>
          </p:nvPr>
        </p:nvSpPr>
        <p:spPr>
          <a:xfrm>
            <a:off x="179512" y="1447800"/>
            <a:ext cx="8784976" cy="5221560"/>
          </a:xfrm>
        </p:spPr>
        <p:txBody>
          <a:bodyPr>
            <a:normAutofit fontScale="92500" lnSpcReduction="10000"/>
          </a:bodyPr>
          <a:lstStyle/>
          <a:p>
            <a:r>
              <a:rPr lang="en-US" sz="3500" dirty="0"/>
              <a:t>transdermal estradiol or vaginal ring (100 mcg daily</a:t>
            </a:r>
            <a:r>
              <a:rPr lang="en-US" sz="3500" dirty="0" smtClean="0"/>
              <a:t>)=</a:t>
            </a:r>
            <a:r>
              <a:rPr lang="en-US" sz="3500" dirty="0"/>
              <a:t> 2 mg of oral micronized </a:t>
            </a:r>
            <a:r>
              <a:rPr lang="en-US" sz="3500" dirty="0" smtClean="0"/>
              <a:t>estradiol=</a:t>
            </a:r>
            <a:r>
              <a:rPr lang="en-US" sz="3500" dirty="0"/>
              <a:t> 1.25 mg of oral conjugated equine </a:t>
            </a:r>
            <a:r>
              <a:rPr lang="en-US" sz="3500" dirty="0" smtClean="0"/>
              <a:t>estrogen=</a:t>
            </a:r>
            <a:r>
              <a:rPr lang="en-US" sz="3500" dirty="0"/>
              <a:t> 10 </a:t>
            </a:r>
            <a:r>
              <a:rPr lang="en-US" sz="3500" dirty="0" smtClean="0"/>
              <a:t>mcg </a:t>
            </a:r>
            <a:r>
              <a:rPr lang="en-US" sz="3500" dirty="0"/>
              <a:t>of oral </a:t>
            </a:r>
            <a:r>
              <a:rPr lang="en-US" sz="3500" dirty="0" err="1"/>
              <a:t>ethinyl</a:t>
            </a:r>
            <a:r>
              <a:rPr lang="en-US" sz="3500" dirty="0"/>
              <a:t> </a:t>
            </a:r>
            <a:r>
              <a:rPr lang="en-US" sz="3500" dirty="0" smtClean="0"/>
              <a:t>estradiol???</a:t>
            </a:r>
          </a:p>
          <a:p>
            <a:endParaRPr lang="en-US" sz="3500"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solidFill>
                  <a:srgbClr val="C00000"/>
                </a:solidFill>
              </a:rPr>
              <a:t>UPTODATE</a:t>
            </a:r>
            <a:endParaRPr lang="en-US" dirty="0">
              <a:solidFill>
                <a:srgbClr val="C00000"/>
              </a:solidFill>
            </a:endParaRPr>
          </a:p>
        </p:txBody>
      </p:sp>
    </p:spTree>
    <p:extLst>
      <p:ext uri="{BB962C8B-B14F-4D97-AF65-F5344CB8AC3E}">
        <p14:creationId xmlns:p14="http://schemas.microsoft.com/office/powerpoint/2010/main" val="4058099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143000"/>
          </a:xfrm>
        </p:spPr>
        <p:txBody>
          <a:bodyPr/>
          <a:lstStyle/>
          <a:p>
            <a:r>
              <a:rPr lang="en-US" dirty="0">
                <a:solidFill>
                  <a:srgbClr val="C00000"/>
                </a:solidFill>
              </a:rPr>
              <a:t>Risk of </a:t>
            </a:r>
            <a:r>
              <a:rPr lang="en-US" dirty="0" smtClean="0">
                <a:solidFill>
                  <a:srgbClr val="C00000"/>
                </a:solidFill>
              </a:rPr>
              <a:t>venous </a:t>
            </a:r>
            <a:r>
              <a:rPr lang="en-US" dirty="0">
                <a:solidFill>
                  <a:srgbClr val="C00000"/>
                </a:solidFill>
              </a:rPr>
              <a:t>thromboembolism</a:t>
            </a:r>
          </a:p>
        </p:txBody>
      </p:sp>
      <p:sp>
        <p:nvSpPr>
          <p:cNvPr id="3" name="Content Placeholder 2"/>
          <p:cNvSpPr>
            <a:spLocks noGrp="1"/>
          </p:cNvSpPr>
          <p:nvPr>
            <p:ph sz="quarter" idx="1"/>
          </p:nvPr>
        </p:nvSpPr>
        <p:spPr>
          <a:xfrm>
            <a:off x="179512" y="1447800"/>
            <a:ext cx="8784976" cy="5149552"/>
          </a:xfrm>
        </p:spPr>
        <p:txBody>
          <a:bodyPr>
            <a:normAutofit fontScale="92500" lnSpcReduction="20000"/>
          </a:bodyPr>
          <a:lstStyle/>
          <a:p>
            <a:r>
              <a:rPr lang="en-US" sz="3500" dirty="0" smtClean="0"/>
              <a:t>oral </a:t>
            </a:r>
            <a:r>
              <a:rPr lang="en-US" sz="3500" dirty="0"/>
              <a:t>estrogen </a:t>
            </a:r>
            <a:r>
              <a:rPr lang="en-US" sz="3500" dirty="0" smtClean="0"/>
              <a:t>&gt; transdermal </a:t>
            </a:r>
            <a:r>
              <a:rPr lang="en-US" sz="3500" dirty="0"/>
              <a:t>estrogen </a:t>
            </a:r>
            <a:endParaRPr lang="en-US" sz="3500" dirty="0" smtClean="0"/>
          </a:p>
          <a:p>
            <a:endParaRPr lang="en-US" sz="3500" dirty="0"/>
          </a:p>
          <a:p>
            <a:r>
              <a:rPr lang="en-US" sz="3500" dirty="0" smtClean="0"/>
              <a:t>In </a:t>
            </a:r>
            <a:r>
              <a:rPr lang="en-US" sz="3500" dirty="0"/>
              <a:t>the </a:t>
            </a:r>
            <a:r>
              <a:rPr lang="en-US" sz="3500" dirty="0" smtClean="0"/>
              <a:t>multicenter ESTHER study performed </a:t>
            </a:r>
            <a:r>
              <a:rPr lang="en-US" sz="3500" dirty="0"/>
              <a:t>in postmenopausal women, the odds ratio (</a:t>
            </a:r>
            <a:r>
              <a:rPr lang="en-US" sz="3500" dirty="0" smtClean="0"/>
              <a:t>OR) for </a:t>
            </a:r>
            <a:r>
              <a:rPr lang="en-US" sz="3500" dirty="0"/>
              <a:t>venous thromboembolism in women using </a:t>
            </a:r>
            <a:r>
              <a:rPr lang="en-US" sz="3500" dirty="0" smtClean="0"/>
              <a:t>oral estrogens </a:t>
            </a:r>
            <a:r>
              <a:rPr lang="en-US" sz="3500" dirty="0"/>
              <a:t>was 4.2 (95% CI 1.5–11.6) compared with </a:t>
            </a:r>
            <a:r>
              <a:rPr lang="en-US" sz="3500" dirty="0" smtClean="0"/>
              <a:t>0.9 (95</a:t>
            </a:r>
            <a:r>
              <a:rPr lang="en-US" sz="3500" dirty="0"/>
              <a:t>% CI 0.4–2.1) in women using transdermal </a:t>
            </a:r>
            <a:r>
              <a:rPr lang="en-US" sz="3500" dirty="0" smtClean="0"/>
              <a:t>estrogen preparations.*</a:t>
            </a:r>
            <a:endParaRPr lang="en-US" sz="3500" dirty="0"/>
          </a:p>
          <a:p>
            <a:endParaRPr lang="en-US" dirty="0" smtClean="0"/>
          </a:p>
          <a:p>
            <a:endParaRPr lang="en-US" sz="1500" dirty="0" smtClean="0">
              <a:solidFill>
                <a:srgbClr val="C00000"/>
              </a:solidFill>
            </a:endParaRPr>
          </a:p>
          <a:p>
            <a:r>
              <a:rPr lang="en-US" sz="1600" dirty="0"/>
              <a:t>Estrogen and Thromboembolism </a:t>
            </a:r>
            <a:r>
              <a:rPr lang="en-US" sz="1600" dirty="0" smtClean="0"/>
              <a:t>Risk(ESTHER)</a:t>
            </a:r>
            <a:endParaRPr lang="en-US" sz="1500" dirty="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smtClean="0">
                <a:solidFill>
                  <a:srgbClr val="C00000"/>
                </a:solidFill>
              </a:rPr>
              <a:t>*Hormone </a:t>
            </a:r>
            <a:r>
              <a:rPr lang="en-US" sz="1500" dirty="0">
                <a:solidFill>
                  <a:srgbClr val="C00000"/>
                </a:solidFill>
              </a:rPr>
              <a:t>replacement therapy in young women with primary ovarian insufficiency and early menopause</a:t>
            </a:r>
          </a:p>
          <a:p>
            <a:endParaRPr lang="en-US" dirty="0"/>
          </a:p>
        </p:txBody>
      </p:sp>
    </p:spTree>
    <p:extLst>
      <p:ext uri="{BB962C8B-B14F-4D97-AF65-F5344CB8AC3E}">
        <p14:creationId xmlns:p14="http://schemas.microsoft.com/office/powerpoint/2010/main" val="1230749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Transdermal </a:t>
            </a:r>
            <a:r>
              <a:rPr lang="en-US" dirty="0">
                <a:solidFill>
                  <a:srgbClr val="C00000"/>
                </a:solidFill>
              </a:rPr>
              <a:t>HRT</a:t>
            </a:r>
          </a:p>
        </p:txBody>
      </p:sp>
      <p:sp>
        <p:nvSpPr>
          <p:cNvPr id="3" name="Content Placeholder 2"/>
          <p:cNvSpPr>
            <a:spLocks noGrp="1"/>
          </p:cNvSpPr>
          <p:nvPr>
            <p:ph sz="quarter" idx="1"/>
          </p:nvPr>
        </p:nvSpPr>
        <p:spPr>
          <a:xfrm>
            <a:off x="251520" y="1447800"/>
            <a:ext cx="8640960" cy="5221560"/>
          </a:xfrm>
        </p:spPr>
        <p:txBody>
          <a:bodyPr>
            <a:normAutofit/>
          </a:bodyPr>
          <a:lstStyle/>
          <a:p>
            <a:r>
              <a:rPr lang="en-US" dirty="0"/>
              <a:t>In addition, unlike oral </a:t>
            </a:r>
            <a:r>
              <a:rPr lang="en-US" dirty="0" smtClean="0"/>
              <a:t>estrogens, transdermal </a:t>
            </a:r>
            <a:r>
              <a:rPr lang="en-US" dirty="0"/>
              <a:t>HRT does not adversely alter </a:t>
            </a:r>
            <a:r>
              <a:rPr lang="en-US" dirty="0" smtClean="0"/>
              <a:t>cardiovascular disease </a:t>
            </a:r>
            <a:r>
              <a:rPr lang="en-US" dirty="0"/>
              <a:t>or thromboembolic risk </a:t>
            </a:r>
            <a:r>
              <a:rPr lang="en-US" dirty="0" smtClean="0"/>
              <a:t>markers.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a:p>
            <a:endParaRPr lang="en-US" dirty="0" smtClean="0"/>
          </a:p>
          <a:p>
            <a:endParaRPr lang="en-US" dirty="0"/>
          </a:p>
        </p:txBody>
      </p:sp>
    </p:spTree>
    <p:extLst>
      <p:ext uri="{BB962C8B-B14F-4D97-AF65-F5344CB8AC3E}">
        <p14:creationId xmlns:p14="http://schemas.microsoft.com/office/powerpoint/2010/main" val="1164755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venous thromboembolism risk</a:t>
            </a:r>
          </a:p>
        </p:txBody>
      </p:sp>
      <p:sp>
        <p:nvSpPr>
          <p:cNvPr id="3" name="Content Placeholder 2"/>
          <p:cNvSpPr>
            <a:spLocks noGrp="1"/>
          </p:cNvSpPr>
          <p:nvPr>
            <p:ph sz="quarter" idx="1"/>
          </p:nvPr>
        </p:nvSpPr>
        <p:spPr>
          <a:xfrm>
            <a:off x="179512" y="1447800"/>
            <a:ext cx="8784976" cy="5221560"/>
          </a:xfrm>
        </p:spPr>
        <p:txBody>
          <a:bodyPr>
            <a:normAutofit fontScale="92500" lnSpcReduction="20000"/>
          </a:bodyPr>
          <a:lstStyle/>
          <a:p>
            <a:r>
              <a:rPr lang="en-US" sz="3600" dirty="0"/>
              <a:t>In </a:t>
            </a:r>
            <a:r>
              <a:rPr lang="en-US" sz="3600" dirty="0" smtClean="0"/>
              <a:t>women with </a:t>
            </a:r>
            <a:r>
              <a:rPr lang="en-US" sz="3600" dirty="0"/>
              <a:t>underlying obesity or clotting disorders, the </a:t>
            </a:r>
            <a:r>
              <a:rPr lang="en-US" sz="3600" dirty="0" smtClean="0"/>
              <a:t>venous thromboembolism </a:t>
            </a:r>
            <a:r>
              <a:rPr lang="en-US" sz="3600" dirty="0"/>
              <a:t>risk associated with oral estrogen </a:t>
            </a:r>
            <a:r>
              <a:rPr lang="en-US" sz="3600" dirty="0" smtClean="0"/>
              <a:t>is heightened </a:t>
            </a:r>
            <a:r>
              <a:rPr lang="en-US" sz="3600" dirty="0"/>
              <a:t>further, to 5–8 times the risk seen in nonusers </a:t>
            </a:r>
            <a:r>
              <a:rPr lang="en-US" sz="3600" dirty="0" smtClean="0"/>
              <a:t>or users </a:t>
            </a:r>
            <a:r>
              <a:rPr lang="en-US" sz="3600" dirty="0"/>
              <a:t>of transdermal estrogen </a:t>
            </a:r>
            <a:r>
              <a:rPr lang="en-US" sz="3600" dirty="0" smtClean="0"/>
              <a:t>preparations.</a:t>
            </a:r>
          </a:p>
          <a:p>
            <a:endParaRPr lang="en-US" dirty="0"/>
          </a:p>
          <a:p>
            <a:endParaRPr lang="en-US" dirty="0" smtClean="0"/>
          </a:p>
          <a:p>
            <a:endParaRPr lang="en-US" dirty="0"/>
          </a:p>
          <a:p>
            <a:endParaRPr lang="en-US" dirty="0" smtClean="0"/>
          </a:p>
          <a:p>
            <a:endParaRPr lang="en-US" dirty="0"/>
          </a:p>
          <a:p>
            <a:endParaRPr lang="en-US"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a:p>
            <a:endParaRPr lang="en-US" dirty="0"/>
          </a:p>
        </p:txBody>
      </p:sp>
    </p:spTree>
    <p:extLst>
      <p:ext uri="{BB962C8B-B14F-4D97-AF65-F5344CB8AC3E}">
        <p14:creationId xmlns:p14="http://schemas.microsoft.com/office/powerpoint/2010/main" val="1404181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179512" y="1447800"/>
            <a:ext cx="8784976" cy="5221560"/>
          </a:xfrm>
        </p:spPr>
        <p:txBody>
          <a:bodyPr>
            <a:normAutofit fontScale="92500" lnSpcReduction="20000"/>
          </a:bodyPr>
          <a:lstStyle/>
          <a:p>
            <a:r>
              <a:rPr lang="en-US" sz="3900" dirty="0" smtClean="0"/>
              <a:t>Also, relative </a:t>
            </a:r>
            <a:r>
              <a:rPr lang="en-US" sz="3900" dirty="0"/>
              <a:t>risk of stroke is increased in </a:t>
            </a:r>
            <a:r>
              <a:rPr lang="en-US" sz="3900" dirty="0" smtClean="0"/>
              <a:t>postmenopausal women </a:t>
            </a:r>
            <a:r>
              <a:rPr lang="en-US" sz="3900" dirty="0"/>
              <a:t>prescribed oral estrogen versus </a:t>
            </a:r>
            <a:r>
              <a:rPr lang="en-US" sz="3900" dirty="0" smtClean="0"/>
              <a:t>transdermal estrogen </a:t>
            </a:r>
            <a:r>
              <a:rPr lang="en-US" sz="3900" dirty="0"/>
              <a:t>as part of their hormone therapy </a:t>
            </a:r>
            <a:r>
              <a:rPr lang="en-US" sz="3900" dirty="0" smtClean="0"/>
              <a:t>regimen.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p:txBody>
      </p:sp>
    </p:spTree>
    <p:extLst>
      <p:ext uri="{BB962C8B-B14F-4D97-AF65-F5344CB8AC3E}">
        <p14:creationId xmlns:p14="http://schemas.microsoft.com/office/powerpoint/2010/main" val="1265963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US" dirty="0" smtClean="0">
                <a:solidFill>
                  <a:srgbClr val="C00000"/>
                </a:solidFill>
              </a:rPr>
              <a:t>Risk </a:t>
            </a:r>
            <a:r>
              <a:rPr lang="en-US" dirty="0">
                <a:solidFill>
                  <a:srgbClr val="C00000"/>
                </a:solidFill>
              </a:rPr>
              <a:t>associated with </a:t>
            </a:r>
            <a:r>
              <a:rPr lang="en-US" dirty="0" smtClean="0">
                <a:solidFill>
                  <a:srgbClr val="C00000"/>
                </a:solidFill>
              </a:rPr>
              <a:t>oral </a:t>
            </a:r>
            <a:r>
              <a:rPr lang="en-US" dirty="0">
                <a:solidFill>
                  <a:srgbClr val="C00000"/>
                </a:solidFill>
              </a:rPr>
              <a:t>estrogen compared with transdermal estrogen </a:t>
            </a:r>
            <a:r>
              <a:rPr lang="en-US" dirty="0" smtClean="0">
                <a:solidFill>
                  <a:srgbClr val="C00000"/>
                </a:solidFill>
              </a:rPr>
              <a:t>use</a:t>
            </a:r>
            <a:endParaRPr lang="en-US" dirty="0">
              <a:solidFill>
                <a:srgbClr val="C00000"/>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88148584"/>
              </p:ext>
            </p:extLst>
          </p:nvPr>
        </p:nvGraphicFramePr>
        <p:xfrm>
          <a:off x="755576" y="1772816"/>
          <a:ext cx="7772400" cy="38709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US" sz="2800" dirty="0" smtClean="0">
                          <a:solidFill>
                            <a:schemeClr val="bg1"/>
                          </a:solidFill>
                        </a:rPr>
                        <a:t>Risk associated </a:t>
                      </a:r>
                      <a:endParaRPr lang="en-US" sz="2800" dirty="0">
                        <a:solidFill>
                          <a:schemeClr val="bg1"/>
                        </a:solidFill>
                      </a:endParaRPr>
                    </a:p>
                  </a:txBody>
                  <a:tcPr/>
                </a:tc>
                <a:tc>
                  <a:txBody>
                    <a:bodyPr/>
                    <a:lstStyle/>
                    <a:p>
                      <a:r>
                        <a:rPr lang="en-US" sz="2800" dirty="0" smtClean="0"/>
                        <a:t>oral estrogen </a:t>
                      </a:r>
                      <a:endParaRPr lang="en-US" sz="2800" dirty="0"/>
                    </a:p>
                  </a:txBody>
                  <a:tcPr/>
                </a:tc>
                <a:tc>
                  <a:txBody>
                    <a:bodyPr/>
                    <a:lstStyle/>
                    <a:p>
                      <a:r>
                        <a:rPr lang="en-US" sz="2800" dirty="0" smtClean="0"/>
                        <a:t>transdermal estrogen </a:t>
                      </a:r>
                      <a:endParaRPr lang="en-US" sz="2800" dirty="0"/>
                    </a:p>
                  </a:txBody>
                  <a:tcPr/>
                </a:tc>
              </a:tr>
              <a:tr h="370840">
                <a:tc>
                  <a:txBody>
                    <a:bodyPr/>
                    <a:lstStyle/>
                    <a:p>
                      <a:r>
                        <a:rPr lang="en-US" sz="2800" dirty="0" smtClean="0"/>
                        <a:t>stroke</a:t>
                      </a:r>
                      <a:endParaRPr lang="en-US" sz="2800" dirty="0"/>
                    </a:p>
                  </a:txBody>
                  <a:tcPr/>
                </a:tc>
                <a:tc>
                  <a:txBody>
                    <a:bodyPr/>
                    <a:lstStyle/>
                    <a:p>
                      <a:r>
                        <a:rPr lang="en-US" sz="2800" dirty="0" smtClean="0">
                          <a:latin typeface="Times New Roman"/>
                          <a:cs typeface="Times New Roman"/>
                        </a:rPr>
                        <a:t>↑↑</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Times New Roman"/>
                          <a:cs typeface="Times New Roman"/>
                        </a:rPr>
                        <a:t>↑</a:t>
                      </a:r>
                      <a:endParaRPr lang="en-US" sz="2800" dirty="0" smtClean="0"/>
                    </a:p>
                  </a:txBody>
                  <a:tcPr/>
                </a:tc>
              </a:tr>
              <a:tr h="370840">
                <a:tc>
                  <a:txBody>
                    <a:bodyPr/>
                    <a:lstStyle/>
                    <a:p>
                      <a:r>
                        <a:rPr lang="en-US" sz="2800" dirty="0" smtClean="0"/>
                        <a:t>VTE</a:t>
                      </a:r>
                      <a:endParaRPr lang="en-US" sz="2800" dirty="0"/>
                    </a:p>
                  </a:txBody>
                  <a:tcPr/>
                </a:tc>
                <a:tc>
                  <a:txBody>
                    <a:bodyPr/>
                    <a:lstStyle/>
                    <a:p>
                      <a:r>
                        <a:rPr lang="en-US" sz="2800" dirty="0" smtClean="0">
                          <a:latin typeface="Times New Roman"/>
                          <a:cs typeface="Times New Roman"/>
                        </a:rPr>
                        <a:t>↑↑</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latin typeface="Times New Roman"/>
                          <a:cs typeface="Times New Roman"/>
                        </a:rPr>
                        <a:t>↑</a:t>
                      </a:r>
                      <a:endParaRPr lang="en-US" sz="28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first-pass effect on the liver </a:t>
                      </a:r>
                    </a:p>
                  </a:txBody>
                  <a:tcPr/>
                </a:tc>
                <a:tc>
                  <a:txBody>
                    <a:bodyPr/>
                    <a:lstStyle/>
                    <a:p>
                      <a:r>
                        <a:rPr lang="en-US" sz="2800" dirty="0" smtClean="0"/>
                        <a:t>+</a:t>
                      </a:r>
                      <a:endParaRPr 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cardiovascular disease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a:t>
                      </a:r>
                    </a:p>
                  </a:txBody>
                  <a:tcPr/>
                </a:tc>
              </a:tr>
            </a:tbl>
          </a:graphicData>
        </a:graphic>
      </p:graphicFrame>
    </p:spTree>
    <p:extLst>
      <p:ext uri="{BB962C8B-B14F-4D97-AF65-F5344CB8AC3E}">
        <p14:creationId xmlns:p14="http://schemas.microsoft.com/office/powerpoint/2010/main" val="1596841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Contraceptive steroid hormone agents</a:t>
            </a:r>
          </a:p>
        </p:txBody>
      </p:sp>
      <p:sp>
        <p:nvSpPr>
          <p:cNvPr id="3" name="Content Placeholder 2"/>
          <p:cNvSpPr>
            <a:spLocks noGrp="1"/>
          </p:cNvSpPr>
          <p:nvPr>
            <p:ph sz="quarter" idx="1"/>
          </p:nvPr>
        </p:nvSpPr>
        <p:spPr>
          <a:xfrm>
            <a:off x="251520" y="1447800"/>
            <a:ext cx="8568952" cy="5221560"/>
          </a:xfrm>
        </p:spPr>
        <p:txBody>
          <a:bodyPr>
            <a:normAutofit fontScale="92500" lnSpcReduction="10000"/>
          </a:bodyPr>
          <a:lstStyle/>
          <a:p>
            <a:r>
              <a:rPr lang="en-US" sz="3200" dirty="0" smtClean="0"/>
              <a:t>have </a:t>
            </a:r>
            <a:r>
              <a:rPr lang="en-US" sz="3200" dirty="0"/>
              <a:t>been </a:t>
            </a:r>
            <a:r>
              <a:rPr lang="en-US" sz="3200" dirty="0" smtClean="0"/>
              <a:t>associated with </a:t>
            </a:r>
            <a:r>
              <a:rPr lang="en-US" sz="3200" dirty="0"/>
              <a:t>increased risk </a:t>
            </a:r>
            <a:r>
              <a:rPr lang="en-US" sz="3200" dirty="0" smtClean="0"/>
              <a:t>of: </a:t>
            </a:r>
          </a:p>
          <a:p>
            <a:r>
              <a:rPr lang="en-US" sz="3200" dirty="0" smtClean="0"/>
              <a:t>Thromboembolism</a:t>
            </a:r>
          </a:p>
          <a:p>
            <a:r>
              <a:rPr lang="en-US" sz="3200" dirty="0" smtClean="0"/>
              <a:t>Stroke</a:t>
            </a:r>
          </a:p>
          <a:p>
            <a:r>
              <a:rPr lang="en-US" sz="3200" dirty="0" smtClean="0"/>
              <a:t>Subarachnoid hemorrhage</a:t>
            </a:r>
          </a:p>
          <a:p>
            <a:r>
              <a:rPr lang="en-US" sz="3200" dirty="0" smtClean="0"/>
              <a:t>worsening </a:t>
            </a:r>
            <a:r>
              <a:rPr lang="en-US" sz="3200" dirty="0" err="1"/>
              <a:t>cardiometabolic</a:t>
            </a:r>
            <a:r>
              <a:rPr lang="en-US" sz="3200" dirty="0"/>
              <a:t> </a:t>
            </a:r>
            <a:r>
              <a:rPr lang="en-US" sz="3200" dirty="0" err="1" smtClean="0"/>
              <a:t>risk,including</a:t>
            </a:r>
            <a:r>
              <a:rPr lang="en-US" sz="3200" dirty="0" smtClean="0"/>
              <a:t> increase </a:t>
            </a:r>
            <a:r>
              <a:rPr lang="en-US" sz="3200" dirty="0"/>
              <a:t>in </a:t>
            </a:r>
            <a:endParaRPr lang="en-US" sz="3200" dirty="0" smtClean="0"/>
          </a:p>
          <a:p>
            <a:pPr lvl="1"/>
            <a:r>
              <a:rPr lang="en-US" sz="3000" dirty="0" smtClean="0"/>
              <a:t>blood </a:t>
            </a:r>
            <a:r>
              <a:rPr lang="en-US" sz="3000" dirty="0"/>
              <a:t>pressure and </a:t>
            </a:r>
            <a:endParaRPr lang="en-US" sz="3000" dirty="0" smtClean="0"/>
          </a:p>
          <a:p>
            <a:pPr lvl="1"/>
            <a:r>
              <a:rPr lang="en-US" sz="3200" dirty="0" smtClean="0"/>
              <a:t>unfavorable lipid profiles</a:t>
            </a:r>
            <a:endParaRPr lang="en-US" sz="3200" dirty="0"/>
          </a:p>
          <a:p>
            <a:pPr lvl="1"/>
            <a:endParaRPr lang="en-US" dirty="0"/>
          </a:p>
          <a:p>
            <a:pPr lvl="1"/>
            <a:endParaRPr lang="en-US" dirty="0"/>
          </a:p>
          <a:p>
            <a:pPr lvl="1"/>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p>
          <a:p>
            <a:endParaRPr lang="en-US" dirty="0"/>
          </a:p>
          <a:p>
            <a:pPr lvl="1"/>
            <a:endParaRPr lang="en-US" dirty="0"/>
          </a:p>
        </p:txBody>
      </p:sp>
    </p:spTree>
    <p:extLst>
      <p:ext uri="{BB962C8B-B14F-4D97-AF65-F5344CB8AC3E}">
        <p14:creationId xmlns:p14="http://schemas.microsoft.com/office/powerpoint/2010/main" val="617485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268760"/>
          </a:xfrm>
        </p:spPr>
        <p:txBody>
          <a:bodyPr>
            <a:normAutofit fontScale="90000"/>
          </a:bodyPr>
          <a:lstStyle/>
          <a:p>
            <a:r>
              <a:rPr lang="en-US" b="1" dirty="0">
                <a:solidFill>
                  <a:srgbClr val="C00000"/>
                </a:solidFill>
              </a:rPr>
              <a:t>Prevention of consequences of </a:t>
            </a:r>
            <a:r>
              <a:rPr lang="en-US" b="1" dirty="0" err="1">
                <a:solidFill>
                  <a:srgbClr val="C00000"/>
                </a:solidFill>
              </a:rPr>
              <a:t>hypoestrogenemia</a:t>
            </a:r>
            <a:endParaRPr lang="en-US" b="1" dirty="0">
              <a:solidFill>
                <a:srgbClr val="C00000"/>
              </a:solidFill>
            </a:endParaRPr>
          </a:p>
        </p:txBody>
      </p:sp>
      <p:sp>
        <p:nvSpPr>
          <p:cNvPr id="3" name="Content Placeholder 2"/>
          <p:cNvSpPr>
            <a:spLocks noGrp="1"/>
          </p:cNvSpPr>
          <p:nvPr>
            <p:ph sz="quarter" idx="1"/>
          </p:nvPr>
        </p:nvSpPr>
        <p:spPr>
          <a:xfrm>
            <a:off x="0" y="1412776"/>
            <a:ext cx="9144000" cy="5256584"/>
          </a:xfrm>
        </p:spPr>
        <p:txBody>
          <a:bodyPr>
            <a:normAutofit lnSpcReduction="10000"/>
          </a:bodyPr>
          <a:lstStyle/>
          <a:p>
            <a:r>
              <a:rPr lang="en-US" dirty="0" smtClean="0"/>
              <a:t>HRT (postmenopausal women)</a:t>
            </a:r>
          </a:p>
          <a:p>
            <a:r>
              <a:rPr lang="en-US" dirty="0"/>
              <a:t>However, women </a:t>
            </a:r>
            <a:r>
              <a:rPr lang="en-US" dirty="0" smtClean="0"/>
              <a:t>with POF </a:t>
            </a:r>
            <a:r>
              <a:rPr lang="en-US" dirty="0"/>
              <a:t>may require higher doses of estrogen than postmenopausal </a:t>
            </a:r>
            <a:r>
              <a:rPr lang="en-US" dirty="0" smtClean="0"/>
              <a:t>women</a:t>
            </a:r>
          </a:p>
          <a:p>
            <a:r>
              <a:rPr lang="en-US" dirty="0"/>
              <a:t>Oral </a:t>
            </a:r>
            <a:r>
              <a:rPr lang="en-US" dirty="0" smtClean="0"/>
              <a:t>contraceptives (OCPs</a:t>
            </a:r>
            <a:r>
              <a:rPr lang="en-US" dirty="0"/>
              <a:t>) present a good alternative to postmenopausal HRT regiments</a:t>
            </a:r>
            <a:r>
              <a:rPr lang="en-US" dirty="0" smtClean="0"/>
              <a:t>.</a:t>
            </a:r>
          </a:p>
          <a:p>
            <a:r>
              <a:rPr lang="en-US" dirty="0" smtClean="0"/>
              <a:t>OCPs generally </a:t>
            </a:r>
            <a:r>
              <a:rPr lang="en-US" dirty="0"/>
              <a:t>have 2-fold to 4-fold higher estrogen content than postmenopausal </a:t>
            </a:r>
            <a:r>
              <a:rPr lang="en-US" dirty="0" smtClean="0"/>
              <a:t>HRT regiments.</a:t>
            </a:r>
          </a:p>
          <a:p>
            <a:r>
              <a:rPr lang="en-US" dirty="0"/>
              <a:t>patients’ satisfaction</a:t>
            </a:r>
            <a:endParaRPr lang="en-US" dirty="0" smtClean="0"/>
          </a:p>
          <a:p>
            <a:endParaRPr lang="en-US" dirty="0" smtClean="0"/>
          </a:p>
          <a:p>
            <a:endParaRPr lang="en-US" dirty="0"/>
          </a:p>
          <a:p>
            <a:endParaRPr lang="en-US" dirty="0" smtClean="0"/>
          </a:p>
          <a:p>
            <a:r>
              <a:rPr lang="pt-BR" sz="1400" dirty="0"/>
              <a:t>Obstet Gynecol Clin N Am 42 (2015)</a:t>
            </a:r>
            <a:endParaRPr lang="en-US" sz="1400" dirty="0"/>
          </a:p>
          <a:p>
            <a:endParaRPr lang="en-US" dirty="0"/>
          </a:p>
        </p:txBody>
      </p:sp>
    </p:spTree>
    <p:extLst>
      <p:ext uri="{BB962C8B-B14F-4D97-AF65-F5344CB8AC3E}">
        <p14:creationId xmlns:p14="http://schemas.microsoft.com/office/powerpoint/2010/main" val="1976167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rgbClr val="C00000"/>
                </a:solidFill>
              </a:rPr>
              <a:t>Drosperinone</a:t>
            </a:r>
            <a:r>
              <a:rPr lang="en-US" dirty="0" smtClean="0">
                <a:solidFill>
                  <a:srgbClr val="C00000"/>
                </a:solidFill>
              </a:rPr>
              <a:t>-containing </a:t>
            </a:r>
            <a:r>
              <a:rPr lang="en-US" dirty="0">
                <a:solidFill>
                  <a:srgbClr val="C00000"/>
                </a:solidFill>
              </a:rPr>
              <a:t>formulations</a:t>
            </a:r>
          </a:p>
        </p:txBody>
      </p:sp>
      <p:sp>
        <p:nvSpPr>
          <p:cNvPr id="3" name="Content Placeholder 2"/>
          <p:cNvSpPr>
            <a:spLocks noGrp="1"/>
          </p:cNvSpPr>
          <p:nvPr>
            <p:ph sz="quarter" idx="1"/>
          </p:nvPr>
        </p:nvSpPr>
        <p:spPr>
          <a:xfrm>
            <a:off x="251520" y="1447800"/>
            <a:ext cx="8640960" cy="5149552"/>
          </a:xfrm>
        </p:spPr>
        <p:txBody>
          <a:bodyPr>
            <a:normAutofit/>
          </a:bodyPr>
          <a:lstStyle/>
          <a:p>
            <a:r>
              <a:rPr lang="en-US" sz="3200" dirty="0"/>
              <a:t>In particular, </a:t>
            </a:r>
            <a:r>
              <a:rPr lang="en-US" sz="3200" dirty="0" smtClean="0"/>
              <a:t>-</a:t>
            </a:r>
            <a:r>
              <a:rPr lang="en-US" sz="3200" dirty="0"/>
              <a:t>containing </a:t>
            </a:r>
            <a:r>
              <a:rPr lang="en-US" sz="3200" dirty="0" smtClean="0"/>
              <a:t>formulations are </a:t>
            </a:r>
            <a:r>
              <a:rPr lang="en-US" sz="3200" dirty="0"/>
              <a:t>associated with an approximately </a:t>
            </a:r>
            <a:r>
              <a:rPr lang="en-US" sz="3200" i="1" dirty="0"/>
              <a:t>twofold</a:t>
            </a:r>
            <a:r>
              <a:rPr lang="en-US" sz="3200" dirty="0"/>
              <a:t> increased </a:t>
            </a:r>
            <a:r>
              <a:rPr lang="en-US" sz="3200" dirty="0" smtClean="0"/>
              <a:t>risk of </a:t>
            </a:r>
            <a:r>
              <a:rPr lang="en-US" sz="3200" dirty="0"/>
              <a:t>venous thromboembolism and arterial thrombotic </a:t>
            </a:r>
            <a:r>
              <a:rPr lang="en-US" sz="3200" dirty="0" smtClean="0"/>
              <a:t>events, including </a:t>
            </a:r>
            <a:r>
              <a:rPr lang="en-US" sz="3200" dirty="0"/>
              <a:t>acute myocardial infarction and </a:t>
            </a:r>
            <a:r>
              <a:rPr lang="en-US" sz="3200" dirty="0" smtClean="0"/>
              <a:t>stroke</a:t>
            </a:r>
            <a:endParaRPr lang="en-US" sz="3200" dirty="0"/>
          </a:p>
          <a:p>
            <a:endParaRPr lang="en-US" sz="1600" dirty="0" smtClean="0">
              <a:solidFill>
                <a:srgbClr val="C00000"/>
              </a:solidFill>
            </a:endParaRPr>
          </a:p>
          <a:p>
            <a:endParaRPr lang="en-US" sz="1600" dirty="0" smtClean="0">
              <a:solidFill>
                <a:srgbClr val="C00000"/>
              </a:solidFill>
            </a:endParaRPr>
          </a:p>
          <a:p>
            <a:endParaRPr lang="en-US" sz="1600" dirty="0">
              <a:solidFill>
                <a:srgbClr val="C00000"/>
              </a:solidFill>
            </a:endParaRPr>
          </a:p>
          <a:p>
            <a:endParaRPr lang="en-US" sz="1600" dirty="0" smtClean="0">
              <a:solidFill>
                <a:srgbClr val="C00000"/>
              </a:solidFill>
            </a:endParaRPr>
          </a:p>
          <a:p>
            <a:endParaRPr lang="en-US" sz="1600" dirty="0">
              <a:solidFill>
                <a:srgbClr val="C00000"/>
              </a:solidFill>
            </a:endParaRPr>
          </a:p>
          <a:p>
            <a:endParaRPr lang="en-US" sz="1600" dirty="0" smtClean="0">
              <a:solidFill>
                <a:srgbClr val="C00000"/>
              </a:solidFill>
            </a:endParaRPr>
          </a:p>
          <a:p>
            <a:endParaRPr lang="en-US" sz="1600" dirty="0">
              <a:solidFill>
                <a:srgbClr val="C00000"/>
              </a:solidFill>
            </a:endParaRPr>
          </a:p>
          <a:p>
            <a:r>
              <a:rPr lang="en-US" sz="1600" dirty="0" smtClean="0">
                <a:solidFill>
                  <a:srgbClr val="C00000"/>
                </a:solidFill>
              </a:rPr>
              <a:t>Fertility </a:t>
            </a:r>
            <a:r>
              <a:rPr lang="en-US" sz="1600" dirty="0">
                <a:solidFill>
                  <a:srgbClr val="C00000"/>
                </a:solidFill>
              </a:rPr>
              <a:t>and Sterility® Vol. 106, No. 7, December 2016 0015-0282/$36.00</a:t>
            </a:r>
          </a:p>
          <a:p>
            <a:r>
              <a:rPr lang="en-US" sz="1600" dirty="0">
                <a:solidFill>
                  <a:srgbClr val="C00000"/>
                </a:solidFill>
              </a:rPr>
              <a:t>*Hormone replacement therapy in young women with primary ovarian insufficiency and early </a:t>
            </a:r>
            <a:r>
              <a:rPr lang="en-US" sz="1600" dirty="0" smtClean="0">
                <a:solidFill>
                  <a:srgbClr val="C00000"/>
                </a:solidFill>
              </a:rPr>
              <a:t>menopause</a:t>
            </a:r>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72690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3408"/>
            <a:ext cx="8229600" cy="1143000"/>
          </a:xfrm>
        </p:spPr>
        <p:txBody>
          <a:bodyPr>
            <a:normAutofit/>
          </a:bodyPr>
          <a:lstStyle/>
          <a:p>
            <a:r>
              <a:rPr lang="en-US" dirty="0">
                <a:solidFill>
                  <a:srgbClr val="C00000"/>
                </a:solidFill>
              </a:rPr>
              <a:t>Primary ovarian insufficiency (POI)</a:t>
            </a:r>
          </a:p>
        </p:txBody>
      </p:sp>
      <p:sp>
        <p:nvSpPr>
          <p:cNvPr id="3" name="Content Placeholder 2"/>
          <p:cNvSpPr>
            <a:spLocks noGrp="1"/>
          </p:cNvSpPr>
          <p:nvPr>
            <p:ph sz="quarter" idx="1"/>
          </p:nvPr>
        </p:nvSpPr>
        <p:spPr>
          <a:xfrm>
            <a:off x="107504" y="1052736"/>
            <a:ext cx="8928992" cy="5688632"/>
          </a:xfrm>
        </p:spPr>
        <p:txBody>
          <a:bodyPr>
            <a:normAutofit lnSpcReduction="10000"/>
          </a:bodyPr>
          <a:lstStyle/>
          <a:p>
            <a:r>
              <a:rPr lang="en-US" sz="2800" dirty="0" smtClean="0"/>
              <a:t>Infertility</a:t>
            </a:r>
          </a:p>
          <a:p>
            <a:r>
              <a:rPr lang="en-US" sz="2800" dirty="0" smtClean="0"/>
              <a:t>Bothersome </a:t>
            </a:r>
            <a:r>
              <a:rPr lang="en-US" sz="2800" dirty="0"/>
              <a:t>menopausal </a:t>
            </a:r>
            <a:r>
              <a:rPr lang="en-US" sz="2800" dirty="0" smtClean="0"/>
              <a:t>symptoms</a:t>
            </a:r>
          </a:p>
          <a:p>
            <a:r>
              <a:rPr lang="en-US" sz="2800" dirty="0" smtClean="0"/>
              <a:t>Decreased </a:t>
            </a:r>
            <a:r>
              <a:rPr lang="en-US" sz="2800" dirty="0"/>
              <a:t>bone </a:t>
            </a:r>
            <a:r>
              <a:rPr lang="en-US" sz="2800" dirty="0" smtClean="0"/>
              <a:t>density</a:t>
            </a:r>
          </a:p>
          <a:p>
            <a:r>
              <a:rPr lang="en-US" sz="2800" dirty="0" smtClean="0"/>
              <a:t>Increased </a:t>
            </a:r>
            <a:r>
              <a:rPr lang="en-US" sz="2800" dirty="0"/>
              <a:t>risk of </a:t>
            </a:r>
            <a:r>
              <a:rPr lang="en-US" sz="2800" dirty="0" smtClean="0"/>
              <a:t>fractures</a:t>
            </a:r>
          </a:p>
          <a:p>
            <a:r>
              <a:rPr lang="en-US" sz="2800" dirty="0" smtClean="0"/>
              <a:t>Early </a:t>
            </a:r>
            <a:r>
              <a:rPr lang="en-US" sz="2800" dirty="0"/>
              <a:t>progression of </a:t>
            </a:r>
            <a:r>
              <a:rPr lang="en-US" sz="2800" dirty="0" smtClean="0"/>
              <a:t>cardiovascular disease</a:t>
            </a:r>
          </a:p>
          <a:p>
            <a:r>
              <a:rPr lang="en-US" sz="2800" dirty="0" smtClean="0"/>
              <a:t>psychologic </a:t>
            </a:r>
            <a:r>
              <a:rPr lang="en-US" sz="2800" dirty="0"/>
              <a:t>impact that may </a:t>
            </a:r>
            <a:r>
              <a:rPr lang="en-US" sz="2800" dirty="0" smtClean="0"/>
              <a:t>include</a:t>
            </a:r>
          </a:p>
          <a:p>
            <a:pPr marL="742950" lvl="2" indent="-342900"/>
            <a:r>
              <a:rPr lang="en-US" sz="2800" dirty="0"/>
              <a:t>depression, anxiety, and decreased perceived psychosocial </a:t>
            </a:r>
            <a:r>
              <a:rPr lang="en-US" sz="2800" dirty="0" smtClean="0"/>
              <a:t>support</a:t>
            </a:r>
          </a:p>
          <a:p>
            <a:r>
              <a:rPr lang="en-US" sz="2800" dirty="0"/>
              <a:t>potential early decline in </a:t>
            </a:r>
            <a:r>
              <a:rPr lang="en-US" sz="2800" dirty="0" smtClean="0"/>
              <a:t>cognition</a:t>
            </a:r>
          </a:p>
          <a:p>
            <a:r>
              <a:rPr lang="en-US" sz="2800" dirty="0" smtClean="0"/>
              <a:t>Dry </a:t>
            </a:r>
            <a:r>
              <a:rPr lang="en-US" sz="2800" dirty="0"/>
              <a:t>eye </a:t>
            </a:r>
            <a:r>
              <a:rPr lang="en-US" sz="2800" dirty="0" smtClean="0"/>
              <a:t>syndrome</a:t>
            </a:r>
          </a:p>
          <a:p>
            <a:r>
              <a:rPr lang="en-US" sz="2800" dirty="0" smtClean="0"/>
              <a:t>Increased </a:t>
            </a:r>
            <a:r>
              <a:rPr lang="en-US" sz="2800" dirty="0"/>
              <a:t>risk of type 2 diabetes mellitus (T2DM) </a:t>
            </a:r>
            <a:r>
              <a:rPr lang="en-US" sz="2800" dirty="0" smtClean="0"/>
              <a:t>or pre-DM</a:t>
            </a:r>
          </a:p>
          <a:p>
            <a:r>
              <a:rPr lang="en-US" sz="1500" dirty="0">
                <a:solidFill>
                  <a:srgbClr val="C00000"/>
                </a:solidFill>
              </a:rPr>
              <a:t>Fertility and Sterility® Vol. 106, No. 7, December 2016 0015-0282/$36.00</a:t>
            </a:r>
          </a:p>
          <a:p>
            <a:r>
              <a:rPr lang="en-US" sz="1500" dirty="0">
                <a:solidFill>
                  <a:srgbClr val="C00000"/>
                </a:solidFill>
              </a:rPr>
              <a:t>Hormone replacement therapy </a:t>
            </a:r>
            <a:r>
              <a:rPr lang="en-US" sz="1500" dirty="0" smtClean="0">
                <a:solidFill>
                  <a:srgbClr val="C00000"/>
                </a:solidFill>
              </a:rPr>
              <a:t>in young </a:t>
            </a:r>
            <a:r>
              <a:rPr lang="en-US" sz="1500" dirty="0">
                <a:solidFill>
                  <a:srgbClr val="C00000"/>
                </a:solidFill>
              </a:rPr>
              <a:t>women with primary </a:t>
            </a:r>
            <a:r>
              <a:rPr lang="en-US" sz="1500" dirty="0" smtClean="0">
                <a:solidFill>
                  <a:srgbClr val="C00000"/>
                </a:solidFill>
              </a:rPr>
              <a:t>ovarian insufficiency </a:t>
            </a:r>
            <a:r>
              <a:rPr lang="en-US" sz="1500" dirty="0">
                <a:solidFill>
                  <a:srgbClr val="C00000"/>
                </a:solidFill>
              </a:rPr>
              <a:t>and early menopause</a:t>
            </a:r>
            <a:endParaRPr lang="en-US" sz="1500" dirty="0" smtClean="0">
              <a:solidFill>
                <a:srgbClr val="C00000"/>
              </a:solidFill>
            </a:endParaRPr>
          </a:p>
        </p:txBody>
      </p:sp>
    </p:spTree>
    <p:extLst>
      <p:ext uri="{BB962C8B-B14F-4D97-AF65-F5344CB8AC3E}">
        <p14:creationId xmlns:p14="http://schemas.microsoft.com/office/powerpoint/2010/main" val="1323115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1-week ‘‘pill-free’’ period</a:t>
            </a:r>
          </a:p>
        </p:txBody>
      </p:sp>
      <p:sp>
        <p:nvSpPr>
          <p:cNvPr id="3" name="Content Placeholder 2"/>
          <p:cNvSpPr>
            <a:spLocks noGrp="1"/>
          </p:cNvSpPr>
          <p:nvPr>
            <p:ph sz="quarter" idx="1"/>
          </p:nvPr>
        </p:nvSpPr>
        <p:spPr/>
        <p:txBody>
          <a:bodyPr>
            <a:normAutofit/>
          </a:bodyPr>
          <a:lstStyle/>
          <a:p>
            <a:r>
              <a:rPr lang="en-US" sz="2800" dirty="0" smtClean="0"/>
              <a:t>Oral </a:t>
            </a:r>
            <a:r>
              <a:rPr lang="en-US" sz="2800" dirty="0"/>
              <a:t>contraceptives typically have a 1-week ‘‘pill-free’’ period each month (or every 3 months with 3-month preparations), resulting in a regular temporary estrogen-deficient state</a:t>
            </a:r>
            <a:r>
              <a:rPr lang="en-US" sz="2800" dirty="0" smtClean="0"/>
              <a:t>.</a:t>
            </a:r>
          </a:p>
          <a:p>
            <a:endParaRPr lang="en-US" sz="2800" dirty="0"/>
          </a:p>
          <a:p>
            <a:endParaRPr lang="en-US" sz="2800" dirty="0" smtClean="0"/>
          </a:p>
          <a:p>
            <a:endParaRPr lang="en-US" sz="2800" dirty="0"/>
          </a:p>
          <a:p>
            <a:endParaRPr lang="en-US" sz="2800"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sz="2800" dirty="0"/>
          </a:p>
          <a:p>
            <a:endParaRPr lang="en-US" dirty="0"/>
          </a:p>
        </p:txBody>
      </p:sp>
    </p:spTree>
    <p:extLst>
      <p:ext uri="{BB962C8B-B14F-4D97-AF65-F5344CB8AC3E}">
        <p14:creationId xmlns:p14="http://schemas.microsoft.com/office/powerpoint/2010/main" val="197276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oral contraceptives</a:t>
            </a:r>
          </a:p>
        </p:txBody>
      </p:sp>
      <p:sp>
        <p:nvSpPr>
          <p:cNvPr id="3" name="Content Placeholder 2"/>
          <p:cNvSpPr>
            <a:spLocks noGrp="1"/>
          </p:cNvSpPr>
          <p:nvPr>
            <p:ph sz="quarter" idx="1"/>
          </p:nvPr>
        </p:nvSpPr>
        <p:spPr>
          <a:xfrm>
            <a:off x="323528" y="1628800"/>
            <a:ext cx="8435280" cy="4861520"/>
          </a:xfrm>
        </p:spPr>
        <p:txBody>
          <a:bodyPr>
            <a:normAutofit fontScale="92500" lnSpcReduction="10000"/>
          </a:bodyPr>
          <a:lstStyle/>
          <a:p>
            <a:r>
              <a:rPr lang="en-US" sz="3200" dirty="0"/>
              <a:t>1-week ‘‘pill-free’’ </a:t>
            </a:r>
            <a:r>
              <a:rPr lang="en-US" sz="3200" dirty="0" smtClean="0"/>
              <a:t>period(</a:t>
            </a:r>
            <a:r>
              <a:rPr lang="en-US" sz="3200" dirty="0"/>
              <a:t>each month </a:t>
            </a:r>
            <a:r>
              <a:rPr lang="en-US" sz="3200" dirty="0" smtClean="0"/>
              <a:t>or </a:t>
            </a:r>
            <a:r>
              <a:rPr lang="en-US" sz="3200" dirty="0"/>
              <a:t>every 3 months with 3-month preparations</a:t>
            </a:r>
            <a:r>
              <a:rPr lang="en-US" sz="3200" dirty="0" smtClean="0"/>
              <a:t>)</a:t>
            </a:r>
            <a:r>
              <a:rPr lang="en-US" sz="3200" dirty="0" smtClean="0">
                <a:latin typeface="Times New Roman"/>
                <a:cs typeface="Times New Roman"/>
              </a:rPr>
              <a:t>→</a:t>
            </a:r>
            <a:r>
              <a:rPr lang="en-US" sz="3200" dirty="0"/>
              <a:t>regular temporary estrogen-deficient </a:t>
            </a:r>
            <a:r>
              <a:rPr lang="en-US" sz="3200" dirty="0" err="1" smtClean="0"/>
              <a:t>state</a:t>
            </a:r>
            <a:r>
              <a:rPr lang="en-US" sz="3200" dirty="0" err="1" smtClean="0">
                <a:latin typeface="Times New Roman"/>
                <a:cs typeface="Times New Roman"/>
              </a:rPr>
              <a:t>→</a:t>
            </a:r>
            <a:r>
              <a:rPr lang="en-US" sz="3200" dirty="0" err="1"/>
              <a:t>return</a:t>
            </a:r>
            <a:r>
              <a:rPr lang="en-US" sz="3200" dirty="0"/>
              <a:t> of </a:t>
            </a:r>
            <a:r>
              <a:rPr lang="en-US" sz="3200" dirty="0" smtClean="0"/>
              <a:t>unwanted menopausal symptoms(</a:t>
            </a:r>
            <a:r>
              <a:rPr lang="en-US" sz="3200" dirty="0"/>
              <a:t>some</a:t>
            </a:r>
            <a:r>
              <a:rPr lang="en-US" sz="3200" dirty="0" smtClean="0"/>
              <a:t>)</a:t>
            </a:r>
          </a:p>
          <a:p>
            <a:endParaRPr lang="en-US" sz="3200" dirty="0" smtClean="0"/>
          </a:p>
          <a:p>
            <a:endParaRPr lang="en-US" dirty="0" smtClean="0"/>
          </a:p>
          <a:p>
            <a:endParaRPr lang="en-US" dirty="0"/>
          </a:p>
          <a:p>
            <a:endParaRPr lang="en-US" dirty="0" smtClean="0"/>
          </a:p>
          <a:p>
            <a:endParaRPr lang="en-US" dirty="0"/>
          </a:p>
          <a:p>
            <a:r>
              <a:rPr lang="en-US" sz="1900" dirty="0">
                <a:solidFill>
                  <a:srgbClr val="C00000"/>
                </a:solidFill>
              </a:rPr>
              <a:t>Fertility and Sterility® Vol. 106, No. 7, December 2016 0015-0282/$36.00</a:t>
            </a:r>
          </a:p>
          <a:p>
            <a:r>
              <a:rPr lang="en-US" sz="1900" dirty="0">
                <a:solidFill>
                  <a:srgbClr val="C00000"/>
                </a:solidFill>
              </a:rPr>
              <a:t>*Hormone replacement therapy in young women with primary ovarian insufficiency and early menopause</a:t>
            </a:r>
          </a:p>
          <a:p>
            <a:endParaRPr lang="en-US" sz="1900" dirty="0"/>
          </a:p>
        </p:txBody>
      </p:sp>
    </p:spTree>
    <p:extLst>
      <p:ext uri="{BB962C8B-B14F-4D97-AF65-F5344CB8AC3E}">
        <p14:creationId xmlns:p14="http://schemas.microsoft.com/office/powerpoint/2010/main" val="2167875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07504" y="1052736"/>
            <a:ext cx="8856984" cy="5544616"/>
          </a:xfrm>
        </p:spPr>
        <p:txBody>
          <a:bodyPr>
            <a:normAutofit fontScale="92500"/>
          </a:bodyPr>
          <a:lstStyle/>
          <a:p>
            <a:r>
              <a:rPr lang="en-US" sz="4000" dirty="0">
                <a:solidFill>
                  <a:srgbClr val="C00000"/>
                </a:solidFill>
              </a:rPr>
              <a:t>A recent randomized controlled cross-over trial in young women with POI compared the cardiovascular effects of </a:t>
            </a:r>
            <a:r>
              <a:rPr lang="en-US" sz="4000" dirty="0" smtClean="0">
                <a:solidFill>
                  <a:srgbClr val="C00000"/>
                </a:solidFill>
              </a:rPr>
              <a:t>treatment with </a:t>
            </a:r>
            <a:r>
              <a:rPr lang="en-US" sz="4000" dirty="0">
                <a:solidFill>
                  <a:srgbClr val="C00000"/>
                </a:solidFill>
              </a:rPr>
              <a:t>transdermal E2 plus cyclic progestin versus treatment with a combination oral </a:t>
            </a:r>
            <a:r>
              <a:rPr lang="en-US" sz="4000" dirty="0" smtClean="0">
                <a:solidFill>
                  <a:srgbClr val="C00000"/>
                </a:solidFill>
              </a:rPr>
              <a:t>contraceptive</a:t>
            </a:r>
          </a:p>
          <a:p>
            <a:endParaRPr lang="en-US" sz="4000" dirty="0">
              <a:solidFill>
                <a:srgbClr val="C00000"/>
              </a:solidFill>
            </a:endParaRPr>
          </a:p>
          <a:p>
            <a:endParaRPr lang="en-US" sz="4000" dirty="0" smtClean="0">
              <a:solidFill>
                <a:srgbClr val="C00000"/>
              </a:solidFill>
            </a:endParaRPr>
          </a:p>
          <a:p>
            <a:r>
              <a:rPr lang="en-US" sz="2100" dirty="0" err="1"/>
              <a:t>Langrish</a:t>
            </a:r>
            <a:r>
              <a:rPr lang="en-US" sz="2100" dirty="0"/>
              <a:t> JP, Mills NL, Bath LE, Warner P, Webb DJ, </a:t>
            </a:r>
            <a:r>
              <a:rPr lang="en-US" sz="2100" dirty="0" err="1"/>
              <a:t>Kelnar</a:t>
            </a:r>
            <a:r>
              <a:rPr lang="en-US" sz="2100" dirty="0"/>
              <a:t> CJ, et al. Cardiovascular</a:t>
            </a:r>
          </a:p>
          <a:p>
            <a:r>
              <a:rPr lang="en-US" sz="2100" dirty="0"/>
              <a:t>effects of physiological and standard sex steroid replacement regimens</a:t>
            </a:r>
          </a:p>
          <a:p>
            <a:r>
              <a:rPr lang="en-US" sz="2100" dirty="0"/>
              <a:t>in premature ovarian failure. Hypertension 2009;53:805–11.</a:t>
            </a:r>
            <a:endParaRPr lang="en-US" sz="2100" dirty="0">
              <a:solidFill>
                <a:srgbClr val="C00000"/>
              </a:solidFill>
            </a:endParaRPr>
          </a:p>
        </p:txBody>
      </p:sp>
    </p:spTree>
    <p:extLst>
      <p:ext uri="{BB962C8B-B14F-4D97-AF65-F5344CB8AC3E}">
        <p14:creationId xmlns:p14="http://schemas.microsoft.com/office/powerpoint/2010/main" val="954042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9432"/>
            <a:ext cx="8712968" cy="1656184"/>
          </a:xfrm>
        </p:spPr>
        <p:txBody>
          <a:bodyPr>
            <a:normAutofit/>
          </a:bodyPr>
          <a:lstStyle/>
          <a:p>
            <a:endParaRPr lang="en-US" dirty="0"/>
          </a:p>
        </p:txBody>
      </p:sp>
      <p:sp>
        <p:nvSpPr>
          <p:cNvPr id="3" name="Content Placeholder 2"/>
          <p:cNvSpPr>
            <a:spLocks noGrp="1"/>
          </p:cNvSpPr>
          <p:nvPr>
            <p:ph sz="quarter" idx="1"/>
          </p:nvPr>
        </p:nvSpPr>
        <p:spPr>
          <a:xfrm>
            <a:off x="179512" y="1340768"/>
            <a:ext cx="8784976" cy="5256584"/>
          </a:xfrm>
        </p:spPr>
        <p:txBody>
          <a:bodyPr>
            <a:normAutofit fontScale="92500" lnSpcReduction="10000"/>
          </a:bodyPr>
          <a:lstStyle/>
          <a:p>
            <a:r>
              <a:rPr lang="en-US" dirty="0" smtClean="0"/>
              <a:t>Compared </a:t>
            </a:r>
            <a:r>
              <a:rPr lang="en-US" dirty="0"/>
              <a:t>with the oral contraceptive, 12 months </a:t>
            </a:r>
            <a:r>
              <a:rPr lang="en-US" dirty="0" smtClean="0"/>
              <a:t>of transdermal </a:t>
            </a:r>
            <a:r>
              <a:rPr lang="en-US" dirty="0"/>
              <a:t>physiologic HRT resulted in significantly </a:t>
            </a:r>
            <a:r>
              <a:rPr lang="en-US" dirty="0" smtClean="0"/>
              <a:t>lower blood </a:t>
            </a:r>
            <a:r>
              <a:rPr lang="en-US" dirty="0"/>
              <a:t>pressure, better renal function, and reduced </a:t>
            </a:r>
            <a:r>
              <a:rPr lang="en-US" dirty="0" smtClean="0"/>
              <a:t>activation of </a:t>
            </a:r>
            <a:r>
              <a:rPr lang="en-US" dirty="0"/>
              <a:t>the renin-angiotensin-aldosterone system. </a:t>
            </a:r>
            <a:endParaRPr lang="en-US" dirty="0" smtClean="0"/>
          </a:p>
          <a:p>
            <a:r>
              <a:rPr lang="en-US" dirty="0" smtClean="0"/>
              <a:t>This evidence suggests </a:t>
            </a:r>
            <a:r>
              <a:rPr lang="en-US" dirty="0"/>
              <a:t>that transdermal physiologic HRT is superior to </a:t>
            </a:r>
            <a:r>
              <a:rPr lang="en-US" dirty="0" smtClean="0"/>
              <a:t>the combined </a:t>
            </a:r>
            <a:r>
              <a:rPr lang="en-US" dirty="0"/>
              <a:t>oral contraceptive in promoting </a:t>
            </a:r>
            <a:r>
              <a:rPr lang="en-US" dirty="0" smtClean="0"/>
              <a:t>cardiovascular health </a:t>
            </a:r>
            <a:r>
              <a:rPr lang="en-US" dirty="0"/>
              <a:t>in young women with POI</a:t>
            </a:r>
            <a:r>
              <a:rPr lang="en-US" dirty="0" smtClean="0"/>
              <a:t>.</a:t>
            </a:r>
          </a:p>
          <a:p>
            <a:endParaRPr lang="en-US" dirty="0"/>
          </a:p>
          <a:p>
            <a:endParaRPr lang="en-US" dirty="0" smtClean="0"/>
          </a:p>
          <a:p>
            <a:endParaRPr lang="en-US" dirty="0"/>
          </a:p>
          <a:p>
            <a:endParaRPr lang="en-US" dirty="0" smtClean="0"/>
          </a:p>
          <a:p>
            <a:r>
              <a:rPr lang="en-US" sz="1600" dirty="0" err="1">
                <a:solidFill>
                  <a:srgbClr val="C00000"/>
                </a:solidFill>
              </a:rPr>
              <a:t>Langrish</a:t>
            </a:r>
            <a:r>
              <a:rPr lang="en-US" sz="1600" dirty="0">
                <a:solidFill>
                  <a:srgbClr val="C00000"/>
                </a:solidFill>
              </a:rPr>
              <a:t> JP, Mills NL, Bath LE, Warner P, Webb DJ, </a:t>
            </a:r>
            <a:r>
              <a:rPr lang="en-US" sz="1600" dirty="0" err="1">
                <a:solidFill>
                  <a:srgbClr val="C00000"/>
                </a:solidFill>
              </a:rPr>
              <a:t>Kelnar</a:t>
            </a:r>
            <a:r>
              <a:rPr lang="en-US" sz="1600" dirty="0">
                <a:solidFill>
                  <a:srgbClr val="C00000"/>
                </a:solidFill>
              </a:rPr>
              <a:t> CJ, et al. Cardiovascular</a:t>
            </a:r>
          </a:p>
          <a:p>
            <a:r>
              <a:rPr lang="en-US" sz="1600" dirty="0">
                <a:solidFill>
                  <a:srgbClr val="C00000"/>
                </a:solidFill>
              </a:rPr>
              <a:t>effects of physiological and standard sex steroid replacement regimens</a:t>
            </a:r>
          </a:p>
          <a:p>
            <a:r>
              <a:rPr lang="en-US" sz="1600" dirty="0">
                <a:solidFill>
                  <a:srgbClr val="C00000"/>
                </a:solidFill>
              </a:rPr>
              <a:t>in premature ovarian failure. Hypertension 2009;53:805–11</a:t>
            </a:r>
            <a:r>
              <a:rPr lang="en-US" sz="2800" dirty="0"/>
              <a:t>.</a:t>
            </a:r>
            <a:endParaRPr lang="en-US" sz="2800" dirty="0">
              <a:solidFill>
                <a:srgbClr val="C00000"/>
              </a:solidFill>
            </a:endParaRPr>
          </a:p>
          <a:p>
            <a:endParaRPr lang="en-US" dirty="0"/>
          </a:p>
        </p:txBody>
      </p:sp>
    </p:spTree>
    <p:extLst>
      <p:ext uri="{BB962C8B-B14F-4D97-AF65-F5344CB8AC3E}">
        <p14:creationId xmlns:p14="http://schemas.microsoft.com/office/powerpoint/2010/main" val="28736980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76872" y="-963488"/>
            <a:ext cx="13603446" cy="8424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7271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348880" y="-243408"/>
            <a:ext cx="13448057" cy="7560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21504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Progestins</a:t>
            </a:r>
            <a:endParaRPr lang="en-US" dirty="0">
              <a:solidFill>
                <a:srgbClr val="C00000"/>
              </a:solidFill>
            </a:endParaRPr>
          </a:p>
        </p:txBody>
      </p:sp>
      <p:sp>
        <p:nvSpPr>
          <p:cNvPr id="3" name="Content Placeholder 2"/>
          <p:cNvSpPr>
            <a:spLocks noGrp="1"/>
          </p:cNvSpPr>
          <p:nvPr>
            <p:ph sz="quarter" idx="1"/>
          </p:nvPr>
        </p:nvSpPr>
        <p:spPr>
          <a:xfrm>
            <a:off x="539552" y="1447800"/>
            <a:ext cx="8147248" cy="4861520"/>
          </a:xfrm>
        </p:spPr>
        <p:txBody>
          <a:bodyPr>
            <a:normAutofit fontScale="70000" lnSpcReduction="20000"/>
          </a:bodyPr>
          <a:lstStyle/>
          <a:p>
            <a:r>
              <a:rPr lang="en-US" sz="3600" dirty="0"/>
              <a:t>Most women with </a:t>
            </a:r>
            <a:r>
              <a:rPr lang="en-US" sz="3600" dirty="0" smtClean="0"/>
              <a:t>POI have </a:t>
            </a:r>
            <a:r>
              <a:rPr lang="en-US" sz="3600" dirty="0"/>
              <a:t>an intact uterus, so the recommended hormone </a:t>
            </a:r>
            <a:r>
              <a:rPr lang="en-US" sz="3600" dirty="0" smtClean="0"/>
              <a:t>replacement is </a:t>
            </a:r>
            <a:r>
              <a:rPr lang="en-US" sz="3600" dirty="0"/>
              <a:t>both estrogen and progestin</a:t>
            </a:r>
            <a:r>
              <a:rPr lang="en-US" sz="3600" dirty="0" smtClean="0"/>
              <a:t>.</a:t>
            </a:r>
          </a:p>
          <a:p>
            <a:r>
              <a:rPr lang="en-US" sz="3600" dirty="0"/>
              <a:t>Cyclical progestin is </a:t>
            </a:r>
            <a:r>
              <a:rPr lang="en-US" sz="3600" dirty="0" smtClean="0"/>
              <a:t>recommended for </a:t>
            </a:r>
            <a:r>
              <a:rPr lang="en-US" sz="3600" dirty="0"/>
              <a:t>endometrial protection</a:t>
            </a:r>
            <a:r>
              <a:rPr lang="en-US" sz="3600" dirty="0" smtClean="0"/>
              <a:t>.</a:t>
            </a:r>
          </a:p>
          <a:p>
            <a:endParaRPr lang="en-US" sz="3000" dirty="0"/>
          </a:p>
          <a:p>
            <a:endParaRPr lang="en-US" dirty="0" smtClean="0"/>
          </a:p>
          <a:p>
            <a:endParaRPr lang="en-US" dirty="0"/>
          </a:p>
          <a:p>
            <a:endParaRPr lang="en-US" dirty="0" smtClean="0"/>
          </a:p>
          <a:p>
            <a:endParaRPr lang="en-US" dirty="0"/>
          </a:p>
          <a:p>
            <a:endParaRPr lang="en-US" sz="1500" dirty="0" smtClean="0">
              <a:solidFill>
                <a:srgbClr val="C00000"/>
              </a:solidFill>
            </a:endParaRPr>
          </a:p>
          <a:p>
            <a:endParaRPr lang="en-US" sz="1500" dirty="0">
              <a:solidFill>
                <a:srgbClr val="C00000"/>
              </a:solidFill>
            </a:endParaRPr>
          </a:p>
          <a:p>
            <a:endParaRPr lang="en-US" sz="1500" dirty="0" smtClean="0">
              <a:solidFill>
                <a:srgbClr val="C00000"/>
              </a:solidFill>
            </a:endParaRPr>
          </a:p>
          <a:p>
            <a:endParaRPr lang="en-US" sz="1500" dirty="0" smtClean="0">
              <a:solidFill>
                <a:srgbClr val="C00000"/>
              </a:solidFill>
            </a:endParaRPr>
          </a:p>
          <a:p>
            <a:endParaRPr lang="en-US" sz="1500" dirty="0">
              <a:solidFill>
                <a:srgbClr val="C00000"/>
              </a:solidFill>
            </a:endParaRPr>
          </a:p>
          <a:p>
            <a:endParaRPr lang="en-US" sz="1500" dirty="0" smtClean="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12852279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C00000"/>
                </a:solidFill>
              </a:rPr>
              <a:t>The NIH study of </a:t>
            </a:r>
            <a:r>
              <a:rPr lang="en-US" b="1" dirty="0" smtClean="0">
                <a:solidFill>
                  <a:srgbClr val="C00000"/>
                </a:solidFill>
              </a:rPr>
              <a:t>HRT </a:t>
            </a:r>
            <a:r>
              <a:rPr lang="en-US" b="1" dirty="0">
                <a:solidFill>
                  <a:srgbClr val="C00000"/>
                </a:solidFill>
              </a:rPr>
              <a:t>in POI </a:t>
            </a:r>
            <a:r>
              <a:rPr lang="en-US" dirty="0"/>
              <a:t/>
            </a:r>
            <a:br>
              <a:rPr lang="en-US" dirty="0"/>
            </a:br>
            <a:endParaRPr lang="en-US" dirty="0"/>
          </a:p>
        </p:txBody>
      </p:sp>
      <p:sp>
        <p:nvSpPr>
          <p:cNvPr id="3" name="Content Placeholder 2"/>
          <p:cNvSpPr>
            <a:spLocks noGrp="1"/>
          </p:cNvSpPr>
          <p:nvPr>
            <p:ph sz="quarter" idx="1"/>
          </p:nvPr>
        </p:nvSpPr>
        <p:spPr>
          <a:xfrm>
            <a:off x="251520" y="1447800"/>
            <a:ext cx="8640960" cy="5149552"/>
          </a:xfrm>
        </p:spPr>
        <p:txBody>
          <a:bodyPr>
            <a:normAutofit fontScale="85000" lnSpcReduction="20000"/>
          </a:bodyPr>
          <a:lstStyle/>
          <a:p>
            <a:r>
              <a:rPr lang="en-US" sz="3300" dirty="0" smtClean="0"/>
              <a:t>transdermal </a:t>
            </a:r>
            <a:r>
              <a:rPr lang="en-US" sz="3300" dirty="0"/>
              <a:t>E2 (100 </a:t>
            </a:r>
            <a:r>
              <a:rPr lang="en-US" sz="3300" dirty="0" smtClean="0"/>
              <a:t>µg/d</a:t>
            </a:r>
            <a:r>
              <a:rPr lang="en-US" sz="3300" dirty="0"/>
              <a:t>) with oral </a:t>
            </a:r>
            <a:r>
              <a:rPr lang="en-US" sz="3300" dirty="0" smtClean="0"/>
              <a:t>medroxyprogesterone acetate </a:t>
            </a:r>
            <a:r>
              <a:rPr lang="en-US" sz="3300" dirty="0"/>
              <a:t>(10 mg/d for 12 days per month). </a:t>
            </a:r>
            <a:endParaRPr lang="en-US" sz="3300" dirty="0" smtClean="0"/>
          </a:p>
          <a:p>
            <a:endParaRPr lang="en-US" sz="3300" dirty="0" smtClean="0"/>
          </a:p>
          <a:p>
            <a:r>
              <a:rPr lang="en-US" sz="3300" dirty="0" smtClean="0"/>
              <a:t>MPA (fully </a:t>
            </a:r>
            <a:r>
              <a:rPr lang="en-US" sz="3300" dirty="0"/>
              <a:t>induce secretory endometrium in </a:t>
            </a:r>
            <a:r>
              <a:rPr lang="en-US" sz="3300" dirty="0" smtClean="0"/>
              <a:t>conjunction)</a:t>
            </a:r>
          </a:p>
          <a:p>
            <a:endParaRPr lang="en-US" sz="3300" dirty="0"/>
          </a:p>
          <a:p>
            <a:r>
              <a:rPr lang="en-US" sz="3300" dirty="0"/>
              <a:t>Cycling progestin </a:t>
            </a:r>
            <a:r>
              <a:rPr lang="en-US" sz="3300" dirty="0" smtClean="0"/>
              <a:t>courses given </a:t>
            </a:r>
            <a:r>
              <a:rPr lang="en-US" sz="3300" dirty="0"/>
              <a:t>less frequently than monthly (termed ‘‘</a:t>
            </a:r>
            <a:r>
              <a:rPr lang="en-US" sz="3300" dirty="0" smtClean="0"/>
              <a:t>long-cycle HRT</a:t>
            </a:r>
            <a:r>
              <a:rPr lang="en-US" sz="3300" dirty="0"/>
              <a:t>’’) is not recommended, because that approach </a:t>
            </a:r>
            <a:r>
              <a:rPr lang="en-US" sz="3300" dirty="0" smtClean="0"/>
              <a:t>increases the </a:t>
            </a:r>
            <a:r>
              <a:rPr lang="en-US" sz="3300" dirty="0"/>
              <a:t>risk of endometrial hyperplasia and potentially </a:t>
            </a:r>
            <a:r>
              <a:rPr lang="en-US" sz="3300" dirty="0" smtClean="0"/>
              <a:t>of endometrial </a:t>
            </a:r>
            <a:r>
              <a:rPr lang="en-US" sz="3300" dirty="0"/>
              <a:t>cancer</a:t>
            </a:r>
            <a:endParaRPr lang="en-US" sz="3300" dirty="0" smtClean="0"/>
          </a:p>
          <a:p>
            <a:endParaRPr lang="en-US" sz="3300" dirty="0"/>
          </a:p>
          <a:p>
            <a:endParaRPr lang="en-US" dirty="0" smtClean="0"/>
          </a:p>
          <a:p>
            <a:endParaRPr lang="en-US" dirty="0" smtClean="0"/>
          </a:p>
          <a:p>
            <a:r>
              <a:rPr lang="en-US" sz="1700" dirty="0">
                <a:solidFill>
                  <a:srgbClr val="C00000"/>
                </a:solidFill>
              </a:rPr>
              <a:t>Fertility and Sterility® Vol. 106, No. 7, December 2016 0015-0282/$36.00</a:t>
            </a:r>
          </a:p>
          <a:p>
            <a:r>
              <a:rPr lang="en-US" sz="1700" dirty="0">
                <a:solidFill>
                  <a:srgbClr val="C00000"/>
                </a:solidFill>
              </a:rPr>
              <a:t>*Hormone replacement therapy in young women with primary ovarian insufficiency and early menopause</a:t>
            </a:r>
            <a:endParaRPr lang="en-US" sz="1700" dirty="0"/>
          </a:p>
          <a:p>
            <a:endParaRPr lang="en-US" dirty="0"/>
          </a:p>
          <a:p>
            <a:endParaRPr lang="en-US" dirty="0"/>
          </a:p>
        </p:txBody>
      </p:sp>
    </p:spTree>
    <p:extLst>
      <p:ext uri="{BB962C8B-B14F-4D97-AF65-F5344CB8AC3E}">
        <p14:creationId xmlns:p14="http://schemas.microsoft.com/office/powerpoint/2010/main" val="11018228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Medroxyprogesterone acetate</a:t>
            </a:r>
          </a:p>
        </p:txBody>
      </p:sp>
      <p:sp>
        <p:nvSpPr>
          <p:cNvPr id="3" name="Content Placeholder 2"/>
          <p:cNvSpPr>
            <a:spLocks noGrp="1"/>
          </p:cNvSpPr>
          <p:nvPr>
            <p:ph sz="quarter" idx="1"/>
          </p:nvPr>
        </p:nvSpPr>
        <p:spPr>
          <a:xfrm>
            <a:off x="539552" y="1447800"/>
            <a:ext cx="8147248" cy="4789512"/>
          </a:xfrm>
        </p:spPr>
        <p:txBody>
          <a:bodyPr>
            <a:normAutofit lnSpcReduction="10000"/>
          </a:bodyPr>
          <a:lstStyle/>
          <a:p>
            <a:r>
              <a:rPr lang="en-US" dirty="0" smtClean="0"/>
              <a:t>Is not </a:t>
            </a:r>
            <a:r>
              <a:rPr lang="en-US" dirty="0"/>
              <a:t>derived from T and is a 21-carbon ‘‘pure’’ </a:t>
            </a:r>
            <a:r>
              <a:rPr lang="en-US" dirty="0" smtClean="0"/>
              <a:t>progestin, compared </a:t>
            </a:r>
            <a:r>
              <a:rPr lang="en-US" dirty="0"/>
              <a:t>with the 19 </a:t>
            </a:r>
            <a:r>
              <a:rPr lang="en-US" dirty="0" err="1"/>
              <a:t>norprogestins</a:t>
            </a:r>
            <a:r>
              <a:rPr lang="en-US" dirty="0"/>
              <a:t> which may have </a:t>
            </a:r>
            <a:r>
              <a:rPr lang="en-US" dirty="0" smtClean="0"/>
              <a:t>associated androgenic effects</a:t>
            </a:r>
          </a:p>
          <a:p>
            <a:endParaRPr lang="en-US" dirty="0"/>
          </a:p>
          <a:p>
            <a:endParaRPr lang="en-US" dirty="0" smtClean="0"/>
          </a:p>
          <a:p>
            <a:endParaRPr lang="en-US" dirty="0"/>
          </a:p>
          <a:p>
            <a:endParaRPr lang="en-US" dirty="0" smtClean="0"/>
          </a:p>
          <a:p>
            <a:endParaRPr lang="en-US" dirty="0"/>
          </a:p>
          <a:p>
            <a:endParaRPr lang="en-US" dirty="0" smtClean="0"/>
          </a:p>
          <a:p>
            <a:r>
              <a:rPr lang="en-US" sz="1700" dirty="0">
                <a:solidFill>
                  <a:srgbClr val="C00000"/>
                </a:solidFill>
              </a:rPr>
              <a:t>Fertility and Sterility® Vol. 106, No. 7, December 2016 0015-0282/$36.00</a:t>
            </a:r>
          </a:p>
          <a:p>
            <a:r>
              <a:rPr lang="en-US" sz="1700" dirty="0">
                <a:solidFill>
                  <a:srgbClr val="C00000"/>
                </a:solidFill>
              </a:rPr>
              <a:t>*Hormone replacement therapy in young women with primary ovarian insufficiency and early menopause</a:t>
            </a:r>
            <a:endParaRPr lang="en-US" sz="1700" dirty="0"/>
          </a:p>
          <a:p>
            <a:endParaRPr lang="en-US" dirty="0"/>
          </a:p>
          <a:p>
            <a:endParaRPr lang="en-US" dirty="0"/>
          </a:p>
        </p:txBody>
      </p:sp>
    </p:spTree>
    <p:extLst>
      <p:ext uri="{BB962C8B-B14F-4D97-AF65-F5344CB8AC3E}">
        <p14:creationId xmlns:p14="http://schemas.microsoft.com/office/powerpoint/2010/main" val="22791348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micronized P</a:t>
            </a:r>
          </a:p>
        </p:txBody>
      </p:sp>
      <p:sp>
        <p:nvSpPr>
          <p:cNvPr id="3" name="Content Placeholder 2"/>
          <p:cNvSpPr>
            <a:spLocks noGrp="1"/>
          </p:cNvSpPr>
          <p:nvPr>
            <p:ph sz="quarter" idx="1"/>
          </p:nvPr>
        </p:nvSpPr>
        <p:spPr>
          <a:xfrm>
            <a:off x="323528" y="1484784"/>
            <a:ext cx="8507288" cy="5077544"/>
          </a:xfrm>
        </p:spPr>
        <p:txBody>
          <a:bodyPr>
            <a:normAutofit lnSpcReduction="10000"/>
          </a:bodyPr>
          <a:lstStyle/>
          <a:p>
            <a:r>
              <a:rPr lang="en-US" dirty="0"/>
              <a:t>The Postmenopausal Estrogen/Progestin </a:t>
            </a:r>
            <a:r>
              <a:rPr lang="en-US" dirty="0" smtClean="0"/>
              <a:t>Interventions (PEPI</a:t>
            </a:r>
            <a:r>
              <a:rPr lang="en-US" dirty="0"/>
              <a:t>) Group did not investigate the efficacy </a:t>
            </a:r>
            <a:r>
              <a:rPr lang="en-US" dirty="0" smtClean="0"/>
              <a:t>of oral </a:t>
            </a:r>
            <a:r>
              <a:rPr lang="en-US" dirty="0"/>
              <a:t>micronized P to effectively induce secretory </a:t>
            </a:r>
            <a:r>
              <a:rPr lang="en-US" dirty="0" smtClean="0"/>
              <a:t>endometrium in </a:t>
            </a:r>
            <a:r>
              <a:rPr lang="en-US" dirty="0"/>
              <a:t>conjunction with a full replacement dose of estrogen</a:t>
            </a:r>
            <a:r>
              <a:rPr lang="en-US" dirty="0" smtClean="0"/>
              <a:t>.</a:t>
            </a:r>
          </a:p>
          <a:p>
            <a:r>
              <a:rPr lang="en-US" dirty="0" smtClean="0"/>
              <a:t>Pharmacokinetics of </a:t>
            </a:r>
            <a:r>
              <a:rPr lang="en-US" dirty="0"/>
              <a:t>oral micronized </a:t>
            </a:r>
            <a:r>
              <a:rPr lang="en-US" dirty="0" smtClean="0"/>
              <a:t>P</a:t>
            </a:r>
          </a:p>
          <a:p>
            <a:endParaRPr lang="en-US" dirty="0"/>
          </a:p>
          <a:p>
            <a:endParaRPr lang="en-US" dirty="0" smtClean="0"/>
          </a:p>
          <a:p>
            <a:endParaRPr lang="en-US" dirty="0"/>
          </a:p>
          <a:p>
            <a:endParaRPr lang="en-US" dirty="0" smtClean="0"/>
          </a:p>
          <a:p>
            <a:endParaRPr lang="en-US" dirty="0"/>
          </a:p>
          <a:p>
            <a:r>
              <a:rPr lang="en-US" sz="1600" dirty="0">
                <a:solidFill>
                  <a:srgbClr val="C00000"/>
                </a:solidFill>
              </a:rPr>
              <a:t>Fertility and Sterility® Vol. 106, No. 7, December 2016 0015-0282/$36.00</a:t>
            </a:r>
          </a:p>
          <a:p>
            <a:r>
              <a:rPr lang="en-US" sz="1600" dirty="0">
                <a:solidFill>
                  <a:srgbClr val="C00000"/>
                </a:solidFill>
              </a:rPr>
              <a:t>*Hormone replacement therapy in young women with primary ovarian insufficiency and early menopause</a:t>
            </a:r>
            <a:endParaRPr lang="en-US" sz="1600" dirty="0"/>
          </a:p>
          <a:p>
            <a:endParaRPr lang="en-US" sz="1600" dirty="0"/>
          </a:p>
        </p:txBody>
      </p:sp>
    </p:spTree>
    <p:extLst>
      <p:ext uri="{BB962C8B-B14F-4D97-AF65-F5344CB8AC3E}">
        <p14:creationId xmlns:p14="http://schemas.microsoft.com/office/powerpoint/2010/main" val="1497978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77898597"/>
              </p:ext>
            </p:extLst>
          </p:nvPr>
        </p:nvGraphicFramePr>
        <p:xfrm>
          <a:off x="179512" y="116632"/>
          <a:ext cx="8507288" cy="6492240"/>
        </p:xfrm>
        <a:graphic>
          <a:graphicData uri="http://schemas.openxmlformats.org/drawingml/2006/table">
            <a:tbl>
              <a:tblPr firstRow="1" bandRow="1">
                <a:tableStyleId>{5C22544A-7EE6-4342-B048-85BDC9FD1C3A}</a:tableStyleId>
              </a:tblPr>
              <a:tblGrid>
                <a:gridCol w="8507288"/>
              </a:tblGrid>
              <a:tr h="6408712">
                <a:tc>
                  <a:txBody>
                    <a:bodyPr/>
                    <a:lstStyle/>
                    <a:p>
                      <a:r>
                        <a:rPr kumimoji="0" lang="en-US" sz="2800" b="1" i="0" u="none" strike="noStrike" kern="1200" baseline="0" dirty="0" smtClean="0">
                          <a:solidFill>
                            <a:schemeClr val="tx1"/>
                          </a:solidFill>
                          <a:latin typeface="+mn-lt"/>
                          <a:ea typeface="+mn-ea"/>
                          <a:cs typeface="+mn-cs"/>
                        </a:rPr>
                        <a:t>Screening before pregnancy for women with Turner syndrome.</a:t>
                      </a:r>
                    </a:p>
                    <a:p>
                      <a:r>
                        <a:rPr kumimoji="0" lang="en-US" sz="2800" b="0" i="0" u="none" strike="noStrike" kern="1200" baseline="0" dirty="0" smtClean="0">
                          <a:solidFill>
                            <a:schemeClr val="bg1"/>
                          </a:solidFill>
                          <a:latin typeface="+mn-lt"/>
                          <a:ea typeface="+mn-ea"/>
                          <a:cs typeface="+mn-cs"/>
                        </a:rPr>
                        <a:t>Consultation with cardiologist specializing in congenital heart</a:t>
                      </a:r>
                    </a:p>
                    <a:p>
                      <a:r>
                        <a:rPr kumimoji="0" lang="en-US" sz="2800" b="0" i="0" u="none" strike="noStrike" kern="1200" baseline="0" dirty="0" smtClean="0">
                          <a:solidFill>
                            <a:schemeClr val="bg1"/>
                          </a:solidFill>
                          <a:latin typeface="+mn-lt"/>
                          <a:ea typeface="+mn-ea"/>
                          <a:cs typeface="+mn-cs"/>
                        </a:rPr>
                        <a:t>disease</a:t>
                      </a:r>
                    </a:p>
                    <a:p>
                      <a:r>
                        <a:rPr kumimoji="0" lang="en-US" sz="2800" b="0" i="0" u="none" strike="noStrike" kern="1200" baseline="0" dirty="0" smtClean="0">
                          <a:solidFill>
                            <a:schemeClr val="lt1"/>
                          </a:solidFill>
                          <a:latin typeface="+mn-lt"/>
                          <a:ea typeface="+mn-ea"/>
                          <a:cs typeface="+mn-cs"/>
                        </a:rPr>
                        <a:t>Echocardiogram</a:t>
                      </a:r>
                    </a:p>
                    <a:p>
                      <a:r>
                        <a:rPr kumimoji="0" lang="en-US" sz="2800" b="0" i="0" u="none" strike="noStrike" kern="1200" baseline="0" dirty="0" smtClean="0">
                          <a:solidFill>
                            <a:schemeClr val="lt1"/>
                          </a:solidFill>
                          <a:latin typeface="+mn-lt"/>
                          <a:ea typeface="+mn-ea"/>
                          <a:cs typeface="+mn-cs"/>
                        </a:rPr>
                        <a:t>Electrocardiogram</a:t>
                      </a:r>
                    </a:p>
                    <a:p>
                      <a:r>
                        <a:rPr kumimoji="0" lang="en-US" sz="2800" b="0" i="0" u="none" strike="noStrike" kern="1200" baseline="0" dirty="0" smtClean="0">
                          <a:solidFill>
                            <a:schemeClr val="lt1"/>
                          </a:solidFill>
                          <a:latin typeface="+mn-lt"/>
                          <a:ea typeface="+mn-ea"/>
                          <a:cs typeface="+mn-cs"/>
                        </a:rPr>
                        <a:t>Cardiac magnetic resonance imaging (MRI) scan</a:t>
                      </a:r>
                    </a:p>
                    <a:p>
                      <a:r>
                        <a:rPr kumimoji="0" lang="en-US" sz="2800" b="0" i="0" u="none" strike="noStrike" kern="1200" baseline="0" dirty="0" smtClean="0">
                          <a:solidFill>
                            <a:schemeClr val="lt1"/>
                          </a:solidFill>
                          <a:latin typeface="+mn-lt"/>
                          <a:ea typeface="+mn-ea"/>
                          <a:cs typeface="+mn-cs"/>
                        </a:rPr>
                        <a:t>Assessment for hypertension</a:t>
                      </a:r>
                    </a:p>
                    <a:p>
                      <a:r>
                        <a:rPr kumimoji="0" lang="en-US" sz="2800" b="0" i="0" u="none" strike="noStrike" kern="1200" baseline="0" dirty="0" smtClean="0">
                          <a:solidFill>
                            <a:schemeClr val="lt1"/>
                          </a:solidFill>
                          <a:latin typeface="+mn-lt"/>
                          <a:ea typeface="+mn-ea"/>
                          <a:cs typeface="+mn-cs"/>
                        </a:rPr>
                        <a:t>TSH, free thyroxine (T4), antithyroid antibodies</a:t>
                      </a:r>
                    </a:p>
                    <a:p>
                      <a:r>
                        <a:rPr kumimoji="0" lang="en-US" sz="2800" b="0" i="0" u="none" strike="noStrike" kern="1200" baseline="0" dirty="0" smtClean="0">
                          <a:solidFill>
                            <a:schemeClr val="lt1"/>
                          </a:solidFill>
                          <a:latin typeface="+mn-lt"/>
                          <a:ea typeface="+mn-ea"/>
                          <a:cs typeface="+mn-cs"/>
                        </a:rPr>
                        <a:t>Fasting glucose and hemoglobin A1c</a:t>
                      </a:r>
                    </a:p>
                    <a:p>
                      <a:r>
                        <a:rPr kumimoji="0" lang="en-US" sz="2800" b="0" i="0" u="none" strike="noStrike" kern="1200" baseline="0" dirty="0" smtClean="0">
                          <a:solidFill>
                            <a:schemeClr val="lt1"/>
                          </a:solidFill>
                          <a:latin typeface="+mn-lt"/>
                          <a:ea typeface="+mn-ea"/>
                          <a:cs typeface="+mn-cs"/>
                        </a:rPr>
                        <a:t>Liver function testing with hepatic ultrasound if abnormal</a:t>
                      </a:r>
                    </a:p>
                    <a:p>
                      <a:r>
                        <a:rPr kumimoji="0" lang="en-US" sz="2800" b="0" i="0" u="none" strike="noStrike" kern="1200" baseline="0" dirty="0" smtClean="0">
                          <a:solidFill>
                            <a:schemeClr val="lt1"/>
                          </a:solidFill>
                          <a:latin typeface="+mn-lt"/>
                          <a:ea typeface="+mn-ea"/>
                          <a:cs typeface="+mn-cs"/>
                        </a:rPr>
                        <a:t>Renal ultrasound</a:t>
                      </a:r>
                    </a:p>
                    <a:p>
                      <a:r>
                        <a:rPr kumimoji="0" lang="en-US" sz="2800" b="0" i="0" u="none" strike="noStrike" kern="1200" baseline="0" dirty="0" smtClean="0">
                          <a:solidFill>
                            <a:schemeClr val="lt1"/>
                          </a:solidFill>
                          <a:latin typeface="+mn-lt"/>
                          <a:ea typeface="+mn-ea"/>
                          <a:cs typeface="+mn-cs"/>
                        </a:rPr>
                        <a:t>Renal function testing if renal anomaly or hypertension</a:t>
                      </a:r>
                    </a:p>
                    <a:p>
                      <a:r>
                        <a:rPr kumimoji="0" lang="en-US" sz="2800" b="0" i="0" u="none" strike="noStrike" kern="1200" baseline="0" dirty="0" smtClean="0">
                          <a:solidFill>
                            <a:schemeClr val="lt1"/>
                          </a:solidFill>
                          <a:latin typeface="+mn-lt"/>
                          <a:ea typeface="+mn-ea"/>
                          <a:cs typeface="+mn-cs"/>
                        </a:rPr>
                        <a:t>Gynecologic pelvic ultrasound with hysteroscopy if abnormal</a:t>
                      </a:r>
                    </a:p>
                    <a:p>
                      <a:r>
                        <a:rPr kumimoji="0" lang="en-US" sz="2800" b="0" i="0" u="none" strike="noStrike" kern="1200" baseline="0" dirty="0" err="1" smtClean="0">
                          <a:solidFill>
                            <a:schemeClr val="lt1"/>
                          </a:solidFill>
                          <a:latin typeface="+mn-lt"/>
                          <a:ea typeface="+mn-ea"/>
                          <a:cs typeface="+mn-cs"/>
                        </a:rPr>
                        <a:t>Papanicolaou</a:t>
                      </a:r>
                      <a:r>
                        <a:rPr kumimoji="0" lang="en-US" sz="2800" b="0" i="0" u="none" strike="noStrike" kern="1200" baseline="0" dirty="0" smtClean="0">
                          <a:solidFill>
                            <a:schemeClr val="lt1"/>
                          </a:solidFill>
                          <a:latin typeface="+mn-lt"/>
                          <a:ea typeface="+mn-ea"/>
                          <a:cs typeface="+mn-cs"/>
                        </a:rPr>
                        <a:t> smear</a:t>
                      </a:r>
                      <a:endParaRPr lang="en-US" sz="2800" dirty="0"/>
                    </a:p>
                  </a:txBody>
                  <a:tcPr/>
                </a:tc>
              </a:tr>
            </a:tbl>
          </a:graphicData>
        </a:graphic>
      </p:graphicFrame>
    </p:spTree>
    <p:extLst>
      <p:ext uri="{BB962C8B-B14F-4D97-AF65-F5344CB8AC3E}">
        <p14:creationId xmlns:p14="http://schemas.microsoft.com/office/powerpoint/2010/main" val="1621797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23528" y="1447800"/>
            <a:ext cx="8568952" cy="5149552"/>
          </a:xfrm>
        </p:spPr>
        <p:txBody>
          <a:bodyPr>
            <a:normAutofit/>
          </a:bodyPr>
          <a:lstStyle/>
          <a:p>
            <a:r>
              <a:rPr lang="en-US" dirty="0"/>
              <a:t>There is </a:t>
            </a:r>
            <a:r>
              <a:rPr lang="en-US" i="1" dirty="0"/>
              <a:t>insufficient</a:t>
            </a:r>
            <a:r>
              <a:rPr lang="en-US" dirty="0"/>
              <a:t> evidence </a:t>
            </a:r>
            <a:r>
              <a:rPr lang="en-US" dirty="0" smtClean="0"/>
              <a:t>to determine </a:t>
            </a:r>
            <a:r>
              <a:rPr lang="en-US" dirty="0"/>
              <a:t>if medroxyprogesterone acetate and micronized </a:t>
            </a:r>
            <a:r>
              <a:rPr lang="en-US" dirty="0" smtClean="0"/>
              <a:t>P therapy </a:t>
            </a:r>
            <a:r>
              <a:rPr lang="en-US" dirty="0"/>
              <a:t>differ significantly regarding association with </a:t>
            </a:r>
            <a:r>
              <a:rPr lang="en-US" dirty="0" smtClean="0"/>
              <a:t>the development </a:t>
            </a:r>
            <a:r>
              <a:rPr lang="en-US" dirty="0"/>
              <a:t>of </a:t>
            </a:r>
            <a:r>
              <a:rPr lang="en-US" i="1" dirty="0"/>
              <a:t>breast cancer</a:t>
            </a:r>
            <a:r>
              <a:rPr lang="en-US" i="1" dirty="0" smtClean="0"/>
              <a:t>.</a:t>
            </a:r>
          </a:p>
          <a:p>
            <a:pPr marL="0" indent="0">
              <a:buNone/>
            </a:pPr>
            <a:endParaRPr lang="en-US" dirty="0"/>
          </a:p>
          <a:p>
            <a:endParaRPr lang="en-US" dirty="0" smtClean="0"/>
          </a:p>
          <a:p>
            <a:r>
              <a:rPr lang="en-US" dirty="0"/>
              <a:t>Women who can not </a:t>
            </a:r>
            <a:r>
              <a:rPr lang="en-US" dirty="0" smtClean="0"/>
              <a:t>tolerate medroxyprogesterone </a:t>
            </a:r>
            <a:r>
              <a:rPr lang="en-US" dirty="0"/>
              <a:t>acetate may be prescribed </a:t>
            </a:r>
            <a:r>
              <a:rPr lang="en-US" dirty="0" smtClean="0"/>
              <a:t>micronized P </a:t>
            </a:r>
            <a:r>
              <a:rPr lang="en-US" dirty="0"/>
              <a:t>but should be monitored for endometrial suppression </a:t>
            </a:r>
            <a:r>
              <a:rPr lang="en-US" dirty="0" smtClean="0"/>
              <a:t>on at </a:t>
            </a:r>
            <a:r>
              <a:rPr lang="en-US" dirty="0"/>
              <a:t>least an annual basis</a:t>
            </a:r>
            <a:r>
              <a:rPr lang="en-US" dirty="0" smtClean="0"/>
              <a:t>.</a:t>
            </a:r>
          </a:p>
          <a:p>
            <a:endParaRPr lang="en-US" sz="1500" dirty="0" smtClean="0">
              <a:solidFill>
                <a:srgbClr val="C00000"/>
              </a:solidFill>
            </a:endParaRPr>
          </a:p>
          <a:p>
            <a:endParaRPr lang="en-US" sz="1500" dirty="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1589020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Cardiovascular risk and progestin</a:t>
            </a:r>
            <a:endParaRPr lang="en-US" dirty="0">
              <a:solidFill>
                <a:srgbClr val="C00000"/>
              </a:solidFill>
            </a:endParaRPr>
          </a:p>
        </p:txBody>
      </p:sp>
      <p:sp>
        <p:nvSpPr>
          <p:cNvPr id="3" name="Content Placeholder 2"/>
          <p:cNvSpPr>
            <a:spLocks noGrp="1"/>
          </p:cNvSpPr>
          <p:nvPr>
            <p:ph sz="quarter" idx="1"/>
          </p:nvPr>
        </p:nvSpPr>
        <p:spPr/>
        <p:txBody>
          <a:bodyPr>
            <a:normAutofit/>
          </a:bodyPr>
          <a:lstStyle/>
          <a:p>
            <a:r>
              <a:rPr lang="en-US" dirty="0"/>
              <a:t>in combination with </a:t>
            </a:r>
            <a:r>
              <a:rPr lang="en-US" dirty="0" smtClean="0"/>
              <a:t>E2, both </a:t>
            </a:r>
            <a:r>
              <a:rPr lang="en-US" dirty="0"/>
              <a:t>medroxyprogesterone acetate and micronized P </a:t>
            </a:r>
            <a:r>
              <a:rPr lang="en-US" dirty="0" smtClean="0"/>
              <a:t>improve cardiovascular </a:t>
            </a:r>
            <a:r>
              <a:rPr lang="en-US" dirty="0"/>
              <a:t>risk markers, including serum high-density </a:t>
            </a:r>
            <a:r>
              <a:rPr lang="en-US" dirty="0" smtClean="0"/>
              <a:t>lipoprotein (HDL</a:t>
            </a:r>
            <a:r>
              <a:rPr lang="en-US" dirty="0"/>
              <a:t>) and low-density lipoprotein levels, </a:t>
            </a:r>
            <a:r>
              <a:rPr lang="en-US" dirty="0" smtClean="0"/>
              <a:t>blood pressure</a:t>
            </a:r>
            <a:r>
              <a:rPr lang="en-US" dirty="0"/>
              <a:t>, and fibrinogen levels</a:t>
            </a:r>
            <a:r>
              <a:rPr lang="en-US" dirty="0" smtClean="0"/>
              <a:t>.</a:t>
            </a:r>
          </a:p>
          <a:p>
            <a:r>
              <a:rPr lang="en-US" dirty="0"/>
              <a:t>improving </a:t>
            </a:r>
            <a:r>
              <a:rPr lang="en-US" dirty="0" smtClean="0"/>
              <a:t> HDL levels(</a:t>
            </a:r>
            <a:r>
              <a:rPr lang="en-US" dirty="0"/>
              <a:t>micronized P </a:t>
            </a:r>
            <a:r>
              <a:rPr lang="en-US" dirty="0" smtClean="0"/>
              <a:t>may be superior)</a:t>
            </a:r>
          </a:p>
          <a:p>
            <a:r>
              <a:rPr lang="en-US" dirty="0"/>
              <a:t>In the Kronos Early Estrogen </a:t>
            </a:r>
            <a:r>
              <a:rPr lang="en-US" dirty="0" smtClean="0"/>
              <a:t>Prevention Study </a:t>
            </a:r>
            <a:r>
              <a:rPr lang="en-US" dirty="0"/>
              <a:t>(KEEPS</a:t>
            </a:r>
            <a:r>
              <a:rPr lang="en-US" dirty="0" smtClean="0"/>
              <a:t>)</a:t>
            </a:r>
          </a:p>
          <a:p>
            <a:endParaRPr lang="en-US" dirty="0"/>
          </a:p>
          <a:p>
            <a:endParaRPr lang="en-US"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51889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12968" cy="2195736"/>
          </a:xfrm>
        </p:spPr>
        <p:txBody>
          <a:bodyPr>
            <a:normAutofit/>
          </a:bodyPr>
          <a:lstStyle/>
          <a:p>
            <a:pPr algn="ctr"/>
            <a:r>
              <a:rPr lang="en-US" dirty="0">
                <a:solidFill>
                  <a:srgbClr val="C00000"/>
                </a:solidFill>
              </a:rPr>
              <a:t>Risk associated </a:t>
            </a:r>
            <a:r>
              <a:rPr lang="en-US" dirty="0" smtClean="0">
                <a:solidFill>
                  <a:srgbClr val="C00000"/>
                </a:solidFill>
              </a:rPr>
              <a:t>with medroxyprogesterone acetate compared </a:t>
            </a:r>
            <a:r>
              <a:rPr lang="en-US" dirty="0">
                <a:solidFill>
                  <a:srgbClr val="C00000"/>
                </a:solidFill>
              </a:rPr>
              <a:t>with progestin</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589737470"/>
              </p:ext>
            </p:extLst>
          </p:nvPr>
        </p:nvGraphicFramePr>
        <p:xfrm>
          <a:off x="251520" y="2564904"/>
          <a:ext cx="8640762" cy="2865120"/>
        </p:xfrm>
        <a:graphic>
          <a:graphicData uri="http://schemas.openxmlformats.org/drawingml/2006/table">
            <a:tbl>
              <a:tblPr firstRow="1" bandRow="1">
                <a:tableStyleId>{5C22544A-7EE6-4342-B048-85BDC9FD1C3A}</a:tableStyleId>
              </a:tblPr>
              <a:tblGrid>
                <a:gridCol w="2880254"/>
                <a:gridCol w="2880254"/>
                <a:gridCol w="2880254"/>
              </a:tblGrid>
              <a:tr h="370840">
                <a:tc>
                  <a:txBody>
                    <a:bodyPr/>
                    <a:lstStyle/>
                    <a:p>
                      <a:r>
                        <a:rPr lang="en-US" sz="1800" dirty="0" smtClean="0">
                          <a:solidFill>
                            <a:schemeClr val="bg1"/>
                          </a:solidFill>
                        </a:rPr>
                        <a:t>Risk associated</a:t>
                      </a:r>
                      <a:endParaRPr lang="en-US" dirty="0"/>
                    </a:p>
                  </a:txBody>
                  <a:tcPr/>
                </a:tc>
                <a:tc>
                  <a:txBody>
                    <a:bodyPr/>
                    <a:lstStyle/>
                    <a:p>
                      <a:r>
                        <a:rPr lang="en-US" dirty="0" smtClean="0"/>
                        <a:t>micronized P </a:t>
                      </a:r>
                      <a:endParaRPr lang="en-US" dirty="0">
                        <a:solidFill>
                          <a:schemeClr val="bg1"/>
                        </a:solidFill>
                      </a:endParaRPr>
                    </a:p>
                  </a:txBody>
                  <a:tcPr/>
                </a:tc>
                <a:tc>
                  <a:txBody>
                    <a:bodyPr/>
                    <a:lstStyle/>
                    <a:p>
                      <a:r>
                        <a:rPr lang="en-US" dirty="0" smtClean="0">
                          <a:solidFill>
                            <a:schemeClr val="bg1"/>
                          </a:solidFill>
                        </a:rPr>
                        <a:t>medroxyprogesterone acetate </a:t>
                      </a:r>
                      <a:endParaRPr lang="en-US" dirty="0">
                        <a:solidFill>
                          <a:schemeClr val="bg1"/>
                        </a:solidFill>
                      </a:endParaRPr>
                    </a:p>
                  </a:txBody>
                  <a:tcPr/>
                </a:tc>
              </a:tr>
              <a:tr h="370840">
                <a:tc>
                  <a:txBody>
                    <a:bodyPr/>
                    <a:lstStyle/>
                    <a:p>
                      <a:r>
                        <a:rPr kumimoji="0" lang="en-US" sz="1800" b="0" i="0" u="none" strike="noStrike" kern="1200" baseline="0" dirty="0" smtClean="0">
                          <a:solidFill>
                            <a:schemeClr val="dk1"/>
                          </a:solidFill>
                          <a:latin typeface="+mn-lt"/>
                          <a:ea typeface="+mn-ea"/>
                          <a:cs typeface="+mn-cs"/>
                        </a:rPr>
                        <a:t>breast cancer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insufficient evidence</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insufficient evidence</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kumimoji="0" lang="en-US" sz="1800" b="0" i="0" u="none" strike="noStrike" kern="1200" baseline="0" dirty="0" smtClean="0">
                          <a:solidFill>
                            <a:schemeClr val="dk1"/>
                          </a:solidFill>
                          <a:latin typeface="+mn-lt"/>
                          <a:ea typeface="+mn-ea"/>
                          <a:cs typeface="+mn-cs"/>
                        </a:rPr>
                        <a:t>Improving HDL levels</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a:t>
                      </a:r>
                      <a:endParaRPr lang="en-US" dirty="0"/>
                    </a:p>
                  </a:txBody>
                  <a:tcPr/>
                </a:tc>
                <a:tc>
                  <a:txBody>
                    <a:bodyPr/>
                    <a:lstStyle/>
                    <a:p>
                      <a:r>
                        <a:rPr lang="en-US" dirty="0" smtClean="0"/>
                        <a:t>+</a:t>
                      </a:r>
                      <a:endParaRPr lang="en-US" dirty="0"/>
                    </a:p>
                  </a:txBody>
                  <a:tcPr/>
                </a:tc>
              </a:tr>
              <a:tr h="370840">
                <a:tc>
                  <a:txBody>
                    <a:bodyPr/>
                    <a:lstStyle/>
                    <a:p>
                      <a:r>
                        <a:rPr kumimoji="0" lang="en-US" sz="1800" b="0" i="0" u="none" strike="noStrike" kern="1200" baseline="0" dirty="0" smtClean="0">
                          <a:solidFill>
                            <a:schemeClr val="dk1"/>
                          </a:solidFill>
                          <a:latin typeface="+mn-lt"/>
                          <a:ea typeface="+mn-ea"/>
                          <a:cs typeface="+mn-cs"/>
                        </a:rPr>
                        <a:t>venous thromboembolism risk</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does not alter</a:t>
                      </a:r>
                      <a:endParaRPr lang="en-US" dirty="0"/>
                    </a:p>
                  </a:txBody>
                  <a:tcPr/>
                </a:tc>
                <a:tc>
                  <a:txBody>
                    <a:bodyPr/>
                    <a:lstStyle/>
                    <a:p>
                      <a:r>
                        <a:rPr kumimoji="0" lang="en-US" sz="1800" b="0" i="0" u="none" strike="noStrike" kern="1200" baseline="0" dirty="0" smtClean="0">
                          <a:solidFill>
                            <a:schemeClr val="dk1"/>
                          </a:solidFill>
                          <a:latin typeface="+mn-lt"/>
                          <a:ea typeface="+mn-ea"/>
                          <a:cs typeface="+mn-cs"/>
                        </a:rPr>
                        <a:t>does not alter</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958974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Norpregnane</a:t>
            </a:r>
            <a:r>
              <a:rPr lang="en-US" dirty="0" smtClean="0">
                <a:solidFill>
                  <a:srgbClr val="C00000"/>
                </a:solidFill>
              </a:rPr>
              <a:t> </a:t>
            </a:r>
            <a:r>
              <a:rPr lang="en-US" dirty="0">
                <a:solidFill>
                  <a:srgbClr val="C00000"/>
                </a:solidFill>
              </a:rPr>
              <a:t>derivatives</a:t>
            </a:r>
          </a:p>
        </p:txBody>
      </p:sp>
      <p:sp>
        <p:nvSpPr>
          <p:cNvPr id="3" name="Content Placeholder 2"/>
          <p:cNvSpPr>
            <a:spLocks noGrp="1"/>
          </p:cNvSpPr>
          <p:nvPr>
            <p:ph sz="quarter" idx="1"/>
          </p:nvPr>
        </p:nvSpPr>
        <p:spPr/>
        <p:txBody>
          <a:bodyPr>
            <a:normAutofit lnSpcReduction="10000"/>
          </a:bodyPr>
          <a:lstStyle/>
          <a:p>
            <a:r>
              <a:rPr lang="en-US" dirty="0"/>
              <a:t>However, the use of </a:t>
            </a:r>
            <a:r>
              <a:rPr lang="en-US" dirty="0" err="1"/>
              <a:t>norpregnane</a:t>
            </a:r>
            <a:r>
              <a:rPr lang="en-US" dirty="0"/>
              <a:t> </a:t>
            </a:r>
            <a:r>
              <a:rPr lang="en-US" dirty="0" smtClean="0"/>
              <a:t>derivatives (</a:t>
            </a:r>
            <a:r>
              <a:rPr lang="en-US" dirty="0" err="1" smtClean="0"/>
              <a:t>nomegestrol</a:t>
            </a:r>
            <a:r>
              <a:rPr lang="en-US" dirty="0" smtClean="0"/>
              <a:t> </a:t>
            </a:r>
            <a:r>
              <a:rPr lang="en-US" dirty="0"/>
              <a:t>acetate, </a:t>
            </a:r>
            <a:r>
              <a:rPr lang="en-US" dirty="0" err="1"/>
              <a:t>promegestone</a:t>
            </a:r>
            <a:r>
              <a:rPr lang="en-US" dirty="0"/>
              <a:t>), which are rarely </a:t>
            </a:r>
            <a:r>
              <a:rPr lang="en-US" dirty="0" smtClean="0"/>
              <a:t>used in </a:t>
            </a:r>
            <a:r>
              <a:rPr lang="en-US" dirty="0"/>
              <a:t>the U.S., increases venous thromboembolism risk up </a:t>
            </a:r>
            <a:r>
              <a:rPr lang="en-US" dirty="0" smtClean="0"/>
              <a:t>to fourfold .</a:t>
            </a:r>
          </a:p>
          <a:p>
            <a:endParaRPr lang="en-US" dirty="0"/>
          </a:p>
          <a:p>
            <a:endParaRPr lang="en-US" dirty="0" smtClean="0"/>
          </a:p>
          <a:p>
            <a:endParaRPr lang="en-US" dirty="0"/>
          </a:p>
          <a:p>
            <a:endParaRPr lang="en-US" dirty="0" smtClean="0"/>
          </a:p>
          <a:p>
            <a:endParaRPr lang="en-US" dirty="0"/>
          </a:p>
          <a:p>
            <a:endParaRPr lang="en-US" dirty="0" smtClean="0"/>
          </a:p>
          <a:p>
            <a:r>
              <a:rPr lang="en-US" sz="1600" dirty="0">
                <a:solidFill>
                  <a:srgbClr val="C00000"/>
                </a:solidFill>
              </a:rPr>
              <a:t>Fertility and Sterility® Vol. 106, No. 7, December 2016 0015-0282/$36.00</a:t>
            </a:r>
          </a:p>
          <a:p>
            <a:r>
              <a:rPr lang="en-US" sz="1600" dirty="0">
                <a:solidFill>
                  <a:srgbClr val="C00000"/>
                </a:solidFill>
              </a:rPr>
              <a:t>*Hormone replacement therapy in young women with primary ovarian insufficiency and early menopause</a:t>
            </a:r>
            <a:endParaRPr lang="en-US" sz="1600" dirty="0"/>
          </a:p>
          <a:p>
            <a:endParaRPr lang="en-US" dirty="0"/>
          </a:p>
        </p:txBody>
      </p:sp>
    </p:spTree>
    <p:extLst>
      <p:ext uri="{BB962C8B-B14F-4D97-AF65-F5344CB8AC3E}">
        <p14:creationId xmlns:p14="http://schemas.microsoft.com/office/powerpoint/2010/main" val="28495166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91264" cy="850106"/>
          </a:xfrm>
        </p:spPr>
        <p:txBody>
          <a:bodyPr/>
          <a:lstStyle/>
          <a:p>
            <a:r>
              <a:rPr lang="en-US" dirty="0">
                <a:solidFill>
                  <a:srgbClr val="C00000"/>
                </a:solidFill>
              </a:rPr>
              <a:t>Testosterone</a:t>
            </a:r>
          </a:p>
        </p:txBody>
      </p:sp>
      <p:sp>
        <p:nvSpPr>
          <p:cNvPr id="3" name="Content Placeholder 2"/>
          <p:cNvSpPr>
            <a:spLocks noGrp="1"/>
          </p:cNvSpPr>
          <p:nvPr>
            <p:ph sz="quarter" idx="1"/>
          </p:nvPr>
        </p:nvSpPr>
        <p:spPr>
          <a:xfrm>
            <a:off x="251520" y="1124744"/>
            <a:ext cx="8640960" cy="5472608"/>
          </a:xfrm>
        </p:spPr>
        <p:txBody>
          <a:bodyPr>
            <a:normAutofit lnSpcReduction="10000"/>
          </a:bodyPr>
          <a:lstStyle/>
          <a:p>
            <a:r>
              <a:rPr lang="en-US" dirty="0"/>
              <a:t>In premenopausal women, endogenous T production </a:t>
            </a:r>
            <a:r>
              <a:rPr lang="en-US" dirty="0" smtClean="0"/>
              <a:t>is 300 </a:t>
            </a:r>
            <a:r>
              <a:rPr lang="en-US" dirty="0" err="1" smtClean="0"/>
              <a:t>micg</a:t>
            </a:r>
            <a:r>
              <a:rPr lang="en-US" dirty="0" smtClean="0"/>
              <a:t> </a:t>
            </a:r>
            <a:r>
              <a:rPr lang="en-US" dirty="0"/>
              <a:t>daily, with 50% produced by the adrenal </a:t>
            </a:r>
            <a:r>
              <a:rPr lang="en-US" dirty="0" smtClean="0"/>
              <a:t>glands and </a:t>
            </a:r>
            <a:r>
              <a:rPr lang="en-US" dirty="0"/>
              <a:t>50% by the </a:t>
            </a:r>
            <a:r>
              <a:rPr lang="en-US" dirty="0" smtClean="0"/>
              <a:t>ovaries</a:t>
            </a:r>
            <a:endParaRPr lang="en-US" dirty="0"/>
          </a:p>
          <a:p>
            <a:endParaRPr lang="en-US" dirty="0" smtClean="0"/>
          </a:p>
          <a:p>
            <a:r>
              <a:rPr lang="en-US" dirty="0"/>
              <a:t>Currently, there </a:t>
            </a:r>
            <a:r>
              <a:rPr lang="en-US" dirty="0" smtClean="0"/>
              <a:t>is insufficient </a:t>
            </a:r>
            <a:r>
              <a:rPr lang="en-US" dirty="0"/>
              <a:t>evidence to recommend the diagnosis or </a:t>
            </a:r>
            <a:r>
              <a:rPr lang="en-US" dirty="0" smtClean="0"/>
              <a:t>treatment of </a:t>
            </a:r>
            <a:r>
              <a:rPr lang="en-US" dirty="0"/>
              <a:t>T deficiency in women, even those with </a:t>
            </a:r>
            <a:r>
              <a:rPr lang="en-US" dirty="0" smtClean="0"/>
              <a:t>POI.</a:t>
            </a:r>
          </a:p>
          <a:p>
            <a:endParaRPr lang="en-US" dirty="0" smtClean="0"/>
          </a:p>
          <a:p>
            <a:r>
              <a:rPr lang="en-US" dirty="0" smtClean="0"/>
              <a:t>Taken together, and </a:t>
            </a:r>
            <a:r>
              <a:rPr lang="en-US" dirty="0"/>
              <a:t>given their deficient ovarian androgen production, it </a:t>
            </a:r>
            <a:r>
              <a:rPr lang="en-US" dirty="0" smtClean="0"/>
              <a:t>appears likely </a:t>
            </a:r>
            <a:r>
              <a:rPr lang="en-US" dirty="0"/>
              <a:t>that with more research, T replacement in </a:t>
            </a:r>
            <a:r>
              <a:rPr lang="en-US" dirty="0" smtClean="0"/>
              <a:t>physiologic doses </a:t>
            </a:r>
            <a:r>
              <a:rPr lang="en-US" dirty="0"/>
              <a:t>may ultimately prove to be of benefit to </a:t>
            </a:r>
            <a:r>
              <a:rPr lang="en-US" dirty="0" smtClean="0"/>
              <a:t>women with </a:t>
            </a:r>
            <a:r>
              <a:rPr lang="en-US" dirty="0"/>
              <a:t>POI</a:t>
            </a:r>
            <a:r>
              <a:rPr lang="en-US" dirty="0" smtClean="0"/>
              <a:t>.</a:t>
            </a:r>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smtClean="0"/>
          </a:p>
          <a:p>
            <a:endParaRPr lang="en-US" dirty="0"/>
          </a:p>
          <a:p>
            <a:endParaRPr lang="en-US" dirty="0"/>
          </a:p>
        </p:txBody>
      </p:sp>
    </p:spTree>
    <p:extLst>
      <p:ext uri="{BB962C8B-B14F-4D97-AF65-F5344CB8AC3E}">
        <p14:creationId xmlns:p14="http://schemas.microsoft.com/office/powerpoint/2010/main" val="920214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6632"/>
            <a:ext cx="7772400" cy="1143000"/>
          </a:xfrm>
        </p:spPr>
        <p:txBody>
          <a:bodyPr>
            <a:normAutofit fontScale="90000"/>
          </a:bodyPr>
          <a:lstStyle/>
          <a:p>
            <a:r>
              <a:rPr lang="en-US" b="1" dirty="0" smtClean="0">
                <a:solidFill>
                  <a:srgbClr val="C00000"/>
                </a:solidFill>
              </a:rPr>
              <a:t>Benefit </a:t>
            </a:r>
            <a:r>
              <a:rPr lang="en-US" b="1" dirty="0">
                <a:solidFill>
                  <a:srgbClr val="C00000"/>
                </a:solidFill>
              </a:rPr>
              <a:t>of physiologic T replacement</a:t>
            </a:r>
          </a:p>
        </p:txBody>
      </p:sp>
      <p:sp>
        <p:nvSpPr>
          <p:cNvPr id="3" name="Content Placeholder 2"/>
          <p:cNvSpPr>
            <a:spLocks noGrp="1"/>
          </p:cNvSpPr>
          <p:nvPr>
            <p:ph sz="quarter" idx="1"/>
          </p:nvPr>
        </p:nvSpPr>
        <p:spPr>
          <a:xfrm>
            <a:off x="179512" y="1196752"/>
            <a:ext cx="8712968" cy="5472608"/>
          </a:xfrm>
        </p:spPr>
        <p:txBody>
          <a:bodyPr>
            <a:normAutofit/>
          </a:bodyPr>
          <a:lstStyle/>
          <a:p>
            <a:r>
              <a:rPr lang="en-US" dirty="0"/>
              <a:t>no </a:t>
            </a:r>
            <a:r>
              <a:rPr lang="en-US" dirty="0" smtClean="0"/>
              <a:t>benefit on:</a:t>
            </a:r>
          </a:p>
          <a:p>
            <a:pPr lvl="1"/>
            <a:r>
              <a:rPr lang="en-US" dirty="0"/>
              <a:t>quality of </a:t>
            </a:r>
            <a:r>
              <a:rPr lang="en-US" dirty="0" smtClean="0"/>
              <a:t>life</a:t>
            </a:r>
            <a:endParaRPr lang="en-US" dirty="0"/>
          </a:p>
          <a:p>
            <a:pPr lvl="1"/>
            <a:r>
              <a:rPr lang="en-US" dirty="0" smtClean="0"/>
              <a:t>self-esteem</a:t>
            </a:r>
          </a:p>
          <a:p>
            <a:pPr lvl="1"/>
            <a:r>
              <a:rPr lang="en-US" dirty="0" smtClean="0"/>
              <a:t>Mood</a:t>
            </a:r>
          </a:p>
          <a:p>
            <a:r>
              <a:rPr lang="en-US" dirty="0"/>
              <a:t>In </a:t>
            </a:r>
            <a:r>
              <a:rPr lang="en-US" dirty="0" smtClean="0"/>
              <a:t>another study improvements in:</a:t>
            </a:r>
          </a:p>
          <a:p>
            <a:pPr lvl="1"/>
            <a:r>
              <a:rPr lang="en-US" dirty="0" smtClean="0"/>
              <a:t>BMD</a:t>
            </a:r>
          </a:p>
          <a:p>
            <a:pPr lvl="1"/>
            <a:r>
              <a:rPr lang="en-US" dirty="0"/>
              <a:t>cardio metabolic risk factors</a:t>
            </a:r>
            <a:endParaRPr lang="en-US" dirty="0" smtClean="0"/>
          </a:p>
          <a:p>
            <a:pPr lvl="1"/>
            <a:r>
              <a:rPr lang="en-US" dirty="0"/>
              <a:t>neurocognitive measures</a:t>
            </a:r>
            <a:endParaRPr lang="en-US" dirty="0" smtClean="0"/>
          </a:p>
          <a:p>
            <a:pPr lvl="1"/>
            <a:r>
              <a:rPr lang="en-US" dirty="0" smtClean="0"/>
              <a:t>Libido</a:t>
            </a:r>
          </a:p>
          <a:p>
            <a:pPr lvl="1"/>
            <a:r>
              <a:rPr lang="en-US" dirty="0"/>
              <a:t>overall quality </a:t>
            </a:r>
            <a:r>
              <a:rPr lang="en-US" dirty="0" smtClean="0"/>
              <a:t>of life</a:t>
            </a:r>
          </a:p>
          <a:p>
            <a:endParaRPr lang="en-US" dirty="0" smtClean="0"/>
          </a:p>
          <a:p>
            <a:r>
              <a:rPr lang="en-US" sz="1400" dirty="0">
                <a:solidFill>
                  <a:srgbClr val="C00000"/>
                </a:solidFill>
              </a:rPr>
              <a:t>F</a:t>
            </a:r>
            <a:r>
              <a:rPr lang="en-US" sz="1500" dirty="0">
                <a:solidFill>
                  <a:srgbClr val="C00000"/>
                </a:solidFill>
              </a:rPr>
              <a:t>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a:p>
            <a:endParaRPr lang="en-US" dirty="0"/>
          </a:p>
        </p:txBody>
      </p:sp>
    </p:spTree>
    <p:extLst>
      <p:ext uri="{BB962C8B-B14F-4D97-AF65-F5344CB8AC3E}">
        <p14:creationId xmlns:p14="http://schemas.microsoft.com/office/powerpoint/2010/main" val="25127702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lstStyle/>
          <a:p>
            <a:r>
              <a:rPr lang="en-US" dirty="0" err="1">
                <a:solidFill>
                  <a:srgbClr val="C00000"/>
                </a:solidFill>
              </a:rPr>
              <a:t>Dehydroepiandrosterone</a:t>
            </a:r>
            <a:endParaRPr lang="en-US" dirty="0">
              <a:solidFill>
                <a:srgbClr val="C00000"/>
              </a:solidFill>
            </a:endParaRPr>
          </a:p>
        </p:txBody>
      </p:sp>
      <p:sp>
        <p:nvSpPr>
          <p:cNvPr id="3" name="Content Placeholder 2"/>
          <p:cNvSpPr>
            <a:spLocks noGrp="1"/>
          </p:cNvSpPr>
          <p:nvPr>
            <p:ph sz="quarter" idx="1"/>
          </p:nvPr>
        </p:nvSpPr>
        <p:spPr>
          <a:xfrm>
            <a:off x="179512" y="1447800"/>
            <a:ext cx="8784976" cy="5149552"/>
          </a:xfrm>
        </p:spPr>
        <p:txBody>
          <a:bodyPr>
            <a:normAutofit lnSpcReduction="10000"/>
          </a:bodyPr>
          <a:lstStyle/>
          <a:p>
            <a:endParaRPr lang="en-US" dirty="0" smtClean="0"/>
          </a:p>
          <a:p>
            <a:r>
              <a:rPr lang="en-US" dirty="0" smtClean="0"/>
              <a:t>Taken </a:t>
            </a:r>
            <a:r>
              <a:rPr lang="en-US" dirty="0"/>
              <a:t>together, however, the </a:t>
            </a:r>
            <a:r>
              <a:rPr lang="en-US" dirty="0" smtClean="0"/>
              <a:t>findings regarding </a:t>
            </a:r>
            <a:r>
              <a:rPr lang="en-US" dirty="0"/>
              <a:t>fertility-enhancing effects of DHEA in </a:t>
            </a:r>
            <a:r>
              <a:rPr lang="en-US" dirty="0" smtClean="0"/>
              <a:t>women with </a:t>
            </a:r>
            <a:r>
              <a:rPr lang="en-US" dirty="0"/>
              <a:t>ovarian insufficiency are still controversial and </a:t>
            </a:r>
            <a:r>
              <a:rPr lang="en-US" dirty="0" smtClean="0"/>
              <a:t>show minimal </a:t>
            </a:r>
            <a:r>
              <a:rPr lang="en-US" dirty="0"/>
              <a:t>clinical benefit at most</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2843028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a:t>SPECIAL POPULATIONS</a:t>
            </a:r>
          </a:p>
        </p:txBody>
      </p:sp>
    </p:spTree>
    <p:extLst>
      <p:ext uri="{BB962C8B-B14F-4D97-AF65-F5344CB8AC3E}">
        <p14:creationId xmlns:p14="http://schemas.microsoft.com/office/powerpoint/2010/main" val="35684377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Turner Syndrome</a:t>
            </a:r>
          </a:p>
        </p:txBody>
      </p:sp>
      <p:sp>
        <p:nvSpPr>
          <p:cNvPr id="3" name="Content Placeholder 2"/>
          <p:cNvSpPr>
            <a:spLocks noGrp="1"/>
          </p:cNvSpPr>
          <p:nvPr>
            <p:ph sz="quarter" idx="1"/>
          </p:nvPr>
        </p:nvSpPr>
        <p:spPr>
          <a:xfrm>
            <a:off x="323528" y="1700808"/>
            <a:ext cx="8820472" cy="4680520"/>
          </a:xfrm>
        </p:spPr>
        <p:txBody>
          <a:bodyPr/>
          <a:lstStyle/>
          <a:p>
            <a:r>
              <a:rPr lang="en-US" dirty="0"/>
              <a:t>women with Turner syndrome, 90% develop </a:t>
            </a:r>
            <a:r>
              <a:rPr lang="en-US" dirty="0" smtClean="0"/>
              <a:t>POI many </a:t>
            </a:r>
            <a:r>
              <a:rPr lang="en-US" dirty="0"/>
              <a:t>girls with Turner syndrome require </a:t>
            </a:r>
            <a:r>
              <a:rPr lang="en-US" dirty="0" smtClean="0"/>
              <a:t>estrogen replacement </a:t>
            </a:r>
            <a:r>
              <a:rPr lang="en-US" dirty="0"/>
              <a:t>for induction of puberty and menarche, to </a:t>
            </a:r>
            <a:r>
              <a:rPr lang="en-US" dirty="0" smtClean="0"/>
              <a:t>promote bone </a:t>
            </a:r>
            <a:r>
              <a:rPr lang="en-US" dirty="0"/>
              <a:t>accrual early in life and later, and to </a:t>
            </a:r>
            <a:r>
              <a:rPr lang="en-US" dirty="0" smtClean="0"/>
              <a:t>promote maintenance </a:t>
            </a:r>
            <a:r>
              <a:rPr lang="en-US" dirty="0"/>
              <a:t>of bone density</a:t>
            </a:r>
          </a:p>
        </p:txBody>
      </p:sp>
    </p:spTree>
    <p:extLst>
      <p:ext uri="{BB962C8B-B14F-4D97-AF65-F5344CB8AC3E}">
        <p14:creationId xmlns:p14="http://schemas.microsoft.com/office/powerpoint/2010/main" val="33584949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959199862"/>
              </p:ext>
            </p:extLst>
          </p:nvPr>
        </p:nvGraphicFramePr>
        <p:xfrm>
          <a:off x="179512" y="188640"/>
          <a:ext cx="8784976" cy="6452080"/>
        </p:xfrm>
        <a:graphic>
          <a:graphicData uri="http://schemas.openxmlformats.org/drawingml/2006/table">
            <a:tbl>
              <a:tblPr firstRow="1" firstCol="1" bandRow="1"/>
              <a:tblGrid>
                <a:gridCol w="8784976"/>
              </a:tblGrid>
              <a:tr h="451107">
                <a:tc>
                  <a:txBody>
                    <a:bodyPr/>
                    <a:lstStyle/>
                    <a:p>
                      <a:pPr algn="ctr">
                        <a:lnSpc>
                          <a:spcPct val="115000"/>
                        </a:lnSpc>
                        <a:spcAft>
                          <a:spcPts val="0"/>
                        </a:spcAft>
                      </a:pPr>
                      <a:r>
                        <a:rPr lang="en-US" sz="2800" b="1" i="1" dirty="0">
                          <a:solidFill>
                            <a:srgbClr val="FF0000"/>
                          </a:solidFill>
                          <a:effectLst/>
                          <a:latin typeface="Times New Roman"/>
                          <a:ea typeface="Calibri"/>
                          <a:cs typeface="Arial"/>
                        </a:rPr>
                        <a:t>Hormonal Substitution Therapy in Hypogonadism</a:t>
                      </a:r>
                      <a:endParaRPr lang="en-US" sz="2800" dirty="0">
                        <a:effectLst/>
                        <a:latin typeface="Calibri"/>
                        <a:ea typeface="Calibri"/>
                        <a:cs typeface="Arial"/>
                      </a:endParaRPr>
                    </a:p>
                  </a:txBody>
                  <a:tcPr marL="51784" marR="5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441">
                <a:tc>
                  <a:txBody>
                    <a:bodyPr/>
                    <a:lstStyle/>
                    <a:p>
                      <a:pPr>
                        <a:lnSpc>
                          <a:spcPct val="115000"/>
                        </a:lnSpc>
                        <a:spcAft>
                          <a:spcPts val="0"/>
                        </a:spcAft>
                      </a:pPr>
                      <a:r>
                        <a:rPr lang="en-US" sz="2200" b="1" dirty="0">
                          <a:solidFill>
                            <a:srgbClr val="009AE6"/>
                          </a:solidFill>
                          <a:effectLst/>
                          <a:latin typeface="Times New Roman"/>
                          <a:ea typeface="Calibri"/>
                          <a:cs typeface="Arial"/>
                        </a:rPr>
                        <a:t>Girls</a:t>
                      </a:r>
                      <a:endParaRPr lang="en-US" sz="2200" dirty="0">
                        <a:effectLst/>
                        <a:latin typeface="Calibri"/>
                        <a:ea typeface="Calibri"/>
                        <a:cs typeface="Arial"/>
                      </a:endParaRPr>
                    </a:p>
                  </a:txBody>
                  <a:tcPr marL="51784" marR="5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5780">
                <a:tc>
                  <a:txBody>
                    <a:bodyPr/>
                    <a:lstStyle/>
                    <a:p>
                      <a:pPr>
                        <a:lnSpc>
                          <a:spcPct val="115000"/>
                        </a:lnSpc>
                        <a:spcAft>
                          <a:spcPts val="0"/>
                        </a:spcAft>
                      </a:pPr>
                      <a:r>
                        <a:rPr lang="en-US" sz="2200" i="1" dirty="0">
                          <a:solidFill>
                            <a:srgbClr val="000000"/>
                          </a:solidFill>
                          <a:effectLst/>
                          <a:latin typeface="Times New Roman"/>
                          <a:ea typeface="Calibri"/>
                          <a:cs typeface="Arial"/>
                        </a:rPr>
                        <a:t>With a firmly established diagnosis of hypogonadism </a:t>
                      </a:r>
                      <a:r>
                        <a:rPr lang="en-US" sz="2200" dirty="0">
                          <a:solidFill>
                            <a:srgbClr val="000000"/>
                          </a:solidFill>
                          <a:effectLst/>
                          <a:latin typeface="Times New Roman"/>
                          <a:ea typeface="Calibri"/>
                          <a:cs typeface="Arial"/>
                        </a:rPr>
                        <a:t>(e.g., girls </a:t>
                      </a:r>
                      <a:r>
                        <a:rPr lang="en-US" sz="2200" dirty="0" smtClean="0">
                          <a:solidFill>
                            <a:srgbClr val="000000"/>
                          </a:solidFill>
                          <a:effectLst/>
                          <a:latin typeface="Times New Roman"/>
                          <a:ea typeface="Calibri"/>
                          <a:cs typeface="Arial"/>
                        </a:rPr>
                        <a:t>with</a:t>
                      </a:r>
                      <a:r>
                        <a:rPr lang="en-US" sz="2200" baseline="0" dirty="0" smtClean="0">
                          <a:solidFill>
                            <a:schemeClr val="tx1"/>
                          </a:solidFill>
                          <a:effectLst/>
                          <a:latin typeface="Calibri"/>
                          <a:ea typeface="Calibri"/>
                          <a:cs typeface="Arial"/>
                        </a:rPr>
                        <a:t> </a:t>
                      </a:r>
                      <a:r>
                        <a:rPr lang="en-US" sz="2200" dirty="0" smtClean="0">
                          <a:solidFill>
                            <a:srgbClr val="000000"/>
                          </a:solidFill>
                          <a:effectLst/>
                          <a:latin typeface="Times New Roman"/>
                          <a:ea typeface="Calibri"/>
                          <a:cs typeface="Arial"/>
                        </a:rPr>
                        <a:t>45,X  </a:t>
                      </a:r>
                      <a:r>
                        <a:rPr lang="en-US" sz="2200" baseline="0" dirty="0" smtClean="0">
                          <a:solidFill>
                            <a:srgbClr val="000000"/>
                          </a:solidFill>
                          <a:effectLst/>
                          <a:latin typeface="Times New Roman"/>
                          <a:ea typeface="Calibri"/>
                          <a:cs typeface="Arial"/>
                        </a:rPr>
                        <a:t>    </a:t>
                      </a:r>
                      <a:r>
                        <a:rPr lang="en-US" sz="2200" dirty="0" smtClean="0">
                          <a:solidFill>
                            <a:srgbClr val="000000"/>
                          </a:solidFill>
                          <a:effectLst/>
                          <a:latin typeface="Times New Roman"/>
                          <a:ea typeface="Calibri"/>
                          <a:cs typeface="Arial"/>
                        </a:rPr>
                        <a:t>gonadal </a:t>
                      </a:r>
                      <a:r>
                        <a:rPr lang="en-US" sz="2200" dirty="0">
                          <a:solidFill>
                            <a:srgbClr val="000000"/>
                          </a:solidFill>
                          <a:effectLst/>
                          <a:latin typeface="Times New Roman"/>
                          <a:ea typeface="Calibri"/>
                          <a:cs typeface="Arial"/>
                        </a:rPr>
                        <a:t>dysgenesis), begin hormonal substitution therapy </a:t>
                      </a:r>
                      <a:r>
                        <a:rPr lang="en-US" sz="2200" dirty="0" smtClean="0">
                          <a:solidFill>
                            <a:srgbClr val="000000"/>
                          </a:solidFill>
                          <a:effectLst/>
                          <a:latin typeface="Times New Roman"/>
                          <a:ea typeface="Calibri"/>
                          <a:cs typeface="Arial"/>
                        </a:rPr>
                        <a:t>at</a:t>
                      </a:r>
                      <a:r>
                        <a:rPr lang="en-US" sz="2200" baseline="0" dirty="0" smtClean="0">
                          <a:solidFill>
                            <a:schemeClr val="tx1"/>
                          </a:solidFill>
                          <a:effectLst/>
                          <a:latin typeface="Calibri"/>
                          <a:ea typeface="Calibri"/>
                          <a:cs typeface="Arial"/>
                        </a:rPr>
                        <a:t> </a:t>
                      </a:r>
                      <a:r>
                        <a:rPr lang="en-US" sz="2200" dirty="0" smtClean="0">
                          <a:solidFill>
                            <a:srgbClr val="000000"/>
                          </a:solidFill>
                          <a:effectLst/>
                          <a:latin typeface="Times New Roman"/>
                          <a:ea typeface="Calibri"/>
                          <a:cs typeface="Arial"/>
                        </a:rPr>
                        <a:t>12-13 </a:t>
                      </a:r>
                      <a:r>
                        <a:rPr lang="en-US" sz="2200" dirty="0" err="1">
                          <a:solidFill>
                            <a:srgbClr val="000000"/>
                          </a:solidFill>
                          <a:effectLst/>
                          <a:latin typeface="Times New Roman"/>
                          <a:ea typeface="Calibri"/>
                          <a:cs typeface="Arial"/>
                        </a:rPr>
                        <a:t>yr</a:t>
                      </a:r>
                      <a:r>
                        <a:rPr lang="en-US" sz="2200" dirty="0">
                          <a:solidFill>
                            <a:srgbClr val="000000"/>
                          </a:solidFill>
                          <a:effectLst/>
                          <a:latin typeface="Times New Roman"/>
                          <a:ea typeface="Calibri"/>
                          <a:cs typeface="Arial"/>
                        </a:rPr>
                        <a:t> of age</a:t>
                      </a:r>
                      <a:endParaRPr lang="en-US" sz="2200" dirty="0">
                        <a:effectLst/>
                        <a:latin typeface="Calibri"/>
                        <a:ea typeface="Calibri"/>
                        <a:cs typeface="Arial"/>
                      </a:endParaRPr>
                    </a:p>
                    <a:p>
                      <a:pPr>
                        <a:lnSpc>
                          <a:spcPct val="115000"/>
                        </a:lnSpc>
                        <a:spcAft>
                          <a:spcPts val="0"/>
                        </a:spcAft>
                      </a:pPr>
                      <a:r>
                        <a:rPr lang="en-US" sz="2200" b="1" dirty="0">
                          <a:solidFill>
                            <a:srgbClr val="000000"/>
                          </a:solidFill>
                          <a:effectLst/>
                          <a:latin typeface="Times New Roman"/>
                          <a:ea typeface="Calibri"/>
                          <a:cs typeface="Arial"/>
                        </a:rPr>
                        <a:t>Goal</a:t>
                      </a:r>
                      <a:r>
                        <a:rPr lang="en-US" sz="2200" dirty="0">
                          <a:solidFill>
                            <a:srgbClr val="000000"/>
                          </a:solidFill>
                          <a:effectLst/>
                          <a:latin typeface="Times New Roman"/>
                          <a:ea typeface="Calibri"/>
                          <a:cs typeface="Arial"/>
                        </a:rPr>
                        <a:t>: to approximate normal adolescent development</a:t>
                      </a:r>
                      <a:endParaRPr lang="en-US" sz="2200" dirty="0">
                        <a:effectLst/>
                        <a:latin typeface="Calibri"/>
                        <a:ea typeface="Calibri"/>
                        <a:cs typeface="Arial"/>
                      </a:endParaRPr>
                    </a:p>
                    <a:p>
                      <a:pPr>
                        <a:lnSpc>
                          <a:spcPct val="115000"/>
                        </a:lnSpc>
                        <a:spcAft>
                          <a:spcPts val="0"/>
                        </a:spcAft>
                      </a:pPr>
                      <a:r>
                        <a:rPr lang="en-US" sz="2200" b="1" dirty="0">
                          <a:solidFill>
                            <a:srgbClr val="000000"/>
                          </a:solidFill>
                          <a:effectLst/>
                          <a:latin typeface="Times New Roman"/>
                          <a:ea typeface="Calibri"/>
                          <a:cs typeface="Arial"/>
                        </a:rPr>
                        <a:t>Initial therapy</a:t>
                      </a:r>
                      <a:r>
                        <a:rPr lang="en-US" sz="2200" dirty="0">
                          <a:solidFill>
                            <a:srgbClr val="000000"/>
                          </a:solidFill>
                          <a:effectLst/>
                          <a:latin typeface="Times New Roman"/>
                          <a:ea typeface="Calibri"/>
                          <a:cs typeface="Arial"/>
                        </a:rPr>
                        <a:t>: </a:t>
                      </a:r>
                      <a:r>
                        <a:rPr lang="en-US" sz="2200" dirty="0" err="1">
                          <a:solidFill>
                            <a:srgbClr val="C00000"/>
                          </a:solidFill>
                          <a:effectLst/>
                          <a:latin typeface="Times New Roman"/>
                          <a:ea typeface="Calibri"/>
                          <a:cs typeface="Arial"/>
                        </a:rPr>
                        <a:t>ethinyl</a:t>
                      </a:r>
                      <a:r>
                        <a:rPr lang="en-US" sz="2200" dirty="0">
                          <a:solidFill>
                            <a:srgbClr val="C00000"/>
                          </a:solidFill>
                          <a:effectLst/>
                          <a:latin typeface="Times New Roman"/>
                          <a:ea typeface="Calibri"/>
                          <a:cs typeface="Arial"/>
                        </a:rPr>
                        <a:t> estradiol 5 </a:t>
                      </a:r>
                      <a:r>
                        <a:rPr lang="en-US" sz="2200" dirty="0" smtClean="0">
                          <a:solidFill>
                            <a:srgbClr val="C00000"/>
                          </a:solidFill>
                          <a:effectLst/>
                          <a:latin typeface="Times New Roman"/>
                          <a:ea typeface="Calibri"/>
                          <a:cs typeface="Arial"/>
                        </a:rPr>
                        <a:t>mg? </a:t>
                      </a:r>
                      <a:r>
                        <a:rPr lang="en-US" sz="2200" dirty="0">
                          <a:solidFill>
                            <a:srgbClr val="000000"/>
                          </a:solidFill>
                          <a:effectLst/>
                          <a:latin typeface="Times New Roman"/>
                          <a:ea typeface="Calibri"/>
                          <a:cs typeface="Arial"/>
                        </a:rPr>
                        <a:t>by mouth or </a:t>
                      </a:r>
                      <a:r>
                        <a:rPr lang="en-US" sz="2200" dirty="0" smtClean="0">
                          <a:solidFill>
                            <a:srgbClr val="000000"/>
                          </a:solidFill>
                          <a:effectLst/>
                          <a:latin typeface="Times New Roman"/>
                          <a:ea typeface="Calibri"/>
                          <a:cs typeface="Arial"/>
                        </a:rPr>
                        <a:t>conjugated</a:t>
                      </a:r>
                      <a:r>
                        <a:rPr lang="en-US" sz="2200" baseline="0" dirty="0" smtClean="0">
                          <a:solidFill>
                            <a:srgbClr val="000000"/>
                          </a:solidFill>
                          <a:effectLst/>
                          <a:latin typeface="Times New Roman"/>
                          <a:ea typeface="Calibri"/>
                          <a:cs typeface="Arial"/>
                        </a:rPr>
                        <a:t> </a:t>
                      </a:r>
                      <a:r>
                        <a:rPr lang="en-US" sz="2200" dirty="0" smtClean="0">
                          <a:solidFill>
                            <a:srgbClr val="000000"/>
                          </a:solidFill>
                          <a:effectLst/>
                          <a:latin typeface="Times New Roman"/>
                          <a:ea typeface="Calibri"/>
                          <a:cs typeface="Arial"/>
                        </a:rPr>
                        <a:t>estrogen </a:t>
                      </a:r>
                      <a:r>
                        <a:rPr lang="en-US" sz="2200" dirty="0">
                          <a:solidFill>
                            <a:srgbClr val="000000"/>
                          </a:solidFill>
                          <a:effectLst/>
                          <a:latin typeface="Times New Roman"/>
                          <a:ea typeface="Calibri"/>
                          <a:cs typeface="Arial"/>
                        </a:rPr>
                        <a:t>0.3 mg (or less) by mouth daily for 4-6 </a:t>
                      </a:r>
                      <a:r>
                        <a:rPr lang="en-US" sz="2200" dirty="0" err="1">
                          <a:solidFill>
                            <a:srgbClr val="000000"/>
                          </a:solidFill>
                          <a:effectLst/>
                          <a:latin typeface="Times New Roman"/>
                          <a:ea typeface="Calibri"/>
                          <a:cs typeface="Arial"/>
                        </a:rPr>
                        <a:t>mo</a:t>
                      </a:r>
                      <a:r>
                        <a:rPr lang="en-US" sz="2200" dirty="0">
                          <a:solidFill>
                            <a:srgbClr val="000000"/>
                          </a:solidFill>
                          <a:effectLst/>
                          <a:latin typeface="Times New Roman"/>
                          <a:ea typeface="Calibri"/>
                          <a:cs typeface="Arial"/>
                        </a:rPr>
                        <a:t> or </a:t>
                      </a:r>
                      <a:r>
                        <a:rPr lang="en-US" sz="2200" dirty="0" smtClean="0">
                          <a:solidFill>
                            <a:srgbClr val="000000"/>
                          </a:solidFill>
                          <a:effectLst/>
                          <a:latin typeface="Times New Roman"/>
                          <a:ea typeface="Calibri"/>
                          <a:cs typeface="Arial"/>
                        </a:rPr>
                        <a:t>preferably</a:t>
                      </a:r>
                      <a:r>
                        <a:rPr lang="en-US" sz="2200" baseline="0" dirty="0" smtClean="0">
                          <a:solidFill>
                            <a:srgbClr val="000000"/>
                          </a:solidFill>
                          <a:effectLst/>
                          <a:latin typeface="Times New Roman"/>
                          <a:ea typeface="Calibri"/>
                          <a:cs typeface="Arial"/>
                        </a:rPr>
                        <a:t> </a:t>
                      </a:r>
                      <a:r>
                        <a:rPr lang="en-US" sz="2200" dirty="0" smtClean="0">
                          <a:solidFill>
                            <a:srgbClr val="000000"/>
                          </a:solidFill>
                          <a:effectLst/>
                          <a:latin typeface="Times New Roman"/>
                          <a:ea typeface="Calibri"/>
                          <a:cs typeface="Arial"/>
                        </a:rPr>
                        <a:t>estradiol </a:t>
                      </a:r>
                      <a:r>
                        <a:rPr lang="en-US" sz="2200" dirty="0" err="1">
                          <a:solidFill>
                            <a:srgbClr val="000000"/>
                          </a:solidFill>
                          <a:effectLst/>
                          <a:latin typeface="Times New Roman"/>
                          <a:ea typeface="Calibri"/>
                          <a:cs typeface="Arial"/>
                        </a:rPr>
                        <a:t>transdermally</a:t>
                      </a:r>
                      <a:r>
                        <a:rPr lang="en-US" sz="2200" dirty="0">
                          <a:solidFill>
                            <a:srgbClr val="000000"/>
                          </a:solidFill>
                          <a:effectLst/>
                          <a:latin typeface="Times New Roman"/>
                          <a:ea typeface="Calibri"/>
                          <a:cs typeface="Arial"/>
                        </a:rPr>
                        <a:t> </a:t>
                      </a:r>
                      <a:endParaRPr lang="en-US" sz="2200" dirty="0">
                        <a:effectLst/>
                        <a:latin typeface="Calibri"/>
                        <a:ea typeface="Calibri"/>
                        <a:cs typeface="Arial"/>
                      </a:endParaRPr>
                    </a:p>
                    <a:p>
                      <a:pPr>
                        <a:lnSpc>
                          <a:spcPct val="115000"/>
                        </a:lnSpc>
                        <a:spcAft>
                          <a:spcPts val="0"/>
                        </a:spcAft>
                      </a:pPr>
                      <a:r>
                        <a:rPr lang="en-US" sz="2200" b="1" dirty="0">
                          <a:solidFill>
                            <a:srgbClr val="000000"/>
                          </a:solidFill>
                          <a:effectLst/>
                          <a:latin typeface="Times New Roman"/>
                          <a:ea typeface="Calibri"/>
                          <a:cs typeface="Arial"/>
                        </a:rPr>
                        <a:t>After 6 </a:t>
                      </a:r>
                      <a:r>
                        <a:rPr lang="en-US" sz="2200" b="1" dirty="0" err="1">
                          <a:solidFill>
                            <a:srgbClr val="000000"/>
                          </a:solidFill>
                          <a:effectLst/>
                          <a:latin typeface="Times New Roman"/>
                          <a:ea typeface="Calibri"/>
                          <a:cs typeface="Arial"/>
                        </a:rPr>
                        <a:t>mo</a:t>
                      </a:r>
                      <a:r>
                        <a:rPr lang="en-US" sz="2200" b="1" dirty="0">
                          <a:solidFill>
                            <a:srgbClr val="000000"/>
                          </a:solidFill>
                          <a:effectLst/>
                          <a:latin typeface="Times New Roman"/>
                          <a:ea typeface="Calibri"/>
                          <a:cs typeface="Arial"/>
                        </a:rPr>
                        <a:t> of therapy </a:t>
                      </a:r>
                      <a:r>
                        <a:rPr lang="en-US" sz="2200" dirty="0">
                          <a:solidFill>
                            <a:srgbClr val="000000"/>
                          </a:solidFill>
                          <a:effectLst/>
                          <a:latin typeface="Times New Roman"/>
                          <a:ea typeface="Calibri"/>
                          <a:cs typeface="Arial"/>
                        </a:rPr>
                        <a:t>(or sooner if breakthrough bleeding occurs),                 begin cyclic therapy:</a:t>
                      </a:r>
                      <a:endParaRPr lang="en-US" sz="2200" dirty="0">
                        <a:effectLst/>
                        <a:latin typeface="Calibri"/>
                        <a:ea typeface="Calibri"/>
                        <a:cs typeface="Arial"/>
                      </a:endParaRPr>
                    </a:p>
                    <a:p>
                      <a:pPr>
                        <a:lnSpc>
                          <a:spcPct val="115000"/>
                        </a:lnSpc>
                        <a:spcAft>
                          <a:spcPts val="0"/>
                        </a:spcAft>
                      </a:pPr>
                      <a:r>
                        <a:rPr lang="en-US" sz="2200" dirty="0">
                          <a:solidFill>
                            <a:srgbClr val="000000"/>
                          </a:solidFill>
                          <a:effectLst/>
                          <a:latin typeface="Times New Roman"/>
                          <a:ea typeface="Calibri"/>
                          <a:cs typeface="Arial"/>
                        </a:rPr>
                        <a:t> Estrogen: first 21 days of month</a:t>
                      </a:r>
                      <a:endParaRPr lang="en-US" sz="2200" dirty="0">
                        <a:effectLst/>
                        <a:latin typeface="Calibri"/>
                        <a:ea typeface="Calibri"/>
                        <a:cs typeface="Arial"/>
                      </a:endParaRPr>
                    </a:p>
                    <a:p>
                      <a:pPr>
                        <a:lnSpc>
                          <a:spcPct val="115000"/>
                        </a:lnSpc>
                        <a:spcAft>
                          <a:spcPts val="0"/>
                        </a:spcAft>
                      </a:pPr>
                      <a:r>
                        <a:rPr lang="en-US" sz="2200" dirty="0">
                          <a:solidFill>
                            <a:srgbClr val="000000"/>
                          </a:solidFill>
                          <a:effectLst/>
                          <a:latin typeface="Times New Roman"/>
                          <a:ea typeface="Calibri"/>
                          <a:cs typeface="Arial"/>
                        </a:rPr>
                        <a:t> </a:t>
                      </a:r>
                      <a:r>
                        <a:rPr lang="en-US" sz="2200" dirty="0" err="1">
                          <a:solidFill>
                            <a:srgbClr val="000000"/>
                          </a:solidFill>
                          <a:effectLst/>
                          <a:latin typeface="Times New Roman"/>
                          <a:ea typeface="Calibri"/>
                          <a:cs typeface="Arial"/>
                        </a:rPr>
                        <a:t>Progestagen</a:t>
                      </a:r>
                      <a:r>
                        <a:rPr lang="en-US" sz="2200" dirty="0">
                          <a:solidFill>
                            <a:srgbClr val="000000"/>
                          </a:solidFill>
                          <a:effectLst/>
                          <a:latin typeface="Times New Roman"/>
                          <a:ea typeface="Calibri"/>
                          <a:cs typeface="Arial"/>
                        </a:rPr>
                        <a:t>: (e.g., medroxyprogesterone acetate 5 mg PO) </a:t>
                      </a:r>
                      <a:r>
                        <a:rPr lang="en-US" sz="2200" dirty="0" smtClean="0">
                          <a:solidFill>
                            <a:srgbClr val="000000"/>
                          </a:solidFill>
                          <a:effectLst/>
                          <a:latin typeface="Times New Roman"/>
                          <a:ea typeface="Calibri"/>
                          <a:cs typeface="Arial"/>
                        </a:rPr>
                        <a:t>12th</a:t>
                      </a:r>
                      <a:r>
                        <a:rPr lang="en-US" sz="2200" baseline="0" dirty="0" smtClean="0">
                          <a:solidFill>
                            <a:schemeClr val="tx1"/>
                          </a:solidFill>
                          <a:effectLst/>
                          <a:latin typeface="Calibri"/>
                          <a:ea typeface="Calibri"/>
                          <a:cs typeface="Arial"/>
                        </a:rPr>
                        <a:t> </a:t>
                      </a:r>
                      <a:r>
                        <a:rPr lang="en-US" sz="2200" dirty="0" smtClean="0">
                          <a:solidFill>
                            <a:srgbClr val="000000"/>
                          </a:solidFill>
                          <a:effectLst/>
                          <a:latin typeface="Times New Roman"/>
                          <a:ea typeface="Calibri"/>
                          <a:cs typeface="Arial"/>
                        </a:rPr>
                        <a:t>to </a:t>
                      </a:r>
                      <a:r>
                        <a:rPr lang="en-US" sz="2200" dirty="0">
                          <a:solidFill>
                            <a:srgbClr val="000000"/>
                          </a:solidFill>
                          <a:effectLst/>
                          <a:latin typeface="Times New Roman"/>
                          <a:ea typeface="Calibri"/>
                          <a:cs typeface="Arial"/>
                        </a:rPr>
                        <a:t>21st day of month</a:t>
                      </a:r>
                      <a:endParaRPr lang="en-US" sz="2200" dirty="0">
                        <a:effectLst/>
                        <a:latin typeface="Calibri"/>
                        <a:ea typeface="Calibri"/>
                        <a:cs typeface="Arial"/>
                      </a:endParaRPr>
                    </a:p>
                    <a:p>
                      <a:pPr>
                        <a:lnSpc>
                          <a:spcPct val="115000"/>
                        </a:lnSpc>
                        <a:spcAft>
                          <a:spcPts val="0"/>
                        </a:spcAft>
                      </a:pPr>
                      <a:r>
                        <a:rPr lang="en-US" sz="2200" dirty="0">
                          <a:solidFill>
                            <a:srgbClr val="000000"/>
                          </a:solidFill>
                          <a:effectLst/>
                          <a:latin typeface="Times New Roman"/>
                          <a:ea typeface="Calibri"/>
                          <a:cs typeface="Arial"/>
                        </a:rPr>
                        <a:t> Gradually increase dose of estrogen over next 2-3 </a:t>
                      </a:r>
                      <a:r>
                        <a:rPr lang="en-US" sz="2200" dirty="0" err="1">
                          <a:solidFill>
                            <a:srgbClr val="000000"/>
                          </a:solidFill>
                          <a:effectLst/>
                          <a:latin typeface="Times New Roman"/>
                          <a:ea typeface="Calibri"/>
                          <a:cs typeface="Arial"/>
                        </a:rPr>
                        <a:t>yr</a:t>
                      </a:r>
                      <a:r>
                        <a:rPr lang="en-US" sz="2200" dirty="0">
                          <a:solidFill>
                            <a:srgbClr val="000000"/>
                          </a:solidFill>
                          <a:effectLst/>
                          <a:latin typeface="Times New Roman"/>
                          <a:ea typeface="Calibri"/>
                          <a:cs typeface="Arial"/>
                        </a:rPr>
                        <a:t> to </a:t>
                      </a:r>
                      <a:r>
                        <a:rPr lang="en-US" sz="2200" dirty="0" smtClean="0">
                          <a:solidFill>
                            <a:srgbClr val="000000"/>
                          </a:solidFill>
                          <a:effectLst/>
                          <a:latin typeface="Times New Roman"/>
                          <a:ea typeface="Calibri"/>
                          <a:cs typeface="Arial"/>
                        </a:rPr>
                        <a:t>conjugated</a:t>
                      </a:r>
                      <a:r>
                        <a:rPr lang="en-US" sz="2200" baseline="0" dirty="0">
                          <a:solidFill>
                            <a:schemeClr val="tx1"/>
                          </a:solidFill>
                          <a:effectLst/>
                          <a:latin typeface="Calibri"/>
                          <a:ea typeface="Calibri"/>
                          <a:cs typeface="Arial"/>
                        </a:rPr>
                        <a:t> </a:t>
                      </a:r>
                      <a:r>
                        <a:rPr lang="en-US" sz="2200" dirty="0" smtClean="0">
                          <a:solidFill>
                            <a:srgbClr val="000000"/>
                          </a:solidFill>
                          <a:effectLst/>
                          <a:latin typeface="Times New Roman"/>
                          <a:ea typeface="Calibri"/>
                          <a:cs typeface="Arial"/>
                        </a:rPr>
                        <a:t>estrogen </a:t>
                      </a:r>
                      <a:r>
                        <a:rPr lang="en-US" sz="2200" dirty="0">
                          <a:solidFill>
                            <a:srgbClr val="000000"/>
                          </a:solidFill>
                          <a:effectLst/>
                          <a:latin typeface="Times New Roman"/>
                          <a:ea typeface="Calibri"/>
                          <a:cs typeface="Arial"/>
                        </a:rPr>
                        <a:t>0.6-1.25 mg or </a:t>
                      </a:r>
                      <a:r>
                        <a:rPr lang="en-US" sz="2200" dirty="0" err="1">
                          <a:solidFill>
                            <a:srgbClr val="000000"/>
                          </a:solidFill>
                          <a:effectLst/>
                          <a:latin typeface="Times New Roman"/>
                          <a:ea typeface="Calibri"/>
                          <a:cs typeface="Arial"/>
                        </a:rPr>
                        <a:t>ethinyl</a:t>
                      </a:r>
                      <a:r>
                        <a:rPr lang="en-US" sz="2200" dirty="0">
                          <a:solidFill>
                            <a:srgbClr val="000000"/>
                          </a:solidFill>
                          <a:effectLst/>
                          <a:latin typeface="Times New Roman"/>
                          <a:ea typeface="Calibri"/>
                          <a:cs typeface="Arial"/>
                        </a:rPr>
                        <a:t> estradiol 10-20 mg daily </a:t>
                      </a:r>
                      <a:r>
                        <a:rPr lang="en-US" sz="2200" dirty="0" smtClean="0">
                          <a:solidFill>
                            <a:srgbClr val="000000"/>
                          </a:solidFill>
                          <a:effectLst/>
                          <a:latin typeface="Times New Roman"/>
                          <a:ea typeface="Calibri"/>
                          <a:cs typeface="Arial"/>
                        </a:rPr>
                        <a:t>for</a:t>
                      </a:r>
                      <a:r>
                        <a:rPr lang="en-US" sz="2200" baseline="0" dirty="0">
                          <a:solidFill>
                            <a:schemeClr val="tx1"/>
                          </a:solidFill>
                          <a:effectLst/>
                          <a:latin typeface="Calibri"/>
                          <a:ea typeface="Calibri"/>
                          <a:cs typeface="Arial"/>
                        </a:rPr>
                        <a:t> </a:t>
                      </a:r>
                      <a:r>
                        <a:rPr lang="en-US" sz="2200" dirty="0" smtClean="0">
                          <a:solidFill>
                            <a:srgbClr val="000000"/>
                          </a:solidFill>
                          <a:effectLst/>
                          <a:latin typeface="Times New Roman"/>
                          <a:ea typeface="Calibri"/>
                          <a:cs typeface="Arial"/>
                        </a:rPr>
                        <a:t>first </a:t>
                      </a:r>
                      <a:r>
                        <a:rPr lang="en-US" sz="2200" dirty="0">
                          <a:solidFill>
                            <a:srgbClr val="000000"/>
                          </a:solidFill>
                          <a:effectLst/>
                          <a:latin typeface="Times New Roman"/>
                          <a:ea typeface="Calibri"/>
                          <a:cs typeface="Arial"/>
                        </a:rPr>
                        <a:t>21 days of month or estradiol </a:t>
                      </a:r>
                      <a:r>
                        <a:rPr lang="en-US" sz="2200" dirty="0" smtClean="0">
                          <a:solidFill>
                            <a:srgbClr val="000000"/>
                          </a:solidFill>
                          <a:effectLst/>
                          <a:latin typeface="Times New Roman"/>
                          <a:ea typeface="Calibri"/>
                          <a:cs typeface="Arial"/>
                        </a:rPr>
                        <a:t>patch</a:t>
                      </a:r>
                      <a:endParaRPr lang="en-US" sz="2200" dirty="0">
                        <a:effectLst/>
                        <a:latin typeface="Calibri"/>
                        <a:ea typeface="Calibri"/>
                        <a:cs typeface="Arial"/>
                      </a:endParaRPr>
                    </a:p>
                  </a:txBody>
                  <a:tcPr marL="51784" marR="51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314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8229600" cy="1143000"/>
          </a:xfrm>
        </p:spPr>
        <p:txBody>
          <a:bodyPr/>
          <a:lstStyle/>
          <a:p>
            <a:r>
              <a:rPr lang="en-US" dirty="0" smtClean="0"/>
              <a:t>In </a:t>
            </a:r>
            <a:r>
              <a:rPr lang="en-US" dirty="0"/>
              <a:t>vitro fertilization (IVF)</a:t>
            </a:r>
          </a:p>
        </p:txBody>
      </p:sp>
      <p:sp>
        <p:nvSpPr>
          <p:cNvPr id="3" name="Content Placeholder 2"/>
          <p:cNvSpPr>
            <a:spLocks noGrp="1"/>
          </p:cNvSpPr>
          <p:nvPr>
            <p:ph sz="quarter" idx="1"/>
          </p:nvPr>
        </p:nvSpPr>
        <p:spPr>
          <a:xfrm>
            <a:off x="107504" y="980728"/>
            <a:ext cx="8928992" cy="5760640"/>
          </a:xfrm>
        </p:spPr>
        <p:txBody>
          <a:bodyPr>
            <a:normAutofit/>
          </a:bodyPr>
          <a:lstStyle/>
          <a:p>
            <a:r>
              <a:rPr lang="en-US" dirty="0" smtClean="0"/>
              <a:t>donated oocytes</a:t>
            </a:r>
          </a:p>
          <a:p>
            <a:r>
              <a:rPr lang="en-US" dirty="0" smtClean="0"/>
              <a:t>Women with </a:t>
            </a:r>
            <a:r>
              <a:rPr lang="en-US" dirty="0"/>
              <a:t>Turner syndrome are </a:t>
            </a:r>
            <a:r>
              <a:rPr lang="en-US" dirty="0" smtClean="0"/>
              <a:t>not recommended </a:t>
            </a:r>
            <a:r>
              <a:rPr lang="en-US" dirty="0"/>
              <a:t>to become pregnant even with donor oocytes because of the high </a:t>
            </a:r>
            <a:r>
              <a:rPr lang="en-US" dirty="0" smtClean="0"/>
              <a:t>rates of </a:t>
            </a:r>
            <a:r>
              <a:rPr lang="en-US" dirty="0"/>
              <a:t>mortality during pregnancy resulting from aortic aneurysm rupture</a:t>
            </a:r>
            <a:r>
              <a:rPr lang="en-US" dirty="0" smtClean="0"/>
              <a:t>.*</a:t>
            </a:r>
          </a:p>
          <a:p>
            <a:r>
              <a:rPr lang="en-US" dirty="0"/>
              <a:t>Pregnancy should be avoided in Turner syndrome</a:t>
            </a:r>
            <a:r>
              <a:rPr lang="en-US" dirty="0" smtClean="0"/>
              <a:t>.*</a:t>
            </a:r>
          </a:p>
          <a:p>
            <a:endParaRPr lang="en-US" dirty="0"/>
          </a:p>
          <a:p>
            <a:r>
              <a:rPr lang="en-US" sz="2200" dirty="0" smtClean="0">
                <a:solidFill>
                  <a:srgbClr val="00B050"/>
                </a:solidFill>
              </a:rPr>
              <a:t>*=</a:t>
            </a:r>
            <a:r>
              <a:rPr lang="pt-BR" sz="2200" dirty="0">
                <a:solidFill>
                  <a:srgbClr val="00B050"/>
                </a:solidFill>
              </a:rPr>
              <a:t>Obstet Gynecol Clin N Am 42 (2015) 153–161 </a:t>
            </a:r>
          </a:p>
          <a:p>
            <a:r>
              <a:rPr lang="en-US" sz="2200" dirty="0">
                <a:solidFill>
                  <a:srgbClr val="00B050"/>
                </a:solidFill>
              </a:rPr>
              <a:t>Premature Ovarian Failure Clinical Presentation and Treatment</a:t>
            </a:r>
          </a:p>
          <a:p>
            <a:endParaRPr lang="en-US" dirty="0"/>
          </a:p>
          <a:p>
            <a:endParaRPr lang="en-US" dirty="0"/>
          </a:p>
        </p:txBody>
      </p:sp>
    </p:spTree>
    <p:extLst>
      <p:ext uri="{BB962C8B-B14F-4D97-AF65-F5344CB8AC3E}">
        <p14:creationId xmlns:p14="http://schemas.microsoft.com/office/powerpoint/2010/main" val="14602461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251520" y="1447800"/>
            <a:ext cx="8640960" cy="5077544"/>
          </a:xfrm>
        </p:spPr>
        <p:txBody>
          <a:bodyPr>
            <a:normAutofit/>
          </a:bodyPr>
          <a:lstStyle/>
          <a:p>
            <a:r>
              <a:rPr lang="en-US" dirty="0"/>
              <a:t>The preferred HRT regimen for women with Turner </a:t>
            </a:r>
            <a:r>
              <a:rPr lang="en-US" dirty="0" smtClean="0"/>
              <a:t>syndrome is </a:t>
            </a:r>
            <a:r>
              <a:rPr lang="en-US" dirty="0"/>
              <a:t>100 mg transdermal or transvaginal E2 daily </a:t>
            </a:r>
            <a:r>
              <a:rPr lang="en-US" dirty="0" smtClean="0"/>
              <a:t>with 10 </a:t>
            </a:r>
            <a:r>
              <a:rPr lang="en-US" dirty="0"/>
              <a:t>mg cyclic medroxyprogesterone acetate daily for 12 </a:t>
            </a:r>
            <a:r>
              <a:rPr lang="en-US" dirty="0" smtClean="0"/>
              <a:t>days per </a:t>
            </a:r>
            <a:r>
              <a:rPr lang="en-US" dirty="0"/>
              <a:t>month. This regimen is clinically available, supported </a:t>
            </a:r>
            <a:r>
              <a:rPr lang="en-US" dirty="0" smtClean="0"/>
              <a:t>by the </a:t>
            </a:r>
            <a:r>
              <a:rPr lang="en-US" dirty="0"/>
              <a:t>best evidence, and currently best mimics physiologic </a:t>
            </a:r>
            <a:r>
              <a:rPr lang="en-US" dirty="0" smtClean="0"/>
              <a:t>patterns of </a:t>
            </a:r>
            <a:r>
              <a:rPr lang="en-US" dirty="0"/>
              <a:t>normal ovarian function</a:t>
            </a:r>
            <a:r>
              <a:rPr lang="en-US" dirty="0" smtClean="0"/>
              <a:t>.</a:t>
            </a:r>
          </a:p>
          <a:p>
            <a:endParaRPr lang="en-US" dirty="0"/>
          </a:p>
          <a:p>
            <a:endParaRPr lang="en-US" dirty="0" smtClean="0"/>
          </a:p>
          <a:p>
            <a:endParaRPr lang="en-US" dirty="0"/>
          </a:p>
          <a:p>
            <a:endParaRPr lang="en-US" sz="1400" dirty="0" smtClean="0"/>
          </a:p>
          <a:p>
            <a:r>
              <a:rPr lang="en-US" sz="1400" dirty="0">
                <a:solidFill>
                  <a:srgbClr val="C00000"/>
                </a:solidFill>
              </a:rPr>
              <a:t>Fertility and Sterility® Vol. 106, No. 7, December 2016 0015-0282/$36.00</a:t>
            </a:r>
          </a:p>
          <a:p>
            <a:r>
              <a:rPr lang="en-US" sz="1400" dirty="0">
                <a:solidFill>
                  <a:srgbClr val="C00000"/>
                </a:solidFill>
              </a:rPr>
              <a:t>*Hormone replacement therapy in young women with primary ovarian insufficiency and early menopause</a:t>
            </a:r>
            <a:endParaRPr lang="en-US" sz="1400" dirty="0"/>
          </a:p>
          <a:p>
            <a:endParaRPr lang="en-US" dirty="0"/>
          </a:p>
          <a:p>
            <a:endParaRPr lang="en-US" dirty="0"/>
          </a:p>
        </p:txBody>
      </p:sp>
    </p:spTree>
    <p:extLst>
      <p:ext uri="{BB962C8B-B14F-4D97-AF65-F5344CB8AC3E}">
        <p14:creationId xmlns:p14="http://schemas.microsoft.com/office/powerpoint/2010/main" val="17209160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0"/>
            <a:ext cx="7772400" cy="1143000"/>
          </a:xfrm>
        </p:spPr>
        <p:txBody>
          <a:bodyPr/>
          <a:lstStyle/>
          <a:p>
            <a:r>
              <a:rPr lang="en-US" dirty="0">
                <a:solidFill>
                  <a:srgbClr val="C00000"/>
                </a:solidFill>
              </a:rPr>
              <a:t>Breast and Ovarian Cancer</a:t>
            </a:r>
          </a:p>
        </p:txBody>
      </p:sp>
      <p:sp>
        <p:nvSpPr>
          <p:cNvPr id="3" name="Content Placeholder 2"/>
          <p:cNvSpPr>
            <a:spLocks noGrp="1"/>
          </p:cNvSpPr>
          <p:nvPr>
            <p:ph sz="quarter" idx="1"/>
          </p:nvPr>
        </p:nvSpPr>
        <p:spPr>
          <a:xfrm>
            <a:off x="179512" y="980728"/>
            <a:ext cx="8784976" cy="5688632"/>
          </a:xfrm>
        </p:spPr>
        <p:txBody>
          <a:bodyPr>
            <a:normAutofit/>
          </a:bodyPr>
          <a:lstStyle/>
          <a:p>
            <a:r>
              <a:rPr lang="en-US" dirty="0" smtClean="0"/>
              <a:t>HRT </a:t>
            </a:r>
            <a:r>
              <a:rPr lang="en-US" dirty="0"/>
              <a:t>is considered to be unsafe, and alternate </a:t>
            </a:r>
            <a:r>
              <a:rPr lang="en-US" dirty="0" smtClean="0"/>
              <a:t>measures should </a:t>
            </a:r>
            <a:r>
              <a:rPr lang="en-US" dirty="0"/>
              <a:t>be used to reduce the risks and symptoms </a:t>
            </a:r>
            <a:r>
              <a:rPr lang="en-US" dirty="0" smtClean="0"/>
              <a:t>associated with </a:t>
            </a:r>
            <a:r>
              <a:rPr lang="en-US" dirty="0"/>
              <a:t>POI </a:t>
            </a:r>
            <a:r>
              <a:rPr lang="en-US" dirty="0" smtClean="0"/>
              <a:t>. </a:t>
            </a:r>
            <a:r>
              <a:rPr lang="en-US" dirty="0"/>
              <a:t>These may include: </a:t>
            </a:r>
            <a:endParaRPr lang="en-US" dirty="0" smtClean="0"/>
          </a:p>
          <a:p>
            <a:r>
              <a:rPr lang="en-US" dirty="0" smtClean="0"/>
              <a:t>1</a:t>
            </a:r>
            <a:r>
              <a:rPr lang="en-US" dirty="0"/>
              <a:t>) low-dose </a:t>
            </a:r>
            <a:r>
              <a:rPr lang="en-US" dirty="0" smtClean="0"/>
              <a:t>vaginal estrogens </a:t>
            </a:r>
            <a:r>
              <a:rPr lang="en-US" dirty="0"/>
              <a:t>or selective estrogen receptor modulators for </a:t>
            </a:r>
            <a:r>
              <a:rPr lang="en-US" dirty="0" smtClean="0"/>
              <a:t>vulvovaginal atrophy </a:t>
            </a:r>
            <a:r>
              <a:rPr lang="en-US" dirty="0"/>
              <a:t>associated with estrogen </a:t>
            </a:r>
            <a:r>
              <a:rPr lang="en-US" dirty="0" smtClean="0"/>
              <a:t>deficiency</a:t>
            </a:r>
          </a:p>
          <a:p>
            <a:r>
              <a:rPr lang="en-US" dirty="0" smtClean="0"/>
              <a:t>2) healthy </a:t>
            </a:r>
            <a:r>
              <a:rPr lang="en-US" dirty="0"/>
              <a:t>lifestyle changes to reduce </a:t>
            </a:r>
            <a:r>
              <a:rPr lang="en-US" dirty="0" err="1"/>
              <a:t>cardiometabolic</a:t>
            </a:r>
            <a:r>
              <a:rPr lang="en-US" dirty="0"/>
              <a:t> </a:t>
            </a:r>
            <a:r>
              <a:rPr lang="en-US" dirty="0" smtClean="0"/>
              <a:t>risk</a:t>
            </a:r>
          </a:p>
          <a:p>
            <a:r>
              <a:rPr lang="en-US" dirty="0" smtClean="0"/>
              <a:t>3) calcium </a:t>
            </a:r>
            <a:r>
              <a:rPr lang="en-US" dirty="0"/>
              <a:t>and vitamin D supplementation and </a:t>
            </a:r>
            <a:r>
              <a:rPr lang="en-US" dirty="0" smtClean="0"/>
              <a:t>regular weight-bearing </a:t>
            </a:r>
            <a:r>
              <a:rPr lang="en-US" dirty="0"/>
              <a:t>exercise to promote bone </a:t>
            </a:r>
            <a:r>
              <a:rPr lang="en-US" dirty="0" smtClean="0"/>
              <a:t>health</a:t>
            </a:r>
          </a:p>
          <a:p>
            <a:r>
              <a:rPr lang="en-US" dirty="0" smtClean="0"/>
              <a:t>4) possibly </a:t>
            </a:r>
            <a:r>
              <a:rPr lang="en-US" dirty="0"/>
              <a:t>antidepressants and/or psychotherapy if </a:t>
            </a:r>
            <a:r>
              <a:rPr lang="en-US" dirty="0" smtClean="0"/>
              <a:t>indicated for </a:t>
            </a:r>
            <a:r>
              <a:rPr lang="en-US" dirty="0"/>
              <a:t>depressed mood </a:t>
            </a:r>
            <a:r>
              <a:rPr lang="en-US" dirty="0" smtClean="0"/>
              <a:t>.</a:t>
            </a:r>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27689015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Breastfeeding</a:t>
            </a:r>
          </a:p>
        </p:txBody>
      </p:sp>
      <p:sp>
        <p:nvSpPr>
          <p:cNvPr id="3" name="Content Placeholder 2"/>
          <p:cNvSpPr>
            <a:spLocks noGrp="1"/>
          </p:cNvSpPr>
          <p:nvPr>
            <p:ph sz="quarter" idx="1"/>
          </p:nvPr>
        </p:nvSpPr>
        <p:spPr>
          <a:xfrm>
            <a:off x="395536" y="1447800"/>
            <a:ext cx="8424936" cy="5005536"/>
          </a:xfrm>
        </p:spPr>
        <p:txBody>
          <a:bodyPr>
            <a:normAutofit lnSpcReduction="10000"/>
          </a:bodyPr>
          <a:lstStyle/>
          <a:p>
            <a:r>
              <a:rPr lang="en-US" dirty="0"/>
              <a:t>According to FDA-approved drug labels, neither E2 in oral </a:t>
            </a:r>
            <a:r>
              <a:rPr lang="en-US" dirty="0" smtClean="0"/>
              <a:t>or transdermal </a:t>
            </a:r>
            <a:r>
              <a:rPr lang="en-US" dirty="0"/>
              <a:t>forms nor hormonal contraceptives are </a:t>
            </a:r>
            <a:r>
              <a:rPr lang="en-US" dirty="0" smtClean="0"/>
              <a:t>recommended to </a:t>
            </a:r>
            <a:r>
              <a:rPr lang="en-US" dirty="0"/>
              <a:t>be used during breastfeeding. </a:t>
            </a:r>
            <a:endParaRPr lang="en-US" dirty="0" smtClean="0"/>
          </a:p>
          <a:p>
            <a:r>
              <a:rPr lang="en-US" dirty="0" smtClean="0"/>
              <a:t>Small </a:t>
            </a:r>
            <a:r>
              <a:rPr lang="en-US" dirty="0"/>
              <a:t>amounts </a:t>
            </a:r>
            <a:r>
              <a:rPr lang="en-US" dirty="0" smtClean="0"/>
              <a:t>of hormone </a:t>
            </a:r>
            <a:r>
              <a:rPr lang="en-US" dirty="0"/>
              <a:t>are transmitted via breast milk, which may </a:t>
            </a:r>
            <a:r>
              <a:rPr lang="en-US" dirty="0" smtClean="0"/>
              <a:t>cause jaundice </a:t>
            </a:r>
            <a:r>
              <a:rPr lang="en-US" dirty="0"/>
              <a:t>or breast enlargement in the neonate </a:t>
            </a:r>
            <a:r>
              <a:rPr lang="en-US" dirty="0" smtClean="0"/>
              <a:t>. </a:t>
            </a:r>
          </a:p>
          <a:p>
            <a:r>
              <a:rPr lang="en-US" dirty="0" smtClean="0"/>
              <a:t>Additionally, estrogen </a:t>
            </a:r>
            <a:r>
              <a:rPr lang="en-US" dirty="0"/>
              <a:t>use may interfere with lactation </a:t>
            </a:r>
            <a:r>
              <a:rPr lang="en-US" dirty="0" smtClean="0"/>
              <a:t>by decreasing </a:t>
            </a:r>
            <a:r>
              <a:rPr lang="en-US" dirty="0"/>
              <a:t>the quantity and quality of breast milk </a:t>
            </a:r>
            <a:r>
              <a:rPr lang="en-US" dirty="0" smtClean="0"/>
              <a:t>. </a:t>
            </a:r>
          </a:p>
          <a:p>
            <a:r>
              <a:rPr lang="en-US" dirty="0" smtClean="0"/>
              <a:t>A nursing </a:t>
            </a:r>
            <a:r>
              <a:rPr lang="en-US" dirty="0"/>
              <a:t>mother with POI should be advised not to use </a:t>
            </a:r>
            <a:r>
              <a:rPr lang="en-US" dirty="0" smtClean="0"/>
              <a:t>HRT, including </a:t>
            </a:r>
            <a:r>
              <a:rPr lang="en-US" dirty="0"/>
              <a:t>contraceptive steroids, until she has </a:t>
            </a:r>
            <a:r>
              <a:rPr lang="en-US" dirty="0" smtClean="0"/>
              <a:t>completely weaned </a:t>
            </a:r>
            <a:r>
              <a:rPr lang="en-US" dirty="0"/>
              <a:t>her child </a:t>
            </a:r>
            <a:r>
              <a:rPr lang="en-US" dirty="0" smtClean="0"/>
              <a:t>.</a:t>
            </a:r>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a:p>
        </p:txBody>
      </p:sp>
    </p:spTree>
    <p:extLst>
      <p:ext uri="{BB962C8B-B14F-4D97-AF65-F5344CB8AC3E}">
        <p14:creationId xmlns:p14="http://schemas.microsoft.com/office/powerpoint/2010/main" val="21898553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lstStyle/>
          <a:p>
            <a:r>
              <a:rPr lang="en-US" dirty="0">
                <a:solidFill>
                  <a:srgbClr val="C00000"/>
                </a:solidFill>
              </a:rPr>
              <a:t>After Age 50</a:t>
            </a:r>
          </a:p>
        </p:txBody>
      </p:sp>
      <p:sp>
        <p:nvSpPr>
          <p:cNvPr id="3" name="Content Placeholder 2"/>
          <p:cNvSpPr>
            <a:spLocks noGrp="1"/>
          </p:cNvSpPr>
          <p:nvPr>
            <p:ph sz="quarter" idx="1"/>
          </p:nvPr>
        </p:nvSpPr>
        <p:spPr>
          <a:xfrm>
            <a:off x="251520" y="1484784"/>
            <a:ext cx="8640960" cy="5184576"/>
          </a:xfrm>
        </p:spPr>
        <p:txBody>
          <a:bodyPr>
            <a:normAutofit/>
          </a:bodyPr>
          <a:lstStyle/>
          <a:p>
            <a:r>
              <a:rPr lang="en-US" dirty="0"/>
              <a:t>The mean age of natural menopause is 50 </a:t>
            </a:r>
            <a:r>
              <a:rPr lang="en-US" dirty="0" smtClean="0"/>
              <a:t>± </a:t>
            </a:r>
            <a:r>
              <a:rPr lang="en-US" dirty="0"/>
              <a:t>4 </a:t>
            </a:r>
            <a:r>
              <a:rPr lang="en-US" dirty="0" smtClean="0"/>
              <a:t>years</a:t>
            </a:r>
          </a:p>
          <a:p>
            <a:r>
              <a:rPr lang="en-US" dirty="0" smtClean="0"/>
              <a:t>How </a:t>
            </a:r>
            <a:r>
              <a:rPr lang="en-US" dirty="0"/>
              <a:t>to discontinue </a:t>
            </a:r>
            <a:r>
              <a:rPr lang="en-US" dirty="0" smtClean="0"/>
              <a:t>HRT?(individualized)</a:t>
            </a:r>
          </a:p>
          <a:p>
            <a:r>
              <a:rPr lang="en-US" dirty="0"/>
              <a:t>For example, women with a strong </a:t>
            </a:r>
            <a:r>
              <a:rPr lang="en-US" dirty="0" smtClean="0"/>
              <a:t>family history </a:t>
            </a:r>
            <a:r>
              <a:rPr lang="en-US" dirty="0"/>
              <a:t>of breast cancer might decide to stop HRT at </a:t>
            </a:r>
            <a:r>
              <a:rPr lang="en-US" dirty="0" smtClean="0"/>
              <a:t>age 45 </a:t>
            </a:r>
            <a:r>
              <a:rPr lang="en-US" dirty="0"/>
              <a:t>years</a:t>
            </a:r>
            <a:r>
              <a:rPr lang="en-US" dirty="0" smtClean="0"/>
              <a:t>.</a:t>
            </a:r>
          </a:p>
          <a:p>
            <a:r>
              <a:rPr lang="en-US" dirty="0" smtClean="0"/>
              <a:t>Strong family history </a:t>
            </a:r>
            <a:r>
              <a:rPr lang="en-US" dirty="0"/>
              <a:t>of osteoporosis or cardiovascular disease might </a:t>
            </a:r>
            <a:r>
              <a:rPr lang="en-US" dirty="0" smtClean="0"/>
              <a:t>wish to </a:t>
            </a:r>
            <a:r>
              <a:rPr lang="en-US" dirty="0"/>
              <a:t>continue HRT until age 55 </a:t>
            </a:r>
            <a:r>
              <a:rPr lang="en-US" dirty="0" smtClean="0"/>
              <a:t>years.</a:t>
            </a:r>
          </a:p>
          <a:p>
            <a:endParaRPr lang="en-US" dirty="0"/>
          </a:p>
          <a:p>
            <a:endParaRPr lang="en-US" dirty="0" smtClean="0"/>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459767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After Age 50</a:t>
            </a:r>
            <a:endParaRPr lang="en-US" dirty="0"/>
          </a:p>
        </p:txBody>
      </p:sp>
      <p:sp>
        <p:nvSpPr>
          <p:cNvPr id="3" name="Content Placeholder 2"/>
          <p:cNvSpPr>
            <a:spLocks noGrp="1"/>
          </p:cNvSpPr>
          <p:nvPr>
            <p:ph sz="quarter" idx="1"/>
          </p:nvPr>
        </p:nvSpPr>
        <p:spPr>
          <a:xfrm>
            <a:off x="251520" y="1447800"/>
            <a:ext cx="8640960" cy="5077544"/>
          </a:xfrm>
        </p:spPr>
        <p:txBody>
          <a:bodyPr>
            <a:normAutofit/>
          </a:bodyPr>
          <a:lstStyle/>
          <a:p>
            <a:r>
              <a:rPr lang="en-US" dirty="0"/>
              <a:t>Women with POI can be reassured that </a:t>
            </a:r>
            <a:r>
              <a:rPr lang="en-US" i="1" dirty="0" smtClean="0"/>
              <a:t>lower postmenopausal </a:t>
            </a:r>
            <a:r>
              <a:rPr lang="en-US" i="1" dirty="0"/>
              <a:t>doses </a:t>
            </a:r>
            <a:r>
              <a:rPr lang="en-US" dirty="0"/>
              <a:t>of HRT, when initiated </a:t>
            </a:r>
            <a:r>
              <a:rPr lang="en-US" dirty="0" smtClean="0"/>
              <a:t>within 10 </a:t>
            </a:r>
            <a:r>
              <a:rPr lang="en-US" dirty="0"/>
              <a:t>years after menopause onset, have been associated </a:t>
            </a:r>
            <a:r>
              <a:rPr lang="en-US" dirty="0" smtClean="0"/>
              <a:t>with overall </a:t>
            </a:r>
            <a:r>
              <a:rPr lang="en-US" dirty="0"/>
              <a:t>favorable </a:t>
            </a:r>
            <a:r>
              <a:rPr lang="en-US" i="1" dirty="0"/>
              <a:t>risk-benefit profiles</a:t>
            </a:r>
            <a:r>
              <a:rPr lang="en-US" dirty="0"/>
              <a:t>, including </a:t>
            </a:r>
            <a:r>
              <a:rPr lang="en-US" dirty="0" smtClean="0"/>
              <a:t>decreases in </a:t>
            </a:r>
            <a:r>
              <a:rPr lang="en-US" dirty="0"/>
              <a:t>menopausal symptoms, fractures, CVD, type II </a:t>
            </a:r>
            <a:r>
              <a:rPr lang="en-US" dirty="0" smtClean="0"/>
              <a:t>diabetes mellitus</a:t>
            </a:r>
            <a:r>
              <a:rPr lang="en-US" dirty="0"/>
              <a:t>, and </a:t>
            </a:r>
            <a:r>
              <a:rPr lang="en-US" dirty="0" smtClean="0"/>
              <a:t>mortality.</a:t>
            </a:r>
          </a:p>
          <a:p>
            <a:endParaRPr lang="en-US" dirty="0"/>
          </a:p>
          <a:p>
            <a:endParaRPr lang="en-US" dirty="0" smtClean="0"/>
          </a:p>
          <a:p>
            <a:endParaRPr lang="en-US" dirty="0"/>
          </a:p>
          <a:p>
            <a:endParaRPr lang="en-US" dirty="0" smtClean="0"/>
          </a:p>
          <a:p>
            <a:endParaRPr lang="en-US" dirty="0"/>
          </a:p>
          <a:p>
            <a:r>
              <a:rPr lang="en-US" sz="1500" dirty="0">
                <a:solidFill>
                  <a:srgbClr val="C00000"/>
                </a:solidFill>
              </a:rPr>
              <a:t>Fertility and Sterility® Vol. 106, No. 7, December 2016 0015-0282/$36.00</a:t>
            </a:r>
          </a:p>
          <a:p>
            <a:r>
              <a:rPr lang="en-US" sz="1500" dirty="0">
                <a:solidFill>
                  <a:srgbClr val="C00000"/>
                </a:solidFill>
              </a:rPr>
              <a:t>*Hormone replacement therapy in young women with primary ovarian insufficiency and early menopause</a:t>
            </a:r>
            <a:endParaRPr lang="en-US" sz="1500" dirty="0"/>
          </a:p>
          <a:p>
            <a:endParaRPr lang="en-US" sz="1500" dirty="0"/>
          </a:p>
        </p:txBody>
      </p:sp>
    </p:spTree>
    <p:extLst>
      <p:ext uri="{BB962C8B-B14F-4D97-AF65-F5344CB8AC3E}">
        <p14:creationId xmlns:p14="http://schemas.microsoft.com/office/powerpoint/2010/main" val="6669657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84976" cy="1619672"/>
          </a:xfrm>
        </p:spPr>
        <p:txBody>
          <a:bodyPr>
            <a:normAutofit fontScale="90000"/>
          </a:bodyPr>
          <a:lstStyle/>
          <a:p>
            <a:r>
              <a:rPr lang="en-US" b="1" dirty="0" smtClean="0">
                <a:solidFill>
                  <a:srgbClr val="C00000"/>
                </a:solidFill>
              </a:rPr>
              <a:t>HRT in</a:t>
            </a:r>
            <a:r>
              <a:rPr lang="en-US" b="1" dirty="0">
                <a:solidFill>
                  <a:srgbClr val="C00000"/>
                </a:solidFill>
              </a:rPr>
              <a:t> </a:t>
            </a:r>
            <a:r>
              <a:rPr lang="en-US" b="1" dirty="0" smtClean="0">
                <a:solidFill>
                  <a:srgbClr val="C00000"/>
                </a:solidFill>
              </a:rPr>
              <a:t>young </a:t>
            </a:r>
            <a:r>
              <a:rPr lang="en-US" b="1" dirty="0">
                <a:solidFill>
                  <a:srgbClr val="C00000"/>
                </a:solidFill>
              </a:rPr>
              <a:t>women with surgical primary</a:t>
            </a:r>
            <a:br>
              <a:rPr lang="en-US" b="1" dirty="0">
                <a:solidFill>
                  <a:srgbClr val="C00000"/>
                </a:solidFill>
              </a:rPr>
            </a:br>
            <a:r>
              <a:rPr lang="en-US" b="1" dirty="0">
                <a:solidFill>
                  <a:srgbClr val="C00000"/>
                </a:solidFill>
              </a:rPr>
              <a:t>ovarian insufficiency</a:t>
            </a:r>
          </a:p>
        </p:txBody>
      </p:sp>
      <p:sp>
        <p:nvSpPr>
          <p:cNvPr id="3" name="Content Placeholder 2"/>
          <p:cNvSpPr>
            <a:spLocks noGrp="1"/>
          </p:cNvSpPr>
          <p:nvPr>
            <p:ph sz="quarter" idx="1"/>
          </p:nvPr>
        </p:nvSpPr>
        <p:spPr>
          <a:xfrm>
            <a:off x="179512" y="1628800"/>
            <a:ext cx="8784976" cy="5112568"/>
          </a:xfrm>
        </p:spPr>
        <p:txBody>
          <a:bodyPr>
            <a:normAutofit fontScale="85000" lnSpcReduction="20000"/>
          </a:bodyPr>
          <a:lstStyle/>
          <a:p>
            <a:r>
              <a:rPr lang="en-US" sz="3900" dirty="0"/>
              <a:t>Most bilateral </a:t>
            </a:r>
            <a:r>
              <a:rPr lang="en-US" sz="3900" dirty="0" smtClean="0"/>
              <a:t>oophorectomies occur </a:t>
            </a:r>
            <a:r>
              <a:rPr lang="en-US" sz="3900" dirty="0"/>
              <a:t>at the time of </a:t>
            </a:r>
            <a:r>
              <a:rPr lang="en-US" sz="3900" dirty="0" smtClean="0"/>
              <a:t>hysterectomy and most hysterectomies occur </a:t>
            </a:r>
            <a:r>
              <a:rPr lang="en-US" sz="3900" dirty="0"/>
              <a:t>between ages 35 and 45 </a:t>
            </a:r>
            <a:r>
              <a:rPr lang="en-US" sz="3900" dirty="0" err="1" smtClean="0"/>
              <a:t>years,with</a:t>
            </a:r>
            <a:r>
              <a:rPr lang="en-US" sz="3900" dirty="0"/>
              <a:t> </a:t>
            </a:r>
            <a:r>
              <a:rPr lang="en-US" sz="3900" dirty="0" smtClean="0"/>
              <a:t>more </a:t>
            </a:r>
            <a:r>
              <a:rPr lang="en-US" sz="3900" dirty="0"/>
              <a:t>than half of all hysterectomies </a:t>
            </a:r>
            <a:r>
              <a:rPr lang="en-US" sz="3900" dirty="0" smtClean="0"/>
              <a:t>in women </a:t>
            </a:r>
            <a:r>
              <a:rPr lang="en-US" sz="3900" dirty="0"/>
              <a:t>aged 45 years or younger</a:t>
            </a:r>
            <a:endParaRPr lang="en-US" sz="39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1500" dirty="0"/>
              <a:t>Hormone replacement therapy </a:t>
            </a:r>
            <a:r>
              <a:rPr lang="en-US" sz="1500" dirty="0" smtClean="0"/>
              <a:t>in young </a:t>
            </a:r>
            <a:r>
              <a:rPr lang="en-US" sz="1500" dirty="0"/>
              <a:t>women with surgical </a:t>
            </a:r>
            <a:r>
              <a:rPr lang="en-US" sz="1500" dirty="0" smtClean="0"/>
              <a:t>primary ovarian insufficiency</a:t>
            </a:r>
          </a:p>
          <a:p>
            <a:r>
              <a:rPr lang="en-US" sz="1600" dirty="0"/>
              <a:t>Fertility and Sterility® Vol. 106, No. 7, December 2016 0015-0282/$36.00</a:t>
            </a:r>
            <a:endParaRPr lang="en-US" sz="1500" dirty="0"/>
          </a:p>
        </p:txBody>
      </p:sp>
    </p:spTree>
    <p:extLst>
      <p:ext uri="{BB962C8B-B14F-4D97-AF65-F5344CB8AC3E}">
        <p14:creationId xmlns:p14="http://schemas.microsoft.com/office/powerpoint/2010/main" val="36890006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US" b="1" dirty="0">
                <a:solidFill>
                  <a:srgbClr val="C00000"/>
                </a:solidFill>
              </a:rPr>
              <a:t>HRT in young women with surgical primary</a:t>
            </a:r>
            <a:br>
              <a:rPr lang="en-US" b="1" dirty="0">
                <a:solidFill>
                  <a:srgbClr val="C00000"/>
                </a:solidFill>
              </a:rPr>
            </a:br>
            <a:r>
              <a:rPr lang="en-US" b="1" dirty="0">
                <a:solidFill>
                  <a:srgbClr val="C00000"/>
                </a:solidFill>
              </a:rPr>
              <a:t>ovarian insufficiency</a:t>
            </a:r>
            <a:endParaRPr lang="en-US" dirty="0"/>
          </a:p>
        </p:txBody>
      </p:sp>
      <p:sp>
        <p:nvSpPr>
          <p:cNvPr id="3" name="Content Placeholder 2"/>
          <p:cNvSpPr>
            <a:spLocks noGrp="1"/>
          </p:cNvSpPr>
          <p:nvPr>
            <p:ph sz="quarter" idx="1"/>
          </p:nvPr>
        </p:nvSpPr>
        <p:spPr>
          <a:xfrm>
            <a:off x="323528" y="1447800"/>
            <a:ext cx="8568952" cy="5149552"/>
          </a:xfrm>
        </p:spPr>
        <p:txBody>
          <a:bodyPr>
            <a:normAutofit/>
          </a:bodyPr>
          <a:lstStyle/>
          <a:p>
            <a:r>
              <a:rPr lang="en-US" dirty="0"/>
              <a:t>The adverse effects of </a:t>
            </a:r>
            <a:r>
              <a:rPr lang="en-US" dirty="0" smtClean="0"/>
              <a:t>prophylactic oophorectomy </a:t>
            </a:r>
            <a:r>
              <a:rPr lang="en-US" dirty="0"/>
              <a:t>are hormone </a:t>
            </a:r>
            <a:r>
              <a:rPr lang="en-US" dirty="0" err="1" smtClean="0"/>
              <a:t>deficiencyrelated</a:t>
            </a:r>
            <a:r>
              <a:rPr lang="en-US" dirty="0" smtClean="0"/>
              <a:t> symptoms</a:t>
            </a:r>
          </a:p>
          <a:p>
            <a:r>
              <a:rPr lang="en-US" dirty="0" smtClean="0"/>
              <a:t>These effects </a:t>
            </a:r>
            <a:r>
              <a:rPr lang="en-US" dirty="0"/>
              <a:t>are similar to women </a:t>
            </a:r>
            <a:r>
              <a:rPr lang="en-US" dirty="0" smtClean="0"/>
              <a:t>who develop </a:t>
            </a:r>
            <a:r>
              <a:rPr lang="en-US" dirty="0"/>
              <a:t>POI by other mechanisms.</a:t>
            </a:r>
          </a:p>
          <a:p>
            <a:r>
              <a:rPr lang="en-US" dirty="0"/>
              <a:t>However, in Surgical POI symptoms </a:t>
            </a:r>
            <a:r>
              <a:rPr lang="en-US" dirty="0" smtClean="0"/>
              <a:t>are more </a:t>
            </a:r>
            <a:r>
              <a:rPr lang="en-US" dirty="0"/>
              <a:t>sudden in onset and </a:t>
            </a:r>
            <a:r>
              <a:rPr lang="en-US" dirty="0" smtClean="0"/>
              <a:t>consequences can </a:t>
            </a:r>
            <a:r>
              <a:rPr lang="en-US" dirty="0"/>
              <a:t>be more severe</a:t>
            </a:r>
            <a:r>
              <a:rPr lang="en-US" dirty="0" smtClean="0"/>
              <a:t>.</a:t>
            </a:r>
          </a:p>
          <a:p>
            <a:endParaRPr lang="en-US" dirty="0"/>
          </a:p>
          <a:p>
            <a:endParaRPr lang="en-US" dirty="0" smtClean="0"/>
          </a:p>
          <a:p>
            <a:endParaRPr lang="en-US" dirty="0"/>
          </a:p>
          <a:p>
            <a:endParaRPr lang="en-US" dirty="0" smtClean="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27109882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251520" y="1447800"/>
            <a:ext cx="8640960" cy="5221560"/>
          </a:xfrm>
        </p:spPr>
        <p:txBody>
          <a:bodyPr>
            <a:normAutofit fontScale="70000" lnSpcReduction="20000"/>
          </a:bodyPr>
          <a:lstStyle/>
          <a:p>
            <a:endParaRPr lang="en-US" dirty="0" smtClean="0"/>
          </a:p>
          <a:p>
            <a:r>
              <a:rPr lang="en-US" sz="3800" dirty="0"/>
              <a:t>Before 2002 &gt;90% of women </a:t>
            </a:r>
            <a:r>
              <a:rPr lang="en-US" sz="3800" dirty="0" smtClean="0"/>
              <a:t>used estrogen </a:t>
            </a:r>
            <a:r>
              <a:rPr lang="en-US" sz="3800" dirty="0"/>
              <a:t>therapy (ET) after </a:t>
            </a:r>
            <a:r>
              <a:rPr lang="en-US" sz="3800" dirty="0" smtClean="0"/>
              <a:t>bilateral </a:t>
            </a:r>
            <a:r>
              <a:rPr lang="en-US" sz="3800" dirty="0" err="1" smtClean="0"/>
              <a:t>salpingo</a:t>
            </a:r>
            <a:r>
              <a:rPr lang="en-US" sz="3800" dirty="0" smtClean="0"/>
              <a:t>-oophorectomy.</a:t>
            </a:r>
          </a:p>
          <a:p>
            <a:r>
              <a:rPr lang="en-US" sz="3800" dirty="0"/>
              <a:t>At present, the figure </a:t>
            </a:r>
            <a:r>
              <a:rPr lang="en-US" sz="3800" dirty="0" smtClean="0"/>
              <a:t>has declined </a:t>
            </a:r>
            <a:r>
              <a:rPr lang="en-US" sz="3800" dirty="0"/>
              <a:t>to &lt;10</a:t>
            </a:r>
            <a:r>
              <a:rPr lang="en-US" sz="3800" dirty="0" smtClean="0"/>
              <a:t>%.</a:t>
            </a:r>
          </a:p>
          <a:p>
            <a:r>
              <a:rPr lang="en-US" sz="3800" dirty="0"/>
              <a:t>Nevertheless, fear </a:t>
            </a:r>
            <a:r>
              <a:rPr lang="en-US" sz="3800" dirty="0" smtClean="0"/>
              <a:t>of taking </a:t>
            </a:r>
            <a:r>
              <a:rPr lang="en-US" sz="3800" dirty="0"/>
              <a:t>any kind of hormone </a:t>
            </a:r>
            <a:r>
              <a:rPr lang="en-US" sz="3800" dirty="0" smtClean="0"/>
              <a:t>therapy (HT</a:t>
            </a:r>
            <a:r>
              <a:rPr lang="en-US" sz="3800" dirty="0"/>
              <a:t>) is pervasive despite the </a:t>
            </a:r>
            <a:r>
              <a:rPr lang="en-US" sz="3800" dirty="0" smtClean="0"/>
              <a:t>evidence for </a:t>
            </a:r>
            <a:r>
              <a:rPr lang="en-US" sz="3800" dirty="0"/>
              <a:t>the safety and efficacy of </a:t>
            </a:r>
            <a:r>
              <a:rPr lang="en-US" sz="3800" dirty="0" smtClean="0"/>
              <a:t>ET.</a:t>
            </a:r>
            <a:endParaRPr lang="en-US" sz="3800" dirty="0"/>
          </a:p>
          <a:p>
            <a:endParaRPr lang="en-US" sz="38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40232620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348464" cy="796950"/>
          </a:xfrm>
        </p:spPr>
        <p:txBody>
          <a:bodyPr/>
          <a:lstStyle/>
          <a:p>
            <a:r>
              <a:rPr lang="en-US" dirty="0" smtClean="0">
                <a:solidFill>
                  <a:srgbClr val="C00000"/>
                </a:solidFill>
              </a:rPr>
              <a:t>menopausal </a:t>
            </a:r>
            <a:r>
              <a:rPr lang="en-US" dirty="0">
                <a:solidFill>
                  <a:srgbClr val="C00000"/>
                </a:solidFill>
              </a:rPr>
              <a:t>symptoms</a:t>
            </a:r>
          </a:p>
        </p:txBody>
      </p:sp>
      <p:sp>
        <p:nvSpPr>
          <p:cNvPr id="3" name="Content Placeholder 2"/>
          <p:cNvSpPr>
            <a:spLocks noGrp="1"/>
          </p:cNvSpPr>
          <p:nvPr>
            <p:ph sz="quarter" idx="1"/>
          </p:nvPr>
        </p:nvSpPr>
        <p:spPr>
          <a:xfrm>
            <a:off x="107504" y="1052736"/>
            <a:ext cx="8856984" cy="5688632"/>
          </a:xfrm>
        </p:spPr>
        <p:txBody>
          <a:bodyPr>
            <a:normAutofit fontScale="40000" lnSpcReduction="20000"/>
          </a:bodyPr>
          <a:lstStyle/>
          <a:p>
            <a:endParaRPr lang="en-US" dirty="0" smtClean="0"/>
          </a:p>
          <a:p>
            <a:r>
              <a:rPr lang="en-US" sz="9000" dirty="0"/>
              <a:t>Women who develop surgical POI experience more severe </a:t>
            </a:r>
            <a:r>
              <a:rPr lang="en-US" sz="9000" dirty="0" smtClean="0"/>
              <a:t>and more frequent menopausal </a:t>
            </a:r>
            <a:r>
              <a:rPr lang="en-US" sz="9000" dirty="0"/>
              <a:t>symptoms than </a:t>
            </a:r>
            <a:r>
              <a:rPr lang="en-US" sz="9000" dirty="0" smtClean="0"/>
              <a:t>women who experience natural menopause.</a:t>
            </a:r>
          </a:p>
          <a:p>
            <a:r>
              <a:rPr lang="en-US" sz="9000" dirty="0" smtClean="0"/>
              <a:t>symptoms occur almost </a:t>
            </a:r>
            <a:r>
              <a:rPr lang="en-US" sz="9000" dirty="0"/>
              <a:t>immediately and can persist for decades. </a:t>
            </a:r>
            <a:endParaRPr lang="en-US" sz="9000" dirty="0" smtClean="0"/>
          </a:p>
          <a:p>
            <a:pPr marL="0" indent="0">
              <a:buNone/>
            </a:pPr>
            <a:endParaRPr lang="en-US" dirty="0"/>
          </a:p>
          <a:p>
            <a:endParaRPr lang="en-US" dirty="0" smtClean="0"/>
          </a:p>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sz="5600" dirty="0" smtClean="0">
                <a:solidFill>
                  <a:srgbClr val="C00000"/>
                </a:solidFill>
              </a:rPr>
              <a:t>Hormone </a:t>
            </a:r>
            <a:r>
              <a:rPr lang="en-US" sz="5600" dirty="0">
                <a:solidFill>
                  <a:srgbClr val="C00000"/>
                </a:solidFill>
              </a:rPr>
              <a:t>replacement therapy in young women with surgical primary ovarian </a:t>
            </a:r>
            <a:r>
              <a:rPr lang="en-US" sz="5600" dirty="0" smtClean="0">
                <a:solidFill>
                  <a:srgbClr val="C00000"/>
                </a:solidFill>
              </a:rPr>
              <a:t>     insufficiency</a:t>
            </a:r>
            <a:endParaRPr lang="en-US" sz="5600" dirty="0">
              <a:solidFill>
                <a:srgbClr val="C00000"/>
              </a:solidFill>
            </a:endParaRPr>
          </a:p>
          <a:p>
            <a:r>
              <a:rPr lang="en-US" sz="5600" dirty="0">
                <a:solidFill>
                  <a:srgbClr val="C00000"/>
                </a:solidFill>
              </a:rPr>
              <a:t>Fertility and Sterility® Vol. 106, No. 7, December 2016 0015-0282/$36.00</a:t>
            </a:r>
          </a:p>
        </p:txBody>
      </p:sp>
    </p:spTree>
    <p:extLst>
      <p:ext uri="{BB962C8B-B14F-4D97-AF65-F5344CB8AC3E}">
        <p14:creationId xmlns:p14="http://schemas.microsoft.com/office/powerpoint/2010/main" val="2934576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348464" cy="1143000"/>
          </a:xfrm>
        </p:spPr>
        <p:txBody>
          <a:bodyPr/>
          <a:lstStyle/>
          <a:p>
            <a:r>
              <a:rPr lang="en-US" dirty="0" smtClean="0">
                <a:solidFill>
                  <a:srgbClr val="C00000"/>
                </a:solidFill>
              </a:rPr>
              <a:t>Menopausal </a:t>
            </a:r>
            <a:r>
              <a:rPr lang="en-US" dirty="0">
                <a:solidFill>
                  <a:srgbClr val="C00000"/>
                </a:solidFill>
              </a:rPr>
              <a:t>symptoms</a:t>
            </a:r>
          </a:p>
        </p:txBody>
      </p:sp>
      <p:sp>
        <p:nvSpPr>
          <p:cNvPr id="3" name="Content Placeholder 2"/>
          <p:cNvSpPr>
            <a:spLocks noGrp="1"/>
          </p:cNvSpPr>
          <p:nvPr>
            <p:ph sz="quarter" idx="1"/>
          </p:nvPr>
        </p:nvSpPr>
        <p:spPr>
          <a:xfrm>
            <a:off x="179512" y="1412776"/>
            <a:ext cx="8712968" cy="5184576"/>
          </a:xfrm>
        </p:spPr>
        <p:txBody>
          <a:bodyPr>
            <a:normAutofit lnSpcReduction="10000"/>
          </a:bodyPr>
          <a:lstStyle/>
          <a:p>
            <a:r>
              <a:rPr lang="en-US" sz="2400" dirty="0"/>
              <a:t>Untreated, symptoms, such as: </a:t>
            </a:r>
          </a:p>
          <a:p>
            <a:r>
              <a:rPr lang="en-US" sz="2400" dirty="0"/>
              <a:t>hot flashes</a:t>
            </a:r>
          </a:p>
          <a:p>
            <a:r>
              <a:rPr lang="en-US" sz="2400" dirty="0"/>
              <a:t>sleep disturbance</a:t>
            </a:r>
          </a:p>
          <a:p>
            <a:r>
              <a:rPr lang="en-US" sz="2400" dirty="0"/>
              <a:t>fatigue</a:t>
            </a:r>
          </a:p>
          <a:p>
            <a:r>
              <a:rPr lang="en-US" sz="2400" dirty="0"/>
              <a:t>decreased sexual desire</a:t>
            </a:r>
          </a:p>
          <a:p>
            <a:r>
              <a:rPr lang="en-US" sz="2400" dirty="0"/>
              <a:t>anxiety and depressed </a:t>
            </a:r>
            <a:r>
              <a:rPr lang="en-US" sz="2400" dirty="0" smtClean="0"/>
              <a:t>mood Impaired cognition</a:t>
            </a:r>
          </a:p>
          <a:p>
            <a:r>
              <a:rPr lang="en-US" sz="2400" dirty="0" smtClean="0"/>
              <a:t>impaired short-term memory</a:t>
            </a:r>
          </a:p>
          <a:p>
            <a:r>
              <a:rPr lang="en-US" sz="2400" dirty="0"/>
              <a:t>dementia</a:t>
            </a:r>
          </a:p>
          <a:p>
            <a:r>
              <a:rPr lang="en-US" sz="2400" dirty="0"/>
              <a:t>Often have a major impact on quality of life, capacity to function, and disease </a:t>
            </a:r>
            <a:r>
              <a:rPr lang="en-US" sz="2400" dirty="0" smtClean="0"/>
              <a:t>risk</a:t>
            </a:r>
          </a:p>
          <a:p>
            <a:endParaRPr lang="en-US" sz="2400" dirty="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sz="2400" dirty="0"/>
          </a:p>
          <a:p>
            <a:endParaRPr lang="en-US" sz="2400" dirty="0"/>
          </a:p>
        </p:txBody>
      </p:sp>
    </p:spTree>
    <p:extLst>
      <p:ext uri="{BB962C8B-B14F-4D97-AF65-F5344CB8AC3E}">
        <p14:creationId xmlns:p14="http://schemas.microsoft.com/office/powerpoint/2010/main" val="2264893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US" dirty="0">
                <a:solidFill>
                  <a:srgbClr val="C00000"/>
                </a:solidFill>
              </a:rPr>
              <a:t>Management of fertility and </a:t>
            </a:r>
            <a:r>
              <a:rPr lang="en-US" dirty="0" smtClean="0">
                <a:solidFill>
                  <a:srgbClr val="C00000"/>
                </a:solidFill>
              </a:rPr>
              <a:t>pregnancy</a:t>
            </a:r>
            <a:r>
              <a:rPr lang="en-US" dirty="0">
                <a:solidFill>
                  <a:srgbClr val="C00000"/>
                </a:solidFill>
              </a:rPr>
              <a:t/>
            </a:r>
            <a:br>
              <a:rPr lang="en-US" dirty="0">
                <a:solidFill>
                  <a:srgbClr val="C00000"/>
                </a:solidFill>
              </a:rPr>
            </a:br>
            <a:r>
              <a:rPr lang="en-US" dirty="0" smtClean="0">
                <a:solidFill>
                  <a:srgbClr val="C00000"/>
                </a:solidFill>
              </a:rPr>
              <a:t>in women </a:t>
            </a:r>
            <a:r>
              <a:rPr lang="en-US" dirty="0">
                <a:solidFill>
                  <a:srgbClr val="C00000"/>
                </a:solidFill>
              </a:rPr>
              <a:t>with Turner syndrome  </a:t>
            </a:r>
          </a:p>
        </p:txBody>
      </p:sp>
      <p:sp>
        <p:nvSpPr>
          <p:cNvPr id="3" name="Content Placeholder 2"/>
          <p:cNvSpPr>
            <a:spLocks noGrp="1"/>
          </p:cNvSpPr>
          <p:nvPr>
            <p:ph sz="quarter" idx="1"/>
          </p:nvPr>
        </p:nvSpPr>
        <p:spPr>
          <a:xfrm>
            <a:off x="107504" y="1340768"/>
            <a:ext cx="8928992" cy="5400600"/>
          </a:xfrm>
        </p:spPr>
        <p:txBody>
          <a:bodyPr>
            <a:normAutofit/>
          </a:bodyPr>
          <a:lstStyle/>
          <a:p>
            <a:pPr marL="0" indent="0">
              <a:buNone/>
            </a:pPr>
            <a:r>
              <a:rPr lang="en-US" sz="2800" dirty="0"/>
              <a:t> </a:t>
            </a:r>
            <a:endParaRPr lang="en-US" sz="2800" dirty="0" smtClean="0"/>
          </a:p>
          <a:p>
            <a:r>
              <a:rPr lang="en-US" sz="2800" dirty="0" smtClean="0"/>
              <a:t>should </a:t>
            </a:r>
            <a:r>
              <a:rPr lang="en-US" sz="2800" dirty="0"/>
              <a:t>undergo a complete medical evaluation before attempting pregnancy, with particular attention paid to cardiovascular and renal function, as recommended by the American Society of Reproductive Medicine (ASRM</a:t>
            </a:r>
            <a:r>
              <a:rPr lang="en-US" sz="2800" dirty="0" smtClean="0"/>
              <a:t>). </a:t>
            </a:r>
            <a:r>
              <a:rPr lang="en-US" sz="2800" dirty="0"/>
              <a:t>Because of this, the ASRM considers Turner syndrome a </a:t>
            </a:r>
            <a:r>
              <a:rPr lang="en-US" sz="2800" b="1" i="1" dirty="0"/>
              <a:t>relative contraindication </a:t>
            </a:r>
            <a:r>
              <a:rPr lang="en-US" sz="2800" dirty="0"/>
              <a:t>for pregnancy but an </a:t>
            </a:r>
            <a:r>
              <a:rPr lang="en-US" sz="2800" b="1" i="1" dirty="0">
                <a:solidFill>
                  <a:srgbClr val="C00000"/>
                </a:solidFill>
              </a:rPr>
              <a:t>absolute contraindication </a:t>
            </a:r>
            <a:r>
              <a:rPr lang="en-US" sz="2800" dirty="0"/>
              <a:t>if </a:t>
            </a:r>
            <a:r>
              <a:rPr lang="en-US" sz="2800" dirty="0" smtClean="0"/>
              <a:t>there </a:t>
            </a:r>
            <a:r>
              <a:rPr lang="en-US" sz="2800" dirty="0"/>
              <a:t>is a documented </a:t>
            </a:r>
            <a:r>
              <a:rPr lang="en-US" sz="2800" b="1" i="1" dirty="0">
                <a:solidFill>
                  <a:srgbClr val="C00000"/>
                </a:solidFill>
              </a:rPr>
              <a:t>cardiac </a:t>
            </a:r>
            <a:r>
              <a:rPr lang="en-US" sz="2800" b="1" i="1" dirty="0" smtClean="0">
                <a:solidFill>
                  <a:srgbClr val="C00000"/>
                </a:solidFill>
              </a:rPr>
              <a:t>anomaly</a:t>
            </a:r>
            <a:r>
              <a:rPr lang="en-US" sz="2800" dirty="0" smtClean="0"/>
              <a:t>.</a:t>
            </a:r>
          </a:p>
          <a:p>
            <a:endParaRPr lang="en-US" sz="2000" dirty="0" smtClean="0">
              <a:solidFill>
                <a:srgbClr val="00B050"/>
              </a:solidFill>
            </a:endParaRPr>
          </a:p>
          <a:p>
            <a:endParaRPr lang="en-US" sz="2000" dirty="0">
              <a:solidFill>
                <a:srgbClr val="00B050"/>
              </a:solidFill>
            </a:endParaRPr>
          </a:p>
          <a:p>
            <a:endParaRPr lang="en-US" sz="2000" dirty="0" smtClean="0">
              <a:solidFill>
                <a:srgbClr val="00B050"/>
              </a:solidFill>
            </a:endParaRPr>
          </a:p>
          <a:p>
            <a:pPr marL="0" indent="0">
              <a:buNone/>
            </a:pPr>
            <a:r>
              <a:rPr lang="en-US" sz="2000" dirty="0" err="1" smtClean="0">
                <a:solidFill>
                  <a:srgbClr val="00B050"/>
                </a:solidFill>
              </a:rPr>
              <a:t>UPTodate</a:t>
            </a:r>
            <a:r>
              <a:rPr lang="en-US" sz="2000" dirty="0" smtClean="0">
                <a:solidFill>
                  <a:srgbClr val="00B050"/>
                </a:solidFill>
              </a:rPr>
              <a:t> </a:t>
            </a:r>
            <a:r>
              <a:rPr lang="en-US" sz="2000" dirty="0">
                <a:solidFill>
                  <a:srgbClr val="00B050"/>
                </a:solidFill>
              </a:rPr>
              <a:t>Nov 28, 2016</a:t>
            </a:r>
          </a:p>
        </p:txBody>
      </p:sp>
    </p:spTree>
    <p:extLst>
      <p:ext uri="{BB962C8B-B14F-4D97-AF65-F5344CB8AC3E}">
        <p14:creationId xmlns:p14="http://schemas.microsoft.com/office/powerpoint/2010/main" val="2286837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r>
              <a:rPr lang="en-US" dirty="0" smtClean="0">
                <a:solidFill>
                  <a:srgbClr val="C00000"/>
                </a:solidFill>
              </a:rPr>
              <a:t>Hot </a:t>
            </a:r>
            <a:r>
              <a:rPr lang="en-US" dirty="0">
                <a:solidFill>
                  <a:srgbClr val="C00000"/>
                </a:solidFill>
              </a:rPr>
              <a:t>flashes</a:t>
            </a:r>
          </a:p>
        </p:txBody>
      </p:sp>
      <p:sp>
        <p:nvSpPr>
          <p:cNvPr id="3" name="Content Placeholder 2"/>
          <p:cNvSpPr>
            <a:spLocks noGrp="1"/>
          </p:cNvSpPr>
          <p:nvPr>
            <p:ph sz="quarter" idx="1"/>
          </p:nvPr>
        </p:nvSpPr>
        <p:spPr>
          <a:xfrm>
            <a:off x="251520" y="1447800"/>
            <a:ext cx="8640960" cy="5221560"/>
          </a:xfrm>
        </p:spPr>
        <p:txBody>
          <a:bodyPr>
            <a:normAutofit/>
          </a:bodyPr>
          <a:lstStyle/>
          <a:p>
            <a:r>
              <a:rPr lang="en-US" dirty="0"/>
              <a:t>are a </a:t>
            </a:r>
            <a:r>
              <a:rPr lang="en-US" dirty="0" smtClean="0"/>
              <a:t>state of </a:t>
            </a:r>
            <a:r>
              <a:rPr lang="en-US" dirty="0"/>
              <a:t>vasomotor instability during which arterial flow is </a:t>
            </a:r>
            <a:r>
              <a:rPr lang="en-US" dirty="0" smtClean="0"/>
              <a:t>affected by </a:t>
            </a:r>
            <a:r>
              <a:rPr lang="en-US" dirty="0"/>
              <a:t>surging levels of epinephrine and norepinephrine </a:t>
            </a:r>
            <a:r>
              <a:rPr lang="en-US" dirty="0" smtClean="0"/>
              <a:t>.</a:t>
            </a:r>
            <a:endParaRPr lang="en-US" dirty="0"/>
          </a:p>
          <a:p>
            <a:r>
              <a:rPr lang="en-US" dirty="0"/>
              <a:t>Vasodilation occurs in the skin as core blood flow shunts </a:t>
            </a:r>
            <a:r>
              <a:rPr lang="en-US" dirty="0" smtClean="0"/>
              <a:t>to </a:t>
            </a:r>
            <a:r>
              <a:rPr lang="en-US" dirty="0"/>
              <a:t>the periphery. </a:t>
            </a:r>
            <a:endParaRPr lang="en-US" dirty="0" smtClean="0"/>
          </a:p>
          <a:p>
            <a:r>
              <a:rPr lang="en-US" dirty="0" smtClean="0"/>
              <a:t>Coronary </a:t>
            </a:r>
            <a:r>
              <a:rPr lang="en-US" dirty="0"/>
              <a:t>artery constriction during </a:t>
            </a:r>
            <a:r>
              <a:rPr lang="en-US" dirty="0" smtClean="0"/>
              <a:t>hot flashes </a:t>
            </a:r>
            <a:r>
              <a:rPr lang="en-US" dirty="0"/>
              <a:t>can occur with &gt;30% of women experiencing </a:t>
            </a:r>
            <a:r>
              <a:rPr lang="en-US" dirty="0" smtClean="0"/>
              <a:t>chest pressure </a:t>
            </a:r>
            <a:r>
              <a:rPr lang="en-US" dirty="0"/>
              <a:t>or pain during a severe </a:t>
            </a:r>
            <a:r>
              <a:rPr lang="en-US" dirty="0" smtClean="0"/>
              <a:t>episode</a:t>
            </a:r>
            <a:endParaRPr lang="en-US" dirty="0"/>
          </a:p>
          <a:p>
            <a:endParaRPr lang="en-US" sz="1500" dirty="0" smtClean="0">
              <a:solidFill>
                <a:srgbClr val="C00000"/>
              </a:solidFill>
            </a:endParaRPr>
          </a:p>
          <a:p>
            <a:endParaRPr lang="en-US" sz="1500" dirty="0">
              <a:solidFill>
                <a:srgbClr val="C00000"/>
              </a:solidFill>
            </a:endParaRPr>
          </a:p>
          <a:p>
            <a:endParaRPr lang="en-US" sz="1500" dirty="0" smtClean="0">
              <a:solidFill>
                <a:srgbClr val="C00000"/>
              </a:solidFill>
            </a:endParaRPr>
          </a:p>
          <a:p>
            <a:endParaRPr lang="en-US" sz="1500" dirty="0">
              <a:solidFill>
                <a:srgbClr val="C00000"/>
              </a:solidFill>
            </a:endParaRPr>
          </a:p>
          <a:p>
            <a:r>
              <a:rPr lang="en-US" sz="1500" dirty="0" smtClean="0">
                <a:solidFill>
                  <a:srgbClr val="C00000"/>
                </a:solidFill>
              </a:rPr>
              <a:t>Hormone </a:t>
            </a:r>
            <a:r>
              <a:rPr lang="en-US" sz="1500" dirty="0">
                <a:solidFill>
                  <a:srgbClr val="C00000"/>
                </a:solidFill>
              </a:rPr>
              <a:t>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3355553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lstStyle/>
          <a:p>
            <a:r>
              <a:rPr lang="en-US" dirty="0">
                <a:solidFill>
                  <a:srgbClr val="C00000"/>
                </a:solidFill>
              </a:rPr>
              <a:t>Vaginal dryness</a:t>
            </a:r>
          </a:p>
        </p:txBody>
      </p:sp>
      <p:sp>
        <p:nvSpPr>
          <p:cNvPr id="3" name="Content Placeholder 2"/>
          <p:cNvSpPr>
            <a:spLocks noGrp="1"/>
          </p:cNvSpPr>
          <p:nvPr>
            <p:ph sz="quarter" idx="1"/>
          </p:nvPr>
        </p:nvSpPr>
        <p:spPr>
          <a:xfrm>
            <a:off x="179512" y="1447800"/>
            <a:ext cx="8784976" cy="5077544"/>
          </a:xfrm>
        </p:spPr>
        <p:txBody>
          <a:bodyPr>
            <a:normAutofit lnSpcReduction="10000"/>
          </a:bodyPr>
          <a:lstStyle/>
          <a:p>
            <a:endParaRPr lang="en-US" dirty="0" smtClean="0"/>
          </a:p>
          <a:p>
            <a:r>
              <a:rPr lang="en-US" dirty="0" smtClean="0"/>
              <a:t>Vaginal dryness </a:t>
            </a:r>
            <a:r>
              <a:rPr lang="en-US" dirty="0"/>
              <a:t>signals decreased genital blood flow and cell </a:t>
            </a:r>
            <a:r>
              <a:rPr lang="en-US" dirty="0" smtClean="0"/>
              <a:t>loss eventuating </a:t>
            </a:r>
            <a:r>
              <a:rPr lang="en-US" dirty="0"/>
              <a:t>in genital atrophy and the </a:t>
            </a:r>
            <a:r>
              <a:rPr lang="en-US" dirty="0" smtClean="0"/>
              <a:t>urogenital syndrome</a:t>
            </a:r>
            <a:r>
              <a:rPr lang="en-US" dirty="0"/>
              <a:t> </a:t>
            </a:r>
            <a:r>
              <a:rPr lang="en-US" dirty="0" smtClean="0"/>
              <a:t>of menopause.</a:t>
            </a:r>
          </a:p>
          <a:p>
            <a:endParaRPr lang="en-US" dirty="0"/>
          </a:p>
          <a:p>
            <a:endParaRPr lang="en-US" dirty="0" smtClean="0"/>
          </a:p>
          <a:p>
            <a:endParaRPr lang="en-US" dirty="0"/>
          </a:p>
          <a:p>
            <a:endParaRPr lang="en-US" dirty="0" smtClean="0"/>
          </a:p>
          <a:p>
            <a:endParaRPr lang="en-US" dirty="0"/>
          </a:p>
          <a:p>
            <a:endParaRPr lang="en-US" dirty="0" smtClean="0"/>
          </a:p>
          <a:p>
            <a:r>
              <a:rPr lang="en-US" sz="1700" dirty="0">
                <a:solidFill>
                  <a:srgbClr val="C00000"/>
                </a:solidFill>
              </a:rPr>
              <a:t>Hormone replacement therapy in young women with surgical primary ovarian insufficiency</a:t>
            </a:r>
          </a:p>
          <a:p>
            <a:r>
              <a:rPr lang="en-US" sz="17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31277601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40960" cy="1143000"/>
          </a:xfrm>
        </p:spPr>
        <p:txBody>
          <a:bodyPr/>
          <a:lstStyle/>
          <a:p>
            <a:r>
              <a:rPr lang="en-US" dirty="0" smtClean="0">
                <a:solidFill>
                  <a:srgbClr val="C00000"/>
                </a:solidFill>
              </a:rPr>
              <a:t> Following </a:t>
            </a:r>
            <a:r>
              <a:rPr lang="en-US" dirty="0">
                <a:solidFill>
                  <a:srgbClr val="C00000"/>
                </a:solidFill>
              </a:rPr>
              <a:t>bilateral oophorectomy risk</a:t>
            </a:r>
          </a:p>
        </p:txBody>
      </p:sp>
      <p:sp>
        <p:nvSpPr>
          <p:cNvPr id="3" name="Content Placeholder 2"/>
          <p:cNvSpPr>
            <a:spLocks noGrp="1"/>
          </p:cNvSpPr>
          <p:nvPr>
            <p:ph sz="quarter" idx="1"/>
          </p:nvPr>
        </p:nvSpPr>
        <p:spPr>
          <a:xfrm>
            <a:off x="179512" y="1484784"/>
            <a:ext cx="8784976" cy="5256584"/>
          </a:xfrm>
        </p:spPr>
        <p:txBody>
          <a:bodyPr>
            <a:normAutofit/>
          </a:bodyPr>
          <a:lstStyle/>
          <a:p>
            <a:r>
              <a:rPr lang="en-US" dirty="0" smtClean="0"/>
              <a:t>all-cause </a:t>
            </a:r>
            <a:r>
              <a:rPr lang="en-US" dirty="0"/>
              <a:t>mortality (28</a:t>
            </a:r>
            <a:r>
              <a:rPr lang="en-US" dirty="0" smtClean="0"/>
              <a:t>%) </a:t>
            </a:r>
          </a:p>
          <a:p>
            <a:r>
              <a:rPr lang="en-US" dirty="0" smtClean="0"/>
              <a:t>coronary </a:t>
            </a:r>
            <a:r>
              <a:rPr lang="en-US" dirty="0"/>
              <a:t>heart </a:t>
            </a:r>
            <a:r>
              <a:rPr lang="en-US" dirty="0" smtClean="0"/>
              <a:t>disease (33%)*</a:t>
            </a:r>
          </a:p>
          <a:p>
            <a:r>
              <a:rPr lang="en-US" dirty="0" smtClean="0"/>
              <a:t>stroke </a:t>
            </a:r>
            <a:r>
              <a:rPr lang="en-US" dirty="0"/>
              <a:t>(62</a:t>
            </a:r>
            <a:r>
              <a:rPr lang="en-US" dirty="0" smtClean="0"/>
              <a:t>%)</a:t>
            </a:r>
          </a:p>
          <a:p>
            <a:r>
              <a:rPr lang="en-US" dirty="0" smtClean="0"/>
              <a:t>cognitive </a:t>
            </a:r>
            <a:r>
              <a:rPr lang="en-US" dirty="0"/>
              <a:t>impairment (60</a:t>
            </a:r>
            <a:r>
              <a:rPr lang="en-US" dirty="0" smtClean="0"/>
              <a:t>%)</a:t>
            </a:r>
          </a:p>
          <a:p>
            <a:r>
              <a:rPr lang="en-US" dirty="0" smtClean="0"/>
              <a:t>Parkinsonism (80%)</a:t>
            </a:r>
          </a:p>
          <a:p>
            <a:r>
              <a:rPr lang="en-US" dirty="0" smtClean="0"/>
              <a:t>osteoporosis </a:t>
            </a:r>
            <a:r>
              <a:rPr lang="en-US" dirty="0"/>
              <a:t>and bone fractures (50</a:t>
            </a:r>
            <a:r>
              <a:rPr lang="en-US" dirty="0" smtClean="0"/>
              <a:t>%)</a:t>
            </a:r>
          </a:p>
          <a:p>
            <a:r>
              <a:rPr lang="en-US" dirty="0" smtClean="0"/>
              <a:t>Sexual dysfunction </a:t>
            </a:r>
            <a:r>
              <a:rPr lang="en-US" dirty="0"/>
              <a:t>(40%–110</a:t>
            </a:r>
            <a:r>
              <a:rPr lang="en-US" dirty="0" smtClean="0"/>
              <a:t>%)</a:t>
            </a:r>
          </a:p>
          <a:p>
            <a:r>
              <a:rPr lang="en-US" dirty="0" smtClean="0"/>
              <a:t>and</a:t>
            </a:r>
            <a:r>
              <a:rPr lang="en-US" dirty="0"/>
              <a:t>, possibly, </a:t>
            </a:r>
            <a:r>
              <a:rPr lang="en-US" dirty="0" smtClean="0"/>
              <a:t>glaucoma</a:t>
            </a:r>
          </a:p>
          <a:p>
            <a:endParaRPr lang="en-US" sz="1500" dirty="0" smtClean="0">
              <a:solidFill>
                <a:srgbClr val="C00000"/>
              </a:solidFill>
            </a:endParaRPr>
          </a:p>
          <a:p>
            <a:r>
              <a:rPr lang="en-US" sz="1500" dirty="0" smtClean="0">
                <a:solidFill>
                  <a:srgbClr val="C00000"/>
                </a:solidFill>
              </a:rPr>
              <a:t>Hormone </a:t>
            </a:r>
            <a:r>
              <a:rPr lang="en-US" sz="1500" dirty="0">
                <a:solidFill>
                  <a:srgbClr val="C00000"/>
                </a:solidFill>
              </a:rPr>
              <a:t>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19809691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a:bodyPr>
          <a:lstStyle/>
          <a:p>
            <a:r>
              <a:rPr lang="en-US" dirty="0" smtClean="0">
                <a:solidFill>
                  <a:srgbClr val="C00000"/>
                </a:solidFill>
              </a:rPr>
              <a:t>Starting ET at the time of oophorectomy</a:t>
            </a:r>
            <a:endParaRPr lang="en-US" dirty="0">
              <a:solidFill>
                <a:srgbClr val="C00000"/>
              </a:solidFill>
            </a:endParaRPr>
          </a:p>
        </p:txBody>
      </p:sp>
      <p:sp>
        <p:nvSpPr>
          <p:cNvPr id="3" name="Content Placeholder 2"/>
          <p:cNvSpPr>
            <a:spLocks noGrp="1"/>
          </p:cNvSpPr>
          <p:nvPr>
            <p:ph sz="quarter" idx="1"/>
          </p:nvPr>
        </p:nvSpPr>
        <p:spPr>
          <a:xfrm>
            <a:off x="179512" y="1447800"/>
            <a:ext cx="8784976" cy="5149552"/>
          </a:xfrm>
        </p:spPr>
        <p:txBody>
          <a:bodyPr>
            <a:normAutofit/>
          </a:bodyPr>
          <a:lstStyle/>
          <a:p>
            <a:r>
              <a:rPr lang="en-US" dirty="0"/>
              <a:t>Perhaps most important, the Mayo Clinic </a:t>
            </a:r>
            <a:r>
              <a:rPr lang="en-US" dirty="0" smtClean="0"/>
              <a:t>study indicates </a:t>
            </a:r>
            <a:r>
              <a:rPr lang="en-US" dirty="0"/>
              <a:t>that starting ET at the time of oophorectomy </a:t>
            </a:r>
            <a:r>
              <a:rPr lang="en-US" dirty="0" smtClean="0"/>
              <a:t>and continuing </a:t>
            </a:r>
            <a:r>
              <a:rPr lang="en-US" dirty="0"/>
              <a:t>until at least the age of natural menopause (</a:t>
            </a:r>
            <a:r>
              <a:rPr lang="en-US" dirty="0" smtClean="0"/>
              <a:t>ages 51–52 </a:t>
            </a:r>
            <a:r>
              <a:rPr lang="en-US" dirty="0"/>
              <a:t>years) significantly reduces most, but </a:t>
            </a:r>
            <a:r>
              <a:rPr lang="en-US" dirty="0" smtClean="0"/>
              <a:t>not </a:t>
            </a:r>
            <a:r>
              <a:rPr lang="en-US" dirty="0"/>
              <a:t>all, of </a:t>
            </a:r>
            <a:r>
              <a:rPr lang="en-US" dirty="0" smtClean="0"/>
              <a:t>the increased </a:t>
            </a:r>
            <a:r>
              <a:rPr lang="en-US" dirty="0"/>
              <a:t>risks seen in untreated women</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a:p>
            <a:endParaRPr lang="en-US" dirty="0"/>
          </a:p>
        </p:txBody>
      </p:sp>
    </p:spTree>
    <p:extLst>
      <p:ext uri="{BB962C8B-B14F-4D97-AF65-F5344CB8AC3E}">
        <p14:creationId xmlns:p14="http://schemas.microsoft.com/office/powerpoint/2010/main" val="4718444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rmAutofit/>
          </a:bodyPr>
          <a:lstStyle/>
          <a:p>
            <a:r>
              <a:rPr lang="en-US" dirty="0" smtClean="0">
                <a:solidFill>
                  <a:srgbClr val="C00000"/>
                </a:solidFill>
              </a:rPr>
              <a:t>Surges </a:t>
            </a:r>
            <a:r>
              <a:rPr lang="en-US" dirty="0">
                <a:solidFill>
                  <a:srgbClr val="C00000"/>
                </a:solidFill>
              </a:rPr>
              <a:t>in </a:t>
            </a:r>
            <a:r>
              <a:rPr lang="en-US" dirty="0" smtClean="0">
                <a:solidFill>
                  <a:srgbClr val="C00000"/>
                </a:solidFill>
              </a:rPr>
              <a:t>catecholamine levels</a:t>
            </a:r>
            <a:endParaRPr lang="en-US" dirty="0">
              <a:solidFill>
                <a:srgbClr val="C00000"/>
              </a:solidFill>
            </a:endParaRPr>
          </a:p>
        </p:txBody>
      </p:sp>
      <p:sp>
        <p:nvSpPr>
          <p:cNvPr id="3" name="Content Placeholder 2"/>
          <p:cNvSpPr>
            <a:spLocks noGrp="1"/>
          </p:cNvSpPr>
          <p:nvPr>
            <p:ph sz="quarter" idx="1"/>
          </p:nvPr>
        </p:nvSpPr>
        <p:spPr>
          <a:xfrm>
            <a:off x="179512" y="1447800"/>
            <a:ext cx="8784976" cy="5149552"/>
          </a:xfrm>
        </p:spPr>
        <p:txBody>
          <a:bodyPr>
            <a:normAutofit/>
          </a:bodyPr>
          <a:lstStyle/>
          <a:p>
            <a:endParaRPr lang="en-US" dirty="0"/>
          </a:p>
          <a:p>
            <a:r>
              <a:rPr lang="en-US" dirty="0" smtClean="0"/>
              <a:t>Estrogen </a:t>
            </a:r>
            <a:r>
              <a:rPr lang="en-US" dirty="0"/>
              <a:t>modulation of </a:t>
            </a:r>
            <a:r>
              <a:rPr lang="en-US" dirty="0" smtClean="0"/>
              <a:t>catecholamine release </a:t>
            </a:r>
            <a:r>
              <a:rPr lang="en-US" dirty="0"/>
              <a:t>helps to prevent coronary constriction, whereas </a:t>
            </a:r>
            <a:r>
              <a:rPr lang="en-US" dirty="0" smtClean="0"/>
              <a:t>E withdrawal </a:t>
            </a:r>
            <a:r>
              <a:rPr lang="en-US" dirty="0"/>
              <a:t>may trigger arterial instability and spasm </a:t>
            </a:r>
            <a:r>
              <a:rPr lang="en-US" dirty="0" smtClean="0"/>
              <a:t>.</a:t>
            </a:r>
            <a:endParaRPr lang="en-US" dirty="0"/>
          </a:p>
          <a:p>
            <a:r>
              <a:rPr lang="en-US" dirty="0" smtClean="0"/>
              <a:t>These </a:t>
            </a:r>
            <a:r>
              <a:rPr lang="en-US" dirty="0"/>
              <a:t>surges </a:t>
            </a:r>
            <a:r>
              <a:rPr lang="en-US" dirty="0" smtClean="0"/>
              <a:t>have been </a:t>
            </a:r>
            <a:r>
              <a:rPr lang="en-US" dirty="0"/>
              <a:t>associated with </a:t>
            </a:r>
            <a:endParaRPr lang="en-US" dirty="0" smtClean="0"/>
          </a:p>
          <a:p>
            <a:r>
              <a:rPr lang="en-US" dirty="0" smtClean="0"/>
              <a:t>vasomotor instability</a:t>
            </a:r>
          </a:p>
          <a:p>
            <a:r>
              <a:rPr lang="en-US" dirty="0" smtClean="0"/>
              <a:t>coronary spasm</a:t>
            </a:r>
            <a:endParaRPr lang="en-US" dirty="0"/>
          </a:p>
          <a:p>
            <a:r>
              <a:rPr lang="en-US" dirty="0" smtClean="0"/>
              <a:t>myocardial </a:t>
            </a:r>
            <a:r>
              <a:rPr lang="en-US" dirty="0"/>
              <a:t>infarction, and </a:t>
            </a:r>
            <a:r>
              <a:rPr lang="en-US" dirty="0" smtClean="0"/>
              <a:t>mortality</a:t>
            </a:r>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39443702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lstStyle/>
          <a:p>
            <a:r>
              <a:rPr lang="en-US" dirty="0">
                <a:solidFill>
                  <a:srgbClr val="C00000"/>
                </a:solidFill>
              </a:rPr>
              <a:t>BONE</a:t>
            </a:r>
          </a:p>
        </p:txBody>
      </p:sp>
      <p:sp>
        <p:nvSpPr>
          <p:cNvPr id="3" name="Content Placeholder 2"/>
          <p:cNvSpPr>
            <a:spLocks noGrp="1"/>
          </p:cNvSpPr>
          <p:nvPr>
            <p:ph sz="quarter" idx="1"/>
          </p:nvPr>
        </p:nvSpPr>
        <p:spPr>
          <a:xfrm>
            <a:off x="251520" y="1447800"/>
            <a:ext cx="8640960" cy="5149552"/>
          </a:xfrm>
        </p:spPr>
        <p:txBody>
          <a:bodyPr>
            <a:normAutofit/>
          </a:bodyPr>
          <a:lstStyle/>
          <a:p>
            <a:r>
              <a:rPr lang="en-US" dirty="0"/>
              <a:t>At 6 </a:t>
            </a:r>
            <a:r>
              <a:rPr lang="en-US" dirty="0" smtClean="0"/>
              <a:t>years after </a:t>
            </a:r>
            <a:r>
              <a:rPr lang="en-US" dirty="0"/>
              <a:t>oophorectomy, almost twice the rate of bone loss </a:t>
            </a:r>
            <a:r>
              <a:rPr lang="en-US" dirty="0" smtClean="0"/>
              <a:t>has been </a:t>
            </a:r>
            <a:r>
              <a:rPr lang="en-US" dirty="0"/>
              <a:t>seen in women who undergo surgical POI </a:t>
            </a:r>
            <a:r>
              <a:rPr lang="en-US" dirty="0" smtClean="0"/>
              <a:t>compared with </a:t>
            </a:r>
            <a:r>
              <a:rPr lang="en-US" dirty="0"/>
              <a:t>women with natural menopause</a:t>
            </a:r>
            <a:endParaRPr lang="en-US" dirty="0" smtClean="0"/>
          </a:p>
          <a:p>
            <a:r>
              <a:rPr lang="en-US" dirty="0" smtClean="0"/>
              <a:t>If </a:t>
            </a:r>
            <a:r>
              <a:rPr lang="en-US" dirty="0"/>
              <a:t>ET is </a:t>
            </a:r>
            <a:r>
              <a:rPr lang="en-US" dirty="0" smtClean="0"/>
              <a:t>started within </a:t>
            </a:r>
            <a:r>
              <a:rPr lang="en-US" dirty="0"/>
              <a:t>3 years of the onset of surgical POI the bone </a:t>
            </a:r>
            <a:r>
              <a:rPr lang="en-US" dirty="0" smtClean="0"/>
              <a:t>density is </a:t>
            </a:r>
            <a:r>
              <a:rPr lang="en-US" dirty="0"/>
              <a:t>restored to preoperative levels</a:t>
            </a:r>
            <a:r>
              <a:rPr lang="en-US" dirty="0" smtClean="0"/>
              <a:t>.</a:t>
            </a:r>
          </a:p>
          <a:p>
            <a:endParaRPr lang="en-US" dirty="0"/>
          </a:p>
          <a:p>
            <a:endParaRPr lang="en-US" dirty="0" smtClean="0"/>
          </a:p>
          <a:p>
            <a:endParaRPr lang="en-US" dirty="0"/>
          </a:p>
          <a:p>
            <a:endParaRPr lang="en-US" dirty="0" smtClean="0"/>
          </a:p>
          <a:p>
            <a:endParaRPr lang="en-US" dirty="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26791917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772400" cy="1143000"/>
          </a:xfrm>
        </p:spPr>
        <p:txBody>
          <a:bodyPr>
            <a:normAutofit fontScale="90000"/>
          </a:bodyPr>
          <a:lstStyle/>
          <a:p>
            <a:r>
              <a:rPr lang="en-US" b="1" dirty="0">
                <a:solidFill>
                  <a:srgbClr val="C00000"/>
                </a:solidFill>
              </a:rPr>
              <a:t>E AND DECREASED RISK OF BREAST CANCER</a:t>
            </a:r>
          </a:p>
        </p:txBody>
      </p:sp>
      <p:sp>
        <p:nvSpPr>
          <p:cNvPr id="3" name="Content Placeholder 2"/>
          <p:cNvSpPr>
            <a:spLocks noGrp="1"/>
          </p:cNvSpPr>
          <p:nvPr>
            <p:ph sz="quarter" idx="1"/>
          </p:nvPr>
        </p:nvSpPr>
        <p:spPr>
          <a:xfrm>
            <a:off x="179512" y="1268760"/>
            <a:ext cx="8784976" cy="5400600"/>
          </a:xfrm>
        </p:spPr>
        <p:txBody>
          <a:bodyPr>
            <a:normAutofit fontScale="92500" lnSpcReduction="20000"/>
          </a:bodyPr>
          <a:lstStyle/>
          <a:p>
            <a:r>
              <a:rPr lang="en-US" sz="3000" dirty="0"/>
              <a:t>In the WHI study and the </a:t>
            </a:r>
            <a:r>
              <a:rPr lang="en-US" sz="3000" dirty="0" smtClean="0"/>
              <a:t>Danish Osteoporosis </a:t>
            </a:r>
            <a:r>
              <a:rPr lang="en-US" sz="3000" dirty="0"/>
              <a:t>Prevention Study, women using ET </a:t>
            </a:r>
            <a:r>
              <a:rPr lang="en-US" sz="3000" dirty="0" smtClean="0"/>
              <a:t>after hysterectomy </a:t>
            </a:r>
            <a:r>
              <a:rPr lang="en-US" sz="3000" dirty="0"/>
              <a:t>compared with placebo showed more than </a:t>
            </a:r>
            <a:r>
              <a:rPr lang="en-US" sz="3000" dirty="0" smtClean="0"/>
              <a:t>a 20</a:t>
            </a:r>
            <a:r>
              <a:rPr lang="en-US" sz="3000" dirty="0"/>
              <a:t>% reduced risk of developing breast cancer and </a:t>
            </a:r>
            <a:r>
              <a:rPr lang="en-US" sz="3000" dirty="0" smtClean="0"/>
              <a:t>more than </a:t>
            </a:r>
            <a:r>
              <a:rPr lang="en-US" sz="3000" dirty="0"/>
              <a:t>a 60% reduced risk of dying of breast cancer</a:t>
            </a:r>
            <a:r>
              <a:rPr lang="en-US" sz="3000" dirty="0" smtClean="0"/>
              <a:t>.</a:t>
            </a:r>
          </a:p>
          <a:p>
            <a:r>
              <a:rPr lang="en-US" sz="3000" dirty="0"/>
              <a:t>These investigators highlight the suppressive</a:t>
            </a:r>
          </a:p>
          <a:p>
            <a:r>
              <a:rPr lang="en-US" sz="3000" dirty="0"/>
              <a:t>and apoptotic effects of E in breast cancer cells.</a:t>
            </a:r>
            <a:endParaRPr lang="en-US" sz="3000" dirty="0" smtClean="0"/>
          </a:p>
          <a:p>
            <a:endParaRPr lang="en-US" dirty="0"/>
          </a:p>
          <a:p>
            <a:endParaRPr lang="en-US" dirty="0" smtClean="0"/>
          </a:p>
          <a:p>
            <a:endParaRPr lang="en-US" dirty="0"/>
          </a:p>
          <a:p>
            <a:endParaRPr lang="en-US" dirty="0" smtClean="0"/>
          </a:p>
          <a:p>
            <a:endParaRPr lang="en-US" dirty="0"/>
          </a:p>
          <a:p>
            <a:endParaRPr lang="en-US" dirty="0" smtClean="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a:p>
            <a:endParaRPr lang="en-US" dirty="0"/>
          </a:p>
        </p:txBody>
      </p:sp>
    </p:spTree>
    <p:extLst>
      <p:ext uri="{BB962C8B-B14F-4D97-AF65-F5344CB8AC3E}">
        <p14:creationId xmlns:p14="http://schemas.microsoft.com/office/powerpoint/2010/main" val="244117849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normAutofit fontScale="90000"/>
          </a:bodyPr>
          <a:lstStyle/>
          <a:p>
            <a:r>
              <a:rPr lang="en-US" b="1" dirty="0">
                <a:solidFill>
                  <a:srgbClr val="C00000"/>
                </a:solidFill>
              </a:rPr>
              <a:t>IMPROVING CARE FOR WOMEN WITH</a:t>
            </a:r>
            <a:br>
              <a:rPr lang="en-US" b="1" dirty="0">
                <a:solidFill>
                  <a:srgbClr val="C00000"/>
                </a:solidFill>
              </a:rPr>
            </a:br>
            <a:r>
              <a:rPr lang="en-US" b="1" dirty="0">
                <a:solidFill>
                  <a:srgbClr val="C00000"/>
                </a:solidFill>
              </a:rPr>
              <a:t>SURGICAL POI</a:t>
            </a:r>
          </a:p>
        </p:txBody>
      </p:sp>
      <p:sp>
        <p:nvSpPr>
          <p:cNvPr id="3" name="Content Placeholder 2"/>
          <p:cNvSpPr>
            <a:spLocks noGrp="1"/>
          </p:cNvSpPr>
          <p:nvPr>
            <p:ph sz="quarter" idx="1"/>
          </p:nvPr>
        </p:nvSpPr>
        <p:spPr>
          <a:xfrm>
            <a:off x="179512" y="1447800"/>
            <a:ext cx="8784976" cy="5149552"/>
          </a:xfrm>
        </p:spPr>
        <p:txBody>
          <a:bodyPr>
            <a:normAutofit fontScale="92500" lnSpcReduction="20000"/>
          </a:bodyPr>
          <a:lstStyle/>
          <a:p>
            <a:r>
              <a:rPr lang="en-US" dirty="0"/>
              <a:t>Decreasing the frequency of bilateral </a:t>
            </a:r>
            <a:r>
              <a:rPr lang="en-US" dirty="0" smtClean="0"/>
              <a:t>oophorectomy</a:t>
            </a:r>
          </a:p>
          <a:p>
            <a:r>
              <a:rPr lang="en-US" dirty="0"/>
              <a:t>ovary-sparing </a:t>
            </a:r>
            <a:r>
              <a:rPr lang="en-US" dirty="0" smtClean="0"/>
              <a:t>bilateral salpingectomy</a:t>
            </a:r>
          </a:p>
          <a:p>
            <a:r>
              <a:rPr lang="en-US" dirty="0" smtClean="0"/>
              <a:t>evidence </a:t>
            </a:r>
            <a:r>
              <a:rPr lang="en-US" dirty="0"/>
              <a:t>that 20%–30% of conserved ovaries fail </a:t>
            </a:r>
            <a:r>
              <a:rPr lang="en-US" dirty="0" smtClean="0"/>
              <a:t>within 6 </a:t>
            </a:r>
            <a:r>
              <a:rPr lang="en-US" dirty="0"/>
              <a:t>months to 3 years after simple hysterectomy or </a:t>
            </a:r>
            <a:r>
              <a:rPr lang="en-US" dirty="0" smtClean="0"/>
              <a:t>bilateral salpingectomy</a:t>
            </a:r>
            <a:r>
              <a:rPr lang="en-US" dirty="0"/>
              <a:t>; </a:t>
            </a:r>
            <a:endParaRPr lang="en-US" dirty="0" smtClean="0"/>
          </a:p>
          <a:p>
            <a:r>
              <a:rPr lang="en-US" dirty="0" smtClean="0"/>
              <a:t>these </a:t>
            </a:r>
            <a:r>
              <a:rPr lang="en-US" dirty="0"/>
              <a:t>women should be </a:t>
            </a:r>
            <a:r>
              <a:rPr lang="en-US" dirty="0" smtClean="0"/>
              <a:t>regularly monitored </a:t>
            </a:r>
            <a:r>
              <a:rPr lang="en-US" dirty="0"/>
              <a:t>for signs and symptoms of hormone </a:t>
            </a:r>
            <a:r>
              <a:rPr lang="en-US" dirty="0" smtClean="0"/>
              <a:t>deficiency</a:t>
            </a:r>
          </a:p>
          <a:p>
            <a:r>
              <a:rPr lang="en-US" dirty="0"/>
              <a:t>start ET soon after oophorectomy—with </a:t>
            </a:r>
            <a:r>
              <a:rPr lang="en-US" dirty="0" smtClean="0"/>
              <a:t>the utmost </a:t>
            </a:r>
            <a:r>
              <a:rPr lang="en-US" dirty="0"/>
              <a:t>urgency in the youngest women</a:t>
            </a:r>
            <a:endParaRPr lang="en-US" dirty="0" smtClean="0"/>
          </a:p>
          <a:p>
            <a:endParaRPr lang="en-US" dirty="0"/>
          </a:p>
          <a:p>
            <a:endParaRPr lang="en-US" dirty="0" smtClean="0"/>
          </a:p>
          <a:p>
            <a:endParaRPr lang="en-US" dirty="0"/>
          </a:p>
          <a:p>
            <a:endParaRPr lang="en-US" dirty="0" smtClean="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89866114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lstStyle/>
          <a:p>
            <a:r>
              <a:rPr lang="en-US" dirty="0" smtClean="0">
                <a:solidFill>
                  <a:srgbClr val="C00000"/>
                </a:solidFill>
              </a:rPr>
              <a:t>HRT IN bilateral </a:t>
            </a:r>
            <a:r>
              <a:rPr lang="en-US" dirty="0">
                <a:solidFill>
                  <a:srgbClr val="C00000"/>
                </a:solidFill>
              </a:rPr>
              <a:t>oophorectomy</a:t>
            </a:r>
          </a:p>
        </p:txBody>
      </p:sp>
      <p:sp>
        <p:nvSpPr>
          <p:cNvPr id="3" name="Content Placeholder 2"/>
          <p:cNvSpPr>
            <a:spLocks noGrp="1"/>
          </p:cNvSpPr>
          <p:nvPr>
            <p:ph sz="quarter" idx="1"/>
          </p:nvPr>
        </p:nvSpPr>
        <p:spPr>
          <a:xfrm>
            <a:off x="251520" y="1447800"/>
            <a:ext cx="8712968" cy="5221560"/>
          </a:xfrm>
        </p:spPr>
        <p:txBody>
          <a:bodyPr>
            <a:normAutofit lnSpcReduction="10000"/>
          </a:bodyPr>
          <a:lstStyle/>
          <a:p>
            <a:r>
              <a:rPr lang="en-US" dirty="0"/>
              <a:t>Estrogen therapy is </a:t>
            </a:r>
            <a:r>
              <a:rPr lang="en-US" dirty="0" smtClean="0"/>
              <a:t>most beneficial </a:t>
            </a:r>
            <a:r>
              <a:rPr lang="en-US" dirty="0"/>
              <a:t>when started at the time of oophorectomy </a:t>
            </a:r>
            <a:r>
              <a:rPr lang="en-US" dirty="0" smtClean="0"/>
              <a:t>and continued </a:t>
            </a:r>
            <a:r>
              <a:rPr lang="en-US" dirty="0"/>
              <a:t>at least until age 50 years. </a:t>
            </a:r>
            <a:endParaRPr lang="en-US" dirty="0" smtClean="0"/>
          </a:p>
          <a:p>
            <a:endParaRPr lang="en-US" dirty="0" smtClean="0"/>
          </a:p>
          <a:p>
            <a:r>
              <a:rPr lang="en-US" dirty="0" smtClean="0"/>
              <a:t>Extension </a:t>
            </a:r>
            <a:r>
              <a:rPr lang="en-US" dirty="0"/>
              <a:t>of ET, </a:t>
            </a:r>
            <a:r>
              <a:rPr lang="en-US" dirty="0" smtClean="0"/>
              <a:t>for symptom </a:t>
            </a:r>
            <a:r>
              <a:rPr lang="en-US" dirty="0"/>
              <a:t>control and disease prevention, at least until </a:t>
            </a:r>
            <a:r>
              <a:rPr lang="en-US" dirty="0" smtClean="0"/>
              <a:t>the age </a:t>
            </a:r>
            <a:r>
              <a:rPr lang="en-US" dirty="0"/>
              <a:t>of 60 years, is supported by the findings of the WHI </a:t>
            </a:r>
            <a:endParaRPr lang="en-US" dirty="0" smtClean="0"/>
          </a:p>
          <a:p>
            <a:endParaRPr lang="en-US" dirty="0" smtClean="0"/>
          </a:p>
          <a:p>
            <a:endParaRPr lang="en-US" dirty="0"/>
          </a:p>
          <a:p>
            <a:endParaRPr lang="en-US" dirty="0" smtClean="0"/>
          </a:p>
          <a:p>
            <a:endParaRPr lang="en-US" dirty="0"/>
          </a:p>
          <a:p>
            <a:endParaRPr lang="en-US" dirty="0" smtClean="0"/>
          </a:p>
          <a:p>
            <a:endParaRPr lang="en-US" dirty="0" smtClean="0"/>
          </a:p>
          <a:p>
            <a:r>
              <a:rPr lang="en-US" sz="1500" dirty="0">
                <a:solidFill>
                  <a:srgbClr val="C00000"/>
                </a:solidFill>
              </a:rPr>
              <a:t>Hormone replacement therapy in young women with surgical primary ovarian insufficiency</a:t>
            </a:r>
          </a:p>
          <a:p>
            <a:r>
              <a:rPr lang="en-US" sz="1500" dirty="0">
                <a:solidFill>
                  <a:srgbClr val="C00000"/>
                </a:solidFill>
              </a:rPr>
              <a:t>Fertility and Sterility® Vol. 106, No. 7, December 2016 0015-0282/$36.00</a:t>
            </a:r>
          </a:p>
          <a:p>
            <a:endParaRPr lang="en-US" dirty="0"/>
          </a:p>
        </p:txBody>
      </p:sp>
    </p:spTree>
    <p:extLst>
      <p:ext uri="{BB962C8B-B14F-4D97-AF65-F5344CB8AC3E}">
        <p14:creationId xmlns:p14="http://schemas.microsoft.com/office/powerpoint/2010/main" val="110197885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1143000"/>
          </a:xfrm>
        </p:spPr>
        <p:txBody>
          <a:bodyPr/>
          <a:lstStyle/>
          <a:p>
            <a:r>
              <a:rPr lang="en-US" dirty="0">
                <a:solidFill>
                  <a:srgbClr val="C00000"/>
                </a:solidFill>
              </a:rPr>
              <a:t>Topical </a:t>
            </a:r>
            <a:r>
              <a:rPr lang="en-US" dirty="0" smtClean="0">
                <a:solidFill>
                  <a:srgbClr val="C00000"/>
                </a:solidFill>
              </a:rPr>
              <a:t>supplementation</a:t>
            </a:r>
            <a:endParaRPr lang="en-US" dirty="0">
              <a:solidFill>
                <a:srgbClr val="C00000"/>
              </a:solidFill>
            </a:endParaRPr>
          </a:p>
        </p:txBody>
      </p:sp>
      <p:sp>
        <p:nvSpPr>
          <p:cNvPr id="3" name="Content Placeholder 2"/>
          <p:cNvSpPr>
            <a:spLocks noGrp="1"/>
          </p:cNvSpPr>
          <p:nvPr>
            <p:ph sz="quarter" idx="1"/>
          </p:nvPr>
        </p:nvSpPr>
        <p:spPr>
          <a:xfrm>
            <a:off x="179512" y="1447800"/>
            <a:ext cx="8784976" cy="5221560"/>
          </a:xfrm>
        </p:spPr>
        <p:txBody>
          <a:bodyPr>
            <a:normAutofit/>
          </a:bodyPr>
          <a:lstStyle/>
          <a:p>
            <a:r>
              <a:rPr lang="en-US" i="1" dirty="0"/>
              <a:t>Topical estrogen supplementation </a:t>
            </a:r>
            <a:r>
              <a:rPr lang="en-US" dirty="0"/>
              <a:t>should be used in women with POF who </a:t>
            </a:r>
            <a:r>
              <a:rPr lang="en-US" dirty="0" smtClean="0"/>
              <a:t>continue to </a:t>
            </a:r>
            <a:r>
              <a:rPr lang="en-US" dirty="0"/>
              <a:t>have vaginal complaints despite the systemic </a:t>
            </a:r>
            <a:r>
              <a:rPr lang="en-US" dirty="0" smtClean="0"/>
              <a:t>HRT*(</a:t>
            </a:r>
            <a:r>
              <a:rPr lang="en-US" dirty="0"/>
              <a:t>primary </a:t>
            </a:r>
            <a:r>
              <a:rPr lang="en-US" dirty="0" smtClean="0"/>
              <a:t>amenorrhea)</a:t>
            </a:r>
          </a:p>
          <a:p>
            <a:endParaRPr lang="en-US" dirty="0" smtClean="0"/>
          </a:p>
          <a:p>
            <a:r>
              <a:rPr lang="en-US" dirty="0" smtClean="0"/>
              <a:t>A topical </a:t>
            </a:r>
            <a:r>
              <a:rPr lang="en-US" dirty="0"/>
              <a:t>approach is also an excellent option for progesterone </a:t>
            </a:r>
            <a:r>
              <a:rPr lang="en-US" dirty="0" smtClean="0"/>
              <a:t>supplementation because </a:t>
            </a:r>
            <a:r>
              <a:rPr lang="en-US" i="1" dirty="0">
                <a:solidFill>
                  <a:srgbClr val="C00000"/>
                </a:solidFill>
              </a:rPr>
              <a:t>vaginal progesterone </a:t>
            </a:r>
            <a:r>
              <a:rPr lang="en-US" dirty="0"/>
              <a:t>cream and pills are easily absorbed and yield </a:t>
            </a:r>
            <a:r>
              <a:rPr lang="en-US" dirty="0" smtClean="0"/>
              <a:t>very high </a:t>
            </a:r>
            <a:r>
              <a:rPr lang="en-US" dirty="0"/>
              <a:t>tissue levels in the uterus. It has been estimated the tissue levels of </a:t>
            </a:r>
            <a:r>
              <a:rPr lang="en-US" dirty="0" smtClean="0"/>
              <a:t>progesterone are </a:t>
            </a:r>
            <a:r>
              <a:rPr lang="en-US" dirty="0"/>
              <a:t>4 times higher compared with intramuscular or oral use. Vaginal progesterone </a:t>
            </a:r>
            <a:r>
              <a:rPr lang="en-US" dirty="0" smtClean="0"/>
              <a:t>pills are </a:t>
            </a:r>
            <a:r>
              <a:rPr lang="en-US" dirty="0"/>
              <a:t>less messy compared with the cream</a:t>
            </a:r>
            <a:r>
              <a:rPr lang="en-US" dirty="0" smtClean="0"/>
              <a:t>.*</a:t>
            </a:r>
          </a:p>
          <a:p>
            <a:endParaRPr lang="en-US" dirty="0"/>
          </a:p>
        </p:txBody>
      </p:sp>
    </p:spTree>
    <p:extLst>
      <p:ext uri="{BB962C8B-B14F-4D97-AF65-F5344CB8AC3E}">
        <p14:creationId xmlns:p14="http://schemas.microsoft.com/office/powerpoint/2010/main" val="1606774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a:t>Cardiovascular Disease</a:t>
            </a:r>
            <a:endParaRPr lang="en-US" dirty="0">
              <a:solidFill>
                <a:schemeClr val="bg1">
                  <a:lumMod val="95000"/>
                </a:schemeClr>
              </a:solidFill>
            </a:endParaRPr>
          </a:p>
        </p:txBody>
      </p:sp>
    </p:spTree>
    <p:extLst>
      <p:ext uri="{BB962C8B-B14F-4D97-AF65-F5344CB8AC3E}">
        <p14:creationId xmlns:p14="http://schemas.microsoft.com/office/powerpoint/2010/main" val="7601931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C00000"/>
                </a:solidFill>
              </a:rPr>
              <a:t>Ospimefene</a:t>
            </a:r>
            <a:endParaRPr lang="en-US" dirty="0">
              <a:solidFill>
                <a:srgbClr val="C00000"/>
              </a:solidFill>
            </a:endParaRPr>
          </a:p>
        </p:txBody>
      </p:sp>
      <p:sp>
        <p:nvSpPr>
          <p:cNvPr id="3" name="Content Placeholder 2"/>
          <p:cNvSpPr>
            <a:spLocks noGrp="1"/>
          </p:cNvSpPr>
          <p:nvPr>
            <p:ph sz="quarter" idx="1"/>
          </p:nvPr>
        </p:nvSpPr>
        <p:spPr>
          <a:xfrm>
            <a:off x="179512" y="1447800"/>
            <a:ext cx="8784976" cy="5077544"/>
          </a:xfrm>
        </p:spPr>
        <p:txBody>
          <a:bodyPr/>
          <a:lstStyle/>
          <a:p>
            <a:r>
              <a:rPr lang="en-US" dirty="0"/>
              <a:t>is a selective estrogen receptor modulator </a:t>
            </a:r>
            <a:r>
              <a:rPr lang="en-US" dirty="0" smtClean="0"/>
              <a:t>with estrogenic </a:t>
            </a:r>
            <a:r>
              <a:rPr lang="en-US" dirty="0"/>
              <a:t>effects on the vaginal mucosa in clinical studies and </a:t>
            </a:r>
            <a:r>
              <a:rPr lang="en-US" dirty="0" err="1"/>
              <a:t>antiestrogenic</a:t>
            </a:r>
            <a:r>
              <a:rPr lang="en-US" dirty="0"/>
              <a:t> </a:t>
            </a:r>
            <a:r>
              <a:rPr lang="en-US" dirty="0" smtClean="0"/>
              <a:t>effects on </a:t>
            </a:r>
            <a:r>
              <a:rPr lang="en-US" dirty="0"/>
              <a:t>the breast in animal studies</a:t>
            </a:r>
            <a:r>
              <a:rPr lang="en-US" dirty="0" smtClean="0"/>
              <a:t>.</a:t>
            </a:r>
          </a:p>
          <a:p>
            <a:r>
              <a:rPr lang="en-US" dirty="0" err="1"/>
              <a:t>Ospimefene</a:t>
            </a:r>
            <a:r>
              <a:rPr lang="en-US" dirty="0"/>
              <a:t> can be considered for women </a:t>
            </a:r>
            <a:r>
              <a:rPr lang="en-US" dirty="0" smtClean="0"/>
              <a:t>with </a:t>
            </a:r>
            <a:r>
              <a:rPr lang="en-US" i="1" dirty="0"/>
              <a:t>dyspareunia</a:t>
            </a:r>
            <a:r>
              <a:rPr lang="en-US" dirty="0"/>
              <a:t> due to atrophic changes of the vagina if patients are adverse to </a:t>
            </a:r>
            <a:r>
              <a:rPr lang="en-US" dirty="0" smtClean="0"/>
              <a:t>vaginal treatments.</a:t>
            </a:r>
          </a:p>
          <a:p>
            <a:endParaRPr lang="en-US" dirty="0"/>
          </a:p>
        </p:txBody>
      </p:sp>
    </p:spTree>
    <p:extLst>
      <p:ext uri="{BB962C8B-B14F-4D97-AF65-F5344CB8AC3E}">
        <p14:creationId xmlns:p14="http://schemas.microsoft.com/office/powerpoint/2010/main" val="29114957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TURNER</a:t>
            </a:r>
            <a:endParaRPr lang="en-US" dirty="0">
              <a:solidFill>
                <a:srgbClr val="C00000"/>
              </a:solidFill>
            </a:endParaRPr>
          </a:p>
        </p:txBody>
      </p:sp>
      <p:sp>
        <p:nvSpPr>
          <p:cNvPr id="3" name="Content Placeholder 2"/>
          <p:cNvSpPr>
            <a:spLocks noGrp="1"/>
          </p:cNvSpPr>
          <p:nvPr>
            <p:ph sz="quarter" idx="1"/>
          </p:nvPr>
        </p:nvSpPr>
        <p:spPr/>
        <p:txBody>
          <a:bodyPr>
            <a:normAutofit fontScale="92500" lnSpcReduction="10000"/>
          </a:bodyPr>
          <a:lstStyle/>
          <a:p>
            <a:r>
              <a:rPr lang="en-US" dirty="0"/>
              <a:t>The initial dose of estrogen should be low, </a:t>
            </a:r>
            <a:r>
              <a:rPr lang="en-US" dirty="0" err="1"/>
              <a:t>eg</a:t>
            </a:r>
            <a:r>
              <a:rPr lang="en-US" dirty="0"/>
              <a:t>, a transdermal estradiol patch at 3.125 to 6.25 micrograms daily (or even just applied overnight, to deliver approximately one-half this dose); depot estradiol at 0.2 to 0.4 mg monthly; or micronized estradiol at 0.25 mg daily by </a:t>
            </a:r>
            <a:r>
              <a:rPr lang="en-US" dirty="0" smtClean="0"/>
              <a:t>mouth.</a:t>
            </a:r>
          </a:p>
          <a:p>
            <a:endParaRPr lang="en-US" dirty="0"/>
          </a:p>
          <a:p>
            <a:r>
              <a:rPr lang="en-US" dirty="0" smtClean="0"/>
              <a:t>When </a:t>
            </a:r>
            <a:r>
              <a:rPr lang="en-US" dirty="0"/>
              <a:t>using transdermal estradiol patches, the lowest doses are achieved by cutting a matrix estrogen patch accordingly; the cutting technique cannot be used for a reservoir-type patch, as this would make the entire dose available at once</a:t>
            </a:r>
            <a:r>
              <a:rPr lang="en-US" dirty="0" smtClean="0"/>
              <a:t>.</a:t>
            </a:r>
          </a:p>
          <a:p>
            <a:endParaRPr lang="en-US" dirty="0"/>
          </a:p>
          <a:p>
            <a:r>
              <a:rPr lang="en-US" dirty="0" smtClean="0"/>
              <a:t>UPTO</a:t>
            </a:r>
            <a:endParaRPr lang="en-US" dirty="0"/>
          </a:p>
        </p:txBody>
      </p:sp>
    </p:spTree>
    <p:extLst>
      <p:ext uri="{BB962C8B-B14F-4D97-AF65-F5344CB8AC3E}">
        <p14:creationId xmlns:p14="http://schemas.microsoft.com/office/powerpoint/2010/main" val="271171279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TURNER</a:t>
            </a:r>
          </a:p>
        </p:txBody>
      </p:sp>
      <p:sp>
        <p:nvSpPr>
          <p:cNvPr id="3" name="Content Placeholder 2"/>
          <p:cNvSpPr>
            <a:spLocks noGrp="1"/>
          </p:cNvSpPr>
          <p:nvPr>
            <p:ph sz="quarter" idx="1"/>
          </p:nvPr>
        </p:nvSpPr>
        <p:spPr/>
        <p:txBody>
          <a:bodyPr>
            <a:normAutofit lnSpcReduction="10000"/>
          </a:bodyPr>
          <a:lstStyle/>
          <a:p>
            <a:r>
              <a:rPr lang="en-US" dirty="0"/>
              <a:t>The dose should be increased gradually during the following two years to a young adult dose. A typical adult dose is a transdermal estradiol patch (100 micrograms/day), applied weekly or twice weekly. The dose should be adjusted to maintain the serum estradiol concentration within the normal range. This dose is also roughly equivalent to 2 mg of oral micronized estradiol, approximately 10 to 20 mcg of oral </a:t>
            </a:r>
            <a:r>
              <a:rPr lang="en-US" dirty="0" err="1"/>
              <a:t>ethinyl</a:t>
            </a:r>
            <a:r>
              <a:rPr lang="en-US" dirty="0"/>
              <a:t> estradiol, or 1.25 mg of oral conjugated equine estrogen. Clinicians treating adult Turner syndrome patients can interchange between these formulations, but the transdermal route is preferred, as discussed in the following section </a:t>
            </a:r>
            <a:r>
              <a:rPr lang="en-US" dirty="0" smtClean="0"/>
              <a:t>.</a:t>
            </a:r>
            <a:endParaRPr lang="en-US" dirty="0"/>
          </a:p>
        </p:txBody>
      </p:sp>
    </p:spTree>
    <p:extLst>
      <p:ext uri="{BB962C8B-B14F-4D97-AF65-F5344CB8AC3E}">
        <p14:creationId xmlns:p14="http://schemas.microsoft.com/office/powerpoint/2010/main" val="41564675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a:t>Adjunctive </a:t>
            </a:r>
            <a:r>
              <a:rPr lang="en-US" dirty="0" err="1"/>
              <a:t>progestins</a:t>
            </a:r>
            <a:r>
              <a:rPr lang="en-US" dirty="0"/>
              <a:t> — Girls receiving estrogen must be given cyclic progestin therapy to prevent endometrial hyperplasia </a:t>
            </a:r>
            <a:r>
              <a:rPr lang="en-US" dirty="0" smtClean="0"/>
              <a:t>.</a:t>
            </a:r>
          </a:p>
          <a:p>
            <a:r>
              <a:rPr lang="en-US" dirty="0" smtClean="0"/>
              <a:t>Progestin </a:t>
            </a:r>
            <a:r>
              <a:rPr lang="en-US" dirty="0"/>
              <a:t>therapy should be begun after two years of estrogen monotherapy (typically around 13 or 14 years of age) or when vaginal breakthrough bleeding first </a:t>
            </a:r>
            <a:r>
              <a:rPr lang="en-US" dirty="0" smtClean="0"/>
              <a:t>occurs. </a:t>
            </a:r>
            <a:endParaRPr lang="en-US" dirty="0"/>
          </a:p>
          <a:p>
            <a:r>
              <a:rPr lang="en-US" dirty="0" smtClean="0"/>
              <a:t> </a:t>
            </a:r>
            <a:r>
              <a:rPr lang="en-US" dirty="0"/>
              <a:t>It is usually given as micronized </a:t>
            </a:r>
            <a:r>
              <a:rPr lang="en-US" dirty="0">
                <a:hlinkClick r:id="rId2"/>
              </a:rPr>
              <a:t>progesterone</a:t>
            </a:r>
            <a:r>
              <a:rPr lang="en-US" dirty="0"/>
              <a:t> at a dose of 200 mg daily for 12 days (days 1 to 12 of each calendar month</a:t>
            </a:r>
            <a:r>
              <a:rPr lang="en-US" dirty="0" smtClean="0"/>
              <a:t>).</a:t>
            </a:r>
          </a:p>
          <a:p>
            <a:endParaRPr lang="en-US" dirty="0"/>
          </a:p>
          <a:p>
            <a:endParaRPr lang="en-US" dirty="0" smtClean="0"/>
          </a:p>
          <a:p>
            <a:r>
              <a:rPr lang="en-US" dirty="0" smtClean="0"/>
              <a:t>UPTODATE</a:t>
            </a:r>
            <a:endParaRPr lang="en-US" dirty="0"/>
          </a:p>
        </p:txBody>
      </p:sp>
    </p:spTree>
    <p:extLst>
      <p:ext uri="{BB962C8B-B14F-4D97-AF65-F5344CB8AC3E}">
        <p14:creationId xmlns:p14="http://schemas.microsoft.com/office/powerpoint/2010/main" val="200187183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BMD</a:t>
            </a:r>
          </a:p>
        </p:txBody>
      </p:sp>
      <p:sp>
        <p:nvSpPr>
          <p:cNvPr id="3" name="Content Placeholder 2"/>
          <p:cNvSpPr>
            <a:spLocks noGrp="1"/>
          </p:cNvSpPr>
          <p:nvPr>
            <p:ph sz="quarter" idx="1"/>
          </p:nvPr>
        </p:nvSpPr>
        <p:spPr/>
        <p:txBody>
          <a:bodyPr>
            <a:normAutofit lnSpcReduction="10000"/>
          </a:bodyPr>
          <a:lstStyle/>
          <a:p>
            <a:r>
              <a:rPr lang="en-US" dirty="0"/>
              <a:t>BMD should be evaluated using dual-energy x-ray absorptiometry (DXA) at the first visit with the adult provider. However, conventional BMD measurements (</a:t>
            </a:r>
            <a:r>
              <a:rPr lang="en-US" dirty="0" err="1"/>
              <a:t>eg</a:t>
            </a:r>
            <a:r>
              <a:rPr lang="en-US" dirty="0"/>
              <a:t>, DXA) tend to underestimate the true bone density of individuals with short stature </a:t>
            </a:r>
            <a:r>
              <a:rPr lang="en-US" dirty="0" smtClean="0"/>
              <a:t>. </a:t>
            </a:r>
            <a:r>
              <a:rPr lang="en-US" dirty="0"/>
              <a:t>Some experts suggest bone size-independent methods, such as quantitative computerized tomography (QCT) or volumetric transformation of DXA in individuals shorter than 150 cm </a:t>
            </a:r>
            <a:r>
              <a:rPr lang="en-US" dirty="0" smtClean="0"/>
              <a:t>. </a:t>
            </a:r>
            <a:r>
              <a:rPr lang="en-US" dirty="0"/>
              <a:t>If BMD is normal, additional follow-up is done when the patient stops estrogen replacement (around 50 years of age). If abnormal, further evaluation and treatment are the same as for other patients with low bone density or osteoporosis</a:t>
            </a:r>
          </a:p>
        </p:txBody>
      </p:sp>
    </p:spTree>
    <p:extLst>
      <p:ext uri="{BB962C8B-B14F-4D97-AF65-F5344CB8AC3E}">
        <p14:creationId xmlns:p14="http://schemas.microsoft.com/office/powerpoint/2010/main" val="187079451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74601" y="0"/>
            <a:ext cx="9383105" cy="6957392"/>
          </a:xfrm>
        </p:spPr>
      </p:pic>
    </p:spTree>
    <p:extLst>
      <p:ext uri="{BB962C8B-B14F-4D97-AF65-F5344CB8AC3E}">
        <p14:creationId xmlns:p14="http://schemas.microsoft.com/office/powerpoint/2010/main" val="415670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496944" cy="1143000"/>
          </a:xfrm>
        </p:spPr>
        <p:txBody>
          <a:bodyPr/>
          <a:lstStyle/>
          <a:p>
            <a:r>
              <a:rPr lang="en-US" dirty="0">
                <a:solidFill>
                  <a:srgbClr val="C00000"/>
                </a:solidFill>
              </a:rPr>
              <a:t>Cardiovascular Disease</a:t>
            </a:r>
          </a:p>
        </p:txBody>
      </p:sp>
      <p:sp>
        <p:nvSpPr>
          <p:cNvPr id="3" name="Content Placeholder 2"/>
          <p:cNvSpPr>
            <a:spLocks noGrp="1"/>
          </p:cNvSpPr>
          <p:nvPr>
            <p:ph sz="quarter" idx="1"/>
          </p:nvPr>
        </p:nvSpPr>
        <p:spPr>
          <a:xfrm>
            <a:off x="251520" y="1447800"/>
            <a:ext cx="8640960" cy="5149552"/>
          </a:xfrm>
        </p:spPr>
        <p:txBody>
          <a:bodyPr>
            <a:normAutofit/>
          </a:bodyPr>
          <a:lstStyle/>
          <a:p>
            <a:r>
              <a:rPr lang="en-US" sz="3200" dirty="0"/>
              <a:t>Evidence points to estrogen deficiency as a driver of </a:t>
            </a:r>
            <a:r>
              <a:rPr lang="en-US" sz="3200" dirty="0" smtClean="0"/>
              <a:t>increased CVD </a:t>
            </a:r>
            <a:r>
              <a:rPr lang="en-US" sz="3200" dirty="0"/>
              <a:t>risk associated with POI </a:t>
            </a:r>
            <a:r>
              <a:rPr lang="en-US" sz="3200" dirty="0" smtClean="0"/>
              <a:t>. </a:t>
            </a:r>
          </a:p>
          <a:p>
            <a:pPr marL="0" indent="0">
              <a:buNone/>
            </a:pPr>
            <a:endParaRPr lang="en-US" sz="3200" dirty="0"/>
          </a:p>
          <a:p>
            <a:r>
              <a:rPr lang="en-US" sz="3200" dirty="0" smtClean="0"/>
              <a:t>Women </a:t>
            </a:r>
            <a:r>
              <a:rPr lang="en-US" sz="3200" dirty="0"/>
              <a:t>who </a:t>
            </a:r>
            <a:r>
              <a:rPr lang="en-US" sz="3200" dirty="0" smtClean="0"/>
              <a:t>experienced menopause before age </a:t>
            </a:r>
            <a:r>
              <a:rPr lang="en-US" sz="3200" dirty="0"/>
              <a:t>45 have a higher risk of </a:t>
            </a:r>
            <a:r>
              <a:rPr lang="en-US" sz="3200" dirty="0" smtClean="0"/>
              <a:t>CHD, cardiovascular mortality</a:t>
            </a:r>
            <a:r>
              <a:rPr lang="en-US" sz="3200" dirty="0"/>
              <a:t>, and overall mortality compared with </a:t>
            </a:r>
            <a:r>
              <a:rPr lang="en-US" sz="3200" dirty="0" smtClean="0"/>
              <a:t>women who </a:t>
            </a:r>
            <a:r>
              <a:rPr lang="en-US" sz="3200" dirty="0"/>
              <a:t>experienced menopause after age </a:t>
            </a:r>
            <a:r>
              <a:rPr lang="en-US" sz="3200" dirty="0" smtClean="0"/>
              <a:t>50(meta-analysis)</a:t>
            </a:r>
          </a:p>
          <a:p>
            <a:endParaRPr lang="en-US" sz="1500" dirty="0" smtClean="0">
              <a:solidFill>
                <a:srgbClr val="C00000"/>
              </a:solidFill>
            </a:endParaRPr>
          </a:p>
          <a:p>
            <a:r>
              <a:rPr lang="en-US" sz="1500" dirty="0" smtClean="0">
                <a:solidFill>
                  <a:srgbClr val="C00000"/>
                </a:solidFill>
              </a:rPr>
              <a:t>Fertility </a:t>
            </a:r>
            <a:r>
              <a:rPr lang="en-US" sz="1500" dirty="0">
                <a:solidFill>
                  <a:srgbClr val="C00000"/>
                </a:solidFill>
              </a:rPr>
              <a:t>and Sterility® Vol. 106, No. 7, December 2016 0015-0282/$36.00</a:t>
            </a:r>
          </a:p>
          <a:p>
            <a:r>
              <a:rPr lang="en-US" sz="1500" dirty="0">
                <a:solidFill>
                  <a:srgbClr val="C00000"/>
                </a:solidFill>
              </a:rPr>
              <a:t>Hormone replacement therapy in young women with primary ovarian insufficiency and early menopause</a:t>
            </a:r>
          </a:p>
          <a:p>
            <a:endParaRPr lang="en-US" sz="3200" dirty="0" smtClean="0"/>
          </a:p>
          <a:p>
            <a:endParaRPr lang="en-US" sz="3200" dirty="0"/>
          </a:p>
        </p:txBody>
      </p:sp>
    </p:spTree>
    <p:extLst>
      <p:ext uri="{BB962C8B-B14F-4D97-AF65-F5344CB8AC3E}">
        <p14:creationId xmlns:p14="http://schemas.microsoft.com/office/powerpoint/2010/main" val="2429648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b="1" dirty="0">
                <a:solidFill>
                  <a:srgbClr val="C00000"/>
                </a:solidFill>
              </a:rPr>
              <a:t>Overall mortality</a:t>
            </a:r>
          </a:p>
        </p:txBody>
      </p:sp>
      <p:sp>
        <p:nvSpPr>
          <p:cNvPr id="3" name="Content Placeholder 2"/>
          <p:cNvSpPr>
            <a:spLocks noGrp="1"/>
          </p:cNvSpPr>
          <p:nvPr>
            <p:ph sz="quarter" idx="1"/>
          </p:nvPr>
        </p:nvSpPr>
        <p:spPr>
          <a:xfrm>
            <a:off x="107504" y="1628800"/>
            <a:ext cx="8856984" cy="4824536"/>
          </a:xfrm>
        </p:spPr>
        <p:txBody>
          <a:bodyPr>
            <a:normAutofit lnSpcReduction="10000"/>
          </a:bodyPr>
          <a:lstStyle/>
          <a:p>
            <a:r>
              <a:rPr lang="en-US" sz="3200" dirty="0"/>
              <a:t>Overall mortality was also found to be increased in women with </a:t>
            </a:r>
            <a:r>
              <a:rPr lang="en-US" sz="3200" dirty="0" smtClean="0"/>
              <a:t>POF. </a:t>
            </a:r>
          </a:p>
          <a:p>
            <a:endParaRPr lang="en-US" sz="3200" dirty="0" smtClean="0"/>
          </a:p>
          <a:p>
            <a:r>
              <a:rPr lang="en-US" sz="3200" dirty="0" smtClean="0"/>
              <a:t>Ischemic </a:t>
            </a:r>
            <a:r>
              <a:rPr lang="en-US" sz="3200" dirty="0"/>
              <a:t>heart disease, stroke, and cancers were the most common causes for </a:t>
            </a:r>
            <a:r>
              <a:rPr lang="en-US" sz="3200" dirty="0" smtClean="0"/>
              <a:t>mortality in </a:t>
            </a:r>
            <a:r>
              <a:rPr lang="en-US" sz="3200" dirty="0"/>
              <a:t>this study</a:t>
            </a:r>
            <a:r>
              <a:rPr lang="en-US" sz="3200" dirty="0" smtClean="0"/>
              <a:t>.</a:t>
            </a:r>
          </a:p>
          <a:p>
            <a:endParaRPr lang="en-US" sz="3200" dirty="0"/>
          </a:p>
          <a:p>
            <a:endParaRPr lang="en-US" sz="3200" dirty="0" smtClean="0"/>
          </a:p>
          <a:p>
            <a:endParaRPr lang="en-US" sz="3200" dirty="0"/>
          </a:p>
          <a:p>
            <a:r>
              <a:rPr lang="en-US" sz="1600" dirty="0">
                <a:solidFill>
                  <a:srgbClr val="C00000"/>
                </a:solidFill>
              </a:rPr>
              <a:t>Fertility and Sterility® Vol. 106, No. 7, December 2016 0015-0282/$36.00</a:t>
            </a:r>
          </a:p>
          <a:p>
            <a:r>
              <a:rPr lang="en-US" sz="1600" dirty="0">
                <a:solidFill>
                  <a:srgbClr val="C00000"/>
                </a:solidFill>
              </a:rPr>
              <a:t>Hormone replacement therapy in young women with primary ovarian insufficiency and early menopause</a:t>
            </a:r>
          </a:p>
          <a:p>
            <a:endParaRPr lang="en-US" sz="3200" dirty="0"/>
          </a:p>
        </p:txBody>
      </p:sp>
    </p:spTree>
    <p:extLst>
      <p:ext uri="{BB962C8B-B14F-4D97-AF65-F5344CB8AC3E}">
        <p14:creationId xmlns:p14="http://schemas.microsoft.com/office/powerpoint/2010/main" val="1346141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3215</TotalTime>
  <Words>5056</Words>
  <Application>Microsoft Office PowerPoint</Application>
  <PresentationFormat>On-screen Show (4:3)</PresentationFormat>
  <Paragraphs>681</Paragraphs>
  <Slides>75</Slides>
  <Notes>9</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Equity</vt:lpstr>
      <vt:lpstr>IN THE NAME OF GOD</vt:lpstr>
      <vt:lpstr>Primary ovarian insufficiency (POI)</vt:lpstr>
      <vt:lpstr>Primary ovarian insufficiency (POI)</vt:lpstr>
      <vt:lpstr>PowerPoint Presentation</vt:lpstr>
      <vt:lpstr>In vitro fertilization (IVF)</vt:lpstr>
      <vt:lpstr>Management of fertility and pregnancy in women with Turner syndrome  </vt:lpstr>
      <vt:lpstr>Cardiovascular Disease</vt:lpstr>
      <vt:lpstr>Cardiovascular Disease</vt:lpstr>
      <vt:lpstr>Overall mortality</vt:lpstr>
      <vt:lpstr>Cardiovascular disease risk</vt:lpstr>
      <vt:lpstr>Cardiovascular disease risk</vt:lpstr>
      <vt:lpstr>PowerPoint Presentation</vt:lpstr>
      <vt:lpstr>CVD risk assessments and risk reduction</vt:lpstr>
      <vt:lpstr>MANAGEMENT of POF</vt:lpstr>
      <vt:lpstr>HRT IN  POF</vt:lpstr>
      <vt:lpstr>HORMONE REPLACEMENT THERAPY</vt:lpstr>
      <vt:lpstr>HORMONE REPLACEMENT THERAPY</vt:lpstr>
      <vt:lpstr>Transdermal or Transvaginal E2 therapy</vt:lpstr>
      <vt:lpstr>Transdermal patch and the vaginal ring</vt:lpstr>
      <vt:lpstr>Oral E2</vt:lpstr>
      <vt:lpstr>Oral E2</vt:lpstr>
      <vt:lpstr>Risk of venous thromboembolism</vt:lpstr>
      <vt:lpstr>Transdermal HRT</vt:lpstr>
      <vt:lpstr>venous thromboembolism risk</vt:lpstr>
      <vt:lpstr>PowerPoint Presentation</vt:lpstr>
      <vt:lpstr>Risk associated with oral estrogen compared with transdermal estrogen use</vt:lpstr>
      <vt:lpstr>Contraceptive steroid hormone agents</vt:lpstr>
      <vt:lpstr>Prevention of consequences of hypoestrogenemia</vt:lpstr>
      <vt:lpstr>Drosperinone-containing formulations</vt:lpstr>
      <vt:lpstr>1-week ‘‘pill-free’’ period</vt:lpstr>
      <vt:lpstr>oral contraceptives</vt:lpstr>
      <vt:lpstr>PowerPoint Presentation</vt:lpstr>
      <vt:lpstr>PowerPoint Presentation</vt:lpstr>
      <vt:lpstr>PowerPoint Presentation</vt:lpstr>
      <vt:lpstr>PowerPoint Presentation</vt:lpstr>
      <vt:lpstr>Progestins</vt:lpstr>
      <vt:lpstr>The NIH study of HRT in POI  </vt:lpstr>
      <vt:lpstr>Medroxyprogesterone acetate</vt:lpstr>
      <vt:lpstr>micronized P</vt:lpstr>
      <vt:lpstr>PowerPoint Presentation</vt:lpstr>
      <vt:lpstr>Cardiovascular risk and progestin</vt:lpstr>
      <vt:lpstr>Risk associated with medroxyprogesterone acetate compared with progestin</vt:lpstr>
      <vt:lpstr>Norpregnane derivatives</vt:lpstr>
      <vt:lpstr>Testosterone</vt:lpstr>
      <vt:lpstr>Benefit of physiologic T replacement</vt:lpstr>
      <vt:lpstr>Dehydroepiandrosterone</vt:lpstr>
      <vt:lpstr>SPECIAL POPULATIONS</vt:lpstr>
      <vt:lpstr>Turner Syndrome</vt:lpstr>
      <vt:lpstr>PowerPoint Presentation</vt:lpstr>
      <vt:lpstr>PowerPoint Presentation</vt:lpstr>
      <vt:lpstr>Breast and Ovarian Cancer</vt:lpstr>
      <vt:lpstr>Breastfeeding</vt:lpstr>
      <vt:lpstr>After Age 50</vt:lpstr>
      <vt:lpstr>After Age 50</vt:lpstr>
      <vt:lpstr>HRT in young women with surgical primary ovarian insufficiency</vt:lpstr>
      <vt:lpstr>HRT in young women with surgical primary ovarian insufficiency</vt:lpstr>
      <vt:lpstr>PowerPoint Presentation</vt:lpstr>
      <vt:lpstr>menopausal symptoms</vt:lpstr>
      <vt:lpstr>Menopausal symptoms</vt:lpstr>
      <vt:lpstr>Hot flashes</vt:lpstr>
      <vt:lpstr>Vaginal dryness</vt:lpstr>
      <vt:lpstr> Following bilateral oophorectomy risk</vt:lpstr>
      <vt:lpstr>Starting ET at the time of oophorectomy</vt:lpstr>
      <vt:lpstr>Surges in catecholamine levels</vt:lpstr>
      <vt:lpstr>BONE</vt:lpstr>
      <vt:lpstr>E AND DECREASED RISK OF BREAST CANCER</vt:lpstr>
      <vt:lpstr>IMPROVING CARE FOR WOMEN WITH SURGICAL POI</vt:lpstr>
      <vt:lpstr>HRT IN bilateral oophorectomy</vt:lpstr>
      <vt:lpstr>Topical supplementation</vt:lpstr>
      <vt:lpstr>Ospimefene</vt:lpstr>
      <vt:lpstr>TURNER</vt:lpstr>
      <vt:lpstr>TURNER</vt:lpstr>
      <vt:lpstr>PowerPoint Presentation</vt:lpstr>
      <vt:lpstr>BMD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tofighi</dc:creator>
  <cp:lastModifiedBy>tofighi</cp:lastModifiedBy>
  <cp:revision>449</cp:revision>
  <dcterms:created xsi:type="dcterms:W3CDTF">2016-11-29T14:22:05Z</dcterms:created>
  <dcterms:modified xsi:type="dcterms:W3CDTF">2016-12-21T18:17:43Z</dcterms:modified>
</cp:coreProperties>
</file>