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4"/>
  </p:notesMasterIdLst>
  <p:sldIdLst>
    <p:sldId id="313" r:id="rId2"/>
    <p:sldId id="315" r:id="rId3"/>
    <p:sldId id="288" r:id="rId4"/>
    <p:sldId id="423" r:id="rId5"/>
    <p:sldId id="289" r:id="rId6"/>
    <p:sldId id="291" r:id="rId7"/>
    <p:sldId id="316" r:id="rId8"/>
    <p:sldId id="308" r:id="rId9"/>
    <p:sldId id="309" r:id="rId10"/>
    <p:sldId id="310" r:id="rId11"/>
    <p:sldId id="276" r:id="rId12"/>
    <p:sldId id="426" r:id="rId13"/>
    <p:sldId id="427" r:id="rId14"/>
    <p:sldId id="428" r:id="rId15"/>
    <p:sldId id="360" r:id="rId16"/>
    <p:sldId id="429" r:id="rId17"/>
    <p:sldId id="430" r:id="rId18"/>
    <p:sldId id="431" r:id="rId19"/>
    <p:sldId id="338" r:id="rId20"/>
    <p:sldId id="368" r:id="rId21"/>
    <p:sldId id="369" r:id="rId22"/>
    <p:sldId id="340" r:id="rId23"/>
    <p:sldId id="370" r:id="rId24"/>
    <p:sldId id="371" r:id="rId25"/>
    <p:sldId id="372" r:id="rId26"/>
    <p:sldId id="373" r:id="rId27"/>
    <p:sldId id="375" r:id="rId28"/>
    <p:sldId id="432" r:id="rId29"/>
    <p:sldId id="410" r:id="rId30"/>
    <p:sldId id="341" r:id="rId31"/>
    <p:sldId id="376" r:id="rId32"/>
    <p:sldId id="342" r:id="rId33"/>
    <p:sldId id="379" r:id="rId34"/>
    <p:sldId id="344" r:id="rId35"/>
    <p:sldId id="381" r:id="rId36"/>
    <p:sldId id="382" r:id="rId37"/>
    <p:sldId id="384" r:id="rId38"/>
    <p:sldId id="438" r:id="rId39"/>
    <p:sldId id="346" r:id="rId40"/>
    <p:sldId id="387" r:id="rId41"/>
    <p:sldId id="388" r:id="rId42"/>
    <p:sldId id="389" r:id="rId43"/>
    <p:sldId id="390" r:id="rId44"/>
    <p:sldId id="412" r:id="rId45"/>
    <p:sldId id="391" r:id="rId46"/>
    <p:sldId id="392" r:id="rId47"/>
    <p:sldId id="385" r:id="rId48"/>
    <p:sldId id="433" r:id="rId49"/>
    <p:sldId id="398" r:id="rId50"/>
    <p:sldId id="435" r:id="rId51"/>
    <p:sldId id="434" r:id="rId52"/>
    <p:sldId id="425" r:id="rId53"/>
    <p:sldId id="350" r:id="rId54"/>
    <p:sldId id="401" r:id="rId55"/>
    <p:sldId id="402" r:id="rId56"/>
    <p:sldId id="436" r:id="rId57"/>
    <p:sldId id="351" r:id="rId58"/>
    <p:sldId id="403" r:id="rId59"/>
    <p:sldId id="405" r:id="rId60"/>
    <p:sldId id="406" r:id="rId61"/>
    <p:sldId id="437" r:id="rId62"/>
    <p:sldId id="353" r:id="rId63"/>
    <p:sldId id="415" r:id="rId64"/>
    <p:sldId id="417" r:id="rId65"/>
    <p:sldId id="416" r:id="rId66"/>
    <p:sldId id="354" r:id="rId67"/>
    <p:sldId id="407" r:id="rId68"/>
    <p:sldId id="408" r:id="rId69"/>
    <p:sldId id="287" r:id="rId70"/>
    <p:sldId id="418" r:id="rId71"/>
    <p:sldId id="419" r:id="rId72"/>
    <p:sldId id="422" r:id="rId7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3A522B-6A59-470C-8CE9-9B5B65E42FCA}" type="datetimeFigureOut">
              <a:rPr lang="fa-IR" smtClean="0"/>
              <a:pPr/>
              <a:t>01/13/1437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398083-1168-4525-A74A-E1D484D2F3D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2047-8FAC-4E81-9454-F63277F87E68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AA67-0F5E-4F67-B9DF-515C4F843368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E681-A2BB-4E8A-8067-2096A96DC357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3A51-31E9-43B1-80B9-347ADB914F6D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0BEF-B348-44B8-B073-3CBF8C316EA3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66F0-21B7-417A-8DFF-CD4FE3C2B62C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4D20-3608-4CC8-AA02-A821248ABC7F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DCAC-1C5C-42E2-A189-CF5D62F43476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9898-6DB8-489F-947D-4D6F8568AD90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4E58-38BF-4DEA-9E05-771B92272767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4D63-226D-471C-AD6C-20BCA5A8E153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8EF10-7A4D-4399-B204-31AFF0DE2C67}" type="datetime8">
              <a:rPr lang="fa-IR" smtClean="0"/>
              <a:pPr/>
              <a:t>اکتبر 26، 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7C4E-48E7-4832-8C6B-3E63CC62846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2423713262052042391192422301066823161224139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996600"/>
                </a:solidFill>
              </a:rPr>
              <a:t>ACTH</a:t>
            </a:r>
            <a:r>
              <a:rPr lang="en-US" sz="2800" dirty="0" smtClean="0"/>
              <a:t> appears to play a facilitative rather than causal role in </a:t>
            </a:r>
            <a:r>
              <a:rPr lang="en-US" sz="2800" dirty="0" err="1" smtClean="0"/>
              <a:t>adrenarche</a:t>
            </a:r>
            <a:r>
              <a:rPr lang="en-US" sz="2400" dirty="0" smtClean="0"/>
              <a:t>. (Mediated activation of 17,20-lyase) </a:t>
            </a:r>
            <a:endParaRPr lang="en-US" sz="2400" baseline="300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1200" dirty="0" smtClean="0"/>
          </a:p>
          <a:p>
            <a:pPr algn="l" rtl="0"/>
            <a:endParaRPr lang="en-US" sz="1200" dirty="0" smtClean="0"/>
          </a:p>
          <a:p>
            <a:pPr algn="l" rtl="0"/>
            <a:endParaRPr lang="en-US" sz="1200" dirty="0" smtClean="0"/>
          </a:p>
          <a:p>
            <a:pPr algn="l" rtl="0">
              <a:buNone/>
            </a:pPr>
            <a:r>
              <a:rPr lang="en-US" sz="1200" dirty="0" smtClean="0"/>
              <a:t>Arch </a:t>
            </a:r>
            <a:r>
              <a:rPr lang="en-US" sz="1200" dirty="0" err="1" smtClean="0"/>
              <a:t>Dis</a:t>
            </a:r>
            <a:r>
              <a:rPr lang="en-US" sz="1200" dirty="0" smtClean="0"/>
              <a:t> Child. 2012</a:t>
            </a:r>
          </a:p>
          <a:p>
            <a:pPr algn="l" rtl="0"/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Mechanisms  Of 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3714776" cy="4000528"/>
          </a:xfrm>
        </p:spPr>
        <p:txBody>
          <a:bodyPr>
            <a:normAutofit fontScale="92500" lnSpcReduction="10000"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Rise in </a:t>
            </a:r>
            <a:r>
              <a:rPr lang="en-US" sz="2800" b="1" i="1" u="sng" dirty="0" smtClean="0">
                <a:solidFill>
                  <a:srgbClr val="996600"/>
                </a:solidFill>
              </a:rPr>
              <a:t>intra-adrenal </a:t>
            </a:r>
            <a:r>
              <a:rPr lang="en-US" sz="2800" b="1" i="1" u="sng" dirty="0" err="1" smtClean="0">
                <a:solidFill>
                  <a:srgbClr val="996600"/>
                </a:solidFill>
              </a:rPr>
              <a:t>cortisol</a:t>
            </a:r>
            <a:r>
              <a:rPr lang="en-US" sz="2800" b="1" i="1" u="sng" dirty="0" smtClean="0">
                <a:solidFill>
                  <a:srgbClr val="996600"/>
                </a:solidFill>
              </a:rPr>
              <a:t> </a:t>
            </a:r>
            <a:r>
              <a:rPr lang="en-US" sz="2800" dirty="0" smtClean="0"/>
              <a:t>probably leads to inhibition of 3β-HSD activity and increased DHEA, thereby initiating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.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>
              <a:buNone/>
            </a:pPr>
            <a:r>
              <a:rPr lang="it-IT" sz="1500" i="1" dirty="0" smtClean="0"/>
              <a:t>J Clin Endocrinol Metab</a:t>
            </a:r>
            <a:r>
              <a:rPr lang="it-IT" sz="1500" dirty="0" smtClean="0"/>
              <a:t> 2011</a:t>
            </a:r>
            <a:endParaRPr lang="fa-IR" sz="1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Mechanisms  Of 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pic>
        <p:nvPicPr>
          <p:cNvPr id="5" name="Picture 2" descr="C:\Users\dell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3786214" cy="392909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Definition:</a:t>
            </a:r>
          </a:p>
          <a:p>
            <a:pPr algn="l" rtl="0"/>
            <a:r>
              <a:rPr lang="en-US" sz="2800" dirty="0" smtClean="0"/>
              <a:t>Appearance of sexual hair (Tanner stage 3)</a:t>
            </a:r>
          </a:p>
          <a:p>
            <a:pPr algn="l" rtl="0"/>
            <a:r>
              <a:rPr lang="en-US" sz="2800" dirty="0" smtClean="0"/>
              <a:t>Pre-sexual hair (Tanner stage 2) is an unreliable sign of </a:t>
            </a:r>
            <a:r>
              <a:rPr lang="en-US" sz="2800" dirty="0" err="1" smtClean="0"/>
              <a:t>pubarche</a:t>
            </a:r>
            <a:r>
              <a:rPr lang="en-US" sz="2800" dirty="0" smtClean="0"/>
              <a:t>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 </a:t>
            </a:r>
            <a:r>
              <a:rPr lang="en-US" b="1" dirty="0" err="1" smtClean="0"/>
              <a:t>Pubarche</a:t>
            </a:r>
            <a:r>
              <a:rPr lang="en-US" b="1" i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3000" b="1" i="1" u="sng" dirty="0" smtClean="0">
                <a:solidFill>
                  <a:srgbClr val="C00000"/>
                </a:solidFill>
              </a:rPr>
              <a:t>Definition:</a:t>
            </a:r>
          </a:p>
          <a:p>
            <a:pPr algn="l" rtl="0"/>
            <a:r>
              <a:rPr lang="en-US" sz="3000" dirty="0" smtClean="0"/>
              <a:t>Isolated appearance of sexual hair </a:t>
            </a:r>
            <a:r>
              <a:rPr lang="en-US" sz="3000" dirty="0" smtClean="0">
                <a:solidFill>
                  <a:srgbClr val="C00000"/>
                </a:solidFill>
              </a:rPr>
              <a:t>before</a:t>
            </a:r>
            <a:r>
              <a:rPr lang="en-US" sz="3000" dirty="0" smtClean="0"/>
              <a:t> the age of </a:t>
            </a:r>
            <a:r>
              <a:rPr lang="en-US" sz="3000" b="1" dirty="0" smtClean="0">
                <a:solidFill>
                  <a:srgbClr val="FF3399"/>
                </a:solidFill>
              </a:rPr>
              <a:t>eight years in girls </a:t>
            </a:r>
            <a:r>
              <a:rPr lang="en-US" sz="3000" dirty="0" smtClean="0"/>
              <a:t>and </a:t>
            </a:r>
            <a:r>
              <a:rPr lang="en-US" sz="3000" b="1" dirty="0" smtClean="0">
                <a:solidFill>
                  <a:srgbClr val="0070C0"/>
                </a:solidFill>
              </a:rPr>
              <a:t>nine years in boys </a:t>
            </a:r>
            <a:r>
              <a:rPr lang="en-US" sz="3000" dirty="0" smtClean="0"/>
              <a:t>.</a:t>
            </a:r>
          </a:p>
          <a:p>
            <a:pPr algn="l" rtl="0"/>
            <a:r>
              <a:rPr lang="en-US" sz="2800" dirty="0" smtClean="0"/>
              <a:t>Ratio of girls to boys is four to one .</a:t>
            </a:r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400" dirty="0" err="1" smtClean="0"/>
              <a:t>Eur</a:t>
            </a:r>
            <a:r>
              <a:rPr lang="en-US" sz="1400" dirty="0" smtClean="0"/>
              <a:t> J </a:t>
            </a:r>
            <a:r>
              <a:rPr lang="en-US" sz="1400" dirty="0" err="1" smtClean="0"/>
              <a:t>Pediatr</a:t>
            </a:r>
            <a:r>
              <a:rPr lang="en-US" sz="1400" dirty="0" smtClean="0"/>
              <a:t> 2004</a:t>
            </a:r>
          </a:p>
          <a:p>
            <a:pPr algn="l" rtl="0">
              <a:buNone/>
            </a:pPr>
            <a:endParaRPr lang="en-US" sz="3000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Premature </a:t>
            </a:r>
            <a:r>
              <a:rPr lang="en-US" sz="4000" b="1" dirty="0" err="1" smtClean="0"/>
              <a:t>pubarche</a:t>
            </a:r>
            <a:r>
              <a:rPr lang="en-US" sz="4000" b="1" i="1" dirty="0" smtClean="0">
                <a:solidFill>
                  <a:srgbClr val="C00000"/>
                </a:solidFill>
              </a:rPr>
              <a:t>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13</a:t>
            </a:fld>
            <a:endParaRPr lang="fa-IR"/>
          </a:p>
        </p:txBody>
      </p:sp>
      <p:pic>
        <p:nvPicPr>
          <p:cNvPr id="6" name="Picture 5" descr="boy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643314"/>
            <a:ext cx="3714756" cy="2262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It typically occurs after the age of four to five years, but can occur before the age of two years.</a:t>
            </a:r>
          </a:p>
          <a:p>
            <a:pPr algn="l" rtl="0">
              <a:buNone/>
            </a:pPr>
            <a:r>
              <a:rPr lang="en-US" sz="2800" dirty="0" smtClean="0"/>
              <a:t>It is because of :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Persistent fetal zone of the adrenal gland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Hypersensitivity of hair follicles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Both</a:t>
            </a:r>
          </a:p>
          <a:p>
            <a:pPr algn="l" rtl="0"/>
            <a:endParaRPr lang="en-US" sz="2800" dirty="0" smtClean="0"/>
          </a:p>
          <a:p>
            <a:endParaRPr lang="fa-I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Premature </a:t>
            </a:r>
            <a:r>
              <a:rPr lang="en-US" sz="3600" b="1" dirty="0" err="1" smtClean="0"/>
              <a:t>pubarche</a:t>
            </a:r>
            <a:endParaRPr lang="fa-IR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14</a:t>
            </a:fld>
            <a:endParaRPr lang="fa-IR"/>
          </a:p>
        </p:txBody>
      </p:sp>
      <p:pic>
        <p:nvPicPr>
          <p:cNvPr id="7" name="Picture 6" descr="2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071942"/>
            <a:ext cx="307183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Premature </a:t>
            </a:r>
            <a:r>
              <a:rPr lang="en-US" sz="4000" b="1" dirty="0" err="1" smtClean="0"/>
              <a:t>adrenarche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i="1" u="sng" dirty="0" smtClean="0">
                <a:solidFill>
                  <a:srgbClr val="C00000"/>
                </a:solidFill>
              </a:rPr>
              <a:t/>
            </a:r>
            <a:br>
              <a:rPr lang="en-US" b="1" i="1" u="sng" dirty="0" smtClean="0">
                <a:solidFill>
                  <a:srgbClr val="C00000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3000" b="1" i="1" u="sng" dirty="0" smtClean="0">
                <a:solidFill>
                  <a:srgbClr val="C00000"/>
                </a:solidFill>
              </a:rPr>
              <a:t>Definition:</a:t>
            </a:r>
          </a:p>
          <a:p>
            <a:pPr algn="l" rtl="0">
              <a:buBlip>
                <a:blip r:embed="rId3"/>
              </a:buBlip>
            </a:pPr>
            <a:r>
              <a:rPr lang="en-US" sz="2800" dirty="0" smtClean="0"/>
              <a:t>It is an early maturational event of adrenal androgen production.</a:t>
            </a:r>
          </a:p>
          <a:p>
            <a:pPr algn="l" rtl="0">
              <a:buBlip>
                <a:blip r:embed="rId3"/>
              </a:buBlip>
            </a:pPr>
            <a:r>
              <a:rPr lang="en-US" sz="2800" dirty="0" smtClean="0"/>
              <a:t>DHEAS = 40 to 115 mcg/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pPr algn="l" rtl="0">
              <a:buBlip>
                <a:blip r:embed="rId3"/>
              </a:buBlip>
            </a:pPr>
            <a:r>
              <a:rPr lang="en-US" sz="2800" dirty="0" smtClean="0"/>
              <a:t>Testosterone ≤20 </a:t>
            </a:r>
            <a:r>
              <a:rPr lang="en-US" sz="2800" dirty="0" err="1" smtClean="0"/>
              <a:t>ng</a:t>
            </a:r>
            <a:r>
              <a:rPr lang="en-US" sz="2800" dirty="0" smtClean="0"/>
              <a:t>/</a:t>
            </a:r>
            <a:r>
              <a:rPr lang="en-US" sz="2800" dirty="0" err="1" smtClean="0"/>
              <a:t>dL</a:t>
            </a:r>
            <a:r>
              <a:rPr lang="en-US" sz="2800" dirty="0" smtClean="0"/>
              <a:t> </a:t>
            </a:r>
            <a:endParaRPr lang="fa-IR" sz="2800" dirty="0" smtClean="0"/>
          </a:p>
          <a:p>
            <a:pPr algn="l" rtl="0">
              <a:buBlip>
                <a:blip r:embed="rId3"/>
              </a:buBlip>
            </a:pPr>
            <a:endParaRPr lang="en-US" sz="2800" b="1" i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Premature </a:t>
            </a:r>
            <a:r>
              <a:rPr lang="en-US" sz="3600" b="1" dirty="0" err="1" smtClean="0"/>
              <a:t>adrenarche</a:t>
            </a:r>
            <a:endParaRPr lang="fa-I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It is accompanied by : 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err="1" smtClean="0"/>
              <a:t>Axillary</a:t>
            </a:r>
            <a:r>
              <a:rPr lang="en-US" sz="2800" dirty="0" smtClean="0"/>
              <a:t> body odor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Seborrhea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err="1" smtClean="0"/>
              <a:t>Microcomedonal</a:t>
            </a:r>
            <a:r>
              <a:rPr lang="en-US" sz="2800" dirty="0" smtClean="0"/>
              <a:t> acne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r>
              <a:rPr lang="en-US" sz="1400" dirty="0" err="1" smtClean="0"/>
              <a:t>Eur</a:t>
            </a:r>
            <a:r>
              <a:rPr lang="en-US" sz="1400" dirty="0" smtClean="0"/>
              <a:t> J </a:t>
            </a:r>
            <a:r>
              <a:rPr lang="en-US" sz="1400" dirty="0" err="1" smtClean="0"/>
              <a:t>Endocrinol</a:t>
            </a:r>
            <a:r>
              <a:rPr lang="en-US" sz="1400" dirty="0" smtClean="0"/>
              <a:t>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Sexual hair development increases slowly.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Bone age increases in proportion to linear growth. 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Premature </a:t>
            </a:r>
            <a:r>
              <a:rPr lang="en-US" sz="3600" b="1" dirty="0" err="1" smtClean="0"/>
              <a:t>adrenarche</a:t>
            </a:r>
            <a:endParaRPr lang="fa-IR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It is not accompanied by :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Other signs of puberty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err="1" smtClean="0"/>
              <a:t>Virilization</a:t>
            </a:r>
            <a:endParaRPr lang="en-US" sz="2800" dirty="0" smtClean="0"/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Advance  bone age </a:t>
            </a:r>
          </a:p>
          <a:p>
            <a:pPr algn="l" rtl="0">
              <a:buBlip>
                <a:blip r:embed="rId2"/>
              </a:buBlip>
            </a:pPr>
            <a:endParaRPr lang="en-US" sz="2800" dirty="0" smtClean="0"/>
          </a:p>
          <a:p>
            <a:pPr algn="l" rtl="0">
              <a:buBlip>
                <a:blip r:embed="rId2"/>
              </a:buBlip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400" dirty="0" err="1" smtClean="0"/>
              <a:t>Eur</a:t>
            </a:r>
            <a:r>
              <a:rPr lang="en-US" sz="1400" dirty="0" smtClean="0"/>
              <a:t> J </a:t>
            </a:r>
            <a:r>
              <a:rPr lang="en-US" sz="1400" dirty="0" err="1" smtClean="0"/>
              <a:t>Endocrinol</a:t>
            </a:r>
            <a:r>
              <a:rPr lang="en-US" sz="1400" dirty="0" smtClean="0"/>
              <a:t> 2009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Premature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sz="2800" dirty="0" smtClean="0"/>
              <a:t>Some children have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with </a:t>
            </a:r>
            <a:r>
              <a:rPr lang="en-US" sz="2800" b="1" dirty="0" smtClean="0">
                <a:solidFill>
                  <a:srgbClr val="00B050"/>
                </a:solidFill>
              </a:rPr>
              <a:t>normal </a:t>
            </a:r>
            <a:r>
              <a:rPr lang="en-US" sz="2800" b="1" dirty="0" err="1" smtClean="0">
                <a:solidFill>
                  <a:srgbClr val="00B050"/>
                </a:solidFill>
              </a:rPr>
              <a:t>prepubertal</a:t>
            </a:r>
            <a:r>
              <a:rPr lang="en-US" sz="2800" b="1" dirty="0" smtClean="0">
                <a:solidFill>
                  <a:srgbClr val="00B050"/>
                </a:solidFill>
              </a:rPr>
              <a:t> serum levels of DHEAS </a:t>
            </a:r>
            <a:r>
              <a:rPr lang="en-US" sz="2800" dirty="0" smtClean="0"/>
              <a:t>and other androgens and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is detectable only by </a:t>
            </a:r>
            <a:r>
              <a:rPr lang="en-US" sz="2800" b="1" dirty="0" smtClean="0">
                <a:solidFill>
                  <a:srgbClr val="C00000"/>
                </a:solidFill>
              </a:rPr>
              <a:t>provocative testing with ACTH</a:t>
            </a:r>
            <a:r>
              <a:rPr lang="en-US" sz="2800" dirty="0" smtClean="0"/>
              <a:t>. </a:t>
            </a:r>
          </a:p>
          <a:p>
            <a:pPr algn="l" rtl="0">
              <a:buFont typeface="Wingdings" pitchFamily="2" charset="2"/>
              <a:buChar char="v"/>
            </a:pPr>
            <a:endParaRPr lang="en-US" sz="2800" dirty="0" smtClean="0"/>
          </a:p>
          <a:p>
            <a:pPr algn="l" rtl="0">
              <a:buFont typeface="Wingdings" pitchFamily="2" charset="2"/>
              <a:buChar char="v"/>
            </a:pPr>
            <a:endParaRPr lang="en-US" sz="2800" dirty="0" smtClean="0"/>
          </a:p>
          <a:p>
            <a:pPr algn="l" rtl="0">
              <a:buFont typeface="Wingdings" pitchFamily="2" charset="2"/>
              <a:buChar char="v"/>
            </a:pPr>
            <a:endParaRPr lang="en-US" sz="2800" dirty="0" smtClean="0"/>
          </a:p>
          <a:p>
            <a:pPr algn="l" rtl="0">
              <a:buFont typeface="Wingdings" pitchFamily="2" charset="2"/>
              <a:buChar char="v"/>
            </a:pPr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1200" dirty="0" err="1" smtClean="0"/>
              <a:t>Eur</a:t>
            </a:r>
            <a:r>
              <a:rPr lang="en-US" sz="1200" dirty="0" smtClean="0"/>
              <a:t> J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2011</a:t>
            </a:r>
          </a:p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Premature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5105400" cy="2038344"/>
          </a:xfrm>
          <a:noFill/>
        </p:spPr>
        <p:txBody>
          <a:bodyPr/>
          <a:lstStyle/>
          <a:p>
            <a:r>
              <a:rPr lang="en-US" b="1" dirty="0" smtClean="0"/>
              <a:t>Premature </a:t>
            </a:r>
            <a:r>
              <a:rPr lang="en-US" b="1" dirty="0" err="1" smtClean="0"/>
              <a:t>adrenarche</a:t>
            </a:r>
            <a:endParaRPr lang="fa-IR" i="1" dirty="0">
              <a:solidFill>
                <a:srgbClr val="FFFF00"/>
              </a:solidFill>
            </a:endParaRPr>
          </a:p>
        </p:txBody>
      </p:sp>
      <p:pic>
        <p:nvPicPr>
          <p:cNvPr id="47106" name="Picture 2" descr="purple and yellow wedding flowers 267x300 Purple And Yellow Wedding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3429024" cy="4071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571472" y="3643314"/>
            <a:ext cx="4572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 rtl="0" fontAlgn="auto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cs typeface="Arial" pitchFamily="34" charset="0"/>
              </a:rPr>
              <a:t>Dr. </a:t>
            </a:r>
            <a:r>
              <a:rPr lang="en-US" b="1" spc="50" dirty="0" err="1" smtClean="0">
                <a:ln w="11430"/>
                <a:cs typeface="Arial" pitchFamily="34" charset="0"/>
              </a:rPr>
              <a:t>Hashemi</a:t>
            </a:r>
            <a:r>
              <a:rPr lang="en-US" b="1" spc="50" dirty="0" smtClean="0">
                <a:ln w="11430"/>
                <a:latin typeface="Arial" pitchFamily="34" charset="0"/>
                <a:cs typeface="Arial" pitchFamily="34" charset="0"/>
              </a:rPr>
              <a:t> </a:t>
            </a:r>
            <a:r>
              <a:rPr lang="en-US" b="1" spc="50" dirty="0" smtClean="0">
                <a:ln w="11430"/>
                <a:cs typeface="Arial" pitchFamily="34" charset="0"/>
              </a:rPr>
              <a:t/>
            </a:r>
            <a:br>
              <a:rPr lang="en-US" b="1" spc="50" dirty="0" smtClean="0">
                <a:ln w="11430"/>
                <a:cs typeface="Arial" pitchFamily="34" charset="0"/>
              </a:rPr>
            </a:br>
            <a:r>
              <a:rPr lang="en-US" b="1" spc="50" dirty="0" smtClean="0">
                <a:ln w="11430"/>
                <a:cs typeface="Arial" pitchFamily="34" charset="0"/>
              </a:rPr>
              <a:t>Assistant Prof. of Pediatric Endocrinologist</a:t>
            </a:r>
          </a:p>
          <a:p>
            <a:pPr marL="342900" indent="-342900" algn="ctr" rtl="0" fontAlgn="auto">
              <a:spcAft>
                <a:spcPts val="0"/>
              </a:spcAft>
              <a:defRPr/>
            </a:pPr>
            <a:r>
              <a:rPr lang="en-US" b="1" spc="50" dirty="0" smtClean="0">
                <a:ln w="11430"/>
                <a:cs typeface="Arial" pitchFamily="34" charset="0"/>
              </a:rPr>
              <a:t>Isfahan University Of Medical Sciences </a:t>
            </a:r>
            <a:endParaRPr lang="en-US" b="1" spc="50" dirty="0">
              <a:ln w="1143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Two possible explanations for these findings: </a:t>
            </a:r>
          </a:p>
          <a:p>
            <a:pPr algn="l" rtl="0">
              <a:buFont typeface="Calibri" pitchFamily="34" charset="0"/>
              <a:buChar char="①"/>
            </a:pPr>
            <a:r>
              <a:rPr lang="en-US" sz="2800" dirty="0" smtClean="0"/>
              <a:t>Coincidentally low </a:t>
            </a:r>
            <a:r>
              <a:rPr lang="en-US" sz="2800" dirty="0" err="1" smtClean="0"/>
              <a:t>sulfotransferase</a:t>
            </a:r>
            <a:r>
              <a:rPr lang="en-US" sz="2800" dirty="0" smtClean="0"/>
              <a:t> activity, thereby        preventing an elevation in serum DHEAS.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Premature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20</a:t>
            </a:fld>
            <a:endParaRPr lang="fa-IR"/>
          </a:p>
        </p:txBody>
      </p:sp>
      <p:pic>
        <p:nvPicPr>
          <p:cNvPr id="1026" name="Picture 2" descr="C:\Users\dell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643314"/>
            <a:ext cx="764386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Calibri" pitchFamily="34" charset="0"/>
              <a:buChar char="②"/>
            </a:pPr>
            <a:r>
              <a:rPr lang="en-US" sz="2800" dirty="0" smtClean="0"/>
              <a:t>Adrenal 17-ketosteroid </a:t>
            </a:r>
            <a:r>
              <a:rPr lang="en-US" sz="2800" dirty="0" err="1" smtClean="0"/>
              <a:t>hyperresponsiveness</a:t>
            </a:r>
            <a:r>
              <a:rPr lang="en-US" sz="2800" dirty="0" smtClean="0"/>
              <a:t> to ACTH occurs in the absence of a high basal serum DHEAS concentration .</a:t>
            </a:r>
          </a:p>
          <a:p>
            <a:pPr algn="ctr" rtl="0">
              <a:buNone/>
            </a:pPr>
            <a:r>
              <a:rPr lang="en-US" sz="2000" dirty="0" smtClean="0"/>
              <a:t>This may be related to the functional adrenal </a:t>
            </a:r>
            <a:r>
              <a:rPr lang="en-US" sz="2000" dirty="0" err="1" smtClean="0"/>
              <a:t>hyperandrogenism</a:t>
            </a:r>
            <a:r>
              <a:rPr lang="en-US" sz="2000" dirty="0" smtClean="0"/>
              <a:t> sometimes seen in adults with polycystic ovary syndrome. </a:t>
            </a:r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Premature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21</a:t>
            </a:fld>
            <a:endParaRPr lang="fa-IR"/>
          </a:p>
        </p:txBody>
      </p:sp>
      <p:pic>
        <p:nvPicPr>
          <p:cNvPr id="2050" name="Picture 2" descr="C:\Users\dell\Desktop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929066"/>
            <a:ext cx="742955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Exaggerated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Definition:</a:t>
            </a:r>
          </a:p>
          <a:p>
            <a:pPr algn="l" rtl="0">
              <a:buNone/>
            </a:pPr>
            <a:r>
              <a:rPr lang="en-US" sz="2800" dirty="0" smtClean="0"/>
              <a:t>   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with 1 or more features of systemic androgen effect 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Increased linear growth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Modestly advanced bone age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Cystic acne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Insulin resistance </a:t>
            </a:r>
            <a:r>
              <a:rPr lang="en-US" sz="2000" dirty="0" smtClean="0"/>
              <a:t>(central adiposity or </a:t>
            </a:r>
            <a:r>
              <a:rPr lang="en-US" sz="2000" dirty="0" err="1" smtClean="0"/>
              <a:t>acanthosis</a:t>
            </a:r>
            <a:r>
              <a:rPr lang="en-US" sz="2000" dirty="0" smtClean="0"/>
              <a:t> </a:t>
            </a:r>
            <a:r>
              <a:rPr lang="en-US" sz="2000" dirty="0" err="1" smtClean="0"/>
              <a:t>nigricans</a:t>
            </a:r>
            <a:r>
              <a:rPr lang="en-US" sz="2000" dirty="0" smtClean="0"/>
              <a:t>)</a:t>
            </a:r>
          </a:p>
          <a:p>
            <a:pPr algn="l" rtl="0">
              <a:buFont typeface="Wingdings" pitchFamily="2" charset="2"/>
              <a:buChar char="ü"/>
            </a:pP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DHEAS up to 130 mcg/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Testosterone up to 35 </a:t>
            </a:r>
            <a:r>
              <a:rPr lang="en-US" sz="2800" dirty="0" err="1" smtClean="0"/>
              <a:t>ng</a:t>
            </a:r>
            <a:r>
              <a:rPr lang="en-US" sz="2800" dirty="0" smtClean="0"/>
              <a:t>/</a:t>
            </a:r>
            <a:r>
              <a:rPr lang="en-US" sz="2800" dirty="0" err="1" smtClean="0"/>
              <a:t>dL</a:t>
            </a:r>
            <a:endParaRPr lang="fa-IR" sz="2800" dirty="0" smtClean="0"/>
          </a:p>
          <a:p>
            <a:pPr algn="l" rtl="0"/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Exaggerated </a:t>
            </a:r>
            <a:r>
              <a:rPr lang="en-US" sz="3600" dirty="0" err="1" smtClean="0"/>
              <a:t>adrenarche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14554"/>
            <a:ext cx="3614734" cy="2143140"/>
          </a:xfrm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   The cause of premature </a:t>
            </a:r>
            <a:r>
              <a:rPr lang="en-US" sz="2400" dirty="0" err="1" smtClean="0"/>
              <a:t>adrenarche</a:t>
            </a:r>
            <a:r>
              <a:rPr lang="en-US" sz="2400" dirty="0" smtClean="0"/>
              <a:t> is unclear.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24</a:t>
            </a:fld>
            <a:endParaRPr lang="fa-IR"/>
          </a:p>
        </p:txBody>
      </p:sp>
      <p:pic>
        <p:nvPicPr>
          <p:cNvPr id="5" name="Picture 4" descr="uncle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928802"/>
            <a:ext cx="3643319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Temporal lobe lesions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800" dirty="0" err="1" smtClean="0"/>
              <a:t>Poliomyelitic</a:t>
            </a:r>
            <a:r>
              <a:rPr lang="en-US" sz="2800" dirty="0" smtClean="0"/>
              <a:t> scoliosis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Adrenal androgen-stimulating factor (or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reticularis</a:t>
            </a:r>
            <a:r>
              <a:rPr lang="en-US" sz="2800" dirty="0" smtClean="0"/>
              <a:t> growth factor) is controlled by neural pathways.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400" dirty="0" smtClean="0"/>
              <a:t>J Pediatric 1982</a:t>
            </a:r>
            <a:endParaRPr lang="fa-IR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sz="3000" dirty="0" smtClean="0"/>
              <a:t>Rapid early childhood weight gain ( IGF 1 – Insulin – Central fat deposition ) has been related to the mid-childhood DHEAS level 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endParaRPr lang="en-US" sz="1400" dirty="0" smtClean="0"/>
          </a:p>
          <a:p>
            <a:pPr algn="l" rtl="0">
              <a:buNone/>
            </a:pPr>
            <a:r>
              <a:rPr lang="en-US" sz="1400" dirty="0" err="1" smtClean="0"/>
              <a:t>Eur</a:t>
            </a:r>
            <a:r>
              <a:rPr lang="en-US" sz="1400" dirty="0" smtClean="0"/>
              <a:t> J </a:t>
            </a:r>
            <a:r>
              <a:rPr lang="en-US" sz="1400" dirty="0" err="1" smtClean="0"/>
              <a:t>Endocrinol</a:t>
            </a:r>
            <a:r>
              <a:rPr lang="en-US" sz="1400" dirty="0" smtClean="0"/>
              <a:t> 2009</a:t>
            </a:r>
          </a:p>
          <a:p>
            <a:pPr algn="l" rtl="0"/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26</a:t>
            </a:fld>
            <a:endParaRPr lang="fa-IR"/>
          </a:p>
        </p:txBody>
      </p:sp>
      <p:pic>
        <p:nvPicPr>
          <p:cNvPr id="6" name="Picture 5" descr="ob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643182"/>
            <a:ext cx="2857500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Low birth weight </a:t>
            </a:r>
          </a:p>
          <a:p>
            <a:pPr algn="l" rtl="0">
              <a:buBlip>
                <a:blip r:embed="rId2"/>
              </a:buBlip>
            </a:pPr>
            <a:r>
              <a:rPr lang="en-US" i="1" dirty="0" smtClean="0"/>
              <a:t>Subsequent obesity</a:t>
            </a:r>
          </a:p>
          <a:p>
            <a:pPr algn="l" rtl="0">
              <a:buBlip>
                <a:blip r:embed="rId2"/>
              </a:buBlip>
            </a:pPr>
            <a:r>
              <a:rPr lang="en-US" i="1" dirty="0" smtClean="0"/>
              <a:t>Excessive adrenal </a:t>
            </a:r>
            <a:r>
              <a:rPr lang="en-US" i="1" dirty="0" err="1" smtClean="0"/>
              <a:t>steroidogenesis</a:t>
            </a:r>
            <a:r>
              <a:rPr lang="en-US" i="1" dirty="0" smtClean="0"/>
              <a:t> due to metabolic programming 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1400" dirty="0" smtClean="0"/>
              <a:t>J </a:t>
            </a:r>
            <a:r>
              <a:rPr lang="en-US" sz="1400" dirty="0" err="1" smtClean="0"/>
              <a:t>Clin</a:t>
            </a:r>
            <a:r>
              <a:rPr lang="en-US" sz="1400" dirty="0" smtClean="0"/>
              <a:t> </a:t>
            </a:r>
            <a:r>
              <a:rPr lang="en-US" sz="1400" dirty="0" err="1" smtClean="0"/>
              <a:t>Endocrinol</a:t>
            </a:r>
            <a:r>
              <a:rPr lang="en-US" sz="1400" dirty="0" smtClean="0"/>
              <a:t> </a:t>
            </a:r>
            <a:r>
              <a:rPr lang="en-US" sz="1400" dirty="0" err="1" smtClean="0"/>
              <a:t>Metab</a:t>
            </a:r>
            <a:r>
              <a:rPr lang="en-US" sz="1400" dirty="0" smtClean="0"/>
              <a:t> 2007</a:t>
            </a:r>
          </a:p>
          <a:p>
            <a:pPr algn="l" rtl="0">
              <a:buNone/>
            </a:pPr>
            <a:endParaRPr lang="en-US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27</a:t>
            </a:fld>
            <a:endParaRPr lang="fa-IR"/>
          </a:p>
        </p:txBody>
      </p:sp>
      <p:pic>
        <p:nvPicPr>
          <p:cNvPr id="6" name="Picture 5" descr="l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071810"/>
            <a:ext cx="4357718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err="1" smtClean="0"/>
              <a:t>Heterozygosity</a:t>
            </a:r>
            <a:r>
              <a:rPr lang="en-US" sz="2800" dirty="0" smtClean="0"/>
              <a:t> for CAH may be a risk factor for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.</a:t>
            </a:r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28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ETIOLOGY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Androgen receptor CAG repeat (</a:t>
            </a:r>
            <a:r>
              <a:rPr lang="en-US" sz="2800" b="1" dirty="0" smtClean="0">
                <a:solidFill>
                  <a:srgbClr val="00B050"/>
                </a:solidFill>
              </a:rPr>
              <a:t>shorter</a:t>
            </a:r>
            <a:r>
              <a:rPr lang="en-US" sz="2800" dirty="0" smtClean="0"/>
              <a:t> in girls with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). </a:t>
            </a:r>
          </a:p>
          <a:p>
            <a:pPr algn="l" rtl="0"/>
            <a:r>
              <a:rPr lang="en-US" sz="2800" dirty="0" smtClean="0"/>
              <a:t>Length of which correlates </a:t>
            </a:r>
            <a:r>
              <a:rPr lang="en-US" sz="2800" b="1" dirty="0" smtClean="0">
                <a:solidFill>
                  <a:srgbClr val="C00000"/>
                </a:solidFill>
              </a:rPr>
              <a:t>inversely </a:t>
            </a:r>
            <a:r>
              <a:rPr lang="en-US" sz="2800" dirty="0" smtClean="0"/>
              <a:t>with androgen sensitivity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1200" dirty="0" smtClean="0"/>
              <a:t>J </a:t>
            </a: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</a:t>
            </a:r>
            <a:r>
              <a:rPr lang="en-US" sz="1200" dirty="0" err="1" smtClean="0"/>
              <a:t>Metab</a:t>
            </a:r>
            <a:r>
              <a:rPr lang="en-US" sz="1200" dirty="0" smtClean="0"/>
              <a:t>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29</a:t>
            </a:fld>
            <a:endParaRPr lang="fa-IR"/>
          </a:p>
        </p:txBody>
      </p:sp>
      <p:pic>
        <p:nvPicPr>
          <p:cNvPr id="5" name="Picture 4" descr="gen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4000504"/>
            <a:ext cx="3929090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err="1" smtClean="0"/>
              <a:t>Zona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Reticularis</a:t>
            </a:r>
            <a:endParaRPr lang="fa-I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The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reticularis</a:t>
            </a:r>
            <a:r>
              <a:rPr lang="en-US" sz="2800" dirty="0" smtClean="0"/>
              <a:t> is predominantly responsible for the secretion of the adrenal androgens: </a:t>
            </a:r>
          </a:p>
          <a:p>
            <a:pPr algn="l" rtl="0"/>
            <a:r>
              <a:rPr lang="en-US" sz="2800" dirty="0" err="1" smtClean="0"/>
              <a:t>Dehydroepiandrosterone</a:t>
            </a:r>
            <a:r>
              <a:rPr lang="en-US" sz="2800" dirty="0" smtClean="0"/>
              <a:t> (DHEA)</a:t>
            </a:r>
          </a:p>
          <a:p>
            <a:pPr algn="l" rtl="0"/>
            <a:r>
              <a:rPr lang="en-US" sz="2800" dirty="0" smtClean="0"/>
              <a:t>DHEA sulfate (DHEAS)</a:t>
            </a:r>
          </a:p>
          <a:p>
            <a:pPr algn="l" rtl="0"/>
            <a:r>
              <a:rPr lang="en-US" sz="2800" dirty="0" err="1" smtClean="0"/>
              <a:t>Androstenedione</a:t>
            </a:r>
            <a:r>
              <a:rPr lang="en-US" sz="2800" dirty="0" smtClean="0"/>
              <a:t> (A4)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Arch </a:t>
            </a:r>
            <a:r>
              <a:rPr lang="en-US" sz="1200" dirty="0" err="1" smtClean="0"/>
              <a:t>Dis</a:t>
            </a:r>
            <a:r>
              <a:rPr lang="en-US" sz="1200" dirty="0" smtClean="0"/>
              <a:t> Child. 2012</a:t>
            </a:r>
          </a:p>
        </p:txBody>
      </p:sp>
      <p:pic>
        <p:nvPicPr>
          <p:cNvPr id="4" name="Picture 3" descr="adre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286124"/>
            <a:ext cx="3643338" cy="29289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err="1" smtClean="0">
                <a:solidFill>
                  <a:srgbClr val="C00000"/>
                </a:solidFill>
              </a:rPr>
              <a:t>Hypertrichosis</a:t>
            </a:r>
            <a:r>
              <a:rPr lang="en-US" sz="2800" b="1" i="1" u="sng" dirty="0" smtClean="0">
                <a:solidFill>
                  <a:srgbClr val="C00000"/>
                </a:solidFill>
              </a:rPr>
              <a:t> : </a:t>
            </a:r>
          </a:p>
          <a:p>
            <a:pPr algn="l" rtl="0"/>
            <a:r>
              <a:rPr lang="en-US" sz="2800" dirty="0" smtClean="0"/>
              <a:t>Excessive growth of </a:t>
            </a:r>
            <a:r>
              <a:rPr lang="en-US" sz="2800" dirty="0" err="1" smtClean="0"/>
              <a:t>vellus</a:t>
            </a:r>
            <a:r>
              <a:rPr lang="en-US" sz="2800" dirty="0" smtClean="0"/>
              <a:t> body hair in nonsexual areas 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300" dirty="0" err="1" smtClean="0"/>
              <a:t>Endocr</a:t>
            </a:r>
            <a:r>
              <a:rPr lang="en-US" sz="1300" dirty="0" smtClean="0"/>
              <a:t> Rev 2000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Idiopathic premature 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pubarche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:</a:t>
            </a:r>
            <a:r>
              <a:rPr lang="en-US" sz="2800" dirty="0" smtClean="0"/>
              <a:t> </a:t>
            </a:r>
          </a:p>
          <a:p>
            <a:pPr algn="l" rtl="0"/>
            <a:r>
              <a:rPr lang="en-US" sz="2800" dirty="0" smtClean="0"/>
              <a:t>No evidence of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 smtClean="0"/>
              <a:t>Bone age, plasma androgens are normal.</a:t>
            </a:r>
          </a:p>
          <a:p>
            <a:pPr algn="l" rtl="0"/>
            <a:r>
              <a:rPr lang="en-US" sz="2800" dirty="0" smtClean="0"/>
              <a:t>Increased sensitivity of the </a:t>
            </a:r>
            <a:r>
              <a:rPr lang="en-US" sz="2800" dirty="0" err="1" smtClean="0"/>
              <a:t>pilosebaceous</a:t>
            </a:r>
            <a:r>
              <a:rPr lang="en-US" sz="2800" dirty="0" smtClean="0"/>
              <a:t> unit to normal </a:t>
            </a:r>
            <a:r>
              <a:rPr lang="en-US" sz="2800" dirty="0" err="1" smtClean="0"/>
              <a:t>adrenarchal</a:t>
            </a:r>
            <a:r>
              <a:rPr lang="en-US" sz="2800" dirty="0" smtClean="0"/>
              <a:t> androgen .</a:t>
            </a:r>
          </a:p>
          <a:p>
            <a:pPr algn="l" rtl="0"/>
            <a:r>
              <a:rPr lang="en-US" sz="2800" dirty="0" smtClean="0"/>
              <a:t>Risk factor for idiopathic </a:t>
            </a:r>
            <a:r>
              <a:rPr lang="en-US" sz="2800" dirty="0" err="1" smtClean="0"/>
              <a:t>hirsutism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J </a:t>
            </a: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</a:t>
            </a:r>
            <a:r>
              <a:rPr lang="en-US" sz="1200" dirty="0" err="1" smtClean="0"/>
              <a:t>Metab</a:t>
            </a:r>
            <a:r>
              <a:rPr lang="en-US" sz="1200" dirty="0" smtClean="0"/>
              <a:t> 2006</a:t>
            </a:r>
            <a:endParaRPr lang="fa-IR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True precocious puberty:</a:t>
            </a:r>
          </a:p>
          <a:p>
            <a:pPr algn="l" rtl="0"/>
            <a:r>
              <a:rPr lang="en-US" sz="2800" dirty="0" smtClean="0"/>
              <a:t>Is accompanied by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in about half of cases.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300" dirty="0" err="1" smtClean="0"/>
              <a:t>Int</a:t>
            </a:r>
            <a:r>
              <a:rPr lang="en-US" sz="1300" dirty="0" smtClean="0"/>
              <a:t> J </a:t>
            </a:r>
            <a:r>
              <a:rPr lang="en-US" sz="1300" dirty="0" err="1" smtClean="0"/>
              <a:t>Pediatr</a:t>
            </a:r>
            <a:r>
              <a:rPr lang="en-US" sz="1300" dirty="0" smtClean="0"/>
              <a:t> </a:t>
            </a:r>
            <a:r>
              <a:rPr lang="en-US" sz="1300" dirty="0" err="1" smtClean="0"/>
              <a:t>Endocrinol</a:t>
            </a:r>
            <a:r>
              <a:rPr lang="en-US" sz="1300" dirty="0" smtClean="0"/>
              <a:t> 2010</a:t>
            </a:r>
            <a:endParaRPr lang="fa-IR" sz="1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 CAH :</a:t>
            </a:r>
          </a:p>
          <a:p>
            <a:pPr algn="l" rtl="0"/>
            <a:r>
              <a:rPr lang="en-US" sz="2800" dirty="0" smtClean="0"/>
              <a:t>Serum testosterone and/or DHEAS are well above the normal </a:t>
            </a:r>
            <a:r>
              <a:rPr lang="en-US" sz="2800" dirty="0" err="1" smtClean="0"/>
              <a:t>adrenarchal</a:t>
            </a:r>
            <a:r>
              <a:rPr lang="en-US" sz="2800" dirty="0" smtClean="0"/>
              <a:t> range. </a:t>
            </a:r>
          </a:p>
          <a:p>
            <a:pPr algn="l" rtl="0"/>
            <a:r>
              <a:rPr lang="en-US" sz="2800" dirty="0" smtClean="0"/>
              <a:t>Significantly advanced bone age (&gt;2.0 SD for age and &gt;20 percent above height age) .</a:t>
            </a:r>
            <a:endParaRPr lang="fa-IR" sz="2800" dirty="0" smtClean="0"/>
          </a:p>
          <a:p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err="1" smtClean="0">
                <a:solidFill>
                  <a:srgbClr val="C00000"/>
                </a:solidFill>
              </a:rPr>
              <a:t>Glucocorticoid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resistance :</a:t>
            </a:r>
          </a:p>
          <a:p>
            <a:pPr algn="l" rtl="0"/>
            <a:r>
              <a:rPr lang="en-US" sz="2800" dirty="0" smtClean="0"/>
              <a:t>Defects in </a:t>
            </a:r>
            <a:r>
              <a:rPr lang="en-US" sz="2800" dirty="0" err="1" smtClean="0"/>
              <a:t>glucocorticoid</a:t>
            </a:r>
            <a:r>
              <a:rPr lang="en-US" sz="2800" dirty="0" smtClean="0"/>
              <a:t> receptor </a:t>
            </a:r>
          </a:p>
          <a:p>
            <a:pPr algn="l" rtl="0"/>
            <a:r>
              <a:rPr lang="en-US" sz="2800" dirty="0" smtClean="0"/>
              <a:t>Inadequate negative feedback by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, with consequent excessive ACTH release 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300" dirty="0" smtClean="0"/>
              <a:t>J </a:t>
            </a:r>
            <a:r>
              <a:rPr lang="en-US" sz="1300" dirty="0" err="1" smtClean="0"/>
              <a:t>Clin</a:t>
            </a:r>
            <a:r>
              <a:rPr lang="en-US" sz="1300" dirty="0" smtClean="0"/>
              <a:t> </a:t>
            </a:r>
            <a:r>
              <a:rPr lang="en-US" sz="1300" dirty="0" err="1" smtClean="0"/>
              <a:t>Endocrinol</a:t>
            </a:r>
            <a:r>
              <a:rPr lang="en-US" sz="1300" dirty="0" smtClean="0"/>
              <a:t> </a:t>
            </a:r>
            <a:r>
              <a:rPr lang="en-US" sz="1300" dirty="0" err="1" smtClean="0"/>
              <a:t>Metab</a:t>
            </a:r>
            <a:r>
              <a:rPr lang="en-US" sz="1300" dirty="0" smtClean="0"/>
              <a:t> 2008</a:t>
            </a:r>
          </a:p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Cortisone 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reductase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deficiency :</a:t>
            </a:r>
          </a:p>
          <a:p>
            <a:pPr algn="l" rtl="0"/>
            <a:r>
              <a:rPr lang="en-US" sz="2800" dirty="0" smtClean="0"/>
              <a:t>Failure to regenerate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from cortisone (HSD11B1, H6PDH)</a:t>
            </a:r>
          </a:p>
          <a:p>
            <a:pPr algn="l" rtl="0"/>
            <a:r>
              <a:rPr lang="en-US" sz="2800" dirty="0" smtClean="0"/>
              <a:t>Increased ACTH production 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Proc </a:t>
            </a:r>
            <a:r>
              <a:rPr lang="en-US" sz="1200" dirty="0" err="1" smtClean="0"/>
              <a:t>Natl</a:t>
            </a:r>
            <a:r>
              <a:rPr lang="en-US" sz="1200" dirty="0" smtClean="0"/>
              <a:t> </a:t>
            </a:r>
            <a:r>
              <a:rPr lang="en-US" sz="1200" dirty="0" err="1" smtClean="0"/>
              <a:t>Acad</a:t>
            </a:r>
            <a:r>
              <a:rPr lang="en-US" sz="1200" dirty="0" smtClean="0"/>
              <a:t> </a:t>
            </a:r>
            <a:r>
              <a:rPr lang="en-US" sz="1200" dirty="0" err="1" smtClean="0"/>
              <a:t>Sci</a:t>
            </a:r>
            <a:r>
              <a:rPr lang="en-US" sz="1200" dirty="0" smtClean="0"/>
              <a:t> U S A 2011</a:t>
            </a:r>
          </a:p>
          <a:p>
            <a:pPr algn="l" rtl="0"/>
            <a:endParaRPr lang="en-US" sz="2800" dirty="0" smtClean="0"/>
          </a:p>
          <a:p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Apparent DHEA 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sulfotransferase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deficiency:</a:t>
            </a:r>
          </a:p>
          <a:p>
            <a:pPr algn="l" rtl="0"/>
            <a:r>
              <a:rPr lang="en-US" sz="2800" dirty="0" smtClean="0"/>
              <a:t>Defect in DHEA </a:t>
            </a:r>
            <a:r>
              <a:rPr lang="en-US" sz="2800" dirty="0" err="1" smtClean="0"/>
              <a:t>sulfation</a:t>
            </a:r>
            <a:r>
              <a:rPr lang="en-US" sz="2800" dirty="0" smtClean="0"/>
              <a:t>. </a:t>
            </a:r>
          </a:p>
          <a:p>
            <a:pPr algn="l" rtl="0"/>
            <a:r>
              <a:rPr lang="en-US" sz="2800" dirty="0" smtClean="0"/>
              <a:t>DHEAS levels are undetectable to very low. </a:t>
            </a:r>
          </a:p>
          <a:p>
            <a:pPr algn="l" rtl="0"/>
            <a:r>
              <a:rPr lang="en-US" sz="2800" dirty="0" smtClean="0"/>
              <a:t>Mutations in this gene cause </a:t>
            </a:r>
            <a:r>
              <a:rPr lang="en-US" sz="2800" dirty="0" err="1" smtClean="0"/>
              <a:t>spondyloepimetaphyseal</a:t>
            </a:r>
            <a:r>
              <a:rPr lang="en-US" sz="2800" dirty="0" smtClean="0"/>
              <a:t> dysplasia.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1200" dirty="0" smtClean="0"/>
              <a:t>J </a:t>
            </a: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</a:t>
            </a:r>
            <a:r>
              <a:rPr lang="en-US" sz="1200" dirty="0" err="1" smtClean="0"/>
              <a:t>Metab</a:t>
            </a:r>
            <a:r>
              <a:rPr lang="en-US" sz="1200" dirty="0" smtClean="0"/>
              <a:t> 2015</a:t>
            </a:r>
            <a:endParaRPr lang="fa-IR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Peripheral androgen metabolic disorder :</a:t>
            </a:r>
          </a:p>
          <a:p>
            <a:pPr algn="l" rtl="0"/>
            <a:r>
              <a:rPr lang="en-US" sz="2800" dirty="0" smtClean="0"/>
              <a:t>Congenital </a:t>
            </a:r>
            <a:r>
              <a:rPr lang="en-US" sz="2800" dirty="0" err="1" smtClean="0"/>
              <a:t>portosystemic</a:t>
            </a:r>
            <a:r>
              <a:rPr lang="en-US" sz="2800" dirty="0" smtClean="0"/>
              <a:t> shunting .</a:t>
            </a:r>
          </a:p>
          <a:p>
            <a:pPr algn="l" rtl="0"/>
            <a:r>
              <a:rPr lang="en-US" sz="2800" dirty="0" smtClean="0"/>
              <a:t>DHEA levels are high.</a:t>
            </a:r>
          </a:p>
          <a:p>
            <a:pPr algn="l" rtl="0"/>
            <a:r>
              <a:rPr lang="en-US" sz="2800" dirty="0" smtClean="0"/>
              <a:t>DHEAS levels are low to inappropriately normal. </a:t>
            </a:r>
          </a:p>
          <a:p>
            <a:pPr algn="l" rtl="0"/>
            <a:r>
              <a:rPr lang="en-US" sz="2800" dirty="0" smtClean="0"/>
              <a:t>Low hepatic </a:t>
            </a:r>
            <a:r>
              <a:rPr lang="en-US" sz="2800" dirty="0" err="1" smtClean="0"/>
              <a:t>sulfation</a:t>
            </a:r>
            <a:r>
              <a:rPr lang="en-US" sz="2800" dirty="0" smtClean="0"/>
              <a:t> of DHEA.</a:t>
            </a:r>
          </a:p>
          <a:p>
            <a:pPr algn="l" rtl="0"/>
            <a:r>
              <a:rPr lang="en-US" sz="2800" dirty="0" err="1" smtClean="0"/>
              <a:t>H</a:t>
            </a:r>
            <a:r>
              <a:rPr lang="en-US" sz="2800" dirty="0" err="1" smtClean="0"/>
              <a:t>yperinsulinemia</a:t>
            </a:r>
            <a:r>
              <a:rPr lang="en-US" sz="2800" dirty="0" smtClean="0"/>
              <a:t> &amp; TBG </a:t>
            </a:r>
            <a:r>
              <a:rPr lang="en-US" sz="2800" dirty="0" smtClean="0"/>
              <a:t>deficiency.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300" dirty="0" err="1" smtClean="0"/>
              <a:t>Horm</a:t>
            </a:r>
            <a:r>
              <a:rPr lang="en-US" sz="1300" dirty="0" smtClean="0"/>
              <a:t> Res </a:t>
            </a:r>
            <a:r>
              <a:rPr lang="en-US" sz="1300" dirty="0" err="1" smtClean="0"/>
              <a:t>Paediatr</a:t>
            </a:r>
            <a:r>
              <a:rPr lang="en-US" sz="1300" dirty="0" smtClean="0"/>
              <a:t> 2015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Cushing's syndrome</a:t>
            </a:r>
          </a:p>
          <a:p>
            <a:pPr algn="l" rtl="0">
              <a:buBlip>
                <a:blip r:embed="rId2"/>
              </a:buBlip>
            </a:pPr>
            <a:r>
              <a:rPr lang="en-US" sz="2800" b="1" i="1" u="sng" dirty="0" err="1" smtClean="0">
                <a:solidFill>
                  <a:srgbClr val="C00000"/>
                </a:solidFill>
              </a:rPr>
              <a:t>Virilizing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tumors ( Adrenal or ovarian)</a:t>
            </a:r>
          </a:p>
          <a:p>
            <a:pPr algn="l" rtl="0">
              <a:buBlip>
                <a:blip r:embed="rId2"/>
              </a:buBlip>
            </a:pPr>
            <a:r>
              <a:rPr lang="en-US" sz="2800" b="1" i="1" u="sng" dirty="0" smtClean="0">
                <a:solidFill>
                  <a:srgbClr val="C00000"/>
                </a:solidFill>
              </a:rPr>
              <a:t>Exogenous androgen exposure</a:t>
            </a: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Blip>
                <a:blip r:embed="rId2"/>
              </a:buBlip>
            </a:pPr>
            <a:endParaRPr lang="en-US" sz="2800" b="1" i="1" u="sng" dirty="0" smtClean="0">
              <a:solidFill>
                <a:srgbClr val="C00000"/>
              </a:solidFill>
            </a:endParaRPr>
          </a:p>
          <a:p>
            <a:pPr algn="l" rtl="0">
              <a:buNone/>
            </a:pPr>
            <a:r>
              <a:rPr lang="en-US" sz="1200" dirty="0" smtClean="0"/>
              <a:t>Pediatrics 2004</a:t>
            </a:r>
            <a:endParaRPr lang="en-US" sz="1200" b="1" i="1" u="sng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DIFFERENTIAL DIAGNOSIS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EVALUATION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History </a:t>
            </a:r>
          </a:p>
          <a:p>
            <a:pPr algn="l" rtl="0"/>
            <a:r>
              <a:rPr lang="en-US" dirty="0" smtClean="0"/>
              <a:t>Physical examination</a:t>
            </a:r>
          </a:p>
          <a:p>
            <a:pPr algn="l" rtl="0"/>
            <a:r>
              <a:rPr lang="en-US" dirty="0" smtClean="0"/>
              <a:t>Bone age</a:t>
            </a:r>
          </a:p>
          <a:p>
            <a:pPr algn="l" rtl="0"/>
            <a:r>
              <a:rPr lang="en-US" dirty="0" smtClean="0"/>
              <a:t>Other tests…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39</a:t>
            </a:fld>
            <a:endParaRPr lang="fa-IR"/>
          </a:p>
        </p:txBody>
      </p:sp>
      <p:pic>
        <p:nvPicPr>
          <p:cNvPr id="5" name="Picture 4" descr="ev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785926"/>
            <a:ext cx="385765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286807" cy="4857784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Steroidogenic</a:t>
            </a:r>
            <a:r>
              <a:rPr lang="en-US" sz="2800" dirty="0" smtClean="0"/>
              <a:t> pathways within the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reticularis</a:t>
            </a:r>
            <a:endParaRPr lang="fa-IR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The age at onset of signs.</a:t>
            </a:r>
          </a:p>
          <a:p>
            <a:pPr algn="l" rtl="0"/>
            <a:r>
              <a:rPr lang="en-US" sz="2800" dirty="0" smtClean="0"/>
              <a:t>Tempo of their change </a:t>
            </a:r>
            <a:r>
              <a:rPr lang="en-US" sz="2000" dirty="0" smtClean="0"/>
              <a:t>(rapid progression in symptoms might not be consistent with simple premature </a:t>
            </a:r>
            <a:r>
              <a:rPr lang="en-US" sz="2000" dirty="0" err="1" smtClean="0"/>
              <a:t>adrenarche</a:t>
            </a:r>
            <a:r>
              <a:rPr lang="en-US" sz="2000" dirty="0" smtClean="0"/>
              <a:t>). 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40</a:t>
            </a:fld>
            <a:endParaRPr lang="fa-IR"/>
          </a:p>
        </p:txBody>
      </p:sp>
      <p:pic>
        <p:nvPicPr>
          <p:cNvPr id="5" name="Picture 4" descr="rr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286124"/>
            <a:ext cx="2286016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Birth weight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r>
              <a:rPr lang="en-US" sz="1200" i="1" dirty="0" err="1" smtClean="0"/>
              <a:t>Horm</a:t>
            </a:r>
            <a:r>
              <a:rPr lang="en-US" sz="1200" i="1" dirty="0" smtClean="0"/>
              <a:t> Res </a:t>
            </a:r>
            <a:r>
              <a:rPr lang="en-US" sz="1200" i="1" dirty="0" err="1" smtClean="0"/>
              <a:t>Paediatr</a:t>
            </a:r>
            <a:r>
              <a:rPr lang="en-US" sz="1200" dirty="0" smtClean="0"/>
              <a:t> 2010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41</a:t>
            </a:fld>
            <a:endParaRPr lang="fa-IR"/>
          </a:p>
        </p:txBody>
      </p:sp>
      <p:pic>
        <p:nvPicPr>
          <p:cNvPr id="7" name="Picture 6" descr="q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071678"/>
            <a:ext cx="3429004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0" y="2786058"/>
            <a:ext cx="4900618" cy="2000264"/>
          </a:xfrm>
          <a:ln w="19050">
            <a:solidFill>
              <a:srgbClr val="7030A0"/>
            </a:solidFill>
          </a:ln>
        </p:spPr>
        <p:txBody>
          <a:bodyPr/>
          <a:lstStyle/>
          <a:p>
            <a:pPr algn="l" rtl="0"/>
            <a:r>
              <a:rPr lang="en-US" sz="2800" dirty="0" smtClean="0"/>
              <a:t>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</a:t>
            </a:r>
          </a:p>
          <a:p>
            <a:pPr algn="l" rtl="0"/>
            <a:r>
              <a:rPr lang="en-US" sz="2800" dirty="0" smtClean="0"/>
              <a:t>PCOS</a:t>
            </a:r>
          </a:p>
          <a:p>
            <a:pPr algn="l" rtl="0"/>
            <a:r>
              <a:rPr lang="en-US" sz="2800" dirty="0" smtClean="0"/>
              <a:t>Type 2 diabetes mellitus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42</a:t>
            </a:fld>
            <a:endParaRPr lang="fa-IR"/>
          </a:p>
        </p:txBody>
      </p:sp>
      <p:pic>
        <p:nvPicPr>
          <p:cNvPr id="6" name="Picture 5" descr="f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143116"/>
            <a:ext cx="2857500" cy="2790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Recent acceleration in growth rate</a:t>
            </a:r>
          </a:p>
          <a:p>
            <a:pPr algn="l" rtl="0"/>
            <a:r>
              <a:rPr lang="en-US" sz="2800" dirty="0" smtClean="0"/>
              <a:t>Greasiness of hair and skin</a:t>
            </a:r>
          </a:p>
          <a:p>
            <a:pPr algn="l" rtl="0"/>
            <a:r>
              <a:rPr lang="en-US" sz="2800" dirty="0" smtClean="0"/>
              <a:t>Vaginal discharge </a:t>
            </a:r>
          </a:p>
          <a:p>
            <a:pPr algn="l" rtl="0"/>
            <a:r>
              <a:rPr lang="en-US" sz="2800" dirty="0" smtClean="0"/>
              <a:t>Mood swings</a:t>
            </a:r>
          </a:p>
          <a:p>
            <a:pPr algn="l" rtl="0"/>
            <a:r>
              <a:rPr lang="en-US" sz="2800" dirty="0" smtClean="0"/>
              <a:t>Body </a:t>
            </a:r>
            <a:r>
              <a:rPr lang="en-US" sz="2800" dirty="0" err="1" smtClean="0"/>
              <a:t>odour</a:t>
            </a:r>
            <a:endParaRPr lang="en-US" sz="2800" dirty="0" smtClean="0"/>
          </a:p>
          <a:p>
            <a:pPr algn="l" rtl="0"/>
            <a:r>
              <a:rPr lang="en-US" sz="2800" dirty="0" smtClean="0"/>
              <a:t>Acne </a:t>
            </a:r>
          </a:p>
          <a:p>
            <a:pPr algn="l" rtl="0"/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43</a:t>
            </a:fld>
            <a:endParaRPr lang="fa-IR"/>
          </a:p>
        </p:txBody>
      </p:sp>
      <p:pic>
        <p:nvPicPr>
          <p:cNvPr id="6" name="Picture 5" descr="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928934"/>
            <a:ext cx="2381250" cy="2371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err="1" smtClean="0"/>
              <a:t>Hirsutism</a:t>
            </a:r>
            <a:r>
              <a:rPr lang="en-US" sz="2800" dirty="0" smtClean="0"/>
              <a:t> </a:t>
            </a:r>
          </a:p>
          <a:p>
            <a:pPr algn="l" rtl="0"/>
            <a:r>
              <a:rPr lang="en-US" sz="2800" dirty="0" err="1" smtClean="0"/>
              <a:t>Acanthosis</a:t>
            </a:r>
            <a:r>
              <a:rPr lang="en-US" sz="2800" dirty="0" smtClean="0"/>
              <a:t> </a:t>
            </a:r>
            <a:r>
              <a:rPr lang="en-US" sz="2800" dirty="0" err="1" smtClean="0"/>
              <a:t>nigricans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44</a:t>
            </a:fld>
            <a:endParaRPr lang="fa-IR"/>
          </a:p>
        </p:txBody>
      </p:sp>
      <p:pic>
        <p:nvPicPr>
          <p:cNvPr id="6" name="Picture 5" descr="K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571744"/>
            <a:ext cx="24288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Height </a:t>
            </a:r>
          </a:p>
          <a:p>
            <a:pPr algn="l" rtl="0"/>
            <a:r>
              <a:rPr lang="en-US" sz="2800" dirty="0" smtClean="0"/>
              <a:t>Weight</a:t>
            </a:r>
          </a:p>
          <a:p>
            <a:pPr algn="l" rtl="0"/>
            <a:r>
              <a:rPr lang="en-US" sz="2800" dirty="0" smtClean="0"/>
              <a:t>BMI</a:t>
            </a:r>
          </a:p>
          <a:p>
            <a:pPr algn="l" rtl="0"/>
            <a:r>
              <a:rPr lang="en-US" sz="2800" dirty="0" smtClean="0"/>
              <a:t>Blood pressure </a:t>
            </a:r>
            <a:r>
              <a:rPr lang="en-US" sz="2000" dirty="0" smtClean="0"/>
              <a:t>(CAH, or adrenal </a:t>
            </a:r>
            <a:r>
              <a:rPr lang="en-US" sz="2000" dirty="0" err="1" smtClean="0"/>
              <a:t>tumours</a:t>
            </a:r>
            <a:r>
              <a:rPr lang="en-US" sz="2000" dirty="0" smtClean="0"/>
              <a:t>)</a:t>
            </a:r>
          </a:p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45</a:t>
            </a:fld>
            <a:endParaRPr lang="fa-IR"/>
          </a:p>
        </p:txBody>
      </p:sp>
      <p:pic>
        <p:nvPicPr>
          <p:cNvPr id="6" name="Picture 5" descr="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857628"/>
            <a:ext cx="371477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Puberty staging </a:t>
            </a:r>
          </a:p>
          <a:p>
            <a:pPr algn="l" rtl="0"/>
            <a:r>
              <a:rPr lang="en-US" sz="2800" dirty="0" smtClean="0"/>
              <a:t>External assessment of genitalia </a:t>
            </a:r>
            <a:r>
              <a:rPr lang="en-US" sz="2000" dirty="0" smtClean="0"/>
              <a:t>(</a:t>
            </a:r>
            <a:r>
              <a:rPr lang="en-US" sz="2000" dirty="0" err="1" smtClean="0"/>
              <a:t>clitoromegaly</a:t>
            </a:r>
            <a:r>
              <a:rPr lang="en-US" sz="2000" dirty="0" smtClean="0"/>
              <a:t> , penile enlargement). </a:t>
            </a:r>
          </a:p>
          <a:p>
            <a:pPr algn="l" rtl="0"/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History and Examination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Bone age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Estimation of bone age is the single most important diagnostic test. </a:t>
            </a:r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47</a:t>
            </a:fld>
            <a:endParaRPr lang="fa-IR"/>
          </a:p>
        </p:txBody>
      </p:sp>
      <p:pic>
        <p:nvPicPr>
          <p:cNvPr id="5" name="Picture 4" descr="BoneA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714620"/>
            <a:ext cx="2076450" cy="2857500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If the bone age is normal </a:t>
            </a:r>
            <a:r>
              <a:rPr lang="en-US" sz="2800" b="1" i="1" u="sng" dirty="0" smtClean="0">
                <a:solidFill>
                  <a:srgbClr val="00B050"/>
                </a:solidFill>
              </a:rPr>
              <a:t>( within 2 SD of average)  </a:t>
            </a:r>
            <a:r>
              <a:rPr lang="en-US" sz="2800" dirty="0" smtClean="0"/>
              <a:t>a serious cause for precocious </a:t>
            </a:r>
            <a:r>
              <a:rPr lang="en-US" sz="2800" dirty="0" err="1" smtClean="0"/>
              <a:t>pubarche</a:t>
            </a:r>
            <a:r>
              <a:rPr lang="en-US" sz="2800" dirty="0" smtClean="0"/>
              <a:t> is unlikely.</a:t>
            </a:r>
          </a:p>
          <a:p>
            <a:pPr algn="l" rtl="0"/>
            <a:r>
              <a:rPr lang="en-US" sz="2800" dirty="0" smtClean="0"/>
              <a:t>Every </a:t>
            </a:r>
            <a:r>
              <a:rPr lang="en-US" sz="2800" dirty="0" smtClean="0"/>
              <a:t>3 months monitor clinical features and assess height velocity.  </a:t>
            </a:r>
            <a:endParaRPr lang="en-US" sz="2800" dirty="0" smtClean="0"/>
          </a:p>
          <a:p>
            <a:pPr algn="l" rtl="0"/>
            <a:r>
              <a:rPr lang="en-US" sz="2000" dirty="0" smtClean="0"/>
              <a:t>DHEAS , testosterone</a:t>
            </a:r>
          </a:p>
          <a:p>
            <a:pPr algn="l" rtl="0"/>
            <a:endParaRPr lang="fa-IR" sz="2800" dirty="0" smtClean="0"/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48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Bone age</a:t>
            </a:r>
            <a:endParaRPr lang="fa-I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</a:rPr>
              <a:t>If  </a:t>
            </a:r>
            <a:r>
              <a:rPr lang="en-US" sz="2400" dirty="0" smtClean="0">
                <a:solidFill>
                  <a:srgbClr val="0070C0"/>
                </a:solidFill>
              </a:rPr>
              <a:t>bone age &gt;20 percent height </a:t>
            </a:r>
            <a:r>
              <a:rPr lang="en-US" sz="2400" dirty="0" smtClean="0">
                <a:solidFill>
                  <a:srgbClr val="0070C0"/>
                </a:solidFill>
              </a:rPr>
              <a:t> age or </a:t>
            </a:r>
            <a:r>
              <a:rPr lang="en-US" sz="2400" dirty="0" smtClean="0">
                <a:solidFill>
                  <a:srgbClr val="0070C0"/>
                </a:solidFill>
              </a:rPr>
              <a:t>&gt; 2SD for age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</a:rPr>
              <a:t>If bone age/height age ratio &gt;1.2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B050"/>
                </a:solidFill>
              </a:rPr>
              <a:t>If there are any atypical features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3399"/>
                </a:solidFill>
              </a:rPr>
              <a:t>If these measures worsen upon </a:t>
            </a:r>
            <a:r>
              <a:rPr lang="en-US" sz="2400" dirty="0" smtClean="0">
                <a:solidFill>
                  <a:srgbClr val="FF3399"/>
                </a:solidFill>
              </a:rPr>
              <a:t>follow-up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7030A0"/>
                </a:solidFill>
              </a:rPr>
              <a:t>If </a:t>
            </a:r>
            <a:r>
              <a:rPr lang="en-US" sz="2400" dirty="0" smtClean="0">
                <a:solidFill>
                  <a:srgbClr val="7030A0"/>
                </a:solidFill>
              </a:rPr>
              <a:t>testosterone and DHEAS concentrations are in excess </a:t>
            </a:r>
          </a:p>
          <a:p>
            <a:pPr algn="l" rtl="0">
              <a:buFont typeface="Wingdings" pitchFamily="2" charset="2"/>
              <a:buChar char="ü"/>
            </a:pPr>
            <a:endParaRPr lang="en-US" sz="2400" dirty="0" smtClean="0">
              <a:solidFill>
                <a:srgbClr val="FF3399"/>
              </a:solidFill>
            </a:endParaRPr>
          </a:p>
          <a:p>
            <a:pPr algn="l" rtl="0">
              <a:buFont typeface="Wingdings" pitchFamily="2" charset="2"/>
              <a:buChar char="ü"/>
            </a:pPr>
            <a:endParaRPr lang="en-US" sz="2400" dirty="0" smtClean="0">
              <a:solidFill>
                <a:srgbClr val="FF3399"/>
              </a:solidFill>
            </a:endParaRPr>
          </a:p>
          <a:p>
            <a:pPr algn="l" rtl="0">
              <a:buFont typeface="Wingdings" pitchFamily="2" charset="2"/>
              <a:buChar char="ü"/>
            </a:pPr>
            <a:endParaRPr lang="en-US" sz="2400" dirty="0" smtClean="0">
              <a:solidFill>
                <a:srgbClr val="FF3399"/>
              </a:solidFill>
            </a:endParaRP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1300" dirty="0" smtClean="0"/>
          </a:p>
          <a:p>
            <a:pPr algn="l" rtl="0">
              <a:buNone/>
            </a:pPr>
            <a:r>
              <a:rPr lang="en-US" sz="1300" dirty="0" err="1" smtClean="0"/>
              <a:t>Clin</a:t>
            </a:r>
            <a:r>
              <a:rPr lang="en-US" sz="1300" dirty="0" smtClean="0"/>
              <a:t> </a:t>
            </a:r>
            <a:r>
              <a:rPr lang="en-US" sz="1300" dirty="0" err="1" smtClean="0"/>
              <a:t>Endocrinol</a:t>
            </a:r>
            <a:r>
              <a:rPr lang="en-US" sz="1300" dirty="0" smtClean="0"/>
              <a:t> 2015</a:t>
            </a:r>
            <a:endParaRPr lang="en-US" sz="1300" dirty="0" smtClean="0">
              <a:solidFill>
                <a:srgbClr val="FF3399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When we should think about adrenal or </a:t>
            </a:r>
            <a:r>
              <a:rPr lang="en-US" sz="2800" dirty="0" err="1" smtClean="0"/>
              <a:t>virilizing</a:t>
            </a:r>
            <a:r>
              <a:rPr lang="en-US" sz="2800" dirty="0" smtClean="0"/>
              <a:t> disorders ? </a:t>
            </a:r>
            <a:endParaRPr lang="fa-IR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49</a:t>
            </a:fld>
            <a:endParaRPr lang="fa-IR"/>
          </a:p>
        </p:txBody>
      </p:sp>
      <p:pic>
        <p:nvPicPr>
          <p:cNvPr id="5" name="Picture 4" descr="thi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214554"/>
            <a:ext cx="2571768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After birth, the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reticularis</a:t>
            </a:r>
            <a:r>
              <a:rPr lang="en-US" sz="2800" dirty="0" smtClean="0"/>
              <a:t> involutes and by early to mid-childhood is largely inactive, secreting only small amounts of DHEA and A4.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Arch </a:t>
            </a:r>
            <a:r>
              <a:rPr lang="en-US" sz="1200" dirty="0" err="1" smtClean="0"/>
              <a:t>Dis</a:t>
            </a:r>
            <a:r>
              <a:rPr lang="en-US" sz="1200" dirty="0" smtClean="0"/>
              <a:t> Child. 2012</a:t>
            </a:r>
          </a:p>
          <a:p>
            <a:pPr algn="l" rtl="0"/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err="1" smtClean="0"/>
              <a:t>Zona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Reticularis</a:t>
            </a:r>
            <a:endParaRPr lang="fa-IR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</a:t>
            </a:fld>
            <a:endParaRPr lang="fa-IR"/>
          </a:p>
        </p:txBody>
      </p:sp>
      <p:pic>
        <p:nvPicPr>
          <p:cNvPr id="6" name="Picture 5" descr="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00438"/>
            <a:ext cx="2857500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In this situations …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17 OHP </a:t>
            </a:r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50</a:t>
            </a:fld>
            <a:endParaRPr lang="fa-IR"/>
          </a:p>
        </p:txBody>
      </p:sp>
      <p:pic>
        <p:nvPicPr>
          <p:cNvPr id="5" name="Picture 4" descr="L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000372"/>
            <a:ext cx="2643186" cy="278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b="1" dirty="0" smtClean="0">
                <a:solidFill>
                  <a:srgbClr val="C00000"/>
                </a:solidFill>
              </a:rPr>
              <a:t>17OHP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&gt;200 </a:t>
            </a:r>
            <a:r>
              <a:rPr lang="en-US" sz="2800" b="1" dirty="0" err="1" smtClean="0">
                <a:solidFill>
                  <a:srgbClr val="C00000"/>
                </a:solidFill>
              </a:rPr>
              <a:t>ng</a:t>
            </a:r>
            <a:r>
              <a:rPr lang="en-US" sz="2800" b="1" dirty="0" smtClean="0">
                <a:solidFill>
                  <a:srgbClr val="C00000"/>
                </a:solidFill>
              </a:rPr>
              <a:t>/</a:t>
            </a:r>
            <a:r>
              <a:rPr lang="en-US" sz="2800" b="1" dirty="0" err="1" smtClean="0">
                <a:solidFill>
                  <a:srgbClr val="C00000"/>
                </a:solidFill>
              </a:rPr>
              <a:t>dL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has 92 to 98 percent sensitivity and specificity for CAH .</a:t>
            </a:r>
          </a:p>
          <a:p>
            <a:pPr algn="l" rtl="0"/>
            <a:r>
              <a:rPr lang="en-US" sz="2800" b="1" dirty="0" smtClean="0">
                <a:solidFill>
                  <a:srgbClr val="00B050"/>
                </a:solidFill>
              </a:rPr>
              <a:t>17OHP &gt;1500 </a:t>
            </a:r>
            <a:r>
              <a:rPr lang="en-US" sz="2800" b="1" dirty="0" err="1" smtClean="0">
                <a:solidFill>
                  <a:srgbClr val="00B050"/>
                </a:solidFill>
              </a:rPr>
              <a:t>ng</a:t>
            </a:r>
            <a:r>
              <a:rPr lang="en-US" sz="2800" b="1" dirty="0" smtClean="0">
                <a:solidFill>
                  <a:srgbClr val="00B050"/>
                </a:solidFill>
              </a:rPr>
              <a:t>/</a:t>
            </a:r>
            <a:r>
              <a:rPr lang="en-US" sz="2800" b="1" dirty="0" err="1" smtClean="0">
                <a:solidFill>
                  <a:srgbClr val="00B050"/>
                </a:solidFill>
              </a:rPr>
              <a:t>dL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is diagnostic. 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300" dirty="0" err="1" smtClean="0"/>
              <a:t>Clin</a:t>
            </a:r>
            <a:r>
              <a:rPr lang="en-US" sz="1300" dirty="0" smtClean="0"/>
              <a:t> </a:t>
            </a:r>
            <a:r>
              <a:rPr lang="en-US" sz="1300" dirty="0" err="1" smtClean="0"/>
              <a:t>Endocrinol</a:t>
            </a:r>
            <a:r>
              <a:rPr lang="en-US" sz="1300" dirty="0" smtClean="0"/>
              <a:t> 2015</a:t>
            </a:r>
            <a:endParaRPr lang="en-US" sz="1300" dirty="0" smtClean="0">
              <a:solidFill>
                <a:srgbClr val="FF3399"/>
              </a:solidFill>
            </a:endParaRPr>
          </a:p>
          <a:p>
            <a:pPr algn="l" rtl="0">
              <a:buNone/>
            </a:pP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00298" y="4786322"/>
            <a:ext cx="607223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When we think about CAH  ? 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51</a:t>
            </a:fld>
            <a:endParaRPr lang="fa-IR"/>
          </a:p>
        </p:txBody>
      </p:sp>
      <p:pic>
        <p:nvPicPr>
          <p:cNvPr id="7" name="Picture 6" descr="YH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571744"/>
            <a:ext cx="2600325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17OHP is intermediate ( between 200 and 1500 </a:t>
            </a:r>
            <a:r>
              <a:rPr lang="en-US" sz="2400" dirty="0" err="1" smtClean="0"/>
              <a:t>ng</a:t>
            </a:r>
            <a:r>
              <a:rPr lang="en-US" sz="2400" dirty="0" smtClean="0"/>
              <a:t>/</a:t>
            </a:r>
            <a:r>
              <a:rPr lang="en-US" sz="2400" dirty="0" err="1" smtClean="0"/>
              <a:t>dL</a:t>
            </a:r>
            <a:r>
              <a:rPr lang="en-US" sz="2400" dirty="0" smtClean="0"/>
              <a:t>)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 Clinical picture suggests </a:t>
            </a:r>
            <a:r>
              <a:rPr lang="en-US" sz="2400" dirty="0" err="1" smtClean="0"/>
              <a:t>virilization</a:t>
            </a:r>
            <a:r>
              <a:rPr lang="en-US" sz="2400" dirty="0" smtClean="0"/>
              <a:t> in spite of a normal 17OHP level. </a:t>
            </a:r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Font typeface="Wingdings" pitchFamily="2" charset="2"/>
              <a:buChar char="Ø"/>
            </a:pPr>
            <a:endParaRPr lang="en-US" sz="24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2015</a:t>
            </a:r>
            <a:endParaRPr lang="en-US" sz="1200" dirty="0" smtClean="0">
              <a:solidFill>
                <a:srgbClr val="FF3399"/>
              </a:solidFill>
            </a:endParaRPr>
          </a:p>
          <a:p>
            <a:pPr algn="l" rtl="0">
              <a:buNone/>
            </a:pPr>
            <a:endParaRPr lang="en-US" sz="2400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ACTH stimulation test : Why ?</a:t>
            </a:r>
            <a:endParaRPr lang="fa-I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52</a:t>
            </a:fld>
            <a:endParaRPr lang="fa-IR"/>
          </a:p>
        </p:txBody>
      </p:sp>
      <p:pic>
        <p:nvPicPr>
          <p:cNvPr id="6" name="Picture 5" descr="w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714620"/>
            <a:ext cx="280035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a-IR" sz="3600" dirty="0" smtClean="0"/>
              <a:t> </a:t>
            </a:r>
            <a:r>
              <a:rPr lang="en-US" sz="3600" dirty="0" smtClean="0"/>
              <a:t>How ? </a:t>
            </a:r>
            <a:r>
              <a:rPr lang="fa-IR" sz="3600" dirty="0" smtClean="0"/>
              <a:t>: </a:t>
            </a:r>
            <a:r>
              <a:rPr lang="en-US" sz="3600" dirty="0" smtClean="0"/>
              <a:t>ACTH stimulation test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err="1" smtClean="0"/>
              <a:t>Cosyntropin</a:t>
            </a:r>
            <a:r>
              <a:rPr lang="en-US" sz="2800" dirty="0" smtClean="0"/>
              <a:t> infused over one minute IV.</a:t>
            </a:r>
          </a:p>
          <a:p>
            <a:pPr algn="l" rtl="0"/>
            <a:r>
              <a:rPr lang="en-US" sz="2800" dirty="0" smtClean="0"/>
              <a:t>250 mcg (150 mcg per square meter)</a:t>
            </a:r>
          </a:p>
          <a:p>
            <a:pPr algn="l" rtl="0"/>
            <a:r>
              <a:rPr lang="en-US" sz="2800" dirty="0" smtClean="0"/>
              <a:t>Blood is sampled before and 30 to 60 minutes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53</a:t>
            </a:fld>
            <a:endParaRPr lang="fa-IR"/>
          </a:p>
        </p:txBody>
      </p:sp>
      <p:pic>
        <p:nvPicPr>
          <p:cNvPr id="5" name="Picture 4" descr="b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500438"/>
            <a:ext cx="3643338" cy="271464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17OHP &gt; 1000 </a:t>
            </a:r>
            <a:r>
              <a:rPr lang="en-US" sz="2800" dirty="0" err="1" smtClean="0"/>
              <a:t>ng</a:t>
            </a:r>
            <a:r>
              <a:rPr lang="en-US" sz="2800" dirty="0" smtClean="0"/>
              <a:t>/</a:t>
            </a:r>
            <a:r>
              <a:rPr lang="en-US" sz="2800" dirty="0" err="1" smtClean="0"/>
              <a:t>dL</a:t>
            </a:r>
            <a:r>
              <a:rPr lang="en-US" sz="2800" dirty="0" smtClean="0"/>
              <a:t> is suggestive of 21-hydroxylase deficiency.</a:t>
            </a:r>
          </a:p>
          <a:p>
            <a:pPr algn="l" rtl="0"/>
            <a:r>
              <a:rPr lang="en-US" sz="2800" dirty="0" smtClean="0"/>
              <a:t>Peak &gt; 1500 </a:t>
            </a:r>
            <a:r>
              <a:rPr lang="en-US" sz="2800" dirty="0" err="1" smtClean="0"/>
              <a:t>ng</a:t>
            </a:r>
            <a:r>
              <a:rPr lang="en-US" sz="2800" dirty="0" smtClean="0"/>
              <a:t>/</a:t>
            </a:r>
            <a:r>
              <a:rPr lang="en-US" sz="2800" dirty="0" err="1" smtClean="0"/>
              <a:t>dL</a:t>
            </a:r>
            <a:r>
              <a:rPr lang="en-US" sz="2800" dirty="0" smtClean="0"/>
              <a:t> is definitive .</a:t>
            </a:r>
          </a:p>
          <a:p>
            <a:pPr algn="l" rtl="0"/>
            <a:r>
              <a:rPr lang="en-US" sz="2800" dirty="0" smtClean="0"/>
              <a:t>Intermediate values are found in either a carrier state, 3ßHSD deficiency, or 11ßH deficiency.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1200" dirty="0" smtClean="0"/>
          </a:p>
          <a:p>
            <a:pPr algn="l" rtl="0">
              <a:buNone/>
            </a:pP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Endocrinol</a:t>
            </a:r>
            <a:r>
              <a:rPr lang="en-US" sz="1200" dirty="0" smtClean="0"/>
              <a:t> 2015</a:t>
            </a:r>
            <a:endParaRPr lang="en-US" sz="1200" dirty="0" smtClean="0">
              <a:solidFill>
                <a:srgbClr val="FF3399"/>
              </a:solidFill>
            </a:endParaRPr>
          </a:p>
          <a:p>
            <a:pPr algn="l" rtl="0">
              <a:buNone/>
            </a:pPr>
            <a:endParaRPr lang="en-US" sz="2800" dirty="0" smtClean="0"/>
          </a:p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a-IR" sz="3600" dirty="0" smtClean="0"/>
              <a:t> </a:t>
            </a:r>
            <a:r>
              <a:rPr lang="en-US" sz="3600" dirty="0" smtClean="0"/>
              <a:t>ACTH stimulation test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In </a:t>
            </a:r>
            <a:r>
              <a:rPr lang="en-US" sz="2800" dirty="0" err="1" smtClean="0"/>
              <a:t>nonclassic</a:t>
            </a:r>
            <a:r>
              <a:rPr lang="en-US" sz="2800" dirty="0" smtClean="0"/>
              <a:t> 3ßHSD deficiency, Post ACTH 17-hydroxypregnenolone &gt; 5 SD or &gt; 3000 </a:t>
            </a:r>
            <a:r>
              <a:rPr lang="en-US" sz="2800" dirty="0" err="1" smtClean="0"/>
              <a:t>ng</a:t>
            </a:r>
            <a:r>
              <a:rPr lang="en-US" sz="2800" dirty="0" smtClean="0"/>
              <a:t>/ </a:t>
            </a:r>
            <a:r>
              <a:rPr lang="en-US" sz="2800" dirty="0" err="1" smtClean="0"/>
              <a:t>dL</a:t>
            </a:r>
            <a:r>
              <a:rPr lang="en-US" sz="2800" dirty="0" smtClean="0"/>
              <a:t> 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Pediatric </a:t>
            </a:r>
            <a:r>
              <a:rPr lang="en-US" sz="1200" dirty="0" err="1" smtClean="0"/>
              <a:t>Endocronology</a:t>
            </a:r>
            <a:r>
              <a:rPr lang="en-US" sz="1200" dirty="0" smtClean="0"/>
              <a:t> </a:t>
            </a:r>
            <a:r>
              <a:rPr lang="en-US" sz="1200" dirty="0" err="1" smtClean="0"/>
              <a:t>Sperling</a:t>
            </a:r>
            <a:r>
              <a:rPr lang="en-US" sz="1200" dirty="0" smtClean="0"/>
              <a:t> 2014</a:t>
            </a:r>
            <a:endParaRPr lang="fa-IR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ACTH stimulation test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800" dirty="0" smtClean="0"/>
              <a:t>DHEAS &gt;700 </a:t>
            </a:r>
            <a:r>
              <a:rPr lang="en-US" sz="2800" dirty="0" smtClean="0"/>
              <a:t>µg/</a:t>
            </a:r>
            <a:r>
              <a:rPr lang="en-US" sz="2800" dirty="0" err="1" smtClean="0"/>
              <a:t>dL</a:t>
            </a:r>
            <a:r>
              <a:rPr lang="en-US" sz="2800" dirty="0" smtClean="0"/>
              <a:t> </a:t>
            </a:r>
            <a:r>
              <a:rPr lang="en-US" sz="2800" dirty="0" smtClean="0"/>
              <a:t>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Imaging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When we should suspicious to </a:t>
            </a:r>
            <a:r>
              <a:rPr lang="en-US" sz="2800" dirty="0" err="1" smtClean="0"/>
              <a:t>virilizing</a:t>
            </a:r>
            <a:r>
              <a:rPr lang="en-US" sz="2800" dirty="0" smtClean="0"/>
              <a:t> tumors ? </a:t>
            </a:r>
            <a:endParaRPr lang="fa-I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err="1" smtClean="0"/>
              <a:t>Dexamethasone</a:t>
            </a:r>
            <a:r>
              <a:rPr lang="en-US" sz="3200" dirty="0" smtClean="0"/>
              <a:t> androgen suppression test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For differentiation of :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err="1" smtClean="0"/>
              <a:t>Virilizing</a:t>
            </a:r>
            <a:r>
              <a:rPr lang="en-US" sz="2800" dirty="0" smtClean="0"/>
              <a:t> tumor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/>
              <a:t>Other forms of </a:t>
            </a:r>
            <a:r>
              <a:rPr lang="en-US" sz="2800" dirty="0" err="1" smtClean="0"/>
              <a:t>virilization</a:t>
            </a:r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/>
            <a:endParaRPr lang="en-US" sz="1600" dirty="0" smtClean="0"/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None/>
            </a:pPr>
            <a:r>
              <a:rPr lang="en-US" sz="1200" dirty="0" err="1" smtClean="0"/>
              <a:t>Endocrinol</a:t>
            </a:r>
            <a:r>
              <a:rPr lang="en-US" sz="1200" dirty="0" smtClean="0"/>
              <a:t> </a:t>
            </a:r>
            <a:r>
              <a:rPr lang="en-US" sz="1200" dirty="0" err="1" smtClean="0"/>
              <a:t>Metab</a:t>
            </a:r>
            <a:r>
              <a:rPr lang="en-US" sz="1200" dirty="0" smtClean="0"/>
              <a:t> </a:t>
            </a:r>
            <a:r>
              <a:rPr lang="en-US" sz="1200" dirty="0" err="1" smtClean="0"/>
              <a:t>Clin</a:t>
            </a:r>
            <a:r>
              <a:rPr lang="en-US" sz="1200" dirty="0" smtClean="0"/>
              <a:t> North Am 1993</a:t>
            </a:r>
            <a:endParaRPr lang="fa-I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i="1" u="sng" dirty="0" err="1" smtClean="0">
                <a:solidFill>
                  <a:srgbClr val="C00000"/>
                </a:solidFill>
              </a:rPr>
              <a:t>Dexamethasone</a:t>
            </a:r>
            <a:r>
              <a:rPr lang="en-US" sz="2800" b="1" i="1" u="sng" dirty="0" smtClean="0">
                <a:solidFill>
                  <a:srgbClr val="C00000"/>
                </a:solidFill>
              </a:rPr>
              <a:t>  :    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1 mg/m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/day QID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Four days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err="1" smtClean="0"/>
              <a:t>Cortisol</a:t>
            </a:r>
            <a:r>
              <a:rPr lang="en-US" sz="2800" dirty="0" smtClean="0"/>
              <a:t>, DHEA-S, and androgens on the morning of the fifth day</a:t>
            </a:r>
          </a:p>
          <a:p>
            <a:pPr algn="l" rtl="0">
              <a:buNone/>
            </a:pPr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err="1" smtClean="0"/>
              <a:t>Dexamethasone</a:t>
            </a:r>
            <a:r>
              <a:rPr lang="en-US" sz="3200" dirty="0" smtClean="0"/>
              <a:t> androgen suppression test</a:t>
            </a:r>
            <a:endParaRPr lang="fa-I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DHEAS fall by more than 75 %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err="1" smtClean="0"/>
              <a:t>Cortisol</a:t>
            </a:r>
            <a:r>
              <a:rPr lang="en-US" sz="2800" dirty="0" smtClean="0"/>
              <a:t> fall to under 1 mcg/</a:t>
            </a:r>
            <a:r>
              <a:rPr lang="en-US" sz="2800" dirty="0" err="1" smtClean="0"/>
              <a:t>dL</a:t>
            </a:r>
            <a:r>
              <a:rPr lang="en-US" sz="2800" dirty="0" smtClean="0"/>
              <a:t> 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Androgens fall to </a:t>
            </a:r>
            <a:r>
              <a:rPr lang="en-US" sz="2800" dirty="0" err="1" smtClean="0"/>
              <a:t>prepubertal</a:t>
            </a:r>
            <a:r>
              <a:rPr lang="en-US" sz="2800" dirty="0" smtClean="0"/>
              <a:t> </a:t>
            </a:r>
            <a:r>
              <a:rPr lang="en-US" sz="2800" dirty="0" smtClean="0"/>
              <a:t>concentrations</a:t>
            </a:r>
          </a:p>
          <a:p>
            <a:pPr algn="l" rtl="0">
              <a:buBlip>
                <a:blip r:embed="rId2"/>
              </a:buBlip>
            </a:pPr>
            <a:endParaRPr lang="en-US" sz="2800" dirty="0" smtClean="0"/>
          </a:p>
          <a:p>
            <a:pPr algn="ctr" rtl="0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exaggerated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adrenarche</a:t>
            </a:r>
            <a:endParaRPr lang="en-US" sz="2800" dirty="0" smtClean="0"/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DAS </a:t>
            </a:r>
            <a:r>
              <a:rPr lang="en-US" sz="3200" dirty="0" smtClean="0"/>
              <a:t>test</a:t>
            </a:r>
            <a:endParaRPr lang="fa-I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59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Activation of the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reticularis</a:t>
            </a:r>
            <a:r>
              <a:rPr lang="en-US" sz="2800" dirty="0" smtClean="0"/>
              <a:t> occurs at a mean age of 6 - 8 years in boys and girls.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200" dirty="0" smtClean="0"/>
              <a:t>Arch </a:t>
            </a:r>
            <a:r>
              <a:rPr lang="en-US" sz="1200" dirty="0" err="1" smtClean="0"/>
              <a:t>Dis</a:t>
            </a:r>
            <a:r>
              <a:rPr lang="en-US" sz="1200" dirty="0" smtClean="0"/>
              <a:t> Child. 2012</a:t>
            </a:r>
          </a:p>
          <a:p>
            <a:pPr algn="l" rtl="0"/>
            <a:endParaRPr lang="fa-I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err="1" smtClean="0"/>
              <a:t>Zona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Reticularis</a:t>
            </a:r>
            <a:endParaRPr lang="fa-IR" sz="3600" b="1" dirty="0"/>
          </a:p>
        </p:txBody>
      </p:sp>
      <p:pic>
        <p:nvPicPr>
          <p:cNvPr id="7" name="Picture 6" descr="gi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857496"/>
            <a:ext cx="28575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One or more androgen levels remains above.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 Normal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suppression</a:t>
            </a:r>
            <a:r>
              <a:rPr lang="en-US" sz="2800" dirty="0" smtClean="0"/>
              <a:t>.</a:t>
            </a:r>
          </a:p>
          <a:p>
            <a:pPr algn="l" rtl="0">
              <a:buBlip>
                <a:blip r:embed="rId2"/>
              </a:buBlip>
            </a:pPr>
            <a:endParaRPr lang="en-US" sz="2800" dirty="0" smtClean="0"/>
          </a:p>
          <a:p>
            <a:pPr algn="ctr" rtl="0">
              <a:buNone/>
            </a:pPr>
            <a:r>
              <a:rPr lang="en-US" sz="2800" b="1" i="1" dirty="0" err="1" smtClean="0">
                <a:solidFill>
                  <a:srgbClr val="C00000"/>
                </a:solidFill>
              </a:rPr>
              <a:t>virilizing</a:t>
            </a:r>
            <a:r>
              <a:rPr lang="en-US" sz="2800" b="1" i="1" dirty="0" smtClean="0">
                <a:solidFill>
                  <a:srgbClr val="C00000"/>
                </a:solidFill>
              </a:rPr>
              <a:t> tumors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DAS </a:t>
            </a:r>
            <a:r>
              <a:rPr lang="en-US" sz="3200" dirty="0" smtClean="0"/>
              <a:t>test</a:t>
            </a:r>
            <a:endParaRPr lang="fa-IR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None suppress normally</a:t>
            </a:r>
            <a:r>
              <a:rPr lang="en-US" sz="2800" dirty="0" smtClean="0"/>
              <a:t>.</a:t>
            </a:r>
          </a:p>
          <a:p>
            <a:pPr algn="l" rtl="0">
              <a:buBlip>
                <a:blip r:embed="rId2"/>
              </a:buBlip>
            </a:pPr>
            <a:endParaRPr lang="en-US" dirty="0" smtClean="0"/>
          </a:p>
          <a:p>
            <a:pPr algn="ctr" rtl="0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Cushing's syndrome or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glucocorticoid</a:t>
            </a:r>
            <a:r>
              <a:rPr lang="en-US" sz="2800" b="1" i="1" dirty="0" smtClean="0">
                <a:solidFill>
                  <a:srgbClr val="C00000"/>
                </a:solidFill>
              </a:rPr>
              <a:t> resistance</a:t>
            </a:r>
            <a:endParaRPr lang="fa-IR" sz="2800" b="1" i="1" dirty="0" smtClean="0">
              <a:solidFill>
                <a:srgbClr val="C00000"/>
              </a:solidFill>
            </a:endParaRPr>
          </a:p>
          <a:p>
            <a:pPr algn="ctr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61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rtl="0"/>
            <a:r>
              <a:rPr lang="en-US" sz="3200" dirty="0" smtClean="0"/>
              <a:t>DAS </a:t>
            </a:r>
            <a:r>
              <a:rPr lang="en-US" sz="3200" dirty="0" smtClean="0"/>
              <a:t>test</a:t>
            </a:r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MANAGEMENT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i="1" dirty="0" smtClean="0">
                <a:solidFill>
                  <a:srgbClr val="00B050"/>
                </a:solidFill>
              </a:rPr>
              <a:t>No specific endocrine treatment </a:t>
            </a:r>
            <a:r>
              <a:rPr lang="en-US" sz="2800" dirty="0" smtClean="0"/>
              <a:t>is required for 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, since this is a benign condition in children. 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62</a:t>
            </a:fld>
            <a:endParaRPr lang="fa-IR"/>
          </a:p>
        </p:txBody>
      </p:sp>
      <p:pic>
        <p:nvPicPr>
          <p:cNvPr id="5" name="Picture 4" descr="ma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214554"/>
            <a:ext cx="321469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Counseling about a diet and exercise program is indicated for obesity and metabolic syndrome, if present.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63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MANAGEMENT</a:t>
            </a:r>
            <a:endParaRPr lang="fa-IR" sz="3600" dirty="0"/>
          </a:p>
        </p:txBody>
      </p:sp>
      <p:pic>
        <p:nvPicPr>
          <p:cNvPr id="6" name="Picture 5" descr="c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286124"/>
            <a:ext cx="664373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Insulin resistance and a history of LBW, the option of treatment with insulin </a:t>
            </a:r>
            <a:r>
              <a:rPr lang="en-US" sz="2800" dirty="0" err="1" smtClean="0"/>
              <a:t>sensitising</a:t>
            </a:r>
            <a:r>
              <a:rPr lang="en-US" sz="2800" dirty="0" smtClean="0"/>
              <a:t> agents such as </a:t>
            </a:r>
            <a:r>
              <a:rPr lang="en-US" sz="2800" dirty="0" err="1" smtClean="0"/>
              <a:t>metformin</a:t>
            </a:r>
            <a:r>
              <a:rPr lang="en-US" sz="2800" dirty="0" smtClean="0"/>
              <a:t> may be considered .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64</a:t>
            </a:fld>
            <a:endParaRPr lang="fa-I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43428" cy="2400304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    The parents should be evaluated for type 2 diabetes .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65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MANAGEMENT</a:t>
            </a:r>
            <a:endParaRPr lang="fa-IR" sz="3600" dirty="0"/>
          </a:p>
        </p:txBody>
      </p:sp>
      <p:pic>
        <p:nvPicPr>
          <p:cNvPr id="6" name="Picture 5" descr="2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214554"/>
            <a:ext cx="2857500" cy="2181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Precautions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Because the initial diagnosis may have been incorrect, these patients should be re-evaluated 3- 6 months later for evidence of </a:t>
            </a:r>
            <a:r>
              <a:rPr lang="en-US" sz="2800" dirty="0" err="1" smtClean="0"/>
              <a:t>virilization</a:t>
            </a:r>
            <a:r>
              <a:rPr lang="en-US" sz="2800" dirty="0" smtClean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66</a:t>
            </a:fld>
            <a:endParaRPr lang="fa-IR"/>
          </a:p>
        </p:txBody>
      </p:sp>
      <p:pic>
        <p:nvPicPr>
          <p:cNvPr id="5" name="Picture 4" descr="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214554"/>
            <a:ext cx="2643206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2500306"/>
            <a:ext cx="4329114" cy="254318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Girls with premature </a:t>
            </a:r>
            <a:r>
              <a:rPr lang="en-US" sz="2800" dirty="0" err="1" smtClean="0"/>
              <a:t>pubarche</a:t>
            </a:r>
            <a:r>
              <a:rPr lang="en-US" sz="2800" dirty="0" smtClean="0"/>
              <a:t> appear to carry about a 15 to 20 percent risk of developing PCOS. 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Precautions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67</a:t>
            </a:fld>
            <a:endParaRPr lang="fa-IR"/>
          </a:p>
        </p:txBody>
      </p:sp>
      <p:pic>
        <p:nvPicPr>
          <p:cNvPr id="6" name="Picture 5" descr="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571744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may occasionally be a harbinger of type 2 diabetes or metabolic syndrome in adulthood.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Precautions</a:t>
            </a:r>
            <a:endParaRPr lang="fa-I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68</a:t>
            </a:fld>
            <a:endParaRPr lang="fa-IR"/>
          </a:p>
        </p:txBody>
      </p:sp>
      <p:pic>
        <p:nvPicPr>
          <p:cNvPr id="6" name="Picture 5" descr="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928934"/>
            <a:ext cx="4857784" cy="2786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Conclusions</a:t>
            </a:r>
            <a:br>
              <a:rPr lang="en-US" b="1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Premature </a:t>
            </a:r>
            <a:r>
              <a:rPr lang="en-US" sz="2800" dirty="0" err="1" smtClean="0"/>
              <a:t>adrenarche</a:t>
            </a:r>
            <a:r>
              <a:rPr lang="en-US" sz="2800" dirty="0" smtClean="0"/>
              <a:t> is a common reason for children (particularly girls) to present either to the general pediatric or endocrine clinic. 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69</a:t>
            </a:fld>
            <a:endParaRPr lang="fa-IR"/>
          </a:p>
        </p:txBody>
      </p:sp>
      <p:pic>
        <p:nvPicPr>
          <p:cNvPr id="5" name="Picture 4" descr="VB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357562"/>
            <a:ext cx="2857500" cy="283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0750" cy="4525963"/>
          </a:xfrm>
        </p:spPr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err="1" smtClean="0">
                <a:solidFill>
                  <a:srgbClr val="C00000"/>
                </a:solidFill>
              </a:rPr>
              <a:t>Adrenarche</a:t>
            </a:r>
            <a:r>
              <a:rPr lang="en-US" sz="2800" dirty="0" smtClean="0"/>
              <a:t> :</a:t>
            </a:r>
          </a:p>
          <a:p>
            <a:pPr algn="l" rtl="0">
              <a:buNone/>
            </a:pPr>
            <a:r>
              <a:rPr lang="en-US" sz="2800" dirty="0" smtClean="0"/>
              <a:t>    Increase in adrenal androgen production that becomes biochemically apparent as a rise in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DHEAS</a:t>
            </a:r>
            <a:r>
              <a:rPr lang="en-US" sz="2800" dirty="0" smtClean="0"/>
              <a:t>.</a:t>
            </a:r>
            <a:endParaRPr lang="fa-IR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err="1" smtClean="0"/>
              <a:t>Adrenarche</a:t>
            </a:r>
            <a:endParaRPr lang="fa-IR" sz="3600" b="1" dirty="0"/>
          </a:p>
        </p:txBody>
      </p:sp>
      <p:pic>
        <p:nvPicPr>
          <p:cNvPr id="5" name="Picture 4" descr="Cap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1714488"/>
            <a:ext cx="2643206" cy="45005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It is a benign condition but other causes of </a:t>
            </a:r>
            <a:r>
              <a:rPr lang="en-US" sz="2800" dirty="0" err="1" smtClean="0"/>
              <a:t>hyperandrogenism</a:t>
            </a:r>
            <a:r>
              <a:rPr lang="en-US" sz="2800" dirty="0" smtClean="0"/>
              <a:t> must be excluded. </a:t>
            </a:r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70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Conclusions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It may be associated with PCOS-like phenotype in conjunction with components of the metabolic syndrome</a:t>
            </a:r>
            <a:r>
              <a:rPr lang="en-US" dirty="0" smtClean="0"/>
              <a:t>.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71</a:t>
            </a:fld>
            <a:endParaRPr lang="fa-IR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Conclusions</a:t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868346"/>
          </a:xfrm>
          <a:solidFill>
            <a:schemeClr val="tx1"/>
          </a:solidFill>
        </p:spPr>
        <p:txBody>
          <a:bodyPr/>
          <a:lstStyle/>
          <a:p>
            <a:r>
              <a:rPr lang="fa-IR" dirty="0" smtClean="0">
                <a:solidFill>
                  <a:srgbClr val="FFFF00"/>
                </a:solidFill>
              </a:rPr>
              <a:t>با تشکر </a:t>
            </a:r>
            <a:endParaRPr lang="fa-IR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Y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8143932" cy="49292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dirty="0" smtClean="0"/>
              <a:t>Not completely understood.</a:t>
            </a:r>
          </a:p>
          <a:p>
            <a:pPr algn="l" rtl="0">
              <a:buBlip>
                <a:blip r:embed="rId2"/>
              </a:buBlip>
            </a:pPr>
            <a:r>
              <a:rPr lang="en-US" sz="2800" dirty="0" smtClean="0"/>
              <a:t>It is independent of central puberty and </a:t>
            </a:r>
            <a:r>
              <a:rPr lang="en-US" sz="2800" dirty="0" err="1" smtClean="0"/>
              <a:t>gonadarche</a:t>
            </a:r>
            <a:r>
              <a:rPr lang="en-US" sz="28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hypogonadotrophic</a:t>
            </a:r>
            <a:r>
              <a:rPr lang="en-US" sz="2400" dirty="0" smtClean="0"/>
              <a:t> </a:t>
            </a:r>
            <a:r>
              <a:rPr lang="en-US" sz="2400" dirty="0" err="1" smtClean="0"/>
              <a:t>hypogonadism</a:t>
            </a:r>
            <a:r>
              <a:rPr lang="en-US" sz="2400" dirty="0" smtClean="0"/>
              <a:t> and </a:t>
            </a:r>
            <a:r>
              <a:rPr lang="en-US" sz="2400" dirty="0" err="1" smtClean="0"/>
              <a:t>gonadal</a:t>
            </a:r>
            <a:r>
              <a:rPr lang="en-US" sz="2400" dirty="0" smtClean="0"/>
              <a:t> </a:t>
            </a:r>
            <a:r>
              <a:rPr lang="en-US" sz="2400" dirty="0" err="1" smtClean="0"/>
              <a:t>dysgenesis</a:t>
            </a:r>
            <a:r>
              <a:rPr lang="en-US" sz="2400" dirty="0" smtClean="0"/>
              <a:t>).</a:t>
            </a:r>
            <a:endParaRPr lang="fa-I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Mechanisms  Of  </a:t>
            </a:r>
            <a:r>
              <a:rPr lang="en-US" sz="3600" b="1" dirty="0" err="1" smtClean="0"/>
              <a:t>Adrenarche</a:t>
            </a:r>
            <a:endParaRPr lang="fa-IR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Blip>
                <a:blip r:embed="rId2"/>
              </a:buBlip>
            </a:pPr>
            <a:r>
              <a:rPr lang="en-US" sz="2800" b="1" i="1" u="sng" dirty="0" err="1" smtClean="0">
                <a:solidFill>
                  <a:srgbClr val="996600"/>
                </a:solidFill>
              </a:rPr>
              <a:t>Leptin</a:t>
            </a:r>
            <a:r>
              <a:rPr lang="en-US" sz="2800" dirty="0" smtClean="0"/>
              <a:t> may enhance the activity of 17,20-lyase .</a:t>
            </a:r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/>
            <a:endParaRPr lang="en-US" sz="2800" baseline="30000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endParaRPr lang="en-US" sz="1200" i="1" dirty="0" smtClean="0"/>
          </a:p>
          <a:p>
            <a:pPr algn="l" rtl="0">
              <a:buNone/>
            </a:pPr>
            <a:r>
              <a:rPr lang="en-US" sz="1200" i="1" dirty="0" smtClean="0"/>
              <a:t>Endocrinology</a:t>
            </a:r>
            <a:r>
              <a:rPr lang="en-US" sz="1200" dirty="0" smtClean="0"/>
              <a:t> 2000</a:t>
            </a:r>
            <a:endParaRPr lang="fa-IR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Mechanisms  Of  </a:t>
            </a:r>
            <a:r>
              <a:rPr lang="en-US" sz="3600" b="1" dirty="0" err="1" smtClean="0"/>
              <a:t>Adrenarche</a:t>
            </a:r>
            <a:endParaRPr lang="fa-IR" sz="3600" b="1" dirty="0"/>
          </a:p>
        </p:txBody>
      </p:sp>
      <p:pic>
        <p:nvPicPr>
          <p:cNvPr id="5" name="Picture 2" descr="C:\Users\dell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285992"/>
            <a:ext cx="4143404" cy="421484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7C4E-48E7-4832-8C6B-3E63CC628462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1545</Words>
  <Application>Microsoft Office PowerPoint</Application>
  <PresentationFormat>On-screen Show (4:3)</PresentationFormat>
  <Paragraphs>514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Slide 1</vt:lpstr>
      <vt:lpstr>Premature adrenarche</vt:lpstr>
      <vt:lpstr>Zona Reticularis</vt:lpstr>
      <vt:lpstr>Steroidogenic pathways within the zona reticularis</vt:lpstr>
      <vt:lpstr>Zona Reticularis</vt:lpstr>
      <vt:lpstr>Zona Reticularis</vt:lpstr>
      <vt:lpstr>Adrenarche</vt:lpstr>
      <vt:lpstr>Mechanisms  Of  Adrenarche</vt:lpstr>
      <vt:lpstr>Mechanisms  Of  Adrenarche</vt:lpstr>
      <vt:lpstr>Mechanisms  Of  Adrenarche</vt:lpstr>
      <vt:lpstr>Mechanisms  Of  Adrenarche</vt:lpstr>
      <vt:lpstr>    Pubarche    </vt:lpstr>
      <vt:lpstr>  Premature pubarche   </vt:lpstr>
      <vt:lpstr>Premature pubarche</vt:lpstr>
      <vt:lpstr>  Premature adrenarche  </vt:lpstr>
      <vt:lpstr>Premature adrenarche</vt:lpstr>
      <vt:lpstr>Premature adrenarche</vt:lpstr>
      <vt:lpstr>Premature adrenarche</vt:lpstr>
      <vt:lpstr>Premature adrenarche</vt:lpstr>
      <vt:lpstr>Premature adrenarche</vt:lpstr>
      <vt:lpstr>Premature adrenarche</vt:lpstr>
      <vt:lpstr>Exaggerated adrenarche</vt:lpstr>
      <vt:lpstr>Exaggerated adrenarche</vt:lpstr>
      <vt:lpstr>ETIOLOGY</vt:lpstr>
      <vt:lpstr>ETIOLOGY</vt:lpstr>
      <vt:lpstr>ETIOLOGY</vt:lpstr>
      <vt:lpstr>ETIOLOGY</vt:lpstr>
      <vt:lpstr>ETIOLOGY</vt:lpstr>
      <vt:lpstr>ETIOLOGY</vt:lpstr>
      <vt:lpstr>DIFFERENTIAL DIAGNOSIS</vt:lpstr>
      <vt:lpstr>DIFFERENTIAL DIAGNOSIS</vt:lpstr>
      <vt:lpstr>DIFFERENTIAL DIAGNOSIS</vt:lpstr>
      <vt:lpstr>DIFFERENTIAL DIAGNOSIS</vt:lpstr>
      <vt:lpstr>DIFFERENTIAL DIAGNOSIS</vt:lpstr>
      <vt:lpstr>DIFFERENTIAL DIAGNOSIS</vt:lpstr>
      <vt:lpstr>DIFFERENTIAL DIAGNOSIS</vt:lpstr>
      <vt:lpstr>DIFFERENTIAL DIAGNOSIS</vt:lpstr>
      <vt:lpstr>DIFFERENTIAL DIAGNOSIS</vt:lpstr>
      <vt:lpstr>EVALUATION</vt:lpstr>
      <vt:lpstr> History and Examination </vt:lpstr>
      <vt:lpstr> History and Examination </vt:lpstr>
      <vt:lpstr> History and Examination </vt:lpstr>
      <vt:lpstr> History and Examination </vt:lpstr>
      <vt:lpstr> History and Examination </vt:lpstr>
      <vt:lpstr> History and Examination </vt:lpstr>
      <vt:lpstr> History and Examination </vt:lpstr>
      <vt:lpstr>Bone age</vt:lpstr>
      <vt:lpstr>Bone age</vt:lpstr>
      <vt:lpstr>When we should think about adrenal or virilizing disorders ? </vt:lpstr>
      <vt:lpstr>In this situations …</vt:lpstr>
      <vt:lpstr>When we think about CAH  ? </vt:lpstr>
      <vt:lpstr>ACTH stimulation test : Why ?</vt:lpstr>
      <vt:lpstr> How ? : ACTH stimulation test</vt:lpstr>
      <vt:lpstr> ACTH stimulation test</vt:lpstr>
      <vt:lpstr>ACTH stimulation test</vt:lpstr>
      <vt:lpstr>When we should suspicious to virilizing tumors ? </vt:lpstr>
      <vt:lpstr>Dexamethasone androgen suppression test</vt:lpstr>
      <vt:lpstr>Dexamethasone androgen suppression test</vt:lpstr>
      <vt:lpstr>DAS test</vt:lpstr>
      <vt:lpstr>DAS test</vt:lpstr>
      <vt:lpstr>DAS test</vt:lpstr>
      <vt:lpstr>MANAGEMENT</vt:lpstr>
      <vt:lpstr>MANAGEMENT</vt:lpstr>
      <vt:lpstr>Slide 64</vt:lpstr>
      <vt:lpstr>MANAGEMENT</vt:lpstr>
      <vt:lpstr>Precautions</vt:lpstr>
      <vt:lpstr>Precautions</vt:lpstr>
      <vt:lpstr>Precautions</vt:lpstr>
      <vt:lpstr> Conclusions </vt:lpstr>
      <vt:lpstr> Conclusions </vt:lpstr>
      <vt:lpstr> Conclusions </vt:lpstr>
      <vt:lpstr>با تشکر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190</cp:revision>
  <dcterms:created xsi:type="dcterms:W3CDTF">2015-09-09T18:12:38Z</dcterms:created>
  <dcterms:modified xsi:type="dcterms:W3CDTF">2015-10-26T19:39:39Z</dcterms:modified>
</cp:coreProperties>
</file>