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53" r:id="rId2"/>
    <p:sldId id="256" r:id="rId3"/>
    <p:sldId id="257" r:id="rId4"/>
    <p:sldId id="277" r:id="rId5"/>
    <p:sldId id="276" r:id="rId6"/>
    <p:sldId id="279" r:id="rId7"/>
    <p:sldId id="275" r:id="rId8"/>
    <p:sldId id="332" r:id="rId9"/>
    <p:sldId id="281" r:id="rId10"/>
    <p:sldId id="282" r:id="rId11"/>
    <p:sldId id="283" r:id="rId12"/>
    <p:sldId id="284" r:id="rId13"/>
    <p:sldId id="285" r:id="rId14"/>
    <p:sldId id="280" r:id="rId15"/>
    <p:sldId id="286" r:id="rId16"/>
    <p:sldId id="330" r:id="rId17"/>
    <p:sldId id="329" r:id="rId18"/>
    <p:sldId id="258" r:id="rId19"/>
    <p:sldId id="259" r:id="rId20"/>
    <p:sldId id="362" r:id="rId21"/>
    <p:sldId id="361" r:id="rId22"/>
    <p:sldId id="360" r:id="rId23"/>
    <p:sldId id="293" r:id="rId24"/>
    <p:sldId id="333" r:id="rId25"/>
    <p:sldId id="335" r:id="rId26"/>
    <p:sldId id="334" r:id="rId27"/>
    <p:sldId id="294" r:id="rId28"/>
    <p:sldId id="298" r:id="rId29"/>
    <p:sldId id="287" r:id="rId30"/>
    <p:sldId id="291" r:id="rId31"/>
    <p:sldId id="295" r:id="rId32"/>
    <p:sldId id="300" r:id="rId33"/>
    <p:sldId id="299" r:id="rId34"/>
    <p:sldId id="297" r:id="rId35"/>
    <p:sldId id="301" r:id="rId36"/>
    <p:sldId id="304" r:id="rId37"/>
    <p:sldId id="303" r:id="rId38"/>
    <p:sldId id="306" r:id="rId39"/>
    <p:sldId id="378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80" r:id="rId51"/>
    <p:sldId id="382" r:id="rId52"/>
    <p:sldId id="383" r:id="rId53"/>
    <p:sldId id="384" r:id="rId54"/>
    <p:sldId id="385" r:id="rId55"/>
    <p:sldId id="305" r:id="rId56"/>
    <p:sldId id="390" r:id="rId57"/>
    <p:sldId id="391" r:id="rId58"/>
    <p:sldId id="337" r:id="rId59"/>
    <p:sldId id="336" r:id="rId60"/>
    <p:sldId id="338" r:id="rId61"/>
    <p:sldId id="340" r:id="rId62"/>
    <p:sldId id="339" r:id="rId63"/>
    <p:sldId id="364" r:id="rId64"/>
    <p:sldId id="365" r:id="rId65"/>
    <p:sldId id="366" r:id="rId66"/>
    <p:sldId id="392" r:id="rId67"/>
    <p:sldId id="39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660"/>
  </p:normalViewPr>
  <p:slideViewPr>
    <p:cSldViewPr>
      <p:cViewPr varScale="1">
        <p:scale>
          <a:sx n="69" d="100"/>
          <a:sy n="69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34C40-D582-46B8-8E00-9C177EF82D7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051FA-6CE5-4F2B-AADD-483862984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5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0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72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UPTODate</a:t>
            </a:r>
            <a:endParaRPr lang="en-US" dirty="0" smtClean="0"/>
          </a:p>
          <a:p>
            <a:r>
              <a:rPr lang="en-US" dirty="0" smtClean="0"/>
              <a:t>It is caused by expansion of a repetition of the cytosine–guanine–guanine trinucleotide segment (CGG)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7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williams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46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09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7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5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74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9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5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6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9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82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W638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79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14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396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18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1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241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17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7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clinically symptomatic adrenal insufficiency is rare, it has been reported that 3.2%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women with POF have adrenal antibodies to the 21-hydroxylase enzyme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15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1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Hormone replacement therapy in young women with primary ovarian insufficiency and early menopause Fertility and Sterility® Vol. 106, No. 7, December 2016 0015-0282/$36.00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2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Hormone replacement therapy in young women with primary ovarian insufficiency and early menopause Fertility and Sterility® Vol. 106, No. 7, December 2016 0015-0282/$36.00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572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R1=Obstet Gynecol Clin N Am 42 (2015)</a:t>
            </a:r>
            <a:endParaRPr lang="en-US" dirty="0" smtClean="0"/>
          </a:p>
          <a:p>
            <a:r>
              <a:rPr lang="en-US" dirty="0" smtClean="0"/>
              <a:t>R2=(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Fertility and Sterility® Vol. 106, No. 7, December 2016 0015-0282)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9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447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79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049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730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988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69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01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84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Obstet Gynecol Clin N Am 42 (2015) 153–161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Premature Ovarian Failure Clinical Presentation and Treatment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76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101: 4405–4412, 2016)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10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101: 4405–4412, 2016)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3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 fertility preservation following ovarian tissue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vitrification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with primary ovarian insufficiency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Reproduction, Vol.30, No.3 pp. 608–615,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57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 fertility preservation following ovarian tissue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vitrification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with primary ovarian insufficiency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Reproduction, Vol.30, No.3 pp. 608–615,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204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 fertility preservation following ovarian tissue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vitrification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patients with primary ovarian insufficiency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 Reproduction, Vol.30, No.3 pp. 608–615, 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4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9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0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3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Obstet Gynecol Clin N Am 42 (2015)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51FA-6CE5-4F2B-AADD-4838629844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6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4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3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0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123D-701A-4107-8B62-E5D9DB53FB3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1BD-24AF-404E-8038-8875F52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IN THE NAME OF GOD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" y="1117876"/>
            <a:ext cx="9184198" cy="5740124"/>
          </a:xfrm>
        </p:spPr>
      </p:pic>
    </p:spTree>
    <p:extLst>
      <p:ext uri="{BB962C8B-B14F-4D97-AF65-F5344CB8AC3E}">
        <p14:creationId xmlns:p14="http://schemas.microsoft.com/office/powerpoint/2010/main" val="24541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Deletions of </a:t>
            </a:r>
            <a:r>
              <a:rPr lang="en-US" dirty="0"/>
              <a:t>the short or long arm of the X chromosome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r>
              <a:rPr lang="en-US" dirty="0"/>
              <a:t>variable phenotype </a:t>
            </a:r>
            <a:endParaRPr lang="en-US" dirty="0" smtClean="0"/>
          </a:p>
          <a:p>
            <a:r>
              <a:rPr lang="en-US" dirty="0" smtClean="0"/>
              <a:t>Proximal </a:t>
            </a:r>
            <a:r>
              <a:rPr lang="en-US" dirty="0"/>
              <a:t>deletions of </a:t>
            </a:r>
            <a:r>
              <a:rPr lang="en-US" dirty="0" err="1"/>
              <a:t>Xq</a:t>
            </a:r>
            <a:r>
              <a:rPr lang="en-US" dirty="0"/>
              <a:t> are associated </a:t>
            </a:r>
            <a:r>
              <a:rPr lang="en-US" dirty="0" smtClean="0"/>
              <a:t>with;</a:t>
            </a:r>
          </a:p>
          <a:p>
            <a:r>
              <a:rPr lang="en-US" dirty="0" smtClean="0"/>
              <a:t> </a:t>
            </a:r>
            <a:r>
              <a:rPr lang="en-US" dirty="0"/>
              <a:t>primary amenorrhea </a:t>
            </a:r>
            <a:r>
              <a:rPr lang="en-US" dirty="0" smtClean="0"/>
              <a:t>especially if </a:t>
            </a:r>
            <a:r>
              <a:rPr lang="en-US" dirty="0"/>
              <a:t>these originate more proximal than </a:t>
            </a:r>
            <a:r>
              <a:rPr lang="en-US" dirty="0" smtClean="0"/>
              <a:t>Xq21</a:t>
            </a:r>
          </a:p>
          <a:p>
            <a:r>
              <a:rPr lang="en-US" dirty="0" smtClean="0"/>
              <a:t>Similarly</a:t>
            </a:r>
            <a:r>
              <a:rPr lang="en-US" dirty="0"/>
              <a:t>, the amount of remaining </a:t>
            </a:r>
            <a:r>
              <a:rPr lang="en-US" dirty="0" err="1"/>
              <a:t>Xp</a:t>
            </a:r>
            <a:r>
              <a:rPr lang="en-US" dirty="0"/>
              <a:t> </a:t>
            </a:r>
            <a:r>
              <a:rPr lang="en-US" dirty="0" smtClean="0"/>
              <a:t>also affects </a:t>
            </a:r>
            <a:r>
              <a:rPr lang="en-US" dirty="0"/>
              <a:t>the </a:t>
            </a:r>
            <a:r>
              <a:rPr lang="en-US" dirty="0" smtClean="0"/>
              <a:t>phenotype.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2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Autosomal chromosomal abnormalities and balanced autosomal reciprocal translocations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Trisomy 13 </a:t>
            </a:r>
            <a:r>
              <a:rPr lang="en-US" dirty="0"/>
              <a:t>and </a:t>
            </a:r>
            <a:r>
              <a:rPr lang="en-US" dirty="0" smtClean="0"/>
              <a:t>18</a:t>
            </a:r>
          </a:p>
          <a:p>
            <a:r>
              <a:rPr lang="en-US" dirty="0" smtClean="0"/>
              <a:t>Autosomal </a:t>
            </a:r>
            <a:r>
              <a:rPr lang="en-US" dirty="0"/>
              <a:t>genes are known to affect ovarian </a:t>
            </a:r>
            <a:r>
              <a:rPr lang="en-US" dirty="0" smtClean="0"/>
              <a:t>development </a:t>
            </a:r>
            <a:r>
              <a:rPr lang="en-US" dirty="0"/>
              <a:t>and </a:t>
            </a:r>
            <a:r>
              <a:rPr lang="en-US" dirty="0" smtClean="0"/>
              <a:t>translocations involving </a:t>
            </a:r>
            <a:r>
              <a:rPr lang="en-US" dirty="0"/>
              <a:t>a sex chromosome and autosome may affect </a:t>
            </a:r>
            <a:r>
              <a:rPr lang="en-US" dirty="0">
                <a:solidFill>
                  <a:srgbClr val="00B050"/>
                </a:solidFill>
              </a:rPr>
              <a:t>autosomal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gene </a:t>
            </a:r>
            <a:r>
              <a:rPr lang="en-US" dirty="0" smtClean="0">
                <a:solidFill>
                  <a:srgbClr val="00B050"/>
                </a:solidFill>
              </a:rPr>
              <a:t>expression</a:t>
            </a:r>
            <a:r>
              <a:rPr lang="en-US" dirty="0" smtClean="0"/>
              <a:t>, and/or </a:t>
            </a:r>
            <a:r>
              <a:rPr lang="en-US" dirty="0">
                <a:solidFill>
                  <a:srgbClr val="00B050"/>
                </a:solidFill>
              </a:rPr>
              <a:t>meiosis I progression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9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Autoimmune</a:t>
            </a:r>
            <a:r>
              <a:rPr lang="fr-FR" dirty="0"/>
              <a:t> </a:t>
            </a:r>
            <a:r>
              <a:rPr lang="fr-FR" dirty="0" err="1"/>
              <a:t>polyendocrine</a:t>
            </a:r>
            <a:r>
              <a:rPr lang="fr-FR" dirty="0"/>
              <a:t> syndrome (APS) </a:t>
            </a:r>
            <a:r>
              <a:rPr lang="fr-FR" dirty="0" smtClean="0"/>
              <a:t>type </a:t>
            </a:r>
            <a:r>
              <a:rPr lang="en-US" dirty="0" smtClean="0"/>
              <a:t>1 </a:t>
            </a:r>
            <a:r>
              <a:rPr lang="en-US" dirty="0"/>
              <a:t>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adrenal </a:t>
            </a:r>
            <a:r>
              <a:rPr lang="en-US" dirty="0" smtClean="0"/>
              <a:t>insufficiency</a:t>
            </a:r>
          </a:p>
          <a:p>
            <a:r>
              <a:rPr lang="en-US" dirty="0" smtClean="0"/>
              <a:t>hypoparathyroidism</a:t>
            </a:r>
            <a:endParaRPr lang="en-US" dirty="0"/>
          </a:p>
          <a:p>
            <a:r>
              <a:rPr lang="en-US" dirty="0" smtClean="0"/>
              <a:t>Hypothyroidism</a:t>
            </a:r>
          </a:p>
          <a:p>
            <a:r>
              <a:rPr lang="en-US" dirty="0" smtClean="0"/>
              <a:t>type </a:t>
            </a:r>
            <a:r>
              <a:rPr lang="en-US" dirty="0"/>
              <a:t>1 diabetes </a:t>
            </a:r>
            <a:r>
              <a:rPr lang="en-US" dirty="0" smtClean="0"/>
              <a:t>mellitus</a:t>
            </a:r>
          </a:p>
          <a:p>
            <a:r>
              <a:rPr lang="en-US" dirty="0" smtClean="0"/>
              <a:t>ovarian failure</a:t>
            </a:r>
          </a:p>
          <a:p>
            <a:r>
              <a:rPr lang="en-US" dirty="0"/>
              <a:t>APS type 1 is caused by mutations in the AIRE gene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n-US" dirty="0"/>
              <a:t>Perrault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Aautosomal</a:t>
            </a:r>
            <a:r>
              <a:rPr lang="en-US" dirty="0" smtClean="0"/>
              <a:t>-recessive </a:t>
            </a:r>
            <a:r>
              <a:rPr lang="en-US" dirty="0"/>
              <a:t>disorder involving POF and neurosensory </a:t>
            </a:r>
            <a:r>
              <a:rPr lang="en-US" dirty="0" smtClean="0"/>
              <a:t>deafness</a:t>
            </a:r>
          </a:p>
          <a:p>
            <a:r>
              <a:rPr lang="en-US" dirty="0"/>
              <a:t>The </a:t>
            </a:r>
            <a:r>
              <a:rPr lang="en-US" dirty="0" err="1" smtClean="0"/>
              <a:t>connexin</a:t>
            </a:r>
            <a:r>
              <a:rPr lang="en-US" dirty="0"/>
              <a:t> </a:t>
            </a:r>
            <a:r>
              <a:rPr lang="en-US" dirty="0" smtClean="0"/>
              <a:t>37 gene</a:t>
            </a:r>
          </a:p>
          <a:p>
            <a:r>
              <a:rPr lang="en-US" dirty="0"/>
              <a:t>is responsible for many congenital forms of deafness, and the null mice for </a:t>
            </a:r>
            <a:r>
              <a:rPr lang="en-US" dirty="0" err="1" smtClean="0"/>
              <a:t>connexin</a:t>
            </a:r>
            <a:r>
              <a:rPr lang="en-US" dirty="0"/>
              <a:t> </a:t>
            </a:r>
            <a:r>
              <a:rPr lang="en-US" dirty="0" smtClean="0"/>
              <a:t>37 </a:t>
            </a:r>
            <a:r>
              <a:rPr lang="en-US" dirty="0"/>
              <a:t>develop ovarian </a:t>
            </a:r>
            <a:r>
              <a:rPr lang="en-US" dirty="0" smtClean="0"/>
              <a:t>failure.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/>
              <a:t>Ataxia telangiectasia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Autosomal </a:t>
            </a:r>
            <a:r>
              <a:rPr lang="en-US" dirty="0"/>
              <a:t>recessive </a:t>
            </a:r>
            <a:r>
              <a:rPr lang="en-US" dirty="0" smtClean="0"/>
              <a:t>disorder</a:t>
            </a:r>
          </a:p>
          <a:p>
            <a:r>
              <a:rPr lang="en-US" dirty="0"/>
              <a:t>associated with defective DNA repair mechanisms: </a:t>
            </a:r>
            <a:endParaRPr lang="en-US" dirty="0" smtClean="0"/>
          </a:p>
          <a:p>
            <a:r>
              <a:rPr lang="en-US" dirty="0" smtClean="0"/>
              <a:t>ATM </a:t>
            </a:r>
            <a:r>
              <a:rPr lang="en-US" dirty="0"/>
              <a:t>gene</a:t>
            </a:r>
            <a:endParaRPr lang="en-US" dirty="0" smtClean="0"/>
          </a:p>
          <a:p>
            <a:pPr lvl="1"/>
            <a:r>
              <a:rPr lang="en-US" dirty="0" smtClean="0"/>
              <a:t>Progressive cerebellar ataxia</a:t>
            </a:r>
          </a:p>
          <a:p>
            <a:pPr lvl="1"/>
            <a:r>
              <a:rPr lang="en-US" dirty="0"/>
              <a:t>abnormal eye movements</a:t>
            </a:r>
            <a:endParaRPr lang="en-US" dirty="0" smtClean="0"/>
          </a:p>
          <a:p>
            <a:pPr lvl="1"/>
            <a:r>
              <a:rPr lang="en-US" dirty="0" err="1" smtClean="0"/>
              <a:t>Telangiectesias</a:t>
            </a:r>
            <a:endParaRPr lang="en-US" dirty="0" smtClean="0"/>
          </a:p>
          <a:p>
            <a:pPr lvl="1"/>
            <a:r>
              <a:rPr lang="en-US" dirty="0" smtClean="0"/>
              <a:t>Immunodeficiency</a:t>
            </a:r>
            <a:endParaRPr lang="en-US" dirty="0"/>
          </a:p>
          <a:p>
            <a:pPr lvl="1"/>
            <a:r>
              <a:rPr lang="en-US" dirty="0" smtClean="0"/>
              <a:t>Genomic instability</a:t>
            </a:r>
          </a:p>
          <a:p>
            <a:pPr lvl="1"/>
            <a:r>
              <a:rPr lang="en-US" dirty="0" smtClean="0"/>
              <a:t>Malignancy</a:t>
            </a:r>
          </a:p>
          <a:p>
            <a:r>
              <a:rPr lang="pt-BR" sz="16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Mutations in the FOXL2 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Women with </a:t>
            </a:r>
            <a:endParaRPr lang="en-US" dirty="0" smtClean="0"/>
          </a:p>
          <a:p>
            <a:r>
              <a:rPr lang="en-US" dirty="0" smtClean="0"/>
              <a:t>type I </a:t>
            </a:r>
            <a:r>
              <a:rPr lang="en-US" dirty="0" err="1" smtClean="0"/>
              <a:t>blepharophimosis</a:t>
            </a:r>
            <a:endParaRPr lang="en-US" dirty="0" smtClean="0"/>
          </a:p>
          <a:p>
            <a:r>
              <a:rPr lang="en-US" dirty="0" smtClean="0"/>
              <a:t>Ptosis</a:t>
            </a:r>
          </a:p>
          <a:p>
            <a:r>
              <a:rPr lang="en-US" dirty="0" smtClean="0"/>
              <a:t>epicanthus </a:t>
            </a:r>
            <a:r>
              <a:rPr lang="en-US" dirty="0" err="1"/>
              <a:t>inversus</a:t>
            </a:r>
            <a:r>
              <a:rPr lang="en-US" dirty="0"/>
              <a:t> syndrome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present with POF. (BPES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13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Fragile X syndrome </a:t>
            </a:r>
            <a:r>
              <a:rPr lang="fr-FR" dirty="0" err="1"/>
              <a:t>premutation</a:t>
            </a:r>
            <a:r>
              <a:rPr lang="fr-FR" dirty="0"/>
              <a:t>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661248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err="1" smtClean="0"/>
              <a:t>Premutation</a:t>
            </a:r>
            <a:r>
              <a:rPr lang="en-US" dirty="0"/>
              <a:t>, &lt;200 CGG </a:t>
            </a:r>
            <a:r>
              <a:rPr lang="en-US" dirty="0" smtClean="0"/>
              <a:t>repeats </a:t>
            </a:r>
          </a:p>
          <a:p>
            <a:r>
              <a:rPr lang="en-US" dirty="0" smtClean="0"/>
              <a:t>had </a:t>
            </a:r>
            <a:r>
              <a:rPr lang="en-US" dirty="0"/>
              <a:t>been thought to be </a:t>
            </a:r>
            <a:r>
              <a:rPr lang="en-US" dirty="0" smtClean="0"/>
              <a:t>asymptomatic</a:t>
            </a:r>
          </a:p>
          <a:p>
            <a:r>
              <a:rPr lang="en-US" dirty="0" smtClean="0"/>
              <a:t>However</a:t>
            </a:r>
            <a:r>
              <a:rPr lang="en-US" dirty="0"/>
              <a:t>, further investigation reveals three potential areas of concern: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1) premature ovarian failure (women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/>
              <a:t>2) tremor-ataxia syndrome later in life (some men and a few women) </a:t>
            </a:r>
          </a:p>
          <a:p>
            <a:r>
              <a:rPr lang="en-US" dirty="0" smtClean="0"/>
              <a:t>(3</a:t>
            </a:r>
            <a:r>
              <a:rPr lang="en-US" dirty="0"/>
              <a:t>) an equivocal subtle effect on neurocognitive function</a:t>
            </a:r>
            <a:r>
              <a:rPr lang="en-US" dirty="0" smtClean="0"/>
              <a:t>.</a:t>
            </a:r>
          </a:p>
          <a:p>
            <a:r>
              <a:rPr lang="en-US" sz="1600" dirty="0" err="1" smtClean="0">
                <a:solidFill>
                  <a:srgbClr val="00B050"/>
                </a:solidFill>
              </a:rPr>
              <a:t>UPTodate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Fragile X syndrome </a:t>
            </a:r>
            <a:r>
              <a:rPr lang="fr-FR" dirty="0" err="1"/>
              <a:t>premutation</a:t>
            </a:r>
            <a:r>
              <a:rPr lang="fr-FR" dirty="0"/>
              <a:t>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41168"/>
          </a:xfrm>
        </p:spPr>
        <p:txBody>
          <a:bodyPr>
            <a:normAutofit/>
          </a:bodyPr>
          <a:lstStyle/>
          <a:p>
            <a:r>
              <a:rPr lang="en-US" dirty="0"/>
              <a:t>it is one of </a:t>
            </a:r>
            <a:r>
              <a:rPr lang="en-US" dirty="0" smtClean="0"/>
              <a:t>the </a:t>
            </a:r>
            <a:r>
              <a:rPr lang="en-US" dirty="0"/>
              <a:t>most common causes of </a:t>
            </a:r>
            <a:r>
              <a:rPr lang="en-US" dirty="0" smtClean="0"/>
              <a:t>POF</a:t>
            </a:r>
          </a:p>
          <a:p>
            <a:r>
              <a:rPr lang="en-US" dirty="0"/>
              <a:t>The incidence of fragile X </a:t>
            </a:r>
            <a:r>
              <a:rPr lang="en-US" dirty="0" err="1" smtClean="0"/>
              <a:t>premutations</a:t>
            </a:r>
            <a:r>
              <a:rPr lang="en-US" dirty="0"/>
              <a:t> </a:t>
            </a:r>
            <a:r>
              <a:rPr lang="en-US" dirty="0" smtClean="0"/>
              <a:t>(carrier </a:t>
            </a:r>
            <a:r>
              <a:rPr lang="en-US" dirty="0"/>
              <a:t>state) in women with POF was found to be </a:t>
            </a:r>
            <a:r>
              <a:rPr lang="en-US" dirty="0" smtClean="0"/>
              <a:t>between </a:t>
            </a:r>
            <a:r>
              <a:rPr lang="en-US" dirty="0"/>
              <a:t>3% and </a:t>
            </a:r>
            <a:r>
              <a:rPr lang="en-US" dirty="0" smtClean="0"/>
              <a:t>12% depending </a:t>
            </a:r>
            <a:r>
              <a:rPr lang="en-US" dirty="0"/>
              <a:t>on the family </a:t>
            </a:r>
            <a:r>
              <a:rPr lang="en-US" dirty="0" smtClean="0"/>
              <a:t>history.</a:t>
            </a:r>
          </a:p>
          <a:p>
            <a:r>
              <a:rPr lang="en-US" dirty="0"/>
              <a:t>approximately 20% of the </a:t>
            </a:r>
            <a:r>
              <a:rPr lang="en-US" dirty="0" smtClean="0"/>
              <a:t>fragile X </a:t>
            </a:r>
            <a:r>
              <a:rPr lang="en-US" dirty="0"/>
              <a:t>carriers develop POF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0595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Estrogen Receptors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ERα </a:t>
            </a:r>
            <a:r>
              <a:rPr lang="en-US" dirty="0"/>
              <a:t>is encoded by </a:t>
            </a:r>
            <a:r>
              <a:rPr lang="en-US" i="1" dirty="0"/>
              <a:t>ESR1 </a:t>
            </a:r>
            <a:r>
              <a:rPr lang="en-US" dirty="0" smtClean="0"/>
              <a:t>on chromosome </a:t>
            </a:r>
            <a:r>
              <a:rPr lang="en-US" dirty="0"/>
              <a:t>6 and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ERβ </a:t>
            </a:r>
            <a:r>
              <a:rPr lang="en-US" dirty="0"/>
              <a:t>by </a:t>
            </a:r>
            <a:r>
              <a:rPr lang="en-US" i="1" dirty="0"/>
              <a:t>ESR2 </a:t>
            </a:r>
            <a:r>
              <a:rPr lang="en-US" dirty="0"/>
              <a:t>on chromosome 14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smtClean="0">
                <a:solidFill>
                  <a:srgbClr val="00B050"/>
                </a:solidFill>
              </a:rPr>
              <a:t>Williams T13TH </a:t>
            </a:r>
            <a:r>
              <a:rPr lang="en-US" sz="1600" dirty="0">
                <a:solidFill>
                  <a:srgbClr val="00B050"/>
                </a:solidFill>
              </a:rPr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38625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Estrogen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</a:t>
            </a:r>
            <a:r>
              <a:rPr lang="en-US" dirty="0" smtClean="0"/>
              <a:t>or both </a:t>
            </a:r>
            <a:r>
              <a:rPr lang="en-US" dirty="0"/>
              <a:t>receptor mRNAs are present in most tissues.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ERβ </a:t>
            </a:r>
            <a:r>
              <a:rPr lang="en-US" dirty="0" smtClean="0"/>
              <a:t>message </a:t>
            </a:r>
            <a:r>
              <a:rPr lang="en-US" dirty="0"/>
              <a:t>is predominant, particularly in testis, </a:t>
            </a:r>
            <a:r>
              <a:rPr lang="en-US" dirty="0" smtClean="0"/>
              <a:t>ovary, spleen</a:t>
            </a:r>
            <a:r>
              <a:rPr lang="en-US" dirty="0"/>
              <a:t>, thymus, adrenal gland, brain, kidney, and skin.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ERα</a:t>
            </a:r>
            <a:r>
              <a:rPr lang="en-US" dirty="0" smtClean="0"/>
              <a:t> </a:t>
            </a:r>
            <a:r>
              <a:rPr lang="en-US" dirty="0"/>
              <a:t>message is prominent in the uterus, with relatively </a:t>
            </a:r>
            <a:r>
              <a:rPr lang="en-US" dirty="0" smtClean="0"/>
              <a:t>low levels </a:t>
            </a:r>
            <a:r>
              <a:rPr lang="en-US" dirty="0"/>
              <a:t>in most other </a:t>
            </a:r>
            <a:r>
              <a:rPr lang="en-US" dirty="0" smtClean="0"/>
              <a:t>tissues</a:t>
            </a:r>
          </a:p>
          <a:p>
            <a:endParaRPr lang="en-US" sz="1600" dirty="0" smtClean="0">
              <a:solidFill>
                <a:srgbClr val="00B050"/>
              </a:solidFill>
            </a:endParaRPr>
          </a:p>
          <a:p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B050"/>
                </a:solidFill>
              </a:rPr>
              <a:t>Williams </a:t>
            </a:r>
            <a:r>
              <a:rPr lang="en-US" sz="1600" dirty="0">
                <a:solidFill>
                  <a:srgbClr val="00B050"/>
                </a:solidFill>
              </a:rPr>
              <a:t>T13TH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Autofit/>
          </a:bodyPr>
          <a:lstStyle/>
          <a:p>
            <a:r>
              <a:rPr lang="en-US" dirty="0"/>
              <a:t>Premature Ovarian Failure</a:t>
            </a:r>
            <a:br>
              <a:rPr lang="en-US" dirty="0"/>
            </a:br>
            <a:r>
              <a:rPr lang="en-US" dirty="0"/>
              <a:t>Clinical Presentation and Treatment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err="1">
                <a:solidFill>
                  <a:schemeClr val="tx1"/>
                </a:solidFill>
              </a:rPr>
              <a:t>Dr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Karimifar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Assistant Prof. of Endocrinology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Isfahan University of Medical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Knockout of the </a:t>
            </a:r>
            <a:r>
              <a:rPr lang="en-US" i="1" dirty="0"/>
              <a:t>ERα </a:t>
            </a:r>
            <a:r>
              <a:rPr lang="en-US" dirty="0"/>
              <a:t>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significance of ERs </a:t>
            </a:r>
            <a:r>
              <a:rPr lang="en-US" dirty="0" smtClean="0"/>
              <a:t>in fetal </a:t>
            </a:r>
            <a:r>
              <a:rPr lang="en-US" dirty="0"/>
              <a:t>development is unclear. </a:t>
            </a:r>
            <a:endParaRPr lang="en-US" dirty="0" smtClean="0"/>
          </a:p>
          <a:p>
            <a:r>
              <a:rPr lang="en-US" dirty="0" smtClean="0"/>
              <a:t>Knockout </a:t>
            </a:r>
            <a:r>
              <a:rPr lang="en-US" dirty="0"/>
              <a:t>of the </a:t>
            </a:r>
            <a:r>
              <a:rPr lang="en-US" i="1" dirty="0"/>
              <a:t>ERα </a:t>
            </a:r>
            <a:r>
              <a:rPr lang="en-US" dirty="0"/>
              <a:t>gene </a:t>
            </a:r>
            <a:r>
              <a:rPr lang="en-US" dirty="0" smtClean="0"/>
              <a:t>in mice </a:t>
            </a:r>
            <a:r>
              <a:rPr lang="en-US" dirty="0"/>
              <a:t>does not impair fetal development of any tissue, </a:t>
            </a:r>
            <a:r>
              <a:rPr lang="en-US" dirty="0" smtClean="0"/>
              <a:t>but </a:t>
            </a:r>
            <a:r>
              <a:rPr lang="en-US" dirty="0" smtClean="0">
                <a:solidFill>
                  <a:srgbClr val="C00000"/>
                </a:solidFill>
              </a:rPr>
              <a:t>adult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females</a:t>
            </a:r>
            <a:r>
              <a:rPr lang="en-US" dirty="0"/>
              <a:t> are infertile, with </a:t>
            </a:r>
            <a:r>
              <a:rPr lang="en-US" dirty="0" err="1"/>
              <a:t>hypoplastic</a:t>
            </a:r>
            <a:r>
              <a:rPr lang="en-US" dirty="0"/>
              <a:t> uteri and </a:t>
            </a:r>
            <a:r>
              <a:rPr lang="en-US" dirty="0" smtClean="0"/>
              <a:t>polycystic ovaries</a:t>
            </a:r>
            <a:r>
              <a:rPr lang="en-US" dirty="0"/>
              <a:t>, and adult males manifest decreased </a:t>
            </a:r>
            <a:r>
              <a:rPr lang="en-US" dirty="0" smtClean="0"/>
              <a:t>fertility</a:t>
            </a:r>
          </a:p>
          <a:p>
            <a:r>
              <a:rPr lang="en-US" dirty="0"/>
              <a:t>In humans ERα mutations in </a:t>
            </a:r>
            <a:r>
              <a:rPr lang="en-US" dirty="0">
                <a:solidFill>
                  <a:srgbClr val="C00000"/>
                </a:solidFill>
              </a:rPr>
              <a:t>males</a:t>
            </a:r>
            <a:r>
              <a:rPr lang="en-US" dirty="0"/>
              <a:t> are associated with tall stature, osteoporosis, and insulin insensitivity.</a:t>
            </a:r>
          </a:p>
          <a:p>
            <a:r>
              <a:rPr lang="en-US" sz="17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ERβ knockout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ERβ knockout mice </a:t>
            </a:r>
            <a:r>
              <a:rPr lang="en-US" dirty="0"/>
              <a:t>develop normally, and </a:t>
            </a:r>
            <a:r>
              <a:rPr lang="en-US" dirty="0" smtClean="0"/>
              <a:t>female adults </a:t>
            </a:r>
            <a:r>
              <a:rPr lang="en-US" dirty="0"/>
              <a:t>are fertile with normal sexual </a:t>
            </a:r>
            <a:r>
              <a:rPr lang="en-US" dirty="0" smtClean="0"/>
              <a:t>behavior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ERα </a:t>
            </a:r>
            <a:r>
              <a:rPr lang="en-US" dirty="0"/>
              <a:t>and </a:t>
            </a:r>
            <a:r>
              <a:rPr lang="en-US" i="1" dirty="0"/>
              <a:t>ERβ </a:t>
            </a:r>
            <a:r>
              <a:rPr lang="en-US" dirty="0"/>
              <a:t>genes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Knockout of both </a:t>
            </a:r>
            <a:r>
              <a:rPr lang="en-US" i="1" dirty="0"/>
              <a:t>ERα </a:t>
            </a:r>
            <a:r>
              <a:rPr lang="en-US" dirty="0"/>
              <a:t>and </a:t>
            </a:r>
            <a:r>
              <a:rPr lang="en-US" i="1" dirty="0"/>
              <a:t>ERβ </a:t>
            </a:r>
            <a:r>
              <a:rPr lang="en-US" dirty="0"/>
              <a:t>genes also has little </a:t>
            </a:r>
            <a:r>
              <a:rPr lang="en-US" dirty="0" smtClean="0"/>
              <a:t>impact on </a:t>
            </a:r>
            <a:r>
              <a:rPr lang="en-US" dirty="0"/>
              <a:t>fetal development, but after birth the uterus, </a:t>
            </a:r>
            <a:r>
              <a:rPr lang="en-US" dirty="0" smtClean="0"/>
              <a:t>fallopian tubes</a:t>
            </a:r>
            <a:r>
              <a:rPr lang="en-US" dirty="0"/>
              <a:t>, vagina, and cervix in females are </a:t>
            </a:r>
            <a:r>
              <a:rPr lang="en-US" dirty="0" err="1"/>
              <a:t>hypoplastic</a:t>
            </a:r>
            <a:r>
              <a:rPr lang="en-US" dirty="0"/>
              <a:t> </a:t>
            </a:r>
            <a:r>
              <a:rPr lang="en-US" dirty="0" smtClean="0"/>
              <a:t>and unresponsive </a:t>
            </a:r>
            <a:r>
              <a:rPr lang="en-US" dirty="0"/>
              <a:t>to </a:t>
            </a:r>
            <a:r>
              <a:rPr lang="en-US" dirty="0" smtClean="0"/>
              <a:t>estrogen.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700" dirty="0">
                <a:solidFill>
                  <a:srgbClr val="00B050"/>
                </a:solidFill>
              </a:rPr>
              <a:t>Williams T13TH EDITION</a:t>
            </a:r>
          </a:p>
          <a:p>
            <a:r>
              <a:rPr lang="en-US" sz="1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2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121"/>
            <a:ext cx="8229600" cy="1143000"/>
          </a:xfrm>
        </p:spPr>
        <p:txBody>
          <a:bodyPr/>
          <a:lstStyle/>
          <a:p>
            <a:r>
              <a:rPr lang="en-US" dirty="0" smtClean="0"/>
              <a:t>Sudden </a:t>
            </a:r>
            <a:r>
              <a:rPr lang="en-US" dirty="0"/>
              <a:t>destruction of follicles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Chemotherapy</a:t>
            </a:r>
          </a:p>
          <a:p>
            <a:r>
              <a:rPr lang="en-US" dirty="0" smtClean="0"/>
              <a:t>Irradiation</a:t>
            </a:r>
          </a:p>
          <a:p>
            <a:r>
              <a:rPr lang="en-US" dirty="0" smtClean="0"/>
              <a:t>Infections </a:t>
            </a:r>
            <a:r>
              <a:rPr lang="en-US" dirty="0"/>
              <a:t>such as mumps </a:t>
            </a:r>
            <a:r>
              <a:rPr lang="en-US" dirty="0" err="1" smtClean="0"/>
              <a:t>oophoritis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The effect of irradiation depends on the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Patient’s </a:t>
            </a:r>
            <a:r>
              <a:rPr lang="en-US" dirty="0"/>
              <a:t>age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x-ray </a:t>
            </a:r>
            <a:r>
              <a:rPr lang="en-US" dirty="0" smtClean="0"/>
              <a:t>dose</a:t>
            </a:r>
            <a:endParaRPr lang="en-US" dirty="0"/>
          </a:p>
          <a:p>
            <a:r>
              <a:rPr lang="en-US" dirty="0" smtClean="0"/>
              <a:t>Younger </a:t>
            </a:r>
            <a:r>
              <a:rPr lang="en-US" dirty="0"/>
              <a:t>women </a:t>
            </a:r>
            <a:r>
              <a:rPr lang="en-US" dirty="0" smtClean="0"/>
              <a:t>(less </a:t>
            </a:r>
            <a:r>
              <a:rPr lang="en-US" dirty="0"/>
              <a:t>likely to have </a:t>
            </a:r>
            <a:r>
              <a:rPr lang="en-US" dirty="0" smtClean="0"/>
              <a:t>POI)</a:t>
            </a:r>
          </a:p>
          <a:p>
            <a:endParaRPr lang="en-US" dirty="0" smtClean="0"/>
          </a:p>
          <a:p>
            <a:r>
              <a:rPr lang="en-US" dirty="0" smtClean="0"/>
              <a:t>When the radiation field excludes the pelvis or the ovaries are transposed out of the pelvis by laparoscopic surgery before irradiation, the risk for POI is minimized. </a:t>
            </a:r>
          </a:p>
          <a:p>
            <a:endParaRPr lang="en-US" dirty="0"/>
          </a:p>
          <a:p>
            <a:r>
              <a:rPr lang="en-US" sz="16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Irradiation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/>
              <a:t>Sudden destruction of follicl</a:t>
            </a:r>
            <a:r>
              <a:rPr lang="en-US" sz="4800" dirty="0"/>
              <a:t>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Steroid levels begin to fall and gonadotropins rise within 2 weeks after irradiation of the ovaries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Chemotherapeutic </a:t>
            </a:r>
            <a:r>
              <a:rPr lang="en-US" dirty="0"/>
              <a:t>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/>
          </a:bodyPr>
          <a:lstStyle/>
          <a:p>
            <a:r>
              <a:rPr lang="en-US" dirty="0"/>
              <a:t>Most chemotherapeutic agents </a:t>
            </a:r>
            <a:r>
              <a:rPr lang="en-US" dirty="0" smtClean="0"/>
              <a:t>are </a:t>
            </a:r>
            <a:r>
              <a:rPr lang="en-US" dirty="0"/>
              <a:t>toxic to the ovaries and cause ovarian </a:t>
            </a:r>
            <a:r>
              <a:rPr lang="en-US" dirty="0" smtClean="0"/>
              <a:t>insufficiency.</a:t>
            </a:r>
          </a:p>
          <a:p>
            <a:endParaRPr lang="en-US" dirty="0" smtClean="0"/>
          </a:p>
          <a:p>
            <a:r>
              <a:rPr lang="en-US" dirty="0" smtClean="0"/>
              <a:t>Resumption </a:t>
            </a:r>
            <a:r>
              <a:rPr lang="en-US" dirty="0"/>
              <a:t>of menses and pregnancy have been reported after radiotherapy or </a:t>
            </a:r>
            <a:r>
              <a:rPr lang="en-US" dirty="0" err="1" smtClean="0"/>
              <a:t>chemotherapy,but</a:t>
            </a:r>
            <a:r>
              <a:rPr lang="en-US" dirty="0" smtClean="0"/>
              <a:t> </a:t>
            </a:r>
            <a:r>
              <a:rPr lang="en-US" dirty="0"/>
              <a:t>POI may occur years after these </a:t>
            </a:r>
            <a:r>
              <a:rPr lang="en-US" dirty="0" smtClean="0"/>
              <a:t>therapies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714202"/>
          </a:xfrm>
        </p:spPr>
        <p:txBody>
          <a:bodyPr>
            <a:normAutofit/>
          </a:bodyPr>
          <a:lstStyle/>
          <a:p>
            <a:r>
              <a:rPr lang="en-US" b="1" dirty="0"/>
              <a:t>Diagnosis and Management of </a:t>
            </a:r>
            <a:r>
              <a:rPr lang="en-US" b="1" dirty="0" smtClean="0"/>
              <a:t>Premature Ovarian </a:t>
            </a:r>
            <a:r>
              <a:rPr lang="en-US" b="1" dirty="0"/>
              <a:t>Insufficiency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Woman </a:t>
            </a:r>
            <a:r>
              <a:rPr lang="en-US" dirty="0"/>
              <a:t>younger than 40 </a:t>
            </a:r>
            <a:r>
              <a:rPr lang="en-US" dirty="0" smtClean="0"/>
              <a:t>years of </a:t>
            </a:r>
            <a:r>
              <a:rPr lang="en-US" dirty="0"/>
              <a:t>age who presents </a:t>
            </a:r>
            <a:r>
              <a:rPr lang="en-US" dirty="0" smtClean="0"/>
              <a:t>with: </a:t>
            </a:r>
          </a:p>
          <a:p>
            <a:pPr lvl="1"/>
            <a:r>
              <a:rPr lang="en-US" dirty="0" smtClean="0"/>
              <a:t>amenorrhea</a:t>
            </a:r>
            <a:r>
              <a:rPr lang="en-US" dirty="0"/>
              <a:t>, oligomenorrhea, </a:t>
            </a:r>
            <a:r>
              <a:rPr lang="en-US" dirty="0" smtClean="0"/>
              <a:t>or another </a:t>
            </a:r>
            <a:r>
              <a:rPr lang="en-US" dirty="0"/>
              <a:t>form of menstrual irregularity accompanied by </a:t>
            </a:r>
            <a:r>
              <a:rPr lang="en-US" dirty="0" smtClean="0"/>
              <a:t>hot flashes</a:t>
            </a:r>
          </a:p>
          <a:p>
            <a:endParaRPr lang="en-US" dirty="0" smtClean="0"/>
          </a:p>
          <a:p>
            <a:r>
              <a:rPr lang="en-US" dirty="0" smtClean="0"/>
              <a:t>Menopausal </a:t>
            </a:r>
            <a:r>
              <a:rPr lang="en-US" dirty="0"/>
              <a:t>serum FSH levels (40 IU/L) on at </a:t>
            </a:r>
            <a:r>
              <a:rPr lang="en-US" dirty="0" smtClean="0"/>
              <a:t>least two </a:t>
            </a:r>
            <a:r>
              <a:rPr lang="en-US" dirty="0"/>
              <a:t>occasions are sufficient for the diagnosis of POI</a:t>
            </a:r>
            <a:r>
              <a:rPr lang="en-US" dirty="0" smtClean="0"/>
              <a:t>.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Rule </a:t>
            </a:r>
            <a:r>
              <a:rPr lang="en-US" sz="3000" dirty="0"/>
              <a:t>out other reproductive </a:t>
            </a:r>
            <a:r>
              <a:rPr lang="en-US" sz="3000" dirty="0" smtClean="0"/>
              <a:t>disorders</a:t>
            </a:r>
          </a:p>
          <a:p>
            <a:r>
              <a:rPr lang="en-US" sz="3000" dirty="0" smtClean="0"/>
              <a:t>General </a:t>
            </a:r>
            <a:r>
              <a:rPr lang="en-US" sz="3000" dirty="0"/>
              <a:t>and pelvic examination, including </a:t>
            </a:r>
            <a:r>
              <a:rPr lang="en-US" sz="3000" dirty="0" smtClean="0"/>
              <a:t>the:</a:t>
            </a:r>
          </a:p>
          <a:p>
            <a:r>
              <a:rPr lang="en-US" sz="3000" dirty="0" smtClean="0"/>
              <a:t> Breast</a:t>
            </a:r>
          </a:p>
          <a:p>
            <a:r>
              <a:rPr lang="en-US" sz="3000" dirty="0" smtClean="0"/>
              <a:t>Axillary hair</a:t>
            </a:r>
          </a:p>
          <a:p>
            <a:r>
              <a:rPr lang="en-US" sz="3000" dirty="0" smtClean="0"/>
              <a:t>Pubic </a:t>
            </a:r>
            <a:r>
              <a:rPr lang="en-US" sz="3000" dirty="0"/>
              <a:t>hair </a:t>
            </a:r>
            <a:r>
              <a:rPr lang="en-US" sz="3000" dirty="0" smtClean="0"/>
              <a:t>development</a:t>
            </a:r>
          </a:p>
          <a:p>
            <a:pPr lvl="1"/>
            <a:r>
              <a:rPr lang="en-US" sz="3000" dirty="0"/>
              <a:t>A pelvic ultrasound may be necessary if </a:t>
            </a:r>
            <a:r>
              <a:rPr lang="en-US" sz="3000" dirty="0" smtClean="0"/>
              <a:t>an adequate </a:t>
            </a:r>
            <a:r>
              <a:rPr lang="en-US" sz="3000" dirty="0"/>
              <a:t>pelvic examination cannot be performed</a:t>
            </a:r>
            <a:r>
              <a:rPr lang="en-US" sz="3000" dirty="0" smtClean="0"/>
              <a:t>.</a:t>
            </a:r>
          </a:p>
          <a:p>
            <a:r>
              <a:rPr lang="en-US" sz="3000" dirty="0"/>
              <a:t>Primary amenorrhea can </a:t>
            </a:r>
            <a:r>
              <a:rPr lang="en-US" sz="3000" dirty="0" smtClean="0"/>
              <a:t>be caused </a:t>
            </a:r>
            <a:r>
              <a:rPr lang="en-US" sz="3000" dirty="0"/>
              <a:t>by various congenital disorders, such as </a:t>
            </a:r>
            <a:endParaRPr lang="en-US" sz="3000" dirty="0" smtClean="0"/>
          </a:p>
          <a:p>
            <a:r>
              <a:rPr lang="en-US" sz="3000" dirty="0" err="1" smtClean="0"/>
              <a:t>Mullerian</a:t>
            </a:r>
            <a:r>
              <a:rPr lang="en-US" sz="3000" dirty="0" smtClean="0"/>
              <a:t> agenesis</a:t>
            </a:r>
          </a:p>
          <a:p>
            <a:r>
              <a:rPr lang="en-US" sz="3000" dirty="0" smtClean="0"/>
              <a:t>Androgen insensitivity</a:t>
            </a:r>
            <a:endParaRPr lang="en-US" sz="3000" dirty="0"/>
          </a:p>
          <a:p>
            <a:r>
              <a:rPr lang="en-US" sz="3000" dirty="0" smtClean="0"/>
              <a:t>XY </a:t>
            </a:r>
            <a:r>
              <a:rPr lang="en-US" sz="3000" dirty="0"/>
              <a:t>gonadal dysgenesis </a:t>
            </a:r>
          </a:p>
          <a:p>
            <a:r>
              <a:rPr lang="en-US" sz="3000" dirty="0" err="1" smtClean="0"/>
              <a:t>Swyer</a:t>
            </a:r>
            <a:r>
              <a:rPr lang="en-US" sz="3000" dirty="0" smtClean="0"/>
              <a:t> </a:t>
            </a:r>
            <a:r>
              <a:rPr lang="en-US" sz="3000" dirty="0"/>
              <a:t>syndrome</a:t>
            </a:r>
            <a:r>
              <a:rPr lang="en-US" dirty="0" smtClean="0"/>
              <a:t>.</a:t>
            </a:r>
          </a:p>
          <a:p>
            <a:r>
              <a:rPr lang="pt-BR" sz="21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2100" dirty="0">
                <a:solidFill>
                  <a:srgbClr val="00B050"/>
                </a:solidFill>
              </a:rPr>
              <a:t>Premature Ovarian Failure Clinical Presentation and </a:t>
            </a:r>
            <a:r>
              <a:rPr lang="en-US" sz="2100" dirty="0" smtClean="0">
                <a:solidFill>
                  <a:srgbClr val="00B050"/>
                </a:solidFill>
              </a:rPr>
              <a:t>Treatment</a:t>
            </a:r>
            <a:endParaRPr lang="en-US" sz="2100" dirty="0">
              <a:solidFill>
                <a:srgbClr val="00B050"/>
              </a:solidFill>
            </a:endParaRPr>
          </a:p>
          <a:p>
            <a:endParaRPr lang="en-US" sz="2100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r>
              <a:rPr lang="en-US" dirty="0"/>
              <a:t>DIAGNOSTIC </a:t>
            </a:r>
            <a:r>
              <a:rPr lang="en-US" dirty="0" smtClean="0"/>
              <a:t>WORKUP OF POF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511541"/>
              </p:ext>
            </p:extLst>
          </p:nvPr>
        </p:nvGraphicFramePr>
        <p:xfrm>
          <a:off x="457200" y="1600200"/>
          <a:ext cx="8147248" cy="398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7248"/>
              </a:tblGrid>
              <a:tr h="3989040"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Serum FSH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Karyotype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Fragile X carrier screening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Serum TSH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Dual energy x-ray absorptiometry scan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1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121"/>
            <a:ext cx="8229600" cy="1143000"/>
          </a:xfrm>
        </p:spPr>
        <p:txBody>
          <a:bodyPr/>
          <a:lstStyle/>
          <a:p>
            <a:r>
              <a:rPr lang="en-US" dirty="0"/>
              <a:t>Premature O</a:t>
            </a:r>
            <a:r>
              <a:rPr lang="en-US" dirty="0" smtClean="0"/>
              <a:t>varian Failure </a:t>
            </a:r>
            <a:r>
              <a:rPr lang="en-US" dirty="0"/>
              <a:t>(POF)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defined as </a:t>
            </a:r>
            <a:r>
              <a:rPr lang="en-US" dirty="0" err="1"/>
              <a:t>hypergonadotropic</a:t>
            </a:r>
            <a:r>
              <a:rPr lang="en-US" dirty="0"/>
              <a:t> hypogonadism </a:t>
            </a:r>
            <a:r>
              <a:rPr lang="en-US" dirty="0" smtClean="0"/>
              <a:t>with the </a:t>
            </a:r>
            <a:r>
              <a:rPr lang="en-US" dirty="0"/>
              <a:t>cessation of menses before age </a:t>
            </a:r>
            <a:r>
              <a:rPr lang="en-US" dirty="0" smtClean="0"/>
              <a:t>40</a:t>
            </a:r>
          </a:p>
          <a:p>
            <a:r>
              <a:rPr lang="en-US" dirty="0"/>
              <a:t>About 1% to 3% of women experience POF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incidence is lower in younger women</a:t>
            </a:r>
            <a:r>
              <a:rPr lang="en-US" dirty="0" smtClean="0"/>
              <a:t>.</a:t>
            </a:r>
          </a:p>
          <a:p>
            <a:r>
              <a:rPr lang="en-US" dirty="0"/>
              <a:t>(FSH) </a:t>
            </a:r>
            <a:r>
              <a:rPr lang="en-US" dirty="0" smtClean="0"/>
              <a:t>&gt; 20 </a:t>
            </a:r>
            <a:r>
              <a:rPr lang="en-US" dirty="0"/>
              <a:t>to 40 </a:t>
            </a:r>
            <a:r>
              <a:rPr lang="en-US" dirty="0" err="1"/>
              <a:t>mIU</a:t>
            </a:r>
            <a:r>
              <a:rPr lang="en-US" dirty="0"/>
              <a:t>/mL in the presence of </a:t>
            </a:r>
            <a:r>
              <a:rPr lang="en-US" dirty="0" smtClean="0"/>
              <a:t>amenorrhea has </a:t>
            </a:r>
            <a:r>
              <a:rPr lang="en-US" dirty="0"/>
              <a:t>been proposed to define ovarian failure</a:t>
            </a:r>
            <a:r>
              <a:rPr lang="en-US" dirty="0" smtClean="0"/>
              <a:t>.</a:t>
            </a:r>
          </a:p>
          <a:p>
            <a:r>
              <a:rPr lang="pt-BR" sz="1600" dirty="0">
                <a:solidFill>
                  <a:srgbClr val="00B050"/>
                </a:solidFill>
              </a:rPr>
              <a:t>Obstet Gynecol Clin N Am 42 (2015</a:t>
            </a:r>
            <a:r>
              <a:rPr lang="pt-BR" sz="16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sz="16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Laboratory Evaluation of Premature Ovarian </a:t>
            </a:r>
            <a:r>
              <a:rPr lang="en-US" b="1" dirty="0" smtClean="0"/>
              <a:t>Insufficiency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FSH(to </a:t>
            </a:r>
            <a:r>
              <a:rPr lang="en-US" dirty="0"/>
              <a:t>establish the diagnosis of </a:t>
            </a:r>
            <a:r>
              <a:rPr lang="en-US" dirty="0" smtClean="0"/>
              <a:t>premature ovarian </a:t>
            </a:r>
            <a:r>
              <a:rPr lang="en-US" dirty="0"/>
              <a:t>insufficiency)</a:t>
            </a:r>
          </a:p>
          <a:p>
            <a:endParaRPr lang="en-US" dirty="0" smtClean="0"/>
          </a:p>
          <a:p>
            <a:r>
              <a:rPr lang="en-US" dirty="0" smtClean="0"/>
              <a:t>Karyotype </a:t>
            </a:r>
            <a:r>
              <a:rPr lang="en-US" dirty="0"/>
              <a:t>(&lt;30 </a:t>
            </a:r>
            <a:r>
              <a:rPr lang="en-US" dirty="0" err="1"/>
              <a:t>yr</a:t>
            </a:r>
            <a:r>
              <a:rPr lang="en-US" dirty="0"/>
              <a:t> of age or sexual infantilism)</a:t>
            </a:r>
          </a:p>
          <a:p>
            <a:endParaRPr lang="en-US" dirty="0" smtClean="0"/>
          </a:p>
          <a:p>
            <a:r>
              <a:rPr lang="en-US" dirty="0" smtClean="0"/>
              <a:t>Testing </a:t>
            </a:r>
            <a:r>
              <a:rPr lang="en-US" dirty="0"/>
              <a:t>for </a:t>
            </a:r>
            <a:r>
              <a:rPr lang="en-US" i="1" dirty="0"/>
              <a:t>FMR1 </a:t>
            </a:r>
            <a:r>
              <a:rPr lang="en-US" dirty="0"/>
              <a:t>gene </a:t>
            </a:r>
            <a:r>
              <a:rPr lang="en-US" dirty="0" err="1"/>
              <a:t>premutation</a:t>
            </a:r>
            <a:r>
              <a:rPr lang="en-US" dirty="0"/>
              <a:t> carrier </a:t>
            </a:r>
            <a:r>
              <a:rPr lang="en-US" dirty="0" smtClean="0"/>
              <a:t>state</a:t>
            </a:r>
          </a:p>
          <a:p>
            <a:endParaRPr lang="en-US" dirty="0" smtClean="0"/>
          </a:p>
          <a:p>
            <a:r>
              <a:rPr lang="en-US" dirty="0" smtClean="0"/>
              <a:t>Thyroid-stimulating </a:t>
            </a:r>
            <a:r>
              <a:rPr lang="en-US" dirty="0"/>
              <a:t>hormone (hypothyroidism</a:t>
            </a:r>
            <a:r>
              <a:rPr lang="en-US" dirty="0" smtClean="0"/>
              <a:t>)</a:t>
            </a:r>
            <a:endParaRPr lang="en-US" sz="2800" dirty="0" smtClean="0"/>
          </a:p>
          <a:p>
            <a:r>
              <a:rPr lang="en-US" sz="2000" dirty="0"/>
              <a:t>FMR1, fragile X mental retardation 1</a:t>
            </a:r>
            <a:r>
              <a:rPr lang="en-US" sz="2000" dirty="0" smtClean="0"/>
              <a:t>.</a:t>
            </a:r>
          </a:p>
          <a:p>
            <a:r>
              <a:rPr lang="en-US" sz="20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 </a:t>
            </a:r>
            <a:r>
              <a:rPr lang="en-US" dirty="0"/>
              <a:t>patients diagnosed with POI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</a:t>
            </a:r>
            <a:r>
              <a:rPr lang="en-US" dirty="0">
                <a:solidFill>
                  <a:srgbClr val="C00000"/>
                </a:solidFill>
              </a:rPr>
              <a:t>small</a:t>
            </a:r>
            <a:r>
              <a:rPr lang="en-US" dirty="0"/>
              <a:t> but </a:t>
            </a:r>
            <a:r>
              <a:rPr lang="en-US" dirty="0">
                <a:solidFill>
                  <a:srgbClr val="C00000"/>
                </a:solidFill>
              </a:rPr>
              <a:t>significant</a:t>
            </a:r>
            <a:r>
              <a:rPr lang="en-US" dirty="0"/>
              <a:t> likelihood </a:t>
            </a:r>
            <a:r>
              <a:rPr lang="en-US" dirty="0" smtClean="0"/>
              <a:t>of </a:t>
            </a:r>
            <a:r>
              <a:rPr lang="en-US" dirty="0"/>
              <a:t>spontaneous pregnancy or pregnancy after </a:t>
            </a:r>
            <a:r>
              <a:rPr lang="en-US" dirty="0" smtClean="0"/>
              <a:t>ovulation induction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Amenorrhea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97152"/>
          </a:xfrm>
        </p:spPr>
        <p:txBody>
          <a:bodyPr>
            <a:normAutofit/>
          </a:bodyPr>
          <a:lstStyle/>
          <a:p>
            <a:r>
              <a:rPr lang="en-US" dirty="0"/>
              <a:t>Turner </a:t>
            </a:r>
            <a:r>
              <a:rPr lang="en-US" dirty="0" smtClean="0"/>
              <a:t>syndrome(</a:t>
            </a:r>
            <a:r>
              <a:rPr lang="en-US" dirty="0"/>
              <a:t>the most </a:t>
            </a:r>
            <a:r>
              <a:rPr lang="en-US" dirty="0" smtClean="0"/>
              <a:t>common </a:t>
            </a:r>
            <a:r>
              <a:rPr lang="en-US" dirty="0"/>
              <a:t>reason for primary amenorrhea with </a:t>
            </a:r>
            <a:r>
              <a:rPr lang="en-US" dirty="0" err="1"/>
              <a:t>hypergonadotropic</a:t>
            </a:r>
            <a:r>
              <a:rPr lang="en-US" dirty="0"/>
              <a:t> hypogonadism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Primary amenorrhea→ ↑FSH →</a:t>
            </a:r>
            <a:r>
              <a:rPr lang="en-US" dirty="0"/>
              <a:t> </a:t>
            </a:r>
            <a:r>
              <a:rPr lang="en-US" dirty="0" smtClean="0"/>
              <a:t>Karyotyping</a:t>
            </a:r>
          </a:p>
          <a:p>
            <a:r>
              <a:rPr lang="en-US" dirty="0"/>
              <a:t>Turner syndrome or a </a:t>
            </a:r>
            <a:endParaRPr lang="en-US" dirty="0" smtClean="0"/>
          </a:p>
          <a:p>
            <a:r>
              <a:rPr lang="en-US" dirty="0" smtClean="0"/>
              <a:t>Rare </a:t>
            </a:r>
            <a:r>
              <a:rPr lang="en-US" dirty="0"/>
              <a:t>male </a:t>
            </a:r>
            <a:r>
              <a:rPr lang="en-US" dirty="0" err="1"/>
              <a:t>pseudohermaphroditism</a:t>
            </a:r>
            <a:r>
              <a:rPr lang="en-US" dirty="0"/>
              <a:t> </a:t>
            </a:r>
            <a:r>
              <a:rPr lang="en-US" dirty="0" smtClean="0"/>
              <a:t>syndrome</a:t>
            </a:r>
            <a:endParaRPr lang="en-US" dirty="0"/>
          </a:p>
          <a:p>
            <a:r>
              <a:rPr lang="en-US" dirty="0" smtClean="0"/>
              <a:t>X </a:t>
            </a:r>
            <a:r>
              <a:rPr lang="en-US" dirty="0"/>
              <a:t>chromosome deletions </a:t>
            </a:r>
          </a:p>
          <a:p>
            <a:r>
              <a:rPr lang="en-US" dirty="0" smtClean="0"/>
              <a:t>Autosomal translocations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Williams T13TH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US" dirty="0"/>
              <a:t>Secondary amenorrhea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9036496" cy="5472608"/>
          </a:xfrm>
        </p:spPr>
        <p:txBody>
          <a:bodyPr/>
          <a:lstStyle/>
          <a:p>
            <a:r>
              <a:rPr lang="en-US" dirty="0"/>
              <a:t>should prompt urinary or serum pregnancy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Prolactin</a:t>
            </a:r>
          </a:p>
          <a:p>
            <a:r>
              <a:rPr lang="en-US" dirty="0" smtClean="0"/>
              <a:t>TSH</a:t>
            </a:r>
          </a:p>
          <a:p>
            <a:r>
              <a:rPr lang="en-US" dirty="0" smtClean="0"/>
              <a:t>progestin </a:t>
            </a:r>
            <a:r>
              <a:rPr lang="en-US" dirty="0"/>
              <a:t>challenge </a:t>
            </a:r>
            <a:r>
              <a:rPr lang="en-US" dirty="0" err="1" smtClean="0"/>
              <a:t>test→FSH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2 FSH levels greater than 40 </a:t>
            </a:r>
            <a:r>
              <a:rPr lang="en-US" dirty="0" err="1" smtClean="0"/>
              <a:t>mIU</a:t>
            </a:r>
            <a:r>
              <a:rPr lang="en-US" dirty="0" smtClean="0"/>
              <a:t>/</a:t>
            </a:r>
            <a:r>
              <a:rPr lang="en-US" dirty="0" err="1" smtClean="0"/>
              <a:t>mL,performed</a:t>
            </a:r>
            <a:r>
              <a:rPr lang="en-US" dirty="0" smtClean="0"/>
              <a:t> </a:t>
            </a:r>
            <a:r>
              <a:rPr lang="en-US" dirty="0"/>
              <a:t>1 month </a:t>
            </a:r>
            <a:r>
              <a:rPr lang="en-US" dirty="0" smtClean="0"/>
              <a:t>apart, indicate POF)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AMH&lt;1.0 ng/ml (diminished </a:t>
            </a:r>
            <a:r>
              <a:rPr lang="en-US" dirty="0"/>
              <a:t>ovarian </a:t>
            </a:r>
            <a:r>
              <a:rPr lang="en-US" dirty="0" smtClean="0"/>
              <a:t>reserve)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pt-BR" sz="16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4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dirty="0"/>
              <a:t>	 </a:t>
            </a:r>
            <a:r>
              <a:rPr lang="en-US" dirty="0" smtClean="0"/>
              <a:t>Very </a:t>
            </a:r>
            <a:r>
              <a:rPr lang="en-US" dirty="0"/>
              <a:t>low levels of AMH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908720"/>
            <a:ext cx="8964488" cy="5832648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However, this </a:t>
            </a:r>
            <a:r>
              <a:rPr lang="en-US" sz="4000" dirty="0"/>
              <a:t>should not be confused with POF because even women with </a:t>
            </a:r>
            <a:r>
              <a:rPr lang="en-US" sz="4000" dirty="0" smtClean="0"/>
              <a:t>undetectable AMH </a:t>
            </a:r>
            <a:r>
              <a:rPr lang="en-US" sz="4000" dirty="0"/>
              <a:t>levels frequently continue to have regular periods and FSH </a:t>
            </a:r>
            <a:r>
              <a:rPr lang="en-US" sz="4000" dirty="0" smtClean="0"/>
              <a:t>concentrations less </a:t>
            </a:r>
            <a:r>
              <a:rPr lang="en-US" sz="4000" dirty="0"/>
              <a:t>than 15 </a:t>
            </a:r>
            <a:r>
              <a:rPr lang="en-US" sz="4000" dirty="0" err="1"/>
              <a:t>mIU</a:t>
            </a:r>
            <a:r>
              <a:rPr lang="en-US" sz="4000" dirty="0"/>
              <a:t>/</a:t>
            </a:r>
            <a:r>
              <a:rPr lang="en-US" sz="4000" dirty="0" err="1"/>
              <a:t>mL.</a:t>
            </a:r>
            <a:r>
              <a:rPr lang="en-US" sz="4000" dirty="0"/>
              <a:t> 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May </a:t>
            </a:r>
            <a:r>
              <a:rPr lang="en-US" sz="4000" dirty="0"/>
              <a:t>be the first sign of </a:t>
            </a:r>
            <a:r>
              <a:rPr lang="en-US" sz="4000" dirty="0" smtClean="0"/>
              <a:t>impending POF </a:t>
            </a:r>
            <a:r>
              <a:rPr lang="en-US" sz="4000" dirty="0"/>
              <a:t>and could be used as an early screening test</a:t>
            </a:r>
            <a:r>
              <a:rPr lang="en-US" sz="4000" dirty="0" smtClean="0"/>
              <a:t>.(</a:t>
            </a:r>
            <a:r>
              <a:rPr lang="en-US" sz="4000" dirty="0"/>
              <a:t>More research is </a:t>
            </a:r>
            <a:r>
              <a:rPr lang="en-US" sz="4000" dirty="0" smtClean="0"/>
              <a:t>needed)</a:t>
            </a:r>
          </a:p>
          <a:p>
            <a:endParaRPr lang="en-US" sz="4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pt-BR" sz="1900" dirty="0" smtClean="0">
              <a:solidFill>
                <a:srgbClr val="00B050"/>
              </a:solidFill>
            </a:endParaRPr>
          </a:p>
          <a:p>
            <a:endParaRPr lang="pt-BR" sz="1900" dirty="0">
              <a:solidFill>
                <a:srgbClr val="00B050"/>
              </a:solidFill>
            </a:endParaRPr>
          </a:p>
          <a:p>
            <a:endParaRPr lang="pt-BR" sz="1900" dirty="0" smtClean="0">
              <a:solidFill>
                <a:srgbClr val="00B050"/>
              </a:solidFill>
            </a:endParaRPr>
          </a:p>
          <a:p>
            <a:endParaRPr lang="pt-BR" sz="1900" dirty="0">
              <a:solidFill>
                <a:srgbClr val="00B050"/>
              </a:solidFill>
            </a:endParaRPr>
          </a:p>
          <a:p>
            <a:endParaRPr lang="pt-BR" sz="1900" dirty="0" smtClean="0">
              <a:solidFill>
                <a:srgbClr val="00B050"/>
              </a:solidFill>
            </a:endParaRPr>
          </a:p>
          <a:p>
            <a:endParaRPr lang="pt-BR" sz="1900" dirty="0">
              <a:solidFill>
                <a:srgbClr val="00B050"/>
              </a:solidFill>
            </a:endParaRPr>
          </a:p>
          <a:p>
            <a:r>
              <a:rPr lang="pt-BR" sz="1900" dirty="0" smtClean="0">
                <a:solidFill>
                  <a:srgbClr val="00B050"/>
                </a:solidFill>
              </a:rPr>
              <a:t>Obstet </a:t>
            </a:r>
            <a:r>
              <a:rPr lang="pt-BR" sz="1900" dirty="0">
                <a:solidFill>
                  <a:srgbClr val="00B050"/>
                </a:solidFill>
              </a:rPr>
              <a:t>Gynecol Clin N Am 42 (2015) 153–161 </a:t>
            </a:r>
          </a:p>
          <a:p>
            <a:r>
              <a:rPr lang="en-US" sz="19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/>
              <a:t>CLINICAL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688632"/>
          </a:xfrm>
        </p:spPr>
        <p:txBody>
          <a:bodyPr>
            <a:normAutofit/>
          </a:bodyPr>
          <a:lstStyle/>
          <a:p>
            <a:r>
              <a:rPr lang="en-US" dirty="0"/>
              <a:t>The diagnosis of POF can be devastating for patients</a:t>
            </a:r>
            <a:r>
              <a:rPr lang="en-US" dirty="0" smtClean="0"/>
              <a:t>.</a:t>
            </a:r>
          </a:p>
          <a:p>
            <a:r>
              <a:rPr lang="en-US" dirty="0"/>
              <a:t>long-term effects on reproductive </a:t>
            </a:r>
            <a:r>
              <a:rPr lang="en-US" dirty="0" smtClean="0"/>
              <a:t>capabilities</a:t>
            </a:r>
            <a:endParaRPr lang="en-US" dirty="0"/>
          </a:p>
          <a:p>
            <a:r>
              <a:rPr lang="en-US" dirty="0" smtClean="0"/>
              <a:t>general health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depression</a:t>
            </a:r>
            <a:r>
              <a:rPr lang="en-US" dirty="0"/>
              <a:t>, and psychological </a:t>
            </a:r>
            <a:r>
              <a:rPr lang="en-US" dirty="0" smtClean="0"/>
              <a:t>distress</a:t>
            </a:r>
          </a:p>
          <a:p>
            <a:endParaRPr lang="en-US" dirty="0"/>
          </a:p>
          <a:p>
            <a:r>
              <a:rPr lang="en-US" dirty="0"/>
              <a:t>supportive therapy and psychological </a:t>
            </a:r>
            <a:r>
              <a:rPr lang="en-US" dirty="0" smtClean="0"/>
              <a:t>counseling</a:t>
            </a:r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079771"/>
              </p:ext>
            </p:extLst>
          </p:nvPr>
        </p:nvGraphicFramePr>
        <p:xfrm>
          <a:off x="0" y="-32934"/>
          <a:ext cx="9144000" cy="751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8567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u="none" strike="noStrike" baseline="0" dirty="0" smtClean="0">
                          <a:latin typeface="AdvPSA336"/>
                        </a:rPr>
                        <a:t>Long-term consequences of premature ovarian failure</a:t>
                      </a:r>
                    </a:p>
                  </a:txBody>
                  <a:tcPr/>
                </a:tc>
              </a:tr>
              <a:tr h="4698912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u="none" strike="noStrike" baseline="0" dirty="0" smtClean="0">
                          <a:latin typeface="AdvPSA334"/>
                        </a:rPr>
                        <a:t>Infertility</a:t>
                      </a:r>
                    </a:p>
                    <a:p>
                      <a:pPr algn="l"/>
                      <a:r>
                        <a:rPr lang="en-US" sz="3200" dirty="0" smtClean="0"/>
                        <a:t>Bothersome menopausal symptoms</a:t>
                      </a:r>
                      <a:endParaRPr lang="en-US" sz="3200" b="0" i="0" u="none" strike="noStrike" baseline="0" dirty="0" smtClean="0">
                        <a:latin typeface="AdvPSA334"/>
                      </a:endParaRPr>
                    </a:p>
                    <a:p>
                      <a:pPr algn="l"/>
                      <a:r>
                        <a:rPr lang="en-US" sz="3200" b="0" i="0" u="none" strike="noStrike" baseline="0" dirty="0" smtClean="0">
                          <a:latin typeface="AdvPSA334"/>
                        </a:rPr>
                        <a:t>Psychological distress and depression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potential early decline in cognition</a:t>
                      </a:r>
                      <a:endParaRPr lang="en-US" sz="3200" b="0" i="0" u="none" strike="noStrike" baseline="0" dirty="0" smtClean="0">
                        <a:latin typeface="AdvPSA334"/>
                      </a:endParaRPr>
                    </a:p>
                    <a:p>
                      <a:pPr algn="l"/>
                      <a:r>
                        <a:rPr lang="en-US" sz="3200" b="0" i="0" u="none" strike="noStrike" baseline="0" dirty="0" smtClean="0">
                          <a:latin typeface="AdvPSA334"/>
                        </a:rPr>
                        <a:t>Decreased sexual and general well-being</a:t>
                      </a:r>
                    </a:p>
                    <a:p>
                      <a:pPr algn="l"/>
                      <a:r>
                        <a:rPr lang="en-US" sz="3200" b="0" i="0" u="none" strike="noStrike" baseline="0" dirty="0" smtClean="0">
                          <a:latin typeface="AdvPSA334"/>
                        </a:rPr>
                        <a:t>Autoimmune disorders</a:t>
                      </a:r>
                    </a:p>
                    <a:p>
                      <a:pPr algn="l"/>
                      <a:r>
                        <a:rPr lang="en-US" sz="3200" b="0" i="0" u="none" strike="noStrike" baseline="0" dirty="0" smtClean="0">
                          <a:latin typeface="AdvPSA334"/>
                        </a:rPr>
                        <a:t>Osteoporosis</a:t>
                      </a:r>
                    </a:p>
                    <a:p>
                      <a:pPr algn="l"/>
                      <a:r>
                        <a:rPr lang="en-US" sz="3200" b="0" i="0" u="none" strike="noStrike" baseline="0" dirty="0" smtClean="0">
                          <a:latin typeface="AdvPSA334"/>
                        </a:rPr>
                        <a:t>Ischemic heart disease</a:t>
                      </a:r>
                    </a:p>
                    <a:p>
                      <a:pPr algn="l"/>
                      <a:r>
                        <a:rPr lang="en-US" sz="3200" b="0" i="0" u="none" strike="noStrike" baseline="0" dirty="0" smtClean="0">
                          <a:latin typeface="AdvPSA334"/>
                        </a:rPr>
                        <a:t>Increased risk for mortality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Dry eye syndrome</a:t>
                      </a:r>
                    </a:p>
                    <a:p>
                      <a:r>
                        <a:rPr lang="en-US" sz="3200" dirty="0" smtClean="0"/>
                        <a:t>increased risk of type 2 diabetes mellitus (T2DM) or</a:t>
                      </a:r>
                    </a:p>
                    <a:p>
                      <a:r>
                        <a:rPr lang="en-US" sz="3200" dirty="0" smtClean="0"/>
                        <a:t>pre-DM</a:t>
                      </a:r>
                    </a:p>
                    <a:p>
                      <a:pPr algn="l"/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2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consequences of </a:t>
            </a:r>
            <a:r>
              <a:rPr lang="en-US" dirty="0" err="1"/>
              <a:t>hypoestrogenemia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/>
          <a:lstStyle/>
          <a:p>
            <a:r>
              <a:rPr lang="en-US" dirty="0"/>
              <a:t>Bone mass loss </a:t>
            </a:r>
            <a:r>
              <a:rPr lang="en-US" dirty="0" smtClean="0"/>
              <a:t>develops rapidly </a:t>
            </a:r>
            <a:r>
              <a:rPr lang="en-US" dirty="0"/>
              <a:t>after ovarian failure.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Vaginal </a:t>
            </a:r>
            <a:r>
              <a:rPr lang="en-US" dirty="0"/>
              <a:t>atrophy manifests with dryness, irritation, and dyspareunia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less </a:t>
            </a:r>
            <a:r>
              <a:rPr lang="en-US" dirty="0" smtClean="0"/>
              <a:t>satisfied with </a:t>
            </a:r>
            <a:r>
              <a:rPr lang="en-US" dirty="0"/>
              <a:t>their sexual </a:t>
            </a:r>
            <a:r>
              <a:rPr lang="en-US" dirty="0" smtClean="0"/>
              <a:t>lives</a:t>
            </a:r>
          </a:p>
          <a:p>
            <a:pPr lvl="1"/>
            <a:r>
              <a:rPr lang="en-US" dirty="0"/>
              <a:t>diminished general </a:t>
            </a:r>
            <a:r>
              <a:rPr lang="en-US" dirty="0" smtClean="0"/>
              <a:t>and sexual well-being</a:t>
            </a:r>
          </a:p>
          <a:p>
            <a:pPr lvl="1"/>
            <a:r>
              <a:rPr lang="en-US" dirty="0" smtClean="0"/>
              <a:t>↓</a:t>
            </a:r>
            <a:r>
              <a:rPr lang="en-US" dirty="0"/>
              <a:t>androgen </a:t>
            </a:r>
            <a:r>
              <a:rPr lang="en-US" dirty="0" smtClean="0"/>
              <a:t>concentrations(</a:t>
            </a:r>
            <a:r>
              <a:rPr lang="en-US" dirty="0"/>
              <a:t>sexual </a:t>
            </a:r>
            <a:r>
              <a:rPr lang="en-US" dirty="0" smtClean="0"/>
              <a:t>dysfunction)</a:t>
            </a:r>
          </a:p>
          <a:p>
            <a:r>
              <a:rPr lang="pt-BR" sz="16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9985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798877"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Box 3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Autoimmune diseases associated with premature ovarian failure</a:t>
                      </a:r>
                    </a:p>
                  </a:txBody>
                  <a:tcPr/>
                </a:tc>
              </a:tr>
              <a:tr h="5059123">
                <a:tc>
                  <a:txBody>
                    <a:bodyPr/>
                    <a:lstStyle/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Hypothyroidism(8%)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Adrenal insufficiency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 1 diabetes mellitus(2.5%)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Pernicious anemia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Hypoparathyroidism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Myasthenia gravis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Rheumatoid arthritis</a:t>
                      </a:r>
                    </a:p>
                    <a:p>
                      <a:r>
                        <a:rPr lang="en-US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lupus erythematosus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2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Screening for other autoimmune disorders seems to be prudent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41168"/>
          </a:xfrm>
        </p:spPr>
        <p:txBody>
          <a:bodyPr>
            <a:normAutofit/>
          </a:bodyPr>
          <a:lstStyle/>
          <a:p>
            <a:r>
              <a:rPr lang="en-US" dirty="0"/>
              <a:t>TSH </a:t>
            </a:r>
            <a:endParaRPr lang="en-US" dirty="0" smtClean="0"/>
          </a:p>
          <a:p>
            <a:r>
              <a:rPr lang="en-US" dirty="0" smtClean="0"/>
              <a:t>FBS, CBC, </a:t>
            </a:r>
            <a:r>
              <a:rPr lang="en-US" dirty="0"/>
              <a:t>serum calcium, and </a:t>
            </a:r>
            <a:r>
              <a:rPr lang="en-US" dirty="0" err="1" smtClean="0"/>
              <a:t>dreanal</a:t>
            </a:r>
            <a:r>
              <a:rPr lang="en-US" dirty="0" smtClean="0"/>
              <a:t> </a:t>
            </a:r>
            <a:r>
              <a:rPr lang="en-US" dirty="0"/>
              <a:t>antibodies to the 21-hydroxylase enzyme </a:t>
            </a:r>
            <a:r>
              <a:rPr lang="en-US" u="sng" dirty="0"/>
              <a:t>may </a:t>
            </a:r>
            <a:r>
              <a:rPr lang="en-US" u="sng" dirty="0" smtClean="0"/>
              <a:t>be </a:t>
            </a:r>
            <a:r>
              <a:rPr lang="en-US" dirty="0" smtClean="0"/>
              <a:t>helpful </a:t>
            </a:r>
            <a:r>
              <a:rPr lang="en-US" dirty="0"/>
              <a:t>in the identification of other autoimmune disorders.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not recommended to </a:t>
            </a:r>
            <a:r>
              <a:rPr lang="en-US" dirty="0" smtClean="0"/>
              <a:t>obtain </a:t>
            </a:r>
            <a:r>
              <a:rPr lang="en-US" dirty="0" err="1" smtClean="0"/>
              <a:t>antiovarian</a:t>
            </a:r>
            <a:r>
              <a:rPr lang="en-US" dirty="0" smtClean="0"/>
              <a:t> </a:t>
            </a:r>
            <a:r>
              <a:rPr lang="en-US" dirty="0"/>
              <a:t>antibody levels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Primary Ovarian Insufficiency</a:t>
            </a:r>
            <a:br>
              <a:rPr lang="en-US" dirty="0" smtClean="0"/>
            </a:br>
            <a:r>
              <a:rPr lang="en-US" dirty="0" smtClean="0"/>
              <a:t>(an </a:t>
            </a:r>
            <a:r>
              <a:rPr lang="en-US" dirty="0"/>
              <a:t>alternative to </a:t>
            </a:r>
            <a:r>
              <a:rPr lang="en-US" dirty="0" smtClean="0"/>
              <a:t>POF)?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FSH &gt;12 </a:t>
            </a:r>
            <a:r>
              <a:rPr lang="en-US" dirty="0"/>
              <a:t>to 15 </a:t>
            </a:r>
            <a:r>
              <a:rPr lang="en-US" dirty="0" err="1" smtClean="0"/>
              <a:t>mIU</a:t>
            </a:r>
            <a:r>
              <a:rPr lang="en-US" dirty="0" smtClean="0"/>
              <a:t>/mL in </a:t>
            </a:r>
            <a:r>
              <a:rPr lang="en-US" dirty="0"/>
              <a:t>women </a:t>
            </a:r>
            <a:r>
              <a:rPr lang="en-US" dirty="0" smtClean="0"/>
              <a:t>&lt; 40 </a:t>
            </a:r>
            <a:r>
              <a:rPr lang="en-US" dirty="0"/>
              <a:t>years with regular cycles, the ovaries </a:t>
            </a:r>
            <a:r>
              <a:rPr lang="en-US" dirty="0" smtClean="0"/>
              <a:t>are unlikely </a:t>
            </a:r>
            <a:r>
              <a:rPr lang="en-US" dirty="0"/>
              <a:t>to respond to the stimulating agents, such as </a:t>
            </a:r>
            <a:r>
              <a:rPr lang="en-US" dirty="0" smtClean="0"/>
              <a:t>HMG and </a:t>
            </a:r>
            <a:r>
              <a:rPr lang="en-US" dirty="0" err="1" smtClean="0"/>
              <a:t>rFSH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POF </a:t>
            </a:r>
            <a:r>
              <a:rPr lang="en-US" dirty="0"/>
              <a:t>may become pregnant spontaneously albeit the likelihood is </a:t>
            </a:r>
            <a:r>
              <a:rPr lang="en-US" dirty="0" smtClean="0"/>
              <a:t>low</a:t>
            </a:r>
          </a:p>
          <a:p>
            <a:endParaRPr lang="en-US" dirty="0"/>
          </a:p>
          <a:p>
            <a:r>
              <a:rPr lang="pt-BR" sz="16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3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Osteoporosis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Bone Mineral Density and Fracture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r>
              <a:rPr lang="en-US" dirty="0"/>
              <a:t>Multiple studies have shown that the lower bone mineral </a:t>
            </a:r>
            <a:r>
              <a:rPr lang="en-US" dirty="0" smtClean="0"/>
              <a:t>density (BMD</a:t>
            </a:r>
            <a:r>
              <a:rPr lang="en-US" dirty="0"/>
              <a:t>) seen in women with POI or early menopause (</a:t>
            </a:r>
            <a:r>
              <a:rPr lang="en-US" dirty="0" smtClean="0"/>
              <a:t>age &lt;45 </a:t>
            </a:r>
            <a:r>
              <a:rPr lang="en-US" dirty="0"/>
              <a:t>years) due to any etiology is associated with </a:t>
            </a:r>
            <a:r>
              <a:rPr lang="en-US" dirty="0" smtClean="0"/>
              <a:t>significantly increased </a:t>
            </a:r>
            <a:r>
              <a:rPr lang="en-US" dirty="0"/>
              <a:t>risk for </a:t>
            </a:r>
            <a:r>
              <a:rPr lang="en-US" dirty="0" smtClean="0"/>
              <a:t>fracture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sz="17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Bone Mineral Density and Fracture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r>
              <a:rPr lang="en-US" dirty="0"/>
              <a:t>Peak bone mass is </a:t>
            </a:r>
            <a:r>
              <a:rPr lang="en-US" dirty="0" smtClean="0"/>
              <a:t>attained by </a:t>
            </a:r>
            <a:r>
              <a:rPr lang="en-US" dirty="0"/>
              <a:t>the age </a:t>
            </a:r>
            <a:r>
              <a:rPr lang="en-US" dirty="0" smtClean="0"/>
              <a:t>of ~ </a:t>
            </a:r>
            <a:r>
              <a:rPr lang="en-US" dirty="0"/>
              <a:t>30 years in women; prolonged </a:t>
            </a:r>
            <a:r>
              <a:rPr lang="en-US" dirty="0" smtClean="0"/>
              <a:t>estrogen deficiency </a:t>
            </a:r>
            <a:r>
              <a:rPr lang="en-US" dirty="0"/>
              <a:t>before this age results in decreased peak </a:t>
            </a:r>
            <a:r>
              <a:rPr lang="en-US" dirty="0" smtClean="0"/>
              <a:t>bone mass </a:t>
            </a:r>
            <a:r>
              <a:rPr lang="en-US" dirty="0"/>
              <a:t>accrual, and estrogen deficiency after this age </a:t>
            </a:r>
            <a:r>
              <a:rPr lang="en-US" dirty="0" smtClean="0"/>
              <a:t>results in </a:t>
            </a:r>
            <a:r>
              <a:rPr lang="en-US" dirty="0"/>
              <a:t>early bone loss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pt-BR" sz="16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en-US" dirty="0"/>
              <a:t>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Obstet Gynecol Clin N Am 42 (2015) 153–161 </a:t>
            </a:r>
          </a:p>
          <a:p>
            <a:r>
              <a:rPr lang="en-US" dirty="0"/>
              <a:t>Premature Ovarian Failure Clinical Presentation and Treatment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1899592"/>
            <a:ext cx="14689632" cy="1044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9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603448"/>
            <a:ext cx="11233248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7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Routinely </a:t>
            </a:r>
            <a:r>
              <a:rPr lang="en-US" dirty="0"/>
              <a:t>checking vitamin </a:t>
            </a:r>
            <a:r>
              <a:rPr lang="en-US" dirty="0" smtClean="0"/>
              <a:t>D levels </a:t>
            </a:r>
            <a:r>
              <a:rPr lang="en-US" dirty="0"/>
              <a:t>Recommended daily supplementation dose for postmenopausal women </a:t>
            </a:r>
            <a:r>
              <a:rPr lang="en-US" dirty="0" smtClean="0"/>
              <a:t>is 800 </a:t>
            </a:r>
            <a:r>
              <a:rPr lang="en-US" dirty="0"/>
              <a:t>IU.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if the vitamin D levels are found to be low, high doses up </a:t>
            </a:r>
            <a:r>
              <a:rPr lang="en-US" dirty="0" smtClean="0"/>
              <a:t>to 50,000 </a:t>
            </a:r>
            <a:r>
              <a:rPr lang="en-US" dirty="0"/>
              <a:t>units weekly can be </a:t>
            </a:r>
            <a:r>
              <a:rPr lang="en-US" dirty="0" smtClean="0"/>
              <a:t>administered.(R1)</a:t>
            </a:r>
          </a:p>
          <a:p>
            <a:r>
              <a:rPr lang="en-US" dirty="0"/>
              <a:t>Women with POI should take </a:t>
            </a:r>
            <a:r>
              <a:rPr lang="en-US" dirty="0" smtClean="0"/>
              <a:t>1,000–2,000 IU </a:t>
            </a:r>
            <a:r>
              <a:rPr lang="en-US" dirty="0"/>
              <a:t>vitamin D3 (cholecalciferol) </a:t>
            </a:r>
            <a:r>
              <a:rPr lang="en-US" dirty="0" smtClean="0"/>
              <a:t>daily(R2)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pt-BR" sz="1700" dirty="0">
                <a:solidFill>
                  <a:srgbClr val="00B050"/>
                </a:solidFill>
              </a:rPr>
              <a:t>R1=Obstet Gynecol Clin N Am 42 (2015</a:t>
            </a:r>
            <a:r>
              <a:rPr lang="pt-BR" sz="1700" dirty="0" smtClean="0">
                <a:solidFill>
                  <a:srgbClr val="00B050"/>
                </a:solidFill>
              </a:rPr>
              <a:t>)</a:t>
            </a:r>
            <a:r>
              <a:rPr lang="en-US" sz="1700" dirty="0">
                <a:solidFill>
                  <a:srgbClr val="00B050"/>
                </a:solidFill>
              </a:rPr>
              <a:t> Premature Ovarian Failure Clinical Presentation and </a:t>
            </a:r>
            <a:r>
              <a:rPr lang="en-US" sz="1700" dirty="0" smtClean="0">
                <a:solidFill>
                  <a:srgbClr val="00B050"/>
                </a:solidFill>
              </a:rPr>
              <a:t>Treatment</a:t>
            </a:r>
            <a:endParaRPr lang="en-US" sz="1700" dirty="0">
              <a:solidFill>
                <a:srgbClr val="00B050"/>
              </a:solidFill>
            </a:endParaRPr>
          </a:p>
          <a:p>
            <a:r>
              <a:rPr lang="en-US" sz="1700" dirty="0">
                <a:solidFill>
                  <a:srgbClr val="00B050"/>
                </a:solidFill>
              </a:rPr>
              <a:t>R2=(Fertility and Sterility® Vol. 106, No. 7, December 2016 0015-0282</a:t>
            </a:r>
            <a:r>
              <a:rPr lang="en-US" sz="1700" dirty="0" smtClean="0">
                <a:solidFill>
                  <a:srgbClr val="00B050"/>
                </a:solidFill>
              </a:rPr>
              <a:t>)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B050"/>
                </a:solidFill>
              </a:rPr>
              <a:t>Hormone replacement therapy </a:t>
            </a:r>
            <a:r>
              <a:rPr lang="en-US" sz="1800" dirty="0" smtClean="0">
                <a:solidFill>
                  <a:srgbClr val="00B050"/>
                </a:solidFill>
              </a:rPr>
              <a:t>in young </a:t>
            </a:r>
            <a:r>
              <a:rPr lang="en-US" sz="1800" dirty="0">
                <a:solidFill>
                  <a:srgbClr val="00B050"/>
                </a:solidFill>
              </a:rPr>
              <a:t>women with primary </a:t>
            </a:r>
            <a:r>
              <a:rPr lang="en-US" sz="1800" dirty="0" smtClean="0">
                <a:solidFill>
                  <a:srgbClr val="00B050"/>
                </a:solidFill>
              </a:rPr>
              <a:t>ovarian insufficiency </a:t>
            </a:r>
            <a:r>
              <a:rPr lang="en-US" sz="1800" dirty="0">
                <a:solidFill>
                  <a:srgbClr val="00B050"/>
                </a:solidFill>
              </a:rPr>
              <a:t>and early menopause</a:t>
            </a:r>
            <a:endParaRPr lang="en-US" sz="1700" dirty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 HRT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physiologic E2 </a:t>
            </a:r>
            <a:r>
              <a:rPr lang="en-US" dirty="0"/>
              <a:t>replacement with cyclic oral progestin (100 </a:t>
            </a:r>
            <a:r>
              <a:rPr lang="en-US" dirty="0" err="1" smtClean="0"/>
              <a:t>micg</a:t>
            </a:r>
            <a:r>
              <a:rPr lang="en-US" dirty="0" smtClean="0"/>
              <a:t>/d transdermal </a:t>
            </a:r>
            <a:r>
              <a:rPr lang="en-US" dirty="0"/>
              <a:t>E2 with 10 mg </a:t>
            </a:r>
            <a:r>
              <a:rPr lang="en-US" dirty="0" smtClean="0"/>
              <a:t>oral medroxyprogesterone daily for </a:t>
            </a:r>
            <a:r>
              <a:rPr lang="en-US" dirty="0"/>
              <a:t>12 days per month). This replacement therapy </a:t>
            </a:r>
            <a:r>
              <a:rPr lang="en-US" dirty="0" smtClean="0"/>
              <a:t>improved lumbar </a:t>
            </a:r>
            <a:r>
              <a:rPr lang="en-US" dirty="0"/>
              <a:t>spine and femoral neck </a:t>
            </a:r>
            <a:r>
              <a:rPr lang="en-US" dirty="0" smtClean="0"/>
              <a:t>BMD.</a:t>
            </a:r>
          </a:p>
          <a:p>
            <a:endParaRPr lang="en-US" dirty="0" smtClean="0"/>
          </a:p>
          <a:p>
            <a:r>
              <a:rPr lang="en-US" dirty="0" smtClean="0"/>
              <a:t>transdermal </a:t>
            </a:r>
            <a:r>
              <a:rPr lang="en-US" dirty="0"/>
              <a:t>T replacement </a:t>
            </a:r>
            <a:r>
              <a:rPr lang="en-US" dirty="0" smtClean="0"/>
              <a:t>(no </a:t>
            </a:r>
            <a:r>
              <a:rPr lang="en-US" dirty="0"/>
              <a:t>additional beneficial effect on </a:t>
            </a:r>
            <a:r>
              <a:rPr lang="en-US" dirty="0" smtClean="0"/>
              <a:t>BMD)</a:t>
            </a:r>
          </a:p>
          <a:p>
            <a:r>
              <a:rPr lang="en-US" dirty="0"/>
              <a:t>physiologic HRT was superior to OCPs </a:t>
            </a:r>
            <a:r>
              <a:rPr lang="en-US" dirty="0" smtClean="0"/>
              <a:t>in protecting </a:t>
            </a:r>
            <a:r>
              <a:rPr lang="en-US" dirty="0"/>
              <a:t>and improving </a:t>
            </a:r>
            <a:r>
              <a:rPr lang="en-US" dirty="0" smtClean="0"/>
              <a:t>BMD</a:t>
            </a:r>
          </a:p>
          <a:p>
            <a:r>
              <a:rPr lang="en-US" sz="1700" dirty="0">
                <a:solidFill>
                  <a:srgbClr val="00B050"/>
                </a:solidFill>
              </a:rPr>
              <a:t>R2=(Fertility and Sterility® Vol. 106, No. 7, December 2016 0015-0282)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Antiresorptive</a:t>
            </a:r>
            <a:r>
              <a:rPr lang="en-US" dirty="0"/>
              <a:t> </a:t>
            </a:r>
            <a:r>
              <a:rPr lang="en-US" dirty="0" smtClean="0"/>
              <a:t>therapy</a:t>
            </a:r>
            <a:br>
              <a:rPr lang="en-US" dirty="0" smtClean="0"/>
            </a:br>
            <a:r>
              <a:rPr lang="en-US" dirty="0" smtClean="0"/>
              <a:t>IN POF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/>
              <a:t>If osteoporosis is detected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0405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antiresorptive</a:t>
            </a:r>
            <a:r>
              <a:rPr lang="en-US" dirty="0"/>
              <a:t> </a:t>
            </a:r>
            <a:r>
              <a:rPr lang="en-US" dirty="0" smtClean="0"/>
              <a:t>therapy </a:t>
            </a:r>
            <a:r>
              <a:rPr lang="en-US" dirty="0"/>
              <a:t>such as  </a:t>
            </a:r>
            <a:r>
              <a:rPr lang="en-US" dirty="0" smtClean="0"/>
              <a:t>bisphosphonates </a:t>
            </a:r>
            <a:r>
              <a:rPr lang="en-US" dirty="0"/>
              <a:t>should be considered in women who </a:t>
            </a:r>
            <a:r>
              <a:rPr lang="en-US" dirty="0" smtClean="0"/>
              <a:t>are already </a:t>
            </a:r>
            <a:r>
              <a:rPr lang="en-US" dirty="0"/>
              <a:t>on estrogen therapy.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pt-BR" sz="1700" dirty="0" smtClean="0">
                <a:solidFill>
                  <a:srgbClr val="00B050"/>
                </a:solidFill>
              </a:rPr>
              <a:t>Obstet </a:t>
            </a:r>
            <a:r>
              <a:rPr lang="pt-BR" sz="1700" dirty="0">
                <a:solidFill>
                  <a:srgbClr val="00B050"/>
                </a:solidFill>
              </a:rPr>
              <a:t>Gynecol Clin N Am 42 (2015)</a:t>
            </a:r>
            <a:r>
              <a:rPr lang="en-US" sz="1700" dirty="0">
                <a:solidFill>
                  <a:srgbClr val="00B050"/>
                </a:solidFill>
              </a:rPr>
              <a:t> Premature Ovarian Failure Clinical Presentation and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Ovarian Insufficiency</a:t>
            </a:r>
            <a:br>
              <a:rPr lang="en-US" dirty="0"/>
            </a:br>
            <a:r>
              <a:rPr lang="en-US" dirty="0"/>
              <a:t>(an alternative to POF)?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amenorrhea, secondary amenorrhea</a:t>
            </a:r>
            <a:endParaRPr lang="en-US" dirty="0"/>
          </a:p>
          <a:p>
            <a:r>
              <a:rPr lang="en-US" dirty="0"/>
              <a:t>presence or absence of autoimmune </a:t>
            </a:r>
            <a:r>
              <a:rPr lang="en-US" dirty="0" smtClean="0"/>
              <a:t>disorders</a:t>
            </a:r>
          </a:p>
          <a:p>
            <a:r>
              <a:rPr lang="en-US" dirty="0" smtClean="0"/>
              <a:t>association </a:t>
            </a:r>
            <a:r>
              <a:rPr lang="en-US" dirty="0"/>
              <a:t>with </a:t>
            </a:r>
            <a:r>
              <a:rPr lang="en-US" dirty="0" smtClean="0"/>
              <a:t>chromosomal abnormalities </a:t>
            </a:r>
            <a:r>
              <a:rPr lang="en-US" dirty="0"/>
              <a:t>such as Turner </a:t>
            </a:r>
            <a:r>
              <a:rPr lang="en-US" dirty="0" smtClean="0"/>
              <a:t>syndrome</a:t>
            </a:r>
          </a:p>
          <a:p>
            <a:endParaRPr lang="en-US" dirty="0" smtClean="0"/>
          </a:p>
          <a:p>
            <a:r>
              <a:rPr lang="en-US" dirty="0" smtClean="0"/>
              <a:t>these 2 words </a:t>
            </a:r>
            <a:r>
              <a:rPr lang="en-US" dirty="0"/>
              <a:t>are actually </a:t>
            </a:r>
            <a:r>
              <a:rPr lang="en-US" dirty="0" smtClean="0"/>
              <a:t>synonyms</a:t>
            </a:r>
          </a:p>
          <a:p>
            <a:r>
              <a:rPr lang="en-US" dirty="0" smtClean="0"/>
              <a:t>To </a:t>
            </a:r>
            <a:r>
              <a:rPr lang="en-US" dirty="0"/>
              <a:t>prevent unnecessary </a:t>
            </a:r>
            <a:r>
              <a:rPr lang="en-US" dirty="0" smtClean="0"/>
              <a:t>confusion</a:t>
            </a:r>
          </a:p>
          <a:p>
            <a:endParaRPr lang="pt-BR" sz="1700" dirty="0" smtClean="0">
              <a:solidFill>
                <a:srgbClr val="00B050"/>
              </a:solidFill>
            </a:endParaRPr>
          </a:p>
          <a:p>
            <a:endParaRPr lang="pt-BR" sz="1700" dirty="0">
              <a:solidFill>
                <a:srgbClr val="00B050"/>
              </a:solidFill>
            </a:endParaRPr>
          </a:p>
          <a:p>
            <a:r>
              <a:rPr lang="pt-BR" sz="1700" dirty="0" smtClean="0">
                <a:solidFill>
                  <a:srgbClr val="00B050"/>
                </a:solidFill>
              </a:rPr>
              <a:t>Obstet </a:t>
            </a:r>
            <a:r>
              <a:rPr lang="pt-BR" sz="1700" dirty="0">
                <a:solidFill>
                  <a:srgbClr val="00B050"/>
                </a:solidFill>
              </a:rPr>
              <a:t>Gynecol Clin N Am 42 (2015)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3033"/>
            <a:ext cx="8229600" cy="1143000"/>
          </a:xfrm>
        </p:spPr>
        <p:txBody>
          <a:bodyPr/>
          <a:lstStyle/>
          <a:p>
            <a:r>
              <a:rPr lang="en-US" dirty="0" err="1" smtClean="0"/>
              <a:t>Antiresorptive</a:t>
            </a:r>
            <a:r>
              <a:rPr lang="en-US" dirty="0" smtClean="0"/>
              <a:t> </a:t>
            </a:r>
            <a:r>
              <a:rPr lang="en-US" dirty="0"/>
              <a:t>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/>
          </a:bodyPr>
          <a:lstStyle/>
          <a:p>
            <a:r>
              <a:rPr lang="en-US" dirty="0" smtClean="0"/>
              <a:t>Alendronate, </a:t>
            </a:r>
            <a:r>
              <a:rPr lang="en-US" dirty="0" err="1" smtClean="0"/>
              <a:t>Risedronate</a:t>
            </a:r>
            <a:r>
              <a:rPr lang="en-US" dirty="0" smtClean="0"/>
              <a:t>, </a:t>
            </a:r>
            <a:r>
              <a:rPr lang="en-US" dirty="0" err="1" smtClean="0"/>
              <a:t>Zoledronic</a:t>
            </a:r>
            <a:r>
              <a:rPr lang="en-US" dirty="0" smtClean="0"/>
              <a:t> acid, and </a:t>
            </a:r>
            <a:r>
              <a:rPr lang="en-US" dirty="0" err="1" smtClean="0"/>
              <a:t>Denosumab</a:t>
            </a:r>
            <a:r>
              <a:rPr lang="en-US" dirty="0" smtClean="0"/>
              <a:t> are considered </a:t>
            </a:r>
            <a:r>
              <a:rPr lang="en-US" dirty="0" smtClean="0">
                <a:solidFill>
                  <a:srgbClr val="C00000"/>
                </a:solidFill>
              </a:rPr>
              <a:t>first-line therapy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Ibandronate</a:t>
            </a:r>
            <a:r>
              <a:rPr lang="en-US" dirty="0" smtClean="0"/>
              <a:t> is a second-line agent</a:t>
            </a:r>
          </a:p>
          <a:p>
            <a:r>
              <a:rPr lang="en-US" dirty="0" err="1" smtClean="0"/>
              <a:t>Raloxifene</a:t>
            </a:r>
            <a:r>
              <a:rPr lang="en-US" dirty="0" smtClean="0"/>
              <a:t> is considered a </a:t>
            </a:r>
            <a:r>
              <a:rPr lang="en-US" dirty="0" smtClean="0">
                <a:solidFill>
                  <a:srgbClr val="C00000"/>
                </a:solidFill>
              </a:rPr>
              <a:t>second-line or third-line </a:t>
            </a:r>
            <a:r>
              <a:rPr lang="en-US" dirty="0" smtClean="0"/>
              <a:t>agent. </a:t>
            </a:r>
          </a:p>
          <a:p>
            <a:r>
              <a:rPr lang="en-US" dirty="0" err="1" smtClean="0"/>
              <a:t>Teriparatide</a:t>
            </a:r>
            <a:r>
              <a:rPr lang="en-US" dirty="0" smtClean="0"/>
              <a:t>, (for patients with very high fracture risk or for failed bisphosphonate therapy)</a:t>
            </a:r>
          </a:p>
          <a:p>
            <a:r>
              <a:rPr lang="en-US" dirty="0" smtClean="0"/>
              <a:t>Calcitonin should be used as the </a:t>
            </a:r>
            <a:r>
              <a:rPr lang="en-US" dirty="0" smtClean="0">
                <a:solidFill>
                  <a:srgbClr val="C00000"/>
                </a:solidFill>
              </a:rPr>
              <a:t>last line </a:t>
            </a:r>
            <a:r>
              <a:rPr lang="en-US" dirty="0" smtClean="0"/>
              <a:t>of therapy</a:t>
            </a:r>
          </a:p>
          <a:p>
            <a:r>
              <a:rPr lang="pt-BR" sz="1700" dirty="0">
                <a:solidFill>
                  <a:srgbClr val="00B050"/>
                </a:solidFill>
              </a:rPr>
              <a:t>R1=Obstet Gynecol Clin N Am 42 (2015)</a:t>
            </a:r>
            <a:r>
              <a:rPr lang="en-US" sz="1700" dirty="0">
                <a:solidFill>
                  <a:srgbClr val="00B050"/>
                </a:solidFill>
              </a:rPr>
              <a:t> Premature Ovarian Failure Clinical Presentation and Treatment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Lifestyle modifications</a:t>
            </a:r>
            <a:endParaRPr lang="en-US" dirty="0"/>
          </a:p>
          <a:p>
            <a:r>
              <a:rPr lang="en-US" dirty="0" smtClean="0"/>
              <a:t>Lipid levels</a:t>
            </a:r>
          </a:p>
          <a:p>
            <a:r>
              <a:rPr lang="en-US" dirty="0" smtClean="0"/>
              <a:t>Hypertension </a:t>
            </a:r>
          </a:p>
          <a:p>
            <a:r>
              <a:rPr lang="en-US" dirty="0" smtClean="0"/>
              <a:t>Early initiation </a:t>
            </a:r>
            <a:r>
              <a:rPr lang="en-US" dirty="0"/>
              <a:t>of physiologic </a:t>
            </a:r>
            <a:r>
              <a:rPr lang="en-US" dirty="0" smtClean="0"/>
              <a:t>HRT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dirty="0" smtClean="0">
                <a:solidFill>
                  <a:srgbClr val="00B050"/>
                </a:solidFill>
              </a:rPr>
              <a:t>(Fertility </a:t>
            </a:r>
            <a:r>
              <a:rPr lang="en-US" sz="1600" dirty="0">
                <a:solidFill>
                  <a:srgbClr val="00B050"/>
                </a:solidFill>
              </a:rPr>
              <a:t>and Sterility® Vol. 106, No. 7, December 2016 0015-0282</a:t>
            </a:r>
            <a:r>
              <a:rPr lang="en-US" sz="1600" dirty="0" smtClean="0">
                <a:solidFill>
                  <a:srgbClr val="00B050"/>
                </a:solidFill>
              </a:rPr>
              <a:t>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Hormone replacement therapy </a:t>
            </a:r>
            <a:r>
              <a:rPr lang="en-US" sz="1600" dirty="0" smtClean="0">
                <a:solidFill>
                  <a:srgbClr val="00B050"/>
                </a:solidFill>
              </a:rPr>
              <a:t>in young </a:t>
            </a:r>
            <a:r>
              <a:rPr lang="en-US" sz="1600" dirty="0">
                <a:solidFill>
                  <a:srgbClr val="00B050"/>
                </a:solidFill>
              </a:rPr>
              <a:t>women with primary </a:t>
            </a:r>
            <a:r>
              <a:rPr lang="en-US" sz="1600" dirty="0" smtClean="0">
                <a:solidFill>
                  <a:srgbClr val="00B050"/>
                </a:solidFill>
              </a:rPr>
              <a:t>ovarian insufficiency </a:t>
            </a:r>
            <a:r>
              <a:rPr lang="en-US" sz="1600" dirty="0">
                <a:solidFill>
                  <a:srgbClr val="00B050"/>
                </a:solidFill>
              </a:rPr>
              <a:t>and early menopause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Physiologic HRT</a:t>
            </a:r>
            <a:r>
              <a:rPr lang="en-US" dirty="0"/>
              <a:t>, particularly </a:t>
            </a:r>
            <a:r>
              <a:rPr lang="en-US" dirty="0" smtClean="0"/>
              <a:t>the E2 </a:t>
            </a:r>
            <a:r>
              <a:rPr lang="en-US" dirty="0"/>
              <a:t>component, has been shown to alleviate symptoms </a:t>
            </a:r>
            <a:r>
              <a:rPr lang="en-US" dirty="0" smtClean="0"/>
              <a:t>of depression </a:t>
            </a:r>
            <a:r>
              <a:rPr lang="en-US" dirty="0"/>
              <a:t>and even lead to remission when initiated </a:t>
            </a:r>
            <a:r>
              <a:rPr lang="en-US" dirty="0" smtClean="0"/>
              <a:t>during perimenopause </a:t>
            </a:r>
            <a:r>
              <a:rPr lang="en-US" dirty="0"/>
              <a:t>or in very early </a:t>
            </a:r>
            <a:r>
              <a:rPr lang="en-US" dirty="0" smtClean="0"/>
              <a:t>menopause.</a:t>
            </a:r>
          </a:p>
          <a:p>
            <a:r>
              <a:rPr lang="en-US" dirty="0"/>
              <a:t>among women with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physiologic </a:t>
            </a:r>
            <a:r>
              <a:rPr lang="en-US" dirty="0">
                <a:solidFill>
                  <a:srgbClr val="C00000"/>
                </a:solidFill>
              </a:rPr>
              <a:t>androgen replacement therapy</a:t>
            </a:r>
            <a:r>
              <a:rPr lang="en-US" dirty="0"/>
              <a:t> did not </a:t>
            </a:r>
            <a:r>
              <a:rPr lang="en-US" dirty="0" smtClean="0"/>
              <a:t>worsen or </a:t>
            </a:r>
            <a:r>
              <a:rPr lang="en-US" dirty="0"/>
              <a:t>improve quality of life, self-esteem, or </a:t>
            </a:r>
            <a:r>
              <a:rPr lang="en-US" dirty="0" smtClean="0"/>
              <a:t>mood.</a:t>
            </a:r>
          </a:p>
          <a:p>
            <a:r>
              <a:rPr lang="en-US" sz="1600" dirty="0">
                <a:solidFill>
                  <a:srgbClr val="00B050"/>
                </a:solidFill>
              </a:rPr>
              <a:t>(Fertility and Sterility® Vol. 106, No. 7, December 2016 0015-0282</a:t>
            </a:r>
            <a:r>
              <a:rPr lang="en-US" sz="1600" dirty="0" smtClean="0">
                <a:solidFill>
                  <a:srgbClr val="00B050"/>
                </a:solidFill>
              </a:rPr>
              <a:t>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Hormone replacement therapy </a:t>
            </a:r>
            <a:r>
              <a:rPr lang="en-US" sz="1600" dirty="0" smtClean="0">
                <a:solidFill>
                  <a:srgbClr val="00B050"/>
                </a:solidFill>
              </a:rPr>
              <a:t>in young </a:t>
            </a:r>
            <a:r>
              <a:rPr lang="en-US" sz="1600" dirty="0">
                <a:solidFill>
                  <a:srgbClr val="00B050"/>
                </a:solidFill>
              </a:rPr>
              <a:t>women with primary </a:t>
            </a:r>
            <a:r>
              <a:rPr lang="en-US" sz="1600" dirty="0" smtClean="0">
                <a:solidFill>
                  <a:srgbClr val="00B050"/>
                </a:solidFill>
              </a:rPr>
              <a:t>ovarian insufficiency </a:t>
            </a:r>
            <a:r>
              <a:rPr lang="en-US" sz="1600" dirty="0">
                <a:solidFill>
                  <a:srgbClr val="00B050"/>
                </a:solidFill>
              </a:rPr>
              <a:t>and early menopause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>
            <a:normAutofit/>
          </a:bodyPr>
          <a:lstStyle/>
          <a:p>
            <a:r>
              <a:rPr lang="en-US" dirty="0" smtClean="0"/>
              <a:t>estrogen </a:t>
            </a:r>
            <a:r>
              <a:rPr lang="en-US" dirty="0"/>
              <a:t>is </a:t>
            </a:r>
            <a:r>
              <a:rPr lang="en-US" dirty="0" smtClean="0"/>
              <a:t>neuroprotective</a:t>
            </a:r>
          </a:p>
          <a:p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potential cognitive benefits of HRT in </a:t>
            </a:r>
            <a:r>
              <a:rPr lang="en-US" dirty="0" smtClean="0"/>
              <a:t>women with </a:t>
            </a:r>
            <a:r>
              <a:rPr lang="en-US" dirty="0"/>
              <a:t>POI can only be extrapolated from existing evidence </a:t>
            </a:r>
            <a:r>
              <a:rPr lang="en-US" dirty="0" smtClean="0"/>
              <a:t>in older </a:t>
            </a:r>
            <a:r>
              <a:rPr lang="en-US" dirty="0"/>
              <a:t>women and from nonhuman animal data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>
                <a:solidFill>
                  <a:srgbClr val="00B050"/>
                </a:solidFill>
              </a:rPr>
              <a:t>(</a:t>
            </a:r>
            <a:r>
              <a:rPr lang="en-US" sz="1700" dirty="0">
                <a:solidFill>
                  <a:srgbClr val="00B050"/>
                </a:solidFill>
              </a:rPr>
              <a:t>Fertility and Sterility® Vol. 106, No. 7, December 2016 0015-0282)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B050"/>
                </a:solidFill>
              </a:rPr>
              <a:t>Hormone replacement therapy in young women with primary ovarian insufficiency and early menopause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0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Eye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/>
          </a:bodyPr>
          <a:lstStyle/>
          <a:p>
            <a:r>
              <a:rPr lang="en-US" dirty="0"/>
              <a:t>Women with POI suffer from dry eye syndrome </a:t>
            </a:r>
            <a:r>
              <a:rPr lang="en-US" dirty="0" smtClean="0"/>
              <a:t>significantly more </a:t>
            </a:r>
            <a:r>
              <a:rPr lang="en-US" dirty="0"/>
              <a:t>than age-matched control women with normal </a:t>
            </a:r>
            <a:r>
              <a:rPr lang="en-US" dirty="0" smtClean="0"/>
              <a:t>ovarian function </a:t>
            </a:r>
            <a:r>
              <a:rPr lang="en-US" dirty="0"/>
              <a:t>(20% vs. 3</a:t>
            </a:r>
            <a:r>
              <a:rPr lang="en-US" dirty="0" smtClean="0"/>
              <a:t>%)</a:t>
            </a:r>
          </a:p>
          <a:p>
            <a:r>
              <a:rPr lang="en-US" dirty="0" smtClean="0"/>
              <a:t>There are </a:t>
            </a:r>
            <a:r>
              <a:rPr lang="en-US" dirty="0"/>
              <a:t>sex hormone receptors in ocular surface tissues, </a:t>
            </a:r>
            <a:r>
              <a:rPr lang="en-US" dirty="0" smtClean="0"/>
              <a:t>providing a </a:t>
            </a:r>
            <a:r>
              <a:rPr lang="en-US" dirty="0"/>
              <a:t>potential mechanism by which ovarian hormones </a:t>
            </a:r>
            <a:r>
              <a:rPr lang="en-US" dirty="0" smtClean="0"/>
              <a:t>could alter function</a:t>
            </a:r>
          </a:p>
          <a:p>
            <a:endParaRPr lang="en-US" dirty="0"/>
          </a:p>
          <a:p>
            <a:r>
              <a:rPr lang="en-US" sz="1700" dirty="0">
                <a:solidFill>
                  <a:srgbClr val="00B050"/>
                </a:solidFill>
              </a:rPr>
              <a:t>(Fertility and Sterility® Vol. 106, No. 7, December 2016 0015-0282)</a:t>
            </a:r>
            <a:r>
              <a:rPr lang="en-US" sz="1700" dirty="0"/>
              <a:t> </a:t>
            </a:r>
            <a:r>
              <a:rPr lang="en-US" sz="1700" dirty="0">
                <a:solidFill>
                  <a:srgbClr val="00B050"/>
                </a:solidFill>
              </a:rPr>
              <a:t>Hormone replacement therapy in young women with primary ovarian insufficiency and early menopause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pregnancy with autologous oocytes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</p:spPr>
        <p:txBody>
          <a:bodyPr/>
          <a:lstStyle/>
          <a:p>
            <a:r>
              <a:rPr lang="en-US" dirty="0" smtClean="0"/>
              <a:t>Primary </a:t>
            </a:r>
            <a:r>
              <a:rPr lang="en-US" dirty="0"/>
              <a:t>amenorrhea and </a:t>
            </a:r>
            <a:r>
              <a:rPr lang="en-US" dirty="0" smtClean="0"/>
              <a:t>Turner  syndrome(impossible)</a:t>
            </a:r>
          </a:p>
          <a:p>
            <a:endParaRPr lang="en-US" dirty="0" smtClean="0"/>
          </a:p>
          <a:p>
            <a:r>
              <a:rPr lang="en-US" dirty="0" smtClean="0"/>
              <a:t>Secondary </a:t>
            </a:r>
            <a:r>
              <a:rPr lang="en-US" dirty="0"/>
              <a:t>amenorrhea </a:t>
            </a:r>
            <a:r>
              <a:rPr lang="en-US" dirty="0" smtClean="0"/>
              <a:t>and </a:t>
            </a:r>
            <a:r>
              <a:rPr lang="en-US" dirty="0" err="1" smtClean="0"/>
              <a:t>hypergonadotropic</a:t>
            </a:r>
            <a:r>
              <a:rPr lang="en-US" dirty="0" smtClean="0"/>
              <a:t> </a:t>
            </a:r>
            <a:r>
              <a:rPr lang="en-US" dirty="0"/>
              <a:t>hypogonadism </a:t>
            </a:r>
            <a:r>
              <a:rPr lang="en-US" dirty="0" smtClean="0"/>
              <a:t>may ovulate </a:t>
            </a:r>
            <a:r>
              <a:rPr lang="en-US" dirty="0"/>
              <a:t>spontaneously and become pregnant(about 5% to 10% of women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vitro fertilization (IVF)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/>
          </a:bodyPr>
          <a:lstStyle/>
          <a:p>
            <a:r>
              <a:rPr lang="en-US" dirty="0" smtClean="0"/>
              <a:t>donated oocytes</a:t>
            </a:r>
          </a:p>
          <a:p>
            <a:r>
              <a:rPr lang="en-US" dirty="0" smtClean="0"/>
              <a:t>Women with </a:t>
            </a:r>
            <a:r>
              <a:rPr lang="en-US" dirty="0"/>
              <a:t>Turner syndrome are </a:t>
            </a:r>
            <a:r>
              <a:rPr lang="en-US" dirty="0" smtClean="0"/>
              <a:t>not recommended </a:t>
            </a:r>
            <a:r>
              <a:rPr lang="en-US" dirty="0"/>
              <a:t>to become pregnant even with donor oocytes because of the high </a:t>
            </a:r>
            <a:r>
              <a:rPr lang="en-US" dirty="0" smtClean="0"/>
              <a:t>rates of </a:t>
            </a:r>
            <a:r>
              <a:rPr lang="en-US" dirty="0"/>
              <a:t>mortality during pregnancy resulting from aortic aneurysm rupture</a:t>
            </a:r>
            <a:r>
              <a:rPr lang="en-US" dirty="0" smtClean="0"/>
              <a:t>.*</a:t>
            </a:r>
          </a:p>
          <a:p>
            <a:r>
              <a:rPr lang="en-US" dirty="0"/>
              <a:t>Pregnancy should be avoided in Turner syndrome</a:t>
            </a:r>
            <a:r>
              <a:rPr lang="en-US" dirty="0" smtClean="0"/>
              <a:t>.*</a:t>
            </a:r>
          </a:p>
          <a:p>
            <a:endParaRPr lang="en-US" dirty="0"/>
          </a:p>
          <a:p>
            <a:r>
              <a:rPr lang="en-US" sz="2200" dirty="0" smtClean="0">
                <a:solidFill>
                  <a:srgbClr val="00B050"/>
                </a:solidFill>
              </a:rPr>
              <a:t>*=</a:t>
            </a:r>
            <a:r>
              <a:rPr lang="pt-BR" sz="2200" dirty="0">
                <a:solidFill>
                  <a:srgbClr val="00B050"/>
                </a:solidFill>
              </a:rPr>
              <a:t>Obstet Gynecol Clin N Am 42 (2015) 153–161 </a:t>
            </a:r>
          </a:p>
          <a:p>
            <a:r>
              <a:rPr lang="en-US" sz="22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Management of fertility and </a:t>
            </a:r>
            <a:r>
              <a:rPr lang="en-US" dirty="0" smtClean="0"/>
              <a:t>pregnancy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 women </a:t>
            </a:r>
            <a:r>
              <a:rPr lang="en-US" dirty="0"/>
              <a:t>with Turner syndrome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/>
          </a:bodyPr>
          <a:lstStyle/>
          <a:p>
            <a:r>
              <a:rPr lang="en-US" sz="2800" dirty="0"/>
              <a:t>spontaneous pregnancies are occasionally seen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IVF with cryopreserved oocytes </a:t>
            </a:r>
            <a:endParaRPr lang="en-US" sz="2800" dirty="0" smtClean="0"/>
          </a:p>
          <a:p>
            <a:r>
              <a:rPr lang="en-US" sz="2800" dirty="0"/>
              <a:t>IVF with donor oocytes </a:t>
            </a:r>
            <a:endParaRPr lang="en-US" sz="2800" dirty="0" smtClean="0"/>
          </a:p>
          <a:p>
            <a:r>
              <a:rPr lang="en-US" sz="2800" dirty="0" smtClean="0"/>
              <a:t>should </a:t>
            </a:r>
            <a:r>
              <a:rPr lang="en-US" sz="2800" dirty="0"/>
              <a:t>undergo a complete medical evaluation before attempting pregnancy, with particular attention paid to cardiovascular and renal function, as recommended by the American Society of Reproductive Medicine (ASRM</a:t>
            </a:r>
            <a:r>
              <a:rPr lang="en-US" sz="2800" dirty="0" smtClean="0"/>
              <a:t>). </a:t>
            </a:r>
            <a:r>
              <a:rPr lang="en-US" sz="2800" dirty="0"/>
              <a:t>Because of this, the ASRM considers Turner syndrome a relative contraindication for pregnancy but an absolute contraindication if </a:t>
            </a:r>
            <a:r>
              <a:rPr lang="en-US" sz="2800" dirty="0" smtClean="0"/>
              <a:t>there </a:t>
            </a:r>
            <a:r>
              <a:rPr lang="en-US" sz="2800" dirty="0"/>
              <a:t>is a documented cardiac </a:t>
            </a:r>
            <a:r>
              <a:rPr lang="en-US" sz="2800" dirty="0" smtClean="0"/>
              <a:t>anomaly.</a:t>
            </a:r>
          </a:p>
          <a:p>
            <a:r>
              <a:rPr lang="en-US" sz="2000" dirty="0" err="1" smtClean="0">
                <a:solidFill>
                  <a:srgbClr val="00B050"/>
                </a:solidFill>
              </a:rPr>
              <a:t>UPTodate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00B050"/>
                </a:solidFill>
              </a:rPr>
              <a:t>Nov 28, 2016</a:t>
            </a:r>
          </a:p>
        </p:txBody>
      </p:sp>
    </p:spTree>
    <p:extLst>
      <p:ext uri="{BB962C8B-B14F-4D97-AF65-F5344CB8AC3E}">
        <p14:creationId xmlns:p14="http://schemas.microsoft.com/office/powerpoint/2010/main" val="1122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9523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 Vitro Activation of Follicles and Fresh Tissue Auto-transplantation in Primary Ovarian Insufficiency </a:t>
            </a:r>
            <a:r>
              <a:rPr lang="en-US" b="1" dirty="0" smtClean="0"/>
              <a:t>Patients</a:t>
            </a:r>
            <a:br>
              <a:rPr lang="en-US" b="1" dirty="0" smtClean="0"/>
            </a:br>
            <a:r>
              <a:rPr lang="en-US" b="1" dirty="0" smtClean="0"/>
              <a:t>(1)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 Vitro Activation of </a:t>
            </a:r>
            <a:r>
              <a:rPr lang="en-US" b="1" dirty="0" smtClean="0"/>
              <a:t>Follicles(2)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r>
              <a:rPr lang="en-US" b="1" dirty="0"/>
              <a:t>Context: </a:t>
            </a:r>
            <a:r>
              <a:rPr lang="en-US" dirty="0"/>
              <a:t>Recently, two patients with primary ovarian insufficiency (POI) delivered healthy babies </a:t>
            </a:r>
            <a:r>
              <a:rPr lang="en-US" dirty="0" smtClean="0"/>
              <a:t>after in </a:t>
            </a:r>
            <a:r>
              <a:rPr lang="en-US" dirty="0"/>
              <a:t>vitro activation (IVA) treatment followed by auto-transplantation of frozen-thawed ovarian tissues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600" b="1" dirty="0">
                <a:solidFill>
                  <a:srgbClr val="00B050"/>
                </a:solidFill>
              </a:rPr>
              <a:t>In Vitro Activation of Follicles and Fresh </a:t>
            </a:r>
            <a:r>
              <a:rPr lang="en-US" sz="1600" b="1" dirty="0" smtClean="0">
                <a:solidFill>
                  <a:srgbClr val="00B050"/>
                </a:solidFill>
              </a:rPr>
              <a:t>Tissue Auto-transplantation </a:t>
            </a:r>
            <a:r>
              <a:rPr lang="en-US" sz="1600" b="1" dirty="0">
                <a:solidFill>
                  <a:srgbClr val="00B050"/>
                </a:solidFill>
              </a:rPr>
              <a:t>in Primary Ovarian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Insufficiency </a:t>
            </a:r>
            <a:r>
              <a:rPr lang="en-US" sz="1600" b="1" dirty="0" smtClean="0">
                <a:solidFill>
                  <a:srgbClr val="00B050"/>
                </a:solidFill>
              </a:rPr>
              <a:t>Patients</a:t>
            </a:r>
          </a:p>
          <a:p>
            <a:r>
              <a:rPr lang="en-US" sz="1600" b="1" dirty="0">
                <a:solidFill>
                  <a:srgbClr val="00B050"/>
                </a:solidFill>
              </a:rPr>
              <a:t>(</a:t>
            </a:r>
            <a:r>
              <a:rPr lang="en-US" sz="1600" b="1" i="1" dirty="0">
                <a:solidFill>
                  <a:srgbClr val="00B050"/>
                </a:solidFill>
              </a:rPr>
              <a:t>J </a:t>
            </a:r>
            <a:r>
              <a:rPr lang="en-US" sz="1600" b="1" i="1" dirty="0" err="1">
                <a:solidFill>
                  <a:srgbClr val="00B050"/>
                </a:solidFill>
              </a:rPr>
              <a:t>Clin</a:t>
            </a:r>
            <a:r>
              <a:rPr lang="en-US" sz="1600" b="1" i="1" dirty="0">
                <a:solidFill>
                  <a:srgbClr val="00B050"/>
                </a:solidFill>
              </a:rPr>
              <a:t> </a:t>
            </a:r>
            <a:r>
              <a:rPr lang="en-US" sz="1600" b="1" i="1" dirty="0" err="1">
                <a:solidFill>
                  <a:srgbClr val="00B050"/>
                </a:solidFill>
              </a:rPr>
              <a:t>Endocrinol</a:t>
            </a:r>
            <a:r>
              <a:rPr lang="en-US" sz="1600" b="1" i="1" dirty="0">
                <a:solidFill>
                  <a:srgbClr val="00B050"/>
                </a:solidFill>
              </a:rPr>
              <a:t> </a:t>
            </a:r>
            <a:r>
              <a:rPr lang="en-US" sz="1600" b="1" i="1" dirty="0" err="1">
                <a:solidFill>
                  <a:srgbClr val="00B050"/>
                </a:solidFill>
              </a:rPr>
              <a:t>Metab</a:t>
            </a:r>
            <a:r>
              <a:rPr lang="en-US" sz="1600" b="1" i="1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101: 4405–4412, 2016)</a:t>
            </a:r>
            <a:endParaRPr lang="en-US" sz="1600" dirty="0">
              <a:solidFill>
                <a:srgbClr val="00B050"/>
              </a:solidFill>
            </a:endParaRPr>
          </a:p>
          <a:p>
            <a:endParaRPr lang="en-US" sz="16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537414"/>
          </a:xfrm>
        </p:spPr>
        <p:txBody>
          <a:bodyPr>
            <a:noAutofit/>
          </a:bodyPr>
          <a:lstStyle/>
          <a:p>
            <a:r>
              <a:rPr lang="en-US" sz="3600" b="1" dirty="0"/>
              <a:t>CAUSE OF </a:t>
            </a:r>
            <a:r>
              <a:rPr lang="en-US" sz="3600" b="1" dirty="0" smtClean="0"/>
              <a:t>POF(1)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r>
              <a:rPr lang="en-US" sz="2800" i="1" dirty="0"/>
              <a:t>X chromosome abnormalities (in some Cases):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45,X or Turner syndrome</a:t>
            </a:r>
          </a:p>
          <a:p>
            <a:pPr lvl="1"/>
            <a:r>
              <a:rPr lang="en-US" dirty="0"/>
              <a:t>Deletions of the short or long arm of the X chromosome</a:t>
            </a:r>
          </a:p>
          <a:p>
            <a:pPr lvl="2"/>
            <a:r>
              <a:rPr lang="en-US" dirty="0"/>
              <a:t>Proximal deletions of </a:t>
            </a:r>
            <a:r>
              <a:rPr lang="en-US" dirty="0" err="1"/>
              <a:t>Xq</a:t>
            </a:r>
            <a:endParaRPr lang="en-US" dirty="0"/>
          </a:p>
          <a:p>
            <a:pPr lvl="2"/>
            <a:r>
              <a:rPr lang="en-US" dirty="0"/>
              <a:t>amount of remaining </a:t>
            </a:r>
            <a:r>
              <a:rPr lang="en-US" dirty="0" err="1"/>
              <a:t>Xp</a:t>
            </a:r>
            <a:endParaRPr lang="en-US" dirty="0"/>
          </a:p>
          <a:p>
            <a:pPr lvl="2"/>
            <a:r>
              <a:rPr lang="en-US" dirty="0"/>
              <a:t>critical region” at Xq13.3-Xq27</a:t>
            </a:r>
          </a:p>
          <a:p>
            <a:r>
              <a:rPr lang="en-US" sz="2800" i="1" dirty="0"/>
              <a:t>Autosomal chromosomal </a:t>
            </a:r>
            <a:r>
              <a:rPr lang="en-US" sz="2800" i="1" dirty="0" smtClean="0"/>
              <a:t>abnormalities and</a:t>
            </a:r>
          </a:p>
          <a:p>
            <a:pPr lvl="1"/>
            <a:r>
              <a:rPr lang="en-US" sz="2400" i="1" dirty="0" smtClean="0"/>
              <a:t>Balanced </a:t>
            </a:r>
            <a:r>
              <a:rPr lang="en-US" sz="2400" i="1" dirty="0"/>
              <a:t>autosomal reciprocal </a:t>
            </a:r>
            <a:r>
              <a:rPr lang="en-US" sz="2400" i="1" dirty="0" smtClean="0"/>
              <a:t>translocations</a:t>
            </a:r>
          </a:p>
          <a:p>
            <a:pPr lvl="2"/>
            <a:r>
              <a:rPr lang="en-US" sz="2200" dirty="0" smtClean="0"/>
              <a:t>Trisomy 13 </a:t>
            </a:r>
            <a:r>
              <a:rPr lang="en-US" sz="2200" dirty="0"/>
              <a:t>and </a:t>
            </a:r>
            <a:r>
              <a:rPr lang="en-US" sz="2200" dirty="0" smtClean="0"/>
              <a:t>18</a:t>
            </a:r>
          </a:p>
          <a:p>
            <a:pPr lvl="2"/>
            <a:r>
              <a:rPr lang="en-US" sz="2200" dirty="0" smtClean="0"/>
              <a:t>Numerous autosomal genes(</a:t>
            </a:r>
            <a:r>
              <a:rPr lang="en-US" sz="2200" dirty="0"/>
              <a:t>ovarian development, and </a:t>
            </a:r>
            <a:r>
              <a:rPr lang="en-US" sz="2200" dirty="0" smtClean="0"/>
              <a:t>translocations)</a:t>
            </a:r>
          </a:p>
          <a:p>
            <a:pPr lvl="2"/>
            <a:endParaRPr lang="en-US" sz="2200" dirty="0"/>
          </a:p>
          <a:p>
            <a:pPr lvl="2"/>
            <a:endParaRPr lang="en-US" sz="2200" dirty="0" smtClean="0"/>
          </a:p>
          <a:p>
            <a:r>
              <a:rPr lang="pt-BR" sz="16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pPr lvl="2"/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Vitro Activation of </a:t>
            </a:r>
            <a:r>
              <a:rPr lang="en-US" b="1" dirty="0" smtClean="0"/>
              <a:t>Follicles(3)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Setting</a:t>
            </a:r>
            <a:r>
              <a:rPr lang="en-US" b="1" dirty="0"/>
              <a:t>: </a:t>
            </a:r>
            <a:r>
              <a:rPr lang="en-US" dirty="0"/>
              <a:t>We performed IVA treatment in 14 patients with POI with mean age of 29 years, </a:t>
            </a:r>
            <a:r>
              <a:rPr lang="en-US" dirty="0" smtClean="0"/>
              <a:t>mean duration </a:t>
            </a:r>
            <a:r>
              <a:rPr lang="en-US" dirty="0"/>
              <a:t>since last menses of 3.8 years, and average basal FSH level of 94.5 </a:t>
            </a:r>
            <a:r>
              <a:rPr lang="en-US" dirty="0" err="1"/>
              <a:t>mIU</a:t>
            </a:r>
            <a:r>
              <a:rPr lang="en-US" dirty="0"/>
              <a:t>/</a:t>
            </a:r>
            <a:r>
              <a:rPr lang="en-US" dirty="0" err="1"/>
              <a:t>mL</a:t>
            </a:r>
            <a:r>
              <a:rPr lang="en-US" dirty="0" err="1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1900" b="1" dirty="0">
                <a:solidFill>
                  <a:srgbClr val="00B050"/>
                </a:solidFill>
              </a:rPr>
              <a:t>In Vitro Activation of Follicles and Fresh Tissue Auto-transplantation in Primary Ovarian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Insufficiency Patients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(</a:t>
            </a:r>
            <a:r>
              <a:rPr lang="en-US" sz="1900" b="1" i="1" dirty="0">
                <a:solidFill>
                  <a:srgbClr val="00B050"/>
                </a:solidFill>
              </a:rPr>
              <a:t>J </a:t>
            </a:r>
            <a:r>
              <a:rPr lang="en-US" sz="1900" b="1" i="1" dirty="0" err="1">
                <a:solidFill>
                  <a:srgbClr val="00B050"/>
                </a:solidFill>
              </a:rPr>
              <a:t>Clin</a:t>
            </a:r>
            <a:r>
              <a:rPr lang="en-US" sz="1900" b="1" i="1" dirty="0">
                <a:solidFill>
                  <a:srgbClr val="00B050"/>
                </a:solidFill>
              </a:rPr>
              <a:t> </a:t>
            </a:r>
            <a:r>
              <a:rPr lang="en-US" sz="1900" b="1" i="1" dirty="0" err="1">
                <a:solidFill>
                  <a:srgbClr val="00B050"/>
                </a:solidFill>
              </a:rPr>
              <a:t>Endocrinol</a:t>
            </a:r>
            <a:r>
              <a:rPr lang="en-US" sz="1900" b="1" i="1" dirty="0">
                <a:solidFill>
                  <a:srgbClr val="00B050"/>
                </a:solidFill>
              </a:rPr>
              <a:t> </a:t>
            </a:r>
            <a:r>
              <a:rPr lang="en-US" sz="1900" b="1" i="1" dirty="0" err="1">
                <a:solidFill>
                  <a:srgbClr val="00B050"/>
                </a:solidFill>
              </a:rPr>
              <a:t>Metab</a:t>
            </a:r>
            <a:r>
              <a:rPr lang="en-US" sz="1900" b="1" i="1" dirty="0">
                <a:solidFill>
                  <a:srgbClr val="00B050"/>
                </a:solidFill>
              </a:rPr>
              <a:t> </a:t>
            </a:r>
            <a:r>
              <a:rPr lang="en-US" sz="1900" b="1" dirty="0">
                <a:solidFill>
                  <a:srgbClr val="00B050"/>
                </a:solidFill>
              </a:rPr>
              <a:t>101: 4405–4412, 2016)</a:t>
            </a:r>
            <a:endParaRPr lang="en-US" sz="1900" dirty="0">
              <a:solidFill>
                <a:srgbClr val="00B050"/>
              </a:solidFill>
            </a:endParaRPr>
          </a:p>
          <a:p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Akt</a:t>
            </a:r>
            <a:r>
              <a:rPr lang="en-US" dirty="0" smtClean="0"/>
              <a:t> (</a:t>
            </a:r>
            <a:r>
              <a:rPr lang="en-US" dirty="0"/>
              <a:t>protein kinase B) stimulators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257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ability of PTEN </a:t>
            </a:r>
            <a:r>
              <a:rPr lang="en-US" dirty="0"/>
              <a:t>(</a:t>
            </a:r>
            <a:r>
              <a:rPr lang="en-US" dirty="0" smtClean="0"/>
              <a:t>phosphatase with </a:t>
            </a:r>
            <a:r>
              <a:rPr lang="en-US" dirty="0" err="1"/>
              <a:t>TENsin</a:t>
            </a:r>
            <a:r>
              <a:rPr lang="en-US" dirty="0"/>
              <a:t> homology deleted in chromosome 10) </a:t>
            </a:r>
            <a:r>
              <a:rPr lang="en-US" dirty="0">
                <a:solidFill>
                  <a:srgbClr val="C00000"/>
                </a:solidFill>
              </a:rPr>
              <a:t>inhibitors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phosphatidyinositol-3-kinase</a:t>
            </a:r>
            <a:r>
              <a:rPr lang="en-US" dirty="0" smtClean="0"/>
              <a:t> </a:t>
            </a:r>
            <a:r>
              <a:rPr lang="en-US" dirty="0"/>
              <a:t>(PI3 kinase) </a:t>
            </a:r>
            <a:r>
              <a:rPr lang="en-US" dirty="0">
                <a:solidFill>
                  <a:srgbClr val="C00000"/>
                </a:solidFill>
              </a:rPr>
              <a:t>stimulators</a:t>
            </a:r>
            <a:r>
              <a:rPr lang="en-US" dirty="0"/>
              <a:t> to activate </a:t>
            </a:r>
            <a:r>
              <a:rPr lang="en-US" dirty="0" smtClean="0"/>
              <a:t>dormant murine </a:t>
            </a:r>
            <a:r>
              <a:rPr lang="en-US" dirty="0"/>
              <a:t>and human primordial follicles in </a:t>
            </a:r>
            <a:r>
              <a:rPr lang="en-US" dirty="0" smtClean="0"/>
              <a:t>vitro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900" dirty="0">
                <a:solidFill>
                  <a:srgbClr val="00B050"/>
                </a:solidFill>
              </a:rPr>
              <a:t>Successful fertility </a:t>
            </a:r>
            <a:r>
              <a:rPr lang="en-US" sz="1900" dirty="0" smtClean="0">
                <a:solidFill>
                  <a:srgbClr val="00B050"/>
                </a:solidFill>
              </a:rPr>
              <a:t>preservation following </a:t>
            </a:r>
            <a:r>
              <a:rPr lang="en-US" sz="1900" dirty="0">
                <a:solidFill>
                  <a:srgbClr val="00B050"/>
                </a:solidFill>
              </a:rPr>
              <a:t>ovarian tissue </a:t>
            </a:r>
            <a:r>
              <a:rPr lang="en-US" sz="1900" dirty="0" err="1" smtClean="0">
                <a:solidFill>
                  <a:srgbClr val="00B050"/>
                </a:solidFill>
              </a:rPr>
              <a:t>vitrification</a:t>
            </a:r>
            <a:r>
              <a:rPr lang="en-US" sz="1900" dirty="0">
                <a:solidFill>
                  <a:srgbClr val="00B050"/>
                </a:solidFill>
              </a:rPr>
              <a:t> </a:t>
            </a:r>
            <a:r>
              <a:rPr lang="en-US" sz="1900" dirty="0" smtClean="0">
                <a:solidFill>
                  <a:srgbClr val="00B050"/>
                </a:solidFill>
              </a:rPr>
              <a:t>in </a:t>
            </a:r>
            <a:r>
              <a:rPr lang="en-US" sz="1900" dirty="0">
                <a:solidFill>
                  <a:srgbClr val="00B050"/>
                </a:solidFill>
              </a:rPr>
              <a:t>patients with primary </a:t>
            </a:r>
            <a:r>
              <a:rPr lang="en-US" sz="1900" dirty="0" smtClean="0">
                <a:solidFill>
                  <a:srgbClr val="00B050"/>
                </a:solidFill>
              </a:rPr>
              <a:t>ovarian  insufficiency(</a:t>
            </a:r>
            <a:r>
              <a:rPr lang="en-US" sz="2000" dirty="0">
                <a:solidFill>
                  <a:srgbClr val="00B050"/>
                </a:solidFill>
              </a:rPr>
              <a:t>Human Reproduction, Vol.30, No.3 pp. 608–615, </a:t>
            </a:r>
            <a:r>
              <a:rPr lang="en-US" sz="2000" dirty="0" smtClean="0">
                <a:solidFill>
                  <a:srgbClr val="00B050"/>
                </a:solidFill>
              </a:rPr>
              <a:t>2015)</a:t>
            </a:r>
            <a:endParaRPr lang="en-US" sz="1900" dirty="0" smtClean="0">
              <a:solidFill>
                <a:srgbClr val="00B05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Vitro Activation of </a:t>
            </a:r>
            <a:r>
              <a:rPr lang="en-US" b="1" dirty="0" smtClean="0"/>
              <a:t>Follicles(4)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Interventions: </a:t>
            </a:r>
            <a:r>
              <a:rPr lang="en-US" dirty="0"/>
              <a:t>Prior to IVA treatment, all patients received routine hormonal treatments with </a:t>
            </a:r>
            <a:r>
              <a:rPr lang="en-US" dirty="0" smtClean="0"/>
              <a:t>no follicle </a:t>
            </a:r>
            <a:r>
              <a:rPr lang="en-US" dirty="0"/>
              <a:t>development. We removed one ovary from patients with POI and treated them with </a:t>
            </a:r>
            <a:r>
              <a:rPr lang="en-US" dirty="0" err="1"/>
              <a:t>Akt</a:t>
            </a:r>
            <a:r>
              <a:rPr lang="en-US" dirty="0"/>
              <a:t> stimulators.</a:t>
            </a:r>
          </a:p>
          <a:p>
            <a:r>
              <a:rPr lang="en-US" dirty="0"/>
              <a:t>We improved upon early procedures by grafting back fresh tissues using a simplified protocol</a:t>
            </a:r>
            <a:r>
              <a:rPr lang="en-US" dirty="0" smtClean="0"/>
              <a:t>.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In Vitro Activation of Follicles and Fresh Tissue Auto-transplantation in Primary Ovarian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Insufficiency Patients</a:t>
            </a:r>
          </a:p>
          <a:p>
            <a:r>
              <a:rPr lang="en-US" sz="1900" b="1" dirty="0">
                <a:solidFill>
                  <a:srgbClr val="00B050"/>
                </a:solidFill>
              </a:rPr>
              <a:t>(</a:t>
            </a:r>
            <a:r>
              <a:rPr lang="en-US" sz="1900" b="1" i="1" dirty="0">
                <a:solidFill>
                  <a:srgbClr val="00B050"/>
                </a:solidFill>
              </a:rPr>
              <a:t>J </a:t>
            </a:r>
            <a:r>
              <a:rPr lang="en-US" sz="1900" b="1" i="1" dirty="0" err="1">
                <a:solidFill>
                  <a:srgbClr val="00B050"/>
                </a:solidFill>
              </a:rPr>
              <a:t>Clin</a:t>
            </a:r>
            <a:r>
              <a:rPr lang="en-US" sz="1900" b="1" i="1" dirty="0">
                <a:solidFill>
                  <a:srgbClr val="00B050"/>
                </a:solidFill>
              </a:rPr>
              <a:t> </a:t>
            </a:r>
            <a:r>
              <a:rPr lang="en-US" sz="1900" b="1" i="1" dirty="0" err="1">
                <a:solidFill>
                  <a:srgbClr val="00B050"/>
                </a:solidFill>
              </a:rPr>
              <a:t>Endocrinol</a:t>
            </a:r>
            <a:r>
              <a:rPr lang="en-US" sz="1900" b="1" i="1" dirty="0">
                <a:solidFill>
                  <a:srgbClr val="00B050"/>
                </a:solidFill>
              </a:rPr>
              <a:t> </a:t>
            </a:r>
            <a:r>
              <a:rPr lang="en-US" sz="1900" b="1" i="1" dirty="0" err="1">
                <a:solidFill>
                  <a:srgbClr val="00B050"/>
                </a:solidFill>
              </a:rPr>
              <a:t>Metab</a:t>
            </a:r>
            <a:r>
              <a:rPr lang="en-US" sz="1900" b="1" i="1" dirty="0">
                <a:solidFill>
                  <a:srgbClr val="00B050"/>
                </a:solidFill>
              </a:rPr>
              <a:t> </a:t>
            </a:r>
            <a:r>
              <a:rPr lang="en-US" sz="1900" b="1" dirty="0">
                <a:solidFill>
                  <a:srgbClr val="00B050"/>
                </a:solidFill>
              </a:rPr>
              <a:t>101: 4405–4412, 2016)</a:t>
            </a:r>
            <a:endParaRPr lang="en-US" sz="19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27931"/>
            <a:ext cx="9036496" cy="452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343025"/>
            <a:ext cx="83343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4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Vitrification</a:t>
            </a:r>
            <a:r>
              <a:rPr lang="en-US" dirty="0"/>
              <a:t> of ovarian tissues from POI patients. After </a:t>
            </a:r>
            <a:r>
              <a:rPr lang="en-US" dirty="0" err="1"/>
              <a:t>ovariectomy</a:t>
            </a:r>
            <a:r>
              <a:rPr lang="en-US" dirty="0"/>
              <a:t> under laparoscopic surgery, ovarian cortices were dissected into small</a:t>
            </a:r>
          </a:p>
          <a:p>
            <a:r>
              <a:rPr lang="en-US" dirty="0"/>
              <a:t>strips (0.5–1 × 0.5–1 cm) for </a:t>
            </a:r>
            <a:r>
              <a:rPr lang="en-US" dirty="0" err="1"/>
              <a:t>vitrification</a:t>
            </a:r>
            <a:r>
              <a:rPr lang="en-US" dirty="0"/>
              <a:t> using </a:t>
            </a:r>
            <a:r>
              <a:rPr lang="en-US" dirty="0" err="1"/>
              <a:t>CryoSupport</a:t>
            </a:r>
            <a:r>
              <a:rPr lang="en-US" dirty="0"/>
              <a:t>. (A) Preparation of ovarian cortical tissues for </a:t>
            </a:r>
            <a:r>
              <a:rPr lang="en-US" dirty="0" err="1"/>
              <a:t>vitrification</a:t>
            </a:r>
            <a:r>
              <a:rPr lang="en-US" dirty="0"/>
              <a:t>. Representative images were</a:t>
            </a:r>
          </a:p>
          <a:p>
            <a:r>
              <a:rPr lang="en-US" dirty="0"/>
              <a:t>obtained from a patient with POI. Left panel: an ovary before dissection of medulla; middle panel: an ovary after dissection of medulla; right panel:</a:t>
            </a:r>
          </a:p>
          <a:p>
            <a:r>
              <a:rPr lang="en-US" dirty="0"/>
              <a:t>small ovarian strips ready for </a:t>
            </a:r>
            <a:r>
              <a:rPr lang="en-US" dirty="0" err="1"/>
              <a:t>vitrification</a:t>
            </a:r>
            <a:r>
              <a:rPr lang="en-US" dirty="0"/>
              <a:t>. (B) The ‘</a:t>
            </a:r>
            <a:r>
              <a:rPr lang="en-US" dirty="0" err="1"/>
              <a:t>CryoSupport</a:t>
            </a:r>
            <a:r>
              <a:rPr lang="en-US" dirty="0"/>
              <a:t>’ device used for </a:t>
            </a:r>
            <a:r>
              <a:rPr lang="en-US" dirty="0" err="1"/>
              <a:t>vitrification</a:t>
            </a:r>
            <a:r>
              <a:rPr lang="en-US" dirty="0"/>
              <a:t>. Left panel: the </a:t>
            </a:r>
            <a:r>
              <a:rPr lang="en-US" dirty="0" err="1"/>
              <a:t>CryoSupport</a:t>
            </a:r>
            <a:r>
              <a:rPr lang="en-US" dirty="0"/>
              <a:t> composed of four stainless</a:t>
            </a:r>
          </a:p>
          <a:p>
            <a:r>
              <a:rPr lang="en-US" dirty="0"/>
              <a:t>needles inserted into the cap of a cryogenic vial; right panel: an ovarian cortical strip from a POI patient placed on the </a:t>
            </a:r>
            <a:r>
              <a:rPr lang="en-US" dirty="0" err="1"/>
              <a:t>CryoSupport</a:t>
            </a:r>
            <a:r>
              <a:rPr lang="en-US" dirty="0"/>
              <a:t>. Owing to its thin thickness</a:t>
            </a:r>
          </a:p>
          <a:p>
            <a:r>
              <a:rPr lang="en-US" dirty="0"/>
              <a:t>(1–2 mm), the cortical strip appeared transparent. (C) Appearance of ovarian cortical strips of POI patients after the initial </a:t>
            </a:r>
            <a:r>
              <a:rPr lang="en-US" dirty="0" err="1"/>
              <a:t>vitrification</a:t>
            </a:r>
            <a:r>
              <a:rPr lang="en-US" dirty="0"/>
              <a:t> procedure.</a:t>
            </a:r>
          </a:p>
          <a:p>
            <a:r>
              <a:rPr lang="en-US" dirty="0"/>
              <a:t>Upper device: successful </a:t>
            </a:r>
            <a:r>
              <a:rPr lang="en-US" dirty="0" err="1"/>
              <a:t>vitrification</a:t>
            </a:r>
            <a:r>
              <a:rPr lang="en-US" dirty="0"/>
              <a:t> is characterized by the transparent appearance of a cortical strip; lower device: failed </a:t>
            </a:r>
            <a:r>
              <a:rPr lang="en-US" dirty="0" err="1"/>
              <a:t>vitrification</a:t>
            </a:r>
            <a:r>
              <a:rPr lang="en-US" dirty="0"/>
              <a:t> is characterized by the</a:t>
            </a:r>
          </a:p>
          <a:p>
            <a:r>
              <a:rPr lang="en-US" dirty="0"/>
              <a:t>crystalline appearance of the white cryohydrate (arrow).</a:t>
            </a:r>
          </a:p>
          <a:p>
            <a:r>
              <a:rPr lang="en-US" dirty="0"/>
              <a:t>610 Suzuki et al.</a:t>
            </a:r>
          </a:p>
          <a:p>
            <a:r>
              <a:rPr lang="en-US" dirty="0"/>
              <a:t>Downloaded from http://humrep.oxfordjournals.org/ by guest on December 9, </a:t>
            </a:r>
            <a:r>
              <a:rPr lang="en-US" dirty="0" smtClean="0"/>
              <a:t>2016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Successful fertility preservation following ovarian tissue </a:t>
            </a:r>
            <a:r>
              <a:rPr lang="en-US" dirty="0" err="1">
                <a:solidFill>
                  <a:srgbClr val="00B050"/>
                </a:solidFill>
              </a:rPr>
              <a:t>vitrification</a:t>
            </a:r>
            <a:r>
              <a:rPr lang="en-US" dirty="0">
                <a:solidFill>
                  <a:srgbClr val="00B050"/>
                </a:solidFill>
              </a:rPr>
              <a:t> in patients with primary ovarian insufficiency</a:t>
            </a:r>
          </a:p>
          <a:p>
            <a:r>
              <a:rPr lang="en-US" dirty="0">
                <a:solidFill>
                  <a:srgbClr val="00B050"/>
                </a:solidFill>
              </a:rPr>
              <a:t>Human Reproduction, Vol.30, No.3 pp. 608–615, 2015</a:t>
            </a:r>
          </a:p>
        </p:txBody>
      </p:sp>
    </p:spTree>
    <p:extLst>
      <p:ext uri="{BB962C8B-B14F-4D97-AF65-F5344CB8AC3E}">
        <p14:creationId xmlns:p14="http://schemas.microsoft.com/office/powerpoint/2010/main" val="34126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425"/>
            <a:ext cx="3884718" cy="680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Figure 2 Auto-transplantation of ovarian fragments under laparoscopic</a:t>
            </a:r>
          </a:p>
          <a:p>
            <a:r>
              <a:rPr lang="en-US" dirty="0"/>
              <a:t>surgery and monitoring of follicle growth after grafting. (A) </a:t>
            </a:r>
            <a:r>
              <a:rPr lang="en-US" dirty="0" err="1"/>
              <a:t>Autotransplantation</a:t>
            </a:r>
            <a:endParaRPr lang="en-US" dirty="0"/>
          </a:p>
          <a:p>
            <a:r>
              <a:rPr lang="en-US" dirty="0"/>
              <a:t>of ovarian fragments beneath the serosa of a Fallopian</a:t>
            </a:r>
          </a:p>
          <a:p>
            <a:r>
              <a:rPr lang="en-US" dirty="0"/>
              <a:t>tube in a patient with POI. Upper panel: cutting the serosa and</a:t>
            </a:r>
          </a:p>
          <a:p>
            <a:r>
              <a:rPr lang="en-US" dirty="0"/>
              <a:t>making a pouch between serosa (arrows) and Fallopian tube (arrowhead);</a:t>
            </a:r>
          </a:p>
          <a:p>
            <a:r>
              <a:rPr lang="en-US" dirty="0"/>
              <a:t>middle panel: grafting multiple ovarian cubes (arrows) beneath</a:t>
            </a:r>
          </a:p>
          <a:p>
            <a:r>
              <a:rPr lang="en-US" dirty="0"/>
              <a:t>the serosa of Fallopian tubes; lower </a:t>
            </a:r>
            <a:r>
              <a:rPr lang="en-US" dirty="0" err="1"/>
              <a:t>panel:woundwascovered</a:t>
            </a:r>
            <a:r>
              <a:rPr lang="en-US" dirty="0"/>
              <a:t> by an oxidized</a:t>
            </a:r>
          </a:p>
          <a:p>
            <a:r>
              <a:rPr lang="en-US" dirty="0"/>
              <a:t>regeneration cellulose to avoid cube loss from the graft site.</a:t>
            </a:r>
          </a:p>
          <a:p>
            <a:r>
              <a:rPr lang="en-US" dirty="0"/>
              <a:t>(B) Representative ultrasound images of growing follicles. Left panel:</a:t>
            </a:r>
          </a:p>
          <a:p>
            <a:r>
              <a:rPr lang="en-US" dirty="0"/>
              <a:t>two follicles growing inside grafted ovarian fragments (plus symbols)</a:t>
            </a:r>
          </a:p>
          <a:p>
            <a:r>
              <a:rPr lang="en-US" dirty="0"/>
              <a:t>beneath the serosa of a Fallopian tube in a POI patient. The follicle</a:t>
            </a:r>
          </a:p>
          <a:p>
            <a:r>
              <a:rPr lang="en-US" dirty="0"/>
              <a:t>image is characterized by the absence of neighboring medulla; right</a:t>
            </a:r>
          </a:p>
          <a:p>
            <a:r>
              <a:rPr lang="en-US" dirty="0"/>
              <a:t>panel; two follicles growing inside the ovary in an infertile patient following</a:t>
            </a:r>
          </a:p>
          <a:p>
            <a:r>
              <a:rPr lang="en-US" dirty="0"/>
              <a:t>controlled ovarian stimulation undergoing oocyte retrieval for IVF.</a:t>
            </a:r>
          </a:p>
          <a:p>
            <a:r>
              <a:rPr lang="en-US" dirty="0"/>
              <a:t>The follicle image is characterized by the presence of medullar tissue adjacent</a:t>
            </a:r>
          </a:p>
          <a:p>
            <a:r>
              <a:rPr lang="en-US" dirty="0"/>
              <a:t>to the growing follicle (arrows) and a clear outline of the ovary</a:t>
            </a:r>
          </a:p>
          <a:p>
            <a:r>
              <a:rPr lang="en-US" dirty="0"/>
              <a:t>(arrowheads).</a:t>
            </a:r>
          </a:p>
        </p:txBody>
      </p:sp>
    </p:spTree>
    <p:extLst>
      <p:ext uri="{BB962C8B-B14F-4D97-AF65-F5344CB8AC3E}">
        <p14:creationId xmlns:p14="http://schemas.microsoft.com/office/powerpoint/2010/main" val="36969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2" y="0"/>
            <a:ext cx="9183762" cy="6863556"/>
          </a:xfrm>
        </p:spPr>
      </p:pic>
    </p:spTree>
    <p:extLst>
      <p:ext uri="{BB962C8B-B14F-4D97-AF65-F5344CB8AC3E}">
        <p14:creationId xmlns:p14="http://schemas.microsoft.com/office/powerpoint/2010/main" val="3973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CAUSE OF </a:t>
            </a:r>
            <a:r>
              <a:rPr lang="en-US" b="1" dirty="0" smtClean="0"/>
              <a:t>POF(2)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/>
          <a:lstStyle/>
          <a:p>
            <a:r>
              <a:rPr lang="en-US" sz="2800" dirty="0"/>
              <a:t>well-defined Mendelian disorders</a:t>
            </a:r>
          </a:p>
          <a:p>
            <a:pPr lvl="1"/>
            <a:r>
              <a:rPr lang="en-US" sz="2400" dirty="0"/>
              <a:t>(APS type 1 and 2)</a:t>
            </a:r>
          </a:p>
          <a:p>
            <a:pPr lvl="1"/>
            <a:r>
              <a:rPr lang="en-US" sz="2400" dirty="0"/>
              <a:t>Perrault syndrome(POF and neurosensory deafness)</a:t>
            </a:r>
          </a:p>
          <a:p>
            <a:pPr marL="914400" lvl="2" indent="0">
              <a:buNone/>
            </a:pPr>
            <a:r>
              <a:rPr lang="en-US" sz="2000" dirty="0"/>
              <a:t>(</a:t>
            </a:r>
            <a:r>
              <a:rPr lang="en-US" sz="2000" dirty="0" err="1"/>
              <a:t>connexin</a:t>
            </a:r>
            <a:r>
              <a:rPr lang="en-US" sz="2000" dirty="0"/>
              <a:t> 37 gene</a:t>
            </a:r>
            <a:r>
              <a:rPr lang="en-US" sz="20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Ataxia telangiectasia(</a:t>
            </a:r>
            <a:r>
              <a:rPr lang="en-US" dirty="0"/>
              <a:t>ATM </a:t>
            </a:r>
            <a:r>
              <a:rPr lang="en-US" dirty="0" smtClean="0"/>
              <a:t>gene)</a:t>
            </a:r>
          </a:p>
          <a:p>
            <a:pPr lvl="1"/>
            <a:r>
              <a:rPr lang="en-US" dirty="0" smtClean="0"/>
              <a:t>Type I </a:t>
            </a:r>
            <a:r>
              <a:rPr lang="en-US" dirty="0" err="1" smtClean="0"/>
              <a:t>blepharophimosis</a:t>
            </a:r>
            <a:r>
              <a:rPr lang="en-US" dirty="0"/>
              <a:t>, ptosis, epicanthus </a:t>
            </a:r>
            <a:r>
              <a:rPr lang="en-US" dirty="0" err="1"/>
              <a:t>inversus</a:t>
            </a:r>
            <a:r>
              <a:rPr lang="en-US" dirty="0"/>
              <a:t> syndrome can present with </a:t>
            </a:r>
            <a:r>
              <a:rPr lang="en-US" dirty="0" smtClean="0"/>
              <a:t>POF(</a:t>
            </a:r>
            <a:r>
              <a:rPr lang="en-US" dirty="0"/>
              <a:t>FOXL2 </a:t>
            </a:r>
            <a:r>
              <a:rPr lang="en-US" dirty="0" smtClean="0"/>
              <a:t>mutations)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Fragile </a:t>
            </a:r>
            <a:r>
              <a:rPr lang="en-US" dirty="0">
                <a:solidFill>
                  <a:srgbClr val="C00000"/>
                </a:solidFill>
              </a:rPr>
              <a:t>X </a:t>
            </a:r>
            <a:r>
              <a:rPr lang="en-US" dirty="0" err="1">
                <a:solidFill>
                  <a:srgbClr val="C00000"/>
                </a:solidFill>
              </a:rPr>
              <a:t>premutation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carriers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r>
              <a:rPr lang="pt-BR" sz="16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6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CAUSE OF </a:t>
            </a:r>
            <a:r>
              <a:rPr lang="en-US" b="1" dirty="0" smtClean="0"/>
              <a:t>POF(3)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/>
          <a:lstStyle/>
          <a:p>
            <a:r>
              <a:rPr lang="en-US" dirty="0" err="1"/>
              <a:t>gonosomal</a:t>
            </a:r>
            <a:r>
              <a:rPr lang="en-US" dirty="0"/>
              <a:t> or autosomal </a:t>
            </a:r>
            <a:r>
              <a:rPr lang="en-US" dirty="0" smtClean="0"/>
              <a:t>genes</a:t>
            </a:r>
          </a:p>
          <a:p>
            <a:r>
              <a:rPr lang="en-US" dirty="0"/>
              <a:t>Perturbations of somatic </a:t>
            </a:r>
            <a:r>
              <a:rPr lang="en-US" dirty="0" smtClean="0"/>
              <a:t>genes (FSHR, </a:t>
            </a:r>
            <a:r>
              <a:rPr lang="en-US" dirty="0"/>
              <a:t>LHR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Sudden </a:t>
            </a:r>
            <a:r>
              <a:rPr lang="en-US" dirty="0"/>
              <a:t>destruction of follicles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estimated that the cause of 90% of </a:t>
            </a:r>
            <a:r>
              <a:rPr lang="en-US" dirty="0" smtClean="0"/>
              <a:t>the primary </a:t>
            </a:r>
            <a:r>
              <a:rPr lang="en-US" dirty="0"/>
              <a:t>POF cases still </a:t>
            </a:r>
            <a:r>
              <a:rPr lang="en-US" dirty="0" smtClean="0"/>
              <a:t>remains unknown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92088"/>
          </a:xfrm>
        </p:spPr>
        <p:txBody>
          <a:bodyPr/>
          <a:lstStyle/>
          <a:p>
            <a:r>
              <a:rPr lang="en-US" dirty="0"/>
              <a:t>Turner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/>
          </a:bodyPr>
          <a:lstStyle/>
          <a:p>
            <a:r>
              <a:rPr lang="en-US" dirty="0" smtClean="0"/>
              <a:t>X </a:t>
            </a:r>
            <a:r>
              <a:rPr lang="en-US" dirty="0"/>
              <a:t>chromosome </a:t>
            </a:r>
            <a:r>
              <a:rPr lang="en-US" dirty="0" smtClean="0"/>
              <a:t>abnormalities (</a:t>
            </a:r>
            <a:r>
              <a:rPr lang="en-US" dirty="0"/>
              <a:t>The most common of these abnormalities is 45,X</a:t>
            </a:r>
            <a:r>
              <a:rPr lang="en-US" dirty="0" smtClean="0"/>
              <a:t> )</a:t>
            </a:r>
          </a:p>
          <a:p>
            <a:r>
              <a:rPr lang="en-US" dirty="0"/>
              <a:t>affects 1 in 2500 female newborns </a:t>
            </a:r>
            <a:r>
              <a:rPr lang="en-US" dirty="0" smtClean="0"/>
              <a:t>worldwide</a:t>
            </a:r>
          </a:p>
          <a:p>
            <a:r>
              <a:rPr lang="en-US" dirty="0"/>
              <a:t>spontaneous </a:t>
            </a:r>
            <a:r>
              <a:rPr lang="en-US" dirty="0" smtClean="0"/>
              <a:t>abortion (75%)</a:t>
            </a:r>
          </a:p>
          <a:p>
            <a:r>
              <a:rPr lang="en-US" dirty="0"/>
              <a:t>characterized clinically by short stature, cardiovascular anomalies (</a:t>
            </a:r>
            <a:r>
              <a:rPr lang="en-US" dirty="0" smtClean="0"/>
              <a:t>especially </a:t>
            </a:r>
            <a:r>
              <a:rPr lang="en-US" dirty="0" err="1" smtClean="0"/>
              <a:t>coarctation</a:t>
            </a:r>
            <a:r>
              <a:rPr lang="en-US" dirty="0" smtClean="0"/>
              <a:t> </a:t>
            </a:r>
            <a:r>
              <a:rPr lang="en-US" dirty="0"/>
              <a:t>of the aorta and aortic </a:t>
            </a:r>
            <a:r>
              <a:rPr lang="en-US" dirty="0" err="1"/>
              <a:t>valvular</a:t>
            </a:r>
            <a:r>
              <a:rPr lang="en-US" dirty="0"/>
              <a:t> abnormalities), webbed neck, lymphedema,</a:t>
            </a:r>
          </a:p>
          <a:p>
            <a:r>
              <a:rPr lang="en-US" dirty="0" smtClean="0"/>
              <a:t>POF.</a:t>
            </a:r>
          </a:p>
          <a:p>
            <a:r>
              <a:rPr lang="pt-BR" sz="1700" dirty="0">
                <a:solidFill>
                  <a:srgbClr val="00B050"/>
                </a:solidFill>
              </a:rPr>
              <a:t>Obstet Gynecol Clin N Am 42 (2015)</a:t>
            </a:r>
          </a:p>
          <a:p>
            <a:r>
              <a:rPr lang="en-US" sz="1700" dirty="0">
                <a:solidFill>
                  <a:srgbClr val="00B050"/>
                </a:solidFill>
              </a:rPr>
              <a:t>Premature Ovarian Failure Clinical Presentation and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3921</Words>
  <Application>Microsoft Office PowerPoint</Application>
  <PresentationFormat>On-screen Show (4:3)</PresentationFormat>
  <Paragraphs>628</Paragraphs>
  <Slides>67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IN THE NAME OF GOD</vt:lpstr>
      <vt:lpstr>Premature Ovarian Failure Clinical Presentation and Treatment</vt:lpstr>
      <vt:lpstr>Premature Ovarian Failure (POF)</vt:lpstr>
      <vt:lpstr>Primary Ovarian Insufficiency (an alternative to POF)?</vt:lpstr>
      <vt:lpstr>Primary Ovarian Insufficiency (an alternative to POF)?</vt:lpstr>
      <vt:lpstr>CAUSE OF POF(1)</vt:lpstr>
      <vt:lpstr>CAUSE OF POF(2)</vt:lpstr>
      <vt:lpstr>CAUSE OF POF(3)</vt:lpstr>
      <vt:lpstr>Turner syndrome</vt:lpstr>
      <vt:lpstr>Deletions of the short or long arm of the X chromosome</vt:lpstr>
      <vt:lpstr>Autosomal chromosomal abnormalities and balanced autosomal reciprocal translocations</vt:lpstr>
      <vt:lpstr>Autoimmune polyendocrine syndrome (APS) type 1 and 2</vt:lpstr>
      <vt:lpstr>Perrault syndrome</vt:lpstr>
      <vt:lpstr>Ataxia telangiectasia</vt:lpstr>
      <vt:lpstr>Mutations in the FOXL2 gene</vt:lpstr>
      <vt:lpstr>Fragile X syndrome premutation carriers</vt:lpstr>
      <vt:lpstr>Fragile X syndrome premutation carriers</vt:lpstr>
      <vt:lpstr>Estrogen Receptors</vt:lpstr>
      <vt:lpstr>Estrogen Receptors</vt:lpstr>
      <vt:lpstr>Knockout of the ERα gene</vt:lpstr>
      <vt:lpstr>ERβ knockout</vt:lpstr>
      <vt:lpstr>ERα and ERβ genes</vt:lpstr>
      <vt:lpstr>Sudden destruction of follicles</vt:lpstr>
      <vt:lpstr>The effect of irradiation depends on the </vt:lpstr>
      <vt:lpstr>Irradiation Sudden destruction of follicles</vt:lpstr>
      <vt:lpstr>Chemotherapeutic agents</vt:lpstr>
      <vt:lpstr>Diagnosis and Management of Premature Ovarian Insufficiency</vt:lpstr>
      <vt:lpstr>physical examination</vt:lpstr>
      <vt:lpstr>DIAGNOSTIC WORKUP OF POF</vt:lpstr>
      <vt:lpstr>Laboratory Evaluation of Premature Ovarian Insufficiency</vt:lpstr>
      <vt:lpstr>Inform patients diagnosed with POI </vt:lpstr>
      <vt:lpstr>Primary Amenorrhea</vt:lpstr>
      <vt:lpstr>Secondary amenorrhea</vt:lpstr>
      <vt:lpstr>  Very low levels of AMH </vt:lpstr>
      <vt:lpstr>CLINICAL PICTURE</vt:lpstr>
      <vt:lpstr>PowerPoint Presentation</vt:lpstr>
      <vt:lpstr>Clinical consequences of hypoestrogenemia</vt:lpstr>
      <vt:lpstr>PowerPoint Presentation</vt:lpstr>
      <vt:lpstr>Screening for other autoimmune disorders seems to be prudent</vt:lpstr>
      <vt:lpstr>Osteoporosis</vt:lpstr>
      <vt:lpstr>Bone Mineral Density and Fracture Risk</vt:lpstr>
      <vt:lpstr>Bone Mineral Density and Fracture Risk</vt:lpstr>
      <vt:lpstr>Osteoporosis</vt:lpstr>
      <vt:lpstr>PowerPoint Presentation</vt:lpstr>
      <vt:lpstr>PowerPoint Presentation</vt:lpstr>
      <vt:lpstr>vitamin D</vt:lpstr>
      <vt:lpstr>physiologic HRT</vt:lpstr>
      <vt:lpstr>Antiresorptive therapy IN POF</vt:lpstr>
      <vt:lpstr>If osteoporosis is detected</vt:lpstr>
      <vt:lpstr>Antiresorptive therapy</vt:lpstr>
      <vt:lpstr>Cardiovascular Disease</vt:lpstr>
      <vt:lpstr>Emotional Health</vt:lpstr>
      <vt:lpstr>Cognitive Function</vt:lpstr>
      <vt:lpstr>Dry Eye Syndrome</vt:lpstr>
      <vt:lpstr>Future pregnancy with autologous oocytes</vt:lpstr>
      <vt:lpstr>In vitro fertilization (IVF)</vt:lpstr>
      <vt:lpstr>Management of fertility and pregnancy in women with Turner syndrome  </vt:lpstr>
      <vt:lpstr>In Vitro Activation of Follicles and Fresh Tissue Auto-transplantation in Primary Ovarian Insufficiency Patients (1)</vt:lpstr>
      <vt:lpstr>In Vitro Activation of Follicles(2)</vt:lpstr>
      <vt:lpstr>In Vitro Activation of Follicles(3)</vt:lpstr>
      <vt:lpstr>Akt (protein kinase B) stimulators</vt:lpstr>
      <vt:lpstr>In Vitro Activation of Follicles(4)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tofighi</dc:creator>
  <cp:lastModifiedBy>tofighi</cp:lastModifiedBy>
  <cp:revision>267</cp:revision>
  <dcterms:created xsi:type="dcterms:W3CDTF">2016-11-29T14:22:05Z</dcterms:created>
  <dcterms:modified xsi:type="dcterms:W3CDTF">2016-12-14T19:48:13Z</dcterms:modified>
</cp:coreProperties>
</file>