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46"/>
  </p:notesMasterIdLst>
  <p:sldIdLst>
    <p:sldId id="257" r:id="rId2"/>
    <p:sldId id="256" r:id="rId3"/>
    <p:sldId id="259" r:id="rId4"/>
    <p:sldId id="260" r:id="rId5"/>
    <p:sldId id="261" r:id="rId6"/>
    <p:sldId id="262" r:id="rId7"/>
    <p:sldId id="263" r:id="rId8"/>
    <p:sldId id="264" r:id="rId9"/>
    <p:sldId id="301"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2" r:id="rId36"/>
    <p:sldId id="291"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90F"/>
    <a:srgbClr val="12080F"/>
    <a:srgbClr val="11090C"/>
    <a:srgbClr val="9A3AA4"/>
    <a:srgbClr val="FD0B0B"/>
    <a:srgbClr val="100614"/>
    <a:srgbClr val="B35596"/>
    <a:srgbClr val="AC647F"/>
    <a:srgbClr val="894978"/>
    <a:srgbClr val="A85C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varScale="1">
        <p:scale>
          <a:sx n="74" d="100"/>
          <a:sy n="74" d="100"/>
        </p:scale>
        <p:origin x="5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9BD79-CA9D-4F0A-BFCC-468A0C985256}" type="datetimeFigureOut">
              <a:rPr lang="en-US" smtClean="0"/>
              <a:t>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C7B3D-E7A2-42F1-8BE7-F1855A1912FF}" type="slidenum">
              <a:rPr lang="en-US" smtClean="0"/>
              <a:t>‹#›</a:t>
            </a:fld>
            <a:endParaRPr lang="en-US"/>
          </a:p>
        </p:txBody>
      </p:sp>
    </p:spTree>
    <p:extLst>
      <p:ext uri="{BB962C8B-B14F-4D97-AF65-F5344CB8AC3E}">
        <p14:creationId xmlns:p14="http://schemas.microsoft.com/office/powerpoint/2010/main" val="163871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7B3D-E7A2-42F1-8BE7-F1855A1912FF}" type="slidenum">
              <a:rPr lang="en-US" smtClean="0"/>
              <a:t>2</a:t>
            </a:fld>
            <a:endParaRPr lang="en-US"/>
          </a:p>
        </p:txBody>
      </p:sp>
    </p:spTree>
    <p:extLst>
      <p:ext uri="{BB962C8B-B14F-4D97-AF65-F5344CB8AC3E}">
        <p14:creationId xmlns:p14="http://schemas.microsoft.com/office/powerpoint/2010/main" val="126934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C7B3D-E7A2-42F1-8BE7-F1855A1912FF}" type="slidenum">
              <a:rPr lang="en-US" smtClean="0"/>
              <a:t>4</a:t>
            </a:fld>
            <a:endParaRPr lang="en-US"/>
          </a:p>
        </p:txBody>
      </p:sp>
    </p:spTree>
    <p:extLst>
      <p:ext uri="{BB962C8B-B14F-4D97-AF65-F5344CB8AC3E}">
        <p14:creationId xmlns:p14="http://schemas.microsoft.com/office/powerpoint/2010/main" val="363177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21C33-ECA3-4E52-AC55-8539A91A4B4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2165139783"/>
      </p:ext>
    </p:extLst>
  </p:cSld>
  <p:clrMapOvr>
    <a:masterClrMapping/>
  </p:clrMapOvr>
  <p:transition spd="med">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21C33-ECA3-4E52-AC55-8539A91A4B4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24731623"/>
      </p:ext>
    </p:extLst>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21C33-ECA3-4E52-AC55-8539A91A4B4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3564353819"/>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21C33-ECA3-4E52-AC55-8539A91A4B4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3292005074"/>
      </p:ext>
    </p:extLst>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21C33-ECA3-4E52-AC55-8539A91A4B4B}"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779645810"/>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21C33-ECA3-4E52-AC55-8539A91A4B4B}"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1120362071"/>
      </p:ext>
    </p:extLst>
  </p:cSld>
  <p:clrMapOvr>
    <a:masterClrMapping/>
  </p:clrMapOvr>
  <p:transition spd="med">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21C33-ECA3-4E52-AC55-8539A91A4B4B}" type="datetimeFigureOut">
              <a:rPr lang="en-US" smtClean="0"/>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1097176354"/>
      </p:ext>
    </p:extLst>
  </p:cSld>
  <p:clrMapOvr>
    <a:masterClrMapping/>
  </p:clrMapOvr>
  <p:transition spd="med">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21C33-ECA3-4E52-AC55-8539A91A4B4B}" type="datetimeFigureOut">
              <a:rPr lang="en-US" smtClean="0"/>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3447197551"/>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21C33-ECA3-4E52-AC55-8539A91A4B4B}" type="datetimeFigureOut">
              <a:rPr lang="en-US" smtClean="0"/>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3283112841"/>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21C33-ECA3-4E52-AC55-8539A91A4B4B}"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3706526730"/>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21C33-ECA3-4E52-AC55-8539A91A4B4B}"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59BC6-C6D5-43A1-A60D-0197A562B246}" type="slidenum">
              <a:rPr lang="en-US" smtClean="0"/>
              <a:t>‹#›</a:t>
            </a:fld>
            <a:endParaRPr lang="en-US"/>
          </a:p>
        </p:txBody>
      </p:sp>
    </p:spTree>
    <p:extLst>
      <p:ext uri="{BB962C8B-B14F-4D97-AF65-F5344CB8AC3E}">
        <p14:creationId xmlns:p14="http://schemas.microsoft.com/office/powerpoint/2010/main" val="1686239104"/>
      </p:ext>
    </p:extLst>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21C33-ECA3-4E52-AC55-8539A91A4B4B}" type="datetimeFigureOut">
              <a:rPr lang="en-US" smtClean="0"/>
              <a:t>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59BC6-C6D5-43A1-A60D-0197A562B246}" type="slidenum">
              <a:rPr lang="en-US" smtClean="0"/>
              <a:t>‹#›</a:t>
            </a:fld>
            <a:endParaRPr lang="en-US"/>
          </a:p>
        </p:txBody>
      </p:sp>
    </p:spTree>
    <p:extLst>
      <p:ext uri="{BB962C8B-B14F-4D97-AF65-F5344CB8AC3E}">
        <p14:creationId xmlns:p14="http://schemas.microsoft.com/office/powerpoint/2010/main" val="36917189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med">
    <p:pull/>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53037" y="0"/>
            <a:ext cx="10187188" cy="6857999"/>
          </a:xfrm>
        </p:spPr>
      </p:pic>
    </p:spTree>
    <p:extLst>
      <p:ext uri="{BB962C8B-B14F-4D97-AF65-F5344CB8AC3E}">
        <p14:creationId xmlns:p14="http://schemas.microsoft.com/office/powerpoint/2010/main" val="2288475260"/>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4248"/>
          </a:xfrm>
          <a:solidFill>
            <a:schemeClr val="accent6">
              <a:lumMod val="75000"/>
            </a:schemeClr>
          </a:solidFill>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DEFINITIONS OF HYPOPARATHYROIDISM</a:t>
            </a:r>
          </a:p>
        </p:txBody>
      </p:sp>
      <p:sp>
        <p:nvSpPr>
          <p:cNvPr id="3" name="Content Placeholder 2"/>
          <p:cNvSpPr>
            <a:spLocks noGrp="1"/>
          </p:cNvSpPr>
          <p:nvPr>
            <p:ph idx="1"/>
          </p:nvPr>
        </p:nvSpPr>
        <p:spPr>
          <a:xfrm>
            <a:off x="0" y="824249"/>
            <a:ext cx="12192000" cy="6033751"/>
          </a:xfrm>
          <a:solidFill>
            <a:schemeClr val="accent2">
              <a:lumMod val="20000"/>
              <a:lumOff val="80000"/>
            </a:schemeClr>
          </a:solidFill>
        </p:spPr>
        <p:txBody>
          <a:bodyPr>
            <a:noAutofit/>
          </a:bodyPr>
          <a:lstStyle/>
          <a:p>
            <a:r>
              <a:rPr lang="en-US" sz="4000" b="1" dirty="0">
                <a:solidFill>
                  <a:srgbClr val="002060"/>
                </a:solidFill>
                <a:latin typeface="Times-Roman"/>
              </a:rPr>
              <a:t>Permanent hypoparathyroidism is defined when </a:t>
            </a:r>
            <a:r>
              <a:rPr lang="en-US" sz="4000" b="1" dirty="0" smtClean="0">
                <a:solidFill>
                  <a:srgbClr val="002060"/>
                </a:solidFill>
                <a:latin typeface="Times-Roman"/>
              </a:rPr>
              <a:t>a medical </a:t>
            </a:r>
            <a:r>
              <a:rPr lang="en-US" sz="4000" b="1" dirty="0">
                <a:solidFill>
                  <a:srgbClr val="002060"/>
                </a:solidFill>
                <a:latin typeface="Times-Roman"/>
              </a:rPr>
              <a:t>regimen is required for longer than 12 </a:t>
            </a:r>
            <a:r>
              <a:rPr lang="en-US" sz="4000" b="1" dirty="0" smtClean="0">
                <a:solidFill>
                  <a:srgbClr val="002060"/>
                </a:solidFill>
                <a:latin typeface="Times-Roman"/>
              </a:rPr>
              <a:t>months. </a:t>
            </a:r>
          </a:p>
          <a:p>
            <a:r>
              <a:rPr lang="en-US" sz="4000" b="1" dirty="0" smtClean="0">
                <a:solidFill>
                  <a:srgbClr val="002060"/>
                </a:solidFill>
                <a:latin typeface="Times-Roman"/>
              </a:rPr>
              <a:t>Patients </a:t>
            </a:r>
            <a:r>
              <a:rPr lang="en-US" sz="4000" b="1" dirty="0">
                <a:solidFill>
                  <a:srgbClr val="002060"/>
                </a:solidFill>
                <a:latin typeface="Times-Roman"/>
              </a:rPr>
              <a:t>with permanent hypoparathyroidism can be </a:t>
            </a:r>
            <a:r>
              <a:rPr lang="en-US" sz="4000" b="1" dirty="0" smtClean="0">
                <a:solidFill>
                  <a:srgbClr val="002060"/>
                </a:solidFill>
                <a:latin typeface="Times-Roman"/>
              </a:rPr>
              <a:t>labile, difficult </a:t>
            </a:r>
            <a:r>
              <a:rPr lang="en-US" sz="4000" b="1" dirty="0">
                <a:solidFill>
                  <a:srgbClr val="002060"/>
                </a:solidFill>
                <a:latin typeface="Times-Roman"/>
              </a:rPr>
              <a:t>to manage, and experience significant </a:t>
            </a:r>
            <a:r>
              <a:rPr lang="en-US" sz="4000" b="1" dirty="0" smtClean="0">
                <a:solidFill>
                  <a:srgbClr val="002060"/>
                </a:solidFill>
                <a:latin typeface="Times-Roman"/>
              </a:rPr>
              <a:t>morbidity; however</a:t>
            </a:r>
            <a:r>
              <a:rPr lang="en-US" sz="4000" b="1" dirty="0">
                <a:solidFill>
                  <a:srgbClr val="002060"/>
                </a:solidFill>
                <a:latin typeface="Times-Roman"/>
              </a:rPr>
              <a:t>, many can be maintained with a stable </a:t>
            </a:r>
            <a:r>
              <a:rPr lang="en-US" sz="4000" b="1" dirty="0" smtClean="0">
                <a:solidFill>
                  <a:srgbClr val="002060"/>
                </a:solidFill>
                <a:latin typeface="Times-Roman"/>
              </a:rPr>
              <a:t>regimen of </a:t>
            </a:r>
            <a:r>
              <a:rPr lang="en-US" sz="4000" b="1" dirty="0">
                <a:solidFill>
                  <a:srgbClr val="002060"/>
                </a:solidFill>
                <a:latin typeface="Times-Roman"/>
              </a:rPr>
              <a:t>calcium and vitamin </a:t>
            </a:r>
            <a:r>
              <a:rPr lang="en-US" sz="4000" b="1" dirty="0" smtClean="0">
                <a:solidFill>
                  <a:srgbClr val="002060"/>
                </a:solidFill>
                <a:latin typeface="Times-Roman"/>
              </a:rPr>
              <a:t>D</a:t>
            </a:r>
            <a:endParaRPr lang="en-US" sz="3600" b="1" dirty="0">
              <a:solidFill>
                <a:srgbClr val="002060"/>
              </a:solidFill>
            </a:endParaRPr>
          </a:p>
        </p:txBody>
      </p:sp>
    </p:spTree>
    <p:extLst>
      <p:ext uri="{BB962C8B-B14F-4D97-AF65-F5344CB8AC3E}">
        <p14:creationId xmlns:p14="http://schemas.microsoft.com/office/powerpoint/2010/main" val="272168220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3944"/>
          </a:xfrm>
          <a:solidFill>
            <a:schemeClr val="accent6">
              <a:lumMod val="75000"/>
            </a:schemeClr>
          </a:solidFill>
        </p:spPr>
        <p:txBody>
          <a:bodyPr>
            <a:normAutofit fontScale="90000"/>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DEFINITIONS OF HYPOPARATHYROIDISM</a:t>
            </a:r>
          </a:p>
        </p:txBody>
      </p:sp>
      <p:sp>
        <p:nvSpPr>
          <p:cNvPr id="3" name="Content Placeholder 2"/>
          <p:cNvSpPr>
            <a:spLocks noGrp="1"/>
          </p:cNvSpPr>
          <p:nvPr>
            <p:ph idx="1"/>
          </p:nvPr>
        </p:nvSpPr>
        <p:spPr>
          <a:xfrm>
            <a:off x="0" y="643944"/>
            <a:ext cx="12192000" cy="6214056"/>
          </a:xfrm>
          <a:solidFill>
            <a:schemeClr val="accent2">
              <a:lumMod val="20000"/>
              <a:lumOff val="80000"/>
            </a:schemeClr>
          </a:solidFill>
        </p:spPr>
        <p:txBody>
          <a:bodyPr>
            <a:noAutofit/>
          </a:bodyPr>
          <a:lstStyle/>
          <a:p>
            <a:r>
              <a:rPr lang="en-US" b="1" dirty="0">
                <a:solidFill>
                  <a:schemeClr val="accent1"/>
                </a:solidFill>
                <a:latin typeface="Times-Roman"/>
              </a:rPr>
              <a:t>Clinical hypoparathyroidism </a:t>
            </a:r>
            <a:r>
              <a:rPr lang="en-US" b="1" dirty="0">
                <a:solidFill>
                  <a:srgbClr val="002060"/>
                </a:solidFill>
                <a:latin typeface="Times-Roman"/>
              </a:rPr>
              <a:t>is defined as </a:t>
            </a:r>
            <a:r>
              <a:rPr lang="en-US" b="1" dirty="0" smtClean="0">
                <a:solidFill>
                  <a:srgbClr val="002060"/>
                </a:solidFill>
                <a:latin typeface="Times-Roman"/>
              </a:rPr>
              <a:t>biochemical hypoparathyroidism </a:t>
            </a:r>
            <a:r>
              <a:rPr lang="en-US" b="1" dirty="0">
                <a:solidFill>
                  <a:srgbClr val="002060"/>
                </a:solidFill>
                <a:latin typeface="Times-Roman"/>
              </a:rPr>
              <a:t>accompanied by symptoms of </a:t>
            </a:r>
            <a:r>
              <a:rPr lang="en-US" b="1" dirty="0" smtClean="0">
                <a:solidFill>
                  <a:srgbClr val="002060"/>
                </a:solidFill>
                <a:latin typeface="Times-Roman"/>
              </a:rPr>
              <a:t>hypocalcemia such </a:t>
            </a:r>
            <a:r>
              <a:rPr lang="en-US" b="1" dirty="0">
                <a:solidFill>
                  <a:srgbClr val="002060"/>
                </a:solidFill>
                <a:latin typeface="Times-Roman"/>
              </a:rPr>
              <a:t>as perioral and distal extremity </a:t>
            </a:r>
            <a:r>
              <a:rPr lang="en-US" b="1" dirty="0" smtClean="0">
                <a:solidFill>
                  <a:srgbClr val="002060"/>
                </a:solidFill>
                <a:latin typeface="Times-Roman"/>
              </a:rPr>
              <a:t>dysesthesias/ hyperesthesia</a:t>
            </a:r>
            <a:r>
              <a:rPr lang="en-US" b="1" dirty="0">
                <a:solidFill>
                  <a:srgbClr val="002060"/>
                </a:solidFill>
                <a:latin typeface="Times-Roman"/>
              </a:rPr>
              <a:t>, lower extremity myoclonus, </a:t>
            </a:r>
            <a:r>
              <a:rPr lang="en-US" b="1" dirty="0" err="1" smtClean="0">
                <a:solidFill>
                  <a:srgbClr val="002060"/>
                </a:solidFill>
                <a:latin typeface="Times-Roman"/>
              </a:rPr>
              <a:t>carpopedal</a:t>
            </a:r>
            <a:r>
              <a:rPr lang="en-US" b="1" dirty="0" smtClean="0">
                <a:solidFill>
                  <a:srgbClr val="002060"/>
                </a:solidFill>
                <a:latin typeface="Times-Roman"/>
              </a:rPr>
              <a:t> spasm</a:t>
            </a:r>
            <a:r>
              <a:rPr lang="en-US" b="1" dirty="0">
                <a:solidFill>
                  <a:srgbClr val="002060"/>
                </a:solidFill>
                <a:latin typeface="Times-Roman"/>
              </a:rPr>
              <a:t>, weakness, headache, electrocardiogram </a:t>
            </a:r>
            <a:r>
              <a:rPr lang="en-US" b="1" dirty="0" smtClean="0">
                <a:solidFill>
                  <a:srgbClr val="002060"/>
                </a:solidFill>
                <a:latin typeface="Times-Roman"/>
              </a:rPr>
              <a:t>changes, altered </a:t>
            </a:r>
            <a:r>
              <a:rPr lang="en-US" b="1" dirty="0">
                <a:solidFill>
                  <a:srgbClr val="002060"/>
                </a:solidFill>
                <a:latin typeface="Times-Roman"/>
              </a:rPr>
              <a:t>sensorium, and/or nausea as well as </a:t>
            </a:r>
            <a:r>
              <a:rPr lang="en-US" b="1" dirty="0" smtClean="0">
                <a:solidFill>
                  <a:srgbClr val="002060"/>
                </a:solidFill>
                <a:latin typeface="Times-Roman"/>
              </a:rPr>
              <a:t>increased bone density. </a:t>
            </a:r>
          </a:p>
          <a:p>
            <a:r>
              <a:rPr lang="en-US" b="1" dirty="0" smtClean="0">
                <a:solidFill>
                  <a:schemeClr val="accent1"/>
                </a:solidFill>
                <a:latin typeface="Times-Roman"/>
              </a:rPr>
              <a:t>Biochemical hypoparathyroidism</a:t>
            </a:r>
            <a:r>
              <a:rPr lang="en-US" b="1" dirty="0" smtClean="0">
                <a:solidFill>
                  <a:srgbClr val="002060"/>
                </a:solidFill>
                <a:latin typeface="Times-Roman"/>
              </a:rPr>
              <a:t> is </a:t>
            </a:r>
            <a:r>
              <a:rPr lang="en-US" b="1" dirty="0">
                <a:solidFill>
                  <a:srgbClr val="002060"/>
                </a:solidFill>
                <a:latin typeface="Times-Roman"/>
              </a:rPr>
              <a:t>defined as a low intact PTH level often but not </a:t>
            </a:r>
            <a:r>
              <a:rPr lang="en-US" b="1" dirty="0" smtClean="0">
                <a:solidFill>
                  <a:srgbClr val="002060"/>
                </a:solidFill>
                <a:latin typeface="Times-Roman"/>
              </a:rPr>
              <a:t>always below </a:t>
            </a:r>
            <a:r>
              <a:rPr lang="en-US" b="1" dirty="0">
                <a:solidFill>
                  <a:srgbClr val="002060"/>
                </a:solidFill>
                <a:latin typeface="Times-Roman"/>
              </a:rPr>
              <a:t>the lower limit of the laboratory standard (</a:t>
            </a:r>
            <a:r>
              <a:rPr lang="en-US" b="1" dirty="0" smtClean="0">
                <a:solidFill>
                  <a:srgbClr val="002060"/>
                </a:solidFill>
                <a:latin typeface="Times-Roman"/>
              </a:rPr>
              <a:t>usually 12 </a:t>
            </a:r>
            <a:r>
              <a:rPr lang="en-US" b="1" dirty="0" err="1">
                <a:solidFill>
                  <a:srgbClr val="002060"/>
                </a:solidFill>
                <a:latin typeface="Times-Roman"/>
              </a:rPr>
              <a:t>pg</a:t>
            </a:r>
            <a:r>
              <a:rPr lang="en-US" b="1" dirty="0">
                <a:solidFill>
                  <a:srgbClr val="002060"/>
                </a:solidFill>
                <a:latin typeface="Times-Roman"/>
              </a:rPr>
              <a:t>/mL) accompanied by hypocalcemia and </a:t>
            </a:r>
            <a:r>
              <a:rPr lang="en-US" b="1" dirty="0" err="1" smtClean="0">
                <a:solidFill>
                  <a:srgbClr val="002060"/>
                </a:solidFill>
                <a:latin typeface="Times-Roman"/>
              </a:rPr>
              <a:t>hyperphosphotemia</a:t>
            </a:r>
            <a:r>
              <a:rPr lang="en-US" b="1" dirty="0" smtClean="0">
                <a:solidFill>
                  <a:srgbClr val="002060"/>
                </a:solidFill>
                <a:latin typeface="Times-Roman"/>
              </a:rPr>
              <a:t>. </a:t>
            </a:r>
          </a:p>
          <a:p>
            <a:r>
              <a:rPr lang="en-US" b="1" dirty="0" smtClean="0">
                <a:solidFill>
                  <a:srgbClr val="7030A0"/>
                </a:solidFill>
                <a:latin typeface="Times-Roman"/>
              </a:rPr>
              <a:t>Hypocalcemia </a:t>
            </a:r>
            <a:r>
              <a:rPr lang="en-US" b="1" dirty="0">
                <a:solidFill>
                  <a:srgbClr val="7030A0"/>
                </a:solidFill>
                <a:latin typeface="Times-Roman"/>
              </a:rPr>
              <a:t>lags </a:t>
            </a:r>
            <a:r>
              <a:rPr lang="en-US" b="1" dirty="0">
                <a:solidFill>
                  <a:srgbClr val="002060"/>
                </a:solidFill>
                <a:latin typeface="Times-Roman"/>
              </a:rPr>
              <a:t>behind </a:t>
            </a:r>
            <a:r>
              <a:rPr lang="en-US" b="1" dirty="0" err="1" smtClean="0">
                <a:solidFill>
                  <a:srgbClr val="002060"/>
                </a:solidFill>
                <a:latin typeface="Times-Roman"/>
              </a:rPr>
              <a:t>hypoparathormonemia</a:t>
            </a:r>
            <a:r>
              <a:rPr lang="en-US" b="1" dirty="0" smtClean="0">
                <a:solidFill>
                  <a:srgbClr val="002060"/>
                </a:solidFill>
                <a:latin typeface="Times-Roman"/>
              </a:rPr>
              <a:t> </a:t>
            </a:r>
            <a:r>
              <a:rPr lang="en-US" b="1" dirty="0" smtClean="0">
                <a:solidFill>
                  <a:srgbClr val="9A3AA4"/>
                </a:solidFill>
                <a:latin typeface="Times-Roman"/>
              </a:rPr>
              <a:t>by </a:t>
            </a:r>
            <a:r>
              <a:rPr lang="en-US" b="1" dirty="0">
                <a:solidFill>
                  <a:srgbClr val="9A3AA4"/>
                </a:solidFill>
                <a:latin typeface="Times-Roman"/>
              </a:rPr>
              <a:t>hours</a:t>
            </a:r>
            <a:r>
              <a:rPr lang="en-US" b="1" dirty="0">
                <a:solidFill>
                  <a:srgbClr val="002060"/>
                </a:solidFill>
                <a:latin typeface="Times-Roman"/>
              </a:rPr>
              <a:t>. </a:t>
            </a:r>
            <a:r>
              <a:rPr lang="en-US" b="1" dirty="0" err="1">
                <a:solidFill>
                  <a:srgbClr val="002060"/>
                </a:solidFill>
                <a:latin typeface="Times-Roman"/>
              </a:rPr>
              <a:t>Hypoparathormonemia</a:t>
            </a:r>
            <a:r>
              <a:rPr lang="en-US" b="1" dirty="0">
                <a:solidFill>
                  <a:srgbClr val="002060"/>
                </a:solidFill>
                <a:latin typeface="Times-Roman"/>
              </a:rPr>
              <a:t> can be seen </a:t>
            </a:r>
            <a:r>
              <a:rPr lang="en-US" b="1" dirty="0" smtClean="0">
                <a:solidFill>
                  <a:srgbClr val="002060"/>
                </a:solidFill>
                <a:latin typeface="Times-Roman"/>
              </a:rPr>
              <a:t>within minutes </a:t>
            </a:r>
            <a:r>
              <a:rPr lang="en-US" b="1" dirty="0">
                <a:solidFill>
                  <a:srgbClr val="002060"/>
                </a:solidFill>
                <a:latin typeface="Times-Roman"/>
              </a:rPr>
              <a:t>of surgical manipulation of the thyroid or </a:t>
            </a:r>
            <a:r>
              <a:rPr lang="en-US" b="1" dirty="0" smtClean="0">
                <a:solidFill>
                  <a:srgbClr val="002060"/>
                </a:solidFill>
                <a:latin typeface="Times-Roman"/>
              </a:rPr>
              <a:t>parathyroid glands. </a:t>
            </a:r>
          </a:p>
          <a:p>
            <a:r>
              <a:rPr lang="en-US" b="1" dirty="0" smtClean="0">
                <a:solidFill>
                  <a:srgbClr val="002060"/>
                </a:solidFill>
                <a:latin typeface="Times-Roman"/>
              </a:rPr>
              <a:t>Biochemically</a:t>
            </a:r>
            <a:r>
              <a:rPr lang="en-US" b="1" dirty="0">
                <a:solidFill>
                  <a:srgbClr val="002060"/>
                </a:solidFill>
                <a:latin typeface="Times-Roman"/>
              </a:rPr>
              <a:t>, hypocalcemia is defined as a </a:t>
            </a:r>
            <a:r>
              <a:rPr lang="en-US" b="1" dirty="0" smtClean="0">
                <a:solidFill>
                  <a:srgbClr val="0070C0"/>
                </a:solidFill>
                <a:latin typeface="Times-Roman"/>
              </a:rPr>
              <a:t>total serum ca corrected </a:t>
            </a:r>
            <a:r>
              <a:rPr lang="en-US" b="1" dirty="0" smtClean="0">
                <a:solidFill>
                  <a:srgbClr val="002060"/>
                </a:solidFill>
                <a:latin typeface="Times-Roman"/>
              </a:rPr>
              <a:t>level</a:t>
            </a:r>
            <a:r>
              <a:rPr lang="en-US" b="1" dirty="0" smtClean="0">
                <a:solidFill>
                  <a:srgbClr val="11090F"/>
                </a:solidFill>
                <a:latin typeface="Times-Roman"/>
              </a:rPr>
              <a:t> </a:t>
            </a:r>
            <a:r>
              <a:rPr lang="en-US" b="1" dirty="0">
                <a:solidFill>
                  <a:srgbClr val="0070C0"/>
                </a:solidFill>
                <a:latin typeface="Times-Roman"/>
              </a:rPr>
              <a:t>&lt;8.6 mg/</a:t>
            </a:r>
            <a:r>
              <a:rPr lang="en-US" b="1" dirty="0" err="1">
                <a:solidFill>
                  <a:srgbClr val="0070C0"/>
                </a:solidFill>
                <a:latin typeface="Times-Roman"/>
              </a:rPr>
              <a:t>dL</a:t>
            </a:r>
            <a:r>
              <a:rPr lang="en-US" b="1" dirty="0">
                <a:solidFill>
                  <a:srgbClr val="0070C0"/>
                </a:solidFill>
                <a:latin typeface="Times-Roman"/>
              </a:rPr>
              <a:t> </a:t>
            </a:r>
            <a:r>
              <a:rPr lang="en-US" b="1" dirty="0" smtClean="0">
                <a:solidFill>
                  <a:srgbClr val="002060"/>
                </a:solidFill>
                <a:latin typeface="Times-Roman"/>
              </a:rPr>
              <a:t>or </a:t>
            </a:r>
            <a:r>
              <a:rPr lang="en-US" b="1" dirty="0">
                <a:solidFill>
                  <a:srgbClr val="002060"/>
                </a:solidFill>
                <a:latin typeface="Times-Roman"/>
              </a:rPr>
              <a:t>and </a:t>
            </a:r>
            <a:r>
              <a:rPr lang="en-US" b="1" dirty="0">
                <a:solidFill>
                  <a:srgbClr val="0070C0"/>
                </a:solidFill>
                <a:latin typeface="Times-Roman"/>
              </a:rPr>
              <a:t>ionized </a:t>
            </a:r>
            <a:r>
              <a:rPr lang="en-US" b="1" dirty="0" smtClean="0">
                <a:solidFill>
                  <a:srgbClr val="0070C0"/>
                </a:solidFill>
                <a:latin typeface="Times-Roman"/>
              </a:rPr>
              <a:t>serum ca </a:t>
            </a:r>
            <a:r>
              <a:rPr lang="en-US" b="1" dirty="0">
                <a:solidFill>
                  <a:srgbClr val="0070C0"/>
                </a:solidFill>
                <a:latin typeface="Times-Roman"/>
              </a:rPr>
              <a:t>&lt;1.15 </a:t>
            </a:r>
            <a:r>
              <a:rPr lang="en-US" b="1" dirty="0" err="1" smtClean="0">
                <a:solidFill>
                  <a:srgbClr val="0070C0"/>
                </a:solidFill>
                <a:latin typeface="Times-Roman"/>
              </a:rPr>
              <a:t>mmol</a:t>
            </a:r>
            <a:r>
              <a:rPr lang="en-US" b="1" dirty="0" smtClean="0">
                <a:solidFill>
                  <a:srgbClr val="0070C0"/>
                </a:solidFill>
                <a:latin typeface="Times-Roman"/>
              </a:rPr>
              <a:t>/L</a:t>
            </a:r>
            <a:r>
              <a:rPr lang="en-US" b="1" dirty="0" smtClean="0">
                <a:solidFill>
                  <a:srgbClr val="11090F"/>
                </a:solidFill>
                <a:latin typeface="Times-Roman"/>
              </a:rPr>
              <a:t>. </a:t>
            </a:r>
          </a:p>
        </p:txBody>
      </p:sp>
    </p:spTree>
    <p:extLst>
      <p:ext uri="{BB962C8B-B14F-4D97-AF65-F5344CB8AC3E}">
        <p14:creationId xmlns:p14="http://schemas.microsoft.com/office/powerpoint/2010/main" val="309139388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8643"/>
          </a:xfrm>
          <a:solidFill>
            <a:schemeClr val="accent6">
              <a:lumMod val="75000"/>
            </a:schemeClr>
          </a:solidFill>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DEFINITIONS OF HYPOPARATHYROIDISM</a:t>
            </a:r>
          </a:p>
        </p:txBody>
      </p:sp>
      <p:sp>
        <p:nvSpPr>
          <p:cNvPr id="3" name="Content Placeholder 2"/>
          <p:cNvSpPr>
            <a:spLocks noGrp="1"/>
          </p:cNvSpPr>
          <p:nvPr>
            <p:ph idx="1"/>
          </p:nvPr>
        </p:nvSpPr>
        <p:spPr>
          <a:xfrm>
            <a:off x="0" y="888643"/>
            <a:ext cx="12192000" cy="5969358"/>
          </a:xfrm>
          <a:solidFill>
            <a:schemeClr val="accent2">
              <a:lumMod val="20000"/>
              <a:lumOff val="80000"/>
            </a:schemeClr>
          </a:solidFill>
        </p:spPr>
        <p:txBody>
          <a:bodyPr>
            <a:normAutofit fontScale="92500"/>
          </a:bodyPr>
          <a:lstStyle/>
          <a:p>
            <a:r>
              <a:rPr lang="en-US" sz="3200" b="1" dirty="0">
                <a:solidFill>
                  <a:srgbClr val="002060"/>
                </a:solidFill>
                <a:latin typeface="Times-Roman"/>
              </a:rPr>
              <a:t>Although usually linked, hypocalcemia can exist independent of </a:t>
            </a:r>
            <a:r>
              <a:rPr lang="en-US" sz="3200" b="1" dirty="0" err="1">
                <a:solidFill>
                  <a:srgbClr val="002060"/>
                </a:solidFill>
                <a:latin typeface="Times-Roman"/>
              </a:rPr>
              <a:t>hypoparathormonemia</a:t>
            </a:r>
            <a:r>
              <a:rPr lang="en-US" sz="3200" b="1" dirty="0">
                <a:solidFill>
                  <a:srgbClr val="002060"/>
                </a:solidFill>
                <a:latin typeface="Times-Roman"/>
              </a:rPr>
              <a:t>, but </a:t>
            </a:r>
            <a:r>
              <a:rPr lang="en-US" sz="3200" b="1" dirty="0" err="1">
                <a:solidFill>
                  <a:srgbClr val="002060"/>
                </a:solidFill>
                <a:latin typeface="Times-Roman"/>
              </a:rPr>
              <a:t>hypoparathormonemia</a:t>
            </a:r>
            <a:r>
              <a:rPr lang="en-US" sz="3200" b="1" dirty="0">
                <a:solidFill>
                  <a:srgbClr val="002060"/>
                </a:solidFill>
                <a:latin typeface="Times-Roman"/>
              </a:rPr>
              <a:t> will ultimately lead to hypocalcemia. </a:t>
            </a:r>
          </a:p>
          <a:p>
            <a:r>
              <a:rPr lang="en-US" sz="3200" b="1" dirty="0" smtClean="0">
                <a:solidFill>
                  <a:srgbClr val="00B050"/>
                </a:solidFill>
                <a:latin typeface="Times-Roman"/>
              </a:rPr>
              <a:t>Relative </a:t>
            </a:r>
            <a:r>
              <a:rPr lang="en-US" sz="3200" b="1" dirty="0">
                <a:solidFill>
                  <a:srgbClr val="00B050"/>
                </a:solidFill>
                <a:latin typeface="Times-Roman"/>
              </a:rPr>
              <a:t>hypoparathyroidism </a:t>
            </a:r>
            <a:r>
              <a:rPr lang="en-US" sz="3200" b="1" dirty="0">
                <a:solidFill>
                  <a:srgbClr val="002060"/>
                </a:solidFill>
                <a:latin typeface="Times-Roman"/>
              </a:rPr>
              <a:t>or parathyroid insufficiency may exist postoperatively and is defined as </a:t>
            </a:r>
            <a:r>
              <a:rPr lang="en-US" sz="3200" b="1" u="sng" dirty="0">
                <a:solidFill>
                  <a:srgbClr val="002060"/>
                </a:solidFill>
                <a:latin typeface="Times-Roman"/>
              </a:rPr>
              <a:t>clinical symptoms </a:t>
            </a:r>
            <a:r>
              <a:rPr lang="en-US" sz="3200" b="1" dirty="0">
                <a:solidFill>
                  <a:srgbClr val="002060"/>
                </a:solidFill>
                <a:latin typeface="Times-Roman"/>
              </a:rPr>
              <a:t>of hypoparathyroidism </a:t>
            </a:r>
            <a:r>
              <a:rPr lang="en-US" sz="3200" b="1" u="sng" dirty="0">
                <a:solidFill>
                  <a:srgbClr val="002060"/>
                </a:solidFill>
                <a:latin typeface="Times-Roman"/>
              </a:rPr>
              <a:t>requiring medical treatment</a:t>
            </a:r>
            <a:r>
              <a:rPr lang="en-US" sz="3200" b="1" dirty="0">
                <a:solidFill>
                  <a:srgbClr val="002060"/>
                </a:solidFill>
                <a:latin typeface="Times-Roman"/>
              </a:rPr>
              <a:t>, even though measured </a:t>
            </a:r>
            <a:r>
              <a:rPr lang="en-US" sz="3200" b="1" u="sng" dirty="0">
                <a:solidFill>
                  <a:srgbClr val="002060"/>
                </a:solidFill>
                <a:latin typeface="Times-Roman"/>
              </a:rPr>
              <a:t>laboratory values </a:t>
            </a:r>
            <a:r>
              <a:rPr lang="en-US" sz="3200" b="1" dirty="0">
                <a:solidFill>
                  <a:srgbClr val="002060"/>
                </a:solidFill>
                <a:latin typeface="Times-Roman"/>
              </a:rPr>
              <a:t>may be within </a:t>
            </a:r>
            <a:r>
              <a:rPr lang="en-US" sz="3200" b="1" u="sng" dirty="0">
                <a:solidFill>
                  <a:srgbClr val="002060"/>
                </a:solidFill>
                <a:latin typeface="Times-Roman"/>
              </a:rPr>
              <a:t>normal ranges</a:t>
            </a:r>
            <a:r>
              <a:rPr lang="en-US" sz="3200" b="1" dirty="0">
                <a:solidFill>
                  <a:srgbClr val="002060"/>
                </a:solidFill>
                <a:latin typeface="Times-Roman"/>
              </a:rPr>
              <a:t>. </a:t>
            </a:r>
            <a:endParaRPr lang="en-US" sz="3200" b="1" dirty="0">
              <a:solidFill>
                <a:srgbClr val="002060"/>
              </a:solidFill>
            </a:endParaRPr>
          </a:p>
          <a:p>
            <a:r>
              <a:rPr lang="en-US" sz="3200" b="1" dirty="0" smtClean="0">
                <a:solidFill>
                  <a:srgbClr val="002060"/>
                </a:solidFill>
                <a:latin typeface="Times-Roman"/>
              </a:rPr>
              <a:t>Occasional </a:t>
            </a:r>
            <a:r>
              <a:rPr lang="en-US" sz="3200" b="1" dirty="0">
                <a:solidFill>
                  <a:srgbClr val="002060"/>
                </a:solidFill>
                <a:latin typeface="Times-Roman"/>
              </a:rPr>
              <a:t>patients will manifest clinical </a:t>
            </a:r>
            <a:r>
              <a:rPr lang="en-US" sz="3200" b="1" dirty="0" smtClean="0">
                <a:solidFill>
                  <a:srgbClr val="002060"/>
                </a:solidFill>
                <a:latin typeface="Times-Roman"/>
              </a:rPr>
              <a:t>symptoms of </a:t>
            </a:r>
            <a:r>
              <a:rPr lang="en-US" sz="3200" b="1" dirty="0">
                <a:solidFill>
                  <a:srgbClr val="002060"/>
                </a:solidFill>
                <a:latin typeface="Times-Roman"/>
              </a:rPr>
              <a:t>hypocalcemia despite </a:t>
            </a:r>
            <a:r>
              <a:rPr lang="en-US" sz="3200" b="1" dirty="0" err="1">
                <a:solidFill>
                  <a:srgbClr val="002060"/>
                </a:solidFill>
                <a:latin typeface="Times-Roman"/>
              </a:rPr>
              <a:t>eucalcemia</a:t>
            </a:r>
            <a:r>
              <a:rPr lang="en-US" sz="3200" b="1" dirty="0">
                <a:solidFill>
                  <a:srgbClr val="002060"/>
                </a:solidFill>
                <a:latin typeface="Times-Roman"/>
              </a:rPr>
              <a:t>. This can be seen </a:t>
            </a:r>
            <a:r>
              <a:rPr lang="en-US" sz="3200" b="1" dirty="0" smtClean="0">
                <a:solidFill>
                  <a:srgbClr val="002060"/>
                </a:solidFill>
                <a:latin typeface="Times-Roman"/>
              </a:rPr>
              <a:t>following </a:t>
            </a:r>
            <a:r>
              <a:rPr lang="en-US" sz="3200" b="1" dirty="0" smtClean="0">
                <a:solidFill>
                  <a:srgbClr val="00B050"/>
                </a:solidFill>
                <a:latin typeface="Times-Roman"/>
              </a:rPr>
              <a:t>surgery </a:t>
            </a:r>
            <a:r>
              <a:rPr lang="en-US" sz="3200" b="1" dirty="0">
                <a:solidFill>
                  <a:srgbClr val="00B050"/>
                </a:solidFill>
                <a:latin typeface="Times-Roman"/>
              </a:rPr>
              <a:t>for primary or tertiary </a:t>
            </a:r>
            <a:r>
              <a:rPr lang="en-US" sz="3200" b="1" dirty="0" smtClean="0">
                <a:solidFill>
                  <a:srgbClr val="00B050"/>
                </a:solidFill>
                <a:latin typeface="Times-Roman"/>
              </a:rPr>
              <a:t>hyperparathyroidism </a:t>
            </a:r>
            <a:r>
              <a:rPr lang="en-US" sz="3200" b="1" dirty="0" smtClean="0">
                <a:solidFill>
                  <a:srgbClr val="002060"/>
                </a:solidFill>
                <a:latin typeface="Times-Roman"/>
              </a:rPr>
              <a:t>or </a:t>
            </a:r>
            <a:r>
              <a:rPr lang="en-US" sz="3200" b="1" dirty="0">
                <a:solidFill>
                  <a:srgbClr val="00B050"/>
                </a:solidFill>
                <a:latin typeface="Times-Roman"/>
              </a:rPr>
              <a:t>aggressive thyroid surgery </a:t>
            </a:r>
            <a:r>
              <a:rPr lang="en-US" sz="3200" b="1" dirty="0">
                <a:solidFill>
                  <a:srgbClr val="002060"/>
                </a:solidFill>
                <a:latin typeface="Times-Roman"/>
              </a:rPr>
              <a:t>and probably </a:t>
            </a:r>
            <a:r>
              <a:rPr lang="en-US" sz="3200" b="1" dirty="0" smtClean="0">
                <a:solidFill>
                  <a:srgbClr val="002060"/>
                </a:solidFill>
                <a:latin typeface="Times-Roman"/>
              </a:rPr>
              <a:t>represents acute </a:t>
            </a:r>
            <a:r>
              <a:rPr lang="en-US" sz="3200" b="1" dirty="0">
                <a:solidFill>
                  <a:srgbClr val="002060"/>
                </a:solidFill>
                <a:latin typeface="Times-Roman"/>
              </a:rPr>
              <a:t>calcium lowering, which precedes a lagging reset </a:t>
            </a:r>
            <a:r>
              <a:rPr lang="en-US" sz="3200" b="1" dirty="0" smtClean="0">
                <a:solidFill>
                  <a:srgbClr val="002060"/>
                </a:solidFill>
                <a:latin typeface="Times-Roman"/>
              </a:rPr>
              <a:t>of the </a:t>
            </a:r>
            <a:r>
              <a:rPr lang="en-US" sz="3200" b="1" dirty="0">
                <a:solidFill>
                  <a:srgbClr val="002060"/>
                </a:solidFill>
                <a:latin typeface="Times-Roman"/>
              </a:rPr>
              <a:t>calcium-sensing receptor system acclimatized to </a:t>
            </a:r>
            <a:r>
              <a:rPr lang="en-US" sz="3200" b="1" dirty="0" smtClean="0">
                <a:solidFill>
                  <a:srgbClr val="002060"/>
                </a:solidFill>
                <a:latin typeface="Times-Roman"/>
              </a:rPr>
              <a:t>prior hypercalcemia</a:t>
            </a:r>
            <a:r>
              <a:rPr lang="en-US" sz="3200" b="1" dirty="0">
                <a:solidFill>
                  <a:srgbClr val="002060"/>
                </a:solidFill>
                <a:latin typeface="Times-Roman"/>
              </a:rPr>
              <a:t>.</a:t>
            </a:r>
            <a:endParaRPr lang="en-US" sz="2800" b="1" dirty="0">
              <a:solidFill>
                <a:srgbClr val="002060"/>
              </a:solidFill>
            </a:endParaRPr>
          </a:p>
        </p:txBody>
      </p:sp>
    </p:spTree>
    <p:extLst>
      <p:ext uri="{BB962C8B-B14F-4D97-AF65-F5344CB8AC3E}">
        <p14:creationId xmlns:p14="http://schemas.microsoft.com/office/powerpoint/2010/main" val="424802330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duotone>
              <a:prstClr val="black"/>
              <a:schemeClr val="accent2">
                <a:tint val="45000"/>
                <a:satMod val="400000"/>
              </a:schemeClr>
            </a:duotone>
          </a:blip>
          <a:stretch>
            <a:fillRect/>
          </a:stretch>
        </p:blipFill>
        <p:spPr>
          <a:xfrm>
            <a:off x="3480101" y="23146"/>
            <a:ext cx="5231797" cy="6834854"/>
          </a:xfrm>
          <a:prstGeom prst="rect">
            <a:avLst/>
          </a:prstGeom>
        </p:spPr>
      </p:pic>
    </p:spTree>
    <p:extLst>
      <p:ext uri="{BB962C8B-B14F-4D97-AF65-F5344CB8AC3E}">
        <p14:creationId xmlns:p14="http://schemas.microsoft.com/office/powerpoint/2010/main" val="1563905403"/>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79548"/>
          </a:xfrm>
          <a:solidFill>
            <a:schemeClr val="accent6">
              <a:lumMod val="75000"/>
            </a:schemeClr>
          </a:solidFill>
        </p:spPr>
        <p:txBody>
          <a:bodyPr>
            <a:normAutofit fontScale="90000"/>
          </a:bodyPr>
          <a:lstStyle/>
          <a:p>
            <a:r>
              <a:rPr lang="en-US" b="1" dirty="0">
                <a:ln w="12700">
                  <a:solidFill>
                    <a:schemeClr val="accent5"/>
                  </a:solidFill>
                  <a:prstDash val="solid"/>
                </a:ln>
                <a:pattFill prst="ltDnDiag">
                  <a:fgClr>
                    <a:schemeClr val="accent5">
                      <a:lumMod val="60000"/>
                      <a:lumOff val="40000"/>
                    </a:schemeClr>
                  </a:fgClr>
                  <a:bgClr>
                    <a:schemeClr val="bg1"/>
                  </a:bgClr>
                </a:pattFill>
              </a:rPr>
              <a:t>Preoperative Strategies</a:t>
            </a:r>
          </a:p>
        </p:txBody>
      </p:sp>
      <p:sp>
        <p:nvSpPr>
          <p:cNvPr id="3" name="Content Placeholder 2"/>
          <p:cNvSpPr>
            <a:spLocks noGrp="1"/>
          </p:cNvSpPr>
          <p:nvPr>
            <p:ph idx="1"/>
          </p:nvPr>
        </p:nvSpPr>
        <p:spPr>
          <a:xfrm>
            <a:off x="0" y="579549"/>
            <a:ext cx="12192000" cy="6278451"/>
          </a:xfrm>
          <a:solidFill>
            <a:schemeClr val="accent2">
              <a:lumMod val="20000"/>
              <a:lumOff val="80000"/>
            </a:schemeClr>
          </a:solidFill>
        </p:spPr>
        <p:txBody>
          <a:bodyPr>
            <a:noAutofit/>
          </a:bodyPr>
          <a:lstStyle/>
          <a:p>
            <a:r>
              <a:rPr lang="en-US" b="1" dirty="0">
                <a:latin typeface="Times-Roman"/>
              </a:rPr>
              <a:t>Patients can be tested </a:t>
            </a:r>
            <a:r>
              <a:rPr lang="en-US" b="1" dirty="0" smtClean="0">
                <a:latin typeface="Times-Roman"/>
              </a:rPr>
              <a:t>for 25OHD </a:t>
            </a:r>
            <a:r>
              <a:rPr lang="en-US" b="1" dirty="0">
                <a:latin typeface="Times-Roman"/>
              </a:rPr>
              <a:t>blood levels preoperatively. </a:t>
            </a:r>
            <a:endParaRPr lang="en-US" b="1" dirty="0" smtClean="0">
              <a:latin typeface="Times-Roman"/>
            </a:endParaRPr>
          </a:p>
          <a:p>
            <a:r>
              <a:rPr lang="en-US" b="1" dirty="0" smtClean="0">
                <a:latin typeface="Times-Roman"/>
              </a:rPr>
              <a:t>If </a:t>
            </a:r>
            <a:r>
              <a:rPr lang="en-US" b="1" dirty="0">
                <a:latin typeface="Times-Roman"/>
              </a:rPr>
              <a:t>the patient is </a:t>
            </a:r>
            <a:r>
              <a:rPr lang="en-US" b="1" dirty="0" smtClean="0">
                <a:latin typeface="Times-Roman"/>
              </a:rPr>
              <a:t>identified as </a:t>
            </a:r>
            <a:r>
              <a:rPr lang="en-US" b="1" dirty="0">
                <a:latin typeface="Times-Roman"/>
              </a:rPr>
              <a:t>being vitamin D deficient (25OHD&lt;20 ng/mL</a:t>
            </a:r>
            <a:r>
              <a:rPr lang="en-US" b="1" dirty="0" smtClean="0">
                <a:latin typeface="Times-Roman"/>
              </a:rPr>
              <a:t>), then </a:t>
            </a:r>
            <a:r>
              <a:rPr lang="en-US" b="1" dirty="0">
                <a:latin typeface="Times-Roman"/>
              </a:rPr>
              <a:t>aggressive treatment with high-dose vitamin D </a:t>
            </a:r>
            <a:r>
              <a:rPr lang="en-US" b="1" dirty="0" smtClean="0">
                <a:latin typeface="Times-Roman"/>
              </a:rPr>
              <a:t>should be considered. </a:t>
            </a:r>
          </a:p>
          <a:p>
            <a:r>
              <a:rPr lang="en-US" b="1" dirty="0" smtClean="0">
                <a:latin typeface="Times-Roman"/>
              </a:rPr>
              <a:t>If </a:t>
            </a:r>
            <a:r>
              <a:rPr lang="en-US" b="1" dirty="0">
                <a:latin typeface="Times-Roman"/>
              </a:rPr>
              <a:t>25OHD is between 20 and 30 </a:t>
            </a:r>
            <a:r>
              <a:rPr lang="en-US" b="1" dirty="0" smtClean="0">
                <a:latin typeface="Times-Roman"/>
              </a:rPr>
              <a:t>ng/mL, less </a:t>
            </a:r>
            <a:r>
              <a:rPr lang="en-US" b="1" dirty="0">
                <a:latin typeface="Times-Roman"/>
              </a:rPr>
              <a:t>aggressive replacement is sufficient. Typically, </a:t>
            </a:r>
            <a:r>
              <a:rPr lang="en-US" b="1" dirty="0" smtClean="0">
                <a:latin typeface="Times-Roman"/>
              </a:rPr>
              <a:t>50,000 IU </a:t>
            </a:r>
            <a:r>
              <a:rPr lang="en-US" b="1" dirty="0">
                <a:latin typeface="Times-Roman"/>
              </a:rPr>
              <a:t>vitamin D3 (cholecalciferol) is given by mouth </a:t>
            </a:r>
            <a:r>
              <a:rPr lang="en-US" b="1" dirty="0" smtClean="0">
                <a:latin typeface="Times-Roman"/>
              </a:rPr>
              <a:t>weekly to </a:t>
            </a:r>
            <a:r>
              <a:rPr lang="en-US" b="1" dirty="0">
                <a:latin typeface="Times-Roman"/>
              </a:rPr>
              <a:t>correct the vitamin D deficiency and hopefully </a:t>
            </a:r>
            <a:r>
              <a:rPr lang="en-US" b="1" dirty="0" smtClean="0">
                <a:latin typeface="Times-Roman"/>
              </a:rPr>
              <a:t>reduce the </a:t>
            </a:r>
            <a:r>
              <a:rPr lang="en-US" b="1" dirty="0">
                <a:latin typeface="Times-Roman"/>
              </a:rPr>
              <a:t>risk of postoperative hypocalcemia. </a:t>
            </a:r>
            <a:endParaRPr lang="en-US" b="1" dirty="0" smtClean="0">
              <a:latin typeface="Times-Roman"/>
            </a:endParaRPr>
          </a:p>
          <a:p>
            <a:r>
              <a:rPr lang="en-US" b="1" dirty="0" err="1" smtClean="0">
                <a:latin typeface="Times-Roman"/>
              </a:rPr>
              <a:t>Ergocalciferol</a:t>
            </a:r>
            <a:r>
              <a:rPr lang="en-US" b="1" dirty="0" smtClean="0">
                <a:latin typeface="Times-Roman"/>
              </a:rPr>
              <a:t> or vitamin </a:t>
            </a:r>
            <a:r>
              <a:rPr lang="en-US" b="1" dirty="0">
                <a:latin typeface="Times-Roman"/>
              </a:rPr>
              <a:t>D2 is also an option for replacement. </a:t>
            </a:r>
            <a:endParaRPr lang="en-US" b="1" dirty="0" smtClean="0">
              <a:latin typeface="Times-Roman"/>
            </a:endParaRPr>
          </a:p>
          <a:p>
            <a:r>
              <a:rPr lang="en-US" sz="2400" b="1" dirty="0" smtClean="0">
                <a:solidFill>
                  <a:srgbClr val="12080F"/>
                </a:solidFill>
                <a:latin typeface="Times-Roman"/>
              </a:rPr>
              <a:t>However</a:t>
            </a:r>
            <a:r>
              <a:rPr lang="en-US" sz="2400" b="1" dirty="0" smtClean="0">
                <a:solidFill>
                  <a:srgbClr val="12080F"/>
                </a:solidFill>
                <a:latin typeface="Times-Roman"/>
              </a:rPr>
              <a:t>, studies </a:t>
            </a:r>
            <a:r>
              <a:rPr lang="en-US" sz="2400" b="1" dirty="0">
                <a:solidFill>
                  <a:srgbClr val="12080F"/>
                </a:solidFill>
                <a:latin typeface="Times-Roman"/>
              </a:rPr>
              <a:t>to date have not consistently been able to show </a:t>
            </a:r>
            <a:r>
              <a:rPr lang="en-US" sz="2400" b="1" dirty="0" smtClean="0">
                <a:solidFill>
                  <a:srgbClr val="12080F"/>
                </a:solidFill>
                <a:latin typeface="Times-Roman"/>
              </a:rPr>
              <a:t>any impact </a:t>
            </a:r>
            <a:r>
              <a:rPr lang="en-US" sz="2400" b="1" dirty="0">
                <a:solidFill>
                  <a:srgbClr val="12080F"/>
                </a:solidFill>
                <a:latin typeface="Times-Roman"/>
              </a:rPr>
              <a:t>of preoperative vitamin D therapy on </a:t>
            </a:r>
            <a:r>
              <a:rPr lang="en-US" sz="2400" b="1" dirty="0" smtClean="0">
                <a:solidFill>
                  <a:srgbClr val="12080F"/>
                </a:solidFill>
                <a:latin typeface="Times-Roman"/>
              </a:rPr>
              <a:t>postoperative calcium levels</a:t>
            </a:r>
            <a:r>
              <a:rPr lang="en-US" b="1" dirty="0" smtClean="0">
                <a:solidFill>
                  <a:srgbClr val="12080F"/>
                </a:solidFill>
                <a:latin typeface="Times-Roman"/>
              </a:rPr>
              <a:t>. </a:t>
            </a:r>
          </a:p>
          <a:p>
            <a:r>
              <a:rPr lang="en-US" b="1" dirty="0" smtClean="0">
                <a:solidFill>
                  <a:srgbClr val="C00000"/>
                </a:solidFill>
                <a:latin typeface="Times-Roman"/>
              </a:rPr>
              <a:t>Dexamethasone </a:t>
            </a:r>
            <a:r>
              <a:rPr lang="en-US" b="1" dirty="0">
                <a:solidFill>
                  <a:srgbClr val="C00000"/>
                </a:solidFill>
                <a:latin typeface="Times-Roman"/>
              </a:rPr>
              <a:t>(8 </a:t>
            </a:r>
            <a:r>
              <a:rPr lang="en-US" b="1" dirty="0" smtClean="0">
                <a:solidFill>
                  <a:srgbClr val="C00000"/>
                </a:solidFill>
                <a:latin typeface="Times-Roman"/>
              </a:rPr>
              <a:t>mg IV) </a:t>
            </a:r>
            <a:r>
              <a:rPr lang="en-US" b="1" dirty="0">
                <a:solidFill>
                  <a:srgbClr val="C00000"/>
                </a:solidFill>
                <a:latin typeface="Times-Roman"/>
              </a:rPr>
              <a:t>given 90 minutes before skin incision </a:t>
            </a:r>
            <a:r>
              <a:rPr lang="en-US" b="1" dirty="0">
                <a:latin typeface="Times-Roman"/>
              </a:rPr>
              <a:t>is </a:t>
            </a:r>
            <a:r>
              <a:rPr lang="en-US" b="1" dirty="0" smtClean="0">
                <a:latin typeface="Times-Roman"/>
              </a:rPr>
              <a:t>not yet </a:t>
            </a:r>
            <a:r>
              <a:rPr lang="en-US" b="1" dirty="0">
                <a:latin typeface="Times-Roman"/>
              </a:rPr>
              <a:t>a standard but has been shown to reduce the</a:t>
            </a:r>
            <a:r>
              <a:rPr lang="en-US" sz="2400" b="1" dirty="0">
                <a:latin typeface="Times-Roman"/>
              </a:rPr>
              <a:t> </a:t>
            </a:r>
            <a:r>
              <a:rPr lang="en-US" b="1" dirty="0">
                <a:latin typeface="Times-Roman"/>
              </a:rPr>
              <a:t>rate </a:t>
            </a:r>
            <a:r>
              <a:rPr lang="en-US" b="1" dirty="0" smtClean="0">
                <a:latin typeface="Times-Roman"/>
              </a:rPr>
              <a:t>of transient </a:t>
            </a:r>
            <a:r>
              <a:rPr lang="en-US" b="1" u="sng" dirty="0">
                <a:latin typeface="Times-Roman"/>
              </a:rPr>
              <a:t>hypoparathyroidism</a:t>
            </a:r>
            <a:r>
              <a:rPr lang="en-US" b="1" dirty="0">
                <a:latin typeface="Times-Roman"/>
              </a:rPr>
              <a:t> and </a:t>
            </a:r>
            <a:r>
              <a:rPr lang="en-US" b="1" u="sng" dirty="0">
                <a:latin typeface="Times-Roman"/>
              </a:rPr>
              <a:t>laryngeal nerve palsy </a:t>
            </a:r>
            <a:r>
              <a:rPr lang="en-US" b="1" dirty="0" smtClean="0">
                <a:latin typeface="Times-Roman"/>
              </a:rPr>
              <a:t>in a </a:t>
            </a:r>
            <a:r>
              <a:rPr lang="en-US" b="1" dirty="0">
                <a:latin typeface="Times-Roman"/>
              </a:rPr>
              <a:t>single 2013 </a:t>
            </a:r>
            <a:r>
              <a:rPr lang="en-US" b="1" dirty="0" smtClean="0">
                <a:latin typeface="Times-Roman"/>
              </a:rPr>
              <a:t>study. </a:t>
            </a:r>
            <a:endParaRPr lang="en-US" sz="2400" b="1" dirty="0"/>
          </a:p>
        </p:txBody>
      </p:sp>
    </p:spTree>
    <p:extLst>
      <p:ext uri="{BB962C8B-B14F-4D97-AF65-F5344CB8AC3E}">
        <p14:creationId xmlns:p14="http://schemas.microsoft.com/office/powerpoint/2010/main" val="280746279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92430"/>
          </a:xfrm>
          <a:solidFill>
            <a:schemeClr val="accent6">
              <a:lumMod val="75000"/>
            </a:schemeClr>
          </a:solidFill>
        </p:spPr>
        <p:txBody>
          <a:bodyPr>
            <a:normAutofit fontScale="90000"/>
          </a:bodyPr>
          <a:lstStyle/>
          <a:p>
            <a:r>
              <a:rPr lang="en-US" sz="4400" b="1" dirty="0" smtClean="0">
                <a:ln w="22225">
                  <a:solidFill>
                    <a:schemeClr val="accent2"/>
                  </a:solidFill>
                  <a:prstDash val="solid"/>
                </a:ln>
                <a:solidFill>
                  <a:schemeClr val="accent2">
                    <a:lumMod val="40000"/>
                    <a:lumOff val="60000"/>
                  </a:schemeClr>
                </a:solidFill>
              </a:rPr>
              <a:t>Parathyroid Preservation/</a:t>
            </a:r>
            <a:r>
              <a:rPr lang="en-US" sz="4400" b="1" dirty="0" err="1" smtClean="0">
                <a:ln w="22225">
                  <a:solidFill>
                    <a:schemeClr val="accent2"/>
                  </a:solidFill>
                  <a:prstDash val="solid"/>
                </a:ln>
                <a:solidFill>
                  <a:schemeClr val="accent2">
                    <a:lumMod val="40000"/>
                    <a:lumOff val="60000"/>
                  </a:schemeClr>
                </a:solidFill>
              </a:rPr>
              <a:t>Autotransplantation</a:t>
            </a:r>
            <a:endParaRPr lang="en-US" sz="4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592429"/>
            <a:ext cx="12192000" cy="6265572"/>
          </a:xfrm>
          <a:solidFill>
            <a:schemeClr val="accent2">
              <a:lumMod val="20000"/>
              <a:lumOff val="80000"/>
            </a:schemeClr>
          </a:solidFill>
        </p:spPr>
        <p:txBody>
          <a:bodyPr>
            <a:noAutofit/>
          </a:bodyPr>
          <a:lstStyle/>
          <a:p>
            <a:r>
              <a:rPr lang="en-US" sz="3200" b="1" dirty="0" smtClean="0">
                <a:latin typeface="Times-Roman"/>
              </a:rPr>
              <a:t>Intraoperative preservation of the parathyroid glands with their blood supply intact, typically from the inferior thyroid artery, is paramount for preventing hypoparathyroidism. </a:t>
            </a:r>
          </a:p>
          <a:p>
            <a:r>
              <a:rPr lang="en-US" sz="3200" b="1" dirty="0" smtClean="0">
                <a:latin typeface="Times-Roman"/>
              </a:rPr>
              <a:t>Every effort should be made to visually identify each parathyroid close to the thyroid gland, assessing the location of the vascular pedicle to the parathyroid. Preservation of the parathyroid gland is enhanced by a careful capsular dissection down and posterior off the thyroid capsule. </a:t>
            </a:r>
          </a:p>
          <a:p>
            <a:r>
              <a:rPr lang="en-US" sz="3200" b="1" dirty="0" err="1" smtClean="0">
                <a:latin typeface="Times-Roman"/>
              </a:rPr>
              <a:t>Thomusch</a:t>
            </a:r>
            <a:r>
              <a:rPr lang="en-US" sz="3200" b="1" dirty="0" smtClean="0">
                <a:latin typeface="Times-Roman"/>
              </a:rPr>
              <a:t> et al performed a large study and demonstrated that </a:t>
            </a:r>
            <a:r>
              <a:rPr lang="en-US" sz="3200" b="1" dirty="0" smtClean="0">
                <a:solidFill>
                  <a:srgbClr val="C00000"/>
                </a:solidFill>
                <a:latin typeface="Times-Roman"/>
              </a:rPr>
              <a:t>at least 2 parathyroid glands </a:t>
            </a:r>
            <a:r>
              <a:rPr lang="en-US" sz="3200" b="1" dirty="0" smtClean="0">
                <a:latin typeface="Times-Roman"/>
              </a:rPr>
              <a:t>should be identified and preserved during bilateral thyroid surgery </a:t>
            </a:r>
            <a:r>
              <a:rPr lang="en-US" sz="3200" b="1" dirty="0" smtClean="0">
                <a:solidFill>
                  <a:srgbClr val="C00000"/>
                </a:solidFill>
                <a:latin typeface="Times-Roman"/>
              </a:rPr>
              <a:t>to avoid permanent </a:t>
            </a:r>
            <a:r>
              <a:rPr lang="en-US" sz="3200" b="1" dirty="0" smtClean="0">
                <a:latin typeface="Times-Roman"/>
              </a:rPr>
              <a:t>postoperative hypoparathyroidism. </a:t>
            </a:r>
          </a:p>
        </p:txBody>
      </p:sp>
    </p:spTree>
    <p:extLst>
      <p:ext uri="{BB962C8B-B14F-4D97-AF65-F5344CB8AC3E}">
        <p14:creationId xmlns:p14="http://schemas.microsoft.com/office/powerpoint/2010/main" val="1281221530"/>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746975"/>
          </a:xfrm>
          <a:solidFill>
            <a:schemeClr val="accent6">
              <a:lumMod val="75000"/>
            </a:schemeClr>
          </a:solidFill>
        </p:spPr>
        <p:txBody>
          <a:bodyPr>
            <a:normAutofit/>
          </a:bodyPr>
          <a:lstStyle/>
          <a:p>
            <a:r>
              <a:rPr lang="en-US" sz="4400" b="1" dirty="0" smtClean="0">
                <a:ln w="22225">
                  <a:solidFill>
                    <a:schemeClr val="accent2"/>
                  </a:solidFill>
                  <a:prstDash val="solid"/>
                </a:ln>
                <a:solidFill>
                  <a:schemeClr val="accent2">
                    <a:lumMod val="40000"/>
                    <a:lumOff val="60000"/>
                  </a:schemeClr>
                </a:solidFill>
              </a:rPr>
              <a:t>Parathyroid Preservation/</a:t>
            </a:r>
            <a:r>
              <a:rPr lang="en-US" sz="4400" b="1" dirty="0" err="1" smtClean="0">
                <a:ln w="22225">
                  <a:solidFill>
                    <a:schemeClr val="accent2"/>
                  </a:solidFill>
                  <a:prstDash val="solid"/>
                </a:ln>
                <a:solidFill>
                  <a:schemeClr val="accent2">
                    <a:lumMod val="40000"/>
                    <a:lumOff val="60000"/>
                  </a:schemeClr>
                </a:solidFill>
              </a:rPr>
              <a:t>Autotransplantation</a:t>
            </a:r>
            <a:endParaRPr lang="en-US" sz="4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746975"/>
            <a:ext cx="12192000" cy="6111025"/>
          </a:xfrm>
          <a:solidFill>
            <a:schemeClr val="accent2">
              <a:lumMod val="20000"/>
              <a:lumOff val="80000"/>
            </a:schemeClr>
          </a:solidFill>
        </p:spPr>
        <p:txBody>
          <a:bodyPr>
            <a:noAutofit/>
          </a:bodyPr>
          <a:lstStyle/>
          <a:p>
            <a:pPr lvl="0"/>
            <a:r>
              <a:rPr lang="en-US" b="1" dirty="0">
                <a:solidFill>
                  <a:srgbClr val="595959"/>
                </a:solidFill>
                <a:latin typeface="Times-Roman"/>
              </a:rPr>
              <a:t>Parathyroid </a:t>
            </a:r>
            <a:r>
              <a:rPr lang="en-US" b="1" dirty="0" err="1">
                <a:solidFill>
                  <a:srgbClr val="595959"/>
                </a:solidFill>
                <a:latin typeface="Times-Roman"/>
              </a:rPr>
              <a:t>autotransplantation</a:t>
            </a:r>
            <a:r>
              <a:rPr lang="en-US" b="1" dirty="0">
                <a:solidFill>
                  <a:srgbClr val="595959"/>
                </a:solidFill>
                <a:latin typeface="Times-Roman"/>
              </a:rPr>
              <a:t> should be undertaken judiciously, with the realization that an</a:t>
            </a:r>
            <a:r>
              <a:rPr lang="en-US" b="1" dirty="0">
                <a:solidFill>
                  <a:schemeClr val="accent2">
                    <a:lumMod val="60000"/>
                    <a:lumOff val="40000"/>
                  </a:schemeClr>
                </a:solidFill>
                <a:latin typeface="Times-Roman"/>
              </a:rPr>
              <a:t> in situ functional parathyroid is always preferable to an autograft </a:t>
            </a:r>
            <a:r>
              <a:rPr lang="en-US" b="1" dirty="0">
                <a:solidFill>
                  <a:srgbClr val="595959"/>
                </a:solidFill>
                <a:latin typeface="Times-Roman"/>
              </a:rPr>
              <a:t>with respect to short-term postoperative calcium homeostasis. </a:t>
            </a:r>
          </a:p>
          <a:p>
            <a:pPr lvl="0"/>
            <a:r>
              <a:rPr lang="en-US" b="1" dirty="0">
                <a:solidFill>
                  <a:srgbClr val="595959"/>
                </a:solidFill>
                <a:latin typeface="Times-Roman"/>
              </a:rPr>
              <a:t>Parathyroid tissue color alone is not the definitive test of parathyroid viability; consideration of an intact vascular pedicle should also be assessed. </a:t>
            </a:r>
            <a:endParaRPr lang="en-US" sz="3200" b="1" dirty="0">
              <a:solidFill>
                <a:srgbClr val="595959"/>
              </a:solidFill>
            </a:endParaRPr>
          </a:p>
          <a:p>
            <a:r>
              <a:rPr lang="en-US" b="1" dirty="0" smtClean="0">
                <a:latin typeface="Times-Roman"/>
              </a:rPr>
              <a:t>A </a:t>
            </a:r>
            <a:r>
              <a:rPr lang="en-US" b="1" dirty="0">
                <a:latin typeface="Times-Roman"/>
              </a:rPr>
              <a:t>prospective study of total or near-total </a:t>
            </a:r>
            <a:r>
              <a:rPr lang="en-US" b="1" dirty="0" smtClean="0">
                <a:latin typeface="Times-Roman"/>
              </a:rPr>
              <a:t>thyroidectomy patients </a:t>
            </a:r>
            <a:r>
              <a:rPr lang="en-US" b="1" dirty="0">
                <a:latin typeface="Times-Roman"/>
              </a:rPr>
              <a:t>with 3 or 4 discolored parathyroid glands </a:t>
            </a:r>
            <a:r>
              <a:rPr lang="en-US" b="1" dirty="0" smtClean="0">
                <a:latin typeface="Times-Roman"/>
              </a:rPr>
              <a:t>of the </a:t>
            </a:r>
            <a:r>
              <a:rPr lang="en-US" b="1" dirty="0">
                <a:latin typeface="Times-Roman"/>
              </a:rPr>
              <a:t>4 visually identified parathyroid glands </a:t>
            </a:r>
            <a:r>
              <a:rPr lang="en-US" b="1" dirty="0" smtClean="0">
                <a:latin typeface="Times-Roman"/>
              </a:rPr>
              <a:t>demonstrated only </a:t>
            </a:r>
            <a:r>
              <a:rPr lang="en-US" b="1" dirty="0">
                <a:latin typeface="Times-Roman"/>
              </a:rPr>
              <a:t>transiently impaired parathyroid function such </a:t>
            </a:r>
            <a:r>
              <a:rPr lang="en-US" b="1" dirty="0" smtClean="0">
                <a:latin typeface="Times-Roman"/>
              </a:rPr>
              <a:t>that </a:t>
            </a:r>
            <a:r>
              <a:rPr lang="en-US" b="1" dirty="0" err="1" smtClean="0">
                <a:latin typeface="Times-Roman"/>
              </a:rPr>
              <a:t>autotransplantation</a:t>
            </a:r>
            <a:r>
              <a:rPr lang="en-US" b="1" dirty="0" smtClean="0">
                <a:latin typeface="Times-Roman"/>
              </a:rPr>
              <a:t> </a:t>
            </a:r>
            <a:r>
              <a:rPr lang="en-US" b="1" dirty="0">
                <a:latin typeface="Times-Roman"/>
              </a:rPr>
              <a:t>of discolored parathyroid glands </a:t>
            </a:r>
            <a:r>
              <a:rPr lang="en-US" b="1" dirty="0" smtClean="0">
                <a:latin typeface="Times-Roman"/>
              </a:rPr>
              <a:t>was not </a:t>
            </a:r>
            <a:r>
              <a:rPr lang="en-US" b="1" dirty="0">
                <a:latin typeface="Times-Roman"/>
              </a:rPr>
              <a:t>recommended in the absence of other criteria for </a:t>
            </a:r>
            <a:r>
              <a:rPr lang="en-US" b="1" dirty="0" err="1" smtClean="0">
                <a:latin typeface="Times-Roman"/>
              </a:rPr>
              <a:t>autotransplantation</a:t>
            </a:r>
            <a:r>
              <a:rPr lang="en-US" b="1" dirty="0" smtClean="0">
                <a:latin typeface="Times-Roman"/>
              </a:rPr>
              <a:t>. </a:t>
            </a:r>
          </a:p>
        </p:txBody>
      </p:sp>
    </p:spTree>
    <p:extLst>
      <p:ext uri="{BB962C8B-B14F-4D97-AF65-F5344CB8AC3E}">
        <p14:creationId xmlns:p14="http://schemas.microsoft.com/office/powerpoint/2010/main" val="74457146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734096"/>
          </a:xfrm>
          <a:solidFill>
            <a:schemeClr val="accent6">
              <a:lumMod val="75000"/>
            </a:schemeClr>
          </a:solidFill>
        </p:spPr>
        <p:txBody>
          <a:bodyPr>
            <a:normAutofit/>
          </a:bodyPr>
          <a:lstStyle/>
          <a:p>
            <a:r>
              <a:rPr lang="en-US" sz="4400" b="1" dirty="0" smtClean="0">
                <a:ln w="22225">
                  <a:solidFill>
                    <a:schemeClr val="accent2"/>
                  </a:solidFill>
                  <a:prstDash val="solid"/>
                </a:ln>
                <a:solidFill>
                  <a:schemeClr val="accent2">
                    <a:lumMod val="40000"/>
                    <a:lumOff val="60000"/>
                  </a:schemeClr>
                </a:solidFill>
              </a:rPr>
              <a:t>Parathyroid Preservation/</a:t>
            </a:r>
            <a:r>
              <a:rPr lang="en-US" sz="4400" b="1" dirty="0" err="1" smtClean="0">
                <a:ln w="22225">
                  <a:solidFill>
                    <a:schemeClr val="accent2"/>
                  </a:solidFill>
                  <a:prstDash val="solid"/>
                </a:ln>
                <a:solidFill>
                  <a:schemeClr val="accent2">
                    <a:lumMod val="40000"/>
                    <a:lumOff val="60000"/>
                  </a:schemeClr>
                </a:solidFill>
              </a:rPr>
              <a:t>Autotransplantation</a:t>
            </a:r>
            <a:endParaRPr lang="en-US" sz="4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734096"/>
            <a:ext cx="12192000" cy="6123904"/>
          </a:xfrm>
          <a:solidFill>
            <a:schemeClr val="accent2">
              <a:lumMod val="20000"/>
              <a:lumOff val="80000"/>
            </a:schemeClr>
          </a:solidFill>
        </p:spPr>
        <p:txBody>
          <a:bodyPr>
            <a:normAutofit lnSpcReduction="10000"/>
          </a:bodyPr>
          <a:lstStyle/>
          <a:p>
            <a:pPr lvl="0"/>
            <a:r>
              <a:rPr lang="en-US" b="1" dirty="0" smtClean="0">
                <a:solidFill>
                  <a:srgbClr val="595959"/>
                </a:solidFill>
                <a:latin typeface="Times-Roman"/>
              </a:rPr>
              <a:t>Indication </a:t>
            </a:r>
            <a:r>
              <a:rPr lang="en-US" b="1" dirty="0">
                <a:solidFill>
                  <a:srgbClr val="595959"/>
                </a:solidFill>
                <a:latin typeface="Times-Roman"/>
              </a:rPr>
              <a:t>for </a:t>
            </a:r>
            <a:r>
              <a:rPr lang="en-US" b="1" dirty="0" err="1">
                <a:solidFill>
                  <a:srgbClr val="595959"/>
                </a:solidFill>
                <a:latin typeface="Times-Roman"/>
              </a:rPr>
              <a:t>autotransplantation</a:t>
            </a:r>
            <a:r>
              <a:rPr lang="en-US" b="1" dirty="0">
                <a:solidFill>
                  <a:srgbClr val="595959"/>
                </a:solidFill>
                <a:latin typeface="Times-Roman"/>
              </a:rPr>
              <a:t> :                                                                                       If the anatomic </a:t>
            </a:r>
            <a:r>
              <a:rPr lang="en-US" b="1" dirty="0">
                <a:solidFill>
                  <a:schemeClr val="accent1"/>
                </a:solidFill>
                <a:latin typeface="Times-Roman"/>
              </a:rPr>
              <a:t>location</a:t>
            </a:r>
            <a:r>
              <a:rPr lang="en-US" b="1" dirty="0">
                <a:solidFill>
                  <a:srgbClr val="595959"/>
                </a:solidFill>
                <a:latin typeface="Times-Roman"/>
              </a:rPr>
              <a:t> of an identified parathyroid gland does not allow for preservation with its vascular pedicle intact during thyroidectomy or the parathyroid gland develops visible evidence of </a:t>
            </a:r>
            <a:r>
              <a:rPr lang="en-US" b="1" dirty="0">
                <a:solidFill>
                  <a:schemeClr val="accent1"/>
                </a:solidFill>
                <a:latin typeface="Times-Roman"/>
              </a:rPr>
              <a:t>venous congestion </a:t>
            </a:r>
            <a:r>
              <a:rPr lang="en-US" b="1" dirty="0">
                <a:solidFill>
                  <a:srgbClr val="595959"/>
                </a:solidFill>
                <a:latin typeface="Times-Roman"/>
              </a:rPr>
              <a:t>or </a:t>
            </a:r>
            <a:r>
              <a:rPr lang="en-US" b="1" dirty="0">
                <a:solidFill>
                  <a:schemeClr val="accent1"/>
                </a:solidFill>
                <a:latin typeface="Times-Roman"/>
              </a:rPr>
              <a:t>ischemia</a:t>
            </a:r>
            <a:r>
              <a:rPr lang="en-US" b="1" dirty="0">
                <a:solidFill>
                  <a:srgbClr val="595959"/>
                </a:solidFill>
                <a:latin typeface="Times-Roman"/>
              </a:rPr>
              <a:t>, then the parathyroid gland is placed in sterile iced saline. After frozen section confirms parathyroid tissue, the remaining parathyroid is minced into tiny fragments and </a:t>
            </a:r>
            <a:r>
              <a:rPr lang="en-US" b="1" dirty="0" err="1">
                <a:solidFill>
                  <a:srgbClr val="595959"/>
                </a:solidFill>
                <a:latin typeface="Times-Roman"/>
              </a:rPr>
              <a:t>autotransplanted</a:t>
            </a:r>
            <a:r>
              <a:rPr lang="en-US" b="1" dirty="0">
                <a:solidFill>
                  <a:srgbClr val="595959"/>
                </a:solidFill>
                <a:latin typeface="Times-Roman"/>
              </a:rPr>
              <a:t>, typically into 1 or more pockets of the sternocleidomastoid muscle with a marking suture or clip. </a:t>
            </a:r>
            <a:endParaRPr lang="en-US" sz="3200" b="1" dirty="0">
              <a:solidFill>
                <a:srgbClr val="595959"/>
              </a:solidFill>
            </a:endParaRPr>
          </a:p>
          <a:p>
            <a:r>
              <a:rPr lang="en-US" b="1" dirty="0" smtClean="0">
                <a:latin typeface="Times-Roman"/>
              </a:rPr>
              <a:t>Parathyroid </a:t>
            </a:r>
            <a:r>
              <a:rPr lang="en-US" b="1" dirty="0">
                <a:latin typeface="Times-Roman"/>
              </a:rPr>
              <a:t>auto grafts </a:t>
            </a:r>
            <a:r>
              <a:rPr lang="en-US" b="1" dirty="0" smtClean="0">
                <a:latin typeface="Times-Roman"/>
              </a:rPr>
              <a:t>typically return </a:t>
            </a:r>
            <a:r>
              <a:rPr lang="en-US" b="1" dirty="0">
                <a:latin typeface="Times-Roman"/>
              </a:rPr>
              <a:t>to function within 6 months as determined by </a:t>
            </a:r>
            <a:r>
              <a:rPr lang="en-US" b="1" dirty="0" smtClean="0">
                <a:latin typeface="Times-Roman"/>
              </a:rPr>
              <a:t>PTH measurements </a:t>
            </a:r>
            <a:r>
              <a:rPr lang="en-US" b="1" dirty="0">
                <a:latin typeface="Times-Roman"/>
              </a:rPr>
              <a:t>(Table 3</a:t>
            </a:r>
            <a:r>
              <a:rPr lang="en-US" b="1" dirty="0" smtClean="0">
                <a:latin typeface="Times-Roman"/>
              </a:rPr>
              <a:t>). </a:t>
            </a:r>
          </a:p>
          <a:p>
            <a:r>
              <a:rPr lang="en-US" b="1" dirty="0" smtClean="0">
                <a:latin typeface="Times-Roman"/>
              </a:rPr>
              <a:t>There </a:t>
            </a:r>
            <a:r>
              <a:rPr lang="en-US" b="1" dirty="0">
                <a:latin typeface="Times-Roman"/>
              </a:rPr>
              <a:t>is some </a:t>
            </a:r>
            <a:r>
              <a:rPr lang="en-US" b="1" dirty="0" smtClean="0">
                <a:latin typeface="Times-Roman"/>
              </a:rPr>
              <a:t>literature suggesting </a:t>
            </a:r>
            <a:r>
              <a:rPr lang="en-US" b="1" dirty="0">
                <a:latin typeface="Times-Roman"/>
              </a:rPr>
              <a:t>that </a:t>
            </a:r>
            <a:r>
              <a:rPr lang="en-US" b="1" dirty="0" err="1">
                <a:latin typeface="Times-Roman"/>
              </a:rPr>
              <a:t>autotransplantation</a:t>
            </a:r>
            <a:r>
              <a:rPr lang="en-US" b="1" dirty="0">
                <a:latin typeface="Times-Roman"/>
              </a:rPr>
              <a:t> is not </a:t>
            </a:r>
            <a:r>
              <a:rPr lang="en-US" b="1" dirty="0" smtClean="0">
                <a:latin typeface="Times-Roman"/>
              </a:rPr>
              <a:t>always functionally </a:t>
            </a:r>
            <a:r>
              <a:rPr lang="en-US" b="1" dirty="0">
                <a:latin typeface="Times-Roman"/>
              </a:rPr>
              <a:t>successful. </a:t>
            </a:r>
            <a:r>
              <a:rPr lang="en-US" sz="2400" b="1" dirty="0">
                <a:latin typeface="Times-Roman"/>
              </a:rPr>
              <a:t>The problem with many </a:t>
            </a:r>
            <a:r>
              <a:rPr lang="en-US" sz="2400" b="1" dirty="0" smtClean="0">
                <a:latin typeface="Times-Roman"/>
              </a:rPr>
              <a:t>studies that </a:t>
            </a:r>
            <a:r>
              <a:rPr lang="en-US" sz="2400" b="1" dirty="0">
                <a:latin typeface="Times-Roman"/>
              </a:rPr>
              <a:t>have investigated </a:t>
            </a:r>
            <a:r>
              <a:rPr lang="en-US" sz="2400" b="1" dirty="0" err="1">
                <a:latin typeface="Times-Roman"/>
              </a:rPr>
              <a:t>autotransplantation</a:t>
            </a:r>
            <a:r>
              <a:rPr lang="en-US" sz="2400" b="1" dirty="0">
                <a:latin typeface="Times-Roman"/>
              </a:rPr>
              <a:t> following </a:t>
            </a:r>
            <a:r>
              <a:rPr lang="en-US" sz="2400" b="1" dirty="0" smtClean="0">
                <a:latin typeface="Times-Roman"/>
              </a:rPr>
              <a:t>thyroid cancer </a:t>
            </a:r>
            <a:r>
              <a:rPr lang="en-US" sz="2400" b="1" dirty="0">
                <a:latin typeface="Times-Roman"/>
              </a:rPr>
              <a:t>surgery is that it is hard to know if </a:t>
            </a:r>
            <a:r>
              <a:rPr lang="en-US" sz="2400" b="1" dirty="0" smtClean="0">
                <a:latin typeface="Times-Roman"/>
              </a:rPr>
              <a:t>residual parathyroid </a:t>
            </a:r>
            <a:r>
              <a:rPr lang="en-US" sz="2400" b="1" dirty="0">
                <a:latin typeface="Times-Roman"/>
              </a:rPr>
              <a:t>function is related to preserved glands or </a:t>
            </a:r>
            <a:r>
              <a:rPr lang="en-US" sz="2400" b="1" dirty="0" smtClean="0">
                <a:latin typeface="Times-Roman"/>
              </a:rPr>
              <a:t>the transplanted glands.</a:t>
            </a:r>
            <a:endParaRPr lang="en-US" b="1" dirty="0"/>
          </a:p>
        </p:txBody>
      </p:sp>
    </p:spTree>
    <p:extLst>
      <p:ext uri="{BB962C8B-B14F-4D97-AF65-F5344CB8AC3E}">
        <p14:creationId xmlns:p14="http://schemas.microsoft.com/office/powerpoint/2010/main" val="2686195438"/>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blip>
          <a:stretch>
            <a:fillRect/>
          </a:stretch>
        </p:blipFill>
        <p:spPr>
          <a:xfrm>
            <a:off x="773713" y="0"/>
            <a:ext cx="10591991" cy="6830187"/>
          </a:xfrm>
          <a:prstGeom prst="rect">
            <a:avLst/>
          </a:prstGeom>
        </p:spPr>
      </p:pic>
    </p:spTree>
    <p:extLst>
      <p:ext uri="{BB962C8B-B14F-4D97-AF65-F5344CB8AC3E}">
        <p14:creationId xmlns:p14="http://schemas.microsoft.com/office/powerpoint/2010/main" val="140830404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734096"/>
          </a:xfrm>
          <a:solidFill>
            <a:schemeClr val="accent6">
              <a:lumMod val="75000"/>
            </a:schemeClr>
          </a:solidFill>
        </p:spPr>
        <p:txBody>
          <a:bodyPr>
            <a:normAutofit/>
          </a:bodyPr>
          <a:lstStyle/>
          <a:p>
            <a:r>
              <a:rPr lang="en-US" sz="4400" b="1" dirty="0" smtClean="0">
                <a:ln w="22225">
                  <a:solidFill>
                    <a:schemeClr val="accent2"/>
                  </a:solidFill>
                  <a:prstDash val="solid"/>
                </a:ln>
                <a:solidFill>
                  <a:schemeClr val="accent2">
                    <a:lumMod val="40000"/>
                    <a:lumOff val="60000"/>
                  </a:schemeClr>
                </a:solidFill>
              </a:rPr>
              <a:t>Parathyroid Preservation/</a:t>
            </a:r>
            <a:r>
              <a:rPr lang="en-US" sz="4400" b="1" dirty="0" err="1" smtClean="0">
                <a:ln w="22225">
                  <a:solidFill>
                    <a:schemeClr val="accent2"/>
                  </a:solidFill>
                  <a:prstDash val="solid"/>
                </a:ln>
                <a:solidFill>
                  <a:schemeClr val="accent2">
                    <a:lumMod val="40000"/>
                    <a:lumOff val="60000"/>
                  </a:schemeClr>
                </a:solidFill>
              </a:rPr>
              <a:t>Autotransplantation</a:t>
            </a:r>
            <a:endParaRPr lang="en-US" sz="4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734096"/>
            <a:ext cx="12192000" cy="6123904"/>
          </a:xfrm>
          <a:solidFill>
            <a:schemeClr val="accent2">
              <a:lumMod val="20000"/>
              <a:lumOff val="80000"/>
            </a:schemeClr>
          </a:solidFill>
        </p:spPr>
        <p:txBody>
          <a:bodyPr>
            <a:normAutofit/>
          </a:bodyPr>
          <a:lstStyle/>
          <a:p>
            <a:r>
              <a:rPr lang="en-US" sz="2800" b="1" dirty="0">
                <a:latin typeface="Times-Roman"/>
              </a:rPr>
              <a:t>Pathologists routinely indicate the presence or </a:t>
            </a:r>
            <a:r>
              <a:rPr lang="en-US" sz="2800" b="1" dirty="0" smtClean="0">
                <a:latin typeface="Times-Roman"/>
              </a:rPr>
              <a:t>absence of </a:t>
            </a:r>
            <a:r>
              <a:rPr lang="en-US" sz="2800" b="1" dirty="0">
                <a:latin typeface="Times-Roman"/>
              </a:rPr>
              <a:t>microscopically identified </a:t>
            </a:r>
            <a:r>
              <a:rPr lang="en-US" sz="2800" b="1" dirty="0" err="1">
                <a:latin typeface="Times-Roman"/>
              </a:rPr>
              <a:t>parathyroids</a:t>
            </a:r>
            <a:r>
              <a:rPr lang="en-US" sz="2800" b="1" dirty="0">
                <a:latin typeface="Times-Roman"/>
              </a:rPr>
              <a:t> in the </a:t>
            </a:r>
            <a:r>
              <a:rPr lang="en-US" sz="2800" b="1" dirty="0" smtClean="0">
                <a:latin typeface="Times-Roman"/>
              </a:rPr>
              <a:t>final pathology </a:t>
            </a:r>
            <a:r>
              <a:rPr lang="en-US" sz="2800" b="1" dirty="0">
                <a:latin typeface="Times-Roman"/>
              </a:rPr>
              <a:t>report. The challenge may be that the </a:t>
            </a:r>
            <a:r>
              <a:rPr lang="en-US" sz="2800" b="1" dirty="0" smtClean="0">
                <a:latin typeface="Times-Roman"/>
              </a:rPr>
              <a:t>pathology processing </a:t>
            </a:r>
            <a:r>
              <a:rPr lang="en-US" sz="2800" b="1" dirty="0">
                <a:latin typeface="Times-Roman"/>
              </a:rPr>
              <a:t>protocols recommend minimal </a:t>
            </a:r>
            <a:r>
              <a:rPr lang="en-US" sz="2800" b="1" dirty="0" smtClean="0">
                <a:latin typeface="Times-Roman"/>
              </a:rPr>
              <a:t>representative sampling </a:t>
            </a:r>
            <a:r>
              <a:rPr lang="en-US" sz="2800" b="1" dirty="0">
                <a:latin typeface="Times-Roman"/>
              </a:rPr>
              <a:t>in normal/</a:t>
            </a:r>
            <a:r>
              <a:rPr lang="en-US" sz="2800" b="1" dirty="0" err="1">
                <a:latin typeface="Times-Roman"/>
              </a:rPr>
              <a:t>goiterous</a:t>
            </a:r>
            <a:r>
              <a:rPr lang="en-US" sz="2800" b="1" dirty="0">
                <a:latin typeface="Times-Roman"/>
              </a:rPr>
              <a:t> thyroids without </a:t>
            </a:r>
            <a:r>
              <a:rPr lang="en-US" sz="2800" b="1" dirty="0" smtClean="0">
                <a:latin typeface="Times-Roman"/>
              </a:rPr>
              <a:t>discrete encapsulated </a:t>
            </a:r>
            <a:r>
              <a:rPr lang="en-US" sz="2800" b="1" dirty="0">
                <a:latin typeface="Times-Roman"/>
              </a:rPr>
              <a:t>nodules. Because </a:t>
            </a:r>
            <a:r>
              <a:rPr lang="en-US" sz="2800" b="1" dirty="0" err="1">
                <a:latin typeface="Times-Roman"/>
              </a:rPr>
              <a:t>parathyroids</a:t>
            </a:r>
            <a:r>
              <a:rPr lang="en-US" sz="2800" b="1" dirty="0">
                <a:latin typeface="Times-Roman"/>
              </a:rPr>
              <a:t> are quite </a:t>
            </a:r>
            <a:r>
              <a:rPr lang="en-US" sz="2800" b="1" dirty="0" smtClean="0">
                <a:latin typeface="Times-Roman"/>
              </a:rPr>
              <a:t>small and </a:t>
            </a:r>
            <a:r>
              <a:rPr lang="en-US" sz="2800" b="1" dirty="0">
                <a:latin typeface="Times-Roman"/>
              </a:rPr>
              <a:t>may resemble thyroid tissue, they may be missed </a:t>
            </a:r>
            <a:r>
              <a:rPr lang="en-US" sz="2800" b="1" dirty="0" smtClean="0">
                <a:latin typeface="Times-Roman"/>
              </a:rPr>
              <a:t>on gross </a:t>
            </a:r>
            <a:r>
              <a:rPr lang="en-US" sz="2800" b="1" dirty="0">
                <a:latin typeface="Times-Roman"/>
              </a:rPr>
              <a:t>exam. Unfortunately, requesting meticulous </a:t>
            </a:r>
            <a:r>
              <a:rPr lang="en-US" sz="2800" b="1" dirty="0" smtClean="0">
                <a:latin typeface="Times-Roman"/>
              </a:rPr>
              <a:t>pathologic dissection </a:t>
            </a:r>
            <a:r>
              <a:rPr lang="en-US" sz="2800" b="1" dirty="0">
                <a:latin typeface="Times-Roman"/>
              </a:rPr>
              <a:t>of the thyroid for large multinodular </a:t>
            </a:r>
            <a:r>
              <a:rPr lang="en-US" sz="2800" b="1" dirty="0" smtClean="0">
                <a:latin typeface="Times-Roman"/>
              </a:rPr>
              <a:t>goiters is </a:t>
            </a:r>
            <a:r>
              <a:rPr lang="en-US" sz="2800" b="1" dirty="0">
                <a:latin typeface="Times-Roman"/>
              </a:rPr>
              <a:t>not </a:t>
            </a:r>
            <a:r>
              <a:rPr lang="en-US" sz="2800" b="1" dirty="0" smtClean="0">
                <a:latin typeface="Times-Roman"/>
              </a:rPr>
              <a:t>practical. </a:t>
            </a:r>
          </a:p>
          <a:p>
            <a:r>
              <a:rPr lang="en-US" sz="2800" b="1" dirty="0" smtClean="0">
                <a:latin typeface="Times-Roman"/>
              </a:rPr>
              <a:t>In </a:t>
            </a:r>
            <a:r>
              <a:rPr lang="en-US" sz="2800" b="1" dirty="0">
                <a:latin typeface="Times-Roman"/>
              </a:rPr>
              <a:t>summary, the best approach for avoiding </a:t>
            </a:r>
            <a:r>
              <a:rPr lang="en-US" sz="2800" b="1" dirty="0" smtClean="0">
                <a:latin typeface="Times-Roman"/>
              </a:rPr>
              <a:t>postoperative hypoparathyroidism </a:t>
            </a:r>
            <a:r>
              <a:rPr lang="en-US" sz="2800" b="1" dirty="0">
                <a:latin typeface="Times-Roman"/>
              </a:rPr>
              <a:t>is to have a technique that </a:t>
            </a:r>
            <a:r>
              <a:rPr lang="en-US" sz="2800" b="1" dirty="0" smtClean="0">
                <a:latin typeface="Times-Roman"/>
              </a:rPr>
              <a:t>recognizes parathyroid </a:t>
            </a:r>
            <a:r>
              <a:rPr lang="en-US" sz="2800" b="1" dirty="0">
                <a:latin typeface="Times-Roman"/>
              </a:rPr>
              <a:t>glands, reduces trauma, and </a:t>
            </a:r>
            <a:r>
              <a:rPr lang="en-US" sz="2800" b="1" dirty="0" smtClean="0">
                <a:latin typeface="Times-Roman"/>
              </a:rPr>
              <a:t>preserves the </a:t>
            </a:r>
            <a:r>
              <a:rPr lang="en-US" sz="2800" b="1" dirty="0">
                <a:latin typeface="Times-Roman"/>
              </a:rPr>
              <a:t>vascular </a:t>
            </a:r>
            <a:r>
              <a:rPr lang="en-US" sz="2800" b="1" dirty="0" smtClean="0">
                <a:latin typeface="Times-Roman"/>
              </a:rPr>
              <a:t>pedicle. </a:t>
            </a:r>
            <a:r>
              <a:rPr lang="en-US" sz="2800" b="1" dirty="0">
                <a:latin typeface="Times-Roman"/>
              </a:rPr>
              <a:t>Surgeons should be </a:t>
            </a:r>
            <a:r>
              <a:rPr lang="en-US" sz="2800" b="1" dirty="0" smtClean="0">
                <a:latin typeface="Times-Roman"/>
              </a:rPr>
              <a:t>vigilant for </a:t>
            </a:r>
            <a:r>
              <a:rPr lang="en-US" sz="2800" b="1" dirty="0">
                <a:latin typeface="Times-Roman"/>
              </a:rPr>
              <a:t>anatomic disruptions and parathyroid </a:t>
            </a:r>
            <a:r>
              <a:rPr lang="en-US" sz="2800" b="1" dirty="0" smtClean="0">
                <a:latin typeface="Times-Roman"/>
              </a:rPr>
              <a:t>coloration changes </a:t>
            </a:r>
            <a:r>
              <a:rPr lang="en-US" sz="2800" b="1" dirty="0">
                <a:latin typeface="Times-Roman"/>
              </a:rPr>
              <a:t>that would make primary </a:t>
            </a:r>
            <a:r>
              <a:rPr lang="en-US" sz="2800" b="1" dirty="0" err="1">
                <a:latin typeface="Times-Roman"/>
              </a:rPr>
              <a:t>autotransplantation</a:t>
            </a:r>
            <a:r>
              <a:rPr lang="en-US" sz="2800" b="1" dirty="0">
                <a:latin typeface="Times-Roman"/>
              </a:rPr>
              <a:t> </a:t>
            </a:r>
            <a:r>
              <a:rPr lang="en-US" sz="2800" b="1" dirty="0" smtClean="0">
                <a:latin typeface="Times-Roman"/>
              </a:rPr>
              <a:t>a prudent </a:t>
            </a:r>
            <a:r>
              <a:rPr lang="en-US" sz="2800" b="1" dirty="0">
                <a:latin typeface="Times-Roman"/>
              </a:rPr>
              <a:t>action.</a:t>
            </a:r>
            <a:endParaRPr lang="en-US" sz="2400" b="1" dirty="0"/>
          </a:p>
        </p:txBody>
      </p:sp>
    </p:spTree>
    <p:extLst>
      <p:ext uri="{BB962C8B-B14F-4D97-AF65-F5344CB8AC3E}">
        <p14:creationId xmlns:p14="http://schemas.microsoft.com/office/powerpoint/2010/main" val="178386891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5679584"/>
          </a:xfrm>
          <a:solidFill>
            <a:schemeClr val="accent6">
              <a:lumMod val="50000"/>
            </a:schemeClr>
          </a:solidFill>
        </p:spPr>
        <p:txBody>
          <a:bodyPr>
            <a:noAutofit/>
          </a:bodyPr>
          <a:lstStyle/>
          <a:p>
            <a:r>
              <a:rPr lang="en-US" sz="6000" b="1" dirty="0" smtClean="0">
                <a:latin typeface="Times-Roman"/>
              </a:rPr>
              <a:t/>
            </a:r>
            <a:br>
              <a:rPr lang="en-US" sz="6000" b="1" dirty="0" smtClean="0">
                <a:latin typeface="Times-Roman"/>
              </a:rPr>
            </a:br>
            <a:r>
              <a:rPr lang="en-US" sz="7200" b="1" dirty="0" smtClean="0">
                <a:ln w="22225">
                  <a:solidFill>
                    <a:schemeClr val="accent2"/>
                  </a:solidFill>
                  <a:prstDash val="solid"/>
                </a:ln>
                <a:solidFill>
                  <a:schemeClr val="accent2">
                    <a:lumMod val="40000"/>
                    <a:lumOff val="60000"/>
                  </a:schemeClr>
                </a:solidFill>
                <a:latin typeface="Times-Roman"/>
              </a:rPr>
              <a:t>Postsurgical hypoparathyroidism definitions and management</a:t>
            </a:r>
            <a:endParaRPr lang="en-US" sz="66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1" y="5679583"/>
            <a:ext cx="12191999" cy="1178417"/>
          </a:xfrm>
          <a:solidFill>
            <a:schemeClr val="accent2">
              <a:lumMod val="20000"/>
              <a:lumOff val="80000"/>
            </a:schemeClr>
          </a:solidFill>
        </p:spPr>
        <p:txBody>
          <a:bodyPr/>
          <a:lstStyle/>
          <a:p>
            <a:pPr marL="0" indent="0">
              <a:buNone/>
            </a:pPr>
            <a:endParaRPr lang="en-US" sz="2400" b="1" dirty="0">
              <a:latin typeface="Palatino-Bold"/>
            </a:endParaRPr>
          </a:p>
          <a:p>
            <a:pPr marL="0" indent="0">
              <a:buNone/>
            </a:pPr>
            <a:r>
              <a:rPr lang="en-US" sz="3200" b="1" dirty="0" smtClean="0">
                <a:latin typeface="Palatino-Bold"/>
              </a:rPr>
              <a:t>AACE/ACE </a:t>
            </a:r>
            <a:r>
              <a:rPr lang="en-US" sz="3200" b="1" dirty="0">
                <a:latin typeface="Palatino-Bold"/>
              </a:rPr>
              <a:t>Disease State Clinical </a:t>
            </a:r>
            <a:r>
              <a:rPr lang="en-US" sz="3200" b="1" dirty="0" smtClean="0">
                <a:latin typeface="Palatino-Bold"/>
              </a:rPr>
              <a:t>Review 2015</a:t>
            </a:r>
            <a:endParaRPr lang="en-US" sz="2800" dirty="0"/>
          </a:p>
        </p:txBody>
      </p:sp>
    </p:spTree>
    <p:extLst>
      <p:ext uri="{BB962C8B-B14F-4D97-AF65-F5344CB8AC3E}">
        <p14:creationId xmlns:p14="http://schemas.microsoft.com/office/powerpoint/2010/main" val="227062215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1369"/>
          </a:xfrm>
          <a:solidFill>
            <a:schemeClr val="accent6">
              <a:lumMod val="75000"/>
            </a:schemeClr>
          </a:solidFill>
        </p:spPr>
        <p:txBody>
          <a:bodyPr>
            <a:normAutofit/>
          </a:bodyPr>
          <a:lstStyle/>
          <a:p>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Intraoperative/Immediate </a:t>
            </a: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Postoperative Strategies</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0" y="811369"/>
            <a:ext cx="12192000" cy="6046631"/>
          </a:xfrm>
          <a:solidFill>
            <a:schemeClr val="accent2">
              <a:lumMod val="20000"/>
              <a:lumOff val="80000"/>
            </a:schemeClr>
          </a:solidFill>
        </p:spPr>
        <p:txBody>
          <a:bodyPr>
            <a:noAutofit/>
          </a:bodyPr>
          <a:lstStyle/>
          <a:p>
            <a:r>
              <a:rPr lang="en-US" b="1" dirty="0">
                <a:solidFill>
                  <a:srgbClr val="0070C0"/>
                </a:solidFill>
                <a:latin typeface="Times-Roman"/>
              </a:rPr>
              <a:t>Intraoperative PTH </a:t>
            </a:r>
            <a:r>
              <a:rPr lang="en-US" b="1" dirty="0">
                <a:latin typeface="Times-Roman"/>
              </a:rPr>
              <a:t>(IOPTH) refers to blood </a:t>
            </a:r>
            <a:r>
              <a:rPr lang="en-US" b="1" dirty="0" smtClean="0">
                <a:latin typeface="Times-Roman"/>
              </a:rPr>
              <a:t>specimens drawn </a:t>
            </a:r>
            <a:r>
              <a:rPr lang="en-US" b="1" dirty="0">
                <a:latin typeface="Times-Roman"/>
              </a:rPr>
              <a:t>during and shortly after central neck surgery (i.e</a:t>
            </a:r>
            <a:r>
              <a:rPr lang="en-US" b="1" dirty="0" smtClean="0">
                <a:latin typeface="Times-Roman"/>
              </a:rPr>
              <a:t>., </a:t>
            </a:r>
            <a:r>
              <a:rPr lang="en-US" b="1" dirty="0" smtClean="0">
                <a:solidFill>
                  <a:srgbClr val="0070C0"/>
                </a:solidFill>
                <a:latin typeface="Times-Roman"/>
              </a:rPr>
              <a:t>5</a:t>
            </a:r>
            <a:r>
              <a:rPr lang="en-US" b="1" dirty="0">
                <a:solidFill>
                  <a:srgbClr val="0070C0"/>
                </a:solidFill>
                <a:latin typeface="Times-Roman"/>
              </a:rPr>
              <a:t>, 10, and 20 minutes after thyroidectomy </a:t>
            </a:r>
            <a:r>
              <a:rPr lang="en-US" b="1" dirty="0">
                <a:latin typeface="Times-Roman"/>
              </a:rPr>
              <a:t>is completed</a:t>
            </a:r>
            <a:r>
              <a:rPr lang="en-US" b="1" dirty="0" smtClean="0">
                <a:latin typeface="Times-Roman"/>
              </a:rPr>
              <a:t>). </a:t>
            </a:r>
          </a:p>
          <a:p>
            <a:r>
              <a:rPr lang="en-US" b="1" dirty="0" smtClean="0">
                <a:latin typeface="Times-Roman"/>
              </a:rPr>
              <a:t>The </a:t>
            </a:r>
            <a:r>
              <a:rPr lang="en-US" b="1" dirty="0">
                <a:latin typeface="Times-Roman"/>
              </a:rPr>
              <a:t>results may become available while the </a:t>
            </a:r>
            <a:r>
              <a:rPr lang="en-US" b="1" dirty="0" smtClean="0">
                <a:latin typeface="Times-Roman"/>
              </a:rPr>
              <a:t>patient is </a:t>
            </a:r>
            <a:r>
              <a:rPr lang="en-US" b="1" dirty="0">
                <a:latin typeface="Times-Roman"/>
              </a:rPr>
              <a:t>still in the operating room or once she/he has </a:t>
            </a:r>
            <a:r>
              <a:rPr lang="en-US" b="1" dirty="0" smtClean="0">
                <a:latin typeface="Times-Roman"/>
              </a:rPr>
              <a:t>arrived in </a:t>
            </a:r>
            <a:r>
              <a:rPr lang="en-US" b="1" dirty="0">
                <a:latin typeface="Times-Roman"/>
              </a:rPr>
              <a:t>recovery. This data can expedite same-day discharge </a:t>
            </a:r>
            <a:r>
              <a:rPr lang="en-US" b="1" dirty="0" smtClean="0">
                <a:latin typeface="Times-Roman"/>
              </a:rPr>
              <a:t>or predict </a:t>
            </a:r>
            <a:r>
              <a:rPr lang="en-US" b="1" dirty="0">
                <a:latin typeface="Times-Roman"/>
              </a:rPr>
              <a:t>the need for observation and postoperative </a:t>
            </a:r>
            <a:r>
              <a:rPr lang="en-US" b="1" dirty="0" smtClean="0">
                <a:latin typeface="Times-Roman"/>
              </a:rPr>
              <a:t>calcium management</a:t>
            </a:r>
            <a:r>
              <a:rPr lang="en-US" b="1" dirty="0">
                <a:latin typeface="Times-Roman"/>
              </a:rPr>
              <a:t>. </a:t>
            </a:r>
            <a:endParaRPr lang="en-US" b="1" dirty="0" smtClean="0">
              <a:latin typeface="Times-Roman"/>
            </a:endParaRPr>
          </a:p>
          <a:p>
            <a:r>
              <a:rPr lang="en-US" sz="3200" b="1" dirty="0" smtClean="0">
                <a:latin typeface="Times-Roman"/>
              </a:rPr>
              <a:t>Patients </a:t>
            </a:r>
            <a:r>
              <a:rPr lang="en-US" sz="3200" b="1" dirty="0">
                <a:latin typeface="Times-Roman"/>
              </a:rPr>
              <a:t>with a </a:t>
            </a:r>
            <a:r>
              <a:rPr lang="en-US" sz="3200" b="1" dirty="0">
                <a:solidFill>
                  <a:srgbClr val="0070C0"/>
                </a:solidFill>
                <a:latin typeface="Times-Roman"/>
              </a:rPr>
              <a:t>PTH value &gt;</a:t>
            </a:r>
            <a:r>
              <a:rPr lang="en-US" sz="3200" b="1" dirty="0" smtClean="0">
                <a:solidFill>
                  <a:srgbClr val="0070C0"/>
                </a:solidFill>
                <a:latin typeface="Times-Roman"/>
              </a:rPr>
              <a:t>15 ng/mL </a:t>
            </a:r>
            <a:r>
              <a:rPr lang="en-US" sz="3200" b="1" dirty="0">
                <a:latin typeface="Times-Roman"/>
              </a:rPr>
              <a:t>measured </a:t>
            </a:r>
            <a:r>
              <a:rPr lang="en-US" sz="3200" b="1" dirty="0">
                <a:solidFill>
                  <a:srgbClr val="0070C0"/>
                </a:solidFill>
                <a:latin typeface="Times-Roman"/>
              </a:rPr>
              <a:t>20 minutes or longer after surgery </a:t>
            </a:r>
            <a:r>
              <a:rPr lang="en-US" sz="3200" b="1" dirty="0" smtClean="0">
                <a:latin typeface="Times-Roman"/>
              </a:rPr>
              <a:t>can be </a:t>
            </a:r>
            <a:r>
              <a:rPr lang="en-US" sz="3200" b="1" dirty="0">
                <a:solidFill>
                  <a:srgbClr val="0070C0"/>
                </a:solidFill>
                <a:latin typeface="Times-Roman"/>
              </a:rPr>
              <a:t>discharged</a:t>
            </a:r>
            <a:r>
              <a:rPr lang="en-US" sz="3200" b="1" dirty="0">
                <a:latin typeface="Times-Roman"/>
              </a:rPr>
              <a:t> home </a:t>
            </a:r>
            <a:r>
              <a:rPr lang="en-US" sz="3200" b="1" dirty="0">
                <a:solidFill>
                  <a:srgbClr val="0070C0"/>
                </a:solidFill>
                <a:latin typeface="Times-Roman"/>
              </a:rPr>
              <a:t>on prophylactic calcium</a:t>
            </a:r>
            <a:r>
              <a:rPr lang="en-US" sz="3200" b="1" dirty="0">
                <a:latin typeface="Times-Roman"/>
              </a:rPr>
              <a:t>. </a:t>
            </a:r>
            <a:endParaRPr lang="en-US" sz="3200" b="1" dirty="0" smtClean="0">
              <a:latin typeface="Times-Roman"/>
            </a:endParaRPr>
          </a:p>
          <a:p>
            <a:r>
              <a:rPr lang="en-US" sz="3200" b="1" dirty="0" smtClean="0">
                <a:latin typeface="Times-Roman"/>
              </a:rPr>
              <a:t>Patients with </a:t>
            </a:r>
            <a:r>
              <a:rPr lang="en-US" sz="3200" b="1" dirty="0" smtClean="0">
                <a:solidFill>
                  <a:srgbClr val="0070C0"/>
                </a:solidFill>
                <a:latin typeface="Times-Roman"/>
              </a:rPr>
              <a:t>&lt;15 </a:t>
            </a:r>
            <a:r>
              <a:rPr lang="en-US" sz="3200" b="1" dirty="0">
                <a:solidFill>
                  <a:srgbClr val="0070C0"/>
                </a:solidFill>
                <a:latin typeface="Times-Roman"/>
              </a:rPr>
              <a:t>ng/mL </a:t>
            </a:r>
            <a:r>
              <a:rPr lang="en-US" sz="3200" b="1" dirty="0">
                <a:latin typeface="Times-Roman"/>
              </a:rPr>
              <a:t>PTH should be </a:t>
            </a:r>
            <a:r>
              <a:rPr lang="en-US" sz="3200" b="1" dirty="0">
                <a:solidFill>
                  <a:srgbClr val="0070C0"/>
                </a:solidFill>
                <a:latin typeface="Times-Roman"/>
              </a:rPr>
              <a:t>started on calcitriol </a:t>
            </a:r>
            <a:r>
              <a:rPr lang="en-US" sz="3200" b="1" dirty="0">
                <a:latin typeface="Times-Roman"/>
              </a:rPr>
              <a:t>(0.5 </a:t>
            </a:r>
            <a:r>
              <a:rPr lang="en-US" sz="3200" b="1" dirty="0" smtClean="0">
                <a:latin typeface="Times-Roman"/>
              </a:rPr>
              <a:t>mcg BID</a:t>
            </a:r>
            <a:r>
              <a:rPr lang="en-US" sz="3200" b="1" dirty="0">
                <a:latin typeface="Times-Roman"/>
              </a:rPr>
              <a:t>) in addition to calcium (</a:t>
            </a:r>
            <a:r>
              <a:rPr lang="en-US" sz="3200" b="1" u="sng" dirty="0">
                <a:latin typeface="Times-Roman"/>
              </a:rPr>
              <a:t>and possibly magnesium</a:t>
            </a:r>
            <a:r>
              <a:rPr lang="en-US" sz="3200" b="1" dirty="0">
                <a:latin typeface="Times-Roman"/>
              </a:rPr>
              <a:t>) </a:t>
            </a:r>
            <a:r>
              <a:rPr lang="en-US" sz="3200" b="1" dirty="0" smtClean="0">
                <a:latin typeface="Times-Roman"/>
              </a:rPr>
              <a:t>and observed </a:t>
            </a:r>
            <a:r>
              <a:rPr lang="en-US" sz="3200" b="1" dirty="0">
                <a:latin typeface="Times-Roman"/>
              </a:rPr>
              <a:t>overnight.</a:t>
            </a:r>
            <a:endParaRPr lang="en-US" b="1" dirty="0"/>
          </a:p>
        </p:txBody>
      </p:sp>
    </p:spTree>
    <p:extLst>
      <p:ext uri="{BB962C8B-B14F-4D97-AF65-F5344CB8AC3E}">
        <p14:creationId xmlns:p14="http://schemas.microsoft.com/office/powerpoint/2010/main" val="180681663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0"/>
            <a:ext cx="12192000" cy="858129"/>
          </a:xfrm>
          <a:solidFill>
            <a:schemeClr val="accent6">
              <a:lumMod val="75000"/>
            </a:schemeClr>
          </a:solidFill>
        </p:spPr>
        <p:txBody>
          <a:bodyPr>
            <a:normAutofit/>
          </a:bodyPr>
          <a:lstStyle/>
          <a:p>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Intraoperative/Immediate </a:t>
            </a: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Postoperative Strategies</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0" y="858129"/>
            <a:ext cx="12192000" cy="5999871"/>
          </a:xfrm>
          <a:solidFill>
            <a:schemeClr val="accent2">
              <a:lumMod val="20000"/>
              <a:lumOff val="80000"/>
            </a:schemeClr>
          </a:solidFill>
        </p:spPr>
        <p:txBody>
          <a:bodyPr>
            <a:noAutofit/>
          </a:bodyPr>
          <a:lstStyle/>
          <a:p>
            <a:r>
              <a:rPr lang="en-US" sz="3200" b="1" dirty="0">
                <a:solidFill>
                  <a:srgbClr val="00B050"/>
                </a:solidFill>
                <a:latin typeface="Times-Roman"/>
              </a:rPr>
              <a:t>Immediate postoperative care </a:t>
            </a:r>
            <a:r>
              <a:rPr lang="en-US" sz="3200" b="1" dirty="0">
                <a:latin typeface="Times-Roman"/>
              </a:rPr>
              <a:t>is defined as the </a:t>
            </a:r>
            <a:r>
              <a:rPr lang="en-US" sz="3200" b="1" dirty="0">
                <a:solidFill>
                  <a:srgbClr val="00B050"/>
                </a:solidFill>
                <a:latin typeface="Times-Roman"/>
              </a:rPr>
              <a:t>first </a:t>
            </a:r>
            <a:r>
              <a:rPr lang="en-US" sz="3200" b="1" dirty="0" smtClean="0">
                <a:solidFill>
                  <a:srgbClr val="00B050"/>
                </a:solidFill>
                <a:latin typeface="Times-Roman"/>
              </a:rPr>
              <a:t>24 hours </a:t>
            </a:r>
            <a:r>
              <a:rPr lang="en-US" sz="3200" b="1" dirty="0">
                <a:latin typeface="Times-Roman"/>
              </a:rPr>
              <a:t>following surgery. This would include use of </a:t>
            </a:r>
            <a:r>
              <a:rPr lang="en-US" sz="3200" b="1" dirty="0" smtClean="0">
                <a:latin typeface="Times-Roman"/>
              </a:rPr>
              <a:t>PTH and </a:t>
            </a:r>
            <a:r>
              <a:rPr lang="en-US" sz="3200" b="1" dirty="0">
                <a:latin typeface="Times-Roman"/>
              </a:rPr>
              <a:t>calcium (and occasionally magnesium) values in </a:t>
            </a:r>
            <a:r>
              <a:rPr lang="en-US" sz="3200" b="1" dirty="0" smtClean="0">
                <a:latin typeface="Times-Roman"/>
              </a:rPr>
              <a:t>the time </a:t>
            </a:r>
            <a:r>
              <a:rPr lang="en-US" sz="3200" b="1" dirty="0">
                <a:latin typeface="Times-Roman"/>
              </a:rPr>
              <a:t>period beyond 1 hour following excision or in </a:t>
            </a:r>
            <a:r>
              <a:rPr lang="en-US" sz="3200" b="1" dirty="0" smtClean="0">
                <a:latin typeface="Times-Roman"/>
              </a:rPr>
              <a:t>recovery. </a:t>
            </a:r>
          </a:p>
          <a:p>
            <a:r>
              <a:rPr lang="en-US" sz="3200" b="1" dirty="0" smtClean="0">
                <a:latin typeface="Times-Roman"/>
              </a:rPr>
              <a:t>Intact </a:t>
            </a:r>
            <a:r>
              <a:rPr lang="en-US" sz="3200" b="1" dirty="0">
                <a:latin typeface="Times-Roman"/>
              </a:rPr>
              <a:t>PTH (</a:t>
            </a:r>
            <a:r>
              <a:rPr lang="en-US" sz="3200" b="1" dirty="0" err="1">
                <a:latin typeface="Times-Roman"/>
              </a:rPr>
              <a:t>iPTH</a:t>
            </a:r>
            <a:r>
              <a:rPr lang="en-US" sz="3200" b="1" dirty="0">
                <a:latin typeface="Times-Roman"/>
              </a:rPr>
              <a:t>) levels alone or combined </a:t>
            </a:r>
            <a:r>
              <a:rPr lang="en-US" sz="3200" b="1" dirty="0" smtClean="0">
                <a:latin typeface="Times-Roman"/>
              </a:rPr>
              <a:t>with serum </a:t>
            </a:r>
            <a:r>
              <a:rPr lang="en-US" sz="3200" b="1" dirty="0">
                <a:latin typeface="Times-Roman"/>
              </a:rPr>
              <a:t>calcium levels can guide the decision to begin </a:t>
            </a:r>
            <a:r>
              <a:rPr lang="en-US" sz="3200" b="1" dirty="0" smtClean="0">
                <a:latin typeface="Times-Roman"/>
              </a:rPr>
              <a:t>prophylactic oral </a:t>
            </a:r>
            <a:r>
              <a:rPr lang="en-US" sz="3200" b="1" dirty="0">
                <a:latin typeface="Times-Roman"/>
              </a:rPr>
              <a:t>calcium. </a:t>
            </a:r>
            <a:endParaRPr lang="en-US" sz="3200" b="1" dirty="0" smtClean="0">
              <a:latin typeface="Times-Roman"/>
            </a:endParaRPr>
          </a:p>
          <a:p>
            <a:r>
              <a:rPr lang="en-US" sz="3200" b="1" dirty="0" smtClean="0">
                <a:latin typeface="Times-Roman"/>
              </a:rPr>
              <a:t>The </a:t>
            </a:r>
            <a:r>
              <a:rPr lang="en-US" sz="3200" b="1" dirty="0">
                <a:latin typeface="Times-Roman"/>
              </a:rPr>
              <a:t>normal short half-life of PTH (3-5 </a:t>
            </a:r>
            <a:r>
              <a:rPr lang="en-US" sz="3200" b="1" dirty="0" smtClean="0">
                <a:latin typeface="Times-Roman"/>
              </a:rPr>
              <a:t>minutes) supports </a:t>
            </a:r>
            <a:r>
              <a:rPr lang="en-US" sz="3200" b="1" dirty="0">
                <a:latin typeface="Times-Roman"/>
              </a:rPr>
              <a:t>relying on early postoperative </a:t>
            </a:r>
            <a:r>
              <a:rPr lang="en-US" sz="3200" b="1" dirty="0" err="1">
                <a:latin typeface="Times-Roman"/>
              </a:rPr>
              <a:t>iPTH</a:t>
            </a:r>
            <a:r>
              <a:rPr lang="en-US" sz="3200" b="1" dirty="0">
                <a:latin typeface="Times-Roman"/>
              </a:rPr>
              <a:t> </a:t>
            </a:r>
            <a:r>
              <a:rPr lang="en-US" sz="3200" b="1" dirty="0" smtClean="0">
                <a:latin typeface="Times-Roman"/>
              </a:rPr>
              <a:t>levels. </a:t>
            </a:r>
            <a:r>
              <a:rPr lang="en-US" sz="3200" b="1" dirty="0" smtClean="0">
                <a:solidFill>
                  <a:srgbClr val="FD0B0B"/>
                </a:solidFill>
                <a:latin typeface="Times-Roman"/>
              </a:rPr>
              <a:t>Typically</a:t>
            </a:r>
            <a:r>
              <a:rPr lang="en-US" sz="3200" b="1" dirty="0">
                <a:solidFill>
                  <a:srgbClr val="FD0B0B"/>
                </a:solidFill>
                <a:latin typeface="Times-Roman"/>
              </a:rPr>
              <a:t>, an </a:t>
            </a:r>
            <a:r>
              <a:rPr lang="en-US" sz="3200" b="1" dirty="0" err="1">
                <a:solidFill>
                  <a:srgbClr val="FD0B0B"/>
                </a:solidFill>
                <a:latin typeface="Times-Roman"/>
              </a:rPr>
              <a:t>iPTH</a:t>
            </a:r>
            <a:r>
              <a:rPr lang="en-US" sz="3200" b="1" dirty="0">
                <a:solidFill>
                  <a:srgbClr val="FD0B0B"/>
                </a:solidFill>
                <a:latin typeface="Times-Roman"/>
              </a:rPr>
              <a:t> level &lt;10 to 15 </a:t>
            </a:r>
            <a:r>
              <a:rPr lang="en-US" sz="3200" b="1" dirty="0" err="1">
                <a:solidFill>
                  <a:srgbClr val="FD0B0B"/>
                </a:solidFill>
                <a:latin typeface="Times-Roman"/>
              </a:rPr>
              <a:t>pg</a:t>
            </a:r>
            <a:r>
              <a:rPr lang="en-US" sz="3200" b="1" dirty="0">
                <a:solidFill>
                  <a:srgbClr val="FD0B0B"/>
                </a:solidFill>
                <a:latin typeface="Times-Roman"/>
              </a:rPr>
              <a:t>/mL is predictive </a:t>
            </a:r>
            <a:r>
              <a:rPr lang="en-US" sz="3200" b="1" dirty="0" smtClean="0">
                <a:solidFill>
                  <a:srgbClr val="FD0B0B"/>
                </a:solidFill>
                <a:latin typeface="Times-Roman"/>
              </a:rPr>
              <a:t>of later hypocalcemia</a:t>
            </a:r>
            <a:r>
              <a:rPr lang="en-US" sz="3200" b="1" dirty="0" smtClean="0">
                <a:latin typeface="Times-Roman"/>
              </a:rPr>
              <a:t>.</a:t>
            </a:r>
            <a:endParaRPr lang="en-US" b="1" dirty="0"/>
          </a:p>
        </p:txBody>
      </p:sp>
    </p:spTree>
    <p:extLst>
      <p:ext uri="{BB962C8B-B14F-4D97-AF65-F5344CB8AC3E}">
        <p14:creationId xmlns:p14="http://schemas.microsoft.com/office/powerpoint/2010/main" val="1043109504"/>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72732"/>
          </a:xfrm>
          <a:solidFill>
            <a:schemeClr val="accent6">
              <a:lumMod val="75000"/>
            </a:schemeClr>
          </a:solidFill>
        </p:spPr>
        <p:txBody>
          <a:bodyPr/>
          <a:lstStyle/>
          <a:p>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Intraoperative/Immediate Postoperative Strategies</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0" y="772733"/>
            <a:ext cx="12192000" cy="6085267"/>
          </a:xfrm>
          <a:solidFill>
            <a:schemeClr val="accent2">
              <a:lumMod val="20000"/>
              <a:lumOff val="80000"/>
            </a:schemeClr>
          </a:solidFill>
        </p:spPr>
        <p:txBody>
          <a:bodyPr>
            <a:noAutofit/>
          </a:bodyPr>
          <a:lstStyle/>
          <a:p>
            <a:r>
              <a:rPr lang="en-US" sz="2400" b="1" dirty="0">
                <a:solidFill>
                  <a:srgbClr val="FD0B0B"/>
                </a:solidFill>
                <a:latin typeface="Times-Roman"/>
              </a:rPr>
              <a:t>Postoperative calcium </a:t>
            </a:r>
            <a:r>
              <a:rPr lang="en-US" sz="2400" b="1" dirty="0">
                <a:latin typeface="Times-Roman"/>
              </a:rPr>
              <a:t>testing has also been used </a:t>
            </a:r>
            <a:r>
              <a:rPr lang="en-US" sz="2400" b="1" dirty="0" smtClean="0">
                <a:latin typeface="Times-Roman"/>
              </a:rPr>
              <a:t>as a </a:t>
            </a:r>
            <a:r>
              <a:rPr lang="en-US" sz="2400" b="1" dirty="0">
                <a:solidFill>
                  <a:srgbClr val="FD0B0B"/>
                </a:solidFill>
                <a:latin typeface="Times-Roman"/>
              </a:rPr>
              <a:t>means for assessing postoperative </a:t>
            </a:r>
            <a:r>
              <a:rPr lang="en-US" sz="2400" b="1" dirty="0" err="1">
                <a:solidFill>
                  <a:srgbClr val="FD0B0B"/>
                </a:solidFill>
                <a:latin typeface="Times-Roman"/>
              </a:rPr>
              <a:t>hypoparathyroid</a:t>
            </a:r>
            <a:r>
              <a:rPr lang="en-US" sz="2400" b="1" dirty="0">
                <a:solidFill>
                  <a:srgbClr val="FD0B0B"/>
                </a:solidFill>
                <a:latin typeface="Times-Roman"/>
              </a:rPr>
              <a:t> </a:t>
            </a:r>
            <a:r>
              <a:rPr lang="en-US" sz="2400" b="1" dirty="0" smtClean="0">
                <a:solidFill>
                  <a:srgbClr val="FD0B0B"/>
                </a:solidFill>
                <a:latin typeface="Times-Roman"/>
              </a:rPr>
              <a:t>risk </a:t>
            </a:r>
            <a:r>
              <a:rPr lang="en-US" sz="2400" b="1" dirty="0" smtClean="0">
                <a:latin typeface="Times-Roman"/>
              </a:rPr>
              <a:t>and </a:t>
            </a:r>
            <a:r>
              <a:rPr lang="en-US" sz="2400" b="1" dirty="0">
                <a:latin typeface="Times-Roman"/>
              </a:rPr>
              <a:t>stratifying patients for observation and/or </a:t>
            </a:r>
            <a:r>
              <a:rPr lang="en-US" sz="2400" b="1" dirty="0" smtClean="0">
                <a:latin typeface="Times-Roman"/>
              </a:rPr>
              <a:t>discharge. </a:t>
            </a:r>
          </a:p>
          <a:p>
            <a:r>
              <a:rPr lang="en-US" sz="2400" b="1" dirty="0" smtClean="0">
                <a:latin typeface="Times-Roman"/>
              </a:rPr>
              <a:t>Unfortunately</a:t>
            </a:r>
            <a:r>
              <a:rPr lang="en-US" sz="2400" b="1" dirty="0">
                <a:latin typeface="Times-Roman"/>
              </a:rPr>
              <a:t>, the lag time for calcium changes is </a:t>
            </a:r>
            <a:r>
              <a:rPr lang="en-US" sz="2400" b="1" dirty="0" err="1" smtClean="0">
                <a:latin typeface="Times-Roman"/>
              </a:rPr>
              <a:t>greate</a:t>
            </a:r>
            <a:r>
              <a:rPr lang="en-US" sz="2400" b="1" dirty="0" smtClean="0">
                <a:latin typeface="Times-Roman"/>
              </a:rPr>
              <a:t> than </a:t>
            </a:r>
            <a:r>
              <a:rPr lang="en-US" sz="2400" b="1" dirty="0">
                <a:latin typeface="Times-Roman"/>
              </a:rPr>
              <a:t>that of PTH, and a</a:t>
            </a:r>
            <a:r>
              <a:rPr lang="en-US" sz="2400" b="1" dirty="0">
                <a:solidFill>
                  <a:srgbClr val="0070C0"/>
                </a:solidFill>
                <a:latin typeface="Times-Roman"/>
              </a:rPr>
              <a:t> calcium nadir </a:t>
            </a:r>
            <a:r>
              <a:rPr lang="en-US" sz="2400" b="1" dirty="0">
                <a:latin typeface="Times-Roman"/>
              </a:rPr>
              <a:t>may not occur </a:t>
            </a:r>
            <a:r>
              <a:rPr lang="en-US" sz="2400" b="1" dirty="0" smtClean="0">
                <a:latin typeface="Times-Roman"/>
              </a:rPr>
              <a:t>for </a:t>
            </a:r>
            <a:r>
              <a:rPr lang="en-US" sz="2400" b="1" dirty="0" smtClean="0">
                <a:solidFill>
                  <a:srgbClr val="0070C0"/>
                </a:solidFill>
                <a:latin typeface="Times-Roman"/>
              </a:rPr>
              <a:t>24 </a:t>
            </a:r>
            <a:r>
              <a:rPr lang="en-US" sz="2400" b="1" dirty="0">
                <a:solidFill>
                  <a:srgbClr val="0070C0"/>
                </a:solidFill>
                <a:latin typeface="Times-Roman"/>
              </a:rPr>
              <a:t>to 72 hours following surgery</a:t>
            </a:r>
            <a:r>
              <a:rPr lang="en-US" sz="2400" b="1" dirty="0">
                <a:latin typeface="Times-Roman"/>
              </a:rPr>
              <a:t>. </a:t>
            </a:r>
            <a:endParaRPr lang="en-US" sz="2400" b="1" dirty="0" smtClean="0">
              <a:latin typeface="Times-Roman"/>
            </a:endParaRPr>
          </a:p>
          <a:p>
            <a:r>
              <a:rPr lang="en-US" sz="2400" b="1" u="sng" dirty="0" smtClean="0">
                <a:latin typeface="Times-Roman"/>
              </a:rPr>
              <a:t>Absolute </a:t>
            </a:r>
            <a:r>
              <a:rPr lang="en-US" sz="2400" b="1" u="sng" dirty="0">
                <a:latin typeface="Times-Roman"/>
              </a:rPr>
              <a:t>numbers </a:t>
            </a:r>
            <a:r>
              <a:rPr lang="en-US" sz="2400" b="1" dirty="0" smtClean="0">
                <a:latin typeface="Times-Roman"/>
              </a:rPr>
              <a:t>and </a:t>
            </a:r>
            <a:r>
              <a:rPr lang="en-US" sz="2400" b="1" u="sng" dirty="0" smtClean="0">
                <a:latin typeface="Times-Roman"/>
              </a:rPr>
              <a:t>trends </a:t>
            </a:r>
            <a:r>
              <a:rPr lang="en-US" sz="2400" b="1" u="sng" dirty="0">
                <a:latin typeface="Times-Roman"/>
              </a:rPr>
              <a:t>of calcium </a:t>
            </a:r>
            <a:r>
              <a:rPr lang="en-US" sz="2400" b="1" dirty="0">
                <a:latin typeface="Times-Roman"/>
              </a:rPr>
              <a:t>as well as </a:t>
            </a:r>
            <a:r>
              <a:rPr lang="en-US" sz="2400" b="1" u="sng" dirty="0">
                <a:latin typeface="Times-Roman"/>
              </a:rPr>
              <a:t>total</a:t>
            </a:r>
            <a:r>
              <a:rPr lang="en-US" sz="2400" b="1" dirty="0">
                <a:latin typeface="Times-Roman"/>
              </a:rPr>
              <a:t> versus </a:t>
            </a:r>
            <a:r>
              <a:rPr lang="en-US" sz="2400" b="1" u="sng" dirty="0">
                <a:latin typeface="Times-Roman"/>
              </a:rPr>
              <a:t>ionized</a:t>
            </a:r>
            <a:r>
              <a:rPr lang="en-US" sz="2400" b="1" dirty="0">
                <a:latin typeface="Times-Roman"/>
              </a:rPr>
              <a:t> </a:t>
            </a:r>
            <a:r>
              <a:rPr lang="en-US" sz="2400" b="1" dirty="0" smtClean="0">
                <a:latin typeface="Times-Roman"/>
              </a:rPr>
              <a:t>calcium measurements </a:t>
            </a:r>
            <a:r>
              <a:rPr lang="en-US" sz="2400" b="1" dirty="0">
                <a:latin typeface="Times-Roman"/>
              </a:rPr>
              <a:t>have been used to establish clinical </a:t>
            </a:r>
            <a:r>
              <a:rPr lang="en-US" sz="2400" b="1" dirty="0" smtClean="0">
                <a:latin typeface="Times-Roman"/>
              </a:rPr>
              <a:t>guidance. </a:t>
            </a:r>
          </a:p>
          <a:p>
            <a:r>
              <a:rPr lang="en-US" sz="2400" b="1" dirty="0" smtClean="0">
                <a:latin typeface="Times-Roman"/>
              </a:rPr>
              <a:t>If </a:t>
            </a:r>
            <a:r>
              <a:rPr lang="en-US" sz="2400" b="1" dirty="0">
                <a:latin typeface="Times-Roman"/>
              </a:rPr>
              <a:t>calcium levels are stable or increase over an </a:t>
            </a:r>
            <a:r>
              <a:rPr lang="en-US" sz="2400" b="1" dirty="0" smtClean="0">
                <a:latin typeface="Times-Roman"/>
              </a:rPr>
              <a:t>observation period</a:t>
            </a:r>
            <a:r>
              <a:rPr lang="en-US" sz="2400" b="1" dirty="0">
                <a:latin typeface="Times-Roman"/>
              </a:rPr>
              <a:t>, discharge is generally considered safe. </a:t>
            </a:r>
            <a:endParaRPr lang="en-US" sz="2400" b="1" dirty="0" smtClean="0">
              <a:latin typeface="Times-Roman"/>
            </a:endParaRPr>
          </a:p>
          <a:p>
            <a:r>
              <a:rPr lang="en-US" sz="2400" b="1" dirty="0" smtClean="0">
                <a:latin typeface="Times-Roman"/>
              </a:rPr>
              <a:t>If calcium levels </a:t>
            </a:r>
            <a:r>
              <a:rPr lang="en-US" sz="2400" b="1" dirty="0">
                <a:latin typeface="Times-Roman"/>
              </a:rPr>
              <a:t>continue to decline despite medical </a:t>
            </a:r>
            <a:r>
              <a:rPr lang="en-US" sz="2400" b="1" dirty="0" smtClean="0">
                <a:latin typeface="Times-Roman"/>
              </a:rPr>
              <a:t>treatment, these </a:t>
            </a:r>
            <a:r>
              <a:rPr lang="en-US" sz="2400" b="1" dirty="0">
                <a:latin typeface="Times-Roman"/>
              </a:rPr>
              <a:t>patients require optimization of calcium </a:t>
            </a:r>
            <a:r>
              <a:rPr lang="en-US" sz="2400" b="1" dirty="0" smtClean="0">
                <a:latin typeface="Times-Roman"/>
              </a:rPr>
              <a:t>replacement therapy </a:t>
            </a:r>
            <a:r>
              <a:rPr lang="en-US" sz="2400" b="1" dirty="0">
                <a:latin typeface="Times-Roman"/>
              </a:rPr>
              <a:t>(and possibly magnesium) and ongoing </a:t>
            </a:r>
            <a:r>
              <a:rPr lang="en-US" sz="2400" b="1" dirty="0" smtClean="0">
                <a:latin typeface="Times-Roman"/>
              </a:rPr>
              <a:t>observation until </a:t>
            </a:r>
            <a:r>
              <a:rPr lang="en-US" sz="2400" b="1" dirty="0">
                <a:latin typeface="Times-Roman"/>
              </a:rPr>
              <a:t>calcium stability or increase is </a:t>
            </a:r>
            <a:r>
              <a:rPr lang="en-US" sz="2400" b="1" dirty="0" smtClean="0">
                <a:latin typeface="Times-Roman"/>
              </a:rPr>
              <a:t>observed. </a:t>
            </a:r>
          </a:p>
          <a:p>
            <a:r>
              <a:rPr lang="en-US" sz="2400" b="1" dirty="0" smtClean="0">
                <a:solidFill>
                  <a:schemeClr val="accent2"/>
                </a:solidFill>
                <a:latin typeface="Times-Roman"/>
              </a:rPr>
              <a:t>Calcium</a:t>
            </a:r>
            <a:r>
              <a:rPr lang="en-US" sz="2400" b="1" dirty="0" smtClean="0">
                <a:latin typeface="Times-Roman"/>
              </a:rPr>
              <a:t> </a:t>
            </a:r>
            <a:r>
              <a:rPr lang="en-US" sz="2400" b="1" dirty="0">
                <a:latin typeface="Times-Roman"/>
              </a:rPr>
              <a:t>levels, when used, are drawn the </a:t>
            </a:r>
            <a:r>
              <a:rPr lang="en-US" sz="2400" b="1" dirty="0">
                <a:solidFill>
                  <a:schemeClr val="accent2"/>
                </a:solidFill>
                <a:latin typeface="Times-Roman"/>
              </a:rPr>
              <a:t>evening </a:t>
            </a:r>
            <a:r>
              <a:rPr lang="en-US" sz="2400" b="1" dirty="0" smtClean="0">
                <a:solidFill>
                  <a:schemeClr val="accent2"/>
                </a:solidFill>
                <a:latin typeface="Times-Roman"/>
              </a:rPr>
              <a:t>after surgery</a:t>
            </a:r>
            <a:r>
              <a:rPr lang="en-US" sz="2400" b="1" dirty="0">
                <a:latin typeface="Times-Roman"/>
              </a:rPr>
              <a:t>, the </a:t>
            </a:r>
            <a:r>
              <a:rPr lang="en-US" sz="2400" b="1" dirty="0">
                <a:solidFill>
                  <a:schemeClr val="accent2"/>
                </a:solidFill>
                <a:latin typeface="Times-Roman"/>
              </a:rPr>
              <a:t>following morning</a:t>
            </a:r>
            <a:r>
              <a:rPr lang="en-US" sz="2400" b="1" dirty="0">
                <a:latin typeface="Times-Roman"/>
              </a:rPr>
              <a:t>, and </a:t>
            </a:r>
            <a:r>
              <a:rPr lang="en-US" sz="2400" b="1" dirty="0">
                <a:solidFill>
                  <a:schemeClr val="accent2"/>
                </a:solidFill>
                <a:latin typeface="Times-Roman"/>
              </a:rPr>
              <a:t>every 6 to 12 </a:t>
            </a:r>
            <a:r>
              <a:rPr lang="en-US" sz="2400" b="1" dirty="0" smtClean="0">
                <a:solidFill>
                  <a:schemeClr val="accent2"/>
                </a:solidFill>
                <a:latin typeface="Times-Roman"/>
              </a:rPr>
              <a:t>hours thereafter </a:t>
            </a:r>
            <a:r>
              <a:rPr lang="en-US" sz="2400" b="1" dirty="0">
                <a:latin typeface="Times-Roman"/>
              </a:rPr>
              <a:t>as </a:t>
            </a:r>
            <a:r>
              <a:rPr lang="en-US" sz="2400" b="1" dirty="0" smtClean="0">
                <a:latin typeface="Times-Roman"/>
              </a:rPr>
              <a:t>indicated. </a:t>
            </a:r>
          </a:p>
        </p:txBody>
      </p:sp>
    </p:spTree>
    <p:extLst>
      <p:ext uri="{BB962C8B-B14F-4D97-AF65-F5344CB8AC3E}">
        <p14:creationId xmlns:p14="http://schemas.microsoft.com/office/powerpoint/2010/main" val="428225402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77" y="0"/>
            <a:ext cx="3678623" cy="6835148"/>
          </a:xfrm>
        </p:spPr>
        <p:txBody>
          <a:bodyPr>
            <a:normAutofit/>
          </a:bodyPr>
          <a:lstStyle/>
          <a:p>
            <a:pPr marL="342900" lvl="0" indent="-342900">
              <a:spcBef>
                <a:spcPts val="1000"/>
              </a:spcBef>
              <a:buFont typeface="Wingdings" panose="05000000000000000000" pitchFamily="2" charset="2"/>
              <a:buChar char="v"/>
            </a:pPr>
            <a:r>
              <a:rPr lang="en-US" sz="2200" b="1" dirty="0">
                <a:solidFill>
                  <a:srgbClr val="595959"/>
                </a:solidFill>
                <a:latin typeface="Times-Roman"/>
                <a:ea typeface="+mn-ea"/>
                <a:cs typeface="+mn-cs"/>
              </a:rPr>
              <a:t>Table 4 reviews the recent literature on this topic and presents ranges of IOPTH values and the timing of sampling from surgery</a:t>
            </a:r>
            <a:r>
              <a:rPr lang="en-US" sz="2200" b="1" dirty="0" smtClean="0">
                <a:solidFill>
                  <a:srgbClr val="595959"/>
                </a:solidFill>
                <a:latin typeface="Times-Roman"/>
                <a:ea typeface="+mn-ea"/>
                <a:cs typeface="+mn-cs"/>
              </a:rPr>
              <a:t>. </a:t>
            </a:r>
            <a:br>
              <a:rPr lang="en-US" sz="2200" b="1" dirty="0" smtClean="0">
                <a:solidFill>
                  <a:srgbClr val="595959"/>
                </a:solidFill>
                <a:latin typeface="Times-Roman"/>
                <a:ea typeface="+mn-ea"/>
                <a:cs typeface="+mn-cs"/>
              </a:rPr>
            </a:br>
            <a:r>
              <a:rPr lang="en-US" sz="2200" b="1" dirty="0">
                <a:solidFill>
                  <a:srgbClr val="595959"/>
                </a:solidFill>
                <a:latin typeface="Times-Roman"/>
                <a:ea typeface="+mn-ea"/>
                <a:cs typeface="+mn-cs"/>
              </a:rPr>
              <a:t/>
            </a:r>
            <a:br>
              <a:rPr lang="en-US" sz="2200" b="1" dirty="0">
                <a:solidFill>
                  <a:srgbClr val="595959"/>
                </a:solidFill>
                <a:latin typeface="Times-Roman"/>
                <a:ea typeface="+mn-ea"/>
                <a:cs typeface="+mn-cs"/>
              </a:rPr>
            </a:br>
            <a:r>
              <a:rPr lang="en-US" sz="2200" b="1" dirty="0" smtClean="0">
                <a:solidFill>
                  <a:srgbClr val="595959"/>
                </a:solidFill>
                <a:latin typeface="Times-Roman"/>
                <a:ea typeface="+mn-ea"/>
                <a:cs typeface="+mn-cs"/>
              </a:rPr>
              <a:t>Several </a:t>
            </a:r>
            <a:r>
              <a:rPr lang="en-US" sz="2200" b="1" dirty="0">
                <a:solidFill>
                  <a:srgbClr val="595959"/>
                </a:solidFill>
                <a:latin typeface="Times-Roman"/>
                <a:ea typeface="+mn-ea"/>
                <a:cs typeface="+mn-cs"/>
              </a:rPr>
              <a:t>studies have demonstrated the effectiveness of </a:t>
            </a:r>
            <a:r>
              <a:rPr lang="en-US" sz="2200" b="1" dirty="0" err="1">
                <a:solidFill>
                  <a:srgbClr val="595959"/>
                </a:solidFill>
                <a:latin typeface="Times-Roman"/>
                <a:ea typeface="+mn-ea"/>
                <a:cs typeface="+mn-cs"/>
              </a:rPr>
              <a:t>iPTH</a:t>
            </a:r>
            <a:r>
              <a:rPr lang="en-US" sz="2200" b="1" dirty="0">
                <a:solidFill>
                  <a:srgbClr val="595959"/>
                </a:solidFill>
                <a:latin typeface="Times-Roman"/>
                <a:ea typeface="+mn-ea"/>
                <a:cs typeface="+mn-cs"/>
              </a:rPr>
              <a:t> levels in the early postoperative period from various time points: in the </a:t>
            </a:r>
            <a:r>
              <a:rPr lang="en-US" sz="2200" b="1" dirty="0" err="1">
                <a:solidFill>
                  <a:srgbClr val="595959"/>
                </a:solidFill>
                <a:latin typeface="Times-Roman"/>
                <a:ea typeface="+mn-ea"/>
                <a:cs typeface="+mn-cs"/>
              </a:rPr>
              <a:t>postanesthesia</a:t>
            </a:r>
            <a:r>
              <a:rPr lang="en-US" sz="2200" b="1" dirty="0">
                <a:solidFill>
                  <a:srgbClr val="595959"/>
                </a:solidFill>
                <a:latin typeface="Times-Roman"/>
                <a:ea typeface="+mn-ea"/>
                <a:cs typeface="+mn-cs"/>
              </a:rPr>
              <a:t> care unit immediately after surgery, to 1, 2, 4, 6, or 24 hours later. (Table 4) </a:t>
            </a:r>
            <a:r>
              <a:rPr lang="en-US" sz="2800" b="1" dirty="0">
                <a:solidFill>
                  <a:srgbClr val="595959"/>
                </a:solidFill>
                <a:latin typeface="Times-Roman"/>
                <a:ea typeface="+mn-ea"/>
                <a:cs typeface="+mn-cs"/>
              </a:rPr>
              <a:t/>
            </a:r>
            <a:br>
              <a:rPr lang="en-US" sz="2800" b="1" dirty="0">
                <a:solidFill>
                  <a:srgbClr val="595959"/>
                </a:solidFill>
                <a:latin typeface="Times-Roman"/>
                <a:ea typeface="+mn-ea"/>
                <a:cs typeface="+mn-cs"/>
              </a:rPr>
            </a:br>
            <a:r>
              <a:rPr lang="en-US" sz="2800" b="1" dirty="0">
                <a:solidFill>
                  <a:srgbClr val="595959"/>
                </a:solidFill>
                <a:latin typeface="Times-Roman"/>
                <a:ea typeface="+mn-ea"/>
                <a:cs typeface="+mn-cs"/>
              </a:rPr>
              <a:t/>
            </a:r>
            <a:br>
              <a:rPr lang="en-US" sz="2800" b="1" dirty="0">
                <a:solidFill>
                  <a:srgbClr val="595959"/>
                </a:solidFill>
                <a:latin typeface="Times-Roman"/>
                <a:ea typeface="+mn-ea"/>
                <a:cs typeface="+mn-cs"/>
              </a:rPr>
            </a:br>
            <a:endParaRPr lang="en-US" dirty="0"/>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blip>
          <a:stretch>
            <a:fillRect/>
          </a:stretch>
        </p:blipFill>
        <p:spPr>
          <a:xfrm>
            <a:off x="1540505" y="-17709"/>
            <a:ext cx="6972872" cy="6852857"/>
          </a:xfrm>
          <a:prstGeom prst="rect">
            <a:avLst/>
          </a:prstGeom>
        </p:spPr>
      </p:pic>
    </p:spTree>
    <p:extLst>
      <p:ext uri="{BB962C8B-B14F-4D97-AF65-F5344CB8AC3E}">
        <p14:creationId xmlns:p14="http://schemas.microsoft.com/office/powerpoint/2010/main" val="424077172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7127"/>
          </a:xfrm>
          <a:solidFill>
            <a:schemeClr val="accent6">
              <a:lumMod val="75000"/>
            </a:schemeClr>
          </a:solidFill>
        </p:spPr>
        <p:txBody>
          <a:bodyPr/>
          <a:lstStyle/>
          <a:p>
            <a:r>
              <a:rPr lang="en-US" b="1" dirty="0">
                <a:ln w="12700">
                  <a:solidFill>
                    <a:schemeClr val="accent5"/>
                  </a:solidFill>
                  <a:prstDash val="solid"/>
                </a:ln>
                <a:pattFill prst="ltDnDiag">
                  <a:fgClr>
                    <a:schemeClr val="accent5">
                      <a:lumMod val="60000"/>
                      <a:lumOff val="40000"/>
                    </a:schemeClr>
                  </a:fgClr>
                  <a:bgClr>
                    <a:schemeClr val="bg1"/>
                  </a:bgClr>
                </a:pattFill>
              </a:rPr>
              <a:t>PARATHYROID SURGERY</a:t>
            </a:r>
          </a:p>
        </p:txBody>
      </p:sp>
      <p:sp>
        <p:nvSpPr>
          <p:cNvPr id="3" name="Content Placeholder 2"/>
          <p:cNvSpPr>
            <a:spLocks noGrp="1"/>
          </p:cNvSpPr>
          <p:nvPr>
            <p:ph idx="1"/>
          </p:nvPr>
        </p:nvSpPr>
        <p:spPr>
          <a:xfrm>
            <a:off x="0" y="837127"/>
            <a:ext cx="12192000" cy="6020873"/>
          </a:xfrm>
          <a:solidFill>
            <a:schemeClr val="accent2">
              <a:lumMod val="20000"/>
              <a:lumOff val="80000"/>
            </a:schemeClr>
          </a:solidFill>
        </p:spPr>
        <p:txBody>
          <a:bodyPr>
            <a:normAutofit lnSpcReduction="10000"/>
          </a:bodyPr>
          <a:lstStyle/>
          <a:p>
            <a:r>
              <a:rPr lang="en-US" sz="2800" b="1" dirty="0">
                <a:latin typeface="Times-Roman"/>
              </a:rPr>
              <a:t>There can be many parallels between thyroid </a:t>
            </a:r>
            <a:r>
              <a:rPr lang="en-US" sz="2800" b="1" dirty="0" smtClean="0">
                <a:latin typeface="Times-Roman"/>
              </a:rPr>
              <a:t>and parathyroid </a:t>
            </a:r>
            <a:r>
              <a:rPr lang="en-US" sz="2800" b="1" dirty="0">
                <a:latin typeface="Times-Roman"/>
              </a:rPr>
              <a:t>surgery when it comes to </a:t>
            </a:r>
            <a:r>
              <a:rPr lang="en-US" sz="2800" b="1" dirty="0" smtClean="0">
                <a:latin typeface="Times-Roman"/>
              </a:rPr>
              <a:t>hypoparathyroidism. Manipulation </a:t>
            </a:r>
            <a:r>
              <a:rPr lang="en-US" sz="2800" b="1" dirty="0">
                <a:latin typeface="Times-Roman"/>
              </a:rPr>
              <a:t>or removal of 1 or more unilateral </a:t>
            </a:r>
            <a:r>
              <a:rPr lang="en-US" sz="2800" b="1" dirty="0" smtClean="0">
                <a:latin typeface="Times-Roman"/>
              </a:rPr>
              <a:t>parathyroid glands </a:t>
            </a:r>
            <a:r>
              <a:rPr lang="en-US" sz="2800" b="1" dirty="0">
                <a:latin typeface="Times-Roman"/>
              </a:rPr>
              <a:t>(i.e., in focused parathyroid exploration </a:t>
            </a:r>
            <a:r>
              <a:rPr lang="en-US" sz="2800" b="1" dirty="0" smtClean="0">
                <a:latin typeface="Times-Roman"/>
              </a:rPr>
              <a:t>or thyroid </a:t>
            </a:r>
            <a:r>
              <a:rPr lang="en-US" sz="2800" b="1" dirty="0">
                <a:latin typeface="Times-Roman"/>
              </a:rPr>
              <a:t>lobectomy), whether normal or </a:t>
            </a:r>
            <a:r>
              <a:rPr lang="en-US" sz="2800" b="1" dirty="0" err="1" smtClean="0">
                <a:latin typeface="Times-Roman"/>
              </a:rPr>
              <a:t>hyperfunctioning</a:t>
            </a:r>
            <a:r>
              <a:rPr lang="en-US" sz="2800" b="1" dirty="0" smtClean="0">
                <a:latin typeface="Times-Roman"/>
              </a:rPr>
              <a:t>, generally </a:t>
            </a:r>
            <a:r>
              <a:rPr lang="en-US" sz="2800" b="1" dirty="0">
                <a:latin typeface="Times-Roman"/>
              </a:rPr>
              <a:t>does not result in transient </a:t>
            </a:r>
            <a:r>
              <a:rPr lang="en-US" sz="2800" b="1" dirty="0" smtClean="0">
                <a:latin typeface="Times-Roman"/>
              </a:rPr>
              <a:t>hypoparathyroidism (like </a:t>
            </a:r>
            <a:r>
              <a:rPr lang="en-US" sz="2800" b="1" dirty="0">
                <a:latin typeface="Times-Roman"/>
              </a:rPr>
              <a:t>thyroid lobectomy) as long as there are other </a:t>
            </a:r>
            <a:r>
              <a:rPr lang="en-US" sz="2800" b="1" dirty="0" err="1">
                <a:latin typeface="Times-Roman"/>
              </a:rPr>
              <a:t>ipsi</a:t>
            </a:r>
            <a:r>
              <a:rPr lang="en-US" sz="2800" b="1" dirty="0">
                <a:latin typeface="Times-Roman"/>
              </a:rPr>
              <a:t>- </a:t>
            </a:r>
            <a:r>
              <a:rPr lang="en-US" sz="2800" b="1" dirty="0" smtClean="0">
                <a:latin typeface="Times-Roman"/>
              </a:rPr>
              <a:t>or contralateral </a:t>
            </a:r>
            <a:r>
              <a:rPr lang="en-US" sz="2800" b="1" dirty="0">
                <a:latin typeface="Times-Roman"/>
              </a:rPr>
              <a:t>normal and undisturbed parathyroid </a:t>
            </a:r>
            <a:r>
              <a:rPr lang="en-US" sz="2800" b="1" dirty="0" smtClean="0">
                <a:latin typeface="Times-Roman"/>
              </a:rPr>
              <a:t>glands. </a:t>
            </a:r>
          </a:p>
          <a:p>
            <a:r>
              <a:rPr lang="en-US" sz="3200" b="1" dirty="0" smtClean="0">
                <a:solidFill>
                  <a:schemeClr val="accent4">
                    <a:lumMod val="75000"/>
                  </a:schemeClr>
                </a:solidFill>
                <a:latin typeface="Times-Roman"/>
              </a:rPr>
              <a:t>Hypocalcemia </a:t>
            </a:r>
            <a:r>
              <a:rPr lang="en-US" sz="3200" b="1" dirty="0">
                <a:latin typeface="Times-Roman"/>
              </a:rPr>
              <a:t>can occur in patients </a:t>
            </a:r>
            <a:r>
              <a:rPr lang="en-US" sz="3200" b="1" dirty="0">
                <a:solidFill>
                  <a:schemeClr val="accent4">
                    <a:lumMod val="75000"/>
                  </a:schemeClr>
                </a:solidFill>
                <a:latin typeface="Times-Roman"/>
              </a:rPr>
              <a:t>at risk for hungry </a:t>
            </a:r>
            <a:r>
              <a:rPr lang="en-US" sz="3200" b="1" dirty="0" smtClean="0">
                <a:solidFill>
                  <a:schemeClr val="accent4">
                    <a:lumMod val="75000"/>
                  </a:schemeClr>
                </a:solidFill>
                <a:latin typeface="Times-Roman"/>
              </a:rPr>
              <a:t>bone </a:t>
            </a:r>
            <a:r>
              <a:rPr lang="en-US" sz="3200" b="1" dirty="0" smtClean="0">
                <a:latin typeface="Times-Roman"/>
              </a:rPr>
              <a:t>syndrome </a:t>
            </a:r>
            <a:r>
              <a:rPr lang="en-US" sz="3200" b="1" dirty="0">
                <a:latin typeface="Times-Roman"/>
              </a:rPr>
              <a:t>including </a:t>
            </a:r>
            <a:r>
              <a:rPr lang="en-US" sz="3200" b="1" u="sng" dirty="0">
                <a:latin typeface="Times-Roman"/>
              </a:rPr>
              <a:t>elderly patients with osteoporosis </a:t>
            </a:r>
            <a:r>
              <a:rPr lang="en-US" sz="3200" b="1" dirty="0" smtClean="0">
                <a:latin typeface="Times-Roman"/>
              </a:rPr>
              <a:t>and those </a:t>
            </a:r>
            <a:r>
              <a:rPr lang="en-US" sz="3200" b="1" dirty="0">
                <a:latin typeface="Times-Roman"/>
              </a:rPr>
              <a:t>with </a:t>
            </a:r>
            <a:r>
              <a:rPr lang="en-US" sz="3200" b="1" u="sng" dirty="0">
                <a:latin typeface="Times-Roman"/>
              </a:rPr>
              <a:t>very large parathyroid </a:t>
            </a:r>
            <a:r>
              <a:rPr lang="en-US" sz="3200" b="1" u="sng" dirty="0" smtClean="0">
                <a:latin typeface="Times-Roman"/>
              </a:rPr>
              <a:t>adenomas/longstanding parathyroid </a:t>
            </a:r>
            <a:r>
              <a:rPr lang="en-US" sz="3200" b="1" u="sng" dirty="0">
                <a:latin typeface="Times-Roman"/>
              </a:rPr>
              <a:t>disease</a:t>
            </a:r>
            <a:r>
              <a:rPr lang="en-US" sz="3200" b="1" dirty="0">
                <a:latin typeface="Times-Roman"/>
              </a:rPr>
              <a:t>, but this is not true </a:t>
            </a:r>
            <a:r>
              <a:rPr lang="en-US" sz="3200" b="1" dirty="0" smtClean="0">
                <a:latin typeface="Times-Roman"/>
              </a:rPr>
              <a:t>hypoparathyroidism. </a:t>
            </a:r>
            <a:r>
              <a:rPr lang="en-US" sz="3200" b="1" dirty="0">
                <a:latin typeface="Times-Roman"/>
              </a:rPr>
              <a:t>Hypocalcemia may also be a risk for </a:t>
            </a:r>
            <a:r>
              <a:rPr lang="en-US" sz="3200" b="1" dirty="0" smtClean="0">
                <a:latin typeface="Times-Roman"/>
              </a:rPr>
              <a:t>patients with </a:t>
            </a:r>
            <a:r>
              <a:rPr lang="en-US" sz="3200" b="1" u="sng" dirty="0">
                <a:latin typeface="Times-Roman"/>
              </a:rPr>
              <a:t>resected parathyroid cancer</a:t>
            </a:r>
            <a:r>
              <a:rPr lang="en-US" sz="3200" b="1" dirty="0">
                <a:latin typeface="Times-Roman"/>
              </a:rPr>
              <a:t> or those with “</a:t>
            </a:r>
            <a:r>
              <a:rPr lang="en-US" sz="3200" b="1" u="sng" dirty="0">
                <a:latin typeface="Times-Roman"/>
              </a:rPr>
              <a:t>brown</a:t>
            </a:r>
            <a:r>
              <a:rPr lang="en-US" sz="3200" b="1" u="sng" dirty="0" smtClean="0">
                <a:latin typeface="Times-Roman"/>
              </a:rPr>
              <a:t>” (</a:t>
            </a:r>
            <a:r>
              <a:rPr lang="en-US" sz="3200" b="1" u="sng" dirty="0">
                <a:latin typeface="Times-Roman"/>
              </a:rPr>
              <a:t>osteoclastic) tumors</a:t>
            </a:r>
            <a:r>
              <a:rPr lang="en-US" sz="3200" b="1" dirty="0">
                <a:latin typeface="Times-Roman"/>
              </a:rPr>
              <a:t>.</a:t>
            </a:r>
            <a:endParaRPr lang="en-US" b="1" dirty="0"/>
          </a:p>
        </p:txBody>
      </p:sp>
    </p:spTree>
    <p:extLst>
      <p:ext uri="{BB962C8B-B14F-4D97-AF65-F5344CB8AC3E}">
        <p14:creationId xmlns:p14="http://schemas.microsoft.com/office/powerpoint/2010/main" val="372524950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6973"/>
          </a:xfrm>
          <a:solidFill>
            <a:schemeClr val="accent6">
              <a:lumMod val="75000"/>
            </a:schemeClr>
          </a:solidFill>
        </p:spPr>
        <p:txBody>
          <a:bodyPr>
            <a:normAutofit/>
          </a:bodyPr>
          <a:lstStyle/>
          <a:p>
            <a:r>
              <a:rPr lang="en-US" b="1" dirty="0">
                <a:ln w="12700">
                  <a:solidFill>
                    <a:schemeClr val="accent5"/>
                  </a:solidFill>
                  <a:prstDash val="solid"/>
                </a:ln>
                <a:pattFill prst="ltDnDiag">
                  <a:fgClr>
                    <a:schemeClr val="accent5">
                      <a:lumMod val="60000"/>
                      <a:lumOff val="40000"/>
                    </a:schemeClr>
                  </a:fgClr>
                  <a:bgClr>
                    <a:schemeClr val="bg1"/>
                  </a:bgClr>
                </a:pattFill>
              </a:rPr>
              <a:t>PARATHYROID SURGERY</a:t>
            </a:r>
          </a:p>
        </p:txBody>
      </p:sp>
      <p:sp>
        <p:nvSpPr>
          <p:cNvPr id="3" name="Content Placeholder 2"/>
          <p:cNvSpPr>
            <a:spLocks noGrp="1"/>
          </p:cNvSpPr>
          <p:nvPr>
            <p:ph idx="1"/>
          </p:nvPr>
        </p:nvSpPr>
        <p:spPr>
          <a:xfrm>
            <a:off x="0" y="746975"/>
            <a:ext cx="12192000" cy="6111026"/>
          </a:xfrm>
          <a:solidFill>
            <a:schemeClr val="accent2">
              <a:lumMod val="20000"/>
              <a:lumOff val="80000"/>
            </a:schemeClr>
          </a:solidFill>
        </p:spPr>
        <p:txBody>
          <a:bodyPr>
            <a:noAutofit/>
          </a:bodyPr>
          <a:lstStyle/>
          <a:p>
            <a:r>
              <a:rPr lang="en-US" sz="3200" b="1" dirty="0">
                <a:solidFill>
                  <a:schemeClr val="accent2"/>
                </a:solidFill>
                <a:latin typeface="Times-Roman"/>
              </a:rPr>
              <a:t>In cases of total parathyroidectomy for </a:t>
            </a:r>
            <a:r>
              <a:rPr lang="en-US" sz="3200" b="1" dirty="0" err="1" smtClean="0">
                <a:solidFill>
                  <a:schemeClr val="accent2"/>
                </a:solidFill>
                <a:latin typeface="Times-Roman"/>
              </a:rPr>
              <a:t>multigland</a:t>
            </a:r>
            <a:r>
              <a:rPr lang="en-US" sz="3200" b="1" dirty="0" smtClean="0">
                <a:solidFill>
                  <a:schemeClr val="accent2"/>
                </a:solidFill>
                <a:latin typeface="Times-Roman"/>
              </a:rPr>
              <a:t> parathyroid </a:t>
            </a:r>
            <a:r>
              <a:rPr lang="en-US" sz="3200" b="1" dirty="0">
                <a:solidFill>
                  <a:schemeClr val="accent2"/>
                </a:solidFill>
                <a:latin typeface="Times-Roman"/>
              </a:rPr>
              <a:t>disease with </a:t>
            </a:r>
            <a:r>
              <a:rPr lang="en-US" sz="3200" b="1" dirty="0" err="1">
                <a:solidFill>
                  <a:schemeClr val="accent2"/>
                </a:solidFill>
                <a:latin typeface="Times-Roman"/>
              </a:rPr>
              <a:t>autotransplantation</a:t>
            </a:r>
            <a:r>
              <a:rPr lang="en-US" sz="3200" b="1" dirty="0">
                <a:latin typeface="Times-Roman"/>
              </a:rPr>
              <a:t>, whether </a:t>
            </a:r>
            <a:r>
              <a:rPr lang="en-US" sz="3200" b="1" dirty="0" smtClean="0">
                <a:latin typeface="Times-Roman"/>
              </a:rPr>
              <a:t>primary or </a:t>
            </a:r>
            <a:r>
              <a:rPr lang="en-US" sz="3200" b="1" dirty="0">
                <a:latin typeface="Times-Roman"/>
              </a:rPr>
              <a:t>secondary, </a:t>
            </a:r>
            <a:r>
              <a:rPr lang="en-US" sz="3200" b="1" dirty="0">
                <a:solidFill>
                  <a:schemeClr val="accent2"/>
                </a:solidFill>
                <a:latin typeface="Times-Roman"/>
              </a:rPr>
              <a:t>a period of postoperative </a:t>
            </a:r>
            <a:r>
              <a:rPr lang="en-US" sz="3200" b="1" dirty="0" smtClean="0">
                <a:solidFill>
                  <a:schemeClr val="accent2"/>
                </a:solidFill>
                <a:latin typeface="Times-Roman"/>
              </a:rPr>
              <a:t>hypoparathyroidism </a:t>
            </a:r>
            <a:r>
              <a:rPr lang="en-US" sz="3200" b="1" dirty="0" smtClean="0">
                <a:latin typeface="Times-Roman"/>
              </a:rPr>
              <a:t>can </a:t>
            </a:r>
            <a:r>
              <a:rPr lang="en-US" sz="3200" b="1" dirty="0">
                <a:latin typeface="Times-Roman"/>
              </a:rPr>
              <a:t>be anticipated. For this reason, some </a:t>
            </a:r>
            <a:r>
              <a:rPr lang="en-US" sz="3200" b="1" dirty="0" smtClean="0">
                <a:latin typeface="Times-Roman"/>
              </a:rPr>
              <a:t>surgeons </a:t>
            </a:r>
            <a:r>
              <a:rPr lang="en-US" sz="3200" b="1" u="sng" dirty="0" smtClean="0">
                <a:latin typeface="Times-Roman"/>
              </a:rPr>
              <a:t>prefer </a:t>
            </a:r>
            <a:r>
              <a:rPr lang="en-US" sz="3200" b="1" u="sng" dirty="0">
                <a:latin typeface="Times-Roman"/>
              </a:rPr>
              <a:t>a subtotal parathyroid resection</a:t>
            </a:r>
            <a:r>
              <a:rPr lang="en-US" sz="3200" b="1" dirty="0">
                <a:latin typeface="Times-Roman"/>
              </a:rPr>
              <a:t>. Such patients </a:t>
            </a:r>
            <a:r>
              <a:rPr lang="en-US" sz="3200" b="1" dirty="0" smtClean="0">
                <a:latin typeface="Times-Roman"/>
              </a:rPr>
              <a:t>will require </a:t>
            </a:r>
            <a:r>
              <a:rPr lang="en-US" sz="3200" b="1" dirty="0">
                <a:latin typeface="Times-Roman"/>
              </a:rPr>
              <a:t>medical support during the immediate </a:t>
            </a:r>
            <a:r>
              <a:rPr lang="en-US" sz="3200" b="1" dirty="0" smtClean="0">
                <a:latin typeface="Times-Roman"/>
              </a:rPr>
              <a:t>postoperative period. </a:t>
            </a:r>
          </a:p>
          <a:p>
            <a:r>
              <a:rPr lang="en-US" b="1" dirty="0" smtClean="0">
                <a:latin typeface="Times-Roman"/>
              </a:rPr>
              <a:t>Close </a:t>
            </a:r>
            <a:r>
              <a:rPr lang="en-US" b="1" dirty="0">
                <a:latin typeface="Times-Roman"/>
              </a:rPr>
              <a:t>monitoring of return of </a:t>
            </a:r>
            <a:r>
              <a:rPr lang="en-US" b="1" dirty="0" smtClean="0">
                <a:latin typeface="Times-Roman"/>
              </a:rPr>
              <a:t>function of </a:t>
            </a:r>
            <a:r>
              <a:rPr lang="en-US" b="1" dirty="0">
                <a:latin typeface="Times-Roman"/>
              </a:rPr>
              <a:t>the </a:t>
            </a:r>
            <a:r>
              <a:rPr lang="en-US" b="1" dirty="0" err="1">
                <a:latin typeface="Times-Roman"/>
              </a:rPr>
              <a:t>autotransplanted</a:t>
            </a:r>
            <a:r>
              <a:rPr lang="en-US" b="1" dirty="0">
                <a:latin typeface="Times-Roman"/>
              </a:rPr>
              <a:t> graft is required so as to </a:t>
            </a:r>
            <a:r>
              <a:rPr lang="en-US" b="1" dirty="0" smtClean="0">
                <a:latin typeface="Times-Roman"/>
              </a:rPr>
              <a:t>not overshoot </a:t>
            </a:r>
            <a:r>
              <a:rPr lang="en-US" b="1" dirty="0">
                <a:latin typeface="Times-Roman"/>
              </a:rPr>
              <a:t>calcium and calcitriol replacement during </a:t>
            </a:r>
            <a:r>
              <a:rPr lang="en-US" b="1" dirty="0" smtClean="0">
                <a:latin typeface="Times-Roman"/>
              </a:rPr>
              <a:t>the graft </a:t>
            </a:r>
            <a:r>
              <a:rPr lang="en-US" b="1" dirty="0">
                <a:latin typeface="Times-Roman"/>
              </a:rPr>
              <a:t>recovery period. </a:t>
            </a:r>
            <a:endParaRPr lang="en-US" b="1" dirty="0" smtClean="0">
              <a:latin typeface="Times-Roman"/>
            </a:endParaRPr>
          </a:p>
          <a:p>
            <a:r>
              <a:rPr lang="en-US" sz="3200" b="1" dirty="0" smtClean="0">
                <a:latin typeface="Times-Roman"/>
              </a:rPr>
              <a:t>Parathyroid </a:t>
            </a:r>
            <a:r>
              <a:rPr lang="en-US" sz="3200" b="1" dirty="0" err="1">
                <a:latin typeface="Times-Roman"/>
              </a:rPr>
              <a:t>autotransplants</a:t>
            </a:r>
            <a:r>
              <a:rPr lang="en-US" sz="3200" b="1" dirty="0">
                <a:latin typeface="Times-Roman"/>
              </a:rPr>
              <a:t> may </a:t>
            </a:r>
            <a:r>
              <a:rPr lang="en-US" sz="3200" b="1" dirty="0" smtClean="0">
                <a:latin typeface="Times-Roman"/>
              </a:rPr>
              <a:t>be placed </a:t>
            </a:r>
            <a:r>
              <a:rPr lang="en-US" sz="3200" b="1" dirty="0">
                <a:latin typeface="Times-Roman"/>
              </a:rPr>
              <a:t>in neck or forearm muscle. The latter may be </a:t>
            </a:r>
            <a:r>
              <a:rPr lang="en-US" sz="3200" b="1" dirty="0" smtClean="0">
                <a:latin typeface="Times-Roman"/>
              </a:rPr>
              <a:t>preferred to </a:t>
            </a:r>
            <a:r>
              <a:rPr lang="en-US" sz="3200" b="1" dirty="0">
                <a:latin typeface="Times-Roman"/>
              </a:rPr>
              <a:t>avoid revision neck surgery and recurrent </a:t>
            </a:r>
            <a:r>
              <a:rPr lang="en-US" sz="3200" b="1" dirty="0" smtClean="0">
                <a:latin typeface="Times-Roman"/>
              </a:rPr>
              <a:t>laryngeal nerve </a:t>
            </a:r>
            <a:r>
              <a:rPr lang="en-US" sz="3200" b="1" dirty="0">
                <a:latin typeface="Times-Roman"/>
              </a:rPr>
              <a:t>injury.</a:t>
            </a:r>
            <a:endParaRPr lang="en-US" b="1" dirty="0"/>
          </a:p>
        </p:txBody>
      </p:sp>
    </p:spTree>
    <p:extLst>
      <p:ext uri="{BB962C8B-B14F-4D97-AF65-F5344CB8AC3E}">
        <p14:creationId xmlns:p14="http://schemas.microsoft.com/office/powerpoint/2010/main" val="101998109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129"/>
          </a:xfrm>
          <a:solidFill>
            <a:schemeClr val="accent6">
              <a:lumMod val="75000"/>
            </a:schemeClr>
          </a:solidFill>
        </p:spPr>
        <p:txBody>
          <a:bodyPr/>
          <a:lstStyle/>
          <a:p>
            <a:r>
              <a:rPr lang="en-US" b="1" dirty="0">
                <a:ln w="12700">
                  <a:solidFill>
                    <a:schemeClr val="accent5"/>
                  </a:solidFill>
                  <a:prstDash val="solid"/>
                </a:ln>
                <a:pattFill prst="ltDnDiag">
                  <a:fgClr>
                    <a:schemeClr val="accent5">
                      <a:lumMod val="60000"/>
                      <a:lumOff val="40000"/>
                    </a:schemeClr>
                  </a:fgClr>
                  <a:bgClr>
                    <a:schemeClr val="bg1"/>
                  </a:bgClr>
                </a:pattFill>
              </a:rPr>
              <a:t>PARATHYROID SURGERY</a:t>
            </a:r>
          </a:p>
        </p:txBody>
      </p:sp>
      <p:sp>
        <p:nvSpPr>
          <p:cNvPr id="3" name="Content Placeholder 2"/>
          <p:cNvSpPr>
            <a:spLocks noGrp="1"/>
          </p:cNvSpPr>
          <p:nvPr>
            <p:ph idx="1"/>
          </p:nvPr>
        </p:nvSpPr>
        <p:spPr>
          <a:xfrm>
            <a:off x="0" y="858129"/>
            <a:ext cx="12192000" cy="5999871"/>
          </a:xfrm>
          <a:solidFill>
            <a:schemeClr val="accent2">
              <a:lumMod val="20000"/>
              <a:lumOff val="80000"/>
            </a:schemeClr>
          </a:solidFill>
        </p:spPr>
        <p:txBody>
          <a:bodyPr>
            <a:noAutofit/>
          </a:bodyPr>
          <a:lstStyle/>
          <a:p>
            <a:r>
              <a:rPr lang="en-US" sz="2800" b="1" dirty="0" err="1">
                <a:solidFill>
                  <a:schemeClr val="accent2">
                    <a:lumMod val="60000"/>
                    <a:lumOff val="40000"/>
                  </a:schemeClr>
                </a:solidFill>
                <a:latin typeface="Times-Roman"/>
              </a:rPr>
              <a:t>Reoperative</a:t>
            </a:r>
            <a:r>
              <a:rPr lang="en-US" sz="2800" b="1" dirty="0">
                <a:solidFill>
                  <a:schemeClr val="accent2">
                    <a:lumMod val="60000"/>
                    <a:lumOff val="40000"/>
                  </a:schemeClr>
                </a:solidFill>
                <a:latin typeface="Times-Roman"/>
              </a:rPr>
              <a:t> parathyroid surgery may cause </a:t>
            </a:r>
            <a:r>
              <a:rPr lang="en-US" sz="2800" b="1" dirty="0" smtClean="0">
                <a:solidFill>
                  <a:schemeClr val="accent2">
                    <a:lumMod val="60000"/>
                    <a:lumOff val="40000"/>
                  </a:schemeClr>
                </a:solidFill>
                <a:latin typeface="Times-Roman"/>
              </a:rPr>
              <a:t>permanent hypoparathyroidism </a:t>
            </a:r>
            <a:r>
              <a:rPr lang="en-US" sz="2800" b="1" dirty="0">
                <a:solidFill>
                  <a:schemeClr val="accent2">
                    <a:lumMod val="60000"/>
                    <a:lumOff val="40000"/>
                  </a:schemeClr>
                </a:solidFill>
                <a:latin typeface="Times-Roman"/>
              </a:rPr>
              <a:t>in 15 to 30% of </a:t>
            </a:r>
            <a:r>
              <a:rPr lang="en-US" sz="2800" b="1" dirty="0" smtClean="0">
                <a:solidFill>
                  <a:schemeClr val="accent2">
                    <a:lumMod val="60000"/>
                    <a:lumOff val="40000"/>
                  </a:schemeClr>
                </a:solidFill>
                <a:latin typeface="Times-Roman"/>
              </a:rPr>
              <a:t>patients</a:t>
            </a:r>
            <a:r>
              <a:rPr lang="en-US" sz="2800" b="1" dirty="0" smtClean="0">
                <a:latin typeface="Times-Roman"/>
              </a:rPr>
              <a:t>. </a:t>
            </a:r>
          </a:p>
          <a:p>
            <a:r>
              <a:rPr lang="en-US" sz="2800" b="1" dirty="0" smtClean="0">
                <a:latin typeface="Times-Roman"/>
              </a:rPr>
              <a:t>In </a:t>
            </a:r>
            <a:r>
              <a:rPr lang="en-US" sz="2800" b="1" dirty="0">
                <a:latin typeface="Times-Roman"/>
              </a:rPr>
              <a:t>the </a:t>
            </a:r>
            <a:r>
              <a:rPr lang="en-US" sz="2800" b="1" dirty="0" err="1">
                <a:latin typeface="Times-Roman"/>
              </a:rPr>
              <a:t>reoperative</a:t>
            </a:r>
            <a:r>
              <a:rPr lang="en-US" sz="2800" b="1" dirty="0">
                <a:latin typeface="Times-Roman"/>
              </a:rPr>
              <a:t> setting, a portion of the </a:t>
            </a:r>
            <a:r>
              <a:rPr lang="en-US" sz="2800" b="1" dirty="0" smtClean="0">
                <a:latin typeface="Times-Roman"/>
              </a:rPr>
              <a:t>excised parathyroid </a:t>
            </a:r>
            <a:r>
              <a:rPr lang="en-US" sz="2800" b="1" dirty="0">
                <a:latin typeface="Times-Roman"/>
              </a:rPr>
              <a:t>tissue should be cryopreserved for </a:t>
            </a:r>
            <a:r>
              <a:rPr lang="en-US" sz="2800" b="1" dirty="0" smtClean="0">
                <a:latin typeface="Times-Roman"/>
              </a:rPr>
              <a:t>possible later </a:t>
            </a:r>
            <a:r>
              <a:rPr lang="en-US" sz="2800" b="1" dirty="0" err="1">
                <a:latin typeface="Times-Roman"/>
              </a:rPr>
              <a:t>autotransplantation</a:t>
            </a:r>
            <a:r>
              <a:rPr lang="en-US" sz="2800" b="1" dirty="0">
                <a:latin typeface="Times-Roman"/>
              </a:rPr>
              <a:t> in case the primary autograft </a:t>
            </a:r>
            <a:r>
              <a:rPr lang="en-US" sz="2800" b="1" dirty="0" smtClean="0">
                <a:latin typeface="Times-Roman"/>
              </a:rPr>
              <a:t>fails. </a:t>
            </a:r>
            <a:r>
              <a:rPr lang="en-US" sz="2800" b="1" dirty="0">
                <a:latin typeface="Times-Roman"/>
              </a:rPr>
              <a:t>Cryopreservation and </a:t>
            </a:r>
            <a:r>
              <a:rPr lang="en-US" sz="2800" b="1" dirty="0" err="1">
                <a:latin typeface="Times-Roman"/>
              </a:rPr>
              <a:t>reimplantation</a:t>
            </a:r>
            <a:r>
              <a:rPr lang="en-US" sz="2800" b="1" dirty="0">
                <a:latin typeface="Times-Roman"/>
              </a:rPr>
              <a:t> are </a:t>
            </a:r>
            <a:r>
              <a:rPr lang="en-US" sz="2800" b="1" dirty="0" smtClean="0">
                <a:latin typeface="Times-Roman"/>
              </a:rPr>
              <a:t>challenging and </a:t>
            </a:r>
            <a:r>
              <a:rPr lang="en-US" sz="2800" b="1" dirty="0">
                <a:latin typeface="Times-Roman"/>
              </a:rPr>
              <a:t>are most successful in experienced </a:t>
            </a:r>
            <a:r>
              <a:rPr lang="en-US" sz="2800" b="1" dirty="0" smtClean="0">
                <a:latin typeface="Times-Roman"/>
              </a:rPr>
              <a:t>hands. </a:t>
            </a:r>
          </a:p>
          <a:p>
            <a:r>
              <a:rPr lang="en-US" b="1" dirty="0" smtClean="0">
                <a:solidFill>
                  <a:schemeClr val="accent4">
                    <a:lumMod val="75000"/>
                  </a:schemeClr>
                </a:solidFill>
                <a:latin typeface="Times-Roman"/>
              </a:rPr>
              <a:t>Similar </a:t>
            </a:r>
            <a:r>
              <a:rPr lang="en-US" b="1" dirty="0">
                <a:solidFill>
                  <a:schemeClr val="accent4">
                    <a:lumMod val="75000"/>
                  </a:schemeClr>
                </a:solidFill>
                <a:latin typeface="Times-Roman"/>
              </a:rPr>
              <a:t>diagnostic criteria </a:t>
            </a:r>
            <a:r>
              <a:rPr lang="en-US" b="1" dirty="0">
                <a:latin typeface="Times-Roman"/>
              </a:rPr>
              <a:t>for hypoparathyroidism </a:t>
            </a:r>
            <a:r>
              <a:rPr lang="en-US" b="1" dirty="0" smtClean="0">
                <a:latin typeface="Times-Roman"/>
              </a:rPr>
              <a:t>and the </a:t>
            </a:r>
            <a:r>
              <a:rPr lang="en-US" b="1" dirty="0">
                <a:latin typeface="Times-Roman"/>
              </a:rPr>
              <a:t>same treatment regimes that are employed for </a:t>
            </a:r>
            <a:r>
              <a:rPr lang="en-US" b="1" dirty="0" smtClean="0">
                <a:latin typeface="Times-Roman"/>
              </a:rPr>
              <a:t>thyroid surgical </a:t>
            </a:r>
            <a:r>
              <a:rPr lang="en-US" b="1" dirty="0">
                <a:latin typeface="Times-Roman"/>
              </a:rPr>
              <a:t>patients would be utilized in parathyroid </a:t>
            </a:r>
            <a:r>
              <a:rPr lang="en-US" b="1" dirty="0" smtClean="0">
                <a:latin typeface="Times-Roman"/>
              </a:rPr>
              <a:t>surgery patients </a:t>
            </a:r>
            <a:r>
              <a:rPr lang="en-US" b="1" dirty="0">
                <a:latin typeface="Times-Roman"/>
              </a:rPr>
              <a:t>as </a:t>
            </a:r>
            <a:r>
              <a:rPr lang="en-US" b="1" dirty="0" smtClean="0">
                <a:latin typeface="Times-Roman"/>
              </a:rPr>
              <a:t>needed. </a:t>
            </a:r>
          </a:p>
          <a:p>
            <a:r>
              <a:rPr lang="en-US" b="1" dirty="0" smtClean="0">
                <a:solidFill>
                  <a:schemeClr val="accent4">
                    <a:lumMod val="75000"/>
                  </a:schemeClr>
                </a:solidFill>
                <a:latin typeface="Times-Roman"/>
              </a:rPr>
              <a:t>The </a:t>
            </a:r>
            <a:r>
              <a:rPr lang="en-US" b="1" dirty="0">
                <a:solidFill>
                  <a:schemeClr val="accent4">
                    <a:lumMod val="75000"/>
                  </a:schemeClr>
                </a:solidFill>
                <a:latin typeface="Times-Roman"/>
              </a:rPr>
              <a:t>same approach </a:t>
            </a:r>
            <a:r>
              <a:rPr lang="en-US" b="1" dirty="0">
                <a:latin typeface="Times-Roman"/>
              </a:rPr>
              <a:t>to </a:t>
            </a:r>
            <a:r>
              <a:rPr lang="en-US" b="1" dirty="0" smtClean="0">
                <a:latin typeface="Times-Roman"/>
              </a:rPr>
              <a:t>identifying normal </a:t>
            </a:r>
            <a:r>
              <a:rPr lang="en-US" b="1" dirty="0">
                <a:latin typeface="Times-Roman"/>
              </a:rPr>
              <a:t>parathyroid glands and preserving their blood </a:t>
            </a:r>
            <a:r>
              <a:rPr lang="en-US" b="1" dirty="0" smtClean="0">
                <a:latin typeface="Times-Roman"/>
              </a:rPr>
              <a:t>supply and </a:t>
            </a:r>
            <a:r>
              <a:rPr lang="en-US" b="1" dirty="0" err="1">
                <a:latin typeface="Times-Roman"/>
              </a:rPr>
              <a:t>autotransplanting</a:t>
            </a:r>
            <a:r>
              <a:rPr lang="en-US" b="1" dirty="0">
                <a:latin typeface="Times-Roman"/>
              </a:rPr>
              <a:t> ischemic normal glands with </a:t>
            </a:r>
            <a:r>
              <a:rPr lang="en-US" b="1" dirty="0" smtClean="0">
                <a:latin typeface="Times-Roman"/>
              </a:rPr>
              <a:t>disrupted pedicles </a:t>
            </a:r>
            <a:r>
              <a:rPr lang="en-US" b="1" dirty="0">
                <a:latin typeface="Times-Roman"/>
              </a:rPr>
              <a:t>during surgery is also suggested</a:t>
            </a:r>
            <a:r>
              <a:rPr lang="en-US" sz="2800" b="1" dirty="0">
                <a:latin typeface="Times-Roman"/>
              </a:rPr>
              <a:t>.</a:t>
            </a:r>
            <a:endParaRPr lang="en-US" sz="2400" b="1" dirty="0"/>
          </a:p>
        </p:txBody>
      </p:sp>
    </p:spTree>
    <p:extLst>
      <p:ext uri="{BB962C8B-B14F-4D97-AF65-F5344CB8AC3E}">
        <p14:creationId xmlns:p14="http://schemas.microsoft.com/office/powerpoint/2010/main" val="288796934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blip>
          <a:stretch>
            <a:fillRect/>
          </a:stretch>
        </p:blipFill>
        <p:spPr>
          <a:xfrm>
            <a:off x="2308098" y="0"/>
            <a:ext cx="7152132" cy="6833616"/>
          </a:xfrm>
          <a:prstGeom prst="rect">
            <a:avLst/>
          </a:prstGeom>
        </p:spPr>
      </p:pic>
    </p:spTree>
    <p:extLst>
      <p:ext uri="{BB962C8B-B14F-4D97-AF65-F5344CB8AC3E}">
        <p14:creationId xmlns:p14="http://schemas.microsoft.com/office/powerpoint/2010/main" val="4022008641"/>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858000"/>
          </a:xfrm>
          <a:solidFill>
            <a:schemeClr val="accent2">
              <a:lumMod val="20000"/>
              <a:lumOff val="80000"/>
            </a:schemeClr>
          </a:solidFill>
        </p:spPr>
        <p:txBody>
          <a:bodyPr>
            <a:normAutofit/>
          </a:bodyPr>
          <a:lstStyle/>
          <a:p>
            <a:r>
              <a:rPr lang="en-US" sz="11500" b="1" dirty="0" smtClean="0">
                <a:solidFill>
                  <a:schemeClr val="accent1">
                    <a:lumMod val="75000"/>
                  </a:schemeClr>
                </a:solidFill>
                <a:latin typeface="Times-Bold"/>
              </a:rPr>
              <a:t>   TREATMENT</a:t>
            </a:r>
            <a:endParaRPr lang="en-US" sz="9600" dirty="0">
              <a:solidFill>
                <a:schemeClr val="accent1">
                  <a:lumMod val="75000"/>
                </a:schemeClr>
              </a:solidFill>
            </a:endParaRPr>
          </a:p>
        </p:txBody>
      </p:sp>
    </p:spTree>
    <p:extLst>
      <p:ext uri="{BB962C8B-B14F-4D97-AF65-F5344CB8AC3E}">
        <p14:creationId xmlns:p14="http://schemas.microsoft.com/office/powerpoint/2010/main" val="3755099697"/>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0332"/>
          </a:xfrm>
          <a:solidFill>
            <a:schemeClr val="accent6">
              <a:lumMod val="75000"/>
            </a:schemeClr>
          </a:solidFill>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Postoperative Prophylaxis</a:t>
            </a:r>
          </a:p>
        </p:txBody>
      </p:sp>
      <p:sp>
        <p:nvSpPr>
          <p:cNvPr id="3" name="Content Placeholder 2"/>
          <p:cNvSpPr>
            <a:spLocks noGrp="1"/>
          </p:cNvSpPr>
          <p:nvPr>
            <p:ph idx="1"/>
          </p:nvPr>
        </p:nvSpPr>
        <p:spPr>
          <a:xfrm>
            <a:off x="0" y="900332"/>
            <a:ext cx="12192000" cy="5957668"/>
          </a:xfrm>
          <a:solidFill>
            <a:schemeClr val="accent2">
              <a:lumMod val="20000"/>
              <a:lumOff val="80000"/>
            </a:schemeClr>
          </a:solidFill>
        </p:spPr>
        <p:txBody>
          <a:bodyPr>
            <a:normAutofit lnSpcReduction="10000"/>
          </a:bodyPr>
          <a:lstStyle/>
          <a:p>
            <a:r>
              <a:rPr lang="en-US" sz="2800" b="1" dirty="0">
                <a:solidFill>
                  <a:srgbClr val="002060"/>
                </a:solidFill>
                <a:latin typeface="Times-Roman"/>
              </a:rPr>
              <a:t>The</a:t>
            </a:r>
            <a:r>
              <a:rPr lang="en-US" sz="2800" b="1" dirty="0">
                <a:latin typeface="Times-Roman"/>
              </a:rPr>
              <a:t> </a:t>
            </a:r>
            <a:r>
              <a:rPr lang="en-US" sz="2800" b="1" dirty="0">
                <a:solidFill>
                  <a:srgbClr val="9A3AA4"/>
                </a:solidFill>
                <a:latin typeface="Times-Roman"/>
              </a:rPr>
              <a:t>best prophylaxis</a:t>
            </a:r>
            <a:r>
              <a:rPr lang="en-US" sz="2800" b="1" dirty="0">
                <a:solidFill>
                  <a:srgbClr val="002060"/>
                </a:solidFill>
                <a:latin typeface="Times-Roman"/>
              </a:rPr>
              <a:t> to avoid postoperative </a:t>
            </a:r>
            <a:r>
              <a:rPr lang="en-US" sz="2800" b="1" dirty="0" smtClean="0">
                <a:solidFill>
                  <a:srgbClr val="002060"/>
                </a:solidFill>
                <a:latin typeface="Times-Roman"/>
              </a:rPr>
              <a:t>hypocalcemia after </a:t>
            </a:r>
            <a:r>
              <a:rPr lang="en-US" sz="2800" b="1" dirty="0">
                <a:solidFill>
                  <a:srgbClr val="002060"/>
                </a:solidFill>
                <a:latin typeface="Times-Roman"/>
              </a:rPr>
              <a:t>total thyroidectomy is </a:t>
            </a:r>
            <a:r>
              <a:rPr lang="en-US" sz="2800" b="1" dirty="0">
                <a:solidFill>
                  <a:srgbClr val="9A3AA4"/>
                </a:solidFill>
                <a:latin typeface="Times-Roman"/>
              </a:rPr>
              <a:t>intraoperative </a:t>
            </a:r>
            <a:r>
              <a:rPr lang="en-US" sz="2800" b="1" dirty="0" smtClean="0">
                <a:solidFill>
                  <a:srgbClr val="9A3AA4"/>
                </a:solidFill>
                <a:latin typeface="Times-Roman"/>
              </a:rPr>
              <a:t>parathyroid gland </a:t>
            </a:r>
            <a:r>
              <a:rPr lang="en-US" sz="2800" b="1" dirty="0">
                <a:solidFill>
                  <a:srgbClr val="9A3AA4"/>
                </a:solidFill>
                <a:latin typeface="Times-Roman"/>
              </a:rPr>
              <a:t>preservation</a:t>
            </a:r>
            <a:r>
              <a:rPr lang="en-US" sz="2800" b="1" dirty="0">
                <a:solidFill>
                  <a:srgbClr val="002060"/>
                </a:solidFill>
                <a:latin typeface="Times-Roman"/>
              </a:rPr>
              <a:t> with a capsular dissection </a:t>
            </a:r>
            <a:r>
              <a:rPr lang="en-US" sz="2800" b="1" dirty="0" smtClean="0">
                <a:solidFill>
                  <a:srgbClr val="002060"/>
                </a:solidFill>
                <a:latin typeface="Times-Roman"/>
              </a:rPr>
              <a:t>to maintain </a:t>
            </a:r>
            <a:r>
              <a:rPr lang="en-US" sz="2800" b="1" dirty="0">
                <a:solidFill>
                  <a:srgbClr val="002060"/>
                </a:solidFill>
                <a:latin typeface="Times-Roman"/>
              </a:rPr>
              <a:t>the blood supply to the parathyroid glands. </a:t>
            </a:r>
            <a:endParaRPr lang="en-US" sz="2800" b="1" dirty="0" smtClean="0">
              <a:solidFill>
                <a:srgbClr val="002060"/>
              </a:solidFill>
              <a:latin typeface="Times-Roman"/>
            </a:endParaRPr>
          </a:p>
          <a:p>
            <a:r>
              <a:rPr lang="en-US" sz="2800" b="1" dirty="0" smtClean="0">
                <a:solidFill>
                  <a:srgbClr val="002060"/>
                </a:solidFill>
                <a:latin typeface="Times-Roman"/>
              </a:rPr>
              <a:t>It is not </a:t>
            </a:r>
            <a:r>
              <a:rPr lang="en-US" sz="2800" b="1" dirty="0">
                <a:solidFill>
                  <a:srgbClr val="002060"/>
                </a:solidFill>
                <a:latin typeface="Times-Roman"/>
              </a:rPr>
              <a:t>always necessary to visually identify all 4 </a:t>
            </a:r>
            <a:r>
              <a:rPr lang="en-US" sz="2800" b="1" dirty="0" smtClean="0">
                <a:solidFill>
                  <a:srgbClr val="002060"/>
                </a:solidFill>
                <a:latin typeface="Times-Roman"/>
              </a:rPr>
              <a:t>parathyroid glands </a:t>
            </a:r>
            <a:r>
              <a:rPr lang="en-US" sz="2800" b="1" dirty="0">
                <a:solidFill>
                  <a:srgbClr val="002060"/>
                </a:solidFill>
                <a:latin typeface="Times-Roman"/>
              </a:rPr>
              <a:t>to accomplish this. </a:t>
            </a:r>
            <a:endParaRPr lang="en-US" sz="2800" b="1" dirty="0" smtClean="0">
              <a:solidFill>
                <a:srgbClr val="002060"/>
              </a:solidFill>
              <a:latin typeface="Times-Roman"/>
            </a:endParaRPr>
          </a:p>
          <a:p>
            <a:r>
              <a:rPr lang="en-US" sz="2800" b="1" dirty="0" smtClean="0">
                <a:solidFill>
                  <a:srgbClr val="002060"/>
                </a:solidFill>
                <a:latin typeface="Times-Roman"/>
              </a:rPr>
              <a:t>One </a:t>
            </a:r>
            <a:r>
              <a:rPr lang="en-US" sz="2800" b="1" dirty="0">
                <a:solidFill>
                  <a:srgbClr val="002060"/>
                </a:solidFill>
                <a:latin typeface="Times-Roman"/>
              </a:rPr>
              <a:t>retrospective study </a:t>
            </a:r>
            <a:r>
              <a:rPr lang="en-US" sz="2800" b="1" dirty="0" smtClean="0">
                <a:solidFill>
                  <a:srgbClr val="002060"/>
                </a:solidFill>
                <a:latin typeface="Times-Roman"/>
              </a:rPr>
              <a:t>demonstrated that </a:t>
            </a:r>
            <a:r>
              <a:rPr lang="en-US" sz="2800" b="1" dirty="0">
                <a:solidFill>
                  <a:srgbClr val="002060"/>
                </a:solidFill>
                <a:latin typeface="Times-Roman"/>
              </a:rPr>
              <a:t>operations identifying 1 or 2 </a:t>
            </a:r>
            <a:r>
              <a:rPr lang="en-US" sz="2800" b="1" dirty="0" smtClean="0">
                <a:solidFill>
                  <a:srgbClr val="002060"/>
                </a:solidFill>
                <a:latin typeface="Times-Roman"/>
              </a:rPr>
              <a:t>parathyroid glands </a:t>
            </a:r>
            <a:r>
              <a:rPr lang="en-US" sz="2800" b="1" dirty="0">
                <a:solidFill>
                  <a:srgbClr val="002060"/>
                </a:solidFill>
                <a:latin typeface="Times-Roman"/>
              </a:rPr>
              <a:t>had less hypocalcemia than operations </a:t>
            </a:r>
            <a:r>
              <a:rPr lang="en-US" sz="2800" b="1" dirty="0" smtClean="0">
                <a:solidFill>
                  <a:srgbClr val="002060"/>
                </a:solidFill>
                <a:latin typeface="Times-Roman"/>
              </a:rPr>
              <a:t>identifying 3 </a:t>
            </a:r>
            <a:r>
              <a:rPr lang="en-US" sz="2800" b="1" dirty="0">
                <a:solidFill>
                  <a:srgbClr val="002060"/>
                </a:solidFill>
                <a:latin typeface="Times-Roman"/>
              </a:rPr>
              <a:t>to 4 parathyroid </a:t>
            </a:r>
            <a:r>
              <a:rPr lang="en-US" sz="2800" b="1" dirty="0" smtClean="0">
                <a:solidFill>
                  <a:srgbClr val="002060"/>
                </a:solidFill>
                <a:latin typeface="Times-Roman"/>
              </a:rPr>
              <a:t>glands. </a:t>
            </a:r>
            <a:r>
              <a:rPr lang="en-US" sz="2800" b="1" dirty="0">
                <a:solidFill>
                  <a:srgbClr val="002060"/>
                </a:solidFill>
                <a:latin typeface="Times-Roman"/>
              </a:rPr>
              <a:t>This suggests that </a:t>
            </a:r>
            <a:r>
              <a:rPr lang="en-US" sz="2800" b="1" dirty="0" smtClean="0">
                <a:solidFill>
                  <a:srgbClr val="002060"/>
                </a:solidFill>
                <a:latin typeface="Times-Roman"/>
              </a:rPr>
              <a:t>parathyroid glands </a:t>
            </a:r>
            <a:r>
              <a:rPr lang="en-US" sz="2800" b="1" dirty="0">
                <a:solidFill>
                  <a:srgbClr val="002060"/>
                </a:solidFill>
                <a:latin typeface="Times-Roman"/>
              </a:rPr>
              <a:t>lying a slight distance from the thyroid </a:t>
            </a:r>
            <a:r>
              <a:rPr lang="en-US" sz="2800" b="1" dirty="0" smtClean="0">
                <a:solidFill>
                  <a:srgbClr val="002060"/>
                </a:solidFill>
                <a:latin typeface="Times-Roman"/>
              </a:rPr>
              <a:t>gland are </a:t>
            </a:r>
            <a:r>
              <a:rPr lang="en-US" sz="2800" b="1" dirty="0">
                <a:solidFill>
                  <a:srgbClr val="002060"/>
                </a:solidFill>
                <a:latin typeface="Times-Roman"/>
              </a:rPr>
              <a:t>more difficult to identify but easier to maintain </a:t>
            </a:r>
            <a:r>
              <a:rPr lang="en-US" sz="2800" b="1" dirty="0" smtClean="0">
                <a:solidFill>
                  <a:srgbClr val="002060"/>
                </a:solidFill>
                <a:latin typeface="Times-Roman"/>
              </a:rPr>
              <a:t>functionally intact</a:t>
            </a:r>
            <a:r>
              <a:rPr lang="en-US" sz="2800" b="1" dirty="0">
                <a:solidFill>
                  <a:srgbClr val="002060"/>
                </a:solidFill>
                <a:latin typeface="Times-Roman"/>
              </a:rPr>
              <a:t>. </a:t>
            </a:r>
            <a:endParaRPr lang="en-US" sz="2800" b="1" dirty="0" smtClean="0">
              <a:solidFill>
                <a:srgbClr val="002060"/>
              </a:solidFill>
              <a:latin typeface="Times-Roman"/>
            </a:endParaRPr>
          </a:p>
          <a:p>
            <a:r>
              <a:rPr lang="en-US" sz="2800" b="1" dirty="0" smtClean="0">
                <a:solidFill>
                  <a:srgbClr val="11090F"/>
                </a:solidFill>
                <a:latin typeface="Times-Roman"/>
              </a:rPr>
              <a:t>Despite </a:t>
            </a:r>
            <a:r>
              <a:rPr lang="en-US" sz="2800" b="1" dirty="0">
                <a:solidFill>
                  <a:srgbClr val="11090F"/>
                </a:solidFill>
                <a:latin typeface="Times-Roman"/>
              </a:rPr>
              <a:t>the goal of preserving </a:t>
            </a:r>
            <a:r>
              <a:rPr lang="en-US" sz="2800" b="1" dirty="0" smtClean="0">
                <a:solidFill>
                  <a:srgbClr val="11090F"/>
                </a:solidFill>
                <a:latin typeface="Times-Roman"/>
              </a:rPr>
              <a:t>parathyroid glands</a:t>
            </a:r>
            <a:r>
              <a:rPr lang="en-US" sz="2800" b="1" dirty="0">
                <a:solidFill>
                  <a:srgbClr val="002060"/>
                </a:solidFill>
                <a:latin typeface="Times-Roman"/>
              </a:rPr>
              <a:t>, </a:t>
            </a:r>
            <a:r>
              <a:rPr lang="en-US" sz="2800" b="1" dirty="0">
                <a:solidFill>
                  <a:srgbClr val="12080F"/>
                </a:solidFill>
                <a:latin typeface="Times-Roman"/>
              </a:rPr>
              <a:t>hypocalcemia will occur after 10 to 20% of </a:t>
            </a:r>
            <a:r>
              <a:rPr lang="en-US" sz="2800" b="1" u="sng" dirty="0" smtClean="0">
                <a:solidFill>
                  <a:srgbClr val="12080F"/>
                </a:solidFill>
                <a:latin typeface="Times-Roman"/>
              </a:rPr>
              <a:t>thyroidectomies</a:t>
            </a:r>
            <a:r>
              <a:rPr lang="en-US" sz="2800" b="1" dirty="0" smtClean="0">
                <a:solidFill>
                  <a:srgbClr val="12080F"/>
                </a:solidFill>
                <a:latin typeface="Times-Roman"/>
              </a:rPr>
              <a:t> and </a:t>
            </a:r>
            <a:r>
              <a:rPr lang="en-US" sz="2800" b="1" dirty="0">
                <a:solidFill>
                  <a:srgbClr val="12080F"/>
                </a:solidFill>
                <a:latin typeface="Times-Roman"/>
              </a:rPr>
              <a:t>is increased to 30% or more after </a:t>
            </a:r>
            <a:r>
              <a:rPr lang="en-US" sz="2800" b="1" u="sng" dirty="0" smtClean="0">
                <a:solidFill>
                  <a:srgbClr val="12080F"/>
                </a:solidFill>
                <a:latin typeface="Times-Roman"/>
              </a:rPr>
              <a:t>thyroidectomy for </a:t>
            </a:r>
            <a:r>
              <a:rPr lang="en-US" sz="2800" b="1" u="sng" dirty="0">
                <a:solidFill>
                  <a:srgbClr val="12080F"/>
                </a:solidFill>
                <a:latin typeface="Times-Roman"/>
              </a:rPr>
              <a:t>Graves </a:t>
            </a:r>
            <a:r>
              <a:rPr lang="en-US" sz="2800" b="1" dirty="0">
                <a:solidFill>
                  <a:srgbClr val="12080F"/>
                </a:solidFill>
                <a:latin typeface="Times-Roman"/>
              </a:rPr>
              <a:t>disease or </a:t>
            </a:r>
            <a:r>
              <a:rPr lang="en-US" sz="2800" b="1" u="sng" dirty="0">
                <a:solidFill>
                  <a:srgbClr val="12080F"/>
                </a:solidFill>
                <a:latin typeface="Times-Roman"/>
              </a:rPr>
              <a:t>thyroid cancer</a:t>
            </a:r>
            <a:r>
              <a:rPr lang="en-US" sz="2800" b="1" dirty="0">
                <a:solidFill>
                  <a:srgbClr val="12080F"/>
                </a:solidFill>
                <a:latin typeface="Times-Roman"/>
              </a:rPr>
              <a:t>, </a:t>
            </a:r>
            <a:r>
              <a:rPr lang="en-US" sz="2800" b="1" dirty="0" smtClean="0">
                <a:solidFill>
                  <a:srgbClr val="12080F"/>
                </a:solidFill>
                <a:latin typeface="Times-Roman"/>
              </a:rPr>
              <a:t>particularly when </a:t>
            </a:r>
            <a:r>
              <a:rPr lang="en-US" sz="2800" b="1" dirty="0">
                <a:solidFill>
                  <a:srgbClr val="12080F"/>
                </a:solidFill>
                <a:latin typeface="Times-Roman"/>
              </a:rPr>
              <a:t>combined with a </a:t>
            </a:r>
            <a:r>
              <a:rPr lang="en-US" sz="2800" b="1" u="sng" dirty="0">
                <a:solidFill>
                  <a:srgbClr val="12080F"/>
                </a:solidFill>
                <a:latin typeface="Times-Roman"/>
              </a:rPr>
              <a:t>bilateral central </a:t>
            </a:r>
            <a:r>
              <a:rPr lang="en-US" sz="2800" b="1" dirty="0" smtClean="0">
                <a:solidFill>
                  <a:srgbClr val="12080F"/>
                </a:solidFill>
                <a:latin typeface="Times-Roman"/>
              </a:rPr>
              <a:t>compartment lymph </a:t>
            </a:r>
            <a:r>
              <a:rPr lang="en-US" sz="2800" b="1" dirty="0">
                <a:solidFill>
                  <a:srgbClr val="12080F"/>
                </a:solidFill>
                <a:latin typeface="Times-Roman"/>
              </a:rPr>
              <a:t>node </a:t>
            </a:r>
            <a:r>
              <a:rPr lang="en-US" sz="2800" b="1" dirty="0" smtClean="0">
                <a:solidFill>
                  <a:srgbClr val="12080F"/>
                </a:solidFill>
                <a:latin typeface="Times-Roman"/>
              </a:rPr>
              <a:t>dissection</a:t>
            </a:r>
            <a:r>
              <a:rPr lang="en-US" sz="2800" b="1" dirty="0" smtClean="0">
                <a:latin typeface="Times-Roman"/>
              </a:rPr>
              <a:t>.</a:t>
            </a:r>
            <a:endParaRPr lang="en-US" sz="2400" b="1" dirty="0"/>
          </a:p>
        </p:txBody>
      </p:sp>
    </p:spTree>
    <p:extLst>
      <p:ext uri="{BB962C8B-B14F-4D97-AF65-F5344CB8AC3E}">
        <p14:creationId xmlns:p14="http://schemas.microsoft.com/office/powerpoint/2010/main" val="1415372746"/>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09934"/>
          </a:xfrm>
          <a:solidFill>
            <a:schemeClr val="accent6">
              <a:lumMod val="75000"/>
            </a:schemeClr>
          </a:solidFill>
        </p:spPr>
        <p:txBody>
          <a:bodyPr/>
          <a:lstStyle/>
          <a:p>
            <a:r>
              <a:rPr lang="en-US" sz="5400" b="1" dirty="0">
                <a:ln w="22225">
                  <a:solidFill>
                    <a:schemeClr val="accent2"/>
                  </a:solidFill>
                  <a:prstDash val="solid"/>
                </a:ln>
                <a:solidFill>
                  <a:schemeClr val="accent2">
                    <a:lumMod val="40000"/>
                    <a:lumOff val="60000"/>
                  </a:schemeClr>
                </a:solidFill>
                <a:latin typeface="Times-Bold"/>
              </a:rPr>
              <a:t>INTRODUCTION</a:t>
            </a:r>
            <a:endParaRPr lang="en-US"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1009934"/>
            <a:ext cx="12192000" cy="5848066"/>
          </a:xfrm>
          <a:solidFill>
            <a:schemeClr val="accent2">
              <a:lumMod val="20000"/>
              <a:lumOff val="80000"/>
            </a:schemeClr>
          </a:solidFill>
        </p:spPr>
        <p:txBody>
          <a:bodyPr>
            <a:normAutofit/>
          </a:bodyPr>
          <a:lstStyle/>
          <a:p>
            <a:pPr>
              <a:buFont typeface="Wingdings" panose="05000000000000000000" pitchFamily="2" charset="2"/>
              <a:buChar char="v"/>
            </a:pPr>
            <a:r>
              <a:rPr lang="en-US" sz="4000" b="1" dirty="0" smtClean="0">
                <a:latin typeface="Times-Roman"/>
              </a:rPr>
              <a:t> </a:t>
            </a:r>
            <a:r>
              <a:rPr lang="en-US" sz="4400" b="1" dirty="0" smtClean="0">
                <a:latin typeface="Times-Roman"/>
              </a:rPr>
              <a:t>Postsurgical </a:t>
            </a:r>
            <a:r>
              <a:rPr lang="en-US" sz="4400" b="1" dirty="0">
                <a:latin typeface="Times-Roman"/>
              </a:rPr>
              <a:t>hypoparathyroidism is the most </a:t>
            </a:r>
            <a:r>
              <a:rPr lang="en-US" sz="4400" b="1" dirty="0" smtClean="0">
                <a:latin typeface="Times-Roman"/>
              </a:rPr>
              <a:t>common and </a:t>
            </a:r>
            <a:r>
              <a:rPr lang="en-US" sz="4400" b="1" dirty="0">
                <a:latin typeface="Times-Roman"/>
              </a:rPr>
              <a:t>often the most troubling long-term consequence </a:t>
            </a:r>
            <a:r>
              <a:rPr lang="en-US" sz="4400" b="1" dirty="0" smtClean="0">
                <a:latin typeface="Times-Roman"/>
              </a:rPr>
              <a:t>of aggressive </a:t>
            </a:r>
            <a:r>
              <a:rPr lang="en-US" sz="4400" b="1" dirty="0">
                <a:latin typeface="Times-Roman"/>
              </a:rPr>
              <a:t>thyroid surgery. </a:t>
            </a:r>
            <a:endParaRPr lang="en-US" sz="4400" b="1" dirty="0" smtClean="0">
              <a:latin typeface="Times-Roman"/>
            </a:endParaRPr>
          </a:p>
          <a:p>
            <a:pPr>
              <a:buFont typeface="Wingdings" panose="05000000000000000000" pitchFamily="2" charset="2"/>
              <a:buChar char="v"/>
            </a:pPr>
            <a:r>
              <a:rPr lang="en-US" sz="4400" b="1" dirty="0" smtClean="0">
                <a:latin typeface="Times-Roman"/>
              </a:rPr>
              <a:t> Etiologies </a:t>
            </a:r>
            <a:r>
              <a:rPr lang="en-US" sz="4400" b="1" dirty="0">
                <a:latin typeface="Times-Roman"/>
              </a:rPr>
              <a:t>include injury to </a:t>
            </a:r>
            <a:r>
              <a:rPr lang="en-US" sz="4400" b="1" dirty="0" smtClean="0">
                <a:latin typeface="Times-Roman"/>
              </a:rPr>
              <a:t>the parathyroid </a:t>
            </a:r>
            <a:r>
              <a:rPr lang="en-US" sz="4400" b="1" dirty="0">
                <a:latin typeface="Times-Roman"/>
              </a:rPr>
              <a:t>glands (or their blood supply) or </a:t>
            </a:r>
            <a:r>
              <a:rPr lang="en-US" sz="4400" b="1" dirty="0" smtClean="0">
                <a:latin typeface="Times-Roman"/>
              </a:rPr>
              <a:t>inadvertent resection </a:t>
            </a:r>
            <a:r>
              <a:rPr lang="en-US" sz="4400" b="1" dirty="0">
                <a:latin typeface="Times-Roman"/>
              </a:rPr>
              <a:t>of parathyroid tissue. </a:t>
            </a:r>
            <a:endParaRPr lang="en-US" sz="4400" b="1" dirty="0" smtClean="0">
              <a:latin typeface="Times-Roman"/>
            </a:endParaRPr>
          </a:p>
          <a:p>
            <a:pPr>
              <a:buFont typeface="Wingdings" panose="05000000000000000000" pitchFamily="2" charset="2"/>
              <a:buChar char="v"/>
            </a:pPr>
            <a:r>
              <a:rPr lang="en-US" sz="4400" b="1" dirty="0" smtClean="0">
                <a:latin typeface="Times-Roman"/>
              </a:rPr>
              <a:t> may </a:t>
            </a:r>
            <a:r>
              <a:rPr lang="en-US" sz="4400" b="1" dirty="0">
                <a:latin typeface="Times-Roman"/>
              </a:rPr>
              <a:t>be either </a:t>
            </a:r>
            <a:r>
              <a:rPr lang="en-US" sz="4400" b="1" dirty="0" smtClean="0">
                <a:latin typeface="Times-Roman"/>
              </a:rPr>
              <a:t>transient or </a:t>
            </a:r>
            <a:r>
              <a:rPr lang="en-US" sz="4400" b="1" dirty="0">
                <a:latin typeface="Times-Roman"/>
              </a:rPr>
              <a:t>permanent. </a:t>
            </a:r>
            <a:endParaRPr lang="en-US" sz="4000" b="1" dirty="0"/>
          </a:p>
        </p:txBody>
      </p:sp>
    </p:spTree>
    <p:extLst>
      <p:ext uri="{BB962C8B-B14F-4D97-AF65-F5344CB8AC3E}">
        <p14:creationId xmlns:p14="http://schemas.microsoft.com/office/powerpoint/2010/main" val="2750282511"/>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801858"/>
          </a:xfrm>
          <a:solidFill>
            <a:schemeClr val="accent6">
              <a:lumMod val="75000"/>
            </a:schemeClr>
          </a:solidFill>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Postoperative Prophylaxis</a:t>
            </a:r>
          </a:p>
        </p:txBody>
      </p:sp>
      <p:sp>
        <p:nvSpPr>
          <p:cNvPr id="3" name="Content Placeholder 2"/>
          <p:cNvSpPr>
            <a:spLocks noGrp="1"/>
          </p:cNvSpPr>
          <p:nvPr>
            <p:ph idx="1"/>
          </p:nvPr>
        </p:nvSpPr>
        <p:spPr>
          <a:xfrm>
            <a:off x="1" y="801858"/>
            <a:ext cx="12191998" cy="6056142"/>
          </a:xfrm>
          <a:solidFill>
            <a:schemeClr val="accent2">
              <a:lumMod val="20000"/>
              <a:lumOff val="80000"/>
            </a:schemeClr>
          </a:solidFill>
        </p:spPr>
        <p:txBody>
          <a:bodyPr>
            <a:normAutofit lnSpcReduction="10000"/>
          </a:bodyPr>
          <a:lstStyle/>
          <a:p>
            <a:r>
              <a:rPr lang="en-US" sz="2400" b="1" dirty="0">
                <a:solidFill>
                  <a:srgbClr val="0070C0"/>
                </a:solidFill>
                <a:latin typeface="Times-Roman"/>
              </a:rPr>
              <a:t>An all-inclusive prophylactic approach </a:t>
            </a:r>
            <a:r>
              <a:rPr lang="en-US" sz="2400" b="1" dirty="0">
                <a:solidFill>
                  <a:srgbClr val="002060"/>
                </a:solidFill>
                <a:latin typeface="Times-Roman"/>
              </a:rPr>
              <a:t>to </a:t>
            </a:r>
            <a:r>
              <a:rPr lang="en-US" sz="2400" b="1" dirty="0" smtClean="0">
                <a:solidFill>
                  <a:srgbClr val="002060"/>
                </a:solidFill>
                <a:latin typeface="Times-Roman"/>
              </a:rPr>
              <a:t>preventing postoperative </a:t>
            </a:r>
            <a:r>
              <a:rPr lang="en-US" sz="2400" b="1" dirty="0">
                <a:solidFill>
                  <a:srgbClr val="002060"/>
                </a:solidFill>
                <a:latin typeface="Times-Roman"/>
              </a:rPr>
              <a:t>hypocalcemia is to routinely </a:t>
            </a:r>
            <a:r>
              <a:rPr lang="en-US" sz="2400" b="1" dirty="0">
                <a:solidFill>
                  <a:srgbClr val="0070C0"/>
                </a:solidFill>
                <a:latin typeface="Times-Roman"/>
              </a:rPr>
              <a:t>initiate </a:t>
            </a:r>
            <a:r>
              <a:rPr lang="en-US" sz="2400" b="1" dirty="0" smtClean="0">
                <a:solidFill>
                  <a:srgbClr val="0070C0"/>
                </a:solidFill>
                <a:latin typeface="Times-Roman"/>
              </a:rPr>
              <a:t>treatment with </a:t>
            </a:r>
            <a:r>
              <a:rPr lang="en-US" sz="2400" b="1" dirty="0">
                <a:solidFill>
                  <a:srgbClr val="0070C0"/>
                </a:solidFill>
                <a:latin typeface="Times-Roman"/>
              </a:rPr>
              <a:t>oral calcium with or without </a:t>
            </a:r>
            <a:r>
              <a:rPr lang="en-US" sz="2400" b="1" dirty="0" smtClean="0">
                <a:solidFill>
                  <a:srgbClr val="0070C0"/>
                </a:solidFill>
                <a:latin typeface="Times-Roman"/>
              </a:rPr>
              <a:t>calcitriol</a:t>
            </a:r>
            <a:r>
              <a:rPr lang="en-US" sz="2400" b="1" dirty="0" smtClean="0">
                <a:solidFill>
                  <a:srgbClr val="002060"/>
                </a:solidFill>
                <a:latin typeface="Times-Roman"/>
              </a:rPr>
              <a:t>. </a:t>
            </a:r>
          </a:p>
          <a:p>
            <a:r>
              <a:rPr lang="en-US" sz="2400" b="1" dirty="0" smtClean="0">
                <a:solidFill>
                  <a:srgbClr val="002060"/>
                </a:solidFill>
                <a:latin typeface="Times-Roman"/>
              </a:rPr>
              <a:t>Typically</a:t>
            </a:r>
            <a:r>
              <a:rPr lang="en-US" sz="2400" b="1" dirty="0">
                <a:solidFill>
                  <a:srgbClr val="002060"/>
                </a:solidFill>
                <a:latin typeface="Times-Roman"/>
              </a:rPr>
              <a:t>, </a:t>
            </a:r>
            <a:r>
              <a:rPr lang="en-US" sz="2400" b="1" dirty="0" smtClean="0">
                <a:solidFill>
                  <a:schemeClr val="accent1"/>
                </a:solidFill>
                <a:latin typeface="Times-Roman"/>
              </a:rPr>
              <a:t>calcium carbonate </a:t>
            </a:r>
            <a:r>
              <a:rPr lang="en-US" sz="2400" b="1" dirty="0">
                <a:solidFill>
                  <a:srgbClr val="002060"/>
                </a:solidFill>
                <a:latin typeface="Times-Roman"/>
              </a:rPr>
              <a:t>is the preparation of </a:t>
            </a:r>
            <a:r>
              <a:rPr lang="en-US" sz="2400" b="1" dirty="0">
                <a:solidFill>
                  <a:schemeClr val="accent1"/>
                </a:solidFill>
                <a:latin typeface="Times-Roman"/>
              </a:rPr>
              <a:t>choice</a:t>
            </a:r>
            <a:r>
              <a:rPr lang="en-US" sz="2400" b="1" dirty="0">
                <a:solidFill>
                  <a:srgbClr val="002060"/>
                </a:solidFill>
                <a:latin typeface="Times-Roman"/>
              </a:rPr>
              <a:t>, given as </a:t>
            </a:r>
            <a:r>
              <a:rPr lang="en-US" sz="2400" b="1" dirty="0" smtClean="0">
                <a:solidFill>
                  <a:schemeClr val="accent1"/>
                </a:solidFill>
                <a:latin typeface="Times-Roman"/>
              </a:rPr>
              <a:t>500 to </a:t>
            </a:r>
            <a:r>
              <a:rPr lang="en-US" sz="2400" b="1" dirty="0">
                <a:solidFill>
                  <a:schemeClr val="accent1"/>
                </a:solidFill>
                <a:latin typeface="Times-Roman"/>
              </a:rPr>
              <a:t>1,000 mg 3 </a:t>
            </a:r>
            <a:r>
              <a:rPr lang="en-US" sz="2400" b="1" dirty="0">
                <a:solidFill>
                  <a:srgbClr val="002060"/>
                </a:solidFill>
                <a:latin typeface="Times-Roman"/>
              </a:rPr>
              <a:t>times a day. Routine oral calcium has </a:t>
            </a:r>
            <a:r>
              <a:rPr lang="en-US" sz="2400" b="1" dirty="0" smtClean="0">
                <a:solidFill>
                  <a:srgbClr val="002060"/>
                </a:solidFill>
                <a:latin typeface="Times-Roman"/>
              </a:rPr>
              <a:t>been demonstrated </a:t>
            </a:r>
            <a:r>
              <a:rPr lang="en-US" sz="2400" b="1" dirty="0">
                <a:solidFill>
                  <a:srgbClr val="002060"/>
                </a:solidFill>
                <a:latin typeface="Times-Roman"/>
              </a:rPr>
              <a:t>to </a:t>
            </a:r>
            <a:r>
              <a:rPr lang="en-US" sz="2400" b="1" u="sng" dirty="0">
                <a:solidFill>
                  <a:srgbClr val="002060"/>
                </a:solidFill>
                <a:latin typeface="Times-Roman"/>
              </a:rPr>
              <a:t>reduce</a:t>
            </a:r>
            <a:r>
              <a:rPr lang="en-US" sz="2400" b="1" dirty="0">
                <a:solidFill>
                  <a:srgbClr val="002060"/>
                </a:solidFill>
                <a:latin typeface="Times-Roman"/>
              </a:rPr>
              <a:t> postoperative </a:t>
            </a:r>
            <a:r>
              <a:rPr lang="en-US" sz="2400" b="1" u="sng" dirty="0">
                <a:solidFill>
                  <a:srgbClr val="002060"/>
                </a:solidFill>
                <a:latin typeface="Times-Roman"/>
              </a:rPr>
              <a:t>hypocalcemia </a:t>
            </a:r>
            <a:r>
              <a:rPr lang="en-US" sz="2400" b="1" u="sng" dirty="0" smtClean="0">
                <a:solidFill>
                  <a:srgbClr val="002060"/>
                </a:solidFill>
                <a:latin typeface="Times-Roman"/>
              </a:rPr>
              <a:t>to </a:t>
            </a:r>
            <a:r>
              <a:rPr lang="en-US" sz="2400" b="1" dirty="0" smtClean="0">
                <a:solidFill>
                  <a:srgbClr val="002060"/>
                </a:solidFill>
                <a:latin typeface="Times-Roman"/>
              </a:rPr>
              <a:t>approximately </a:t>
            </a:r>
            <a:r>
              <a:rPr lang="en-US" sz="2400" b="1" u="sng" dirty="0">
                <a:solidFill>
                  <a:srgbClr val="002060"/>
                </a:solidFill>
                <a:latin typeface="Times-Roman"/>
              </a:rPr>
              <a:t>10</a:t>
            </a:r>
            <a:r>
              <a:rPr lang="en-US" sz="2400" b="1" u="sng" dirty="0" smtClean="0">
                <a:solidFill>
                  <a:srgbClr val="002060"/>
                </a:solidFill>
                <a:latin typeface="Times-Roman"/>
              </a:rPr>
              <a:t>%. </a:t>
            </a:r>
          </a:p>
          <a:p>
            <a:r>
              <a:rPr lang="en-US" sz="2400" b="1" dirty="0" smtClean="0">
                <a:solidFill>
                  <a:schemeClr val="accent2"/>
                </a:solidFill>
                <a:latin typeface="Times-Roman"/>
              </a:rPr>
              <a:t>Adding </a:t>
            </a:r>
            <a:r>
              <a:rPr lang="en-US" sz="2400" b="1" dirty="0">
                <a:solidFill>
                  <a:schemeClr val="accent2"/>
                </a:solidFill>
                <a:latin typeface="Times-Roman"/>
              </a:rPr>
              <a:t>calcitriol</a:t>
            </a:r>
            <a:r>
              <a:rPr lang="en-US" sz="2400" b="1" dirty="0">
                <a:solidFill>
                  <a:srgbClr val="002060"/>
                </a:solidFill>
                <a:latin typeface="Times-Roman"/>
              </a:rPr>
              <a:t>, usually </a:t>
            </a:r>
            <a:r>
              <a:rPr lang="en-US" sz="2400" b="1" dirty="0" smtClean="0">
                <a:solidFill>
                  <a:srgbClr val="002060"/>
                </a:solidFill>
                <a:latin typeface="Times-Roman"/>
              </a:rPr>
              <a:t>in a </a:t>
            </a:r>
            <a:r>
              <a:rPr lang="en-US" sz="2400" b="1" dirty="0">
                <a:solidFill>
                  <a:srgbClr val="002060"/>
                </a:solidFill>
                <a:latin typeface="Times-Roman"/>
              </a:rPr>
              <a:t>dose of </a:t>
            </a:r>
            <a:r>
              <a:rPr lang="en-US" sz="2400" b="1" dirty="0">
                <a:solidFill>
                  <a:schemeClr val="accent2"/>
                </a:solidFill>
                <a:latin typeface="Times-Roman"/>
              </a:rPr>
              <a:t>0.5 to 1.0 mcg </a:t>
            </a:r>
            <a:r>
              <a:rPr lang="en-US" sz="2400" b="1" dirty="0">
                <a:solidFill>
                  <a:srgbClr val="002060"/>
                </a:solidFill>
                <a:latin typeface="Times-Roman"/>
              </a:rPr>
              <a:t>a day, </a:t>
            </a:r>
            <a:r>
              <a:rPr lang="en-US" sz="2400" b="1" u="sng" dirty="0">
                <a:solidFill>
                  <a:srgbClr val="002060"/>
                </a:solidFill>
                <a:latin typeface="Times-Roman"/>
              </a:rPr>
              <a:t>increases the </a:t>
            </a:r>
            <a:r>
              <a:rPr lang="en-US" sz="2400" b="1" u="sng" dirty="0" smtClean="0">
                <a:solidFill>
                  <a:srgbClr val="002060"/>
                </a:solidFill>
                <a:latin typeface="Times-Roman"/>
              </a:rPr>
              <a:t>effectiveness </a:t>
            </a:r>
            <a:r>
              <a:rPr lang="en-US" sz="2400" b="1" dirty="0" smtClean="0">
                <a:solidFill>
                  <a:srgbClr val="002060"/>
                </a:solidFill>
                <a:latin typeface="Times-Roman"/>
              </a:rPr>
              <a:t>of </a:t>
            </a:r>
            <a:r>
              <a:rPr lang="en-US" sz="2400" b="1" dirty="0">
                <a:solidFill>
                  <a:srgbClr val="002060"/>
                </a:solidFill>
                <a:latin typeface="Times-Roman"/>
              </a:rPr>
              <a:t>the oral calcium. </a:t>
            </a:r>
            <a:endParaRPr lang="en-US" sz="2400" b="1" dirty="0" smtClean="0">
              <a:solidFill>
                <a:srgbClr val="002060"/>
              </a:solidFill>
              <a:latin typeface="Times-Roman"/>
            </a:endParaRPr>
          </a:p>
          <a:p>
            <a:r>
              <a:rPr lang="en-US" sz="2400" b="1" dirty="0" smtClean="0">
                <a:solidFill>
                  <a:srgbClr val="002060"/>
                </a:solidFill>
                <a:latin typeface="Times-Roman"/>
              </a:rPr>
              <a:t>In </a:t>
            </a:r>
            <a:r>
              <a:rPr lang="en-US" sz="2400" b="1" dirty="0">
                <a:solidFill>
                  <a:srgbClr val="002060"/>
                </a:solidFill>
                <a:latin typeface="Times-Roman"/>
              </a:rPr>
              <a:t>the </a:t>
            </a:r>
            <a:r>
              <a:rPr lang="en-US" sz="2400" b="1" dirty="0" err="1">
                <a:solidFill>
                  <a:srgbClr val="002060"/>
                </a:solidFill>
                <a:latin typeface="Times-Roman"/>
              </a:rPr>
              <a:t>hypomagnesemic</a:t>
            </a:r>
            <a:r>
              <a:rPr lang="en-US" sz="2400" b="1" dirty="0">
                <a:solidFill>
                  <a:srgbClr val="002060"/>
                </a:solidFill>
                <a:latin typeface="Times-Roman"/>
              </a:rPr>
              <a:t> patient, </a:t>
            </a:r>
            <a:r>
              <a:rPr lang="en-US" sz="2400" b="1" dirty="0" smtClean="0">
                <a:solidFill>
                  <a:srgbClr val="00B050"/>
                </a:solidFill>
                <a:latin typeface="Times-Roman"/>
              </a:rPr>
              <a:t>magnesium supplementation </a:t>
            </a:r>
            <a:r>
              <a:rPr lang="en-US" sz="2400" b="1" dirty="0">
                <a:solidFill>
                  <a:srgbClr val="002060"/>
                </a:solidFill>
                <a:latin typeface="Times-Roman"/>
              </a:rPr>
              <a:t>may hasten the return to </a:t>
            </a:r>
            <a:r>
              <a:rPr lang="en-US" sz="2400" b="1" dirty="0" err="1" smtClean="0">
                <a:solidFill>
                  <a:srgbClr val="002060"/>
                </a:solidFill>
                <a:latin typeface="Times-Roman"/>
              </a:rPr>
              <a:t>eucalcemia</a:t>
            </a:r>
            <a:r>
              <a:rPr lang="en-US" sz="2400" b="1" dirty="0" smtClean="0">
                <a:solidFill>
                  <a:srgbClr val="002060"/>
                </a:solidFill>
                <a:latin typeface="Times-Roman"/>
              </a:rPr>
              <a:t> and </a:t>
            </a:r>
            <a:r>
              <a:rPr lang="en-US" sz="2400" b="1" dirty="0">
                <a:solidFill>
                  <a:srgbClr val="002060"/>
                </a:solidFill>
                <a:latin typeface="Times-Roman"/>
              </a:rPr>
              <a:t>diminish the constipation that is inherent </a:t>
            </a:r>
            <a:r>
              <a:rPr lang="en-US" sz="2400" b="1" dirty="0" smtClean="0">
                <a:solidFill>
                  <a:srgbClr val="002060"/>
                </a:solidFill>
                <a:latin typeface="Times-Roman"/>
              </a:rPr>
              <a:t>with high-dose </a:t>
            </a:r>
            <a:r>
              <a:rPr lang="en-US" sz="2400" b="1" dirty="0">
                <a:solidFill>
                  <a:srgbClr val="002060"/>
                </a:solidFill>
                <a:latin typeface="Times-Roman"/>
              </a:rPr>
              <a:t>calcium replacement. </a:t>
            </a:r>
            <a:endParaRPr lang="en-US" sz="2400" b="1" dirty="0" smtClean="0">
              <a:solidFill>
                <a:srgbClr val="002060"/>
              </a:solidFill>
              <a:latin typeface="Times-Roman"/>
            </a:endParaRPr>
          </a:p>
          <a:p>
            <a:r>
              <a:rPr lang="en-US" sz="2400" b="1" dirty="0" smtClean="0">
                <a:solidFill>
                  <a:srgbClr val="002060"/>
                </a:solidFill>
                <a:latin typeface="Times-Roman"/>
              </a:rPr>
              <a:t>A </a:t>
            </a:r>
            <a:r>
              <a:rPr lang="en-US" sz="2400" b="1" dirty="0">
                <a:solidFill>
                  <a:srgbClr val="002060"/>
                </a:solidFill>
                <a:latin typeface="Times-Roman"/>
              </a:rPr>
              <a:t>prospective, </a:t>
            </a:r>
            <a:r>
              <a:rPr lang="en-US" sz="2400" b="1" dirty="0" smtClean="0">
                <a:solidFill>
                  <a:srgbClr val="002060"/>
                </a:solidFill>
                <a:latin typeface="Times-Roman"/>
              </a:rPr>
              <a:t>randomized study </a:t>
            </a:r>
            <a:r>
              <a:rPr lang="en-US" sz="2400" b="1" dirty="0">
                <a:solidFill>
                  <a:srgbClr val="002060"/>
                </a:solidFill>
                <a:latin typeface="Times-Roman"/>
              </a:rPr>
              <a:t>after total thyroidectomy showed that 1,500 </a:t>
            </a:r>
            <a:r>
              <a:rPr lang="en-US" sz="2400" b="1" dirty="0" smtClean="0">
                <a:solidFill>
                  <a:srgbClr val="002060"/>
                </a:solidFill>
                <a:latin typeface="Times-Roman"/>
              </a:rPr>
              <a:t>mg oral </a:t>
            </a:r>
            <a:r>
              <a:rPr lang="en-US" sz="2400" b="1" dirty="0">
                <a:solidFill>
                  <a:srgbClr val="002060"/>
                </a:solidFill>
                <a:latin typeface="Times-Roman"/>
              </a:rPr>
              <a:t>calcium plus 1 mcg calcitriol BID was superior to </a:t>
            </a:r>
            <a:r>
              <a:rPr lang="en-US" sz="2400" b="1" dirty="0" smtClean="0">
                <a:solidFill>
                  <a:srgbClr val="002060"/>
                </a:solidFill>
                <a:latin typeface="Times-Roman"/>
              </a:rPr>
              <a:t>0.5 mcg </a:t>
            </a:r>
            <a:r>
              <a:rPr lang="en-US" sz="2400" b="1" dirty="0">
                <a:solidFill>
                  <a:srgbClr val="002060"/>
                </a:solidFill>
                <a:latin typeface="Times-Roman"/>
              </a:rPr>
              <a:t>of calcitriol BID or no </a:t>
            </a:r>
            <a:r>
              <a:rPr lang="en-US" sz="2400" b="1" dirty="0" smtClean="0">
                <a:solidFill>
                  <a:srgbClr val="002060"/>
                </a:solidFill>
                <a:latin typeface="Times-Roman"/>
              </a:rPr>
              <a:t>calcitriol. </a:t>
            </a:r>
            <a:r>
              <a:rPr lang="en-US" sz="2400" b="1" dirty="0">
                <a:solidFill>
                  <a:srgbClr val="002060"/>
                </a:solidFill>
                <a:latin typeface="Times-Roman"/>
              </a:rPr>
              <a:t>This </a:t>
            </a:r>
            <a:r>
              <a:rPr lang="en-US" sz="2400" b="1" dirty="0" smtClean="0">
                <a:solidFill>
                  <a:srgbClr val="002060"/>
                </a:solidFill>
                <a:latin typeface="Times-Roman"/>
              </a:rPr>
              <a:t>aggressive prophylactic </a:t>
            </a:r>
            <a:r>
              <a:rPr lang="en-US" sz="2400" b="1" dirty="0">
                <a:solidFill>
                  <a:srgbClr val="002060"/>
                </a:solidFill>
                <a:latin typeface="Times-Roman"/>
              </a:rPr>
              <a:t>approach can occasionally result in </a:t>
            </a:r>
            <a:r>
              <a:rPr lang="en-US" sz="2400" b="1" dirty="0" smtClean="0">
                <a:solidFill>
                  <a:srgbClr val="002060"/>
                </a:solidFill>
                <a:latin typeface="Times-Roman"/>
              </a:rPr>
              <a:t>hypercalcemia on </a:t>
            </a:r>
            <a:r>
              <a:rPr lang="en-US" sz="2400" b="1" dirty="0">
                <a:solidFill>
                  <a:srgbClr val="002060"/>
                </a:solidFill>
                <a:latin typeface="Times-Roman"/>
              </a:rPr>
              <a:t>postoperative blood testing, but this occurs </a:t>
            </a:r>
            <a:r>
              <a:rPr lang="en-US" sz="2400" b="1" dirty="0" smtClean="0">
                <a:solidFill>
                  <a:srgbClr val="002060"/>
                </a:solidFill>
                <a:latin typeface="Times-Roman"/>
              </a:rPr>
              <a:t>infrequently. Routine </a:t>
            </a:r>
            <a:r>
              <a:rPr lang="en-US" sz="2400" b="1" dirty="0">
                <a:solidFill>
                  <a:srgbClr val="002060"/>
                </a:solidFill>
                <a:latin typeface="Times-Roman"/>
              </a:rPr>
              <a:t>use of </a:t>
            </a:r>
            <a:r>
              <a:rPr lang="en-US" sz="2400" b="1" dirty="0" smtClean="0">
                <a:solidFill>
                  <a:srgbClr val="002060"/>
                </a:solidFill>
                <a:latin typeface="Times-Roman"/>
              </a:rPr>
              <a:t>calcitriol is </a:t>
            </a:r>
            <a:r>
              <a:rPr lang="en-US" sz="2400" b="1" dirty="0">
                <a:solidFill>
                  <a:srgbClr val="002060"/>
                </a:solidFill>
                <a:latin typeface="Times-Roman"/>
              </a:rPr>
              <a:t>more expensive than calcium alone but is much </a:t>
            </a:r>
            <a:r>
              <a:rPr lang="en-US" sz="2400" b="1" dirty="0" smtClean="0">
                <a:solidFill>
                  <a:srgbClr val="002060"/>
                </a:solidFill>
                <a:latin typeface="Times-Roman"/>
              </a:rPr>
              <a:t>less costly </a:t>
            </a:r>
            <a:r>
              <a:rPr lang="en-US" sz="2400" b="1" dirty="0">
                <a:solidFill>
                  <a:srgbClr val="002060"/>
                </a:solidFill>
                <a:latin typeface="Times-Roman"/>
              </a:rPr>
              <a:t>than hospital admission.</a:t>
            </a:r>
            <a:r>
              <a:rPr lang="en-US" sz="2400" b="1" dirty="0" smtClean="0">
                <a:solidFill>
                  <a:srgbClr val="002060"/>
                </a:solidFill>
                <a:latin typeface="Times-Roman"/>
              </a:rPr>
              <a:t> </a:t>
            </a:r>
            <a:endParaRPr lang="en-US" b="1" dirty="0">
              <a:solidFill>
                <a:srgbClr val="002060"/>
              </a:solidFill>
            </a:endParaRPr>
          </a:p>
        </p:txBody>
      </p:sp>
    </p:spTree>
    <p:extLst>
      <p:ext uri="{BB962C8B-B14F-4D97-AF65-F5344CB8AC3E}">
        <p14:creationId xmlns:p14="http://schemas.microsoft.com/office/powerpoint/2010/main" val="2091254119"/>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6265"/>
          </a:xfrm>
          <a:solidFill>
            <a:schemeClr val="accent6">
              <a:lumMod val="75000"/>
            </a:schemeClr>
          </a:solidFill>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Postoperative Prophylaxis</a:t>
            </a:r>
          </a:p>
        </p:txBody>
      </p:sp>
      <p:sp>
        <p:nvSpPr>
          <p:cNvPr id="3" name="Content Placeholder 2"/>
          <p:cNvSpPr>
            <a:spLocks noGrp="1"/>
          </p:cNvSpPr>
          <p:nvPr>
            <p:ph idx="1"/>
          </p:nvPr>
        </p:nvSpPr>
        <p:spPr>
          <a:xfrm>
            <a:off x="0" y="759855"/>
            <a:ext cx="12192000" cy="6098146"/>
          </a:xfrm>
          <a:solidFill>
            <a:schemeClr val="accent2">
              <a:lumMod val="20000"/>
              <a:lumOff val="80000"/>
            </a:schemeClr>
          </a:solidFill>
        </p:spPr>
        <p:txBody>
          <a:bodyPr>
            <a:normAutofit lnSpcReduction="10000"/>
          </a:bodyPr>
          <a:lstStyle/>
          <a:p>
            <a:r>
              <a:rPr lang="en-US" sz="2800" b="1" dirty="0">
                <a:solidFill>
                  <a:srgbClr val="002060"/>
                </a:solidFill>
                <a:latin typeface="Times-Roman"/>
              </a:rPr>
              <a:t>There are 2 schools of thought regarding the </a:t>
            </a:r>
            <a:r>
              <a:rPr lang="en-US" sz="2800" b="1" dirty="0" smtClean="0">
                <a:solidFill>
                  <a:srgbClr val="002060"/>
                </a:solidFill>
                <a:latin typeface="Times-Roman"/>
              </a:rPr>
              <a:t>approach to </a:t>
            </a:r>
            <a:r>
              <a:rPr lang="en-US" sz="2800" b="1" dirty="0">
                <a:solidFill>
                  <a:srgbClr val="002060"/>
                </a:solidFill>
                <a:latin typeface="Times-Roman"/>
              </a:rPr>
              <a:t>postoperative calcium management: </a:t>
            </a:r>
            <a:r>
              <a:rPr lang="en-US" sz="2800" b="1" dirty="0">
                <a:solidFill>
                  <a:schemeClr val="accent2"/>
                </a:solidFill>
                <a:latin typeface="Times-Roman"/>
              </a:rPr>
              <a:t>parathyroid </a:t>
            </a:r>
            <a:r>
              <a:rPr lang="en-US" sz="2800" b="1" dirty="0" smtClean="0">
                <a:solidFill>
                  <a:schemeClr val="accent2"/>
                </a:solidFill>
                <a:latin typeface="Times-Roman"/>
              </a:rPr>
              <a:t>splinting </a:t>
            </a:r>
            <a:r>
              <a:rPr lang="en-US" sz="2800" b="1" dirty="0" smtClean="0">
                <a:solidFill>
                  <a:srgbClr val="002060"/>
                </a:solidFill>
                <a:latin typeface="Times-Roman"/>
              </a:rPr>
              <a:t>versus </a:t>
            </a:r>
            <a:r>
              <a:rPr lang="en-US" sz="2800" b="1" dirty="0">
                <a:solidFill>
                  <a:srgbClr val="002060"/>
                </a:solidFill>
                <a:latin typeface="Times-Roman"/>
              </a:rPr>
              <a:t>“</a:t>
            </a:r>
            <a:r>
              <a:rPr lang="en-US" sz="2800" b="1" dirty="0">
                <a:solidFill>
                  <a:schemeClr val="accent2"/>
                </a:solidFill>
                <a:latin typeface="Times-Roman"/>
              </a:rPr>
              <a:t>parathyroid stress testing</a:t>
            </a:r>
            <a:r>
              <a:rPr lang="en-US" sz="2800" b="1" dirty="0">
                <a:solidFill>
                  <a:srgbClr val="002060"/>
                </a:solidFill>
                <a:latin typeface="Times-Roman"/>
              </a:rPr>
              <a:t>.” </a:t>
            </a:r>
            <a:endParaRPr lang="en-US" sz="2800" b="1" dirty="0" smtClean="0">
              <a:solidFill>
                <a:srgbClr val="002060"/>
              </a:solidFill>
              <a:latin typeface="Times-Roman"/>
            </a:endParaRPr>
          </a:p>
          <a:p>
            <a:r>
              <a:rPr lang="en-US" sz="2800" b="1" dirty="0" smtClean="0">
                <a:solidFill>
                  <a:srgbClr val="002060"/>
                </a:solidFill>
                <a:latin typeface="Times-Roman"/>
              </a:rPr>
              <a:t>The </a:t>
            </a:r>
            <a:r>
              <a:rPr lang="en-US" sz="2800" b="1" dirty="0">
                <a:solidFill>
                  <a:srgbClr val="002060"/>
                </a:solidFill>
                <a:latin typeface="Times-Roman"/>
              </a:rPr>
              <a:t>former </a:t>
            </a:r>
            <a:r>
              <a:rPr lang="en-US" sz="2800" b="1" dirty="0" smtClean="0">
                <a:solidFill>
                  <a:srgbClr val="002060"/>
                </a:solidFill>
                <a:latin typeface="Times-Roman"/>
              </a:rPr>
              <a:t>asserts that </a:t>
            </a:r>
            <a:r>
              <a:rPr lang="en-US" sz="2800" b="1" dirty="0">
                <a:solidFill>
                  <a:srgbClr val="002060"/>
                </a:solidFill>
                <a:latin typeface="Times-Roman"/>
              </a:rPr>
              <a:t>exogenous replacement of calcium and </a:t>
            </a:r>
            <a:r>
              <a:rPr lang="en-US" sz="2800" b="1" dirty="0" smtClean="0">
                <a:solidFill>
                  <a:srgbClr val="002060"/>
                </a:solidFill>
                <a:latin typeface="Times-Roman"/>
              </a:rPr>
              <a:t>calcitriol allows </a:t>
            </a:r>
            <a:r>
              <a:rPr lang="en-US" sz="2800" b="1" dirty="0">
                <a:solidFill>
                  <a:srgbClr val="002060"/>
                </a:solidFill>
                <a:latin typeface="Times-Roman"/>
              </a:rPr>
              <a:t>for gradual parathyroid recovery while at rest, as </a:t>
            </a:r>
            <a:r>
              <a:rPr lang="en-US" sz="2800" b="1" dirty="0" smtClean="0">
                <a:solidFill>
                  <a:srgbClr val="002060"/>
                </a:solidFill>
                <a:latin typeface="Times-Roman"/>
              </a:rPr>
              <a:t>the replacements </a:t>
            </a:r>
            <a:r>
              <a:rPr lang="en-US" sz="2800" b="1" dirty="0">
                <a:solidFill>
                  <a:srgbClr val="002060"/>
                </a:solidFill>
                <a:latin typeface="Times-Roman"/>
              </a:rPr>
              <a:t>are tapered over time and the </a:t>
            </a:r>
            <a:r>
              <a:rPr lang="en-US" sz="2800" b="1" dirty="0" smtClean="0">
                <a:solidFill>
                  <a:srgbClr val="002060"/>
                </a:solidFill>
                <a:latin typeface="Times-Roman"/>
              </a:rPr>
              <a:t>parathyroid(s) recover </a:t>
            </a:r>
            <a:r>
              <a:rPr lang="en-US" sz="2800" b="1" dirty="0">
                <a:solidFill>
                  <a:srgbClr val="002060"/>
                </a:solidFill>
                <a:latin typeface="Times-Roman"/>
              </a:rPr>
              <a:t>from their transient ischemic insult. </a:t>
            </a:r>
            <a:endParaRPr lang="en-US" sz="2800" b="1" dirty="0" smtClean="0">
              <a:solidFill>
                <a:srgbClr val="002060"/>
              </a:solidFill>
              <a:latin typeface="Times-Roman"/>
            </a:endParaRPr>
          </a:p>
          <a:p>
            <a:r>
              <a:rPr lang="en-US" sz="2800" b="1" dirty="0" smtClean="0">
                <a:solidFill>
                  <a:srgbClr val="002060"/>
                </a:solidFill>
                <a:latin typeface="Times-Roman"/>
              </a:rPr>
              <a:t>The latter proposes </a:t>
            </a:r>
            <a:r>
              <a:rPr lang="en-US" sz="2800" b="1" dirty="0">
                <a:solidFill>
                  <a:srgbClr val="002060"/>
                </a:solidFill>
                <a:latin typeface="Times-Roman"/>
              </a:rPr>
              <a:t>that managed mild hypocalcemia will </a:t>
            </a:r>
            <a:r>
              <a:rPr lang="en-US" sz="2800" b="1" dirty="0" smtClean="0">
                <a:solidFill>
                  <a:srgbClr val="002060"/>
                </a:solidFill>
                <a:latin typeface="Times-Roman"/>
              </a:rPr>
              <a:t>stimulate residual </a:t>
            </a:r>
            <a:r>
              <a:rPr lang="en-US" sz="2800" b="1" dirty="0">
                <a:solidFill>
                  <a:srgbClr val="002060"/>
                </a:solidFill>
                <a:latin typeface="Times-Roman"/>
              </a:rPr>
              <a:t>parathyroid tissue to recover by increasing </a:t>
            </a:r>
            <a:r>
              <a:rPr lang="en-US" sz="2800" b="1" dirty="0" smtClean="0">
                <a:solidFill>
                  <a:srgbClr val="002060"/>
                </a:solidFill>
                <a:latin typeface="Times-Roman"/>
              </a:rPr>
              <a:t>demand for </a:t>
            </a:r>
            <a:r>
              <a:rPr lang="en-US" sz="2800" b="1" dirty="0">
                <a:solidFill>
                  <a:srgbClr val="002060"/>
                </a:solidFill>
                <a:latin typeface="Times-Roman"/>
              </a:rPr>
              <a:t>PTH through stimulation of the calcium-sensing </a:t>
            </a:r>
            <a:r>
              <a:rPr lang="en-US" sz="2800" b="1" dirty="0" smtClean="0">
                <a:solidFill>
                  <a:srgbClr val="002060"/>
                </a:solidFill>
                <a:latin typeface="Times-Roman"/>
              </a:rPr>
              <a:t>receptor or </a:t>
            </a:r>
            <a:r>
              <a:rPr lang="en-US" sz="2800" b="1" dirty="0">
                <a:solidFill>
                  <a:srgbClr val="002060"/>
                </a:solidFill>
                <a:latin typeface="Times-Roman"/>
              </a:rPr>
              <a:t>by stimulating parathyroid cell growth. In fact, </a:t>
            </a:r>
            <a:r>
              <a:rPr lang="en-US" sz="2800" b="1" dirty="0" smtClean="0">
                <a:solidFill>
                  <a:srgbClr val="002060"/>
                </a:solidFill>
                <a:latin typeface="Times-Roman"/>
              </a:rPr>
              <a:t>both theories </a:t>
            </a:r>
            <a:r>
              <a:rPr lang="en-US" sz="2800" b="1" dirty="0">
                <a:solidFill>
                  <a:srgbClr val="002060"/>
                </a:solidFill>
                <a:latin typeface="Times-Roman"/>
              </a:rPr>
              <a:t>are speculative, and neither has been </a:t>
            </a:r>
            <a:r>
              <a:rPr lang="en-US" sz="2800" b="1" dirty="0" smtClean="0">
                <a:solidFill>
                  <a:srgbClr val="002060"/>
                </a:solidFill>
                <a:latin typeface="Times-Roman"/>
              </a:rPr>
              <a:t>proven. </a:t>
            </a:r>
          </a:p>
          <a:p>
            <a:r>
              <a:rPr lang="en-US" sz="2800" b="1" dirty="0" smtClean="0">
                <a:solidFill>
                  <a:srgbClr val="002060"/>
                </a:solidFill>
                <a:latin typeface="Times-Roman"/>
              </a:rPr>
              <a:t>Given </a:t>
            </a:r>
            <a:r>
              <a:rPr lang="en-US" sz="2800" b="1" dirty="0">
                <a:solidFill>
                  <a:srgbClr val="002060"/>
                </a:solidFill>
                <a:latin typeface="Times-Roman"/>
              </a:rPr>
              <a:t>the low cost and ease of prophylactic </a:t>
            </a:r>
            <a:r>
              <a:rPr lang="en-US" sz="2800" b="1" dirty="0" smtClean="0">
                <a:solidFill>
                  <a:srgbClr val="002060"/>
                </a:solidFill>
                <a:latin typeface="Times-Roman"/>
              </a:rPr>
              <a:t>calcium therapy </a:t>
            </a:r>
            <a:r>
              <a:rPr lang="en-US" sz="2800" b="1" dirty="0">
                <a:solidFill>
                  <a:srgbClr val="002060"/>
                </a:solidFill>
                <a:latin typeface="Times-Roman"/>
              </a:rPr>
              <a:t>for patients at risk for hypoparathyroidism, </a:t>
            </a:r>
            <a:r>
              <a:rPr lang="en-US" sz="2800" b="1" dirty="0" smtClean="0">
                <a:solidFill>
                  <a:srgbClr val="002060"/>
                </a:solidFill>
                <a:latin typeface="Times-Roman"/>
              </a:rPr>
              <a:t>universal calcium </a:t>
            </a:r>
            <a:r>
              <a:rPr lang="en-US" sz="2800" b="1" dirty="0">
                <a:solidFill>
                  <a:srgbClr val="002060"/>
                </a:solidFill>
                <a:latin typeface="Times-Roman"/>
              </a:rPr>
              <a:t>prophylaxis is recommended. </a:t>
            </a:r>
            <a:endParaRPr lang="en-US" sz="2400" b="1" dirty="0">
              <a:solidFill>
                <a:srgbClr val="002060"/>
              </a:solidFill>
            </a:endParaRPr>
          </a:p>
        </p:txBody>
      </p:sp>
    </p:spTree>
    <p:extLst>
      <p:ext uri="{BB962C8B-B14F-4D97-AF65-F5344CB8AC3E}">
        <p14:creationId xmlns:p14="http://schemas.microsoft.com/office/powerpoint/2010/main" val="3334352937"/>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2580"/>
          </a:xfrm>
          <a:solidFill>
            <a:schemeClr val="accent6">
              <a:lumMod val="75000"/>
            </a:schemeClr>
          </a:solidFill>
        </p:spPr>
        <p:txBody>
          <a:bodyPr>
            <a:normAutofit fontScale="90000"/>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Acute Management of Hypoparathyroidism</a:t>
            </a:r>
          </a:p>
        </p:txBody>
      </p:sp>
      <p:sp>
        <p:nvSpPr>
          <p:cNvPr id="3" name="Content Placeholder 2"/>
          <p:cNvSpPr>
            <a:spLocks noGrp="1"/>
          </p:cNvSpPr>
          <p:nvPr>
            <p:ph idx="1"/>
          </p:nvPr>
        </p:nvSpPr>
        <p:spPr>
          <a:xfrm>
            <a:off x="0" y="682581"/>
            <a:ext cx="12192000" cy="6175419"/>
          </a:xfrm>
          <a:solidFill>
            <a:schemeClr val="accent2">
              <a:lumMod val="20000"/>
              <a:lumOff val="80000"/>
            </a:schemeClr>
          </a:solidFill>
        </p:spPr>
        <p:txBody>
          <a:bodyPr>
            <a:normAutofit fontScale="92500" lnSpcReduction="10000"/>
          </a:bodyPr>
          <a:lstStyle/>
          <a:p>
            <a:r>
              <a:rPr lang="en-US" sz="2400" b="1" dirty="0">
                <a:solidFill>
                  <a:schemeClr val="tx1">
                    <a:lumMod val="50000"/>
                  </a:schemeClr>
                </a:solidFill>
                <a:latin typeface="Times-Roman"/>
              </a:rPr>
              <a:t>Postoperative hypoparathyroidism can be quite </a:t>
            </a:r>
            <a:r>
              <a:rPr lang="en-US" sz="2400" b="1" dirty="0" smtClean="0">
                <a:solidFill>
                  <a:schemeClr val="tx1">
                    <a:lumMod val="50000"/>
                  </a:schemeClr>
                </a:solidFill>
                <a:latin typeface="Times-Roman"/>
              </a:rPr>
              <a:t>dramatic, requiring </a:t>
            </a:r>
            <a:r>
              <a:rPr lang="en-US" sz="2400" b="1" dirty="0">
                <a:solidFill>
                  <a:schemeClr val="tx1">
                    <a:lumMod val="50000"/>
                  </a:schemeClr>
                </a:solidFill>
                <a:latin typeface="Times-Roman"/>
              </a:rPr>
              <a:t>aggressive intervention.</a:t>
            </a:r>
            <a:r>
              <a:rPr lang="en-US" sz="2400" b="1" dirty="0">
                <a:solidFill>
                  <a:schemeClr val="accent1"/>
                </a:solidFill>
                <a:latin typeface="Times-Roman"/>
              </a:rPr>
              <a:t> Calcium </a:t>
            </a:r>
            <a:r>
              <a:rPr lang="en-US" sz="2400" b="1" dirty="0" smtClean="0">
                <a:solidFill>
                  <a:schemeClr val="tx1">
                    <a:lumMod val="50000"/>
                  </a:schemeClr>
                </a:solidFill>
                <a:latin typeface="Times-Roman"/>
              </a:rPr>
              <a:t>levels should </a:t>
            </a:r>
            <a:r>
              <a:rPr lang="en-US" sz="2400" b="1" dirty="0">
                <a:solidFill>
                  <a:schemeClr val="tx1">
                    <a:lumMod val="50000"/>
                  </a:schemeClr>
                </a:solidFill>
                <a:latin typeface="Times-Roman"/>
              </a:rPr>
              <a:t>be </a:t>
            </a:r>
            <a:r>
              <a:rPr lang="en-US" sz="2400" b="1" dirty="0">
                <a:solidFill>
                  <a:schemeClr val="accent1"/>
                </a:solidFill>
                <a:latin typeface="Times-Roman"/>
              </a:rPr>
              <a:t>monitored</a:t>
            </a:r>
            <a:r>
              <a:rPr lang="en-US" sz="2400" b="1" dirty="0">
                <a:solidFill>
                  <a:schemeClr val="tx1">
                    <a:lumMod val="50000"/>
                  </a:schemeClr>
                </a:solidFill>
                <a:latin typeface="Times-Roman"/>
              </a:rPr>
              <a:t> </a:t>
            </a:r>
            <a:r>
              <a:rPr lang="en-US" sz="2400" b="1" dirty="0">
                <a:solidFill>
                  <a:schemeClr val="accent1"/>
                </a:solidFill>
                <a:latin typeface="Times-Roman"/>
              </a:rPr>
              <a:t>at least every 12 hours </a:t>
            </a:r>
            <a:r>
              <a:rPr lang="en-US" sz="2400" b="1" dirty="0">
                <a:solidFill>
                  <a:schemeClr val="tx1">
                    <a:lumMod val="50000"/>
                  </a:schemeClr>
                </a:solidFill>
                <a:latin typeface="Times-Roman"/>
              </a:rPr>
              <a:t>and </a:t>
            </a:r>
            <a:r>
              <a:rPr lang="en-US" sz="2400" b="1" dirty="0" smtClean="0">
                <a:solidFill>
                  <a:schemeClr val="accent1"/>
                </a:solidFill>
                <a:latin typeface="Times-Roman"/>
              </a:rPr>
              <a:t>more frequently </a:t>
            </a:r>
            <a:r>
              <a:rPr lang="en-US" sz="2400" b="1" dirty="0">
                <a:solidFill>
                  <a:schemeClr val="accent1"/>
                </a:solidFill>
                <a:latin typeface="Times-Roman"/>
              </a:rPr>
              <a:t>if </a:t>
            </a:r>
            <a:r>
              <a:rPr lang="en-US" sz="2400" b="1" u="sng" dirty="0">
                <a:solidFill>
                  <a:schemeClr val="accent1"/>
                </a:solidFill>
                <a:latin typeface="Times-Roman"/>
              </a:rPr>
              <a:t>total calcium levels are &lt;7 mg/</a:t>
            </a:r>
            <a:r>
              <a:rPr lang="en-US" sz="2400" b="1" u="sng" dirty="0" err="1">
                <a:solidFill>
                  <a:schemeClr val="accent1"/>
                </a:solidFill>
                <a:latin typeface="Times-Roman"/>
              </a:rPr>
              <a:t>dL</a:t>
            </a:r>
            <a:r>
              <a:rPr lang="en-US" sz="2400" b="1" dirty="0">
                <a:solidFill>
                  <a:schemeClr val="tx1">
                    <a:lumMod val="50000"/>
                  </a:schemeClr>
                </a:solidFill>
                <a:latin typeface="Times-Roman"/>
              </a:rPr>
              <a:t>, </a:t>
            </a:r>
            <a:r>
              <a:rPr lang="en-US" sz="2400" b="1" u="sng" dirty="0" smtClean="0">
                <a:solidFill>
                  <a:schemeClr val="accent1"/>
                </a:solidFill>
                <a:latin typeface="Times-Roman"/>
              </a:rPr>
              <a:t>ionized</a:t>
            </a:r>
            <a:r>
              <a:rPr lang="en-US" sz="2400" b="1" u="sng" dirty="0" smtClean="0">
                <a:solidFill>
                  <a:schemeClr val="tx1">
                    <a:lumMod val="50000"/>
                  </a:schemeClr>
                </a:solidFill>
                <a:latin typeface="Times-Roman"/>
              </a:rPr>
              <a:t> calcium </a:t>
            </a:r>
            <a:r>
              <a:rPr lang="en-US" sz="2400" b="1" u="sng" dirty="0">
                <a:solidFill>
                  <a:schemeClr val="tx1">
                    <a:lumMod val="50000"/>
                  </a:schemeClr>
                </a:solidFill>
                <a:latin typeface="Times-Roman"/>
              </a:rPr>
              <a:t>is </a:t>
            </a:r>
            <a:r>
              <a:rPr lang="en-US" sz="2400" b="1" u="sng" dirty="0">
                <a:solidFill>
                  <a:schemeClr val="accent1"/>
                </a:solidFill>
                <a:latin typeface="Times-Roman"/>
              </a:rPr>
              <a:t>&lt;1.0 </a:t>
            </a:r>
            <a:r>
              <a:rPr lang="en-US" sz="2400" b="1" u="sng" dirty="0" err="1">
                <a:solidFill>
                  <a:schemeClr val="accent1"/>
                </a:solidFill>
                <a:latin typeface="Times-Roman"/>
              </a:rPr>
              <a:t>mmol</a:t>
            </a:r>
            <a:r>
              <a:rPr lang="en-US" sz="2400" b="1" u="sng" dirty="0">
                <a:solidFill>
                  <a:schemeClr val="accent1"/>
                </a:solidFill>
                <a:latin typeface="Times-Roman"/>
              </a:rPr>
              <a:t>/L</a:t>
            </a:r>
            <a:r>
              <a:rPr lang="en-US" sz="2400" b="1" dirty="0">
                <a:solidFill>
                  <a:schemeClr val="tx1">
                    <a:lumMod val="50000"/>
                  </a:schemeClr>
                </a:solidFill>
                <a:latin typeface="Times-Roman"/>
              </a:rPr>
              <a:t>, or if </a:t>
            </a:r>
            <a:r>
              <a:rPr lang="en-US" sz="2400" b="1" u="sng" dirty="0">
                <a:solidFill>
                  <a:schemeClr val="accent1"/>
                </a:solidFill>
                <a:latin typeface="Times-Roman"/>
              </a:rPr>
              <a:t>symptoms of </a:t>
            </a:r>
            <a:r>
              <a:rPr lang="en-US" sz="2400" b="1" u="sng" dirty="0" smtClean="0">
                <a:solidFill>
                  <a:schemeClr val="accent1"/>
                </a:solidFill>
                <a:latin typeface="Times-Roman"/>
              </a:rPr>
              <a:t>hypocalcemia </a:t>
            </a:r>
            <a:r>
              <a:rPr lang="en-US" sz="2400" b="1" dirty="0" smtClean="0">
                <a:solidFill>
                  <a:schemeClr val="tx1">
                    <a:lumMod val="50000"/>
                  </a:schemeClr>
                </a:solidFill>
                <a:latin typeface="Times-Roman"/>
              </a:rPr>
              <a:t>(e.g</a:t>
            </a:r>
            <a:r>
              <a:rPr lang="en-US" sz="2400" b="1" dirty="0">
                <a:solidFill>
                  <a:schemeClr val="tx1">
                    <a:lumMod val="50000"/>
                  </a:schemeClr>
                </a:solidFill>
                <a:latin typeface="Times-Roman"/>
              </a:rPr>
              <a:t>., perioral numbness/tingling, positive </a:t>
            </a:r>
            <a:r>
              <a:rPr lang="en-US" sz="2400" b="1" dirty="0" err="1" smtClean="0">
                <a:solidFill>
                  <a:schemeClr val="tx1">
                    <a:lumMod val="50000"/>
                  </a:schemeClr>
                </a:solidFill>
                <a:latin typeface="Times-Roman"/>
              </a:rPr>
              <a:t>Chvostek</a:t>
            </a:r>
            <a:r>
              <a:rPr lang="en-US" sz="2400" b="1" dirty="0" smtClean="0">
                <a:solidFill>
                  <a:schemeClr val="tx1">
                    <a:lumMod val="50000"/>
                  </a:schemeClr>
                </a:solidFill>
                <a:latin typeface="Times-Roman"/>
              </a:rPr>
              <a:t> or </a:t>
            </a:r>
            <a:r>
              <a:rPr lang="en-US" sz="2400" b="1" dirty="0">
                <a:solidFill>
                  <a:schemeClr val="tx1">
                    <a:lumMod val="50000"/>
                  </a:schemeClr>
                </a:solidFill>
                <a:latin typeface="Times-Roman"/>
              </a:rPr>
              <a:t>Trousseau sign, or </a:t>
            </a:r>
            <a:r>
              <a:rPr lang="en-US" sz="2400" b="1" dirty="0" err="1">
                <a:solidFill>
                  <a:schemeClr val="tx1">
                    <a:lumMod val="50000"/>
                  </a:schemeClr>
                </a:solidFill>
                <a:latin typeface="Times-Roman"/>
              </a:rPr>
              <a:t>carpopedal</a:t>
            </a:r>
            <a:r>
              <a:rPr lang="en-US" sz="2400" b="1" dirty="0">
                <a:solidFill>
                  <a:schemeClr val="tx1">
                    <a:lumMod val="50000"/>
                  </a:schemeClr>
                </a:solidFill>
                <a:latin typeface="Times-Roman"/>
              </a:rPr>
              <a:t> spasm) should </a:t>
            </a:r>
            <a:r>
              <a:rPr lang="en-US" sz="2400" b="1" dirty="0" smtClean="0">
                <a:solidFill>
                  <a:schemeClr val="tx1">
                    <a:lumMod val="50000"/>
                  </a:schemeClr>
                </a:solidFill>
                <a:latin typeface="Times-Roman"/>
              </a:rPr>
              <a:t>occur. </a:t>
            </a:r>
          </a:p>
          <a:p>
            <a:r>
              <a:rPr lang="en-US" sz="2400" b="1" dirty="0" smtClean="0">
                <a:solidFill>
                  <a:schemeClr val="tx1">
                    <a:lumMod val="50000"/>
                  </a:schemeClr>
                </a:solidFill>
                <a:latin typeface="Times-Roman"/>
              </a:rPr>
              <a:t>Usually </a:t>
            </a:r>
            <a:r>
              <a:rPr lang="en-US" sz="2400" b="1" dirty="0">
                <a:solidFill>
                  <a:schemeClr val="tx1">
                    <a:lumMod val="50000"/>
                  </a:schemeClr>
                </a:solidFill>
                <a:latin typeface="Times-Roman"/>
              </a:rPr>
              <a:t>1 to 3 grams of elemental calcium orally in </a:t>
            </a:r>
            <a:r>
              <a:rPr lang="en-US" sz="2400" b="1" dirty="0" smtClean="0">
                <a:solidFill>
                  <a:schemeClr val="tx1">
                    <a:lumMod val="50000"/>
                  </a:schemeClr>
                </a:solidFill>
                <a:latin typeface="Times-Roman"/>
              </a:rPr>
              <a:t>divided doses </a:t>
            </a:r>
            <a:r>
              <a:rPr lang="en-US" sz="2400" b="1" dirty="0">
                <a:solidFill>
                  <a:schemeClr val="tx1">
                    <a:lumMod val="50000"/>
                  </a:schemeClr>
                </a:solidFill>
                <a:latin typeface="Times-Roman"/>
              </a:rPr>
              <a:t>is sufficient. Calcium carbonate (40% elemental </a:t>
            </a:r>
            <a:r>
              <a:rPr lang="en-US" sz="2400" b="1" dirty="0" smtClean="0">
                <a:solidFill>
                  <a:schemeClr val="tx1">
                    <a:lumMod val="50000"/>
                  </a:schemeClr>
                </a:solidFill>
                <a:latin typeface="Times-Roman"/>
              </a:rPr>
              <a:t>calcium) or </a:t>
            </a:r>
            <a:r>
              <a:rPr lang="en-US" sz="2400" b="1" dirty="0">
                <a:solidFill>
                  <a:schemeClr val="tx1">
                    <a:lumMod val="50000"/>
                  </a:schemeClr>
                </a:solidFill>
                <a:latin typeface="Times-Roman"/>
              </a:rPr>
              <a:t>calcium citrate (21% elemental calcium) are </a:t>
            </a:r>
            <a:r>
              <a:rPr lang="en-US" sz="2400" b="1" dirty="0" smtClean="0">
                <a:solidFill>
                  <a:schemeClr val="tx1">
                    <a:lumMod val="50000"/>
                  </a:schemeClr>
                </a:solidFill>
                <a:latin typeface="Times-Roman"/>
              </a:rPr>
              <a:t>most commonly </a:t>
            </a:r>
            <a:r>
              <a:rPr lang="en-US" sz="2400" b="1" dirty="0">
                <a:solidFill>
                  <a:schemeClr val="tx1">
                    <a:lumMod val="50000"/>
                  </a:schemeClr>
                </a:solidFill>
                <a:latin typeface="Times-Roman"/>
              </a:rPr>
              <a:t>prescribed and should be taken with meals. </a:t>
            </a:r>
            <a:endParaRPr lang="en-US" sz="2400" b="1" dirty="0" smtClean="0">
              <a:solidFill>
                <a:schemeClr val="tx1">
                  <a:lumMod val="50000"/>
                </a:schemeClr>
              </a:solidFill>
              <a:latin typeface="Times-Roman"/>
            </a:endParaRPr>
          </a:p>
          <a:p>
            <a:r>
              <a:rPr lang="en-US" sz="2400" b="1" dirty="0" smtClean="0">
                <a:solidFill>
                  <a:schemeClr val="tx1">
                    <a:lumMod val="50000"/>
                  </a:schemeClr>
                </a:solidFill>
                <a:latin typeface="Times-Roman"/>
              </a:rPr>
              <a:t>The solubility </a:t>
            </a:r>
            <a:r>
              <a:rPr lang="en-US" sz="2400" b="1" dirty="0">
                <a:solidFill>
                  <a:schemeClr val="tx1">
                    <a:lumMod val="50000"/>
                  </a:schemeClr>
                </a:solidFill>
                <a:latin typeface="Times-Roman"/>
              </a:rPr>
              <a:t>of calcium carbonate is dependent upon </a:t>
            </a:r>
            <a:r>
              <a:rPr lang="en-US" sz="2400" b="1" dirty="0" smtClean="0">
                <a:solidFill>
                  <a:schemeClr val="tx1">
                    <a:lumMod val="50000"/>
                  </a:schemeClr>
                </a:solidFill>
                <a:latin typeface="Times-Roman"/>
              </a:rPr>
              <a:t>acidification, and </a:t>
            </a:r>
            <a:r>
              <a:rPr lang="en-US" sz="2400" b="1" dirty="0" err="1">
                <a:solidFill>
                  <a:schemeClr val="tx1">
                    <a:lumMod val="50000"/>
                  </a:schemeClr>
                </a:solidFill>
                <a:latin typeface="Times-Roman"/>
              </a:rPr>
              <a:t>achlorhydria</a:t>
            </a:r>
            <a:r>
              <a:rPr lang="en-US" sz="2400" b="1" dirty="0">
                <a:solidFill>
                  <a:schemeClr val="tx1">
                    <a:lumMod val="50000"/>
                  </a:schemeClr>
                </a:solidFill>
                <a:latin typeface="Times-Roman"/>
              </a:rPr>
              <a:t> may impede absorption; </a:t>
            </a:r>
            <a:r>
              <a:rPr lang="en-US" sz="2400" b="1" dirty="0" smtClean="0">
                <a:solidFill>
                  <a:schemeClr val="tx1">
                    <a:lumMod val="50000"/>
                  </a:schemeClr>
                </a:solidFill>
                <a:latin typeface="Times-Roman"/>
              </a:rPr>
              <a:t>however, this </a:t>
            </a:r>
            <a:r>
              <a:rPr lang="en-US" sz="2400" b="1" dirty="0">
                <a:solidFill>
                  <a:schemeClr val="tx1">
                    <a:lumMod val="50000"/>
                  </a:schemeClr>
                </a:solidFill>
                <a:latin typeface="Times-Roman"/>
              </a:rPr>
              <a:t>is </a:t>
            </a:r>
            <a:r>
              <a:rPr lang="en-US" sz="2400" b="1" dirty="0" smtClean="0">
                <a:solidFill>
                  <a:schemeClr val="tx1">
                    <a:lumMod val="50000"/>
                  </a:schemeClr>
                </a:solidFill>
                <a:latin typeface="Times-Roman"/>
              </a:rPr>
              <a:t>controversial. </a:t>
            </a:r>
            <a:r>
              <a:rPr lang="en-US" sz="2400" b="1" dirty="0">
                <a:solidFill>
                  <a:schemeClr val="tx1">
                    <a:lumMod val="50000"/>
                  </a:schemeClr>
                </a:solidFill>
                <a:latin typeface="Times-Roman"/>
              </a:rPr>
              <a:t>Patients on a </a:t>
            </a:r>
            <a:r>
              <a:rPr lang="en-US" sz="2400" b="1" dirty="0">
                <a:solidFill>
                  <a:srgbClr val="00B050"/>
                </a:solidFill>
                <a:latin typeface="Times-Roman"/>
              </a:rPr>
              <a:t>proton </a:t>
            </a:r>
            <a:r>
              <a:rPr lang="en-US" sz="2400" b="1" dirty="0" smtClean="0">
                <a:solidFill>
                  <a:srgbClr val="00B050"/>
                </a:solidFill>
                <a:latin typeface="Times-Roman"/>
              </a:rPr>
              <a:t>pump </a:t>
            </a:r>
            <a:r>
              <a:rPr lang="en-US" sz="2400" b="1" dirty="0" smtClean="0">
                <a:solidFill>
                  <a:schemeClr val="tx1">
                    <a:lumMod val="50000"/>
                  </a:schemeClr>
                </a:solidFill>
                <a:latin typeface="Times-Roman"/>
              </a:rPr>
              <a:t>inhibitor </a:t>
            </a:r>
            <a:r>
              <a:rPr lang="en-US" sz="2400" b="1" dirty="0">
                <a:solidFill>
                  <a:schemeClr val="tx1">
                    <a:lumMod val="50000"/>
                  </a:schemeClr>
                </a:solidFill>
                <a:latin typeface="Times-Roman"/>
              </a:rPr>
              <a:t>or </a:t>
            </a:r>
            <a:r>
              <a:rPr lang="en-US" sz="2400" b="1" dirty="0">
                <a:solidFill>
                  <a:srgbClr val="00B050"/>
                </a:solidFill>
                <a:latin typeface="Times-Roman"/>
              </a:rPr>
              <a:t>elderly</a:t>
            </a:r>
            <a:r>
              <a:rPr lang="en-US" sz="2400" b="1" dirty="0">
                <a:solidFill>
                  <a:schemeClr val="tx1">
                    <a:lumMod val="50000"/>
                  </a:schemeClr>
                </a:solidFill>
                <a:latin typeface="Times-Roman"/>
              </a:rPr>
              <a:t> subjects with </a:t>
            </a:r>
            <a:r>
              <a:rPr lang="en-US" sz="2400" b="1" dirty="0" err="1">
                <a:solidFill>
                  <a:srgbClr val="00B050"/>
                </a:solidFill>
                <a:latin typeface="Times-Roman"/>
              </a:rPr>
              <a:t>achlorhydria</a:t>
            </a:r>
            <a:r>
              <a:rPr lang="en-US" sz="2400" b="1" dirty="0">
                <a:solidFill>
                  <a:schemeClr val="tx1">
                    <a:lumMod val="50000"/>
                  </a:schemeClr>
                </a:solidFill>
                <a:latin typeface="Times-Roman"/>
              </a:rPr>
              <a:t> should be </a:t>
            </a:r>
            <a:r>
              <a:rPr lang="en-US" sz="2400" b="1" dirty="0" smtClean="0">
                <a:solidFill>
                  <a:srgbClr val="00B050"/>
                </a:solidFill>
                <a:latin typeface="Times-Roman"/>
              </a:rPr>
              <a:t>at least </a:t>
            </a:r>
            <a:r>
              <a:rPr lang="en-US" sz="2400" b="1" dirty="0">
                <a:solidFill>
                  <a:srgbClr val="00B050"/>
                </a:solidFill>
                <a:latin typeface="Times-Roman"/>
              </a:rPr>
              <a:t>initially </a:t>
            </a:r>
            <a:r>
              <a:rPr lang="en-US" sz="2400" b="1" dirty="0">
                <a:solidFill>
                  <a:schemeClr val="tx1">
                    <a:lumMod val="50000"/>
                  </a:schemeClr>
                </a:solidFill>
                <a:latin typeface="Times-Roman"/>
              </a:rPr>
              <a:t>treated with calcium </a:t>
            </a:r>
            <a:r>
              <a:rPr lang="en-US" sz="2400" b="1" dirty="0">
                <a:solidFill>
                  <a:srgbClr val="00B050"/>
                </a:solidFill>
                <a:latin typeface="Times-Roman"/>
              </a:rPr>
              <a:t>citrate</a:t>
            </a:r>
            <a:r>
              <a:rPr lang="en-US" sz="2400" b="1" dirty="0">
                <a:solidFill>
                  <a:schemeClr val="tx1">
                    <a:lumMod val="50000"/>
                  </a:schemeClr>
                </a:solidFill>
                <a:latin typeface="Times-Roman"/>
              </a:rPr>
              <a:t>, which does </a:t>
            </a:r>
            <a:r>
              <a:rPr lang="en-US" sz="2400" b="1" dirty="0" smtClean="0">
                <a:solidFill>
                  <a:schemeClr val="tx1">
                    <a:lumMod val="50000"/>
                  </a:schemeClr>
                </a:solidFill>
                <a:latin typeface="Times-Roman"/>
              </a:rPr>
              <a:t>not require </a:t>
            </a:r>
            <a:r>
              <a:rPr lang="en-US" sz="2400" b="1" dirty="0">
                <a:solidFill>
                  <a:schemeClr val="tx1">
                    <a:lumMod val="50000"/>
                  </a:schemeClr>
                </a:solidFill>
                <a:latin typeface="Times-Roman"/>
              </a:rPr>
              <a:t>an acidic environment for </a:t>
            </a:r>
            <a:r>
              <a:rPr lang="en-US" sz="2400" b="1" dirty="0" smtClean="0">
                <a:solidFill>
                  <a:schemeClr val="tx1">
                    <a:lumMod val="50000"/>
                  </a:schemeClr>
                </a:solidFill>
                <a:latin typeface="Times-Roman"/>
              </a:rPr>
              <a:t>absorption. </a:t>
            </a:r>
          </a:p>
          <a:p>
            <a:r>
              <a:rPr lang="en-US" sz="2400" b="1" dirty="0" smtClean="0">
                <a:solidFill>
                  <a:schemeClr val="tx1">
                    <a:lumMod val="50000"/>
                  </a:schemeClr>
                </a:solidFill>
                <a:latin typeface="Times-Roman"/>
              </a:rPr>
              <a:t>If </a:t>
            </a:r>
            <a:r>
              <a:rPr lang="en-US" sz="2400" b="1" dirty="0">
                <a:solidFill>
                  <a:schemeClr val="tx1">
                    <a:lumMod val="50000"/>
                  </a:schemeClr>
                </a:solidFill>
                <a:latin typeface="Times-Roman"/>
              </a:rPr>
              <a:t>the </a:t>
            </a:r>
            <a:r>
              <a:rPr lang="en-US" sz="2400" b="1" dirty="0">
                <a:solidFill>
                  <a:schemeClr val="accent4">
                    <a:lumMod val="75000"/>
                  </a:schemeClr>
                </a:solidFill>
                <a:latin typeface="Times-Roman"/>
              </a:rPr>
              <a:t>calcium level is stable but remains &lt;7 </a:t>
            </a:r>
            <a:r>
              <a:rPr lang="en-US" sz="2400" b="1" dirty="0" smtClean="0">
                <a:solidFill>
                  <a:schemeClr val="accent4">
                    <a:lumMod val="75000"/>
                  </a:schemeClr>
                </a:solidFill>
                <a:latin typeface="Times-Roman"/>
              </a:rPr>
              <a:t>mg/</a:t>
            </a:r>
            <a:r>
              <a:rPr lang="en-US" sz="2400" b="1" dirty="0" err="1" smtClean="0">
                <a:solidFill>
                  <a:schemeClr val="accent4">
                    <a:lumMod val="75000"/>
                  </a:schemeClr>
                </a:solidFill>
                <a:latin typeface="Times-Roman"/>
              </a:rPr>
              <a:t>dL</a:t>
            </a:r>
            <a:r>
              <a:rPr lang="en-US" sz="2400" b="1" dirty="0" smtClean="0">
                <a:solidFill>
                  <a:schemeClr val="tx1">
                    <a:lumMod val="50000"/>
                  </a:schemeClr>
                </a:solidFill>
                <a:latin typeface="Times-Roman"/>
              </a:rPr>
              <a:t>, </a:t>
            </a:r>
            <a:r>
              <a:rPr lang="en-US" sz="2400" b="1" dirty="0" smtClean="0">
                <a:solidFill>
                  <a:schemeClr val="accent4">
                    <a:lumMod val="75000"/>
                  </a:schemeClr>
                </a:solidFill>
                <a:latin typeface="Times-Roman"/>
              </a:rPr>
              <a:t>calcitriol</a:t>
            </a:r>
            <a:r>
              <a:rPr lang="en-US" sz="2400" b="1" dirty="0" smtClean="0">
                <a:solidFill>
                  <a:schemeClr val="tx1">
                    <a:lumMod val="50000"/>
                  </a:schemeClr>
                </a:solidFill>
                <a:latin typeface="Times-Roman"/>
              </a:rPr>
              <a:t> </a:t>
            </a:r>
            <a:r>
              <a:rPr lang="en-US" sz="2400" b="1" dirty="0">
                <a:solidFill>
                  <a:schemeClr val="tx1">
                    <a:lumMod val="50000"/>
                  </a:schemeClr>
                </a:solidFill>
                <a:latin typeface="Times-Roman"/>
              </a:rPr>
              <a:t>(0.5 mcg twice daily) can be </a:t>
            </a:r>
            <a:r>
              <a:rPr lang="en-US" sz="2400" b="1" dirty="0">
                <a:solidFill>
                  <a:schemeClr val="accent4">
                    <a:lumMod val="75000"/>
                  </a:schemeClr>
                </a:solidFill>
                <a:latin typeface="Times-Roman"/>
              </a:rPr>
              <a:t>added</a:t>
            </a:r>
            <a:r>
              <a:rPr lang="en-US" sz="2400" b="1" dirty="0">
                <a:solidFill>
                  <a:schemeClr val="tx1">
                    <a:lumMod val="50000"/>
                  </a:schemeClr>
                </a:solidFill>
                <a:latin typeface="Times-Roman"/>
              </a:rPr>
              <a:t>. </a:t>
            </a:r>
            <a:endParaRPr lang="en-US" sz="2400" b="1" dirty="0" smtClean="0">
              <a:solidFill>
                <a:schemeClr val="tx1">
                  <a:lumMod val="50000"/>
                </a:schemeClr>
              </a:solidFill>
              <a:latin typeface="Times-Roman"/>
            </a:endParaRPr>
          </a:p>
          <a:p>
            <a:r>
              <a:rPr lang="en-US" sz="2400" b="1" dirty="0" smtClean="0">
                <a:solidFill>
                  <a:schemeClr val="tx1">
                    <a:lumMod val="50000"/>
                  </a:schemeClr>
                </a:solidFill>
                <a:latin typeface="Times-Roman"/>
              </a:rPr>
              <a:t>Postoperative </a:t>
            </a:r>
            <a:r>
              <a:rPr lang="en-US" sz="2400" b="1" dirty="0" smtClean="0">
                <a:solidFill>
                  <a:srgbClr val="9A3AA4"/>
                </a:solidFill>
                <a:latin typeface="Times-Roman"/>
              </a:rPr>
              <a:t>PTH </a:t>
            </a:r>
            <a:r>
              <a:rPr lang="en-US" sz="2400" b="1" dirty="0">
                <a:solidFill>
                  <a:srgbClr val="9A3AA4"/>
                </a:solidFill>
                <a:latin typeface="Times-Roman"/>
              </a:rPr>
              <a:t>below the lower limit </a:t>
            </a:r>
            <a:r>
              <a:rPr lang="en-US" sz="2400" b="1" dirty="0">
                <a:solidFill>
                  <a:schemeClr val="tx1">
                    <a:lumMod val="50000"/>
                  </a:schemeClr>
                </a:solidFill>
                <a:latin typeface="Times-Roman"/>
              </a:rPr>
              <a:t>of normal and </a:t>
            </a:r>
            <a:r>
              <a:rPr lang="en-US" sz="2400" b="1" dirty="0">
                <a:solidFill>
                  <a:srgbClr val="9A3AA4"/>
                </a:solidFill>
                <a:latin typeface="Times-Roman"/>
              </a:rPr>
              <a:t>falling </a:t>
            </a:r>
            <a:r>
              <a:rPr lang="en-US" sz="2400" b="1" dirty="0" smtClean="0">
                <a:solidFill>
                  <a:srgbClr val="9A3AA4"/>
                </a:solidFill>
                <a:latin typeface="Times-Roman"/>
              </a:rPr>
              <a:t>serum calcium </a:t>
            </a:r>
            <a:r>
              <a:rPr lang="en-US" sz="2400" b="1" dirty="0">
                <a:solidFill>
                  <a:schemeClr val="tx1">
                    <a:lumMod val="50000"/>
                  </a:schemeClr>
                </a:solidFill>
                <a:latin typeface="Times-Roman"/>
              </a:rPr>
              <a:t>concentrations should be initially treated </a:t>
            </a:r>
            <a:r>
              <a:rPr lang="en-US" sz="2400" b="1" dirty="0" smtClean="0">
                <a:solidFill>
                  <a:schemeClr val="tx1">
                    <a:lumMod val="50000"/>
                  </a:schemeClr>
                </a:solidFill>
                <a:latin typeface="Times-Roman"/>
              </a:rPr>
              <a:t>with </a:t>
            </a:r>
            <a:r>
              <a:rPr lang="en-US" sz="2400" b="1" dirty="0">
                <a:solidFill>
                  <a:srgbClr val="9A3AA4"/>
                </a:solidFill>
                <a:latin typeface="Times-Roman"/>
              </a:rPr>
              <a:t>1,000 mg of elemental calcium 3 times </a:t>
            </a:r>
            <a:r>
              <a:rPr lang="en-US" sz="2400" b="1" dirty="0">
                <a:solidFill>
                  <a:schemeClr val="tx1">
                    <a:lumMod val="50000"/>
                  </a:schemeClr>
                </a:solidFill>
                <a:latin typeface="Times-Roman"/>
              </a:rPr>
              <a:t>daily </a:t>
            </a:r>
            <a:r>
              <a:rPr lang="en-US" sz="2400" b="1" dirty="0">
                <a:solidFill>
                  <a:srgbClr val="9A3AA4"/>
                </a:solidFill>
                <a:latin typeface="Times-Roman"/>
              </a:rPr>
              <a:t>and </a:t>
            </a:r>
            <a:r>
              <a:rPr lang="en-US" sz="2400" b="1" dirty="0" smtClean="0">
                <a:solidFill>
                  <a:srgbClr val="9A3AA4"/>
                </a:solidFill>
                <a:latin typeface="Times-Roman"/>
              </a:rPr>
              <a:t>calcitriol </a:t>
            </a:r>
            <a:r>
              <a:rPr lang="en-US" sz="2400" b="1" dirty="0" smtClean="0">
                <a:solidFill>
                  <a:schemeClr val="tx1">
                    <a:lumMod val="50000"/>
                  </a:schemeClr>
                </a:solidFill>
                <a:latin typeface="Times-Roman"/>
              </a:rPr>
              <a:t>(0.5 </a:t>
            </a:r>
            <a:r>
              <a:rPr lang="en-US" sz="2400" b="1" dirty="0">
                <a:solidFill>
                  <a:schemeClr val="tx1">
                    <a:lumMod val="50000"/>
                  </a:schemeClr>
                </a:solidFill>
                <a:latin typeface="Times-Roman"/>
              </a:rPr>
              <a:t>mg BID). </a:t>
            </a:r>
            <a:endParaRPr lang="en-US" sz="2400" b="1" dirty="0" smtClean="0">
              <a:solidFill>
                <a:schemeClr val="tx1">
                  <a:lumMod val="50000"/>
                </a:schemeClr>
              </a:solidFill>
              <a:latin typeface="Times-Roman"/>
            </a:endParaRPr>
          </a:p>
          <a:p>
            <a:r>
              <a:rPr lang="en-US" sz="2400" b="1" dirty="0" smtClean="0">
                <a:solidFill>
                  <a:schemeClr val="tx1">
                    <a:lumMod val="50000"/>
                  </a:schemeClr>
                </a:solidFill>
                <a:latin typeface="Times-Roman"/>
              </a:rPr>
              <a:t>If </a:t>
            </a:r>
            <a:r>
              <a:rPr lang="en-US" sz="2400" b="1" dirty="0">
                <a:solidFill>
                  <a:schemeClr val="tx1">
                    <a:lumMod val="50000"/>
                  </a:schemeClr>
                </a:solidFill>
                <a:latin typeface="Times-Roman"/>
              </a:rPr>
              <a:t>the serum </a:t>
            </a:r>
            <a:r>
              <a:rPr lang="en-US" sz="2400" b="1" dirty="0">
                <a:solidFill>
                  <a:schemeClr val="accent2">
                    <a:lumMod val="75000"/>
                  </a:schemeClr>
                </a:solidFill>
                <a:latin typeface="Times-Roman"/>
              </a:rPr>
              <a:t>magnesium is &lt;1.6 mg/</a:t>
            </a:r>
            <a:r>
              <a:rPr lang="en-US" sz="2400" b="1" dirty="0" err="1">
                <a:solidFill>
                  <a:schemeClr val="accent2">
                    <a:lumMod val="75000"/>
                  </a:schemeClr>
                </a:solidFill>
                <a:latin typeface="Times-Roman"/>
              </a:rPr>
              <a:t>dL</a:t>
            </a:r>
            <a:r>
              <a:rPr lang="en-US" sz="2400" b="1" dirty="0">
                <a:solidFill>
                  <a:schemeClr val="accent2">
                    <a:lumMod val="75000"/>
                  </a:schemeClr>
                </a:solidFill>
                <a:latin typeface="Times-Roman"/>
              </a:rPr>
              <a:t> </a:t>
            </a:r>
            <a:r>
              <a:rPr lang="en-US" sz="2400" b="1" dirty="0">
                <a:solidFill>
                  <a:schemeClr val="tx1">
                    <a:lumMod val="50000"/>
                  </a:schemeClr>
                </a:solidFill>
                <a:latin typeface="Times-Roman"/>
              </a:rPr>
              <a:t>in </a:t>
            </a:r>
            <a:r>
              <a:rPr lang="en-US" sz="2400" b="1" dirty="0" smtClean="0">
                <a:solidFill>
                  <a:schemeClr val="tx1">
                    <a:lumMod val="50000"/>
                  </a:schemeClr>
                </a:solidFill>
                <a:latin typeface="Times-Roman"/>
              </a:rPr>
              <a:t>a patient   without </a:t>
            </a:r>
            <a:r>
              <a:rPr lang="en-US" sz="2400" b="1" dirty="0">
                <a:solidFill>
                  <a:schemeClr val="tx1">
                    <a:lumMod val="50000"/>
                  </a:schemeClr>
                </a:solidFill>
                <a:latin typeface="Times-Roman"/>
              </a:rPr>
              <a:t>renal compromise, magnesium </a:t>
            </a:r>
            <a:r>
              <a:rPr lang="en-US" sz="2400" b="1" dirty="0" smtClean="0">
                <a:solidFill>
                  <a:schemeClr val="tx1">
                    <a:lumMod val="50000"/>
                  </a:schemeClr>
                </a:solidFill>
                <a:latin typeface="Times-Roman"/>
              </a:rPr>
              <a:t>supplementation with </a:t>
            </a:r>
            <a:r>
              <a:rPr lang="en-US" sz="2400" b="1" dirty="0">
                <a:solidFill>
                  <a:schemeClr val="accent2">
                    <a:lumMod val="75000"/>
                  </a:schemeClr>
                </a:solidFill>
                <a:latin typeface="Times-Roman"/>
              </a:rPr>
              <a:t>magnesium oxide (400 mg BID) </a:t>
            </a:r>
            <a:r>
              <a:rPr lang="en-US" sz="2400" b="1" dirty="0">
                <a:solidFill>
                  <a:schemeClr val="tx1">
                    <a:lumMod val="50000"/>
                  </a:schemeClr>
                </a:solidFill>
                <a:latin typeface="Times-Roman"/>
              </a:rPr>
              <a:t>may </a:t>
            </a:r>
            <a:r>
              <a:rPr lang="en-US" sz="2400" b="1" dirty="0" smtClean="0">
                <a:solidFill>
                  <a:schemeClr val="tx1">
                    <a:lumMod val="50000"/>
                  </a:schemeClr>
                </a:solidFill>
                <a:latin typeface="Times-Roman"/>
              </a:rPr>
              <a:t>enhance calcemic </a:t>
            </a:r>
            <a:r>
              <a:rPr lang="en-US" sz="2400" b="1" dirty="0">
                <a:solidFill>
                  <a:schemeClr val="tx1">
                    <a:lumMod val="50000"/>
                  </a:schemeClr>
                </a:solidFill>
                <a:latin typeface="Times-Roman"/>
              </a:rPr>
              <a:t>recovery.</a:t>
            </a:r>
            <a:endParaRPr lang="en-US" b="1" dirty="0">
              <a:solidFill>
                <a:schemeClr val="tx1">
                  <a:lumMod val="50000"/>
                </a:schemeClr>
              </a:solidFill>
            </a:endParaRPr>
          </a:p>
        </p:txBody>
      </p:sp>
    </p:spTree>
    <p:extLst>
      <p:ext uri="{BB962C8B-B14F-4D97-AF65-F5344CB8AC3E}">
        <p14:creationId xmlns:p14="http://schemas.microsoft.com/office/powerpoint/2010/main" val="2845539708"/>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1368"/>
          </a:xfrm>
          <a:solidFill>
            <a:schemeClr val="accent6">
              <a:lumMod val="75000"/>
            </a:schemeClr>
          </a:solidFill>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Acute Management of Hypoparathyroidism</a:t>
            </a:r>
          </a:p>
        </p:txBody>
      </p:sp>
      <p:sp>
        <p:nvSpPr>
          <p:cNvPr id="3" name="Content Placeholder 2"/>
          <p:cNvSpPr>
            <a:spLocks noGrp="1"/>
          </p:cNvSpPr>
          <p:nvPr>
            <p:ph idx="1"/>
          </p:nvPr>
        </p:nvSpPr>
        <p:spPr>
          <a:xfrm>
            <a:off x="0" y="811369"/>
            <a:ext cx="12192000" cy="6046631"/>
          </a:xfrm>
          <a:solidFill>
            <a:schemeClr val="accent2">
              <a:lumMod val="20000"/>
              <a:lumOff val="80000"/>
            </a:schemeClr>
          </a:solidFill>
        </p:spPr>
        <p:txBody>
          <a:bodyPr>
            <a:normAutofit/>
          </a:bodyPr>
          <a:lstStyle/>
          <a:p>
            <a:r>
              <a:rPr lang="en-US" sz="2800" b="1" dirty="0" err="1">
                <a:solidFill>
                  <a:schemeClr val="tx1">
                    <a:lumMod val="50000"/>
                  </a:schemeClr>
                </a:solidFill>
                <a:latin typeface="Times-Roman"/>
              </a:rPr>
              <a:t>Hypocalcemic</a:t>
            </a:r>
            <a:r>
              <a:rPr lang="en-US" sz="2800" b="1" dirty="0">
                <a:solidFill>
                  <a:schemeClr val="tx1">
                    <a:lumMod val="50000"/>
                  </a:schemeClr>
                </a:solidFill>
                <a:latin typeface="Times-Roman"/>
              </a:rPr>
              <a:t> patients should be monitored </a:t>
            </a:r>
            <a:r>
              <a:rPr lang="en-US" sz="2800" b="1" dirty="0" smtClean="0">
                <a:solidFill>
                  <a:schemeClr val="tx1">
                    <a:lumMod val="50000"/>
                  </a:schemeClr>
                </a:solidFill>
                <a:latin typeface="Times-Roman"/>
              </a:rPr>
              <a:t>overnight with </a:t>
            </a:r>
            <a:r>
              <a:rPr lang="en-US" sz="2800" b="1" dirty="0">
                <a:solidFill>
                  <a:schemeClr val="tx1">
                    <a:lumMod val="50000"/>
                  </a:schemeClr>
                </a:solidFill>
                <a:latin typeface="Times-Roman"/>
              </a:rPr>
              <a:t>frequent measurement of calcium and </a:t>
            </a:r>
            <a:r>
              <a:rPr lang="en-US" sz="2800" b="1" dirty="0" smtClean="0">
                <a:solidFill>
                  <a:schemeClr val="tx1">
                    <a:lumMod val="50000"/>
                  </a:schemeClr>
                </a:solidFill>
                <a:latin typeface="Times-Roman"/>
              </a:rPr>
              <a:t>magnesium levels</a:t>
            </a:r>
            <a:r>
              <a:rPr lang="en-US" sz="2800" b="1" dirty="0">
                <a:solidFill>
                  <a:schemeClr val="tx1">
                    <a:lumMod val="50000"/>
                  </a:schemeClr>
                </a:solidFill>
                <a:latin typeface="Times-Roman"/>
              </a:rPr>
              <a:t>. </a:t>
            </a:r>
            <a:endParaRPr lang="en-US" sz="2800" b="1" dirty="0" smtClean="0">
              <a:solidFill>
                <a:schemeClr val="tx1">
                  <a:lumMod val="50000"/>
                </a:schemeClr>
              </a:solidFill>
              <a:latin typeface="Times-Roman"/>
            </a:endParaRPr>
          </a:p>
          <a:p>
            <a:r>
              <a:rPr lang="en-US" sz="2800" b="1" dirty="0" smtClean="0">
                <a:solidFill>
                  <a:schemeClr val="tx1">
                    <a:lumMod val="50000"/>
                  </a:schemeClr>
                </a:solidFill>
                <a:latin typeface="Times-Roman"/>
              </a:rPr>
              <a:t>If </a:t>
            </a:r>
            <a:r>
              <a:rPr lang="en-US" sz="2800" b="1" dirty="0">
                <a:solidFill>
                  <a:srgbClr val="FD0B0B"/>
                </a:solidFill>
                <a:latin typeface="Times-Roman"/>
              </a:rPr>
              <a:t>severe hypocalcemia </a:t>
            </a:r>
            <a:r>
              <a:rPr lang="en-US" sz="2800" b="1" dirty="0">
                <a:solidFill>
                  <a:schemeClr val="tx1">
                    <a:lumMod val="50000"/>
                  </a:schemeClr>
                </a:solidFill>
                <a:latin typeface="Times-Roman"/>
              </a:rPr>
              <a:t>develops </a:t>
            </a:r>
            <a:r>
              <a:rPr lang="en-US" sz="2800" b="1" dirty="0">
                <a:solidFill>
                  <a:srgbClr val="FD0B0B"/>
                </a:solidFill>
                <a:latin typeface="Times-Roman"/>
              </a:rPr>
              <a:t>with </a:t>
            </a:r>
            <a:r>
              <a:rPr lang="en-US" sz="2800" b="1" dirty="0" smtClean="0">
                <a:solidFill>
                  <a:srgbClr val="FD0B0B"/>
                </a:solidFill>
                <a:latin typeface="Times-Roman"/>
              </a:rPr>
              <a:t>symptoms</a:t>
            </a:r>
            <a:r>
              <a:rPr lang="en-US" sz="2800" b="1" dirty="0" smtClean="0">
                <a:solidFill>
                  <a:schemeClr val="tx1">
                    <a:lumMod val="50000"/>
                  </a:schemeClr>
                </a:solidFill>
                <a:latin typeface="Times-Roman"/>
              </a:rPr>
              <a:t>, </a:t>
            </a:r>
            <a:r>
              <a:rPr lang="en-US" sz="2800" b="1" dirty="0" smtClean="0">
                <a:solidFill>
                  <a:srgbClr val="FD0B0B"/>
                </a:solidFill>
                <a:latin typeface="Times-Roman"/>
              </a:rPr>
              <a:t>IV </a:t>
            </a:r>
            <a:r>
              <a:rPr lang="en-US" sz="2800" b="1" dirty="0">
                <a:solidFill>
                  <a:srgbClr val="FD0B0B"/>
                </a:solidFill>
                <a:latin typeface="Times-Roman"/>
              </a:rPr>
              <a:t>calcium </a:t>
            </a:r>
            <a:r>
              <a:rPr lang="en-US" sz="2800" b="1" dirty="0">
                <a:solidFill>
                  <a:schemeClr val="tx1">
                    <a:lumMod val="50000"/>
                  </a:schemeClr>
                </a:solidFill>
                <a:latin typeface="Times-Roman"/>
              </a:rPr>
              <a:t>should be administered </a:t>
            </a:r>
            <a:r>
              <a:rPr lang="en-US" sz="2800" b="1" dirty="0">
                <a:solidFill>
                  <a:srgbClr val="FD0B0B"/>
                </a:solidFill>
                <a:latin typeface="Times-Roman"/>
              </a:rPr>
              <a:t>as a bolus </a:t>
            </a:r>
            <a:r>
              <a:rPr lang="en-US" sz="2800" b="1" u="sng" dirty="0">
                <a:solidFill>
                  <a:schemeClr val="tx1">
                    <a:lumMod val="50000"/>
                  </a:schemeClr>
                </a:solidFill>
                <a:latin typeface="Times-Roman"/>
              </a:rPr>
              <a:t>(1 to 2 g </a:t>
            </a:r>
            <a:r>
              <a:rPr lang="en-US" sz="2800" b="1" u="sng" dirty="0" smtClean="0">
                <a:solidFill>
                  <a:schemeClr val="tx1">
                    <a:lumMod val="50000"/>
                  </a:schemeClr>
                </a:solidFill>
                <a:latin typeface="Times-Roman"/>
              </a:rPr>
              <a:t>of </a:t>
            </a:r>
            <a:r>
              <a:rPr lang="it-IT" sz="2800" b="1" u="sng" dirty="0" smtClean="0">
                <a:solidFill>
                  <a:schemeClr val="tx1">
                    <a:lumMod val="50000"/>
                  </a:schemeClr>
                </a:solidFill>
                <a:latin typeface="Times-Roman"/>
              </a:rPr>
              <a:t>calcium </a:t>
            </a:r>
            <a:r>
              <a:rPr lang="it-IT" sz="2800" b="1" u="sng" dirty="0">
                <a:solidFill>
                  <a:schemeClr val="tx1">
                    <a:lumMod val="50000"/>
                  </a:schemeClr>
                </a:solidFill>
                <a:latin typeface="Times-Roman"/>
              </a:rPr>
              <a:t>gluconate [9% elemental calcium] in 50 mL of </a:t>
            </a:r>
            <a:r>
              <a:rPr lang="it-IT" sz="2800" b="1" u="sng" dirty="0" smtClean="0">
                <a:solidFill>
                  <a:schemeClr val="tx1">
                    <a:lumMod val="50000"/>
                  </a:schemeClr>
                </a:solidFill>
                <a:latin typeface="Times-Roman"/>
              </a:rPr>
              <a:t>5% </a:t>
            </a:r>
            <a:r>
              <a:rPr lang="en-US" sz="2800" b="1" u="sng" dirty="0" smtClean="0">
                <a:solidFill>
                  <a:schemeClr val="tx1">
                    <a:lumMod val="50000"/>
                  </a:schemeClr>
                </a:solidFill>
                <a:latin typeface="Times-Roman"/>
              </a:rPr>
              <a:t>dextrose </a:t>
            </a:r>
            <a:r>
              <a:rPr lang="en-US" sz="2800" b="1" u="sng" dirty="0">
                <a:solidFill>
                  <a:schemeClr val="tx1">
                    <a:lumMod val="50000"/>
                  </a:schemeClr>
                </a:solidFill>
                <a:latin typeface="Times-Roman"/>
              </a:rPr>
              <a:t>infused over 20 minutes) </a:t>
            </a:r>
            <a:r>
              <a:rPr lang="en-US" sz="2800" b="1" dirty="0">
                <a:solidFill>
                  <a:srgbClr val="FD0B0B"/>
                </a:solidFill>
                <a:latin typeface="Times-Roman"/>
              </a:rPr>
              <a:t>or infusion of a </a:t>
            </a:r>
            <a:r>
              <a:rPr lang="en-US" sz="2800" b="1" dirty="0" smtClean="0">
                <a:solidFill>
                  <a:srgbClr val="FD0B0B"/>
                </a:solidFill>
                <a:latin typeface="Times-Roman"/>
              </a:rPr>
              <a:t>solution composed </a:t>
            </a:r>
            <a:r>
              <a:rPr lang="en-US" sz="2800" b="1" dirty="0">
                <a:solidFill>
                  <a:srgbClr val="FD0B0B"/>
                </a:solidFill>
                <a:latin typeface="Times-Roman"/>
              </a:rPr>
              <a:t>of 11 g calcium gluconate </a:t>
            </a:r>
            <a:r>
              <a:rPr lang="en-US" sz="2800" b="1" dirty="0">
                <a:solidFill>
                  <a:schemeClr val="tx1">
                    <a:lumMod val="50000"/>
                  </a:schemeClr>
                </a:solidFill>
                <a:latin typeface="Times-Roman"/>
              </a:rPr>
              <a:t>added to </a:t>
            </a:r>
            <a:r>
              <a:rPr lang="en-US" sz="2800" b="1" dirty="0" smtClean="0">
                <a:solidFill>
                  <a:srgbClr val="FD0B0B"/>
                </a:solidFill>
                <a:latin typeface="Times-Roman"/>
              </a:rPr>
              <a:t>normal saline </a:t>
            </a:r>
            <a:r>
              <a:rPr lang="en-US" sz="2800" b="1" dirty="0">
                <a:solidFill>
                  <a:srgbClr val="FD0B0B"/>
                </a:solidFill>
                <a:latin typeface="Times-Roman"/>
              </a:rPr>
              <a:t>or 5% dextrose </a:t>
            </a:r>
            <a:r>
              <a:rPr lang="en-US" sz="2800" b="1" dirty="0">
                <a:solidFill>
                  <a:schemeClr val="tx1">
                    <a:lumMod val="50000"/>
                  </a:schemeClr>
                </a:solidFill>
                <a:latin typeface="Times-Roman"/>
              </a:rPr>
              <a:t>water to provide a final volume </a:t>
            </a:r>
            <a:r>
              <a:rPr lang="en-US" sz="2800" b="1" dirty="0" smtClean="0">
                <a:solidFill>
                  <a:schemeClr val="tx1">
                    <a:lumMod val="50000"/>
                  </a:schemeClr>
                </a:solidFill>
                <a:latin typeface="Times-Roman"/>
              </a:rPr>
              <a:t>of </a:t>
            </a:r>
            <a:r>
              <a:rPr lang="en-US" sz="2800" b="1" dirty="0" smtClean="0">
                <a:solidFill>
                  <a:srgbClr val="FD0B0B"/>
                </a:solidFill>
                <a:latin typeface="Times-Roman"/>
              </a:rPr>
              <a:t>1,000 </a:t>
            </a:r>
            <a:r>
              <a:rPr lang="en-US" sz="2800" b="1" dirty="0">
                <a:solidFill>
                  <a:srgbClr val="FD0B0B"/>
                </a:solidFill>
                <a:latin typeface="Times-Roman"/>
              </a:rPr>
              <a:t>mL </a:t>
            </a:r>
            <a:r>
              <a:rPr lang="en-US" sz="2800" b="1" dirty="0">
                <a:solidFill>
                  <a:schemeClr val="tx1">
                    <a:lumMod val="50000"/>
                  </a:schemeClr>
                </a:solidFill>
                <a:latin typeface="Times-Roman"/>
              </a:rPr>
              <a:t>administered at 50 mL/hour (</a:t>
            </a:r>
            <a:r>
              <a:rPr lang="en-US" sz="2800" b="1" u="sng" dirty="0">
                <a:solidFill>
                  <a:schemeClr val="tx1">
                    <a:lumMod val="50000"/>
                  </a:schemeClr>
                </a:solidFill>
                <a:latin typeface="Times-Roman"/>
              </a:rPr>
              <a:t>equivalent to </a:t>
            </a:r>
            <a:r>
              <a:rPr lang="en-US" sz="2800" b="1" u="sng" dirty="0" smtClean="0">
                <a:solidFill>
                  <a:schemeClr val="tx1">
                    <a:lumMod val="50000"/>
                  </a:schemeClr>
                </a:solidFill>
                <a:latin typeface="Times-Roman"/>
              </a:rPr>
              <a:t>50 mg/hour</a:t>
            </a:r>
            <a:r>
              <a:rPr lang="en-US" sz="2800" b="1" dirty="0">
                <a:solidFill>
                  <a:schemeClr val="tx1">
                    <a:lumMod val="50000"/>
                  </a:schemeClr>
                </a:solidFill>
                <a:latin typeface="Times-Roman"/>
              </a:rPr>
              <a:t>) and adjusted to maintain the calcium level in </a:t>
            </a:r>
            <a:r>
              <a:rPr lang="en-US" sz="2800" b="1" dirty="0" smtClean="0">
                <a:solidFill>
                  <a:schemeClr val="tx1">
                    <a:lumMod val="50000"/>
                  </a:schemeClr>
                </a:solidFill>
                <a:latin typeface="Times-Roman"/>
              </a:rPr>
              <a:t>the low </a:t>
            </a:r>
            <a:r>
              <a:rPr lang="en-US" sz="2800" b="1" dirty="0">
                <a:solidFill>
                  <a:schemeClr val="tx1">
                    <a:lumMod val="50000"/>
                  </a:schemeClr>
                </a:solidFill>
                <a:latin typeface="Times-Roman"/>
              </a:rPr>
              <a:t>normal range. </a:t>
            </a:r>
            <a:endParaRPr lang="en-US" sz="2800" b="1" dirty="0" smtClean="0">
              <a:solidFill>
                <a:schemeClr val="tx1">
                  <a:lumMod val="50000"/>
                </a:schemeClr>
              </a:solidFill>
              <a:latin typeface="Times-Roman"/>
            </a:endParaRPr>
          </a:p>
          <a:p>
            <a:r>
              <a:rPr lang="en-US" sz="2800" b="1" dirty="0" smtClean="0">
                <a:solidFill>
                  <a:schemeClr val="accent4">
                    <a:lumMod val="75000"/>
                  </a:schemeClr>
                </a:solidFill>
                <a:latin typeface="Times-Roman"/>
              </a:rPr>
              <a:t>Higher </a:t>
            </a:r>
            <a:r>
              <a:rPr lang="en-US" sz="2800" b="1" dirty="0">
                <a:solidFill>
                  <a:schemeClr val="accent4">
                    <a:lumMod val="75000"/>
                  </a:schemeClr>
                </a:solidFill>
                <a:latin typeface="Times-Roman"/>
              </a:rPr>
              <a:t>doses of oral calcium </a:t>
            </a:r>
            <a:r>
              <a:rPr lang="en-US" sz="2800" b="1" dirty="0">
                <a:solidFill>
                  <a:schemeClr val="tx1">
                    <a:lumMod val="50000"/>
                  </a:schemeClr>
                </a:solidFill>
                <a:latin typeface="Times-Roman"/>
              </a:rPr>
              <a:t>(3 to </a:t>
            </a:r>
            <a:r>
              <a:rPr lang="en-US" sz="2800" b="1" dirty="0" smtClean="0">
                <a:solidFill>
                  <a:schemeClr val="tx1">
                    <a:lumMod val="50000"/>
                  </a:schemeClr>
                </a:solidFill>
                <a:latin typeface="Times-Roman"/>
              </a:rPr>
              <a:t>4 grams </a:t>
            </a:r>
            <a:r>
              <a:rPr lang="en-US" sz="2800" b="1" dirty="0">
                <a:solidFill>
                  <a:schemeClr val="tx1">
                    <a:lumMod val="50000"/>
                  </a:schemeClr>
                </a:solidFill>
                <a:latin typeface="Times-Roman"/>
              </a:rPr>
              <a:t>of elemental calcium daily given in 3 to 4 </a:t>
            </a:r>
            <a:r>
              <a:rPr lang="en-US" sz="2800" b="1" dirty="0" smtClean="0">
                <a:solidFill>
                  <a:schemeClr val="tx1">
                    <a:lumMod val="50000"/>
                  </a:schemeClr>
                </a:solidFill>
                <a:latin typeface="Times-Roman"/>
              </a:rPr>
              <a:t>doses) should </a:t>
            </a:r>
            <a:r>
              <a:rPr lang="en-US" sz="2800" b="1" dirty="0">
                <a:solidFill>
                  <a:schemeClr val="tx1">
                    <a:lumMod val="50000"/>
                  </a:schemeClr>
                </a:solidFill>
                <a:latin typeface="Times-Roman"/>
              </a:rPr>
              <a:t>be initiated as soon as the patient can swallow </a:t>
            </a:r>
            <a:r>
              <a:rPr lang="en-US" sz="2800" b="1" dirty="0" smtClean="0">
                <a:solidFill>
                  <a:schemeClr val="tx1">
                    <a:lumMod val="50000"/>
                  </a:schemeClr>
                </a:solidFill>
                <a:latin typeface="Times-Roman"/>
              </a:rPr>
              <a:t>oral medication</a:t>
            </a:r>
            <a:r>
              <a:rPr lang="en-US" sz="2800" b="1" dirty="0">
                <a:solidFill>
                  <a:schemeClr val="tx1">
                    <a:lumMod val="50000"/>
                  </a:schemeClr>
                </a:solidFill>
                <a:latin typeface="Times-Roman"/>
              </a:rPr>
              <a:t>. </a:t>
            </a:r>
            <a:endParaRPr lang="en-US" sz="2800" b="1" dirty="0" smtClean="0">
              <a:solidFill>
                <a:schemeClr val="tx1">
                  <a:lumMod val="50000"/>
                </a:schemeClr>
              </a:solidFill>
              <a:latin typeface="Times-Roman"/>
            </a:endParaRPr>
          </a:p>
          <a:p>
            <a:r>
              <a:rPr lang="en-US" sz="2800" b="1" dirty="0" smtClean="0">
                <a:solidFill>
                  <a:srgbClr val="9A3AA4"/>
                </a:solidFill>
                <a:latin typeface="Times-Roman"/>
              </a:rPr>
              <a:t>Vitamin </a:t>
            </a:r>
            <a:r>
              <a:rPr lang="en-US" sz="2800" b="1" dirty="0">
                <a:solidFill>
                  <a:srgbClr val="9A3AA4"/>
                </a:solidFill>
                <a:latin typeface="Times-Roman"/>
              </a:rPr>
              <a:t>D analogs </a:t>
            </a:r>
            <a:r>
              <a:rPr lang="en-US" sz="2800" b="1" dirty="0">
                <a:solidFill>
                  <a:schemeClr val="tx1">
                    <a:lumMod val="50000"/>
                  </a:schemeClr>
                </a:solidFill>
                <a:latin typeface="Times-Roman"/>
              </a:rPr>
              <a:t>such as calcitriol should </a:t>
            </a:r>
            <a:r>
              <a:rPr lang="en-US" sz="2800" b="1" dirty="0" smtClean="0">
                <a:solidFill>
                  <a:schemeClr val="tx1">
                    <a:lumMod val="50000"/>
                  </a:schemeClr>
                </a:solidFill>
                <a:latin typeface="Times-Roman"/>
              </a:rPr>
              <a:t>be employed </a:t>
            </a:r>
            <a:r>
              <a:rPr lang="en-US" sz="2800" b="1" dirty="0">
                <a:solidFill>
                  <a:schemeClr val="tx1">
                    <a:lumMod val="50000"/>
                  </a:schemeClr>
                </a:solidFill>
                <a:latin typeface="Times-Roman"/>
              </a:rPr>
              <a:t>but may take up to 72 hours to be effective.</a:t>
            </a:r>
            <a:endParaRPr lang="en-US" sz="2400" b="1" dirty="0">
              <a:solidFill>
                <a:schemeClr val="tx1">
                  <a:lumMod val="50000"/>
                </a:schemeClr>
              </a:solidFill>
            </a:endParaRPr>
          </a:p>
        </p:txBody>
      </p:sp>
    </p:spTree>
    <p:extLst>
      <p:ext uri="{BB962C8B-B14F-4D97-AF65-F5344CB8AC3E}">
        <p14:creationId xmlns:p14="http://schemas.microsoft.com/office/powerpoint/2010/main" val="2589166030"/>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734096"/>
          </a:xfrm>
          <a:solidFill>
            <a:schemeClr val="accent6">
              <a:lumMod val="75000"/>
            </a:schemeClr>
          </a:solidFill>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Acute Management of Hypoparathyroidism</a:t>
            </a:r>
          </a:p>
        </p:txBody>
      </p:sp>
      <p:sp>
        <p:nvSpPr>
          <p:cNvPr id="3" name="Content Placeholder 2"/>
          <p:cNvSpPr>
            <a:spLocks noGrp="1"/>
          </p:cNvSpPr>
          <p:nvPr>
            <p:ph idx="1"/>
          </p:nvPr>
        </p:nvSpPr>
        <p:spPr>
          <a:xfrm>
            <a:off x="-1" y="734096"/>
            <a:ext cx="12191999" cy="6123904"/>
          </a:xfrm>
          <a:solidFill>
            <a:schemeClr val="accent2">
              <a:lumMod val="20000"/>
              <a:lumOff val="80000"/>
            </a:schemeClr>
          </a:solidFill>
        </p:spPr>
        <p:txBody>
          <a:bodyPr>
            <a:normAutofit/>
          </a:bodyPr>
          <a:lstStyle/>
          <a:p>
            <a:r>
              <a:rPr lang="en-US" b="1" dirty="0">
                <a:solidFill>
                  <a:schemeClr val="tx1">
                    <a:lumMod val="50000"/>
                  </a:schemeClr>
                </a:solidFill>
                <a:latin typeface="Times-Roman"/>
              </a:rPr>
              <a:t>Calcitriol markedly increases the intestinal </a:t>
            </a:r>
            <a:r>
              <a:rPr lang="en-US" b="1" dirty="0" smtClean="0">
                <a:solidFill>
                  <a:schemeClr val="tx1">
                    <a:lumMod val="50000"/>
                  </a:schemeClr>
                </a:solidFill>
                <a:latin typeface="Times-Roman"/>
              </a:rPr>
              <a:t>absorption of </a:t>
            </a:r>
            <a:r>
              <a:rPr lang="en-US" b="1" dirty="0">
                <a:solidFill>
                  <a:schemeClr val="tx1">
                    <a:lumMod val="50000"/>
                  </a:schemeClr>
                </a:solidFill>
                <a:latin typeface="Times-Roman"/>
              </a:rPr>
              <a:t>calcium and also liberates calcium from </a:t>
            </a:r>
            <a:r>
              <a:rPr lang="en-US" b="1" dirty="0" smtClean="0">
                <a:solidFill>
                  <a:schemeClr val="tx1">
                    <a:lumMod val="50000"/>
                  </a:schemeClr>
                </a:solidFill>
                <a:latin typeface="Times-Roman"/>
              </a:rPr>
              <a:t>bone. </a:t>
            </a:r>
          </a:p>
          <a:p>
            <a:r>
              <a:rPr lang="en-US" b="1" dirty="0" smtClean="0">
                <a:solidFill>
                  <a:srgbClr val="00B050"/>
                </a:solidFill>
                <a:latin typeface="Times-Roman"/>
              </a:rPr>
              <a:t>Calcitriol</a:t>
            </a:r>
            <a:r>
              <a:rPr lang="en-US" b="1" dirty="0" smtClean="0">
                <a:solidFill>
                  <a:schemeClr val="tx1">
                    <a:lumMod val="50000"/>
                  </a:schemeClr>
                </a:solidFill>
                <a:latin typeface="Times-Roman"/>
              </a:rPr>
              <a:t> </a:t>
            </a:r>
            <a:r>
              <a:rPr lang="en-US" b="1" dirty="0">
                <a:solidFill>
                  <a:schemeClr val="tx1">
                    <a:lumMod val="50000"/>
                  </a:schemeClr>
                </a:solidFill>
                <a:latin typeface="Times-Roman"/>
              </a:rPr>
              <a:t>has a relatively short </a:t>
            </a:r>
            <a:r>
              <a:rPr lang="en-US" b="1" dirty="0">
                <a:solidFill>
                  <a:srgbClr val="00B050"/>
                </a:solidFill>
                <a:latin typeface="Times-Roman"/>
              </a:rPr>
              <a:t>half-life, 5 to 8 hours</a:t>
            </a:r>
            <a:r>
              <a:rPr lang="en-US" b="1" dirty="0">
                <a:solidFill>
                  <a:schemeClr val="tx1">
                    <a:lumMod val="50000"/>
                  </a:schemeClr>
                </a:solidFill>
                <a:latin typeface="Times-Roman"/>
              </a:rPr>
              <a:t>, </a:t>
            </a:r>
            <a:r>
              <a:rPr lang="en-US" b="1" dirty="0" smtClean="0">
                <a:solidFill>
                  <a:schemeClr val="tx1">
                    <a:lumMod val="50000"/>
                  </a:schemeClr>
                </a:solidFill>
                <a:latin typeface="Times-Roman"/>
              </a:rPr>
              <a:t>but this </a:t>
            </a:r>
            <a:r>
              <a:rPr lang="en-US" b="1" dirty="0">
                <a:solidFill>
                  <a:schemeClr val="tx1">
                    <a:lumMod val="50000"/>
                  </a:schemeClr>
                </a:solidFill>
                <a:latin typeface="Times-Roman"/>
              </a:rPr>
              <a:t>can double in patients with renal failure. </a:t>
            </a:r>
            <a:endParaRPr lang="en-US" b="1" dirty="0" smtClean="0">
              <a:solidFill>
                <a:schemeClr val="tx1">
                  <a:lumMod val="50000"/>
                </a:schemeClr>
              </a:solidFill>
              <a:latin typeface="Times-Roman"/>
            </a:endParaRPr>
          </a:p>
          <a:p>
            <a:r>
              <a:rPr lang="en-US" b="1" dirty="0" smtClean="0">
                <a:solidFill>
                  <a:schemeClr val="tx1">
                    <a:lumMod val="50000"/>
                  </a:schemeClr>
                </a:solidFill>
                <a:latin typeface="Times-Roman"/>
              </a:rPr>
              <a:t>In contrast, fat-soluble </a:t>
            </a:r>
            <a:r>
              <a:rPr lang="en-US" b="1" dirty="0">
                <a:solidFill>
                  <a:schemeClr val="tx1">
                    <a:lumMod val="50000"/>
                  </a:schemeClr>
                </a:solidFill>
                <a:latin typeface="Times-Roman"/>
              </a:rPr>
              <a:t>vitamin D3, </a:t>
            </a:r>
            <a:r>
              <a:rPr lang="en-US" b="1" dirty="0">
                <a:solidFill>
                  <a:schemeClr val="accent5">
                    <a:lumMod val="75000"/>
                  </a:schemeClr>
                </a:solidFill>
                <a:latin typeface="Times-Roman"/>
              </a:rPr>
              <a:t>cholecalciferol</a:t>
            </a:r>
            <a:r>
              <a:rPr lang="en-US" b="1" dirty="0">
                <a:solidFill>
                  <a:schemeClr val="tx1">
                    <a:lumMod val="50000"/>
                  </a:schemeClr>
                </a:solidFill>
                <a:latin typeface="Times-Roman"/>
              </a:rPr>
              <a:t>, has a </a:t>
            </a:r>
            <a:r>
              <a:rPr lang="en-US" b="1" dirty="0">
                <a:solidFill>
                  <a:schemeClr val="accent5">
                    <a:lumMod val="75000"/>
                  </a:schemeClr>
                </a:solidFill>
                <a:latin typeface="Times-Roman"/>
              </a:rPr>
              <a:t>half-life </a:t>
            </a:r>
            <a:r>
              <a:rPr lang="en-US" b="1" dirty="0" smtClean="0">
                <a:solidFill>
                  <a:schemeClr val="accent5">
                    <a:lumMod val="75000"/>
                  </a:schemeClr>
                </a:solidFill>
                <a:latin typeface="Times-Roman"/>
              </a:rPr>
              <a:t>of weeks </a:t>
            </a:r>
            <a:r>
              <a:rPr lang="en-US" b="1" dirty="0">
                <a:solidFill>
                  <a:schemeClr val="accent5">
                    <a:lumMod val="75000"/>
                  </a:schemeClr>
                </a:solidFill>
                <a:latin typeface="Times-Roman"/>
              </a:rPr>
              <a:t>to </a:t>
            </a:r>
            <a:r>
              <a:rPr lang="en-US" b="1" dirty="0" smtClean="0">
                <a:solidFill>
                  <a:schemeClr val="accent5">
                    <a:lumMod val="75000"/>
                  </a:schemeClr>
                </a:solidFill>
                <a:latin typeface="Times-Roman"/>
              </a:rPr>
              <a:t>months</a:t>
            </a:r>
            <a:r>
              <a:rPr lang="en-US" b="1" dirty="0" smtClean="0">
                <a:solidFill>
                  <a:schemeClr val="tx1">
                    <a:lumMod val="50000"/>
                  </a:schemeClr>
                </a:solidFill>
                <a:latin typeface="Times-Roman"/>
              </a:rPr>
              <a:t>. </a:t>
            </a:r>
            <a:r>
              <a:rPr lang="en-US" b="1" dirty="0">
                <a:solidFill>
                  <a:schemeClr val="tx1">
                    <a:lumMod val="50000"/>
                  </a:schemeClr>
                </a:solidFill>
                <a:latin typeface="Times-Roman"/>
              </a:rPr>
              <a:t>Therefore, toxicity from </a:t>
            </a:r>
            <a:r>
              <a:rPr lang="en-US" b="1" dirty="0" smtClean="0">
                <a:solidFill>
                  <a:schemeClr val="tx1">
                    <a:lumMod val="50000"/>
                  </a:schemeClr>
                </a:solidFill>
                <a:latin typeface="Times-Roman"/>
              </a:rPr>
              <a:t>excessive calcitriol </a:t>
            </a:r>
            <a:r>
              <a:rPr lang="en-US" b="1" dirty="0">
                <a:solidFill>
                  <a:schemeClr val="tx1">
                    <a:lumMod val="50000"/>
                  </a:schemeClr>
                </a:solidFill>
                <a:latin typeface="Times-Roman"/>
              </a:rPr>
              <a:t>can be reversed in days, whereas vitamin </a:t>
            </a:r>
            <a:r>
              <a:rPr lang="en-US" b="1" dirty="0" smtClean="0">
                <a:solidFill>
                  <a:schemeClr val="tx1">
                    <a:lumMod val="50000"/>
                  </a:schemeClr>
                </a:solidFill>
                <a:latin typeface="Times-Roman"/>
              </a:rPr>
              <a:t>D3 toxicity </a:t>
            </a:r>
            <a:r>
              <a:rPr lang="en-US" b="1" dirty="0">
                <a:solidFill>
                  <a:schemeClr val="tx1">
                    <a:lumMod val="50000"/>
                  </a:schemeClr>
                </a:solidFill>
                <a:latin typeface="Times-Roman"/>
              </a:rPr>
              <a:t>can last for weeks (with the potential for soft </a:t>
            </a:r>
            <a:r>
              <a:rPr lang="en-US" b="1" dirty="0" smtClean="0">
                <a:solidFill>
                  <a:schemeClr val="tx1">
                    <a:lumMod val="50000"/>
                  </a:schemeClr>
                </a:solidFill>
                <a:latin typeface="Times-Roman"/>
              </a:rPr>
              <a:t>tissue calcification</a:t>
            </a:r>
            <a:r>
              <a:rPr lang="en-US" b="1" dirty="0">
                <a:solidFill>
                  <a:schemeClr val="tx1">
                    <a:lumMod val="50000"/>
                  </a:schemeClr>
                </a:solidFill>
                <a:latin typeface="Times-Roman"/>
              </a:rPr>
              <a:t>, renal stones, or permanent renal failure</a:t>
            </a:r>
            <a:r>
              <a:rPr lang="en-US" b="1" dirty="0" smtClean="0">
                <a:solidFill>
                  <a:schemeClr val="tx1">
                    <a:lumMod val="50000"/>
                  </a:schemeClr>
                </a:solidFill>
                <a:latin typeface="Times-Roman"/>
              </a:rPr>
              <a:t>). </a:t>
            </a:r>
          </a:p>
          <a:p>
            <a:r>
              <a:rPr lang="en-US" b="1" dirty="0" smtClean="0">
                <a:solidFill>
                  <a:schemeClr val="accent1"/>
                </a:solidFill>
                <a:latin typeface="Times-Roman"/>
              </a:rPr>
              <a:t>After </a:t>
            </a:r>
            <a:r>
              <a:rPr lang="en-US" b="1" dirty="0">
                <a:solidFill>
                  <a:schemeClr val="accent1"/>
                </a:solidFill>
                <a:latin typeface="Times-Roman"/>
              </a:rPr>
              <a:t>discharge</a:t>
            </a:r>
            <a:r>
              <a:rPr lang="en-US" b="1" dirty="0">
                <a:solidFill>
                  <a:schemeClr val="tx1">
                    <a:lumMod val="50000"/>
                  </a:schemeClr>
                </a:solidFill>
                <a:latin typeface="Times-Roman"/>
              </a:rPr>
              <a:t>, </a:t>
            </a:r>
            <a:r>
              <a:rPr lang="en-US" b="1" dirty="0">
                <a:solidFill>
                  <a:schemeClr val="accent1"/>
                </a:solidFill>
                <a:latin typeface="Times-Roman"/>
              </a:rPr>
              <a:t>calcium</a:t>
            </a:r>
            <a:r>
              <a:rPr lang="en-US" b="1" dirty="0">
                <a:solidFill>
                  <a:schemeClr val="tx1">
                    <a:lumMod val="50000"/>
                  </a:schemeClr>
                </a:solidFill>
                <a:latin typeface="Times-Roman"/>
              </a:rPr>
              <a:t> levels should be </a:t>
            </a:r>
            <a:r>
              <a:rPr lang="en-US" b="1" dirty="0" smtClean="0">
                <a:solidFill>
                  <a:schemeClr val="tx1">
                    <a:lumMod val="50000"/>
                  </a:schemeClr>
                </a:solidFill>
                <a:latin typeface="Times-Roman"/>
              </a:rPr>
              <a:t>monitored </a:t>
            </a:r>
            <a:r>
              <a:rPr lang="en-US" b="1" dirty="0" smtClean="0">
                <a:solidFill>
                  <a:schemeClr val="accent1"/>
                </a:solidFill>
                <a:latin typeface="Times-Roman"/>
              </a:rPr>
              <a:t>at </a:t>
            </a:r>
            <a:r>
              <a:rPr lang="en-US" b="1" dirty="0">
                <a:solidFill>
                  <a:schemeClr val="accent1"/>
                </a:solidFill>
                <a:latin typeface="Times-Roman"/>
              </a:rPr>
              <a:t>least twice weekly</a:t>
            </a:r>
            <a:r>
              <a:rPr lang="en-US" b="1" dirty="0">
                <a:solidFill>
                  <a:schemeClr val="tx1">
                    <a:lumMod val="50000"/>
                  </a:schemeClr>
                </a:solidFill>
                <a:latin typeface="Times-Roman"/>
              </a:rPr>
              <a:t>, anticipating a reduction </a:t>
            </a:r>
            <a:r>
              <a:rPr lang="en-US" b="1" dirty="0" smtClean="0">
                <a:solidFill>
                  <a:schemeClr val="tx1">
                    <a:lumMod val="50000"/>
                  </a:schemeClr>
                </a:solidFill>
                <a:latin typeface="Times-Roman"/>
              </a:rPr>
              <a:t>in calcitriol </a:t>
            </a:r>
            <a:r>
              <a:rPr lang="en-US" b="1" dirty="0">
                <a:solidFill>
                  <a:schemeClr val="tx1">
                    <a:lumMod val="50000"/>
                  </a:schemeClr>
                </a:solidFill>
                <a:latin typeface="Times-Roman"/>
              </a:rPr>
              <a:t>after steady state is achieved in approximately </a:t>
            </a:r>
            <a:r>
              <a:rPr lang="en-US" b="1" dirty="0" smtClean="0">
                <a:solidFill>
                  <a:schemeClr val="tx1">
                    <a:lumMod val="50000"/>
                  </a:schemeClr>
                </a:solidFill>
                <a:latin typeface="Times-Roman"/>
              </a:rPr>
              <a:t>1 week</a:t>
            </a:r>
            <a:r>
              <a:rPr lang="en-US" b="1" dirty="0">
                <a:solidFill>
                  <a:schemeClr val="tx1">
                    <a:lumMod val="50000"/>
                  </a:schemeClr>
                </a:solidFill>
                <a:latin typeface="Times-Roman"/>
              </a:rPr>
              <a:t>. </a:t>
            </a:r>
            <a:endParaRPr lang="en-US" b="1" dirty="0" smtClean="0">
              <a:solidFill>
                <a:schemeClr val="tx1">
                  <a:lumMod val="50000"/>
                </a:schemeClr>
              </a:solidFill>
              <a:latin typeface="Times-Roman"/>
            </a:endParaRPr>
          </a:p>
          <a:p>
            <a:r>
              <a:rPr lang="en-US" b="1" dirty="0" smtClean="0">
                <a:solidFill>
                  <a:schemeClr val="tx1">
                    <a:lumMod val="50000"/>
                  </a:schemeClr>
                </a:solidFill>
                <a:latin typeface="Times-Roman"/>
              </a:rPr>
              <a:t>Hypomagnesemia </a:t>
            </a:r>
            <a:r>
              <a:rPr lang="en-US" b="1" dirty="0">
                <a:solidFill>
                  <a:schemeClr val="tx1">
                    <a:lumMod val="50000"/>
                  </a:schemeClr>
                </a:solidFill>
                <a:latin typeface="Times-Roman"/>
              </a:rPr>
              <a:t>will result in PTH </a:t>
            </a:r>
            <a:r>
              <a:rPr lang="en-US" b="1" dirty="0" smtClean="0">
                <a:solidFill>
                  <a:schemeClr val="tx1">
                    <a:lumMod val="50000"/>
                  </a:schemeClr>
                </a:solidFill>
                <a:latin typeface="Times-Roman"/>
              </a:rPr>
              <a:t>resistance, and </a:t>
            </a:r>
            <a:r>
              <a:rPr lang="en-US" b="1" dirty="0">
                <a:solidFill>
                  <a:schemeClr val="tx1">
                    <a:lumMod val="50000"/>
                  </a:schemeClr>
                </a:solidFill>
                <a:latin typeface="Times-Roman"/>
              </a:rPr>
              <a:t>magnesium should be replaced to facilitate </a:t>
            </a:r>
            <a:r>
              <a:rPr lang="en-US" b="1" dirty="0" smtClean="0">
                <a:solidFill>
                  <a:schemeClr val="tx1">
                    <a:lumMod val="50000"/>
                  </a:schemeClr>
                </a:solidFill>
                <a:latin typeface="Times-Roman"/>
              </a:rPr>
              <a:t>calcium correction</a:t>
            </a:r>
            <a:r>
              <a:rPr lang="en-US" b="1" dirty="0" smtClean="0">
                <a:latin typeface="Times-Roman"/>
              </a:rPr>
              <a:t>. </a:t>
            </a:r>
          </a:p>
        </p:txBody>
      </p:sp>
    </p:spTree>
    <p:extLst>
      <p:ext uri="{BB962C8B-B14F-4D97-AF65-F5344CB8AC3E}">
        <p14:creationId xmlns:p14="http://schemas.microsoft.com/office/powerpoint/2010/main" val="67062658"/>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7126"/>
          </a:xfrm>
          <a:solidFill>
            <a:schemeClr val="accent6">
              <a:lumMod val="75000"/>
            </a:schemeClr>
          </a:solidFill>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Acute Management of Hypoparathyroidism</a:t>
            </a:r>
          </a:p>
        </p:txBody>
      </p:sp>
      <p:sp>
        <p:nvSpPr>
          <p:cNvPr id="3" name="Content Placeholder 2"/>
          <p:cNvSpPr>
            <a:spLocks noGrp="1"/>
          </p:cNvSpPr>
          <p:nvPr>
            <p:ph idx="1"/>
          </p:nvPr>
        </p:nvSpPr>
        <p:spPr>
          <a:xfrm>
            <a:off x="0" y="837126"/>
            <a:ext cx="12192000" cy="6020873"/>
          </a:xfrm>
          <a:solidFill>
            <a:schemeClr val="accent2">
              <a:lumMod val="20000"/>
              <a:lumOff val="80000"/>
            </a:schemeClr>
          </a:solidFill>
        </p:spPr>
        <p:txBody>
          <a:bodyPr>
            <a:normAutofit fontScale="92500" lnSpcReduction="10000"/>
          </a:bodyPr>
          <a:lstStyle/>
          <a:p>
            <a:pPr lvl="0"/>
            <a:r>
              <a:rPr lang="en-US" sz="3200" b="1" dirty="0">
                <a:solidFill>
                  <a:schemeClr val="tx1">
                    <a:lumMod val="50000"/>
                  </a:schemeClr>
                </a:solidFill>
                <a:latin typeface="Times-Roman"/>
              </a:rPr>
              <a:t>The majority of patients that develop severe hypocalcemia due to “</a:t>
            </a:r>
            <a:r>
              <a:rPr lang="en-US" sz="3200" b="1" dirty="0">
                <a:solidFill>
                  <a:schemeClr val="accent2"/>
                </a:solidFill>
                <a:latin typeface="Times-Roman"/>
              </a:rPr>
              <a:t>hungry bone</a:t>
            </a:r>
            <a:r>
              <a:rPr lang="en-US" sz="3200" b="1" dirty="0">
                <a:solidFill>
                  <a:schemeClr val="tx1">
                    <a:lumMod val="50000"/>
                  </a:schemeClr>
                </a:solidFill>
                <a:latin typeface="Times-Roman"/>
              </a:rPr>
              <a:t>” will have had </a:t>
            </a:r>
            <a:r>
              <a:rPr lang="en-US" sz="3200" b="1" dirty="0">
                <a:solidFill>
                  <a:schemeClr val="accent2"/>
                </a:solidFill>
                <a:latin typeface="Times-Roman"/>
              </a:rPr>
              <a:t>long standing hyperparathyroidism </a:t>
            </a:r>
            <a:r>
              <a:rPr lang="en-US" sz="3200" b="1" dirty="0">
                <a:solidFill>
                  <a:schemeClr val="tx1">
                    <a:lumMod val="50000"/>
                  </a:schemeClr>
                </a:solidFill>
                <a:latin typeface="Times-Roman"/>
              </a:rPr>
              <a:t>or </a:t>
            </a:r>
            <a:r>
              <a:rPr lang="en-US" sz="3200" b="1" dirty="0">
                <a:solidFill>
                  <a:schemeClr val="accent2"/>
                </a:solidFill>
                <a:latin typeface="Times-Roman"/>
              </a:rPr>
              <a:t>Graves</a:t>
            </a:r>
            <a:r>
              <a:rPr lang="en-US" sz="3200" b="1" dirty="0">
                <a:solidFill>
                  <a:schemeClr val="tx1">
                    <a:lumMod val="50000"/>
                  </a:schemeClr>
                </a:solidFill>
                <a:latin typeface="Times-Roman"/>
              </a:rPr>
              <a:t>’ disease or </a:t>
            </a:r>
            <a:r>
              <a:rPr lang="en-US" sz="3200" b="1" dirty="0">
                <a:solidFill>
                  <a:schemeClr val="accent2"/>
                </a:solidFill>
                <a:latin typeface="Times-Roman"/>
              </a:rPr>
              <a:t>secondary hyperparathyroidism in the setting of chronic kidney disease</a:t>
            </a:r>
            <a:r>
              <a:rPr lang="en-US" sz="3200" b="1" dirty="0">
                <a:solidFill>
                  <a:schemeClr val="tx1">
                    <a:lumMod val="50000"/>
                  </a:schemeClr>
                </a:solidFill>
                <a:latin typeface="Times-Roman"/>
              </a:rPr>
              <a:t>. </a:t>
            </a:r>
          </a:p>
          <a:p>
            <a:pPr lvl="0"/>
            <a:r>
              <a:rPr lang="en-US" sz="3200" b="1" dirty="0">
                <a:solidFill>
                  <a:schemeClr val="tx1">
                    <a:lumMod val="50000"/>
                  </a:schemeClr>
                </a:solidFill>
                <a:latin typeface="Times-Roman"/>
              </a:rPr>
              <a:t>Review of any available plain skeletal radiographs taken preoperatively may be helpful in identifying patients with evidence of a chronic increase in </a:t>
            </a:r>
            <a:r>
              <a:rPr lang="en-US" sz="3200" b="1" dirty="0" err="1">
                <a:solidFill>
                  <a:schemeClr val="tx1">
                    <a:lumMod val="50000"/>
                  </a:schemeClr>
                </a:solidFill>
                <a:latin typeface="Times-Roman"/>
              </a:rPr>
              <a:t>noncalcified</a:t>
            </a:r>
            <a:r>
              <a:rPr lang="en-US" sz="3200" b="1" dirty="0">
                <a:solidFill>
                  <a:schemeClr val="tx1">
                    <a:lumMod val="50000"/>
                  </a:schemeClr>
                </a:solidFill>
                <a:latin typeface="Times-Roman"/>
              </a:rPr>
              <a:t> bone, lytic lesions, brown tumors, </a:t>
            </a:r>
            <a:r>
              <a:rPr lang="en-US" sz="3200" b="1" dirty="0" err="1">
                <a:solidFill>
                  <a:schemeClr val="tx1">
                    <a:lumMod val="50000"/>
                  </a:schemeClr>
                </a:solidFill>
                <a:latin typeface="Times-Roman"/>
              </a:rPr>
              <a:t>subperiostial</a:t>
            </a:r>
            <a:r>
              <a:rPr lang="en-US" sz="3200" b="1" dirty="0">
                <a:solidFill>
                  <a:schemeClr val="tx1">
                    <a:lumMod val="50000"/>
                  </a:schemeClr>
                </a:solidFill>
                <a:latin typeface="Times-Roman"/>
              </a:rPr>
              <a:t> erosions, or osteitis </a:t>
            </a:r>
            <a:r>
              <a:rPr lang="en-US" sz="3200" b="1" dirty="0" err="1">
                <a:solidFill>
                  <a:schemeClr val="tx1">
                    <a:lumMod val="50000"/>
                  </a:schemeClr>
                </a:solidFill>
                <a:latin typeface="Times-Roman"/>
              </a:rPr>
              <a:t>fibrosa</a:t>
            </a:r>
            <a:r>
              <a:rPr lang="en-US" sz="3200" b="1" dirty="0">
                <a:solidFill>
                  <a:schemeClr val="tx1">
                    <a:lumMod val="50000"/>
                  </a:schemeClr>
                </a:solidFill>
                <a:latin typeface="Times-Roman"/>
              </a:rPr>
              <a:t> </a:t>
            </a:r>
            <a:r>
              <a:rPr lang="en-US" sz="3200" b="1" dirty="0" err="1">
                <a:solidFill>
                  <a:schemeClr val="tx1">
                    <a:lumMod val="50000"/>
                  </a:schemeClr>
                </a:solidFill>
                <a:latin typeface="Times-Roman"/>
              </a:rPr>
              <a:t>cystica</a:t>
            </a:r>
            <a:r>
              <a:rPr lang="en-US" sz="3200" b="1" dirty="0">
                <a:solidFill>
                  <a:schemeClr val="tx1">
                    <a:lumMod val="50000"/>
                  </a:schemeClr>
                </a:solidFill>
                <a:latin typeface="Times-Roman"/>
              </a:rPr>
              <a:t>. </a:t>
            </a:r>
            <a:endParaRPr lang="en-US" sz="3200" b="1" dirty="0" smtClean="0">
              <a:solidFill>
                <a:schemeClr val="tx1">
                  <a:lumMod val="50000"/>
                </a:schemeClr>
              </a:solidFill>
              <a:latin typeface="Times-Roman"/>
            </a:endParaRPr>
          </a:p>
          <a:p>
            <a:pPr lvl="0"/>
            <a:r>
              <a:rPr lang="en-US" sz="3200" b="1" dirty="0" smtClean="0">
                <a:solidFill>
                  <a:schemeClr val="tx1">
                    <a:lumMod val="50000"/>
                  </a:schemeClr>
                </a:solidFill>
                <a:latin typeface="Times-Roman"/>
              </a:rPr>
              <a:t>Other </a:t>
            </a:r>
            <a:r>
              <a:rPr lang="en-US" sz="3200" b="1" dirty="0">
                <a:solidFill>
                  <a:schemeClr val="tx1">
                    <a:lumMod val="50000"/>
                  </a:schemeClr>
                </a:solidFill>
                <a:latin typeface="Times-Roman"/>
              </a:rPr>
              <a:t>risk factors for the development of hungry bone include </a:t>
            </a:r>
            <a:r>
              <a:rPr lang="en-US" sz="3200" b="1" dirty="0">
                <a:solidFill>
                  <a:schemeClr val="accent2"/>
                </a:solidFill>
                <a:latin typeface="Times-Roman"/>
              </a:rPr>
              <a:t>older age</a:t>
            </a:r>
            <a:r>
              <a:rPr lang="en-US" sz="3200" b="1" dirty="0">
                <a:solidFill>
                  <a:schemeClr val="tx1">
                    <a:lumMod val="50000"/>
                  </a:schemeClr>
                </a:solidFill>
                <a:latin typeface="Times-Roman"/>
              </a:rPr>
              <a:t>, </a:t>
            </a:r>
            <a:r>
              <a:rPr lang="en-US" sz="3200" b="1" dirty="0">
                <a:solidFill>
                  <a:schemeClr val="accent2"/>
                </a:solidFill>
                <a:latin typeface="Times-Roman"/>
              </a:rPr>
              <a:t>higher preoperative levels of calcium and PTH</a:t>
            </a:r>
            <a:r>
              <a:rPr lang="en-US" sz="3200" b="1" dirty="0">
                <a:solidFill>
                  <a:schemeClr val="tx1">
                    <a:lumMod val="50000"/>
                  </a:schemeClr>
                </a:solidFill>
                <a:latin typeface="Times-Roman"/>
              </a:rPr>
              <a:t>, </a:t>
            </a:r>
            <a:r>
              <a:rPr lang="en-US" sz="3200" b="1" dirty="0">
                <a:solidFill>
                  <a:schemeClr val="accent2"/>
                </a:solidFill>
                <a:latin typeface="Times-Roman"/>
              </a:rPr>
              <a:t>chronic vitamin D deficiency</a:t>
            </a:r>
            <a:r>
              <a:rPr lang="en-US" sz="3200" b="1" dirty="0">
                <a:solidFill>
                  <a:schemeClr val="tx1">
                    <a:lumMod val="50000"/>
                  </a:schemeClr>
                </a:solidFill>
                <a:latin typeface="Times-Roman"/>
              </a:rPr>
              <a:t>, and the</a:t>
            </a:r>
            <a:r>
              <a:rPr lang="en-US" sz="3200" b="1" dirty="0">
                <a:solidFill>
                  <a:schemeClr val="accent2"/>
                </a:solidFill>
                <a:latin typeface="Times-Roman"/>
              </a:rPr>
              <a:t> size of the resected parathyroid gland</a:t>
            </a:r>
            <a:r>
              <a:rPr lang="en-US" sz="3200" b="1" dirty="0">
                <a:solidFill>
                  <a:schemeClr val="tx1">
                    <a:lumMod val="50000"/>
                  </a:schemeClr>
                </a:solidFill>
                <a:latin typeface="Times-Roman"/>
              </a:rPr>
              <a:t>. These patients typically require early and aggressive calcium and vitamin D supplementation and prolonged monitoring.</a:t>
            </a:r>
            <a:endParaRPr lang="en-US" sz="3600" b="1" dirty="0">
              <a:solidFill>
                <a:schemeClr val="tx1">
                  <a:lumMod val="50000"/>
                </a:schemeClr>
              </a:solidFill>
            </a:endParaRPr>
          </a:p>
          <a:p>
            <a:endParaRPr lang="en-US" dirty="0"/>
          </a:p>
        </p:txBody>
      </p:sp>
    </p:spTree>
    <p:extLst>
      <p:ext uri="{BB962C8B-B14F-4D97-AF65-F5344CB8AC3E}">
        <p14:creationId xmlns:p14="http://schemas.microsoft.com/office/powerpoint/2010/main" val="1675076687"/>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9700"/>
          </a:xfrm>
          <a:solidFill>
            <a:schemeClr val="accent6">
              <a:lumMod val="75000"/>
            </a:schemeClr>
          </a:solidFill>
        </p:spPr>
        <p:txBody>
          <a:bodyPr>
            <a:normAutofit fontScale="90000"/>
          </a:bodyPr>
          <a:lstStyle/>
          <a:p>
            <a:r>
              <a:rPr lang="en-US" sz="4800" b="1" dirty="0">
                <a:ln w="22225">
                  <a:solidFill>
                    <a:schemeClr val="accent2"/>
                  </a:solidFill>
                  <a:prstDash val="solid"/>
                </a:ln>
                <a:solidFill>
                  <a:schemeClr val="accent2">
                    <a:lumMod val="40000"/>
                    <a:lumOff val="60000"/>
                  </a:schemeClr>
                </a:solidFill>
              </a:rPr>
              <a:t>Long-term </a:t>
            </a:r>
            <a:r>
              <a:rPr lang="en-US" sz="4800" b="1" dirty="0" smtClean="0">
                <a:ln w="22225">
                  <a:solidFill>
                    <a:schemeClr val="accent2"/>
                  </a:solidFill>
                  <a:prstDash val="solid"/>
                </a:ln>
                <a:solidFill>
                  <a:schemeClr val="accent2">
                    <a:lumMod val="40000"/>
                    <a:lumOff val="60000"/>
                  </a:schemeClr>
                </a:solidFill>
              </a:rPr>
              <a:t>Management of Hypoparathyroidism</a:t>
            </a:r>
            <a:endParaRPr lang="en-US" sz="48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1" y="669701"/>
            <a:ext cx="12192000" cy="6188299"/>
          </a:xfrm>
          <a:solidFill>
            <a:schemeClr val="accent2">
              <a:lumMod val="20000"/>
              <a:lumOff val="80000"/>
            </a:schemeClr>
          </a:solidFill>
        </p:spPr>
        <p:txBody>
          <a:bodyPr>
            <a:normAutofit fontScale="92500" lnSpcReduction="20000"/>
          </a:bodyPr>
          <a:lstStyle/>
          <a:p>
            <a:r>
              <a:rPr lang="en-US" sz="2400" b="1" dirty="0">
                <a:solidFill>
                  <a:srgbClr val="11090C"/>
                </a:solidFill>
                <a:latin typeface="Times-Roman"/>
              </a:rPr>
              <a:t>There are no formal treatment guidelines for the </a:t>
            </a:r>
            <a:r>
              <a:rPr lang="en-US" sz="2400" b="1" dirty="0" err="1" smtClean="0">
                <a:solidFill>
                  <a:srgbClr val="11090C"/>
                </a:solidFill>
                <a:latin typeface="Times-Roman"/>
              </a:rPr>
              <a:t>longterm</a:t>
            </a:r>
            <a:r>
              <a:rPr lang="en-US" sz="2400" b="1" dirty="0" smtClean="0">
                <a:solidFill>
                  <a:srgbClr val="11090C"/>
                </a:solidFill>
                <a:latin typeface="Times-Roman"/>
              </a:rPr>
              <a:t> management </a:t>
            </a:r>
            <a:r>
              <a:rPr lang="en-US" sz="2400" b="1" dirty="0">
                <a:solidFill>
                  <a:srgbClr val="11090C"/>
                </a:solidFill>
                <a:latin typeface="Times-Roman"/>
              </a:rPr>
              <a:t>of hypoparathyroidism. </a:t>
            </a:r>
            <a:endParaRPr lang="en-US" sz="2400" b="1" dirty="0" smtClean="0">
              <a:solidFill>
                <a:srgbClr val="11090C"/>
              </a:solidFill>
              <a:latin typeface="Times-Roman"/>
            </a:endParaRPr>
          </a:p>
          <a:p>
            <a:r>
              <a:rPr lang="en-US" sz="2400" b="1" dirty="0" smtClean="0">
                <a:solidFill>
                  <a:srgbClr val="11090C"/>
                </a:solidFill>
                <a:latin typeface="Times-Roman"/>
              </a:rPr>
              <a:t>The </a:t>
            </a:r>
            <a:r>
              <a:rPr lang="en-US" sz="2400" b="1" dirty="0" smtClean="0">
                <a:solidFill>
                  <a:srgbClr val="FF0000"/>
                </a:solidFill>
                <a:latin typeface="Times-Roman"/>
              </a:rPr>
              <a:t>primary goal </a:t>
            </a:r>
            <a:r>
              <a:rPr lang="en-US" sz="2400" b="1" dirty="0">
                <a:solidFill>
                  <a:srgbClr val="11090C"/>
                </a:solidFill>
                <a:latin typeface="Times-Roman"/>
              </a:rPr>
              <a:t>of chronic management is to </a:t>
            </a:r>
            <a:r>
              <a:rPr lang="en-US" sz="2400" b="1" dirty="0">
                <a:solidFill>
                  <a:srgbClr val="FF0000"/>
                </a:solidFill>
                <a:latin typeface="Times-Roman"/>
              </a:rPr>
              <a:t>maintain serum </a:t>
            </a:r>
            <a:r>
              <a:rPr lang="en-US" sz="2400" b="1" dirty="0" smtClean="0">
                <a:solidFill>
                  <a:srgbClr val="FF0000"/>
                </a:solidFill>
                <a:latin typeface="Times-Roman"/>
              </a:rPr>
              <a:t>calcium within </a:t>
            </a:r>
            <a:r>
              <a:rPr lang="en-US" sz="2400" b="1" dirty="0">
                <a:solidFill>
                  <a:srgbClr val="FF0000"/>
                </a:solidFill>
                <a:latin typeface="Times-Roman"/>
              </a:rPr>
              <a:t>an asymptomatic range </a:t>
            </a:r>
            <a:r>
              <a:rPr lang="en-US" sz="2400" b="1" dirty="0">
                <a:solidFill>
                  <a:srgbClr val="11090C"/>
                </a:solidFill>
                <a:latin typeface="Times-Roman"/>
              </a:rPr>
              <a:t>and to avoid </a:t>
            </a:r>
            <a:r>
              <a:rPr lang="en-US" sz="2400" b="1" dirty="0" smtClean="0">
                <a:solidFill>
                  <a:srgbClr val="11090C"/>
                </a:solidFill>
                <a:latin typeface="Times-Roman"/>
              </a:rPr>
              <a:t>significant hypo- </a:t>
            </a:r>
            <a:r>
              <a:rPr lang="en-US" sz="2400" b="1" dirty="0">
                <a:solidFill>
                  <a:srgbClr val="11090C"/>
                </a:solidFill>
                <a:latin typeface="Times-Roman"/>
              </a:rPr>
              <a:t>or hypercalcemia. </a:t>
            </a:r>
            <a:endParaRPr lang="en-US" sz="2400" b="1" dirty="0" smtClean="0">
              <a:solidFill>
                <a:srgbClr val="11090C"/>
              </a:solidFill>
              <a:latin typeface="Times-Roman"/>
            </a:endParaRPr>
          </a:p>
          <a:p>
            <a:r>
              <a:rPr lang="en-US" sz="2400" b="1" dirty="0" smtClean="0">
                <a:solidFill>
                  <a:srgbClr val="11090C"/>
                </a:solidFill>
                <a:latin typeface="Times-Roman"/>
              </a:rPr>
              <a:t>To </a:t>
            </a:r>
            <a:r>
              <a:rPr lang="en-US" sz="2400" b="1" dirty="0">
                <a:solidFill>
                  <a:srgbClr val="11090C"/>
                </a:solidFill>
                <a:latin typeface="Times-Roman"/>
              </a:rPr>
              <a:t>reduce the risk of </a:t>
            </a:r>
            <a:r>
              <a:rPr lang="en-US" sz="2400" b="1" dirty="0" smtClean="0">
                <a:solidFill>
                  <a:srgbClr val="11090C"/>
                </a:solidFill>
                <a:latin typeface="Times-Roman"/>
              </a:rPr>
              <a:t>symptoms, kidney </a:t>
            </a:r>
            <a:r>
              <a:rPr lang="en-US" sz="2400" b="1" dirty="0">
                <a:solidFill>
                  <a:srgbClr val="11090C"/>
                </a:solidFill>
                <a:latin typeface="Times-Roman"/>
              </a:rPr>
              <a:t>stones, and ectopic soft tissue </a:t>
            </a:r>
            <a:r>
              <a:rPr lang="en-US" sz="2400" b="1" dirty="0" smtClean="0">
                <a:solidFill>
                  <a:srgbClr val="11090C"/>
                </a:solidFill>
                <a:latin typeface="Times-Roman"/>
              </a:rPr>
              <a:t>calcification, it </a:t>
            </a:r>
            <a:r>
              <a:rPr lang="en-US" sz="2400" b="1" dirty="0">
                <a:solidFill>
                  <a:srgbClr val="11090C"/>
                </a:solidFill>
                <a:latin typeface="Times-Roman"/>
              </a:rPr>
              <a:t>is </a:t>
            </a:r>
            <a:r>
              <a:rPr lang="en-US" sz="2400" b="1" dirty="0">
                <a:solidFill>
                  <a:schemeClr val="accent2">
                    <a:lumMod val="60000"/>
                    <a:lumOff val="40000"/>
                  </a:schemeClr>
                </a:solidFill>
                <a:latin typeface="Times-Roman"/>
              </a:rPr>
              <a:t>recommended</a:t>
            </a:r>
            <a:r>
              <a:rPr lang="en-US" sz="2400" b="1" dirty="0">
                <a:solidFill>
                  <a:srgbClr val="11090C"/>
                </a:solidFill>
                <a:latin typeface="Times-Roman"/>
              </a:rPr>
              <a:t> that serum </a:t>
            </a:r>
            <a:r>
              <a:rPr lang="en-US" sz="2400" b="1" dirty="0">
                <a:solidFill>
                  <a:schemeClr val="accent2">
                    <a:lumMod val="60000"/>
                    <a:lumOff val="40000"/>
                  </a:schemeClr>
                </a:solidFill>
                <a:latin typeface="Times-Roman"/>
              </a:rPr>
              <a:t>calcium and phosphorus</a:t>
            </a:r>
            <a:r>
              <a:rPr lang="en-US" sz="2400" b="1" dirty="0">
                <a:solidFill>
                  <a:srgbClr val="11090C"/>
                </a:solidFill>
                <a:latin typeface="Times-Roman"/>
              </a:rPr>
              <a:t> </a:t>
            </a:r>
            <a:r>
              <a:rPr lang="en-US" sz="2400" b="1" dirty="0" smtClean="0">
                <a:solidFill>
                  <a:srgbClr val="11090C"/>
                </a:solidFill>
                <a:latin typeface="Times-Roman"/>
              </a:rPr>
              <a:t>be maintained </a:t>
            </a:r>
            <a:r>
              <a:rPr lang="en-US" sz="2400" b="1" dirty="0">
                <a:solidFill>
                  <a:srgbClr val="11090C"/>
                </a:solidFill>
                <a:latin typeface="Times-Roman"/>
              </a:rPr>
              <a:t>in the </a:t>
            </a:r>
            <a:r>
              <a:rPr lang="en-US" sz="2400" b="1" dirty="0">
                <a:solidFill>
                  <a:schemeClr val="accent2">
                    <a:lumMod val="60000"/>
                    <a:lumOff val="40000"/>
                  </a:schemeClr>
                </a:solidFill>
                <a:latin typeface="Times-Roman"/>
              </a:rPr>
              <a:t>low and high normal reference </a:t>
            </a:r>
            <a:r>
              <a:rPr lang="en-US" sz="2400" b="1" dirty="0" smtClean="0">
                <a:solidFill>
                  <a:schemeClr val="accent2">
                    <a:lumMod val="60000"/>
                    <a:lumOff val="40000"/>
                  </a:schemeClr>
                </a:solidFill>
                <a:latin typeface="Times-Roman"/>
              </a:rPr>
              <a:t>ranges</a:t>
            </a:r>
            <a:r>
              <a:rPr lang="en-US" sz="2400" b="1" dirty="0" smtClean="0">
                <a:solidFill>
                  <a:srgbClr val="11090C"/>
                </a:solidFill>
                <a:latin typeface="Times-Roman"/>
              </a:rPr>
              <a:t>, respectively</a:t>
            </a:r>
            <a:r>
              <a:rPr lang="en-US" sz="2400" b="1" dirty="0">
                <a:solidFill>
                  <a:srgbClr val="11090C"/>
                </a:solidFill>
                <a:latin typeface="Times-Roman"/>
              </a:rPr>
              <a:t>. </a:t>
            </a:r>
            <a:endParaRPr lang="en-US" sz="2400" b="1" dirty="0" smtClean="0">
              <a:solidFill>
                <a:srgbClr val="11090C"/>
              </a:solidFill>
              <a:latin typeface="Times-Roman"/>
            </a:endParaRPr>
          </a:p>
          <a:p>
            <a:r>
              <a:rPr lang="en-US" sz="2400" b="1" dirty="0" smtClean="0">
                <a:solidFill>
                  <a:srgbClr val="11090C"/>
                </a:solidFill>
                <a:latin typeface="Times-Roman"/>
              </a:rPr>
              <a:t>Some </a:t>
            </a:r>
            <a:r>
              <a:rPr lang="en-US" sz="2400" b="1" dirty="0">
                <a:solidFill>
                  <a:srgbClr val="11090C"/>
                </a:solidFill>
                <a:latin typeface="Times-Roman"/>
              </a:rPr>
              <a:t>authors have specifically </a:t>
            </a:r>
            <a:r>
              <a:rPr lang="en-US" sz="2400" b="1" dirty="0" smtClean="0">
                <a:solidFill>
                  <a:srgbClr val="11090C"/>
                </a:solidFill>
                <a:latin typeface="Times-Roman"/>
              </a:rPr>
              <a:t>recommended keeping </a:t>
            </a:r>
            <a:r>
              <a:rPr lang="en-US" sz="2400" b="1" dirty="0">
                <a:solidFill>
                  <a:srgbClr val="11090C"/>
                </a:solidFill>
                <a:latin typeface="Times-Roman"/>
              </a:rPr>
              <a:t>the</a:t>
            </a:r>
            <a:r>
              <a:rPr lang="en-US" sz="2400" b="1" dirty="0">
                <a:solidFill>
                  <a:schemeClr val="accent4">
                    <a:lumMod val="75000"/>
                  </a:schemeClr>
                </a:solidFill>
                <a:latin typeface="Times-Roman"/>
              </a:rPr>
              <a:t> 24-hour urine calcium excretion &lt;7.5 </a:t>
            </a:r>
            <a:r>
              <a:rPr lang="en-US" sz="2400" b="1" dirty="0" err="1" smtClean="0">
                <a:solidFill>
                  <a:schemeClr val="accent4">
                    <a:lumMod val="75000"/>
                  </a:schemeClr>
                </a:solidFill>
                <a:latin typeface="Times-Roman"/>
              </a:rPr>
              <a:t>mmol</a:t>
            </a:r>
            <a:r>
              <a:rPr lang="en-US" sz="2400" b="1" dirty="0" smtClean="0">
                <a:solidFill>
                  <a:schemeClr val="accent4">
                    <a:lumMod val="75000"/>
                  </a:schemeClr>
                </a:solidFill>
                <a:latin typeface="Times-Roman"/>
              </a:rPr>
              <a:t>/ day </a:t>
            </a:r>
            <a:r>
              <a:rPr lang="en-US" sz="2400" b="1" dirty="0">
                <a:solidFill>
                  <a:srgbClr val="11090C"/>
                </a:solidFill>
                <a:latin typeface="Times-Roman"/>
              </a:rPr>
              <a:t>and the </a:t>
            </a:r>
            <a:r>
              <a:rPr lang="en-US" sz="2400" b="1" dirty="0">
                <a:solidFill>
                  <a:schemeClr val="accent4">
                    <a:lumMod val="75000"/>
                  </a:schemeClr>
                </a:solidFill>
                <a:latin typeface="Times-Roman"/>
              </a:rPr>
              <a:t>calcium-phosphorus product &lt;55 mg</a:t>
            </a:r>
            <a:r>
              <a:rPr lang="en-US" sz="800" b="1" dirty="0">
                <a:solidFill>
                  <a:schemeClr val="accent4">
                    <a:lumMod val="75000"/>
                  </a:schemeClr>
                </a:solidFill>
                <a:latin typeface="Times-Roman"/>
              </a:rPr>
              <a:t>2</a:t>
            </a:r>
            <a:r>
              <a:rPr lang="en-US" sz="2400" b="1" dirty="0">
                <a:solidFill>
                  <a:schemeClr val="accent4">
                    <a:lumMod val="75000"/>
                  </a:schemeClr>
                </a:solidFill>
                <a:latin typeface="Times-Roman"/>
              </a:rPr>
              <a:t>/dL</a:t>
            </a:r>
            <a:r>
              <a:rPr lang="en-US" sz="800" b="1" dirty="0">
                <a:solidFill>
                  <a:schemeClr val="accent4">
                    <a:lumMod val="75000"/>
                  </a:schemeClr>
                </a:solidFill>
                <a:latin typeface="Times-Roman"/>
              </a:rPr>
              <a:t>2</a:t>
            </a:r>
            <a:r>
              <a:rPr lang="en-US" sz="2400" b="1" dirty="0" smtClean="0">
                <a:solidFill>
                  <a:srgbClr val="11090C"/>
                </a:solidFill>
                <a:latin typeface="Times-Roman"/>
              </a:rPr>
              <a:t>. A </a:t>
            </a:r>
            <a:r>
              <a:rPr lang="en-US" sz="2400" b="1" dirty="0">
                <a:solidFill>
                  <a:srgbClr val="11090C"/>
                </a:solidFill>
                <a:latin typeface="Times-Roman"/>
              </a:rPr>
              <a:t>high calcium phosphorus product poses a risk for </a:t>
            </a:r>
            <a:r>
              <a:rPr lang="en-US" sz="2400" b="1" dirty="0" err="1" smtClean="0">
                <a:solidFill>
                  <a:srgbClr val="11090C"/>
                </a:solidFill>
                <a:latin typeface="Times-Roman"/>
              </a:rPr>
              <a:t>calciphylaxis</a:t>
            </a:r>
            <a:r>
              <a:rPr lang="en-US" sz="2400" b="1" dirty="0" smtClean="0">
                <a:solidFill>
                  <a:srgbClr val="11090C"/>
                </a:solidFill>
                <a:latin typeface="Times-Roman"/>
              </a:rPr>
              <a:t>. </a:t>
            </a:r>
          </a:p>
          <a:p>
            <a:r>
              <a:rPr lang="en-US" sz="2400" b="1" dirty="0" smtClean="0">
                <a:solidFill>
                  <a:srgbClr val="11090C"/>
                </a:solidFill>
                <a:latin typeface="Times-Roman"/>
              </a:rPr>
              <a:t>Calcium </a:t>
            </a:r>
            <a:r>
              <a:rPr lang="en-US" sz="2400" b="1" dirty="0">
                <a:solidFill>
                  <a:srgbClr val="11090C"/>
                </a:solidFill>
                <a:latin typeface="Times-Roman"/>
              </a:rPr>
              <a:t>is typically provided as calcium </a:t>
            </a:r>
            <a:r>
              <a:rPr lang="en-US" sz="2400" b="1" dirty="0" smtClean="0">
                <a:solidFill>
                  <a:srgbClr val="11090C"/>
                </a:solidFill>
                <a:latin typeface="Times-Roman"/>
              </a:rPr>
              <a:t>carbonate or </a:t>
            </a:r>
            <a:r>
              <a:rPr lang="en-US" sz="2400" b="1" dirty="0">
                <a:solidFill>
                  <a:srgbClr val="11090C"/>
                </a:solidFill>
                <a:latin typeface="Times-Roman"/>
              </a:rPr>
              <a:t>calcium citrate. Doses ranging up to 9,450 mg per </a:t>
            </a:r>
            <a:r>
              <a:rPr lang="en-US" sz="2400" b="1" dirty="0" smtClean="0">
                <a:solidFill>
                  <a:srgbClr val="11090C"/>
                </a:solidFill>
                <a:latin typeface="Times-Roman"/>
              </a:rPr>
              <a:t>day have </a:t>
            </a:r>
            <a:r>
              <a:rPr lang="en-US" sz="2400" b="1" dirty="0">
                <a:solidFill>
                  <a:srgbClr val="11090C"/>
                </a:solidFill>
                <a:latin typeface="Times-Roman"/>
              </a:rPr>
              <a:t>been reported, with most patients requiring 1,500 </a:t>
            </a:r>
            <a:r>
              <a:rPr lang="en-US" sz="2400" b="1" dirty="0" smtClean="0">
                <a:solidFill>
                  <a:srgbClr val="11090C"/>
                </a:solidFill>
                <a:latin typeface="Times-Roman"/>
              </a:rPr>
              <a:t>mg elemental </a:t>
            </a:r>
            <a:r>
              <a:rPr lang="en-US" sz="2400" b="1" dirty="0">
                <a:solidFill>
                  <a:srgbClr val="11090C"/>
                </a:solidFill>
                <a:latin typeface="Times-Roman"/>
              </a:rPr>
              <a:t>calcium daily. Dosing is divided into 2 or 3 </a:t>
            </a:r>
            <a:r>
              <a:rPr lang="en-US" sz="2400" b="1" dirty="0" smtClean="0">
                <a:solidFill>
                  <a:srgbClr val="11090C"/>
                </a:solidFill>
                <a:latin typeface="Times-Roman"/>
              </a:rPr>
              <a:t>split doses </a:t>
            </a:r>
            <a:r>
              <a:rPr lang="en-US" sz="2400" b="1" dirty="0">
                <a:solidFill>
                  <a:srgbClr val="11090C"/>
                </a:solidFill>
                <a:latin typeface="Times-Roman"/>
              </a:rPr>
              <a:t>to maximize absorption. </a:t>
            </a:r>
            <a:endParaRPr lang="en-US" sz="2400" b="1" dirty="0" smtClean="0">
              <a:solidFill>
                <a:srgbClr val="11090C"/>
              </a:solidFill>
              <a:latin typeface="Times-Roman"/>
            </a:endParaRPr>
          </a:p>
          <a:p>
            <a:r>
              <a:rPr lang="en-US" sz="2400" b="1" dirty="0" smtClean="0">
                <a:solidFill>
                  <a:srgbClr val="11090C"/>
                </a:solidFill>
                <a:latin typeface="Times-Roman"/>
              </a:rPr>
              <a:t>Calcitriol </a:t>
            </a:r>
            <a:r>
              <a:rPr lang="en-US" sz="2400" b="1" dirty="0">
                <a:solidFill>
                  <a:srgbClr val="11090C"/>
                </a:solidFill>
                <a:latin typeface="Times-Roman"/>
              </a:rPr>
              <a:t>improves </a:t>
            </a:r>
            <a:r>
              <a:rPr lang="en-US" sz="2400" b="1" dirty="0" smtClean="0">
                <a:solidFill>
                  <a:srgbClr val="11090C"/>
                </a:solidFill>
                <a:latin typeface="Times-Roman"/>
              </a:rPr>
              <a:t>intestinal calcium </a:t>
            </a:r>
            <a:r>
              <a:rPr lang="en-US" sz="2400" b="1" dirty="0">
                <a:solidFill>
                  <a:srgbClr val="11090C"/>
                </a:solidFill>
                <a:latin typeface="Times-Roman"/>
              </a:rPr>
              <a:t>absorption and is almost always </a:t>
            </a:r>
            <a:r>
              <a:rPr lang="en-US" sz="2400" b="1" dirty="0" smtClean="0">
                <a:solidFill>
                  <a:srgbClr val="11090C"/>
                </a:solidFill>
                <a:latin typeface="Times-Roman"/>
              </a:rPr>
              <a:t>required. Doses </a:t>
            </a:r>
            <a:r>
              <a:rPr lang="en-US" sz="2400" b="1" dirty="0">
                <a:solidFill>
                  <a:srgbClr val="11090C"/>
                </a:solidFill>
                <a:latin typeface="Times-Roman"/>
              </a:rPr>
              <a:t>range from 0.125 to 4.0 mcg/day, with most </a:t>
            </a:r>
            <a:r>
              <a:rPr lang="en-US" sz="2400" b="1" dirty="0" smtClean="0">
                <a:solidFill>
                  <a:srgbClr val="11090C"/>
                </a:solidFill>
                <a:latin typeface="Times-Roman"/>
              </a:rPr>
              <a:t>patients requiring </a:t>
            </a:r>
            <a:r>
              <a:rPr lang="en-US" sz="2400" b="1" dirty="0">
                <a:solidFill>
                  <a:srgbClr val="11090C"/>
                </a:solidFill>
                <a:latin typeface="Times-Roman"/>
              </a:rPr>
              <a:t>0.25 mcg daily. The doses are typically </a:t>
            </a:r>
            <a:r>
              <a:rPr lang="en-US" sz="2400" b="1" dirty="0" smtClean="0">
                <a:solidFill>
                  <a:srgbClr val="11090C"/>
                </a:solidFill>
                <a:latin typeface="Times-Roman"/>
              </a:rPr>
              <a:t>divided when </a:t>
            </a:r>
            <a:r>
              <a:rPr lang="en-US" sz="2400" b="1" dirty="0">
                <a:solidFill>
                  <a:srgbClr val="11090C"/>
                </a:solidFill>
                <a:latin typeface="Times-Roman"/>
              </a:rPr>
              <a:t>1 mcg or more per day is required. </a:t>
            </a:r>
            <a:endParaRPr lang="en-US" sz="2400" b="1" dirty="0" smtClean="0">
              <a:solidFill>
                <a:srgbClr val="11090C"/>
              </a:solidFill>
              <a:latin typeface="Times-Roman"/>
            </a:endParaRPr>
          </a:p>
          <a:p>
            <a:r>
              <a:rPr lang="en-US" sz="2400" b="1" dirty="0" smtClean="0">
                <a:solidFill>
                  <a:srgbClr val="11090C"/>
                </a:solidFill>
                <a:latin typeface="Times-Roman"/>
              </a:rPr>
              <a:t>Vitamin </a:t>
            </a:r>
            <a:r>
              <a:rPr lang="en-US" sz="2400" b="1" dirty="0">
                <a:solidFill>
                  <a:srgbClr val="11090C"/>
                </a:solidFill>
                <a:latin typeface="Times-Roman"/>
              </a:rPr>
              <a:t>D2 (</a:t>
            </a:r>
            <a:r>
              <a:rPr lang="en-US" sz="2400" b="1" dirty="0" err="1" smtClean="0">
                <a:solidFill>
                  <a:srgbClr val="11090C"/>
                </a:solidFill>
                <a:latin typeface="Times-Roman"/>
              </a:rPr>
              <a:t>ergocalciferol</a:t>
            </a:r>
            <a:r>
              <a:rPr lang="en-US" sz="2400" b="1" dirty="0" smtClean="0">
                <a:solidFill>
                  <a:srgbClr val="11090C"/>
                </a:solidFill>
                <a:latin typeface="Times-Roman"/>
              </a:rPr>
              <a:t>) or </a:t>
            </a:r>
            <a:r>
              <a:rPr lang="en-US" sz="2400" b="1" dirty="0">
                <a:solidFill>
                  <a:srgbClr val="11090C"/>
                </a:solidFill>
                <a:latin typeface="Times-Roman"/>
              </a:rPr>
              <a:t>vitamin D3 (cholecalciferol) are </a:t>
            </a:r>
            <a:r>
              <a:rPr lang="en-US" sz="2400" b="1" dirty="0" smtClean="0">
                <a:solidFill>
                  <a:srgbClr val="11090C"/>
                </a:solidFill>
                <a:latin typeface="Times-Roman"/>
              </a:rPr>
              <a:t>occasionally used </a:t>
            </a:r>
            <a:r>
              <a:rPr lang="en-US" sz="2400" b="1" dirty="0">
                <a:solidFill>
                  <a:srgbClr val="11090C"/>
                </a:solidFill>
                <a:latin typeface="Times-Roman"/>
              </a:rPr>
              <a:t>along with the activated metabolite of vitamin D (</a:t>
            </a:r>
            <a:r>
              <a:rPr lang="en-US" sz="2400" b="1" dirty="0" smtClean="0">
                <a:solidFill>
                  <a:srgbClr val="11090C"/>
                </a:solidFill>
                <a:latin typeface="Times-Roman"/>
              </a:rPr>
              <a:t>calcitriol) and </a:t>
            </a:r>
            <a:r>
              <a:rPr lang="en-US" sz="2400" b="1" dirty="0">
                <a:solidFill>
                  <a:srgbClr val="11090C"/>
                </a:solidFill>
                <a:latin typeface="Times-Roman"/>
              </a:rPr>
              <a:t>may help to provide smoother control of </a:t>
            </a:r>
            <a:r>
              <a:rPr lang="en-US" sz="2400" b="1" dirty="0" smtClean="0">
                <a:solidFill>
                  <a:srgbClr val="11090C"/>
                </a:solidFill>
                <a:latin typeface="Times-Roman"/>
              </a:rPr>
              <a:t>calcium levels</a:t>
            </a:r>
            <a:r>
              <a:rPr lang="en-US" sz="2400" b="1" dirty="0">
                <a:solidFill>
                  <a:srgbClr val="11090C"/>
                </a:solidFill>
                <a:latin typeface="Times-Roman"/>
              </a:rPr>
              <a:t>.</a:t>
            </a:r>
            <a:endParaRPr lang="en-US" b="1" dirty="0">
              <a:solidFill>
                <a:srgbClr val="11090C"/>
              </a:solidFill>
            </a:endParaRPr>
          </a:p>
        </p:txBody>
      </p:sp>
    </p:spTree>
    <p:extLst>
      <p:ext uri="{BB962C8B-B14F-4D97-AF65-F5344CB8AC3E}">
        <p14:creationId xmlns:p14="http://schemas.microsoft.com/office/powerpoint/2010/main" val="1529011222"/>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59854"/>
          </a:xfrm>
          <a:solidFill>
            <a:schemeClr val="accent6">
              <a:lumMod val="75000"/>
            </a:schemeClr>
          </a:solidFill>
        </p:spPr>
        <p:txBody>
          <a:bodyPr>
            <a:normAutofit/>
          </a:bodyPr>
          <a:lstStyle/>
          <a:p>
            <a:r>
              <a:rPr lang="en-US" b="1" dirty="0">
                <a:ln w="22225">
                  <a:solidFill>
                    <a:schemeClr val="accent2"/>
                  </a:solidFill>
                  <a:prstDash val="solid"/>
                </a:ln>
                <a:solidFill>
                  <a:schemeClr val="accent2">
                    <a:lumMod val="40000"/>
                    <a:lumOff val="60000"/>
                  </a:schemeClr>
                </a:solidFill>
              </a:rPr>
              <a:t>Long-term </a:t>
            </a:r>
            <a:r>
              <a:rPr lang="en-US" b="1" dirty="0" smtClean="0">
                <a:ln w="22225">
                  <a:solidFill>
                    <a:schemeClr val="accent2"/>
                  </a:solidFill>
                  <a:prstDash val="solid"/>
                </a:ln>
                <a:solidFill>
                  <a:schemeClr val="accent2">
                    <a:lumMod val="40000"/>
                    <a:lumOff val="60000"/>
                  </a:schemeClr>
                </a:solidFill>
              </a:rPr>
              <a:t>Management of </a:t>
            </a:r>
            <a:r>
              <a:rPr lang="en-US" b="1" dirty="0">
                <a:ln w="22225">
                  <a:solidFill>
                    <a:schemeClr val="accent2"/>
                  </a:solidFill>
                  <a:prstDash val="solid"/>
                </a:ln>
                <a:solidFill>
                  <a:schemeClr val="accent2">
                    <a:lumMod val="40000"/>
                    <a:lumOff val="60000"/>
                  </a:schemeClr>
                </a:solidFill>
              </a:rPr>
              <a:t>Hypoparathyroidism</a:t>
            </a:r>
          </a:p>
        </p:txBody>
      </p:sp>
      <p:sp>
        <p:nvSpPr>
          <p:cNvPr id="3" name="Content Placeholder 2"/>
          <p:cNvSpPr>
            <a:spLocks noGrp="1"/>
          </p:cNvSpPr>
          <p:nvPr>
            <p:ph idx="1"/>
          </p:nvPr>
        </p:nvSpPr>
        <p:spPr>
          <a:xfrm>
            <a:off x="0" y="759855"/>
            <a:ext cx="12192000" cy="6098145"/>
          </a:xfrm>
          <a:solidFill>
            <a:schemeClr val="accent2">
              <a:lumMod val="20000"/>
              <a:lumOff val="80000"/>
            </a:schemeClr>
          </a:solidFill>
        </p:spPr>
        <p:txBody>
          <a:bodyPr>
            <a:normAutofit fontScale="92500" lnSpcReduction="20000"/>
          </a:bodyPr>
          <a:lstStyle/>
          <a:p>
            <a:r>
              <a:rPr lang="en-US" sz="2400" b="1" dirty="0">
                <a:solidFill>
                  <a:srgbClr val="C00000"/>
                </a:solidFill>
                <a:latin typeface="Times-Roman"/>
              </a:rPr>
              <a:t>Thiazide</a:t>
            </a:r>
            <a:r>
              <a:rPr lang="en-US" sz="2400" b="1" dirty="0">
                <a:solidFill>
                  <a:srgbClr val="11090C"/>
                </a:solidFill>
                <a:latin typeface="Times-Roman"/>
              </a:rPr>
              <a:t> diuretics can be added to the </a:t>
            </a:r>
            <a:r>
              <a:rPr lang="en-US" sz="2400" b="1" dirty="0" smtClean="0">
                <a:solidFill>
                  <a:srgbClr val="11090C"/>
                </a:solidFill>
                <a:latin typeface="Times-Roman"/>
              </a:rPr>
              <a:t>regimen when </a:t>
            </a:r>
            <a:r>
              <a:rPr lang="en-US" sz="2400" b="1" dirty="0">
                <a:solidFill>
                  <a:srgbClr val="C00000"/>
                </a:solidFill>
                <a:latin typeface="Times-Roman"/>
              </a:rPr>
              <a:t>calcium control is difficult </a:t>
            </a:r>
            <a:r>
              <a:rPr lang="en-US" sz="2400" b="1" dirty="0">
                <a:solidFill>
                  <a:srgbClr val="11090C"/>
                </a:solidFill>
                <a:latin typeface="Times-Roman"/>
              </a:rPr>
              <a:t>or </a:t>
            </a:r>
            <a:r>
              <a:rPr lang="en-US" sz="2400" b="1" dirty="0" err="1">
                <a:solidFill>
                  <a:srgbClr val="C00000"/>
                </a:solidFill>
                <a:latin typeface="Times-Roman"/>
              </a:rPr>
              <a:t>hypercalcuria</a:t>
            </a:r>
            <a:r>
              <a:rPr lang="en-US" sz="2400" b="1" dirty="0">
                <a:solidFill>
                  <a:srgbClr val="C00000"/>
                </a:solidFill>
                <a:latin typeface="Times-Roman"/>
              </a:rPr>
              <a:t> (&gt;</a:t>
            </a:r>
            <a:r>
              <a:rPr lang="en-US" sz="2400" b="1" dirty="0" smtClean="0">
                <a:solidFill>
                  <a:srgbClr val="C00000"/>
                </a:solidFill>
                <a:latin typeface="Times-Roman"/>
              </a:rPr>
              <a:t>150 mg/24 </a:t>
            </a:r>
            <a:r>
              <a:rPr lang="en-US" sz="2400" b="1" dirty="0">
                <a:solidFill>
                  <a:srgbClr val="C00000"/>
                </a:solidFill>
                <a:latin typeface="Times-Roman"/>
              </a:rPr>
              <a:t>h) </a:t>
            </a:r>
            <a:r>
              <a:rPr lang="en-US" sz="2400" b="1" dirty="0">
                <a:solidFill>
                  <a:srgbClr val="11090C"/>
                </a:solidFill>
                <a:latin typeface="Times-Roman"/>
              </a:rPr>
              <a:t>is a problem. </a:t>
            </a:r>
            <a:endParaRPr lang="en-US" sz="2400" b="1" dirty="0" smtClean="0">
              <a:solidFill>
                <a:srgbClr val="11090C"/>
              </a:solidFill>
              <a:latin typeface="Times-Roman"/>
            </a:endParaRPr>
          </a:p>
          <a:p>
            <a:r>
              <a:rPr lang="en-US" sz="2400" b="1" dirty="0" smtClean="0">
                <a:solidFill>
                  <a:srgbClr val="11090C"/>
                </a:solidFill>
                <a:latin typeface="Times-Roman"/>
              </a:rPr>
              <a:t>Thiazide </a:t>
            </a:r>
            <a:r>
              <a:rPr lang="en-US" sz="2400" b="1" dirty="0">
                <a:solidFill>
                  <a:srgbClr val="11090C"/>
                </a:solidFill>
                <a:latin typeface="Times-Roman"/>
              </a:rPr>
              <a:t>diuretics enhance </a:t>
            </a:r>
            <a:r>
              <a:rPr lang="en-US" sz="2400" b="1" dirty="0" smtClean="0">
                <a:solidFill>
                  <a:srgbClr val="11090C"/>
                </a:solidFill>
                <a:latin typeface="Times-Roman"/>
              </a:rPr>
              <a:t>distal renal </a:t>
            </a:r>
            <a:r>
              <a:rPr lang="en-US" sz="2400" b="1" dirty="0">
                <a:solidFill>
                  <a:srgbClr val="11090C"/>
                </a:solidFill>
                <a:latin typeface="Times-Roman"/>
              </a:rPr>
              <a:t>tubular calcium reabsorption, thereby </a:t>
            </a:r>
            <a:r>
              <a:rPr lang="en-US" sz="2400" b="1" dirty="0" smtClean="0">
                <a:solidFill>
                  <a:srgbClr val="11090C"/>
                </a:solidFill>
                <a:latin typeface="Times-Roman"/>
              </a:rPr>
              <a:t>increasing serum </a:t>
            </a:r>
            <a:r>
              <a:rPr lang="en-US" sz="2400" b="1" dirty="0">
                <a:solidFill>
                  <a:srgbClr val="11090C"/>
                </a:solidFill>
                <a:latin typeface="Times-Roman"/>
              </a:rPr>
              <a:t>calcium and reducing urinary calcium </a:t>
            </a:r>
            <a:r>
              <a:rPr lang="en-US" sz="2400" b="1" dirty="0" smtClean="0">
                <a:solidFill>
                  <a:srgbClr val="11090C"/>
                </a:solidFill>
                <a:latin typeface="Times-Roman"/>
              </a:rPr>
              <a:t>excretion. </a:t>
            </a:r>
          </a:p>
          <a:p>
            <a:r>
              <a:rPr lang="en-US" sz="2400" b="1" dirty="0" smtClean="0">
                <a:solidFill>
                  <a:srgbClr val="C00000"/>
                </a:solidFill>
                <a:latin typeface="Times-Roman"/>
              </a:rPr>
              <a:t>Hydrochlorothiazide</a:t>
            </a:r>
            <a:r>
              <a:rPr lang="en-US" sz="2400" b="1" dirty="0" smtClean="0">
                <a:solidFill>
                  <a:srgbClr val="11090C"/>
                </a:solidFill>
                <a:latin typeface="Times-Roman"/>
              </a:rPr>
              <a:t> </a:t>
            </a:r>
            <a:r>
              <a:rPr lang="en-US" sz="2400" b="1" dirty="0">
                <a:solidFill>
                  <a:srgbClr val="11090C"/>
                </a:solidFill>
                <a:latin typeface="Times-Roman"/>
              </a:rPr>
              <a:t>(</a:t>
            </a:r>
            <a:r>
              <a:rPr lang="en-US" sz="2400" b="1" dirty="0">
                <a:solidFill>
                  <a:srgbClr val="C00000"/>
                </a:solidFill>
                <a:latin typeface="Times-Roman"/>
              </a:rPr>
              <a:t>12.5-50 mg daily</a:t>
            </a:r>
            <a:r>
              <a:rPr lang="en-US" sz="2400" b="1" dirty="0">
                <a:solidFill>
                  <a:srgbClr val="11090C"/>
                </a:solidFill>
                <a:latin typeface="Times-Roman"/>
              </a:rPr>
              <a:t>) can be </a:t>
            </a:r>
            <a:r>
              <a:rPr lang="en-US" sz="2400" b="1" dirty="0" smtClean="0">
                <a:solidFill>
                  <a:srgbClr val="11090C"/>
                </a:solidFill>
                <a:latin typeface="Times-Roman"/>
              </a:rPr>
              <a:t>effective. </a:t>
            </a:r>
          </a:p>
          <a:p>
            <a:r>
              <a:rPr lang="en-US" sz="2400" b="1" dirty="0" smtClean="0">
                <a:solidFill>
                  <a:srgbClr val="11090C"/>
                </a:solidFill>
                <a:latin typeface="Times-Roman"/>
              </a:rPr>
              <a:t>Vitamin </a:t>
            </a:r>
            <a:r>
              <a:rPr lang="en-US" sz="2400" b="1" dirty="0">
                <a:solidFill>
                  <a:srgbClr val="11090C"/>
                </a:solidFill>
                <a:latin typeface="Times-Roman"/>
              </a:rPr>
              <a:t>D therapy has the unwanted effect of </a:t>
            </a:r>
            <a:r>
              <a:rPr lang="en-US" sz="2400" b="1" dirty="0" smtClean="0">
                <a:solidFill>
                  <a:srgbClr val="11090C"/>
                </a:solidFill>
                <a:latin typeface="Times-Roman"/>
              </a:rPr>
              <a:t>increasing intestinal </a:t>
            </a:r>
            <a:r>
              <a:rPr lang="en-US" sz="2400" b="1" dirty="0">
                <a:solidFill>
                  <a:srgbClr val="11090C"/>
                </a:solidFill>
                <a:latin typeface="Times-Roman"/>
              </a:rPr>
              <a:t>phosphate absorption. </a:t>
            </a:r>
            <a:endParaRPr lang="en-US" sz="2400" b="1" dirty="0" smtClean="0">
              <a:solidFill>
                <a:srgbClr val="11090C"/>
              </a:solidFill>
              <a:latin typeface="Times-Roman"/>
            </a:endParaRPr>
          </a:p>
          <a:p>
            <a:r>
              <a:rPr lang="en-US" sz="2400" b="1" dirty="0" smtClean="0">
                <a:solidFill>
                  <a:srgbClr val="11090C"/>
                </a:solidFill>
                <a:latin typeface="Times-Roman"/>
              </a:rPr>
              <a:t>When </a:t>
            </a:r>
            <a:r>
              <a:rPr lang="en-US" sz="2400" b="1" dirty="0">
                <a:solidFill>
                  <a:srgbClr val="11090C"/>
                </a:solidFill>
                <a:latin typeface="Times-Roman"/>
              </a:rPr>
              <a:t>severe </a:t>
            </a:r>
            <a:r>
              <a:rPr lang="en-US" sz="2400" b="1" dirty="0" smtClean="0">
                <a:solidFill>
                  <a:srgbClr val="11090C"/>
                </a:solidFill>
                <a:latin typeface="Times-Roman"/>
              </a:rPr>
              <a:t>hyperphosphatemia is </a:t>
            </a:r>
            <a:r>
              <a:rPr lang="en-US" sz="2400" b="1" dirty="0">
                <a:solidFill>
                  <a:srgbClr val="11090C"/>
                </a:solidFill>
                <a:latin typeface="Times-Roman"/>
              </a:rPr>
              <a:t>problematic, intestinal phosphate binders </a:t>
            </a:r>
            <a:r>
              <a:rPr lang="en-US" sz="2400" b="1" dirty="0" smtClean="0">
                <a:solidFill>
                  <a:srgbClr val="11090C"/>
                </a:solidFill>
                <a:latin typeface="Times-Roman"/>
              </a:rPr>
              <a:t>may be necessary. </a:t>
            </a:r>
          </a:p>
          <a:p>
            <a:r>
              <a:rPr lang="en-US" sz="2400" b="1" dirty="0" smtClean="0">
                <a:solidFill>
                  <a:srgbClr val="11090C"/>
                </a:solidFill>
                <a:latin typeface="Times-Roman"/>
              </a:rPr>
              <a:t>Thiazide </a:t>
            </a:r>
            <a:r>
              <a:rPr lang="en-US" sz="2400" b="1" dirty="0">
                <a:solidFill>
                  <a:srgbClr val="11090C"/>
                </a:solidFill>
                <a:latin typeface="Times-Roman"/>
              </a:rPr>
              <a:t>diuretics may have </a:t>
            </a:r>
            <a:r>
              <a:rPr lang="en-US" sz="2400" b="1" dirty="0">
                <a:solidFill>
                  <a:srgbClr val="C00000"/>
                </a:solidFill>
                <a:latin typeface="Times-Roman"/>
              </a:rPr>
              <a:t>cross </a:t>
            </a:r>
            <a:r>
              <a:rPr lang="en-US" sz="2400" b="1" dirty="0" smtClean="0">
                <a:solidFill>
                  <a:srgbClr val="C00000"/>
                </a:solidFill>
                <a:latin typeface="Times-Roman"/>
              </a:rPr>
              <a:t>reactivity </a:t>
            </a:r>
            <a:r>
              <a:rPr lang="en-US" sz="2400" b="1" dirty="0" smtClean="0">
                <a:solidFill>
                  <a:srgbClr val="11090C"/>
                </a:solidFill>
                <a:latin typeface="Times-Roman"/>
              </a:rPr>
              <a:t>in </a:t>
            </a:r>
            <a:r>
              <a:rPr lang="en-US" sz="2400" b="1" dirty="0">
                <a:solidFill>
                  <a:srgbClr val="11090C"/>
                </a:solidFill>
                <a:latin typeface="Times-Roman"/>
              </a:rPr>
              <a:t>patients with a </a:t>
            </a:r>
            <a:r>
              <a:rPr lang="en-US" sz="2400" b="1" dirty="0">
                <a:solidFill>
                  <a:srgbClr val="C00000"/>
                </a:solidFill>
                <a:latin typeface="Times-Roman"/>
              </a:rPr>
              <a:t>known sulfa </a:t>
            </a:r>
            <a:r>
              <a:rPr lang="en-US" sz="2400" b="1" dirty="0" smtClean="0">
                <a:solidFill>
                  <a:srgbClr val="C00000"/>
                </a:solidFill>
                <a:latin typeface="Times-Roman"/>
              </a:rPr>
              <a:t>allergy</a:t>
            </a:r>
            <a:r>
              <a:rPr lang="en-US" sz="2400" b="1" dirty="0" smtClean="0">
                <a:solidFill>
                  <a:srgbClr val="11090C"/>
                </a:solidFill>
                <a:latin typeface="Times-Roman"/>
              </a:rPr>
              <a:t>. </a:t>
            </a:r>
          </a:p>
          <a:p>
            <a:r>
              <a:rPr lang="en-US" sz="2400" b="1" dirty="0" smtClean="0">
                <a:solidFill>
                  <a:srgbClr val="11090C"/>
                </a:solidFill>
                <a:latin typeface="Times-Roman"/>
              </a:rPr>
              <a:t>Serum </a:t>
            </a:r>
            <a:r>
              <a:rPr lang="en-US" sz="2400" b="1" dirty="0">
                <a:solidFill>
                  <a:srgbClr val="11090C"/>
                </a:solidFill>
                <a:latin typeface="Times-Roman"/>
              </a:rPr>
              <a:t>calcium levels can still fluctuate once the </a:t>
            </a:r>
            <a:r>
              <a:rPr lang="en-US" sz="2400" b="1" dirty="0" smtClean="0">
                <a:solidFill>
                  <a:srgbClr val="11090C"/>
                </a:solidFill>
                <a:latin typeface="Times-Roman"/>
              </a:rPr>
              <a:t>patient is </a:t>
            </a:r>
            <a:r>
              <a:rPr lang="en-US" sz="2400" b="1" dirty="0">
                <a:solidFill>
                  <a:srgbClr val="11090C"/>
                </a:solidFill>
                <a:latin typeface="Times-Roman"/>
              </a:rPr>
              <a:t>stabilized on a regimen. (</a:t>
            </a:r>
            <a:r>
              <a:rPr lang="en-US" sz="2200" b="1" dirty="0" smtClean="0">
                <a:solidFill>
                  <a:srgbClr val="11090C"/>
                </a:solidFill>
                <a:latin typeface="Times-Roman"/>
              </a:rPr>
              <a:t>In </a:t>
            </a:r>
            <a:r>
              <a:rPr lang="en-US" sz="2200" b="1" dirty="0">
                <a:solidFill>
                  <a:srgbClr val="11090C"/>
                </a:solidFill>
                <a:latin typeface="Times-Roman"/>
              </a:rPr>
              <a:t>1 retrospective chart </a:t>
            </a:r>
            <a:r>
              <a:rPr lang="en-US" sz="2200" b="1" dirty="0" smtClean="0">
                <a:solidFill>
                  <a:srgbClr val="11090C"/>
                </a:solidFill>
                <a:latin typeface="Times-Roman"/>
              </a:rPr>
              <a:t>review, 33</a:t>
            </a:r>
            <a:r>
              <a:rPr lang="en-US" sz="2200" b="1" dirty="0">
                <a:solidFill>
                  <a:srgbClr val="11090C"/>
                </a:solidFill>
                <a:latin typeface="Times-Roman"/>
              </a:rPr>
              <a:t>% of patients required at least 1 emergency </a:t>
            </a:r>
            <a:r>
              <a:rPr lang="en-US" sz="2200" b="1" dirty="0" smtClean="0">
                <a:solidFill>
                  <a:srgbClr val="11090C"/>
                </a:solidFill>
                <a:latin typeface="Times-Roman"/>
              </a:rPr>
              <a:t>department visit </a:t>
            </a:r>
            <a:r>
              <a:rPr lang="en-US" sz="2200" b="1" dirty="0">
                <a:solidFill>
                  <a:srgbClr val="11090C"/>
                </a:solidFill>
                <a:latin typeface="Times-Roman"/>
              </a:rPr>
              <a:t>during the 31-year study </a:t>
            </a:r>
            <a:r>
              <a:rPr lang="en-US" sz="2200" b="1" dirty="0" smtClean="0">
                <a:solidFill>
                  <a:srgbClr val="11090C"/>
                </a:solidFill>
                <a:latin typeface="Times-Roman"/>
              </a:rPr>
              <a:t>period). </a:t>
            </a:r>
            <a:r>
              <a:rPr lang="en-US" sz="2400" b="1" u="sng" dirty="0">
                <a:solidFill>
                  <a:srgbClr val="11090C"/>
                </a:solidFill>
                <a:latin typeface="Times-Roman"/>
              </a:rPr>
              <a:t>Calcium levels </a:t>
            </a:r>
            <a:r>
              <a:rPr lang="en-US" sz="2400" b="1" dirty="0" smtClean="0">
                <a:solidFill>
                  <a:srgbClr val="11090C"/>
                </a:solidFill>
                <a:latin typeface="Times-Roman"/>
              </a:rPr>
              <a:t>may rapidly </a:t>
            </a:r>
            <a:r>
              <a:rPr lang="en-US" sz="2400" b="1" dirty="0">
                <a:solidFill>
                  <a:srgbClr val="11090C"/>
                </a:solidFill>
                <a:latin typeface="Times-Roman"/>
              </a:rPr>
              <a:t>become </a:t>
            </a:r>
            <a:r>
              <a:rPr lang="en-US" sz="2400" b="1" u="sng" dirty="0">
                <a:solidFill>
                  <a:srgbClr val="11090C"/>
                </a:solidFill>
                <a:latin typeface="Times-Roman"/>
              </a:rPr>
              <a:t>unstable</a:t>
            </a:r>
            <a:r>
              <a:rPr lang="en-US" sz="2400" b="1" dirty="0">
                <a:solidFill>
                  <a:srgbClr val="11090C"/>
                </a:solidFill>
                <a:latin typeface="Times-Roman"/>
              </a:rPr>
              <a:t> in the setting of </a:t>
            </a:r>
            <a:r>
              <a:rPr lang="en-US" sz="2400" b="1" u="sng" dirty="0">
                <a:solidFill>
                  <a:srgbClr val="11090C"/>
                </a:solidFill>
                <a:latin typeface="Times-Roman"/>
              </a:rPr>
              <a:t>acute </a:t>
            </a:r>
            <a:r>
              <a:rPr lang="en-US" sz="2400" b="1" u="sng" dirty="0" smtClean="0">
                <a:solidFill>
                  <a:srgbClr val="11090C"/>
                </a:solidFill>
                <a:latin typeface="Times-Roman"/>
              </a:rPr>
              <a:t>gastrointestinal </a:t>
            </a:r>
            <a:r>
              <a:rPr lang="en-US" sz="2400" b="1" dirty="0" smtClean="0">
                <a:solidFill>
                  <a:srgbClr val="11090C"/>
                </a:solidFill>
                <a:latin typeface="Times-Roman"/>
              </a:rPr>
              <a:t>disease </a:t>
            </a:r>
            <a:r>
              <a:rPr lang="en-US" sz="2400" b="1" dirty="0">
                <a:solidFill>
                  <a:srgbClr val="11090C"/>
                </a:solidFill>
                <a:latin typeface="Times-Roman"/>
              </a:rPr>
              <a:t>or </a:t>
            </a:r>
            <a:r>
              <a:rPr lang="en-US" sz="2400" b="1" u="sng" dirty="0">
                <a:solidFill>
                  <a:srgbClr val="11090C"/>
                </a:solidFill>
                <a:latin typeface="Times-Roman"/>
              </a:rPr>
              <a:t>acute kidney injury </a:t>
            </a:r>
            <a:r>
              <a:rPr lang="en-US" sz="2400" b="1" dirty="0">
                <a:solidFill>
                  <a:srgbClr val="11090C"/>
                </a:solidFill>
                <a:latin typeface="Times-Roman"/>
              </a:rPr>
              <a:t>because it can alter </a:t>
            </a:r>
            <a:r>
              <a:rPr lang="en-US" sz="2400" b="1" dirty="0" smtClean="0">
                <a:solidFill>
                  <a:srgbClr val="11090C"/>
                </a:solidFill>
                <a:latin typeface="Times-Roman"/>
              </a:rPr>
              <a:t>volume status</a:t>
            </a:r>
            <a:r>
              <a:rPr lang="en-US" sz="2400" b="1" dirty="0">
                <a:solidFill>
                  <a:srgbClr val="11090C"/>
                </a:solidFill>
                <a:latin typeface="Times-Roman"/>
              </a:rPr>
              <a:t>, serum magnesium levels, or </a:t>
            </a:r>
            <a:r>
              <a:rPr lang="en-US" sz="2400" b="1" dirty="0" smtClean="0">
                <a:solidFill>
                  <a:srgbClr val="11090C"/>
                </a:solidFill>
                <a:latin typeface="Times-Roman"/>
              </a:rPr>
              <a:t>calcium/vitamin D </a:t>
            </a:r>
            <a:r>
              <a:rPr lang="en-US" sz="2400" b="1" dirty="0">
                <a:solidFill>
                  <a:srgbClr val="11090C"/>
                </a:solidFill>
                <a:latin typeface="Times-Roman"/>
              </a:rPr>
              <a:t>absorption. </a:t>
            </a:r>
            <a:endParaRPr lang="en-US" sz="2400" b="1" dirty="0" smtClean="0">
              <a:solidFill>
                <a:srgbClr val="11090C"/>
              </a:solidFill>
              <a:latin typeface="Times-Roman"/>
            </a:endParaRPr>
          </a:p>
          <a:p>
            <a:r>
              <a:rPr lang="en-US" sz="2400" b="1" u="sng" dirty="0" smtClean="0">
                <a:solidFill>
                  <a:srgbClr val="11090C"/>
                </a:solidFill>
                <a:latin typeface="Times-Roman"/>
              </a:rPr>
              <a:t>Pregnancy</a:t>
            </a:r>
            <a:r>
              <a:rPr lang="en-US" sz="2400" b="1" dirty="0" smtClean="0">
                <a:solidFill>
                  <a:srgbClr val="11090C"/>
                </a:solidFill>
                <a:latin typeface="Times-Roman"/>
              </a:rPr>
              <a:t> </a:t>
            </a:r>
            <a:r>
              <a:rPr lang="en-US" sz="2400" b="1" dirty="0">
                <a:solidFill>
                  <a:srgbClr val="11090C"/>
                </a:solidFill>
                <a:latin typeface="Times-Roman"/>
              </a:rPr>
              <a:t>presents another dynamic </a:t>
            </a:r>
            <a:r>
              <a:rPr lang="en-US" sz="2400" b="1" dirty="0" smtClean="0">
                <a:solidFill>
                  <a:srgbClr val="11090C"/>
                </a:solidFill>
                <a:latin typeface="Times-Roman"/>
              </a:rPr>
              <a:t>situation typically </a:t>
            </a:r>
            <a:r>
              <a:rPr lang="en-US" sz="2400" b="1" dirty="0">
                <a:solidFill>
                  <a:srgbClr val="11090C"/>
                </a:solidFill>
                <a:latin typeface="Times-Roman"/>
              </a:rPr>
              <a:t>requiring frequent adjustments in </a:t>
            </a:r>
            <a:r>
              <a:rPr lang="en-US" sz="2400" b="1" dirty="0" smtClean="0">
                <a:solidFill>
                  <a:srgbClr val="11090C"/>
                </a:solidFill>
                <a:latin typeface="Times-Roman"/>
              </a:rPr>
              <a:t>calcium and </a:t>
            </a:r>
            <a:r>
              <a:rPr lang="en-US" sz="2400" b="1" dirty="0">
                <a:solidFill>
                  <a:srgbClr val="11090C"/>
                </a:solidFill>
                <a:latin typeface="Times-Roman"/>
              </a:rPr>
              <a:t>calcitriol </a:t>
            </a:r>
            <a:r>
              <a:rPr lang="en-US" sz="2400" b="1" dirty="0" smtClean="0">
                <a:solidFill>
                  <a:srgbClr val="11090C"/>
                </a:solidFill>
                <a:latin typeface="Times-Roman"/>
              </a:rPr>
              <a:t>supplements. </a:t>
            </a:r>
            <a:r>
              <a:rPr lang="en-US" sz="2400" b="1" dirty="0">
                <a:solidFill>
                  <a:srgbClr val="11090C"/>
                </a:solidFill>
                <a:latin typeface="Times-Roman"/>
              </a:rPr>
              <a:t>During pregnancy, </a:t>
            </a:r>
            <a:r>
              <a:rPr lang="en-US" sz="2400" b="1" dirty="0" smtClean="0">
                <a:solidFill>
                  <a:srgbClr val="11090C"/>
                </a:solidFill>
                <a:latin typeface="Times-Roman"/>
              </a:rPr>
              <a:t>calcitriol requirements </a:t>
            </a:r>
            <a:r>
              <a:rPr lang="en-US" sz="2400" b="1" dirty="0">
                <a:solidFill>
                  <a:srgbClr val="11090C"/>
                </a:solidFill>
                <a:latin typeface="Times-Roman"/>
              </a:rPr>
              <a:t>may increase or decrease. During </a:t>
            </a:r>
            <a:r>
              <a:rPr lang="en-US" sz="2400" b="1" u="sng" dirty="0" smtClean="0">
                <a:solidFill>
                  <a:srgbClr val="11090C"/>
                </a:solidFill>
                <a:latin typeface="Times-Roman"/>
              </a:rPr>
              <a:t>lactation</a:t>
            </a:r>
            <a:r>
              <a:rPr lang="en-US" sz="2400" b="1" dirty="0" smtClean="0">
                <a:solidFill>
                  <a:srgbClr val="11090C"/>
                </a:solidFill>
                <a:latin typeface="Times-Roman"/>
              </a:rPr>
              <a:t>, calcitriol </a:t>
            </a:r>
            <a:r>
              <a:rPr lang="en-US" sz="2400" b="1" dirty="0">
                <a:solidFill>
                  <a:srgbClr val="11090C"/>
                </a:solidFill>
                <a:latin typeface="Times-Roman"/>
              </a:rPr>
              <a:t>requirements may abruptly decrease, and </a:t>
            </a:r>
            <a:r>
              <a:rPr lang="en-US" sz="2400" b="1" dirty="0" smtClean="0">
                <a:solidFill>
                  <a:srgbClr val="11090C"/>
                </a:solidFill>
                <a:latin typeface="Times-Roman"/>
              </a:rPr>
              <a:t>failure to </a:t>
            </a:r>
            <a:r>
              <a:rPr lang="en-US" sz="2400" b="1" dirty="0">
                <a:solidFill>
                  <a:srgbClr val="11090C"/>
                </a:solidFill>
                <a:latin typeface="Times-Roman"/>
              </a:rPr>
              <a:t>be cognizant of this can result in severe </a:t>
            </a:r>
            <a:r>
              <a:rPr lang="en-US" sz="2400" b="1" dirty="0" smtClean="0">
                <a:solidFill>
                  <a:srgbClr val="11090C"/>
                </a:solidFill>
                <a:latin typeface="Times-Roman"/>
              </a:rPr>
              <a:t>hypercalcemia. </a:t>
            </a:r>
          </a:p>
          <a:p>
            <a:r>
              <a:rPr lang="en-US" sz="2400" b="1" dirty="0" smtClean="0">
                <a:solidFill>
                  <a:srgbClr val="11090C"/>
                </a:solidFill>
                <a:latin typeface="Times-Roman"/>
              </a:rPr>
              <a:t>Serum </a:t>
            </a:r>
            <a:r>
              <a:rPr lang="en-US" sz="2400" b="1" dirty="0">
                <a:solidFill>
                  <a:srgbClr val="11090C"/>
                </a:solidFill>
                <a:latin typeface="Times-Roman"/>
              </a:rPr>
              <a:t>calcium should be monitored a minimum of </a:t>
            </a:r>
            <a:r>
              <a:rPr lang="en-US" sz="2400" b="1" dirty="0" smtClean="0">
                <a:solidFill>
                  <a:srgbClr val="11090C"/>
                </a:solidFill>
                <a:latin typeface="Times-Roman"/>
              </a:rPr>
              <a:t>twice annually </a:t>
            </a:r>
            <a:r>
              <a:rPr lang="en-US" sz="2400" b="1" dirty="0">
                <a:solidFill>
                  <a:srgbClr val="11090C"/>
                </a:solidFill>
                <a:latin typeface="Times-Roman"/>
              </a:rPr>
              <a:t>in the otherwise stable patient.</a:t>
            </a:r>
            <a:endParaRPr lang="en-US" b="1" dirty="0">
              <a:solidFill>
                <a:srgbClr val="11090C"/>
              </a:solidFill>
            </a:endParaRPr>
          </a:p>
        </p:txBody>
      </p:sp>
    </p:spTree>
    <p:extLst>
      <p:ext uri="{BB962C8B-B14F-4D97-AF65-F5344CB8AC3E}">
        <p14:creationId xmlns:p14="http://schemas.microsoft.com/office/powerpoint/2010/main" val="3266407422"/>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217"/>
          </a:xfrm>
          <a:solidFill>
            <a:schemeClr val="accent6">
              <a:lumMod val="75000"/>
            </a:schemeClr>
          </a:solidFill>
        </p:spPr>
        <p:txBody>
          <a:bodyPr>
            <a:normAutofit/>
          </a:bodyPr>
          <a:lstStyle/>
          <a:p>
            <a:r>
              <a:rPr lang="en-US" sz="4400" b="1" dirty="0">
                <a:ln w="22225">
                  <a:solidFill>
                    <a:schemeClr val="accent2"/>
                  </a:solidFill>
                  <a:prstDash val="solid"/>
                </a:ln>
                <a:solidFill>
                  <a:schemeClr val="accent2">
                    <a:lumMod val="40000"/>
                    <a:lumOff val="60000"/>
                  </a:schemeClr>
                </a:solidFill>
              </a:rPr>
              <a:t>Long-term </a:t>
            </a:r>
            <a:r>
              <a:rPr lang="en-US" sz="4400" b="1" dirty="0" smtClean="0">
                <a:ln w="22225">
                  <a:solidFill>
                    <a:schemeClr val="accent2"/>
                  </a:solidFill>
                  <a:prstDash val="solid"/>
                </a:ln>
                <a:solidFill>
                  <a:schemeClr val="accent2">
                    <a:lumMod val="40000"/>
                    <a:lumOff val="60000"/>
                  </a:schemeClr>
                </a:solidFill>
              </a:rPr>
              <a:t>Management of </a:t>
            </a:r>
            <a:r>
              <a:rPr lang="en-US" sz="4400" b="1" dirty="0">
                <a:ln w="22225">
                  <a:solidFill>
                    <a:schemeClr val="accent2"/>
                  </a:solidFill>
                  <a:prstDash val="solid"/>
                </a:ln>
                <a:solidFill>
                  <a:schemeClr val="accent2">
                    <a:lumMod val="40000"/>
                    <a:lumOff val="60000"/>
                  </a:schemeClr>
                </a:solidFill>
              </a:rPr>
              <a:t>Hypoparathyroidism</a:t>
            </a:r>
          </a:p>
        </p:txBody>
      </p:sp>
      <p:sp>
        <p:nvSpPr>
          <p:cNvPr id="3" name="Content Placeholder 2"/>
          <p:cNvSpPr>
            <a:spLocks noGrp="1"/>
          </p:cNvSpPr>
          <p:nvPr>
            <p:ph idx="1"/>
          </p:nvPr>
        </p:nvSpPr>
        <p:spPr>
          <a:xfrm>
            <a:off x="0" y="721217"/>
            <a:ext cx="12192000" cy="6136783"/>
          </a:xfrm>
          <a:solidFill>
            <a:schemeClr val="accent2">
              <a:lumMod val="20000"/>
              <a:lumOff val="80000"/>
            </a:schemeClr>
          </a:solidFill>
        </p:spPr>
        <p:txBody>
          <a:bodyPr>
            <a:normAutofit fontScale="92500"/>
          </a:bodyPr>
          <a:lstStyle/>
          <a:p>
            <a:r>
              <a:rPr lang="en-US" sz="2400" b="1" dirty="0">
                <a:solidFill>
                  <a:srgbClr val="11090C"/>
                </a:solidFill>
                <a:latin typeface="Times-Roman"/>
              </a:rPr>
              <a:t>The long-term consequences of permanent </a:t>
            </a:r>
            <a:r>
              <a:rPr lang="en-US" sz="2400" b="1" dirty="0" smtClean="0">
                <a:solidFill>
                  <a:srgbClr val="11090C"/>
                </a:solidFill>
                <a:latin typeface="Times-Roman"/>
              </a:rPr>
              <a:t>hypoparathyroidism include </a:t>
            </a:r>
            <a:r>
              <a:rPr lang="en-US" sz="2400" b="1" u="sng" dirty="0">
                <a:solidFill>
                  <a:srgbClr val="11090C"/>
                </a:solidFill>
                <a:latin typeface="Times-Roman"/>
              </a:rPr>
              <a:t>nephrolithiasis</a:t>
            </a:r>
            <a:r>
              <a:rPr lang="en-US" sz="2400" b="1" dirty="0">
                <a:solidFill>
                  <a:srgbClr val="11090C"/>
                </a:solidFill>
                <a:latin typeface="Times-Roman"/>
              </a:rPr>
              <a:t>, </a:t>
            </a:r>
            <a:r>
              <a:rPr lang="en-US" sz="2400" b="1" u="sng" dirty="0" err="1" smtClean="0">
                <a:solidFill>
                  <a:srgbClr val="11090C"/>
                </a:solidFill>
                <a:latin typeface="Times-Roman"/>
              </a:rPr>
              <a:t>nephrocalcinosis</a:t>
            </a:r>
            <a:r>
              <a:rPr lang="en-US" sz="2400" b="1" dirty="0" smtClean="0">
                <a:solidFill>
                  <a:srgbClr val="11090C"/>
                </a:solidFill>
                <a:latin typeface="Times-Roman"/>
              </a:rPr>
              <a:t>, </a:t>
            </a:r>
            <a:r>
              <a:rPr lang="en-US" sz="2400" b="1" u="sng" dirty="0" smtClean="0">
                <a:solidFill>
                  <a:srgbClr val="11090C"/>
                </a:solidFill>
                <a:latin typeface="Times-Roman"/>
              </a:rPr>
              <a:t>basal </a:t>
            </a:r>
            <a:r>
              <a:rPr lang="en-US" sz="2400" b="1" u="sng" dirty="0">
                <a:solidFill>
                  <a:srgbClr val="11090C"/>
                </a:solidFill>
                <a:latin typeface="Times-Roman"/>
              </a:rPr>
              <a:t>ganglia calcifications</a:t>
            </a:r>
            <a:r>
              <a:rPr lang="en-US" sz="2400" b="1" dirty="0">
                <a:solidFill>
                  <a:srgbClr val="11090C"/>
                </a:solidFill>
                <a:latin typeface="Times-Roman"/>
              </a:rPr>
              <a:t>, </a:t>
            </a:r>
            <a:r>
              <a:rPr lang="en-US" sz="2400" b="1" u="sng" dirty="0">
                <a:solidFill>
                  <a:srgbClr val="11090C"/>
                </a:solidFill>
                <a:latin typeface="Times-Roman"/>
              </a:rPr>
              <a:t>ectopic soft tissue </a:t>
            </a:r>
            <a:r>
              <a:rPr lang="en-US" sz="2400" b="1" u="sng" dirty="0" smtClean="0">
                <a:solidFill>
                  <a:srgbClr val="11090C"/>
                </a:solidFill>
                <a:latin typeface="Times-Roman"/>
              </a:rPr>
              <a:t>calcification</a:t>
            </a:r>
            <a:r>
              <a:rPr lang="en-US" sz="2400" b="1" dirty="0" smtClean="0">
                <a:solidFill>
                  <a:srgbClr val="11090C"/>
                </a:solidFill>
                <a:latin typeface="Times-Roman"/>
              </a:rPr>
              <a:t>, </a:t>
            </a:r>
            <a:r>
              <a:rPr lang="en-US" sz="2400" b="1" u="sng" dirty="0" smtClean="0">
                <a:solidFill>
                  <a:srgbClr val="11090C"/>
                </a:solidFill>
                <a:latin typeface="Times-Roman"/>
              </a:rPr>
              <a:t>cataracts</a:t>
            </a:r>
            <a:r>
              <a:rPr lang="en-US" sz="2400" b="1" dirty="0">
                <a:solidFill>
                  <a:srgbClr val="11090C"/>
                </a:solidFill>
                <a:latin typeface="Times-Roman"/>
              </a:rPr>
              <a:t>, </a:t>
            </a:r>
            <a:r>
              <a:rPr lang="en-US" sz="2400" b="1" u="sng" dirty="0">
                <a:solidFill>
                  <a:srgbClr val="11090C"/>
                </a:solidFill>
                <a:latin typeface="Times-Roman"/>
              </a:rPr>
              <a:t>potential defects in bone metabolism</a:t>
            </a:r>
            <a:r>
              <a:rPr lang="en-US" sz="2400" b="1" dirty="0">
                <a:solidFill>
                  <a:srgbClr val="11090C"/>
                </a:solidFill>
                <a:latin typeface="Times-Roman"/>
              </a:rPr>
              <a:t>, </a:t>
            </a:r>
            <a:r>
              <a:rPr lang="en-US" sz="2400" b="1" dirty="0" smtClean="0">
                <a:solidFill>
                  <a:srgbClr val="11090C"/>
                </a:solidFill>
                <a:latin typeface="Times-Roman"/>
              </a:rPr>
              <a:t>and an </a:t>
            </a:r>
            <a:r>
              <a:rPr lang="en-US" sz="2400" b="1" u="sng" dirty="0">
                <a:solidFill>
                  <a:srgbClr val="11090C"/>
                </a:solidFill>
                <a:latin typeface="Times-Roman"/>
              </a:rPr>
              <a:t>impaired quality of life</a:t>
            </a:r>
            <a:r>
              <a:rPr lang="en-US" sz="2400" b="1" dirty="0">
                <a:solidFill>
                  <a:srgbClr val="11090C"/>
                </a:solidFill>
                <a:latin typeface="Times-Roman"/>
              </a:rPr>
              <a:t>. </a:t>
            </a:r>
            <a:endParaRPr lang="en-US" sz="2400" b="1" dirty="0" smtClean="0">
              <a:solidFill>
                <a:srgbClr val="11090C"/>
              </a:solidFill>
              <a:latin typeface="Times-Roman"/>
            </a:endParaRPr>
          </a:p>
          <a:p>
            <a:r>
              <a:rPr lang="en-US" sz="2400" b="1" dirty="0" smtClean="0">
                <a:solidFill>
                  <a:srgbClr val="11090C"/>
                </a:solidFill>
                <a:latin typeface="Times-Roman"/>
              </a:rPr>
              <a:t>Rarely</a:t>
            </a:r>
            <a:r>
              <a:rPr lang="en-US" sz="2400" b="1" dirty="0">
                <a:solidFill>
                  <a:srgbClr val="11090C"/>
                </a:solidFill>
                <a:latin typeface="Times-Roman"/>
              </a:rPr>
              <a:t>, </a:t>
            </a:r>
            <a:r>
              <a:rPr lang="en-US" sz="2400" b="1" u="sng" dirty="0">
                <a:solidFill>
                  <a:srgbClr val="11090C"/>
                </a:solidFill>
                <a:latin typeface="Times-Roman"/>
              </a:rPr>
              <a:t>kidney failure </a:t>
            </a:r>
            <a:r>
              <a:rPr lang="en-US" sz="2400" b="1" dirty="0" smtClean="0">
                <a:solidFill>
                  <a:srgbClr val="11090C"/>
                </a:solidFill>
                <a:latin typeface="Times-Roman"/>
              </a:rPr>
              <a:t>requiring renal </a:t>
            </a:r>
            <a:r>
              <a:rPr lang="en-US" sz="2400" b="1" dirty="0">
                <a:solidFill>
                  <a:srgbClr val="11090C"/>
                </a:solidFill>
                <a:latin typeface="Times-Roman"/>
              </a:rPr>
              <a:t>transplant has occurred. </a:t>
            </a:r>
            <a:endParaRPr lang="en-US" sz="2400" b="1" dirty="0" smtClean="0">
              <a:solidFill>
                <a:srgbClr val="11090C"/>
              </a:solidFill>
              <a:latin typeface="Times-Roman"/>
            </a:endParaRPr>
          </a:p>
          <a:p>
            <a:r>
              <a:rPr lang="en-US" sz="2400" b="1" dirty="0" smtClean="0">
                <a:solidFill>
                  <a:srgbClr val="FF0000"/>
                </a:solidFill>
                <a:latin typeface="Times-Roman"/>
              </a:rPr>
              <a:t>Periodic measurement of </a:t>
            </a:r>
            <a:r>
              <a:rPr lang="en-US" sz="2400" b="1" dirty="0">
                <a:solidFill>
                  <a:srgbClr val="FF0000"/>
                </a:solidFill>
                <a:latin typeface="Times-Roman"/>
              </a:rPr>
              <a:t>24-hour urine calcium </a:t>
            </a:r>
            <a:r>
              <a:rPr lang="en-US" sz="2400" b="1" dirty="0">
                <a:solidFill>
                  <a:srgbClr val="11090C"/>
                </a:solidFill>
                <a:latin typeface="Times-Roman"/>
              </a:rPr>
              <a:t>is probably prudent, and </a:t>
            </a:r>
            <a:r>
              <a:rPr lang="en-US" sz="2400" b="1" dirty="0" smtClean="0">
                <a:solidFill>
                  <a:srgbClr val="11090C"/>
                </a:solidFill>
                <a:latin typeface="Times-Roman"/>
              </a:rPr>
              <a:t>some physicians </a:t>
            </a:r>
            <a:r>
              <a:rPr lang="en-US" sz="2400" b="1" dirty="0">
                <a:solidFill>
                  <a:srgbClr val="11090C"/>
                </a:solidFill>
                <a:latin typeface="Times-Roman"/>
              </a:rPr>
              <a:t>perform </a:t>
            </a:r>
            <a:r>
              <a:rPr lang="en-US" sz="2400" b="1" dirty="0">
                <a:solidFill>
                  <a:srgbClr val="FF0000"/>
                </a:solidFill>
                <a:latin typeface="Times-Roman"/>
              </a:rPr>
              <a:t>periodic renal ultrasound </a:t>
            </a:r>
            <a:r>
              <a:rPr lang="en-US" sz="2400" b="1" dirty="0" smtClean="0">
                <a:solidFill>
                  <a:srgbClr val="11090C"/>
                </a:solidFill>
                <a:latin typeface="Times-Roman"/>
              </a:rPr>
              <a:t>monitoring. </a:t>
            </a:r>
          </a:p>
          <a:p>
            <a:r>
              <a:rPr lang="en-US" sz="2400" b="1" dirty="0" smtClean="0">
                <a:solidFill>
                  <a:srgbClr val="002060"/>
                </a:solidFill>
                <a:latin typeface="Times-Roman"/>
              </a:rPr>
              <a:t>Bone </a:t>
            </a:r>
            <a:r>
              <a:rPr lang="en-US" sz="2400" b="1" dirty="0">
                <a:solidFill>
                  <a:srgbClr val="002060"/>
                </a:solidFill>
                <a:latin typeface="Times-Roman"/>
              </a:rPr>
              <a:t>mineral content tends to be increased in </a:t>
            </a:r>
            <a:r>
              <a:rPr lang="en-US" sz="2400" b="1" dirty="0" smtClean="0">
                <a:solidFill>
                  <a:srgbClr val="002060"/>
                </a:solidFill>
                <a:latin typeface="Times-Roman"/>
              </a:rPr>
              <a:t>hypoparathyroidism, but </a:t>
            </a:r>
            <a:r>
              <a:rPr lang="en-US" sz="2400" b="1" dirty="0">
                <a:solidFill>
                  <a:srgbClr val="002060"/>
                </a:solidFill>
                <a:latin typeface="Times-Roman"/>
              </a:rPr>
              <a:t>cancellous bone microarchitecture </a:t>
            </a:r>
            <a:r>
              <a:rPr lang="en-US" sz="2400" b="1" dirty="0" smtClean="0">
                <a:solidFill>
                  <a:srgbClr val="002060"/>
                </a:solidFill>
                <a:latin typeface="Times-Roman"/>
              </a:rPr>
              <a:t>in hypoparathyroidism </a:t>
            </a:r>
            <a:r>
              <a:rPr lang="en-US" sz="2400" b="1" dirty="0">
                <a:solidFill>
                  <a:srgbClr val="002060"/>
                </a:solidFill>
                <a:latin typeface="Times-Roman"/>
              </a:rPr>
              <a:t>is abnormal, and the effect on </a:t>
            </a:r>
            <a:r>
              <a:rPr lang="en-US" sz="2400" b="1" dirty="0" smtClean="0">
                <a:solidFill>
                  <a:srgbClr val="002060"/>
                </a:solidFill>
                <a:latin typeface="Times-Roman"/>
              </a:rPr>
              <a:t>fracture risk </a:t>
            </a:r>
            <a:r>
              <a:rPr lang="en-US" sz="2400" b="1" dirty="0">
                <a:solidFill>
                  <a:srgbClr val="002060"/>
                </a:solidFill>
                <a:latin typeface="Times-Roman"/>
              </a:rPr>
              <a:t>is </a:t>
            </a:r>
            <a:r>
              <a:rPr lang="en-US" sz="2400" b="1" dirty="0" smtClean="0">
                <a:solidFill>
                  <a:srgbClr val="002060"/>
                </a:solidFill>
                <a:latin typeface="Times-Roman"/>
              </a:rPr>
              <a:t>uncertain. </a:t>
            </a:r>
          </a:p>
          <a:p>
            <a:r>
              <a:rPr lang="en-US" sz="2400" b="1" dirty="0" smtClean="0">
                <a:solidFill>
                  <a:srgbClr val="002060"/>
                </a:solidFill>
                <a:latin typeface="Times-Roman"/>
              </a:rPr>
              <a:t>Hypoparathyroidism </a:t>
            </a:r>
            <a:r>
              <a:rPr lang="en-US" sz="2400" b="1" dirty="0">
                <a:solidFill>
                  <a:srgbClr val="002060"/>
                </a:solidFill>
                <a:latin typeface="Times-Roman"/>
              </a:rPr>
              <a:t>may </a:t>
            </a:r>
            <a:r>
              <a:rPr lang="en-US" sz="2400" b="1" dirty="0" smtClean="0">
                <a:solidFill>
                  <a:srgbClr val="002060"/>
                </a:solidFill>
                <a:latin typeface="Times-Roman"/>
              </a:rPr>
              <a:t>induce greater </a:t>
            </a:r>
            <a:r>
              <a:rPr lang="en-US" sz="2400" b="1" dirty="0">
                <a:solidFill>
                  <a:srgbClr val="002060"/>
                </a:solidFill>
                <a:latin typeface="Times-Roman"/>
              </a:rPr>
              <a:t>bone stiffness that could make the skeleton </a:t>
            </a:r>
            <a:r>
              <a:rPr lang="en-US" sz="2400" b="1" dirty="0" smtClean="0">
                <a:solidFill>
                  <a:srgbClr val="002060"/>
                </a:solidFill>
                <a:latin typeface="Times-Roman"/>
              </a:rPr>
              <a:t>more predisposed </a:t>
            </a:r>
            <a:r>
              <a:rPr lang="en-US" sz="2400" b="1" dirty="0">
                <a:solidFill>
                  <a:srgbClr val="002060"/>
                </a:solidFill>
                <a:latin typeface="Times-Roman"/>
              </a:rPr>
              <a:t>to develop micro fractures when </a:t>
            </a:r>
            <a:r>
              <a:rPr lang="en-US" sz="2400" b="1" dirty="0" smtClean="0">
                <a:solidFill>
                  <a:srgbClr val="002060"/>
                </a:solidFill>
                <a:latin typeface="Times-Roman"/>
              </a:rPr>
              <a:t>loaded. Dual-energy </a:t>
            </a:r>
            <a:r>
              <a:rPr lang="en-US" sz="2400" b="1" dirty="0">
                <a:solidFill>
                  <a:srgbClr val="002060"/>
                </a:solidFill>
                <a:latin typeface="Times-Roman"/>
              </a:rPr>
              <a:t>X-ray absorptiometry testing is not likely </a:t>
            </a:r>
            <a:r>
              <a:rPr lang="en-US" sz="2400" b="1" dirty="0" smtClean="0">
                <a:solidFill>
                  <a:srgbClr val="002060"/>
                </a:solidFill>
                <a:latin typeface="Times-Roman"/>
              </a:rPr>
              <a:t>to help </a:t>
            </a:r>
            <a:r>
              <a:rPr lang="en-US" sz="2400" b="1" dirty="0">
                <a:solidFill>
                  <a:srgbClr val="002060"/>
                </a:solidFill>
                <a:latin typeface="Times-Roman"/>
              </a:rPr>
              <a:t>assess this risk</a:t>
            </a:r>
            <a:r>
              <a:rPr lang="en-US" sz="2400" b="1" dirty="0">
                <a:solidFill>
                  <a:srgbClr val="11090C"/>
                </a:solidFill>
                <a:latin typeface="Times-Roman"/>
              </a:rPr>
              <a:t>. </a:t>
            </a:r>
            <a:endParaRPr lang="en-US" sz="2400" b="1" dirty="0" smtClean="0">
              <a:solidFill>
                <a:srgbClr val="11090C"/>
              </a:solidFill>
              <a:latin typeface="Times-Roman"/>
            </a:endParaRPr>
          </a:p>
          <a:p>
            <a:r>
              <a:rPr lang="en-US" sz="2400" b="1" dirty="0" smtClean="0">
                <a:solidFill>
                  <a:srgbClr val="11090C"/>
                </a:solidFill>
                <a:latin typeface="Times-Roman"/>
              </a:rPr>
              <a:t>One </a:t>
            </a:r>
            <a:r>
              <a:rPr lang="en-US" sz="2400" b="1" dirty="0">
                <a:solidFill>
                  <a:srgbClr val="11090C"/>
                </a:solidFill>
                <a:latin typeface="Times-Roman"/>
              </a:rPr>
              <a:t>area particularly prone to </a:t>
            </a:r>
            <a:r>
              <a:rPr lang="en-US" sz="2400" b="1" dirty="0" smtClean="0">
                <a:solidFill>
                  <a:srgbClr val="11090C"/>
                </a:solidFill>
                <a:latin typeface="Times-Roman"/>
              </a:rPr>
              <a:t>ectopic calcification </a:t>
            </a:r>
            <a:r>
              <a:rPr lang="en-US" sz="2400" b="1" dirty="0">
                <a:solidFill>
                  <a:srgbClr val="11090C"/>
                </a:solidFill>
                <a:latin typeface="Times-Roman"/>
              </a:rPr>
              <a:t>is the </a:t>
            </a:r>
            <a:r>
              <a:rPr lang="en-US" sz="2400" b="1" dirty="0">
                <a:solidFill>
                  <a:srgbClr val="00B050"/>
                </a:solidFill>
                <a:latin typeface="Times-Roman"/>
              </a:rPr>
              <a:t>basal ganglion </a:t>
            </a:r>
            <a:r>
              <a:rPr lang="en-US" sz="2400" b="1" dirty="0">
                <a:solidFill>
                  <a:srgbClr val="11090C"/>
                </a:solidFill>
                <a:latin typeface="Times-Roman"/>
              </a:rPr>
              <a:t>area of the </a:t>
            </a:r>
            <a:r>
              <a:rPr lang="en-US" sz="2400" b="1" dirty="0" smtClean="0">
                <a:solidFill>
                  <a:srgbClr val="11090C"/>
                </a:solidFill>
                <a:latin typeface="Times-Roman"/>
              </a:rPr>
              <a:t>brain, but </a:t>
            </a:r>
            <a:r>
              <a:rPr lang="en-US" sz="2400" b="1" dirty="0">
                <a:solidFill>
                  <a:srgbClr val="11090C"/>
                </a:solidFill>
                <a:latin typeface="Times-Roman"/>
              </a:rPr>
              <a:t>there are currently </a:t>
            </a:r>
            <a:r>
              <a:rPr lang="en-US" sz="2400" b="1" dirty="0">
                <a:solidFill>
                  <a:srgbClr val="00B050"/>
                </a:solidFill>
                <a:latin typeface="Times-Roman"/>
              </a:rPr>
              <a:t>no formal recommendations for </a:t>
            </a:r>
            <a:r>
              <a:rPr lang="en-US" sz="2400" b="1" dirty="0" smtClean="0">
                <a:solidFill>
                  <a:srgbClr val="00B050"/>
                </a:solidFill>
                <a:latin typeface="Times-Roman"/>
              </a:rPr>
              <a:t>routine head CT </a:t>
            </a:r>
            <a:r>
              <a:rPr lang="en-US" sz="2400" b="1" dirty="0">
                <a:solidFill>
                  <a:srgbClr val="00B050"/>
                </a:solidFill>
                <a:latin typeface="Times-Roman"/>
              </a:rPr>
              <a:t>scanning</a:t>
            </a:r>
            <a:r>
              <a:rPr lang="en-US" sz="2400" b="1" dirty="0">
                <a:solidFill>
                  <a:srgbClr val="11090C"/>
                </a:solidFill>
                <a:latin typeface="Times-Roman"/>
              </a:rPr>
              <a:t>. </a:t>
            </a:r>
            <a:endParaRPr lang="en-US" sz="2400" b="1" dirty="0" smtClean="0">
              <a:solidFill>
                <a:srgbClr val="11090C"/>
              </a:solidFill>
              <a:latin typeface="Times-Roman"/>
            </a:endParaRPr>
          </a:p>
          <a:p>
            <a:r>
              <a:rPr lang="en-US" sz="2400" b="1" dirty="0" smtClean="0">
                <a:solidFill>
                  <a:srgbClr val="11090C"/>
                </a:solidFill>
                <a:latin typeface="Times-Roman"/>
              </a:rPr>
              <a:t>Additionally, patients </a:t>
            </a:r>
            <a:r>
              <a:rPr lang="en-US" sz="2400" b="1" dirty="0">
                <a:solidFill>
                  <a:srgbClr val="11090C"/>
                </a:solidFill>
                <a:latin typeface="Times-Roman"/>
              </a:rPr>
              <a:t>with hypoparathyroidism often report </a:t>
            </a:r>
            <a:r>
              <a:rPr lang="en-US" sz="2400" b="1" dirty="0" smtClean="0">
                <a:solidFill>
                  <a:srgbClr val="11090C"/>
                </a:solidFill>
                <a:latin typeface="Times-Roman"/>
              </a:rPr>
              <a:t>increased anxiety </a:t>
            </a:r>
            <a:r>
              <a:rPr lang="en-US" sz="2400" b="1" dirty="0">
                <a:solidFill>
                  <a:srgbClr val="11090C"/>
                </a:solidFill>
                <a:latin typeface="Times-Roman"/>
              </a:rPr>
              <a:t>and decreased sense of well-being compared </a:t>
            </a:r>
            <a:r>
              <a:rPr lang="en-US" sz="2400" b="1" dirty="0" smtClean="0">
                <a:solidFill>
                  <a:srgbClr val="11090C"/>
                </a:solidFill>
                <a:latin typeface="Times-Roman"/>
              </a:rPr>
              <a:t>to controls</a:t>
            </a:r>
            <a:r>
              <a:rPr lang="en-US" sz="2400" b="1" dirty="0">
                <a:solidFill>
                  <a:srgbClr val="11090C"/>
                </a:solidFill>
                <a:latin typeface="Times-Roman"/>
              </a:rPr>
              <a:t>. These symptoms are not improved with </a:t>
            </a:r>
            <a:r>
              <a:rPr lang="en-US" sz="2400" b="1" dirty="0" smtClean="0">
                <a:solidFill>
                  <a:srgbClr val="11090C"/>
                </a:solidFill>
                <a:latin typeface="Times-Roman"/>
              </a:rPr>
              <a:t>current therapies.</a:t>
            </a:r>
            <a:endParaRPr lang="en-US" b="1" dirty="0">
              <a:solidFill>
                <a:srgbClr val="11090C"/>
              </a:solidFill>
            </a:endParaRPr>
          </a:p>
        </p:txBody>
      </p:sp>
    </p:spTree>
    <p:extLst>
      <p:ext uri="{BB962C8B-B14F-4D97-AF65-F5344CB8AC3E}">
        <p14:creationId xmlns:p14="http://schemas.microsoft.com/office/powerpoint/2010/main" val="3441269482"/>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46975"/>
          </a:xfrm>
          <a:solidFill>
            <a:schemeClr val="accent6">
              <a:lumMod val="75000"/>
            </a:schemeClr>
          </a:solidFill>
        </p:spPr>
        <p:txBody>
          <a:bodyPr>
            <a:normAutofit/>
          </a:bodyPr>
          <a:lstStyle/>
          <a:p>
            <a:r>
              <a:rPr lang="en-US" sz="4400" b="1" dirty="0">
                <a:ln w="22225">
                  <a:solidFill>
                    <a:schemeClr val="accent2"/>
                  </a:solidFill>
                  <a:prstDash val="solid"/>
                </a:ln>
                <a:solidFill>
                  <a:schemeClr val="accent2">
                    <a:lumMod val="40000"/>
                    <a:lumOff val="60000"/>
                  </a:schemeClr>
                </a:solidFill>
              </a:rPr>
              <a:t>Long-term Management of Hypoparathyroidism</a:t>
            </a:r>
          </a:p>
        </p:txBody>
      </p:sp>
      <p:sp>
        <p:nvSpPr>
          <p:cNvPr id="3" name="Content Placeholder 2"/>
          <p:cNvSpPr>
            <a:spLocks noGrp="1"/>
          </p:cNvSpPr>
          <p:nvPr>
            <p:ph idx="1"/>
          </p:nvPr>
        </p:nvSpPr>
        <p:spPr>
          <a:xfrm>
            <a:off x="0" y="746975"/>
            <a:ext cx="12192000" cy="6111025"/>
          </a:xfrm>
          <a:solidFill>
            <a:schemeClr val="accent2">
              <a:lumMod val="20000"/>
              <a:lumOff val="80000"/>
            </a:schemeClr>
          </a:solidFill>
        </p:spPr>
        <p:txBody>
          <a:bodyPr>
            <a:normAutofit/>
          </a:bodyPr>
          <a:lstStyle/>
          <a:p>
            <a:r>
              <a:rPr lang="en-US" sz="2400" b="1" dirty="0">
                <a:solidFill>
                  <a:schemeClr val="accent4"/>
                </a:solidFill>
                <a:latin typeface="Times-Roman"/>
              </a:rPr>
              <a:t>A new option </a:t>
            </a:r>
            <a:r>
              <a:rPr lang="en-US" sz="2400" b="1" dirty="0">
                <a:solidFill>
                  <a:srgbClr val="11090C"/>
                </a:solidFill>
                <a:latin typeface="Times-Roman"/>
              </a:rPr>
              <a:t>for the </a:t>
            </a:r>
            <a:r>
              <a:rPr lang="en-US" sz="2400" b="1" dirty="0">
                <a:solidFill>
                  <a:schemeClr val="accent4"/>
                </a:solidFill>
                <a:latin typeface="Times-Roman"/>
              </a:rPr>
              <a:t>treatment</a:t>
            </a:r>
            <a:r>
              <a:rPr lang="en-US" sz="2400" b="1" dirty="0">
                <a:solidFill>
                  <a:srgbClr val="11090C"/>
                </a:solidFill>
                <a:latin typeface="Times-Roman"/>
              </a:rPr>
              <a:t> of </a:t>
            </a:r>
            <a:r>
              <a:rPr lang="en-US" sz="2400" b="1" dirty="0" smtClean="0">
                <a:solidFill>
                  <a:srgbClr val="11090C"/>
                </a:solidFill>
                <a:latin typeface="Times-Roman"/>
              </a:rPr>
              <a:t>hypoparathyroidism recently </a:t>
            </a:r>
            <a:r>
              <a:rPr lang="en-US" sz="2400" b="1" dirty="0">
                <a:solidFill>
                  <a:srgbClr val="11090C"/>
                </a:solidFill>
                <a:latin typeface="Times-Roman"/>
              </a:rPr>
              <a:t>approved by the U.S. Food and </a:t>
            </a:r>
            <a:r>
              <a:rPr lang="en-US" sz="2400" b="1" dirty="0" smtClean="0">
                <a:solidFill>
                  <a:srgbClr val="11090C"/>
                </a:solidFill>
                <a:latin typeface="Times-Roman"/>
              </a:rPr>
              <a:t>Drug Administration </a:t>
            </a:r>
            <a:r>
              <a:rPr lang="en-US" sz="2400" b="1" dirty="0">
                <a:solidFill>
                  <a:srgbClr val="11090C"/>
                </a:solidFill>
                <a:latin typeface="Times-Roman"/>
              </a:rPr>
              <a:t>in January 2015, is recombinant </a:t>
            </a:r>
            <a:r>
              <a:rPr lang="en-US" sz="2400" b="1" dirty="0" smtClean="0">
                <a:solidFill>
                  <a:srgbClr val="11090C"/>
                </a:solidFill>
                <a:latin typeface="Times-Roman"/>
              </a:rPr>
              <a:t>human </a:t>
            </a:r>
            <a:r>
              <a:rPr lang="en-US" sz="2400" b="1" dirty="0" smtClean="0">
                <a:solidFill>
                  <a:schemeClr val="accent4"/>
                </a:solidFill>
                <a:latin typeface="Times-Roman"/>
              </a:rPr>
              <a:t>PTH </a:t>
            </a:r>
            <a:r>
              <a:rPr lang="en-US" sz="2400" b="1" dirty="0" smtClean="0">
                <a:solidFill>
                  <a:srgbClr val="11090C"/>
                </a:solidFill>
                <a:latin typeface="Times-Roman"/>
              </a:rPr>
              <a:t>(1-84), which is identical in structure to the full length endogenous </a:t>
            </a:r>
            <a:r>
              <a:rPr lang="en-US" sz="2400" b="1" dirty="0">
                <a:solidFill>
                  <a:srgbClr val="11090C"/>
                </a:solidFill>
                <a:latin typeface="Times-Roman"/>
              </a:rPr>
              <a:t>hormone. </a:t>
            </a:r>
            <a:endParaRPr lang="en-US" sz="2400" b="1" dirty="0" smtClean="0">
              <a:solidFill>
                <a:srgbClr val="11090C"/>
              </a:solidFill>
              <a:latin typeface="Times-Roman"/>
            </a:endParaRPr>
          </a:p>
          <a:p>
            <a:r>
              <a:rPr lang="en-US" sz="2400" b="1" dirty="0" smtClean="0">
                <a:solidFill>
                  <a:srgbClr val="11090C"/>
                </a:solidFill>
                <a:latin typeface="Times-Roman"/>
              </a:rPr>
              <a:t>The </a:t>
            </a:r>
            <a:r>
              <a:rPr lang="en-US" sz="2400" b="1" dirty="0">
                <a:solidFill>
                  <a:srgbClr val="11090C"/>
                </a:solidFill>
                <a:latin typeface="Times-Roman"/>
              </a:rPr>
              <a:t>quality of life for </a:t>
            </a:r>
            <a:r>
              <a:rPr lang="en-US" sz="2400" b="1" dirty="0" smtClean="0">
                <a:solidFill>
                  <a:srgbClr val="11090C"/>
                </a:solidFill>
                <a:latin typeface="Times-Roman"/>
              </a:rPr>
              <a:t>these patients </a:t>
            </a:r>
            <a:r>
              <a:rPr lang="en-US" sz="2400" b="1" dirty="0">
                <a:solidFill>
                  <a:srgbClr val="11090C"/>
                </a:solidFill>
                <a:latin typeface="Times-Roman"/>
              </a:rPr>
              <a:t>can be poor, requiring daily medication, </a:t>
            </a:r>
            <a:r>
              <a:rPr lang="en-US" sz="2400" b="1" dirty="0" smtClean="0">
                <a:solidFill>
                  <a:srgbClr val="11090C"/>
                </a:solidFill>
                <a:latin typeface="Times-Roman"/>
              </a:rPr>
              <a:t>frequent physician </a:t>
            </a:r>
            <a:r>
              <a:rPr lang="en-US" sz="2400" b="1" dirty="0">
                <a:solidFill>
                  <a:srgbClr val="11090C"/>
                </a:solidFill>
                <a:latin typeface="Times-Roman"/>
              </a:rPr>
              <a:t>visits, and many episodes of breakthrough </a:t>
            </a:r>
            <a:r>
              <a:rPr lang="en-US" sz="2400" b="1" dirty="0" smtClean="0">
                <a:solidFill>
                  <a:srgbClr val="11090C"/>
                </a:solidFill>
                <a:latin typeface="Times-Roman"/>
              </a:rPr>
              <a:t>hypocalcemia symptoms</a:t>
            </a:r>
            <a:r>
              <a:rPr lang="en-US" sz="2400" b="1" dirty="0">
                <a:solidFill>
                  <a:srgbClr val="11090C"/>
                </a:solidFill>
                <a:latin typeface="Times-Roman"/>
              </a:rPr>
              <a:t>. </a:t>
            </a:r>
            <a:endParaRPr lang="en-US" sz="2400" b="1" dirty="0" smtClean="0">
              <a:solidFill>
                <a:srgbClr val="11090C"/>
              </a:solidFill>
              <a:latin typeface="Times-Roman"/>
            </a:endParaRPr>
          </a:p>
          <a:p>
            <a:r>
              <a:rPr lang="en-US" sz="2400" b="1" dirty="0" smtClean="0">
                <a:solidFill>
                  <a:srgbClr val="11090C"/>
                </a:solidFill>
                <a:latin typeface="Times-Roman"/>
              </a:rPr>
              <a:t>Recombinant </a:t>
            </a:r>
            <a:r>
              <a:rPr lang="en-US" sz="2400" b="1" dirty="0">
                <a:solidFill>
                  <a:srgbClr val="11090C"/>
                </a:solidFill>
                <a:latin typeface="Times-Roman"/>
              </a:rPr>
              <a:t>PTH was studied in </a:t>
            </a:r>
            <a:r>
              <a:rPr lang="en-US" sz="2400" b="1" dirty="0" smtClean="0">
                <a:solidFill>
                  <a:srgbClr val="11090C"/>
                </a:solidFill>
                <a:latin typeface="Times-Roman"/>
              </a:rPr>
              <a:t>the REPLACE trial. </a:t>
            </a:r>
            <a:r>
              <a:rPr lang="en-US" sz="2400" b="1" dirty="0">
                <a:solidFill>
                  <a:srgbClr val="11090C"/>
                </a:solidFill>
                <a:latin typeface="Times-Roman"/>
              </a:rPr>
              <a:t>When injected subcutaneously </a:t>
            </a:r>
            <a:r>
              <a:rPr lang="en-US" sz="2400" b="1" dirty="0" smtClean="0">
                <a:solidFill>
                  <a:srgbClr val="11090C"/>
                </a:solidFill>
                <a:latin typeface="Times-Roman"/>
              </a:rPr>
              <a:t>into the </a:t>
            </a:r>
            <a:r>
              <a:rPr lang="en-US" sz="2400" b="1" dirty="0">
                <a:solidFill>
                  <a:srgbClr val="11090C"/>
                </a:solidFill>
                <a:latin typeface="Times-Roman"/>
              </a:rPr>
              <a:t>thigh once daily, 53% of patients were able to</a:t>
            </a:r>
            <a:r>
              <a:rPr lang="en-US" sz="2400" b="1" u="sng" dirty="0">
                <a:solidFill>
                  <a:srgbClr val="11090C"/>
                </a:solidFill>
                <a:latin typeface="Times-Roman"/>
              </a:rPr>
              <a:t> </a:t>
            </a:r>
            <a:r>
              <a:rPr lang="en-US" sz="2400" b="1" u="sng" dirty="0" smtClean="0">
                <a:solidFill>
                  <a:srgbClr val="11090C"/>
                </a:solidFill>
                <a:latin typeface="Times-Roman"/>
              </a:rPr>
              <a:t>reduce their </a:t>
            </a:r>
            <a:r>
              <a:rPr lang="en-US" sz="2400" b="1" u="sng" dirty="0">
                <a:solidFill>
                  <a:srgbClr val="11090C"/>
                </a:solidFill>
                <a:latin typeface="Times-Roman"/>
              </a:rPr>
              <a:t>calcium and vitamin D requirements </a:t>
            </a:r>
            <a:r>
              <a:rPr lang="en-US" sz="2400" b="1" dirty="0">
                <a:solidFill>
                  <a:srgbClr val="11090C"/>
                </a:solidFill>
                <a:latin typeface="Times-Roman"/>
              </a:rPr>
              <a:t>by more </a:t>
            </a:r>
            <a:r>
              <a:rPr lang="en-US" sz="2400" b="1" dirty="0" smtClean="0">
                <a:solidFill>
                  <a:srgbClr val="11090C"/>
                </a:solidFill>
                <a:latin typeface="Times-Roman"/>
              </a:rPr>
              <a:t>than 50</a:t>
            </a:r>
            <a:r>
              <a:rPr lang="en-US" sz="2400" b="1" dirty="0">
                <a:solidFill>
                  <a:srgbClr val="11090C"/>
                </a:solidFill>
                <a:latin typeface="Times-Roman"/>
              </a:rPr>
              <a:t>%, and 43% were able to achieve </a:t>
            </a:r>
            <a:r>
              <a:rPr lang="en-US" sz="2400" b="1" u="sng" dirty="0">
                <a:solidFill>
                  <a:srgbClr val="11090C"/>
                </a:solidFill>
                <a:latin typeface="Times-Roman"/>
              </a:rPr>
              <a:t>independence of </a:t>
            </a:r>
            <a:r>
              <a:rPr lang="en-US" sz="2400" b="1" u="sng" dirty="0" smtClean="0">
                <a:solidFill>
                  <a:srgbClr val="11090C"/>
                </a:solidFill>
                <a:latin typeface="Times-Roman"/>
              </a:rPr>
              <a:t>vitamin D </a:t>
            </a:r>
            <a:r>
              <a:rPr lang="en-US" sz="2400" b="1" dirty="0">
                <a:solidFill>
                  <a:srgbClr val="11090C"/>
                </a:solidFill>
                <a:latin typeface="Times-Roman"/>
              </a:rPr>
              <a:t>and </a:t>
            </a:r>
            <a:r>
              <a:rPr lang="en-US" sz="2400" b="1" u="sng" dirty="0">
                <a:solidFill>
                  <a:srgbClr val="11090C"/>
                </a:solidFill>
                <a:latin typeface="Times-Roman"/>
              </a:rPr>
              <a:t>reduction in calcium to &lt;500 mg </a:t>
            </a:r>
            <a:r>
              <a:rPr lang="en-US" sz="2400" b="1" u="sng" dirty="0" smtClean="0">
                <a:solidFill>
                  <a:srgbClr val="11090C"/>
                </a:solidFill>
                <a:latin typeface="Times-Roman"/>
              </a:rPr>
              <a:t>daily</a:t>
            </a:r>
            <a:r>
              <a:rPr lang="en-US" sz="2400" b="1" dirty="0" smtClean="0">
                <a:solidFill>
                  <a:srgbClr val="11090C"/>
                </a:solidFill>
                <a:latin typeface="Times-Roman"/>
              </a:rPr>
              <a:t>. Importantly</a:t>
            </a:r>
            <a:r>
              <a:rPr lang="en-US" sz="2400" b="1" dirty="0">
                <a:solidFill>
                  <a:srgbClr val="11090C"/>
                </a:solidFill>
                <a:latin typeface="Times-Roman"/>
              </a:rPr>
              <a:t>, </a:t>
            </a:r>
            <a:r>
              <a:rPr lang="en-US" sz="2400" b="1" u="sng" dirty="0">
                <a:solidFill>
                  <a:srgbClr val="11090C"/>
                </a:solidFill>
                <a:latin typeface="Times-Roman"/>
              </a:rPr>
              <a:t>urinary calcium </a:t>
            </a:r>
            <a:r>
              <a:rPr lang="en-US" sz="2400" b="1" dirty="0">
                <a:solidFill>
                  <a:srgbClr val="11090C"/>
                </a:solidFill>
                <a:latin typeface="Times-Roman"/>
              </a:rPr>
              <a:t>and </a:t>
            </a:r>
            <a:r>
              <a:rPr lang="en-US" sz="2400" b="1" u="sng" dirty="0">
                <a:solidFill>
                  <a:srgbClr val="11090C"/>
                </a:solidFill>
                <a:latin typeface="Times-Roman"/>
              </a:rPr>
              <a:t>serum phosphorus </a:t>
            </a:r>
            <a:r>
              <a:rPr lang="en-US" sz="2400" b="1" dirty="0" smtClean="0">
                <a:solidFill>
                  <a:srgbClr val="11090C"/>
                </a:solidFill>
                <a:latin typeface="Times-Roman"/>
              </a:rPr>
              <a:t>levels were </a:t>
            </a:r>
            <a:r>
              <a:rPr lang="en-US" sz="2400" b="1" dirty="0">
                <a:solidFill>
                  <a:srgbClr val="11090C"/>
                </a:solidFill>
                <a:latin typeface="Times-Roman"/>
              </a:rPr>
              <a:t>also </a:t>
            </a:r>
            <a:r>
              <a:rPr lang="en-US" sz="2400" b="1" u="sng" dirty="0" smtClean="0">
                <a:solidFill>
                  <a:srgbClr val="11090C"/>
                </a:solidFill>
                <a:latin typeface="Times-Roman"/>
              </a:rPr>
              <a:t>reduced</a:t>
            </a:r>
            <a:r>
              <a:rPr lang="en-US" sz="2400" b="1" dirty="0" smtClean="0">
                <a:solidFill>
                  <a:srgbClr val="11090C"/>
                </a:solidFill>
                <a:latin typeface="Times-Roman"/>
              </a:rPr>
              <a:t>. </a:t>
            </a:r>
          </a:p>
          <a:p>
            <a:r>
              <a:rPr lang="en-US" sz="2400" b="1" dirty="0" smtClean="0">
                <a:solidFill>
                  <a:srgbClr val="11090C"/>
                </a:solidFill>
                <a:latin typeface="Times-Roman"/>
              </a:rPr>
              <a:t>The </a:t>
            </a:r>
            <a:r>
              <a:rPr lang="en-US" sz="2400" b="1" dirty="0">
                <a:solidFill>
                  <a:srgbClr val="11090C"/>
                </a:solidFill>
                <a:latin typeface="Times-Roman"/>
              </a:rPr>
              <a:t>hope with these findings </a:t>
            </a:r>
            <a:r>
              <a:rPr lang="en-US" sz="2400" b="1" dirty="0" smtClean="0">
                <a:solidFill>
                  <a:srgbClr val="11090C"/>
                </a:solidFill>
                <a:latin typeface="Times-Roman"/>
              </a:rPr>
              <a:t>is there </a:t>
            </a:r>
            <a:r>
              <a:rPr lang="en-US" sz="2400" b="1" dirty="0">
                <a:solidFill>
                  <a:srgbClr val="11090C"/>
                </a:solidFill>
                <a:latin typeface="Times-Roman"/>
              </a:rPr>
              <a:t>might be a reduction in renal calculi. </a:t>
            </a:r>
            <a:r>
              <a:rPr lang="en-US" sz="2400" b="1" dirty="0" smtClean="0">
                <a:solidFill>
                  <a:srgbClr val="11090C"/>
                </a:solidFill>
                <a:latin typeface="Times-Roman"/>
              </a:rPr>
              <a:t>Recombinant PTH </a:t>
            </a:r>
            <a:r>
              <a:rPr lang="en-US" sz="2400" b="1" dirty="0">
                <a:solidFill>
                  <a:srgbClr val="11090C"/>
                </a:solidFill>
                <a:latin typeface="Times-Roman"/>
              </a:rPr>
              <a:t>may also </a:t>
            </a:r>
            <a:r>
              <a:rPr lang="en-US" sz="2400" b="1" u="sng" dirty="0">
                <a:solidFill>
                  <a:srgbClr val="11090C"/>
                </a:solidFill>
                <a:latin typeface="Times-Roman"/>
              </a:rPr>
              <a:t>restore normal bone metabolism </a:t>
            </a:r>
            <a:r>
              <a:rPr lang="en-US" sz="2400" b="1" dirty="0" smtClean="0">
                <a:solidFill>
                  <a:srgbClr val="11090C"/>
                </a:solidFill>
                <a:latin typeface="Times-Roman"/>
              </a:rPr>
              <a:t>and </a:t>
            </a:r>
            <a:r>
              <a:rPr lang="en-US" sz="2400" b="1" u="sng" dirty="0" smtClean="0">
                <a:solidFill>
                  <a:srgbClr val="11090C"/>
                </a:solidFill>
                <a:latin typeface="Times-Roman"/>
              </a:rPr>
              <a:t>improve </a:t>
            </a:r>
            <a:r>
              <a:rPr lang="en-US" sz="2400" b="1" u="sng" dirty="0">
                <a:solidFill>
                  <a:srgbClr val="11090C"/>
                </a:solidFill>
                <a:latin typeface="Times-Roman"/>
              </a:rPr>
              <a:t>bone </a:t>
            </a:r>
            <a:r>
              <a:rPr lang="en-US" sz="2400" b="1" u="sng" dirty="0" smtClean="0">
                <a:solidFill>
                  <a:srgbClr val="11090C"/>
                </a:solidFill>
                <a:latin typeface="Times-Roman"/>
              </a:rPr>
              <a:t>microarchitecture</a:t>
            </a:r>
            <a:r>
              <a:rPr lang="en-US" sz="2400" b="1" dirty="0" smtClean="0">
                <a:solidFill>
                  <a:srgbClr val="11090C"/>
                </a:solidFill>
                <a:latin typeface="Times-Roman"/>
              </a:rPr>
              <a:t>. </a:t>
            </a:r>
            <a:r>
              <a:rPr lang="en-US" sz="2400" b="1" dirty="0">
                <a:solidFill>
                  <a:srgbClr val="11090C"/>
                </a:solidFill>
                <a:latin typeface="Times-Roman"/>
              </a:rPr>
              <a:t>Furthermore, </a:t>
            </a:r>
            <a:r>
              <a:rPr lang="en-US" sz="2400" b="1" dirty="0" smtClean="0">
                <a:solidFill>
                  <a:srgbClr val="11090C"/>
                </a:solidFill>
                <a:latin typeface="Times-Roman"/>
              </a:rPr>
              <a:t>there is </a:t>
            </a:r>
            <a:r>
              <a:rPr lang="en-US" sz="2400" b="1" dirty="0">
                <a:solidFill>
                  <a:srgbClr val="11090C"/>
                </a:solidFill>
                <a:latin typeface="Times-Roman"/>
              </a:rPr>
              <a:t>evidence that PTH therapy</a:t>
            </a:r>
            <a:r>
              <a:rPr lang="en-US" sz="2400" b="1" u="sng" dirty="0">
                <a:solidFill>
                  <a:srgbClr val="11090C"/>
                </a:solidFill>
                <a:latin typeface="Times-Roman"/>
              </a:rPr>
              <a:t> improves quality of life </a:t>
            </a:r>
            <a:r>
              <a:rPr lang="en-US" sz="2400" b="1" dirty="0" smtClean="0">
                <a:solidFill>
                  <a:srgbClr val="11090C"/>
                </a:solidFill>
                <a:latin typeface="Times-Roman"/>
              </a:rPr>
              <a:t>indices (vitality</a:t>
            </a:r>
            <a:r>
              <a:rPr lang="en-US" sz="2400" b="1" dirty="0">
                <a:solidFill>
                  <a:srgbClr val="11090C"/>
                </a:solidFill>
                <a:latin typeface="Times-Roman"/>
              </a:rPr>
              <a:t>, social functioning, mental health), as well </a:t>
            </a:r>
            <a:r>
              <a:rPr lang="en-US" sz="2400" b="1" dirty="0" smtClean="0">
                <a:solidFill>
                  <a:srgbClr val="11090C"/>
                </a:solidFill>
                <a:latin typeface="Times-Roman"/>
              </a:rPr>
              <a:t>as </a:t>
            </a:r>
            <a:r>
              <a:rPr lang="en-US" sz="2400" b="1" u="sng" dirty="0" smtClean="0">
                <a:solidFill>
                  <a:srgbClr val="11090C"/>
                </a:solidFill>
                <a:latin typeface="Times-Roman"/>
              </a:rPr>
              <a:t>physical </a:t>
            </a:r>
            <a:r>
              <a:rPr lang="en-US" sz="2400" b="1" u="sng" dirty="0">
                <a:solidFill>
                  <a:srgbClr val="11090C"/>
                </a:solidFill>
                <a:latin typeface="Times-Roman"/>
              </a:rPr>
              <a:t>functioning </a:t>
            </a:r>
            <a:r>
              <a:rPr lang="en-US" sz="2400" b="1" dirty="0">
                <a:solidFill>
                  <a:srgbClr val="11090C"/>
                </a:solidFill>
                <a:latin typeface="Times-Roman"/>
              </a:rPr>
              <a:t>compared with usual </a:t>
            </a:r>
            <a:r>
              <a:rPr lang="en-US" sz="2400" b="1" dirty="0" smtClean="0">
                <a:solidFill>
                  <a:srgbClr val="11090C"/>
                </a:solidFill>
                <a:latin typeface="Times-Roman"/>
              </a:rPr>
              <a:t>care.</a:t>
            </a:r>
            <a:endParaRPr lang="en-US" b="1" dirty="0">
              <a:solidFill>
                <a:srgbClr val="11090C"/>
              </a:solidFill>
            </a:endParaRPr>
          </a:p>
        </p:txBody>
      </p:sp>
    </p:spTree>
    <p:extLst>
      <p:ext uri="{BB962C8B-B14F-4D97-AF65-F5344CB8AC3E}">
        <p14:creationId xmlns:p14="http://schemas.microsoft.com/office/powerpoint/2010/main" val="130540166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0006"/>
          </a:xfrm>
          <a:solidFill>
            <a:schemeClr val="accent6">
              <a:lumMod val="75000"/>
            </a:schemeClr>
          </a:solidFill>
        </p:spPr>
        <p:txBody>
          <a:bodyPr>
            <a:normAutofit/>
          </a:bodyPr>
          <a:lstStyle/>
          <a:p>
            <a:r>
              <a:rPr lang="en-US" sz="4800" b="1" dirty="0">
                <a:ln w="22225">
                  <a:solidFill>
                    <a:schemeClr val="accent2"/>
                  </a:solidFill>
                  <a:prstDash val="solid"/>
                </a:ln>
                <a:solidFill>
                  <a:schemeClr val="accent2">
                    <a:lumMod val="40000"/>
                    <a:lumOff val="60000"/>
                  </a:schemeClr>
                </a:solidFill>
                <a:latin typeface="Times-Bold"/>
              </a:rPr>
              <a:t>INTRODUCTION</a:t>
            </a:r>
            <a:endParaRPr lang="en-US" sz="4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850006"/>
            <a:ext cx="12192000" cy="6007994"/>
          </a:xfrm>
          <a:solidFill>
            <a:schemeClr val="accent2">
              <a:lumMod val="20000"/>
              <a:lumOff val="80000"/>
            </a:schemeClr>
          </a:solidFill>
        </p:spPr>
        <p:txBody>
          <a:bodyPr>
            <a:noAutofit/>
          </a:bodyPr>
          <a:lstStyle/>
          <a:p>
            <a:pPr>
              <a:buFont typeface="Wingdings" panose="05000000000000000000" pitchFamily="2" charset="2"/>
              <a:buChar char="§"/>
            </a:pPr>
            <a:r>
              <a:rPr lang="en-US" sz="2400" b="1" dirty="0" smtClean="0">
                <a:latin typeface="Times-Roman"/>
              </a:rPr>
              <a:t> </a:t>
            </a:r>
            <a:r>
              <a:rPr lang="en-US" sz="2400" b="1" dirty="0" smtClean="0">
                <a:solidFill>
                  <a:schemeClr val="accent2"/>
                </a:solidFill>
                <a:latin typeface="Times-Roman"/>
              </a:rPr>
              <a:t>The </a:t>
            </a:r>
            <a:r>
              <a:rPr lang="en-US" sz="2400" b="1" dirty="0">
                <a:solidFill>
                  <a:schemeClr val="accent2"/>
                </a:solidFill>
                <a:latin typeface="Times-Roman"/>
              </a:rPr>
              <a:t>incidence of postsurgical </a:t>
            </a:r>
            <a:r>
              <a:rPr lang="en-US" sz="2400" b="1" dirty="0" smtClean="0">
                <a:solidFill>
                  <a:schemeClr val="accent2"/>
                </a:solidFill>
                <a:latin typeface="Times-Roman"/>
              </a:rPr>
              <a:t>hypoparathyroidism is </a:t>
            </a:r>
            <a:r>
              <a:rPr lang="en-US" sz="2400" b="1" dirty="0">
                <a:solidFill>
                  <a:schemeClr val="accent2"/>
                </a:solidFill>
                <a:latin typeface="Times-Roman"/>
              </a:rPr>
              <a:t>difficult to define</a:t>
            </a:r>
            <a:r>
              <a:rPr lang="en-US" sz="2400" b="1" dirty="0">
                <a:latin typeface="Times-Roman"/>
              </a:rPr>
              <a:t>. </a:t>
            </a:r>
            <a:endParaRPr lang="en-US" sz="2400" b="1" dirty="0" smtClean="0">
              <a:latin typeface="Times-Roman"/>
            </a:endParaRPr>
          </a:p>
          <a:p>
            <a:pPr>
              <a:buFont typeface="Wingdings" panose="05000000000000000000" pitchFamily="2" charset="2"/>
              <a:buChar char="§"/>
            </a:pPr>
            <a:r>
              <a:rPr lang="en-US" sz="2400" b="1" dirty="0" smtClean="0">
                <a:latin typeface="Times-Roman"/>
              </a:rPr>
              <a:t> </a:t>
            </a:r>
            <a:r>
              <a:rPr lang="en-US" sz="2400" b="1" dirty="0" smtClean="0">
                <a:solidFill>
                  <a:srgbClr val="002060"/>
                </a:solidFill>
                <a:latin typeface="Times-Roman"/>
              </a:rPr>
              <a:t>A review </a:t>
            </a:r>
            <a:r>
              <a:rPr lang="en-US" sz="2400" b="1" dirty="0">
                <a:solidFill>
                  <a:srgbClr val="002060"/>
                </a:solidFill>
                <a:latin typeface="Times-Roman"/>
              </a:rPr>
              <a:t>of the literature reveals </a:t>
            </a:r>
            <a:r>
              <a:rPr lang="en-US" sz="2400" b="1" dirty="0" smtClean="0">
                <a:solidFill>
                  <a:srgbClr val="002060"/>
                </a:solidFill>
                <a:latin typeface="Times-Roman"/>
              </a:rPr>
              <a:t>a broad </a:t>
            </a:r>
            <a:r>
              <a:rPr lang="en-US" sz="2400" b="1" dirty="0">
                <a:solidFill>
                  <a:srgbClr val="002060"/>
                </a:solidFill>
                <a:latin typeface="Times-Roman"/>
              </a:rPr>
              <a:t>range of criteria and parameters that </a:t>
            </a:r>
            <a:r>
              <a:rPr lang="en-US" sz="2400" b="1" dirty="0" smtClean="0">
                <a:solidFill>
                  <a:srgbClr val="002060"/>
                </a:solidFill>
                <a:latin typeface="Times-Roman"/>
              </a:rPr>
              <a:t>    have </a:t>
            </a:r>
            <a:r>
              <a:rPr lang="en-US" sz="2400" b="1" dirty="0">
                <a:solidFill>
                  <a:srgbClr val="002060"/>
                </a:solidFill>
                <a:latin typeface="Times-Roman"/>
              </a:rPr>
              <a:t>been </a:t>
            </a:r>
            <a:r>
              <a:rPr lang="en-US" sz="2400" b="1" dirty="0" smtClean="0">
                <a:solidFill>
                  <a:srgbClr val="002060"/>
                </a:solidFill>
                <a:latin typeface="Times-Roman"/>
              </a:rPr>
              <a:t>used to </a:t>
            </a:r>
            <a:r>
              <a:rPr lang="en-US" sz="2400" b="1" dirty="0">
                <a:solidFill>
                  <a:srgbClr val="002060"/>
                </a:solidFill>
                <a:latin typeface="Times-Roman"/>
              </a:rPr>
              <a:t>define postoperative patients for </a:t>
            </a:r>
            <a:r>
              <a:rPr lang="en-US" sz="2400" b="1" dirty="0" smtClean="0">
                <a:solidFill>
                  <a:srgbClr val="002060"/>
                </a:solidFill>
                <a:latin typeface="Times-Roman"/>
              </a:rPr>
              <a:t>hypoparathyroidism </a:t>
            </a:r>
          </a:p>
          <a:p>
            <a:pPr marL="0" indent="0">
              <a:buNone/>
            </a:pPr>
            <a:r>
              <a:rPr lang="en-US" sz="2400" b="1" dirty="0" smtClean="0">
                <a:solidFill>
                  <a:srgbClr val="002060"/>
                </a:solidFill>
                <a:latin typeface="Times-Roman"/>
              </a:rPr>
              <a:t>Including: </a:t>
            </a:r>
          </a:p>
          <a:p>
            <a:pPr marL="0" indent="0">
              <a:buNone/>
            </a:pPr>
            <a:r>
              <a:rPr lang="en-US" sz="2400" b="1" dirty="0" smtClean="0">
                <a:solidFill>
                  <a:srgbClr val="002060"/>
                </a:solidFill>
                <a:latin typeface="Times-Roman"/>
              </a:rPr>
              <a:t>(</a:t>
            </a:r>
            <a:r>
              <a:rPr lang="en-US" sz="2400" b="1" i="1" dirty="0">
                <a:solidFill>
                  <a:srgbClr val="002060"/>
                </a:solidFill>
                <a:latin typeface="Times-Italic"/>
              </a:rPr>
              <a:t>1</a:t>
            </a:r>
            <a:r>
              <a:rPr lang="en-US" sz="2400" b="1" dirty="0">
                <a:solidFill>
                  <a:srgbClr val="002060"/>
                </a:solidFill>
                <a:latin typeface="Times-Roman"/>
              </a:rPr>
              <a:t>) clinical criteria, symptomatic versus asymptomatic</a:t>
            </a:r>
            <a:r>
              <a:rPr lang="en-US" sz="2400" b="1" dirty="0" smtClean="0">
                <a:solidFill>
                  <a:srgbClr val="002060"/>
                </a:solidFill>
                <a:latin typeface="Times-Roman"/>
              </a:rPr>
              <a:t>; </a:t>
            </a:r>
          </a:p>
          <a:p>
            <a:pPr marL="0" indent="0">
              <a:buNone/>
            </a:pPr>
            <a:r>
              <a:rPr lang="en-US" sz="2400" b="1" dirty="0" smtClean="0">
                <a:solidFill>
                  <a:srgbClr val="002060"/>
                </a:solidFill>
                <a:latin typeface="Times-Roman"/>
              </a:rPr>
              <a:t>(</a:t>
            </a:r>
            <a:r>
              <a:rPr lang="en-US" sz="2400" b="1" i="1" dirty="0">
                <a:solidFill>
                  <a:srgbClr val="002060"/>
                </a:solidFill>
                <a:latin typeface="Times-Italic"/>
              </a:rPr>
              <a:t>2</a:t>
            </a:r>
            <a:r>
              <a:rPr lang="en-US" sz="2400" b="1" dirty="0">
                <a:solidFill>
                  <a:srgbClr val="002060"/>
                </a:solidFill>
                <a:latin typeface="Times-Roman"/>
              </a:rPr>
              <a:t>) biochemical parameters, serum calcium </a:t>
            </a:r>
            <a:r>
              <a:rPr lang="en-US" sz="2400" b="1" dirty="0" smtClean="0">
                <a:solidFill>
                  <a:srgbClr val="002060"/>
                </a:solidFill>
                <a:latin typeface="Times-Roman"/>
              </a:rPr>
              <a:t>and/ or </a:t>
            </a:r>
            <a:r>
              <a:rPr lang="en-US" sz="2400" b="1" dirty="0">
                <a:solidFill>
                  <a:srgbClr val="002060"/>
                </a:solidFill>
                <a:latin typeface="Times-Roman"/>
              </a:rPr>
              <a:t>intact PTH levels </a:t>
            </a:r>
            <a:r>
              <a:rPr lang="en-US" sz="2400" b="1" dirty="0" smtClean="0">
                <a:solidFill>
                  <a:srgbClr val="002060"/>
                </a:solidFill>
                <a:latin typeface="Times-Roman"/>
              </a:rPr>
              <a:t>below specified </a:t>
            </a:r>
            <a:r>
              <a:rPr lang="en-US" sz="2400" b="1" dirty="0">
                <a:solidFill>
                  <a:srgbClr val="002060"/>
                </a:solidFill>
                <a:latin typeface="Times-Roman"/>
              </a:rPr>
              <a:t>levels; </a:t>
            </a:r>
            <a:endParaRPr lang="en-US" sz="2400" b="1" dirty="0" smtClean="0">
              <a:solidFill>
                <a:srgbClr val="002060"/>
              </a:solidFill>
              <a:latin typeface="Times-Roman"/>
            </a:endParaRPr>
          </a:p>
          <a:p>
            <a:pPr marL="0" indent="0">
              <a:buNone/>
            </a:pPr>
            <a:r>
              <a:rPr lang="en-US" sz="2400" b="1" dirty="0" smtClean="0">
                <a:solidFill>
                  <a:srgbClr val="002060"/>
                </a:solidFill>
                <a:latin typeface="Times-Roman"/>
              </a:rPr>
              <a:t>(</a:t>
            </a:r>
            <a:r>
              <a:rPr lang="en-US" sz="2400" b="1" i="1" dirty="0">
                <a:solidFill>
                  <a:srgbClr val="002060"/>
                </a:solidFill>
                <a:latin typeface="Times-Italic"/>
              </a:rPr>
              <a:t>3</a:t>
            </a:r>
            <a:r>
              <a:rPr lang="en-US" sz="2400" b="1" dirty="0">
                <a:solidFill>
                  <a:srgbClr val="002060"/>
                </a:solidFill>
                <a:latin typeface="Times-Roman"/>
              </a:rPr>
              <a:t>) </a:t>
            </a:r>
            <a:r>
              <a:rPr lang="en-US" sz="2400" b="1" dirty="0" smtClean="0">
                <a:solidFill>
                  <a:srgbClr val="002060"/>
                </a:solidFill>
                <a:latin typeface="Times-Roman"/>
              </a:rPr>
              <a:t>therapeutic criteria</a:t>
            </a:r>
            <a:r>
              <a:rPr lang="en-US" sz="2400" b="1" dirty="0">
                <a:solidFill>
                  <a:srgbClr val="002060"/>
                </a:solidFill>
                <a:latin typeface="Times-Roman"/>
              </a:rPr>
              <a:t>, requirement for calcium and or vitamin D </a:t>
            </a:r>
            <a:r>
              <a:rPr lang="en-US" sz="2400" b="1" dirty="0" smtClean="0">
                <a:solidFill>
                  <a:srgbClr val="002060"/>
                </a:solidFill>
                <a:latin typeface="Times-Roman"/>
              </a:rPr>
              <a:t>treatment;</a:t>
            </a:r>
          </a:p>
          <a:p>
            <a:pPr marL="0" indent="0">
              <a:buNone/>
            </a:pPr>
            <a:r>
              <a:rPr lang="en-US" sz="2400" b="1" dirty="0" smtClean="0">
                <a:solidFill>
                  <a:srgbClr val="002060"/>
                </a:solidFill>
                <a:latin typeface="Times-Roman"/>
              </a:rPr>
              <a:t>(</a:t>
            </a:r>
            <a:r>
              <a:rPr lang="en-US" sz="2400" b="1" i="1" dirty="0">
                <a:solidFill>
                  <a:srgbClr val="002060"/>
                </a:solidFill>
                <a:latin typeface="Times-Italic"/>
              </a:rPr>
              <a:t>4</a:t>
            </a:r>
            <a:r>
              <a:rPr lang="en-US" sz="2400" b="1" dirty="0">
                <a:solidFill>
                  <a:srgbClr val="002060"/>
                </a:solidFill>
                <a:latin typeface="Times-Roman"/>
              </a:rPr>
              <a:t>) duration of calcemic support, time </a:t>
            </a:r>
            <a:r>
              <a:rPr lang="en-US" sz="2400" b="1" dirty="0" smtClean="0">
                <a:solidFill>
                  <a:srgbClr val="002060"/>
                </a:solidFill>
                <a:latin typeface="Times-Roman"/>
              </a:rPr>
              <a:t>interval </a:t>
            </a:r>
            <a:r>
              <a:rPr lang="en-US" sz="2400" b="1" dirty="0">
                <a:solidFill>
                  <a:srgbClr val="002060"/>
                </a:solidFill>
                <a:latin typeface="Times-Roman"/>
              </a:rPr>
              <a:t>of the above therapy. </a:t>
            </a:r>
            <a:endParaRPr lang="en-US" sz="2400" b="1" dirty="0" smtClean="0">
              <a:solidFill>
                <a:srgbClr val="002060"/>
              </a:solidFill>
              <a:latin typeface="Times-Roman"/>
            </a:endParaRPr>
          </a:p>
          <a:p>
            <a:pPr>
              <a:buFont typeface="Wingdings" panose="05000000000000000000" pitchFamily="2" charset="2"/>
              <a:buChar char="§"/>
            </a:pPr>
            <a:r>
              <a:rPr lang="en-US" sz="2400" b="1" dirty="0" smtClean="0">
                <a:solidFill>
                  <a:srgbClr val="002060"/>
                </a:solidFill>
                <a:latin typeface="Times-Roman"/>
              </a:rPr>
              <a:t>Attempting </a:t>
            </a:r>
            <a:r>
              <a:rPr lang="en-US" sz="2400" b="1" dirty="0">
                <a:solidFill>
                  <a:srgbClr val="002060"/>
                </a:solidFill>
                <a:latin typeface="Times-Roman"/>
              </a:rPr>
              <a:t>to compare data </a:t>
            </a:r>
            <a:r>
              <a:rPr lang="en-US" sz="2400" b="1" dirty="0" smtClean="0">
                <a:solidFill>
                  <a:srgbClr val="002060"/>
                </a:solidFill>
                <a:latin typeface="Times-Roman"/>
              </a:rPr>
              <a:t>from surgical </a:t>
            </a:r>
            <a:r>
              <a:rPr lang="en-US" sz="2400" b="1" dirty="0">
                <a:solidFill>
                  <a:srgbClr val="002060"/>
                </a:solidFill>
                <a:latin typeface="Times-Roman"/>
              </a:rPr>
              <a:t>series is difficult and likely inaccurate</a:t>
            </a:r>
            <a:r>
              <a:rPr lang="en-US" sz="2000" b="1" dirty="0">
                <a:solidFill>
                  <a:srgbClr val="002060"/>
                </a:solidFill>
                <a:latin typeface="Times-Roman"/>
              </a:rPr>
              <a:t>. </a:t>
            </a:r>
            <a:r>
              <a:rPr lang="en-US" sz="2400" b="1" dirty="0">
                <a:solidFill>
                  <a:srgbClr val="002060"/>
                </a:solidFill>
                <a:latin typeface="Times-Roman"/>
              </a:rPr>
              <a:t>Analysis </a:t>
            </a:r>
            <a:r>
              <a:rPr lang="en-US" sz="2400" b="1" dirty="0" smtClean="0">
                <a:solidFill>
                  <a:srgbClr val="002060"/>
                </a:solidFill>
                <a:latin typeface="Times-Roman"/>
              </a:rPr>
              <a:t>is made </a:t>
            </a:r>
            <a:r>
              <a:rPr lang="en-US" sz="2400" b="1" dirty="0">
                <a:solidFill>
                  <a:srgbClr val="002060"/>
                </a:solidFill>
                <a:latin typeface="Times-Roman"/>
              </a:rPr>
              <a:t>even more formidable by the diversity of </a:t>
            </a:r>
            <a:r>
              <a:rPr lang="en-US" sz="2400" b="1" dirty="0" smtClean="0">
                <a:solidFill>
                  <a:srgbClr val="002060"/>
                </a:solidFill>
                <a:latin typeface="Times-Roman"/>
              </a:rPr>
              <a:t>postoperative electrolyte </a:t>
            </a:r>
            <a:r>
              <a:rPr lang="en-US" sz="2400" b="1" dirty="0">
                <a:solidFill>
                  <a:srgbClr val="002060"/>
                </a:solidFill>
                <a:latin typeface="Times-Roman"/>
              </a:rPr>
              <a:t>supplementation protocols and </a:t>
            </a:r>
            <a:r>
              <a:rPr lang="en-US" sz="2400" b="1" dirty="0" smtClean="0">
                <a:solidFill>
                  <a:srgbClr val="002060"/>
                </a:solidFill>
                <a:latin typeface="Times-Roman"/>
              </a:rPr>
              <a:t>discharge criteria </a:t>
            </a:r>
            <a:r>
              <a:rPr lang="en-US" sz="2400" b="1" dirty="0">
                <a:solidFill>
                  <a:srgbClr val="002060"/>
                </a:solidFill>
                <a:latin typeface="Times-Roman"/>
              </a:rPr>
              <a:t>utilized by different surgeons</a:t>
            </a:r>
            <a:r>
              <a:rPr lang="en-US" sz="2000" b="1" dirty="0">
                <a:solidFill>
                  <a:srgbClr val="002060"/>
                </a:solidFill>
                <a:latin typeface="Times-Roman"/>
              </a:rPr>
              <a:t>. </a:t>
            </a:r>
            <a:r>
              <a:rPr lang="en-US" sz="2400" b="1" dirty="0">
                <a:solidFill>
                  <a:srgbClr val="002060"/>
                </a:solidFill>
                <a:latin typeface="Times-Roman"/>
              </a:rPr>
              <a:t>Regimens vary </a:t>
            </a:r>
            <a:r>
              <a:rPr lang="en-US" sz="2400" b="1" dirty="0" smtClean="0">
                <a:solidFill>
                  <a:srgbClr val="002060"/>
                </a:solidFill>
                <a:latin typeface="Times-Roman"/>
              </a:rPr>
              <a:t>from no </a:t>
            </a:r>
            <a:r>
              <a:rPr lang="en-US" sz="2400" b="1" dirty="0">
                <a:solidFill>
                  <a:srgbClr val="002060"/>
                </a:solidFill>
                <a:latin typeface="Times-Roman"/>
              </a:rPr>
              <a:t>supplementation (unless the patient exhibits </a:t>
            </a:r>
            <a:r>
              <a:rPr lang="en-US" sz="2400" b="1" dirty="0" smtClean="0">
                <a:solidFill>
                  <a:srgbClr val="002060"/>
                </a:solidFill>
                <a:latin typeface="Times-Roman"/>
              </a:rPr>
              <a:t>symptoms of </a:t>
            </a:r>
            <a:r>
              <a:rPr lang="en-US" sz="2400" b="1" dirty="0">
                <a:solidFill>
                  <a:srgbClr val="002060"/>
                </a:solidFill>
                <a:latin typeface="Times-Roman"/>
              </a:rPr>
              <a:t>hypocalcemia) to empiric calcium, magnesium, </a:t>
            </a:r>
            <a:r>
              <a:rPr lang="en-US" sz="2400" b="1" dirty="0" smtClean="0">
                <a:solidFill>
                  <a:srgbClr val="002060"/>
                </a:solidFill>
                <a:latin typeface="Times-Roman"/>
              </a:rPr>
              <a:t>and vitamin </a:t>
            </a:r>
            <a:r>
              <a:rPr lang="en-US" sz="2400" b="1" dirty="0">
                <a:solidFill>
                  <a:srgbClr val="002060"/>
                </a:solidFill>
                <a:latin typeface="Times-Roman"/>
              </a:rPr>
              <a:t>D derivative supplementation. </a:t>
            </a:r>
            <a:endParaRPr lang="en-US" sz="1800" b="1" dirty="0">
              <a:solidFill>
                <a:srgbClr val="002060"/>
              </a:solidFill>
            </a:endParaRPr>
          </a:p>
        </p:txBody>
      </p:sp>
    </p:spTree>
    <p:extLst>
      <p:ext uri="{BB962C8B-B14F-4D97-AF65-F5344CB8AC3E}">
        <p14:creationId xmlns:p14="http://schemas.microsoft.com/office/powerpoint/2010/main" val="205578823"/>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9854"/>
          </a:xfrm>
          <a:solidFill>
            <a:schemeClr val="accent6">
              <a:lumMod val="75000"/>
            </a:schemeClr>
          </a:solidFill>
        </p:spPr>
        <p:txBody>
          <a:bodyPr>
            <a:normAutofit/>
          </a:bodyPr>
          <a:lstStyle/>
          <a:p>
            <a:r>
              <a:rPr lang="en-US" sz="4400" b="1" dirty="0">
                <a:ln w="22225">
                  <a:solidFill>
                    <a:schemeClr val="accent2"/>
                  </a:solidFill>
                  <a:prstDash val="solid"/>
                </a:ln>
                <a:solidFill>
                  <a:schemeClr val="accent2">
                    <a:lumMod val="40000"/>
                    <a:lumOff val="60000"/>
                  </a:schemeClr>
                </a:solidFill>
              </a:rPr>
              <a:t>Long-term Management </a:t>
            </a:r>
            <a:r>
              <a:rPr lang="en-US" sz="4400" b="1" dirty="0" smtClean="0">
                <a:ln w="22225">
                  <a:solidFill>
                    <a:schemeClr val="accent2"/>
                  </a:solidFill>
                  <a:prstDash val="solid"/>
                </a:ln>
                <a:solidFill>
                  <a:schemeClr val="accent2">
                    <a:lumMod val="40000"/>
                    <a:lumOff val="60000"/>
                  </a:schemeClr>
                </a:solidFill>
              </a:rPr>
              <a:t>of Hypoparathyroidism</a:t>
            </a:r>
            <a:endParaRPr lang="en-US" sz="4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759854"/>
            <a:ext cx="12192000" cy="6098146"/>
          </a:xfrm>
          <a:solidFill>
            <a:schemeClr val="accent2">
              <a:lumMod val="20000"/>
              <a:lumOff val="80000"/>
            </a:schemeClr>
          </a:solidFill>
        </p:spPr>
        <p:txBody>
          <a:bodyPr>
            <a:normAutofit lnSpcReduction="10000"/>
          </a:bodyPr>
          <a:lstStyle/>
          <a:p>
            <a:r>
              <a:rPr lang="en-US" sz="3200" b="1" dirty="0">
                <a:solidFill>
                  <a:srgbClr val="11090C"/>
                </a:solidFill>
              </a:rPr>
              <a:t>The medication is marketed under the brand </a:t>
            </a:r>
            <a:r>
              <a:rPr lang="en-US" sz="3200" b="1" dirty="0" smtClean="0">
                <a:solidFill>
                  <a:srgbClr val="11090C"/>
                </a:solidFill>
              </a:rPr>
              <a:t>name </a:t>
            </a:r>
            <a:r>
              <a:rPr lang="en-US" sz="3200" b="1" dirty="0" err="1" smtClean="0">
                <a:solidFill>
                  <a:schemeClr val="accent4"/>
                </a:solidFill>
              </a:rPr>
              <a:t>Natpara</a:t>
            </a:r>
            <a:r>
              <a:rPr lang="en-US" sz="3200" b="1" dirty="0">
                <a:solidFill>
                  <a:srgbClr val="11090C"/>
                </a:solidFill>
              </a:rPr>
              <a:t>®. It is indicated as an adjunct to calcium and </a:t>
            </a:r>
            <a:r>
              <a:rPr lang="en-US" sz="3200" b="1" dirty="0" smtClean="0">
                <a:solidFill>
                  <a:srgbClr val="11090C"/>
                </a:solidFill>
              </a:rPr>
              <a:t>vitamin D </a:t>
            </a:r>
            <a:r>
              <a:rPr lang="en-US" sz="3200" b="1" dirty="0">
                <a:solidFill>
                  <a:srgbClr val="11090C"/>
                </a:solidFill>
              </a:rPr>
              <a:t>to control hypocalcemia in patients with </a:t>
            </a:r>
            <a:r>
              <a:rPr lang="en-US" sz="3200" b="1" dirty="0" smtClean="0">
                <a:solidFill>
                  <a:srgbClr val="11090C"/>
                </a:solidFill>
              </a:rPr>
              <a:t>hypoparathyroidism. </a:t>
            </a:r>
          </a:p>
          <a:p>
            <a:r>
              <a:rPr lang="en-US" sz="3200" b="1" dirty="0" smtClean="0">
                <a:solidFill>
                  <a:srgbClr val="11090C"/>
                </a:solidFill>
              </a:rPr>
              <a:t>It </a:t>
            </a:r>
            <a:r>
              <a:rPr lang="en-US" sz="3200" b="1" dirty="0">
                <a:solidFill>
                  <a:srgbClr val="11090C"/>
                </a:solidFill>
              </a:rPr>
              <a:t>is </a:t>
            </a:r>
            <a:r>
              <a:rPr lang="en-US" sz="3200" b="1" dirty="0">
                <a:solidFill>
                  <a:schemeClr val="accent4"/>
                </a:solidFill>
              </a:rPr>
              <a:t>only recommended </a:t>
            </a:r>
            <a:r>
              <a:rPr lang="en-US" sz="3200" b="1" dirty="0">
                <a:solidFill>
                  <a:srgbClr val="11090C"/>
                </a:solidFill>
              </a:rPr>
              <a:t>for patients who </a:t>
            </a:r>
            <a:r>
              <a:rPr lang="en-US" sz="3200" b="1" dirty="0" smtClean="0">
                <a:solidFill>
                  <a:schemeClr val="accent4"/>
                </a:solidFill>
              </a:rPr>
              <a:t>cannot be </a:t>
            </a:r>
            <a:r>
              <a:rPr lang="en-US" sz="3200" b="1" dirty="0">
                <a:solidFill>
                  <a:schemeClr val="accent4"/>
                </a:solidFill>
              </a:rPr>
              <a:t>well-controlled on calcium supplements and </a:t>
            </a:r>
            <a:r>
              <a:rPr lang="en-US" sz="3200" b="1" dirty="0" smtClean="0">
                <a:solidFill>
                  <a:schemeClr val="accent4"/>
                </a:solidFill>
              </a:rPr>
              <a:t>active forms </a:t>
            </a:r>
            <a:r>
              <a:rPr lang="en-US" sz="3200" b="1" dirty="0">
                <a:solidFill>
                  <a:schemeClr val="accent4"/>
                </a:solidFill>
              </a:rPr>
              <a:t>of vitamin D alone</a:t>
            </a:r>
            <a:r>
              <a:rPr lang="en-US" sz="3200" b="1" dirty="0">
                <a:solidFill>
                  <a:srgbClr val="11090C"/>
                </a:solidFill>
              </a:rPr>
              <a:t>. </a:t>
            </a:r>
            <a:endParaRPr lang="en-US" sz="3200" b="1" dirty="0" smtClean="0">
              <a:solidFill>
                <a:srgbClr val="11090C"/>
              </a:solidFill>
            </a:endParaRPr>
          </a:p>
          <a:p>
            <a:r>
              <a:rPr lang="en-US" sz="3200" b="1" dirty="0" smtClean="0">
                <a:solidFill>
                  <a:srgbClr val="11090C"/>
                </a:solidFill>
              </a:rPr>
              <a:t>It </a:t>
            </a:r>
            <a:r>
              <a:rPr lang="en-US" sz="3200" b="1" dirty="0">
                <a:solidFill>
                  <a:srgbClr val="11090C"/>
                </a:solidFill>
              </a:rPr>
              <a:t>was not studied in patients </a:t>
            </a:r>
            <a:r>
              <a:rPr lang="en-US" sz="3200" b="1" dirty="0" smtClean="0">
                <a:solidFill>
                  <a:srgbClr val="11090C"/>
                </a:solidFill>
              </a:rPr>
              <a:t>with acute </a:t>
            </a:r>
            <a:r>
              <a:rPr lang="en-US" sz="3200" b="1" dirty="0">
                <a:solidFill>
                  <a:srgbClr val="11090C"/>
                </a:solidFill>
              </a:rPr>
              <a:t>postsurgical hypoparathyroidism. </a:t>
            </a:r>
            <a:endParaRPr lang="en-US" sz="3200" b="1" dirty="0" smtClean="0">
              <a:solidFill>
                <a:srgbClr val="11090C"/>
              </a:solidFill>
            </a:endParaRPr>
          </a:p>
          <a:p>
            <a:r>
              <a:rPr lang="en-US" sz="3200" b="1" dirty="0" smtClean="0">
                <a:solidFill>
                  <a:srgbClr val="11090C"/>
                </a:solidFill>
              </a:rPr>
              <a:t>The </a:t>
            </a:r>
            <a:r>
              <a:rPr lang="en-US" sz="3200" b="1" dirty="0">
                <a:solidFill>
                  <a:srgbClr val="11090C"/>
                </a:solidFill>
              </a:rPr>
              <a:t>label carries </a:t>
            </a:r>
            <a:r>
              <a:rPr lang="en-US" sz="3200" b="1" dirty="0" smtClean="0">
                <a:solidFill>
                  <a:srgbClr val="11090C"/>
                </a:solidFill>
              </a:rPr>
              <a:t>a warning </a:t>
            </a:r>
            <a:r>
              <a:rPr lang="en-US" sz="3200" b="1" dirty="0">
                <a:solidFill>
                  <a:srgbClr val="11090C"/>
                </a:solidFill>
              </a:rPr>
              <a:t>for </a:t>
            </a:r>
            <a:r>
              <a:rPr lang="en-US" sz="3200" b="1" u="sng" dirty="0">
                <a:solidFill>
                  <a:srgbClr val="11090C"/>
                </a:solidFill>
              </a:rPr>
              <a:t>potential risk of osteosarcoma</a:t>
            </a:r>
            <a:r>
              <a:rPr lang="en-US" sz="3200" b="1" dirty="0">
                <a:solidFill>
                  <a:srgbClr val="11090C"/>
                </a:solidFill>
              </a:rPr>
              <a:t>, although </a:t>
            </a:r>
            <a:r>
              <a:rPr lang="en-US" sz="3200" b="1" dirty="0" smtClean="0">
                <a:solidFill>
                  <a:srgbClr val="11090C"/>
                </a:solidFill>
              </a:rPr>
              <a:t>this was </a:t>
            </a:r>
            <a:r>
              <a:rPr lang="en-US" sz="3200" b="1" u="sng" dirty="0">
                <a:solidFill>
                  <a:srgbClr val="11090C"/>
                </a:solidFill>
              </a:rPr>
              <a:t>only observed in rats </a:t>
            </a:r>
            <a:r>
              <a:rPr lang="en-US" sz="3200" b="1" dirty="0">
                <a:solidFill>
                  <a:srgbClr val="11090C"/>
                </a:solidFill>
              </a:rPr>
              <a:t>that received the drug at </a:t>
            </a:r>
            <a:r>
              <a:rPr lang="en-US" sz="3200" b="1" dirty="0" smtClean="0">
                <a:solidFill>
                  <a:srgbClr val="11090C"/>
                </a:solidFill>
              </a:rPr>
              <a:t>higher levels </a:t>
            </a:r>
            <a:r>
              <a:rPr lang="en-US" sz="3200" b="1" dirty="0">
                <a:solidFill>
                  <a:srgbClr val="11090C"/>
                </a:solidFill>
              </a:rPr>
              <a:t>than those used in humans. </a:t>
            </a:r>
            <a:endParaRPr lang="en-US" sz="3200" b="1" dirty="0" smtClean="0">
              <a:solidFill>
                <a:srgbClr val="11090C"/>
              </a:solidFill>
            </a:endParaRPr>
          </a:p>
          <a:p>
            <a:r>
              <a:rPr lang="en-US" sz="3200" b="1" dirty="0" smtClean="0">
                <a:solidFill>
                  <a:srgbClr val="11090C"/>
                </a:solidFill>
              </a:rPr>
              <a:t>The </a:t>
            </a:r>
            <a:r>
              <a:rPr lang="en-US" sz="3200" b="1" dirty="0">
                <a:solidFill>
                  <a:srgbClr val="11090C"/>
                </a:solidFill>
              </a:rPr>
              <a:t>drug is</a:t>
            </a:r>
            <a:r>
              <a:rPr lang="en-US" sz="3200" b="1" dirty="0">
                <a:solidFill>
                  <a:schemeClr val="accent4"/>
                </a:solidFill>
              </a:rPr>
              <a:t> initiated </a:t>
            </a:r>
            <a:r>
              <a:rPr lang="en-US" sz="3200" b="1" dirty="0">
                <a:solidFill>
                  <a:srgbClr val="11090C"/>
                </a:solidFill>
              </a:rPr>
              <a:t>at </a:t>
            </a:r>
            <a:r>
              <a:rPr lang="en-US" sz="3200" b="1" dirty="0" smtClean="0">
                <a:solidFill>
                  <a:srgbClr val="11090C"/>
                </a:solidFill>
              </a:rPr>
              <a:t>a </a:t>
            </a:r>
            <a:r>
              <a:rPr lang="en-US" sz="2800" b="1" dirty="0">
                <a:solidFill>
                  <a:srgbClr val="11090C"/>
                </a:solidFill>
                <a:latin typeface="Times-Roman"/>
              </a:rPr>
              <a:t>dose of </a:t>
            </a:r>
            <a:r>
              <a:rPr lang="en-US" sz="2800" b="1" dirty="0">
                <a:solidFill>
                  <a:schemeClr val="accent4"/>
                </a:solidFill>
                <a:latin typeface="Times-Roman"/>
              </a:rPr>
              <a:t>50 mcg once daily </a:t>
            </a:r>
            <a:r>
              <a:rPr lang="en-US" sz="2800" b="1" dirty="0">
                <a:solidFill>
                  <a:srgbClr val="11090C"/>
                </a:solidFill>
                <a:latin typeface="Times-Roman"/>
              </a:rPr>
              <a:t>and can be </a:t>
            </a:r>
            <a:r>
              <a:rPr lang="en-US" sz="2800" b="1" dirty="0" smtClean="0">
                <a:solidFill>
                  <a:schemeClr val="accent4"/>
                </a:solidFill>
                <a:latin typeface="Times-Roman"/>
              </a:rPr>
              <a:t>titrate </a:t>
            </a:r>
            <a:r>
              <a:rPr lang="en-US" sz="2800" b="1" dirty="0" smtClean="0">
                <a:solidFill>
                  <a:srgbClr val="11090C"/>
                </a:solidFill>
                <a:latin typeface="Times-Roman"/>
              </a:rPr>
              <a:t>to </a:t>
            </a:r>
            <a:r>
              <a:rPr lang="en-US" sz="2800" b="1" dirty="0">
                <a:solidFill>
                  <a:srgbClr val="11090C"/>
                </a:solidFill>
                <a:latin typeface="Times-Roman"/>
              </a:rPr>
              <a:t>doses </a:t>
            </a:r>
            <a:r>
              <a:rPr lang="en-US" sz="2800" b="1" dirty="0" smtClean="0">
                <a:solidFill>
                  <a:srgbClr val="11090C"/>
                </a:solidFill>
                <a:latin typeface="Times-Roman"/>
              </a:rPr>
              <a:t>of </a:t>
            </a:r>
            <a:r>
              <a:rPr lang="en-US" sz="2800" b="1" dirty="0" smtClean="0">
                <a:solidFill>
                  <a:schemeClr val="accent4"/>
                </a:solidFill>
                <a:latin typeface="Times-Roman"/>
              </a:rPr>
              <a:t>25</a:t>
            </a:r>
            <a:r>
              <a:rPr lang="en-US" sz="2800" b="1" dirty="0">
                <a:solidFill>
                  <a:schemeClr val="accent4"/>
                </a:solidFill>
                <a:latin typeface="Times-Roman"/>
              </a:rPr>
              <a:t>, 50, 75</a:t>
            </a:r>
            <a:r>
              <a:rPr lang="en-US" sz="2800" b="1" dirty="0">
                <a:solidFill>
                  <a:srgbClr val="11090C"/>
                </a:solidFill>
                <a:latin typeface="Times-Roman"/>
              </a:rPr>
              <a:t>, or </a:t>
            </a:r>
            <a:r>
              <a:rPr lang="en-US" sz="2800" b="1" dirty="0">
                <a:solidFill>
                  <a:schemeClr val="accent4"/>
                </a:solidFill>
                <a:latin typeface="Times-Roman"/>
              </a:rPr>
              <a:t>100 mcg</a:t>
            </a:r>
            <a:r>
              <a:rPr lang="en-US" sz="2800" b="1" dirty="0">
                <a:solidFill>
                  <a:srgbClr val="11090C"/>
                </a:solidFill>
                <a:latin typeface="Times-Roman"/>
              </a:rPr>
              <a:t>. </a:t>
            </a:r>
            <a:endParaRPr lang="en-US" sz="2800" b="1" dirty="0" smtClean="0">
              <a:solidFill>
                <a:srgbClr val="11090C"/>
              </a:solidFill>
              <a:latin typeface="Times-Roman"/>
            </a:endParaRPr>
          </a:p>
          <a:p>
            <a:r>
              <a:rPr lang="en-US" sz="2800" b="1" dirty="0" smtClean="0">
                <a:solidFill>
                  <a:schemeClr val="accent1">
                    <a:lumMod val="75000"/>
                  </a:schemeClr>
                </a:solidFill>
                <a:latin typeface="Times-Roman"/>
              </a:rPr>
              <a:t>Serum </a:t>
            </a:r>
            <a:r>
              <a:rPr lang="en-US" sz="2800" b="1" dirty="0">
                <a:solidFill>
                  <a:schemeClr val="accent1">
                    <a:lumMod val="75000"/>
                  </a:schemeClr>
                </a:solidFill>
                <a:latin typeface="Times-Roman"/>
              </a:rPr>
              <a:t>calcium </a:t>
            </a:r>
            <a:r>
              <a:rPr lang="en-US" sz="2800" b="1" dirty="0">
                <a:solidFill>
                  <a:srgbClr val="11090C"/>
                </a:solidFill>
                <a:latin typeface="Times-Roman"/>
              </a:rPr>
              <a:t>must be </a:t>
            </a:r>
            <a:r>
              <a:rPr lang="en-US" sz="2800" b="1" dirty="0" smtClean="0">
                <a:solidFill>
                  <a:srgbClr val="11090C"/>
                </a:solidFill>
                <a:latin typeface="Times-Roman"/>
              </a:rPr>
              <a:t>monitored </a:t>
            </a:r>
            <a:r>
              <a:rPr lang="en-US" sz="2800" b="1" dirty="0" smtClean="0">
                <a:solidFill>
                  <a:schemeClr val="accent1">
                    <a:lumMod val="75000"/>
                  </a:schemeClr>
                </a:solidFill>
                <a:latin typeface="Times-Roman"/>
              </a:rPr>
              <a:t>3 </a:t>
            </a:r>
            <a:r>
              <a:rPr lang="en-US" sz="2800" b="1" dirty="0">
                <a:solidFill>
                  <a:schemeClr val="accent1">
                    <a:lumMod val="75000"/>
                  </a:schemeClr>
                </a:solidFill>
                <a:latin typeface="Times-Roman"/>
              </a:rPr>
              <a:t>to 7 days after starting </a:t>
            </a:r>
            <a:r>
              <a:rPr lang="en-US" sz="2800" b="1" dirty="0">
                <a:solidFill>
                  <a:srgbClr val="11090C"/>
                </a:solidFill>
                <a:latin typeface="Times-Roman"/>
              </a:rPr>
              <a:t>the drug or adjusting doses.</a:t>
            </a:r>
            <a:endParaRPr lang="en-US" sz="2400" b="1" dirty="0">
              <a:solidFill>
                <a:srgbClr val="11090C"/>
              </a:solidFill>
            </a:endParaRPr>
          </a:p>
        </p:txBody>
      </p:sp>
    </p:spTree>
    <p:extLst>
      <p:ext uri="{BB962C8B-B14F-4D97-AF65-F5344CB8AC3E}">
        <p14:creationId xmlns:p14="http://schemas.microsoft.com/office/powerpoint/2010/main" val="1822447474"/>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rgbClr val="D9C3A5">
                <a:tint val="50000"/>
                <a:satMod val="180000"/>
              </a:srgbClr>
            </a:duotone>
          </a:blip>
          <a:stretch>
            <a:fillRect/>
          </a:stretch>
        </p:blipFill>
        <p:spPr>
          <a:xfrm>
            <a:off x="3312318" y="0"/>
            <a:ext cx="5143691" cy="6879527"/>
          </a:xfrm>
          <a:prstGeom prst="rect">
            <a:avLst/>
          </a:prstGeom>
        </p:spPr>
      </p:pic>
    </p:spTree>
    <p:extLst>
      <p:ext uri="{BB962C8B-B14F-4D97-AF65-F5344CB8AC3E}">
        <p14:creationId xmlns:p14="http://schemas.microsoft.com/office/powerpoint/2010/main" val="1724446454"/>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blip>
          <a:stretch>
            <a:fillRect/>
          </a:stretch>
        </p:blipFill>
        <p:spPr>
          <a:xfrm>
            <a:off x="1144143" y="-6858"/>
            <a:ext cx="9480042" cy="6864858"/>
          </a:xfrm>
          <a:prstGeom prst="rect">
            <a:avLst/>
          </a:prstGeom>
        </p:spPr>
      </p:pic>
    </p:spTree>
    <p:extLst>
      <p:ext uri="{BB962C8B-B14F-4D97-AF65-F5344CB8AC3E}">
        <p14:creationId xmlns:p14="http://schemas.microsoft.com/office/powerpoint/2010/main" val="3583496808"/>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blip>
          <a:stretch>
            <a:fillRect/>
          </a:stretch>
        </p:blipFill>
        <p:spPr>
          <a:xfrm>
            <a:off x="1377648" y="0"/>
            <a:ext cx="9013031" cy="6858000"/>
          </a:xfrm>
          <a:prstGeom prst="rect">
            <a:avLst/>
          </a:prstGeom>
        </p:spPr>
      </p:pic>
    </p:spTree>
    <p:extLst>
      <p:ext uri="{BB962C8B-B14F-4D97-AF65-F5344CB8AC3E}">
        <p14:creationId xmlns:p14="http://schemas.microsoft.com/office/powerpoint/2010/main" val="1428051061"/>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352" y="0"/>
            <a:ext cx="9070848" cy="6803136"/>
          </a:xfrm>
        </p:spPr>
      </p:pic>
      <p:sp>
        <p:nvSpPr>
          <p:cNvPr id="5" name="TextBox 4"/>
          <p:cNvSpPr txBox="1"/>
          <p:nvPr/>
        </p:nvSpPr>
        <p:spPr>
          <a:xfrm>
            <a:off x="2067951" y="-154989"/>
            <a:ext cx="8676249" cy="923330"/>
          </a:xfrm>
          <a:prstGeom prst="rect">
            <a:avLst/>
          </a:prstGeom>
          <a:noFill/>
        </p:spPr>
        <p:txBody>
          <a:bodyPr wrap="square" rtlCol="0">
            <a:spAutoFit/>
          </a:bodyPr>
          <a:lstStyle/>
          <a:p>
            <a:r>
              <a:rPr lang="en-US" sz="5400" b="1" dirty="0" smtClean="0">
                <a:ln w="9525">
                  <a:solidFill>
                    <a:schemeClr val="bg1"/>
                  </a:solidFill>
                  <a:prstDash val="solid"/>
                </a:ln>
                <a:effectLst>
                  <a:outerShdw blurRad="12700" dist="38100" dir="2700000" algn="tl" rotWithShape="0">
                    <a:schemeClr val="bg1">
                      <a:lumMod val="50000"/>
                    </a:schemeClr>
                  </a:outerShdw>
                </a:effectLst>
              </a:rPr>
              <a:t>Thanks for your attention</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068435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1696"/>
          </a:xfrm>
          <a:solidFill>
            <a:schemeClr val="accent6">
              <a:lumMod val="75000"/>
            </a:schemeClr>
          </a:solidFill>
        </p:spPr>
        <p:txBody>
          <a:bodyPr/>
          <a:lstStyle/>
          <a:p>
            <a:r>
              <a:rPr lang="en-US" sz="5400" b="1" dirty="0">
                <a:ln w="22225">
                  <a:solidFill>
                    <a:schemeClr val="accent2"/>
                  </a:solidFill>
                  <a:prstDash val="solid"/>
                </a:ln>
                <a:solidFill>
                  <a:schemeClr val="accent2">
                    <a:lumMod val="40000"/>
                    <a:lumOff val="60000"/>
                  </a:schemeClr>
                </a:solidFill>
                <a:latin typeface="Times-Bold"/>
              </a:rPr>
              <a:t>INTRODUCTION</a:t>
            </a:r>
            <a:endParaRPr lang="en-US"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0" y="941696"/>
            <a:ext cx="12192000" cy="5916304"/>
          </a:xfrm>
          <a:solidFill>
            <a:schemeClr val="accent2">
              <a:lumMod val="20000"/>
              <a:lumOff val="80000"/>
            </a:schemeClr>
          </a:solidFill>
        </p:spPr>
        <p:txBody>
          <a:bodyPr>
            <a:noAutofit/>
          </a:bodyPr>
          <a:lstStyle/>
          <a:p>
            <a:r>
              <a:rPr lang="en-US" sz="3200" b="1" dirty="0" smtClean="0">
                <a:latin typeface="Times-Roman"/>
              </a:rPr>
              <a:t>Calculation </a:t>
            </a:r>
            <a:r>
              <a:rPr lang="en-US" sz="3200" b="1" dirty="0">
                <a:latin typeface="Times-Roman"/>
              </a:rPr>
              <a:t>of postoperative </a:t>
            </a:r>
            <a:r>
              <a:rPr lang="en-US" sz="3200" b="1" dirty="0" smtClean="0">
                <a:latin typeface="Times-Roman"/>
              </a:rPr>
              <a:t>hypoparathyroidism rates </a:t>
            </a:r>
            <a:r>
              <a:rPr lang="en-US" sz="3200" b="1" dirty="0">
                <a:latin typeface="Times-Roman"/>
              </a:rPr>
              <a:t>is further complicated by the broad range of </a:t>
            </a:r>
            <a:r>
              <a:rPr lang="en-US" sz="3200" b="1" dirty="0" smtClean="0">
                <a:latin typeface="Times-Roman"/>
              </a:rPr>
              <a:t>surgical approaches </a:t>
            </a:r>
            <a:r>
              <a:rPr lang="en-US" sz="3200" b="1" dirty="0">
                <a:latin typeface="Times-Roman"/>
              </a:rPr>
              <a:t>utilized to treat thyroid diseases. </a:t>
            </a:r>
            <a:endParaRPr lang="en-US" sz="3200" b="1" dirty="0" smtClean="0">
              <a:latin typeface="Times-Roman"/>
            </a:endParaRPr>
          </a:p>
          <a:p>
            <a:r>
              <a:rPr lang="en-US" sz="3200" b="1" dirty="0" smtClean="0">
                <a:latin typeface="Times-Roman"/>
              </a:rPr>
              <a:t>A </a:t>
            </a:r>
            <a:r>
              <a:rPr lang="en-US" sz="3200" b="1" dirty="0">
                <a:latin typeface="Times-Roman"/>
              </a:rPr>
              <a:t>review </a:t>
            </a:r>
            <a:r>
              <a:rPr lang="en-US" sz="3200" b="1" dirty="0" smtClean="0">
                <a:latin typeface="Times-Roman"/>
              </a:rPr>
              <a:t>of the </a:t>
            </a:r>
            <a:r>
              <a:rPr lang="en-US" sz="3200" b="1" dirty="0">
                <a:latin typeface="Times-Roman"/>
              </a:rPr>
              <a:t>literature reveals that </a:t>
            </a:r>
            <a:r>
              <a:rPr lang="en-US" sz="3200" b="1" dirty="0">
                <a:solidFill>
                  <a:schemeClr val="accent2"/>
                </a:solidFill>
                <a:latin typeface="Times-Roman"/>
              </a:rPr>
              <a:t>in the hands of most </a:t>
            </a:r>
            <a:r>
              <a:rPr lang="en-US" sz="3200" b="1" dirty="0" smtClean="0">
                <a:solidFill>
                  <a:schemeClr val="accent2"/>
                </a:solidFill>
                <a:latin typeface="Times-Roman"/>
              </a:rPr>
              <a:t>high-volume thyroid/parathyroid </a:t>
            </a:r>
            <a:r>
              <a:rPr lang="en-US" sz="3200" b="1" dirty="0">
                <a:solidFill>
                  <a:schemeClr val="accent2"/>
                </a:solidFill>
                <a:latin typeface="Times-Roman"/>
              </a:rPr>
              <a:t>surgeons, the risk of </a:t>
            </a:r>
            <a:r>
              <a:rPr lang="en-US" sz="3200" b="1" dirty="0" smtClean="0">
                <a:solidFill>
                  <a:schemeClr val="accent2"/>
                </a:solidFill>
                <a:latin typeface="Times-Roman"/>
              </a:rPr>
              <a:t>permanent hypoparathyroidism </a:t>
            </a:r>
            <a:r>
              <a:rPr lang="en-US" sz="3200" b="1" dirty="0">
                <a:solidFill>
                  <a:schemeClr val="accent2"/>
                </a:solidFill>
                <a:latin typeface="Times-Roman"/>
              </a:rPr>
              <a:t>after a total thyroidectomy is &lt;1</a:t>
            </a:r>
            <a:r>
              <a:rPr lang="en-US" sz="3200" b="1" dirty="0" smtClean="0">
                <a:solidFill>
                  <a:schemeClr val="accent2"/>
                </a:solidFill>
                <a:latin typeface="Times-Roman"/>
              </a:rPr>
              <a:t>%. </a:t>
            </a:r>
            <a:r>
              <a:rPr lang="en-US" sz="3200" b="1" dirty="0" smtClean="0">
                <a:solidFill>
                  <a:srgbClr val="7030A0"/>
                </a:solidFill>
                <a:latin typeface="Times-Roman"/>
              </a:rPr>
              <a:t>The </a:t>
            </a:r>
            <a:r>
              <a:rPr lang="en-US" sz="3200" b="1" dirty="0">
                <a:solidFill>
                  <a:srgbClr val="7030A0"/>
                </a:solidFill>
                <a:latin typeface="Times-Roman"/>
              </a:rPr>
              <a:t>addition of a central compartment </a:t>
            </a:r>
            <a:r>
              <a:rPr lang="en-US" sz="3200" b="1" dirty="0" smtClean="0">
                <a:solidFill>
                  <a:srgbClr val="7030A0"/>
                </a:solidFill>
                <a:latin typeface="Times-Roman"/>
              </a:rPr>
              <a:t>lymphadenectomy increases </a:t>
            </a:r>
            <a:r>
              <a:rPr lang="en-US" sz="3200" b="1" dirty="0">
                <a:solidFill>
                  <a:srgbClr val="7030A0"/>
                </a:solidFill>
                <a:latin typeface="Times-Roman"/>
              </a:rPr>
              <a:t>this risk to between 1 and 15</a:t>
            </a:r>
            <a:r>
              <a:rPr lang="en-US" sz="3200" b="1" dirty="0" smtClean="0">
                <a:solidFill>
                  <a:srgbClr val="7030A0"/>
                </a:solidFill>
                <a:latin typeface="Times-Roman"/>
              </a:rPr>
              <a:t>%; </a:t>
            </a:r>
          </a:p>
          <a:p>
            <a:r>
              <a:rPr lang="en-US" sz="3200" b="1" dirty="0" smtClean="0">
                <a:latin typeface="Times-Roman"/>
              </a:rPr>
              <a:t>Whether </a:t>
            </a:r>
            <a:r>
              <a:rPr lang="en-US" sz="3200" b="1" dirty="0">
                <a:latin typeface="Times-Roman"/>
              </a:rPr>
              <a:t>a unilateral or bilateral </a:t>
            </a:r>
            <a:r>
              <a:rPr lang="en-US" sz="3200" b="1" dirty="0" err="1">
                <a:latin typeface="Times-Roman"/>
              </a:rPr>
              <a:t>paratracheal</a:t>
            </a:r>
            <a:r>
              <a:rPr lang="en-US" sz="3200" b="1" dirty="0">
                <a:latin typeface="Times-Roman"/>
              </a:rPr>
              <a:t> resection </a:t>
            </a:r>
            <a:r>
              <a:rPr lang="en-US" sz="3200" b="1" dirty="0" smtClean="0">
                <a:latin typeface="Times-Roman"/>
              </a:rPr>
              <a:t>is performed </a:t>
            </a:r>
            <a:r>
              <a:rPr lang="en-US" sz="3200" b="1" dirty="0">
                <a:latin typeface="Times-Roman"/>
              </a:rPr>
              <a:t>appears to affect the incidence of </a:t>
            </a:r>
            <a:r>
              <a:rPr lang="en-US" sz="3200" b="1" dirty="0" smtClean="0">
                <a:latin typeface="Times-Roman"/>
              </a:rPr>
              <a:t>hypoparathyroidism. </a:t>
            </a:r>
            <a:endParaRPr lang="en-US" b="1" dirty="0"/>
          </a:p>
        </p:txBody>
      </p:sp>
    </p:spTree>
    <p:extLst>
      <p:ext uri="{BB962C8B-B14F-4D97-AF65-F5344CB8AC3E}">
        <p14:creationId xmlns:p14="http://schemas.microsoft.com/office/powerpoint/2010/main" val="301357554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9684"/>
          </a:xfrm>
          <a:solidFill>
            <a:schemeClr val="accent6">
              <a:lumMod val="75000"/>
            </a:schemeClr>
          </a:solidFill>
        </p:spPr>
        <p:txBody>
          <a:bodyPr>
            <a:normAutofit fontScale="90000"/>
          </a:bodyPr>
          <a:lstStyle/>
          <a:p>
            <a:r>
              <a:rPr lang="en-US" b="1" dirty="0" smtClean="0">
                <a:solidFill>
                  <a:srgbClr val="17030E"/>
                </a:solidFill>
              </a:rPr>
              <a:t/>
            </a:r>
            <a:br>
              <a:rPr lang="en-US" b="1" dirty="0" smtClean="0">
                <a:solidFill>
                  <a:srgbClr val="17030E"/>
                </a:solidFill>
              </a:rPr>
            </a:br>
            <a:r>
              <a:rPr lang="en-US"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THYROID </a:t>
            </a:r>
            <a:r>
              <a:rPr lang="en-US"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SURGERY</a:t>
            </a:r>
            <a:r>
              <a:rPr lang="en-US" b="1" dirty="0"/>
              <a:t/>
            </a:r>
            <a:br>
              <a:rPr lang="en-US" b="1" dirty="0"/>
            </a:br>
            <a:endParaRPr lang="en-US" dirty="0"/>
          </a:p>
        </p:txBody>
      </p:sp>
      <p:sp>
        <p:nvSpPr>
          <p:cNvPr id="3" name="Content Placeholder 2"/>
          <p:cNvSpPr>
            <a:spLocks noGrp="1"/>
          </p:cNvSpPr>
          <p:nvPr>
            <p:ph idx="1"/>
          </p:nvPr>
        </p:nvSpPr>
        <p:spPr>
          <a:xfrm>
            <a:off x="0" y="573206"/>
            <a:ext cx="12192000" cy="6284794"/>
          </a:xfrm>
          <a:solidFill>
            <a:schemeClr val="accent2">
              <a:lumMod val="20000"/>
              <a:lumOff val="80000"/>
            </a:schemeClr>
          </a:solidFill>
        </p:spPr>
        <p:txBody>
          <a:bodyPr>
            <a:noAutofit/>
          </a:bodyPr>
          <a:lstStyle/>
          <a:p>
            <a:r>
              <a:rPr lang="en-US" sz="2400" b="1" dirty="0" smtClean="0">
                <a:solidFill>
                  <a:srgbClr val="C00000"/>
                </a:solidFill>
              </a:rPr>
              <a:t>The </a:t>
            </a:r>
            <a:r>
              <a:rPr lang="en-US" sz="2400" b="1" dirty="0">
                <a:solidFill>
                  <a:srgbClr val="C00000"/>
                </a:solidFill>
              </a:rPr>
              <a:t>manipulation of the parathyroid glands</a:t>
            </a:r>
            <a:r>
              <a:rPr lang="en-US" sz="2000" b="1" dirty="0"/>
              <a:t>, </a:t>
            </a:r>
            <a:r>
              <a:rPr lang="en-US" sz="2000" b="1" dirty="0" smtClean="0"/>
              <a:t>even without </a:t>
            </a:r>
            <a:r>
              <a:rPr lang="en-US" sz="2000" b="1" dirty="0"/>
              <a:t>their removal, can lead to transient disruption </a:t>
            </a:r>
            <a:r>
              <a:rPr lang="en-US" sz="2000" b="1" dirty="0" smtClean="0"/>
              <a:t>of PTH </a:t>
            </a:r>
            <a:r>
              <a:rPr lang="en-US" sz="2000" b="1" dirty="0"/>
              <a:t>production and/or release. Given the short </a:t>
            </a:r>
            <a:r>
              <a:rPr lang="en-US" sz="2000" b="1" dirty="0" smtClean="0"/>
              <a:t>half-life of </a:t>
            </a:r>
            <a:r>
              <a:rPr lang="en-US" sz="2000" b="1" dirty="0"/>
              <a:t>PTH (3-5 minutes</a:t>
            </a:r>
            <a:r>
              <a:rPr lang="en-US" sz="2000" b="1" dirty="0" smtClean="0"/>
              <a:t>), </a:t>
            </a:r>
            <a:r>
              <a:rPr lang="en-US" sz="2000" b="1" dirty="0"/>
              <a:t>even a temporary drop in </a:t>
            </a:r>
            <a:r>
              <a:rPr lang="en-US" sz="2000" b="1" dirty="0" smtClean="0"/>
              <a:t>output can </a:t>
            </a:r>
            <a:r>
              <a:rPr lang="en-US" sz="2000" b="1" dirty="0"/>
              <a:t>result in at least transient hypoparathyroidism </a:t>
            </a:r>
            <a:r>
              <a:rPr lang="en-US" sz="2000" b="1" dirty="0" smtClean="0"/>
              <a:t>with associated </a:t>
            </a:r>
            <a:r>
              <a:rPr lang="en-US" sz="2000" b="1" dirty="0"/>
              <a:t>hypocalcemia, hypomagnesemia, and </a:t>
            </a:r>
            <a:r>
              <a:rPr lang="en-US" sz="2000" b="1" dirty="0" smtClean="0"/>
              <a:t>hyperphosphatemia. </a:t>
            </a:r>
          </a:p>
          <a:p>
            <a:r>
              <a:rPr lang="en-US" sz="2000" b="1" dirty="0" smtClean="0"/>
              <a:t>Thus</a:t>
            </a:r>
            <a:r>
              <a:rPr lang="en-US" sz="2000" b="1" dirty="0"/>
              <a:t>, </a:t>
            </a:r>
            <a:r>
              <a:rPr lang="en-US" sz="2400" b="1" dirty="0">
                <a:solidFill>
                  <a:srgbClr val="C00000"/>
                </a:solidFill>
              </a:rPr>
              <a:t>bilateral </a:t>
            </a:r>
            <a:r>
              <a:rPr lang="en-US" sz="2400" b="1" dirty="0" smtClean="0">
                <a:solidFill>
                  <a:srgbClr val="C00000"/>
                </a:solidFill>
              </a:rPr>
              <a:t>central neck </a:t>
            </a:r>
            <a:r>
              <a:rPr lang="en-US" sz="2400" b="1" dirty="0">
                <a:solidFill>
                  <a:srgbClr val="C00000"/>
                </a:solidFill>
              </a:rPr>
              <a:t>operations</a:t>
            </a:r>
            <a:r>
              <a:rPr lang="en-US" sz="2000" b="1" dirty="0"/>
              <a:t>, including </a:t>
            </a:r>
            <a:r>
              <a:rPr lang="en-US" sz="2000" b="1" u="sng" dirty="0"/>
              <a:t>total thyroidectomy</a:t>
            </a:r>
            <a:r>
              <a:rPr lang="en-US" sz="2000" b="1" dirty="0"/>
              <a:t>, </a:t>
            </a:r>
            <a:r>
              <a:rPr lang="en-US" sz="2000" b="1" u="sng" dirty="0" smtClean="0"/>
              <a:t>bilateral central </a:t>
            </a:r>
            <a:r>
              <a:rPr lang="en-US" sz="2000" b="1" u="sng" dirty="0"/>
              <a:t>neck dissection</a:t>
            </a:r>
            <a:r>
              <a:rPr lang="en-US" sz="2000" b="1" dirty="0"/>
              <a:t>, and </a:t>
            </a:r>
            <a:r>
              <a:rPr lang="en-US" sz="2000" b="1" u="sng" dirty="0"/>
              <a:t>total laryngectomy</a:t>
            </a:r>
            <a:r>
              <a:rPr lang="en-US" sz="2000" b="1" dirty="0"/>
              <a:t> can </a:t>
            </a:r>
            <a:r>
              <a:rPr lang="en-US" sz="2000" b="1" dirty="0" smtClean="0"/>
              <a:t>result in </a:t>
            </a:r>
            <a:r>
              <a:rPr lang="en-US" sz="2000" b="1" dirty="0"/>
              <a:t>hypoparathyroidism even in circumstances where </a:t>
            </a:r>
            <a:r>
              <a:rPr lang="en-US" sz="2000" b="1" dirty="0" smtClean="0"/>
              <a:t>the parathyroid </a:t>
            </a:r>
            <a:r>
              <a:rPr lang="en-US" sz="2000" b="1" dirty="0"/>
              <a:t>glands themselves are identified and </a:t>
            </a:r>
            <a:r>
              <a:rPr lang="en-US" sz="2000" b="1" dirty="0" smtClean="0"/>
              <a:t>preserved. </a:t>
            </a:r>
          </a:p>
          <a:p>
            <a:r>
              <a:rPr lang="en-US" sz="2400" b="1" dirty="0" smtClean="0">
                <a:solidFill>
                  <a:srgbClr val="C00000"/>
                </a:solidFill>
              </a:rPr>
              <a:t>Autoimmune </a:t>
            </a:r>
            <a:r>
              <a:rPr lang="en-US" sz="2400" b="1" dirty="0">
                <a:solidFill>
                  <a:srgbClr val="C00000"/>
                </a:solidFill>
              </a:rPr>
              <a:t>and inflammatory thyroid </a:t>
            </a:r>
            <a:r>
              <a:rPr lang="en-US" sz="2400" b="1" dirty="0" smtClean="0">
                <a:solidFill>
                  <a:srgbClr val="C00000"/>
                </a:solidFill>
              </a:rPr>
              <a:t>disease</a:t>
            </a:r>
            <a:r>
              <a:rPr lang="en-US" sz="2000" b="1" dirty="0" smtClean="0"/>
              <a:t>, whether </a:t>
            </a:r>
            <a:r>
              <a:rPr lang="en-US" sz="2000" b="1" u="sng" dirty="0"/>
              <a:t>Hashimoto</a:t>
            </a:r>
            <a:r>
              <a:rPr lang="en-US" sz="2000" b="1" dirty="0"/>
              <a:t> thyroiditis or </a:t>
            </a:r>
            <a:r>
              <a:rPr lang="en-US" sz="2000" b="1" u="sng" dirty="0"/>
              <a:t>Graves</a:t>
            </a:r>
            <a:r>
              <a:rPr lang="en-US" sz="2000" b="1" dirty="0"/>
              <a:t> disease, </a:t>
            </a:r>
            <a:r>
              <a:rPr lang="en-US" sz="2000" b="1" dirty="0" smtClean="0"/>
              <a:t>increase the </a:t>
            </a:r>
            <a:r>
              <a:rPr lang="en-US" sz="2000" b="1" dirty="0"/>
              <a:t>risk of postsurgical hypoparathyroidism with </a:t>
            </a:r>
            <a:r>
              <a:rPr lang="en-US" sz="2000" b="1" dirty="0" smtClean="0"/>
              <a:t>total thyroidectomy. </a:t>
            </a:r>
          </a:p>
          <a:p>
            <a:r>
              <a:rPr lang="en-US" sz="2400" b="1" dirty="0" smtClean="0">
                <a:solidFill>
                  <a:srgbClr val="C00000"/>
                </a:solidFill>
              </a:rPr>
              <a:t>Preoperative </a:t>
            </a:r>
            <a:r>
              <a:rPr lang="en-US" sz="2400" b="1" dirty="0">
                <a:solidFill>
                  <a:srgbClr val="C00000"/>
                </a:solidFill>
              </a:rPr>
              <a:t>disorders of calcium </a:t>
            </a:r>
            <a:r>
              <a:rPr lang="en-US" sz="2400" b="1" dirty="0" smtClean="0">
                <a:solidFill>
                  <a:srgbClr val="C00000"/>
                </a:solidFill>
              </a:rPr>
              <a:t>and vitamin </a:t>
            </a:r>
            <a:r>
              <a:rPr lang="en-US" sz="2400" b="1" dirty="0">
                <a:solidFill>
                  <a:srgbClr val="C00000"/>
                </a:solidFill>
              </a:rPr>
              <a:t>D absorption and metabolism </a:t>
            </a:r>
            <a:r>
              <a:rPr lang="en-US" sz="2000" b="1" dirty="0"/>
              <a:t>such as seen </a:t>
            </a:r>
            <a:r>
              <a:rPr lang="en-US" sz="2000" b="1" dirty="0" smtClean="0"/>
              <a:t>in patients </a:t>
            </a:r>
            <a:r>
              <a:rPr lang="en-US" sz="2000" b="1" dirty="0"/>
              <a:t>who have undergone </a:t>
            </a:r>
            <a:r>
              <a:rPr lang="en-US" sz="2000" b="1" u="sng" dirty="0"/>
              <a:t>bariatric surgery </a:t>
            </a:r>
            <a:r>
              <a:rPr lang="en-US" sz="2000" b="1" dirty="0"/>
              <a:t>(</a:t>
            </a:r>
            <a:r>
              <a:rPr lang="en-US" sz="2000" b="1" dirty="0" smtClean="0"/>
              <a:t>especially roux-</a:t>
            </a:r>
            <a:r>
              <a:rPr lang="en-US" sz="2000" b="1" dirty="0" err="1" smtClean="0"/>
              <a:t>en</a:t>
            </a:r>
            <a:r>
              <a:rPr lang="en-US" sz="2000" b="1" dirty="0" smtClean="0"/>
              <a:t>-Y </a:t>
            </a:r>
            <a:r>
              <a:rPr lang="en-US" sz="2000" b="1" dirty="0"/>
              <a:t>gastric bypass) also increase the risk of </a:t>
            </a:r>
            <a:r>
              <a:rPr lang="en-US" sz="2000" b="1" dirty="0" smtClean="0"/>
              <a:t>postoperative hypocalcemia </a:t>
            </a:r>
            <a:r>
              <a:rPr lang="en-US" sz="2000" b="1" dirty="0"/>
              <a:t>following bilateral central </a:t>
            </a:r>
            <a:r>
              <a:rPr lang="en-US" sz="2000" b="1" dirty="0" smtClean="0"/>
              <a:t>neck surgery. </a:t>
            </a:r>
          </a:p>
          <a:p>
            <a:r>
              <a:rPr lang="en-US" sz="2400" b="1" dirty="0" smtClean="0">
                <a:solidFill>
                  <a:srgbClr val="C00000"/>
                </a:solidFill>
              </a:rPr>
              <a:t>Pregnancy</a:t>
            </a:r>
            <a:r>
              <a:rPr lang="en-US" sz="2400" b="1" dirty="0">
                <a:solidFill>
                  <a:srgbClr val="C00000"/>
                </a:solidFill>
              </a:rPr>
              <a:t>, lactation, or a vitamin D </a:t>
            </a:r>
            <a:r>
              <a:rPr lang="en-US" sz="2400" b="1" dirty="0" smtClean="0">
                <a:solidFill>
                  <a:srgbClr val="C00000"/>
                </a:solidFill>
              </a:rPr>
              <a:t>deficiency </a:t>
            </a:r>
            <a:r>
              <a:rPr lang="en-US" sz="2000" b="1" dirty="0" smtClean="0"/>
              <a:t>may </a:t>
            </a:r>
            <a:r>
              <a:rPr lang="en-US" sz="2000" b="1" dirty="0"/>
              <a:t>all place a patient at increased risk for </a:t>
            </a:r>
            <a:r>
              <a:rPr lang="en-US" sz="2000" b="1" dirty="0" smtClean="0"/>
              <a:t>postoperative hypocalcemia. </a:t>
            </a:r>
          </a:p>
          <a:p>
            <a:r>
              <a:rPr lang="en-US" sz="2400" b="1" dirty="0" smtClean="0">
                <a:solidFill>
                  <a:srgbClr val="C00000"/>
                </a:solidFill>
              </a:rPr>
              <a:t>Unrecognized </a:t>
            </a:r>
            <a:r>
              <a:rPr lang="en-US" sz="2400" b="1" dirty="0">
                <a:solidFill>
                  <a:srgbClr val="C00000"/>
                </a:solidFill>
              </a:rPr>
              <a:t>prior reduction </a:t>
            </a:r>
            <a:r>
              <a:rPr lang="en-US" sz="2400" b="1" dirty="0" smtClean="0">
                <a:solidFill>
                  <a:srgbClr val="C00000"/>
                </a:solidFill>
              </a:rPr>
              <a:t>in </a:t>
            </a:r>
            <a:r>
              <a:rPr lang="en-US" sz="2400" b="1" dirty="0">
                <a:solidFill>
                  <a:srgbClr val="C00000"/>
                </a:solidFill>
              </a:rPr>
              <a:t>parathyroid function</a:t>
            </a:r>
            <a:r>
              <a:rPr lang="en-US" sz="2000" b="1" dirty="0"/>
              <a:t>, such as following prior central </a:t>
            </a:r>
            <a:r>
              <a:rPr lang="en-US" sz="2000" b="1" dirty="0" smtClean="0"/>
              <a:t>neck surgery</a:t>
            </a:r>
            <a:r>
              <a:rPr lang="en-US" sz="2000" b="1" dirty="0"/>
              <a:t>, where 1 or more parathyroid glands might </a:t>
            </a:r>
            <a:r>
              <a:rPr lang="en-US" sz="2000" b="1" dirty="0" smtClean="0"/>
              <a:t>have been </a:t>
            </a:r>
            <a:r>
              <a:rPr lang="en-US" sz="2000" b="1" dirty="0"/>
              <a:t>unknowingly removed or compromised, increases </a:t>
            </a:r>
            <a:r>
              <a:rPr lang="en-US" sz="2000" b="1" dirty="0" smtClean="0"/>
              <a:t>the risk </a:t>
            </a:r>
            <a:r>
              <a:rPr lang="en-US" sz="2000" b="1" dirty="0"/>
              <a:t>of hypoparathyroidism after additional central </a:t>
            </a:r>
            <a:r>
              <a:rPr lang="en-US" sz="2000" b="1" dirty="0" smtClean="0"/>
              <a:t>neck surgery</a:t>
            </a:r>
            <a:r>
              <a:rPr lang="en-US" sz="2000" b="1" dirty="0"/>
              <a:t>. Such increased risk may not be detectable </a:t>
            </a:r>
            <a:r>
              <a:rPr lang="en-US" sz="2000" b="1" dirty="0" smtClean="0"/>
              <a:t>with preoperative </a:t>
            </a:r>
            <a:r>
              <a:rPr lang="en-US" sz="2000" b="1" dirty="0"/>
              <a:t>testing.</a:t>
            </a:r>
          </a:p>
        </p:txBody>
      </p:sp>
    </p:spTree>
    <p:extLst>
      <p:ext uri="{BB962C8B-B14F-4D97-AF65-F5344CB8AC3E}">
        <p14:creationId xmlns:p14="http://schemas.microsoft.com/office/powerpoint/2010/main" val="59340133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blip>
          <a:stretch>
            <a:fillRect/>
          </a:stretch>
        </p:blipFill>
        <p:spPr>
          <a:xfrm>
            <a:off x="1452372" y="-8763"/>
            <a:ext cx="9291828" cy="6866763"/>
          </a:xfrm>
          <a:prstGeom prst="rect">
            <a:avLst/>
          </a:prstGeom>
        </p:spPr>
      </p:pic>
    </p:spTree>
    <p:extLst>
      <p:ext uri="{BB962C8B-B14F-4D97-AF65-F5344CB8AC3E}">
        <p14:creationId xmlns:p14="http://schemas.microsoft.com/office/powerpoint/2010/main" val="139059359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9701"/>
          </a:xfrm>
          <a:solidFill>
            <a:schemeClr val="accent6">
              <a:lumMod val="75000"/>
            </a:schemeClr>
          </a:solidFill>
        </p:spPr>
        <p:txBody>
          <a:bodyPr>
            <a:normAutofit fontScale="90000"/>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DEFINITIONS OF HYPOPARATHYROIDISM</a:t>
            </a:r>
          </a:p>
        </p:txBody>
      </p:sp>
      <p:sp>
        <p:nvSpPr>
          <p:cNvPr id="3" name="Content Placeholder 2"/>
          <p:cNvSpPr>
            <a:spLocks noGrp="1"/>
          </p:cNvSpPr>
          <p:nvPr>
            <p:ph idx="1"/>
          </p:nvPr>
        </p:nvSpPr>
        <p:spPr>
          <a:xfrm>
            <a:off x="0" y="669702"/>
            <a:ext cx="12192000" cy="6188298"/>
          </a:xfrm>
          <a:solidFill>
            <a:schemeClr val="accent2">
              <a:lumMod val="20000"/>
              <a:lumOff val="80000"/>
            </a:schemeClr>
          </a:solidFill>
        </p:spPr>
        <p:txBody>
          <a:bodyPr>
            <a:noAutofit/>
          </a:bodyPr>
          <a:lstStyle/>
          <a:p>
            <a:r>
              <a:rPr lang="en-US" sz="4400" b="1" dirty="0">
                <a:latin typeface="Times-Roman"/>
              </a:rPr>
              <a:t>Hypoparathyroidism following surgery is </a:t>
            </a:r>
            <a:r>
              <a:rPr lang="en-US" sz="4400" b="1" dirty="0" smtClean="0">
                <a:latin typeface="Times-Roman"/>
              </a:rPr>
              <a:t>commonly classified </a:t>
            </a:r>
            <a:r>
              <a:rPr lang="en-US" sz="4400" b="1" dirty="0">
                <a:latin typeface="Times-Roman"/>
              </a:rPr>
              <a:t>as </a:t>
            </a:r>
            <a:r>
              <a:rPr lang="en-US" sz="4400" b="1" dirty="0" smtClean="0">
                <a:solidFill>
                  <a:schemeClr val="accent3"/>
                </a:solidFill>
                <a:latin typeface="Times-Roman"/>
              </a:rPr>
              <a:t>transient</a:t>
            </a:r>
            <a:r>
              <a:rPr lang="en-US" sz="4400" b="1" dirty="0" smtClean="0">
                <a:latin typeface="Times-Roman"/>
              </a:rPr>
              <a:t> </a:t>
            </a:r>
            <a:r>
              <a:rPr lang="en-US" sz="4400" b="1" dirty="0">
                <a:latin typeface="Times-Roman"/>
              </a:rPr>
              <a:t>or </a:t>
            </a:r>
            <a:r>
              <a:rPr lang="en-US" sz="4400" b="1" dirty="0">
                <a:solidFill>
                  <a:schemeClr val="accent3"/>
                </a:solidFill>
                <a:latin typeface="Times-Roman"/>
              </a:rPr>
              <a:t>permanent</a:t>
            </a:r>
            <a:r>
              <a:rPr lang="en-US" sz="4400" b="1" dirty="0">
                <a:latin typeface="Times-Roman"/>
              </a:rPr>
              <a:t>. </a:t>
            </a:r>
            <a:endParaRPr lang="en-US" sz="4400" b="1" dirty="0" smtClean="0">
              <a:latin typeface="Times-Roman"/>
            </a:endParaRPr>
          </a:p>
          <a:p>
            <a:r>
              <a:rPr lang="en-US" sz="4400" b="1" dirty="0" smtClean="0">
                <a:latin typeface="Times-Roman"/>
              </a:rPr>
              <a:t>The most common </a:t>
            </a:r>
            <a:r>
              <a:rPr lang="en-US" sz="4400" b="1" dirty="0">
                <a:latin typeface="Times-Roman"/>
              </a:rPr>
              <a:t>time marker used to delineate between these </a:t>
            </a:r>
            <a:r>
              <a:rPr lang="en-US" sz="4400" b="1" dirty="0" smtClean="0">
                <a:latin typeface="Times-Roman"/>
              </a:rPr>
              <a:t>2 conditions </a:t>
            </a:r>
            <a:r>
              <a:rPr lang="en-US" sz="4400" b="1" dirty="0">
                <a:latin typeface="Times-Roman"/>
              </a:rPr>
              <a:t>is</a:t>
            </a:r>
            <a:r>
              <a:rPr lang="en-US" sz="4400" b="1" dirty="0">
                <a:solidFill>
                  <a:srgbClr val="FF0000"/>
                </a:solidFill>
                <a:latin typeface="Times-Roman"/>
              </a:rPr>
              <a:t> 12 months </a:t>
            </a:r>
            <a:r>
              <a:rPr lang="en-US" sz="4400" b="1" dirty="0">
                <a:latin typeface="Times-Roman"/>
              </a:rPr>
              <a:t>following </a:t>
            </a:r>
            <a:r>
              <a:rPr lang="en-US" sz="4400" b="1" dirty="0" smtClean="0">
                <a:latin typeface="Times-Roman"/>
              </a:rPr>
              <a:t>surgery. </a:t>
            </a:r>
          </a:p>
        </p:txBody>
      </p:sp>
    </p:spTree>
    <p:extLst>
      <p:ext uri="{BB962C8B-B14F-4D97-AF65-F5344CB8AC3E}">
        <p14:creationId xmlns:p14="http://schemas.microsoft.com/office/powerpoint/2010/main" val="332311615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21216"/>
          </a:xfrm>
          <a:solidFill>
            <a:schemeClr val="accent6">
              <a:lumMod val="75000"/>
            </a:schemeClr>
          </a:solidFill>
        </p:spPr>
        <p:txBody>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DEFINITIONS OF HYPOPARATHYROIDISM</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p:cNvSpPr>
            <a:spLocks noGrp="1"/>
          </p:cNvSpPr>
          <p:nvPr>
            <p:ph idx="1"/>
          </p:nvPr>
        </p:nvSpPr>
        <p:spPr>
          <a:xfrm>
            <a:off x="0" y="721217"/>
            <a:ext cx="12192000" cy="6136783"/>
          </a:xfrm>
          <a:solidFill>
            <a:schemeClr val="accent2">
              <a:lumMod val="20000"/>
              <a:lumOff val="80000"/>
            </a:schemeClr>
          </a:solidFill>
        </p:spPr>
        <p:txBody>
          <a:bodyPr>
            <a:normAutofit fontScale="92500" lnSpcReduction="10000"/>
          </a:bodyPr>
          <a:lstStyle/>
          <a:p>
            <a:pPr lvl="0"/>
            <a:r>
              <a:rPr lang="en-US" sz="4000" b="1" dirty="0" smtClean="0">
                <a:solidFill>
                  <a:srgbClr val="002060"/>
                </a:solidFill>
                <a:latin typeface="Times-Roman"/>
              </a:rPr>
              <a:t>transient </a:t>
            </a:r>
            <a:r>
              <a:rPr lang="en-US" sz="4000" b="1" dirty="0">
                <a:solidFill>
                  <a:srgbClr val="002060"/>
                </a:solidFill>
                <a:latin typeface="Times-Roman"/>
              </a:rPr>
              <a:t>hypoparathyroidism is treated with “parathyroid splinting,” </a:t>
            </a:r>
            <a:r>
              <a:rPr lang="en-US" sz="3600" b="1" dirty="0">
                <a:solidFill>
                  <a:srgbClr val="002060"/>
                </a:solidFill>
                <a:latin typeface="Times-Roman"/>
              </a:rPr>
              <a:t>which uses calcium supplementation and 1,25 </a:t>
            </a:r>
            <a:r>
              <a:rPr lang="en-US" sz="3600" b="1" dirty="0" err="1">
                <a:solidFill>
                  <a:srgbClr val="002060"/>
                </a:solidFill>
                <a:latin typeface="Times-Roman"/>
              </a:rPr>
              <a:t>dihydroxy</a:t>
            </a:r>
            <a:r>
              <a:rPr lang="en-US" sz="3600" b="1" dirty="0">
                <a:solidFill>
                  <a:srgbClr val="002060"/>
                </a:solidFill>
                <a:latin typeface="Times-Roman"/>
              </a:rPr>
              <a:t> cholecalciferol and occasionally magnesium supplementation</a:t>
            </a:r>
            <a:r>
              <a:rPr lang="en-US" sz="4000" b="1" dirty="0">
                <a:solidFill>
                  <a:srgbClr val="002060"/>
                </a:solidFill>
                <a:latin typeface="Times-Roman"/>
              </a:rPr>
              <a:t>. </a:t>
            </a:r>
          </a:p>
          <a:p>
            <a:pPr lvl="0"/>
            <a:r>
              <a:rPr lang="en-US" sz="4000" b="1" dirty="0">
                <a:solidFill>
                  <a:srgbClr val="002060"/>
                </a:solidFill>
                <a:latin typeface="Times-Roman"/>
              </a:rPr>
              <a:t>Magnesium depletion may impair PTH release, and action </a:t>
            </a:r>
            <a:r>
              <a:rPr lang="en-US" sz="3600" b="1" dirty="0">
                <a:solidFill>
                  <a:srgbClr val="002060"/>
                </a:solidFill>
                <a:latin typeface="Times-Roman"/>
              </a:rPr>
              <a:t>and treatment of magnesium deficiency is sometimes required</a:t>
            </a:r>
            <a:r>
              <a:rPr lang="en-US" sz="4000" b="1" dirty="0">
                <a:solidFill>
                  <a:srgbClr val="002060"/>
                </a:solidFill>
                <a:latin typeface="Times-Roman"/>
              </a:rPr>
              <a:t>. </a:t>
            </a:r>
          </a:p>
          <a:p>
            <a:pPr lvl="0"/>
            <a:r>
              <a:rPr lang="en-US" sz="4000" b="1" dirty="0">
                <a:solidFill>
                  <a:srgbClr val="002060"/>
                </a:solidFill>
                <a:latin typeface="Times-Roman"/>
              </a:rPr>
              <a:t>Laboratory testing is performed on a regular basis to monitor serum calcium, magnesium, and phosphorus and urinary calcium (as needed). </a:t>
            </a:r>
          </a:p>
          <a:p>
            <a:pPr lvl="0"/>
            <a:r>
              <a:rPr lang="en-US" sz="4000" b="1" dirty="0">
                <a:solidFill>
                  <a:srgbClr val="002060"/>
                </a:solidFill>
                <a:latin typeface="Times-Roman"/>
              </a:rPr>
              <a:t>As parathyroid function returns, the regimen is tapered. </a:t>
            </a:r>
            <a:endParaRPr lang="en-US" sz="3600" b="1" dirty="0">
              <a:solidFill>
                <a:srgbClr val="002060"/>
              </a:solidFill>
            </a:endParaRPr>
          </a:p>
          <a:p>
            <a:endParaRPr lang="en-US" dirty="0"/>
          </a:p>
        </p:txBody>
      </p:sp>
    </p:spTree>
    <p:extLst>
      <p:ext uri="{BB962C8B-B14F-4D97-AF65-F5344CB8AC3E}">
        <p14:creationId xmlns:p14="http://schemas.microsoft.com/office/powerpoint/2010/main" val="205843775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95959"/>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4438</Words>
  <Application>Microsoft Office PowerPoint</Application>
  <PresentationFormat>Widescreen</PresentationFormat>
  <Paragraphs>178</Paragraphs>
  <Slides>44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Palatino-Bold</vt:lpstr>
      <vt:lpstr>Times-Bold</vt:lpstr>
      <vt:lpstr>Times-Italic</vt:lpstr>
      <vt:lpstr>Times-Roman</vt:lpstr>
      <vt:lpstr>Wingdings</vt:lpstr>
      <vt:lpstr>Office Theme</vt:lpstr>
      <vt:lpstr>PowerPoint Presentation</vt:lpstr>
      <vt:lpstr> Postsurgical hypoparathyroidism definitions and management</vt:lpstr>
      <vt:lpstr>INTRODUCTION</vt:lpstr>
      <vt:lpstr>INTRODUCTION</vt:lpstr>
      <vt:lpstr>INTRODUCTION</vt:lpstr>
      <vt:lpstr> THYROID SURGERY </vt:lpstr>
      <vt:lpstr>PowerPoint Presentation</vt:lpstr>
      <vt:lpstr>DEFINITIONS OF HYPOPARATHYROIDISM</vt:lpstr>
      <vt:lpstr>DEFINITIONS OF HYPOPARATHYROIDISM</vt:lpstr>
      <vt:lpstr>DEFINITIONS OF HYPOPARATHYROIDISM</vt:lpstr>
      <vt:lpstr>DEFINITIONS OF HYPOPARATHYROIDISM</vt:lpstr>
      <vt:lpstr>DEFINITIONS OF HYPOPARATHYROIDISM</vt:lpstr>
      <vt:lpstr>PowerPoint Presentation</vt:lpstr>
      <vt:lpstr>Preoperative Strategies</vt:lpstr>
      <vt:lpstr>Parathyroid Preservation/Autotransplantation</vt:lpstr>
      <vt:lpstr>Parathyroid Preservation/Autotransplantation</vt:lpstr>
      <vt:lpstr>Parathyroid Preservation/Autotransplantation</vt:lpstr>
      <vt:lpstr>PowerPoint Presentation</vt:lpstr>
      <vt:lpstr>Parathyroid Preservation/Autotransplantation</vt:lpstr>
      <vt:lpstr>Intraoperative/Immediate Postoperative Strategies</vt:lpstr>
      <vt:lpstr>Intraoperative/Immediate Postoperative Strategies</vt:lpstr>
      <vt:lpstr>Intraoperative/Immediate Postoperative Strategies</vt:lpstr>
      <vt:lpstr>Table 4 reviews the recent literature on this topic and presents ranges of IOPTH values and the timing of sampling from surgery.   Several studies have demonstrated the effectiveness of iPTH levels in the early postoperative period from various time points: in the postanesthesia care unit immediately after surgery, to 1, 2, 4, 6, or 24 hours later. (Table 4)   </vt:lpstr>
      <vt:lpstr>PARATHYROID SURGERY</vt:lpstr>
      <vt:lpstr>PARATHYROID SURGERY</vt:lpstr>
      <vt:lpstr>PARATHYROID SURGERY</vt:lpstr>
      <vt:lpstr>PowerPoint Presentation</vt:lpstr>
      <vt:lpstr>   TREATMENT</vt:lpstr>
      <vt:lpstr>Postoperative Prophylaxis</vt:lpstr>
      <vt:lpstr>Postoperative Prophylaxis</vt:lpstr>
      <vt:lpstr>Postoperative Prophylaxis</vt:lpstr>
      <vt:lpstr>Acute Management of Hypoparathyroidism</vt:lpstr>
      <vt:lpstr>Acute Management of Hypoparathyroidism</vt:lpstr>
      <vt:lpstr>Acute Management of Hypoparathyroidism</vt:lpstr>
      <vt:lpstr>Acute Management of Hypoparathyroidism</vt:lpstr>
      <vt:lpstr>Long-term Management of Hypoparathyroidism</vt:lpstr>
      <vt:lpstr>Long-term Management of Hypoparathyroidism</vt:lpstr>
      <vt:lpstr>Long-term Management of Hypoparathyroidism</vt:lpstr>
      <vt:lpstr>Long-term Management of Hypoparathyroidism</vt:lpstr>
      <vt:lpstr>Long-term Management of Hypoparathyroidism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Rahil</dc:creator>
  <cp:lastModifiedBy>Rahil</cp:lastModifiedBy>
  <cp:revision>135</cp:revision>
  <dcterms:created xsi:type="dcterms:W3CDTF">2016-01-02T17:01:19Z</dcterms:created>
  <dcterms:modified xsi:type="dcterms:W3CDTF">2016-01-08T17:42:46Z</dcterms:modified>
</cp:coreProperties>
</file>