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6" r:id="rId2"/>
    <p:sldId id="256" r:id="rId3"/>
    <p:sldId id="365" r:id="rId4"/>
    <p:sldId id="378" r:id="rId5"/>
    <p:sldId id="257" r:id="rId6"/>
    <p:sldId id="258" r:id="rId7"/>
    <p:sldId id="259" r:id="rId8"/>
    <p:sldId id="350" r:id="rId9"/>
    <p:sldId id="260" r:id="rId10"/>
    <p:sldId id="261" r:id="rId11"/>
    <p:sldId id="262" r:id="rId12"/>
    <p:sldId id="351" r:id="rId13"/>
    <p:sldId id="266" r:id="rId14"/>
    <p:sldId id="267" r:id="rId15"/>
    <p:sldId id="265" r:id="rId16"/>
    <p:sldId id="263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369" r:id="rId25"/>
    <p:sldId id="275" r:id="rId26"/>
    <p:sldId id="315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276" r:id="rId36"/>
    <p:sldId id="277" r:id="rId37"/>
    <p:sldId id="278" r:id="rId38"/>
    <p:sldId id="279" r:id="rId39"/>
    <p:sldId id="280" r:id="rId40"/>
    <p:sldId id="370" r:id="rId41"/>
    <p:sldId id="281" r:id="rId42"/>
    <p:sldId id="282" r:id="rId43"/>
    <p:sldId id="283" r:id="rId44"/>
    <p:sldId id="284" r:id="rId45"/>
    <p:sldId id="285" r:id="rId46"/>
    <p:sldId id="352" r:id="rId47"/>
    <p:sldId id="286" r:id="rId48"/>
    <p:sldId id="353" r:id="rId49"/>
    <p:sldId id="372" r:id="rId50"/>
    <p:sldId id="287" r:id="rId51"/>
    <p:sldId id="371" r:id="rId52"/>
    <p:sldId id="325" r:id="rId53"/>
    <p:sldId id="326" r:id="rId54"/>
    <p:sldId id="327" r:id="rId55"/>
    <p:sldId id="354" r:id="rId56"/>
    <p:sldId id="288" r:id="rId57"/>
    <p:sldId id="289" r:id="rId58"/>
    <p:sldId id="290" r:id="rId59"/>
    <p:sldId id="355" r:id="rId60"/>
    <p:sldId id="291" r:id="rId61"/>
    <p:sldId id="292" r:id="rId62"/>
    <p:sldId id="356" r:id="rId63"/>
    <p:sldId id="293" r:id="rId64"/>
    <p:sldId id="294" r:id="rId65"/>
    <p:sldId id="357" r:id="rId66"/>
    <p:sldId id="358" r:id="rId67"/>
    <p:sldId id="295" r:id="rId68"/>
    <p:sldId id="367" r:id="rId69"/>
    <p:sldId id="296" r:id="rId70"/>
    <p:sldId id="329" r:id="rId71"/>
    <p:sldId id="328" r:id="rId72"/>
    <p:sldId id="330" r:id="rId73"/>
    <p:sldId id="359" r:id="rId74"/>
    <p:sldId id="331" r:id="rId75"/>
    <p:sldId id="332" r:id="rId76"/>
    <p:sldId id="333" r:id="rId77"/>
    <p:sldId id="334" r:id="rId78"/>
    <p:sldId id="297" r:id="rId79"/>
    <p:sldId id="298" r:id="rId80"/>
    <p:sldId id="299" r:id="rId81"/>
    <p:sldId id="373" r:id="rId82"/>
    <p:sldId id="335" r:id="rId83"/>
    <p:sldId id="336" r:id="rId84"/>
    <p:sldId id="337" r:id="rId85"/>
    <p:sldId id="300" r:id="rId86"/>
    <p:sldId id="368" r:id="rId87"/>
    <p:sldId id="301" r:id="rId88"/>
    <p:sldId id="302" r:id="rId89"/>
    <p:sldId id="338" r:id="rId90"/>
    <p:sldId id="339" r:id="rId91"/>
    <p:sldId id="360" r:id="rId92"/>
    <p:sldId id="340" r:id="rId93"/>
    <p:sldId id="303" r:id="rId94"/>
    <p:sldId id="304" r:id="rId95"/>
    <p:sldId id="345" r:id="rId96"/>
    <p:sldId id="346" r:id="rId97"/>
    <p:sldId id="347" r:id="rId98"/>
    <p:sldId id="348" r:id="rId99"/>
    <p:sldId id="349" r:id="rId100"/>
    <p:sldId id="361" r:id="rId101"/>
    <p:sldId id="341" r:id="rId102"/>
    <p:sldId id="342" r:id="rId103"/>
    <p:sldId id="343" r:id="rId104"/>
    <p:sldId id="344" r:id="rId105"/>
    <p:sldId id="305" r:id="rId106"/>
    <p:sldId id="306" r:id="rId107"/>
    <p:sldId id="307" r:id="rId108"/>
    <p:sldId id="374" r:id="rId109"/>
    <p:sldId id="308" r:id="rId110"/>
    <p:sldId id="309" r:id="rId111"/>
    <p:sldId id="375" r:id="rId112"/>
    <p:sldId id="310" r:id="rId113"/>
    <p:sldId id="311" r:id="rId114"/>
    <p:sldId id="362" r:id="rId115"/>
    <p:sldId id="312" r:id="rId116"/>
    <p:sldId id="363" r:id="rId117"/>
    <p:sldId id="313" r:id="rId118"/>
    <p:sldId id="364" r:id="rId119"/>
    <p:sldId id="377" r:id="rId1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7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9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1EF1E7-49FD-458A-977A-7BE5BDDC56C2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0B31E-2A7E-4678-B71E-3618E377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1EF1E7-49FD-458A-977A-7BE5BDDC56C2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0B31E-2A7E-4678-B71E-3618E377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1EF1E7-49FD-458A-977A-7BE5BDDC56C2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0B31E-2A7E-4678-B71E-3618E377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1EF1E7-49FD-458A-977A-7BE5BDDC56C2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0B31E-2A7E-4678-B71E-3618E377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1EF1E7-49FD-458A-977A-7BE5BDDC56C2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0B31E-2A7E-4678-B71E-3618E377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1EF1E7-49FD-458A-977A-7BE5BDDC56C2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0B31E-2A7E-4678-B71E-3618E377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1EF1E7-49FD-458A-977A-7BE5BDDC56C2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0B31E-2A7E-4678-B71E-3618E377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1EF1E7-49FD-458A-977A-7BE5BDDC56C2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0B31E-2A7E-4678-B71E-3618E377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1EF1E7-49FD-458A-977A-7BE5BDDC56C2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0B31E-2A7E-4678-B71E-3618E377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1EF1E7-49FD-458A-977A-7BE5BDDC56C2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0B31E-2A7E-4678-B71E-3618E377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1EF1E7-49FD-458A-977A-7BE5BDDC56C2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0B31E-2A7E-4678-B71E-3618E377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51EF1E7-49FD-458A-977A-7BE5BDDC56C2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C0B31E-2A7E-4678-B71E-3618E377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lorcaserin-drug-information?source=see_link" TargetMode="External"/><Relationship Id="rId7" Type="http://schemas.openxmlformats.org/officeDocument/2006/relationships/hyperlink" Target="https://www.uptodate.com/contents/liraglutide-drug-information?source=see_link" TargetMode="External"/><Relationship Id="rId2" Type="http://schemas.openxmlformats.org/officeDocument/2006/relationships/hyperlink" Target="https://www.uptodate.com/contents/orlistat-drug-information?source=see_link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uptodate.com/contents/bupropion-and-naltrexone-drug-information?source=see_link" TargetMode="External"/><Relationship Id="rId5" Type="http://schemas.openxmlformats.org/officeDocument/2006/relationships/hyperlink" Target="https://www.uptodate.com/contents/topiramate-drug-information?source=see_link" TargetMode="External"/><Relationship Id="rId4" Type="http://schemas.openxmlformats.org/officeDocument/2006/relationships/hyperlink" Target="https://www.uptodate.com/contents/phentermine-drug-information?source=see_link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ohan\Desktop\eslimi162-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1628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Recently </a:t>
            </a:r>
            <a:r>
              <a:rPr lang="en-US" dirty="0">
                <a:solidFill>
                  <a:srgbClr val="FF0000"/>
                </a:solidFill>
              </a:rPr>
              <a:t>obesity</a:t>
            </a:r>
            <a:r>
              <a:rPr lang="en-US" dirty="0"/>
              <a:t> has been considered a “</a:t>
            </a:r>
            <a:r>
              <a:rPr lang="en-US" dirty="0">
                <a:solidFill>
                  <a:srgbClr val="FF0000"/>
                </a:solidFill>
              </a:rPr>
              <a:t>disease</a:t>
            </a:r>
            <a:r>
              <a:rPr lang="en-US" dirty="0"/>
              <a:t>” by major health </a:t>
            </a:r>
            <a:r>
              <a:rPr lang="en-US" dirty="0" smtClean="0"/>
              <a:t>organizations, although </a:t>
            </a:r>
            <a:r>
              <a:rPr lang="en-US" dirty="0"/>
              <a:t>others consider obesity to be simply a side effect of </a:t>
            </a:r>
            <a:r>
              <a:rPr lang="en-US" dirty="0">
                <a:solidFill>
                  <a:srgbClr val="FF0000"/>
                </a:solidFill>
              </a:rPr>
              <a:t>energy </a:t>
            </a:r>
            <a:r>
              <a:rPr lang="en-US" dirty="0" smtClean="0">
                <a:solidFill>
                  <a:srgbClr val="FF0000"/>
                </a:solidFill>
              </a:rPr>
              <a:t>imbalance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Focus </a:t>
            </a:r>
            <a:r>
              <a:rPr lang="en-US" dirty="0"/>
              <a:t>be placed on intensifying efforts </a:t>
            </a:r>
            <a:r>
              <a:rPr lang="en-US" dirty="0" smtClean="0"/>
              <a:t>to improve </a:t>
            </a:r>
            <a:r>
              <a:rPr lang="en-US" dirty="0">
                <a:solidFill>
                  <a:srgbClr val="FF0000"/>
                </a:solidFill>
              </a:rPr>
              <a:t>weight management </a:t>
            </a:r>
            <a:r>
              <a:rPr lang="en-US" dirty="0"/>
              <a:t>and </a:t>
            </a:r>
            <a:r>
              <a:rPr lang="en-US" dirty="0" err="1">
                <a:solidFill>
                  <a:srgbClr val="FF0000"/>
                </a:solidFill>
              </a:rPr>
              <a:t>glycemic</a:t>
            </a:r>
            <a:r>
              <a:rPr lang="en-US" dirty="0">
                <a:solidFill>
                  <a:srgbClr val="FF0000"/>
                </a:solidFill>
              </a:rPr>
              <a:t> control </a:t>
            </a:r>
            <a:r>
              <a:rPr lang="en-US" dirty="0"/>
              <a:t>to combat the increased </a:t>
            </a:r>
            <a:r>
              <a:rPr lang="en-US" dirty="0" smtClean="0"/>
              <a:t>incidence of </a:t>
            </a:r>
            <a:r>
              <a:rPr lang="en-US" dirty="0"/>
              <a:t>cardiovascular disease (CVD) in people with T2D.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 trials illustrated significant improvements in </a:t>
            </a:r>
            <a:r>
              <a:rPr lang="en-US" dirty="0" smtClean="0">
                <a:solidFill>
                  <a:srgbClr val="FF0000"/>
                </a:solidFill>
              </a:rPr>
              <a:t>high-density lipoprotein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triglycerides</a:t>
            </a:r>
            <a:r>
              <a:rPr lang="en-US" dirty="0" smtClean="0"/>
              <a:t> and all trials besides COR-Diabetes found significant improvements in </a:t>
            </a:r>
            <a:r>
              <a:rPr lang="en-US" dirty="0" smtClean="0">
                <a:solidFill>
                  <a:srgbClr val="FF0000"/>
                </a:solidFill>
              </a:rPr>
              <a:t>fasting insulin</a:t>
            </a:r>
            <a:r>
              <a:rPr lang="en-US" dirty="0" smtClean="0"/>
              <a:t>, insulin resistance index (</a:t>
            </a:r>
            <a:r>
              <a:rPr lang="en-US" dirty="0" smtClean="0">
                <a:solidFill>
                  <a:srgbClr val="FF0000"/>
                </a:solidFill>
              </a:rPr>
              <a:t>HOMA-IR</a:t>
            </a:r>
            <a:r>
              <a:rPr lang="en-US" dirty="0" smtClean="0"/>
              <a:t>), and </a:t>
            </a:r>
            <a:r>
              <a:rPr lang="en-US" dirty="0" smtClean="0">
                <a:solidFill>
                  <a:srgbClr val="FF0000"/>
                </a:solidFill>
              </a:rPr>
              <a:t>waist circumference.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Dosing/Administration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Naltrexone</a:t>
            </a:r>
            <a:r>
              <a:rPr lang="en-US" dirty="0" smtClean="0"/>
              <a:t> SR/</a:t>
            </a:r>
            <a:r>
              <a:rPr lang="en-US" dirty="0" err="1" smtClean="0"/>
              <a:t>bupropion</a:t>
            </a:r>
            <a:r>
              <a:rPr lang="en-US" dirty="0" smtClean="0"/>
              <a:t> SR tablets contain </a:t>
            </a:r>
            <a:r>
              <a:rPr lang="en-US" dirty="0" smtClean="0">
                <a:solidFill>
                  <a:srgbClr val="FF0000"/>
                </a:solidFill>
              </a:rPr>
              <a:t>8 mg </a:t>
            </a:r>
            <a:r>
              <a:rPr lang="en-US" dirty="0" err="1" smtClean="0">
                <a:solidFill>
                  <a:srgbClr val="FF0000"/>
                </a:solidFill>
              </a:rPr>
              <a:t>naltrexone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F0"/>
                </a:solidFill>
              </a:rPr>
              <a:t>90 mg </a:t>
            </a:r>
            <a:r>
              <a:rPr lang="en-US" dirty="0" err="1" smtClean="0">
                <a:solidFill>
                  <a:srgbClr val="00B0F0"/>
                </a:solidFill>
              </a:rPr>
              <a:t>bupropion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Initial prescription should be for </a:t>
            </a:r>
            <a:r>
              <a:rPr lang="en-US" dirty="0" smtClean="0">
                <a:solidFill>
                  <a:srgbClr val="FF0000"/>
                </a:solidFill>
              </a:rPr>
              <a:t>1 tablet daily </a:t>
            </a:r>
            <a:r>
              <a:rPr lang="en-US" dirty="0" smtClean="0"/>
              <a:t>with instructions to increase by 1 tablet a week to a maximum dosage of 2 tablets in the morning, 2 tablets in the evening (32/360 mg):</a:t>
            </a:r>
          </a:p>
          <a:p>
            <a:pPr>
              <a:buNone/>
            </a:pPr>
            <a:r>
              <a:rPr lang="en-US" dirty="0" smtClean="0"/>
              <a:t> Week 1: 1 tablet in the morning</a:t>
            </a:r>
          </a:p>
          <a:p>
            <a:pPr>
              <a:buNone/>
            </a:pPr>
            <a:r>
              <a:rPr lang="en-US" dirty="0" smtClean="0"/>
              <a:t> Week 2: 1 tablet twice daily</a:t>
            </a:r>
          </a:p>
          <a:p>
            <a:pPr>
              <a:buNone/>
            </a:pPr>
            <a:r>
              <a:rPr lang="en-US" dirty="0" smtClean="0"/>
              <a:t>Week 3: 2 tablets in the morning, 1 table in the evening</a:t>
            </a:r>
          </a:p>
          <a:p>
            <a:pPr>
              <a:buNone/>
            </a:pPr>
            <a:r>
              <a:rPr lang="en-US" dirty="0" smtClean="0"/>
              <a:t> Week 4: 2 tablets twice daily</a:t>
            </a:r>
          </a:p>
          <a:p>
            <a:pPr>
              <a:buNone/>
            </a:pPr>
            <a:r>
              <a:rPr lang="en-US" dirty="0" smtClean="0"/>
              <a:t>The medication should be </a:t>
            </a:r>
            <a:r>
              <a:rPr lang="en-US" dirty="0" smtClean="0">
                <a:solidFill>
                  <a:srgbClr val="FF0000"/>
                </a:solidFill>
              </a:rPr>
              <a:t>discontinued</a:t>
            </a:r>
            <a:r>
              <a:rPr lang="en-US" dirty="0" smtClean="0"/>
              <a:t> if </a:t>
            </a:r>
          </a:p>
          <a:p>
            <a:pPr>
              <a:buNone/>
            </a:pPr>
            <a:r>
              <a:rPr lang="en-US" dirty="0" smtClean="0"/>
              <a:t>a patient has not achieved </a:t>
            </a:r>
            <a:r>
              <a:rPr lang="en-US" dirty="0" smtClean="0">
                <a:solidFill>
                  <a:srgbClr val="FF0000"/>
                </a:solidFill>
              </a:rPr>
              <a:t>5%</a:t>
            </a:r>
            <a:r>
              <a:rPr lang="en-US" dirty="0" smtClean="0"/>
              <a:t> weight loss</a:t>
            </a:r>
          </a:p>
          <a:p>
            <a:pPr>
              <a:buNone/>
            </a:pPr>
            <a:r>
              <a:rPr lang="en-US" dirty="0" smtClean="0"/>
              <a:t>at </a:t>
            </a:r>
            <a:r>
              <a:rPr lang="en-US" dirty="0" smtClean="0">
                <a:solidFill>
                  <a:srgbClr val="FF0000"/>
                </a:solidFill>
              </a:rPr>
              <a:t>12</a:t>
            </a:r>
            <a:r>
              <a:rPr lang="en-US" dirty="0" smtClean="0"/>
              <a:t> weeks.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Side Effects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most common TEAEs with </a:t>
            </a:r>
            <a:r>
              <a:rPr lang="en-US" dirty="0" err="1" smtClean="0"/>
              <a:t>naltrexone</a:t>
            </a:r>
            <a:r>
              <a:rPr lang="en-US" dirty="0" smtClean="0"/>
              <a:t> SR/</a:t>
            </a:r>
            <a:r>
              <a:rPr lang="en-US" dirty="0" err="1" smtClean="0"/>
              <a:t>bupropion</a:t>
            </a:r>
            <a:r>
              <a:rPr lang="en-US" dirty="0" smtClean="0"/>
              <a:t> SR include the following:</a:t>
            </a:r>
          </a:p>
          <a:p>
            <a:r>
              <a:rPr lang="en-US" dirty="0" smtClean="0"/>
              <a:t> Nausea/vomiting</a:t>
            </a:r>
          </a:p>
          <a:p>
            <a:r>
              <a:rPr lang="en-US" dirty="0" smtClean="0"/>
              <a:t> Constipation</a:t>
            </a:r>
          </a:p>
          <a:p>
            <a:r>
              <a:rPr lang="en-US" dirty="0" smtClean="0"/>
              <a:t> Headache</a:t>
            </a:r>
          </a:p>
          <a:p>
            <a:r>
              <a:rPr lang="en-US" dirty="0" smtClean="0"/>
              <a:t> Dizziness</a:t>
            </a:r>
          </a:p>
          <a:p>
            <a:r>
              <a:rPr lang="en-US" dirty="0" smtClean="0"/>
              <a:t> Insomnia</a:t>
            </a:r>
          </a:p>
          <a:p>
            <a:r>
              <a:rPr lang="en-US" dirty="0" smtClean="0"/>
              <a:t> Dry mouth</a:t>
            </a:r>
          </a:p>
          <a:p>
            <a:r>
              <a:rPr lang="en-US" dirty="0" smtClean="0"/>
              <a:t> Diarrhea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Drug-Drug Interactions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MAOIs (use during or within 14 days of administration)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Opioids</a:t>
            </a:r>
            <a:r>
              <a:rPr lang="en-US" dirty="0" smtClean="0"/>
              <a:t>, </a:t>
            </a:r>
            <a:r>
              <a:rPr lang="en-US" dirty="0" err="1" smtClean="0"/>
              <a:t>opioid</a:t>
            </a:r>
            <a:r>
              <a:rPr lang="en-US" dirty="0" smtClean="0"/>
              <a:t> agonists, </a:t>
            </a:r>
            <a:r>
              <a:rPr lang="en-US" dirty="0" err="1" smtClean="0"/>
              <a:t>opioid</a:t>
            </a:r>
            <a:r>
              <a:rPr lang="en-US" dirty="0" smtClean="0"/>
              <a:t> partial agonists (effect might be antagonized by </a:t>
            </a:r>
            <a:r>
              <a:rPr lang="en-US" dirty="0" err="1" smtClean="0"/>
              <a:t>naltrexone</a:t>
            </a:r>
            <a:r>
              <a:rPr lang="en-US" dirty="0" smtClean="0"/>
              <a:t> SR/</a:t>
            </a:r>
            <a:r>
              <a:rPr lang="en-US" dirty="0" err="1" smtClean="0"/>
              <a:t>bupropion</a:t>
            </a:r>
            <a:r>
              <a:rPr lang="en-US" dirty="0" smtClean="0"/>
              <a:t> SR; medication might provide inadequate pain relief)</a:t>
            </a:r>
          </a:p>
          <a:p>
            <a:pPr>
              <a:buNone/>
            </a:pPr>
            <a:r>
              <a:rPr lang="en-US" dirty="0" smtClean="0"/>
              <a:t> Abrupt discontinuation of alcohol, benzodiazepines, barbiturates, and antiepileptic drugs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Contraindications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Pregnancy</a:t>
            </a:r>
          </a:p>
          <a:p>
            <a:r>
              <a:rPr lang="en-US" dirty="0" smtClean="0"/>
              <a:t> Uncontrolled hypertension</a:t>
            </a:r>
          </a:p>
          <a:p>
            <a:r>
              <a:rPr lang="en-US" dirty="0" smtClean="0"/>
              <a:t> Seizure disorder or history of seizures</a:t>
            </a:r>
          </a:p>
          <a:p>
            <a:r>
              <a:rPr lang="en-US" dirty="0" smtClean="0"/>
              <a:t> Use of other </a:t>
            </a:r>
            <a:r>
              <a:rPr lang="en-US" dirty="0" err="1" smtClean="0"/>
              <a:t>bupropion</a:t>
            </a:r>
            <a:r>
              <a:rPr lang="en-US" dirty="0" smtClean="0"/>
              <a:t>-containing products</a:t>
            </a:r>
          </a:p>
          <a:p>
            <a:r>
              <a:rPr lang="en-US" dirty="0" smtClean="0"/>
              <a:t> Bulimia or anorexia nervosa</a:t>
            </a:r>
          </a:p>
          <a:p>
            <a:r>
              <a:rPr lang="en-US" dirty="0" smtClean="0"/>
              <a:t> Known allergy to </a:t>
            </a:r>
            <a:r>
              <a:rPr lang="en-US" dirty="0" err="1" smtClean="0"/>
              <a:t>bupropion</a:t>
            </a:r>
            <a:r>
              <a:rPr lang="en-US" dirty="0" smtClean="0"/>
              <a:t>, </a:t>
            </a:r>
            <a:r>
              <a:rPr lang="en-US" dirty="0" err="1" smtClean="0"/>
              <a:t>naltrexone</a:t>
            </a:r>
            <a:r>
              <a:rPr lang="en-US" dirty="0" smtClean="0"/>
              <a:t>, or any other component of the drug</a:t>
            </a:r>
          </a:p>
          <a:p>
            <a:r>
              <a:rPr lang="en-US" dirty="0" smtClean="0"/>
              <a:t> History of suicidal behavior (black box warning for </a:t>
            </a:r>
            <a:r>
              <a:rPr lang="en-US" dirty="0" err="1" smtClean="0"/>
              <a:t>bupropion</a:t>
            </a:r>
            <a:r>
              <a:rPr lang="en-US" dirty="0" smtClean="0"/>
              <a:t> when used for</a:t>
            </a:r>
          </a:p>
          <a:p>
            <a:r>
              <a:rPr lang="en-US" dirty="0" smtClean="0"/>
              <a:t>smoking cessation and depression, but no evidence of </a:t>
            </a:r>
            <a:r>
              <a:rPr lang="en-US" dirty="0" err="1" smtClean="0"/>
              <a:t>suicidality</a:t>
            </a:r>
            <a:r>
              <a:rPr lang="en-US" dirty="0" smtClean="0"/>
              <a:t> was found in phase 3 studies)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b="1" dirty="0" smtClean="0"/>
              <a:t>MANAGEMENT OF TYPE 2 DIABETES WITH BARIATRIC SURGERY</a:t>
            </a:r>
            <a:br>
              <a:rPr lang="en-US" sz="2400" b="1" dirty="0" smtClean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Several </a:t>
            </a:r>
            <a:r>
              <a:rPr lang="en-US" dirty="0"/>
              <a:t>randomized trials have bolstered the claim of bariatric </a:t>
            </a:r>
            <a:r>
              <a:rPr lang="en-US" dirty="0">
                <a:solidFill>
                  <a:srgbClr val="FF0000"/>
                </a:solidFill>
              </a:rPr>
              <a:t>surgery being an </a:t>
            </a:r>
            <a:r>
              <a:rPr lang="en-US" dirty="0" smtClean="0">
                <a:solidFill>
                  <a:srgbClr val="FF0000"/>
                </a:solidFill>
              </a:rPr>
              <a:t>effective treatment </a:t>
            </a:r>
            <a:r>
              <a:rPr lang="en-US" dirty="0">
                <a:solidFill>
                  <a:srgbClr val="FF0000"/>
                </a:solidFill>
              </a:rPr>
              <a:t>leading to T2D </a:t>
            </a:r>
            <a:r>
              <a:rPr lang="en-US" dirty="0" smtClean="0">
                <a:solidFill>
                  <a:srgbClr val="FF0000"/>
                </a:solidFill>
              </a:rPr>
              <a:t>remission together </a:t>
            </a:r>
            <a:r>
              <a:rPr lang="en-US" dirty="0">
                <a:solidFill>
                  <a:srgbClr val="FF0000"/>
                </a:solidFill>
              </a:rPr>
              <a:t>with durable weight </a:t>
            </a:r>
            <a:r>
              <a:rPr lang="en-US" dirty="0" smtClean="0">
                <a:solidFill>
                  <a:srgbClr val="FF0000"/>
                </a:solidFill>
              </a:rPr>
              <a:t>loss.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/>
              <a:t>Subsequently, bariatric surgery has illuminated the </a:t>
            </a:r>
            <a:r>
              <a:rPr lang="en-US" dirty="0">
                <a:solidFill>
                  <a:srgbClr val="FF0000"/>
                </a:solidFill>
              </a:rPr>
              <a:t>gastrointestinal system as a </a:t>
            </a:r>
            <a:r>
              <a:rPr lang="en-US" dirty="0" smtClean="0">
                <a:solidFill>
                  <a:srgbClr val="FF0000"/>
                </a:solidFill>
              </a:rPr>
              <a:t>key </a:t>
            </a:r>
            <a:r>
              <a:rPr lang="en-US" dirty="0" err="1" smtClean="0">
                <a:solidFill>
                  <a:srgbClr val="FF0000"/>
                </a:solidFill>
              </a:rPr>
              <a:t>pathophysiologic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culprit in the development of </a:t>
            </a:r>
            <a:r>
              <a:rPr lang="en-US" dirty="0" smtClean="0">
                <a:solidFill>
                  <a:srgbClr val="FF0000"/>
                </a:solidFill>
              </a:rPr>
              <a:t>T2D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Although the literature is inconsistent </a:t>
            </a:r>
            <a:r>
              <a:rPr lang="en-US" dirty="0"/>
              <a:t>with the definition of T2D remission, </a:t>
            </a:r>
            <a:r>
              <a:rPr lang="en-US" b="1" dirty="0" err="1"/>
              <a:t>Ribaric</a:t>
            </a:r>
            <a:r>
              <a:rPr lang="en-US" dirty="0"/>
              <a:t> and </a:t>
            </a:r>
            <a:r>
              <a:rPr lang="en-US" dirty="0" smtClean="0"/>
              <a:t>colleagues recently analyzed </a:t>
            </a:r>
            <a:r>
              <a:rPr lang="en-US" dirty="0"/>
              <a:t>the remission criteria of each individual study to report an overall </a:t>
            </a:r>
            <a:r>
              <a:rPr lang="en-US" dirty="0" smtClean="0">
                <a:solidFill>
                  <a:srgbClr val="FF0000"/>
                </a:solidFill>
              </a:rPr>
              <a:t>remission rate </a:t>
            </a:r>
            <a:r>
              <a:rPr lang="en-US" dirty="0"/>
              <a:t>of patients with T2D who underwent bariatric surgery, and </a:t>
            </a:r>
            <a:r>
              <a:rPr lang="en-US" dirty="0">
                <a:solidFill>
                  <a:srgbClr val="FF0000"/>
                </a:solidFill>
              </a:rPr>
              <a:t>compared</a:t>
            </a:r>
            <a:r>
              <a:rPr lang="en-US" dirty="0"/>
              <a:t> this with </a:t>
            </a:r>
            <a:r>
              <a:rPr lang="en-US" dirty="0" smtClean="0"/>
              <a:t>a rate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15.6%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conventional therapy </a:t>
            </a:r>
            <a:r>
              <a:rPr lang="en-US" dirty="0"/>
              <a:t>at a mean follow-up time of </a:t>
            </a:r>
            <a:r>
              <a:rPr lang="en-US" dirty="0">
                <a:solidFill>
                  <a:srgbClr val="FF0000"/>
                </a:solidFill>
              </a:rPr>
              <a:t>17.3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467600" cy="5364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 results </a:t>
            </a:r>
            <a:r>
              <a:rPr lang="en-US" dirty="0"/>
              <a:t>of this work indicate that people undergoing </a:t>
            </a:r>
            <a:r>
              <a:rPr lang="en-US" dirty="0">
                <a:solidFill>
                  <a:srgbClr val="FF0000"/>
                </a:solidFill>
              </a:rPr>
              <a:t>bariatric surgery </a:t>
            </a:r>
            <a:r>
              <a:rPr lang="en-US" dirty="0"/>
              <a:t>have </a:t>
            </a:r>
            <a:r>
              <a:rPr lang="en-US" dirty="0">
                <a:solidFill>
                  <a:srgbClr val="FF0000"/>
                </a:solidFill>
              </a:rPr>
              <a:t>9.8 to </a:t>
            </a:r>
            <a:r>
              <a:rPr lang="en-US" dirty="0" smtClean="0">
                <a:solidFill>
                  <a:srgbClr val="FF0000"/>
                </a:solidFill>
              </a:rPr>
              <a:t>15.8 </a:t>
            </a:r>
            <a:r>
              <a:rPr lang="en-US" dirty="0" smtClean="0"/>
              <a:t>times </a:t>
            </a:r>
            <a:r>
              <a:rPr lang="en-US" dirty="0"/>
              <a:t>the odds of </a:t>
            </a:r>
            <a:r>
              <a:rPr lang="en-US" b="1" dirty="0"/>
              <a:t>reaching diabetes remission</a:t>
            </a:r>
            <a:r>
              <a:rPr lang="en-US" dirty="0"/>
              <a:t> compared with conventional therapy.</a:t>
            </a:r>
          </a:p>
          <a:p>
            <a:pPr>
              <a:buNone/>
            </a:pPr>
            <a:r>
              <a:rPr lang="en-US" dirty="0"/>
              <a:t>As a result of the collective impact of these studies and the literature, the </a:t>
            </a:r>
            <a:r>
              <a:rPr lang="en-US" dirty="0" smtClean="0"/>
              <a:t>American Diabetes </a:t>
            </a:r>
            <a:r>
              <a:rPr lang="en-US" dirty="0"/>
              <a:t>Association and the International Diabetes Federation have </a:t>
            </a:r>
            <a:r>
              <a:rPr lang="en-US" dirty="0">
                <a:solidFill>
                  <a:srgbClr val="FF0000"/>
                </a:solidFill>
              </a:rPr>
              <a:t>identified </a:t>
            </a:r>
            <a:r>
              <a:rPr lang="en-US" dirty="0" smtClean="0">
                <a:solidFill>
                  <a:srgbClr val="FF0000"/>
                </a:solidFill>
              </a:rPr>
              <a:t>bariatric surgery </a:t>
            </a:r>
            <a:r>
              <a:rPr lang="en-US" dirty="0">
                <a:solidFill>
                  <a:srgbClr val="FF0000"/>
                </a:solidFill>
              </a:rPr>
              <a:t>as an effective treatment of </a:t>
            </a:r>
            <a:r>
              <a:rPr lang="en-US" dirty="0" smtClean="0">
                <a:solidFill>
                  <a:srgbClr val="FF0000"/>
                </a:solidFill>
              </a:rPr>
              <a:t>T2D.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Use of bariatric surgery </a:t>
            </a:r>
            <a:r>
              <a:rPr lang="en-US" b="1" dirty="0" smtClean="0"/>
              <a:t>as not only a weight loss treatment option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but also</a:t>
            </a:r>
            <a:r>
              <a:rPr lang="en-US" dirty="0" smtClean="0"/>
              <a:t> a “</a:t>
            </a:r>
            <a:r>
              <a:rPr lang="en-US" b="1" dirty="0" smtClean="0"/>
              <a:t>metabolic surgery</a:t>
            </a:r>
            <a:r>
              <a:rPr lang="en-US" dirty="0" smtClean="0"/>
              <a:t>” </a:t>
            </a:r>
            <a:r>
              <a:rPr lang="en-US" b="1" dirty="0" smtClean="0"/>
              <a:t>that restores glucose homeostasis in people with T2DM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However, </a:t>
            </a:r>
            <a:r>
              <a:rPr lang="en-US" dirty="0">
                <a:solidFill>
                  <a:srgbClr val="FF0000"/>
                </a:solidFill>
              </a:rPr>
              <a:t>not all </a:t>
            </a:r>
            <a:r>
              <a:rPr lang="en-US" dirty="0" smtClean="0">
                <a:solidFill>
                  <a:srgbClr val="FF0000"/>
                </a:solidFill>
              </a:rPr>
              <a:t>people </a:t>
            </a:r>
            <a:r>
              <a:rPr lang="en-US" dirty="0" smtClean="0"/>
              <a:t>remain </a:t>
            </a:r>
            <a:r>
              <a:rPr lang="en-US" dirty="0"/>
              <a:t>in T2D remission 2 to 5 years </a:t>
            </a:r>
            <a:r>
              <a:rPr lang="en-US" dirty="0" smtClean="0"/>
              <a:t>post bariatric </a:t>
            </a:r>
            <a:r>
              <a:rPr lang="en-US" dirty="0"/>
              <a:t>surgery and </a:t>
            </a:r>
            <a:r>
              <a:rPr lang="en-US" dirty="0">
                <a:solidFill>
                  <a:srgbClr val="FF0000"/>
                </a:solidFill>
              </a:rPr>
              <a:t>insulin </a:t>
            </a:r>
            <a:r>
              <a:rPr lang="en-US" dirty="0" smtClean="0">
                <a:solidFill>
                  <a:srgbClr val="FF0000"/>
                </a:solidFill>
              </a:rPr>
              <a:t>resistance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FF0000"/>
                </a:solidFill>
              </a:rPr>
              <a:t>b-cell dysfunction</a:t>
            </a:r>
            <a:r>
              <a:rPr lang="en-US" dirty="0"/>
              <a:t> seem to be key factors </a:t>
            </a:r>
            <a:r>
              <a:rPr lang="en-US" dirty="0">
                <a:solidFill>
                  <a:srgbClr val="FF0000"/>
                </a:solidFill>
              </a:rPr>
              <a:t>explaining the </a:t>
            </a:r>
            <a:r>
              <a:rPr lang="en-US" dirty="0" smtClean="0">
                <a:solidFill>
                  <a:srgbClr val="FF0000"/>
                </a:solidFill>
              </a:rPr>
              <a:t>relapse</a:t>
            </a:r>
            <a:r>
              <a:rPr lang="en-US" dirty="0" smtClean="0"/>
              <a:t>, which has </a:t>
            </a:r>
            <a:r>
              <a:rPr lang="en-US" dirty="0"/>
              <a:t>a direct relationship to years after </a:t>
            </a:r>
            <a:r>
              <a:rPr lang="en-US" dirty="0" smtClean="0"/>
              <a:t>surgery. </a:t>
            </a:r>
          </a:p>
          <a:p>
            <a:pPr>
              <a:buNone/>
            </a:pPr>
            <a:r>
              <a:rPr lang="en-US" dirty="0" smtClean="0"/>
              <a:t>Most </a:t>
            </a:r>
            <a:r>
              <a:rPr lang="en-US" dirty="0"/>
              <a:t>recently, a follow-up </a:t>
            </a:r>
            <a:r>
              <a:rPr lang="en-US" dirty="0" smtClean="0"/>
              <a:t>report to </a:t>
            </a:r>
            <a:r>
              <a:rPr lang="en-US" dirty="0"/>
              <a:t>the Swedish Obese Subjects study showed that T2D remission rates </a:t>
            </a:r>
            <a:r>
              <a:rPr lang="en-US" dirty="0" smtClean="0"/>
              <a:t>decreased from </a:t>
            </a:r>
            <a:r>
              <a:rPr lang="en-US" dirty="0">
                <a:solidFill>
                  <a:srgbClr val="FF0000"/>
                </a:solidFill>
              </a:rPr>
              <a:t>72.3%</a:t>
            </a:r>
            <a:r>
              <a:rPr lang="en-US" dirty="0"/>
              <a:t> at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 years to </a:t>
            </a:r>
            <a:r>
              <a:rPr lang="en-US" dirty="0">
                <a:solidFill>
                  <a:srgbClr val="0070C0"/>
                </a:solidFill>
              </a:rPr>
              <a:t>30.4%</a:t>
            </a:r>
            <a:r>
              <a:rPr lang="en-US" dirty="0"/>
              <a:t> at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0070C0"/>
                </a:solidFill>
              </a:rPr>
              <a:t>15</a:t>
            </a:r>
            <a:r>
              <a:rPr lang="en-US" dirty="0" smtClean="0"/>
              <a:t> </a:t>
            </a:r>
            <a:r>
              <a:rPr lang="en-US" dirty="0"/>
              <a:t>years after surgery.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Here, we discuss studies </a:t>
            </a:r>
            <a:r>
              <a:rPr lang="en-US" dirty="0" smtClean="0"/>
              <a:t>relevant to </a:t>
            </a:r>
            <a:r>
              <a:rPr lang="en-US" dirty="0"/>
              <a:t>addressing </a:t>
            </a:r>
            <a:r>
              <a:rPr lang="en-US" u="sng" dirty="0" err="1"/>
              <a:t>antiobesity</a:t>
            </a:r>
            <a:r>
              <a:rPr lang="en-US" u="sng" dirty="0"/>
              <a:t> therapeutic options </a:t>
            </a:r>
            <a:r>
              <a:rPr lang="en-US" dirty="0"/>
              <a:t>for the individual with T2D and dual </a:t>
            </a:r>
            <a:r>
              <a:rPr lang="en-US" dirty="0" smtClean="0"/>
              <a:t>actions to </a:t>
            </a:r>
            <a:r>
              <a:rPr lang="en-US" dirty="0"/>
              <a:t>improve </a:t>
            </a:r>
            <a:r>
              <a:rPr lang="en-US" dirty="0" err="1"/>
              <a:t>glycemic</a:t>
            </a:r>
            <a:r>
              <a:rPr lang="en-US" dirty="0"/>
              <a:t> control.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We </a:t>
            </a:r>
            <a:r>
              <a:rPr lang="en-US" dirty="0"/>
              <a:t>present evidence suggesting that </a:t>
            </a:r>
            <a:r>
              <a:rPr lang="en-US" dirty="0">
                <a:solidFill>
                  <a:srgbClr val="FF0000"/>
                </a:solidFill>
              </a:rPr>
              <a:t>lifestyle </a:t>
            </a:r>
            <a:r>
              <a:rPr lang="en-US" dirty="0" smtClean="0">
                <a:solidFill>
                  <a:srgbClr val="FF0000"/>
                </a:solidFill>
              </a:rPr>
              <a:t>modification </a:t>
            </a:r>
            <a:r>
              <a:rPr lang="en-US" dirty="0" smtClean="0">
                <a:solidFill>
                  <a:srgbClr val="0070C0"/>
                </a:solidFill>
              </a:rPr>
              <a:t>directly</a:t>
            </a:r>
            <a:r>
              <a:rPr lang="en-US" dirty="0" smtClean="0"/>
              <a:t> </a:t>
            </a:r>
            <a:r>
              <a:rPr lang="en-US" dirty="0"/>
              <a:t>and successfully induces meaningful </a:t>
            </a:r>
            <a:r>
              <a:rPr lang="en-US" dirty="0">
                <a:solidFill>
                  <a:srgbClr val="FF0000"/>
                </a:solidFill>
              </a:rPr>
              <a:t>weight loss</a:t>
            </a:r>
            <a:r>
              <a:rPr lang="en-US" dirty="0"/>
              <a:t> by inducing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negative </a:t>
            </a:r>
            <a:r>
              <a:rPr lang="en-US" dirty="0">
                <a:solidFill>
                  <a:srgbClr val="FF0000"/>
                </a:solidFill>
              </a:rPr>
              <a:t>energy balance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467600" cy="55165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indicators of inadequate b-cell function 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1) long preoperative  T2D duration</a:t>
            </a:r>
          </a:p>
          <a:p>
            <a:pPr>
              <a:buNone/>
            </a:pPr>
            <a:r>
              <a:rPr lang="en-US" dirty="0" smtClean="0"/>
              <a:t>2) insulin use</a:t>
            </a:r>
          </a:p>
          <a:p>
            <a:pPr>
              <a:buNone/>
            </a:pPr>
            <a:r>
              <a:rPr lang="en-US" dirty="0" smtClean="0"/>
              <a:t>3) poor </a:t>
            </a:r>
            <a:r>
              <a:rPr lang="en-US" dirty="0" err="1"/>
              <a:t>glycemic</a:t>
            </a:r>
            <a:r>
              <a:rPr lang="en-US" dirty="0"/>
              <a:t> control despite oral </a:t>
            </a:r>
            <a:r>
              <a:rPr lang="en-US" dirty="0" smtClean="0"/>
              <a:t>hypoglycemic agents</a:t>
            </a:r>
          </a:p>
          <a:p>
            <a:pPr>
              <a:buNone/>
            </a:pPr>
            <a:r>
              <a:rPr lang="en-US" dirty="0" smtClean="0"/>
              <a:t>4) </a:t>
            </a:r>
            <a:r>
              <a:rPr lang="en-US" dirty="0" err="1" smtClean="0"/>
              <a:t>microvascular</a:t>
            </a:r>
            <a:r>
              <a:rPr lang="en-US" dirty="0" smtClean="0"/>
              <a:t> complications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Although </a:t>
            </a:r>
            <a:r>
              <a:rPr lang="en-US" dirty="0">
                <a:solidFill>
                  <a:srgbClr val="FF0000"/>
                </a:solidFill>
              </a:rPr>
              <a:t>bariatric surgery </a:t>
            </a:r>
            <a:r>
              <a:rPr lang="en-US" dirty="0"/>
              <a:t>is a highly </a:t>
            </a:r>
            <a:r>
              <a:rPr lang="en-US" b="1" u="sng" dirty="0"/>
              <a:t>effective tool for </a:t>
            </a:r>
            <a:r>
              <a:rPr lang="en-US" b="1" u="sng" dirty="0" smtClean="0"/>
              <a:t>promoting the </a:t>
            </a:r>
            <a:r>
              <a:rPr lang="en-US" b="1" u="sng" dirty="0"/>
              <a:t>reversal of T2D</a:t>
            </a:r>
            <a:r>
              <a:rPr lang="en-US" dirty="0"/>
              <a:t>, it </a:t>
            </a:r>
            <a:r>
              <a:rPr lang="en-US" b="1" dirty="0"/>
              <a:t>does not seem to be a treatment that</a:t>
            </a:r>
            <a:r>
              <a:rPr lang="en-US" dirty="0"/>
              <a:t> “</a:t>
            </a:r>
            <a:r>
              <a:rPr lang="en-US" dirty="0">
                <a:solidFill>
                  <a:srgbClr val="FF0000"/>
                </a:solidFill>
              </a:rPr>
              <a:t>cures</a:t>
            </a:r>
            <a:r>
              <a:rPr lang="en-US" dirty="0"/>
              <a:t>” the disease in </a:t>
            </a:r>
            <a:r>
              <a:rPr lang="en-US" dirty="0" smtClean="0"/>
              <a:t>all people,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/>
              <a:t>suggesting that </a:t>
            </a:r>
            <a:r>
              <a:rPr lang="en-US" b="1" u="sng" dirty="0"/>
              <a:t>continued </a:t>
            </a:r>
            <a:endParaRPr lang="en-US" b="1" u="sng" dirty="0" smtClean="0"/>
          </a:p>
          <a:p>
            <a:pPr>
              <a:buNone/>
            </a:pPr>
            <a:r>
              <a:rPr lang="en-US" b="1" u="sng" dirty="0" smtClean="0"/>
              <a:t>  monitoring </a:t>
            </a:r>
            <a:r>
              <a:rPr lang="en-US" b="1" u="sng" dirty="0"/>
              <a:t>of </a:t>
            </a:r>
            <a:r>
              <a:rPr lang="en-US" b="1" u="sng" dirty="0" err="1"/>
              <a:t>glycemic</a:t>
            </a:r>
            <a:r>
              <a:rPr lang="en-US" b="1" u="sng" dirty="0"/>
              <a:t> </a:t>
            </a:r>
            <a:r>
              <a:rPr lang="en-US" b="1" u="sng" dirty="0" smtClean="0"/>
              <a:t>control</a:t>
            </a:r>
          </a:p>
          <a:p>
            <a:pPr>
              <a:buNone/>
            </a:pPr>
            <a:r>
              <a:rPr lang="en-US" b="1" u="sng" dirty="0" smtClean="0"/>
              <a:t>   </a:t>
            </a:r>
            <a:r>
              <a:rPr lang="en-US" b="1" u="sng" dirty="0"/>
              <a:t>is </a:t>
            </a:r>
            <a:r>
              <a:rPr lang="en-US" b="1" u="sng" dirty="0" smtClean="0"/>
              <a:t>warranted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work is required to determine </a:t>
            </a:r>
            <a:r>
              <a:rPr lang="en-US" b="1" dirty="0" smtClean="0"/>
              <a:t>appropriate treatment plans </a:t>
            </a:r>
            <a:r>
              <a:rPr lang="en-US" dirty="0" smtClean="0">
                <a:solidFill>
                  <a:srgbClr val="FF0000"/>
                </a:solidFill>
              </a:rPr>
              <a:t>with lifestyle modification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pharmacologic therapy </a:t>
            </a:r>
            <a:r>
              <a:rPr lang="en-US" dirty="0" smtClean="0"/>
              <a:t>for preventing the relapse in T2D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CLINICAL IMPLICATIONS AND CONCLUSIONS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optimal treatment </a:t>
            </a:r>
            <a:r>
              <a:rPr lang="en-US" dirty="0"/>
              <a:t>strategy for the obese person with T2D is likely going to </a:t>
            </a:r>
            <a:r>
              <a:rPr lang="en-US" dirty="0" smtClean="0"/>
              <a:t>vary between </a:t>
            </a:r>
            <a:r>
              <a:rPr lang="en-US" dirty="0"/>
              <a:t>people based on the </a:t>
            </a:r>
            <a:r>
              <a:rPr lang="en-US" dirty="0">
                <a:solidFill>
                  <a:srgbClr val="FF0000"/>
                </a:solidFill>
              </a:rPr>
              <a:t>underlying </a:t>
            </a:r>
            <a:r>
              <a:rPr lang="en-US" dirty="0" err="1">
                <a:solidFill>
                  <a:srgbClr val="FF0000"/>
                </a:solidFill>
              </a:rPr>
              <a:t>pathophysiology</a:t>
            </a:r>
            <a:r>
              <a:rPr lang="en-US" dirty="0"/>
              <a:t>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complicated </a:t>
            </a:r>
            <a:r>
              <a:rPr lang="en-US" dirty="0" smtClean="0"/>
              <a:t>etiology of </a:t>
            </a:r>
            <a:r>
              <a:rPr lang="en-US" dirty="0"/>
              <a:t>T2D highlights that several therapeutic options will likely be required to correct </a:t>
            </a:r>
            <a:r>
              <a:rPr lang="en-US" dirty="0" smtClean="0"/>
              <a:t>varying disturbances </a:t>
            </a:r>
            <a:r>
              <a:rPr lang="en-US" dirty="0"/>
              <a:t>with tissues (</a:t>
            </a:r>
            <a:r>
              <a:rPr lang="en-US" dirty="0" err="1"/>
              <a:t>eg</a:t>
            </a:r>
            <a:r>
              <a:rPr lang="en-US" dirty="0"/>
              <a:t>, skeletal muscle, liver, adipose, gut, kidney)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It </a:t>
            </a:r>
            <a:r>
              <a:rPr lang="en-US" dirty="0"/>
              <a:t>is prudent to select therapies based on the </a:t>
            </a:r>
            <a:r>
              <a:rPr lang="en-US" dirty="0">
                <a:solidFill>
                  <a:srgbClr val="FF0000"/>
                </a:solidFill>
              </a:rPr>
              <a:t>underlying cause </a:t>
            </a:r>
            <a:r>
              <a:rPr lang="en-US" dirty="0"/>
              <a:t>of </a:t>
            </a:r>
            <a:r>
              <a:rPr lang="en-US" dirty="0" smtClean="0"/>
              <a:t>T2D </a:t>
            </a:r>
            <a:r>
              <a:rPr lang="en-US" u="sng" dirty="0" smtClean="0"/>
              <a:t>rather </a:t>
            </a:r>
            <a:r>
              <a:rPr lang="en-US" u="sng" dirty="0"/>
              <a:t>than </a:t>
            </a:r>
            <a:r>
              <a:rPr lang="en-US" dirty="0">
                <a:solidFill>
                  <a:srgbClr val="FF0000"/>
                </a:solidFill>
              </a:rPr>
              <a:t>purely on blood glucose concentrations.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Moreover</a:t>
            </a:r>
            <a:r>
              <a:rPr lang="en-US" dirty="0"/>
              <a:t>, </a:t>
            </a:r>
            <a:r>
              <a:rPr lang="en-US" u="sng" dirty="0"/>
              <a:t>treatment earlier </a:t>
            </a:r>
            <a:r>
              <a:rPr lang="en-US" dirty="0" smtClean="0"/>
              <a:t>on in </a:t>
            </a:r>
            <a:r>
              <a:rPr lang="en-US" dirty="0"/>
              <a:t>the disease is likely to </a:t>
            </a:r>
            <a:r>
              <a:rPr lang="en-US" dirty="0">
                <a:solidFill>
                  <a:srgbClr val="FF0000"/>
                </a:solidFill>
              </a:rPr>
              <a:t>preserve b-cell function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restore insulin sensitivity </a:t>
            </a:r>
            <a:r>
              <a:rPr lang="en-US" dirty="0" smtClean="0"/>
              <a:t>for long-term </a:t>
            </a:r>
            <a:r>
              <a:rPr lang="en-US" dirty="0" err="1"/>
              <a:t>glycemic</a:t>
            </a:r>
            <a:r>
              <a:rPr lang="en-US" dirty="0"/>
              <a:t> control and CVD risk reduction.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available evidence and clinical experience suggest that T2D is related to weight gain combined with the exhaustion of insulin-secreting pancreatic b-cells caused by insulin resistance in skeletal muscle, liver, and adipose tissue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772400" cy="55165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Although there are still challenges with </a:t>
            </a:r>
            <a:r>
              <a:rPr lang="en-US" dirty="0" smtClean="0"/>
              <a:t>adhering to </a:t>
            </a:r>
            <a:r>
              <a:rPr lang="en-US" dirty="0">
                <a:solidFill>
                  <a:srgbClr val="FF0000"/>
                </a:solidFill>
              </a:rPr>
              <a:t>lifestyle modification </a:t>
            </a:r>
            <a:r>
              <a:rPr lang="en-US" dirty="0"/>
              <a:t>over time, </a:t>
            </a:r>
            <a:r>
              <a:rPr lang="en-US" dirty="0">
                <a:solidFill>
                  <a:srgbClr val="FF0000"/>
                </a:solidFill>
              </a:rPr>
              <a:t>exercise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diet</a:t>
            </a:r>
            <a:r>
              <a:rPr lang="en-US" dirty="0"/>
              <a:t> are successful approaches </a:t>
            </a:r>
            <a:r>
              <a:rPr lang="en-US" dirty="0" smtClean="0"/>
              <a:t>that maintain </a:t>
            </a:r>
            <a:r>
              <a:rPr lang="en-US" u="sng" dirty="0"/>
              <a:t>long-term weight loss</a:t>
            </a:r>
            <a:r>
              <a:rPr lang="en-US" dirty="0"/>
              <a:t> and </a:t>
            </a:r>
            <a:r>
              <a:rPr lang="en-US" u="sng" dirty="0" err="1"/>
              <a:t>glycemic</a:t>
            </a:r>
            <a:r>
              <a:rPr lang="en-US" u="sng" dirty="0"/>
              <a:t> control</a:t>
            </a:r>
            <a:r>
              <a:rPr lang="en-US" dirty="0"/>
              <a:t>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Thus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lifestyle </a:t>
            </a:r>
            <a:r>
              <a:rPr lang="en-US" dirty="0" smtClean="0">
                <a:solidFill>
                  <a:srgbClr val="FF0000"/>
                </a:solidFill>
              </a:rPr>
              <a:t>modification </a:t>
            </a:r>
            <a:r>
              <a:rPr lang="en-US" dirty="0" smtClean="0"/>
              <a:t>should </a:t>
            </a:r>
            <a:r>
              <a:rPr lang="en-US" dirty="0"/>
              <a:t>remain the </a:t>
            </a:r>
            <a:r>
              <a:rPr lang="en-US" dirty="0">
                <a:solidFill>
                  <a:srgbClr val="FF0000"/>
                </a:solidFill>
              </a:rPr>
              <a:t>first-line therapy for treatment of T2D</a:t>
            </a:r>
            <a:r>
              <a:rPr lang="en-US" dirty="0"/>
              <a:t>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However</a:t>
            </a:r>
            <a:r>
              <a:rPr lang="en-US" dirty="0"/>
              <a:t>, not all </a:t>
            </a:r>
            <a:r>
              <a:rPr lang="en-US" dirty="0" smtClean="0"/>
              <a:t>people are </a:t>
            </a:r>
            <a:r>
              <a:rPr lang="en-US" dirty="0"/>
              <a:t>able to perform the necessary levels of physical activity needed to maintain </a:t>
            </a:r>
            <a:r>
              <a:rPr lang="en-US" dirty="0" smtClean="0"/>
              <a:t>metabolic health</a:t>
            </a:r>
            <a:r>
              <a:rPr lang="en-US" dirty="0"/>
              <a:t>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7724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As a result, </a:t>
            </a:r>
            <a:r>
              <a:rPr lang="en-US" dirty="0" smtClean="0">
                <a:solidFill>
                  <a:srgbClr val="FF0000"/>
                </a:solidFill>
              </a:rPr>
              <a:t>pharmacologic intervention </a:t>
            </a:r>
            <a:r>
              <a:rPr lang="en-US" dirty="0" smtClean="0"/>
              <a:t>aimed at </a:t>
            </a:r>
            <a:r>
              <a:rPr lang="en-US" b="1" dirty="0" smtClean="0"/>
              <a:t>reducing weight </a:t>
            </a:r>
            <a:r>
              <a:rPr lang="en-US" dirty="0" smtClean="0"/>
              <a:t>and </a:t>
            </a:r>
            <a:r>
              <a:rPr lang="en-US" b="1" dirty="0" smtClean="0"/>
              <a:t>increasing insulin sensitivity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, </a:t>
            </a:r>
            <a:r>
              <a:rPr lang="en-US" dirty="0" err="1" smtClean="0"/>
              <a:t>metformin</a:t>
            </a:r>
            <a:r>
              <a:rPr lang="en-US" dirty="0" smtClean="0"/>
              <a:t>, TZDs, or </a:t>
            </a:r>
            <a:r>
              <a:rPr lang="en-US" dirty="0" err="1" smtClean="0"/>
              <a:t>canagliflozin</a:t>
            </a:r>
            <a:r>
              <a:rPr lang="en-US" dirty="0" smtClean="0"/>
              <a:t>), followed by </a:t>
            </a:r>
            <a:r>
              <a:rPr lang="en-US" b="1" dirty="0" smtClean="0"/>
              <a:t>treatments that promote insulin secretion</a:t>
            </a:r>
            <a:r>
              <a:rPr lang="en-US" dirty="0" smtClean="0"/>
              <a:t>, are appropriate treatment strategies.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086600" cy="5516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In addition, </a:t>
            </a:r>
            <a:r>
              <a:rPr lang="en-US" dirty="0" smtClean="0">
                <a:solidFill>
                  <a:srgbClr val="FF0000"/>
                </a:solidFill>
              </a:rPr>
              <a:t>several</a:t>
            </a:r>
            <a:r>
              <a:rPr lang="en-US" dirty="0" smtClean="0"/>
              <a:t> of these pharmacologic </a:t>
            </a:r>
            <a:r>
              <a:rPr lang="en-US" dirty="0" smtClean="0">
                <a:solidFill>
                  <a:srgbClr val="FF0000"/>
                </a:solidFill>
              </a:rPr>
              <a:t>agents</a:t>
            </a:r>
            <a:r>
              <a:rPr lang="en-US" dirty="0" smtClean="0"/>
              <a:t> (</a:t>
            </a:r>
            <a:r>
              <a:rPr lang="en-US" dirty="0" err="1" smtClean="0"/>
              <a:t>metformin</a:t>
            </a:r>
            <a:r>
              <a:rPr lang="en-US" dirty="0" smtClean="0"/>
              <a:t>, GLP1 agonists, SLGT2) promote </a:t>
            </a:r>
            <a:r>
              <a:rPr lang="en-US" dirty="0" smtClean="0">
                <a:solidFill>
                  <a:srgbClr val="FF0000"/>
                </a:solidFill>
              </a:rPr>
              <a:t>modest weight loss </a:t>
            </a:r>
            <a:r>
              <a:rPr lang="en-US" dirty="0" smtClean="0"/>
              <a:t>in obese individuals with T2D 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amount of </a:t>
            </a:r>
            <a:r>
              <a:rPr lang="en-US" dirty="0" smtClean="0"/>
              <a:t>weight loss </a:t>
            </a:r>
            <a:r>
              <a:rPr lang="en-US" dirty="0"/>
              <a:t>following these pharmacologic treatment plans is </a:t>
            </a:r>
            <a:r>
              <a:rPr lang="en-US" dirty="0">
                <a:solidFill>
                  <a:srgbClr val="FF0000"/>
                </a:solidFill>
              </a:rPr>
              <a:t>modest (1–5 kg) </a:t>
            </a:r>
            <a:r>
              <a:rPr lang="en-US" b="1" dirty="0"/>
              <a:t>relative to </a:t>
            </a:r>
            <a:r>
              <a:rPr lang="en-US" dirty="0" smtClean="0"/>
              <a:t>the amount </a:t>
            </a:r>
            <a:r>
              <a:rPr lang="en-US" dirty="0"/>
              <a:t>needed for most obese people </a:t>
            </a:r>
            <a:r>
              <a:rPr lang="en-US" u="sng" dirty="0"/>
              <a:t>to achieve healthy weight status</a:t>
            </a:r>
            <a:r>
              <a:rPr lang="en-US" dirty="0"/>
              <a:t> </a:t>
            </a:r>
            <a:r>
              <a:rPr lang="en-US" dirty="0" smtClean="0"/>
              <a:t>and/or </a:t>
            </a:r>
            <a:r>
              <a:rPr lang="en-US" u="sng" dirty="0" smtClean="0"/>
              <a:t>optimal </a:t>
            </a:r>
            <a:r>
              <a:rPr lang="en-US" u="sng" dirty="0" err="1"/>
              <a:t>glycemic</a:t>
            </a:r>
            <a:r>
              <a:rPr lang="en-US" u="sng" dirty="0"/>
              <a:t> control </a:t>
            </a:r>
            <a:r>
              <a:rPr lang="en-US" dirty="0" smtClean="0"/>
              <a:t> and </a:t>
            </a:r>
            <a:r>
              <a:rPr lang="en-US" u="sng" dirty="0"/>
              <a:t>CVD risk reduction</a:t>
            </a:r>
            <a:r>
              <a:rPr lang="en-US" dirty="0"/>
              <a:t>.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5211763"/>
          </a:xfrm>
        </p:spPr>
        <p:txBody>
          <a:bodyPr/>
          <a:lstStyle/>
          <a:p>
            <a:r>
              <a:rPr lang="en-US" dirty="0" smtClean="0"/>
              <a:t>Thus, any one pharmacologic agent is unlikely to be a sole </a:t>
            </a:r>
            <a:r>
              <a:rPr lang="en-US" dirty="0" err="1" smtClean="0"/>
              <a:t>antiobesity</a:t>
            </a:r>
            <a:r>
              <a:rPr lang="en-US" dirty="0" smtClean="0"/>
              <a:t> agent, and these drugs should only be considered as an </a:t>
            </a:r>
            <a:r>
              <a:rPr lang="en-US" b="1" dirty="0" smtClean="0"/>
              <a:t>adjunctive therapy to </a:t>
            </a:r>
            <a:r>
              <a:rPr lang="en-US" dirty="0" smtClean="0">
                <a:solidFill>
                  <a:srgbClr val="FF0000"/>
                </a:solidFill>
              </a:rPr>
              <a:t>exercise</a:t>
            </a:r>
            <a:r>
              <a:rPr lang="en-US" dirty="0" smtClean="0"/>
              <a:t> plus </a:t>
            </a:r>
            <a:r>
              <a:rPr lang="en-US" dirty="0" smtClean="0">
                <a:solidFill>
                  <a:srgbClr val="FF0000"/>
                </a:solidFill>
              </a:rPr>
              <a:t>diet.</a:t>
            </a:r>
            <a:r>
              <a:rPr lang="en-US" dirty="0" smtClean="0"/>
              <a:t> </a:t>
            </a:r>
          </a:p>
          <a:p>
            <a:r>
              <a:rPr lang="en-US" dirty="0" smtClean="0"/>
              <a:t>If these treatment strategies are </a:t>
            </a:r>
            <a:r>
              <a:rPr lang="en-US" dirty="0" smtClean="0">
                <a:solidFill>
                  <a:srgbClr val="FF0000"/>
                </a:solidFill>
              </a:rPr>
              <a:t>inadequate</a:t>
            </a:r>
            <a:r>
              <a:rPr lang="en-US" dirty="0" smtClean="0"/>
              <a:t> for the obese patient with T2D, then </a:t>
            </a:r>
            <a:r>
              <a:rPr lang="en-US" dirty="0" smtClean="0">
                <a:solidFill>
                  <a:srgbClr val="FF0000"/>
                </a:solidFill>
              </a:rPr>
              <a:t>bariatric surgery represents </a:t>
            </a:r>
            <a:r>
              <a:rPr lang="en-US" dirty="0" smtClean="0"/>
              <a:t>a viable alternative with the potential of </a:t>
            </a:r>
          </a:p>
          <a:p>
            <a:pPr>
              <a:buNone/>
            </a:pPr>
            <a:r>
              <a:rPr lang="en-US" dirty="0" smtClean="0"/>
              <a:t>  complete diabetes remission.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6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391400" cy="5592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Also highlighted are recent advances in the understanding of </a:t>
            </a:r>
            <a:r>
              <a:rPr lang="en-US" u="sng" dirty="0" smtClean="0"/>
              <a:t>pharmacologic interventions</a:t>
            </a:r>
            <a:r>
              <a:rPr lang="en-US" dirty="0" smtClean="0"/>
              <a:t> that drive </a:t>
            </a:r>
            <a:r>
              <a:rPr lang="en-US" dirty="0" smtClean="0">
                <a:solidFill>
                  <a:srgbClr val="FF0000"/>
                </a:solidFill>
              </a:rPr>
              <a:t>weight loss </a:t>
            </a:r>
            <a:r>
              <a:rPr lang="en-US" dirty="0" smtClean="0"/>
              <a:t>and improve </a:t>
            </a:r>
            <a:r>
              <a:rPr lang="en-US" dirty="0" smtClean="0">
                <a:solidFill>
                  <a:srgbClr val="FF0000"/>
                </a:solidFill>
              </a:rPr>
              <a:t>insulin sensitivity </a:t>
            </a:r>
            <a:r>
              <a:rPr lang="en-US" dirty="0" smtClean="0"/>
              <a:t>and b-cell function with or without lifestyle modification. </a:t>
            </a:r>
          </a:p>
          <a:p>
            <a:r>
              <a:rPr lang="en-US" dirty="0" smtClean="0"/>
              <a:t>Lastly, we discuss the inclusion of </a:t>
            </a:r>
            <a:r>
              <a:rPr lang="en-US" dirty="0" smtClean="0">
                <a:solidFill>
                  <a:srgbClr val="FF0000"/>
                </a:solidFill>
              </a:rPr>
              <a:t>bariatric surgery </a:t>
            </a:r>
            <a:r>
              <a:rPr lang="en-US" dirty="0" smtClean="0"/>
              <a:t>into the algorithm for diabetes therapy, and close with a discussion of the clinical importance of </a:t>
            </a:r>
            <a:r>
              <a:rPr lang="en-US" u="sng" dirty="0" smtClean="0"/>
              <a:t>combining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exercise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diet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pharmacology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bariatric surgery </a:t>
            </a:r>
            <a:r>
              <a:rPr lang="en-US" dirty="0" smtClean="0"/>
              <a:t>as needed disease modification.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Evaluation of the patient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body mass index (BMI)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distribution of fat based upon the waist circumference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and investigations for </a:t>
            </a:r>
            <a:r>
              <a:rPr lang="en-US" dirty="0" err="1" smtClean="0"/>
              <a:t>comorbid</a:t>
            </a:r>
            <a:r>
              <a:rPr lang="en-US" dirty="0" smtClean="0"/>
              <a:t> conditions such as: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Diabetes mellitus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Dyslipidemia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Hypertension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 heart disease, sleep apnea, and symptomatic osteoarthritis.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47" y="152400"/>
            <a:ext cx="893765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DIAGNOSIS OF OBESITY AND STAGING OF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If patients meet criteria of </a:t>
            </a:r>
            <a:r>
              <a:rPr lang="en-US" dirty="0">
                <a:solidFill>
                  <a:srgbClr val="FF0000"/>
                </a:solidFill>
              </a:rPr>
              <a:t>overweight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BMI </a:t>
            </a:r>
            <a:r>
              <a:rPr lang="en-US" dirty="0" smtClean="0">
                <a:solidFill>
                  <a:srgbClr val="FF0000"/>
                </a:solidFill>
              </a:rPr>
              <a:t>25- </a:t>
            </a:r>
            <a:r>
              <a:rPr lang="en-US" dirty="0">
                <a:solidFill>
                  <a:srgbClr val="FF0000"/>
                </a:solidFill>
              </a:rPr>
              <a:t>&lt;30 kg/m2)</a:t>
            </a:r>
            <a:r>
              <a:rPr lang="en-US" dirty="0"/>
              <a:t> and there are risk </a:t>
            </a:r>
            <a:r>
              <a:rPr lang="en-US" dirty="0" smtClean="0"/>
              <a:t>factors or </a:t>
            </a:r>
            <a:r>
              <a:rPr lang="en-US" dirty="0" err="1"/>
              <a:t>comorbidities</a:t>
            </a:r>
            <a:r>
              <a:rPr lang="en-US" dirty="0"/>
              <a:t> present, then all relevant </a:t>
            </a:r>
            <a:r>
              <a:rPr lang="en-US" dirty="0" smtClean="0"/>
              <a:t>guidelines ,endorse </a:t>
            </a:r>
            <a:r>
              <a:rPr lang="en-US" dirty="0"/>
              <a:t>medically </a:t>
            </a:r>
            <a:r>
              <a:rPr lang="en-US" dirty="0" smtClean="0"/>
              <a:t>directed weight </a:t>
            </a:r>
            <a:r>
              <a:rPr lang="en-US" dirty="0"/>
              <a:t>loss intervention as a path to improve health risk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obesity (BMI 30 kg/m2) </a:t>
            </a:r>
            <a:r>
              <a:rPr lang="en-US" dirty="0"/>
              <a:t>mandates medical counseling </a:t>
            </a:r>
            <a:r>
              <a:rPr lang="en-US" dirty="0" smtClean="0"/>
              <a:t>for weight </a:t>
            </a:r>
            <a:r>
              <a:rPr lang="en-US" dirty="0"/>
              <a:t>loss, with one exception. A discrepancy arises in guidance for </a:t>
            </a:r>
            <a:r>
              <a:rPr lang="en-US" dirty="0" smtClean="0"/>
              <a:t>individuals who </a:t>
            </a:r>
            <a:r>
              <a:rPr lang="en-US" dirty="0"/>
              <a:t>have BMI of 30 kg/m2 or higher but have no risk factors.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This </a:t>
            </a:r>
            <a:r>
              <a:rPr lang="en-US" dirty="0"/>
              <a:t>is </a:t>
            </a:r>
            <a:r>
              <a:rPr lang="en-US" dirty="0" smtClean="0"/>
              <a:t>sometimes referred </a:t>
            </a:r>
            <a:r>
              <a:rPr lang="en-US" dirty="0"/>
              <a:t>to as “</a:t>
            </a:r>
            <a:r>
              <a:rPr lang="en-US" dirty="0">
                <a:solidFill>
                  <a:srgbClr val="7030A0"/>
                </a:solidFill>
              </a:rPr>
              <a:t>metabolically healthy obese</a:t>
            </a:r>
            <a:r>
              <a:rPr lang="en-US" dirty="0"/>
              <a:t>” and by AACE4 as “obesity stage 0.”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391400" cy="5516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According to the 2013 American Heart Association, American College of </a:t>
            </a:r>
            <a:r>
              <a:rPr lang="en-US" dirty="0" smtClean="0"/>
              <a:t>Cardiology, and </a:t>
            </a:r>
            <a:r>
              <a:rPr lang="en-US" dirty="0"/>
              <a:t>The Obesity Society Guideline for the Management of Overweight and Obesity </a:t>
            </a:r>
            <a:r>
              <a:rPr lang="en-US" dirty="0" smtClean="0"/>
              <a:t>in Adults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pharmacotherapy</a:t>
            </a:r>
            <a:r>
              <a:rPr lang="en-US" dirty="0"/>
              <a:t> for the treatment of obesity can be considered if a patient </a:t>
            </a:r>
            <a:r>
              <a:rPr lang="en-US" dirty="0" smtClean="0"/>
              <a:t>has:</a:t>
            </a:r>
          </a:p>
          <a:p>
            <a:r>
              <a:rPr lang="en-US" dirty="0" smtClean="0"/>
              <a:t> A </a:t>
            </a:r>
            <a:r>
              <a:rPr lang="en-US" dirty="0"/>
              <a:t>body mass index </a:t>
            </a:r>
            <a:r>
              <a:rPr lang="en-US" dirty="0">
                <a:solidFill>
                  <a:srgbClr val="FF0000"/>
                </a:solidFill>
              </a:rPr>
              <a:t>(BMI) 30 kg/m2</a:t>
            </a:r>
          </a:p>
          <a:p>
            <a:r>
              <a:rPr lang="en-US" dirty="0"/>
              <a:t> A </a:t>
            </a:r>
            <a:r>
              <a:rPr lang="en-US" dirty="0">
                <a:solidFill>
                  <a:srgbClr val="FF0000"/>
                </a:solidFill>
              </a:rPr>
              <a:t>BMI 27 kg/m2 </a:t>
            </a:r>
            <a:r>
              <a:rPr lang="en-US" dirty="0"/>
              <a:t>with weight-related </a:t>
            </a:r>
            <a:r>
              <a:rPr lang="en-US" dirty="0" err="1">
                <a:solidFill>
                  <a:srgbClr val="FF0000"/>
                </a:solidFill>
              </a:rPr>
              <a:t>comorbidities</a:t>
            </a:r>
            <a:r>
              <a:rPr lang="en-US" dirty="0"/>
              <a:t>, such as hypertension, </a:t>
            </a:r>
            <a:r>
              <a:rPr lang="en-US" dirty="0" smtClean="0"/>
              <a:t>type 2 </a:t>
            </a:r>
            <a:r>
              <a:rPr lang="en-US" dirty="0"/>
              <a:t>diabetes, </a:t>
            </a:r>
            <a:r>
              <a:rPr lang="en-US" dirty="0" err="1"/>
              <a:t>dyslipidemia</a:t>
            </a:r>
            <a:r>
              <a:rPr lang="en-US" dirty="0"/>
              <a:t>, and obstructive sleep apnea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Anti obesity drugs alone?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 </a:t>
            </a:r>
            <a:r>
              <a:rPr lang="en-US" dirty="0" smtClean="0">
                <a:solidFill>
                  <a:srgbClr val="FF0000"/>
                </a:solidFill>
              </a:rPr>
              <a:t>Along with </a:t>
            </a:r>
            <a:r>
              <a:rPr lang="en-US" dirty="0" smtClean="0"/>
              <a:t>diet, exercise, and behavior modification, drug therapy may be a helpful component of treatment for patients who are overweight or obese.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 smtClean="0"/>
              <a:t>MANAGEMENT OF TYPE 2 DIABETES FOLLOWING LIFESTYLE MODIFICATION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central goal </a:t>
            </a:r>
            <a:r>
              <a:rPr lang="en-US" dirty="0"/>
              <a:t>of diabetes care is to </a:t>
            </a:r>
            <a:r>
              <a:rPr lang="en-US" dirty="0" smtClean="0"/>
              <a:t>aid individuals </a:t>
            </a:r>
            <a:r>
              <a:rPr lang="en-US" dirty="0"/>
              <a:t>in making </a:t>
            </a:r>
            <a:r>
              <a:rPr lang="en-US" dirty="0">
                <a:solidFill>
                  <a:srgbClr val="FF0000"/>
                </a:solidFill>
              </a:rPr>
              <a:t>better lifestyle </a:t>
            </a:r>
            <a:r>
              <a:rPr lang="en-US" dirty="0" smtClean="0"/>
              <a:t>decisions that </a:t>
            </a:r>
            <a:r>
              <a:rPr lang="en-US" dirty="0"/>
              <a:t>lead to healthier body weights because obesity is the basic risk factor for T2D.</a:t>
            </a:r>
          </a:p>
          <a:p>
            <a:pPr>
              <a:buNone/>
            </a:pPr>
            <a:r>
              <a:rPr lang="en-US" dirty="0"/>
              <a:t>Indeed, </a:t>
            </a:r>
            <a:r>
              <a:rPr lang="en-US" dirty="0">
                <a:solidFill>
                  <a:srgbClr val="FF0000"/>
                </a:solidFill>
              </a:rPr>
              <a:t>sedentary behavior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increased caloric intake</a:t>
            </a:r>
            <a:r>
              <a:rPr lang="en-US" dirty="0"/>
              <a:t> are two key factors </a:t>
            </a:r>
            <a:r>
              <a:rPr lang="en-US" dirty="0" smtClean="0"/>
              <a:t>known to </a:t>
            </a:r>
            <a:r>
              <a:rPr lang="en-US" dirty="0"/>
              <a:t>trigger insulin resistance and force the b-cell to secrete more insulin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7543800" cy="45719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In </a:t>
            </a:r>
            <a:r>
              <a:rPr lang="en-US" dirty="0" smtClean="0"/>
              <a:t>contrast, lifestyle </a:t>
            </a:r>
            <a:r>
              <a:rPr lang="en-US" dirty="0"/>
              <a:t>intervention consisting of </a:t>
            </a:r>
            <a:r>
              <a:rPr lang="en-US" dirty="0">
                <a:solidFill>
                  <a:srgbClr val="FF0000"/>
                </a:solidFill>
              </a:rPr>
              <a:t>increased physical activity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low-fat diet</a:t>
            </a:r>
            <a:r>
              <a:rPr lang="en-US" dirty="0"/>
              <a:t> </a:t>
            </a:r>
            <a:r>
              <a:rPr lang="en-US" dirty="0" smtClean="0"/>
              <a:t>reducing weight </a:t>
            </a:r>
            <a:r>
              <a:rPr lang="en-US" dirty="0"/>
              <a:t>by approximately </a:t>
            </a:r>
            <a:r>
              <a:rPr lang="en-US" dirty="0">
                <a:solidFill>
                  <a:srgbClr val="FF0000"/>
                </a:solidFill>
              </a:rPr>
              <a:t>5 kg </a:t>
            </a:r>
            <a:r>
              <a:rPr lang="en-US" dirty="0"/>
              <a:t>for 2 years or beyond lowers diabetes risk by </a:t>
            </a:r>
            <a:r>
              <a:rPr lang="en-US" dirty="0">
                <a:solidFill>
                  <a:srgbClr val="FF0000"/>
                </a:solidFill>
              </a:rPr>
              <a:t>30% </a:t>
            </a:r>
            <a:r>
              <a:rPr lang="en-US" dirty="0" smtClean="0">
                <a:solidFill>
                  <a:srgbClr val="FF0000"/>
                </a:solidFill>
              </a:rPr>
              <a:t>to 60%. </a:t>
            </a:r>
          </a:p>
          <a:p>
            <a:pPr>
              <a:buNone/>
            </a:pPr>
            <a:r>
              <a:rPr lang="en-US" dirty="0" smtClean="0"/>
              <a:t>Weight </a:t>
            </a:r>
            <a:r>
              <a:rPr lang="en-US" dirty="0"/>
              <a:t>loss of </a:t>
            </a:r>
            <a:r>
              <a:rPr lang="en-US" dirty="0">
                <a:solidFill>
                  <a:srgbClr val="FF0000"/>
                </a:solidFill>
              </a:rPr>
              <a:t>2% to 5% </a:t>
            </a:r>
            <a:r>
              <a:rPr lang="en-US" dirty="0"/>
              <a:t>over 1 to 4 years decreases hemoglobin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Hb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FF0000"/>
                </a:solidFill>
              </a:rPr>
              <a:t>A1c </a:t>
            </a:r>
            <a:r>
              <a:rPr lang="en-US" dirty="0" smtClean="0"/>
              <a:t>by </a:t>
            </a:r>
            <a:r>
              <a:rPr lang="en-US" dirty="0">
                <a:solidFill>
                  <a:srgbClr val="FF0000"/>
                </a:solidFill>
              </a:rPr>
              <a:t>0.2% to 0.3</a:t>
            </a:r>
            <a:r>
              <a:rPr lang="en-US" dirty="0" smtClean="0">
                <a:solidFill>
                  <a:srgbClr val="FF0000"/>
                </a:solidFill>
              </a:rPr>
              <a:t>%.</a:t>
            </a:r>
          </a:p>
          <a:p>
            <a:pPr>
              <a:buNone/>
            </a:pPr>
            <a:r>
              <a:rPr lang="en-US" dirty="0" smtClean="0"/>
              <a:t>losses of </a:t>
            </a:r>
            <a:r>
              <a:rPr lang="en-US" dirty="0" smtClean="0">
                <a:solidFill>
                  <a:srgbClr val="FF0000"/>
                </a:solidFill>
              </a:rPr>
              <a:t>5% to 10% </a:t>
            </a:r>
            <a:r>
              <a:rPr lang="en-US" dirty="0" smtClean="0"/>
              <a:t>at 1 year are associated with reductions in HbA1c of </a:t>
            </a:r>
            <a:r>
              <a:rPr lang="en-US" dirty="0" smtClean="0">
                <a:solidFill>
                  <a:srgbClr val="FF0000"/>
                </a:solidFill>
              </a:rPr>
              <a:t>0.6% to 1.0%. 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sz="4000" b="1" dirty="0" smtClean="0"/>
              <a:t>Pharmacotherapy for obesity and type 2 diabetes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</p:spPr>
        <p:txBody>
          <a:bodyPr/>
          <a:lstStyle/>
          <a:p>
            <a:r>
              <a:rPr lang="en-US" sz="2800" dirty="0" err="1" smtClean="0"/>
              <a:t>By:dr</a:t>
            </a:r>
            <a:r>
              <a:rPr lang="en-US" sz="2800" dirty="0" smtClean="0"/>
              <a:t> </a:t>
            </a:r>
            <a:r>
              <a:rPr lang="en-US" sz="2800" dirty="0" err="1" smtClean="0"/>
              <a:t>narimani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1"/>
            <a:ext cx="7391400" cy="46481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Finnish Diabetes Prevention Study </a:t>
            </a:r>
            <a:r>
              <a:rPr lang="en-US" dirty="0" smtClean="0"/>
              <a:t>provided advice </a:t>
            </a:r>
            <a:r>
              <a:rPr lang="en-US" dirty="0"/>
              <a:t>for subjects to lose </a:t>
            </a:r>
            <a:r>
              <a:rPr lang="en-US" dirty="0">
                <a:solidFill>
                  <a:srgbClr val="FF0000"/>
                </a:solidFill>
              </a:rPr>
              <a:t>greater than 5% weight loss </a:t>
            </a:r>
            <a:r>
              <a:rPr lang="en-US" dirty="0" smtClean="0"/>
              <a:t>by: </a:t>
            </a:r>
          </a:p>
          <a:p>
            <a:pPr>
              <a:buNone/>
            </a:pPr>
            <a:r>
              <a:rPr lang="en-US" dirty="0" smtClean="0"/>
              <a:t>1) decreasing </a:t>
            </a:r>
            <a:r>
              <a:rPr lang="en-US" dirty="0">
                <a:solidFill>
                  <a:srgbClr val="FF0000"/>
                </a:solidFill>
              </a:rPr>
              <a:t>total fat </a:t>
            </a:r>
            <a:r>
              <a:rPr lang="en-US" dirty="0" smtClean="0"/>
              <a:t>less than </a:t>
            </a:r>
            <a:r>
              <a:rPr lang="en-US" dirty="0">
                <a:solidFill>
                  <a:srgbClr val="FF0000"/>
                </a:solidFill>
              </a:rPr>
              <a:t>30%</a:t>
            </a:r>
            <a:r>
              <a:rPr lang="en-US" dirty="0"/>
              <a:t> of total calorie intake (with </a:t>
            </a:r>
            <a:r>
              <a:rPr lang="en-US" dirty="0">
                <a:solidFill>
                  <a:srgbClr val="FF0000"/>
                </a:solidFill>
              </a:rPr>
              <a:t>&lt;10% </a:t>
            </a:r>
            <a:r>
              <a:rPr lang="en-US" dirty="0"/>
              <a:t>coming from saturated fat</a:t>
            </a:r>
            <a:r>
              <a:rPr lang="en-US" dirty="0" smtClean="0"/>
              <a:t>) </a:t>
            </a:r>
          </a:p>
          <a:p>
            <a:pPr>
              <a:buNone/>
            </a:pPr>
            <a:r>
              <a:rPr lang="en-US" dirty="0" smtClean="0"/>
              <a:t>2) increasing </a:t>
            </a:r>
            <a:r>
              <a:rPr lang="en-US" dirty="0" smtClean="0">
                <a:solidFill>
                  <a:srgbClr val="FF0000"/>
                </a:solidFill>
              </a:rPr>
              <a:t>fiber consumption </a:t>
            </a:r>
            <a:r>
              <a:rPr lang="en-US" dirty="0"/>
              <a:t>(</a:t>
            </a:r>
            <a:r>
              <a:rPr lang="en-US" dirty="0" err="1"/>
              <a:t>ie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15</a:t>
            </a:r>
            <a:r>
              <a:rPr lang="en-US" dirty="0"/>
              <a:t> g per 1000 kcal</a:t>
            </a:r>
            <a:r>
              <a:rPr lang="en-US" dirty="0" smtClean="0"/>
              <a:t>),</a:t>
            </a:r>
          </a:p>
          <a:p>
            <a:pPr>
              <a:buNone/>
            </a:pPr>
            <a:r>
              <a:rPr lang="en-US" dirty="0" smtClean="0"/>
              <a:t>3) increasing </a:t>
            </a:r>
            <a:r>
              <a:rPr lang="en-US" dirty="0"/>
              <a:t>physical activity (</a:t>
            </a:r>
            <a:r>
              <a:rPr lang="en-US" dirty="0">
                <a:solidFill>
                  <a:srgbClr val="FF0000"/>
                </a:solidFill>
              </a:rPr>
              <a:t>30 min/d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696200" cy="52577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This lifestyle prescription </a:t>
            </a:r>
            <a:r>
              <a:rPr lang="en-US" dirty="0">
                <a:solidFill>
                  <a:srgbClr val="FF0000"/>
                </a:solidFill>
              </a:rPr>
              <a:t>lowered</a:t>
            </a:r>
            <a:r>
              <a:rPr lang="en-US" dirty="0"/>
              <a:t> the cumulative incidence of diabetes by </a:t>
            </a:r>
            <a:r>
              <a:rPr lang="en-US" dirty="0">
                <a:solidFill>
                  <a:srgbClr val="FF0000"/>
                </a:solidFill>
              </a:rPr>
              <a:t>58%</a:t>
            </a:r>
            <a:r>
              <a:rPr lang="en-US" dirty="0"/>
              <a:t> in </a:t>
            </a:r>
            <a:r>
              <a:rPr lang="en-US" dirty="0" smtClean="0"/>
              <a:t>people with </a:t>
            </a:r>
            <a:r>
              <a:rPr lang="en-US" dirty="0" err="1"/>
              <a:t>prediabetes</a:t>
            </a:r>
            <a:r>
              <a:rPr lang="en-US" dirty="0"/>
              <a:t> compared with control subjects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The US </a:t>
            </a:r>
            <a:r>
              <a:rPr lang="en-US" dirty="0"/>
              <a:t>Diabetes Prevention Program (DPP) Study, which recommended people with </a:t>
            </a:r>
            <a:r>
              <a:rPr lang="en-US" dirty="0" err="1" smtClean="0"/>
              <a:t>prediabetes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exercise </a:t>
            </a:r>
            <a:r>
              <a:rPr lang="en-US" dirty="0">
                <a:solidFill>
                  <a:srgbClr val="FF0000"/>
                </a:solidFill>
              </a:rPr>
              <a:t>150 min/wk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loss of 7% of weight </a:t>
            </a:r>
            <a:r>
              <a:rPr lang="en-US" dirty="0"/>
              <a:t>showed that new </a:t>
            </a:r>
            <a:r>
              <a:rPr lang="en-US" dirty="0" smtClean="0"/>
              <a:t>diabetes cases </a:t>
            </a:r>
            <a:r>
              <a:rPr lang="en-US" dirty="0"/>
              <a:t>were lowered by </a:t>
            </a:r>
            <a:r>
              <a:rPr lang="en-US" dirty="0" smtClean="0">
                <a:solidFill>
                  <a:srgbClr val="FF0000"/>
                </a:solidFill>
              </a:rPr>
              <a:t>58%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Subjects </a:t>
            </a:r>
            <a:r>
              <a:rPr lang="en-US" dirty="0"/>
              <a:t>who lost the most weight and </a:t>
            </a:r>
            <a:r>
              <a:rPr lang="en-US" dirty="0" smtClean="0"/>
              <a:t>met physical </a:t>
            </a:r>
            <a:r>
              <a:rPr lang="en-US" dirty="0"/>
              <a:t>activity/diet targets had greater than </a:t>
            </a:r>
            <a:r>
              <a:rPr lang="en-US" dirty="0">
                <a:solidFill>
                  <a:srgbClr val="FF0000"/>
                </a:solidFill>
              </a:rPr>
              <a:t>90%</a:t>
            </a:r>
            <a:r>
              <a:rPr lang="en-US" dirty="0"/>
              <a:t> risk reductions of diabetes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These reports </a:t>
            </a:r>
            <a:r>
              <a:rPr lang="en-US" dirty="0"/>
              <a:t>are consistent with recent work showing that </a:t>
            </a:r>
            <a:r>
              <a:rPr lang="en-US" dirty="0" smtClean="0"/>
              <a:t>the </a:t>
            </a:r>
            <a:r>
              <a:rPr lang="en-US" dirty="0"/>
              <a:t>combination of a </a:t>
            </a:r>
            <a:r>
              <a:rPr lang="en-US" dirty="0" err="1" smtClean="0">
                <a:solidFill>
                  <a:srgbClr val="0070C0"/>
                </a:solidFill>
              </a:rPr>
              <a:t>wellbalanced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diet </a:t>
            </a: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, low-fat and high-fiber diet) promoting approximately </a:t>
            </a:r>
            <a:r>
              <a:rPr lang="en-US" dirty="0">
                <a:solidFill>
                  <a:srgbClr val="FF0000"/>
                </a:solidFill>
              </a:rPr>
              <a:t>5% to </a:t>
            </a:r>
            <a:r>
              <a:rPr lang="en-US" dirty="0" smtClean="0">
                <a:solidFill>
                  <a:srgbClr val="FF0000"/>
                </a:solidFill>
              </a:rPr>
              <a:t>8% weight </a:t>
            </a:r>
            <a:r>
              <a:rPr lang="en-US" dirty="0">
                <a:solidFill>
                  <a:srgbClr val="FF0000"/>
                </a:solidFill>
              </a:rPr>
              <a:t>loss</a:t>
            </a:r>
            <a:r>
              <a:rPr lang="en-US" dirty="0"/>
              <a:t> with </a:t>
            </a:r>
            <a:r>
              <a:rPr lang="en-US" dirty="0">
                <a:solidFill>
                  <a:srgbClr val="0070C0"/>
                </a:solidFill>
              </a:rPr>
              <a:t>increased physical activity</a:t>
            </a:r>
            <a:r>
              <a:rPr lang="en-US" dirty="0"/>
              <a:t> is a well-established strategy for </a:t>
            </a:r>
            <a:r>
              <a:rPr lang="en-US" dirty="0" smtClean="0"/>
              <a:t>managing T2D </a:t>
            </a:r>
            <a:r>
              <a:rPr lang="en-US" dirty="0"/>
              <a:t>because higher doses of </a:t>
            </a:r>
            <a:r>
              <a:rPr lang="en-US" dirty="0">
                <a:solidFill>
                  <a:srgbClr val="0070C0"/>
                </a:solidFill>
              </a:rPr>
              <a:t>physical activity </a:t>
            </a:r>
            <a:r>
              <a:rPr lang="en-US" dirty="0"/>
              <a:t>generally </a:t>
            </a:r>
            <a:r>
              <a:rPr lang="en-US" dirty="0">
                <a:solidFill>
                  <a:srgbClr val="FF0000"/>
                </a:solidFill>
              </a:rPr>
              <a:t>increase insulin </a:t>
            </a:r>
            <a:r>
              <a:rPr lang="en-US" dirty="0" smtClean="0">
                <a:solidFill>
                  <a:srgbClr val="FF0000"/>
                </a:solidFill>
              </a:rPr>
              <a:t>sensitivity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FF0000"/>
                </a:solidFill>
              </a:rPr>
              <a:t>b-cell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6781800" cy="5668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Although </a:t>
            </a:r>
            <a:r>
              <a:rPr lang="en-US" dirty="0">
                <a:solidFill>
                  <a:srgbClr val="FF0000"/>
                </a:solidFill>
              </a:rPr>
              <a:t>caloric restriction </a:t>
            </a:r>
            <a:r>
              <a:rPr lang="en-US" dirty="0"/>
              <a:t>is arguably the most important </a:t>
            </a:r>
            <a:r>
              <a:rPr lang="en-US" dirty="0" smtClean="0"/>
              <a:t>factor driving </a:t>
            </a:r>
            <a:r>
              <a:rPr lang="en-US" dirty="0"/>
              <a:t>weight loss, it remains possible that </a:t>
            </a:r>
            <a:r>
              <a:rPr lang="en-US" dirty="0">
                <a:solidFill>
                  <a:srgbClr val="FF0000"/>
                </a:solidFill>
              </a:rPr>
              <a:t>low carbohydrate intake </a:t>
            </a:r>
            <a:r>
              <a:rPr lang="en-US" dirty="0"/>
              <a:t>per se may </a:t>
            </a:r>
            <a:r>
              <a:rPr lang="en-US" dirty="0" smtClean="0"/>
              <a:t>yield greater </a:t>
            </a:r>
            <a:r>
              <a:rPr lang="en-US" dirty="0"/>
              <a:t>reductions in circulating blood glucose and body weight, particularly </a:t>
            </a:r>
            <a:r>
              <a:rPr lang="en-US" dirty="0" smtClean="0">
                <a:solidFill>
                  <a:srgbClr val="FF0000"/>
                </a:solidFill>
              </a:rPr>
              <a:t>during the </a:t>
            </a:r>
            <a:r>
              <a:rPr lang="en-US" dirty="0">
                <a:solidFill>
                  <a:srgbClr val="FF0000"/>
                </a:solidFill>
              </a:rPr>
              <a:t>first few months </a:t>
            </a:r>
            <a:r>
              <a:rPr lang="en-US" dirty="0"/>
              <a:t>of a lifestyle </a:t>
            </a:r>
            <a:r>
              <a:rPr lang="en-US" dirty="0" smtClean="0"/>
              <a:t>program.</a:t>
            </a:r>
          </a:p>
          <a:p>
            <a:pPr>
              <a:buNone/>
            </a:pPr>
            <a:r>
              <a:rPr lang="en-US" dirty="0" smtClean="0"/>
              <a:t>Nevertheless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increased physical </a:t>
            </a:r>
            <a:r>
              <a:rPr lang="en-US" dirty="0" smtClean="0">
                <a:solidFill>
                  <a:srgbClr val="FF0000"/>
                </a:solidFill>
              </a:rPr>
              <a:t>activity </a:t>
            </a:r>
            <a:r>
              <a:rPr lang="en-US" dirty="0" smtClean="0"/>
              <a:t>is </a:t>
            </a:r>
            <a:r>
              <a:rPr lang="en-US" dirty="0"/>
              <a:t>a primary determinant of </a:t>
            </a:r>
            <a:r>
              <a:rPr lang="en-US" dirty="0">
                <a:solidFill>
                  <a:srgbClr val="FF0000"/>
                </a:solidFill>
              </a:rPr>
              <a:t>maintaining</a:t>
            </a:r>
            <a:r>
              <a:rPr lang="en-US" dirty="0"/>
              <a:t> the lost weight.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such, structured </a:t>
            </a:r>
            <a:r>
              <a:rPr lang="en-US" dirty="0" smtClean="0">
                <a:solidFill>
                  <a:srgbClr val="FF0000"/>
                </a:solidFill>
              </a:rPr>
              <a:t>exercise</a:t>
            </a:r>
            <a:r>
              <a:rPr lang="en-US" dirty="0" smtClean="0"/>
              <a:t> interventions in particular have been shown to significantly </a:t>
            </a:r>
            <a:r>
              <a:rPr lang="en-US" dirty="0" smtClean="0">
                <a:solidFill>
                  <a:srgbClr val="FF0000"/>
                </a:solidFill>
              </a:rPr>
              <a:t>improve HbA1c levels</a:t>
            </a:r>
            <a:r>
              <a:rPr lang="en-US" dirty="0" smtClean="0"/>
              <a:t>, although some work suggests that not all people with hyperglycemia respond favorably to standard lifestyle interventions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6962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weight </a:t>
            </a:r>
            <a:r>
              <a:rPr lang="en-US" b="1" dirty="0">
                <a:solidFill>
                  <a:srgbClr val="FF0000"/>
                </a:solidFill>
              </a:rPr>
              <a:t>loss </a:t>
            </a:r>
            <a:r>
              <a:rPr lang="en-US" dirty="0">
                <a:solidFill>
                  <a:srgbClr val="FF0000"/>
                </a:solidFill>
              </a:rPr>
              <a:t>may be the most important contributor to T2D prevention.</a:t>
            </a:r>
          </a:p>
          <a:p>
            <a:pPr>
              <a:buNone/>
            </a:pPr>
            <a:r>
              <a:rPr lang="en-US" dirty="0" smtClean="0"/>
              <a:t>Further </a:t>
            </a:r>
            <a:r>
              <a:rPr lang="en-US" dirty="0"/>
              <a:t>work is required to understand 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why </a:t>
            </a:r>
            <a:r>
              <a:rPr lang="en-US" b="1" dirty="0"/>
              <a:t>some people with </a:t>
            </a:r>
            <a:r>
              <a:rPr lang="en-US" b="1" dirty="0" smtClean="0"/>
              <a:t>hyperglycemia do </a:t>
            </a:r>
            <a:r>
              <a:rPr lang="en-US" b="1" dirty="0"/>
              <a:t>not respond to traditional lifestyle </a:t>
            </a:r>
            <a:r>
              <a:rPr lang="en-US" b="1" dirty="0" smtClean="0"/>
              <a:t>modification?</a:t>
            </a:r>
          </a:p>
          <a:p>
            <a:pPr>
              <a:buNone/>
            </a:pPr>
            <a:r>
              <a:rPr lang="en-US" dirty="0" smtClean="0"/>
              <a:t>to </a:t>
            </a:r>
            <a:r>
              <a:rPr lang="en-US" dirty="0"/>
              <a:t>determine the </a:t>
            </a:r>
            <a:r>
              <a:rPr lang="en-US" b="1" dirty="0" smtClean="0">
                <a:solidFill>
                  <a:srgbClr val="FF0000"/>
                </a:solidFill>
              </a:rPr>
              <a:t>optimal exercise </a:t>
            </a:r>
            <a:r>
              <a:rPr lang="en-US" b="1" dirty="0"/>
              <a:t>prescription for diabetes prevention and </a:t>
            </a:r>
            <a:r>
              <a:rPr lang="en-US" b="1" dirty="0" smtClean="0"/>
              <a:t>treatment?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/>
              <a:t>The role of drug therapy ??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has </a:t>
            </a:r>
            <a:r>
              <a:rPr lang="en-US" dirty="0"/>
              <a:t>been questioned</a:t>
            </a:r>
            <a:r>
              <a:rPr lang="en-US" dirty="0" smtClean="0"/>
              <a:t>, </a:t>
            </a:r>
            <a:r>
              <a:rPr lang="en-US" dirty="0"/>
              <a:t>because of concerns </a:t>
            </a:r>
            <a:r>
              <a:rPr lang="en-US" dirty="0" smtClean="0"/>
              <a:t>about: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 efficacy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body weight slows and then plateaus with continued treatment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most patients regain weight when their weight-loss drugs are stopped.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 safety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GOALS OF THERAPY</a:t>
            </a:r>
            <a:r>
              <a:rPr lang="en-US" sz="2800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382000" cy="4495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ideal outcome is a </a:t>
            </a:r>
            <a:r>
              <a:rPr lang="en-US" b="1" dirty="0"/>
              <a:t>return to normal body weight</a:t>
            </a:r>
            <a:r>
              <a:rPr lang="en-US" dirty="0"/>
              <a:t>, but this is usually </a:t>
            </a:r>
            <a:r>
              <a:rPr lang="en-US" dirty="0" smtClean="0"/>
              <a:t>unrealistic?!</a:t>
            </a:r>
          </a:p>
          <a:p>
            <a:pPr>
              <a:lnSpc>
                <a:spcPct val="150000"/>
              </a:lnSpc>
            </a:pPr>
            <a:r>
              <a:rPr lang="en-US" dirty="0"/>
              <a:t>Success may be measured by the degree of weight loss and improvement in associated risk </a:t>
            </a:r>
            <a:r>
              <a:rPr lang="en-US" dirty="0" smtClean="0"/>
              <a:t>factors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Weight loss should </a:t>
            </a:r>
            <a:r>
              <a:rPr lang="en-US" u="sng" dirty="0">
                <a:solidFill>
                  <a:srgbClr val="FF0000"/>
                </a:solidFill>
              </a:rPr>
              <a:t>exceed 2 kg </a:t>
            </a:r>
            <a:r>
              <a:rPr lang="en-US" dirty="0"/>
              <a:t>during the </a:t>
            </a:r>
            <a:r>
              <a:rPr lang="en-US" b="1" dirty="0">
                <a:solidFill>
                  <a:srgbClr val="FF0000"/>
                </a:solidFill>
              </a:rPr>
              <a:t>first month </a:t>
            </a:r>
            <a:r>
              <a:rPr lang="en-US" dirty="0"/>
              <a:t>of drug therapy (one pound per week</a:t>
            </a:r>
            <a:r>
              <a:rPr lang="en-US" dirty="0" smtClean="0"/>
              <a:t>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fall </a:t>
            </a:r>
            <a:r>
              <a:rPr lang="en-US" dirty="0" smtClean="0">
                <a:solidFill>
                  <a:srgbClr val="FF0000"/>
                </a:solidFill>
              </a:rPr>
              <a:t>&gt; 5% below </a:t>
            </a:r>
            <a:r>
              <a:rPr lang="en-US" dirty="0">
                <a:solidFill>
                  <a:srgbClr val="FF0000"/>
                </a:solidFill>
              </a:rPr>
              <a:t>baseline </a:t>
            </a:r>
            <a:r>
              <a:rPr lang="en-US" dirty="0"/>
              <a:t>between </a:t>
            </a:r>
            <a:r>
              <a:rPr lang="en-US" b="1" dirty="0" smtClean="0">
                <a:solidFill>
                  <a:srgbClr val="FF0000"/>
                </a:solidFill>
              </a:rPr>
              <a:t>3 </a:t>
            </a:r>
            <a:r>
              <a:rPr lang="en-US" b="1" dirty="0">
                <a:solidFill>
                  <a:srgbClr val="FF0000"/>
                </a:solidFill>
              </a:rPr>
              <a:t>to </a:t>
            </a:r>
            <a:r>
              <a:rPr lang="en-US" b="1" dirty="0" smtClean="0">
                <a:solidFill>
                  <a:srgbClr val="FF0000"/>
                </a:solidFill>
              </a:rPr>
              <a:t>6 </a:t>
            </a:r>
            <a:r>
              <a:rPr lang="en-US" b="1" dirty="0">
                <a:solidFill>
                  <a:srgbClr val="FF0000"/>
                </a:solidFill>
              </a:rPr>
              <a:t>months</a:t>
            </a:r>
            <a:r>
              <a:rPr lang="en-US" dirty="0"/>
              <a:t>, and remain at this level to be considered </a:t>
            </a:r>
            <a:r>
              <a:rPr lang="en-US" b="1" dirty="0" smtClean="0"/>
              <a:t>effective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at least 5% statistically significant placebo-ad </a:t>
            </a:r>
            <a:r>
              <a:rPr lang="en-US" dirty="0" err="1" smtClean="0"/>
              <a:t>justed</a:t>
            </a:r>
            <a:r>
              <a:rPr lang="en-US" dirty="0" smtClean="0"/>
              <a:t> weight loss at 1 year or </a:t>
            </a:r>
            <a:r>
              <a:rPr lang="en-US" dirty="0" smtClean="0">
                <a:solidFill>
                  <a:srgbClr val="FF0000"/>
                </a:solidFill>
              </a:rPr>
              <a:t>35% or more </a:t>
            </a:r>
            <a:r>
              <a:rPr lang="en-US" dirty="0" smtClean="0"/>
              <a:t>of patients must achieve </a:t>
            </a:r>
            <a:r>
              <a:rPr lang="en-US" dirty="0" smtClean="0">
                <a:solidFill>
                  <a:srgbClr val="FF0000"/>
                </a:solidFill>
              </a:rPr>
              <a:t>at least 5% weight    loss </a:t>
            </a:r>
            <a:r>
              <a:rPr lang="en-US" dirty="0" smtClean="0"/>
              <a:t>(which must be </a:t>
            </a:r>
            <a:r>
              <a:rPr lang="en-US" b="1" dirty="0" smtClean="0"/>
              <a:t>at least twice that induced by placebo</a:t>
            </a:r>
            <a:r>
              <a:rPr lang="en-US" dirty="0" smtClean="0"/>
              <a:t>).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/>
              <a:t>GOALS OF THERAPY ….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dirty="0"/>
              <a:t>Improvement in baseline </a:t>
            </a:r>
            <a:r>
              <a:rPr lang="en-US" dirty="0">
                <a:solidFill>
                  <a:srgbClr val="FF0000"/>
                </a:solidFill>
              </a:rPr>
              <a:t>risk factors </a:t>
            </a:r>
            <a:r>
              <a:rPr lang="en-US" dirty="0"/>
              <a:t>after weight loss is an important criterion in the determination of whether to continue 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/>
              <a:t>Definitions (In drug trials ):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/>
              <a:t>Good</a:t>
            </a:r>
            <a:r>
              <a:rPr lang="en-US" u="sng" dirty="0" smtClean="0"/>
              <a:t> response </a:t>
            </a:r>
            <a:r>
              <a:rPr lang="en-US" dirty="0" smtClean="0"/>
              <a:t>or effective: &gt; 5%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b="1" u="sng" dirty="0" smtClean="0"/>
              <a:t>very good </a:t>
            </a:r>
            <a:r>
              <a:rPr lang="en-US" u="sng" dirty="0" smtClean="0"/>
              <a:t>response: </a:t>
            </a:r>
            <a:r>
              <a:rPr lang="en-US" dirty="0" smtClean="0"/>
              <a:t>weight </a:t>
            </a:r>
            <a:r>
              <a:rPr lang="en-US" dirty="0"/>
              <a:t>loss of 10 to 15 </a:t>
            </a:r>
            <a:r>
              <a:rPr lang="en-US" dirty="0" smtClean="0"/>
              <a:t>% </a:t>
            </a:r>
            <a:r>
              <a:rPr lang="en-US" dirty="0"/>
              <a:t>using both drug and behavioral </a:t>
            </a:r>
            <a:r>
              <a:rPr lang="en-US" dirty="0" smtClean="0"/>
              <a:t>intervention</a:t>
            </a:r>
          </a:p>
          <a:p>
            <a:pPr>
              <a:lnSpc>
                <a:spcPct val="150000"/>
              </a:lnSpc>
            </a:pPr>
            <a:r>
              <a:rPr lang="en-US" b="1" u="sng" dirty="0" smtClean="0"/>
              <a:t>excellent</a:t>
            </a:r>
            <a:r>
              <a:rPr lang="en-US" u="sng" dirty="0" smtClean="0"/>
              <a:t> response</a:t>
            </a:r>
            <a:r>
              <a:rPr lang="en-US" dirty="0" smtClean="0"/>
              <a:t>: weight </a:t>
            </a:r>
            <a:r>
              <a:rPr lang="en-US" dirty="0"/>
              <a:t>loss exceeding 15 </a:t>
            </a:r>
            <a:r>
              <a:rPr lang="en-US" dirty="0" smtClean="0"/>
              <a:t>percent</a:t>
            </a:r>
          </a:p>
          <a:p>
            <a:pPr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However, a drug may produce side effects that can reduce its overall benefits.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mohan\Desktop\scale-di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5436"/>
            <a:ext cx="9144000" cy="6916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/>
              <a:t>Some facts: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Drug therapy does </a:t>
            </a:r>
            <a:r>
              <a:rPr lang="en-US" dirty="0">
                <a:solidFill>
                  <a:srgbClr val="FF0000"/>
                </a:solidFill>
              </a:rPr>
              <a:t>not cure </a:t>
            </a:r>
            <a:r>
              <a:rPr lang="en-US" dirty="0"/>
              <a:t>obesity.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Patients </a:t>
            </a:r>
            <a:r>
              <a:rPr lang="en-US" dirty="0"/>
              <a:t>with obesity given drugs </a:t>
            </a:r>
            <a:r>
              <a:rPr lang="en-US" dirty="0">
                <a:solidFill>
                  <a:srgbClr val="FF0000"/>
                </a:solidFill>
              </a:rPr>
              <a:t>should be advised</a:t>
            </a:r>
            <a:r>
              <a:rPr lang="en-US" dirty="0"/>
              <a:t> that when the </a:t>
            </a:r>
            <a:r>
              <a:rPr lang="en-US" b="1" dirty="0"/>
              <a:t>maximal therapeutic effect is achieved</a:t>
            </a:r>
            <a:r>
              <a:rPr lang="en-US" dirty="0"/>
              <a:t>, weight loss ceases.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When </a:t>
            </a:r>
            <a:r>
              <a:rPr lang="en-US" dirty="0"/>
              <a:t>drug therapy is discontinued, weight is expected to rise.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Pharmacologic options: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hlinkClick r:id="rId2"/>
              </a:rPr>
              <a:t>Orlistat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 </a:t>
            </a:r>
            <a:r>
              <a:rPr lang="en-US" dirty="0" err="1" smtClean="0">
                <a:hlinkClick r:id="rId3"/>
              </a:rPr>
              <a:t>lorcaserin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>
                <a:hlinkClick r:id="rId4"/>
              </a:rPr>
              <a:t>Phentermine</a:t>
            </a:r>
            <a:r>
              <a:rPr lang="en-US" dirty="0" smtClean="0"/>
              <a:t>-extended  release</a:t>
            </a:r>
            <a:r>
              <a:rPr lang="en-US" dirty="0"/>
              <a:t> </a:t>
            </a:r>
            <a:r>
              <a:rPr lang="en-US" dirty="0" err="1">
                <a:hlinkClick r:id="rId5"/>
              </a:rPr>
              <a:t>topiramate</a:t>
            </a:r>
            <a:r>
              <a:rPr lang="en-US" dirty="0"/>
              <a:t> (in one capsule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hlinkClick r:id="rId6"/>
              </a:rPr>
              <a:t>Bupropion-naltrexone</a:t>
            </a:r>
            <a:r>
              <a:rPr lang="en-US" dirty="0"/>
              <a:t> (in one extended-release tablet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hlinkClick r:id="rId7"/>
              </a:rPr>
              <a:t>Liraglutide</a:t>
            </a:r>
            <a:r>
              <a:rPr lang="en-US" dirty="0"/>
              <a:t> (daily injection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/>
              <a:t> </a:t>
            </a:r>
            <a:r>
              <a:rPr lang="en-US" dirty="0" smtClean="0">
                <a:hlinkClick r:id="rId7"/>
              </a:rPr>
              <a:t> </a:t>
            </a:r>
            <a:r>
              <a:rPr lang="en-US" dirty="0" err="1" smtClean="0">
                <a:hlinkClick r:id="rId7"/>
              </a:rPr>
              <a:t>phentermine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Antiobesity</a:t>
            </a:r>
            <a:r>
              <a:rPr lang="en-US" sz="2800" b="1" dirty="0" smtClean="0"/>
              <a:t> drugs individualization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If weight loss is </a:t>
            </a:r>
            <a:r>
              <a:rPr lang="en-US" dirty="0" smtClean="0">
                <a:solidFill>
                  <a:srgbClr val="FF0000"/>
                </a:solidFill>
              </a:rPr>
              <a:t>unsatisfactory</a:t>
            </a:r>
            <a:r>
              <a:rPr lang="en-US" dirty="0" smtClean="0"/>
              <a:t> </a:t>
            </a:r>
            <a:r>
              <a:rPr lang="en-US" b="1" dirty="0" smtClean="0"/>
              <a:t>(&lt; 5 % </a:t>
            </a:r>
            <a:r>
              <a:rPr lang="en-US" dirty="0" smtClean="0"/>
              <a:t>below baseline at </a:t>
            </a:r>
            <a:r>
              <a:rPr lang="en-US" b="1" dirty="0" smtClean="0"/>
              <a:t>3 to 6 </a:t>
            </a:r>
            <a:r>
              <a:rPr lang="en-US" dirty="0" smtClean="0"/>
              <a:t>months), then pharmacologic therapy can be discussed with the patient.</a:t>
            </a:r>
            <a:endParaRPr lang="fa-IR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decision to use pharmacologic therapy should be individualized,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choice of </a:t>
            </a:r>
            <a:r>
              <a:rPr lang="en-US" dirty="0" err="1"/>
              <a:t>antiobesity</a:t>
            </a:r>
            <a:r>
              <a:rPr lang="en-US" dirty="0"/>
              <a:t> drugs is often governed </a:t>
            </a:r>
            <a:r>
              <a:rPr lang="en-US" dirty="0" smtClean="0"/>
              <a:t>by: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Comorbidities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relative contraindications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Drug selection for other diseases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1628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When overweight patients have </a:t>
            </a:r>
            <a:r>
              <a:rPr lang="en-US" dirty="0" smtClean="0"/>
              <a:t>DM, </a:t>
            </a:r>
            <a:r>
              <a:rPr lang="en-US" dirty="0"/>
              <a:t>depression, behavioral problems, or </a:t>
            </a:r>
            <a:r>
              <a:rPr lang="en-US" dirty="0" smtClean="0"/>
              <a:t>CVD, </a:t>
            </a:r>
            <a:r>
              <a:rPr lang="en-US" dirty="0" smtClean="0">
                <a:solidFill>
                  <a:srgbClr val="FF0000"/>
                </a:solidFill>
              </a:rPr>
              <a:t>select </a:t>
            </a:r>
            <a:r>
              <a:rPr lang="en-US" dirty="0">
                <a:solidFill>
                  <a:srgbClr val="FF0000"/>
                </a:solidFill>
              </a:rPr>
              <a:t>drugs </a:t>
            </a:r>
            <a:r>
              <a:rPr lang="en-US" dirty="0" smtClean="0"/>
              <a:t>which </a:t>
            </a:r>
            <a:r>
              <a:rPr lang="en-US" dirty="0"/>
              <a:t>produce </a:t>
            </a:r>
            <a:r>
              <a:rPr lang="en-US" b="1" dirty="0"/>
              <a:t>weight loss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rather than </a:t>
            </a:r>
            <a:r>
              <a:rPr lang="en-US" b="1" dirty="0"/>
              <a:t>weight gain</a:t>
            </a:r>
            <a:r>
              <a:rPr lang="en-US" dirty="0"/>
              <a:t>, when benefits in total outweigh risks of adverse effects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Several drugs are well known to produce weight gain and </a:t>
            </a:r>
            <a:r>
              <a:rPr lang="en-US" dirty="0">
                <a:solidFill>
                  <a:srgbClr val="FF0000"/>
                </a:solidFill>
              </a:rPr>
              <a:t>should be avoided </a:t>
            </a:r>
            <a:r>
              <a:rPr lang="en-US" dirty="0"/>
              <a:t>if good alternatives are available </a:t>
            </a:r>
            <a:endParaRPr lang="en-US" dirty="0" smtClean="0"/>
          </a:p>
          <a:p>
            <a:r>
              <a:rPr lang="en-US" dirty="0" smtClean="0"/>
              <a:t>weight </a:t>
            </a:r>
            <a:r>
              <a:rPr lang="en-US" dirty="0"/>
              <a:t>loss </a:t>
            </a:r>
            <a:r>
              <a:rPr lang="en-US" dirty="0" smtClean="0"/>
              <a:t>must </a:t>
            </a:r>
            <a:r>
              <a:rPr lang="en-US" dirty="0"/>
              <a:t>be </a:t>
            </a:r>
            <a:r>
              <a:rPr lang="en-US" dirty="0">
                <a:solidFill>
                  <a:srgbClr val="FF0000"/>
                </a:solidFill>
              </a:rPr>
              <a:t>balanced</a:t>
            </a:r>
            <a:r>
              <a:rPr lang="en-US" dirty="0"/>
              <a:t> against other factors (ability to achieve </a:t>
            </a:r>
            <a:r>
              <a:rPr lang="en-US" dirty="0" smtClean="0"/>
              <a:t>desired </a:t>
            </a:r>
            <a:r>
              <a:rPr lang="en-US" dirty="0" err="1" smtClean="0">
                <a:solidFill>
                  <a:srgbClr val="FF0000"/>
                </a:solidFill>
              </a:rPr>
              <a:t>glycemic</a:t>
            </a:r>
            <a:r>
              <a:rPr lang="en-US" dirty="0" smtClean="0">
                <a:solidFill>
                  <a:srgbClr val="FF0000"/>
                </a:solidFill>
              </a:rPr>
              <a:t> control</a:t>
            </a:r>
            <a:r>
              <a:rPr lang="en-US" dirty="0" smtClean="0"/>
              <a:t>, other </a:t>
            </a:r>
            <a:r>
              <a:rPr lang="en-US" dirty="0" smtClean="0">
                <a:solidFill>
                  <a:srgbClr val="FF0000"/>
                </a:solidFill>
              </a:rPr>
              <a:t>side effects 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and expense).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/>
              <a:t>Weight centric approach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/>
              <a:t>A drug that results in </a:t>
            </a:r>
            <a:r>
              <a:rPr lang="en-US" dirty="0">
                <a:solidFill>
                  <a:srgbClr val="FF0000"/>
                </a:solidFill>
              </a:rPr>
              <a:t>better </a:t>
            </a:r>
            <a:r>
              <a:rPr lang="en-US" dirty="0" err="1">
                <a:solidFill>
                  <a:srgbClr val="FF0000"/>
                </a:solidFill>
              </a:rPr>
              <a:t>glycemia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at the </a:t>
            </a:r>
            <a:r>
              <a:rPr lang="en-US" b="1" dirty="0"/>
              <a:t>expense of a few more kg of weight gain </a:t>
            </a:r>
            <a:r>
              <a:rPr lang="en-US" dirty="0"/>
              <a:t>may still be </a:t>
            </a:r>
            <a:r>
              <a:rPr lang="en-US" dirty="0">
                <a:solidFill>
                  <a:srgbClr val="FF0000"/>
                </a:solidFill>
              </a:rPr>
              <a:t>preferable</a:t>
            </a:r>
            <a:r>
              <a:rPr lang="en-US" dirty="0"/>
              <a:t> to more </a:t>
            </a:r>
            <a:r>
              <a:rPr lang="en-US" dirty="0" smtClean="0"/>
              <a:t>expensive , </a:t>
            </a:r>
            <a:r>
              <a:rPr lang="en-US" dirty="0"/>
              <a:t>side-effect laden </a:t>
            </a:r>
            <a:r>
              <a:rPr lang="en-US" b="1" dirty="0"/>
              <a:t>drugs that do not achieve goal </a:t>
            </a:r>
            <a:r>
              <a:rPr lang="en-US" b="1" dirty="0" err="1" smtClean="0"/>
              <a:t>glycemia</a:t>
            </a:r>
            <a:r>
              <a:rPr lang="en-US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/>
              <a:t>MANAGEMENT OF TYPE 2 DIABETES USING PHARMACOLOGY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781800" cy="5181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Despite randomized clinical trials showing the clear efficacy of </a:t>
            </a:r>
            <a:r>
              <a:rPr lang="en-US" dirty="0">
                <a:solidFill>
                  <a:srgbClr val="FF0000"/>
                </a:solidFill>
              </a:rPr>
              <a:t>lifestyle modification </a:t>
            </a:r>
            <a:r>
              <a:rPr lang="en-US" dirty="0" smtClean="0"/>
              <a:t>on weight </a:t>
            </a:r>
            <a:r>
              <a:rPr lang="en-US" dirty="0"/>
              <a:t>loss, long-term </a:t>
            </a:r>
            <a:r>
              <a:rPr lang="en-US" dirty="0">
                <a:solidFill>
                  <a:srgbClr val="FF0000"/>
                </a:solidFill>
              </a:rPr>
              <a:t>adherence</a:t>
            </a:r>
            <a:r>
              <a:rPr lang="en-US" dirty="0"/>
              <a:t> to </a:t>
            </a:r>
            <a:r>
              <a:rPr lang="en-US" u="sng" dirty="0"/>
              <a:t>diet and exercise </a:t>
            </a:r>
            <a:r>
              <a:rPr lang="en-US" dirty="0"/>
              <a:t>remains </a:t>
            </a:r>
            <a:r>
              <a:rPr lang="en-US" dirty="0" smtClean="0">
                <a:solidFill>
                  <a:srgbClr val="FF0000"/>
                </a:solidFill>
              </a:rPr>
              <a:t>difficult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Less than 50</a:t>
            </a:r>
            <a:r>
              <a:rPr lang="en-US" dirty="0">
                <a:solidFill>
                  <a:srgbClr val="FF0000"/>
                </a:solidFill>
              </a:rPr>
              <a:t>% </a:t>
            </a:r>
            <a:r>
              <a:rPr lang="en-US" dirty="0"/>
              <a:t>of people with T2D achieve adequate glucose control (HbA1c &lt;7.0%) </a:t>
            </a:r>
            <a:r>
              <a:rPr lang="en-US" dirty="0" smtClean="0"/>
              <a:t>through this regimen, </a:t>
            </a:r>
            <a:r>
              <a:rPr lang="en-US" dirty="0"/>
              <a:t>and many people regain weight over </a:t>
            </a:r>
            <a:r>
              <a:rPr lang="en-US" dirty="0" smtClean="0"/>
              <a:t>time.</a:t>
            </a:r>
          </a:p>
          <a:p>
            <a:pPr>
              <a:buNone/>
            </a:pPr>
            <a:r>
              <a:rPr lang="en-US" dirty="0" smtClean="0"/>
              <a:t>Alarmingly</a:t>
            </a:r>
            <a:r>
              <a:rPr lang="en-US" dirty="0"/>
              <a:t>, this </a:t>
            </a:r>
            <a:r>
              <a:rPr lang="en-US" u="sng" dirty="0" smtClean="0"/>
              <a:t>traditional approach </a:t>
            </a:r>
            <a:r>
              <a:rPr lang="en-US" dirty="0">
                <a:solidFill>
                  <a:srgbClr val="0070C0"/>
                </a:solidFill>
              </a:rPr>
              <a:t>does not decrease</a:t>
            </a:r>
            <a:r>
              <a:rPr lang="en-US" dirty="0"/>
              <a:t> the incidence of </a:t>
            </a:r>
            <a:r>
              <a:rPr lang="en-US" dirty="0">
                <a:solidFill>
                  <a:srgbClr val="FF0000"/>
                </a:solidFill>
              </a:rPr>
              <a:t>cardiovascular events </a:t>
            </a:r>
            <a:r>
              <a:rPr lang="en-US" dirty="0"/>
              <a:t>in obese </a:t>
            </a:r>
            <a:r>
              <a:rPr lang="en-US" dirty="0" smtClean="0"/>
              <a:t>adults with T2D,and </a:t>
            </a:r>
            <a:r>
              <a:rPr lang="en-US" dirty="0">
                <a:solidFill>
                  <a:srgbClr val="0070C0"/>
                </a:solidFill>
              </a:rPr>
              <a:t>may not be </a:t>
            </a:r>
            <a:r>
              <a:rPr lang="en-US" dirty="0"/>
              <a:t>adequate for maintaining improved </a:t>
            </a:r>
            <a:r>
              <a:rPr lang="en-US" dirty="0">
                <a:solidFill>
                  <a:srgbClr val="FF0000"/>
                </a:solidFill>
              </a:rPr>
              <a:t>insulin sensitivity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b-cell </a:t>
            </a:r>
            <a:r>
              <a:rPr lang="en-US" dirty="0">
                <a:solidFill>
                  <a:srgbClr val="FF0000"/>
                </a:solidFill>
              </a:rPr>
              <a:t>function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Insulin Sensitizers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467600" cy="4906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Metformin</a:t>
            </a:r>
            <a:r>
              <a:rPr lang="en-US" dirty="0" smtClean="0"/>
              <a:t> </a:t>
            </a:r>
            <a:r>
              <a:rPr lang="en-US" dirty="0"/>
              <a:t>is the most widely prescribed drug to treat hyperglycemia in children </a:t>
            </a:r>
            <a:r>
              <a:rPr lang="en-US" dirty="0" smtClean="0"/>
              <a:t>and adults </a:t>
            </a:r>
            <a:r>
              <a:rPr lang="en-US" dirty="0"/>
              <a:t>with </a:t>
            </a:r>
            <a:r>
              <a:rPr lang="en-US" dirty="0" smtClean="0"/>
              <a:t>T2D. </a:t>
            </a:r>
          </a:p>
          <a:p>
            <a:pPr>
              <a:buNone/>
            </a:pPr>
            <a:r>
              <a:rPr lang="en-US" dirty="0" smtClean="0"/>
              <a:t>In </a:t>
            </a:r>
            <a:r>
              <a:rPr lang="en-US" dirty="0"/>
              <a:t>fact, </a:t>
            </a:r>
            <a:r>
              <a:rPr lang="en-US" dirty="0" err="1"/>
              <a:t>metformin</a:t>
            </a:r>
            <a:r>
              <a:rPr lang="en-US" dirty="0"/>
              <a:t> is the </a:t>
            </a:r>
            <a:r>
              <a:rPr lang="en-US" dirty="0">
                <a:solidFill>
                  <a:srgbClr val="FF0000"/>
                </a:solidFill>
              </a:rPr>
              <a:t>first-line</a:t>
            </a:r>
            <a:r>
              <a:rPr lang="en-US" dirty="0"/>
              <a:t> oral </a:t>
            </a:r>
            <a:r>
              <a:rPr lang="en-US" dirty="0" err="1"/>
              <a:t>antidiabetic</a:t>
            </a:r>
            <a:r>
              <a:rPr lang="en-US" dirty="0"/>
              <a:t> medication </a:t>
            </a:r>
            <a:r>
              <a:rPr lang="en-US" dirty="0" smtClean="0"/>
              <a:t>recommended by </a:t>
            </a:r>
            <a:r>
              <a:rPr lang="en-US" dirty="0"/>
              <a:t>the American Diabetes Association, and individuals with </a:t>
            </a:r>
            <a:r>
              <a:rPr lang="en-US" dirty="0" err="1" smtClean="0">
                <a:solidFill>
                  <a:srgbClr val="FF0000"/>
                </a:solidFill>
              </a:rPr>
              <a:t>prediabetes</a:t>
            </a:r>
            <a:r>
              <a:rPr lang="en-US" dirty="0"/>
              <a:t> </a:t>
            </a:r>
            <a:r>
              <a:rPr lang="en-US" u="sng" dirty="0" smtClean="0"/>
              <a:t>and</a:t>
            </a:r>
            <a:r>
              <a:rPr lang="en-US" dirty="0" smtClean="0"/>
              <a:t> </a:t>
            </a:r>
            <a:r>
              <a:rPr lang="en-US" dirty="0"/>
              <a:t>at least </a:t>
            </a:r>
            <a:r>
              <a:rPr lang="en-US" dirty="0">
                <a:solidFill>
                  <a:srgbClr val="FF0000"/>
                </a:solidFill>
              </a:rPr>
              <a:t>one CVD risk </a:t>
            </a:r>
            <a:r>
              <a:rPr lang="en-US" dirty="0"/>
              <a:t>factor (</a:t>
            </a:r>
            <a:r>
              <a:rPr lang="en-US" dirty="0" err="1"/>
              <a:t>eg</a:t>
            </a:r>
            <a:r>
              <a:rPr lang="en-US" dirty="0"/>
              <a:t>, hypertension, </a:t>
            </a:r>
            <a:r>
              <a:rPr lang="en-US" dirty="0" err="1"/>
              <a:t>dyslipidemia</a:t>
            </a:r>
            <a:r>
              <a:rPr lang="en-US" dirty="0"/>
              <a:t>, and so forth) </a:t>
            </a:r>
            <a:r>
              <a:rPr lang="en-US" dirty="0" smtClean="0"/>
              <a:t>are also </a:t>
            </a:r>
            <a:r>
              <a:rPr lang="en-US" dirty="0"/>
              <a:t>encouraged to be treated with </a:t>
            </a:r>
            <a:r>
              <a:rPr lang="en-US" dirty="0" err="1"/>
              <a:t>metformin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467600" cy="5440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Current evidence suggests that </a:t>
            </a:r>
            <a:r>
              <a:rPr lang="en-US" dirty="0" smtClean="0"/>
              <a:t>the </a:t>
            </a:r>
            <a:r>
              <a:rPr lang="en-US" dirty="0" err="1" smtClean="0"/>
              <a:t>biguanidine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increases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insulin sensitivity</a:t>
            </a:r>
            <a:r>
              <a:rPr lang="en-US" dirty="0"/>
              <a:t> through </a:t>
            </a:r>
            <a:r>
              <a:rPr lang="en-US" dirty="0" smtClean="0"/>
              <a:t>the:</a:t>
            </a:r>
          </a:p>
          <a:p>
            <a:pPr>
              <a:buNone/>
            </a:pPr>
            <a:r>
              <a:rPr lang="en-US" dirty="0" smtClean="0"/>
              <a:t>1)Suppression of hepatic </a:t>
            </a:r>
            <a:r>
              <a:rPr lang="en-US" u="sng" dirty="0" err="1" smtClean="0"/>
              <a:t>gluconeogenesis</a:t>
            </a:r>
            <a:endParaRPr lang="en-US" u="sng" dirty="0"/>
          </a:p>
          <a:p>
            <a:pPr>
              <a:buNone/>
            </a:pPr>
            <a:r>
              <a:rPr lang="en-US" dirty="0" smtClean="0"/>
              <a:t>2)opposition </a:t>
            </a:r>
            <a:r>
              <a:rPr lang="en-US" dirty="0"/>
              <a:t>of </a:t>
            </a:r>
            <a:r>
              <a:rPr lang="en-US" u="sng" dirty="0"/>
              <a:t>glucagon</a:t>
            </a:r>
            <a:r>
              <a:rPr lang="en-US" dirty="0"/>
              <a:t> </a:t>
            </a:r>
            <a:r>
              <a:rPr lang="en-US" dirty="0" smtClean="0"/>
              <a:t>action</a:t>
            </a:r>
          </a:p>
          <a:p>
            <a:pPr>
              <a:buNone/>
            </a:pPr>
            <a:r>
              <a:rPr lang="en-US" dirty="0" smtClean="0"/>
              <a:t>3) </a:t>
            </a:r>
            <a:r>
              <a:rPr lang="en-US" dirty="0"/>
              <a:t>stimulation of peripheral </a:t>
            </a:r>
            <a:r>
              <a:rPr lang="en-US" u="sng" dirty="0"/>
              <a:t>glucose </a:t>
            </a:r>
            <a:r>
              <a:rPr lang="en-US" u="sng" dirty="0" smtClean="0"/>
              <a:t>uptake </a:t>
            </a:r>
            <a:r>
              <a:rPr lang="en-US" dirty="0" smtClean="0"/>
              <a:t>through </a:t>
            </a:r>
            <a:r>
              <a:rPr lang="en-US" dirty="0"/>
              <a:t>activation of </a:t>
            </a:r>
            <a:r>
              <a:rPr lang="en-US" dirty="0" smtClean="0"/>
              <a:t>AMPK.</a:t>
            </a:r>
          </a:p>
          <a:p>
            <a:pPr>
              <a:buNone/>
            </a:pPr>
            <a:r>
              <a:rPr lang="en-US" dirty="0" smtClean="0"/>
              <a:t>In </a:t>
            </a:r>
            <a:r>
              <a:rPr lang="en-US" dirty="0"/>
              <a:t>the setting of T2D and obesity, </a:t>
            </a:r>
            <a:r>
              <a:rPr lang="en-US" dirty="0" err="1"/>
              <a:t>metformin</a:t>
            </a:r>
            <a:r>
              <a:rPr lang="en-US" dirty="0"/>
              <a:t> </a:t>
            </a:r>
            <a:r>
              <a:rPr lang="en-US" dirty="0" smtClean="0"/>
              <a:t>is an </a:t>
            </a:r>
            <a:r>
              <a:rPr lang="en-US" dirty="0"/>
              <a:t>attractive therapeutic choice because of </a:t>
            </a:r>
            <a:r>
              <a:rPr lang="en-US" dirty="0">
                <a:solidFill>
                  <a:srgbClr val="FF0000"/>
                </a:solidFill>
              </a:rPr>
              <a:t>its ability to promote weight loss.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dirty="0"/>
              <a:t>the longest and best study of </a:t>
            </a:r>
            <a:r>
              <a:rPr lang="en-US" dirty="0" err="1"/>
              <a:t>metformin</a:t>
            </a:r>
            <a:r>
              <a:rPr lang="en-US" dirty="0"/>
              <a:t> on body weight comes from the </a:t>
            </a:r>
            <a:r>
              <a:rPr lang="en-US" dirty="0" smtClean="0"/>
              <a:t>Diabetes Prevention </a:t>
            </a:r>
            <a:r>
              <a:rPr lang="en-US" dirty="0"/>
              <a:t>Program.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Within </a:t>
            </a:r>
            <a:r>
              <a:rPr lang="en-US" dirty="0"/>
              <a:t>the first 3 years of this double-blind </a:t>
            </a:r>
            <a:r>
              <a:rPr lang="en-US" dirty="0" smtClean="0"/>
              <a:t>randomized trial</a:t>
            </a:r>
            <a:r>
              <a:rPr lang="en-US" dirty="0"/>
              <a:t>, the </a:t>
            </a:r>
            <a:r>
              <a:rPr lang="en-US" dirty="0" err="1">
                <a:solidFill>
                  <a:srgbClr val="FF0000"/>
                </a:solidFill>
              </a:rPr>
              <a:t>metformin</a:t>
            </a:r>
            <a:r>
              <a:rPr lang="en-US" dirty="0">
                <a:solidFill>
                  <a:srgbClr val="FF0000"/>
                </a:solidFill>
              </a:rPr>
              <a:t> group </a:t>
            </a:r>
            <a:r>
              <a:rPr lang="en-US" dirty="0"/>
              <a:t>lost approximately </a:t>
            </a:r>
            <a:r>
              <a:rPr lang="en-US" dirty="0">
                <a:solidFill>
                  <a:srgbClr val="FF0000"/>
                </a:solidFill>
              </a:rPr>
              <a:t>2.9 kg </a:t>
            </a:r>
            <a:r>
              <a:rPr lang="en-US" dirty="0"/>
              <a:t>versus </a:t>
            </a:r>
            <a:r>
              <a:rPr lang="en-US" dirty="0">
                <a:solidFill>
                  <a:srgbClr val="0070C0"/>
                </a:solidFill>
              </a:rPr>
              <a:t>0.42 kg </a:t>
            </a:r>
            <a:r>
              <a:rPr lang="en-US" dirty="0"/>
              <a:t>in the </a:t>
            </a:r>
            <a:r>
              <a:rPr lang="en-US" dirty="0" smtClean="0">
                <a:solidFill>
                  <a:srgbClr val="0070C0"/>
                </a:solidFill>
              </a:rPr>
              <a:t>control group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Impressively</a:t>
            </a:r>
            <a:r>
              <a:rPr lang="en-US" dirty="0"/>
              <a:t>, this weight loss effect persisted up to </a:t>
            </a:r>
            <a:r>
              <a:rPr lang="en-US" dirty="0">
                <a:solidFill>
                  <a:srgbClr val="FF0000"/>
                </a:solidFill>
              </a:rPr>
              <a:t>15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1"/>
            <a:ext cx="8382000" cy="4495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err="1" smtClean="0"/>
              <a:t>metformin</a:t>
            </a:r>
            <a:r>
              <a:rPr lang="en-US" b="1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a useful first-line pharmacotherapy for T2D to manage blood glucose </a:t>
            </a:r>
            <a:r>
              <a:rPr lang="en-US" dirty="0" smtClean="0"/>
              <a:t>and reduce </a:t>
            </a:r>
            <a:r>
              <a:rPr lang="en-US" dirty="0"/>
              <a:t>body </a:t>
            </a:r>
            <a:r>
              <a:rPr lang="en-US" dirty="0" smtClean="0"/>
              <a:t>weight.</a:t>
            </a:r>
          </a:p>
          <a:p>
            <a:pPr>
              <a:buNone/>
            </a:pPr>
            <a:r>
              <a:rPr lang="en-US" dirty="0" smtClean="0"/>
              <a:t>although </a:t>
            </a:r>
            <a:r>
              <a:rPr lang="en-US" dirty="0"/>
              <a:t>it is worth noting that </a:t>
            </a:r>
            <a:r>
              <a:rPr lang="en-US" dirty="0">
                <a:solidFill>
                  <a:srgbClr val="FF0000"/>
                </a:solidFill>
              </a:rPr>
              <a:t>interactions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err="1">
                <a:solidFill>
                  <a:srgbClr val="FF0000"/>
                </a:solidFill>
              </a:rPr>
              <a:t>metformin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pharmacotherapy with </a:t>
            </a:r>
            <a:r>
              <a:rPr lang="en-US" dirty="0">
                <a:solidFill>
                  <a:srgbClr val="FF0000"/>
                </a:solidFill>
              </a:rPr>
              <a:t>lifestyle changes </a:t>
            </a:r>
            <a:r>
              <a:rPr lang="en-US" dirty="0"/>
              <a:t>is an area of needed research 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metformin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enhances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blunts</a:t>
            </a:r>
            <a:r>
              <a:rPr lang="en-US" dirty="0"/>
              <a:t>, or has </a:t>
            </a:r>
            <a:r>
              <a:rPr lang="en-US" dirty="0">
                <a:solidFill>
                  <a:srgbClr val="FF0000"/>
                </a:solidFill>
              </a:rPr>
              <a:t>no effect </a:t>
            </a:r>
            <a:r>
              <a:rPr lang="en-US" dirty="0"/>
              <a:t>on exercise-induced </a:t>
            </a:r>
            <a:r>
              <a:rPr lang="en-US" dirty="0" smtClean="0"/>
              <a:t>improvements in </a:t>
            </a:r>
            <a:r>
              <a:rPr lang="en-US" dirty="0">
                <a:solidFill>
                  <a:srgbClr val="FF0000"/>
                </a:solidFill>
              </a:rPr>
              <a:t>insulin sensitivity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glucose </a:t>
            </a:r>
            <a:r>
              <a:rPr lang="en-US" dirty="0" smtClean="0">
                <a:solidFill>
                  <a:srgbClr val="FF0000"/>
                </a:solidFill>
              </a:rPr>
              <a:t>homeostasis.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/>
          <a:lstStyle/>
          <a:p>
            <a:pPr algn="l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/>
          <a:lstStyle/>
          <a:p>
            <a:r>
              <a:rPr lang="en-US" sz="1800" b="1" dirty="0" smtClean="0"/>
              <a:t>Guidelines for Obesity Management</a:t>
            </a:r>
          </a:p>
          <a:p>
            <a:r>
              <a:rPr lang="en-US" sz="1800" b="1" dirty="0" smtClean="0"/>
              <a:t>Pharmacotherapy for Obesity</a:t>
            </a:r>
          </a:p>
          <a:p>
            <a:r>
              <a:rPr lang="en-US" sz="1800" b="1" dirty="0" smtClean="0"/>
              <a:t>Type 2 Diabetes Treatment in the Patient with Obesity</a:t>
            </a:r>
          </a:p>
          <a:p>
            <a:pPr>
              <a:buNone/>
            </a:pPr>
            <a:r>
              <a:rPr lang="en-US" sz="1800" dirty="0" smtClean="0"/>
              <a:t>                </a:t>
            </a:r>
            <a:r>
              <a:rPr lang="en-US" sz="1800" dirty="0" err="1" smtClean="0"/>
              <a:t>Endocrinol</a:t>
            </a:r>
            <a:r>
              <a:rPr lang="en-US" sz="1800" dirty="0" smtClean="0"/>
              <a:t> </a:t>
            </a:r>
            <a:r>
              <a:rPr lang="en-US" sz="1800" dirty="0" err="1" smtClean="0"/>
              <a:t>Metab</a:t>
            </a:r>
            <a:r>
              <a:rPr lang="en-US" sz="1800" dirty="0" smtClean="0"/>
              <a:t> </a:t>
            </a:r>
            <a:r>
              <a:rPr lang="en-US" sz="1800" dirty="0" err="1" smtClean="0"/>
              <a:t>Clin</a:t>
            </a:r>
            <a:r>
              <a:rPr lang="en-US" sz="1800" dirty="0" smtClean="0"/>
              <a:t> N Am 45 (</a:t>
            </a:r>
            <a:r>
              <a:rPr lang="en-US" sz="1800" smtClean="0"/>
              <a:t>2016</a:t>
            </a:r>
            <a:r>
              <a:rPr lang="en-US" sz="1800" smtClean="0"/>
              <a:t>)</a:t>
            </a: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3200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Whether there is an optimal combination of </a:t>
            </a:r>
            <a:r>
              <a:rPr lang="en-US" dirty="0" err="1" smtClean="0"/>
              <a:t>metformin</a:t>
            </a:r>
            <a:r>
              <a:rPr lang="en-US" dirty="0" smtClean="0"/>
              <a:t> with exercise and/or  diet remains to be determined.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 smtClean="0"/>
              <a:t>Thiazolidinediones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96200" cy="48307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/>
              <a:t>Thiazolidinediones</a:t>
            </a:r>
            <a:r>
              <a:rPr lang="en-US" dirty="0" smtClean="0"/>
              <a:t> </a:t>
            </a:r>
            <a:r>
              <a:rPr lang="en-US" dirty="0"/>
              <a:t>(TZDs; </a:t>
            </a:r>
            <a:r>
              <a:rPr lang="en-US" dirty="0" err="1"/>
              <a:t>ie</a:t>
            </a:r>
            <a:r>
              <a:rPr lang="en-US" dirty="0"/>
              <a:t>, </a:t>
            </a:r>
            <a:r>
              <a:rPr lang="en-US" dirty="0" err="1"/>
              <a:t>pioglitazone</a:t>
            </a:r>
            <a:r>
              <a:rPr lang="en-US" dirty="0"/>
              <a:t>) act on </a:t>
            </a:r>
            <a:r>
              <a:rPr lang="en-US" dirty="0" err="1"/>
              <a:t>peroxisome</a:t>
            </a:r>
            <a:r>
              <a:rPr lang="en-US" dirty="0"/>
              <a:t> </a:t>
            </a:r>
            <a:r>
              <a:rPr lang="en-US" dirty="0" err="1" smtClean="0"/>
              <a:t>proliferator</a:t>
            </a:r>
            <a:r>
              <a:rPr lang="en-US" dirty="0" smtClean="0"/>
              <a:t>–activated receptor </a:t>
            </a:r>
            <a:r>
              <a:rPr lang="en-US" dirty="0"/>
              <a:t>g, and are </a:t>
            </a:r>
            <a:r>
              <a:rPr lang="en-US" dirty="0">
                <a:solidFill>
                  <a:srgbClr val="FF0000"/>
                </a:solidFill>
              </a:rPr>
              <a:t>effective at improving insulin sensitivity</a:t>
            </a:r>
            <a:r>
              <a:rPr lang="en-US" dirty="0"/>
              <a:t> (</a:t>
            </a:r>
            <a:r>
              <a:rPr lang="en-US" dirty="0" err="1"/>
              <a:t>eg</a:t>
            </a:r>
            <a:r>
              <a:rPr lang="en-US" dirty="0"/>
              <a:t>, adipose, liver, </a:t>
            </a:r>
            <a:r>
              <a:rPr lang="en-US" dirty="0" smtClean="0"/>
              <a:t>and muscle</a:t>
            </a:r>
            <a:r>
              <a:rPr lang="en-US" dirty="0"/>
              <a:t>) and improving/restoring </a:t>
            </a:r>
            <a:r>
              <a:rPr lang="en-US" dirty="0">
                <a:solidFill>
                  <a:srgbClr val="FF0000"/>
                </a:solidFill>
              </a:rPr>
              <a:t>pancreatic b-cell </a:t>
            </a:r>
            <a:r>
              <a:rPr lang="en-US" dirty="0" smtClean="0">
                <a:solidFill>
                  <a:srgbClr val="FF0000"/>
                </a:solidFill>
              </a:rPr>
              <a:t>function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Despite </a:t>
            </a:r>
            <a:r>
              <a:rPr lang="en-US" dirty="0"/>
              <a:t>these </a:t>
            </a:r>
            <a:r>
              <a:rPr lang="en-US" dirty="0" err="1" smtClean="0"/>
              <a:t>glycemic</a:t>
            </a:r>
            <a:r>
              <a:rPr lang="en-US" dirty="0"/>
              <a:t> </a:t>
            </a:r>
            <a:r>
              <a:rPr lang="en-US" dirty="0" smtClean="0"/>
              <a:t>benefits</a:t>
            </a:r>
            <a:r>
              <a:rPr lang="en-US" dirty="0"/>
              <a:t>, many health care </a:t>
            </a:r>
            <a:r>
              <a:rPr lang="en-US" dirty="0">
                <a:solidFill>
                  <a:srgbClr val="0070C0"/>
                </a:solidFill>
              </a:rPr>
              <a:t>providers</a:t>
            </a:r>
            <a:r>
              <a:rPr lang="en-US" dirty="0"/>
              <a:t> have reservations about prescribing </a:t>
            </a:r>
            <a:r>
              <a:rPr lang="en-US" dirty="0" smtClean="0"/>
              <a:t>TZDs because </a:t>
            </a:r>
            <a:r>
              <a:rPr lang="en-US" dirty="0"/>
              <a:t>they promote </a:t>
            </a:r>
            <a:r>
              <a:rPr lang="en-US" dirty="0">
                <a:solidFill>
                  <a:srgbClr val="FF0000"/>
                </a:solidFill>
              </a:rPr>
              <a:t>substantial weight 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this storage of excess </a:t>
            </a:r>
            <a:r>
              <a:rPr lang="en-US" dirty="0" smtClean="0"/>
              <a:t>fat is </a:t>
            </a:r>
            <a:r>
              <a:rPr lang="en-US" dirty="0"/>
              <a:t>in part the mechanism by which TZDs increase insulin sensitivity and b-cell function.</a:t>
            </a:r>
          </a:p>
          <a:p>
            <a:pPr>
              <a:buNone/>
            </a:pPr>
            <a:r>
              <a:rPr lang="en-US" dirty="0"/>
              <a:t>TZDs are known to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FF0000"/>
                </a:solidFill>
              </a:rPr>
              <a:t>lower </a:t>
            </a:r>
            <a:r>
              <a:rPr lang="en-US" dirty="0">
                <a:solidFill>
                  <a:srgbClr val="FF0000"/>
                </a:solidFill>
              </a:rPr>
              <a:t>circulating lipids </a:t>
            </a: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, free fatty acids) 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2) reducing ectopic </a:t>
            </a:r>
            <a:r>
              <a:rPr lang="en-US" dirty="0">
                <a:solidFill>
                  <a:srgbClr val="FF0000"/>
                </a:solidFill>
              </a:rPr>
              <a:t>lipids</a:t>
            </a:r>
            <a:r>
              <a:rPr lang="en-US" dirty="0"/>
              <a:t> (</a:t>
            </a:r>
            <a:r>
              <a:rPr lang="en-US" dirty="0" err="1"/>
              <a:t>eg</a:t>
            </a:r>
            <a:r>
              <a:rPr lang="en-US" dirty="0"/>
              <a:t>, intramuscular fat) and </a:t>
            </a:r>
            <a:r>
              <a:rPr lang="en-US" dirty="0">
                <a:solidFill>
                  <a:srgbClr val="FF0000"/>
                </a:solidFill>
              </a:rPr>
              <a:t>visceral fat 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3) distributing circulating free </a:t>
            </a:r>
            <a:r>
              <a:rPr lang="en-US" dirty="0">
                <a:solidFill>
                  <a:srgbClr val="FF0000"/>
                </a:solidFill>
              </a:rPr>
              <a:t>fatty acids </a:t>
            </a:r>
            <a:r>
              <a:rPr lang="en-US" dirty="0"/>
              <a:t>to subcutaneous fat in people with </a:t>
            </a:r>
            <a:r>
              <a:rPr lang="en-US" dirty="0" smtClean="0"/>
              <a:t>hyperglycemia.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In line with this redistribution of body fat, TZDs also have </a:t>
            </a:r>
            <a:r>
              <a:rPr lang="en-US" dirty="0" smtClean="0">
                <a:solidFill>
                  <a:srgbClr val="FF0000"/>
                </a:solidFill>
              </a:rPr>
              <a:t>potent </a:t>
            </a:r>
            <a:r>
              <a:rPr lang="en-US" dirty="0" err="1" smtClean="0">
                <a:solidFill>
                  <a:srgbClr val="FF0000"/>
                </a:solidFill>
              </a:rPr>
              <a:t>antiatherogenic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effects that lower overall risk for CVD and even </a:t>
            </a:r>
            <a:r>
              <a:rPr lang="en-US" dirty="0" smtClean="0">
                <a:solidFill>
                  <a:srgbClr val="FF0000"/>
                </a:solidFill>
              </a:rPr>
              <a:t>slow down </a:t>
            </a:r>
            <a:r>
              <a:rPr lang="en-US" dirty="0" smtClean="0"/>
              <a:t>the progression from </a:t>
            </a:r>
            <a:r>
              <a:rPr lang="en-US" dirty="0" err="1" smtClean="0">
                <a:solidFill>
                  <a:srgbClr val="FF0000"/>
                </a:solidFill>
              </a:rPr>
              <a:t>prediabetes</a:t>
            </a:r>
            <a:r>
              <a:rPr lang="en-US" dirty="0" smtClean="0">
                <a:solidFill>
                  <a:srgbClr val="FF0000"/>
                </a:solidFill>
              </a:rPr>
              <a:t> to T2D</a:t>
            </a:r>
          </a:p>
          <a:p>
            <a:pPr>
              <a:buNone/>
            </a:pPr>
            <a:r>
              <a:rPr lang="en-US" dirty="0" smtClean="0"/>
              <a:t>be </a:t>
            </a:r>
            <a:r>
              <a:rPr lang="en-US" dirty="0"/>
              <a:t>considered only as a second-line therapy for individuals who do not achieve </a:t>
            </a:r>
            <a:r>
              <a:rPr lang="en-US" dirty="0" err="1" smtClean="0"/>
              <a:t>glycemic</a:t>
            </a:r>
            <a:r>
              <a:rPr lang="en-US" dirty="0"/>
              <a:t> </a:t>
            </a:r>
            <a:r>
              <a:rPr lang="en-US" dirty="0" smtClean="0"/>
              <a:t>control </a:t>
            </a:r>
            <a:r>
              <a:rPr lang="en-US" dirty="0"/>
              <a:t>with </a:t>
            </a:r>
            <a:r>
              <a:rPr lang="en-US" dirty="0" err="1"/>
              <a:t>metformin</a:t>
            </a:r>
            <a:r>
              <a:rPr lang="en-US" dirty="0"/>
              <a:t> plus lifestyle modification.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Insulin </a:t>
            </a:r>
            <a:r>
              <a:rPr lang="en-US" sz="2800" b="1" dirty="0" err="1" smtClean="0"/>
              <a:t>Secretagogues</a:t>
            </a:r>
            <a:r>
              <a:rPr lang="en-US" sz="2800" b="1" dirty="0" smtClean="0"/>
              <a:t> and b-Cell Function Agonists</a:t>
            </a:r>
            <a:br>
              <a:rPr lang="en-US" sz="2800" b="1" dirty="0" smtClean="0"/>
            </a:br>
            <a:r>
              <a:rPr lang="en-US" sz="2800" b="1" dirty="0" err="1" smtClean="0"/>
              <a:t>Sulfonylureas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7315200" cy="4724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Sulfonylureas</a:t>
            </a:r>
            <a:r>
              <a:rPr lang="en-US" dirty="0" smtClean="0"/>
              <a:t> </a:t>
            </a:r>
            <a:r>
              <a:rPr lang="en-US" dirty="0"/>
              <a:t>(SFUs) </a:t>
            </a:r>
            <a:r>
              <a:rPr lang="en-US" dirty="0">
                <a:solidFill>
                  <a:srgbClr val="FF0000"/>
                </a:solidFill>
              </a:rPr>
              <a:t>enhance insulin secretion</a:t>
            </a:r>
            <a:r>
              <a:rPr lang="en-US" dirty="0"/>
              <a:t> through binding receptors </a:t>
            </a:r>
            <a:r>
              <a:rPr lang="en-US" dirty="0" smtClean="0"/>
              <a:t>associated with </a:t>
            </a:r>
            <a:r>
              <a:rPr lang="en-US" dirty="0"/>
              <a:t>potassium channels on b </a:t>
            </a:r>
            <a:r>
              <a:rPr lang="en-US" dirty="0" smtClean="0"/>
              <a:t>cells.</a:t>
            </a:r>
          </a:p>
          <a:p>
            <a:pPr>
              <a:buNone/>
            </a:pPr>
            <a:r>
              <a:rPr lang="en-US" dirty="0" smtClean="0"/>
              <a:t>Use </a:t>
            </a:r>
            <a:r>
              <a:rPr lang="en-US" dirty="0"/>
              <a:t>of SFUs along with </a:t>
            </a:r>
            <a:r>
              <a:rPr lang="en-US" dirty="0" err="1"/>
              <a:t>metformin</a:t>
            </a:r>
            <a:r>
              <a:rPr lang="en-US" dirty="0"/>
              <a:t> in </a:t>
            </a:r>
            <a:r>
              <a:rPr lang="en-US" dirty="0" smtClean="0"/>
              <a:t>patients with </a:t>
            </a:r>
            <a:r>
              <a:rPr lang="en-US" dirty="0"/>
              <a:t>T2D may be prudent to </a:t>
            </a:r>
            <a:r>
              <a:rPr lang="en-US" dirty="0">
                <a:solidFill>
                  <a:srgbClr val="FF0000"/>
                </a:solidFill>
              </a:rPr>
              <a:t>prevent further b-cell failure</a:t>
            </a:r>
            <a:r>
              <a:rPr lang="en-US" dirty="0"/>
              <a:t>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However</a:t>
            </a:r>
            <a:r>
              <a:rPr lang="en-US" dirty="0"/>
              <a:t>, it was shown </a:t>
            </a:r>
            <a:r>
              <a:rPr lang="en-US" dirty="0" smtClean="0"/>
              <a:t>in the </a:t>
            </a:r>
            <a:r>
              <a:rPr lang="en-US" dirty="0"/>
              <a:t>UK Prospective Diabetes Study that SFUs had </a:t>
            </a:r>
            <a:r>
              <a:rPr lang="en-US" dirty="0">
                <a:solidFill>
                  <a:srgbClr val="FF0000"/>
                </a:solidFill>
              </a:rPr>
              <a:t>no protective effects </a:t>
            </a:r>
            <a:r>
              <a:rPr lang="en-US" dirty="0"/>
              <a:t>on the </a:t>
            </a:r>
            <a:r>
              <a:rPr lang="en-US" dirty="0" smtClean="0"/>
              <a:t>pancreatic b-cell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newly diagnosed </a:t>
            </a:r>
            <a:r>
              <a:rPr lang="en-US" dirty="0"/>
              <a:t>patients with T2D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HbA1c levels showed a </a:t>
            </a:r>
            <a:r>
              <a:rPr lang="en-US" dirty="0" smtClean="0"/>
              <a:t>continuous </a:t>
            </a:r>
            <a:r>
              <a:rPr lang="en-US" dirty="0" smtClean="0">
                <a:solidFill>
                  <a:srgbClr val="FF0000"/>
                </a:solidFill>
              </a:rPr>
              <a:t>rise</a:t>
            </a:r>
            <a:r>
              <a:rPr lang="en-US" dirty="0" smtClean="0"/>
              <a:t> </a:t>
            </a:r>
            <a:r>
              <a:rPr lang="en-US" dirty="0"/>
              <a:t>regardless of SFU treatment when compared with control.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This </a:t>
            </a:r>
            <a:r>
              <a:rPr lang="en-US" dirty="0"/>
              <a:t>decline in </a:t>
            </a:r>
            <a:r>
              <a:rPr lang="en-US" dirty="0" err="1" smtClean="0"/>
              <a:t>glycemic</a:t>
            </a:r>
            <a:r>
              <a:rPr lang="en-US" dirty="0"/>
              <a:t> </a:t>
            </a:r>
            <a:r>
              <a:rPr lang="en-US" dirty="0" smtClean="0"/>
              <a:t>control </a:t>
            </a:r>
            <a:r>
              <a:rPr lang="en-US" dirty="0"/>
              <a:t>was paralleled by a </a:t>
            </a:r>
            <a:r>
              <a:rPr lang="en-US" dirty="0">
                <a:solidFill>
                  <a:srgbClr val="FF0000"/>
                </a:solidFill>
              </a:rPr>
              <a:t>deterioration in b-cell function</a:t>
            </a:r>
            <a:r>
              <a:rPr lang="en-US" dirty="0"/>
              <a:t> (via HOMA-b) </a:t>
            </a:r>
            <a:r>
              <a:rPr lang="en-US" dirty="0" smtClean="0"/>
              <a:t>such that </a:t>
            </a:r>
            <a:r>
              <a:rPr lang="en-US" dirty="0"/>
              <a:t>approximately </a:t>
            </a:r>
            <a:r>
              <a:rPr lang="en-US" dirty="0">
                <a:solidFill>
                  <a:srgbClr val="FF0000"/>
                </a:solidFill>
              </a:rPr>
              <a:t>50%</a:t>
            </a:r>
            <a:r>
              <a:rPr lang="en-US" dirty="0"/>
              <a:t> of people required additional therapeutic agents to </a:t>
            </a:r>
            <a:r>
              <a:rPr lang="en-US" dirty="0" smtClean="0"/>
              <a:t>maintain HbA1c </a:t>
            </a:r>
            <a:r>
              <a:rPr lang="en-US" dirty="0"/>
              <a:t>less than 7.0% at 3 years later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/>
              <a:t>Given that SFU usage :</a:t>
            </a:r>
          </a:p>
          <a:p>
            <a:pPr marL="514350" indent="-514350">
              <a:buAutoNum type="arabicParenR"/>
            </a:pPr>
            <a:r>
              <a:rPr lang="en-US" dirty="0" smtClean="0"/>
              <a:t>carries a risk of inducing </a:t>
            </a:r>
            <a:r>
              <a:rPr lang="en-US" dirty="0" smtClean="0">
                <a:solidFill>
                  <a:srgbClr val="FF0000"/>
                </a:solidFill>
              </a:rPr>
              <a:t>hypoglycemia</a:t>
            </a:r>
            <a:r>
              <a:rPr lang="en-US" dirty="0" smtClean="0"/>
              <a:t>,</a:t>
            </a:r>
          </a:p>
          <a:p>
            <a:pPr marL="514350" indent="-514350">
              <a:buNone/>
            </a:pPr>
            <a:r>
              <a:rPr lang="en-US" dirty="0" smtClean="0"/>
              <a:t>2)</a:t>
            </a:r>
            <a:r>
              <a:rPr lang="en-US" dirty="0" smtClean="0">
                <a:solidFill>
                  <a:srgbClr val="FF0000"/>
                </a:solidFill>
              </a:rPr>
              <a:t>does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not preserve pancreatic function</a:t>
            </a:r>
            <a:r>
              <a:rPr lang="en-US" dirty="0" smtClean="0"/>
              <a:t>, </a:t>
            </a:r>
          </a:p>
          <a:p>
            <a:pPr marL="514350" indent="-514350">
              <a:buNone/>
            </a:pPr>
            <a:r>
              <a:rPr lang="en-US" dirty="0" smtClean="0"/>
              <a:t>3)</a:t>
            </a:r>
            <a:r>
              <a:rPr lang="en-US" dirty="0" smtClean="0">
                <a:solidFill>
                  <a:srgbClr val="FF0000"/>
                </a:solidFill>
              </a:rPr>
              <a:t>promotes weight regain</a:t>
            </a:r>
            <a:r>
              <a:rPr lang="en-US" dirty="0" smtClean="0"/>
              <a:t> compared with usage of oral insulin-sensitizing agents, </a:t>
            </a:r>
          </a:p>
          <a:p>
            <a:pPr marL="514350" indent="-514350">
              <a:buNone/>
            </a:pPr>
            <a:r>
              <a:rPr lang="en-US" dirty="0" smtClean="0"/>
              <a:t>SFUs should be </a:t>
            </a:r>
            <a:r>
              <a:rPr lang="en-US" dirty="0" smtClean="0">
                <a:solidFill>
                  <a:srgbClr val="FF0000"/>
                </a:solidFill>
              </a:rPr>
              <a:t>used with caution </a:t>
            </a:r>
            <a:r>
              <a:rPr lang="en-US" dirty="0" smtClean="0"/>
              <a:t>particularly in the setting of obesity.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err="1" smtClean="0"/>
              <a:t>Incretin</a:t>
            </a:r>
            <a:r>
              <a:rPr lang="en-US" sz="3200" b="1" dirty="0" smtClean="0"/>
              <a:t> analogues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267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Glucagon-like </a:t>
            </a:r>
            <a:r>
              <a:rPr lang="en-US" dirty="0"/>
              <a:t>polypeptide (GLP)-1 and glucose-dependent </a:t>
            </a:r>
            <a:r>
              <a:rPr lang="en-US" dirty="0" err="1"/>
              <a:t>insulinotropic</a:t>
            </a:r>
            <a:r>
              <a:rPr lang="en-US" dirty="0"/>
              <a:t> peptide </a:t>
            </a:r>
            <a:r>
              <a:rPr lang="en-US" dirty="0" smtClean="0"/>
              <a:t>are </a:t>
            </a:r>
            <a:r>
              <a:rPr lang="en-US" dirty="0" err="1" smtClean="0">
                <a:solidFill>
                  <a:srgbClr val="FF0000"/>
                </a:solidFill>
              </a:rPr>
              <a:t>incretin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hormones </a:t>
            </a:r>
            <a:r>
              <a:rPr lang="en-US" dirty="0"/>
              <a:t>that account for approximately </a:t>
            </a:r>
            <a:r>
              <a:rPr lang="en-US" dirty="0">
                <a:solidFill>
                  <a:srgbClr val="FF0000"/>
                </a:solidFill>
              </a:rPr>
              <a:t>60%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of the meal-stimulated </a:t>
            </a:r>
            <a:r>
              <a:rPr lang="en-US" dirty="0" smtClean="0">
                <a:solidFill>
                  <a:srgbClr val="FF0000"/>
                </a:solidFill>
              </a:rPr>
              <a:t>insulin secretion</a:t>
            </a:r>
            <a:r>
              <a:rPr lang="en-US" dirty="0"/>
              <a:t>,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important </a:t>
            </a:r>
            <a:r>
              <a:rPr lang="en-US" dirty="0"/>
              <a:t>for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1)</a:t>
            </a:r>
            <a:r>
              <a:rPr lang="en-US" dirty="0" smtClean="0">
                <a:solidFill>
                  <a:srgbClr val="FF0000"/>
                </a:solidFill>
              </a:rPr>
              <a:t>delaying </a:t>
            </a:r>
            <a:r>
              <a:rPr lang="en-US" dirty="0">
                <a:solidFill>
                  <a:srgbClr val="FF0000"/>
                </a:solidFill>
              </a:rPr>
              <a:t>gastric emptying</a:t>
            </a:r>
            <a:r>
              <a:rPr lang="en-US" dirty="0"/>
              <a:t> and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2)reducing postprandial glucose </a:t>
            </a:r>
            <a:r>
              <a:rPr lang="en-US" dirty="0"/>
              <a:t>levels by </a:t>
            </a:r>
            <a:r>
              <a:rPr lang="en-US" dirty="0">
                <a:solidFill>
                  <a:srgbClr val="FF0000"/>
                </a:solidFill>
              </a:rPr>
              <a:t>stimulating pancreatic </a:t>
            </a:r>
            <a:r>
              <a:rPr lang="en-US" dirty="0" smtClean="0">
                <a:solidFill>
                  <a:srgbClr val="FF0000"/>
                </a:solidFill>
              </a:rPr>
              <a:t>function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GLP-1 is considered the key </a:t>
            </a:r>
            <a:r>
              <a:rPr lang="en-US" dirty="0" err="1" smtClean="0"/>
              <a:t>incretin</a:t>
            </a:r>
            <a:r>
              <a:rPr lang="en-US" dirty="0" smtClean="0"/>
              <a:t> hormone and receptor agonists (</a:t>
            </a:r>
            <a:r>
              <a:rPr lang="en-US" dirty="0" err="1" smtClean="0"/>
              <a:t>eg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exenatide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liraglutide</a:t>
            </a:r>
            <a:r>
              <a:rPr lang="en-US" dirty="0" smtClean="0"/>
              <a:t>) are currently approved pharmacologic agents that simulate the action of GLP-1 or share </a:t>
            </a:r>
            <a:r>
              <a:rPr lang="en-US" dirty="0" smtClean="0">
                <a:solidFill>
                  <a:srgbClr val="FF0000"/>
                </a:solidFill>
              </a:rPr>
              <a:t>97%</a:t>
            </a:r>
            <a:r>
              <a:rPr lang="en-US" dirty="0" smtClean="0"/>
              <a:t> homology to native GLP-1 thereby extending the circulating </a:t>
            </a:r>
            <a:r>
              <a:rPr lang="en-US" dirty="0" smtClean="0">
                <a:solidFill>
                  <a:srgbClr val="FF0000"/>
                </a:solidFill>
              </a:rPr>
              <a:t>half-life</a:t>
            </a:r>
            <a:r>
              <a:rPr lang="en-US" dirty="0" smtClean="0"/>
              <a:t> of GLP-1 from 1 to 2 minutes to </a:t>
            </a:r>
            <a:r>
              <a:rPr lang="en-US" dirty="0" smtClean="0">
                <a:solidFill>
                  <a:srgbClr val="FF0000"/>
                </a:solidFill>
              </a:rPr>
              <a:t>13 hours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001000" cy="53339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GLP-1:</a:t>
            </a:r>
          </a:p>
          <a:p>
            <a:pPr>
              <a:buNone/>
            </a:pPr>
            <a:r>
              <a:rPr lang="en-US" dirty="0" smtClean="0"/>
              <a:t>promote </a:t>
            </a:r>
            <a:r>
              <a:rPr lang="en-US" dirty="0" smtClean="0">
                <a:solidFill>
                  <a:srgbClr val="FF0000"/>
                </a:solidFill>
              </a:rPr>
              <a:t>pancreatic b-cell insulin secretion</a:t>
            </a:r>
          </a:p>
          <a:p>
            <a:pPr>
              <a:buNone/>
            </a:pPr>
            <a:r>
              <a:rPr lang="en-US" dirty="0" smtClean="0"/>
              <a:t>promote </a:t>
            </a:r>
            <a:r>
              <a:rPr lang="en-US" dirty="0" smtClean="0">
                <a:solidFill>
                  <a:srgbClr val="FF0000"/>
                </a:solidFill>
              </a:rPr>
              <a:t>significant weight loss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recent meta-analysis demonstrated that GLP-1 receptor agonists provided the </a:t>
            </a:r>
            <a:r>
              <a:rPr lang="en-US" dirty="0" smtClean="0">
                <a:solidFill>
                  <a:srgbClr val="FF0000"/>
                </a:solidFill>
              </a:rPr>
              <a:t>greatest benefit </a:t>
            </a:r>
            <a:r>
              <a:rPr lang="en-US" dirty="0" smtClean="0"/>
              <a:t>to </a:t>
            </a:r>
            <a:r>
              <a:rPr lang="en-US" dirty="0" err="1" smtClean="0"/>
              <a:t>glycemic</a:t>
            </a:r>
            <a:r>
              <a:rPr lang="en-US" dirty="0" smtClean="0"/>
              <a:t> control when compared with various </a:t>
            </a:r>
            <a:r>
              <a:rPr lang="en-US" dirty="0" err="1" smtClean="0"/>
              <a:t>antidiabetic</a:t>
            </a:r>
            <a:r>
              <a:rPr lang="en-US" dirty="0" smtClean="0"/>
              <a:t> drugs added to existing </a:t>
            </a:r>
            <a:r>
              <a:rPr lang="en-US" dirty="0" err="1" smtClean="0"/>
              <a:t>metformin</a:t>
            </a:r>
            <a:r>
              <a:rPr lang="en-US" dirty="0" smtClean="0"/>
              <a:t> regimens.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7315200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An </a:t>
            </a:r>
            <a:r>
              <a:rPr lang="en-US" dirty="0"/>
              <a:t>estimated </a:t>
            </a:r>
            <a:r>
              <a:rPr lang="en-US" dirty="0">
                <a:solidFill>
                  <a:srgbClr val="FF0000"/>
                </a:solidFill>
              </a:rPr>
              <a:t>347 million </a:t>
            </a:r>
            <a:r>
              <a:rPr lang="en-US" dirty="0"/>
              <a:t>adults live with type 2 diabetes (T2D) worldwide, about half </a:t>
            </a:r>
            <a:r>
              <a:rPr lang="en-US" dirty="0" smtClean="0"/>
              <a:t>of whom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undiagnosed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Although the cause for T2D is </a:t>
            </a:r>
            <a:r>
              <a:rPr lang="en-US" dirty="0" err="1"/>
              <a:t>multifactorial</a:t>
            </a:r>
            <a:r>
              <a:rPr lang="en-US" dirty="0"/>
              <a:t>, nearly </a:t>
            </a:r>
            <a:r>
              <a:rPr lang="en-US" dirty="0">
                <a:solidFill>
                  <a:srgbClr val="FF0000"/>
                </a:solidFill>
              </a:rPr>
              <a:t>80%</a:t>
            </a:r>
            <a:r>
              <a:rPr lang="en-US" dirty="0"/>
              <a:t> of </a:t>
            </a:r>
            <a:r>
              <a:rPr lang="en-US" dirty="0" smtClean="0"/>
              <a:t>all people </a:t>
            </a:r>
            <a:r>
              <a:rPr lang="en-US" dirty="0"/>
              <a:t>with T2D are </a:t>
            </a:r>
            <a:r>
              <a:rPr lang="en-US" dirty="0">
                <a:solidFill>
                  <a:srgbClr val="FF0000"/>
                </a:solidFill>
              </a:rPr>
              <a:t>obese.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This </a:t>
            </a:r>
            <a:r>
              <a:rPr lang="en-US" dirty="0"/>
              <a:t>strongly suggests that obesity may play a </a:t>
            </a:r>
            <a:r>
              <a:rPr lang="en-US" dirty="0">
                <a:solidFill>
                  <a:srgbClr val="FF0000"/>
                </a:solidFill>
              </a:rPr>
              <a:t>central </a:t>
            </a:r>
            <a:r>
              <a:rPr lang="en-US" dirty="0" smtClean="0">
                <a:solidFill>
                  <a:srgbClr val="FF0000"/>
                </a:solidFill>
              </a:rPr>
              <a:t>role </a:t>
            </a:r>
            <a:r>
              <a:rPr lang="en-US" dirty="0" smtClean="0"/>
              <a:t>in </a:t>
            </a:r>
            <a:r>
              <a:rPr lang="en-US" dirty="0"/>
              <a:t>the progression from normal glucose tolerance to frank T2D.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Given the capacity of GLP-1 to promote pancreatic b-cell insulin</a:t>
            </a:r>
          </a:p>
          <a:p>
            <a:r>
              <a:rPr lang="en-US" dirty="0"/>
              <a:t>secretion and promote significant weight loss, research effort to understand the</a:t>
            </a:r>
          </a:p>
          <a:p>
            <a:r>
              <a:rPr lang="en-US" dirty="0"/>
              <a:t>mechanism of improvement in </a:t>
            </a:r>
            <a:r>
              <a:rPr lang="en-US" dirty="0" err="1"/>
              <a:t>glycemic</a:t>
            </a:r>
            <a:r>
              <a:rPr lang="en-US" dirty="0"/>
              <a:t> control and weight loss observed has intensified.</a:t>
            </a:r>
          </a:p>
          <a:p>
            <a:r>
              <a:rPr lang="en-US" dirty="0"/>
              <a:t>35–37 In addition, a recent meta-analysis demonstrated that GLP-1 receptor agonists</a:t>
            </a:r>
          </a:p>
          <a:p>
            <a:r>
              <a:rPr lang="en-US" dirty="0"/>
              <a:t>provided the greatest benefit to </a:t>
            </a:r>
            <a:r>
              <a:rPr lang="en-US" dirty="0" err="1"/>
              <a:t>glycemic</a:t>
            </a:r>
            <a:r>
              <a:rPr lang="en-US" dirty="0"/>
              <a:t> control when compared with various</a:t>
            </a:r>
          </a:p>
          <a:p>
            <a:r>
              <a:rPr lang="en-US" dirty="0" err="1"/>
              <a:t>antidiabetic</a:t>
            </a:r>
            <a:r>
              <a:rPr lang="en-US" dirty="0"/>
              <a:t> drugs added to existing </a:t>
            </a:r>
            <a:r>
              <a:rPr lang="en-US" dirty="0" err="1"/>
              <a:t>metformin</a:t>
            </a:r>
            <a:r>
              <a:rPr lang="en-US" dirty="0"/>
              <a:t> regimens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152400"/>
            <a:ext cx="89249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ohan\Desktop\Saxen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0"/>
            <a:ext cx="5026650" cy="6858000"/>
          </a:xfrm>
          <a:prstGeom prst="rect">
            <a:avLst/>
          </a:prstGeom>
          <a:noFill/>
        </p:spPr>
      </p:pic>
      <p:pic>
        <p:nvPicPr>
          <p:cNvPr id="5123" name="Picture 3" descr="C:\Users\mohan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050" y="0"/>
            <a:ext cx="41719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Dosing/Administration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3152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Liraglutide</a:t>
            </a:r>
            <a:r>
              <a:rPr lang="en-US" dirty="0" smtClean="0"/>
              <a:t> is administered as a subcutaneous injection </a:t>
            </a:r>
            <a:r>
              <a:rPr lang="en-US" dirty="0" smtClean="0">
                <a:solidFill>
                  <a:srgbClr val="FF0000"/>
                </a:solidFill>
              </a:rPr>
              <a:t>once daily </a:t>
            </a:r>
            <a:r>
              <a:rPr lang="en-US" dirty="0" smtClean="0"/>
              <a:t>into the abdomen, thigh, or upper arm irrespective of meals. </a:t>
            </a:r>
          </a:p>
          <a:p>
            <a:pPr>
              <a:buNone/>
            </a:pPr>
            <a:r>
              <a:rPr lang="en-US" dirty="0" smtClean="0"/>
              <a:t>It is initiated at </a:t>
            </a:r>
            <a:r>
              <a:rPr lang="en-US" dirty="0" smtClean="0">
                <a:solidFill>
                  <a:srgbClr val="FF0000"/>
                </a:solidFill>
              </a:rPr>
              <a:t>0.6 mg</a:t>
            </a:r>
            <a:r>
              <a:rPr lang="en-US" dirty="0" smtClean="0"/>
              <a:t> daily for 1 week with instructions to increase by </a:t>
            </a:r>
            <a:r>
              <a:rPr lang="en-US" dirty="0" smtClean="0">
                <a:solidFill>
                  <a:srgbClr val="FF0000"/>
                </a:solidFill>
              </a:rPr>
              <a:t>0.6 mg weekly </a:t>
            </a:r>
            <a:r>
              <a:rPr lang="en-US" dirty="0" smtClean="0"/>
              <a:t>until </a:t>
            </a:r>
            <a:r>
              <a:rPr lang="en-US" dirty="0" smtClean="0">
                <a:solidFill>
                  <a:srgbClr val="FF0000"/>
                </a:solidFill>
              </a:rPr>
              <a:t>3.0 mg </a:t>
            </a:r>
            <a:r>
              <a:rPr lang="en-US" dirty="0" smtClean="0"/>
              <a:t>is reached. </a:t>
            </a:r>
          </a:p>
          <a:p>
            <a:pPr>
              <a:buNone/>
            </a:pPr>
            <a:r>
              <a:rPr lang="en-US" dirty="0" smtClean="0"/>
              <a:t>Slower dose titration is effective in managing gastrointestinal side effects.</a:t>
            </a:r>
          </a:p>
          <a:p>
            <a:pPr>
              <a:buNone/>
            </a:pPr>
            <a:r>
              <a:rPr lang="en-US" dirty="0" smtClean="0"/>
              <a:t>The medication should be </a:t>
            </a:r>
            <a:r>
              <a:rPr lang="en-US" dirty="0" smtClean="0">
                <a:solidFill>
                  <a:srgbClr val="FF0000"/>
                </a:solidFill>
              </a:rPr>
              <a:t>discontinued</a:t>
            </a:r>
            <a:r>
              <a:rPr lang="en-US" dirty="0" smtClean="0"/>
              <a:t> if a patient has not achieved </a:t>
            </a:r>
            <a:r>
              <a:rPr lang="en-US" dirty="0" smtClean="0">
                <a:solidFill>
                  <a:srgbClr val="FF0000"/>
                </a:solidFill>
              </a:rPr>
              <a:t>4%</a:t>
            </a:r>
            <a:r>
              <a:rPr lang="en-US" dirty="0" smtClean="0"/>
              <a:t> weight loss at </a:t>
            </a:r>
            <a:r>
              <a:rPr lang="en-US" dirty="0" smtClean="0">
                <a:solidFill>
                  <a:srgbClr val="FF0000"/>
                </a:solidFill>
              </a:rPr>
              <a:t>16 weeks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Side Effects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most common TEAEs with </a:t>
            </a:r>
            <a:r>
              <a:rPr lang="en-US" dirty="0" err="1" smtClean="0"/>
              <a:t>liraglutide</a:t>
            </a:r>
            <a:r>
              <a:rPr lang="en-US" dirty="0" smtClean="0"/>
              <a:t> 3.0 mg include the following:</a:t>
            </a:r>
          </a:p>
          <a:p>
            <a:r>
              <a:rPr lang="en-US" dirty="0" smtClean="0"/>
              <a:t> Nausea/vomiting</a:t>
            </a:r>
          </a:p>
          <a:p>
            <a:r>
              <a:rPr lang="en-US" dirty="0" smtClean="0"/>
              <a:t> Hypoglycemia</a:t>
            </a:r>
          </a:p>
          <a:p>
            <a:r>
              <a:rPr lang="en-US" dirty="0" smtClean="0"/>
              <a:t> Diarrhea</a:t>
            </a:r>
          </a:p>
          <a:p>
            <a:r>
              <a:rPr lang="en-US" dirty="0" smtClean="0"/>
              <a:t> Constipation</a:t>
            </a:r>
          </a:p>
          <a:p>
            <a:r>
              <a:rPr lang="en-US" dirty="0" smtClean="0"/>
              <a:t> Headache</a:t>
            </a:r>
          </a:p>
          <a:p>
            <a:r>
              <a:rPr lang="en-US" dirty="0" smtClean="0"/>
              <a:t> Decreased appetite</a:t>
            </a:r>
          </a:p>
          <a:p>
            <a:r>
              <a:rPr lang="en-US" dirty="0" smtClean="0"/>
              <a:t> Dyspepsia</a:t>
            </a:r>
          </a:p>
          <a:p>
            <a:r>
              <a:rPr lang="en-US" dirty="0" smtClean="0"/>
              <a:t> Fatigue</a:t>
            </a:r>
          </a:p>
          <a:p>
            <a:r>
              <a:rPr lang="en-US" dirty="0" smtClean="0"/>
              <a:t> Dizziness</a:t>
            </a:r>
          </a:p>
          <a:p>
            <a:r>
              <a:rPr lang="en-US" dirty="0" smtClean="0"/>
              <a:t> Abdominal pain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Increased lipase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Drug-Drug Interactions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Insulin (risk of hypoglycemia, although studies evaluating </a:t>
            </a:r>
            <a:r>
              <a:rPr lang="en-US" dirty="0" err="1" smtClean="0"/>
              <a:t>coadministration</a:t>
            </a:r>
            <a:r>
              <a:rPr lang="en-US" dirty="0" smtClean="0"/>
              <a:t> are ongoing)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Contraindications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Pregnancy</a:t>
            </a:r>
          </a:p>
          <a:p>
            <a:r>
              <a:rPr lang="en-US" dirty="0" smtClean="0"/>
              <a:t> Personal or family history of </a:t>
            </a:r>
            <a:r>
              <a:rPr lang="en-US" dirty="0" err="1" smtClean="0">
                <a:solidFill>
                  <a:srgbClr val="FF0000"/>
                </a:solidFill>
              </a:rPr>
              <a:t>medullary</a:t>
            </a:r>
            <a:r>
              <a:rPr lang="en-US" dirty="0" smtClean="0">
                <a:solidFill>
                  <a:srgbClr val="FF0000"/>
                </a:solidFill>
              </a:rPr>
              <a:t> thyroid carcinoma</a:t>
            </a:r>
            <a:r>
              <a:rPr lang="en-US" dirty="0" smtClean="0"/>
              <a:t> or multiple endocrine </a:t>
            </a:r>
            <a:r>
              <a:rPr lang="en-US" dirty="0" err="1" smtClean="0"/>
              <a:t>neoplasia</a:t>
            </a:r>
            <a:r>
              <a:rPr lang="en-US" dirty="0" smtClean="0"/>
              <a:t> syndrome type 2 </a:t>
            </a:r>
            <a:r>
              <a:rPr lang="en-US" dirty="0" smtClean="0">
                <a:solidFill>
                  <a:srgbClr val="FF0000"/>
                </a:solidFill>
              </a:rPr>
              <a:t>MEN2</a:t>
            </a:r>
            <a:r>
              <a:rPr lang="en-US" dirty="0" smtClean="0"/>
              <a:t>(black box warning because C-cell tumors were found in rodents given </a:t>
            </a:r>
            <a:r>
              <a:rPr lang="en-US" dirty="0" err="1" smtClean="0"/>
              <a:t>liraglutide</a:t>
            </a:r>
            <a:r>
              <a:rPr lang="en-US" dirty="0" smtClean="0"/>
              <a:t>, but there is no evidence in humans)</a:t>
            </a:r>
          </a:p>
          <a:p>
            <a:r>
              <a:rPr lang="en-US" dirty="0" smtClean="0"/>
              <a:t> Prior serious </a:t>
            </a:r>
            <a:r>
              <a:rPr lang="en-US" dirty="0" smtClean="0">
                <a:solidFill>
                  <a:srgbClr val="FF0000"/>
                </a:solidFill>
              </a:rPr>
              <a:t>hypersensitivity reaction </a:t>
            </a:r>
            <a:r>
              <a:rPr lang="en-US" dirty="0" smtClean="0"/>
              <a:t>to </a:t>
            </a:r>
            <a:r>
              <a:rPr lang="en-US" dirty="0" err="1" smtClean="0"/>
              <a:t>liraglutide</a:t>
            </a:r>
            <a:r>
              <a:rPr lang="en-US" dirty="0" smtClean="0"/>
              <a:t> or to any of the product components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391400" cy="53641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Although </a:t>
            </a:r>
            <a:r>
              <a:rPr lang="en-US" dirty="0" smtClean="0"/>
              <a:t>GLP-1-centered therapies </a:t>
            </a:r>
            <a:r>
              <a:rPr lang="en-US" dirty="0"/>
              <a:t>are encouraging, they are potentially associated with an </a:t>
            </a:r>
            <a:r>
              <a:rPr lang="en-US" dirty="0">
                <a:solidFill>
                  <a:srgbClr val="FF0000"/>
                </a:solidFill>
              </a:rPr>
              <a:t>increased risk </a:t>
            </a:r>
            <a:r>
              <a:rPr lang="en-US" dirty="0" smtClean="0">
                <a:solidFill>
                  <a:srgbClr val="FF0000"/>
                </a:solidFill>
              </a:rPr>
              <a:t>of pancreatitis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pancreatic </a:t>
            </a:r>
            <a:r>
              <a:rPr lang="en-US" dirty="0" smtClean="0">
                <a:solidFill>
                  <a:srgbClr val="FF0000"/>
                </a:solidFill>
              </a:rPr>
              <a:t>cancer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Thus</a:t>
            </a:r>
            <a:r>
              <a:rPr lang="en-US" dirty="0"/>
              <a:t>, given that hypoglycemia is mediated </a:t>
            </a:r>
            <a:r>
              <a:rPr lang="en-US" dirty="0" smtClean="0"/>
              <a:t>by combination </a:t>
            </a:r>
            <a:r>
              <a:rPr lang="en-US" dirty="0"/>
              <a:t>therapies designed to </a:t>
            </a:r>
            <a:r>
              <a:rPr lang="en-US" dirty="0">
                <a:solidFill>
                  <a:srgbClr val="FF0000"/>
                </a:solidFill>
              </a:rPr>
              <a:t>increase insulin sensitivity </a:t>
            </a:r>
            <a:r>
              <a:rPr lang="en-US" dirty="0"/>
              <a:t>and </a:t>
            </a:r>
            <a:r>
              <a:rPr lang="en-US" dirty="0" err="1"/>
              <a:t>incretin</a:t>
            </a:r>
            <a:r>
              <a:rPr lang="en-US" dirty="0"/>
              <a:t> </a:t>
            </a:r>
            <a:r>
              <a:rPr lang="en-US" dirty="0" smtClean="0"/>
              <a:t>hormones, caution </a:t>
            </a:r>
            <a:r>
              <a:rPr lang="en-US" dirty="0"/>
              <a:t>regarding potential hypoglycemia must be taken before initiating therapy </a:t>
            </a:r>
            <a:r>
              <a:rPr lang="en-US" dirty="0" smtClean="0"/>
              <a:t>with </a:t>
            </a:r>
            <a:r>
              <a:rPr lang="en-US" dirty="0" err="1" smtClean="0"/>
              <a:t>incretin</a:t>
            </a:r>
            <a:r>
              <a:rPr lang="en-US" dirty="0" smtClean="0"/>
              <a:t> </a:t>
            </a:r>
            <a:r>
              <a:rPr lang="en-US" dirty="0"/>
              <a:t>analogues.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 smtClean="0"/>
              <a:t>Dipeptidyl</a:t>
            </a:r>
            <a:r>
              <a:rPr lang="en-US" sz="3200" b="1" dirty="0" smtClean="0"/>
              <a:t>-</a:t>
            </a:r>
            <a:r>
              <a:rPr lang="en-US" sz="3200" b="1" dirty="0" err="1" smtClean="0"/>
              <a:t>pepidase</a:t>
            </a:r>
            <a:r>
              <a:rPr lang="en-US" sz="3200" b="1" dirty="0" smtClean="0"/>
              <a:t>-IV inhibitors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315200" cy="48307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Dipeptidyl</a:t>
            </a:r>
            <a:r>
              <a:rPr lang="en-US" dirty="0" smtClean="0"/>
              <a:t>-</a:t>
            </a:r>
            <a:r>
              <a:rPr lang="en-US" dirty="0" err="1" smtClean="0"/>
              <a:t>pepidase</a:t>
            </a:r>
            <a:r>
              <a:rPr lang="en-US" dirty="0" smtClean="0"/>
              <a:t>-IV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DPP-IV</a:t>
            </a:r>
            <a:r>
              <a:rPr lang="en-US" dirty="0"/>
              <a:t>) is an enzyme that </a:t>
            </a:r>
            <a:r>
              <a:rPr lang="en-US" dirty="0">
                <a:solidFill>
                  <a:srgbClr val="FF0000"/>
                </a:solidFill>
              </a:rPr>
              <a:t>cleaves GLP-1</a:t>
            </a:r>
            <a:r>
              <a:rPr lang="en-US" dirty="0"/>
              <a:t>, thereby </a:t>
            </a:r>
            <a:r>
              <a:rPr lang="en-US" dirty="0">
                <a:solidFill>
                  <a:srgbClr val="FF0000"/>
                </a:solidFill>
              </a:rPr>
              <a:t>limiting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glucoregulatory</a:t>
            </a:r>
            <a:r>
              <a:rPr lang="en-US" dirty="0" smtClean="0"/>
              <a:t> </a:t>
            </a:r>
            <a:r>
              <a:rPr lang="en-US" dirty="0"/>
              <a:t>benefits of this </a:t>
            </a:r>
            <a:r>
              <a:rPr lang="en-US" dirty="0" err="1"/>
              <a:t>incretin</a:t>
            </a:r>
            <a:r>
              <a:rPr lang="en-US" dirty="0"/>
              <a:t> hormone action.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Inhibitors </a:t>
            </a:r>
            <a:r>
              <a:rPr lang="en-US" dirty="0"/>
              <a:t>of DPP-IV also </a:t>
            </a:r>
            <a:r>
              <a:rPr lang="en-US" dirty="0" smtClean="0">
                <a:solidFill>
                  <a:srgbClr val="FF0000"/>
                </a:solidFill>
              </a:rPr>
              <a:t>increase GLP-1 </a:t>
            </a:r>
            <a:r>
              <a:rPr lang="en-US" dirty="0" smtClean="0"/>
              <a:t>concentrations.</a:t>
            </a:r>
          </a:p>
          <a:p>
            <a:pPr>
              <a:buNone/>
            </a:pPr>
            <a:r>
              <a:rPr lang="en-US" dirty="0" smtClean="0"/>
              <a:t>This </a:t>
            </a:r>
            <a:r>
              <a:rPr lang="en-US" dirty="0"/>
              <a:t>is physiologically relevant because </a:t>
            </a:r>
            <a:r>
              <a:rPr lang="en-US" dirty="0" smtClean="0">
                <a:solidFill>
                  <a:srgbClr val="FF0000"/>
                </a:solidFill>
              </a:rPr>
              <a:t>DPP-IV</a:t>
            </a:r>
            <a:r>
              <a:rPr lang="en-US" dirty="0" smtClean="0"/>
              <a:t> is </a:t>
            </a:r>
            <a:r>
              <a:rPr lang="en-US" dirty="0"/>
              <a:t>thought to not only </a:t>
            </a:r>
            <a:r>
              <a:rPr lang="en-US" dirty="0">
                <a:solidFill>
                  <a:srgbClr val="FF0000"/>
                </a:solidFill>
              </a:rPr>
              <a:t>impair b-cell function </a:t>
            </a:r>
            <a:r>
              <a:rPr lang="en-US" dirty="0"/>
              <a:t>but also </a:t>
            </a:r>
            <a:r>
              <a:rPr lang="en-US" dirty="0">
                <a:solidFill>
                  <a:srgbClr val="FF0000"/>
                </a:solidFill>
              </a:rPr>
              <a:t>worsen insulin resistance </a:t>
            </a:r>
            <a:r>
              <a:rPr lang="en-US" dirty="0"/>
              <a:t>in </a:t>
            </a:r>
            <a:r>
              <a:rPr lang="en-US" dirty="0" smtClean="0"/>
              <a:t>adults with </a:t>
            </a:r>
            <a:r>
              <a:rPr lang="en-US" dirty="0"/>
              <a:t>metabolic syndrome and </a:t>
            </a:r>
            <a:r>
              <a:rPr lang="en-US" dirty="0" err="1" smtClean="0"/>
              <a:t>prediabetes</a:t>
            </a:r>
            <a:r>
              <a:rPr lang="en-US" dirty="0" smtClean="0"/>
              <a:t>/T2D.</a:t>
            </a:r>
          </a:p>
          <a:p>
            <a:pPr>
              <a:buNone/>
            </a:pPr>
            <a:r>
              <a:rPr lang="en-US" dirty="0" smtClean="0"/>
              <a:t>However</a:t>
            </a:r>
            <a:r>
              <a:rPr lang="en-US" dirty="0"/>
              <a:t>, the action of DPP-IV </a:t>
            </a:r>
            <a:r>
              <a:rPr lang="en-US" dirty="0" smtClean="0"/>
              <a:t>inhibitors depends </a:t>
            </a:r>
            <a:r>
              <a:rPr lang="en-US" dirty="0"/>
              <a:t>on endogenous secretion of GLP-1.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DPP-IV-inhibitor induced </a:t>
            </a:r>
            <a:r>
              <a:rPr lang="en-US" dirty="0" smtClean="0">
                <a:solidFill>
                  <a:srgbClr val="FF0000"/>
                </a:solidFill>
              </a:rPr>
              <a:t>rises </a:t>
            </a:r>
            <a:r>
              <a:rPr lang="en-US" dirty="0">
                <a:solidFill>
                  <a:srgbClr val="FF0000"/>
                </a:solidFill>
              </a:rPr>
              <a:t>in GLP-1 </a:t>
            </a:r>
            <a:r>
              <a:rPr lang="en-US" dirty="0"/>
              <a:t>are usually lower than GLP-1 analogue-related rises (</a:t>
            </a:r>
            <a:r>
              <a:rPr lang="en-US" dirty="0" smtClean="0"/>
              <a:t>see above).</a:t>
            </a:r>
          </a:p>
          <a:p>
            <a:pPr>
              <a:buNone/>
            </a:pPr>
            <a:r>
              <a:rPr lang="en-US" dirty="0" smtClean="0"/>
              <a:t>Although </a:t>
            </a:r>
            <a:r>
              <a:rPr lang="en-US" dirty="0"/>
              <a:t>there are limited data on the long-term utility of DPP-IV </a:t>
            </a:r>
            <a:r>
              <a:rPr lang="en-US" dirty="0" smtClean="0"/>
              <a:t>inhibitors, several </a:t>
            </a:r>
            <a:r>
              <a:rPr lang="en-US" dirty="0"/>
              <a:t>studies show that this class of pharmacologic agents </a:t>
            </a:r>
            <a:r>
              <a:rPr lang="en-US" dirty="0">
                <a:solidFill>
                  <a:srgbClr val="FF0000"/>
                </a:solidFill>
              </a:rPr>
              <a:t>improve </a:t>
            </a:r>
            <a:r>
              <a:rPr lang="en-US" dirty="0" smtClean="0">
                <a:solidFill>
                  <a:srgbClr val="FF0000"/>
                </a:solidFill>
              </a:rPr>
              <a:t>postprandial glucose </a:t>
            </a:r>
            <a:r>
              <a:rPr lang="en-US" dirty="0">
                <a:solidFill>
                  <a:srgbClr val="FF0000"/>
                </a:solidFill>
              </a:rPr>
              <a:t>metabolism</a:t>
            </a:r>
            <a:r>
              <a:rPr lang="en-US" dirty="0"/>
              <a:t>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7467600" cy="4648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The effectiveness of DPP-IV inhibitors on </a:t>
            </a:r>
            <a:r>
              <a:rPr lang="en-US" dirty="0" err="1" smtClean="0"/>
              <a:t>glycemic</a:t>
            </a:r>
            <a:r>
              <a:rPr lang="en-US" dirty="0" smtClean="0"/>
              <a:t> control is consistent with recent work demonstrating that </a:t>
            </a:r>
            <a:r>
              <a:rPr lang="en-US" dirty="0" smtClean="0">
                <a:solidFill>
                  <a:srgbClr val="FF0000"/>
                </a:solidFill>
              </a:rPr>
              <a:t>lifestyle modifications </a:t>
            </a:r>
            <a:r>
              <a:rPr lang="en-US" dirty="0" smtClean="0"/>
              <a:t>in part </a:t>
            </a:r>
            <a:r>
              <a:rPr lang="en-US" dirty="0" smtClean="0">
                <a:solidFill>
                  <a:srgbClr val="FF0000"/>
                </a:solidFill>
              </a:rPr>
              <a:t>lower CVD risk </a:t>
            </a:r>
            <a:r>
              <a:rPr lang="en-US" u="sng" dirty="0" smtClean="0"/>
              <a:t>by reducing  DPP-IV concentrations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Nevertheless, </a:t>
            </a:r>
            <a:r>
              <a:rPr lang="en-US" b="1" dirty="0" smtClean="0"/>
              <a:t>DPP-IV inhibitors </a:t>
            </a:r>
            <a:r>
              <a:rPr lang="en-US" dirty="0" smtClean="0">
                <a:solidFill>
                  <a:srgbClr val="FF0000"/>
                </a:solidFill>
              </a:rPr>
              <a:t>have no effect on weight loss</a:t>
            </a:r>
            <a:r>
              <a:rPr lang="en-US" dirty="0" smtClean="0"/>
              <a:t>, so this treatment regimen seems unique to </a:t>
            </a:r>
            <a:r>
              <a:rPr lang="en-US" dirty="0" err="1" smtClean="0"/>
              <a:t>glycemia</a:t>
            </a:r>
            <a:r>
              <a:rPr lang="en-US" dirty="0" smtClean="0"/>
              <a:t> per se and may not be appropriate for combating the obesity often associated with T2D.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The mechanism </a:t>
            </a:r>
            <a:r>
              <a:rPr lang="en-US" dirty="0" smtClean="0"/>
              <a:t>by which </a:t>
            </a:r>
            <a:r>
              <a:rPr lang="en-US" dirty="0"/>
              <a:t>obesity promotes T2D is an area of intense research but </a:t>
            </a:r>
            <a:r>
              <a:rPr lang="en-US" dirty="0">
                <a:solidFill>
                  <a:srgbClr val="FF0000"/>
                </a:solidFill>
              </a:rPr>
              <a:t>inadequate </a:t>
            </a:r>
            <a:r>
              <a:rPr lang="en-US" dirty="0" smtClean="0">
                <a:solidFill>
                  <a:srgbClr val="FF0000"/>
                </a:solidFill>
              </a:rPr>
              <a:t>compensation </a:t>
            </a:r>
            <a:r>
              <a:rPr lang="en-US" dirty="0" smtClean="0"/>
              <a:t>of </a:t>
            </a:r>
            <a:r>
              <a:rPr lang="en-US" dirty="0"/>
              <a:t>the b cells in response to an increasingly </a:t>
            </a:r>
            <a:r>
              <a:rPr lang="en-US" dirty="0">
                <a:solidFill>
                  <a:srgbClr val="FF0000"/>
                </a:solidFill>
              </a:rPr>
              <a:t>insulin-resistant</a:t>
            </a:r>
            <a:r>
              <a:rPr lang="en-US" dirty="0"/>
              <a:t> skeletal muscle </a:t>
            </a:r>
            <a:r>
              <a:rPr lang="en-US" dirty="0" smtClean="0"/>
              <a:t>and liver </a:t>
            </a:r>
            <a:r>
              <a:rPr lang="en-US" dirty="0"/>
              <a:t>characterize T2D.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It </a:t>
            </a:r>
            <a:r>
              <a:rPr lang="en-US" dirty="0"/>
              <a:t>is now recognized that individuals with impaired </a:t>
            </a:r>
            <a:r>
              <a:rPr lang="en-US" dirty="0" smtClean="0"/>
              <a:t>glucose tolerance </a:t>
            </a: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</a:rPr>
              <a:t>prediabetes</a:t>
            </a:r>
            <a:r>
              <a:rPr lang="en-US" dirty="0"/>
              <a:t>) have lost upward of </a:t>
            </a:r>
            <a:r>
              <a:rPr lang="en-US" dirty="0">
                <a:solidFill>
                  <a:srgbClr val="FF0000"/>
                </a:solidFill>
              </a:rPr>
              <a:t>80% </a:t>
            </a:r>
            <a:r>
              <a:rPr lang="en-US" dirty="0"/>
              <a:t>of their b-cell function and have </a:t>
            </a:r>
            <a:r>
              <a:rPr lang="en-US" dirty="0" smtClean="0"/>
              <a:t>comparable degrees </a:t>
            </a:r>
            <a:r>
              <a:rPr lang="en-US" dirty="0"/>
              <a:t>of insulin resistance to clinical T2D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Insulin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Patients </a:t>
            </a:r>
            <a:r>
              <a:rPr lang="en-US" dirty="0"/>
              <a:t>with less than adequate responses to insulin sensitizers or </a:t>
            </a:r>
            <a:r>
              <a:rPr lang="en-US" dirty="0" err="1" smtClean="0"/>
              <a:t>secretagogues</a:t>
            </a:r>
            <a:r>
              <a:rPr lang="en-US" dirty="0"/>
              <a:t> </a:t>
            </a:r>
            <a:r>
              <a:rPr lang="en-US" dirty="0" smtClean="0"/>
              <a:t>should </a:t>
            </a:r>
            <a:r>
              <a:rPr lang="en-US" dirty="0"/>
              <a:t>be considered for treatment with basal insulin and </a:t>
            </a:r>
            <a:r>
              <a:rPr lang="en-US" dirty="0" err="1"/>
              <a:t>prandial</a:t>
            </a:r>
            <a:r>
              <a:rPr lang="en-US" dirty="0"/>
              <a:t> insulin as necessary.</a:t>
            </a:r>
          </a:p>
          <a:p>
            <a:pPr>
              <a:buNone/>
            </a:pPr>
            <a:r>
              <a:rPr lang="en-US" dirty="0"/>
              <a:t>Like SFUs, insulin use carries risk of </a:t>
            </a:r>
            <a:r>
              <a:rPr lang="en-US" dirty="0" err="1"/>
              <a:t>hyperinsulinemic</a:t>
            </a:r>
            <a:r>
              <a:rPr lang="en-US" dirty="0"/>
              <a:t>-induced </a:t>
            </a:r>
            <a:r>
              <a:rPr lang="en-US" dirty="0">
                <a:solidFill>
                  <a:srgbClr val="FF0000"/>
                </a:solidFill>
              </a:rPr>
              <a:t>hypoglycemia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weight gain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However</a:t>
            </a:r>
            <a:r>
              <a:rPr lang="en-US" dirty="0"/>
              <a:t>, evidence suggests that personalizing insulin titration </a:t>
            </a:r>
            <a:r>
              <a:rPr lang="en-US" dirty="0" smtClean="0"/>
              <a:t>in conjunction </a:t>
            </a:r>
            <a:r>
              <a:rPr lang="en-US" dirty="0"/>
              <a:t>with oral hypoglycemic agents promotes </a:t>
            </a:r>
            <a:r>
              <a:rPr lang="en-US" dirty="0">
                <a:solidFill>
                  <a:srgbClr val="FF0000"/>
                </a:solidFill>
              </a:rPr>
              <a:t>better </a:t>
            </a:r>
            <a:r>
              <a:rPr lang="en-US" dirty="0" err="1">
                <a:solidFill>
                  <a:srgbClr val="FF0000"/>
                </a:solidFill>
              </a:rPr>
              <a:t>glycemic</a:t>
            </a:r>
            <a:r>
              <a:rPr lang="en-US" dirty="0">
                <a:solidFill>
                  <a:srgbClr val="FF0000"/>
                </a:solidFill>
              </a:rPr>
              <a:t> benefit</a:t>
            </a:r>
            <a:r>
              <a:rPr lang="en-US" dirty="0"/>
              <a:t> in </a:t>
            </a:r>
            <a:r>
              <a:rPr lang="en-US" dirty="0" smtClean="0"/>
              <a:t>patients who </a:t>
            </a:r>
            <a:r>
              <a:rPr lang="en-US" dirty="0"/>
              <a:t>do not respond to other oral agents.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obese patients with </a:t>
            </a:r>
            <a:r>
              <a:rPr lang="en-US" dirty="0" err="1" smtClean="0"/>
              <a:t>insulinrequiring</a:t>
            </a:r>
            <a:r>
              <a:rPr lang="en-US" dirty="0"/>
              <a:t> </a:t>
            </a:r>
            <a:r>
              <a:rPr lang="en-US" dirty="0" smtClean="0"/>
              <a:t>T2D </a:t>
            </a:r>
            <a:r>
              <a:rPr lang="en-US" dirty="0"/>
              <a:t>after </a:t>
            </a:r>
            <a:r>
              <a:rPr lang="en-US" b="1" dirty="0"/>
              <a:t>gastric bypass surgery </a:t>
            </a:r>
            <a:r>
              <a:rPr lang="en-US" dirty="0"/>
              <a:t>showed </a:t>
            </a:r>
            <a:r>
              <a:rPr lang="en-US" dirty="0">
                <a:solidFill>
                  <a:srgbClr val="FF0000"/>
                </a:solidFill>
              </a:rPr>
              <a:t>higher rates </a:t>
            </a:r>
            <a:r>
              <a:rPr lang="en-US" dirty="0"/>
              <a:t>of </a:t>
            </a:r>
            <a:r>
              <a:rPr lang="en-US" u="sng" dirty="0"/>
              <a:t>complete </a:t>
            </a:r>
            <a:r>
              <a:rPr lang="en-US" u="sng" dirty="0" smtClean="0"/>
              <a:t>remission at </a:t>
            </a:r>
            <a:r>
              <a:rPr lang="en-US" u="sng" dirty="0"/>
              <a:t>1 year </a:t>
            </a:r>
            <a:r>
              <a:rPr lang="en-US" u="sng" dirty="0" err="1"/>
              <a:t>postsurgery</a:t>
            </a:r>
            <a:r>
              <a:rPr lang="en-US" u="sng" dirty="0"/>
              <a:t> </a:t>
            </a:r>
            <a:r>
              <a:rPr lang="en-US" dirty="0"/>
              <a:t>with personalized insulin titration schedules and </a:t>
            </a:r>
            <a:r>
              <a:rPr lang="en-US" dirty="0" err="1" smtClean="0"/>
              <a:t>metformin</a:t>
            </a:r>
            <a:r>
              <a:rPr lang="en-US" dirty="0"/>
              <a:t> </a:t>
            </a:r>
            <a:r>
              <a:rPr lang="en-US" dirty="0" smtClean="0"/>
              <a:t>compared </a:t>
            </a:r>
            <a:r>
              <a:rPr lang="en-US" dirty="0"/>
              <a:t>with patients whose postsurgical medical care did not involve </a:t>
            </a:r>
            <a:r>
              <a:rPr lang="en-US" dirty="0" smtClean="0"/>
              <a:t>protocol driven pharmacologic treatment.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Although additional work is required to understand the </a:t>
            </a:r>
            <a:r>
              <a:rPr lang="en-US" dirty="0" smtClean="0">
                <a:solidFill>
                  <a:srgbClr val="FF0000"/>
                </a:solidFill>
              </a:rPr>
              <a:t>optimal combination </a:t>
            </a:r>
            <a:r>
              <a:rPr lang="en-US" dirty="0" smtClean="0"/>
              <a:t>of </a:t>
            </a:r>
            <a:r>
              <a:rPr lang="en-US" u="sng" dirty="0" smtClean="0"/>
              <a:t>pharmacologic </a:t>
            </a:r>
            <a:r>
              <a:rPr lang="en-US" dirty="0" smtClean="0"/>
              <a:t>and </a:t>
            </a:r>
            <a:r>
              <a:rPr lang="en-US" u="sng" dirty="0" smtClean="0"/>
              <a:t>lifestyle therapy </a:t>
            </a:r>
            <a:r>
              <a:rPr lang="en-US" dirty="0" smtClean="0"/>
              <a:t>to improve glucose homeostasis, the collective literature does indicate that combinations of existing T2D therapeutics can provide adequate </a:t>
            </a:r>
            <a:r>
              <a:rPr lang="en-US" dirty="0" err="1" smtClean="0"/>
              <a:t>glycemic</a:t>
            </a:r>
            <a:r>
              <a:rPr lang="en-US" dirty="0" smtClean="0"/>
              <a:t> control despite the tendency of </a:t>
            </a:r>
            <a:r>
              <a:rPr lang="en-US" dirty="0" smtClean="0">
                <a:solidFill>
                  <a:srgbClr val="FF0000"/>
                </a:solidFill>
              </a:rPr>
              <a:t>insulin use to cause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weight gain of 2 kg to 9 kg within 6 to 12 months of treatment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 smtClean="0"/>
              <a:t>Novel </a:t>
            </a:r>
            <a:r>
              <a:rPr lang="en-US" sz="2800" b="1" dirty="0" err="1" smtClean="0"/>
              <a:t>Glycemic</a:t>
            </a:r>
            <a:r>
              <a:rPr lang="en-US" sz="2800" b="1" dirty="0" smtClean="0"/>
              <a:t> Medication: Sodium-Glucose </a:t>
            </a:r>
            <a:r>
              <a:rPr lang="en-US" sz="2800" b="1" dirty="0" err="1" smtClean="0"/>
              <a:t>Cotransporter</a:t>
            </a:r>
            <a:r>
              <a:rPr lang="en-US" sz="2800" b="1" dirty="0" smtClean="0"/>
              <a:t> 2 Inhibitors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6934200" cy="48307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kidney plays an important role in filtering approximately </a:t>
            </a:r>
            <a:r>
              <a:rPr lang="en-US" dirty="0">
                <a:solidFill>
                  <a:srgbClr val="FF0000"/>
                </a:solidFill>
              </a:rPr>
              <a:t>160 g of glucose </a:t>
            </a:r>
            <a:r>
              <a:rPr lang="en-US" dirty="0" smtClean="0"/>
              <a:t>each day</a:t>
            </a:r>
            <a:r>
              <a:rPr lang="en-US" dirty="0"/>
              <a:t>, and nearly 90% of all glucose is reabsorbed in the body by </a:t>
            </a:r>
            <a:r>
              <a:rPr lang="en-US" dirty="0" smtClean="0"/>
              <a:t>sodium-glucose </a:t>
            </a:r>
            <a:r>
              <a:rPr lang="en-US" dirty="0" err="1" smtClean="0"/>
              <a:t>cotransporter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SGLT)-2 </a:t>
            </a:r>
            <a:r>
              <a:rPr lang="en-US" dirty="0"/>
              <a:t>transporters located in the </a:t>
            </a:r>
            <a:r>
              <a:rPr lang="en-US" dirty="0" err="1"/>
              <a:t>promixmal</a:t>
            </a:r>
            <a:r>
              <a:rPr lang="en-US" dirty="0"/>
              <a:t> </a:t>
            </a:r>
            <a:r>
              <a:rPr lang="en-US" dirty="0" smtClean="0"/>
              <a:t>tubule.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result </a:t>
            </a:r>
            <a:r>
              <a:rPr lang="en-US" dirty="0" smtClean="0"/>
              <a:t>is less </a:t>
            </a:r>
            <a:r>
              <a:rPr lang="en-US" dirty="0"/>
              <a:t>glucose excretion in urine. New work shows that SGLT2 inhibitors, or </a:t>
            </a:r>
            <a:r>
              <a:rPr lang="en-US" dirty="0" err="1" smtClean="0">
                <a:solidFill>
                  <a:srgbClr val="FF0000"/>
                </a:solidFill>
              </a:rPr>
              <a:t>gliflozins</a:t>
            </a:r>
            <a:r>
              <a:rPr lang="en-US" dirty="0" smtClean="0"/>
              <a:t>, are </a:t>
            </a:r>
            <a:r>
              <a:rPr lang="en-US" dirty="0"/>
              <a:t>novel </a:t>
            </a:r>
            <a:r>
              <a:rPr lang="en-US" dirty="0" err="1"/>
              <a:t>antidiabetes</a:t>
            </a:r>
            <a:r>
              <a:rPr lang="en-US" dirty="0"/>
              <a:t> agents that </a:t>
            </a:r>
            <a:r>
              <a:rPr lang="en-US" dirty="0">
                <a:solidFill>
                  <a:srgbClr val="FF0000"/>
                </a:solidFill>
              </a:rPr>
              <a:t>block glucose </a:t>
            </a:r>
            <a:r>
              <a:rPr lang="en-US" dirty="0" err="1">
                <a:solidFill>
                  <a:srgbClr val="FF0000"/>
                </a:solidFill>
              </a:rPr>
              <a:t>reabsorption</a:t>
            </a:r>
            <a:r>
              <a:rPr lang="en-US" dirty="0">
                <a:solidFill>
                  <a:srgbClr val="FF0000"/>
                </a:solidFill>
              </a:rPr>
              <a:t> in the renal </a:t>
            </a:r>
            <a:r>
              <a:rPr lang="en-US" dirty="0" smtClean="0">
                <a:solidFill>
                  <a:srgbClr val="FF0000"/>
                </a:solidFill>
              </a:rPr>
              <a:t>tubules</a:t>
            </a:r>
            <a:r>
              <a:rPr lang="en-US" dirty="0" smtClean="0"/>
              <a:t> and </a:t>
            </a:r>
            <a:r>
              <a:rPr lang="en-US" dirty="0"/>
              <a:t>promote loss of glucose in the urine.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6400800" cy="54403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A meta-analysis of 25 randomized </a:t>
            </a:r>
            <a:r>
              <a:rPr lang="en-US" dirty="0" smtClean="0"/>
              <a:t>trials concluded </a:t>
            </a:r>
            <a:r>
              <a:rPr lang="en-US" dirty="0"/>
              <a:t>that use of SGLT2 inhibitors for T2D is associated with significant </a:t>
            </a:r>
            <a:r>
              <a:rPr lang="en-US" dirty="0" smtClean="0"/>
              <a:t>improvement in </a:t>
            </a:r>
            <a:r>
              <a:rPr lang="en-US" dirty="0" err="1">
                <a:solidFill>
                  <a:srgbClr val="FF0000"/>
                </a:solidFill>
              </a:rPr>
              <a:t>glycemic</a:t>
            </a:r>
            <a:r>
              <a:rPr lang="en-US" dirty="0">
                <a:solidFill>
                  <a:srgbClr val="FF0000"/>
                </a:solidFill>
              </a:rPr>
              <a:t> control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blood pressure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reduction in body </a:t>
            </a:r>
            <a:r>
              <a:rPr lang="en-US" dirty="0" smtClean="0">
                <a:solidFill>
                  <a:srgbClr val="FF0000"/>
                </a:solidFill>
              </a:rPr>
              <a:t>weight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This is consistent </a:t>
            </a:r>
            <a:r>
              <a:rPr lang="en-US" dirty="0"/>
              <a:t>with other work in patients with poorly controlled T2D showing </a:t>
            </a:r>
            <a:r>
              <a:rPr lang="en-US" dirty="0" smtClean="0"/>
              <a:t>that SGLT2 </a:t>
            </a:r>
            <a:r>
              <a:rPr lang="en-US" dirty="0"/>
              <a:t>treatment as an </a:t>
            </a:r>
            <a:r>
              <a:rPr lang="en-US" dirty="0">
                <a:solidFill>
                  <a:srgbClr val="FF0000"/>
                </a:solidFill>
              </a:rPr>
              <a:t>add-on</a:t>
            </a:r>
            <a:r>
              <a:rPr lang="en-US" dirty="0"/>
              <a:t> therapy to </a:t>
            </a:r>
            <a:r>
              <a:rPr lang="en-US" dirty="0" err="1">
                <a:solidFill>
                  <a:srgbClr val="FF0000"/>
                </a:solidFill>
              </a:rPr>
              <a:t>metformin</a:t>
            </a:r>
            <a:r>
              <a:rPr lang="en-US" dirty="0"/>
              <a:t> improves many </a:t>
            </a:r>
            <a:r>
              <a:rPr lang="en-US" dirty="0">
                <a:solidFill>
                  <a:srgbClr val="FF0000"/>
                </a:solidFill>
              </a:rPr>
              <a:t>CVD risk </a:t>
            </a:r>
            <a:r>
              <a:rPr lang="en-US" dirty="0"/>
              <a:t>factors.</a:t>
            </a:r>
          </a:p>
          <a:p>
            <a:pPr>
              <a:buNone/>
            </a:pPr>
            <a:r>
              <a:rPr lang="en-US" dirty="0" smtClean="0"/>
              <a:t>However</a:t>
            </a:r>
            <a:r>
              <a:rPr lang="en-US" dirty="0"/>
              <a:t>, use of these drugs increases the risk of </a:t>
            </a:r>
            <a:r>
              <a:rPr lang="en-US" dirty="0">
                <a:solidFill>
                  <a:srgbClr val="FF0000"/>
                </a:solidFill>
              </a:rPr>
              <a:t>genital </a:t>
            </a:r>
            <a:r>
              <a:rPr lang="en-US" dirty="0" err="1">
                <a:solidFill>
                  <a:srgbClr val="FF0000"/>
                </a:solidFill>
              </a:rPr>
              <a:t>mycotic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infections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FF0000"/>
                </a:solidFill>
              </a:rPr>
              <a:t>lower urinary tract infections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Nevertheless, given the favorable effects of SGLT2 inhibitors on </a:t>
            </a:r>
            <a:r>
              <a:rPr lang="en-US" dirty="0" err="1" smtClean="0">
                <a:solidFill>
                  <a:srgbClr val="FF0000"/>
                </a:solidFill>
              </a:rPr>
              <a:t>glycemic</a:t>
            </a:r>
            <a:r>
              <a:rPr lang="en-US" dirty="0" smtClean="0">
                <a:solidFill>
                  <a:srgbClr val="FF0000"/>
                </a:solidFill>
              </a:rPr>
              <a:t> control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weight loss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blood pressure</a:t>
            </a:r>
            <a:r>
              <a:rPr lang="en-US" dirty="0" smtClean="0"/>
              <a:t>, </a:t>
            </a:r>
          </a:p>
          <a:p>
            <a:endParaRPr lang="en-US" dirty="0" smtClean="0"/>
          </a:p>
          <a:p>
            <a:r>
              <a:rPr lang="en-US" dirty="0" smtClean="0"/>
              <a:t>SGLT2 inhibitors constitute an </a:t>
            </a:r>
            <a:r>
              <a:rPr lang="en-US" dirty="0" smtClean="0">
                <a:solidFill>
                  <a:srgbClr val="FF0000"/>
                </a:solidFill>
              </a:rPr>
              <a:t>attractive treatment modality in patients with T2D and obesity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/>
              <a:t>Weight Loss Agents that Provide </a:t>
            </a:r>
            <a:r>
              <a:rPr lang="en-US" sz="4400" b="1" dirty="0" err="1" smtClean="0"/>
              <a:t>Glycemic</a:t>
            </a:r>
            <a:r>
              <a:rPr lang="en-US" sz="4400" b="1" dirty="0" smtClean="0"/>
              <a:t> Benefit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Phentermine-topiramate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err="1" smtClean="0"/>
              <a:t>Phentermine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dirty="0" err="1">
                <a:solidFill>
                  <a:srgbClr val="FF0000"/>
                </a:solidFill>
              </a:rPr>
              <a:t>sympathomimetic</a:t>
            </a:r>
            <a:r>
              <a:rPr lang="en-US" dirty="0"/>
              <a:t> drug that </a:t>
            </a:r>
            <a:r>
              <a:rPr lang="en-US" dirty="0">
                <a:solidFill>
                  <a:srgbClr val="FF0000"/>
                </a:solidFill>
              </a:rPr>
              <a:t>reduces appetite </a:t>
            </a:r>
            <a:r>
              <a:rPr lang="en-US" dirty="0"/>
              <a:t>by stimulating </a:t>
            </a:r>
            <a:r>
              <a:rPr lang="en-US" dirty="0" err="1" smtClean="0"/>
              <a:t>norepinephrine</a:t>
            </a:r>
            <a:r>
              <a:rPr lang="en-US" dirty="0"/>
              <a:t> </a:t>
            </a:r>
            <a:r>
              <a:rPr lang="en-US" dirty="0" smtClean="0"/>
              <a:t>action </a:t>
            </a:r>
            <a:r>
              <a:rPr lang="en-US" dirty="0"/>
              <a:t>in the hypothalamus. </a:t>
            </a:r>
            <a:endParaRPr lang="en-US" dirty="0" smtClean="0"/>
          </a:p>
          <a:p>
            <a:pPr>
              <a:buNone/>
            </a:pPr>
            <a:r>
              <a:rPr lang="en-US" u="sng" dirty="0" err="1" smtClean="0"/>
              <a:t>Topiramate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dirty="0">
                <a:solidFill>
                  <a:srgbClr val="FF0000"/>
                </a:solidFill>
              </a:rPr>
              <a:t>carbonic </a:t>
            </a:r>
            <a:r>
              <a:rPr lang="en-US" dirty="0" err="1">
                <a:solidFill>
                  <a:srgbClr val="FF0000"/>
                </a:solidFill>
              </a:rPr>
              <a:t>anhydrase</a:t>
            </a:r>
            <a:r>
              <a:rPr lang="en-US" dirty="0">
                <a:solidFill>
                  <a:srgbClr val="FF0000"/>
                </a:solidFill>
              </a:rPr>
              <a:t> inhibitor </a:t>
            </a:r>
            <a:r>
              <a:rPr lang="en-US" dirty="0" smtClean="0"/>
              <a:t>and a </a:t>
            </a:r>
            <a:r>
              <a:rPr lang="en-US" dirty="0">
                <a:solidFill>
                  <a:srgbClr val="FF0000"/>
                </a:solidFill>
              </a:rPr>
              <a:t>monosaccharide</a:t>
            </a:r>
            <a:r>
              <a:rPr lang="en-US" dirty="0"/>
              <a:t> that </a:t>
            </a:r>
            <a:r>
              <a:rPr lang="en-US" b="1" dirty="0"/>
              <a:t>lowers food cravings</a:t>
            </a:r>
            <a:r>
              <a:rPr lang="en-US" dirty="0"/>
              <a:t>, </a:t>
            </a:r>
            <a:r>
              <a:rPr lang="en-US" b="1" dirty="0"/>
              <a:t>decreases </a:t>
            </a:r>
            <a:r>
              <a:rPr lang="en-US" b="1" dirty="0" err="1"/>
              <a:t>lipogenesis</a:t>
            </a:r>
            <a:r>
              <a:rPr lang="en-US" dirty="0"/>
              <a:t>, and </a:t>
            </a:r>
            <a:r>
              <a:rPr lang="en-US" b="1" dirty="0" smtClean="0"/>
              <a:t>increases energy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mohan\Desktop\NNN - Qsymia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467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6781800" cy="55165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expenditure.In</a:t>
            </a:r>
            <a:r>
              <a:rPr lang="en-US" dirty="0" smtClean="0"/>
              <a:t> the SEQUEL trial, which is an extension of the CONQUER trial, </a:t>
            </a:r>
            <a:r>
              <a:rPr lang="en-US" dirty="0" err="1" smtClean="0"/>
              <a:t>phentermine-topiramate</a:t>
            </a:r>
            <a:r>
              <a:rPr lang="en-US" dirty="0" smtClean="0"/>
              <a:t> induced </a:t>
            </a:r>
            <a:r>
              <a:rPr lang="en-US" dirty="0" smtClean="0">
                <a:solidFill>
                  <a:srgbClr val="FF0000"/>
                </a:solidFill>
              </a:rPr>
              <a:t>greater weight loss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HbA1c improvements </a:t>
            </a:r>
            <a:r>
              <a:rPr lang="en-US" dirty="0" smtClean="0"/>
              <a:t>in patients with T2D compared with patients treated with placebo alone</a:t>
            </a:r>
          </a:p>
          <a:p>
            <a:pPr>
              <a:buNone/>
            </a:pPr>
            <a:r>
              <a:rPr lang="en-US" dirty="0" smtClean="0"/>
              <a:t>In fact, study </a:t>
            </a:r>
            <a:r>
              <a:rPr lang="en-US" dirty="0"/>
              <a:t>participants with </a:t>
            </a:r>
            <a:r>
              <a:rPr lang="en-US" b="1" dirty="0" err="1"/>
              <a:t>prediabetes</a:t>
            </a:r>
            <a:r>
              <a:rPr lang="en-US" b="1" dirty="0"/>
              <a:t>, metabolic syndrome</a:t>
            </a:r>
            <a:r>
              <a:rPr lang="en-US" dirty="0"/>
              <a:t>, or both who </a:t>
            </a:r>
            <a:r>
              <a:rPr lang="en-US" dirty="0" smtClean="0"/>
              <a:t>underwent treatment </a:t>
            </a:r>
            <a:r>
              <a:rPr lang="en-US" dirty="0"/>
              <a:t>with </a:t>
            </a:r>
            <a:r>
              <a:rPr lang="en-US" dirty="0" err="1"/>
              <a:t>phentermine-topirimate</a:t>
            </a:r>
            <a:r>
              <a:rPr lang="en-US" dirty="0"/>
              <a:t> also had </a:t>
            </a:r>
            <a:r>
              <a:rPr lang="en-US" dirty="0">
                <a:solidFill>
                  <a:srgbClr val="FF0000"/>
                </a:solidFill>
              </a:rPr>
              <a:t>significant weight loss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0000"/>
                </a:solidFill>
              </a:rPr>
              <a:t>reduced risk </a:t>
            </a:r>
            <a:r>
              <a:rPr lang="en-US" dirty="0">
                <a:solidFill>
                  <a:srgbClr val="FF0000"/>
                </a:solidFill>
              </a:rPr>
              <a:t>of T2D </a:t>
            </a:r>
            <a:r>
              <a:rPr lang="en-US" dirty="0" smtClean="0">
                <a:solidFill>
                  <a:srgbClr val="FF0000"/>
                </a:solidFill>
              </a:rPr>
              <a:t>progression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Therefore</a:t>
            </a:r>
            <a:r>
              <a:rPr lang="en-US" dirty="0"/>
              <a:t>, because </a:t>
            </a:r>
            <a:r>
              <a:rPr lang="en-US" dirty="0" err="1"/>
              <a:t>phentermine-topiramate</a:t>
            </a:r>
            <a:r>
              <a:rPr lang="en-US" dirty="0"/>
              <a:t> seems </a:t>
            </a:r>
            <a:r>
              <a:rPr lang="en-US" dirty="0" smtClean="0"/>
              <a:t>to induce </a:t>
            </a:r>
            <a:r>
              <a:rPr lang="en-US" dirty="0"/>
              <a:t>beneficial effects on weight loss and </a:t>
            </a:r>
            <a:r>
              <a:rPr lang="en-US" dirty="0" err="1"/>
              <a:t>glycemic</a:t>
            </a:r>
            <a:r>
              <a:rPr lang="en-US" dirty="0"/>
              <a:t> control</a:t>
            </a:r>
            <a:r>
              <a:rPr lang="en-US" dirty="0">
                <a:solidFill>
                  <a:srgbClr val="FF0000"/>
                </a:solidFill>
              </a:rPr>
              <a:t>, it warrants </a:t>
            </a:r>
            <a:r>
              <a:rPr lang="en-US" dirty="0" smtClean="0">
                <a:solidFill>
                  <a:srgbClr val="FF0000"/>
                </a:solidFill>
              </a:rPr>
              <a:t>consideration as </a:t>
            </a:r>
            <a:r>
              <a:rPr lang="en-US" dirty="0">
                <a:solidFill>
                  <a:srgbClr val="FF0000"/>
                </a:solidFill>
              </a:rPr>
              <a:t>a potential obesity-related therapy for T2D.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In addition, adipose tissue </a:t>
            </a:r>
            <a:r>
              <a:rPr lang="en-US" dirty="0" smtClean="0"/>
              <a:t>is considered </a:t>
            </a: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chief culprit </a:t>
            </a:r>
            <a:r>
              <a:rPr lang="en-US" dirty="0"/>
              <a:t>in the development of </a:t>
            </a:r>
            <a:r>
              <a:rPr lang="en-US" dirty="0" err="1"/>
              <a:t>multiorgan</a:t>
            </a:r>
            <a:r>
              <a:rPr lang="en-US" dirty="0"/>
              <a:t> insulin resistance </a:t>
            </a:r>
            <a:r>
              <a:rPr lang="en-US" dirty="0" smtClean="0"/>
              <a:t>and b-cell </a:t>
            </a:r>
            <a:r>
              <a:rPr lang="en-US" dirty="0"/>
              <a:t>dysfunction through </a:t>
            </a:r>
            <a:r>
              <a:rPr lang="en-US" dirty="0">
                <a:solidFill>
                  <a:srgbClr val="FF0000"/>
                </a:solidFill>
              </a:rPr>
              <a:t>increased circulatory factors </a:t>
            </a:r>
            <a:r>
              <a:rPr lang="en-US" dirty="0"/>
              <a:t>(free fatty acids, </a:t>
            </a:r>
            <a:r>
              <a:rPr lang="en-US" dirty="0" err="1"/>
              <a:t>leptin</a:t>
            </a:r>
            <a:r>
              <a:rPr lang="en-US" dirty="0"/>
              <a:t>, </a:t>
            </a:r>
            <a:r>
              <a:rPr lang="en-US" dirty="0" smtClean="0"/>
              <a:t>and so </a:t>
            </a:r>
            <a:r>
              <a:rPr lang="en-US" dirty="0"/>
              <a:t>forth) that promote hyperglycemia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0"/>
            <a:ext cx="865822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Dosing/Administration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Phentermine</a:t>
            </a:r>
            <a:r>
              <a:rPr lang="en-US" dirty="0" smtClean="0"/>
              <a:t>/</a:t>
            </a:r>
            <a:r>
              <a:rPr lang="en-US" dirty="0" err="1" smtClean="0"/>
              <a:t>topiramate</a:t>
            </a:r>
            <a:r>
              <a:rPr lang="en-US" dirty="0" smtClean="0"/>
              <a:t> ER is available in 4 doses, which are considerably lower than the maximum recommended doses of the individual medications for other indications.</a:t>
            </a:r>
          </a:p>
          <a:p>
            <a:pPr>
              <a:buNone/>
            </a:pPr>
            <a:r>
              <a:rPr lang="en-US" dirty="0" err="1" smtClean="0"/>
              <a:t>Phentermine</a:t>
            </a:r>
            <a:r>
              <a:rPr lang="en-US" dirty="0" smtClean="0"/>
              <a:t>/</a:t>
            </a:r>
            <a:r>
              <a:rPr lang="en-US" dirty="0" err="1" smtClean="0"/>
              <a:t>topiramate</a:t>
            </a:r>
            <a:r>
              <a:rPr lang="en-US" dirty="0" smtClean="0"/>
              <a:t> ER should be taken </a:t>
            </a:r>
            <a:r>
              <a:rPr lang="en-US" dirty="0" smtClean="0">
                <a:solidFill>
                  <a:srgbClr val="FF0000"/>
                </a:solidFill>
              </a:rPr>
              <a:t>once daily </a:t>
            </a:r>
            <a:r>
              <a:rPr lang="en-US" dirty="0" smtClean="0"/>
              <a:t>in the morning with or without food. </a:t>
            </a:r>
          </a:p>
          <a:p>
            <a:pPr>
              <a:buNone/>
            </a:pPr>
            <a:r>
              <a:rPr lang="en-US" dirty="0" smtClean="0"/>
              <a:t>Evening administration </a:t>
            </a:r>
            <a:r>
              <a:rPr lang="en-US" dirty="0" smtClean="0">
                <a:solidFill>
                  <a:srgbClr val="FF0000"/>
                </a:solidFill>
              </a:rPr>
              <a:t>should be avoided</a:t>
            </a:r>
            <a:r>
              <a:rPr lang="en-US" dirty="0" smtClean="0"/>
              <a:t> to prevent </a:t>
            </a:r>
            <a:r>
              <a:rPr lang="en-US" b="1" dirty="0" smtClean="0"/>
              <a:t>insomnia</a:t>
            </a:r>
            <a:r>
              <a:rPr lang="en-US" dirty="0" smtClean="0"/>
              <a:t> associated with </a:t>
            </a:r>
            <a:r>
              <a:rPr lang="en-US" dirty="0" err="1" smtClean="0"/>
              <a:t>phentermine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620000" cy="5592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Gradual dose escalation, which helps minimize risks and adverse events, should be done as follows: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3.75/23</a:t>
            </a:r>
            <a:r>
              <a:rPr lang="en-US" dirty="0" smtClean="0"/>
              <a:t> mg daily for </a:t>
            </a:r>
            <a:r>
              <a:rPr lang="en-US" b="1" dirty="0" smtClean="0"/>
              <a:t>14 days </a:t>
            </a:r>
            <a:r>
              <a:rPr lang="en-US" dirty="0" smtClean="0"/>
              <a:t>then </a:t>
            </a:r>
            <a:r>
              <a:rPr lang="en-US" b="1" dirty="0" smtClean="0"/>
              <a:t>7.5/46</a:t>
            </a:r>
            <a:r>
              <a:rPr lang="en-US" dirty="0" smtClean="0"/>
              <a:t> mg daily At </a:t>
            </a:r>
            <a:r>
              <a:rPr lang="en-US" b="1" dirty="0" smtClean="0"/>
              <a:t>12 weeks</a:t>
            </a:r>
            <a:r>
              <a:rPr lang="en-US" dirty="0" smtClean="0"/>
              <a:t>: option to increase to </a:t>
            </a:r>
            <a:r>
              <a:rPr lang="en-US" b="1" dirty="0" smtClean="0"/>
              <a:t>11.25/69</a:t>
            </a:r>
            <a:r>
              <a:rPr lang="en-US" dirty="0" smtClean="0"/>
              <a:t> mg daily then </a:t>
            </a:r>
            <a:r>
              <a:rPr lang="en-US" b="1" dirty="0" smtClean="0"/>
              <a:t>15/96</a:t>
            </a:r>
            <a:r>
              <a:rPr lang="en-US" dirty="0" smtClean="0"/>
              <a:t> mg daily</a:t>
            </a:r>
          </a:p>
          <a:p>
            <a:pPr>
              <a:buNone/>
            </a:pPr>
            <a:r>
              <a:rPr lang="en-US" dirty="0" smtClean="0"/>
              <a:t>The medication should be </a:t>
            </a:r>
            <a:r>
              <a:rPr lang="en-US" dirty="0" smtClean="0">
                <a:solidFill>
                  <a:srgbClr val="FF0000"/>
                </a:solidFill>
              </a:rPr>
              <a:t>discontinued</a:t>
            </a:r>
            <a:r>
              <a:rPr lang="en-US" dirty="0" smtClean="0"/>
              <a:t> or the dose should be escalated if </a:t>
            </a:r>
            <a:r>
              <a:rPr lang="en-US" dirty="0" smtClean="0">
                <a:solidFill>
                  <a:srgbClr val="FF0000"/>
                </a:solidFill>
              </a:rPr>
              <a:t>3%</a:t>
            </a:r>
            <a:r>
              <a:rPr lang="en-US" dirty="0" smtClean="0"/>
              <a:t> weight loss is not achieved after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12 weeks at 7.5/46 mg daily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addition, if </a:t>
            </a:r>
            <a:r>
              <a:rPr lang="en-US" dirty="0" smtClean="0">
                <a:solidFill>
                  <a:srgbClr val="FF0000"/>
                </a:solidFill>
              </a:rPr>
              <a:t>5%</a:t>
            </a:r>
            <a:r>
              <a:rPr lang="en-US" dirty="0" smtClean="0"/>
              <a:t> weight loss is not achieved </a:t>
            </a:r>
            <a:r>
              <a:rPr lang="en-US" dirty="0" smtClean="0">
                <a:solidFill>
                  <a:srgbClr val="FF0000"/>
                </a:solidFill>
              </a:rPr>
              <a:t>after 12 </a:t>
            </a:r>
            <a:r>
              <a:rPr lang="en-US" dirty="0" smtClean="0"/>
              <a:t>weeks on the maximum dose (</a:t>
            </a:r>
            <a:r>
              <a:rPr lang="en-US" dirty="0" smtClean="0">
                <a:solidFill>
                  <a:srgbClr val="FF0000"/>
                </a:solidFill>
              </a:rPr>
              <a:t>15/92 mg</a:t>
            </a:r>
            <a:r>
              <a:rPr lang="en-US" dirty="0" smtClean="0"/>
              <a:t>), the medication should be </a:t>
            </a:r>
            <a:r>
              <a:rPr lang="en-US" dirty="0" smtClean="0">
                <a:solidFill>
                  <a:srgbClr val="FF0000"/>
                </a:solidFill>
              </a:rPr>
              <a:t>discontinued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b="1" dirty="0" smtClean="0"/>
              <a:t>Gradual discontinuation </a:t>
            </a:r>
            <a:r>
              <a:rPr lang="en-US" dirty="0" smtClean="0"/>
              <a:t>is recommended to </a:t>
            </a:r>
            <a:r>
              <a:rPr lang="en-US" dirty="0" smtClean="0">
                <a:solidFill>
                  <a:srgbClr val="FF0000"/>
                </a:solidFill>
              </a:rPr>
              <a:t>prevent seizure </a:t>
            </a:r>
            <a:r>
              <a:rPr lang="en-US" dirty="0" smtClean="0"/>
              <a:t>from rapid withdrawal of </a:t>
            </a:r>
            <a:r>
              <a:rPr lang="en-US" dirty="0" err="1" smtClean="0"/>
              <a:t>topiramate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The medication is pregnancy </a:t>
            </a:r>
            <a:r>
              <a:rPr lang="en-US" dirty="0" smtClean="0">
                <a:solidFill>
                  <a:srgbClr val="FF0000"/>
                </a:solidFill>
              </a:rPr>
              <a:t>category X</a:t>
            </a:r>
            <a:r>
              <a:rPr lang="en-US" dirty="0" smtClean="0"/>
              <a:t>, and the FDA requires a Risk Evaluation and Mitigation Strategy (REMS) to inform prescribers and women of reproductive potential about the following:</a:t>
            </a:r>
          </a:p>
          <a:p>
            <a:pPr>
              <a:buNone/>
            </a:pPr>
            <a:r>
              <a:rPr lang="en-US" dirty="0" smtClean="0"/>
              <a:t> Increased risk of </a:t>
            </a:r>
            <a:r>
              <a:rPr lang="en-US" dirty="0" smtClean="0">
                <a:solidFill>
                  <a:srgbClr val="FF0000"/>
                </a:solidFill>
              </a:rPr>
              <a:t>congenital malformation</a:t>
            </a:r>
            <a:r>
              <a:rPr lang="en-US" dirty="0" smtClean="0"/>
              <a:t>, specifically </a:t>
            </a:r>
            <a:r>
              <a:rPr lang="en-US" dirty="0" err="1" smtClean="0">
                <a:solidFill>
                  <a:srgbClr val="FF0000"/>
                </a:solidFill>
              </a:rPr>
              <a:t>orofacial</a:t>
            </a:r>
            <a:r>
              <a:rPr lang="en-US" dirty="0" smtClean="0">
                <a:solidFill>
                  <a:srgbClr val="FF0000"/>
                </a:solidFill>
              </a:rPr>
              <a:t> clefts</a:t>
            </a:r>
            <a:r>
              <a:rPr lang="en-US" dirty="0" smtClean="0"/>
              <a:t>, in infants exposed to </a:t>
            </a:r>
            <a:r>
              <a:rPr lang="en-US" dirty="0" err="1" smtClean="0"/>
              <a:t>phentermine</a:t>
            </a:r>
            <a:r>
              <a:rPr lang="en-US" dirty="0" smtClean="0"/>
              <a:t>/</a:t>
            </a:r>
            <a:r>
              <a:rPr lang="en-US" dirty="0" err="1" smtClean="0"/>
              <a:t>topiramate</a:t>
            </a:r>
            <a:r>
              <a:rPr lang="en-US" dirty="0" smtClean="0"/>
              <a:t> ER during the first trimester of pregnancy</a:t>
            </a:r>
          </a:p>
          <a:p>
            <a:pPr>
              <a:buNone/>
            </a:pPr>
            <a:r>
              <a:rPr lang="en-US" dirty="0" smtClean="0"/>
              <a:t> Importance of </a:t>
            </a:r>
            <a:r>
              <a:rPr lang="en-US" dirty="0" smtClean="0">
                <a:solidFill>
                  <a:srgbClr val="FF0000"/>
                </a:solidFill>
              </a:rPr>
              <a:t>pregnancy prevention </a:t>
            </a:r>
            <a:r>
              <a:rPr lang="en-US" dirty="0" smtClean="0"/>
              <a:t>for women of reproductive potential receiving </a:t>
            </a:r>
            <a:r>
              <a:rPr lang="en-US" dirty="0" err="1" smtClean="0"/>
              <a:t>phentermine</a:t>
            </a:r>
            <a:r>
              <a:rPr lang="en-US" dirty="0" smtClean="0"/>
              <a:t>/</a:t>
            </a:r>
            <a:r>
              <a:rPr lang="en-US" dirty="0" err="1" smtClean="0"/>
              <a:t>topiramate</a:t>
            </a:r>
            <a:r>
              <a:rPr lang="en-US" dirty="0" smtClean="0"/>
              <a:t> ER Need to </a:t>
            </a:r>
            <a:r>
              <a:rPr lang="en-US" dirty="0" smtClean="0">
                <a:solidFill>
                  <a:srgbClr val="FF0000"/>
                </a:solidFill>
              </a:rPr>
              <a:t>discontinue</a:t>
            </a:r>
            <a:r>
              <a:rPr lang="en-US" dirty="0" smtClean="0"/>
              <a:t> </a:t>
            </a:r>
            <a:r>
              <a:rPr lang="en-US" dirty="0" err="1" smtClean="0"/>
              <a:t>phentermine</a:t>
            </a:r>
            <a:r>
              <a:rPr lang="en-US" dirty="0" smtClean="0"/>
              <a:t>/</a:t>
            </a:r>
            <a:r>
              <a:rPr lang="en-US" dirty="0" err="1" smtClean="0"/>
              <a:t>topiramate</a:t>
            </a:r>
            <a:r>
              <a:rPr lang="en-US" dirty="0" smtClean="0"/>
              <a:t> ER </a:t>
            </a:r>
            <a:r>
              <a:rPr lang="en-US" dirty="0" smtClean="0">
                <a:solidFill>
                  <a:srgbClr val="FF0000"/>
                </a:solidFill>
              </a:rPr>
              <a:t>immediately if pregnancy occurs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Side Effects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most common TEAEs with </a:t>
            </a:r>
            <a:r>
              <a:rPr lang="en-US" dirty="0" err="1" smtClean="0"/>
              <a:t>phentermine</a:t>
            </a:r>
            <a:r>
              <a:rPr lang="en-US" dirty="0" smtClean="0"/>
              <a:t>/</a:t>
            </a:r>
            <a:r>
              <a:rPr lang="en-US" dirty="0" err="1" smtClean="0"/>
              <a:t>topiramate</a:t>
            </a:r>
            <a:r>
              <a:rPr lang="en-US" dirty="0" smtClean="0"/>
              <a:t> ER include the following: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Paresthesia</a:t>
            </a:r>
            <a:endParaRPr lang="en-US" dirty="0" smtClean="0"/>
          </a:p>
          <a:p>
            <a:r>
              <a:rPr lang="en-US" dirty="0" smtClean="0"/>
              <a:t> Dizziness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Dysgeusia</a:t>
            </a:r>
            <a:endParaRPr lang="en-US" dirty="0" smtClean="0"/>
          </a:p>
          <a:p>
            <a:r>
              <a:rPr lang="en-US" dirty="0" smtClean="0"/>
              <a:t> Insomnia</a:t>
            </a:r>
          </a:p>
          <a:p>
            <a:r>
              <a:rPr lang="en-US" dirty="0" smtClean="0"/>
              <a:t> Constipation</a:t>
            </a:r>
          </a:p>
          <a:p>
            <a:r>
              <a:rPr lang="en-US" dirty="0" smtClean="0"/>
              <a:t> Dry mouth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Drug-Drug Interactions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MAOIs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Sympathomimetic</a:t>
            </a:r>
            <a:r>
              <a:rPr lang="en-US" dirty="0" smtClean="0"/>
              <a:t> amines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Contraindications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Pregnancy (recommend pregnancy test before starting followed by monthly tests in appropriate patients)</a:t>
            </a:r>
          </a:p>
          <a:p>
            <a:r>
              <a:rPr lang="en-US" dirty="0" smtClean="0"/>
              <a:t> Glaucoma</a:t>
            </a:r>
          </a:p>
          <a:p>
            <a:r>
              <a:rPr lang="en-US" dirty="0" smtClean="0"/>
              <a:t> Hyperthyroidism</a:t>
            </a:r>
          </a:p>
          <a:p>
            <a:r>
              <a:rPr lang="en-US" dirty="0" smtClean="0"/>
              <a:t> Use during or within 14 days of taking MAOIs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Orlistat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5638800" cy="3733799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Orlistat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b="1" dirty="0"/>
              <a:t>gastric</a:t>
            </a:r>
            <a:r>
              <a:rPr lang="en-US" dirty="0"/>
              <a:t> and </a:t>
            </a:r>
            <a:r>
              <a:rPr lang="en-US" b="1" dirty="0"/>
              <a:t>pancreatic </a:t>
            </a:r>
            <a:r>
              <a:rPr lang="en-US" b="1" dirty="0" smtClean="0"/>
              <a:t>lipase inhibitor</a:t>
            </a:r>
            <a:r>
              <a:rPr lang="en-US" dirty="0" smtClean="0"/>
              <a:t> </a:t>
            </a:r>
            <a:r>
              <a:rPr lang="en-US" dirty="0"/>
              <a:t>that blocks dietary </a:t>
            </a:r>
            <a:r>
              <a:rPr lang="en-US" dirty="0">
                <a:solidFill>
                  <a:srgbClr val="FF0000"/>
                </a:solidFill>
              </a:rPr>
              <a:t>fat </a:t>
            </a:r>
            <a:r>
              <a:rPr lang="en-US" dirty="0" smtClean="0">
                <a:solidFill>
                  <a:srgbClr val="FF0000"/>
                </a:solidFill>
              </a:rPr>
              <a:t>absorption </a:t>
            </a:r>
            <a:r>
              <a:rPr lang="en-US" dirty="0" smtClean="0"/>
              <a:t>from </a:t>
            </a:r>
            <a:r>
              <a:rPr lang="en-US" dirty="0"/>
              <a:t>the gastrointestinal system </a:t>
            </a:r>
            <a:r>
              <a:rPr lang="en-US" dirty="0" smtClean="0"/>
              <a:t>by approximately </a:t>
            </a:r>
            <a:r>
              <a:rPr lang="en-US" dirty="0">
                <a:solidFill>
                  <a:srgbClr val="FF0000"/>
                </a:solidFill>
              </a:rPr>
              <a:t>30%. </a:t>
            </a:r>
          </a:p>
        </p:txBody>
      </p:sp>
      <p:pic>
        <p:nvPicPr>
          <p:cNvPr id="7171" name="Picture 3" descr="C:\Users\mohan\Desktop\orlist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371600"/>
            <a:ext cx="3581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848600" cy="5440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Randomized trials and  meta-analyses </a:t>
            </a:r>
            <a:r>
              <a:rPr lang="en-US" dirty="0"/>
              <a:t>have demonstrated that </a:t>
            </a:r>
            <a:r>
              <a:rPr lang="en-US" dirty="0" err="1"/>
              <a:t>orlistat</a:t>
            </a:r>
            <a:r>
              <a:rPr lang="en-US" dirty="0"/>
              <a:t> treatment can produce </a:t>
            </a:r>
            <a:r>
              <a:rPr lang="en-US" dirty="0">
                <a:solidFill>
                  <a:srgbClr val="FF0000"/>
                </a:solidFill>
              </a:rPr>
              <a:t>weight loss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reduce </a:t>
            </a:r>
            <a:r>
              <a:rPr lang="en-US" dirty="0">
                <a:solidFill>
                  <a:srgbClr val="FF0000"/>
                </a:solidFill>
              </a:rPr>
              <a:t>the incidence of T2D </a:t>
            </a:r>
            <a:r>
              <a:rPr lang="en-US" dirty="0"/>
              <a:t>in people with impaired glucose </a:t>
            </a:r>
            <a:r>
              <a:rPr lang="en-US" dirty="0" smtClean="0"/>
              <a:t>tolerance.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A recent </a:t>
            </a:r>
            <a:r>
              <a:rPr lang="en-US" dirty="0" smtClean="0"/>
              <a:t>randomized controlled </a:t>
            </a:r>
            <a:r>
              <a:rPr lang="en-US" dirty="0"/>
              <a:t>trial over 1 year reported </a:t>
            </a:r>
            <a:r>
              <a:rPr lang="en-US" dirty="0">
                <a:solidFill>
                  <a:srgbClr val="FF0000"/>
                </a:solidFill>
              </a:rPr>
              <a:t>greater weight loss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improvements </a:t>
            </a:r>
            <a:r>
              <a:rPr lang="en-US" dirty="0" smtClean="0">
                <a:solidFill>
                  <a:srgbClr val="FF0000"/>
                </a:solidFill>
              </a:rPr>
              <a:t>in insulin </a:t>
            </a:r>
            <a:r>
              <a:rPr lang="en-US" dirty="0">
                <a:solidFill>
                  <a:srgbClr val="FF0000"/>
                </a:solidFill>
              </a:rPr>
              <a:t>sensitivity </a:t>
            </a:r>
            <a:r>
              <a:rPr lang="en-US" dirty="0"/>
              <a:t>in patients treated with </a:t>
            </a:r>
            <a:r>
              <a:rPr lang="en-US" dirty="0" err="1"/>
              <a:t>orlistat</a:t>
            </a:r>
            <a:r>
              <a:rPr lang="en-US" dirty="0"/>
              <a:t> as compared with those treated </a:t>
            </a:r>
            <a:r>
              <a:rPr lang="en-US" dirty="0" smtClean="0"/>
              <a:t>with placebo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Newer understandings of T2D </a:t>
            </a:r>
            <a:r>
              <a:rPr lang="en-US" dirty="0" err="1" smtClean="0"/>
              <a:t>pathophysiology</a:t>
            </a:r>
            <a:r>
              <a:rPr lang="en-US" dirty="0" smtClean="0"/>
              <a:t> acknowledge that the </a:t>
            </a:r>
            <a:r>
              <a:rPr lang="en-US" dirty="0" smtClean="0">
                <a:solidFill>
                  <a:srgbClr val="FF0000"/>
                </a:solidFill>
              </a:rPr>
              <a:t>gastrointestinal tract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, small intestine), </a:t>
            </a:r>
            <a:r>
              <a:rPr lang="en-US" dirty="0" smtClean="0">
                <a:solidFill>
                  <a:srgbClr val="FF0000"/>
                </a:solidFill>
              </a:rPr>
              <a:t>kidney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brain</a:t>
            </a:r>
            <a:r>
              <a:rPr lang="en-US" dirty="0" smtClean="0"/>
              <a:t> in addition to the a </a:t>
            </a:r>
            <a:r>
              <a:rPr lang="en-US" dirty="0" err="1" smtClean="0"/>
              <a:t>forementioned</a:t>
            </a:r>
            <a:r>
              <a:rPr lang="en-US" dirty="0" smtClean="0"/>
              <a:t> organs collectively play an important role in the progression to T2D.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086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Several mechanisms have been proposed to account for the </a:t>
            </a:r>
            <a:r>
              <a:rPr lang="en-US" dirty="0" err="1" smtClean="0"/>
              <a:t>antidiabetic</a:t>
            </a:r>
            <a:r>
              <a:rPr lang="en-US" dirty="0"/>
              <a:t> </a:t>
            </a:r>
            <a:r>
              <a:rPr lang="en-US" dirty="0" smtClean="0"/>
              <a:t>effect </a:t>
            </a:r>
            <a:r>
              <a:rPr lang="en-US" dirty="0"/>
              <a:t>of </a:t>
            </a:r>
            <a:r>
              <a:rPr lang="en-US" dirty="0" err="1"/>
              <a:t>orlistat</a:t>
            </a:r>
            <a:r>
              <a:rPr lang="en-US" dirty="0"/>
              <a:t>, </a:t>
            </a:r>
            <a:r>
              <a:rPr lang="en-US" dirty="0" smtClean="0"/>
              <a:t>such as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improved insulin </a:t>
            </a:r>
            <a:r>
              <a:rPr lang="en-US" dirty="0" smtClean="0">
                <a:solidFill>
                  <a:srgbClr val="FF0000"/>
                </a:solidFill>
              </a:rPr>
              <a:t>sensitivity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incomplete dietary fat </a:t>
            </a:r>
            <a:r>
              <a:rPr lang="en-US" dirty="0" smtClean="0">
                <a:solidFill>
                  <a:srgbClr val="FF0000"/>
                </a:solidFill>
              </a:rPr>
              <a:t>digestion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partial </a:t>
            </a:r>
            <a:r>
              <a:rPr lang="en-US" dirty="0">
                <a:solidFill>
                  <a:srgbClr val="FF0000"/>
                </a:solidFill>
              </a:rPr>
              <a:t>stimulation of GLP-1 </a:t>
            </a:r>
            <a:r>
              <a:rPr lang="en-US" dirty="0" smtClean="0">
                <a:solidFill>
                  <a:srgbClr val="FF0000"/>
                </a:solidFill>
              </a:rPr>
              <a:t>release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decreases in visceral </a:t>
            </a:r>
            <a:r>
              <a:rPr lang="en-US" dirty="0" smtClean="0">
                <a:solidFill>
                  <a:srgbClr val="FF0000"/>
                </a:solidFill>
              </a:rPr>
              <a:t>adiposity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However, </a:t>
            </a:r>
            <a:r>
              <a:rPr lang="en-US" dirty="0" err="1" smtClean="0"/>
              <a:t>orlistat</a:t>
            </a:r>
            <a:r>
              <a:rPr lang="en-US" dirty="0" smtClean="0"/>
              <a:t> use predisposes patients to </a:t>
            </a:r>
            <a:r>
              <a:rPr lang="en-US" dirty="0" smtClean="0">
                <a:solidFill>
                  <a:srgbClr val="FF0000"/>
                </a:solidFill>
              </a:rPr>
              <a:t>fecal urgency</a:t>
            </a:r>
            <a:r>
              <a:rPr lang="en-US" dirty="0" smtClean="0"/>
              <a:t>, mild </a:t>
            </a:r>
            <a:r>
              <a:rPr lang="en-US" dirty="0" err="1" smtClean="0">
                <a:solidFill>
                  <a:srgbClr val="FF0000"/>
                </a:solidFill>
              </a:rPr>
              <a:t>steatorrhea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flatus</a:t>
            </a:r>
            <a:r>
              <a:rPr lang="en-US" dirty="0" smtClean="0"/>
              <a:t> with discharge, and the drug may interfere with absorption of </a:t>
            </a:r>
            <a:r>
              <a:rPr lang="en-US" dirty="0" smtClean="0">
                <a:solidFill>
                  <a:srgbClr val="FF0000"/>
                </a:solidFill>
              </a:rPr>
              <a:t>fat-soluble vitamins. </a:t>
            </a:r>
          </a:p>
          <a:p>
            <a:pPr>
              <a:buNone/>
            </a:pPr>
            <a:r>
              <a:rPr lang="en-US" dirty="0" smtClean="0"/>
              <a:t>As such, </a:t>
            </a:r>
            <a:r>
              <a:rPr lang="en-US" dirty="0" err="1" smtClean="0"/>
              <a:t>orlistat</a:t>
            </a:r>
            <a:r>
              <a:rPr lang="en-US" dirty="0" smtClean="0"/>
              <a:t> should be used with caution to ensure </a:t>
            </a:r>
            <a:r>
              <a:rPr lang="en-US" dirty="0" smtClean="0">
                <a:solidFill>
                  <a:srgbClr val="FF0000"/>
                </a:solidFill>
              </a:rPr>
              <a:t>healthy nutrient intake </a:t>
            </a:r>
            <a:r>
              <a:rPr lang="en-US" dirty="0" smtClean="0"/>
              <a:t>for the patient.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Dosing/Administration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7818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The recommended dosage of </a:t>
            </a:r>
            <a:r>
              <a:rPr lang="en-US" dirty="0" err="1" smtClean="0"/>
              <a:t>orlistat</a:t>
            </a:r>
            <a:r>
              <a:rPr lang="en-US" dirty="0" smtClean="0"/>
              <a:t> is one </a:t>
            </a:r>
            <a:r>
              <a:rPr lang="en-US" dirty="0" smtClean="0">
                <a:solidFill>
                  <a:srgbClr val="FF0000"/>
                </a:solidFill>
              </a:rPr>
              <a:t>120-mg </a:t>
            </a:r>
            <a:r>
              <a:rPr lang="en-US" dirty="0" smtClean="0"/>
              <a:t>capsule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Xenical</a:t>
            </a:r>
            <a:r>
              <a:rPr lang="en-US" dirty="0" smtClean="0"/>
              <a:t>) or one </a:t>
            </a:r>
            <a:r>
              <a:rPr lang="en-US" dirty="0" smtClean="0">
                <a:solidFill>
                  <a:srgbClr val="FF0000"/>
                </a:solidFill>
              </a:rPr>
              <a:t>60-mg</a:t>
            </a:r>
            <a:r>
              <a:rPr lang="en-US" dirty="0" smtClean="0"/>
              <a:t> capsule (</a:t>
            </a:r>
            <a:r>
              <a:rPr lang="en-US" dirty="0" err="1" smtClean="0"/>
              <a:t>Alli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3 times a day </a:t>
            </a:r>
            <a:r>
              <a:rPr lang="en-US" dirty="0" smtClean="0"/>
              <a:t>with each main meal containing fat. </a:t>
            </a:r>
          </a:p>
          <a:p>
            <a:pPr>
              <a:buNone/>
            </a:pPr>
            <a:r>
              <a:rPr lang="en-US" dirty="0" smtClean="0"/>
              <a:t>It can be taken during or up to </a:t>
            </a:r>
            <a:r>
              <a:rPr lang="en-US" dirty="0" smtClean="0">
                <a:solidFill>
                  <a:srgbClr val="FF0000"/>
                </a:solidFill>
              </a:rPr>
              <a:t>1 hour after the meal</a:t>
            </a:r>
            <a:r>
              <a:rPr lang="en-US" dirty="0" smtClean="0"/>
              <a:t>. Patients should be advised to follow a nutritionally balanced, </a:t>
            </a:r>
            <a:r>
              <a:rPr lang="en-US" dirty="0" smtClean="0">
                <a:solidFill>
                  <a:srgbClr val="FF0000"/>
                </a:solidFill>
              </a:rPr>
              <a:t>reduced-calorie diet </a:t>
            </a:r>
            <a:r>
              <a:rPr lang="en-US" dirty="0" smtClean="0"/>
              <a:t>with approximately </a:t>
            </a:r>
            <a:r>
              <a:rPr lang="en-US" dirty="0" smtClean="0">
                <a:solidFill>
                  <a:srgbClr val="FF0000"/>
                </a:solidFill>
              </a:rPr>
              <a:t>30% of calories from fat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Additionally, the daily intake of fat, carbohydrate, and protein should be distributed over 3 meals.</a:t>
            </a:r>
          </a:p>
          <a:p>
            <a:pPr>
              <a:buNone/>
            </a:pPr>
            <a:r>
              <a:rPr lang="en-US" dirty="0" smtClean="0"/>
              <a:t>As </a:t>
            </a:r>
            <a:r>
              <a:rPr lang="en-US" dirty="0" err="1" smtClean="0"/>
              <a:t>orlistat</a:t>
            </a:r>
            <a:r>
              <a:rPr lang="en-US" dirty="0" smtClean="0"/>
              <a:t> decreases the absorption of fat-soluble vitamins (A, D, E, and K), patients </a:t>
            </a:r>
            <a:r>
              <a:rPr lang="en-US" dirty="0" smtClean="0">
                <a:solidFill>
                  <a:srgbClr val="FF0000"/>
                </a:solidFill>
              </a:rPr>
              <a:t>should take a multivitamin </a:t>
            </a:r>
            <a:r>
              <a:rPr lang="en-US" dirty="0" smtClean="0"/>
              <a:t>(separately </a:t>
            </a:r>
            <a:r>
              <a:rPr lang="en-US" dirty="0" err="1" smtClean="0"/>
              <a:t>fromthemedication</a:t>
            </a:r>
            <a:r>
              <a:rPr lang="en-US" dirty="0" smtClean="0"/>
              <a:t>) to </a:t>
            </a:r>
            <a:r>
              <a:rPr lang="en-US" dirty="0" smtClean="0">
                <a:solidFill>
                  <a:srgbClr val="FF0000"/>
                </a:solidFill>
              </a:rPr>
              <a:t>ensure adequate nutrition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Side Effects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most common TEAEs with </a:t>
            </a:r>
            <a:r>
              <a:rPr lang="en-US" dirty="0" err="1" smtClean="0"/>
              <a:t>orlistat</a:t>
            </a:r>
            <a:r>
              <a:rPr lang="en-US" dirty="0" smtClean="0"/>
              <a:t> include the following:</a:t>
            </a:r>
          </a:p>
          <a:p>
            <a:r>
              <a:rPr lang="en-US" dirty="0" smtClean="0"/>
              <a:t> Oily spotting</a:t>
            </a:r>
          </a:p>
          <a:p>
            <a:r>
              <a:rPr lang="en-US" dirty="0" smtClean="0"/>
              <a:t> Flatus with discharge</a:t>
            </a:r>
          </a:p>
          <a:p>
            <a:r>
              <a:rPr lang="en-US" dirty="0" smtClean="0"/>
              <a:t> Fecal urgency</a:t>
            </a:r>
          </a:p>
          <a:p>
            <a:r>
              <a:rPr lang="en-US" dirty="0" smtClean="0"/>
              <a:t> Fatty/oily stool</a:t>
            </a:r>
          </a:p>
          <a:p>
            <a:r>
              <a:rPr lang="en-US" dirty="0" smtClean="0"/>
              <a:t> Oily evacuation</a:t>
            </a:r>
          </a:p>
          <a:p>
            <a:r>
              <a:rPr lang="en-US" dirty="0" smtClean="0"/>
              <a:t> Increased defecation</a:t>
            </a:r>
          </a:p>
          <a:p>
            <a:r>
              <a:rPr lang="en-US" dirty="0" smtClean="0"/>
              <a:t> Fecal incontinence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3200" b="1" dirty="0" smtClean="0"/>
              <a:t>Drug-Drug Interactions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Cyclosporine (should be taken 2 hours before or after </a:t>
            </a:r>
            <a:r>
              <a:rPr lang="en-US" dirty="0" err="1" smtClean="0"/>
              <a:t>orlistat</a:t>
            </a:r>
            <a:r>
              <a:rPr lang="en-US" dirty="0" smtClean="0"/>
              <a:t> dose)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Levothyroxine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Warfarin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Antiepileptic drugs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4100" b="1" dirty="0" smtClean="0"/>
              <a:t>Contraindications</a:t>
            </a:r>
          </a:p>
          <a:p>
            <a:pPr>
              <a:buNone/>
            </a:pPr>
            <a:r>
              <a:rPr lang="en-US" dirty="0" smtClean="0"/>
              <a:t> Pregnancy</a:t>
            </a:r>
          </a:p>
          <a:p>
            <a:pPr>
              <a:buNone/>
            </a:pPr>
            <a:r>
              <a:rPr lang="en-US" dirty="0" smtClean="0"/>
              <a:t> Chronic </a:t>
            </a:r>
            <a:r>
              <a:rPr lang="en-US" dirty="0" err="1" smtClean="0"/>
              <a:t>malabsorption</a:t>
            </a:r>
            <a:r>
              <a:rPr lang="en-US" dirty="0" smtClean="0"/>
              <a:t> syndrome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Cholestasis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Known hypersensitivity to </a:t>
            </a:r>
            <a:r>
              <a:rPr lang="en-US" dirty="0" err="1" smtClean="0"/>
              <a:t>orlistat</a:t>
            </a:r>
            <a:r>
              <a:rPr lang="en-US" dirty="0" smtClean="0"/>
              <a:t> or to any</a:t>
            </a:r>
          </a:p>
          <a:p>
            <a:pPr>
              <a:buNone/>
            </a:pPr>
            <a:r>
              <a:rPr lang="en-US" dirty="0" smtClean="0"/>
              <a:t> component of the product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Lorcaserin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6324600" cy="42671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Lorcaserin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dirty="0">
                <a:solidFill>
                  <a:srgbClr val="FF0000"/>
                </a:solidFill>
              </a:rPr>
              <a:t>selective agonist of the serotonin 2C receptor</a:t>
            </a:r>
            <a:r>
              <a:rPr lang="en-US" dirty="0"/>
              <a:t>. It activates </a:t>
            </a:r>
            <a:r>
              <a:rPr lang="en-US" dirty="0" smtClean="0"/>
              <a:t>central serotonin </a:t>
            </a:r>
            <a:r>
              <a:rPr lang="en-US" dirty="0"/>
              <a:t>2C receptors with a functional selectivity of approximately 15 and 100 </a:t>
            </a:r>
            <a:r>
              <a:rPr lang="en-US" dirty="0" smtClean="0"/>
              <a:t>times over </a:t>
            </a:r>
            <a:r>
              <a:rPr lang="en-US" dirty="0"/>
              <a:t>that for serotonin receptors 2A and 2B, respectively.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It </a:t>
            </a:r>
            <a:r>
              <a:rPr lang="en-US" dirty="0">
                <a:solidFill>
                  <a:srgbClr val="FF0000"/>
                </a:solidFill>
              </a:rPr>
              <a:t>reduces appetite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0000"/>
                </a:solidFill>
              </a:rPr>
              <a:t>food intake </a:t>
            </a:r>
            <a:r>
              <a:rPr lang="en-US" dirty="0"/>
              <a:t>thereby </a:t>
            </a:r>
            <a:r>
              <a:rPr lang="en-US" dirty="0">
                <a:solidFill>
                  <a:srgbClr val="FF0000"/>
                </a:solidFill>
              </a:rPr>
              <a:t>reducing body weight </a:t>
            </a:r>
            <a:r>
              <a:rPr lang="en-US" dirty="0"/>
              <a:t>in men and </a:t>
            </a:r>
            <a:r>
              <a:rPr lang="en-US" dirty="0" smtClean="0"/>
              <a:t>women.</a:t>
            </a:r>
          </a:p>
        </p:txBody>
      </p:sp>
      <p:pic>
        <p:nvPicPr>
          <p:cNvPr id="8194" name="Picture 2" descr="C:\Users\mohan\Desktop\belvi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143000"/>
            <a:ext cx="154305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Currently, this treatment is recommended for obese (body mass index 30 kg/m2) individuals or overweight (body mass index 27 kg/m2) people who suffer from at least one weight-related complication, such as hypertension, T2D, or </a:t>
            </a:r>
            <a:r>
              <a:rPr lang="en-US" dirty="0" err="1" smtClean="0"/>
              <a:t>dyslipidemia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696200" cy="54403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In a randomized </a:t>
            </a:r>
            <a:r>
              <a:rPr lang="en-US" dirty="0" smtClean="0"/>
              <a:t>trial called </a:t>
            </a:r>
            <a:r>
              <a:rPr lang="en-US" dirty="0"/>
              <a:t>BLOOM-DM, 604 patients with T2D were randomly assigned to </a:t>
            </a:r>
            <a:r>
              <a:rPr lang="en-US" dirty="0" err="1" smtClean="0"/>
              <a:t>lorcaserin</a:t>
            </a:r>
            <a:r>
              <a:rPr lang="en-US" dirty="0"/>
              <a:t> </a:t>
            </a:r>
            <a:r>
              <a:rPr lang="en-US" dirty="0" smtClean="0"/>
              <a:t>(10 </a:t>
            </a:r>
            <a:r>
              <a:rPr lang="en-US" dirty="0"/>
              <a:t>mg once daily or twice daily) or placebo, and most patients were treated with </a:t>
            </a:r>
            <a:r>
              <a:rPr lang="en-US" dirty="0" err="1" smtClean="0"/>
              <a:t>metformin</a:t>
            </a:r>
            <a:r>
              <a:rPr lang="en-US" dirty="0" smtClean="0"/>
              <a:t>, an </a:t>
            </a:r>
            <a:r>
              <a:rPr lang="en-US" dirty="0"/>
              <a:t>SFU, or both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After </a:t>
            </a:r>
            <a:r>
              <a:rPr lang="en-US" dirty="0"/>
              <a:t>1 year, more patients </a:t>
            </a:r>
            <a:r>
              <a:rPr lang="en-US" dirty="0">
                <a:solidFill>
                  <a:srgbClr val="FF0000"/>
                </a:solidFill>
              </a:rPr>
              <a:t>lost</a:t>
            </a:r>
            <a:r>
              <a:rPr lang="en-US" dirty="0"/>
              <a:t> greater than or equal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>
                <a:solidFill>
                  <a:srgbClr val="FF0000"/>
                </a:solidFill>
              </a:rPr>
              <a:t>% of their body weight </a:t>
            </a:r>
            <a:r>
              <a:rPr lang="en-US" dirty="0"/>
              <a:t>with </a:t>
            </a:r>
            <a:r>
              <a:rPr lang="en-US" dirty="0" err="1"/>
              <a:t>lorcaserin</a:t>
            </a:r>
            <a:r>
              <a:rPr lang="en-US" dirty="0"/>
              <a:t> compared with placebo (44.7%, 37.5</a:t>
            </a:r>
            <a:r>
              <a:rPr lang="en-US" dirty="0" smtClean="0"/>
              <a:t>%, and </a:t>
            </a:r>
            <a:r>
              <a:rPr lang="en-US" dirty="0"/>
              <a:t>16.1%, respectively).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There </a:t>
            </a:r>
            <a:r>
              <a:rPr lang="en-US" dirty="0"/>
              <a:t>was also a significant </a:t>
            </a:r>
            <a:r>
              <a:rPr lang="en-US" dirty="0">
                <a:solidFill>
                  <a:srgbClr val="FF0000"/>
                </a:solidFill>
              </a:rPr>
              <a:t>reduction in HbA1c </a:t>
            </a:r>
            <a:r>
              <a:rPr lang="en-US" dirty="0"/>
              <a:t>(1.0</a:t>
            </a:r>
            <a:r>
              <a:rPr lang="en-US" dirty="0" smtClean="0"/>
              <a:t>%, 0.9</a:t>
            </a:r>
            <a:r>
              <a:rPr lang="en-US" dirty="0"/>
              <a:t>%, and 0.4% points, respectively) and </a:t>
            </a:r>
            <a:r>
              <a:rPr lang="en-US" dirty="0">
                <a:solidFill>
                  <a:srgbClr val="FF0000"/>
                </a:solidFill>
              </a:rPr>
              <a:t>fasting blood glucose </a:t>
            </a:r>
            <a:r>
              <a:rPr lang="en-US" dirty="0"/>
              <a:t>(28.4, </a:t>
            </a:r>
            <a:r>
              <a:rPr lang="en-US" dirty="0" smtClean="0"/>
              <a:t>27.4, and </a:t>
            </a:r>
            <a:r>
              <a:rPr lang="en-US" dirty="0"/>
              <a:t>11.9 mg/</a:t>
            </a:r>
            <a:r>
              <a:rPr lang="en-US" dirty="0" err="1"/>
              <a:t>dL</a:t>
            </a:r>
            <a:r>
              <a:rPr lang="en-US" dirty="0"/>
              <a:t>) in the </a:t>
            </a:r>
            <a:r>
              <a:rPr lang="en-US" dirty="0" err="1"/>
              <a:t>lorcaserin</a:t>
            </a:r>
            <a:r>
              <a:rPr lang="en-US" dirty="0"/>
              <a:t> compared with placebo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Because </a:t>
            </a:r>
            <a:r>
              <a:rPr lang="en-US" dirty="0" err="1" smtClean="0"/>
              <a:t>lorcaserin</a:t>
            </a:r>
            <a:r>
              <a:rPr lang="en-US" dirty="0"/>
              <a:t> </a:t>
            </a:r>
            <a:r>
              <a:rPr lang="en-US" dirty="0" smtClean="0"/>
              <a:t>seems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affect body weight </a:t>
            </a:r>
            <a:r>
              <a:rPr lang="en-US" dirty="0"/>
              <a:t>and </a:t>
            </a:r>
            <a:r>
              <a:rPr lang="en-US" dirty="0" err="1">
                <a:solidFill>
                  <a:srgbClr val="FF0000"/>
                </a:solidFill>
              </a:rPr>
              <a:t>glycemic</a:t>
            </a:r>
            <a:r>
              <a:rPr lang="en-US" dirty="0">
                <a:solidFill>
                  <a:srgbClr val="FF0000"/>
                </a:solidFill>
              </a:rPr>
              <a:t> control</a:t>
            </a:r>
            <a:r>
              <a:rPr lang="en-US" dirty="0"/>
              <a:t>, it seems to be an agent </a:t>
            </a:r>
            <a:r>
              <a:rPr lang="en-US" dirty="0" smtClean="0"/>
              <a:t>for promoting </a:t>
            </a:r>
            <a:r>
              <a:rPr lang="en-US" dirty="0"/>
              <a:t>or maintaining weight loss.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However</a:t>
            </a:r>
            <a:r>
              <a:rPr lang="en-US" dirty="0"/>
              <a:t>, future studies are needed to </a:t>
            </a:r>
            <a:r>
              <a:rPr lang="en-US" dirty="0" smtClean="0"/>
              <a:t>clarify the </a:t>
            </a:r>
            <a:r>
              <a:rPr lang="en-US" dirty="0"/>
              <a:t>efficacy of </a:t>
            </a:r>
            <a:r>
              <a:rPr lang="en-US" dirty="0" err="1"/>
              <a:t>lorcaserin</a:t>
            </a:r>
            <a:r>
              <a:rPr lang="en-US" dirty="0"/>
              <a:t> in maintaining weight loss and blocking weight gain </a:t>
            </a:r>
            <a:r>
              <a:rPr lang="en-US" dirty="0" smtClean="0"/>
              <a:t>because of </a:t>
            </a:r>
            <a:r>
              <a:rPr lang="en-US" dirty="0"/>
              <a:t>aging or use of other pharmacologic agents (</a:t>
            </a:r>
            <a:r>
              <a:rPr lang="en-US" dirty="0" err="1"/>
              <a:t>eg</a:t>
            </a:r>
            <a:r>
              <a:rPr lang="en-US" dirty="0"/>
              <a:t>,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TZDs</a:t>
            </a:r>
            <a:r>
              <a:rPr lang="en-US" dirty="0"/>
              <a:t>, insulin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Dosing/Administration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recommended dosage of </a:t>
            </a:r>
            <a:r>
              <a:rPr lang="en-US" dirty="0" err="1" smtClean="0"/>
              <a:t>lorcaserin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10 mg twice daily </a:t>
            </a:r>
            <a:r>
              <a:rPr lang="en-US" dirty="0" smtClean="0"/>
              <a:t>with or without food. </a:t>
            </a:r>
          </a:p>
          <a:p>
            <a:pPr>
              <a:buNone/>
            </a:pPr>
            <a:r>
              <a:rPr lang="en-US" dirty="0" smtClean="0"/>
              <a:t>The medication should be </a:t>
            </a:r>
            <a:r>
              <a:rPr lang="en-US" dirty="0" smtClean="0">
                <a:solidFill>
                  <a:srgbClr val="FF0000"/>
                </a:solidFill>
              </a:rPr>
              <a:t>discontinued</a:t>
            </a:r>
            <a:r>
              <a:rPr lang="en-US" dirty="0" smtClean="0"/>
              <a:t> if </a:t>
            </a:r>
            <a:r>
              <a:rPr lang="en-US" dirty="0" smtClean="0">
                <a:solidFill>
                  <a:srgbClr val="FF0000"/>
                </a:solidFill>
              </a:rPr>
              <a:t>5% </a:t>
            </a:r>
            <a:r>
              <a:rPr lang="en-US" dirty="0" smtClean="0"/>
              <a:t>or more weight loss is not achieved after </a:t>
            </a:r>
            <a:r>
              <a:rPr lang="en-US" dirty="0" smtClean="0">
                <a:solidFill>
                  <a:srgbClr val="FF0000"/>
                </a:solidFill>
              </a:rPr>
              <a:t>12 weeks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Thus, identification of end-organ targets that </a:t>
            </a:r>
            <a:r>
              <a:rPr lang="en-US" dirty="0" smtClean="0">
                <a:solidFill>
                  <a:srgbClr val="FF0000"/>
                </a:solidFill>
              </a:rPr>
              <a:t>promote hyperglycemia </a:t>
            </a:r>
            <a:r>
              <a:rPr lang="en-US" dirty="0" smtClean="0"/>
              <a:t>is critical to the advancement of successful treatment strategies. </a:t>
            </a:r>
          </a:p>
          <a:p>
            <a:pPr>
              <a:buNone/>
            </a:pPr>
            <a:r>
              <a:rPr lang="en-US" dirty="0" smtClean="0"/>
              <a:t>As a result, efforts are needed to make clinical decisions based on the underlying </a:t>
            </a:r>
            <a:r>
              <a:rPr lang="en-US" dirty="0" err="1" smtClean="0">
                <a:solidFill>
                  <a:srgbClr val="FF0000"/>
                </a:solidFill>
              </a:rPr>
              <a:t>pathophysiologic</a:t>
            </a:r>
            <a:r>
              <a:rPr lang="en-US" dirty="0" smtClean="0">
                <a:solidFill>
                  <a:srgbClr val="FF0000"/>
                </a:solidFill>
              </a:rPr>
              <a:t> abnormality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Side Effects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most common TEAEs with </a:t>
            </a:r>
            <a:r>
              <a:rPr lang="en-US" dirty="0" err="1" smtClean="0"/>
              <a:t>lorcaserin</a:t>
            </a:r>
            <a:r>
              <a:rPr lang="en-US" dirty="0" smtClean="0"/>
              <a:t> in </a:t>
            </a:r>
            <a:r>
              <a:rPr lang="en-US" dirty="0" err="1" smtClean="0"/>
              <a:t>nondiabetic</a:t>
            </a:r>
            <a:r>
              <a:rPr lang="en-US" dirty="0" smtClean="0"/>
              <a:t> patients include the following:</a:t>
            </a:r>
          </a:p>
          <a:p>
            <a:r>
              <a:rPr lang="en-US" dirty="0" smtClean="0"/>
              <a:t> Headache</a:t>
            </a:r>
          </a:p>
          <a:p>
            <a:r>
              <a:rPr lang="en-US" dirty="0" smtClean="0"/>
              <a:t> Dizziness</a:t>
            </a:r>
          </a:p>
          <a:p>
            <a:r>
              <a:rPr lang="en-US" dirty="0" smtClean="0"/>
              <a:t> Fatigue</a:t>
            </a:r>
          </a:p>
          <a:p>
            <a:r>
              <a:rPr lang="en-US" dirty="0" smtClean="0"/>
              <a:t> Nausea</a:t>
            </a:r>
          </a:p>
          <a:p>
            <a:r>
              <a:rPr lang="en-US" dirty="0" smtClean="0"/>
              <a:t> Dry mouth</a:t>
            </a:r>
          </a:p>
          <a:p>
            <a:r>
              <a:rPr lang="en-US" dirty="0" smtClean="0"/>
              <a:t> Constipation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dirty="0" smtClean="0"/>
              <a:t>The most common TEAEs with </a:t>
            </a:r>
            <a:r>
              <a:rPr lang="en-US" dirty="0" err="1" smtClean="0"/>
              <a:t>lorcaserin</a:t>
            </a:r>
            <a:r>
              <a:rPr lang="en-US" dirty="0" smtClean="0"/>
              <a:t> in patients with diabetes include the</a:t>
            </a:r>
          </a:p>
          <a:p>
            <a:r>
              <a:rPr lang="en-US" dirty="0" smtClean="0"/>
              <a:t>following:</a:t>
            </a:r>
          </a:p>
          <a:p>
            <a:r>
              <a:rPr lang="en-US" dirty="0" smtClean="0"/>
              <a:t> Hypoglycemia</a:t>
            </a:r>
          </a:p>
          <a:p>
            <a:r>
              <a:rPr lang="en-US" dirty="0" smtClean="0"/>
              <a:t> Headache</a:t>
            </a:r>
          </a:p>
          <a:p>
            <a:r>
              <a:rPr lang="en-US" dirty="0" smtClean="0"/>
              <a:t> Back pain</a:t>
            </a:r>
          </a:p>
          <a:p>
            <a:r>
              <a:rPr lang="en-US" dirty="0" smtClean="0"/>
              <a:t> Cough</a:t>
            </a:r>
          </a:p>
          <a:p>
            <a:r>
              <a:rPr lang="en-US" dirty="0" smtClean="0"/>
              <a:t> Fatigue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3200" b="1" dirty="0" smtClean="0"/>
              <a:t> Drug-Drug Interactions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Serotonergic</a:t>
            </a:r>
            <a:r>
              <a:rPr lang="en-US" dirty="0" smtClean="0"/>
              <a:t> drugs (</a:t>
            </a:r>
            <a:r>
              <a:rPr lang="en-US" dirty="0" err="1" smtClean="0"/>
              <a:t>coadministration</a:t>
            </a:r>
            <a:r>
              <a:rPr lang="en-US" dirty="0" smtClean="0"/>
              <a:t> may lead to the development of potentially life-threatening </a:t>
            </a:r>
            <a:r>
              <a:rPr lang="en-US" dirty="0" smtClean="0">
                <a:solidFill>
                  <a:srgbClr val="FF0000"/>
                </a:solidFill>
              </a:rPr>
              <a:t>serotonin syndrome </a:t>
            </a:r>
            <a:r>
              <a:rPr lang="en-US" dirty="0" smtClean="0"/>
              <a:t>or </a:t>
            </a:r>
            <a:r>
              <a:rPr lang="en-US" dirty="0" err="1" smtClean="0">
                <a:solidFill>
                  <a:srgbClr val="FF0000"/>
                </a:solidFill>
              </a:rPr>
              <a:t>neuroleptic</a:t>
            </a:r>
            <a:r>
              <a:rPr lang="en-US" dirty="0" smtClean="0">
                <a:solidFill>
                  <a:srgbClr val="FF0000"/>
                </a:solidFill>
              </a:rPr>
              <a:t> malignant </a:t>
            </a:r>
            <a:r>
              <a:rPr lang="en-US" dirty="0" err="1" smtClean="0">
                <a:solidFill>
                  <a:srgbClr val="FF0000"/>
                </a:solidFill>
              </a:rPr>
              <a:t>syndromelike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reactions, although none were reported in phase 3 studies)</a:t>
            </a:r>
          </a:p>
          <a:p>
            <a:pPr>
              <a:buFont typeface="Wingdings" pitchFamily="2" charset="2"/>
              <a:buChar char="q"/>
            </a:pPr>
            <a:r>
              <a:rPr lang="en-US" sz="3500" b="1" dirty="0" smtClean="0"/>
              <a:t> Contraindications</a:t>
            </a:r>
          </a:p>
          <a:p>
            <a:r>
              <a:rPr lang="en-US" dirty="0" smtClean="0"/>
              <a:t> Pregnancy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Valvular</a:t>
            </a:r>
            <a:r>
              <a:rPr lang="en-US" dirty="0" smtClean="0"/>
              <a:t> heart disease (but no significant risk of </a:t>
            </a:r>
            <a:r>
              <a:rPr lang="en-US" dirty="0" err="1" smtClean="0"/>
              <a:t>valvulopathy</a:t>
            </a:r>
            <a:r>
              <a:rPr lang="en-US" dirty="0" smtClean="0"/>
              <a:t> was found during</a:t>
            </a:r>
          </a:p>
          <a:p>
            <a:pPr>
              <a:buNone/>
            </a:pPr>
            <a:r>
              <a:rPr lang="en-US" dirty="0" smtClean="0"/>
              <a:t>    phase 3 studies)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Naltrexone-bupropion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Naltrexone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bupropion</a:t>
            </a:r>
            <a:r>
              <a:rPr lang="en-US" dirty="0"/>
              <a:t> have recently been combined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Contrave</a:t>
            </a:r>
            <a:r>
              <a:rPr lang="en-US" dirty="0"/>
              <a:t>) as </a:t>
            </a:r>
            <a:r>
              <a:rPr lang="en-US" dirty="0" smtClean="0"/>
              <a:t>a </a:t>
            </a:r>
            <a:r>
              <a:rPr lang="en-US" dirty="0" err="1" smtClean="0"/>
              <a:t>pharamacologic</a:t>
            </a:r>
            <a:r>
              <a:rPr lang="en-US" dirty="0" smtClean="0"/>
              <a:t> </a:t>
            </a:r>
            <a:r>
              <a:rPr lang="en-US" dirty="0"/>
              <a:t>agent targeting the </a:t>
            </a:r>
            <a:r>
              <a:rPr lang="en-US" dirty="0" err="1">
                <a:solidFill>
                  <a:srgbClr val="FF0000"/>
                </a:solidFill>
              </a:rPr>
              <a:t>mesolimbic</a:t>
            </a:r>
            <a:r>
              <a:rPr lang="en-US" dirty="0">
                <a:solidFill>
                  <a:srgbClr val="FF0000"/>
                </a:solidFill>
              </a:rPr>
              <a:t> dopamine</a:t>
            </a:r>
            <a:r>
              <a:rPr lang="en-US" dirty="0"/>
              <a:t> reward system and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hypothalamic </a:t>
            </a:r>
            <a:r>
              <a:rPr lang="en-US" dirty="0" err="1">
                <a:solidFill>
                  <a:srgbClr val="FF0000"/>
                </a:solidFill>
              </a:rPr>
              <a:t>melanocortin</a:t>
            </a:r>
            <a:r>
              <a:rPr lang="en-US" dirty="0">
                <a:solidFill>
                  <a:srgbClr val="FF0000"/>
                </a:solidFill>
              </a:rPr>
              <a:t> system</a:t>
            </a:r>
            <a:r>
              <a:rPr lang="en-US" dirty="0"/>
              <a:t> to </a:t>
            </a:r>
            <a:r>
              <a:rPr lang="en-US" b="1" dirty="0"/>
              <a:t>reduce food intake</a:t>
            </a:r>
            <a:r>
              <a:rPr lang="en-US" dirty="0"/>
              <a:t>. 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Naltrexone-bupropion</a:t>
            </a:r>
            <a:r>
              <a:rPr lang="en-US" dirty="0" smtClean="0"/>
              <a:t> induces significant </a:t>
            </a:r>
            <a:r>
              <a:rPr lang="en-US" b="1" dirty="0"/>
              <a:t>weight loss </a:t>
            </a:r>
            <a:r>
              <a:rPr lang="en-US" dirty="0"/>
              <a:t>and proportional </a:t>
            </a:r>
            <a:r>
              <a:rPr lang="en-US" dirty="0">
                <a:solidFill>
                  <a:srgbClr val="FF0000"/>
                </a:solidFill>
              </a:rPr>
              <a:t>reductions in fat mass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visceral adiposity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mohan\Desktop\1044-2468-image-14676753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143000"/>
            <a:ext cx="26670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In addition, Hollander and </a:t>
            </a:r>
            <a:r>
              <a:rPr lang="en-US" dirty="0" smtClean="0"/>
              <a:t>colleagues demonstrated </a:t>
            </a:r>
            <a:r>
              <a:rPr lang="en-US" dirty="0"/>
              <a:t>that </a:t>
            </a:r>
            <a:r>
              <a:rPr lang="en-US" dirty="0" smtClean="0"/>
              <a:t>overweight/ obese </a:t>
            </a:r>
            <a:r>
              <a:rPr lang="en-US" dirty="0"/>
              <a:t>patients with T2D randomized to </a:t>
            </a:r>
            <a:r>
              <a:rPr lang="en-US" dirty="0" err="1"/>
              <a:t>naltrexone-bupropion</a:t>
            </a:r>
            <a:r>
              <a:rPr lang="en-US" dirty="0"/>
              <a:t> experienced </a:t>
            </a:r>
            <a:r>
              <a:rPr lang="en-US" dirty="0" smtClean="0"/>
              <a:t>significantly </a:t>
            </a:r>
            <a:r>
              <a:rPr lang="en-US" dirty="0" smtClean="0">
                <a:solidFill>
                  <a:srgbClr val="FF0000"/>
                </a:solidFill>
              </a:rPr>
              <a:t>greater </a:t>
            </a:r>
            <a:r>
              <a:rPr lang="en-US" dirty="0">
                <a:solidFill>
                  <a:srgbClr val="FF0000"/>
                </a:solidFill>
              </a:rPr>
              <a:t>weight loss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improvements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HbA1c</a:t>
            </a:r>
            <a:r>
              <a:rPr lang="en-US" dirty="0"/>
              <a:t> levels when </a:t>
            </a:r>
            <a:r>
              <a:rPr lang="en-US" dirty="0" smtClean="0"/>
              <a:t>compared with </a:t>
            </a:r>
            <a:r>
              <a:rPr lang="en-US" dirty="0"/>
              <a:t>placebo.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Furthermore</a:t>
            </a:r>
            <a:r>
              <a:rPr lang="en-US" dirty="0"/>
              <a:t>, a long-term cardiovascular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outcomes trial </a:t>
            </a:r>
            <a:r>
              <a:rPr lang="en-US" dirty="0"/>
              <a:t>is currently being held to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understand </a:t>
            </a:r>
            <a:r>
              <a:rPr lang="en-US" dirty="0"/>
              <a:t>the long-term safety </a:t>
            </a:r>
            <a:r>
              <a:rPr lang="en-US" dirty="0" smtClean="0"/>
              <a:t>and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utility </a:t>
            </a:r>
            <a:r>
              <a:rPr lang="en-US" dirty="0" smtClean="0"/>
              <a:t>of this </a:t>
            </a:r>
            <a:r>
              <a:rPr lang="en-US" dirty="0"/>
              <a:t>agent.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Four 56-week phase 3 multicenter, double-blind, placebo-controlled trials were conducted to evaluate the effect of </a:t>
            </a:r>
            <a:r>
              <a:rPr lang="en-US" dirty="0" err="1" smtClean="0"/>
              <a:t>bupropion</a:t>
            </a:r>
            <a:r>
              <a:rPr lang="en-US" dirty="0" smtClean="0"/>
              <a:t> SR/</a:t>
            </a:r>
            <a:r>
              <a:rPr lang="en-US" dirty="0" err="1" smtClean="0"/>
              <a:t>naltrexone</a:t>
            </a:r>
            <a:r>
              <a:rPr lang="en-US" dirty="0" smtClean="0"/>
              <a:t> SR in subjects who were obese or overweight with at least 1 weight-related </a:t>
            </a:r>
            <a:r>
              <a:rPr lang="en-US" dirty="0" err="1" smtClean="0"/>
              <a:t>comorbidity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Contrave</a:t>
            </a:r>
            <a:r>
              <a:rPr lang="en-US" dirty="0" smtClean="0"/>
              <a:t> Obesity Research I (COR-I)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Contrave</a:t>
            </a:r>
            <a:r>
              <a:rPr lang="en-US" dirty="0" smtClean="0"/>
              <a:t> Obesity Research II (COR-II)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Contrave</a:t>
            </a:r>
            <a:r>
              <a:rPr lang="en-US" dirty="0" smtClean="0"/>
              <a:t> Obesity Research Behavioral Modification (COR-BMOD)40</a:t>
            </a:r>
          </a:p>
          <a:p>
            <a:r>
              <a:rPr lang="pt-BR" dirty="0" smtClean="0"/>
              <a:t> Contrave Obesity Research </a:t>
            </a:r>
            <a:endParaRPr lang="pt-BR" dirty="0"/>
          </a:p>
          <a:p>
            <a:pPr>
              <a:buNone/>
            </a:pPr>
            <a:r>
              <a:rPr lang="pt-BR" dirty="0" smtClean="0"/>
              <a:t>Diabetes (COR-Diabetes).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 the COR-I trial, mean change in body weight was </a:t>
            </a:r>
            <a:r>
              <a:rPr lang="en-US" dirty="0" smtClean="0">
                <a:solidFill>
                  <a:srgbClr val="FF0000"/>
                </a:solidFill>
              </a:rPr>
              <a:t>6.1%</a:t>
            </a:r>
            <a:r>
              <a:rPr lang="en-US" dirty="0" smtClean="0"/>
              <a:t> in the </a:t>
            </a:r>
            <a:r>
              <a:rPr lang="en-US" dirty="0" err="1" smtClean="0"/>
              <a:t>naltrexone</a:t>
            </a:r>
            <a:r>
              <a:rPr lang="en-US" dirty="0" smtClean="0"/>
              <a:t> 32 mg plus </a:t>
            </a:r>
            <a:r>
              <a:rPr lang="en-US" dirty="0" err="1" smtClean="0"/>
              <a:t>bupropion</a:t>
            </a:r>
            <a:r>
              <a:rPr lang="en-US" dirty="0" smtClean="0"/>
              <a:t> group compared with </a:t>
            </a:r>
            <a:r>
              <a:rPr lang="en-US" dirty="0" smtClean="0">
                <a:solidFill>
                  <a:srgbClr val="FF0000"/>
                </a:solidFill>
              </a:rPr>
              <a:t>1.3%</a:t>
            </a:r>
            <a:r>
              <a:rPr lang="en-US" dirty="0" smtClean="0"/>
              <a:t> in the placebo group (P&lt;.0001) (Fig. 4).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Forty-eight</a:t>
            </a:r>
            <a:r>
              <a:rPr lang="en-US" dirty="0" smtClean="0"/>
              <a:t> percent of the subjects in the </a:t>
            </a:r>
            <a:r>
              <a:rPr lang="en-US" dirty="0" err="1" smtClean="0"/>
              <a:t>naltrexone</a:t>
            </a:r>
            <a:r>
              <a:rPr lang="en-US" dirty="0" smtClean="0"/>
              <a:t> 32 mg plus </a:t>
            </a:r>
            <a:r>
              <a:rPr lang="en-US" dirty="0" err="1" smtClean="0"/>
              <a:t>bupropion</a:t>
            </a:r>
            <a:r>
              <a:rPr lang="en-US" dirty="0" smtClean="0"/>
              <a:t> group had a decrease in body weight of 5% or more compared with </a:t>
            </a:r>
            <a:r>
              <a:rPr lang="en-US" dirty="0" smtClean="0">
                <a:solidFill>
                  <a:srgbClr val="00B0F0"/>
                </a:solidFill>
              </a:rPr>
              <a:t>16%</a:t>
            </a:r>
            <a:r>
              <a:rPr lang="en-US" dirty="0" smtClean="0"/>
              <a:t> assigned to </a:t>
            </a:r>
            <a:r>
              <a:rPr lang="en-US" dirty="0" smtClean="0">
                <a:solidFill>
                  <a:srgbClr val="00B0F0"/>
                </a:solidFill>
              </a:rPr>
              <a:t>placebo</a:t>
            </a:r>
            <a:r>
              <a:rPr lang="en-US" dirty="0" smtClean="0"/>
              <a:t> (P&lt;.0001).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333375"/>
            <a:ext cx="88296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The COR-Diabetes study illustrated similar weight loss results: </a:t>
            </a:r>
            <a:r>
              <a:rPr lang="en-US" dirty="0" err="1" smtClean="0"/>
              <a:t>bupropion</a:t>
            </a:r>
            <a:r>
              <a:rPr lang="en-US" dirty="0" smtClean="0"/>
              <a:t> SR/ </a:t>
            </a:r>
            <a:r>
              <a:rPr lang="en-US" dirty="0" err="1" smtClean="0"/>
              <a:t>naltrexone</a:t>
            </a:r>
            <a:r>
              <a:rPr lang="en-US" dirty="0" smtClean="0"/>
              <a:t> SR resulted in significantly </a:t>
            </a:r>
            <a:r>
              <a:rPr lang="en-US" dirty="0" smtClean="0">
                <a:solidFill>
                  <a:srgbClr val="FF0000"/>
                </a:solidFill>
              </a:rPr>
              <a:t>greater weight reduction (5.0% </a:t>
            </a:r>
            <a:r>
              <a:rPr lang="en-US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1.8%;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P&lt;.001) and greater proportion of patients achieving 5% or more weight loss (</a:t>
            </a:r>
            <a:r>
              <a:rPr lang="en-US" dirty="0" smtClean="0">
                <a:solidFill>
                  <a:srgbClr val="FF0000"/>
                </a:solidFill>
              </a:rPr>
              <a:t>44.5%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18.9%</a:t>
            </a:r>
            <a:r>
              <a:rPr lang="en-US" dirty="0" smtClean="0"/>
              <a:t>, P&lt;.001) compared with </a:t>
            </a:r>
            <a:r>
              <a:rPr lang="en-US" dirty="0" smtClean="0">
                <a:solidFill>
                  <a:srgbClr val="00B0F0"/>
                </a:solidFill>
              </a:rPr>
              <a:t>placebo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In addition, </a:t>
            </a:r>
            <a:r>
              <a:rPr lang="en-US" dirty="0" err="1" smtClean="0"/>
              <a:t>bupropion</a:t>
            </a:r>
            <a:r>
              <a:rPr lang="en-US" dirty="0" smtClean="0"/>
              <a:t> SR/ </a:t>
            </a:r>
            <a:r>
              <a:rPr lang="en-US" dirty="0" err="1" smtClean="0"/>
              <a:t>naltrexone</a:t>
            </a:r>
            <a:r>
              <a:rPr lang="en-US" dirty="0" smtClean="0"/>
              <a:t> SR resulted in significantly </a:t>
            </a:r>
            <a:r>
              <a:rPr lang="en-US" dirty="0" smtClean="0">
                <a:solidFill>
                  <a:srgbClr val="FF0000"/>
                </a:solidFill>
              </a:rPr>
              <a:t>greater HbA1c reduction</a:t>
            </a:r>
            <a:r>
              <a:rPr lang="en-US" dirty="0" smtClean="0"/>
              <a:t> (0.6%) compared with placebo (0.1%, P&lt;.001).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In the COR-BMOD trial, participants who received an intensive group behavioral modification program (BMOD) with placebo lost an average of 5.1% of initial weight in 56 weeks of treatment. </a:t>
            </a:r>
          </a:p>
          <a:p>
            <a:pPr>
              <a:buNone/>
            </a:pPr>
            <a:r>
              <a:rPr lang="en-US" dirty="0" smtClean="0"/>
              <a:t>The addition of </a:t>
            </a:r>
            <a:r>
              <a:rPr lang="en-US" dirty="0" err="1" smtClean="0"/>
              <a:t>bupropion</a:t>
            </a:r>
            <a:r>
              <a:rPr lang="en-US" dirty="0" smtClean="0"/>
              <a:t> SR/</a:t>
            </a:r>
            <a:r>
              <a:rPr lang="en-US" dirty="0" err="1" smtClean="0"/>
              <a:t>naltrexone</a:t>
            </a:r>
            <a:r>
              <a:rPr lang="en-US" dirty="0" smtClean="0"/>
              <a:t> SR to BMOD significantly increased weight loss to 9.3% and resulted in 66.4% of participants losing 5% or more of initial weight, as compared with 42.5% </a:t>
            </a:r>
          </a:p>
          <a:p>
            <a:pPr>
              <a:buNone/>
            </a:pPr>
            <a:r>
              <a:rPr lang="en-US" dirty="0" smtClean="0"/>
              <a:t>of those who received placebo</a:t>
            </a:r>
          </a:p>
          <a:p>
            <a:pPr>
              <a:buNone/>
            </a:pPr>
            <a:r>
              <a:rPr lang="en-US" dirty="0" smtClean="0"/>
              <a:t> with BMOD.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</TotalTime>
  <Words>5922</Words>
  <Application>Microsoft Office PowerPoint</Application>
  <PresentationFormat>On-screen Show (4:3)</PresentationFormat>
  <Paragraphs>413</Paragraphs>
  <Slides>119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0" baseType="lpstr">
      <vt:lpstr>Diseño predeterminado</vt:lpstr>
      <vt:lpstr>Slide 1</vt:lpstr>
      <vt:lpstr>Pharmacotherapy for obesity and type 2 diabetes</vt:lpstr>
      <vt:lpstr>Slide 3</vt:lpstr>
      <vt:lpstr>REFERENCES</vt:lpstr>
      <vt:lpstr>INTRODUCTION </vt:lpstr>
      <vt:lpstr>Slide 6</vt:lpstr>
      <vt:lpstr>Slide 7</vt:lpstr>
      <vt:lpstr>Slide 8</vt:lpstr>
      <vt:lpstr>Slide 9</vt:lpstr>
      <vt:lpstr>Slide 10</vt:lpstr>
      <vt:lpstr>Slide 11</vt:lpstr>
      <vt:lpstr>Slide 12</vt:lpstr>
      <vt:lpstr>Evaluation of the patient </vt:lpstr>
      <vt:lpstr>Slide 14</vt:lpstr>
      <vt:lpstr>DIAGNOSIS OF OBESITY AND STAGING OF DISEASE</vt:lpstr>
      <vt:lpstr>Slide 16</vt:lpstr>
      <vt:lpstr>Anti obesity drugs alone? </vt:lpstr>
      <vt:lpstr>MANAGEMENT OF TYPE 2 DIABETES FOLLOWING LIFESTYLE MODIFICATION 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The role of drug therapy ??</vt:lpstr>
      <vt:lpstr>GOALS OF THERAPY </vt:lpstr>
      <vt:lpstr>GOALS OF THERAPY ….</vt:lpstr>
      <vt:lpstr>Definitions (In drug trials ):</vt:lpstr>
      <vt:lpstr>Some facts:</vt:lpstr>
      <vt:lpstr>Pharmacologic options:</vt:lpstr>
      <vt:lpstr>Antiobesity drugs individualization</vt:lpstr>
      <vt:lpstr>Drug selection for other diseases</vt:lpstr>
      <vt:lpstr>Weight centric approach</vt:lpstr>
      <vt:lpstr>MANAGEMENT OF TYPE 2 DIABETES USING PHARMACOLOGY</vt:lpstr>
      <vt:lpstr>Insulin Sensitizers </vt:lpstr>
      <vt:lpstr>Slide 37</vt:lpstr>
      <vt:lpstr>Slide 38</vt:lpstr>
      <vt:lpstr>Slide 39</vt:lpstr>
      <vt:lpstr>Slide 40</vt:lpstr>
      <vt:lpstr>Thiazolidinediones </vt:lpstr>
      <vt:lpstr>Slide 42</vt:lpstr>
      <vt:lpstr>Slide 43</vt:lpstr>
      <vt:lpstr>Insulin Secretagogues and b-Cell Function Agonists Sulfonylureas </vt:lpstr>
      <vt:lpstr>Slide 45</vt:lpstr>
      <vt:lpstr>Slide 46</vt:lpstr>
      <vt:lpstr>Incretin analogues </vt:lpstr>
      <vt:lpstr>Slide 48</vt:lpstr>
      <vt:lpstr>Slide 49</vt:lpstr>
      <vt:lpstr>Slide 50</vt:lpstr>
      <vt:lpstr>Slide 51</vt:lpstr>
      <vt:lpstr>Dosing/Administration </vt:lpstr>
      <vt:lpstr>Side Effects </vt:lpstr>
      <vt:lpstr>Drug-Drug Interactions </vt:lpstr>
      <vt:lpstr>Contraindications </vt:lpstr>
      <vt:lpstr>Slide 56</vt:lpstr>
      <vt:lpstr>Dipeptidyl-pepidase-IV inhibitors </vt:lpstr>
      <vt:lpstr>Slide 58</vt:lpstr>
      <vt:lpstr>Slide 59</vt:lpstr>
      <vt:lpstr>Insulin </vt:lpstr>
      <vt:lpstr>Slide 61</vt:lpstr>
      <vt:lpstr>Slide 62</vt:lpstr>
      <vt:lpstr>Novel Glycemic Medication: Sodium-Glucose Cotransporter 2 Inhibitors </vt:lpstr>
      <vt:lpstr>Slide 64</vt:lpstr>
      <vt:lpstr>Slide 65</vt:lpstr>
      <vt:lpstr>Slide 66</vt:lpstr>
      <vt:lpstr>Phentermine-topiramate </vt:lpstr>
      <vt:lpstr>Slide 68</vt:lpstr>
      <vt:lpstr>Slide 69</vt:lpstr>
      <vt:lpstr>Slide 70</vt:lpstr>
      <vt:lpstr>Dosing/Administration </vt:lpstr>
      <vt:lpstr>Slide 72</vt:lpstr>
      <vt:lpstr>Slide 73</vt:lpstr>
      <vt:lpstr>Slide 74</vt:lpstr>
      <vt:lpstr>Side Effects </vt:lpstr>
      <vt:lpstr>Drug-Drug Interactions </vt:lpstr>
      <vt:lpstr>Contraindications </vt:lpstr>
      <vt:lpstr>Orlistat </vt:lpstr>
      <vt:lpstr>Slide 79</vt:lpstr>
      <vt:lpstr>Slide 80</vt:lpstr>
      <vt:lpstr>Slide 81</vt:lpstr>
      <vt:lpstr>Dosing/Administration </vt:lpstr>
      <vt:lpstr>Side Effects </vt:lpstr>
      <vt:lpstr>Drug-Drug Interactions </vt:lpstr>
      <vt:lpstr>Lorcaserin </vt:lpstr>
      <vt:lpstr>Slide 86</vt:lpstr>
      <vt:lpstr>Slide 87</vt:lpstr>
      <vt:lpstr>Slide 88</vt:lpstr>
      <vt:lpstr>Dosing/Administration </vt:lpstr>
      <vt:lpstr>Side Effects </vt:lpstr>
      <vt:lpstr>Slide 91</vt:lpstr>
      <vt:lpstr> Drug-Drug Interactions </vt:lpstr>
      <vt:lpstr>Naltrexone-bupropion 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Dosing/Administration </vt:lpstr>
      <vt:lpstr>Side Effects </vt:lpstr>
      <vt:lpstr>Drug-Drug Interactions </vt:lpstr>
      <vt:lpstr>Contraindications </vt:lpstr>
      <vt:lpstr>MANAGEMENT OF TYPE 2 DIABETES WITH BARIATRIC SURGERY </vt:lpstr>
      <vt:lpstr>Slide 106</vt:lpstr>
      <vt:lpstr>Slide 107</vt:lpstr>
      <vt:lpstr>Slide 108</vt:lpstr>
      <vt:lpstr>Slide 109</vt:lpstr>
      <vt:lpstr>Slide 110</vt:lpstr>
      <vt:lpstr>Slide 111</vt:lpstr>
      <vt:lpstr>CLINICAL IMPLICATIONS AND CONCLUSIONS</vt:lpstr>
      <vt:lpstr>Slide 113</vt:lpstr>
      <vt:lpstr>Slide 114</vt:lpstr>
      <vt:lpstr>Slide 115</vt:lpstr>
      <vt:lpstr>Slide 116</vt:lpstr>
      <vt:lpstr>Slide 117</vt:lpstr>
      <vt:lpstr>Slide 118</vt:lpstr>
      <vt:lpstr>Slide 119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mohan</dc:creator>
  <cp:lastModifiedBy>mohan</cp:lastModifiedBy>
  <cp:revision>54</cp:revision>
  <dcterms:created xsi:type="dcterms:W3CDTF">2016-10-21T17:00:40Z</dcterms:created>
  <dcterms:modified xsi:type="dcterms:W3CDTF">2016-10-28T05:17:47Z</dcterms:modified>
</cp:coreProperties>
</file>