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50" r:id="rId2"/>
    <p:sldId id="374" r:id="rId3"/>
    <p:sldId id="256" r:id="rId4"/>
    <p:sldId id="381" r:id="rId5"/>
    <p:sldId id="372" r:id="rId6"/>
    <p:sldId id="373" r:id="rId7"/>
    <p:sldId id="352" r:id="rId8"/>
    <p:sldId id="353" r:id="rId9"/>
    <p:sldId id="354" r:id="rId10"/>
    <p:sldId id="356" r:id="rId11"/>
    <p:sldId id="357" r:id="rId12"/>
    <p:sldId id="257" r:id="rId13"/>
    <p:sldId id="377" r:id="rId14"/>
    <p:sldId id="258" r:id="rId15"/>
    <p:sldId id="259" r:id="rId16"/>
    <p:sldId id="260" r:id="rId17"/>
    <p:sldId id="262" r:id="rId18"/>
    <p:sldId id="360" r:id="rId19"/>
    <p:sldId id="359" r:id="rId20"/>
    <p:sldId id="261" r:id="rId21"/>
    <p:sldId id="341" r:id="rId22"/>
    <p:sldId id="342" r:id="rId23"/>
    <p:sldId id="361" r:id="rId24"/>
    <p:sldId id="343" r:id="rId25"/>
    <p:sldId id="364" r:id="rId26"/>
    <p:sldId id="344" r:id="rId27"/>
    <p:sldId id="365" r:id="rId28"/>
    <p:sldId id="345" r:id="rId29"/>
    <p:sldId id="263" r:id="rId30"/>
    <p:sldId id="264" r:id="rId31"/>
    <p:sldId id="379" r:id="rId32"/>
    <p:sldId id="319" r:id="rId33"/>
    <p:sldId id="378" r:id="rId34"/>
    <p:sldId id="265" r:id="rId35"/>
    <p:sldId id="318" r:id="rId36"/>
    <p:sldId id="266" r:id="rId37"/>
    <p:sldId id="366" r:id="rId38"/>
    <p:sldId id="351" r:id="rId39"/>
    <p:sldId id="346" r:id="rId40"/>
    <p:sldId id="347" r:id="rId41"/>
    <p:sldId id="348" r:id="rId42"/>
    <p:sldId id="349" r:id="rId43"/>
    <p:sldId id="367" r:id="rId44"/>
    <p:sldId id="284" r:id="rId45"/>
    <p:sldId id="287" r:id="rId46"/>
    <p:sldId id="288" r:id="rId47"/>
    <p:sldId id="289" r:id="rId48"/>
    <p:sldId id="290" r:id="rId49"/>
    <p:sldId id="291" r:id="rId50"/>
    <p:sldId id="293" r:id="rId51"/>
    <p:sldId id="295" r:id="rId52"/>
    <p:sldId id="296" r:id="rId53"/>
    <p:sldId id="297" r:id="rId54"/>
    <p:sldId id="298" r:id="rId55"/>
    <p:sldId id="299" r:id="rId56"/>
    <p:sldId id="305" r:id="rId57"/>
    <p:sldId id="304" r:id="rId58"/>
    <p:sldId id="301" r:id="rId59"/>
    <p:sldId id="302" r:id="rId60"/>
    <p:sldId id="327" r:id="rId61"/>
    <p:sldId id="328" r:id="rId62"/>
    <p:sldId id="329" r:id="rId63"/>
    <p:sldId id="331" r:id="rId64"/>
    <p:sldId id="332" r:id="rId65"/>
    <p:sldId id="333" r:id="rId66"/>
    <p:sldId id="334" r:id="rId67"/>
    <p:sldId id="335" r:id="rId68"/>
    <p:sldId id="336" r:id="rId69"/>
    <p:sldId id="337" r:id="rId70"/>
    <p:sldId id="380" r:id="rId71"/>
    <p:sldId id="326" r:id="rId72"/>
    <p:sldId id="322" r:id="rId73"/>
    <p:sldId id="323" r:id="rId74"/>
    <p:sldId id="324" r:id="rId75"/>
    <p:sldId id="325" r:id="rId76"/>
    <p:sldId id="376"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8" autoAdjust="0"/>
    <p:restoredTop sz="94660"/>
  </p:normalViewPr>
  <p:slideViewPr>
    <p:cSldViewPr>
      <p:cViewPr varScale="1">
        <p:scale>
          <a:sx n="69" d="100"/>
          <a:sy n="69" d="100"/>
        </p:scale>
        <p:origin x="-17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96C5B9-BB23-4CE5-B27F-C63F378FA401}"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7315B-180E-4A71-A6B0-B043814A0AE8}" type="slidenum">
              <a:rPr lang="en-US" smtClean="0"/>
              <a:t>‹#›</a:t>
            </a:fld>
            <a:endParaRPr lang="en-US"/>
          </a:p>
        </p:txBody>
      </p:sp>
    </p:spTree>
    <p:extLst>
      <p:ext uri="{BB962C8B-B14F-4D97-AF65-F5344CB8AC3E}">
        <p14:creationId xmlns:p14="http://schemas.microsoft.com/office/powerpoint/2010/main" val="267371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6C5B9-BB23-4CE5-B27F-C63F378FA401}"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7315B-180E-4A71-A6B0-B043814A0AE8}" type="slidenum">
              <a:rPr lang="en-US" smtClean="0"/>
              <a:t>‹#›</a:t>
            </a:fld>
            <a:endParaRPr lang="en-US"/>
          </a:p>
        </p:txBody>
      </p:sp>
    </p:spTree>
    <p:extLst>
      <p:ext uri="{BB962C8B-B14F-4D97-AF65-F5344CB8AC3E}">
        <p14:creationId xmlns:p14="http://schemas.microsoft.com/office/powerpoint/2010/main" val="419145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6C5B9-BB23-4CE5-B27F-C63F378FA401}"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7315B-180E-4A71-A6B0-B043814A0AE8}" type="slidenum">
              <a:rPr lang="en-US" smtClean="0"/>
              <a:t>‹#›</a:t>
            </a:fld>
            <a:endParaRPr lang="en-US"/>
          </a:p>
        </p:txBody>
      </p:sp>
    </p:spTree>
    <p:extLst>
      <p:ext uri="{BB962C8B-B14F-4D97-AF65-F5344CB8AC3E}">
        <p14:creationId xmlns:p14="http://schemas.microsoft.com/office/powerpoint/2010/main" val="180593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6C5B9-BB23-4CE5-B27F-C63F378FA401}"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7315B-180E-4A71-A6B0-B043814A0AE8}" type="slidenum">
              <a:rPr lang="en-US" smtClean="0"/>
              <a:t>‹#›</a:t>
            </a:fld>
            <a:endParaRPr lang="en-US"/>
          </a:p>
        </p:txBody>
      </p:sp>
    </p:spTree>
    <p:extLst>
      <p:ext uri="{BB962C8B-B14F-4D97-AF65-F5344CB8AC3E}">
        <p14:creationId xmlns:p14="http://schemas.microsoft.com/office/powerpoint/2010/main" val="350215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6C5B9-BB23-4CE5-B27F-C63F378FA401}"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7315B-180E-4A71-A6B0-B043814A0AE8}" type="slidenum">
              <a:rPr lang="en-US" smtClean="0"/>
              <a:t>‹#›</a:t>
            </a:fld>
            <a:endParaRPr lang="en-US"/>
          </a:p>
        </p:txBody>
      </p:sp>
    </p:spTree>
    <p:extLst>
      <p:ext uri="{BB962C8B-B14F-4D97-AF65-F5344CB8AC3E}">
        <p14:creationId xmlns:p14="http://schemas.microsoft.com/office/powerpoint/2010/main" val="283554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96C5B9-BB23-4CE5-B27F-C63F378FA401}" type="datetimeFigureOut">
              <a:rPr lang="en-US" smtClean="0"/>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7315B-180E-4A71-A6B0-B043814A0AE8}" type="slidenum">
              <a:rPr lang="en-US" smtClean="0"/>
              <a:t>‹#›</a:t>
            </a:fld>
            <a:endParaRPr lang="en-US"/>
          </a:p>
        </p:txBody>
      </p:sp>
    </p:spTree>
    <p:extLst>
      <p:ext uri="{BB962C8B-B14F-4D97-AF65-F5344CB8AC3E}">
        <p14:creationId xmlns:p14="http://schemas.microsoft.com/office/powerpoint/2010/main" val="289574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96C5B9-BB23-4CE5-B27F-C63F378FA401}" type="datetimeFigureOut">
              <a:rPr lang="en-US" smtClean="0"/>
              <a:t>3/4/2016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97315B-180E-4A71-A6B0-B043814A0AE8}" type="slidenum">
              <a:rPr lang="en-US" smtClean="0"/>
              <a:t>‹#›</a:t>
            </a:fld>
            <a:endParaRPr lang="en-US"/>
          </a:p>
        </p:txBody>
      </p:sp>
    </p:spTree>
    <p:extLst>
      <p:ext uri="{BB962C8B-B14F-4D97-AF65-F5344CB8AC3E}">
        <p14:creationId xmlns:p14="http://schemas.microsoft.com/office/powerpoint/2010/main" val="143733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96C5B9-BB23-4CE5-B27F-C63F378FA401}" type="datetimeFigureOut">
              <a:rPr lang="en-US" smtClean="0"/>
              <a:t>3/4/2016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97315B-180E-4A71-A6B0-B043814A0AE8}" type="slidenum">
              <a:rPr lang="en-US" smtClean="0"/>
              <a:t>‹#›</a:t>
            </a:fld>
            <a:endParaRPr lang="en-US"/>
          </a:p>
        </p:txBody>
      </p:sp>
    </p:spTree>
    <p:extLst>
      <p:ext uri="{BB962C8B-B14F-4D97-AF65-F5344CB8AC3E}">
        <p14:creationId xmlns:p14="http://schemas.microsoft.com/office/powerpoint/2010/main" val="315566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6C5B9-BB23-4CE5-B27F-C63F378FA401}" type="datetimeFigureOut">
              <a:rPr lang="en-US" smtClean="0"/>
              <a:t>3/4/2016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97315B-180E-4A71-A6B0-B043814A0AE8}" type="slidenum">
              <a:rPr lang="en-US" smtClean="0"/>
              <a:t>‹#›</a:t>
            </a:fld>
            <a:endParaRPr lang="en-US"/>
          </a:p>
        </p:txBody>
      </p:sp>
    </p:spTree>
    <p:extLst>
      <p:ext uri="{BB962C8B-B14F-4D97-AF65-F5344CB8AC3E}">
        <p14:creationId xmlns:p14="http://schemas.microsoft.com/office/powerpoint/2010/main" val="11232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6C5B9-BB23-4CE5-B27F-C63F378FA401}" type="datetimeFigureOut">
              <a:rPr lang="en-US" smtClean="0"/>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7315B-180E-4A71-A6B0-B043814A0AE8}" type="slidenum">
              <a:rPr lang="en-US" smtClean="0"/>
              <a:t>‹#›</a:t>
            </a:fld>
            <a:endParaRPr lang="en-US"/>
          </a:p>
        </p:txBody>
      </p:sp>
    </p:spTree>
    <p:extLst>
      <p:ext uri="{BB962C8B-B14F-4D97-AF65-F5344CB8AC3E}">
        <p14:creationId xmlns:p14="http://schemas.microsoft.com/office/powerpoint/2010/main" val="399061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6C5B9-BB23-4CE5-B27F-C63F378FA401}" type="datetimeFigureOut">
              <a:rPr lang="en-US" smtClean="0"/>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7315B-180E-4A71-A6B0-B043814A0AE8}" type="slidenum">
              <a:rPr lang="en-US" smtClean="0"/>
              <a:t>‹#›</a:t>
            </a:fld>
            <a:endParaRPr lang="en-US"/>
          </a:p>
        </p:txBody>
      </p:sp>
    </p:spTree>
    <p:extLst>
      <p:ext uri="{BB962C8B-B14F-4D97-AF65-F5344CB8AC3E}">
        <p14:creationId xmlns:p14="http://schemas.microsoft.com/office/powerpoint/2010/main" val="199807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6C5B9-BB23-4CE5-B27F-C63F378FA401}" type="datetimeFigureOut">
              <a:rPr lang="en-US" smtClean="0"/>
              <a:t>3/4/2016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7315B-180E-4A71-A6B0-B043814A0AE8}" type="slidenum">
              <a:rPr lang="en-US" smtClean="0"/>
              <a:t>‹#›</a:t>
            </a:fld>
            <a:endParaRPr lang="en-US"/>
          </a:p>
        </p:txBody>
      </p:sp>
    </p:spTree>
    <p:extLst>
      <p:ext uri="{BB962C8B-B14F-4D97-AF65-F5344CB8AC3E}">
        <p14:creationId xmlns:p14="http://schemas.microsoft.com/office/powerpoint/2010/main" val="24324996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prstTxWarp prst="textChevron">
              <a:avLst/>
            </a:prstTxWarp>
          </a:bodyPr>
          <a:lstStyle/>
          <a:p>
            <a:r>
              <a:rPr lang="en-US" b="1" dirty="0">
                <a:solidFill>
                  <a:srgbClr val="FF0000"/>
                </a:solidFill>
                <a:latin typeface="Times New Roman" panose="02020603050405020304" pitchFamily="18" charset="0"/>
                <a:cs typeface="Times New Roman" panose="02020603050405020304" pitchFamily="18" charset="0"/>
              </a:rPr>
              <a:t>IN THE NAME OF GOD</a:t>
            </a:r>
            <a:endParaRPr lang="en-US" dirty="0">
              <a:solidFill>
                <a:srgbClr val="FF0000"/>
              </a:solidFill>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47039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1484784"/>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Minimally invasive treatment options of benign thyroid </a:t>
            </a:r>
            <a:r>
              <a:rPr lang="en-US" sz="3600" b="1" dirty="0" smtClean="0">
                <a:solidFill>
                  <a:srgbClr val="FF0000"/>
                </a:solidFill>
                <a:latin typeface="Times New Roman" panose="02020603050405020304" pitchFamily="18" charset="0"/>
                <a:cs typeface="Times New Roman" panose="02020603050405020304" pitchFamily="18" charset="0"/>
              </a:rPr>
              <a:t>nodules(4)</a:t>
            </a:r>
            <a:endParaRPr lang="en-US" sz="3600" dirty="0"/>
          </a:p>
        </p:txBody>
      </p:sp>
      <p:sp>
        <p:nvSpPr>
          <p:cNvPr id="3" name="Content Placeholder 2"/>
          <p:cNvSpPr>
            <a:spLocks noGrp="1"/>
          </p:cNvSpPr>
          <p:nvPr>
            <p:ph idx="1"/>
          </p:nvPr>
        </p:nvSpPr>
        <p:spPr>
          <a:xfrm>
            <a:off x="323528" y="1780309"/>
            <a:ext cx="8640960" cy="5069160"/>
          </a:xfrm>
        </p:spPr>
        <p:txBody>
          <a:bodyPr>
            <a:normAutofit fontScale="25000" lnSpcReduction="20000"/>
          </a:bodyPr>
          <a:lstStyle/>
          <a:p>
            <a:r>
              <a:rPr lang="en-US" sz="9600" dirty="0">
                <a:solidFill>
                  <a:srgbClr val="C00000"/>
                </a:solidFill>
              </a:rPr>
              <a:t>PEIT</a:t>
            </a:r>
            <a:r>
              <a:rPr lang="en-US" sz="9600" dirty="0"/>
              <a:t> was the first therapeutic procedure </a:t>
            </a:r>
            <a:r>
              <a:rPr lang="en-US" sz="9600" dirty="0" smtClean="0"/>
              <a:t>proposed in </a:t>
            </a:r>
            <a:r>
              <a:rPr lang="en-US" sz="9600" dirty="0">
                <a:solidFill>
                  <a:srgbClr val="C00000"/>
                </a:solidFill>
              </a:rPr>
              <a:t>1990 </a:t>
            </a:r>
            <a:r>
              <a:rPr lang="en-US" sz="9600" dirty="0"/>
              <a:t>for </a:t>
            </a:r>
            <a:r>
              <a:rPr lang="en-US" sz="9600" dirty="0" err="1"/>
              <a:t>hyperfunctioning</a:t>
            </a:r>
            <a:r>
              <a:rPr lang="en-US" sz="9600" dirty="0"/>
              <a:t> nodules </a:t>
            </a:r>
            <a:r>
              <a:rPr lang="en-US" sz="9600" dirty="0" smtClean="0"/>
              <a:t>.</a:t>
            </a:r>
          </a:p>
          <a:p>
            <a:r>
              <a:rPr lang="en-US" sz="9600" dirty="0" smtClean="0"/>
              <a:t>Owing </a:t>
            </a:r>
            <a:r>
              <a:rPr lang="en-US" sz="9600" dirty="0"/>
              <a:t>to </a:t>
            </a:r>
            <a:r>
              <a:rPr lang="en-US" sz="9600" dirty="0" smtClean="0"/>
              <a:t>the limitations </a:t>
            </a:r>
            <a:r>
              <a:rPr lang="en-US" sz="9600" dirty="0"/>
              <a:t>of PEIT, in the management of solid </a:t>
            </a:r>
            <a:r>
              <a:rPr lang="en-US" sz="9600" dirty="0" smtClean="0"/>
              <a:t>thyroid lesions</a:t>
            </a:r>
            <a:r>
              <a:rPr lang="en-US" sz="9600" dirty="0"/>
              <a:t>, various </a:t>
            </a:r>
            <a:r>
              <a:rPr lang="en-US" sz="9600" dirty="0" err="1">
                <a:solidFill>
                  <a:srgbClr val="7030A0"/>
                </a:solidFill>
              </a:rPr>
              <a:t>hyperthermic</a:t>
            </a:r>
            <a:r>
              <a:rPr lang="en-US" sz="9600" dirty="0">
                <a:solidFill>
                  <a:srgbClr val="7030A0"/>
                </a:solidFill>
              </a:rPr>
              <a:t> methods </a:t>
            </a:r>
            <a:r>
              <a:rPr lang="en-US" sz="9600" dirty="0"/>
              <a:t>have, over the </a:t>
            </a:r>
            <a:r>
              <a:rPr lang="en-US" sz="9600" dirty="0" smtClean="0"/>
              <a:t>past 10–15 </a:t>
            </a:r>
            <a:r>
              <a:rPr lang="en-US" sz="9600" dirty="0"/>
              <a:t>years, been introduced for the treatment of </a:t>
            </a:r>
            <a:r>
              <a:rPr lang="en-US" sz="9600" dirty="0" smtClean="0"/>
              <a:t>benign thyroid </a:t>
            </a:r>
            <a:r>
              <a:rPr lang="en-US" sz="9600" dirty="0"/>
              <a:t>lesions. </a:t>
            </a:r>
            <a:endParaRPr lang="en-US" sz="9600" dirty="0" smtClean="0"/>
          </a:p>
          <a:p>
            <a:r>
              <a:rPr lang="en-US" sz="9600" dirty="0" smtClean="0">
                <a:solidFill>
                  <a:srgbClr val="7030A0"/>
                </a:solidFill>
              </a:rPr>
              <a:t>Laser </a:t>
            </a:r>
            <a:r>
              <a:rPr lang="en-US" sz="9600" dirty="0">
                <a:solidFill>
                  <a:srgbClr val="7030A0"/>
                </a:solidFill>
              </a:rPr>
              <a:t>ablation </a:t>
            </a:r>
            <a:r>
              <a:rPr lang="en-US" sz="9600" dirty="0" smtClean="0">
                <a:solidFill>
                  <a:srgbClr val="7030A0"/>
                </a:solidFill>
              </a:rPr>
              <a:t>therapy (LAT</a:t>
            </a:r>
            <a:r>
              <a:rPr lang="en-US" sz="9600" dirty="0">
                <a:solidFill>
                  <a:srgbClr val="7030A0"/>
                </a:solidFill>
              </a:rPr>
              <a:t>)</a:t>
            </a:r>
            <a:r>
              <a:rPr lang="en-US" sz="9600" dirty="0"/>
              <a:t>, the first method proposed in 2000 for size </a:t>
            </a:r>
            <a:r>
              <a:rPr lang="en-US" sz="9600" dirty="0" smtClean="0"/>
              <a:t>reduction of </a:t>
            </a:r>
            <a:r>
              <a:rPr lang="en-US" sz="9600" dirty="0"/>
              <a:t>benign solid thyroid nodules </a:t>
            </a:r>
            <a:endParaRPr lang="en-US" sz="9600" dirty="0" smtClean="0"/>
          </a:p>
          <a:p>
            <a:r>
              <a:rPr lang="en-US" sz="9600" dirty="0" smtClean="0">
                <a:solidFill>
                  <a:srgbClr val="7030A0"/>
                </a:solidFill>
              </a:rPr>
              <a:t>Radiofrequency</a:t>
            </a:r>
            <a:r>
              <a:rPr lang="en-US" sz="9600" dirty="0">
                <a:solidFill>
                  <a:srgbClr val="7030A0"/>
                </a:solidFill>
              </a:rPr>
              <a:t> </a:t>
            </a:r>
            <a:r>
              <a:rPr lang="en-US" sz="9600" dirty="0" smtClean="0">
                <a:solidFill>
                  <a:srgbClr val="7030A0"/>
                </a:solidFill>
              </a:rPr>
              <a:t>ablation </a:t>
            </a:r>
            <a:r>
              <a:rPr lang="en-US" sz="9600" dirty="0">
                <a:solidFill>
                  <a:srgbClr val="7030A0"/>
                </a:solidFill>
              </a:rPr>
              <a:t>(RFA) </a:t>
            </a:r>
            <a:r>
              <a:rPr lang="en-US" sz="9600" dirty="0" smtClean="0"/>
              <a:t>, </a:t>
            </a:r>
            <a:r>
              <a:rPr lang="en-US" sz="9600" dirty="0"/>
              <a:t>introduced in 2007, have </a:t>
            </a:r>
            <a:r>
              <a:rPr lang="en-US" sz="9600" dirty="0" smtClean="0"/>
              <a:t>achieved increasing </a:t>
            </a:r>
            <a:r>
              <a:rPr lang="en-US" sz="9600" dirty="0"/>
              <a:t>acceptance for use in selected patients.</a:t>
            </a:r>
          </a:p>
          <a:p>
            <a:r>
              <a:rPr lang="en-US" sz="9600" dirty="0"/>
              <a:t>Additional therapeutic modalities, such as </a:t>
            </a:r>
            <a:r>
              <a:rPr lang="en-US" sz="9600" dirty="0">
                <a:solidFill>
                  <a:srgbClr val="7030A0"/>
                </a:solidFill>
              </a:rPr>
              <a:t>focused </a:t>
            </a:r>
            <a:r>
              <a:rPr lang="en-US" sz="9600" dirty="0" smtClean="0">
                <a:solidFill>
                  <a:srgbClr val="7030A0"/>
                </a:solidFill>
              </a:rPr>
              <a:t>US and </a:t>
            </a:r>
            <a:r>
              <a:rPr lang="en-US" sz="9600" dirty="0">
                <a:solidFill>
                  <a:srgbClr val="7030A0"/>
                </a:solidFill>
              </a:rPr>
              <a:t>microwaves </a:t>
            </a:r>
            <a:r>
              <a:rPr lang="en-US" sz="9600" dirty="0" smtClean="0"/>
              <a:t>, </a:t>
            </a:r>
            <a:r>
              <a:rPr lang="en-US" sz="9600" dirty="0"/>
              <a:t>are presently under </a:t>
            </a:r>
            <a:r>
              <a:rPr lang="en-US" sz="9600" dirty="0" smtClean="0"/>
              <a:t>evaluation and </a:t>
            </a:r>
            <a:r>
              <a:rPr lang="en-US" sz="9600" dirty="0"/>
              <a:t>have yet to gain wider acceptance.</a:t>
            </a:r>
            <a:r>
              <a:rPr lang="en-US" sz="9600" dirty="0" smtClean="0"/>
              <a:t> </a:t>
            </a:r>
          </a:p>
          <a:p>
            <a:endParaRPr lang="en-US" dirty="0"/>
          </a:p>
          <a:p>
            <a:endParaRPr lang="en-US" dirty="0" smtClean="0"/>
          </a:p>
          <a:p>
            <a:endParaRPr lang="en-US" dirty="0"/>
          </a:p>
          <a:p>
            <a:endParaRPr lang="en-US" dirty="0" smtClean="0"/>
          </a:p>
          <a:p>
            <a:r>
              <a:rPr lang="en-US" sz="6400" dirty="0" smtClean="0">
                <a:solidFill>
                  <a:srgbClr val="92D050"/>
                </a:solidFill>
              </a:rPr>
              <a:t>R1</a:t>
            </a:r>
            <a:endParaRPr lang="en-US" sz="6400" dirty="0">
              <a:solidFill>
                <a:srgbClr val="92D050"/>
              </a:solidFill>
            </a:endParaRPr>
          </a:p>
          <a:p>
            <a:pPr marL="0" indent="0">
              <a:buNone/>
            </a:pPr>
            <a:endParaRPr lang="en-US" sz="6400" dirty="0">
              <a:solidFill>
                <a:srgbClr val="92D05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58991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Percutaneous </a:t>
            </a:r>
            <a:r>
              <a:rPr lang="en-US" b="1" dirty="0" smtClean="0">
                <a:solidFill>
                  <a:srgbClr val="FF0000"/>
                </a:solidFill>
                <a:latin typeface="Times New Roman" panose="02020603050405020304" pitchFamily="18" charset="0"/>
                <a:cs typeface="Times New Roman" panose="02020603050405020304" pitchFamily="18" charset="0"/>
              </a:rPr>
              <a:t>Ethanol Injection</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Therapy(PEIT)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1362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dirty="0">
                <a:solidFill>
                  <a:srgbClr val="FF0000"/>
                </a:solidFill>
                <a:latin typeface="Times New Roman" panose="02020603050405020304" pitchFamily="18" charset="0"/>
                <a:cs typeface="Times New Roman" panose="02020603050405020304" pitchFamily="18" charset="0"/>
              </a:rPr>
              <a:t>The injection of 95% ethanol into thyroid tissue induces</a:t>
            </a:r>
            <a:r>
              <a:rPr lang="en-US"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endParaRPr>
          </a:p>
        </p:txBody>
      </p:sp>
      <p:sp>
        <p:nvSpPr>
          <p:cNvPr id="3" name="Content Placeholder 2"/>
          <p:cNvSpPr>
            <a:spLocks noGrp="1"/>
          </p:cNvSpPr>
          <p:nvPr>
            <p:ph idx="1"/>
          </p:nvPr>
        </p:nvSpPr>
        <p:spPr>
          <a:xfrm>
            <a:off x="179512" y="1196752"/>
            <a:ext cx="8784976" cy="5544616"/>
          </a:xfrm>
        </p:spPr>
        <p:txBody>
          <a:bodyPr>
            <a:normAutofit fontScale="92500"/>
          </a:bodyPr>
          <a:lstStyle/>
          <a:p>
            <a:r>
              <a:rPr lang="en-US" dirty="0" smtClean="0">
                <a:latin typeface="Times New Roman" panose="02020603050405020304" pitchFamily="18" charset="0"/>
                <a:cs typeface="Times New Roman" panose="02020603050405020304" pitchFamily="18" charset="0"/>
              </a:rPr>
              <a:t>Thrombosis </a:t>
            </a:r>
            <a:r>
              <a:rPr lang="en-US" dirty="0">
                <a:latin typeface="Times New Roman" panose="02020603050405020304" pitchFamily="18" charset="0"/>
                <a:cs typeface="Times New Roman" panose="02020603050405020304" pitchFamily="18" charset="0"/>
              </a:rPr>
              <a:t>of small vessels </a:t>
            </a:r>
            <a:r>
              <a:rPr lang="en-US" dirty="0" smtClean="0">
                <a:latin typeface="Times New Roman" panose="02020603050405020304" pitchFamily="18" charset="0"/>
                <a:cs typeface="Times New Roman" panose="02020603050405020304" pitchFamily="18" charset="0"/>
              </a:rPr>
              <a:t>and</a:t>
            </a:r>
          </a:p>
          <a:p>
            <a:r>
              <a:rPr lang="en-US" dirty="0" smtClean="0">
                <a:latin typeface="Times New Roman" panose="02020603050405020304" pitchFamily="18" charset="0"/>
                <a:cs typeface="Times New Roman" panose="02020603050405020304" pitchFamily="18" charset="0"/>
              </a:rPr>
              <a:t>Lysis </a:t>
            </a:r>
            <a:r>
              <a:rPr lang="en-US" dirty="0">
                <a:latin typeface="Times New Roman" panose="02020603050405020304" pitchFamily="18" charset="0"/>
                <a:cs typeface="Times New Roman" panose="02020603050405020304" pitchFamily="18" charset="0"/>
              </a:rPr>
              <a:t>of the cell membrane and protein </a:t>
            </a:r>
            <a:r>
              <a:rPr lang="en-US" dirty="0" smtClean="0">
                <a:latin typeface="Times New Roman" panose="02020603050405020304" pitchFamily="18" charset="0"/>
                <a:cs typeface="Times New Roman" panose="02020603050405020304" pitchFamily="18" charset="0"/>
              </a:rPr>
              <a:t>denaturation</a:t>
            </a:r>
          </a:p>
          <a:p>
            <a:r>
              <a:rPr lang="en-US" dirty="0" smtClean="0">
                <a:latin typeface="Times New Roman" panose="02020603050405020304" pitchFamily="18" charset="0"/>
                <a:cs typeface="Times New Roman" panose="02020603050405020304" pitchFamily="18" charset="0"/>
              </a:rPr>
              <a:t>Irregular </a:t>
            </a:r>
            <a:r>
              <a:rPr lang="en-US" dirty="0">
                <a:latin typeface="Times New Roman" panose="02020603050405020304" pitchFamily="18" charset="0"/>
                <a:cs typeface="Times New Roman" panose="02020603050405020304" pitchFamily="18" charset="0"/>
              </a:rPr>
              <a:t>area </a:t>
            </a:r>
            <a:r>
              <a:rPr lang="en-US" dirty="0" smtClean="0">
                <a:latin typeface="Times New Roman" panose="02020603050405020304" pitchFamily="18" charset="0"/>
                <a:cs typeface="Times New Roman" panose="02020603050405020304" pitchFamily="18" charset="0"/>
              </a:rPr>
              <a:t>of coagulative necrosis surrounded by interstitial </a:t>
            </a:r>
            <a:r>
              <a:rPr lang="en-US" dirty="0" err="1" smtClean="0">
                <a:latin typeface="Times New Roman" panose="02020603050405020304" pitchFamily="18" charset="0"/>
                <a:cs typeface="Times New Roman" panose="02020603050405020304" pitchFamily="18" charset="0"/>
              </a:rPr>
              <a:t>oedema</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Granulomatous inflammation</a:t>
            </a:r>
          </a:p>
          <a:p>
            <a:r>
              <a:rPr lang="en-US" dirty="0" smtClean="0">
                <a:latin typeface="Times New Roman" panose="02020603050405020304" pitchFamily="18" charset="0"/>
                <a:cs typeface="Times New Roman" panose="02020603050405020304" pitchFamily="18" charset="0"/>
              </a:rPr>
              <a:t>Over </a:t>
            </a:r>
            <a:r>
              <a:rPr lang="en-US" dirty="0">
                <a:latin typeface="Times New Roman" panose="02020603050405020304" pitchFamily="18" charset="0"/>
                <a:cs typeface="Times New Roman" panose="02020603050405020304" pitchFamily="18" charset="0"/>
              </a:rPr>
              <a:t>time, </a:t>
            </a:r>
            <a:r>
              <a:rPr lang="en-US" dirty="0" smtClean="0">
                <a:latin typeface="Times New Roman" panose="02020603050405020304" pitchFamily="18" charset="0"/>
                <a:cs typeface="Times New Roman" panose="02020603050405020304" pitchFamily="18" charset="0"/>
              </a:rPr>
              <a:t>these histological </a:t>
            </a:r>
            <a:r>
              <a:rPr lang="en-US" dirty="0">
                <a:latin typeface="Times New Roman" panose="02020603050405020304" pitchFamily="18" charset="0"/>
                <a:cs typeface="Times New Roman" panose="02020603050405020304" pitchFamily="18" charset="0"/>
              </a:rPr>
              <a:t>changes are followed by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Fibrosis ,Progressive shrinkage </a:t>
            </a:r>
            <a:r>
              <a:rPr lang="en-US" dirty="0">
                <a:latin typeface="Times New Roman" panose="02020603050405020304" pitchFamily="18" charset="0"/>
                <a:cs typeface="Times New Roman" panose="02020603050405020304" pitchFamily="18" charset="0"/>
              </a:rPr>
              <a:t>and reduction of the volume of the </a:t>
            </a:r>
            <a:r>
              <a:rPr lang="en-US" dirty="0" smtClean="0">
                <a:latin typeface="Times New Roman" panose="02020603050405020304" pitchFamily="18" charset="0"/>
                <a:cs typeface="Times New Roman" panose="02020603050405020304" pitchFamily="18" charset="0"/>
              </a:rPr>
              <a:t>treated lesion</a:t>
            </a:r>
          </a:p>
          <a:p>
            <a:r>
              <a:rPr lang="en-US" sz="1600" dirty="0">
                <a:solidFill>
                  <a:srgbClr val="92D050"/>
                </a:solidFill>
              </a:rPr>
              <a:t>DIAGNOSIS OF ENDOCRINE </a:t>
            </a:r>
            <a:r>
              <a:rPr lang="en-US" sz="1600" dirty="0" smtClean="0">
                <a:solidFill>
                  <a:srgbClr val="92D050"/>
                </a:solidFill>
              </a:rPr>
              <a:t>DISEASE Thyroid </a:t>
            </a:r>
            <a:r>
              <a:rPr lang="en-US" sz="1600" dirty="0">
                <a:solidFill>
                  <a:srgbClr val="92D050"/>
                </a:solidFill>
              </a:rPr>
              <a:t>ultrasound (US) and </a:t>
            </a:r>
            <a:r>
              <a:rPr lang="en-US" sz="1600" dirty="0" smtClean="0">
                <a:solidFill>
                  <a:srgbClr val="92D050"/>
                </a:solidFill>
              </a:rPr>
              <a:t>US-assisted procedures</a:t>
            </a:r>
            <a:r>
              <a:rPr lang="en-US" sz="1600" dirty="0">
                <a:solidFill>
                  <a:srgbClr val="92D050"/>
                </a:solidFill>
              </a:rPr>
              <a:t>: from the shadows </a:t>
            </a:r>
            <a:r>
              <a:rPr lang="en-US" sz="1600" dirty="0" smtClean="0">
                <a:solidFill>
                  <a:srgbClr val="92D050"/>
                </a:solidFill>
              </a:rPr>
              <a:t>into an </a:t>
            </a:r>
            <a:r>
              <a:rPr lang="en-US" sz="1600" dirty="0">
                <a:solidFill>
                  <a:srgbClr val="92D050"/>
                </a:solidFill>
              </a:rPr>
              <a:t>array of </a:t>
            </a:r>
            <a:r>
              <a:rPr lang="en-US" sz="1600" dirty="0" smtClean="0">
                <a:solidFill>
                  <a:srgbClr val="92D050"/>
                </a:solidFill>
              </a:rPr>
              <a:t>applications</a:t>
            </a:r>
          </a:p>
          <a:p>
            <a:r>
              <a:rPr lang="en-US" sz="1600" dirty="0">
                <a:solidFill>
                  <a:srgbClr val="92D050"/>
                </a:solidFill>
              </a:rPr>
              <a:t>European Journal </a:t>
            </a:r>
            <a:r>
              <a:rPr lang="en-US" sz="1600" dirty="0" smtClean="0">
                <a:solidFill>
                  <a:srgbClr val="92D050"/>
                </a:solidFill>
              </a:rPr>
              <a:t>of Endocrinology</a:t>
            </a:r>
            <a:r>
              <a:rPr lang="en-US" sz="1600" dirty="0">
                <a:solidFill>
                  <a:srgbClr val="92D050"/>
                </a:solidFill>
              </a:rPr>
              <a:t> </a:t>
            </a:r>
            <a:r>
              <a:rPr lang="en-US" sz="1600" dirty="0" smtClean="0">
                <a:solidFill>
                  <a:srgbClr val="92D050"/>
                </a:solidFill>
              </a:rPr>
              <a:t>(2014</a:t>
            </a:r>
            <a:r>
              <a:rPr lang="en-US" sz="1600" dirty="0">
                <a:solidFill>
                  <a:srgbClr val="92D050"/>
                </a:solidFill>
              </a:rPr>
              <a:t>) 170, </a:t>
            </a:r>
            <a:r>
              <a:rPr lang="en-US" sz="1600" dirty="0" smtClean="0">
                <a:solidFill>
                  <a:srgbClr val="92D050"/>
                </a:solidFill>
              </a:rPr>
              <a:t>R133–R146(R1)</a:t>
            </a:r>
          </a:p>
        </p:txBody>
      </p:sp>
    </p:spTree>
    <p:extLst>
      <p:ext uri="{BB962C8B-B14F-4D97-AF65-F5344CB8AC3E}">
        <p14:creationId xmlns:p14="http://schemas.microsoft.com/office/powerpoint/2010/main" val="1360408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Times New Roman" panose="02020603050405020304" pitchFamily="18" charset="0"/>
                <a:cs typeface="Times New Roman" panose="02020603050405020304" pitchFamily="18" charset="0"/>
              </a:rPr>
              <a:t>Non-functioning benign thyroid nodules</a:t>
            </a:r>
            <a:endParaRPr lang="en-US" dirty="0">
              <a:solidFill>
                <a:srgbClr val="FF0000"/>
              </a:solidFill>
            </a:endParaRPr>
          </a:p>
        </p:txBody>
      </p:sp>
      <p:sp>
        <p:nvSpPr>
          <p:cNvPr id="3" name="Content Placeholder 2"/>
          <p:cNvSpPr>
            <a:spLocks noGrp="1"/>
          </p:cNvSpPr>
          <p:nvPr>
            <p:ph idx="1"/>
          </p:nvPr>
        </p:nvSpPr>
        <p:spPr>
          <a:xfrm>
            <a:off x="179512" y="1600200"/>
            <a:ext cx="8856984" cy="4997152"/>
          </a:xfrm>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Surgery</a:t>
            </a:r>
            <a:r>
              <a:rPr lang="en-US" dirty="0">
                <a:latin typeface="Times New Roman" panose="02020603050405020304" pitchFamily="18" charset="0"/>
                <a:cs typeface="Times New Roman" panose="02020603050405020304" pitchFamily="18" charset="0"/>
              </a:rPr>
              <a:t> may be considered for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Growing solid </a:t>
            </a:r>
            <a:r>
              <a:rPr lang="en-US" dirty="0">
                <a:latin typeface="Times New Roman" panose="02020603050405020304" pitchFamily="18" charset="0"/>
                <a:cs typeface="Times New Roman" panose="02020603050405020304" pitchFamily="18" charset="0"/>
              </a:rPr>
              <a:t>nodules that are benign on repeat cytology if they are large (&gt;4 </a:t>
            </a:r>
            <a:r>
              <a:rPr lang="en-US" dirty="0" smtClean="0">
                <a:latin typeface="Times New Roman" panose="02020603050405020304" pitchFamily="18" charset="0"/>
                <a:cs typeface="Times New Roman" panose="02020603050405020304" pitchFamily="18" charset="0"/>
              </a:rPr>
              <a:t>cm), causing </a:t>
            </a:r>
            <a:r>
              <a:rPr lang="en-US" dirty="0">
                <a:latin typeface="Times New Roman" panose="02020603050405020304" pitchFamily="18" charset="0"/>
                <a:cs typeface="Times New Roman" panose="02020603050405020304" pitchFamily="18" charset="0"/>
              </a:rPr>
              <a:t>compressive</a:t>
            </a:r>
          </a:p>
          <a:p>
            <a:r>
              <a:rPr lang="en-US" dirty="0">
                <a:latin typeface="Times New Roman" panose="02020603050405020304" pitchFamily="18" charset="0"/>
                <a:cs typeface="Times New Roman" panose="02020603050405020304" pitchFamily="18" charset="0"/>
              </a:rPr>
              <a:t>or structural </a:t>
            </a:r>
            <a:r>
              <a:rPr lang="en-US" dirty="0" smtClean="0">
                <a:latin typeface="Times New Roman" panose="02020603050405020304" pitchFamily="18" charset="0"/>
                <a:cs typeface="Times New Roman" panose="02020603050405020304" pitchFamily="18" charset="0"/>
              </a:rPr>
              <a:t>symptoms</a:t>
            </a:r>
          </a:p>
          <a:p>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based upon clinical concern </a:t>
            </a:r>
          </a:p>
          <a:p>
            <a:endParaRPr lang="en-US" dirty="0" smtClean="0"/>
          </a:p>
          <a:p>
            <a:endParaRPr lang="en-US" sz="1600" dirty="0" smtClean="0">
              <a:solidFill>
                <a:srgbClr val="92D050"/>
              </a:solidFill>
              <a:latin typeface="Times New Roman" panose="02020603050405020304" pitchFamily="18" charset="0"/>
              <a:cs typeface="Times New Roman" panose="02020603050405020304" pitchFamily="18" charset="0"/>
            </a:endParaRPr>
          </a:p>
          <a:p>
            <a:r>
              <a:rPr lang="en-US" sz="1600" dirty="0" smtClean="0">
                <a:solidFill>
                  <a:srgbClr val="92D050"/>
                </a:solidFill>
                <a:latin typeface="Times New Roman" panose="02020603050405020304" pitchFamily="18" charset="0"/>
                <a:cs typeface="Times New Roman" panose="02020603050405020304" pitchFamily="18" charset="0"/>
              </a:rPr>
              <a:t>ATA 2015</a:t>
            </a:r>
            <a:endParaRPr lang="en-US" sz="1600"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915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Times New Roman" panose="02020603050405020304" pitchFamily="18" charset="0"/>
                <a:cs typeface="Times New Roman" panose="02020603050405020304" pitchFamily="18" charset="0"/>
              </a:rPr>
              <a:t>Non-functioning benign thyroid </a:t>
            </a:r>
            <a:r>
              <a:rPr lang="en-US" dirty="0" smtClean="0">
                <a:solidFill>
                  <a:srgbClr val="FF0000"/>
                </a:solidFill>
                <a:latin typeface="Times New Roman" panose="02020603050405020304" pitchFamily="18" charset="0"/>
                <a:cs typeface="Times New Roman" panose="02020603050405020304" pitchFamily="18" charset="0"/>
              </a:rPr>
              <a:t>nodules</a:t>
            </a:r>
            <a:r>
              <a:rPr lang="en-US" sz="3100" dirty="0" smtClean="0">
                <a:solidFill>
                  <a:srgbClr val="FF0000"/>
                </a:solidFill>
                <a:latin typeface="Times New Roman" panose="02020603050405020304" pitchFamily="18" charset="0"/>
                <a:cs typeface="Times New Roman" panose="02020603050405020304" pitchFamily="18" charset="0"/>
              </a:rPr>
              <a:t>(1)</a:t>
            </a:r>
            <a:endParaRPr lang="en-US" sz="31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504" y="1484784"/>
            <a:ext cx="8928992" cy="5184576"/>
          </a:xfrm>
        </p:spPr>
        <p:txBody>
          <a:bodyPr>
            <a:normAutofit/>
          </a:bodyPr>
          <a:lstStyle/>
          <a:p>
            <a:r>
              <a:rPr lang="en-US" dirty="0">
                <a:latin typeface="Times New Roman" panose="02020603050405020304" pitchFamily="18" charset="0"/>
                <a:cs typeface="Times New Roman" panose="02020603050405020304" pitchFamily="18" charset="0"/>
              </a:rPr>
              <a:t>PEIT </a:t>
            </a:r>
            <a:r>
              <a:rPr lang="en-US" dirty="0" smtClean="0">
                <a:latin typeface="Times New Roman" panose="02020603050405020304" pitchFamily="18" charset="0"/>
                <a:cs typeface="Times New Roman" panose="02020603050405020304" pitchFamily="18" charset="0"/>
              </a:rPr>
              <a:t>(</a:t>
            </a:r>
            <a:r>
              <a:rPr lang="en-US" dirty="0"/>
              <a:t>percutaneous ethanol </a:t>
            </a:r>
            <a:r>
              <a:rPr lang="en-US" dirty="0" smtClean="0"/>
              <a:t>injection therapy)</a:t>
            </a:r>
            <a:r>
              <a:rPr lang="en-US" dirty="0" smtClean="0">
                <a:latin typeface="Times New Roman" panose="02020603050405020304" pitchFamily="18" charset="0"/>
                <a:cs typeface="Times New Roman" panose="02020603050405020304" pitchFamily="18" charset="0"/>
              </a:rPr>
              <a:t>may effectively </a:t>
            </a:r>
            <a:r>
              <a:rPr lang="en-US" dirty="0">
                <a:latin typeface="Times New Roman" panose="02020603050405020304" pitchFamily="18" charset="0"/>
                <a:cs typeface="Times New Roman" panose="02020603050405020304" pitchFamily="18" charset="0"/>
              </a:rPr>
              <a:t>reduce the size of solid thyroid nodules.</a:t>
            </a:r>
          </a:p>
          <a:p>
            <a:r>
              <a:rPr lang="en-US" dirty="0">
                <a:latin typeface="Times New Roman" panose="02020603050405020304" pitchFamily="18" charset="0"/>
                <a:cs typeface="Times New Roman" panose="02020603050405020304" pitchFamily="18" charset="0"/>
              </a:rPr>
              <a:t>Several </a:t>
            </a:r>
            <a:r>
              <a:rPr lang="en-US" dirty="0">
                <a:solidFill>
                  <a:srgbClr val="C00000"/>
                </a:solidFill>
                <a:latin typeface="Times New Roman" panose="02020603050405020304" pitchFamily="18" charset="0"/>
                <a:cs typeface="Times New Roman" panose="02020603050405020304" pitchFamily="18" charset="0"/>
              </a:rPr>
              <a:t>non-</a:t>
            </a:r>
            <a:r>
              <a:rPr lang="en-US" dirty="0" err="1">
                <a:solidFill>
                  <a:srgbClr val="C00000"/>
                </a:solidFill>
                <a:latin typeface="Times New Roman" panose="02020603050405020304" pitchFamily="18" charset="0"/>
                <a:cs typeface="Times New Roman" panose="02020603050405020304" pitchFamily="18" charset="0"/>
              </a:rPr>
              <a:t>randomised</a:t>
            </a:r>
            <a:r>
              <a:rPr lang="en-US" dirty="0">
                <a:latin typeface="Times New Roman" panose="02020603050405020304" pitchFamily="18" charset="0"/>
                <a:cs typeface="Times New Roman" panose="02020603050405020304" pitchFamily="18" charset="0"/>
              </a:rPr>
              <a:t> trials, </a:t>
            </a:r>
            <a:r>
              <a:rPr lang="en-US" dirty="0">
                <a:solidFill>
                  <a:srgbClr val="C00000"/>
                </a:solidFill>
                <a:latin typeface="Times New Roman" panose="02020603050405020304" pitchFamily="18" charset="0"/>
                <a:cs typeface="Times New Roman" panose="02020603050405020304" pitchFamily="18" charset="0"/>
              </a:rPr>
              <a:t>heterogeneous</a:t>
            </a:r>
            <a:r>
              <a:rPr lang="en-US" dirty="0">
                <a:latin typeface="Times New Roman" panose="02020603050405020304" pitchFamily="18" charset="0"/>
                <a:cs typeface="Times New Roman" panose="02020603050405020304" pitchFamily="18" charset="0"/>
              </a:rPr>
              <a:t> as </a:t>
            </a:r>
            <a:r>
              <a:rPr lang="en-US" dirty="0" smtClean="0">
                <a:latin typeface="Times New Roman" panose="02020603050405020304" pitchFamily="18" charset="0"/>
                <a:cs typeface="Times New Roman" panose="02020603050405020304" pitchFamily="18" charset="0"/>
              </a:rPr>
              <a:t>for nodule </a:t>
            </a:r>
            <a:r>
              <a:rPr lang="en-US" dirty="0">
                <a:latin typeface="Times New Roman" panose="02020603050405020304" pitchFamily="18" charset="0"/>
                <a:cs typeface="Times New Roman" panose="02020603050405020304" pitchFamily="18" charset="0"/>
              </a:rPr>
              <a:t>size, ethanol volume and length of </a:t>
            </a:r>
            <a:r>
              <a:rPr lang="en-US" dirty="0" smtClean="0">
                <a:latin typeface="Times New Roman" panose="02020603050405020304" pitchFamily="18" charset="0"/>
                <a:cs typeface="Times New Roman" panose="02020603050405020304" pitchFamily="18" charset="0"/>
              </a:rPr>
              <a:t>follow-up, demonstrate </a:t>
            </a:r>
            <a:r>
              <a:rPr lang="en-US" dirty="0">
                <a:latin typeface="Times New Roman" panose="02020603050405020304" pitchFamily="18" charset="0"/>
                <a:cs typeface="Times New Roman" panose="02020603050405020304" pitchFamily="18" charset="0"/>
              </a:rPr>
              <a:t>a significant decrease in nodule volume </a:t>
            </a:r>
            <a:r>
              <a:rPr lang="en-US" dirty="0" smtClean="0">
                <a:latin typeface="Times New Roman" panose="02020603050405020304" pitchFamily="18" charset="0"/>
                <a:cs typeface="Times New Roman" panose="02020603050405020304" pitchFamily="18" charset="0"/>
              </a:rPr>
              <a:t>after</a:t>
            </a:r>
            <a:r>
              <a:rPr lang="en-US" dirty="0"/>
              <a:t> </a:t>
            </a:r>
            <a:r>
              <a:rPr lang="en-US" dirty="0" smtClean="0">
                <a:latin typeface="Times New Roman" panose="02020603050405020304" pitchFamily="18" charset="0"/>
                <a:cs typeface="Times New Roman" panose="02020603050405020304" pitchFamily="18" charset="0"/>
              </a:rPr>
              <a:t>PEIT. </a:t>
            </a:r>
            <a:endParaRPr lang="en-US" dirty="0">
              <a:latin typeface="Times New Roman" panose="02020603050405020304" pitchFamily="18" charset="0"/>
              <a:cs typeface="Times New Roman" panose="02020603050405020304" pitchFamily="18" charset="0"/>
            </a:endParaRPr>
          </a:p>
          <a:p>
            <a:r>
              <a:rPr lang="en-US" sz="1200" dirty="0" smtClean="0">
                <a:solidFill>
                  <a:srgbClr val="92D050"/>
                </a:solidFill>
                <a:latin typeface="Times New Roman" panose="02020603050405020304" pitchFamily="18" charset="0"/>
                <a:cs typeface="Times New Roman" panose="02020603050405020304" pitchFamily="18" charset="0"/>
              </a:rPr>
              <a:t>R1</a:t>
            </a:r>
            <a:endParaRPr lang="en-US" sz="1600" dirty="0">
              <a:solidFill>
                <a:srgbClr val="92D05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7986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856"/>
            <a:ext cx="8892480" cy="1240904"/>
          </a:xfrm>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Non-functioning benign thyroid </a:t>
            </a:r>
            <a:r>
              <a:rPr lang="en-US" sz="3600" dirty="0" smtClean="0">
                <a:solidFill>
                  <a:srgbClr val="FF0000"/>
                </a:solidFill>
                <a:latin typeface="Times New Roman" panose="02020603050405020304" pitchFamily="18" charset="0"/>
                <a:cs typeface="Times New Roman" panose="02020603050405020304" pitchFamily="18" charset="0"/>
              </a:rPr>
              <a:t>nodules</a:t>
            </a:r>
            <a:r>
              <a:rPr lang="en-US" sz="2800" dirty="0" smtClean="0">
                <a:solidFill>
                  <a:srgbClr val="FF0000"/>
                </a:solidFill>
                <a:latin typeface="Times New Roman" panose="02020603050405020304" pitchFamily="18" charset="0"/>
                <a:cs typeface="Times New Roman" panose="02020603050405020304" pitchFamily="18" charset="0"/>
              </a:rPr>
              <a:t>(2)</a:t>
            </a:r>
            <a:r>
              <a:rPr lang="en-US" sz="3600" dirty="0" smtClean="0">
                <a:solidFill>
                  <a:srgbClr val="FF0000"/>
                </a:solidFill>
                <a:latin typeface="Times New Roman" panose="02020603050405020304" pitchFamily="18" charset="0"/>
                <a:cs typeface="Times New Roman" panose="02020603050405020304" pitchFamily="18" charset="0"/>
              </a:rPr>
              <a:t> </a:t>
            </a:r>
            <a:endParaRPr lang="en-US" sz="3600" dirty="0"/>
          </a:p>
        </p:txBody>
      </p:sp>
      <p:sp>
        <p:nvSpPr>
          <p:cNvPr id="3" name="Content Placeholder 2"/>
          <p:cNvSpPr>
            <a:spLocks noGrp="1"/>
          </p:cNvSpPr>
          <p:nvPr>
            <p:ph idx="1"/>
          </p:nvPr>
        </p:nvSpPr>
        <p:spPr>
          <a:xfrm>
            <a:off x="179512" y="1268760"/>
            <a:ext cx="8784976" cy="5400600"/>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In a 12-month </a:t>
            </a:r>
            <a:r>
              <a:rPr lang="en-US" dirty="0" err="1">
                <a:latin typeface="Times New Roman" panose="02020603050405020304" pitchFamily="18" charset="0"/>
                <a:cs typeface="Times New Roman" panose="02020603050405020304" pitchFamily="18" charset="0"/>
              </a:rPr>
              <a:t>randomised</a:t>
            </a:r>
            <a:r>
              <a:rPr lang="en-US" dirty="0">
                <a:latin typeface="Times New Roman" panose="02020603050405020304" pitchFamily="18" charset="0"/>
                <a:cs typeface="Times New Roman" panose="02020603050405020304" pitchFamily="18" charset="0"/>
              </a:rPr>
              <a:t> study, a single PEIT </a:t>
            </a:r>
            <a:r>
              <a:rPr lang="en-US" dirty="0" smtClean="0">
                <a:latin typeface="Times New Roman" panose="02020603050405020304" pitchFamily="18" charset="0"/>
                <a:cs typeface="Times New Roman" panose="02020603050405020304" pitchFamily="18" charset="0"/>
              </a:rPr>
              <a:t>session induced </a:t>
            </a:r>
            <a:r>
              <a:rPr lang="en-US" dirty="0">
                <a:latin typeface="Times New Roman" panose="02020603050405020304" pitchFamily="18" charset="0"/>
                <a:cs typeface="Times New Roman" panose="02020603050405020304" pitchFamily="18" charset="0"/>
              </a:rPr>
              <a:t>a nearly 50% volume reduction, while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TSH)-suppression with </a:t>
            </a:r>
            <a:r>
              <a:rPr lang="en-US" dirty="0" smtClean="0">
                <a:latin typeface="Times New Roman" panose="02020603050405020304" pitchFamily="18" charset="0"/>
                <a:cs typeface="Times New Roman" panose="02020603050405020304" pitchFamily="18" charset="0"/>
              </a:rPr>
              <a:t>levothyroxine had </a:t>
            </a:r>
            <a:r>
              <a:rPr lang="en-US" dirty="0">
                <a:latin typeface="Times New Roman" panose="02020603050405020304" pitchFamily="18" charset="0"/>
                <a:cs typeface="Times New Roman" panose="02020603050405020304" pitchFamily="18" charset="0"/>
              </a:rPr>
              <a:t>no significant effect on nodule reduction </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Repeat treatment seemed only to increase the efficacy </a:t>
            </a:r>
            <a:r>
              <a:rPr lang="en-US" dirty="0" smtClean="0">
                <a:latin typeface="Times New Roman" panose="02020603050405020304" pitchFamily="18" charset="0"/>
                <a:cs typeface="Times New Roman" panose="02020603050405020304" pitchFamily="18" charset="0"/>
              </a:rPr>
              <a:t>of PEIT </a:t>
            </a:r>
            <a:r>
              <a:rPr lang="en-US" dirty="0">
                <a:latin typeface="Times New Roman" panose="02020603050405020304" pitchFamily="18" charset="0"/>
                <a:cs typeface="Times New Roman" panose="02020603050405020304" pitchFamily="18" charset="0"/>
              </a:rPr>
              <a:t>marginally </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These observations were confirmed in a </a:t>
            </a:r>
            <a:r>
              <a:rPr lang="en-US" dirty="0" err="1">
                <a:latin typeface="Times New Roman" panose="02020603050405020304" pitchFamily="18" charset="0"/>
                <a:cs typeface="Times New Roman" panose="02020603050405020304" pitchFamily="18" charset="0"/>
              </a:rPr>
              <a:t>randomised</a:t>
            </a:r>
            <a:r>
              <a:rPr lang="en-US" dirty="0">
                <a:latin typeface="Times New Roman" panose="02020603050405020304" pitchFamily="18" charset="0"/>
                <a:cs typeface="Times New Roman" panose="02020603050405020304" pitchFamily="18" charset="0"/>
              </a:rPr>
              <a:t> study that demonstrated a reduction just over 50% after three PEIT sessions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p>
          <a:p>
            <a:endParaRPr lang="en-US" dirty="0" smtClean="0">
              <a:solidFill>
                <a:srgbClr val="92D050"/>
              </a:solidFill>
            </a:endParaRPr>
          </a:p>
          <a:p>
            <a:r>
              <a:rPr lang="en-US" sz="1600" dirty="0" smtClean="0">
                <a:solidFill>
                  <a:srgbClr val="92D050"/>
                </a:solidFill>
                <a:latin typeface="Times New Roman" panose="02020603050405020304" pitchFamily="18" charset="0"/>
                <a:cs typeface="Times New Roman" panose="02020603050405020304" pitchFamily="18" charset="0"/>
              </a:rPr>
              <a:t>R1</a:t>
            </a:r>
            <a:endParaRPr lang="en-US" sz="1600" dirty="0">
              <a:solidFill>
                <a:srgbClr val="92D050"/>
              </a:solidFill>
              <a:latin typeface="Times New Roman" panose="02020603050405020304" pitchFamily="18"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4230564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56"/>
            <a:ext cx="8229600" cy="1143000"/>
          </a:xfrm>
        </p:spPr>
        <p:txBody>
          <a:bodyPr/>
          <a:lstStyle/>
          <a:p>
            <a:r>
              <a:rPr lang="en-US" b="1" dirty="0">
                <a:solidFill>
                  <a:srgbClr val="FF0000"/>
                </a:solidFill>
                <a:latin typeface="Times New Roman" panose="02020603050405020304" pitchFamily="18" charset="0"/>
                <a:cs typeface="Times New Roman" panose="02020603050405020304" pitchFamily="18" charset="0"/>
              </a:rPr>
              <a:t> The major limitations of PEIT</a:t>
            </a:r>
          </a:p>
        </p:txBody>
      </p:sp>
      <p:sp>
        <p:nvSpPr>
          <p:cNvPr id="3" name="Content Placeholder 2"/>
          <p:cNvSpPr>
            <a:spLocks noGrp="1"/>
          </p:cNvSpPr>
          <p:nvPr>
            <p:ph idx="1"/>
          </p:nvPr>
        </p:nvSpPr>
        <p:spPr>
          <a:xfrm>
            <a:off x="179512" y="1052736"/>
            <a:ext cx="8856984" cy="5688632"/>
          </a:xfrm>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non-predictable diffusion of </a:t>
            </a:r>
            <a:r>
              <a:rPr lang="en-US" dirty="0" smtClean="0">
                <a:latin typeface="Times New Roman" panose="02020603050405020304" pitchFamily="18" charset="0"/>
                <a:cs typeface="Times New Roman" panose="02020603050405020304" pitchFamily="18" charset="0"/>
              </a:rPr>
              <a:t>ethanol within </a:t>
            </a:r>
            <a:r>
              <a:rPr lang="en-US" dirty="0">
                <a:latin typeface="Times New Roman" panose="02020603050405020304" pitchFamily="18" charset="0"/>
                <a:cs typeface="Times New Roman" panose="02020603050405020304" pitchFamily="18" charset="0"/>
              </a:rPr>
              <a:t>solid lesions and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leakage of ethanol into </a:t>
            </a:r>
            <a:r>
              <a:rPr lang="en-US" dirty="0" smtClean="0">
                <a:latin typeface="Times New Roman" panose="02020603050405020304" pitchFamily="18" charset="0"/>
                <a:cs typeface="Times New Roman" panose="02020603050405020304" pitchFamily="18" charset="0"/>
              </a:rPr>
              <a:t>neck tissues</a:t>
            </a:r>
          </a:p>
          <a:p>
            <a:r>
              <a:rPr lang="en-US" dirty="0" smtClean="0">
                <a:latin typeface="Times New Roman" panose="02020603050405020304" pitchFamily="18" charset="0"/>
                <a:cs typeface="Times New Roman" panose="02020603050405020304" pitchFamily="18" charset="0"/>
              </a:rPr>
              <a:t>Owing </a:t>
            </a:r>
            <a:r>
              <a:rPr lang="en-US" dirty="0">
                <a:latin typeface="Times New Roman" panose="02020603050405020304" pitchFamily="18" charset="0"/>
                <a:cs typeface="Times New Roman" panose="02020603050405020304" pitchFamily="18" charset="0"/>
              </a:rPr>
              <a:t>to alcohol seepage, the majority of </a:t>
            </a:r>
            <a:r>
              <a:rPr lang="en-US" dirty="0" smtClean="0">
                <a:latin typeface="Times New Roman" panose="02020603050405020304" pitchFamily="18" charset="0"/>
                <a:cs typeface="Times New Roman" panose="02020603050405020304" pitchFamily="18" charset="0"/>
              </a:rPr>
              <a:t>patients experience </a:t>
            </a:r>
            <a:r>
              <a:rPr lang="en-US" dirty="0">
                <a:latin typeface="Times New Roman" panose="02020603050405020304" pitchFamily="18" charset="0"/>
                <a:cs typeface="Times New Roman" panose="02020603050405020304" pitchFamily="18" charset="0"/>
              </a:rPr>
              <a:t>moderate to severe cervical pain lasting </a:t>
            </a:r>
            <a:r>
              <a:rPr lang="en-US" dirty="0" smtClean="0">
                <a:latin typeface="Times New Roman" panose="02020603050405020304" pitchFamily="18" charset="0"/>
                <a:cs typeface="Times New Roman" panose="02020603050405020304" pitchFamily="18" charset="0"/>
              </a:rPr>
              <a:t>from minutes </a:t>
            </a:r>
            <a:r>
              <a:rPr lang="en-US" dirty="0">
                <a:latin typeface="Times New Roman" panose="02020603050405020304" pitchFamily="18" charset="0"/>
                <a:cs typeface="Times New Roman" panose="02020603050405020304" pitchFamily="18" charset="0"/>
              </a:rPr>
              <a:t>to hours </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Local </a:t>
            </a:r>
            <a:r>
              <a:rPr lang="en-US" dirty="0">
                <a:latin typeface="Times New Roman" panose="02020603050405020304" pitchFamily="18" charset="0"/>
                <a:cs typeface="Times New Roman" panose="02020603050405020304" pitchFamily="18" charset="0"/>
              </a:rPr>
              <a:t>fibrosis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In our experience, a possible complication is the development of </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that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may make less manageable a subsequent thyroid </a:t>
            </a:r>
            <a:r>
              <a:rPr lang="en-US" dirty="0" smtClean="0">
                <a:latin typeface="Times New Roman" panose="02020603050405020304" pitchFamily="18" charset="0"/>
                <a:cs typeface="Times New Roman" panose="02020603050405020304" pitchFamily="18" charset="0"/>
              </a:rPr>
              <a:t>surgery if </a:t>
            </a:r>
            <a:r>
              <a:rPr lang="en-US" dirty="0">
                <a:latin typeface="Times New Roman" panose="02020603050405020304" pitchFamily="18" charset="0"/>
                <a:cs typeface="Times New Roman" panose="02020603050405020304" pitchFamily="18" charset="0"/>
              </a:rPr>
              <a:t>needed</a:t>
            </a:r>
            <a:endParaRPr lang="en-US" dirty="0" smtClean="0">
              <a:latin typeface="Times New Roman" panose="02020603050405020304" pitchFamily="18" charset="0"/>
              <a:cs typeface="Times New Roman" panose="02020603050405020304" pitchFamily="18" charset="0"/>
            </a:endParaRPr>
          </a:p>
          <a:p>
            <a:endParaRPr lang="en-US" sz="1900" dirty="0" smtClean="0">
              <a:solidFill>
                <a:srgbClr val="92D050"/>
              </a:solidFill>
            </a:endParaRPr>
          </a:p>
          <a:p>
            <a:endParaRPr lang="en-US" sz="1900" dirty="0">
              <a:solidFill>
                <a:srgbClr val="92D050"/>
              </a:solidFill>
            </a:endParaRPr>
          </a:p>
          <a:p>
            <a:r>
              <a:rPr lang="en-US" sz="1900" dirty="0" smtClean="0">
                <a:solidFill>
                  <a:srgbClr val="92D050"/>
                </a:solidFill>
                <a:latin typeface="Times New Roman" panose="02020603050405020304" pitchFamily="18" charset="0"/>
                <a:cs typeface="Times New Roman" panose="02020603050405020304" pitchFamily="18" charset="0"/>
              </a:rPr>
              <a:t>R1</a:t>
            </a:r>
            <a:endParaRPr lang="en-US" sz="1900" dirty="0">
              <a:solidFill>
                <a:srgbClr val="92D050"/>
              </a:solidFill>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001039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Complication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908720"/>
            <a:ext cx="8856984" cy="5760640"/>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Recurrent </a:t>
            </a:r>
            <a:r>
              <a:rPr lang="en-US" dirty="0">
                <a:latin typeface="Times New Roman" panose="02020603050405020304" pitchFamily="18" charset="0"/>
                <a:cs typeface="Times New Roman" panose="02020603050405020304" pitchFamily="18" charset="0"/>
              </a:rPr>
              <a:t>laryngeal nerve palsy</a:t>
            </a:r>
          </a:p>
          <a:p>
            <a:pPr marL="0" indent="0">
              <a:buNone/>
            </a:pPr>
            <a:r>
              <a:rPr lang="en-US" sz="2600" dirty="0" smtClean="0">
                <a:latin typeface="Times New Roman" panose="02020603050405020304" pitchFamily="18" charset="0"/>
                <a:cs typeface="Times New Roman" panose="02020603050405020304" pitchFamily="18" charset="0"/>
              </a:rPr>
              <a:t>	Major side-effects, fortunately not common</a:t>
            </a:r>
          </a:p>
          <a:p>
            <a:r>
              <a:rPr lang="en-US" dirty="0" smtClean="0">
                <a:latin typeface="Times New Roman" panose="02020603050405020304" pitchFamily="18" charset="0"/>
                <a:cs typeface="Times New Roman" panose="02020603050405020304" pitchFamily="18" charset="0"/>
              </a:rPr>
              <a:t>Transient dysphonia</a:t>
            </a:r>
          </a:p>
          <a:p>
            <a:r>
              <a:rPr lang="en-US" dirty="0">
                <a:latin typeface="Times New Roman" panose="02020603050405020304" pitchFamily="18" charset="0"/>
                <a:cs typeface="Times New Roman" panose="02020603050405020304" pitchFamily="18" charset="0"/>
              </a:rPr>
              <a:t>Mild to moderate local </a:t>
            </a:r>
            <a:r>
              <a:rPr lang="en-US" dirty="0" smtClean="0">
                <a:latin typeface="Times New Roman" panose="02020603050405020304" pitchFamily="18" charset="0"/>
                <a:cs typeface="Times New Roman" panose="02020603050405020304" pitchFamily="18" charset="0"/>
              </a:rPr>
              <a:t>pain</a:t>
            </a:r>
          </a:p>
          <a:p>
            <a:r>
              <a:rPr lang="en-US" dirty="0" smtClean="0">
                <a:latin typeface="Times New Roman" panose="02020603050405020304" pitchFamily="18" charset="0"/>
                <a:cs typeface="Times New Roman" panose="02020603050405020304" pitchFamily="18" charset="0"/>
              </a:rPr>
              <a:t>Graves</a:t>
            </a:r>
            <a:r>
              <a:rPr lang="en-US" dirty="0">
                <a:latin typeface="Times New Roman" panose="02020603050405020304" pitchFamily="18" charset="0"/>
                <a:cs typeface="Times New Roman" panose="02020603050405020304" pitchFamily="18" charset="0"/>
              </a:rPr>
              <a:t>’ disease (</a:t>
            </a:r>
            <a:r>
              <a:rPr lang="en-US" dirty="0" smtClean="0">
                <a:latin typeface="Times New Roman" panose="02020603050405020304" pitchFamily="18" charset="0"/>
                <a:cs typeface="Times New Roman" panose="02020603050405020304" pitchFamily="18" charset="0"/>
              </a:rPr>
              <a:t>rarely)</a:t>
            </a:r>
          </a:p>
          <a:p>
            <a:pPr lvl="1"/>
            <a:r>
              <a:rPr lang="en-US" dirty="0">
                <a:latin typeface="Times New Roman" panose="02020603050405020304" pitchFamily="18" charset="0"/>
                <a:cs typeface="Times New Roman" panose="02020603050405020304" pitchFamily="18" charset="0"/>
              </a:rPr>
              <a:t>In most cases, no change in thyroid function or thyroid autoimmunity has been reported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Horner’s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syndrome </a:t>
            </a:r>
          </a:p>
          <a:p>
            <a:r>
              <a:rPr lang="en-US" dirty="0" smtClean="0">
                <a:latin typeface="Times New Roman" panose="02020603050405020304" pitchFamily="18" charset="0"/>
                <a:cs typeface="Times New Roman" panose="02020603050405020304" pitchFamily="18" charset="0"/>
              </a:rPr>
              <a:t>Necrosis </a:t>
            </a:r>
            <a:r>
              <a:rPr lang="en-US" dirty="0">
                <a:latin typeface="Times New Roman" panose="02020603050405020304" pitchFamily="18" charset="0"/>
                <a:cs typeface="Times New Roman" panose="02020603050405020304" pitchFamily="18" charset="0"/>
              </a:rPr>
              <a:t>of the larynx and the skin </a:t>
            </a:r>
          </a:p>
          <a:p>
            <a:r>
              <a:rPr lang="en-US" dirty="0" smtClean="0">
                <a:latin typeface="Times New Roman" panose="02020603050405020304" pitchFamily="18" charset="0"/>
                <a:cs typeface="Times New Roman" panose="02020603050405020304" pitchFamily="18" charset="0"/>
              </a:rPr>
              <a:t>Flushing *</a:t>
            </a:r>
          </a:p>
          <a:p>
            <a:r>
              <a:rPr lang="en-US" dirty="0" smtClean="0">
                <a:latin typeface="Times New Roman" panose="02020603050405020304" pitchFamily="18" charset="0"/>
                <a:cs typeface="Times New Roman" panose="02020603050405020304" pitchFamily="18" charset="0"/>
              </a:rPr>
              <a:t>Dizziness*</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sz="1900" dirty="0" smtClean="0">
              <a:solidFill>
                <a:srgbClr val="92D050"/>
              </a:solidFill>
              <a:latin typeface="Times New Roman" panose="02020603050405020304" pitchFamily="18" charset="0"/>
              <a:cs typeface="Times New Roman" panose="02020603050405020304" pitchFamily="18" charset="0"/>
            </a:endParaRPr>
          </a:p>
          <a:p>
            <a:endParaRPr lang="en-US" sz="1900" dirty="0">
              <a:solidFill>
                <a:srgbClr val="92D050"/>
              </a:solidFill>
              <a:latin typeface="Times New Roman" panose="02020603050405020304" pitchFamily="18" charset="0"/>
              <a:cs typeface="Times New Roman" panose="02020603050405020304" pitchFamily="18" charset="0"/>
            </a:endParaRPr>
          </a:p>
          <a:p>
            <a:r>
              <a:rPr lang="en-US" sz="1900" dirty="0" smtClean="0">
                <a:solidFill>
                  <a:srgbClr val="92D050"/>
                </a:solidFill>
                <a:latin typeface="Times New Roman" panose="02020603050405020304" pitchFamily="18" charset="0"/>
                <a:cs typeface="Times New Roman" panose="02020603050405020304" pitchFamily="18" charset="0"/>
              </a:rPr>
              <a:t>R1      *= ATA 2015</a:t>
            </a:r>
            <a:endParaRPr lang="en-US" sz="1900" dirty="0">
              <a:solidFill>
                <a:srgbClr val="92D050"/>
              </a:solidFill>
              <a:latin typeface="Times New Roman" panose="02020603050405020304" pitchFamily="18" charset="0"/>
              <a:cs typeface="Times New Roman" panose="02020603050405020304" pitchFamily="18" charset="0"/>
            </a:endParaRPr>
          </a:p>
          <a:p>
            <a:endParaRPr lang="en-US" dirty="0" smtClean="0"/>
          </a:p>
        </p:txBody>
      </p:sp>
    </p:spTree>
    <p:extLst>
      <p:ext uri="{BB962C8B-B14F-4D97-AF65-F5344CB8AC3E}">
        <p14:creationId xmlns:p14="http://schemas.microsoft.com/office/powerpoint/2010/main" val="248819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Horner's syndrome</a:t>
            </a:r>
          </a:p>
        </p:txBody>
      </p:sp>
      <p:sp>
        <p:nvSpPr>
          <p:cNvPr id="3" name="Content Placeholder 2"/>
          <p:cNvSpPr>
            <a:spLocks noGrp="1"/>
          </p:cNvSpPr>
          <p:nvPr>
            <p:ph idx="1"/>
          </p:nvPr>
        </p:nvSpPr>
        <p:spPr>
          <a:xfrm>
            <a:off x="323528" y="1600200"/>
            <a:ext cx="8363272" cy="4853136"/>
          </a:xfrm>
        </p:spPr>
        <p:txBody>
          <a:bodyPr/>
          <a:lstStyle/>
          <a:p>
            <a:r>
              <a:rPr lang="en-US" dirty="0" smtClean="0">
                <a:latin typeface="Times New Roman" panose="02020603050405020304" pitchFamily="18" charset="0"/>
                <a:cs typeface="Times New Roman" panose="02020603050405020304" pitchFamily="18" charset="0"/>
              </a:rPr>
              <a:t>Horner's </a:t>
            </a:r>
            <a:r>
              <a:rPr lang="en-US" dirty="0">
                <a:latin typeface="Times New Roman" panose="02020603050405020304" pitchFamily="18" charset="0"/>
                <a:cs typeface="Times New Roman" panose="02020603050405020304" pitchFamily="18" charset="0"/>
              </a:rPr>
              <a:t>syndrome is a classic neurologic syndrome whose signs include </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Miosis</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Ptosis</a:t>
            </a:r>
          </a:p>
          <a:p>
            <a:r>
              <a:rPr lang="en-US" dirty="0" err="1" smtClean="0">
                <a:latin typeface="Times New Roman" panose="02020603050405020304" pitchFamily="18" charset="0"/>
                <a:cs typeface="Times New Roman" panose="02020603050405020304" pitchFamily="18" charset="0"/>
              </a:rPr>
              <a:t>Anhidrosis</a:t>
            </a:r>
            <a:r>
              <a:rPr lang="en-US" dirty="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can </a:t>
            </a:r>
            <a:r>
              <a:rPr lang="en-US" dirty="0">
                <a:latin typeface="Times New Roman" panose="02020603050405020304" pitchFamily="18" charset="0"/>
                <a:cs typeface="Times New Roman" panose="02020603050405020304" pitchFamily="18" charset="0"/>
              </a:rPr>
              <a:t>result from a lesion anywhere along a three-neuron sympathetic (adrenergic) pathway that originates in the hypothalamus </a:t>
            </a:r>
          </a:p>
        </p:txBody>
      </p:sp>
    </p:spTree>
    <p:extLst>
      <p:ext uri="{BB962C8B-B14F-4D97-AF65-F5344CB8AC3E}">
        <p14:creationId xmlns:p14="http://schemas.microsoft.com/office/powerpoint/2010/main" val="2581862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19256" cy="836712"/>
          </a:xfrm>
        </p:spPr>
        <p:txBody>
          <a:bodyPr>
            <a:normAutofit/>
          </a:bodyPr>
          <a:lstStyle/>
          <a:p>
            <a:r>
              <a:rPr lang="en-US" sz="2800" b="1" dirty="0">
                <a:solidFill>
                  <a:srgbClr val="FF0000"/>
                </a:solidFill>
              </a:rPr>
              <a:t>Sympathetic pathway for pupillary </a:t>
            </a:r>
            <a:r>
              <a:rPr lang="en-US" sz="2800" b="1" dirty="0" smtClean="0">
                <a:solidFill>
                  <a:srgbClr val="FF0000"/>
                </a:solidFill>
              </a:rPr>
              <a:t>innervation</a:t>
            </a:r>
            <a:endParaRPr lang="en-US" sz="28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9713" y="908050"/>
            <a:ext cx="3924573" cy="583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293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0" y="27296"/>
            <a:ext cx="9194874" cy="689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701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1600200"/>
            <a:ext cx="8856984" cy="5069160"/>
          </a:xfrm>
        </p:spPr>
        <p:txBody>
          <a:bodyPr>
            <a:normAutofit/>
          </a:bodyPr>
          <a:lstStyle/>
          <a:p>
            <a:r>
              <a:rPr lang="en-US" dirty="0">
                <a:latin typeface="Times New Roman" panose="02020603050405020304" pitchFamily="18" charset="0"/>
                <a:cs typeface="Times New Roman" panose="02020603050405020304" pitchFamily="18" charset="0"/>
              </a:rPr>
              <a:t>Currently,</a:t>
            </a:r>
          </a:p>
          <a:p>
            <a:r>
              <a:rPr lang="en-US" dirty="0">
                <a:latin typeface="Times New Roman" panose="02020603050405020304" pitchFamily="18" charset="0"/>
                <a:cs typeface="Times New Roman" panose="02020603050405020304" pitchFamily="18" charset="0"/>
              </a:rPr>
              <a:t>and in accordance with relevant guidelines, PEIT is </a:t>
            </a:r>
            <a:r>
              <a:rPr lang="en-US" dirty="0" smtClean="0">
                <a:solidFill>
                  <a:srgbClr val="C00000"/>
                </a:solidFill>
                <a:latin typeface="Times New Roman" panose="02020603050405020304" pitchFamily="18" charset="0"/>
                <a:cs typeface="Times New Roman" panose="02020603050405020304" pitchFamily="18" charset="0"/>
              </a:rPr>
              <a:t>not the </a:t>
            </a:r>
            <a:r>
              <a:rPr lang="en-US" dirty="0">
                <a:solidFill>
                  <a:srgbClr val="C00000"/>
                </a:solidFill>
                <a:latin typeface="Times New Roman" panose="02020603050405020304" pitchFamily="18" charset="0"/>
                <a:cs typeface="Times New Roman" panose="02020603050405020304" pitchFamily="18" charset="0"/>
              </a:rPr>
              <a:t>procedure of choice </a:t>
            </a:r>
            <a:r>
              <a:rPr lang="en-US" dirty="0">
                <a:latin typeface="Times New Roman" panose="02020603050405020304" pitchFamily="18" charset="0"/>
                <a:cs typeface="Times New Roman" panose="02020603050405020304" pitchFamily="18" charset="0"/>
              </a:rPr>
              <a:t>for non-surgical treatment </a:t>
            </a:r>
            <a:r>
              <a:rPr lang="en-US" dirty="0" smtClean="0">
                <a:latin typeface="Times New Roman" panose="02020603050405020304" pitchFamily="18" charset="0"/>
                <a:cs typeface="Times New Roman" panose="02020603050405020304" pitchFamily="18" charset="0"/>
              </a:rPr>
              <a:t>of solid </a:t>
            </a:r>
            <a:r>
              <a:rPr lang="en-US" dirty="0">
                <a:latin typeface="Times New Roman" panose="02020603050405020304" pitchFamily="18" charset="0"/>
                <a:cs typeface="Times New Roman" panose="02020603050405020304" pitchFamily="18" charset="0"/>
              </a:rPr>
              <a:t>thyroid nodules. It should be restricted to </a:t>
            </a:r>
            <a:r>
              <a:rPr lang="en-US" dirty="0" smtClean="0">
                <a:latin typeface="Times New Roman" panose="02020603050405020304" pitchFamily="18" charset="0"/>
                <a:cs typeface="Times New Roman" panose="02020603050405020304" pitchFamily="18" charset="0"/>
              </a:rPr>
              <a:t>highly selected </a:t>
            </a:r>
            <a:r>
              <a:rPr lang="en-US" dirty="0">
                <a:latin typeface="Times New Roman" panose="02020603050405020304" pitchFamily="18" charset="0"/>
                <a:cs typeface="Times New Roman" panose="02020603050405020304" pitchFamily="18" charset="0"/>
              </a:rPr>
              <a:t>patients</a:t>
            </a:r>
            <a:r>
              <a:rPr lang="en-US" dirty="0" smtClean="0">
                <a:latin typeface="Times New Roman" panose="02020603050405020304" pitchFamily="18" charset="0"/>
                <a:cs typeface="Times New Roman" panose="02020603050405020304" pitchFamily="18" charset="0"/>
              </a:rPr>
              <a:t>.</a:t>
            </a:r>
          </a:p>
          <a:p>
            <a:r>
              <a:rPr lang="en-US" sz="1800" dirty="0">
                <a:solidFill>
                  <a:srgbClr val="92D050"/>
                </a:solidFill>
                <a:latin typeface="Times New Roman" panose="02020603050405020304" pitchFamily="18" charset="0"/>
                <a:cs typeface="Times New Roman" panose="02020603050405020304" pitchFamily="18" charset="0"/>
              </a:rPr>
              <a:t>R1</a:t>
            </a:r>
          </a:p>
        </p:txBody>
      </p:sp>
    </p:spTree>
    <p:extLst>
      <p:ext uri="{BB962C8B-B14F-4D97-AF65-F5344CB8AC3E}">
        <p14:creationId xmlns:p14="http://schemas.microsoft.com/office/powerpoint/2010/main" val="2815814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1296144"/>
          </a:xfrm>
        </p:spPr>
        <p:txBody>
          <a:bodyPr/>
          <a:lstStyle/>
          <a:p>
            <a:r>
              <a:rPr lang="en-US" dirty="0">
                <a:solidFill>
                  <a:srgbClr val="FF0000"/>
                </a:solidFill>
                <a:latin typeface="Times New Roman" panose="02020603050405020304" pitchFamily="18" charset="0"/>
                <a:cs typeface="Times New Roman" panose="02020603050405020304" pitchFamily="18" charset="0"/>
              </a:rPr>
              <a:t>Recurrent cystic thyroid nodules</a:t>
            </a:r>
            <a:r>
              <a:rPr lang="en-US" sz="2800" dirty="0">
                <a:solidFill>
                  <a:srgbClr val="FF0000"/>
                </a:solidFill>
                <a:latin typeface="Times New Roman" panose="02020603050405020304" pitchFamily="18" charset="0"/>
                <a:cs typeface="Times New Roman" panose="02020603050405020304" pitchFamily="18" charset="0"/>
              </a:rPr>
              <a:t>(1)</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600200"/>
            <a:ext cx="8435280" cy="4997152"/>
          </a:xfrm>
        </p:spPr>
        <p:txBody>
          <a:bodyPr>
            <a:normAutofit lnSpcReduction="10000"/>
          </a:bodyPr>
          <a:lstStyle/>
          <a:p>
            <a:r>
              <a:rPr lang="en-US" b="1" dirty="0">
                <a:latin typeface="Times New Roman" panose="02020603050405020304" pitchFamily="18" charset="0"/>
                <a:cs typeface="Times New Roman" panose="02020603050405020304" pitchFamily="18" charset="0"/>
              </a:rPr>
              <a:t>RECOMMENDATION </a:t>
            </a:r>
            <a:r>
              <a:rPr lang="en-US" b="1" dirty="0" smtClean="0">
                <a:latin typeface="Times New Roman" panose="02020603050405020304" pitchFamily="18" charset="0"/>
                <a:cs typeface="Times New Roman" panose="02020603050405020304" pitchFamily="18" charset="0"/>
              </a:rPr>
              <a:t>28 </a:t>
            </a:r>
            <a:r>
              <a:rPr lang="en-US" b="1" dirty="0" smtClean="0">
                <a:solidFill>
                  <a:srgbClr val="92D050"/>
                </a:solidFill>
                <a:latin typeface="Times New Roman" panose="02020603050405020304" pitchFamily="18" charset="0"/>
                <a:cs typeface="Times New Roman" panose="02020603050405020304" pitchFamily="18" charset="0"/>
              </a:rPr>
              <a:t>(ATA 2015)</a:t>
            </a:r>
            <a:endParaRPr lang="en-US" b="1" dirty="0">
              <a:solidFill>
                <a:srgbClr val="92D05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Recurrent cystic thyroid nodules with benign cytology should be considered for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Surgical removal </a:t>
            </a:r>
            <a:r>
              <a:rPr lang="en-US" dirty="0">
                <a:latin typeface="Times New Roman" panose="02020603050405020304" pitchFamily="18" charset="0"/>
                <a:cs typeface="Times New Roman" panose="02020603050405020304" pitchFamily="18" charset="0"/>
              </a:rPr>
              <a:t>or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percutaneous </a:t>
            </a:r>
            <a:r>
              <a:rPr lang="en-US" dirty="0">
                <a:latin typeface="Times New Roman" panose="02020603050405020304" pitchFamily="18" charset="0"/>
                <a:cs typeface="Times New Roman" panose="02020603050405020304" pitchFamily="18" charset="0"/>
              </a:rPr>
              <a:t>ethanol injection (PEI</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based </a:t>
            </a:r>
            <a:r>
              <a:rPr lang="en-US" dirty="0">
                <a:latin typeface="Times New Roman" panose="02020603050405020304" pitchFamily="18" charset="0"/>
                <a:cs typeface="Times New Roman" panose="02020603050405020304" pitchFamily="18" charset="0"/>
              </a:rPr>
              <a:t>on compressive symptoms and </a:t>
            </a:r>
            <a:r>
              <a:rPr lang="en-US" dirty="0" smtClean="0">
                <a:latin typeface="Times New Roman" panose="02020603050405020304" pitchFamily="18" charset="0"/>
                <a:cs typeface="Times New Roman" panose="02020603050405020304" pitchFamily="18" charset="0"/>
              </a:rPr>
              <a:t>cosmetic concerns.</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Asymptomatic cystic nodules may be followed conservatively. </a:t>
            </a:r>
            <a:endParaRPr lang="en-US"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Weak recommendation</a:t>
            </a:r>
            <a:r>
              <a:rPr lang="en-US" sz="2400" b="1" dirty="0">
                <a:latin typeface="Times New Roman" panose="02020603050405020304" pitchFamily="18" charset="0"/>
                <a:cs typeface="Times New Roman" panose="02020603050405020304" pitchFamily="18" charset="0"/>
              </a:rPr>
              <a:t>, Low-quality evidence</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1117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964488" cy="1224136"/>
          </a:xfrm>
        </p:spPr>
        <p:txBody>
          <a:bodyPr/>
          <a:lstStyle/>
          <a:p>
            <a:r>
              <a:rPr lang="en-US" dirty="0">
                <a:solidFill>
                  <a:srgbClr val="FF0000"/>
                </a:solidFill>
                <a:latin typeface="Times New Roman" panose="02020603050405020304" pitchFamily="18" charset="0"/>
                <a:cs typeface="Times New Roman" panose="02020603050405020304" pitchFamily="18" charset="0"/>
              </a:rPr>
              <a:t>Recurrent cystic thyroid </a:t>
            </a:r>
            <a:r>
              <a:rPr lang="en-US" dirty="0" smtClean="0">
                <a:solidFill>
                  <a:srgbClr val="FF0000"/>
                </a:solidFill>
                <a:latin typeface="Times New Roman" panose="02020603050405020304" pitchFamily="18" charset="0"/>
                <a:cs typeface="Times New Roman" panose="02020603050405020304" pitchFamily="18" charset="0"/>
              </a:rPr>
              <a:t>nodules</a:t>
            </a:r>
            <a:r>
              <a:rPr lang="en-US" sz="2800" dirty="0" smtClean="0">
                <a:solidFill>
                  <a:srgbClr val="FF0000"/>
                </a:solidFill>
                <a:latin typeface="Times New Roman" panose="02020603050405020304" pitchFamily="18" charset="0"/>
                <a:cs typeface="Times New Roman" panose="02020603050405020304" pitchFamily="18" charset="0"/>
              </a:rPr>
              <a:t>(2)</a:t>
            </a:r>
            <a:endParaRPr lang="en-US" sz="2800" dirty="0"/>
          </a:p>
        </p:txBody>
      </p:sp>
      <p:sp>
        <p:nvSpPr>
          <p:cNvPr id="3" name="Content Placeholder 2"/>
          <p:cNvSpPr>
            <a:spLocks noGrp="1"/>
          </p:cNvSpPr>
          <p:nvPr>
            <p:ph idx="1"/>
          </p:nvPr>
        </p:nvSpPr>
        <p:spPr>
          <a:xfrm>
            <a:off x="0" y="1124744"/>
            <a:ext cx="9144000" cy="5733256"/>
          </a:xfrm>
        </p:spPr>
        <p:txBody>
          <a:bodyPr>
            <a:normAutofit fontScale="92500" lnSpcReduction="20000"/>
          </a:bodyPr>
          <a:lstStyle/>
          <a:p>
            <a:r>
              <a:rPr lang="en-US" sz="2800" dirty="0" smtClean="0">
                <a:latin typeface="Times New Roman" panose="02020603050405020304" pitchFamily="18" charset="0"/>
                <a:cs typeface="Times New Roman" panose="02020603050405020304" pitchFamily="18" charset="0"/>
              </a:rPr>
              <a:t>Recurrence </a:t>
            </a:r>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fluid </a:t>
            </a:r>
            <a:r>
              <a:rPr lang="en-US" sz="2800" dirty="0" err="1" smtClean="0">
                <a:latin typeface="Times New Roman" panose="02020603050405020304" pitchFamily="18" charset="0"/>
                <a:cs typeface="Times New Roman" panose="02020603050405020304" pitchFamily="18" charset="0"/>
              </a:rPr>
              <a:t>reaccumulation</a:t>
            </a:r>
            <a:r>
              <a:rPr lang="en-US" sz="2800" dirty="0">
                <a:latin typeface="Times New Roman" panose="02020603050405020304" pitchFamily="18" charset="0"/>
                <a:cs typeface="Times New Roman" panose="02020603050405020304" pitchFamily="18" charset="0"/>
              </a:rPr>
              <a:t>), which can be seen in 60–90% of patients </a:t>
            </a:r>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For </a:t>
            </a:r>
            <a:r>
              <a:rPr lang="en-US" sz="2800" dirty="0">
                <a:latin typeface="Times New Roman" panose="02020603050405020304" pitchFamily="18" charset="0"/>
                <a:cs typeface="Times New Roman" panose="02020603050405020304" pitchFamily="18" charset="0"/>
              </a:rPr>
              <a:t>those patients </a:t>
            </a:r>
            <a:r>
              <a:rPr lang="en-US" sz="2800" dirty="0" smtClean="0">
                <a:latin typeface="Times New Roman" panose="02020603050405020304" pitchFamily="18" charset="0"/>
                <a:cs typeface="Times New Roman" panose="02020603050405020304" pitchFamily="18" charset="0"/>
              </a:rPr>
              <a:t>with subsequent </a:t>
            </a:r>
            <a:r>
              <a:rPr lang="en-US" sz="2800" dirty="0">
                <a:latin typeface="Times New Roman" panose="02020603050405020304" pitchFamily="18" charset="0"/>
                <a:cs typeface="Times New Roman" panose="02020603050405020304" pitchFamily="18" charset="0"/>
              </a:rPr>
              <a:t>recurrent symptomatic cystic fluid </a:t>
            </a:r>
            <a:r>
              <a:rPr lang="en-US" sz="2800" dirty="0" smtClean="0">
                <a:latin typeface="Times New Roman" panose="02020603050405020304" pitchFamily="18" charset="0"/>
                <a:cs typeface="Times New Roman" panose="02020603050405020304" pitchFamily="18" charset="0"/>
              </a:rPr>
              <a:t>accumulation</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Surgical removal, generally by </a:t>
            </a:r>
            <a:r>
              <a:rPr lang="en-US" sz="2800" dirty="0" err="1" smtClean="0">
                <a:latin typeface="Times New Roman" panose="02020603050405020304" pitchFamily="18" charset="0"/>
                <a:cs typeface="Times New Roman" panose="02020603050405020304" pitchFamily="18" charset="0"/>
              </a:rPr>
              <a:t>hemithyroidectomy</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or </a:t>
            </a:r>
          </a:p>
          <a:p>
            <a:r>
              <a:rPr lang="en-US" sz="2800" dirty="0" smtClean="0">
                <a:latin typeface="Times New Roman" panose="02020603050405020304" pitchFamily="18" charset="0"/>
                <a:cs typeface="Times New Roman" panose="02020603050405020304" pitchFamily="18" charset="0"/>
              </a:rPr>
              <a:t>Percutaneous </a:t>
            </a:r>
            <a:r>
              <a:rPr lang="en-US" sz="2800" dirty="0">
                <a:latin typeface="Times New Roman" panose="02020603050405020304" pitchFamily="18" charset="0"/>
                <a:cs typeface="Times New Roman" panose="02020603050405020304" pitchFamily="18" charset="0"/>
              </a:rPr>
              <a:t>ethanol injection (</a:t>
            </a:r>
            <a:r>
              <a:rPr lang="en-US" sz="2800" dirty="0" smtClean="0">
                <a:latin typeface="Times New Roman" panose="02020603050405020304" pitchFamily="18" charset="0"/>
                <a:cs typeface="Times New Roman" panose="02020603050405020304" pitchFamily="18" charset="0"/>
              </a:rPr>
              <a:t>PEI)</a:t>
            </a:r>
          </a:p>
          <a:p>
            <a:endParaRPr lang="en-US" sz="1600" dirty="0" smtClean="0">
              <a:solidFill>
                <a:srgbClr val="92D050"/>
              </a:solidFill>
              <a:latin typeface="Times New Roman" panose="02020603050405020304" pitchFamily="18" charset="0"/>
              <a:cs typeface="Times New Roman" panose="02020603050405020304" pitchFamily="18" charset="0"/>
            </a:endParaRPr>
          </a:p>
          <a:p>
            <a:endParaRPr lang="en-US" sz="1600" dirty="0">
              <a:solidFill>
                <a:srgbClr val="92D050"/>
              </a:solidFill>
              <a:latin typeface="Times New Roman" panose="02020603050405020304" pitchFamily="18" charset="0"/>
              <a:cs typeface="Times New Roman" panose="02020603050405020304" pitchFamily="18" charset="0"/>
            </a:endParaRPr>
          </a:p>
          <a:p>
            <a:endParaRPr lang="en-US" sz="1600" dirty="0" smtClean="0">
              <a:solidFill>
                <a:srgbClr val="92D050"/>
              </a:solidFill>
              <a:latin typeface="Times New Roman" panose="02020603050405020304" pitchFamily="18" charset="0"/>
              <a:cs typeface="Times New Roman" panose="02020603050405020304" pitchFamily="18" charset="0"/>
            </a:endParaRPr>
          </a:p>
          <a:p>
            <a:endParaRPr lang="en-US" sz="1600" dirty="0">
              <a:solidFill>
                <a:srgbClr val="92D050"/>
              </a:solidFill>
              <a:latin typeface="Times New Roman" panose="02020603050405020304" pitchFamily="18" charset="0"/>
              <a:cs typeface="Times New Roman" panose="02020603050405020304" pitchFamily="18" charset="0"/>
            </a:endParaRPr>
          </a:p>
          <a:p>
            <a:endParaRPr lang="en-US" sz="1600" dirty="0" smtClean="0">
              <a:solidFill>
                <a:srgbClr val="92D050"/>
              </a:solidFill>
              <a:latin typeface="Times New Roman" panose="02020603050405020304" pitchFamily="18" charset="0"/>
              <a:cs typeface="Times New Roman" panose="02020603050405020304" pitchFamily="18" charset="0"/>
            </a:endParaRPr>
          </a:p>
          <a:p>
            <a:endParaRPr lang="en-US" sz="1600" dirty="0">
              <a:solidFill>
                <a:srgbClr val="92D050"/>
              </a:solidFill>
              <a:latin typeface="Times New Roman" panose="02020603050405020304" pitchFamily="18" charset="0"/>
              <a:cs typeface="Times New Roman" panose="02020603050405020304" pitchFamily="18" charset="0"/>
            </a:endParaRPr>
          </a:p>
          <a:p>
            <a:endParaRPr lang="en-US" sz="1600" dirty="0" smtClean="0">
              <a:solidFill>
                <a:srgbClr val="92D050"/>
              </a:solidFill>
              <a:latin typeface="Times New Roman" panose="02020603050405020304" pitchFamily="18" charset="0"/>
              <a:cs typeface="Times New Roman" panose="02020603050405020304" pitchFamily="18" charset="0"/>
            </a:endParaRPr>
          </a:p>
          <a:p>
            <a:r>
              <a:rPr lang="en-US" sz="1600" dirty="0" smtClean="0">
                <a:solidFill>
                  <a:srgbClr val="92D050"/>
                </a:solidFill>
                <a:latin typeface="Times New Roman" panose="02020603050405020304" pitchFamily="18" charset="0"/>
                <a:cs typeface="Times New Roman" panose="02020603050405020304" pitchFamily="18" charset="0"/>
              </a:rPr>
              <a:t>ATA 2015</a:t>
            </a:r>
            <a:endParaRPr lang="en-US" sz="1600"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235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Recurrent cystic thyroid </a:t>
            </a:r>
            <a:r>
              <a:rPr lang="en-US" dirty="0" smtClean="0">
                <a:solidFill>
                  <a:srgbClr val="FF0000"/>
                </a:solidFill>
                <a:latin typeface="Times New Roman" panose="02020603050405020304" pitchFamily="18" charset="0"/>
                <a:cs typeface="Times New Roman" panose="02020603050405020304" pitchFamily="18" charset="0"/>
              </a:rPr>
              <a:t>nodules</a:t>
            </a:r>
            <a:r>
              <a:rPr lang="en-US" sz="2800" dirty="0" smtClean="0">
                <a:solidFill>
                  <a:srgbClr val="FF0000"/>
                </a:solidFill>
                <a:latin typeface="Times New Roman" panose="02020603050405020304" pitchFamily="18" charset="0"/>
                <a:cs typeface="Times New Roman" panose="02020603050405020304" pitchFamily="18" charset="0"/>
              </a:rPr>
              <a:t>(3)</a:t>
            </a:r>
            <a:endParaRPr lang="en-US" dirty="0"/>
          </a:p>
        </p:txBody>
      </p:sp>
      <p:sp>
        <p:nvSpPr>
          <p:cNvPr id="3" name="Content Placeholder 2"/>
          <p:cNvSpPr>
            <a:spLocks noGrp="1"/>
          </p:cNvSpPr>
          <p:nvPr>
            <p:ph idx="1"/>
          </p:nvPr>
        </p:nvSpPr>
        <p:spPr>
          <a:xfrm>
            <a:off x="179512" y="1600200"/>
            <a:ext cx="8784976" cy="5069160"/>
          </a:xfrm>
        </p:spPr>
        <p:txBody>
          <a:bodyPr>
            <a:normAutofit/>
          </a:bodyPr>
          <a:lstStyle/>
          <a:p>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75–85% success rate after PEI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 7–38</a:t>
            </a:r>
            <a:r>
              <a:rPr lang="en-US" dirty="0">
                <a:latin typeface="Times New Roman" panose="02020603050405020304" pitchFamily="18" charset="0"/>
                <a:cs typeface="Times New Roman" panose="02020603050405020304" pitchFamily="18" charset="0"/>
              </a:rPr>
              <a:t>% success rate in controls treated by simple cyst evacuation or saline injection</a:t>
            </a:r>
            <a:r>
              <a:rPr lang="en-US" sz="2400" dirty="0">
                <a:latin typeface="Times New Roman" panose="02020603050405020304" pitchFamily="18" charset="0"/>
                <a:cs typeface="Times New Roman" panose="02020603050405020304" pitchFamily="18" charset="0"/>
              </a:rPr>
              <a:t>(Four controlled studies </a:t>
            </a:r>
            <a:r>
              <a:rPr lang="en-US" sz="2400" dirty="0" smtClean="0">
                <a:latin typeface="Times New Roman" panose="02020603050405020304" pitchFamily="18" charset="0"/>
                <a:cs typeface="Times New Roman" panose="02020603050405020304" pitchFamily="18" charset="0"/>
              </a:rPr>
              <a:t>demonstrated</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Success </a:t>
            </a:r>
            <a:r>
              <a:rPr lang="en-US" dirty="0">
                <a:latin typeface="Times New Roman" panose="02020603050405020304" pitchFamily="18" charset="0"/>
                <a:cs typeface="Times New Roman" panose="02020603050405020304" pitchFamily="18" charset="0"/>
              </a:rPr>
              <a:t>was achieved after an average of </a:t>
            </a:r>
            <a:r>
              <a:rPr lang="en-US" dirty="0">
                <a:solidFill>
                  <a:srgbClr val="C00000"/>
                </a:solidFill>
                <a:latin typeface="Times New Roman" panose="02020603050405020304" pitchFamily="18" charset="0"/>
                <a:cs typeface="Times New Roman" panose="02020603050405020304" pitchFamily="18" charset="0"/>
              </a:rPr>
              <a:t>two PEI </a:t>
            </a:r>
            <a:r>
              <a:rPr lang="en-US" dirty="0">
                <a:latin typeface="Times New Roman" panose="02020603050405020304" pitchFamily="18" charset="0"/>
                <a:cs typeface="Times New Roman" panose="02020603050405020304" pitchFamily="18" charset="0"/>
              </a:rPr>
              <a:t>treatments. </a:t>
            </a:r>
          </a:p>
          <a:p>
            <a:r>
              <a:rPr lang="en-US" sz="1900" dirty="0" smtClean="0">
                <a:solidFill>
                  <a:srgbClr val="92D050"/>
                </a:solidFill>
                <a:latin typeface="Times New Roman" panose="02020603050405020304" pitchFamily="18" charset="0"/>
                <a:cs typeface="Times New Roman" panose="02020603050405020304" pitchFamily="18" charset="0"/>
              </a:rPr>
              <a:t>ATA </a:t>
            </a:r>
            <a:r>
              <a:rPr lang="en-US" sz="1900" dirty="0">
                <a:solidFill>
                  <a:srgbClr val="92D050"/>
                </a:solidFill>
                <a:latin typeface="Times New Roman" panose="02020603050405020304" pitchFamily="18" charset="0"/>
                <a:cs typeface="Times New Roman" panose="02020603050405020304" pitchFamily="18" charset="0"/>
              </a:rPr>
              <a:t>2015</a:t>
            </a:r>
          </a:p>
          <a:p>
            <a:endParaRPr lang="en-US" dirty="0"/>
          </a:p>
        </p:txBody>
      </p:sp>
    </p:spTree>
    <p:extLst>
      <p:ext uri="{BB962C8B-B14F-4D97-AF65-F5344CB8AC3E}">
        <p14:creationId xmlns:p14="http://schemas.microsoft.com/office/powerpoint/2010/main" val="3774009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856"/>
            <a:ext cx="8712968" cy="1240904"/>
          </a:xfrm>
        </p:spPr>
        <p:txBody>
          <a:bodyPr>
            <a:noAutofit/>
          </a:bodyPr>
          <a:lstStyle/>
          <a:p>
            <a:r>
              <a:rPr lang="en-US" sz="2400" b="1" dirty="0">
                <a:solidFill>
                  <a:srgbClr val="FF0000"/>
                </a:solidFill>
                <a:latin typeface="Times New Roman" panose="02020603050405020304" pitchFamily="18" charset="0"/>
                <a:cs typeface="Times New Roman" panose="02020603050405020304" pitchFamily="18" charset="0"/>
              </a:rPr>
              <a:t>ULTRASOUND-GUIDED PERCUTANEOUS ETHANOL INJECTION THERAPY IN THYROID CYSTIC </a:t>
            </a:r>
            <a:r>
              <a:rPr lang="en-US" sz="2400" b="1" dirty="0" smtClean="0">
                <a:solidFill>
                  <a:srgbClr val="FF0000"/>
                </a:solidFill>
                <a:latin typeface="Times New Roman" panose="02020603050405020304" pitchFamily="18" charset="0"/>
                <a:cs typeface="Times New Roman" panose="02020603050405020304" pitchFamily="18" charset="0"/>
              </a:rPr>
              <a:t>NODULES</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504" y="1268760"/>
            <a:ext cx="8856984" cy="5589240"/>
          </a:xfrm>
        </p:spPr>
        <p:txBody>
          <a:bodyPr>
            <a:normAutofit/>
          </a:bodyPr>
          <a:lstStyle/>
          <a:p>
            <a:r>
              <a:rPr lang="en-US" sz="2400" dirty="0">
                <a:latin typeface="Times New Roman" panose="02020603050405020304" pitchFamily="18" charset="0"/>
                <a:cs typeface="Times New Roman" panose="02020603050405020304" pitchFamily="18" charset="0"/>
              </a:rPr>
              <a:t>Methods: We present preliminary data of a controlled randomized study involving 281 patients (221 women and 60 men; 18 to 85 years old) with benign thyroid cystic nodules</a:t>
            </a:r>
            <a:r>
              <a:rPr lang="en-US" sz="2400" dirty="0" smtClean="0">
                <a:latin typeface="Times New Roman" panose="02020603050405020304" pitchFamily="18" charset="0"/>
                <a:cs typeface="Times New Roman" panose="02020603050405020304" pitchFamily="18" charset="0"/>
              </a:rPr>
              <a:t>.</a:t>
            </a:r>
          </a:p>
          <a:p>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Study inclusion criteria were </a:t>
            </a:r>
            <a:endParaRPr lang="en-US" sz="2400" b="1" dirty="0" smtClean="0">
              <a:solidFill>
                <a:srgbClr val="C00000"/>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local </a:t>
            </a:r>
            <a:r>
              <a:rPr lang="en-US" sz="2400" dirty="0">
                <a:latin typeface="Times New Roman" panose="02020603050405020304" pitchFamily="18" charset="0"/>
                <a:cs typeface="Times New Roman" panose="02020603050405020304" pitchFamily="18" charset="0"/>
              </a:rPr>
              <a:t>discomfort or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cosmetic damage </a:t>
            </a:r>
          </a:p>
          <a:p>
            <a:r>
              <a:rPr lang="en-US" sz="2400" dirty="0" smtClean="0">
                <a:latin typeface="Times New Roman" panose="02020603050405020304" pitchFamily="18" charset="0"/>
                <a:cs typeface="Times New Roman" panose="02020603050405020304" pitchFamily="18" charset="0"/>
              </a:rPr>
              <a:t>cystic </a:t>
            </a:r>
            <a:r>
              <a:rPr lang="en-US" sz="2400" dirty="0">
                <a:latin typeface="Times New Roman" panose="02020603050405020304" pitchFamily="18" charset="0"/>
                <a:cs typeface="Times New Roman" panose="02020603050405020304" pitchFamily="18" charset="0"/>
              </a:rPr>
              <a:t>volume more than 2 </a:t>
            </a:r>
            <a:r>
              <a:rPr lang="en-US" sz="2400" dirty="0" smtClean="0">
                <a:latin typeface="Times New Roman" panose="02020603050405020304" pitchFamily="18" charset="0"/>
                <a:cs typeface="Times New Roman" panose="02020603050405020304" pitchFamily="18" charset="0"/>
              </a:rPr>
              <a:t>mL </a:t>
            </a:r>
          </a:p>
          <a:p>
            <a:r>
              <a:rPr lang="en-US" sz="2400" dirty="0" smtClean="0">
                <a:latin typeface="Times New Roman" panose="02020603050405020304" pitchFamily="18" charset="0"/>
                <a:cs typeface="Times New Roman" panose="02020603050405020304" pitchFamily="18" charset="0"/>
              </a:rPr>
              <a:t>50</a:t>
            </a:r>
            <a:r>
              <a:rPr lang="en-US" sz="2400" dirty="0">
                <a:latin typeface="Times New Roman" panose="02020603050405020304" pitchFamily="18" charset="0"/>
                <a:cs typeface="Times New Roman" panose="02020603050405020304" pitchFamily="18" charset="0"/>
              </a:rPr>
              <a:t>% or more fluid component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benignity as confirmed by </a:t>
            </a:r>
            <a:r>
              <a:rPr lang="en-US" sz="2400" dirty="0" err="1">
                <a:latin typeface="Times New Roman" panose="02020603050405020304" pitchFamily="18" charset="0"/>
                <a:cs typeface="Times New Roman" panose="02020603050405020304" pitchFamily="18" charset="0"/>
              </a:rPr>
              <a:t>cytologic</a:t>
            </a:r>
            <a:r>
              <a:rPr lang="en-US" sz="2400" dirty="0">
                <a:latin typeface="Times New Roman" panose="02020603050405020304" pitchFamily="18" charset="0"/>
                <a:cs typeface="Times New Roman" panose="02020603050405020304" pitchFamily="18" charset="0"/>
              </a:rPr>
              <a:t> specimen obtained by US-guided fine-needle aspiration biopsy (FNAB</a:t>
            </a:r>
            <a:r>
              <a:rPr lang="en-US" sz="2400" dirty="0" smtClean="0">
                <a:latin typeface="Times New Roman" panose="02020603050405020304" pitchFamily="18" charset="0"/>
                <a:cs typeface="Times New Roman" panose="02020603050405020304" pitchFamily="18" charset="0"/>
              </a:rPr>
              <a:t>) </a:t>
            </a:r>
          </a:p>
          <a:p>
            <a:r>
              <a:rPr lang="en-US" sz="2400" dirty="0" err="1" smtClean="0">
                <a:latin typeface="Times New Roman" panose="02020603050405020304" pitchFamily="18" charset="0"/>
                <a:cs typeface="Times New Roman" panose="02020603050405020304" pitchFamily="18" charset="0"/>
              </a:rPr>
              <a:t>euthyroidism</a:t>
            </a:r>
            <a:r>
              <a:rPr lang="en-US" sz="2400" dirty="0" smtClean="0">
                <a:latin typeface="Times New Roman" panose="02020603050405020304" pitchFamily="18" charset="0"/>
                <a:cs typeface="Times New Roman" panose="02020603050405020304" pitchFamily="18" charset="0"/>
              </a:rPr>
              <a:t>.</a:t>
            </a:r>
          </a:p>
          <a:p>
            <a:r>
              <a:rPr lang="en-US" sz="1600" dirty="0" smtClean="0">
                <a:solidFill>
                  <a:srgbClr val="92D050"/>
                </a:solidFill>
                <a:latin typeface="Times New Roman" panose="02020603050405020304" pitchFamily="18" charset="0"/>
                <a:cs typeface="Times New Roman" panose="02020603050405020304" pitchFamily="18" charset="0"/>
              </a:rPr>
              <a:t>Endocrine Practice: May 2004, Vol. 10, No. 3, pp. 269-275(R2)</a:t>
            </a:r>
            <a:endParaRPr lang="en-US" sz="1600"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584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r>
              <a:rPr lang="en-US" sz="2400" b="1" dirty="0">
                <a:solidFill>
                  <a:srgbClr val="FF0000"/>
                </a:solidFill>
                <a:latin typeface="Times New Roman" panose="02020603050405020304" pitchFamily="18" charset="0"/>
                <a:cs typeface="Times New Roman" panose="02020603050405020304" pitchFamily="18" charset="0"/>
              </a:rPr>
              <a:t>ULTRASOUND-GUIDED PERCUTANEOUS ETHANOL INJECTION THERAPY IN THYROID CYSTIC NODULES</a:t>
            </a:r>
            <a:endParaRPr lang="en-US" sz="2400" dirty="0"/>
          </a:p>
        </p:txBody>
      </p:sp>
      <p:sp>
        <p:nvSpPr>
          <p:cNvPr id="3" name="Content Placeholder 2"/>
          <p:cNvSpPr>
            <a:spLocks noGrp="1"/>
          </p:cNvSpPr>
          <p:nvPr>
            <p:ph idx="1"/>
          </p:nvPr>
        </p:nvSpPr>
        <p:spPr>
          <a:xfrm>
            <a:off x="323528" y="1268760"/>
            <a:ext cx="8363272" cy="5328592"/>
          </a:xfrm>
        </p:spPr>
        <p:txBody>
          <a:bodyPr>
            <a:normAutofit fontScale="85000" lnSpcReduction="10000"/>
          </a:bodyPr>
          <a:lstStyle/>
          <a:p>
            <a:r>
              <a:rPr lang="en-US" b="1" dirty="0">
                <a:solidFill>
                  <a:srgbClr val="C00000"/>
                </a:solidFill>
                <a:latin typeface="Times New Roman" panose="02020603050405020304" pitchFamily="18" charset="0"/>
                <a:cs typeface="Times New Roman" panose="02020603050405020304" pitchFamily="18" charset="0"/>
              </a:rPr>
              <a:t>Exclusion criteria </a:t>
            </a:r>
            <a:r>
              <a:rPr lang="en-US" dirty="0">
                <a:latin typeface="Times New Roman" panose="02020603050405020304" pitchFamily="18" charset="0"/>
                <a:cs typeface="Times New Roman" panose="02020603050405020304" pitchFamily="18" charset="0"/>
              </a:rPr>
              <a:t>were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inadequate</a:t>
            </a:r>
          </a:p>
          <a:p>
            <a:r>
              <a:rPr lang="en-US" dirty="0" smtClean="0">
                <a:latin typeface="Times New Roman" panose="02020603050405020304" pitchFamily="18" charset="0"/>
                <a:cs typeface="Times New Roman" panose="02020603050405020304" pitchFamily="18" charset="0"/>
              </a:rPr>
              <a:t>Suspicious </a:t>
            </a:r>
          </a:p>
          <a:p>
            <a:r>
              <a:rPr lang="en-US" dirty="0" smtClean="0">
                <a:latin typeface="Times New Roman" panose="02020603050405020304" pitchFamily="18" charset="0"/>
                <a:cs typeface="Times New Roman" panose="02020603050405020304" pitchFamily="18" charset="0"/>
              </a:rPr>
              <a:t>positive </a:t>
            </a:r>
            <a:r>
              <a:rPr lang="en-US" dirty="0">
                <a:latin typeface="Times New Roman" panose="02020603050405020304" pitchFamily="18" charset="0"/>
                <a:cs typeface="Times New Roman" panose="02020603050405020304" pitchFamily="18" charset="0"/>
              </a:rPr>
              <a:t>FNAB </a:t>
            </a:r>
            <a:r>
              <a:rPr lang="en-US" dirty="0" smtClean="0">
                <a:latin typeface="Times New Roman" panose="02020603050405020304" pitchFamily="18" charset="0"/>
                <a:cs typeface="Times New Roman" panose="02020603050405020304" pitchFamily="18" charset="0"/>
              </a:rPr>
              <a:t>cytology</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High </a:t>
            </a:r>
            <a:r>
              <a:rPr lang="en-US" dirty="0">
                <a:latin typeface="Times New Roman" panose="02020603050405020304" pitchFamily="18" charset="0"/>
                <a:cs typeface="Times New Roman" panose="02020603050405020304" pitchFamily="18" charset="0"/>
              </a:rPr>
              <a:t>serum </a:t>
            </a:r>
            <a:r>
              <a:rPr lang="en-US" dirty="0" smtClean="0">
                <a:latin typeface="Times New Roman" panose="02020603050405020304" pitchFamily="18" charset="0"/>
                <a:cs typeface="Times New Roman" panose="02020603050405020304" pitchFamily="18" charset="0"/>
              </a:rPr>
              <a:t>calcitonin</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Contralateral </a:t>
            </a:r>
            <a:r>
              <a:rPr lang="en-US" dirty="0">
                <a:latin typeface="Times New Roman" panose="02020603050405020304" pitchFamily="18" charset="0"/>
                <a:cs typeface="Times New Roman" panose="02020603050405020304" pitchFamily="18" charset="0"/>
              </a:rPr>
              <a:t>laryngeal cord </a:t>
            </a:r>
            <a:r>
              <a:rPr lang="en-US" dirty="0" smtClean="0">
                <a:latin typeface="Times New Roman" panose="02020603050405020304" pitchFamily="18" charset="0"/>
                <a:cs typeface="Times New Roman" panose="02020603050405020304" pitchFamily="18" charset="0"/>
              </a:rPr>
              <a:t>palsy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By random assignment, 138 patients underwent simple cyst evacuation, and 143 underwent cyst evacuation plus PEI by a skilled operator using a US-guided technique.</a:t>
            </a:r>
          </a:p>
          <a:p>
            <a:r>
              <a:rPr lang="en-US" dirty="0">
                <a:latin typeface="Times New Roman" panose="02020603050405020304" pitchFamily="18" charset="0"/>
                <a:cs typeface="Times New Roman" panose="02020603050405020304" pitchFamily="18" charset="0"/>
              </a:rPr>
              <a:t>The amount of ethanol injected was 50 to 70% of the cystic fluid extracted.</a:t>
            </a:r>
          </a:p>
          <a:p>
            <a:r>
              <a:rPr lang="en-US" sz="1700" dirty="0" smtClean="0">
                <a:solidFill>
                  <a:srgbClr val="92D050"/>
                </a:solidFill>
                <a:latin typeface="Times New Roman" panose="02020603050405020304" pitchFamily="18" charset="0"/>
                <a:cs typeface="Times New Roman" panose="02020603050405020304" pitchFamily="18" charset="0"/>
              </a:rPr>
              <a:t>R2</a:t>
            </a:r>
            <a:endParaRPr lang="en-US" dirty="0"/>
          </a:p>
        </p:txBody>
      </p:sp>
    </p:spTree>
    <p:extLst>
      <p:ext uri="{BB962C8B-B14F-4D97-AF65-F5344CB8AC3E}">
        <p14:creationId xmlns:p14="http://schemas.microsoft.com/office/powerpoint/2010/main" val="1162943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ULTRASOUND-GUIDED PERCUTANEOUS ETHANOL INJECTION THERAPY IN THYROID CYSTIC NODULES</a:t>
            </a:r>
            <a:endParaRPr lang="en-US" sz="2400" dirty="0"/>
          </a:p>
        </p:txBody>
      </p:sp>
      <p:sp>
        <p:nvSpPr>
          <p:cNvPr id="3" name="Content Placeholder 2"/>
          <p:cNvSpPr>
            <a:spLocks noGrp="1"/>
          </p:cNvSpPr>
          <p:nvPr>
            <p:ph idx="1"/>
          </p:nvPr>
        </p:nvSpPr>
        <p:spPr>
          <a:xfrm>
            <a:off x="0" y="1196752"/>
            <a:ext cx="8686800" cy="5544616"/>
          </a:xfrm>
        </p:spPr>
        <p:txBody>
          <a:bodyPr>
            <a:normAutofit fontScale="77500" lnSpcReduction="20000"/>
          </a:bodyPr>
          <a:lstStyle/>
          <a:p>
            <a:r>
              <a:rPr lang="en-US" dirty="0">
                <a:solidFill>
                  <a:srgbClr val="C00000"/>
                </a:solidFill>
                <a:latin typeface="Times New Roman" panose="02020603050405020304" pitchFamily="18" charset="0"/>
                <a:cs typeface="Times New Roman" panose="02020603050405020304" pitchFamily="18" charset="0"/>
              </a:rPr>
              <a:t>Results</a:t>
            </a:r>
            <a:r>
              <a:rPr lang="en-US" dirty="0">
                <a:latin typeface="Times New Roman" panose="02020603050405020304" pitchFamily="18" charset="0"/>
                <a:cs typeface="Times New Roman" panose="02020603050405020304" pitchFamily="18" charset="0"/>
              </a:rPr>
              <a:t>: Before treatment, the mean (±SD) nodule volume was 19.0 ± 19.0 mL versus 20.0 ± 13.4 mL in the PEI versus the simple evacuation group (no significant difference).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After </a:t>
            </a:r>
            <a:r>
              <a:rPr lang="en-US" dirty="0">
                <a:latin typeface="Times New Roman" panose="02020603050405020304" pitchFamily="18" charset="0"/>
                <a:cs typeface="Times New Roman" panose="02020603050405020304" pitchFamily="18" charset="0"/>
              </a:rPr>
              <a:t>1 year, volumes were 5.5 ± 11.7 mL versus 16.4 ± 13.7 mL (P&lt;0.001), with a median 85.6% versus 7.3% reduction, respectively (P&lt;0.001), of the initial volume.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median nodule volume reduction after PEI was 88.8% and 65.8% in empty body and mixed thyroid cysts, respectively.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Compressive </a:t>
            </a:r>
            <a:r>
              <a:rPr lang="en-US" dirty="0">
                <a:latin typeface="Times New Roman" panose="02020603050405020304" pitchFamily="18" charset="0"/>
                <a:cs typeface="Times New Roman" panose="02020603050405020304" pitchFamily="18" charset="0"/>
              </a:rPr>
              <a:t>and cosmetic symptoms disappeared in 74.8% and 80.0% of patients treated with PEI versus 24.4% and 37.4% of patients treated with simple evacuation, respectively (P&lt;0.001). Side effects were minor. </a:t>
            </a:r>
          </a:p>
          <a:p>
            <a:r>
              <a:rPr lang="en-US" dirty="0" smtClean="0">
                <a:solidFill>
                  <a:srgbClr val="92D050"/>
                </a:solidFill>
              </a:rPr>
              <a:t>R2</a:t>
            </a:r>
            <a:endParaRPr lang="en-US" dirty="0"/>
          </a:p>
          <a:p>
            <a:endParaRPr lang="en-US" dirty="0"/>
          </a:p>
        </p:txBody>
      </p:sp>
    </p:spTree>
    <p:extLst>
      <p:ext uri="{BB962C8B-B14F-4D97-AF65-F5344CB8AC3E}">
        <p14:creationId xmlns:p14="http://schemas.microsoft.com/office/powerpoint/2010/main" val="3353737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ULTRASOUND-GUIDED PERCUTANEOUS ETHANOL INJECTION THERAPY IN THYROID CYSTIC NODULES</a:t>
            </a:r>
            <a:endParaRPr lang="en-US" sz="2400" dirty="0"/>
          </a:p>
        </p:txBody>
      </p:sp>
      <p:sp>
        <p:nvSpPr>
          <p:cNvPr id="3" name="Content Placeholder 2"/>
          <p:cNvSpPr>
            <a:spLocks noGrp="1"/>
          </p:cNvSpPr>
          <p:nvPr>
            <p:ph idx="1"/>
          </p:nvPr>
        </p:nvSpPr>
        <p:spPr>
          <a:xfrm>
            <a:off x="251520" y="1600200"/>
            <a:ext cx="8712968" cy="5141168"/>
          </a:xfrm>
        </p:spPr>
        <p:txBody>
          <a:bodyPr/>
          <a:lstStyle/>
          <a:p>
            <a:r>
              <a:rPr lang="en-US" dirty="0">
                <a:solidFill>
                  <a:srgbClr val="C00000"/>
                </a:solidFill>
                <a:latin typeface="Times New Roman" panose="02020603050405020304" pitchFamily="18" charset="0"/>
                <a:cs typeface="Times New Roman" panose="02020603050405020304" pitchFamily="18" charset="0"/>
              </a:rPr>
              <a:t>Conclusion:</a:t>
            </a:r>
            <a:r>
              <a:rPr lang="en-US" dirty="0">
                <a:latin typeface="Times New Roman" panose="02020603050405020304" pitchFamily="18" charset="0"/>
                <a:cs typeface="Times New Roman" panose="02020603050405020304" pitchFamily="18" charset="0"/>
              </a:rPr>
              <a:t> These data provide definitive evidence that PEI is a safe and effective treatment for thyroid cystic nodules. Unicameral thyroid cysts are the most suitable candidate nodules for PEI. </a:t>
            </a:r>
          </a:p>
          <a:p>
            <a:endParaRPr lang="en-US" sz="1600" dirty="0" smtClean="0">
              <a:solidFill>
                <a:srgbClr val="92D050"/>
              </a:solidFill>
            </a:endParaRPr>
          </a:p>
          <a:p>
            <a:endParaRPr lang="en-US" sz="1600" dirty="0">
              <a:solidFill>
                <a:srgbClr val="92D050"/>
              </a:solidFill>
            </a:endParaRPr>
          </a:p>
          <a:p>
            <a:endParaRPr lang="en-US" sz="1600" dirty="0" smtClean="0">
              <a:solidFill>
                <a:srgbClr val="92D050"/>
              </a:solidFill>
            </a:endParaRPr>
          </a:p>
          <a:p>
            <a:endParaRPr lang="en-US" sz="1600" dirty="0">
              <a:solidFill>
                <a:srgbClr val="92D050"/>
              </a:solidFill>
            </a:endParaRPr>
          </a:p>
          <a:p>
            <a:endParaRPr lang="en-US" sz="1600" dirty="0" smtClean="0">
              <a:solidFill>
                <a:srgbClr val="92D050"/>
              </a:solidFill>
            </a:endParaRPr>
          </a:p>
          <a:p>
            <a:endParaRPr lang="en-US" sz="1600" dirty="0">
              <a:solidFill>
                <a:srgbClr val="92D050"/>
              </a:solidFill>
            </a:endParaRPr>
          </a:p>
          <a:p>
            <a:endParaRPr lang="en-US" sz="1600" dirty="0" smtClean="0">
              <a:solidFill>
                <a:srgbClr val="92D050"/>
              </a:solidFill>
            </a:endParaRPr>
          </a:p>
          <a:p>
            <a:r>
              <a:rPr lang="en-US" sz="1600" dirty="0" smtClean="0">
                <a:solidFill>
                  <a:srgbClr val="92D050"/>
                </a:solidFill>
              </a:rPr>
              <a:t>R2</a:t>
            </a:r>
            <a:endParaRPr lang="en-US" sz="1600" dirty="0"/>
          </a:p>
          <a:p>
            <a:endParaRPr lang="en-US" dirty="0"/>
          </a:p>
        </p:txBody>
      </p:sp>
    </p:spTree>
    <p:extLst>
      <p:ext uri="{BB962C8B-B14F-4D97-AF65-F5344CB8AC3E}">
        <p14:creationId xmlns:p14="http://schemas.microsoft.com/office/powerpoint/2010/main" val="2934912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856984" cy="1417638"/>
          </a:xfrm>
        </p:spPr>
        <p:txBody>
          <a:bodyPr>
            <a:normAutofit/>
          </a:bodyPr>
          <a:lstStyle/>
          <a:p>
            <a:r>
              <a:rPr lang="en-US" sz="2400" dirty="0">
                <a:latin typeface="Times New Roman" panose="02020603050405020304" pitchFamily="18" charset="0"/>
                <a:cs typeface="Times New Roman" panose="02020603050405020304" pitchFamily="18" charset="0"/>
              </a:rPr>
              <a:t>Treatment of Recurrent Thyroid Cysts with Ethanol:</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 Randomized Double-Blind Controlled </a:t>
            </a:r>
            <a:r>
              <a:rPr lang="en-US" sz="2400" dirty="0" smtClean="0">
                <a:latin typeface="Times New Roman" panose="02020603050405020304" pitchFamily="18" charset="0"/>
                <a:cs typeface="Times New Roman" panose="02020603050405020304" pitchFamily="18" charset="0"/>
              </a:rPr>
              <a:t>Trial</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008" y="1124744"/>
            <a:ext cx="9036496" cy="5544616"/>
          </a:xfrm>
        </p:spPr>
        <p:txBody>
          <a:bodyPr>
            <a:normAutofit fontScale="62500" lnSpcReduction="20000"/>
          </a:bodyPr>
          <a:lstStyle/>
          <a:p>
            <a:r>
              <a:rPr lang="en-US" i="1" dirty="0">
                <a:latin typeface="Times New Roman" panose="02020603050405020304" pitchFamily="18" charset="0"/>
                <a:cs typeface="Times New Roman" panose="02020603050405020304" pitchFamily="18" charset="0"/>
              </a:rPr>
              <a:t>Subjects</a:t>
            </a:r>
          </a:p>
          <a:p>
            <a:r>
              <a:rPr lang="en-US" dirty="0">
                <a:latin typeface="Times New Roman" panose="02020603050405020304" pitchFamily="18" charset="0"/>
                <a:cs typeface="Times New Roman" panose="02020603050405020304" pitchFamily="18" charset="0"/>
              </a:rPr>
              <a:t>Eligible subjects included patients who were 20–70 </a:t>
            </a:r>
            <a:r>
              <a:rPr lang="en-US" dirty="0" err="1">
                <a:latin typeface="Times New Roman" panose="02020603050405020304" pitchFamily="18" charset="0"/>
                <a:cs typeface="Times New Roman" panose="02020603050405020304" pitchFamily="18" charset="0"/>
              </a:rPr>
              <a:t>yr</a:t>
            </a:r>
            <a:r>
              <a:rPr lang="en-US" dirty="0">
                <a:latin typeface="Times New Roman" panose="02020603050405020304" pitchFamily="18" charset="0"/>
                <a:cs typeface="Times New Roman" panose="02020603050405020304" pitchFamily="18" charset="0"/>
              </a:rPr>
              <a:t> of age and had</a:t>
            </a:r>
          </a:p>
          <a:p>
            <a:r>
              <a:rPr lang="en-US" dirty="0">
                <a:latin typeface="Times New Roman" panose="02020603050405020304" pitchFamily="18" charset="0"/>
                <a:cs typeface="Times New Roman" panose="02020603050405020304" pitchFamily="18" charset="0"/>
              </a:rPr>
              <a:t>a benign solitary cold palpable thyroid nodule causing local discomfort</a:t>
            </a:r>
          </a:p>
          <a:p>
            <a:r>
              <a:rPr lang="en-US" dirty="0">
                <a:latin typeface="Times New Roman" panose="02020603050405020304" pitchFamily="18" charset="0"/>
                <a:cs typeface="Times New Roman" panose="02020603050405020304" pitchFamily="18" charset="0"/>
              </a:rPr>
              <a:t>and/or cosmetic complaints. Patients were referred by their primary</a:t>
            </a:r>
          </a:p>
          <a:p>
            <a:r>
              <a:rPr lang="en-US" dirty="0">
                <a:latin typeface="Times New Roman" panose="02020603050405020304" pitchFamily="18" charset="0"/>
                <a:cs typeface="Times New Roman" panose="02020603050405020304" pitchFamily="18" charset="0"/>
              </a:rPr>
              <a:t>care physicians. Inclusion criteria were: 1) [99mTc]</a:t>
            </a:r>
            <a:r>
              <a:rPr lang="en-US" dirty="0" err="1">
                <a:latin typeface="Times New Roman" panose="02020603050405020304" pitchFamily="18" charset="0"/>
                <a:cs typeface="Times New Roman" panose="02020603050405020304" pitchFamily="18" charset="0"/>
              </a:rPr>
              <a:t>pertechnetate</a:t>
            </a:r>
            <a:r>
              <a:rPr lang="en-US" dirty="0">
                <a:latin typeface="Times New Roman" panose="02020603050405020304" pitchFamily="18" charset="0"/>
                <a:cs typeface="Times New Roman" panose="02020603050405020304" pitchFamily="18" charset="0"/>
              </a:rPr>
              <a:t> scintigraphy</a:t>
            </a:r>
          </a:p>
          <a:p>
            <a:r>
              <a:rPr lang="en-US" dirty="0">
                <a:latin typeface="Times New Roman" panose="02020603050405020304" pitchFamily="18" charset="0"/>
                <a:cs typeface="Times New Roman" panose="02020603050405020304" pitchFamily="18" charset="0"/>
              </a:rPr>
              <a:t>demonstrating a solitary cold nodule; 2) US-demonstrated solitary</a:t>
            </a:r>
          </a:p>
          <a:p>
            <a:r>
              <a:rPr lang="en-US" dirty="0">
                <a:latin typeface="Times New Roman" panose="02020603050405020304" pitchFamily="18" charset="0"/>
                <a:cs typeface="Times New Roman" panose="02020603050405020304" pitchFamily="18" charset="0"/>
              </a:rPr>
              <a:t>or prominent [additional nodule(s) 1 </a:t>
            </a:r>
            <a:r>
              <a:rPr lang="en-US" dirty="0" err="1">
                <a:latin typeface="Times New Roman" panose="02020603050405020304" pitchFamily="18" charset="0"/>
                <a:cs typeface="Times New Roman" panose="02020603050405020304" pitchFamily="18" charset="0"/>
              </a:rPr>
              <a:t>cmdetected</a:t>
            </a:r>
            <a:r>
              <a:rPr lang="en-US" dirty="0">
                <a:latin typeface="Times New Roman" panose="02020603050405020304" pitchFamily="18" charset="0"/>
                <a:cs typeface="Times New Roman" panose="02020603050405020304" pitchFamily="18" charset="0"/>
              </a:rPr>
              <a:t> on US but not on the</a:t>
            </a:r>
          </a:p>
          <a:p>
            <a:r>
              <a:rPr lang="en-US" dirty="0" err="1">
                <a:latin typeface="Times New Roman" panose="02020603050405020304" pitchFamily="18" charset="0"/>
                <a:cs typeface="Times New Roman" panose="02020603050405020304" pitchFamily="18" charset="0"/>
              </a:rPr>
              <a:t>scintiscan</a:t>
            </a:r>
            <a:r>
              <a:rPr lang="en-US" dirty="0">
                <a:latin typeface="Times New Roman" panose="02020603050405020304" pitchFamily="18" charset="0"/>
                <a:cs typeface="Times New Roman" panose="02020603050405020304" pitchFamily="18" charset="0"/>
              </a:rPr>
              <a:t>] anechoic cystic lesion with no or less than 10% solid component</a:t>
            </a:r>
          </a:p>
          <a:p>
            <a:r>
              <a:rPr lang="en-US" dirty="0">
                <a:latin typeface="Times New Roman" panose="02020603050405020304" pitchFamily="18" charset="0"/>
                <a:cs typeface="Times New Roman" panose="02020603050405020304" pitchFamily="18" charset="0"/>
              </a:rPr>
              <a:t>and cyst volume at least 2 ml; </a:t>
            </a:r>
            <a:r>
              <a:rPr lang="en-US" dirty="0">
                <a:solidFill>
                  <a:srgbClr val="C00000"/>
                </a:solidFill>
                <a:latin typeface="Times New Roman" panose="02020603050405020304" pitchFamily="18" charset="0"/>
                <a:cs typeface="Times New Roman" panose="02020603050405020304" pitchFamily="18" charset="0"/>
              </a:rPr>
              <a:t>3) recurrence of the cyst fluid more</a:t>
            </a:r>
          </a:p>
          <a:p>
            <a:r>
              <a:rPr lang="en-US" dirty="0">
                <a:solidFill>
                  <a:srgbClr val="C00000"/>
                </a:solidFill>
                <a:latin typeface="Times New Roman" panose="02020603050405020304" pitchFamily="18" charset="0"/>
                <a:cs typeface="Times New Roman" panose="02020603050405020304" pitchFamily="18" charset="0"/>
              </a:rPr>
              <a:t>than 1 month after primary aspiration;</a:t>
            </a:r>
            <a:r>
              <a:rPr lang="en-US" dirty="0">
                <a:latin typeface="Times New Roman" panose="02020603050405020304" pitchFamily="18" charset="0"/>
                <a:cs typeface="Times New Roman" panose="02020603050405020304" pitchFamily="18" charset="0"/>
              </a:rPr>
              <a:t> 4) cytological samples, obtained</a:t>
            </a:r>
          </a:p>
          <a:p>
            <a:r>
              <a:rPr lang="en-US" dirty="0">
                <a:latin typeface="Times New Roman" panose="02020603050405020304" pitchFamily="18" charset="0"/>
                <a:cs typeface="Times New Roman" panose="02020603050405020304" pitchFamily="18" charset="0"/>
              </a:rPr>
              <a:t>by FNAB under sonographic guidance, of the cyst fluid, the cyst wall</a:t>
            </a:r>
          </a:p>
          <a:p>
            <a:r>
              <a:rPr lang="en-US" dirty="0">
                <a:latin typeface="Times New Roman" panose="02020603050405020304" pitchFamily="18" charset="0"/>
                <a:cs typeface="Times New Roman" panose="02020603050405020304" pitchFamily="18" charset="0"/>
              </a:rPr>
              <a:t>and, if present, a residual solid component, to rule out malignancy; 5)</a:t>
            </a:r>
          </a:p>
          <a:p>
            <a:r>
              <a:rPr lang="pt-BR" dirty="0">
                <a:latin typeface="Times New Roman" panose="02020603050405020304" pitchFamily="18" charset="0"/>
                <a:cs typeface="Times New Roman" panose="02020603050405020304" pitchFamily="18" charset="0"/>
              </a:rPr>
              <a:t>euthyroidism; 6) normal serum calcitonin; 7) no major concomitant</a:t>
            </a:r>
          </a:p>
          <a:p>
            <a:r>
              <a:rPr lang="en-US" dirty="0">
                <a:latin typeface="Times New Roman" panose="02020603050405020304" pitchFamily="18" charset="0"/>
                <a:cs typeface="Times New Roman" panose="02020603050405020304" pitchFamily="18" charset="0"/>
              </a:rPr>
              <a:t>disease; 8) no medication affecting thyroid function; 9) no history of</a:t>
            </a:r>
          </a:p>
          <a:p>
            <a:r>
              <a:rPr lang="en-US" dirty="0">
                <a:latin typeface="Times New Roman" panose="02020603050405020304" pitchFamily="18" charset="0"/>
                <a:cs typeface="Times New Roman" panose="02020603050405020304" pitchFamily="18" charset="0"/>
              </a:rPr>
              <a:t>previous head or neck irradiation; and 10) normal indirect laryngoscopy.</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solidFill>
                  <a:srgbClr val="92D050"/>
                </a:solidFill>
              </a:rPr>
              <a:t>The Journal of Clinical Endocrinology &amp; Metabolism 88(12):</a:t>
            </a:r>
            <a:r>
              <a:rPr lang="en-US" dirty="0" smtClean="0">
                <a:solidFill>
                  <a:srgbClr val="92D050"/>
                </a:solidFill>
              </a:rPr>
              <a:t>5773–5777 </a:t>
            </a:r>
          </a:p>
          <a:p>
            <a:r>
              <a:rPr lang="en-US" dirty="0" smtClean="0">
                <a:solidFill>
                  <a:srgbClr val="92D050"/>
                </a:solidFill>
              </a:rPr>
              <a:t>Denmark(R3)</a:t>
            </a:r>
            <a:endParaRPr lang="en-US" dirty="0">
              <a:solidFill>
                <a:srgbClr val="92D050"/>
              </a:solidFill>
            </a:endParaRPr>
          </a:p>
          <a:p>
            <a:endParaRPr lang="en-US" dirty="0" smtClean="0">
              <a:solidFill>
                <a:srgbClr val="92D050"/>
              </a:solidFill>
            </a:endParaRPr>
          </a:p>
        </p:txBody>
      </p:sp>
    </p:spTree>
    <p:extLst>
      <p:ext uri="{BB962C8B-B14F-4D97-AF65-F5344CB8AC3E}">
        <p14:creationId xmlns:p14="http://schemas.microsoft.com/office/powerpoint/2010/main" val="222992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143000"/>
          </a:xfrm>
        </p:spPr>
        <p:txBody>
          <a:bodyPr/>
          <a:lstStyle/>
          <a:p>
            <a:r>
              <a:rPr lang="en-US" dirty="0">
                <a:solidFill>
                  <a:srgbClr val="FF0000"/>
                </a:solidFill>
              </a:rPr>
              <a:t>Cystic nodules</a:t>
            </a:r>
          </a:p>
        </p:txBody>
      </p:sp>
      <p:sp>
        <p:nvSpPr>
          <p:cNvPr id="3" name="Content Placeholder 2"/>
          <p:cNvSpPr>
            <a:spLocks noGrp="1"/>
          </p:cNvSpPr>
          <p:nvPr>
            <p:ph idx="1"/>
          </p:nvPr>
        </p:nvSpPr>
        <p:spPr>
          <a:xfrm>
            <a:off x="179512" y="1196752"/>
            <a:ext cx="8784976" cy="5544616"/>
          </a:xfrm>
        </p:spPr>
        <p:txBody>
          <a:bodyPr>
            <a:normAutofit lnSpcReduction="10000"/>
          </a:bodyPr>
          <a:lstStyle/>
          <a:p>
            <a:r>
              <a:rPr lang="en-US" dirty="0">
                <a:latin typeface="Times New Roman" panose="02020603050405020304" pitchFamily="18" charset="0"/>
                <a:cs typeface="Times New Roman" panose="02020603050405020304" pitchFamily="18" charset="0"/>
              </a:rPr>
              <a:t>This covers thyroid nodules that</a:t>
            </a:r>
          </a:p>
          <a:p>
            <a:r>
              <a:rPr lang="en-US" dirty="0">
                <a:latin typeface="Times New Roman" panose="02020603050405020304" pitchFamily="18" charset="0"/>
                <a:cs typeface="Times New Roman" panose="02020603050405020304" pitchFamily="18" charset="0"/>
              </a:rPr>
              <a:t>are purely cystic (the minority) or predominantly </a:t>
            </a:r>
            <a:r>
              <a:rPr lang="en-US" dirty="0" smtClean="0">
                <a:latin typeface="Times New Roman" panose="02020603050405020304" pitchFamily="18" charset="0"/>
                <a:cs typeface="Times New Roman" panose="02020603050405020304" pitchFamily="18" charset="0"/>
              </a:rPr>
              <a:t>cystic </a:t>
            </a:r>
            <a:r>
              <a:rPr lang="en-US" dirty="0">
                <a:latin typeface="Times New Roman" panose="02020603050405020304" pitchFamily="18" charset="0"/>
                <a:cs typeface="Times New Roman" panose="02020603050405020304" pitchFamily="18" charset="0"/>
              </a:rPr>
              <a:t>(the majority</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US-guided </a:t>
            </a:r>
            <a:r>
              <a:rPr lang="en-US" dirty="0">
                <a:latin typeface="Times New Roman" panose="02020603050405020304" pitchFamily="18" charset="0"/>
                <a:cs typeface="Times New Roman" panose="02020603050405020304" pitchFamily="18" charset="0"/>
              </a:rPr>
              <a:t>percutaneous drainage is </a:t>
            </a:r>
            <a:r>
              <a:rPr lang="en-US" dirty="0" smtClean="0">
                <a:latin typeface="Times New Roman" panose="02020603050405020304" pitchFamily="18" charset="0"/>
                <a:cs typeface="Times New Roman" panose="02020603050405020304" pitchFamily="18" charset="0"/>
              </a:rPr>
              <a:t>the treatment </a:t>
            </a:r>
            <a:r>
              <a:rPr lang="en-US" dirty="0">
                <a:latin typeface="Times New Roman" panose="02020603050405020304" pitchFamily="18" charset="0"/>
                <a:cs typeface="Times New Roman" panose="02020603050405020304" pitchFamily="18" charset="0"/>
              </a:rPr>
              <a:t>of choice, but most cystic lesions (about 80</a:t>
            </a:r>
            <a:r>
              <a:rPr lang="en-US" dirty="0" smtClean="0">
                <a:latin typeface="Times New Roman" panose="02020603050405020304" pitchFamily="18" charset="0"/>
                <a:cs typeface="Times New Roman" panose="02020603050405020304" pitchFamily="18" charset="0"/>
              </a:rPr>
              <a:t>%) refill </a:t>
            </a:r>
            <a:r>
              <a:rPr lang="en-US" dirty="0">
                <a:latin typeface="Times New Roman" panose="02020603050405020304" pitchFamily="18" charset="0"/>
                <a:cs typeface="Times New Roman" panose="02020603050405020304" pitchFamily="18" charset="0"/>
              </a:rPr>
              <a:t>and enlarge over time </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Several non-</a:t>
            </a:r>
            <a:r>
              <a:rPr lang="en-US" dirty="0" err="1" smtClean="0">
                <a:latin typeface="Times New Roman" panose="02020603050405020304" pitchFamily="18" charset="0"/>
                <a:cs typeface="Times New Roman" panose="02020603050405020304" pitchFamily="18" charset="0"/>
              </a:rPr>
              <a:t>randomised</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studies , </a:t>
            </a:r>
            <a:r>
              <a:rPr lang="en-US" dirty="0">
                <a:latin typeface="Times New Roman" panose="02020603050405020304" pitchFamily="18" charset="0"/>
                <a:cs typeface="Times New Roman" panose="02020603050405020304" pitchFamily="18" charset="0"/>
              </a:rPr>
              <a:t>in both colloid and </a:t>
            </a:r>
            <a:r>
              <a:rPr lang="en-US" dirty="0" err="1" smtClean="0">
                <a:latin typeface="Times New Roman" panose="02020603050405020304" pitchFamily="18" charset="0"/>
                <a:cs typeface="Times New Roman" panose="02020603050405020304" pitchFamily="18" charset="0"/>
              </a:rPr>
              <a:t>haemorrhagic</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lesions</a:t>
            </a:r>
            <a:r>
              <a:rPr lang="en-US" dirty="0">
                <a:latin typeface="Times New Roman" panose="02020603050405020304" pitchFamily="18" charset="0"/>
                <a:cs typeface="Times New Roman" panose="02020603050405020304" pitchFamily="18" charset="0"/>
              </a:rPr>
              <a:t>, have reported good efficacy, a </a:t>
            </a:r>
            <a:r>
              <a:rPr lang="en-US" dirty="0" err="1">
                <a:latin typeface="Times New Roman" panose="02020603050405020304" pitchFamily="18" charset="0"/>
                <a:cs typeface="Times New Roman" panose="02020603050405020304" pitchFamily="18" charset="0"/>
              </a:rPr>
              <a:t>favourable</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sideeffect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profile </a:t>
            </a:r>
            <a:r>
              <a:rPr lang="en-US" dirty="0">
                <a:latin typeface="Times New Roman" panose="02020603050405020304" pitchFamily="18" charset="0"/>
                <a:cs typeface="Times New Roman" panose="02020603050405020304" pitchFamily="18" charset="0"/>
              </a:rPr>
              <a:t>and the preservation of thyroid function</a:t>
            </a:r>
            <a:r>
              <a:rPr lang="en-US" dirty="0" smtClean="0">
                <a:latin typeface="Times New Roman" panose="02020603050405020304" pitchFamily="18" charset="0"/>
                <a:cs typeface="Times New Roman" panose="02020603050405020304" pitchFamily="18" charset="0"/>
              </a:rPr>
              <a:t>.</a:t>
            </a:r>
          </a:p>
          <a:p>
            <a:r>
              <a:rPr lang="en-US" sz="1900" dirty="0" smtClean="0">
                <a:solidFill>
                  <a:srgbClr val="92D050"/>
                </a:solidFill>
              </a:rPr>
              <a:t>R1</a:t>
            </a:r>
            <a:endParaRPr lang="en-US" dirty="0"/>
          </a:p>
        </p:txBody>
      </p:sp>
    </p:spTree>
    <p:extLst>
      <p:ext uri="{BB962C8B-B14F-4D97-AF65-F5344CB8AC3E}">
        <p14:creationId xmlns:p14="http://schemas.microsoft.com/office/powerpoint/2010/main" val="2057052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40768"/>
            <a:ext cx="8208912" cy="3240359"/>
          </a:xfrm>
        </p:spPr>
        <p:txBody>
          <a:bodyPr>
            <a:no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Alcohol Ablation </a:t>
            </a:r>
            <a:br>
              <a:rPr lang="en-US" sz="4800" b="1" dirty="0" smtClean="0">
                <a:solidFill>
                  <a:srgbClr val="FF0000"/>
                </a:solidFill>
                <a:latin typeface="Times New Roman" panose="02020603050405020304" pitchFamily="18" charset="0"/>
                <a:cs typeface="Times New Roman" panose="02020603050405020304" pitchFamily="18" charset="0"/>
              </a:rPr>
            </a:br>
            <a:r>
              <a:rPr lang="en-US" sz="4800" b="1" dirty="0" smtClean="0">
                <a:solidFill>
                  <a:srgbClr val="FF0000"/>
                </a:solidFill>
                <a:latin typeface="Times New Roman" panose="02020603050405020304" pitchFamily="18" charset="0"/>
                <a:cs typeface="Times New Roman" panose="02020603050405020304" pitchFamily="18" charset="0"/>
              </a:rPr>
              <a:t>It</a:t>
            </a:r>
            <a:r>
              <a:rPr lang="en-US" sz="4800" dirty="0">
                <a:solidFill>
                  <a:srgbClr val="FF0000"/>
                </a:solidFill>
                <a:latin typeface="Times New Roman" panose="02020603050405020304" pitchFamily="18" charset="0"/>
                <a:cs typeface="Times New Roman" panose="02020603050405020304" pitchFamily="18" charset="0"/>
              </a:rPr>
              <a:t>’</a:t>
            </a:r>
            <a:r>
              <a:rPr lang="en-US" sz="4800" b="1" dirty="0" smtClean="0">
                <a:solidFill>
                  <a:srgbClr val="FF0000"/>
                </a:solidFill>
                <a:latin typeface="Times New Roman" panose="02020603050405020304" pitchFamily="18" charset="0"/>
                <a:cs typeface="Times New Roman" panose="02020603050405020304" pitchFamily="18" charset="0"/>
              </a:rPr>
              <a:t>s indication, Efficacy, and Safety in Thyroid Disease</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059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en-US" sz="3600" dirty="0"/>
              <a:t>A </a:t>
            </a:r>
            <a:r>
              <a:rPr lang="en-US" sz="3600" dirty="0" err="1"/>
              <a:t>randomised</a:t>
            </a:r>
            <a:r>
              <a:rPr lang="en-US" sz="3600" dirty="0"/>
              <a:t> study in recurrent thyroid cysts </a:t>
            </a:r>
            <a:r>
              <a:rPr lang="en-US" sz="3600" dirty="0" smtClean="0"/>
              <a:t>compared</a:t>
            </a:r>
            <a:endParaRPr lang="en-US" sz="3600" dirty="0"/>
          </a:p>
        </p:txBody>
      </p:sp>
      <p:sp>
        <p:nvSpPr>
          <p:cNvPr id="3" name="Content Placeholder 2"/>
          <p:cNvSpPr>
            <a:spLocks noGrp="1"/>
          </p:cNvSpPr>
          <p:nvPr>
            <p:ph idx="1"/>
          </p:nvPr>
        </p:nvSpPr>
        <p:spPr>
          <a:xfrm>
            <a:off x="72008" y="1196752"/>
            <a:ext cx="9036496" cy="5544616"/>
          </a:xfrm>
        </p:spPr>
        <p:txBody>
          <a:bodyPr>
            <a:normAutofit fontScale="70000" lnSpcReduction="20000"/>
          </a:bodyPr>
          <a:lstStyle/>
          <a:p>
            <a:r>
              <a:rPr lang="en-US" dirty="0" smtClean="0"/>
              <a:t>percutaneous </a:t>
            </a:r>
            <a:r>
              <a:rPr lang="en-US" dirty="0"/>
              <a:t>cyst drainage followed by </a:t>
            </a:r>
            <a:r>
              <a:rPr lang="en-US" b="1" dirty="0">
                <a:solidFill>
                  <a:srgbClr val="C00000"/>
                </a:solidFill>
              </a:rPr>
              <a:t>ethanol flushing</a:t>
            </a:r>
          </a:p>
          <a:p>
            <a:r>
              <a:rPr lang="en-US" dirty="0"/>
              <a:t>and subsequent aspiration with cyst drainage followed by</a:t>
            </a:r>
          </a:p>
          <a:p>
            <a:r>
              <a:rPr lang="en-US" dirty="0"/>
              <a:t>flushing with </a:t>
            </a:r>
            <a:r>
              <a:rPr lang="en-US" b="1" dirty="0">
                <a:solidFill>
                  <a:srgbClr val="C00000"/>
                </a:solidFill>
              </a:rPr>
              <a:t>isotonic saline </a:t>
            </a:r>
            <a:r>
              <a:rPr lang="en-US" dirty="0" smtClean="0"/>
              <a:t>.</a:t>
            </a:r>
          </a:p>
          <a:p>
            <a:r>
              <a:rPr lang="en-US" dirty="0" smtClean="0"/>
              <a:t> </a:t>
            </a:r>
            <a:r>
              <a:rPr lang="en-US" dirty="0"/>
              <a:t>After a single </a:t>
            </a:r>
            <a:r>
              <a:rPr lang="en-US" dirty="0" smtClean="0"/>
              <a:t>session:</a:t>
            </a:r>
          </a:p>
          <a:p>
            <a:r>
              <a:rPr lang="en-US" dirty="0" smtClean="0"/>
              <a:t> a </a:t>
            </a:r>
            <a:r>
              <a:rPr lang="en-US" dirty="0"/>
              <a:t>significant volume reduction was obtained in 82% </a:t>
            </a:r>
            <a:r>
              <a:rPr lang="en-US" dirty="0" smtClean="0"/>
              <a:t>of cases </a:t>
            </a:r>
            <a:r>
              <a:rPr lang="en-US" dirty="0"/>
              <a:t>in the PEIT group, </a:t>
            </a:r>
            <a:endParaRPr lang="en-US" dirty="0" smtClean="0"/>
          </a:p>
          <a:p>
            <a:r>
              <a:rPr lang="en-US" dirty="0" smtClean="0"/>
              <a:t>while </a:t>
            </a:r>
            <a:r>
              <a:rPr lang="en-US" dirty="0"/>
              <a:t>the cure rate in the </a:t>
            </a:r>
            <a:r>
              <a:rPr lang="en-US" dirty="0" smtClean="0"/>
              <a:t>saline group </a:t>
            </a:r>
            <a:r>
              <a:rPr lang="en-US" dirty="0"/>
              <a:t>was only 18</a:t>
            </a:r>
            <a:r>
              <a:rPr lang="en-US" dirty="0" smtClean="0"/>
              <a:t>%.</a:t>
            </a:r>
          </a:p>
          <a:p>
            <a:r>
              <a:rPr lang="en-US" b="1" dirty="0" smtClean="0">
                <a:solidFill>
                  <a:srgbClr val="002060"/>
                </a:solidFill>
              </a:rPr>
              <a:t>The </a:t>
            </a:r>
            <a:r>
              <a:rPr lang="en-US" b="1" dirty="0">
                <a:solidFill>
                  <a:srgbClr val="002060"/>
                </a:solidFill>
              </a:rPr>
              <a:t>success rate was </a:t>
            </a:r>
            <a:r>
              <a:rPr lang="en-US" b="1" dirty="0" smtClean="0">
                <a:solidFill>
                  <a:srgbClr val="002060"/>
                </a:solidFill>
              </a:rPr>
              <a:t>inversely correlated </a:t>
            </a:r>
            <a:r>
              <a:rPr lang="en-US" b="1" dirty="0">
                <a:solidFill>
                  <a:srgbClr val="002060"/>
                </a:solidFill>
              </a:rPr>
              <a:t>with </a:t>
            </a:r>
            <a:endParaRPr lang="en-US" b="1" dirty="0" smtClean="0">
              <a:solidFill>
                <a:srgbClr val="002060"/>
              </a:solidFill>
            </a:endParaRPr>
          </a:p>
          <a:p>
            <a:r>
              <a:rPr lang="en-US" b="1" dirty="0" smtClean="0"/>
              <a:t>the </a:t>
            </a:r>
            <a:r>
              <a:rPr lang="en-US" b="1" dirty="0"/>
              <a:t>baseline cyst volume and </a:t>
            </a:r>
            <a:endParaRPr lang="en-US" b="1" dirty="0" smtClean="0"/>
          </a:p>
          <a:p>
            <a:r>
              <a:rPr lang="en-US" b="1" dirty="0" smtClean="0"/>
              <a:t>Number of </a:t>
            </a:r>
            <a:r>
              <a:rPr lang="en-US" b="1" dirty="0"/>
              <a:t>previous aspirations</a:t>
            </a:r>
            <a:r>
              <a:rPr lang="en-US" b="1" dirty="0" smtClean="0"/>
              <a:t>.</a:t>
            </a:r>
          </a:p>
          <a:p>
            <a:r>
              <a:rPr lang="en-US" b="1" dirty="0" smtClean="0">
                <a:solidFill>
                  <a:schemeClr val="accent6">
                    <a:lumMod val="50000"/>
                  </a:schemeClr>
                </a:solidFill>
              </a:rPr>
              <a:t>Pain</a:t>
            </a:r>
            <a:r>
              <a:rPr lang="en-US" dirty="0"/>
              <a:t>, if any, is usually mild </a:t>
            </a:r>
            <a:r>
              <a:rPr lang="en-US" dirty="0" smtClean="0"/>
              <a:t>and rapidly </a:t>
            </a:r>
            <a:r>
              <a:rPr lang="en-US" dirty="0"/>
              <a:t>self-resolving and the risk of </a:t>
            </a:r>
            <a:r>
              <a:rPr lang="en-US" b="1" dirty="0">
                <a:solidFill>
                  <a:schemeClr val="accent6">
                    <a:lumMod val="50000"/>
                  </a:schemeClr>
                </a:solidFill>
              </a:rPr>
              <a:t>dysphonia </a:t>
            </a:r>
            <a:r>
              <a:rPr lang="en-US" dirty="0"/>
              <a:t>is </a:t>
            </a:r>
            <a:r>
              <a:rPr lang="en-US" dirty="0" smtClean="0"/>
              <a:t>very low</a:t>
            </a:r>
            <a:r>
              <a:rPr lang="en-US" dirty="0"/>
              <a:t>. </a:t>
            </a:r>
            <a:endParaRPr lang="en-US" dirty="0" smtClean="0"/>
          </a:p>
          <a:p>
            <a:r>
              <a:rPr lang="en-US" dirty="0" smtClean="0"/>
              <a:t>In </a:t>
            </a:r>
            <a:r>
              <a:rPr lang="en-US" dirty="0"/>
              <a:t>a follow-up study of thyroid lesions treated </a:t>
            </a:r>
            <a:r>
              <a:rPr lang="en-US" dirty="0" smtClean="0"/>
              <a:t>with PEIT</a:t>
            </a:r>
            <a:r>
              <a:rPr lang="en-US" dirty="0"/>
              <a:t>, the volume reduction of the cysts was fairly </a:t>
            </a:r>
            <a:r>
              <a:rPr lang="en-US" dirty="0" smtClean="0"/>
              <a:t>stable after </a:t>
            </a:r>
            <a:r>
              <a:rPr lang="en-US" dirty="0"/>
              <a:t>5 </a:t>
            </a:r>
            <a:r>
              <a:rPr lang="en-US" dirty="0" smtClean="0"/>
              <a:t>years.</a:t>
            </a:r>
          </a:p>
          <a:p>
            <a:r>
              <a:rPr lang="en-US" dirty="0" smtClean="0"/>
              <a:t>The </a:t>
            </a:r>
            <a:r>
              <a:rPr lang="en-US" dirty="0"/>
              <a:t>major endocrine society </a:t>
            </a:r>
            <a:r>
              <a:rPr lang="en-US" dirty="0" smtClean="0"/>
              <a:t>guidelines  </a:t>
            </a:r>
            <a:r>
              <a:rPr lang="en-US" dirty="0"/>
              <a:t>state that treatment of recurrent benign </a:t>
            </a:r>
            <a:r>
              <a:rPr lang="en-US" dirty="0" smtClean="0"/>
              <a:t>thyroid cysts </a:t>
            </a:r>
            <a:r>
              <a:rPr lang="en-US" dirty="0"/>
              <a:t>with ethanol is a clinically effective </a:t>
            </a:r>
            <a:r>
              <a:rPr lang="en-US" dirty="0" smtClean="0"/>
              <a:t>non-surgical option </a:t>
            </a:r>
            <a:r>
              <a:rPr lang="en-US" dirty="0"/>
              <a:t>for thyroid cysts that recur after repeat aspirations</a:t>
            </a:r>
            <a:r>
              <a:rPr lang="en-US" dirty="0" smtClean="0"/>
              <a:t>.</a:t>
            </a:r>
            <a:r>
              <a:rPr lang="en-US" dirty="0" smtClean="0">
                <a:solidFill>
                  <a:srgbClr val="92D050"/>
                </a:solidFill>
              </a:rPr>
              <a:t>(R1)</a:t>
            </a:r>
            <a:endParaRPr lang="en-US" dirty="0">
              <a:solidFill>
                <a:srgbClr val="92D050"/>
              </a:solidFill>
            </a:endParaRPr>
          </a:p>
        </p:txBody>
      </p:sp>
    </p:spTree>
    <p:extLst>
      <p:ext uri="{BB962C8B-B14F-4D97-AF65-F5344CB8AC3E}">
        <p14:creationId xmlns:p14="http://schemas.microsoft.com/office/powerpoint/2010/main" val="207374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lstStyle/>
          <a:p>
            <a:r>
              <a:rPr lang="en-US" dirty="0">
                <a:solidFill>
                  <a:srgbClr val="FF0000"/>
                </a:solidFill>
                <a:latin typeface="Times New Roman" panose="02020603050405020304" pitchFamily="18" charset="0"/>
                <a:cs typeface="Times New Roman" panose="02020603050405020304" pitchFamily="18" charset="0"/>
              </a:rPr>
              <a:t>Ethanol ablation</a:t>
            </a:r>
          </a:p>
        </p:txBody>
      </p:sp>
      <p:sp>
        <p:nvSpPr>
          <p:cNvPr id="3" name="Content Placeholder 2"/>
          <p:cNvSpPr>
            <a:spLocks noGrp="1"/>
          </p:cNvSpPr>
          <p:nvPr>
            <p:ph idx="1"/>
          </p:nvPr>
        </p:nvSpPr>
        <p:spPr>
          <a:xfrm>
            <a:off x="107504" y="1124744"/>
            <a:ext cx="8928992" cy="5616624"/>
          </a:xfrm>
        </p:spPr>
        <p:txBody>
          <a:bodyPr>
            <a:normAutofit fontScale="62500" lnSpcReduction="20000"/>
          </a:bodyPr>
          <a:lstStyle/>
          <a:p>
            <a:r>
              <a:rPr lang="en-US" sz="5500" dirty="0" smtClean="0">
                <a:latin typeface="Times New Roman" panose="02020603050405020304" pitchFamily="18" charset="0"/>
                <a:cs typeface="Times New Roman" panose="02020603050405020304" pitchFamily="18" charset="0"/>
              </a:rPr>
              <a:t>Ethanol </a:t>
            </a:r>
            <a:r>
              <a:rPr lang="en-US" sz="5500" dirty="0">
                <a:latin typeface="Times New Roman" panose="02020603050405020304" pitchFamily="18" charset="0"/>
                <a:cs typeface="Times New Roman" panose="02020603050405020304" pitchFamily="18" charset="0"/>
              </a:rPr>
              <a:t>ablation generally involves </a:t>
            </a:r>
            <a:endParaRPr lang="en-US" sz="5500" dirty="0" smtClean="0">
              <a:latin typeface="Times New Roman" panose="02020603050405020304" pitchFamily="18" charset="0"/>
              <a:cs typeface="Times New Roman" panose="02020603050405020304" pitchFamily="18" charset="0"/>
            </a:endParaRPr>
          </a:p>
          <a:p>
            <a:r>
              <a:rPr lang="en-US" sz="5500" dirty="0" smtClean="0">
                <a:latin typeface="Times New Roman" panose="02020603050405020304" pitchFamily="18" charset="0"/>
                <a:cs typeface="Times New Roman" panose="02020603050405020304" pitchFamily="18" charset="0"/>
              </a:rPr>
              <a:t>removing </a:t>
            </a:r>
            <a:r>
              <a:rPr lang="en-US" sz="5500" dirty="0">
                <a:latin typeface="Times New Roman" panose="02020603050405020304" pitchFamily="18" charset="0"/>
                <a:cs typeface="Times New Roman" panose="02020603050405020304" pitchFamily="18" charset="0"/>
              </a:rPr>
              <a:t>as much of the cyst fluid as possible under ultrasound guidance, and then instilling an amount of 99 percent ethanol equal to </a:t>
            </a:r>
            <a:r>
              <a:rPr lang="en-US" sz="5500" dirty="0">
                <a:solidFill>
                  <a:srgbClr val="C00000"/>
                </a:solidFill>
                <a:latin typeface="Times New Roman" panose="02020603050405020304" pitchFamily="18" charset="0"/>
                <a:cs typeface="Times New Roman" panose="02020603050405020304" pitchFamily="18" charset="0"/>
              </a:rPr>
              <a:t>50 percent of the aspirated volume </a:t>
            </a:r>
            <a:r>
              <a:rPr lang="en-US" sz="5500" dirty="0">
                <a:latin typeface="Times New Roman" panose="02020603050405020304" pitchFamily="18" charset="0"/>
                <a:cs typeface="Times New Roman" panose="02020603050405020304" pitchFamily="18" charset="0"/>
              </a:rPr>
              <a:t>into the thyroid cyst cavity. In some series the ethanol is removed after five minutes, and in other reports the fluid is allowed to remain in the cyst cavity. In randomized trials, ethanol ablation effectively reduces the size of benign cystic thyroid nodules </a:t>
            </a:r>
            <a:r>
              <a:rPr lang="en-US" sz="5500" dirty="0" smtClean="0">
                <a:latin typeface="Times New Roman" panose="02020603050405020304" pitchFamily="18" charset="0"/>
                <a:cs typeface="Times New Roman" panose="02020603050405020304" pitchFamily="18" charset="0"/>
              </a:rPr>
              <a:t>. </a:t>
            </a:r>
          </a:p>
          <a:p>
            <a:r>
              <a:rPr lang="en-US" sz="5500" dirty="0" smtClean="0">
                <a:solidFill>
                  <a:srgbClr val="92D050"/>
                </a:solidFill>
              </a:rPr>
              <a:t>(R1)</a:t>
            </a:r>
            <a:endParaRPr lang="en-US" dirty="0">
              <a:solidFill>
                <a:srgbClr val="92D050"/>
              </a:solidFill>
            </a:endParaRPr>
          </a:p>
        </p:txBody>
      </p:sp>
    </p:spTree>
    <p:extLst>
      <p:ext uri="{BB962C8B-B14F-4D97-AF65-F5344CB8AC3E}">
        <p14:creationId xmlns:p14="http://schemas.microsoft.com/office/powerpoint/2010/main" val="2459840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373616" cy="1431032"/>
          </a:xfrm>
        </p:spPr>
        <p:txBody>
          <a:bodyPr>
            <a:noAutofit/>
          </a:bodyPr>
          <a:lstStyle/>
          <a:p>
            <a:r>
              <a:rPr lang="en-US" sz="2400" b="1" dirty="0">
                <a:solidFill>
                  <a:srgbClr val="FF0000"/>
                </a:solidFill>
                <a:latin typeface="Times New Roman" panose="02020603050405020304" pitchFamily="18" charset="0"/>
                <a:cs typeface="Times New Roman" panose="02020603050405020304" pitchFamily="18" charset="0"/>
              </a:rPr>
              <a:t>Percutaneous Ethanol Injection for Benign</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Cystic Thyroid Nodules: Is Aspiration of</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Ethanol-Mixed Fluid Advantageous?</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844824"/>
            <a:ext cx="8892479" cy="5013176"/>
          </a:xfrm>
        </p:spPr>
        <p:txBody>
          <a:bodyPr/>
          <a:lstStyle/>
          <a:p>
            <a:r>
              <a:rPr lang="en-US" b="1" i="1" dirty="0">
                <a:latin typeface="Times New Roman" panose="02020603050405020304" pitchFamily="18" charset="0"/>
                <a:cs typeface="Times New Roman" panose="02020603050405020304" pitchFamily="18" charset="0"/>
              </a:rPr>
              <a:t>CONCLUSION: </a:t>
            </a:r>
            <a:r>
              <a:rPr lang="en-US" b="1" dirty="0">
                <a:latin typeface="Times New Roman" panose="02020603050405020304" pitchFamily="18" charset="0"/>
                <a:cs typeface="Times New Roman" panose="02020603050405020304" pitchFamily="18" charset="0"/>
              </a:rPr>
              <a:t>Percutaneous ethanol injection without aspiration of ethanol-mixed fluid</a:t>
            </a:r>
          </a:p>
          <a:p>
            <a:r>
              <a:rPr lang="en-US" b="1" dirty="0">
                <a:latin typeface="Times New Roman" panose="02020603050405020304" pitchFamily="18" charset="0"/>
                <a:cs typeface="Times New Roman" panose="02020603050405020304" pitchFamily="18" charset="0"/>
              </a:rPr>
              <a:t>seems to be the preferable method of treatment of benign cystic thyroid nodules from the</a:t>
            </a:r>
          </a:p>
          <a:p>
            <a:r>
              <a:rPr lang="en-US" b="1" dirty="0">
                <a:latin typeface="Times New Roman" panose="02020603050405020304" pitchFamily="18" charset="0"/>
                <a:cs typeface="Times New Roman" panose="02020603050405020304" pitchFamily="18" charset="0"/>
              </a:rPr>
              <a:t>perspective of both the physician and the patient</a:t>
            </a:r>
            <a:r>
              <a:rPr lang="en-US" b="1" dirty="0" smtClean="0"/>
              <a:t>.</a:t>
            </a:r>
          </a:p>
          <a:p>
            <a:endParaRPr lang="en-US" sz="1600" dirty="0" smtClean="0">
              <a:solidFill>
                <a:srgbClr val="92D050"/>
              </a:solidFill>
            </a:endParaRPr>
          </a:p>
          <a:p>
            <a:endParaRPr lang="en-US" sz="1600" dirty="0" smtClean="0">
              <a:solidFill>
                <a:srgbClr val="92D050"/>
              </a:solidFill>
            </a:endParaRPr>
          </a:p>
          <a:p>
            <a:endParaRPr lang="en-US" sz="1600" dirty="0">
              <a:solidFill>
                <a:srgbClr val="92D050"/>
              </a:solidFill>
            </a:endParaRPr>
          </a:p>
          <a:p>
            <a:endParaRPr lang="en-US" sz="1600" dirty="0">
              <a:solidFill>
                <a:srgbClr val="92D050"/>
              </a:solidFill>
            </a:endParaRPr>
          </a:p>
          <a:p>
            <a:r>
              <a:rPr lang="en-US" sz="1600" dirty="0" smtClean="0">
                <a:solidFill>
                  <a:srgbClr val="92D050"/>
                </a:solidFill>
              </a:rPr>
              <a:t>American </a:t>
            </a:r>
            <a:r>
              <a:rPr lang="en-US" sz="1600" dirty="0">
                <a:solidFill>
                  <a:srgbClr val="92D050"/>
                </a:solidFill>
              </a:rPr>
              <a:t>Society of </a:t>
            </a:r>
            <a:r>
              <a:rPr lang="en-US" sz="1600" dirty="0" smtClean="0">
                <a:solidFill>
                  <a:srgbClr val="92D050"/>
                </a:solidFill>
              </a:rPr>
              <a:t>Neuroradiology (</a:t>
            </a:r>
            <a:r>
              <a:rPr lang="en-US" sz="1600" dirty="0">
                <a:solidFill>
                  <a:srgbClr val="92D050"/>
                </a:solidFill>
              </a:rPr>
              <a:t>26, September </a:t>
            </a:r>
            <a:r>
              <a:rPr lang="en-US" sz="1600" dirty="0" smtClean="0">
                <a:solidFill>
                  <a:srgbClr val="92D050"/>
                </a:solidFill>
              </a:rPr>
              <a:t>2005)R4</a:t>
            </a:r>
          </a:p>
          <a:p>
            <a:r>
              <a:rPr lang="en-US" sz="1600" dirty="0">
                <a:solidFill>
                  <a:srgbClr val="92D050"/>
                </a:solidFill>
              </a:rPr>
              <a:t>South </a:t>
            </a:r>
            <a:r>
              <a:rPr lang="en-US" sz="1600" dirty="0" smtClean="0">
                <a:solidFill>
                  <a:srgbClr val="92D050"/>
                </a:solidFill>
              </a:rPr>
              <a:t>Korea</a:t>
            </a:r>
            <a:endParaRPr lang="en-US" sz="1600" dirty="0">
              <a:solidFill>
                <a:srgbClr val="92D050"/>
              </a:solidFill>
            </a:endParaRPr>
          </a:p>
        </p:txBody>
      </p:sp>
    </p:spTree>
    <p:extLst>
      <p:ext uri="{BB962C8B-B14F-4D97-AF65-F5344CB8AC3E}">
        <p14:creationId xmlns:p14="http://schemas.microsoft.com/office/powerpoint/2010/main" val="1249951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Toxic Thyroid Nodules</a:t>
            </a:r>
            <a:endParaRPr lang="en-US" b="1"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44846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b="1" dirty="0">
                <a:solidFill>
                  <a:srgbClr val="FF0000"/>
                </a:solidFill>
                <a:latin typeface="Times New Roman" panose="02020603050405020304" pitchFamily="18" charset="0"/>
                <a:cs typeface="Times New Roman" panose="02020603050405020304" pitchFamily="18" charset="0"/>
              </a:rPr>
              <a:t>Functioning thyroid nodules</a:t>
            </a:r>
          </a:p>
        </p:txBody>
      </p:sp>
      <p:sp>
        <p:nvSpPr>
          <p:cNvPr id="3" name="Content Placeholder 2"/>
          <p:cNvSpPr>
            <a:spLocks noGrp="1"/>
          </p:cNvSpPr>
          <p:nvPr>
            <p:ph idx="1"/>
          </p:nvPr>
        </p:nvSpPr>
        <p:spPr>
          <a:xfrm>
            <a:off x="179512" y="1196752"/>
            <a:ext cx="8784976" cy="5328592"/>
          </a:xfrm>
        </p:spPr>
        <p:txBody>
          <a:bodyPr>
            <a:normAutofit/>
          </a:bodyPr>
          <a:lstStyle/>
          <a:p>
            <a:r>
              <a:rPr lang="en-US" dirty="0" err="1" smtClean="0">
                <a:latin typeface="Times New Roman" panose="02020603050405020304" pitchFamily="18" charset="0"/>
                <a:cs typeface="Times New Roman" panose="02020603050405020304" pitchFamily="18" charset="0"/>
              </a:rPr>
              <a:t>Hyperfunctioning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lesions </a:t>
            </a:r>
            <a:r>
              <a:rPr lang="en-US" dirty="0">
                <a:latin typeface="Times New Roman" panose="02020603050405020304" pitchFamily="18" charset="0"/>
                <a:cs typeface="Times New Roman" panose="02020603050405020304" pitchFamily="18" charset="0"/>
              </a:rPr>
              <a:t>account for 5–10% of all thyroid nodules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solidFill>
                  <a:srgbClr val="C00000"/>
                </a:solidFill>
                <a:latin typeface="Times New Roman" panose="02020603050405020304" pitchFamily="18" charset="0"/>
                <a:cs typeface="Times New Roman" panose="02020603050405020304" pitchFamily="18" charset="0"/>
              </a:rPr>
              <a:t>Malignancy is extremely rare </a:t>
            </a:r>
            <a:r>
              <a:rPr lang="en-US" dirty="0">
                <a:latin typeface="Times New Roman" panose="02020603050405020304" pitchFamily="18" charset="0"/>
                <a:cs typeface="Times New Roman" panose="02020603050405020304" pitchFamily="18" charset="0"/>
              </a:rPr>
              <a:t>and radioiodine </a:t>
            </a:r>
            <a:r>
              <a:rPr lang="en-US" b="1" dirty="0">
                <a:solidFill>
                  <a:srgbClr val="00B050"/>
                </a:solidFill>
                <a:latin typeface="Times New Roman" panose="02020603050405020304" pitchFamily="18" charset="0"/>
                <a:cs typeface="Times New Roman" panose="02020603050405020304" pitchFamily="18" charset="0"/>
              </a:rPr>
              <a:t>131I</a:t>
            </a:r>
            <a:r>
              <a:rPr lang="en-US" dirty="0">
                <a:solidFill>
                  <a:srgbClr val="00B05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considered </a:t>
            </a:r>
            <a:r>
              <a:rPr lang="en-US" dirty="0">
                <a:latin typeface="Times New Roman" panose="02020603050405020304" pitchFamily="18" charset="0"/>
                <a:cs typeface="Times New Roman" panose="02020603050405020304" pitchFamily="18" charset="0"/>
              </a:rPr>
              <a:t>as the first-line therapy in the majority </a:t>
            </a:r>
            <a:r>
              <a:rPr lang="en-US" dirty="0" smtClean="0">
                <a:latin typeface="Times New Roman" panose="02020603050405020304" pitchFamily="18" charset="0"/>
                <a:cs typeface="Times New Roman" panose="02020603050405020304" pitchFamily="18" charset="0"/>
              </a:rPr>
              <a:t>of patients because </a:t>
            </a:r>
            <a:r>
              <a:rPr lang="en-US" dirty="0" err="1">
                <a:latin typeface="Times New Roman" panose="02020603050405020304" pitchFamily="18" charset="0"/>
                <a:cs typeface="Times New Roman" panose="02020603050405020304" pitchFamily="18" charset="0"/>
              </a:rPr>
              <a:t>normalisation</a:t>
            </a:r>
            <a:r>
              <a:rPr lang="en-US" dirty="0">
                <a:latin typeface="Times New Roman" panose="02020603050405020304" pitchFamily="18" charset="0"/>
                <a:cs typeface="Times New Roman" panose="02020603050405020304" pitchFamily="18" charset="0"/>
              </a:rPr>
              <a:t> of </a:t>
            </a:r>
            <a:r>
              <a:rPr lang="en-US" dirty="0" smtClean="0">
                <a:latin typeface="Times New Roman" panose="02020603050405020304" pitchFamily="18" charset="0"/>
                <a:cs typeface="Times New Roman" panose="02020603050405020304" pitchFamily="18" charset="0"/>
              </a:rPr>
              <a:t>thyroid function </a:t>
            </a:r>
            <a:r>
              <a:rPr lang="en-US" dirty="0">
                <a:latin typeface="Times New Roman" panose="02020603050405020304" pitchFamily="18" charset="0"/>
                <a:cs typeface="Times New Roman" panose="02020603050405020304" pitchFamily="18" charset="0"/>
              </a:rPr>
              <a:t>is attained in most cases and the </a:t>
            </a:r>
            <a:r>
              <a:rPr lang="en-US" dirty="0" smtClean="0">
                <a:solidFill>
                  <a:srgbClr val="C00000"/>
                </a:solidFill>
                <a:latin typeface="Times New Roman" panose="02020603050405020304" pitchFamily="18" charset="0"/>
                <a:cs typeface="Times New Roman" panose="02020603050405020304" pitchFamily="18" charset="0"/>
              </a:rPr>
              <a:t>reduction of </a:t>
            </a:r>
            <a:r>
              <a:rPr lang="en-US" dirty="0">
                <a:solidFill>
                  <a:srgbClr val="C00000"/>
                </a:solidFill>
                <a:latin typeface="Times New Roman" panose="02020603050405020304" pitchFamily="18" charset="0"/>
                <a:cs typeface="Times New Roman" panose="02020603050405020304" pitchFamily="18" charset="0"/>
              </a:rPr>
              <a:t>nodule </a:t>
            </a:r>
            <a:r>
              <a:rPr lang="en-US" dirty="0">
                <a:latin typeface="Times New Roman" panose="02020603050405020304" pitchFamily="18" charset="0"/>
                <a:cs typeface="Times New Roman" panose="02020603050405020304" pitchFamily="18" charset="0"/>
              </a:rPr>
              <a:t>volume is about </a:t>
            </a:r>
            <a:r>
              <a:rPr lang="en-US" dirty="0">
                <a:solidFill>
                  <a:srgbClr val="C00000"/>
                </a:solidFill>
                <a:latin typeface="Times New Roman" panose="02020603050405020304" pitchFamily="18" charset="0"/>
                <a:cs typeface="Times New Roman" panose="02020603050405020304" pitchFamily="18" charset="0"/>
              </a:rPr>
              <a:t>30–45% within 1–2 </a:t>
            </a:r>
            <a:r>
              <a:rPr lang="en-US" dirty="0" smtClean="0">
                <a:solidFill>
                  <a:srgbClr val="C00000"/>
                </a:solidFill>
                <a:latin typeface="Times New Roman" panose="02020603050405020304" pitchFamily="18" charset="0"/>
                <a:cs typeface="Times New Roman" panose="02020603050405020304" pitchFamily="18" charset="0"/>
              </a:rPr>
              <a:t>years.</a:t>
            </a:r>
            <a:endParaRPr lang="en-US" dirty="0">
              <a:solidFill>
                <a:srgbClr val="C00000"/>
              </a:solidFill>
              <a:latin typeface="Times New Roman" panose="02020603050405020304" pitchFamily="18" charset="0"/>
              <a:cs typeface="Times New Roman" panose="02020603050405020304" pitchFamily="18" charset="0"/>
            </a:endParaRPr>
          </a:p>
          <a:p>
            <a:r>
              <a:rPr lang="en-US" dirty="0" smtClean="0">
                <a:solidFill>
                  <a:srgbClr val="92D050"/>
                </a:solidFill>
                <a:latin typeface="Times New Roman" panose="02020603050405020304" pitchFamily="18" charset="0"/>
                <a:cs typeface="Times New Roman" panose="02020603050405020304" pitchFamily="18" charset="0"/>
              </a:rPr>
              <a:t>(R1)</a:t>
            </a:r>
            <a:endParaRPr lang="en-US"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022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40960" cy="1368152"/>
          </a:xfrm>
        </p:spPr>
        <p:txBody>
          <a:bodyPr>
            <a:noAutofit/>
          </a:bodyPr>
          <a:lstStyle/>
          <a:p>
            <a:r>
              <a:rPr lang="fr-FR" sz="2800" dirty="0" err="1">
                <a:solidFill>
                  <a:srgbClr val="FF0000"/>
                </a:solidFill>
                <a:latin typeface="Times New Roman" panose="02020603050405020304" pitchFamily="18" charset="0"/>
                <a:cs typeface="Times New Roman" panose="02020603050405020304" pitchFamily="18" charset="0"/>
              </a:rPr>
              <a:t>Percutaneous</a:t>
            </a:r>
            <a:r>
              <a:rPr lang="fr-FR" sz="2800" dirty="0">
                <a:solidFill>
                  <a:srgbClr val="FF0000"/>
                </a:solidFill>
                <a:latin typeface="Times New Roman" panose="02020603050405020304" pitchFamily="18" charset="0"/>
                <a:cs typeface="Times New Roman" panose="02020603050405020304" pitchFamily="18" charset="0"/>
              </a:rPr>
              <a:t> Ethanol Injection plus </a:t>
            </a:r>
            <a:r>
              <a:rPr lang="fr-FR" sz="2800" dirty="0" err="1">
                <a:solidFill>
                  <a:srgbClr val="FF0000"/>
                </a:solidFill>
                <a:latin typeface="Times New Roman" panose="02020603050405020304" pitchFamily="18" charset="0"/>
                <a:cs typeface="Times New Roman" panose="02020603050405020304" pitchFamily="18" charset="0"/>
              </a:rPr>
              <a:t>Radioiodine</a:t>
            </a:r>
            <a:r>
              <a:rPr lang="fr-FR" sz="2800" dirty="0">
                <a:solidFill>
                  <a:srgbClr val="FF0000"/>
                </a:solidFill>
                <a:latin typeface="Times New Roman" panose="02020603050405020304" pitchFamily="18" charset="0"/>
                <a:cs typeface="Times New Roman" panose="02020603050405020304" pitchFamily="18" charset="0"/>
              </a:rPr>
              <a:t/>
            </a:r>
            <a:br>
              <a:rPr lang="fr-FR"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Versus Radioiodine Alone in the Treatment</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of Large Toxic Thyroid Nodules</a:t>
            </a:r>
          </a:p>
        </p:txBody>
      </p:sp>
      <p:sp>
        <p:nvSpPr>
          <p:cNvPr id="3" name="Content Placeholder 2"/>
          <p:cNvSpPr>
            <a:spLocks noGrp="1"/>
          </p:cNvSpPr>
          <p:nvPr>
            <p:ph idx="1"/>
          </p:nvPr>
        </p:nvSpPr>
        <p:spPr>
          <a:xfrm>
            <a:off x="251520" y="1600200"/>
            <a:ext cx="8435280" cy="5141168"/>
          </a:xfrm>
        </p:spPr>
        <p:txBody>
          <a:bodyPr>
            <a:normAutofit/>
          </a:bodyPr>
          <a:lstStyle/>
          <a:p>
            <a:r>
              <a:rPr lang="en-US" b="1" dirty="0">
                <a:latin typeface="Times New Roman" panose="02020603050405020304" pitchFamily="18" charset="0"/>
                <a:cs typeface="Times New Roman" panose="02020603050405020304" pitchFamily="18" charset="0"/>
              </a:rPr>
              <a:t>Conclusion:</a:t>
            </a:r>
          </a:p>
          <a:p>
            <a:r>
              <a:rPr lang="en-US" dirty="0">
                <a:latin typeface="Times New Roman" panose="02020603050405020304" pitchFamily="18" charset="0"/>
                <a:cs typeface="Times New Roman" panose="02020603050405020304" pitchFamily="18" charset="0"/>
              </a:rPr>
              <a:t>We demonstrated that RAI, alone or with PEI, can be </a:t>
            </a:r>
            <a:r>
              <a:rPr lang="en-US" dirty="0" smtClean="0">
                <a:latin typeface="Times New Roman" panose="02020603050405020304" pitchFamily="18" charset="0"/>
                <a:cs typeface="Times New Roman" panose="02020603050405020304" pitchFamily="18" charset="0"/>
              </a:rPr>
              <a:t>considered a </a:t>
            </a:r>
            <a:r>
              <a:rPr lang="en-US" dirty="0">
                <a:latin typeface="Times New Roman" panose="02020603050405020304" pitchFamily="18" charset="0"/>
                <a:cs typeface="Times New Roman" panose="02020603050405020304" pitchFamily="18" charset="0"/>
              </a:rPr>
              <a:t>valid alternative for TTNs larger than 4 cm </a:t>
            </a:r>
            <a:r>
              <a:rPr lang="en-US" dirty="0" smtClean="0">
                <a:latin typeface="Times New Roman" panose="02020603050405020304" pitchFamily="18" charset="0"/>
                <a:cs typeface="Times New Roman" panose="02020603050405020304" pitchFamily="18" charset="0"/>
              </a:rPr>
              <a:t>when surgery </a:t>
            </a:r>
            <a:r>
              <a:rPr lang="en-US" dirty="0">
                <a:latin typeface="Times New Roman" panose="02020603050405020304" pitchFamily="18" charset="0"/>
                <a:cs typeface="Times New Roman" panose="02020603050405020304" pitchFamily="18" charset="0"/>
              </a:rPr>
              <a:t>is either refused or contraindicated. PEI plus RAI </a:t>
            </a:r>
            <a:r>
              <a:rPr lang="en-US" dirty="0" smtClean="0">
                <a:latin typeface="Times New Roman" panose="02020603050405020304" pitchFamily="18" charset="0"/>
                <a:cs typeface="Times New Roman" panose="02020603050405020304" pitchFamily="18" charset="0"/>
              </a:rPr>
              <a:t>can be </a:t>
            </a:r>
            <a:r>
              <a:rPr lang="en-US" dirty="0">
                <a:latin typeface="Times New Roman" panose="02020603050405020304" pitchFamily="18" charset="0"/>
                <a:cs typeface="Times New Roman" panose="02020603050405020304" pitchFamily="18" charset="0"/>
              </a:rPr>
              <a:t>considered when marked shrinkage of a nodule is </a:t>
            </a:r>
            <a:r>
              <a:rPr lang="en-US" dirty="0" smtClean="0">
                <a:latin typeface="Times New Roman" panose="02020603050405020304" pitchFamily="18" charset="0"/>
                <a:cs typeface="Times New Roman" panose="02020603050405020304" pitchFamily="18" charset="0"/>
              </a:rPr>
              <a:t>required or </a:t>
            </a:r>
            <a:r>
              <a:rPr lang="en-US" dirty="0">
                <a:latin typeface="Times New Roman" panose="02020603050405020304" pitchFamily="18" charset="0"/>
                <a:cs typeface="Times New Roman" panose="02020603050405020304" pitchFamily="18" charset="0"/>
              </a:rPr>
              <a:t>when reduction of the RAI dose can prevent </a:t>
            </a:r>
            <a:r>
              <a:rPr lang="en-US" dirty="0" smtClean="0">
                <a:latin typeface="Times New Roman" panose="02020603050405020304" pitchFamily="18" charset="0"/>
                <a:cs typeface="Times New Roman" panose="02020603050405020304" pitchFamily="18" charset="0"/>
              </a:rPr>
              <a:t>hospitalization.</a:t>
            </a:r>
          </a:p>
          <a:p>
            <a:r>
              <a:rPr lang="en-US" sz="1700" dirty="0" smtClean="0">
                <a:solidFill>
                  <a:srgbClr val="92D050"/>
                </a:solidFill>
                <a:latin typeface="Times New Roman" panose="02020603050405020304" pitchFamily="18" charset="0"/>
                <a:cs typeface="Times New Roman" panose="02020603050405020304" pitchFamily="18" charset="0"/>
              </a:rPr>
              <a:t>NONSURGICAL TREATMENT OF LARGE TTNS • </a:t>
            </a:r>
            <a:r>
              <a:rPr lang="en-US" sz="1700" dirty="0" err="1" smtClean="0">
                <a:solidFill>
                  <a:srgbClr val="92D050"/>
                </a:solidFill>
                <a:latin typeface="Times New Roman" panose="02020603050405020304" pitchFamily="18" charset="0"/>
                <a:cs typeface="Times New Roman" panose="02020603050405020304" pitchFamily="18" charset="0"/>
              </a:rPr>
              <a:t>Zingrillo</a:t>
            </a:r>
            <a:r>
              <a:rPr lang="en-US" sz="1700" dirty="0" smtClean="0">
                <a:solidFill>
                  <a:srgbClr val="92D050"/>
                </a:solidFill>
                <a:latin typeface="Times New Roman" panose="02020603050405020304" pitchFamily="18" charset="0"/>
                <a:cs typeface="Times New Roman" panose="02020603050405020304" pitchFamily="18" charset="0"/>
              </a:rPr>
              <a:t> et al.(R5)</a:t>
            </a:r>
          </a:p>
          <a:p>
            <a:r>
              <a:rPr lang="en-US" sz="1700" i="1" dirty="0">
                <a:solidFill>
                  <a:srgbClr val="92D050"/>
                </a:solidFill>
                <a:latin typeface="Times New Roman" panose="02020603050405020304" pitchFamily="18" charset="0"/>
                <a:cs typeface="Times New Roman" panose="02020603050405020304" pitchFamily="18" charset="0"/>
              </a:rPr>
              <a:t>Rome, Italy</a:t>
            </a:r>
            <a:endParaRPr lang="en-US" sz="1700" dirty="0" smtClean="0">
              <a:solidFill>
                <a:srgbClr val="92D05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97653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856"/>
            <a:ext cx="8085584" cy="1024880"/>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Functioning thyroid nodules</a:t>
            </a:r>
            <a:endParaRPr lang="en-US" sz="3600" dirty="0"/>
          </a:p>
        </p:txBody>
      </p:sp>
      <p:sp>
        <p:nvSpPr>
          <p:cNvPr id="3" name="Content Placeholder 2"/>
          <p:cNvSpPr>
            <a:spLocks noGrp="1"/>
          </p:cNvSpPr>
          <p:nvPr>
            <p:ph idx="1"/>
          </p:nvPr>
        </p:nvSpPr>
        <p:spPr>
          <a:xfrm>
            <a:off x="179512" y="908720"/>
            <a:ext cx="8784976" cy="5832648"/>
          </a:xfrm>
        </p:spPr>
        <p:txBody>
          <a:bodyPr>
            <a:normAutofit fontScale="70000" lnSpcReduction="20000"/>
          </a:bodyPr>
          <a:lstStyle/>
          <a:p>
            <a:r>
              <a:rPr lang="en-US" dirty="0" smtClean="0"/>
              <a:t>One </a:t>
            </a:r>
            <a:r>
              <a:rPr lang="en-US" dirty="0"/>
              <a:t>study in 132 patients treated with </a:t>
            </a:r>
            <a:r>
              <a:rPr lang="en-US" dirty="0" smtClean="0"/>
              <a:t>multiple sessions </a:t>
            </a:r>
            <a:r>
              <a:rPr lang="en-US" dirty="0"/>
              <a:t>demonstrated </a:t>
            </a:r>
            <a:endParaRPr lang="en-US" dirty="0" smtClean="0"/>
          </a:p>
          <a:p>
            <a:r>
              <a:rPr lang="en-US" dirty="0" err="1" smtClean="0">
                <a:solidFill>
                  <a:srgbClr val="C00000"/>
                </a:solidFill>
              </a:rPr>
              <a:t>normalisation</a:t>
            </a:r>
            <a:r>
              <a:rPr lang="en-US" dirty="0" smtClean="0">
                <a:solidFill>
                  <a:srgbClr val="C00000"/>
                </a:solidFill>
              </a:rPr>
              <a:t> </a:t>
            </a:r>
            <a:r>
              <a:rPr lang="en-US" dirty="0">
                <a:solidFill>
                  <a:srgbClr val="C00000"/>
                </a:solidFill>
              </a:rPr>
              <a:t>of serum TSH </a:t>
            </a:r>
            <a:r>
              <a:rPr lang="en-US" dirty="0"/>
              <a:t>in </a:t>
            </a:r>
            <a:r>
              <a:rPr lang="en-US" dirty="0" smtClean="0">
                <a:solidFill>
                  <a:srgbClr val="C00000"/>
                </a:solidFill>
              </a:rPr>
              <a:t>all </a:t>
            </a:r>
            <a:r>
              <a:rPr lang="en-US" dirty="0" err="1" smtClean="0">
                <a:solidFill>
                  <a:srgbClr val="C00000"/>
                </a:solidFill>
              </a:rPr>
              <a:t>pretoxic</a:t>
            </a:r>
            <a:r>
              <a:rPr lang="en-US" dirty="0" smtClean="0">
                <a:solidFill>
                  <a:srgbClr val="C00000"/>
                </a:solidFill>
              </a:rPr>
              <a:t> </a:t>
            </a:r>
            <a:r>
              <a:rPr lang="en-US" dirty="0">
                <a:solidFill>
                  <a:srgbClr val="C00000"/>
                </a:solidFill>
              </a:rPr>
              <a:t>adenomas</a:t>
            </a:r>
            <a:r>
              <a:rPr lang="en-US" dirty="0"/>
              <a:t> and </a:t>
            </a:r>
            <a:endParaRPr lang="en-US" dirty="0" smtClean="0"/>
          </a:p>
          <a:p>
            <a:r>
              <a:rPr lang="en-US" dirty="0" smtClean="0"/>
              <a:t>in </a:t>
            </a:r>
            <a:r>
              <a:rPr lang="en-US" b="1" dirty="0">
                <a:solidFill>
                  <a:srgbClr val="7030A0"/>
                </a:solidFill>
              </a:rPr>
              <a:t>71% of toxic adenomas </a:t>
            </a:r>
            <a:r>
              <a:rPr lang="en-US" dirty="0" smtClean="0"/>
              <a:t>.</a:t>
            </a:r>
            <a:endParaRPr lang="en-US" dirty="0"/>
          </a:p>
          <a:p>
            <a:r>
              <a:rPr lang="en-US" dirty="0"/>
              <a:t>Nodule volume reduction was similar to that reported </a:t>
            </a:r>
            <a:r>
              <a:rPr lang="en-US" dirty="0" smtClean="0"/>
              <a:t>for cold </a:t>
            </a:r>
            <a:r>
              <a:rPr lang="en-US" dirty="0"/>
              <a:t>thyroid nodules. </a:t>
            </a:r>
            <a:endParaRPr lang="en-US" dirty="0" smtClean="0"/>
          </a:p>
          <a:p>
            <a:r>
              <a:rPr lang="en-US" dirty="0" smtClean="0"/>
              <a:t>Moderate </a:t>
            </a:r>
            <a:r>
              <a:rPr lang="en-US" dirty="0"/>
              <a:t>to severe </a:t>
            </a:r>
            <a:r>
              <a:rPr lang="en-US" dirty="0">
                <a:solidFill>
                  <a:srgbClr val="FF0000"/>
                </a:solidFill>
              </a:rPr>
              <a:t>cervical pain</a:t>
            </a:r>
            <a:r>
              <a:rPr lang="en-US" dirty="0"/>
              <a:t> </a:t>
            </a:r>
            <a:r>
              <a:rPr lang="en-US" dirty="0" smtClean="0"/>
              <a:t>was frequently </a:t>
            </a:r>
            <a:r>
              <a:rPr lang="en-US" dirty="0"/>
              <a:t>encountered </a:t>
            </a:r>
            <a:r>
              <a:rPr lang="en-US" dirty="0" smtClean="0"/>
              <a:t>. </a:t>
            </a:r>
          </a:p>
          <a:p>
            <a:r>
              <a:rPr lang="en-US" dirty="0" smtClean="0">
                <a:solidFill>
                  <a:srgbClr val="FF0000"/>
                </a:solidFill>
              </a:rPr>
              <a:t>several </a:t>
            </a:r>
            <a:r>
              <a:rPr lang="en-US" dirty="0">
                <a:solidFill>
                  <a:srgbClr val="FF0000"/>
                </a:solidFill>
              </a:rPr>
              <a:t>PEIT-sessions </a:t>
            </a:r>
            <a:r>
              <a:rPr lang="en-US" dirty="0"/>
              <a:t>are necessary for </a:t>
            </a:r>
            <a:r>
              <a:rPr lang="en-US" dirty="0" smtClean="0"/>
              <a:t>a complete treatment</a:t>
            </a:r>
          </a:p>
          <a:p>
            <a:r>
              <a:rPr lang="en-US" dirty="0" smtClean="0"/>
              <a:t> </a:t>
            </a:r>
            <a:r>
              <a:rPr lang="en-US" dirty="0"/>
              <a:t>and that the </a:t>
            </a:r>
            <a:r>
              <a:rPr lang="en-US" dirty="0">
                <a:solidFill>
                  <a:srgbClr val="FF0000"/>
                </a:solidFill>
              </a:rPr>
              <a:t>recurrence of </a:t>
            </a:r>
            <a:r>
              <a:rPr lang="en-US" dirty="0" smtClean="0">
                <a:solidFill>
                  <a:srgbClr val="FF0000"/>
                </a:solidFill>
              </a:rPr>
              <a:t>hyperthyroidism </a:t>
            </a:r>
            <a:r>
              <a:rPr lang="en-US" dirty="0" smtClean="0"/>
              <a:t>and </a:t>
            </a:r>
            <a:r>
              <a:rPr lang="en-US" dirty="0"/>
              <a:t>the </a:t>
            </a:r>
            <a:r>
              <a:rPr lang="en-US" dirty="0">
                <a:solidFill>
                  <a:srgbClr val="FF0000"/>
                </a:solidFill>
              </a:rPr>
              <a:t>regrowth</a:t>
            </a:r>
            <a:r>
              <a:rPr lang="en-US" dirty="0"/>
              <a:t> of the treated nodules </a:t>
            </a:r>
            <a:r>
              <a:rPr lang="en-US" dirty="0" smtClean="0"/>
              <a:t>are common .</a:t>
            </a:r>
          </a:p>
          <a:p>
            <a:r>
              <a:rPr lang="en-US" dirty="0" smtClean="0"/>
              <a:t> </a:t>
            </a:r>
            <a:r>
              <a:rPr lang="en-US" dirty="0"/>
              <a:t>Based on these considerations, with </a:t>
            </a:r>
            <a:r>
              <a:rPr lang="en-US" dirty="0" smtClean="0"/>
              <a:t>the exception </a:t>
            </a:r>
            <a:r>
              <a:rPr lang="en-US" dirty="0"/>
              <a:t>of the infrequent conditions in which </a:t>
            </a:r>
            <a:endParaRPr lang="en-US" dirty="0" smtClean="0"/>
          </a:p>
          <a:p>
            <a:r>
              <a:rPr lang="en-US" b="1" dirty="0" smtClean="0">
                <a:solidFill>
                  <a:srgbClr val="FF9900"/>
                </a:solidFill>
              </a:rPr>
              <a:t>131I is contraindicated </a:t>
            </a:r>
            <a:r>
              <a:rPr lang="en-US" dirty="0" smtClean="0"/>
              <a:t>or</a:t>
            </a:r>
          </a:p>
          <a:p>
            <a:r>
              <a:rPr lang="en-US" dirty="0" smtClean="0"/>
              <a:t> </a:t>
            </a:r>
            <a:r>
              <a:rPr lang="en-US" b="1" dirty="0" smtClean="0">
                <a:solidFill>
                  <a:srgbClr val="FF9900"/>
                </a:solidFill>
              </a:rPr>
              <a:t>ineffective</a:t>
            </a:r>
            <a:endParaRPr lang="en-US" dirty="0"/>
          </a:p>
          <a:p>
            <a:r>
              <a:rPr lang="en-US" dirty="0" smtClean="0"/>
              <a:t>efficacy </a:t>
            </a:r>
            <a:r>
              <a:rPr lang="en-US" dirty="0"/>
              <a:t>and side effects </a:t>
            </a:r>
            <a:r>
              <a:rPr lang="en-US" dirty="0" smtClean="0"/>
              <a:t>are in </a:t>
            </a:r>
            <a:r>
              <a:rPr lang="en-US" b="1" dirty="0" err="1">
                <a:solidFill>
                  <a:srgbClr val="00B050"/>
                </a:solidFill>
              </a:rPr>
              <a:t>favour</a:t>
            </a:r>
            <a:r>
              <a:rPr lang="en-US" b="1" dirty="0">
                <a:solidFill>
                  <a:srgbClr val="00B050"/>
                </a:solidFill>
              </a:rPr>
              <a:t> of 131I </a:t>
            </a:r>
            <a:r>
              <a:rPr lang="en-US" dirty="0"/>
              <a:t>when compared with PEIT</a:t>
            </a:r>
            <a:r>
              <a:rPr lang="en-US" dirty="0" smtClean="0"/>
              <a:t>.</a:t>
            </a:r>
            <a:endParaRPr lang="en-US" dirty="0">
              <a:solidFill>
                <a:srgbClr val="92D050"/>
              </a:solidFill>
            </a:endParaRPr>
          </a:p>
          <a:p>
            <a:r>
              <a:rPr lang="en-US" dirty="0" smtClean="0">
                <a:solidFill>
                  <a:srgbClr val="92D050"/>
                </a:solidFill>
              </a:rPr>
              <a:t>(R1)</a:t>
            </a:r>
            <a:endParaRPr lang="en-US" dirty="0">
              <a:solidFill>
                <a:srgbClr val="92D050"/>
              </a:solidFill>
            </a:endParaRPr>
          </a:p>
        </p:txBody>
      </p:sp>
    </p:spTree>
    <p:extLst>
      <p:ext uri="{BB962C8B-B14F-4D97-AF65-F5344CB8AC3E}">
        <p14:creationId xmlns:p14="http://schemas.microsoft.com/office/powerpoint/2010/main" val="2073489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1844824"/>
            <a:ext cx="7990656" cy="2907754"/>
          </a:xfrm>
        </p:spPr>
        <p:txBody>
          <a:bodyPr>
            <a:normAutofit fontScale="90000"/>
          </a:bodyPr>
          <a:lstStyle/>
          <a:p>
            <a:r>
              <a:rPr lang="en-US" dirty="0">
                <a:solidFill>
                  <a:srgbClr val="FF0000"/>
                </a:solidFill>
                <a:latin typeface="Times New Roman" panose="02020603050405020304" pitchFamily="18" charset="0"/>
                <a:cs typeface="Times New Roman" panose="02020603050405020304" pitchFamily="18" charset="0"/>
              </a:rPr>
              <a:t>Treatment of Cervical Lymph Node Metastases in Patients with Papillary Thyroid </a:t>
            </a:r>
            <a:r>
              <a:rPr lang="en-US" dirty="0" smtClean="0">
                <a:solidFill>
                  <a:srgbClr val="FF0000"/>
                </a:solidFill>
                <a:latin typeface="Times New Roman" panose="02020603050405020304" pitchFamily="18" charset="0"/>
                <a:cs typeface="Times New Roman" panose="02020603050405020304" pitchFamily="18" charset="0"/>
              </a:rPr>
              <a:t>Carcinoma </a:t>
            </a:r>
            <a:br>
              <a:rPr lang="en-US" dirty="0" smtClean="0">
                <a:solidFill>
                  <a:srgbClr val="FF0000"/>
                </a:solidFill>
                <a:latin typeface="Times New Roman" panose="02020603050405020304" pitchFamily="18" charset="0"/>
                <a:cs typeface="Times New Roman" panose="02020603050405020304" pitchFamily="18" charset="0"/>
              </a:rPr>
            </a:br>
            <a:r>
              <a:rPr lang="en-US" dirty="0" smtClean="0">
                <a:solidFill>
                  <a:srgbClr val="FF0000"/>
                </a:solidFill>
                <a:latin typeface="Times New Roman" panose="02020603050405020304" pitchFamily="18" charset="0"/>
                <a:cs typeface="Times New Roman" panose="02020603050405020304" pitchFamily="18" charset="0"/>
              </a:rPr>
              <a:t>With PEIT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78869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56"/>
            <a:ext cx="8229600" cy="1143000"/>
          </a:xfrm>
        </p:spPr>
        <p:txBody>
          <a:bodyPr>
            <a:noAutofit/>
          </a:bodyPr>
          <a:lstStyle/>
          <a:p>
            <a:r>
              <a:rPr lang="en-US" sz="3600" dirty="0">
                <a:solidFill>
                  <a:srgbClr val="FF0000"/>
                </a:solidFill>
                <a:latin typeface="Times New Roman" panose="02020603050405020304" pitchFamily="18" charset="0"/>
                <a:cs typeface="Times New Roman" panose="02020603050405020304" pitchFamily="18" charset="0"/>
              </a:rPr>
              <a:t>RECOMMENDATION 71</a:t>
            </a:r>
            <a:br>
              <a:rPr lang="en-US" sz="3600" dirty="0">
                <a:solidFill>
                  <a:srgbClr val="FF0000"/>
                </a:solidFill>
                <a:latin typeface="Times New Roman" panose="02020603050405020304" pitchFamily="18" charset="0"/>
                <a:cs typeface="Times New Roman" panose="02020603050405020304" pitchFamily="18" charset="0"/>
              </a:rPr>
            </a:br>
            <a:r>
              <a:rPr lang="en-US" sz="3600" dirty="0" smtClean="0">
                <a:solidFill>
                  <a:srgbClr val="FF0000"/>
                </a:solidFill>
                <a:latin typeface="Times New Roman" panose="02020603050405020304" pitchFamily="18" charset="0"/>
                <a:cs typeface="Times New Roman" panose="02020603050405020304" pitchFamily="18" charset="0"/>
              </a:rPr>
              <a:t>ATA 2015</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1268760"/>
            <a:ext cx="8964488" cy="5472608"/>
          </a:xfrm>
        </p:spPr>
        <p:txBody>
          <a:bodyPr>
            <a:normAutofit/>
          </a:bodyPr>
          <a:lstStyle/>
          <a:p>
            <a:r>
              <a:rPr lang="en-US" dirty="0" smtClean="0">
                <a:latin typeface="Times New Roman" panose="02020603050405020304" pitchFamily="18" charset="0"/>
                <a:cs typeface="Times New Roman" panose="02020603050405020304" pitchFamily="18" charset="0"/>
              </a:rPr>
              <a:t>Therapeutic </a:t>
            </a:r>
            <a:r>
              <a:rPr lang="en-US" dirty="0">
                <a:latin typeface="Times New Roman" panose="02020603050405020304" pitchFamily="18" charset="0"/>
                <a:cs typeface="Times New Roman" panose="02020603050405020304" pitchFamily="18" charset="0"/>
              </a:rPr>
              <a:t>compartmental central and/or lateral neck dissection in a previously </a:t>
            </a:r>
            <a:r>
              <a:rPr lang="en-US" dirty="0" smtClean="0">
                <a:latin typeface="Times New Roman" panose="02020603050405020304" pitchFamily="18" charset="0"/>
                <a:cs typeface="Times New Roman" panose="02020603050405020304" pitchFamily="18" charset="0"/>
              </a:rPr>
              <a:t>operated compartment</a:t>
            </a:r>
            <a:r>
              <a:rPr lang="en-US" dirty="0">
                <a:latin typeface="Times New Roman" panose="02020603050405020304" pitchFamily="18" charset="0"/>
                <a:cs typeface="Times New Roman" panose="02020603050405020304" pitchFamily="18" charset="0"/>
              </a:rPr>
              <a:t>, sparing uninvolved vital structures, should be performed for patients with </a:t>
            </a:r>
            <a:r>
              <a:rPr lang="en-US" dirty="0" smtClean="0">
                <a:latin typeface="Times New Roman" panose="02020603050405020304" pitchFamily="18" charset="0"/>
                <a:cs typeface="Times New Roman" panose="02020603050405020304" pitchFamily="18" charset="0"/>
              </a:rPr>
              <a:t>biopsy proven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persistent </a:t>
            </a:r>
            <a:r>
              <a:rPr lang="en-US" dirty="0">
                <a:latin typeface="Times New Roman" panose="02020603050405020304" pitchFamily="18" charset="0"/>
                <a:cs typeface="Times New Roman" panose="02020603050405020304" pitchFamily="18" charset="0"/>
              </a:rPr>
              <a:t>or recurrent disease </a:t>
            </a:r>
            <a:r>
              <a:rPr lang="en-US" dirty="0" smtClean="0">
                <a:latin typeface="Times New Roman" panose="02020603050405020304" pitchFamily="18" charset="0"/>
                <a:cs typeface="Times New Roman" panose="02020603050405020304" pitchFamily="18" charset="0"/>
              </a:rPr>
              <a:t>for </a:t>
            </a:r>
            <a:r>
              <a:rPr lang="en-US" dirty="0">
                <a:solidFill>
                  <a:srgbClr val="C00000"/>
                </a:solidFill>
                <a:latin typeface="Times New Roman" panose="02020603050405020304" pitchFamily="18" charset="0"/>
                <a:cs typeface="Times New Roman" panose="02020603050405020304" pitchFamily="18" charset="0"/>
              </a:rPr>
              <a:t>central neck nodes</a:t>
            </a:r>
            <a:r>
              <a:rPr lang="en-US" dirty="0">
                <a:latin typeface="Times New Roman" panose="02020603050405020304" pitchFamily="18" charset="0"/>
                <a:cs typeface="Times New Roman" panose="02020603050405020304" pitchFamily="18" charset="0"/>
              </a:rPr>
              <a:t> greater than or equal to </a:t>
            </a:r>
            <a:r>
              <a:rPr lang="en-US" dirty="0">
                <a:solidFill>
                  <a:srgbClr val="C00000"/>
                </a:solidFill>
                <a:latin typeface="Times New Roman" panose="02020603050405020304" pitchFamily="18" charset="0"/>
                <a:cs typeface="Times New Roman" panose="02020603050405020304" pitchFamily="18" charset="0"/>
              </a:rPr>
              <a:t>8 mm </a:t>
            </a:r>
            <a:r>
              <a:rPr lang="en-US" dirty="0" smtClean="0">
                <a:latin typeface="Times New Roman" panose="02020603050405020304" pitchFamily="18" charset="0"/>
                <a:cs typeface="Times New Roman" panose="02020603050405020304" pitchFamily="18" charset="0"/>
              </a:rPr>
              <a:t>and </a:t>
            </a:r>
            <a:r>
              <a:rPr lang="en-US" dirty="0" smtClean="0">
                <a:solidFill>
                  <a:schemeClr val="accent6">
                    <a:lumMod val="50000"/>
                  </a:schemeClr>
                </a:solidFill>
                <a:latin typeface="Times New Roman" panose="02020603050405020304" pitchFamily="18" charset="0"/>
                <a:cs typeface="Times New Roman" panose="02020603050405020304" pitchFamily="18" charset="0"/>
              </a:rPr>
              <a:t>lateral </a:t>
            </a:r>
            <a:r>
              <a:rPr lang="en-US" dirty="0">
                <a:solidFill>
                  <a:schemeClr val="accent6">
                    <a:lumMod val="50000"/>
                  </a:schemeClr>
                </a:solidFill>
                <a:latin typeface="Times New Roman" panose="02020603050405020304" pitchFamily="18" charset="0"/>
                <a:cs typeface="Times New Roman" panose="02020603050405020304" pitchFamily="18" charset="0"/>
              </a:rPr>
              <a:t>neck nodes </a:t>
            </a:r>
            <a:r>
              <a:rPr lang="en-US" dirty="0">
                <a:latin typeface="Times New Roman" panose="02020603050405020304" pitchFamily="18" charset="0"/>
                <a:cs typeface="Times New Roman" panose="02020603050405020304" pitchFamily="18" charset="0"/>
              </a:rPr>
              <a:t>greater than or equal to </a:t>
            </a:r>
            <a:r>
              <a:rPr lang="en-US" dirty="0">
                <a:solidFill>
                  <a:schemeClr val="accent6">
                    <a:lumMod val="50000"/>
                  </a:schemeClr>
                </a:solidFill>
                <a:latin typeface="Times New Roman" panose="02020603050405020304" pitchFamily="18" charset="0"/>
                <a:cs typeface="Times New Roman" panose="02020603050405020304" pitchFamily="18" charset="0"/>
              </a:rPr>
              <a:t>10 mm </a:t>
            </a:r>
            <a:r>
              <a:rPr lang="en-US" dirty="0">
                <a:latin typeface="Times New Roman" panose="02020603050405020304" pitchFamily="18" charset="0"/>
                <a:cs typeface="Times New Roman" panose="02020603050405020304" pitchFamily="18" charset="0"/>
              </a:rPr>
              <a:t>in the </a:t>
            </a:r>
            <a:r>
              <a:rPr lang="en-US" dirty="0">
                <a:solidFill>
                  <a:srgbClr val="FF0000"/>
                </a:solidFill>
                <a:latin typeface="Times New Roman" panose="02020603050405020304" pitchFamily="18" charset="0"/>
                <a:cs typeface="Times New Roman" panose="02020603050405020304" pitchFamily="18" charset="0"/>
              </a:rPr>
              <a:t>smallest dimension </a:t>
            </a:r>
            <a:r>
              <a:rPr lang="en-US" dirty="0">
                <a:latin typeface="Times New Roman" panose="02020603050405020304" pitchFamily="18" charset="0"/>
                <a:cs typeface="Times New Roman" panose="02020603050405020304" pitchFamily="18" charset="0"/>
              </a:rPr>
              <a:t>which can </a:t>
            </a:r>
            <a:r>
              <a:rPr lang="en-US" dirty="0" smtClean="0">
                <a:latin typeface="Times New Roman" panose="02020603050405020304" pitchFamily="18" charset="0"/>
                <a:cs typeface="Times New Roman" panose="02020603050405020304" pitchFamily="18" charset="0"/>
              </a:rPr>
              <a:t>be localized </a:t>
            </a:r>
            <a:r>
              <a:rPr lang="en-US" dirty="0">
                <a:latin typeface="Times New Roman" panose="02020603050405020304" pitchFamily="18" charset="0"/>
                <a:cs typeface="Times New Roman" panose="02020603050405020304" pitchFamily="18" charset="0"/>
              </a:rPr>
              <a:t>on anatomic imaging. </a:t>
            </a:r>
            <a:r>
              <a:rPr lang="en-US" sz="2200" dirty="0">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Strong recommendation, Moderate-quality evidence</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7359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en-US" sz="3600" dirty="0" smtClean="0">
                <a:solidFill>
                  <a:srgbClr val="FF0000"/>
                </a:solidFill>
                <a:latin typeface="Times New Roman" panose="02020603050405020304" pitchFamily="18" charset="0"/>
                <a:cs typeface="Times New Roman" panose="02020603050405020304" pitchFamily="18" charset="0"/>
              </a:rPr>
              <a:t>Metastatic Lymph Node</a:t>
            </a:r>
            <a:endParaRPr lang="en-US" sz="2400" dirty="0">
              <a:solidFill>
                <a:srgbClr val="FF0000"/>
              </a:solidFill>
            </a:endParaRPr>
          </a:p>
        </p:txBody>
      </p:sp>
      <p:sp>
        <p:nvSpPr>
          <p:cNvPr id="3" name="Content Placeholder 2"/>
          <p:cNvSpPr>
            <a:spLocks noGrp="1"/>
          </p:cNvSpPr>
          <p:nvPr>
            <p:ph idx="1"/>
          </p:nvPr>
        </p:nvSpPr>
        <p:spPr>
          <a:xfrm>
            <a:off x="107504" y="1196752"/>
            <a:ext cx="8928992" cy="5661248"/>
          </a:xfrm>
        </p:spPr>
        <p:txBody>
          <a:bodyPr>
            <a:normAutofit/>
          </a:bodyPr>
          <a:lstStyle/>
          <a:p>
            <a:r>
              <a:rPr lang="en-US" dirty="0" smtClean="0">
                <a:latin typeface="Times New Roman" panose="02020603050405020304" pitchFamily="18" charset="0"/>
                <a:cs typeface="Times New Roman" panose="02020603050405020304" pitchFamily="18" charset="0"/>
              </a:rPr>
              <a:t>PEI for </a:t>
            </a:r>
            <a:r>
              <a:rPr lang="en-US" dirty="0">
                <a:latin typeface="Times New Roman" panose="02020603050405020304" pitchFamily="18" charset="0"/>
                <a:cs typeface="Times New Roman" panose="02020603050405020304" pitchFamily="18" charset="0"/>
              </a:rPr>
              <a:t>patients with metastatic lymph node (LN) </a:t>
            </a:r>
            <a:r>
              <a:rPr lang="en-US" dirty="0" smtClean="0">
                <a:latin typeface="Times New Roman" panose="02020603050405020304" pitchFamily="18" charset="0"/>
                <a:cs typeface="Times New Roman" panose="02020603050405020304" pitchFamily="18" charset="0"/>
              </a:rPr>
              <a:t>is gaining </a:t>
            </a:r>
            <a:r>
              <a:rPr lang="en-US" dirty="0">
                <a:latin typeface="Times New Roman" panose="02020603050405020304" pitchFamily="18" charset="0"/>
                <a:cs typeface="Times New Roman" panose="02020603050405020304" pitchFamily="18" charset="0"/>
              </a:rPr>
              <a:t>interest as a </a:t>
            </a:r>
            <a:r>
              <a:rPr lang="en-US" b="1" dirty="0">
                <a:solidFill>
                  <a:srgbClr val="C00000"/>
                </a:solidFill>
                <a:latin typeface="Times New Roman" panose="02020603050405020304" pitchFamily="18" charset="0"/>
                <a:cs typeface="Times New Roman" panose="02020603050405020304" pitchFamily="18" charset="0"/>
              </a:rPr>
              <a:t>nonsurgical directed therapy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patients with </a:t>
            </a:r>
            <a:r>
              <a:rPr lang="en-US" dirty="0">
                <a:solidFill>
                  <a:srgbClr val="C00000"/>
                </a:solidFill>
                <a:latin typeface="Times New Roman" panose="02020603050405020304" pitchFamily="18" charset="0"/>
                <a:cs typeface="Times New Roman" panose="02020603050405020304" pitchFamily="18" charset="0"/>
              </a:rPr>
              <a:t>recurrent DTC</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studies limited </a:t>
            </a:r>
            <a:r>
              <a:rPr lang="en-US" b="1" dirty="0">
                <a:solidFill>
                  <a:srgbClr val="00B050"/>
                </a:solidFill>
                <a:latin typeface="Times New Roman" panose="02020603050405020304" pitchFamily="18" charset="0"/>
                <a:cs typeface="Times New Roman" panose="02020603050405020304" pitchFamily="18" charset="0"/>
              </a:rPr>
              <a:t>PEI</a:t>
            </a:r>
            <a:r>
              <a:rPr lang="en-US" dirty="0">
                <a:latin typeface="Times New Roman" panose="02020603050405020304" pitchFamily="18" charset="0"/>
                <a:cs typeface="Times New Roman" panose="02020603050405020304" pitchFamily="18" charset="0"/>
              </a:rPr>
              <a:t> to patients who had undergone </a:t>
            </a:r>
            <a:r>
              <a:rPr lang="en-US" u="sng" dirty="0">
                <a:latin typeface="Times New Roman" panose="02020603050405020304" pitchFamily="18" charset="0"/>
                <a:cs typeface="Times New Roman" panose="02020603050405020304" pitchFamily="18" charset="0"/>
              </a:rPr>
              <a:t>previous neck dissections </a:t>
            </a:r>
            <a:r>
              <a:rPr lang="en-US" dirty="0">
                <a:latin typeface="Times New Roman" panose="02020603050405020304" pitchFamily="18" charset="0"/>
                <a:cs typeface="Times New Roman" panose="02020603050405020304" pitchFamily="18" charset="0"/>
              </a:rPr>
              <a:t>and </a:t>
            </a:r>
            <a:r>
              <a:rPr lang="en-US" u="sng" dirty="0">
                <a:latin typeface="Times New Roman" panose="02020603050405020304" pitchFamily="18" charset="0"/>
                <a:cs typeface="Times New Roman" panose="02020603050405020304" pitchFamily="18" charset="0"/>
              </a:rPr>
              <a:t>RAI </a:t>
            </a:r>
            <a:r>
              <a:rPr lang="en-US" dirty="0" smtClean="0">
                <a:latin typeface="Times New Roman" panose="02020603050405020304" pitchFamily="18" charset="0"/>
                <a:cs typeface="Times New Roman" panose="02020603050405020304" pitchFamily="18" charset="0"/>
              </a:rPr>
              <a:t>treatment, those </a:t>
            </a:r>
            <a:r>
              <a:rPr lang="en-US" dirty="0">
                <a:latin typeface="Times New Roman" panose="02020603050405020304" pitchFamily="18" charset="0"/>
                <a:cs typeface="Times New Roman" panose="02020603050405020304" pitchFamily="18" charset="0"/>
              </a:rPr>
              <a:t>who had </a:t>
            </a:r>
            <a:r>
              <a:rPr lang="en-US" u="sng" dirty="0">
                <a:latin typeface="Times New Roman" panose="02020603050405020304" pitchFamily="18" charset="0"/>
                <a:cs typeface="Times New Roman" panose="02020603050405020304" pitchFamily="18" charset="0"/>
              </a:rPr>
              <a:t>FNA proven DTC </a:t>
            </a:r>
            <a:r>
              <a:rPr lang="en-US" dirty="0">
                <a:latin typeface="Times New Roman" panose="02020603050405020304" pitchFamily="18" charset="0"/>
                <a:cs typeface="Times New Roman" panose="02020603050405020304" pitchFamily="18" charset="0"/>
              </a:rPr>
              <a:t>in the lymph node and those with </a:t>
            </a:r>
            <a:r>
              <a:rPr lang="en-US" u="sng" dirty="0">
                <a:latin typeface="Times New Roman" panose="02020603050405020304" pitchFamily="18" charset="0"/>
                <a:cs typeface="Times New Roman" panose="02020603050405020304" pitchFamily="18" charset="0"/>
              </a:rPr>
              <a:t>no known distant metastases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sz="1600" dirty="0" smtClean="0">
                <a:solidFill>
                  <a:srgbClr val="92D050"/>
                </a:solidFill>
                <a:latin typeface="Times New Roman" panose="02020603050405020304" pitchFamily="18" charset="0"/>
                <a:cs typeface="Times New Roman" panose="02020603050405020304" pitchFamily="18" charset="0"/>
              </a:rPr>
              <a:t>ATA 2015</a:t>
            </a:r>
            <a:endParaRPr lang="en-US" sz="1600"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495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1628800"/>
            <a:ext cx="7992888" cy="1944215"/>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Alcohol Ablation </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It</a:t>
            </a:r>
            <a:r>
              <a:rPr lang="en-US" dirty="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s indication, Efficacy, and Safety in Thyroid Disease</a:t>
            </a:r>
            <a:endParaRPr lang="en-US" dirty="0"/>
          </a:p>
        </p:txBody>
      </p:sp>
      <p:sp>
        <p:nvSpPr>
          <p:cNvPr id="5" name="Subtitle 4"/>
          <p:cNvSpPr>
            <a:spLocks noGrp="1"/>
          </p:cNvSpPr>
          <p:nvPr>
            <p:ph type="subTitle" idx="1"/>
          </p:nvPr>
        </p:nvSpPr>
        <p:spPr>
          <a:xfrm>
            <a:off x="1403648" y="4077072"/>
            <a:ext cx="6400800" cy="1752600"/>
          </a:xfrm>
        </p:spPr>
        <p:txBody>
          <a:bodyPr>
            <a:normAutofit/>
          </a:bodyPr>
          <a:lstStyle/>
          <a:p>
            <a:pPr marL="342900" indent="-342900">
              <a:defRPr/>
            </a:pPr>
            <a:r>
              <a:rPr lang="en-US" sz="2600" b="1" spc="50" dirty="0">
                <a:ln w="11430"/>
                <a:solidFill>
                  <a:srgbClr val="FF0000"/>
                </a:solidFill>
                <a:latin typeface="Times New Roman" pitchFamily="18" charset="0"/>
                <a:cs typeface="Times New Roman" pitchFamily="18" charset="0"/>
              </a:rPr>
              <a:t>By: </a:t>
            </a:r>
            <a:r>
              <a:rPr lang="en-US" sz="2600" b="1" spc="50" dirty="0" err="1">
                <a:ln w="11430"/>
                <a:solidFill>
                  <a:srgbClr val="FF0000"/>
                </a:solidFill>
                <a:latin typeface="Times New Roman" pitchFamily="18" charset="0"/>
                <a:cs typeface="Times New Roman" pitchFamily="18" charset="0"/>
              </a:rPr>
              <a:t>Dr</a:t>
            </a:r>
            <a:r>
              <a:rPr lang="en-US" sz="2600" b="1" spc="50" dirty="0">
                <a:ln w="11430"/>
                <a:solidFill>
                  <a:srgbClr val="FF0000"/>
                </a:solidFill>
                <a:latin typeface="Times New Roman" pitchFamily="18" charset="0"/>
                <a:cs typeface="Times New Roman" pitchFamily="18" charset="0"/>
              </a:rPr>
              <a:t> </a:t>
            </a:r>
            <a:r>
              <a:rPr lang="en-US" sz="2600" b="1" spc="50" dirty="0" err="1" smtClean="0">
                <a:ln w="11430"/>
                <a:solidFill>
                  <a:srgbClr val="FF0000"/>
                </a:solidFill>
                <a:latin typeface="Times New Roman" pitchFamily="18" charset="0"/>
                <a:cs typeface="Times New Roman" pitchFamily="18" charset="0"/>
              </a:rPr>
              <a:t>Mozhgan</a:t>
            </a:r>
            <a:r>
              <a:rPr lang="en-US" sz="2600" b="1" spc="50" dirty="0" smtClean="0">
                <a:ln w="11430"/>
                <a:solidFill>
                  <a:srgbClr val="FF0000"/>
                </a:solidFill>
                <a:latin typeface="Times New Roman" pitchFamily="18" charset="0"/>
                <a:cs typeface="Times New Roman" pitchFamily="18" charset="0"/>
              </a:rPr>
              <a:t> </a:t>
            </a:r>
            <a:r>
              <a:rPr lang="en-US" sz="2600" b="1" spc="50" dirty="0" err="1" smtClean="0">
                <a:ln w="11430"/>
                <a:solidFill>
                  <a:srgbClr val="FF0000"/>
                </a:solidFill>
                <a:latin typeface="Times New Roman" pitchFamily="18" charset="0"/>
                <a:cs typeface="Times New Roman" pitchFamily="18" charset="0"/>
              </a:rPr>
              <a:t>Karymyfar</a:t>
            </a:r>
            <a:endParaRPr lang="en-US" sz="2600" b="1" spc="50" dirty="0">
              <a:ln w="11430"/>
              <a:solidFill>
                <a:srgbClr val="FF0000"/>
              </a:solidFill>
              <a:latin typeface="Times New Roman" pitchFamily="18" charset="0"/>
              <a:cs typeface="Times New Roman" pitchFamily="18" charset="0"/>
            </a:endParaRPr>
          </a:p>
          <a:p>
            <a:pPr marL="342900" indent="-342900">
              <a:defRPr/>
            </a:pPr>
            <a:r>
              <a:rPr lang="en-US" sz="2600" b="1" spc="50" dirty="0">
                <a:ln w="11430"/>
                <a:solidFill>
                  <a:srgbClr val="FF0000"/>
                </a:solidFill>
                <a:latin typeface="Times New Roman" pitchFamily="18" charset="0"/>
                <a:cs typeface="Times New Roman" pitchFamily="18" charset="0"/>
              </a:rPr>
              <a:t>Assistant Prof. of  Endocrinology</a:t>
            </a:r>
          </a:p>
          <a:p>
            <a:pPr marL="342900" indent="-342900">
              <a:defRPr/>
            </a:pPr>
            <a:r>
              <a:rPr lang="en-US" sz="2600" b="1" spc="50" dirty="0">
                <a:ln w="11430"/>
                <a:solidFill>
                  <a:srgbClr val="FF0000"/>
                </a:solidFill>
                <a:latin typeface="Times New Roman" pitchFamily="18" charset="0"/>
                <a:cs typeface="Times New Roman" pitchFamily="18" charset="0"/>
              </a:rPr>
              <a:t>Isfahan University Of Medical Sciences </a:t>
            </a:r>
          </a:p>
          <a:p>
            <a:endParaRPr lang="en-US" dirty="0"/>
          </a:p>
        </p:txBody>
      </p:sp>
    </p:spTree>
    <p:extLst>
      <p:ext uri="{BB962C8B-B14F-4D97-AF65-F5344CB8AC3E}">
        <p14:creationId xmlns:p14="http://schemas.microsoft.com/office/powerpoint/2010/main" val="4162216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7504" y="1600200"/>
            <a:ext cx="9036496" cy="5141168"/>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One of the first studies examining the effectiveness of local metastatic lymph node control by PEI treated 14 patients with 29 lymph nodes . </a:t>
            </a:r>
          </a:p>
          <a:p>
            <a:r>
              <a:rPr lang="en-US" dirty="0" smtClean="0">
                <a:latin typeface="Times New Roman" panose="02020603050405020304" pitchFamily="18" charset="0"/>
                <a:cs typeface="Times New Roman" panose="02020603050405020304" pitchFamily="18" charset="0"/>
              </a:rPr>
              <a:t>Twelve </a:t>
            </a:r>
            <a:r>
              <a:rPr lang="en-US" dirty="0">
                <a:latin typeface="Times New Roman" panose="02020603050405020304" pitchFamily="18" charset="0"/>
                <a:cs typeface="Times New Roman" panose="02020603050405020304" pitchFamily="18" charset="0"/>
              </a:rPr>
              <a:t>of 14 patients had </a:t>
            </a:r>
            <a:r>
              <a:rPr lang="en-US" dirty="0" smtClean="0">
                <a:latin typeface="Times New Roman" panose="02020603050405020304" pitchFamily="18" charset="0"/>
                <a:cs typeface="Times New Roman" panose="02020603050405020304" pitchFamily="18" charset="0"/>
              </a:rPr>
              <a:t>good loco-regional </a:t>
            </a:r>
            <a:r>
              <a:rPr lang="en-US" dirty="0">
                <a:latin typeface="Times New Roman" panose="02020603050405020304" pitchFamily="18" charset="0"/>
                <a:cs typeface="Times New Roman" panose="02020603050405020304" pitchFamily="18" charset="0"/>
              </a:rPr>
              <a:t>control in this study with short-term follow-up (mean 18 months).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largest study </a:t>
            </a:r>
            <a:r>
              <a:rPr lang="en-US" dirty="0">
                <a:latin typeface="Times New Roman" panose="02020603050405020304" pitchFamily="18" charset="0"/>
                <a:cs typeface="Times New Roman" panose="02020603050405020304" pitchFamily="18" charset="0"/>
              </a:rPr>
              <a:t>to date treated 63 patients with 109 metastatic lymph nodes between the years </a:t>
            </a:r>
            <a:r>
              <a:rPr lang="en-US" dirty="0" smtClean="0">
                <a:latin typeface="Times New Roman" panose="02020603050405020304" pitchFamily="18" charset="0"/>
                <a:cs typeface="Times New Roman" panose="02020603050405020304" pitchFamily="18" charset="0"/>
              </a:rPr>
              <a:t>2004-2009.</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92 </a:t>
            </a:r>
            <a:r>
              <a:rPr lang="en-US" dirty="0">
                <a:latin typeface="Times New Roman" panose="02020603050405020304" pitchFamily="18" charset="0"/>
                <a:cs typeface="Times New Roman" panose="02020603050405020304" pitchFamily="18" charset="0"/>
              </a:rPr>
              <a:t>lymph nodes (84%) were successfully ablated in this retrospective study with a mean</a:t>
            </a:r>
          </a:p>
          <a:p>
            <a:r>
              <a:rPr lang="en-US" dirty="0">
                <a:latin typeface="Times New Roman" panose="02020603050405020304" pitchFamily="18" charset="0"/>
                <a:cs typeface="Times New Roman" panose="02020603050405020304" pitchFamily="18" charset="0"/>
              </a:rPr>
              <a:t>follow-up of 38 months, and most required 1-3 treatment sessions. Minor complications </a:t>
            </a:r>
            <a:r>
              <a:rPr lang="en-US" dirty="0" smtClean="0">
                <a:latin typeface="Times New Roman" panose="02020603050405020304" pitchFamily="18" charset="0"/>
                <a:cs typeface="Times New Roman" panose="02020603050405020304" pitchFamily="18" charset="0"/>
              </a:rPr>
              <a:t>have included </a:t>
            </a:r>
            <a:r>
              <a:rPr lang="en-US" dirty="0">
                <a:latin typeface="Times New Roman" panose="02020603050405020304" pitchFamily="18" charset="0"/>
                <a:cs typeface="Times New Roman" panose="02020603050405020304" pitchFamily="18" charset="0"/>
              </a:rPr>
              <a:t>brief discomfort at the PEI site. There were no major complications</a:t>
            </a:r>
            <a:r>
              <a:rPr lang="en-US" dirty="0" smtClean="0">
                <a:latin typeface="Times New Roman" panose="02020603050405020304" pitchFamily="18" charset="0"/>
                <a:cs typeface="Times New Roman" panose="02020603050405020304" pitchFamily="18" charset="0"/>
              </a:rPr>
              <a:t>.</a:t>
            </a:r>
          </a:p>
          <a:p>
            <a:r>
              <a:rPr lang="en-US" dirty="0">
                <a:solidFill>
                  <a:srgbClr val="92D050"/>
                </a:solidFill>
              </a:rPr>
              <a:t>ATA 2015</a:t>
            </a:r>
          </a:p>
          <a:p>
            <a:endParaRPr lang="en-US" dirty="0" smtClean="0"/>
          </a:p>
          <a:p>
            <a:endParaRPr lang="en-US" dirty="0"/>
          </a:p>
        </p:txBody>
      </p:sp>
    </p:spTree>
    <p:extLst>
      <p:ext uri="{BB962C8B-B14F-4D97-AF65-F5344CB8AC3E}">
        <p14:creationId xmlns:p14="http://schemas.microsoft.com/office/powerpoint/2010/main" val="2826054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085584" cy="936104"/>
          </a:xfrm>
        </p:spPr>
        <p:txBody>
          <a:bodyPr/>
          <a:lstStyle/>
          <a:p>
            <a:endParaRPr lang="en-US" dirty="0"/>
          </a:p>
        </p:txBody>
      </p:sp>
      <p:sp>
        <p:nvSpPr>
          <p:cNvPr id="3" name="Content Placeholder 2"/>
          <p:cNvSpPr>
            <a:spLocks noGrp="1"/>
          </p:cNvSpPr>
          <p:nvPr>
            <p:ph idx="1"/>
          </p:nvPr>
        </p:nvSpPr>
        <p:spPr>
          <a:xfrm>
            <a:off x="179512" y="1124744"/>
            <a:ext cx="8712968" cy="5616624"/>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A recent study retrospectively reviewed 25 patients who had 37 lymph nodes ablated</a:t>
            </a:r>
          </a:p>
          <a:p>
            <a:r>
              <a:rPr lang="en-US" dirty="0">
                <a:latin typeface="Times New Roman" panose="02020603050405020304" pitchFamily="18" charset="0"/>
                <a:cs typeface="Times New Roman" panose="02020603050405020304" pitchFamily="18" charset="0"/>
              </a:rPr>
              <a:t>between the years 1994-2012, with a relatively </a:t>
            </a:r>
            <a:r>
              <a:rPr lang="en-US" u="sng" dirty="0">
                <a:latin typeface="Times New Roman" panose="02020603050405020304" pitchFamily="18" charset="0"/>
                <a:cs typeface="Times New Roman" panose="02020603050405020304" pitchFamily="18" charset="0"/>
              </a:rPr>
              <a:t>long follow-up </a:t>
            </a:r>
            <a:r>
              <a:rPr lang="en-US" dirty="0">
                <a:latin typeface="Times New Roman" panose="02020603050405020304" pitchFamily="18" charset="0"/>
                <a:cs typeface="Times New Roman" panose="02020603050405020304" pitchFamily="18" charset="0"/>
              </a:rPr>
              <a:t>of a mean of </a:t>
            </a:r>
            <a:r>
              <a:rPr lang="en-US" u="sng" dirty="0">
                <a:latin typeface="Times New Roman" panose="02020603050405020304" pitchFamily="18" charset="0"/>
                <a:cs typeface="Times New Roman" panose="02020603050405020304" pitchFamily="18" charset="0"/>
              </a:rPr>
              <a:t>65 </a:t>
            </a:r>
            <a:r>
              <a:rPr lang="en-US" u="sng" dirty="0" smtClean="0">
                <a:latin typeface="Times New Roman" panose="02020603050405020304" pitchFamily="18" charset="0"/>
                <a:cs typeface="Times New Roman" panose="02020603050405020304" pitchFamily="18" charset="0"/>
              </a:rPr>
              <a:t>months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All lymph nodes were successfully ‘ablated’ in </a:t>
            </a:r>
            <a:r>
              <a:rPr lang="en-US" dirty="0">
                <a:solidFill>
                  <a:srgbClr val="C00000"/>
                </a:solidFill>
                <a:latin typeface="Times New Roman" panose="02020603050405020304" pitchFamily="18" charset="0"/>
                <a:cs typeface="Times New Roman" panose="02020603050405020304" pitchFamily="18" charset="0"/>
              </a:rPr>
              <a:t>1-5 treatment sessions </a:t>
            </a:r>
            <a:r>
              <a:rPr lang="en-US" dirty="0">
                <a:latin typeface="Times New Roman" panose="02020603050405020304" pitchFamily="18" charset="0"/>
                <a:cs typeface="Times New Roman" panose="02020603050405020304" pitchFamily="18" charset="0"/>
              </a:rPr>
              <a:t>by lack of flow on US.</a:t>
            </a:r>
          </a:p>
          <a:p>
            <a:r>
              <a:rPr lang="en-US" dirty="0">
                <a:latin typeface="Times New Roman" panose="02020603050405020304" pitchFamily="18" charset="0"/>
                <a:cs typeface="Times New Roman" panose="02020603050405020304" pitchFamily="18" charset="0"/>
              </a:rPr>
              <a:t>Most of the lymph nodes decreased in size and </a:t>
            </a:r>
            <a:r>
              <a:rPr lang="en-US" dirty="0">
                <a:solidFill>
                  <a:srgbClr val="C00000"/>
                </a:solidFill>
                <a:latin typeface="Times New Roman" panose="02020603050405020304" pitchFamily="18" charset="0"/>
                <a:cs typeface="Times New Roman" panose="02020603050405020304" pitchFamily="18" charset="0"/>
              </a:rPr>
              <a:t>46% completely disappeared</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Serum </a:t>
            </a:r>
            <a:r>
              <a:rPr lang="en-US" b="1" dirty="0" err="1">
                <a:solidFill>
                  <a:srgbClr val="7030A0"/>
                </a:solidFill>
                <a:latin typeface="Times New Roman" panose="02020603050405020304" pitchFamily="18" charset="0"/>
                <a:cs typeface="Times New Roman" panose="02020603050405020304" pitchFamily="18" charset="0"/>
              </a:rPr>
              <a:t>Tg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levels were </a:t>
            </a:r>
            <a:r>
              <a:rPr lang="en-US" dirty="0">
                <a:latin typeface="Times New Roman" panose="02020603050405020304" pitchFamily="18" charset="0"/>
                <a:cs typeface="Times New Roman" panose="02020603050405020304" pitchFamily="18" charset="0"/>
              </a:rPr>
              <a:t>reduced in most patients and brought into an acceptable range (&lt; 2.4 ng/ml) in </a:t>
            </a:r>
            <a:r>
              <a:rPr lang="en-US" b="1" dirty="0">
                <a:solidFill>
                  <a:srgbClr val="7030A0"/>
                </a:solidFill>
                <a:latin typeface="Times New Roman" panose="02020603050405020304" pitchFamily="18" charset="0"/>
                <a:cs typeface="Times New Roman" panose="02020603050405020304" pitchFamily="18" charset="0"/>
              </a:rPr>
              <a:t>82% </a:t>
            </a:r>
            <a:r>
              <a:rPr lang="en-US" b="1" dirty="0" smtClean="0">
                <a:solidFill>
                  <a:srgbClr val="7030A0"/>
                </a:solidFill>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patients </a:t>
            </a:r>
            <a:r>
              <a:rPr lang="en-US" dirty="0">
                <a:latin typeface="Times New Roman" panose="02020603050405020304" pitchFamily="18" charset="0"/>
                <a:cs typeface="Times New Roman" panose="02020603050405020304" pitchFamily="18" charset="0"/>
              </a:rPr>
              <a:t>with negative </a:t>
            </a:r>
            <a:r>
              <a:rPr lang="en-US" dirty="0" err="1">
                <a:latin typeface="Times New Roman" panose="02020603050405020304" pitchFamily="18" charset="0"/>
                <a:cs typeface="Times New Roman" panose="02020603050405020304" pitchFamily="18" charset="0"/>
              </a:rPr>
              <a:t>Tg</a:t>
            </a:r>
            <a:r>
              <a:rPr lang="en-US" dirty="0">
                <a:latin typeface="Times New Roman" panose="02020603050405020304" pitchFamily="18" charset="0"/>
                <a:cs typeface="Times New Roman" panose="02020603050405020304" pitchFamily="18" charset="0"/>
              </a:rPr>
              <a:t> antibodies. There were no serious or long-term complications.</a:t>
            </a:r>
          </a:p>
          <a:p>
            <a:r>
              <a:rPr lang="en-US" dirty="0">
                <a:solidFill>
                  <a:srgbClr val="002060"/>
                </a:solidFill>
                <a:latin typeface="Times New Roman" panose="02020603050405020304" pitchFamily="18" charset="0"/>
                <a:cs typeface="Times New Roman" panose="02020603050405020304" pitchFamily="18" charset="0"/>
              </a:rPr>
              <a:t>Another recent study </a:t>
            </a:r>
            <a:r>
              <a:rPr lang="en-US" dirty="0">
                <a:latin typeface="Times New Roman" panose="02020603050405020304" pitchFamily="18" charset="0"/>
                <a:cs typeface="Times New Roman" panose="02020603050405020304" pitchFamily="18" charset="0"/>
              </a:rPr>
              <a:t>also demonstrated safety and efficacy of PEI in 21 patients with </a:t>
            </a:r>
            <a:r>
              <a:rPr lang="en-US" dirty="0" smtClean="0">
                <a:latin typeface="Times New Roman" panose="02020603050405020304" pitchFamily="18" charset="0"/>
                <a:cs typeface="Times New Roman" panose="02020603050405020304" pitchFamily="18" charset="0"/>
              </a:rPr>
              <a:t>41 metastatic </a:t>
            </a:r>
            <a:r>
              <a:rPr lang="en-US" dirty="0">
                <a:latin typeface="Times New Roman" panose="02020603050405020304" pitchFamily="18" charset="0"/>
                <a:cs typeface="Times New Roman" panose="02020603050405020304" pitchFamily="18" charset="0"/>
              </a:rPr>
              <a:t>lymph </a:t>
            </a:r>
            <a:r>
              <a:rPr lang="en-US" dirty="0" smtClean="0">
                <a:latin typeface="Times New Roman" panose="02020603050405020304" pitchFamily="18" charset="0"/>
                <a:cs typeface="Times New Roman" panose="02020603050405020304" pitchFamily="18" charset="0"/>
              </a:rPr>
              <a:t>nodes . </a:t>
            </a:r>
            <a:r>
              <a:rPr lang="en-US" dirty="0">
                <a:latin typeface="Times New Roman" panose="02020603050405020304" pitchFamily="18" charset="0"/>
                <a:cs typeface="Times New Roman" panose="02020603050405020304" pitchFamily="18" charset="0"/>
              </a:rPr>
              <a:t>These investigators treated patients with only </a:t>
            </a:r>
            <a:r>
              <a:rPr lang="en-US" dirty="0">
                <a:solidFill>
                  <a:srgbClr val="002060"/>
                </a:solidFill>
                <a:latin typeface="Times New Roman" panose="02020603050405020304" pitchFamily="18" charset="0"/>
                <a:cs typeface="Times New Roman" panose="02020603050405020304" pitchFamily="18" charset="0"/>
              </a:rPr>
              <a:t>one session </a:t>
            </a:r>
            <a:r>
              <a:rPr lang="en-US" dirty="0" smtClean="0">
                <a:latin typeface="Times New Roman" panose="02020603050405020304" pitchFamily="18" charset="0"/>
                <a:cs typeface="Times New Roman" panose="02020603050405020304" pitchFamily="18" charset="0"/>
              </a:rPr>
              <a:t>and </a:t>
            </a:r>
            <a:r>
              <a:rPr lang="en-US" b="1" dirty="0" smtClean="0">
                <a:solidFill>
                  <a:srgbClr val="002060"/>
                </a:solidFill>
                <a:latin typeface="Times New Roman" panose="02020603050405020304" pitchFamily="18" charset="0"/>
                <a:cs typeface="Times New Roman" panose="02020603050405020304" pitchFamily="18" charset="0"/>
              </a:rPr>
              <a:t>24</a:t>
            </a:r>
            <a:r>
              <a:rPr lang="en-US" b="1" dirty="0">
                <a:solidFill>
                  <a:srgbClr val="00206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of patients had a </a:t>
            </a:r>
            <a:r>
              <a:rPr lang="en-US" b="1" dirty="0">
                <a:solidFill>
                  <a:srgbClr val="002060"/>
                </a:solidFill>
                <a:latin typeface="Times New Roman" panose="02020603050405020304" pitchFamily="18" charset="0"/>
                <a:cs typeface="Times New Roman" panose="02020603050405020304" pitchFamily="18" charset="0"/>
              </a:rPr>
              <a:t>recurrence</a:t>
            </a:r>
            <a:r>
              <a:rPr lang="en-US" dirty="0">
                <a:latin typeface="Times New Roman" panose="02020603050405020304" pitchFamily="18" charset="0"/>
                <a:cs typeface="Times New Roman" panose="02020603050405020304" pitchFamily="18" charset="0"/>
              </a:rPr>
              <a:t> at the site of the injection</a:t>
            </a:r>
            <a:r>
              <a:rPr lang="en-US" dirty="0" smtClean="0">
                <a:latin typeface="Times New Roman" panose="02020603050405020304" pitchFamily="18" charset="0"/>
                <a:cs typeface="Times New Roman" panose="02020603050405020304" pitchFamily="18" charset="0"/>
              </a:rPr>
              <a:t>.</a:t>
            </a:r>
            <a:endParaRPr lang="en-US" dirty="0">
              <a:solidFill>
                <a:srgbClr val="92D050"/>
              </a:solidFill>
              <a:latin typeface="Times New Roman" panose="02020603050405020304" pitchFamily="18" charset="0"/>
              <a:cs typeface="Times New Roman" panose="02020603050405020304" pitchFamily="18" charset="0"/>
            </a:endParaRPr>
          </a:p>
          <a:p>
            <a:r>
              <a:rPr lang="en-US" sz="1800" dirty="0">
                <a:solidFill>
                  <a:srgbClr val="92D050"/>
                </a:solidFill>
                <a:latin typeface="Times New Roman" panose="02020603050405020304" pitchFamily="18" charset="0"/>
                <a:cs typeface="Times New Roman" panose="02020603050405020304" pitchFamily="18" charset="0"/>
              </a:rPr>
              <a:t>ATA 2015</a:t>
            </a:r>
          </a:p>
        </p:txBody>
      </p:sp>
    </p:spTree>
    <p:extLst>
      <p:ext uri="{BB962C8B-B14F-4D97-AF65-F5344CB8AC3E}">
        <p14:creationId xmlns:p14="http://schemas.microsoft.com/office/powerpoint/2010/main" val="41060519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041470"/>
          </a:xfrm>
        </p:spPr>
        <p:txBody>
          <a:bodyPr>
            <a:normAutofit fontScale="90000"/>
          </a:bodyPr>
          <a:lstStyle/>
          <a:p>
            <a:r>
              <a:rPr lang="en-US" sz="3200" dirty="0">
                <a:solidFill>
                  <a:srgbClr val="FF0000"/>
                </a:solidFill>
                <a:latin typeface="Times New Roman" panose="02020603050405020304" pitchFamily="18" charset="0"/>
                <a:cs typeface="Times New Roman" panose="02020603050405020304" pitchFamily="18" charset="0"/>
              </a:rPr>
              <a:t>Limitations of many of the studies </a:t>
            </a:r>
            <a:r>
              <a:rPr lang="en-US" sz="3200" dirty="0" smtClean="0">
                <a:solidFill>
                  <a:srgbClr val="FF0000"/>
                </a:solidFill>
                <a:latin typeface="Times New Roman" panose="02020603050405020304" pitchFamily="18" charset="0"/>
                <a:cs typeface="Times New Roman" panose="02020603050405020304" pitchFamily="18" charset="0"/>
              </a:rPr>
              <a:t>included(ATA)</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908720"/>
            <a:ext cx="8786936" cy="5949280"/>
          </a:xfrm>
        </p:spPr>
        <p:txBody>
          <a:bodyPr>
            <a:noAutofit/>
          </a:bodyPr>
          <a:lstStyle/>
          <a:p>
            <a:r>
              <a:rPr lang="en-US" sz="2400" dirty="0" smtClean="0">
                <a:latin typeface="Times New Roman" panose="02020603050405020304" pitchFamily="18" charset="0"/>
                <a:cs typeface="Times New Roman" panose="02020603050405020304" pitchFamily="18" charset="0"/>
              </a:rPr>
              <a:t>small </a:t>
            </a:r>
            <a:r>
              <a:rPr lang="en-US" sz="2400" dirty="0">
                <a:latin typeface="Times New Roman" panose="02020603050405020304" pitchFamily="18" charset="0"/>
                <a:cs typeface="Times New Roman" panose="02020603050405020304" pitchFamily="18" charset="0"/>
              </a:rPr>
              <a:t>numbers of </a:t>
            </a:r>
            <a:r>
              <a:rPr lang="en-US" sz="2400" dirty="0" smtClean="0">
                <a:latin typeface="Times New Roman" panose="02020603050405020304" pitchFamily="18" charset="0"/>
                <a:cs typeface="Times New Roman" panose="02020603050405020304" pitchFamily="18" charset="0"/>
              </a:rPr>
              <a:t>patients</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relatively </a:t>
            </a:r>
            <a:r>
              <a:rPr lang="en-US" sz="2400" dirty="0" err="1" smtClean="0">
                <a:latin typeface="Times New Roman" panose="02020603050405020304" pitchFamily="18" charset="0"/>
                <a:cs typeface="Times New Roman" panose="02020603050405020304" pitchFamily="18" charset="0"/>
              </a:rPr>
              <a:t>shortterm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follow-up</a:t>
            </a:r>
          </a:p>
          <a:p>
            <a:r>
              <a:rPr lang="en-US" sz="2400" dirty="0" smtClean="0">
                <a:latin typeface="Times New Roman" panose="02020603050405020304" pitchFamily="18" charset="0"/>
                <a:cs typeface="Times New Roman" panose="02020603050405020304" pitchFamily="18" charset="0"/>
              </a:rPr>
              <a:t>many </a:t>
            </a:r>
            <a:r>
              <a:rPr lang="en-US" sz="2400" dirty="0">
                <a:latin typeface="Times New Roman" panose="02020603050405020304" pitchFamily="18" charset="0"/>
                <a:cs typeface="Times New Roman" panose="02020603050405020304" pitchFamily="18" charset="0"/>
              </a:rPr>
              <a:t>patients with small lymph nodes (&lt;5-8 mm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general consensus from studies and reviews is that PEI should be considered in </a:t>
            </a:r>
            <a:r>
              <a:rPr lang="en-US" sz="2400" dirty="0" smtClean="0">
                <a:latin typeface="Times New Roman" panose="02020603050405020304" pitchFamily="18" charset="0"/>
                <a:cs typeface="Times New Roman" panose="02020603050405020304" pitchFamily="18" charset="0"/>
              </a:rPr>
              <a:t>patients who </a:t>
            </a:r>
            <a:r>
              <a:rPr lang="en-US" sz="2400" dirty="0">
                <a:latin typeface="Times New Roman" panose="02020603050405020304" pitchFamily="18" charset="0"/>
                <a:cs typeface="Times New Roman" panose="02020603050405020304" pitchFamily="18" charset="0"/>
              </a:rPr>
              <a:t>are </a:t>
            </a:r>
            <a:r>
              <a:rPr lang="en-US" sz="2400" dirty="0">
                <a:solidFill>
                  <a:srgbClr val="C00000"/>
                </a:solidFill>
                <a:latin typeface="Times New Roman" panose="02020603050405020304" pitchFamily="18" charset="0"/>
                <a:cs typeface="Times New Roman" panose="02020603050405020304" pitchFamily="18" charset="0"/>
              </a:rPr>
              <a:t>poor surgical candidates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Many </a:t>
            </a:r>
            <a:r>
              <a:rPr lang="en-US" sz="2400" dirty="0">
                <a:latin typeface="Times New Roman" panose="02020603050405020304" pitchFamily="18" charset="0"/>
                <a:cs typeface="Times New Roman" panose="02020603050405020304" pitchFamily="18" charset="0"/>
              </a:rPr>
              <a:t>patients will likely need more than </a:t>
            </a:r>
            <a:r>
              <a:rPr lang="en-US" sz="2400" dirty="0">
                <a:solidFill>
                  <a:srgbClr val="C00000"/>
                </a:solidFill>
                <a:latin typeface="Times New Roman" panose="02020603050405020304" pitchFamily="18" charset="0"/>
                <a:cs typeface="Times New Roman" panose="02020603050405020304" pitchFamily="18" charset="0"/>
              </a:rPr>
              <a:t>one </a:t>
            </a:r>
            <a:r>
              <a:rPr lang="en-US" sz="2400" dirty="0" smtClean="0">
                <a:solidFill>
                  <a:srgbClr val="C00000"/>
                </a:solidFill>
                <a:latin typeface="Times New Roman" panose="02020603050405020304" pitchFamily="18" charset="0"/>
                <a:cs typeface="Times New Roman" panose="02020603050405020304" pitchFamily="18" charset="0"/>
              </a:rPr>
              <a:t>treatment session </a:t>
            </a:r>
            <a:r>
              <a:rPr lang="en-US" sz="2400" dirty="0">
                <a:latin typeface="Times New Roman" panose="02020603050405020304" pitchFamily="18" charset="0"/>
                <a:cs typeface="Times New Roman" panose="02020603050405020304" pitchFamily="18" charset="0"/>
              </a:rPr>
              <a:t>and </a:t>
            </a:r>
            <a:r>
              <a:rPr lang="en-US" sz="2400" dirty="0">
                <a:solidFill>
                  <a:srgbClr val="C00000"/>
                </a:solidFill>
                <a:latin typeface="Times New Roman" panose="02020603050405020304" pitchFamily="18" charset="0"/>
                <a:cs typeface="Times New Roman" panose="02020603050405020304" pitchFamily="18" charset="0"/>
              </a:rPr>
              <a:t>lymph nodes &gt; 2 cm </a:t>
            </a:r>
            <a:r>
              <a:rPr lang="en-US" sz="2400" dirty="0">
                <a:latin typeface="Times New Roman" panose="02020603050405020304" pitchFamily="18" charset="0"/>
                <a:cs typeface="Times New Roman" panose="02020603050405020304" pitchFamily="18" charset="0"/>
              </a:rPr>
              <a:t>may be difficult to treat with PEI.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Focal </a:t>
            </a:r>
            <a:r>
              <a:rPr lang="en-US" sz="2400" dirty="0">
                <a:latin typeface="Times New Roman" panose="02020603050405020304" pitchFamily="18" charset="0"/>
                <a:cs typeface="Times New Roman" panose="02020603050405020304" pitchFamily="18" charset="0"/>
              </a:rPr>
              <a:t>PEI treatment </a:t>
            </a:r>
            <a:r>
              <a:rPr lang="en-US" sz="2400" dirty="0" smtClean="0">
                <a:latin typeface="Times New Roman" panose="02020603050405020304" pitchFamily="18" charset="0"/>
                <a:cs typeface="Times New Roman" panose="02020603050405020304" pitchFamily="18" charset="0"/>
              </a:rPr>
              <a:t>does </a:t>
            </a:r>
            <a:r>
              <a:rPr lang="en-US" sz="2400" dirty="0">
                <a:latin typeface="Times New Roman" panose="02020603050405020304" pitchFamily="18" charset="0"/>
                <a:cs typeface="Times New Roman" panose="02020603050405020304" pitchFamily="18" charset="0"/>
              </a:rPr>
              <a:t>represent a non-surgical form of “berry picking” which has been condemned in the </a:t>
            </a:r>
            <a:r>
              <a:rPr lang="en-US" sz="2400" dirty="0" smtClean="0">
                <a:latin typeface="Times New Roman" panose="02020603050405020304" pitchFamily="18" charset="0"/>
                <a:cs typeface="Times New Roman" panose="02020603050405020304" pitchFamily="18" charset="0"/>
              </a:rPr>
              <a:t>surgical literature </a:t>
            </a:r>
            <a:r>
              <a:rPr lang="en-US" sz="2400" dirty="0">
                <a:latin typeface="Times New Roman" panose="02020603050405020304" pitchFamily="18" charset="0"/>
                <a:cs typeface="Times New Roman" panose="02020603050405020304" pitchFamily="18" charset="0"/>
              </a:rPr>
              <a:t>for many years as </a:t>
            </a:r>
            <a:r>
              <a:rPr lang="en-US" sz="2400" dirty="0">
                <a:solidFill>
                  <a:srgbClr val="C00000"/>
                </a:solidFill>
                <a:latin typeface="Times New Roman" panose="02020603050405020304" pitchFamily="18" charset="0"/>
                <a:cs typeface="Times New Roman" panose="02020603050405020304" pitchFamily="18" charset="0"/>
              </a:rPr>
              <a:t>incomplete treatment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000" dirty="0">
              <a:solidFill>
                <a:srgbClr val="92D050"/>
              </a:solidFill>
              <a:latin typeface="Times New Roman" panose="02020603050405020304" pitchFamily="18" charset="0"/>
              <a:cs typeface="Times New Roman" panose="02020603050405020304" pitchFamily="18" charset="0"/>
            </a:endParaRPr>
          </a:p>
          <a:p>
            <a:endParaRPr lang="en-US" sz="2000" dirty="0" smtClean="0">
              <a:solidFill>
                <a:srgbClr val="92D050"/>
              </a:solidFill>
              <a:latin typeface="Times New Roman" panose="02020603050405020304" pitchFamily="18" charset="0"/>
              <a:cs typeface="Times New Roman" panose="02020603050405020304" pitchFamily="18" charset="0"/>
            </a:endParaRPr>
          </a:p>
          <a:p>
            <a:endParaRPr lang="en-US" sz="2000" dirty="0">
              <a:solidFill>
                <a:srgbClr val="92D050"/>
              </a:solidFill>
            </a:endParaRPr>
          </a:p>
          <a:p>
            <a:r>
              <a:rPr lang="en-US" sz="2000" dirty="0">
                <a:solidFill>
                  <a:srgbClr val="92D050"/>
                </a:solidFill>
                <a:latin typeface="Times New Roman" panose="02020603050405020304" pitchFamily="18" charset="0"/>
                <a:cs typeface="Times New Roman" panose="02020603050405020304" pitchFamily="18" charset="0"/>
              </a:rPr>
              <a:t>ATA 2015</a:t>
            </a:r>
          </a:p>
          <a:p>
            <a:endParaRPr lang="en-US" sz="2000" dirty="0" smtClean="0">
              <a:solidFill>
                <a:srgbClr val="92D050"/>
              </a:solidFill>
            </a:endParaRPr>
          </a:p>
          <a:p>
            <a:endParaRPr lang="en-US" sz="2000" dirty="0">
              <a:solidFill>
                <a:srgbClr val="92D050"/>
              </a:solidFill>
            </a:endParaRPr>
          </a:p>
          <a:p>
            <a:endParaRPr lang="en-US" sz="2000" dirty="0" smtClean="0">
              <a:solidFill>
                <a:srgbClr val="92D050"/>
              </a:solidFill>
            </a:endParaRPr>
          </a:p>
          <a:p>
            <a:endParaRPr lang="en-US" sz="2000" dirty="0">
              <a:solidFill>
                <a:srgbClr val="92D050"/>
              </a:solidFill>
            </a:endParaRPr>
          </a:p>
          <a:p>
            <a:r>
              <a:rPr lang="en-US" sz="2000" dirty="0" smtClean="0">
                <a:solidFill>
                  <a:srgbClr val="92D050"/>
                </a:solidFill>
              </a:rPr>
              <a:t>ATA </a:t>
            </a:r>
            <a:r>
              <a:rPr lang="en-US" sz="2000" dirty="0">
                <a:solidFill>
                  <a:srgbClr val="92D050"/>
                </a:solidFill>
              </a:rPr>
              <a:t>2015</a:t>
            </a:r>
          </a:p>
        </p:txBody>
      </p:sp>
    </p:spTree>
    <p:extLst>
      <p:ext uri="{BB962C8B-B14F-4D97-AF65-F5344CB8AC3E}">
        <p14:creationId xmlns:p14="http://schemas.microsoft.com/office/powerpoint/2010/main" val="6466800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Times New Roman" panose="02020603050405020304" pitchFamily="18" charset="0"/>
                <a:cs typeface="Times New Roman" panose="02020603050405020304" pitchFamily="18" charset="0"/>
              </a:rPr>
              <a:t>Formal neck compartmental dissection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still the </a:t>
            </a:r>
            <a:r>
              <a:rPr lang="en-US" b="1" dirty="0">
                <a:solidFill>
                  <a:srgbClr val="C00000"/>
                </a:solidFill>
                <a:latin typeface="Times New Roman" panose="02020603050405020304" pitchFamily="18" charset="0"/>
                <a:cs typeface="Times New Roman" panose="02020603050405020304" pitchFamily="18" charset="0"/>
              </a:rPr>
              <a:t>first-line therapy </a:t>
            </a:r>
            <a:r>
              <a:rPr lang="en-US" dirty="0">
                <a:latin typeface="Times New Roman" panose="02020603050405020304" pitchFamily="18" charset="0"/>
                <a:cs typeface="Times New Roman" panose="02020603050405020304" pitchFamily="18" charset="0"/>
              </a:rPr>
              <a:t>in DTC patients with clinically apparent or progressive lymph node metastases. When deciding for the optimal strategy of care for a patient’s lymph node metastases, previous treatment modalities should also be taken into consideration</a:t>
            </a:r>
            <a:r>
              <a:rPr lang="en-US" dirty="0" smtClean="0">
                <a:latin typeface="Times New Roman" panose="02020603050405020304" pitchFamily="18" charset="0"/>
                <a:cs typeface="Times New Roman" panose="02020603050405020304" pitchFamily="18" charset="0"/>
              </a:rPr>
              <a:t>.</a:t>
            </a:r>
          </a:p>
          <a:p>
            <a:r>
              <a:rPr lang="en-US" sz="1600" dirty="0" smtClean="0">
                <a:solidFill>
                  <a:srgbClr val="92D050"/>
                </a:solidFill>
                <a:latin typeface="Times New Roman" panose="02020603050405020304" pitchFamily="18" charset="0"/>
                <a:cs typeface="Times New Roman" panose="02020603050405020304" pitchFamily="18" charset="0"/>
              </a:rPr>
              <a:t>ATA2015</a:t>
            </a:r>
            <a:endParaRPr lang="en-US" sz="1600" dirty="0">
              <a:solidFill>
                <a:srgbClr val="92D05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82160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856984" cy="6597352"/>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UPEI had not previously </a:t>
            </a:r>
            <a:r>
              <a:rPr lang="en-US" dirty="0" smtClean="0">
                <a:latin typeface="Times New Roman" panose="02020603050405020304" pitchFamily="18" charset="0"/>
                <a:cs typeface="Times New Roman" panose="02020603050405020304" pitchFamily="18" charset="0"/>
              </a:rPr>
              <a:t>been used </a:t>
            </a:r>
            <a:r>
              <a:rPr lang="en-US" dirty="0">
                <a:latin typeface="Times New Roman" panose="02020603050405020304" pitchFamily="18" charset="0"/>
                <a:cs typeface="Times New Roman" panose="02020603050405020304" pitchFamily="18" charset="0"/>
              </a:rPr>
              <a:t>to treat “recurrent’ NNM in differentiated </a:t>
            </a:r>
            <a:r>
              <a:rPr lang="en-US" dirty="0" smtClean="0">
                <a:latin typeface="Times New Roman" panose="02020603050405020304" pitchFamily="18" charset="0"/>
                <a:cs typeface="Times New Roman" panose="02020603050405020304" pitchFamily="18" charset="0"/>
              </a:rPr>
              <a:t>thyroid cancer </a:t>
            </a:r>
            <a:r>
              <a:rPr lang="en-US" dirty="0">
                <a:latin typeface="Times New Roman" panose="02020603050405020304" pitchFamily="18" charset="0"/>
                <a:cs typeface="Times New Roman" panose="02020603050405020304" pitchFamily="18" charset="0"/>
              </a:rPr>
              <a:t>when, in </a:t>
            </a:r>
            <a:r>
              <a:rPr lang="en-US" b="1" dirty="0">
                <a:solidFill>
                  <a:srgbClr val="C00000"/>
                </a:solidFill>
                <a:latin typeface="Times New Roman" panose="02020603050405020304" pitchFamily="18" charset="0"/>
                <a:cs typeface="Times New Roman" panose="02020603050405020304" pitchFamily="18" charset="0"/>
              </a:rPr>
              <a:t>1991</a:t>
            </a:r>
            <a:r>
              <a:rPr lang="en-US" dirty="0">
                <a:latin typeface="Times New Roman" panose="02020603050405020304" pitchFamily="18" charset="0"/>
                <a:cs typeface="Times New Roman" panose="02020603050405020304" pitchFamily="18" charset="0"/>
              </a:rPr>
              <a:t>, a 46-year old </a:t>
            </a:r>
            <a:r>
              <a:rPr lang="en-US" b="1" dirty="0">
                <a:solidFill>
                  <a:srgbClr val="C00000"/>
                </a:solidFill>
                <a:latin typeface="Times New Roman" panose="02020603050405020304" pitchFamily="18" charset="0"/>
                <a:cs typeface="Times New Roman" panose="02020603050405020304" pitchFamily="18" charset="0"/>
              </a:rPr>
              <a:t>psychiatris</a:t>
            </a:r>
            <a:r>
              <a:rPr lang="en-US" b="1" dirty="0">
                <a:solidFill>
                  <a:srgbClr val="FF0000"/>
                </a:solidFill>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presented to </a:t>
            </a:r>
            <a:r>
              <a:rPr lang="en-US" dirty="0">
                <a:latin typeface="Times New Roman" panose="02020603050405020304" pitchFamily="18" charset="0"/>
                <a:cs typeface="Times New Roman" panose="02020603050405020304" pitchFamily="18" charset="0"/>
              </a:rPr>
              <a:t>Mayo Clinic with stage IV medullary </a:t>
            </a:r>
            <a:r>
              <a:rPr lang="en-US" dirty="0" smtClean="0">
                <a:latin typeface="Times New Roman" panose="02020603050405020304" pitchFamily="18" charset="0"/>
                <a:cs typeface="Times New Roman" panose="02020603050405020304" pitchFamily="18" charset="0"/>
              </a:rPr>
              <a:t>thyroid carcinoma</a:t>
            </a:r>
            <a:r>
              <a:rPr lang="en-US" dirty="0">
                <a:latin typeface="Times New Roman" panose="02020603050405020304" pitchFamily="18" charset="0"/>
                <a:cs typeface="Times New Roman" panose="02020603050405020304" pitchFamily="18" charset="0"/>
              </a:rPr>
              <a:t>. He had a history of three previous neck</a:t>
            </a:r>
          </a:p>
          <a:p>
            <a:r>
              <a:rPr lang="en-US" dirty="0">
                <a:latin typeface="Times New Roman" panose="02020603050405020304" pitchFamily="18" charset="0"/>
                <a:cs typeface="Times New Roman" panose="02020603050405020304" pitchFamily="18" charset="0"/>
              </a:rPr>
              <a:t>surgeries and, in order to completely excise tumor, his</a:t>
            </a:r>
          </a:p>
          <a:p>
            <a:r>
              <a:rPr lang="en-US" dirty="0">
                <a:latin typeface="Times New Roman" panose="02020603050405020304" pitchFamily="18" charset="0"/>
                <a:cs typeface="Times New Roman" panose="02020603050405020304" pitchFamily="18" charset="0"/>
              </a:rPr>
              <a:t>right recurrent laryngeal nerve (RLN) had been sacrificed.</a:t>
            </a:r>
          </a:p>
          <a:p>
            <a:r>
              <a:rPr lang="en-US" dirty="0">
                <a:latin typeface="Times New Roman" panose="02020603050405020304" pitchFamily="18" charset="0"/>
                <a:cs typeface="Times New Roman" panose="02020603050405020304" pitchFamily="18" charset="0"/>
              </a:rPr>
              <a:t>Unfortunately, he now had two NNM in left level</a:t>
            </a:r>
          </a:p>
          <a:p>
            <a:r>
              <a:rPr lang="en-US" dirty="0">
                <a:latin typeface="Times New Roman" panose="02020603050405020304" pitchFamily="18" charset="0"/>
                <a:cs typeface="Times New Roman" panose="02020603050405020304" pitchFamily="18" charset="0"/>
              </a:rPr>
              <a:t>VI, which threatened his remaining RLN, as well as his</a:t>
            </a:r>
          </a:p>
          <a:p>
            <a:r>
              <a:rPr lang="en-US" dirty="0">
                <a:latin typeface="Times New Roman" panose="02020603050405020304" pitchFamily="18" charset="0"/>
                <a:cs typeface="Times New Roman" panose="02020603050405020304" pitchFamily="18" charset="0"/>
              </a:rPr>
              <a:t>livelihood. He underwent successful ultrasound-guided</a:t>
            </a:r>
          </a:p>
          <a:p>
            <a:r>
              <a:rPr lang="en-US" dirty="0">
                <a:latin typeface="Times New Roman" panose="02020603050405020304" pitchFamily="18" charset="0"/>
                <a:cs typeface="Times New Roman" panose="02020603050405020304" pitchFamily="18" charset="0"/>
              </a:rPr>
              <a:t>percutaneous ethanol ablation (UPEA) of two left central</a:t>
            </a:r>
          </a:p>
          <a:p>
            <a:r>
              <a:rPr lang="en-US" dirty="0">
                <a:latin typeface="Times New Roman" panose="02020603050405020304" pitchFamily="18" charset="0"/>
                <a:cs typeface="Times New Roman" panose="02020603050405020304" pitchFamily="18" charset="0"/>
              </a:rPr>
              <a:t>compartment NNM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His injected NNM disappeared</a:t>
            </a:r>
          </a:p>
          <a:p>
            <a:r>
              <a:rPr lang="en-US" dirty="0">
                <a:latin typeface="Times New Roman" panose="02020603050405020304" pitchFamily="18" charset="0"/>
                <a:cs typeface="Times New Roman" panose="02020603050405020304" pitchFamily="18" charset="0"/>
              </a:rPr>
              <a:t>on careful ultrasound scanning within 10 months, and</a:t>
            </a:r>
          </a:p>
          <a:p>
            <a:r>
              <a:rPr lang="en-US" dirty="0">
                <a:latin typeface="Times New Roman" panose="02020603050405020304" pitchFamily="18" charset="0"/>
                <a:cs typeface="Times New Roman" panose="02020603050405020304" pitchFamily="18" charset="0"/>
              </a:rPr>
              <a:t>did not recur after twenty years of </a:t>
            </a:r>
            <a:r>
              <a:rPr lang="en-US" dirty="0" smtClean="0">
                <a:latin typeface="Times New Roman" panose="02020603050405020304" pitchFamily="18" charset="0"/>
                <a:cs typeface="Times New Roman" panose="02020603050405020304" pitchFamily="18" charset="0"/>
              </a:rPr>
              <a:t>follow-up.</a:t>
            </a:r>
          </a:p>
          <a:p>
            <a:r>
              <a:rPr lang="en-US" sz="2100" dirty="0" smtClean="0">
                <a:solidFill>
                  <a:srgbClr val="92D050"/>
                </a:solidFill>
              </a:rPr>
              <a:t>Percutaneous ethanol ablation of neck nodal metastases in papillary thyroid carcinoma</a:t>
            </a:r>
          </a:p>
          <a:p>
            <a:r>
              <a:rPr lang="en-US" sz="2000" dirty="0">
                <a:solidFill>
                  <a:srgbClr val="92D050"/>
                </a:solidFill>
              </a:rPr>
              <a:t>Thyroid</a:t>
            </a:r>
          </a:p>
          <a:p>
            <a:r>
              <a:rPr lang="en-US" sz="2000" dirty="0">
                <a:solidFill>
                  <a:srgbClr val="92D050"/>
                </a:solidFill>
              </a:rPr>
              <a:t>International</a:t>
            </a:r>
          </a:p>
          <a:p>
            <a:r>
              <a:rPr lang="en-US" sz="2000" dirty="0">
                <a:solidFill>
                  <a:srgbClr val="92D050"/>
                </a:solidFill>
              </a:rPr>
              <a:t>· 2–2012</a:t>
            </a:r>
          </a:p>
          <a:p>
            <a:r>
              <a:rPr lang="en-US" sz="2000" dirty="0">
                <a:solidFill>
                  <a:srgbClr val="92D050"/>
                </a:solidFill>
              </a:rPr>
              <a:t>Merck</a:t>
            </a:r>
          </a:p>
          <a:p>
            <a:r>
              <a:rPr lang="de-DE" sz="2000" dirty="0">
                <a:solidFill>
                  <a:srgbClr val="92D050"/>
                </a:solidFill>
              </a:rPr>
              <a:t>KGaA, Darmstadt, Germany, D-64271 Darmstadt</a:t>
            </a:r>
          </a:p>
          <a:p>
            <a:r>
              <a:rPr lang="en-US" sz="2000" dirty="0">
                <a:solidFill>
                  <a:srgbClr val="92D050"/>
                </a:solidFill>
              </a:rPr>
              <a:t>ISSN </a:t>
            </a:r>
            <a:r>
              <a:rPr lang="en-US" sz="2000" dirty="0" smtClean="0">
                <a:solidFill>
                  <a:srgbClr val="92D050"/>
                </a:solidFill>
              </a:rPr>
              <a:t>0946-5464(R6)</a:t>
            </a:r>
            <a:endParaRPr lang="en-US" sz="2100"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273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1520" y="1600200"/>
            <a:ext cx="8435280" cy="5141168"/>
          </a:xfrm>
        </p:spPr>
        <p:txBody>
          <a:bodyPr>
            <a:normAutofit fontScale="85000" lnSpcReduction="10000"/>
          </a:bodyPr>
          <a:lstStyle/>
          <a:p>
            <a:r>
              <a:rPr lang="en-US" dirty="0">
                <a:latin typeface="Times New Roman" pitchFamily="18" charset="0"/>
                <a:cs typeface="Times New Roman" pitchFamily="18" charset="0"/>
              </a:rPr>
              <a:t>The role of PEI in treating recurrent NNM in differentiated</a:t>
            </a:r>
          </a:p>
          <a:p>
            <a:r>
              <a:rPr lang="en-US" dirty="0">
                <a:latin typeface="Times New Roman" pitchFamily="18" charset="0"/>
                <a:cs typeface="Times New Roman" pitchFamily="18" charset="0"/>
              </a:rPr>
              <a:t>thyroid cancer had not been established when, in</a:t>
            </a:r>
          </a:p>
          <a:p>
            <a:r>
              <a:rPr lang="en-US" dirty="0">
                <a:latin typeface="Times New Roman" pitchFamily="18" charset="0"/>
                <a:cs typeface="Times New Roman" pitchFamily="18" charset="0"/>
              </a:rPr>
              <a:t>1991, PUEA was successfully used to treat the central</a:t>
            </a:r>
          </a:p>
          <a:p>
            <a:r>
              <a:rPr lang="en-US" dirty="0">
                <a:latin typeface="Times New Roman" pitchFamily="18" charset="0"/>
                <a:cs typeface="Times New Roman" pitchFamily="18" charset="0"/>
              </a:rPr>
              <a:t>compartment nodes of a 46-year old Mayo Clinic patient</a:t>
            </a:r>
          </a:p>
          <a:p>
            <a:r>
              <a:rPr lang="en-US" dirty="0">
                <a:latin typeface="Times New Roman" pitchFamily="18" charset="0"/>
                <a:cs typeface="Times New Roman" pitchFamily="18" charset="0"/>
              </a:rPr>
              <a:t>with medullary thyroid carcinoma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Our first opportunity</a:t>
            </a:r>
          </a:p>
          <a:p>
            <a:r>
              <a:rPr lang="en-US" dirty="0">
                <a:latin typeface="Times New Roman" pitchFamily="18" charset="0"/>
                <a:cs typeface="Times New Roman" pitchFamily="18" charset="0"/>
              </a:rPr>
              <a:t>to treat NNM in PTC came in 1993, with the</a:t>
            </a:r>
          </a:p>
          <a:p>
            <a:r>
              <a:rPr lang="en-US" dirty="0">
                <a:latin typeface="Times New Roman" pitchFamily="18" charset="0"/>
                <a:cs typeface="Times New Roman" pitchFamily="18" charset="0"/>
              </a:rPr>
              <a:t>referral to </a:t>
            </a:r>
            <a:r>
              <a:rPr lang="en-US" dirty="0">
                <a:solidFill>
                  <a:srgbClr val="C00000"/>
                </a:solidFill>
                <a:latin typeface="Times New Roman" pitchFamily="18" charset="0"/>
                <a:cs typeface="Times New Roman" pitchFamily="18" charset="0"/>
              </a:rPr>
              <a:t>Mayo of a 34 year old woman</a:t>
            </a:r>
            <a:r>
              <a:rPr lang="en-US" dirty="0">
                <a:latin typeface="Times New Roman" pitchFamily="18" charset="0"/>
                <a:cs typeface="Times New Roman" pitchFamily="18" charset="0"/>
              </a:rPr>
              <a:t>, diagnosed</a:t>
            </a:r>
          </a:p>
          <a:p>
            <a:r>
              <a:rPr lang="en-US" dirty="0">
                <a:latin typeface="Times New Roman" pitchFamily="18" charset="0"/>
                <a:cs typeface="Times New Roman" pitchFamily="18" charset="0"/>
              </a:rPr>
              <a:t>with PTC in 1989 after the discovery of a palpable node</a:t>
            </a:r>
          </a:p>
          <a:p>
            <a:r>
              <a:rPr lang="en-US" dirty="0">
                <a:latin typeface="Times New Roman" pitchFamily="18" charset="0"/>
                <a:cs typeface="Times New Roman" pitchFamily="18" charset="0"/>
              </a:rPr>
              <a:t>in the neck</a:t>
            </a:r>
            <a:r>
              <a:rPr lang="en-US" dirty="0" smtClean="0">
                <a:latin typeface="Times New Roman" pitchFamily="18" charset="0"/>
                <a:cs typeface="Times New Roman" pitchFamily="18" charset="0"/>
              </a:rPr>
              <a:t>.</a:t>
            </a:r>
          </a:p>
          <a:p>
            <a:r>
              <a:rPr lang="en-US" sz="1800" dirty="0" smtClean="0">
                <a:solidFill>
                  <a:srgbClr val="92D050"/>
                </a:solidFill>
              </a:rPr>
              <a:t>R6</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437195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latin typeface="Times New Roman" pitchFamily="18" charset="0"/>
                <a:cs typeface="Times New Roman" pitchFamily="18" charset="0"/>
              </a:rPr>
              <a:t>She initially underwent total thyroidectomy</a:t>
            </a:r>
          </a:p>
          <a:p>
            <a:r>
              <a:rPr lang="en-US" dirty="0">
                <a:latin typeface="Times New Roman" pitchFamily="18" charset="0"/>
                <a:cs typeface="Times New Roman" pitchFamily="18" charset="0"/>
              </a:rPr>
              <a:t>with left radical neck dissection. At the time of surgery,</a:t>
            </a:r>
          </a:p>
          <a:p>
            <a:r>
              <a:rPr lang="en-US" dirty="0">
                <a:latin typeface="Times New Roman" pitchFamily="18" charset="0"/>
                <a:cs typeface="Times New Roman" pitchFamily="18" charset="0"/>
              </a:rPr>
              <a:t>an </a:t>
            </a:r>
            <a:r>
              <a:rPr lang="en-US" dirty="0" err="1">
                <a:solidFill>
                  <a:srgbClr val="C00000"/>
                </a:solidFill>
                <a:latin typeface="Times New Roman" pitchFamily="18" charset="0"/>
                <a:cs typeface="Times New Roman" pitchFamily="18" charset="0"/>
              </a:rPr>
              <a:t>unresectable</a:t>
            </a:r>
            <a:r>
              <a:rPr lang="en-US" dirty="0">
                <a:solidFill>
                  <a:srgbClr val="C00000"/>
                </a:solidFill>
                <a:latin typeface="Times New Roman" pitchFamily="18" charset="0"/>
                <a:cs typeface="Times New Roman" pitchFamily="18" charset="0"/>
              </a:rPr>
              <a:t> tumor </a:t>
            </a:r>
            <a:r>
              <a:rPr lang="en-US" dirty="0">
                <a:latin typeface="Times New Roman" pitchFamily="18" charset="0"/>
                <a:cs typeface="Times New Roman" pitchFamily="18" charset="0"/>
              </a:rPr>
              <a:t>mass of 32 x 10 x 10 mm adjacent</a:t>
            </a:r>
          </a:p>
          <a:p>
            <a:r>
              <a:rPr lang="en-US" dirty="0">
                <a:latin typeface="Times New Roman" pitchFamily="18" charset="0"/>
                <a:cs typeface="Times New Roman" pitchFamily="18" charset="0"/>
              </a:rPr>
              <a:t>to the </a:t>
            </a:r>
            <a:r>
              <a:rPr lang="en-US" dirty="0">
                <a:solidFill>
                  <a:srgbClr val="C00000"/>
                </a:solidFill>
                <a:latin typeface="Times New Roman" pitchFamily="18" charset="0"/>
                <a:cs typeface="Times New Roman" pitchFamily="18" charset="0"/>
              </a:rPr>
              <a:t>left carotid bulb </a:t>
            </a:r>
            <a:r>
              <a:rPr lang="en-US" dirty="0">
                <a:latin typeface="Times New Roman" pitchFamily="18" charset="0"/>
                <a:cs typeface="Times New Roman" pitchFamily="18" charset="0"/>
              </a:rPr>
              <a:t>was discovered, and was considered</a:t>
            </a:r>
          </a:p>
          <a:p>
            <a:r>
              <a:rPr lang="en-US" dirty="0" err="1">
                <a:latin typeface="Times New Roman" pitchFamily="18" charset="0"/>
                <a:cs typeface="Times New Roman" pitchFamily="18" charset="0"/>
              </a:rPr>
              <a:t>unresectable</a:t>
            </a:r>
            <a:r>
              <a:rPr lang="en-US" dirty="0">
                <a:latin typeface="Times New Roman" pitchFamily="18" charset="0"/>
                <a:cs typeface="Times New Roman" pitchFamily="18" charset="0"/>
              </a:rPr>
              <a:t>. She underwent remnant ablation</a:t>
            </a:r>
          </a:p>
          <a:p>
            <a:r>
              <a:rPr lang="en-US" dirty="0">
                <a:latin typeface="Times New Roman" pitchFamily="18" charset="0"/>
                <a:cs typeface="Times New Roman" pitchFamily="18" charset="0"/>
              </a:rPr>
              <a:t>with 135 </a:t>
            </a:r>
            <a:r>
              <a:rPr lang="en-US" dirty="0" err="1">
                <a:latin typeface="Times New Roman" pitchFamily="18" charset="0"/>
                <a:cs typeface="Times New Roman" pitchFamily="18" charset="0"/>
              </a:rPr>
              <a:t>mCi</a:t>
            </a:r>
            <a:r>
              <a:rPr lang="en-US" dirty="0">
                <a:latin typeface="Times New Roman" pitchFamily="18" charset="0"/>
                <a:cs typeface="Times New Roman" pitchFamily="18" charset="0"/>
              </a:rPr>
              <a:t> of 131I. In 1991, the carotid-bulb mass was</a:t>
            </a:r>
          </a:p>
          <a:p>
            <a:r>
              <a:rPr lang="en-US" dirty="0">
                <a:latin typeface="Times New Roman" pitchFamily="18" charset="0"/>
                <a:cs typeface="Times New Roman" pitchFamily="18" charset="0"/>
              </a:rPr>
              <a:t>found to be enlarging and her neck subsequently</a:t>
            </a:r>
          </a:p>
          <a:p>
            <a:r>
              <a:rPr lang="en-US" dirty="0">
                <a:latin typeface="Times New Roman" pitchFamily="18" charset="0"/>
                <a:cs typeface="Times New Roman" pitchFamily="18" charset="0"/>
              </a:rPr>
              <a:t>received 5400 </a:t>
            </a:r>
            <a:r>
              <a:rPr lang="en-US" dirty="0" err="1">
                <a:latin typeface="Times New Roman" pitchFamily="18" charset="0"/>
                <a:cs typeface="Times New Roman" pitchFamily="18" charset="0"/>
              </a:rPr>
              <a:t>cGy</a:t>
            </a:r>
            <a:r>
              <a:rPr lang="en-US" dirty="0">
                <a:latin typeface="Times New Roman" pitchFamily="18" charset="0"/>
                <a:cs typeface="Times New Roman" pitchFamily="18" charset="0"/>
              </a:rPr>
              <a:t> of external beam radiation. She was</a:t>
            </a:r>
          </a:p>
          <a:p>
            <a:r>
              <a:rPr lang="en-US" dirty="0">
                <a:latin typeface="Times New Roman" pitchFamily="18" charset="0"/>
                <a:cs typeface="Times New Roman" pitchFamily="18" charset="0"/>
              </a:rPr>
              <a:t>referred in 1992 to Mayo Clinic after undergoing elsewhere</a:t>
            </a:r>
          </a:p>
          <a:p>
            <a:r>
              <a:rPr lang="en-US" dirty="0">
                <a:latin typeface="Times New Roman" pitchFamily="18" charset="0"/>
                <a:cs typeface="Times New Roman" pitchFamily="18" charset="0"/>
              </a:rPr>
              <a:t>a second neck surgery, where the surgeon </a:t>
            </a:r>
            <a:r>
              <a:rPr lang="en-US" dirty="0" smtClean="0">
                <a:latin typeface="Times New Roman" pitchFamily="18" charset="0"/>
                <a:cs typeface="Times New Roman" pitchFamily="18" charset="0"/>
              </a:rPr>
              <a:t>again </a:t>
            </a:r>
            <a:r>
              <a:rPr lang="en-US" dirty="0">
                <a:latin typeface="Times New Roman" pitchFamily="18" charset="0"/>
                <a:cs typeface="Times New Roman" pitchFamily="18" charset="0"/>
              </a:rPr>
              <a:t>judged the mass to be </a:t>
            </a:r>
            <a:r>
              <a:rPr lang="en-US" dirty="0" err="1">
                <a:latin typeface="Times New Roman" pitchFamily="18" charset="0"/>
                <a:cs typeface="Times New Roman" pitchFamily="18" charset="0"/>
              </a:rPr>
              <a:t>unresectable</a:t>
            </a:r>
            <a:r>
              <a:rPr lang="en-US" dirty="0" smtClean="0">
                <a:latin typeface="Times New Roman" pitchFamily="18" charset="0"/>
                <a:cs typeface="Times New Roman" pitchFamily="18" charset="0"/>
              </a:rPr>
              <a:t>.</a:t>
            </a:r>
          </a:p>
          <a:p>
            <a:r>
              <a:rPr lang="en-US" sz="1800" dirty="0" smtClean="0">
                <a:solidFill>
                  <a:srgbClr val="92D050"/>
                </a:solidFill>
                <a:latin typeface="Times New Roman" pitchFamily="18" charset="0"/>
                <a:cs typeface="Times New Roman" pitchFamily="18" charset="0"/>
              </a:rPr>
              <a:t>R6</a:t>
            </a:r>
            <a:endParaRPr lang="en-US" sz="1800" dirty="0">
              <a:solidFill>
                <a:srgbClr val="92D050"/>
              </a:solidFill>
              <a:latin typeface="Times New Roman" pitchFamily="18" charset="0"/>
              <a:cs typeface="Times New Roman" pitchFamily="18" charset="0"/>
            </a:endParaRPr>
          </a:p>
        </p:txBody>
      </p:sp>
    </p:spTree>
    <p:extLst>
      <p:ext uri="{BB962C8B-B14F-4D97-AF65-F5344CB8AC3E}">
        <p14:creationId xmlns:p14="http://schemas.microsoft.com/office/powerpoint/2010/main" val="4222660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6525344"/>
          </a:xfrm>
        </p:spPr>
        <p:txBody>
          <a:bodyPr>
            <a:normAutofit fontScale="85000" lnSpcReduction="10000"/>
          </a:bodyPr>
          <a:lstStyle/>
          <a:p>
            <a:r>
              <a:rPr lang="en-US" dirty="0">
                <a:latin typeface="Times New Roman" pitchFamily="18" charset="0"/>
                <a:cs typeface="Times New Roman" pitchFamily="18" charset="0"/>
              </a:rPr>
              <a:t>Mayo surgeons</a:t>
            </a:r>
          </a:p>
          <a:p>
            <a:r>
              <a:rPr lang="en-US" dirty="0">
                <a:latin typeface="Times New Roman" pitchFamily="18" charset="0"/>
                <a:cs typeface="Times New Roman" pitchFamily="18" charset="0"/>
              </a:rPr>
              <a:t>were also unwilling to consider a third surgery and it</a:t>
            </a:r>
          </a:p>
          <a:p>
            <a:r>
              <a:rPr lang="en-US" dirty="0">
                <a:latin typeface="Times New Roman" pitchFamily="18" charset="0"/>
                <a:cs typeface="Times New Roman" pitchFamily="18" charset="0"/>
              </a:rPr>
              <a:t>was felt that the patient would not benefit from further</a:t>
            </a:r>
          </a:p>
          <a:p>
            <a:r>
              <a:rPr lang="en-US" dirty="0">
                <a:latin typeface="Times New Roman" pitchFamily="18" charset="0"/>
                <a:cs typeface="Times New Roman" pitchFamily="18" charset="0"/>
              </a:rPr>
              <a:t>RAI or external irradiation. She was initially observed</a:t>
            </a:r>
          </a:p>
          <a:p>
            <a:r>
              <a:rPr lang="en-US" dirty="0">
                <a:latin typeface="Times New Roman" pitchFamily="18" charset="0"/>
                <a:cs typeface="Times New Roman" pitchFamily="18" charset="0"/>
              </a:rPr>
              <a:t>with serial imaging, but the mass enlarged over time. In</a:t>
            </a:r>
          </a:p>
          <a:p>
            <a:r>
              <a:rPr lang="en-US" dirty="0">
                <a:latin typeface="Times New Roman" pitchFamily="18" charset="0"/>
                <a:cs typeface="Times New Roman" pitchFamily="18" charset="0"/>
              </a:rPr>
              <a:t>May 1993, the node measured 3.2 cm in length by 1 cm</a:t>
            </a:r>
          </a:p>
          <a:p>
            <a:r>
              <a:rPr lang="en-US" dirty="0">
                <a:latin typeface="Times New Roman" pitchFamily="18" charset="0"/>
                <a:cs typeface="Times New Roman" pitchFamily="18" charset="0"/>
              </a:rPr>
              <a:t>in AP and transverse dimension. Under sterile conditions</a:t>
            </a:r>
          </a:p>
          <a:p>
            <a:r>
              <a:rPr lang="en-US" dirty="0">
                <a:latin typeface="Times New Roman" pitchFamily="18" charset="0"/>
                <a:cs typeface="Times New Roman" pitchFamily="18" charset="0"/>
              </a:rPr>
              <a:t>and real-time guidance, a total </a:t>
            </a:r>
            <a:r>
              <a:rPr lang="en-US" dirty="0">
                <a:solidFill>
                  <a:srgbClr val="C00000"/>
                </a:solidFill>
                <a:latin typeface="Times New Roman" pitchFamily="18" charset="0"/>
                <a:cs typeface="Times New Roman" pitchFamily="18" charset="0"/>
              </a:rPr>
              <a:t>of 0.5 cc of 95 %</a:t>
            </a:r>
          </a:p>
          <a:p>
            <a:r>
              <a:rPr lang="en-US" dirty="0">
                <a:solidFill>
                  <a:srgbClr val="C00000"/>
                </a:solidFill>
                <a:latin typeface="Times New Roman" pitchFamily="18" charset="0"/>
                <a:cs typeface="Times New Roman" pitchFamily="18" charset="0"/>
              </a:rPr>
              <a:t>ethanol</a:t>
            </a:r>
            <a:r>
              <a:rPr lang="en-US" dirty="0">
                <a:latin typeface="Times New Roman" pitchFamily="18" charset="0"/>
                <a:cs typeface="Times New Roman" pitchFamily="18" charset="0"/>
              </a:rPr>
              <a:t> was carefully injected by Prof J William</a:t>
            </a:r>
          </a:p>
          <a:p>
            <a:r>
              <a:rPr lang="en-US" dirty="0" err="1">
                <a:latin typeface="Times New Roman" pitchFamily="18" charset="0"/>
                <a:cs typeface="Times New Roman" pitchFamily="18" charset="0"/>
              </a:rPr>
              <a:t>Charboneau</a:t>
            </a:r>
            <a:r>
              <a:rPr lang="en-US" dirty="0">
                <a:latin typeface="Times New Roman" pitchFamily="18" charset="0"/>
                <a:cs typeface="Times New Roman" pitchFamily="18" charset="0"/>
              </a:rPr>
              <a:t> into multiple areas of the </a:t>
            </a:r>
            <a:r>
              <a:rPr lang="en-US" dirty="0" smtClean="0">
                <a:latin typeface="Times New Roman" pitchFamily="18" charset="0"/>
                <a:cs typeface="Times New Roman" pitchFamily="18" charset="0"/>
              </a:rPr>
              <a:t>node. Over </a:t>
            </a:r>
            <a:r>
              <a:rPr lang="en-US" dirty="0">
                <a:latin typeface="Times New Roman" pitchFamily="18" charset="0"/>
                <a:cs typeface="Times New Roman" pitchFamily="18" charset="0"/>
              </a:rPr>
              <a:t>a</a:t>
            </a:r>
          </a:p>
          <a:p>
            <a:r>
              <a:rPr lang="en-US" dirty="0">
                <a:latin typeface="Times New Roman" pitchFamily="18" charset="0"/>
                <a:cs typeface="Times New Roman" pitchFamily="18" charset="0"/>
              </a:rPr>
              <a:t>period of </a:t>
            </a:r>
            <a:r>
              <a:rPr lang="en-US" dirty="0">
                <a:solidFill>
                  <a:srgbClr val="C00000"/>
                </a:solidFill>
                <a:latin typeface="Times New Roman" pitchFamily="18" charset="0"/>
                <a:cs typeface="Times New Roman" pitchFamily="18" charset="0"/>
              </a:rPr>
              <a:t>ten months</a:t>
            </a:r>
            <a:r>
              <a:rPr lang="en-US" dirty="0">
                <a:latin typeface="Times New Roman" pitchFamily="18" charset="0"/>
                <a:cs typeface="Times New Roman" pitchFamily="18" charset="0"/>
              </a:rPr>
              <a:t>, the patient received, under</a:t>
            </a:r>
          </a:p>
          <a:p>
            <a:r>
              <a:rPr lang="en-US" dirty="0">
                <a:latin typeface="Times New Roman" pitchFamily="18" charset="0"/>
                <a:cs typeface="Times New Roman" pitchFamily="18" charset="0"/>
              </a:rPr>
              <a:t>US-guidance, a total of </a:t>
            </a:r>
            <a:r>
              <a:rPr lang="en-US" dirty="0">
                <a:solidFill>
                  <a:srgbClr val="C00000"/>
                </a:solidFill>
                <a:latin typeface="Times New Roman" pitchFamily="18" charset="0"/>
                <a:cs typeface="Times New Roman" pitchFamily="18" charset="0"/>
              </a:rPr>
              <a:t>1.4 cc of 95 % ethanol </a:t>
            </a:r>
            <a:r>
              <a:rPr lang="en-US" dirty="0">
                <a:latin typeface="Times New Roman" pitchFamily="18" charset="0"/>
                <a:cs typeface="Times New Roman" pitchFamily="18" charset="0"/>
              </a:rPr>
              <a:t>in three</a:t>
            </a:r>
          </a:p>
          <a:p>
            <a:r>
              <a:rPr lang="en-US" dirty="0">
                <a:latin typeface="Times New Roman" pitchFamily="18" charset="0"/>
                <a:cs typeface="Times New Roman" pitchFamily="18" charset="0"/>
              </a:rPr>
              <a:t>sessions, injected directly into the inoperable mass</a:t>
            </a:r>
            <a:r>
              <a:rPr lang="en-US" dirty="0" smtClean="0">
                <a:latin typeface="Times New Roman" pitchFamily="18" charset="0"/>
                <a:cs typeface="Times New Roman" pitchFamily="18" charset="0"/>
              </a:rPr>
              <a:t>.</a:t>
            </a:r>
          </a:p>
          <a:p>
            <a:r>
              <a:rPr lang="en-US" dirty="0" smtClean="0">
                <a:solidFill>
                  <a:srgbClr val="92D050"/>
                </a:solidFill>
                <a:latin typeface="Times New Roman" pitchFamily="18" charset="0"/>
                <a:cs typeface="Times New Roman" pitchFamily="18" charset="0"/>
              </a:rPr>
              <a:t>R6</a:t>
            </a:r>
            <a:endParaRPr lang="en-US" dirty="0">
              <a:solidFill>
                <a:srgbClr val="92D050"/>
              </a:solidFill>
              <a:latin typeface="Times New Roman" pitchFamily="18" charset="0"/>
              <a:cs typeface="Times New Roman" pitchFamily="18" charset="0"/>
            </a:endParaRPr>
          </a:p>
        </p:txBody>
      </p:sp>
    </p:spTree>
    <p:extLst>
      <p:ext uri="{BB962C8B-B14F-4D97-AF65-F5344CB8AC3E}">
        <p14:creationId xmlns:p14="http://schemas.microsoft.com/office/powerpoint/2010/main" val="3049380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5536" y="1600200"/>
            <a:ext cx="8291264" cy="4853136"/>
          </a:xfrm>
        </p:spPr>
        <p:txBody>
          <a:bodyPr>
            <a:normAutofit fontScale="70000" lnSpcReduction="20000"/>
          </a:bodyPr>
          <a:lstStyle/>
          <a:p>
            <a:r>
              <a:rPr lang="en-US" dirty="0">
                <a:latin typeface="Times New Roman" pitchFamily="18" charset="0"/>
                <a:cs typeface="Times New Roman" pitchFamily="18" charset="0"/>
              </a:rPr>
              <a:t>From 1995 through 2012, the patient has regularly</a:t>
            </a:r>
          </a:p>
          <a:p>
            <a:r>
              <a:rPr lang="en-US" dirty="0">
                <a:latin typeface="Times New Roman" pitchFamily="18" charset="0"/>
                <a:cs typeface="Times New Roman" pitchFamily="18" charset="0"/>
              </a:rPr>
              <a:t>attended Mayo for follow-up. In </a:t>
            </a:r>
            <a:r>
              <a:rPr lang="en-US" dirty="0">
                <a:solidFill>
                  <a:srgbClr val="C00000"/>
                </a:solidFill>
                <a:latin typeface="Times New Roman" pitchFamily="18" charset="0"/>
                <a:cs typeface="Times New Roman" pitchFamily="18" charset="0"/>
              </a:rPr>
              <a:t>2003, her </a:t>
            </a:r>
            <a:r>
              <a:rPr lang="en-US" dirty="0" err="1">
                <a:solidFill>
                  <a:srgbClr val="C00000"/>
                </a:solidFill>
                <a:latin typeface="Times New Roman" pitchFamily="18" charset="0"/>
                <a:cs typeface="Times New Roman" pitchFamily="18" charset="0"/>
              </a:rPr>
              <a:t>Tg</a:t>
            </a:r>
            <a:r>
              <a:rPr lang="en-US" dirty="0">
                <a:solidFill>
                  <a:srgbClr val="C00000"/>
                </a:solidFill>
                <a:latin typeface="Times New Roman" pitchFamily="18" charset="0"/>
                <a:cs typeface="Times New Roman" pitchFamily="18" charset="0"/>
              </a:rPr>
              <a:t> autoantibody</a:t>
            </a:r>
          </a:p>
          <a:p>
            <a:r>
              <a:rPr lang="en-US" dirty="0">
                <a:solidFill>
                  <a:srgbClr val="C00000"/>
                </a:solidFill>
                <a:latin typeface="Times New Roman" pitchFamily="18" charset="0"/>
                <a:cs typeface="Times New Roman" pitchFamily="18" charset="0"/>
              </a:rPr>
              <a:t>disappeared</a:t>
            </a:r>
            <a:r>
              <a:rPr lang="en-US" dirty="0">
                <a:latin typeface="Times New Roman" pitchFamily="18" charset="0"/>
                <a:cs typeface="Times New Roman" pitchFamily="18" charset="0"/>
              </a:rPr>
              <a:t> and, from 2004 through 2012, her</a:t>
            </a:r>
          </a:p>
          <a:p>
            <a:r>
              <a:rPr lang="en-US" dirty="0">
                <a:latin typeface="Times New Roman" pitchFamily="18" charset="0"/>
                <a:cs typeface="Times New Roman" pitchFamily="18" charset="0"/>
              </a:rPr>
              <a:t>serum </a:t>
            </a:r>
            <a:r>
              <a:rPr lang="en-US" dirty="0" err="1">
                <a:latin typeface="Times New Roman" pitchFamily="18" charset="0"/>
                <a:cs typeface="Times New Roman" pitchFamily="18" charset="0"/>
              </a:rPr>
              <a:t>Tg</a:t>
            </a:r>
            <a:r>
              <a:rPr lang="en-US" dirty="0">
                <a:latin typeface="Times New Roman" pitchFamily="18" charset="0"/>
                <a:cs typeface="Times New Roman" pitchFamily="18" charset="0"/>
              </a:rPr>
              <a:t> levels on thyroid hormone suppressive therapy</a:t>
            </a:r>
          </a:p>
          <a:p>
            <a:r>
              <a:rPr lang="en-US" dirty="0">
                <a:latin typeface="Times New Roman" pitchFamily="18" charset="0"/>
                <a:cs typeface="Times New Roman" pitchFamily="18" charset="0"/>
              </a:rPr>
              <a:t>have been &lt; 0.1 ng/ml. CT scans of neck and chest</a:t>
            </a:r>
          </a:p>
          <a:p>
            <a:r>
              <a:rPr lang="en-US" dirty="0">
                <a:latin typeface="Times New Roman" pitchFamily="18" charset="0"/>
                <a:cs typeface="Times New Roman" pitchFamily="18" charset="0"/>
              </a:rPr>
              <a:t>have been unremarkable and a recent whole body</a:t>
            </a:r>
          </a:p>
          <a:p>
            <a:r>
              <a:rPr lang="en-US" dirty="0">
                <a:latin typeface="Times New Roman" pitchFamily="18" charset="0"/>
                <a:cs typeface="Times New Roman" pitchFamily="18" charset="0"/>
              </a:rPr>
              <a:t>2-fluoro-2-deoxy-D-glucose </a:t>
            </a:r>
            <a:r>
              <a:rPr lang="en-US" dirty="0">
                <a:solidFill>
                  <a:srgbClr val="C00000"/>
                </a:solidFill>
                <a:latin typeface="Times New Roman" pitchFamily="18" charset="0"/>
                <a:cs typeface="Times New Roman" pitchFamily="18" charset="0"/>
              </a:rPr>
              <a:t>(FDG) </a:t>
            </a:r>
            <a:r>
              <a:rPr lang="en-US" dirty="0">
                <a:latin typeface="Times New Roman" pitchFamily="18" charset="0"/>
                <a:cs typeface="Times New Roman" pitchFamily="18" charset="0"/>
              </a:rPr>
              <a:t>positron emission</a:t>
            </a:r>
          </a:p>
          <a:p>
            <a:r>
              <a:rPr lang="en-US" dirty="0">
                <a:latin typeface="Times New Roman" pitchFamily="18" charset="0"/>
                <a:cs typeface="Times New Roman" pitchFamily="18" charset="0"/>
              </a:rPr>
              <a:t>tomography-computed tomography (PET-CT) scan was</a:t>
            </a:r>
          </a:p>
          <a:p>
            <a:r>
              <a:rPr lang="en-US" dirty="0">
                <a:latin typeface="Times New Roman" pitchFamily="18" charset="0"/>
                <a:cs typeface="Times New Roman" pitchFamily="18" charset="0"/>
              </a:rPr>
              <a:t>entirely negative. Her most recent neck </a:t>
            </a:r>
            <a:r>
              <a:rPr lang="en-US" dirty="0">
                <a:solidFill>
                  <a:srgbClr val="C00000"/>
                </a:solidFill>
                <a:latin typeface="Times New Roman" pitchFamily="18" charset="0"/>
                <a:cs typeface="Times New Roman" pitchFamily="18" charset="0"/>
              </a:rPr>
              <a:t>ultrasound</a:t>
            </a:r>
          </a:p>
          <a:p>
            <a:r>
              <a:rPr lang="en-US" dirty="0">
                <a:latin typeface="Times New Roman" pitchFamily="18" charset="0"/>
                <a:cs typeface="Times New Roman" pitchFamily="18" charset="0"/>
              </a:rPr>
              <a:t>showed only an avascular node measuring 6 x 5 x 8 mm</a:t>
            </a:r>
          </a:p>
          <a:p>
            <a:r>
              <a:rPr lang="en-US" dirty="0">
                <a:latin typeface="Times New Roman" pitchFamily="18" charset="0"/>
                <a:cs typeface="Times New Roman" pitchFamily="18" charset="0"/>
              </a:rPr>
              <a:t>adjacent to the left common carotid artery. No pathologic</a:t>
            </a:r>
          </a:p>
          <a:p>
            <a:r>
              <a:rPr lang="en-US" dirty="0">
                <a:latin typeface="Times New Roman" pitchFamily="18" charset="0"/>
                <a:cs typeface="Times New Roman" pitchFamily="18" charset="0"/>
              </a:rPr>
              <a:t>nodes were seen in the remainder of the examined</a:t>
            </a:r>
          </a:p>
          <a:p>
            <a:r>
              <a:rPr lang="en-US" dirty="0" smtClean="0">
                <a:latin typeface="Times New Roman" pitchFamily="18" charset="0"/>
                <a:cs typeface="Times New Roman" pitchFamily="18" charset="0"/>
              </a:rPr>
              <a:t>neck.</a:t>
            </a:r>
          </a:p>
          <a:p>
            <a:r>
              <a:rPr lang="en-US" dirty="0" smtClean="0">
                <a:solidFill>
                  <a:srgbClr val="92D050"/>
                </a:solidFill>
                <a:latin typeface="Times New Roman" pitchFamily="18" charset="0"/>
                <a:cs typeface="Times New Roman" pitchFamily="18" charset="0"/>
              </a:rPr>
              <a:t>R6</a:t>
            </a:r>
            <a:endParaRPr lang="en-US" dirty="0">
              <a:solidFill>
                <a:srgbClr val="92D050"/>
              </a:solidFill>
              <a:latin typeface="Times New Roman" pitchFamily="18" charset="0"/>
              <a:cs typeface="Times New Roman" pitchFamily="18" charset="0"/>
            </a:endParaRPr>
          </a:p>
        </p:txBody>
      </p:sp>
    </p:spTree>
    <p:extLst>
      <p:ext uri="{BB962C8B-B14F-4D97-AF65-F5344CB8AC3E}">
        <p14:creationId xmlns:p14="http://schemas.microsoft.com/office/powerpoint/2010/main" val="23122544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650"/>
            <a:ext cx="7992888" cy="1008112"/>
          </a:xfrm>
        </p:spPr>
        <p:txBody>
          <a:bodyPr>
            <a:normAutofit fontScale="90000"/>
          </a:bodyPr>
          <a:lstStyle/>
          <a:p>
            <a:r>
              <a:rPr lang="en-US" sz="3600" dirty="0">
                <a:solidFill>
                  <a:srgbClr val="FF0000"/>
                </a:solidFill>
                <a:latin typeface="Times New Roman" panose="02020603050405020304" pitchFamily="18" charset="0"/>
                <a:cs typeface="Times New Roman" panose="02020603050405020304" pitchFamily="18" charset="0"/>
              </a:rPr>
              <a:t>Indications for UPEA in node-positive PTC</a:t>
            </a:r>
          </a:p>
        </p:txBody>
      </p:sp>
      <p:sp>
        <p:nvSpPr>
          <p:cNvPr id="3" name="Content Placeholder 2"/>
          <p:cNvSpPr>
            <a:spLocks noGrp="1"/>
          </p:cNvSpPr>
          <p:nvPr>
            <p:ph idx="1"/>
          </p:nvPr>
        </p:nvSpPr>
        <p:spPr>
          <a:xfrm>
            <a:off x="179512" y="1169368"/>
            <a:ext cx="8712968" cy="5688632"/>
          </a:xfrm>
        </p:spPr>
        <p:txBody>
          <a:bodyPr>
            <a:normAutofit/>
          </a:bodyPr>
          <a:lstStyle/>
          <a:p>
            <a:r>
              <a:rPr lang="en-US" dirty="0">
                <a:latin typeface="Times New Roman" panose="02020603050405020304" pitchFamily="18" charset="0"/>
                <a:cs typeface="Times New Roman" panose="02020603050405020304" pitchFamily="18" charset="0"/>
              </a:rPr>
              <a:t>UPEA can be used to successfully treat PTC </a:t>
            </a:r>
            <a:r>
              <a:rPr lang="en-US" dirty="0" smtClean="0">
                <a:latin typeface="Times New Roman" panose="02020603050405020304" pitchFamily="18" charset="0"/>
                <a:cs typeface="Times New Roman" panose="02020603050405020304" pitchFamily="18" charset="0"/>
              </a:rPr>
              <a:t>patients With:</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NNM who are poor surgical </a:t>
            </a:r>
            <a:r>
              <a:rPr lang="en-US" dirty="0" smtClean="0">
                <a:latin typeface="Times New Roman" panose="02020603050405020304" pitchFamily="18" charset="0"/>
                <a:cs typeface="Times New Roman" panose="02020603050405020304" pitchFamily="18" charset="0"/>
              </a:rPr>
              <a:t>candidates</a:t>
            </a:r>
          </a:p>
          <a:p>
            <a:r>
              <a:rPr lang="en-US" dirty="0" smtClean="0">
                <a:latin typeface="Times New Roman" panose="02020603050405020304" pitchFamily="18" charset="0"/>
                <a:cs typeface="Times New Roman" panose="02020603050405020304" pitchFamily="18" charset="0"/>
              </a:rPr>
              <a:t>Would prefer </a:t>
            </a:r>
            <a:r>
              <a:rPr lang="en-US" dirty="0">
                <a:latin typeface="Times New Roman" panose="02020603050405020304" pitchFamily="18" charset="0"/>
                <a:cs typeface="Times New Roman" panose="02020603050405020304" pitchFamily="18" charset="0"/>
              </a:rPr>
              <a:t>not to undergo further </a:t>
            </a:r>
            <a:r>
              <a:rPr lang="en-US" dirty="0" smtClean="0">
                <a:latin typeface="Times New Roman" panose="02020603050405020304" pitchFamily="18" charset="0"/>
                <a:cs typeface="Times New Roman" panose="02020603050405020304" pitchFamily="18" charset="0"/>
              </a:rPr>
              <a:t>surgery</a:t>
            </a:r>
          </a:p>
          <a:p>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have </a:t>
            </a:r>
            <a:r>
              <a:rPr lang="en-US" dirty="0" smtClean="0">
                <a:latin typeface="Times New Roman" panose="02020603050405020304" pitchFamily="18" charset="0"/>
                <a:cs typeface="Times New Roman" panose="02020603050405020304" pitchFamily="18" charset="0"/>
              </a:rPr>
              <a:t>disease that </a:t>
            </a:r>
            <a:r>
              <a:rPr lang="en-US" dirty="0">
                <a:latin typeface="Times New Roman" panose="02020603050405020304" pitchFamily="18" charset="0"/>
                <a:cs typeface="Times New Roman" panose="02020603050405020304" pitchFamily="18" charset="0"/>
              </a:rPr>
              <a:t>is unresponsive to previous RAI administration.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control local disease in the setting </a:t>
            </a:r>
            <a:r>
              <a:rPr lang="en-US" dirty="0" smtClean="0">
                <a:latin typeface="Times New Roman" panose="02020603050405020304" pitchFamily="18" charset="0"/>
                <a:cs typeface="Times New Roman" panose="02020603050405020304" pitchFamily="18" charset="0"/>
              </a:rPr>
              <a:t>of patients </a:t>
            </a:r>
            <a:r>
              <a:rPr lang="en-US" dirty="0">
                <a:latin typeface="Times New Roman" panose="02020603050405020304" pitchFamily="18" charset="0"/>
                <a:cs typeface="Times New Roman" panose="02020603050405020304" pitchFamily="18" charset="0"/>
              </a:rPr>
              <a:t>who had concomitant distant metastases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control limited </a:t>
            </a:r>
            <a:r>
              <a:rPr lang="en-US" dirty="0">
                <a:latin typeface="Times New Roman" panose="02020603050405020304" pitchFamily="18" charset="0"/>
                <a:cs typeface="Times New Roman" panose="02020603050405020304" pitchFamily="18" charset="0"/>
              </a:rPr>
              <a:t>“outbreaks” of persistent or recurrent </a:t>
            </a:r>
            <a:r>
              <a:rPr lang="en-US" dirty="0" smtClean="0">
                <a:latin typeface="Times New Roman" panose="02020603050405020304" pitchFamily="18" charset="0"/>
                <a:cs typeface="Times New Roman" panose="02020603050405020304" pitchFamily="18" charset="0"/>
              </a:rPr>
              <a:t>regional NNM </a:t>
            </a:r>
          </a:p>
        </p:txBody>
      </p:sp>
    </p:spTree>
    <p:extLst>
      <p:ext uri="{BB962C8B-B14F-4D97-AF65-F5344CB8AC3E}">
        <p14:creationId xmlns:p14="http://schemas.microsoft.com/office/powerpoint/2010/main" val="1065755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1600200"/>
            <a:ext cx="8784976" cy="5069160"/>
          </a:xfrm>
        </p:spPr>
        <p:txBody>
          <a:bodyPr>
            <a:normAutofit fontScale="92500" lnSpcReduction="20000"/>
          </a:bodyPr>
          <a:lstStyle/>
          <a:p>
            <a:r>
              <a:rPr lang="en-US" dirty="0">
                <a:latin typeface="Times New Roman" pitchFamily="18" charset="0"/>
                <a:cs typeface="Times New Roman" pitchFamily="18" charset="0"/>
              </a:rPr>
              <a:t>According to </a:t>
            </a:r>
            <a:r>
              <a:rPr lang="en-US" dirty="0">
                <a:solidFill>
                  <a:srgbClr val="C00000"/>
                </a:solidFill>
                <a:latin typeface="Times New Roman" pitchFamily="18" charset="0"/>
                <a:cs typeface="Times New Roman" pitchFamily="18" charset="0"/>
              </a:rPr>
              <a:t>Martino and </a:t>
            </a:r>
            <a:r>
              <a:rPr lang="en-US" dirty="0" err="1">
                <a:solidFill>
                  <a:srgbClr val="C00000"/>
                </a:solidFill>
                <a:latin typeface="Times New Roman" pitchFamily="18" charset="0"/>
                <a:cs typeface="Times New Roman" pitchFamily="18" charset="0"/>
              </a:rPr>
              <a:t>Bogazzi</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percutaneous </a:t>
            </a:r>
            <a:r>
              <a:rPr lang="en-US" dirty="0" smtClean="0">
                <a:latin typeface="Times New Roman" pitchFamily="18" charset="0"/>
                <a:cs typeface="Times New Roman" pitchFamily="18" charset="0"/>
              </a:rPr>
              <a:t>ethanol injection </a:t>
            </a:r>
            <a:r>
              <a:rPr lang="en-US" dirty="0">
                <a:latin typeface="Times New Roman" pitchFamily="18" charset="0"/>
                <a:cs typeface="Times New Roman" pitchFamily="18" charset="0"/>
              </a:rPr>
              <a:t>(PEI) was first used to treat thyroid </a:t>
            </a:r>
            <a:r>
              <a:rPr lang="en-US" dirty="0" smtClean="0">
                <a:latin typeface="Times New Roman" pitchFamily="18" charset="0"/>
                <a:cs typeface="Times New Roman" pitchFamily="18" charset="0"/>
              </a:rPr>
              <a:t>nodules in 1878</a:t>
            </a:r>
          </a:p>
          <a:p>
            <a:r>
              <a:rPr lang="en-US" dirty="0" smtClean="0">
                <a:latin typeface="Times New Roman" pitchFamily="18" charset="0"/>
                <a:cs typeface="Times New Roman" pitchFamily="18" charset="0"/>
              </a:rPr>
              <a:t>Since </a:t>
            </a:r>
            <a:r>
              <a:rPr lang="en-US" dirty="0">
                <a:latin typeface="Times New Roman" pitchFamily="18" charset="0"/>
                <a:cs typeface="Times New Roman" pitchFamily="18" charset="0"/>
              </a:rPr>
              <a:t>then, </a:t>
            </a:r>
            <a:r>
              <a:rPr lang="en-US" dirty="0" smtClean="0">
                <a:latin typeface="Times New Roman" pitchFamily="18" charset="0"/>
                <a:cs typeface="Times New Roman" pitchFamily="18" charset="0"/>
              </a:rPr>
              <a:t>PEI has </a:t>
            </a:r>
            <a:r>
              <a:rPr lang="en-US" dirty="0">
                <a:latin typeface="Times New Roman" pitchFamily="18" charset="0"/>
                <a:cs typeface="Times New Roman" pitchFamily="18" charset="0"/>
              </a:rPr>
              <a:t>been used in Europe, North America and Asia, </a:t>
            </a:r>
            <a:r>
              <a:rPr lang="en-US" dirty="0" smtClean="0">
                <a:latin typeface="Times New Roman" pitchFamily="18" charset="0"/>
                <a:cs typeface="Times New Roman" pitchFamily="18" charset="0"/>
              </a:rPr>
              <a:t>to treat </a:t>
            </a:r>
          </a:p>
          <a:p>
            <a:r>
              <a:rPr lang="en-US" dirty="0" smtClean="0">
                <a:latin typeface="Times New Roman" pitchFamily="18" charset="0"/>
                <a:cs typeface="Times New Roman" pitchFamily="18" charset="0"/>
              </a:rPr>
              <a:t>both </a:t>
            </a:r>
            <a:r>
              <a:rPr lang="en-US" dirty="0">
                <a:latin typeface="Times New Roman" pitchFamily="18" charset="0"/>
                <a:cs typeface="Times New Roman" pitchFamily="18" charset="0"/>
              </a:rPr>
              <a:t>benign and malignant disease, including</a:t>
            </a:r>
          </a:p>
          <a:p>
            <a:r>
              <a:rPr lang="en-US" dirty="0">
                <a:latin typeface="Times New Roman" pitchFamily="18" charset="0"/>
                <a:cs typeface="Times New Roman" pitchFamily="18" charset="0"/>
              </a:rPr>
              <a:t>thyroid </a:t>
            </a:r>
            <a:r>
              <a:rPr lang="en-US" dirty="0" smtClean="0">
                <a:latin typeface="Times New Roman" pitchFamily="18" charset="0"/>
                <a:cs typeface="Times New Roman" pitchFamily="18" charset="0"/>
              </a:rPr>
              <a:t>nodules</a:t>
            </a:r>
          </a:p>
          <a:p>
            <a:r>
              <a:rPr lang="en-US" dirty="0" smtClean="0">
                <a:latin typeface="Times New Roman" pitchFamily="18" charset="0"/>
                <a:cs typeface="Times New Roman" pitchFamily="18" charset="0"/>
              </a:rPr>
              <a:t>parathyroid adenomas</a:t>
            </a:r>
          </a:p>
          <a:p>
            <a:r>
              <a:rPr lang="en-US" dirty="0" smtClean="0">
                <a:latin typeface="Times New Roman" pitchFamily="18" charset="0"/>
                <a:cs typeface="Times New Roman" pitchFamily="18" charset="0"/>
              </a:rPr>
              <a:t>Hepatocellular carcinoma</a:t>
            </a:r>
          </a:p>
          <a:p>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most recently, islet cell </a:t>
            </a:r>
            <a:r>
              <a:rPr lang="en-US" dirty="0" smtClean="0">
                <a:latin typeface="Times New Roman" pitchFamily="18" charset="0"/>
                <a:cs typeface="Times New Roman" pitchFamily="18" charset="0"/>
              </a:rPr>
              <a:t>tumors including </a:t>
            </a:r>
            <a:r>
              <a:rPr lang="en-US" dirty="0" err="1" smtClean="0">
                <a:latin typeface="Times New Roman" pitchFamily="18" charset="0"/>
                <a:cs typeface="Times New Roman" pitchFamily="18" charset="0"/>
              </a:rPr>
              <a:t>insulinomas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750981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UPEA Procedural Details</a:t>
            </a:r>
          </a:p>
        </p:txBody>
      </p:sp>
      <p:sp>
        <p:nvSpPr>
          <p:cNvPr id="3" name="Content Placeholder 2"/>
          <p:cNvSpPr>
            <a:spLocks noGrp="1"/>
          </p:cNvSpPr>
          <p:nvPr>
            <p:ph idx="1"/>
          </p:nvPr>
        </p:nvSpPr>
        <p:spPr>
          <a:xfrm>
            <a:off x="107504" y="1268760"/>
            <a:ext cx="8856984" cy="5328592"/>
          </a:xfrm>
        </p:spPr>
        <p:txBody>
          <a:bodyPr>
            <a:normAutofit fontScale="92500"/>
          </a:bodyPr>
          <a:lstStyle/>
          <a:p>
            <a:r>
              <a:rPr lang="en-US" dirty="0">
                <a:latin typeface="Times New Roman" pitchFamily="18" charset="0"/>
                <a:cs typeface="Times New Roman" pitchFamily="18" charset="0"/>
              </a:rPr>
              <a:t>Ultrasonography should be performed by a skilled operator</a:t>
            </a:r>
          </a:p>
          <a:p>
            <a:pPr lvl="1"/>
            <a:r>
              <a:rPr lang="en-US" dirty="0">
                <a:latin typeface="Times New Roman" pitchFamily="18" charset="0"/>
                <a:cs typeface="Times New Roman" pitchFamily="18" charset="0"/>
              </a:rPr>
              <a:t>who is able to identify normal from </a:t>
            </a:r>
            <a:r>
              <a:rPr lang="en-US" dirty="0" smtClean="0">
                <a:latin typeface="Times New Roman" pitchFamily="18" charset="0"/>
                <a:cs typeface="Times New Roman" pitchFamily="18" charset="0"/>
              </a:rPr>
              <a:t>pathological lymph nodes. </a:t>
            </a:r>
          </a:p>
          <a:p>
            <a:r>
              <a:rPr lang="en-US" dirty="0" smtClean="0">
                <a:latin typeface="Times New Roman" pitchFamily="18" charset="0"/>
                <a:cs typeface="Times New Roman" pitchFamily="18" charset="0"/>
              </a:rPr>
              <a:t>Metastatic </a:t>
            </a:r>
            <a:r>
              <a:rPr lang="en-US" dirty="0">
                <a:latin typeface="Times New Roman" pitchFamily="18" charset="0"/>
                <a:cs typeface="Times New Roman" pitchFamily="18" charset="0"/>
              </a:rPr>
              <a:t>lymph nodes may be</a:t>
            </a:r>
          </a:p>
          <a:p>
            <a:r>
              <a:rPr lang="en-US" dirty="0">
                <a:latin typeface="Times New Roman" pitchFamily="18" charset="0"/>
                <a:cs typeface="Times New Roman" pitchFamily="18" charset="0"/>
              </a:rPr>
              <a:t>large, rounded, have </a:t>
            </a:r>
            <a:r>
              <a:rPr lang="en-US" dirty="0" err="1">
                <a:latin typeface="Times New Roman" pitchFamily="18" charset="0"/>
                <a:cs typeface="Times New Roman" pitchFamily="18" charset="0"/>
              </a:rPr>
              <a:t>microcalcification</a:t>
            </a:r>
            <a:r>
              <a:rPr lang="en-US" dirty="0">
                <a:latin typeface="Times New Roman" pitchFamily="18" charset="0"/>
                <a:cs typeface="Times New Roman" pitchFamily="18" charset="0"/>
              </a:rPr>
              <a:t> and loss of the</a:t>
            </a:r>
          </a:p>
          <a:p>
            <a:r>
              <a:rPr lang="en-US" dirty="0">
                <a:latin typeface="Times New Roman" pitchFamily="18" charset="0"/>
                <a:cs typeface="Times New Roman" pitchFamily="18" charset="0"/>
              </a:rPr>
              <a:t>fatty </a:t>
            </a:r>
            <a:r>
              <a:rPr lang="en-US" dirty="0" smtClean="0">
                <a:latin typeface="Times New Roman" pitchFamily="18" charset="0"/>
                <a:cs typeface="Times New Roman" pitchFamily="18" charset="0"/>
              </a:rPr>
              <a:t>hilum. </a:t>
            </a:r>
            <a:r>
              <a:rPr lang="en-US" dirty="0">
                <a:latin typeface="Times New Roman" pitchFamily="18" charset="0"/>
                <a:cs typeface="Times New Roman" pitchFamily="18" charset="0"/>
              </a:rPr>
              <a:t>At baseline prior to UPEA and </a:t>
            </a:r>
            <a:r>
              <a:rPr lang="en-US" dirty="0" smtClean="0">
                <a:latin typeface="Times New Roman" pitchFamily="18" charset="0"/>
                <a:cs typeface="Times New Roman" pitchFamily="18" charset="0"/>
              </a:rPr>
              <a:t>at every </a:t>
            </a:r>
            <a:r>
              <a:rPr lang="en-US" dirty="0">
                <a:latin typeface="Times New Roman" pitchFamily="18" charset="0"/>
                <a:cs typeface="Times New Roman" pitchFamily="18" charset="0"/>
              </a:rPr>
              <a:t>follow-up visit, the treated nodes are measured in</a:t>
            </a:r>
          </a:p>
          <a:p>
            <a:pPr marL="0" indent="0">
              <a:buNone/>
            </a:pPr>
            <a:r>
              <a:rPr lang="en-US" dirty="0" smtClean="0">
                <a:latin typeface="Times New Roman" pitchFamily="18" charset="0"/>
                <a:cs typeface="Times New Roman" pitchFamily="18" charset="0"/>
              </a:rPr>
              <a:t> size </a:t>
            </a:r>
            <a:r>
              <a:rPr lang="en-US" dirty="0">
                <a:latin typeface="Times New Roman" pitchFamily="18" charset="0"/>
                <a:cs typeface="Times New Roman" pitchFamily="18" charset="0"/>
              </a:rPr>
              <a:t>and volume and perfusion, as evidenced </a:t>
            </a:r>
            <a:r>
              <a:rPr lang="en-US" dirty="0" smtClean="0">
                <a:latin typeface="Times New Roman" pitchFamily="18" charset="0"/>
                <a:cs typeface="Times New Roman" pitchFamily="18" charset="0"/>
              </a:rPr>
              <a:t>by Doppler</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flow</a:t>
            </a:r>
            <a:r>
              <a:rPr lang="en-US" dirty="0">
                <a:latin typeface="Times New Roman" pitchFamily="18" charset="0"/>
                <a:cs typeface="Times New Roman" pitchFamily="18" charset="0"/>
              </a:rPr>
              <a:t>, is </a:t>
            </a:r>
            <a:r>
              <a:rPr lang="en-US" dirty="0" smtClean="0">
                <a:latin typeface="Times New Roman" pitchFamily="18" charset="0"/>
                <a:cs typeface="Times New Roman" pitchFamily="18" charset="0"/>
              </a:rPr>
              <a:t>documented.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219495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Times New Roman" pitchFamily="18" charset="0"/>
                <a:cs typeface="Times New Roman" pitchFamily="18" charset="0"/>
              </a:rPr>
              <a:t>The procedure is considered successful</a:t>
            </a:r>
          </a:p>
        </p:txBody>
      </p:sp>
      <p:sp>
        <p:nvSpPr>
          <p:cNvPr id="3" name="Content Placeholder 2"/>
          <p:cNvSpPr>
            <a:spLocks noGrp="1"/>
          </p:cNvSpPr>
          <p:nvPr>
            <p:ph idx="1"/>
          </p:nvPr>
        </p:nvSpPr>
        <p:spPr>
          <a:xfrm>
            <a:off x="251520" y="1600200"/>
            <a:ext cx="8712968" cy="4925144"/>
          </a:xfrm>
        </p:spPr>
        <p:txBody>
          <a:bodyPr/>
          <a:lstStyle/>
          <a:p>
            <a:r>
              <a:rPr lang="en-US" dirty="0" smtClean="0">
                <a:latin typeface="Times New Roman" pitchFamily="18" charset="0"/>
                <a:cs typeface="Times New Roman" pitchFamily="18" charset="0"/>
              </a:rPr>
              <a:t>as </a:t>
            </a:r>
            <a:r>
              <a:rPr lang="en-US" dirty="0">
                <a:latin typeface="Times New Roman" pitchFamily="18" charset="0"/>
                <a:cs typeface="Times New Roman" pitchFamily="18" charset="0"/>
              </a:rPr>
              <a:t>illustrated</a:t>
            </a:r>
          </a:p>
          <a:p>
            <a:r>
              <a:rPr lang="en-US" dirty="0" smtClean="0">
                <a:latin typeface="Times New Roman" pitchFamily="18" charset="0"/>
                <a:cs typeface="Times New Roman" pitchFamily="18" charset="0"/>
              </a:rPr>
              <a:t>reduction </a:t>
            </a:r>
            <a:r>
              <a:rPr lang="en-US" dirty="0">
                <a:latin typeface="Times New Roman" pitchFamily="18" charset="0"/>
                <a:cs typeface="Times New Roman" pitchFamily="18" charset="0"/>
              </a:rPr>
              <a:t>in size of </a:t>
            </a:r>
            <a:r>
              <a:rPr lang="en-US" dirty="0" smtClean="0">
                <a:latin typeface="Times New Roman" pitchFamily="18" charset="0"/>
                <a:cs typeface="Times New Roman" pitchFamily="18" charset="0"/>
              </a:rPr>
              <a:t>the lymph </a:t>
            </a:r>
            <a:r>
              <a:rPr lang="en-US" dirty="0">
                <a:latin typeface="Times New Roman" pitchFamily="18" charset="0"/>
                <a:cs typeface="Times New Roman" pitchFamily="18" charset="0"/>
              </a:rPr>
              <a:t>node and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elimination </a:t>
            </a:r>
            <a:r>
              <a:rPr lang="en-US" dirty="0">
                <a:latin typeface="Times New Roman" pitchFamily="18" charset="0"/>
                <a:cs typeface="Times New Roman" pitchFamily="18" charset="0"/>
              </a:rPr>
              <a:t>of vascular flow </a:t>
            </a:r>
            <a:r>
              <a:rPr lang="en-US" dirty="0" smtClean="0">
                <a:latin typeface="Times New Roman" pitchFamily="18" charset="0"/>
                <a:cs typeface="Times New Roman" pitchFamily="18" charset="0"/>
              </a:rPr>
              <a:t>by Doppler</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795878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dirty="0" smtClean="0">
                <a:solidFill>
                  <a:srgbClr val="C00000"/>
                </a:solidFill>
                <a:latin typeface="Times New Roman" pitchFamily="18" charset="0"/>
                <a:cs typeface="Times New Roman" pitchFamily="18" charset="0"/>
              </a:rPr>
              <a:t>Minimize </a:t>
            </a:r>
            <a:r>
              <a:rPr lang="en-US" dirty="0">
                <a:solidFill>
                  <a:srgbClr val="C00000"/>
                </a:solidFill>
                <a:latin typeface="Times New Roman" pitchFamily="18" charset="0"/>
                <a:cs typeface="Times New Roman" pitchFamily="18" charset="0"/>
              </a:rPr>
              <a:t>the risk of complications</a:t>
            </a:r>
            <a:endParaRPr lang="en-US" dirty="0"/>
          </a:p>
        </p:txBody>
      </p:sp>
      <p:sp>
        <p:nvSpPr>
          <p:cNvPr id="3" name="Content Placeholder 2"/>
          <p:cNvSpPr>
            <a:spLocks noGrp="1"/>
          </p:cNvSpPr>
          <p:nvPr>
            <p:ph idx="1"/>
          </p:nvPr>
        </p:nvSpPr>
        <p:spPr>
          <a:xfrm>
            <a:off x="251520" y="1340768"/>
            <a:ext cx="8712968" cy="5256584"/>
          </a:xfrm>
        </p:spPr>
        <p:txBody>
          <a:bodyPr>
            <a:normAutofit fontScale="77500" lnSpcReduction="20000"/>
          </a:bodyPr>
          <a:lstStyle/>
          <a:p>
            <a:r>
              <a:rPr lang="en-US" dirty="0">
                <a:solidFill>
                  <a:srgbClr val="C00000"/>
                </a:solidFill>
                <a:latin typeface="Times New Roman" pitchFamily="18" charset="0"/>
                <a:cs typeface="Times New Roman" pitchFamily="18" charset="0"/>
              </a:rPr>
              <a:t>To treat a NNM successfully, </a:t>
            </a:r>
            <a:r>
              <a:rPr lang="en-US" dirty="0">
                <a:latin typeface="Times New Roman" pitchFamily="18" charset="0"/>
                <a:cs typeface="Times New Roman" pitchFamily="18" charset="0"/>
              </a:rPr>
              <a:t>and to</a:t>
            </a:r>
          </a:p>
          <a:p>
            <a:r>
              <a:rPr lang="en-US" dirty="0">
                <a:solidFill>
                  <a:srgbClr val="C00000"/>
                </a:solidFill>
                <a:latin typeface="Times New Roman" pitchFamily="18" charset="0"/>
                <a:cs typeface="Times New Roman" pitchFamily="18" charset="0"/>
              </a:rPr>
              <a:t>minimize the risk of complications</a:t>
            </a:r>
            <a:r>
              <a:rPr lang="en-US" dirty="0">
                <a:latin typeface="Times New Roman" pitchFamily="18" charset="0"/>
                <a:cs typeface="Times New Roman" pitchFamily="18" charset="0"/>
              </a:rPr>
              <a:t> such as nerve damage</a:t>
            </a:r>
          </a:p>
          <a:p>
            <a:r>
              <a:rPr lang="en-US" dirty="0">
                <a:latin typeface="Times New Roman" pitchFamily="18" charset="0"/>
                <a:cs typeface="Times New Roman" pitchFamily="18" charset="0"/>
              </a:rPr>
              <a:t>and severe pain, the NNM being treated must be</a:t>
            </a:r>
          </a:p>
          <a:p>
            <a:r>
              <a:rPr lang="en-US" dirty="0">
                <a:latin typeface="Times New Roman" pitchFamily="18" charset="0"/>
                <a:cs typeface="Times New Roman" pitchFamily="18" charset="0"/>
              </a:rPr>
              <a:t>continually monitored with real-time HRS with grey</a:t>
            </a:r>
          </a:p>
          <a:p>
            <a:r>
              <a:rPr lang="en-US" dirty="0">
                <a:latin typeface="Times New Roman" pitchFamily="18" charset="0"/>
                <a:cs typeface="Times New Roman" pitchFamily="18" charset="0"/>
              </a:rPr>
              <a:t>scale and color Doppler. The goal of the treatment is to</a:t>
            </a:r>
          </a:p>
          <a:p>
            <a:r>
              <a:rPr lang="en-US" dirty="0">
                <a:latin typeface="Times New Roman" pitchFamily="18" charset="0"/>
                <a:cs typeface="Times New Roman" pitchFamily="18" charset="0"/>
              </a:rPr>
              <a:t>disperse the ethanol throughout the NNM, while minimizing</a:t>
            </a:r>
          </a:p>
          <a:p>
            <a:r>
              <a:rPr lang="en-US" dirty="0">
                <a:latin typeface="Times New Roman" pitchFamily="18" charset="0"/>
                <a:cs typeface="Times New Roman" pitchFamily="18" charset="0"/>
              </a:rPr>
              <a:t>the amount of ethanol that leaks into the adjacent</a:t>
            </a:r>
          </a:p>
          <a:p>
            <a:r>
              <a:rPr lang="en-US" dirty="0">
                <a:latin typeface="Times New Roman" pitchFamily="18" charset="0"/>
                <a:cs typeface="Times New Roman" pitchFamily="18" charset="0"/>
              </a:rPr>
              <a:t>normal tissues. When treating a very small lesion</a:t>
            </a:r>
          </a:p>
          <a:p>
            <a:r>
              <a:rPr lang="en-US" dirty="0">
                <a:latin typeface="Times New Roman" pitchFamily="18" charset="0"/>
                <a:cs typeface="Times New Roman" pitchFamily="18" charset="0"/>
              </a:rPr>
              <a:t>(less than 5 mm diameter), the needle can be placed in</a:t>
            </a:r>
          </a:p>
          <a:p>
            <a:r>
              <a:rPr lang="en-US" dirty="0">
                <a:latin typeface="Times New Roman" pitchFamily="18" charset="0"/>
                <a:cs typeface="Times New Roman" pitchFamily="18" charset="0"/>
              </a:rPr>
              <a:t>the center of the NNM followed by the slow injection of</a:t>
            </a:r>
          </a:p>
          <a:p>
            <a:r>
              <a:rPr lang="en-US" dirty="0">
                <a:latin typeface="Times New Roman" pitchFamily="18" charset="0"/>
                <a:cs typeface="Times New Roman" pitchFamily="18" charset="0"/>
              </a:rPr>
              <a:t>the ethanol. The ethanol being injected is echogenic on</a:t>
            </a:r>
          </a:p>
          <a:p>
            <a:r>
              <a:rPr lang="en-US" dirty="0">
                <a:latin typeface="Times New Roman" pitchFamily="18" charset="0"/>
                <a:cs typeface="Times New Roman" pitchFamily="18" charset="0"/>
              </a:rPr>
              <a:t>ultrasound because of microbubbles present in the ethanol.</a:t>
            </a:r>
          </a:p>
        </p:txBody>
      </p:sp>
    </p:spTree>
    <p:extLst>
      <p:ext uri="{BB962C8B-B14F-4D97-AF65-F5344CB8AC3E}">
        <p14:creationId xmlns:p14="http://schemas.microsoft.com/office/powerpoint/2010/main" val="21931081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latin typeface="Times New Roman" pitchFamily="18" charset="0"/>
                <a:cs typeface="Times New Roman" pitchFamily="18" charset="0"/>
              </a:rPr>
              <a:t>The treatment is considered complete</a:t>
            </a:r>
            <a:endParaRPr lang="en-US"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the</a:t>
            </a:r>
          </a:p>
          <a:p>
            <a:r>
              <a:rPr lang="en-US" dirty="0">
                <a:latin typeface="Times New Roman" pitchFamily="18" charset="0"/>
                <a:cs typeface="Times New Roman" pitchFamily="18" charset="0"/>
              </a:rPr>
              <a:t>ethanol has dispersed throughout the </a:t>
            </a:r>
            <a:r>
              <a:rPr lang="en-US" dirty="0" smtClean="0">
                <a:latin typeface="Times New Roman" pitchFamily="18" charset="0"/>
                <a:cs typeface="Times New Roman" pitchFamily="18" charset="0"/>
              </a:rPr>
              <a:t>NNM</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no flow</a:t>
            </a:r>
          </a:p>
          <a:p>
            <a:r>
              <a:rPr lang="en-US" dirty="0">
                <a:latin typeface="Times New Roman" pitchFamily="18" charset="0"/>
                <a:cs typeface="Times New Roman" pitchFamily="18" charset="0"/>
              </a:rPr>
              <a:t>can be identified in the NNM on color Doppler.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Larger</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NNM </a:t>
            </a:r>
            <a:r>
              <a:rPr lang="en-US" dirty="0">
                <a:latin typeface="Times New Roman" pitchFamily="18" charset="0"/>
                <a:cs typeface="Times New Roman" pitchFamily="18" charset="0"/>
              </a:rPr>
              <a:t>often require the needle to be repositioned </a:t>
            </a:r>
            <a:r>
              <a:rPr lang="en-US" dirty="0" smtClean="0">
                <a:latin typeface="Times New Roman" pitchFamily="18" charset="0"/>
                <a:cs typeface="Times New Roman" pitchFamily="18" charset="0"/>
              </a:rPr>
              <a:t>several times </a:t>
            </a:r>
            <a:r>
              <a:rPr lang="en-US" dirty="0">
                <a:latin typeface="Times New Roman" pitchFamily="18" charset="0"/>
                <a:cs typeface="Times New Roman" pitchFamily="18" charset="0"/>
              </a:rPr>
              <a:t>to treat the entire node.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Likewise</a:t>
            </a:r>
            <a:r>
              <a:rPr lang="en-US" dirty="0">
                <a:latin typeface="Times New Roman" pitchFamily="18" charset="0"/>
                <a:cs typeface="Times New Roman" pitchFamily="18" charset="0"/>
              </a:rPr>
              <a:t>, if the </a:t>
            </a:r>
            <a:r>
              <a:rPr lang="en-US" dirty="0" smtClean="0">
                <a:latin typeface="Times New Roman" pitchFamily="18" charset="0"/>
                <a:cs typeface="Times New Roman" pitchFamily="18" charset="0"/>
              </a:rPr>
              <a:t>ethanol is </a:t>
            </a:r>
            <a:r>
              <a:rPr lang="en-US" dirty="0">
                <a:latin typeface="Times New Roman" pitchFamily="18" charset="0"/>
                <a:cs typeface="Times New Roman" pitchFamily="18" charset="0"/>
              </a:rPr>
              <a:t>not dispersing well, the needle should be </a:t>
            </a:r>
            <a:r>
              <a:rPr lang="en-US" dirty="0" smtClean="0">
                <a:latin typeface="Times New Roman" pitchFamily="18" charset="0"/>
                <a:cs typeface="Times New Roman" pitchFamily="18" charset="0"/>
              </a:rPr>
              <a:t>repositioned before </a:t>
            </a:r>
            <a:r>
              <a:rPr lang="en-US" dirty="0">
                <a:latin typeface="Times New Roman" pitchFamily="18" charset="0"/>
                <a:cs typeface="Times New Roman" pitchFamily="18" charset="0"/>
              </a:rPr>
              <a:t>the ethanol is injected.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Most </a:t>
            </a:r>
            <a:r>
              <a:rPr lang="en-US" dirty="0">
                <a:latin typeface="Times New Roman" pitchFamily="18" charset="0"/>
                <a:cs typeface="Times New Roman" pitchFamily="18" charset="0"/>
              </a:rPr>
              <a:t>of the </a:t>
            </a:r>
            <a:r>
              <a:rPr lang="en-US" dirty="0" smtClean="0">
                <a:latin typeface="Times New Roman" pitchFamily="18" charset="0"/>
                <a:cs typeface="Times New Roman" pitchFamily="18" charset="0"/>
              </a:rPr>
              <a:t>NNM that </a:t>
            </a:r>
            <a:r>
              <a:rPr lang="en-US" dirty="0">
                <a:latin typeface="Times New Roman" pitchFamily="18" charset="0"/>
                <a:cs typeface="Times New Roman" pitchFamily="18" charset="0"/>
              </a:rPr>
              <a:t>we have treated require less than 1 cc of </a:t>
            </a:r>
            <a:r>
              <a:rPr lang="en-US" dirty="0" smtClean="0">
                <a:latin typeface="Times New Roman" pitchFamily="18" charset="0"/>
                <a:cs typeface="Times New Roman" pitchFamily="18" charset="0"/>
              </a:rPr>
              <a:t>ethanol per </a:t>
            </a:r>
            <a:r>
              <a:rPr lang="en-US" dirty="0">
                <a:latin typeface="Times New Roman" pitchFamily="18" charset="0"/>
                <a:cs typeface="Times New Roman" pitchFamily="18" charset="0"/>
              </a:rPr>
              <a:t>treatment session.</a:t>
            </a:r>
          </a:p>
        </p:txBody>
      </p:sp>
    </p:spTree>
    <p:extLst>
      <p:ext uri="{BB962C8B-B14F-4D97-AF65-F5344CB8AC3E}">
        <p14:creationId xmlns:p14="http://schemas.microsoft.com/office/powerpoint/2010/main" val="47866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Ethanol </a:t>
            </a:r>
            <a:r>
              <a:rPr lang="en-US" dirty="0">
                <a:solidFill>
                  <a:srgbClr val="FF0000"/>
                </a:solidFill>
                <a:latin typeface="Times New Roman" pitchFamily="18" charset="0"/>
                <a:cs typeface="Times New Roman" pitchFamily="18" charset="0"/>
              </a:rPr>
              <a:t>disperses poorly</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a:latin typeface="Times New Roman" pitchFamily="18" charset="0"/>
                <a:cs typeface="Times New Roman" pitchFamily="18" charset="0"/>
              </a:rPr>
              <a:t>In some NNM, the ethanol disperses poorly and </a:t>
            </a:r>
            <a:r>
              <a:rPr lang="en-US" dirty="0" smtClean="0">
                <a:latin typeface="Times New Roman" pitchFamily="18" charset="0"/>
                <a:cs typeface="Times New Roman" pitchFamily="18" charset="0"/>
              </a:rPr>
              <a:t>requires higher </a:t>
            </a:r>
            <a:r>
              <a:rPr lang="en-US" dirty="0">
                <a:latin typeface="Times New Roman" pitchFamily="18" charset="0"/>
                <a:cs typeface="Times New Roman" pitchFamily="18" charset="0"/>
              </a:rPr>
              <a:t>pressures to inject.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are often NNM that</a:t>
            </a:r>
          </a:p>
          <a:p>
            <a:r>
              <a:rPr lang="en-US" dirty="0">
                <a:latin typeface="Times New Roman" pitchFamily="18" charset="0"/>
                <a:cs typeface="Times New Roman" pitchFamily="18" charset="0"/>
              </a:rPr>
              <a:t>have been </a:t>
            </a:r>
            <a:r>
              <a:rPr lang="en-US" dirty="0">
                <a:solidFill>
                  <a:srgbClr val="C00000"/>
                </a:solidFill>
                <a:latin typeface="Times New Roman" pitchFamily="18" charset="0"/>
                <a:cs typeface="Times New Roman" pitchFamily="18" charset="0"/>
              </a:rPr>
              <a:t>previously treated </a:t>
            </a:r>
            <a:r>
              <a:rPr lang="en-US" dirty="0">
                <a:latin typeface="Times New Roman" pitchFamily="18" charset="0"/>
                <a:cs typeface="Times New Roman" pitchFamily="18" charset="0"/>
              </a:rPr>
              <a:t>and are </a:t>
            </a:r>
            <a:r>
              <a:rPr lang="en-US" dirty="0">
                <a:solidFill>
                  <a:srgbClr val="C00000"/>
                </a:solidFill>
                <a:latin typeface="Times New Roman" pitchFamily="18" charset="0"/>
                <a:cs typeface="Times New Roman" pitchFamily="18" charset="0"/>
              </a:rPr>
              <a:t>more firm </a:t>
            </a:r>
            <a:r>
              <a:rPr lang="en-US" dirty="0">
                <a:latin typeface="Times New Roman" pitchFamily="18" charset="0"/>
                <a:cs typeface="Times New Roman" pitchFamily="18" charset="0"/>
              </a:rPr>
              <a:t>and</a:t>
            </a:r>
          </a:p>
          <a:p>
            <a:r>
              <a:rPr lang="en-US" dirty="0">
                <a:solidFill>
                  <a:srgbClr val="C00000"/>
                </a:solidFill>
                <a:latin typeface="Times New Roman" pitchFamily="18" charset="0"/>
                <a:cs typeface="Times New Roman" pitchFamily="18" charset="0"/>
              </a:rPr>
              <a:t>fibrotic</a:t>
            </a:r>
            <a:r>
              <a:rPr lang="en-US" dirty="0">
                <a:latin typeface="Times New Roman" pitchFamily="18" charset="0"/>
                <a:cs typeface="Times New Roman" pitchFamily="18" charset="0"/>
              </a:rPr>
              <a:t>. While monitoring the injection on the real-time</a:t>
            </a:r>
          </a:p>
          <a:p>
            <a:r>
              <a:rPr lang="en-US" dirty="0">
                <a:latin typeface="Times New Roman" pitchFamily="18" charset="0"/>
                <a:cs typeface="Times New Roman" pitchFamily="18" charset="0"/>
              </a:rPr>
              <a:t>ultrasound, the physician may see the ethanol leaking</a:t>
            </a:r>
          </a:p>
          <a:p>
            <a:r>
              <a:rPr lang="en-US" dirty="0">
                <a:latin typeface="Times New Roman" pitchFamily="18" charset="0"/>
                <a:cs typeface="Times New Roman" pitchFamily="18" charset="0"/>
              </a:rPr>
              <a:t>into the surrounding tissue or along the needle track.</a:t>
            </a:r>
          </a:p>
          <a:p>
            <a:r>
              <a:rPr lang="en-US" dirty="0">
                <a:latin typeface="Times New Roman" pitchFamily="18" charset="0"/>
                <a:cs typeface="Times New Roman" pitchFamily="18" charset="0"/>
              </a:rPr>
              <a:t>This sort of extravasation must be avoided to minimize</a:t>
            </a:r>
          </a:p>
          <a:p>
            <a:r>
              <a:rPr lang="en-US" dirty="0">
                <a:latin typeface="Times New Roman" pitchFamily="18" charset="0"/>
                <a:cs typeface="Times New Roman" pitchFamily="18" charset="0"/>
              </a:rPr>
              <a:t>the risk of severe pain and nerve damage.</a:t>
            </a:r>
          </a:p>
        </p:txBody>
      </p:sp>
    </p:spTree>
    <p:extLst>
      <p:ext uri="{BB962C8B-B14F-4D97-AF65-F5344CB8AC3E}">
        <p14:creationId xmlns:p14="http://schemas.microsoft.com/office/powerpoint/2010/main" val="32956515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1600200"/>
            <a:ext cx="8784976" cy="5069160"/>
          </a:xfrm>
        </p:spPr>
        <p:txBody>
          <a:bodyPr>
            <a:normAutofit fontScale="92500"/>
          </a:bodyPr>
          <a:lstStyle/>
          <a:p>
            <a:r>
              <a:rPr lang="en-US" dirty="0">
                <a:latin typeface="Times New Roman" pitchFamily="18" charset="0"/>
                <a:cs typeface="Times New Roman" pitchFamily="18" charset="0"/>
              </a:rPr>
              <a:t>UPEA-treated patients typically have a second </a:t>
            </a:r>
            <a:r>
              <a:rPr lang="en-US" dirty="0" smtClean="0">
                <a:latin typeface="Times New Roman" pitchFamily="18" charset="0"/>
                <a:cs typeface="Times New Roman" pitchFamily="18" charset="0"/>
              </a:rPr>
              <a:t>treatment on </a:t>
            </a:r>
            <a:r>
              <a:rPr lang="en-US" dirty="0">
                <a:latin typeface="Times New Roman" pitchFamily="18" charset="0"/>
                <a:cs typeface="Times New Roman" pitchFamily="18" charset="0"/>
              </a:rPr>
              <a:t>the following day. Prior to the second </a:t>
            </a:r>
            <a:r>
              <a:rPr lang="en-US" dirty="0" smtClean="0">
                <a:latin typeface="Times New Roman" pitchFamily="18" charset="0"/>
                <a:cs typeface="Times New Roman" pitchFamily="18" charset="0"/>
              </a:rPr>
              <a:t>injection, the </a:t>
            </a:r>
            <a:r>
              <a:rPr lang="en-US" dirty="0">
                <a:latin typeface="Times New Roman" pitchFamily="18" charset="0"/>
                <a:cs typeface="Times New Roman" pitchFamily="18" charset="0"/>
              </a:rPr>
              <a:t>NNM is carefully surveyed to see if there is </a:t>
            </a:r>
            <a:r>
              <a:rPr lang="en-US" dirty="0" smtClean="0">
                <a:latin typeface="Times New Roman" pitchFamily="18" charset="0"/>
                <a:cs typeface="Times New Roman" pitchFamily="18" charset="0"/>
              </a:rPr>
              <a:t>any </a:t>
            </a:r>
            <a:r>
              <a:rPr lang="en-US" dirty="0">
                <a:latin typeface="Times New Roman" pitchFamily="18" charset="0"/>
                <a:cs typeface="Times New Roman" pitchFamily="18" charset="0"/>
              </a:rPr>
              <a:t>residual blood flow on color Doppler. If blood flow is</a:t>
            </a:r>
          </a:p>
          <a:p>
            <a:r>
              <a:rPr lang="en-US" dirty="0">
                <a:latin typeface="Times New Roman" pitchFamily="18" charset="0"/>
                <a:cs typeface="Times New Roman" pitchFamily="18" charset="0"/>
              </a:rPr>
              <a:t>seen, this area of the NNM is thoroughly treated with</a:t>
            </a:r>
          </a:p>
          <a:p>
            <a:r>
              <a:rPr lang="en-US" dirty="0">
                <a:latin typeface="Times New Roman" pitchFamily="18" charset="0"/>
                <a:cs typeface="Times New Roman" pitchFamily="18" charset="0"/>
              </a:rPr>
              <a:t>ethanol, followed by a second treatment of the remainder</a:t>
            </a:r>
          </a:p>
          <a:p>
            <a:r>
              <a:rPr lang="en-US" dirty="0">
                <a:latin typeface="Times New Roman" pitchFamily="18" charset="0"/>
                <a:cs typeface="Times New Roman" pitchFamily="18" charset="0"/>
              </a:rPr>
              <a:t>of the NNM. Occasionally, a very small NNM can be</a:t>
            </a:r>
          </a:p>
          <a:p>
            <a:r>
              <a:rPr lang="en-US" dirty="0">
                <a:latin typeface="Times New Roman" pitchFamily="18" charset="0"/>
                <a:cs typeface="Times New Roman" pitchFamily="18" charset="0"/>
              </a:rPr>
              <a:t>treated in only one session.</a:t>
            </a:r>
          </a:p>
        </p:txBody>
      </p:sp>
    </p:spTree>
    <p:extLst>
      <p:ext uri="{BB962C8B-B14F-4D97-AF65-F5344CB8AC3E}">
        <p14:creationId xmlns:p14="http://schemas.microsoft.com/office/powerpoint/2010/main" val="20964445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1656184"/>
          </a:xfrm>
        </p:spPr>
        <p:txBody>
          <a:bodyPr>
            <a:noAutofit/>
          </a:bodyPr>
          <a:lstStyle/>
          <a:p>
            <a:pPr algn="l"/>
            <a:r>
              <a:rPr lang="en-US" sz="2400" dirty="0"/>
              <a:t>Favorable response to UPEA in a </a:t>
            </a:r>
            <a:r>
              <a:rPr lang="en-US" sz="2400" dirty="0" smtClean="0"/>
              <a:t>26-year old </a:t>
            </a:r>
            <a:r>
              <a:rPr lang="en-US" sz="2400" dirty="0"/>
              <a:t>man with </a:t>
            </a:r>
            <a:r>
              <a:rPr lang="en-US" sz="2400" dirty="0" err="1"/>
              <a:t>pTNM</a:t>
            </a:r>
            <a:r>
              <a:rPr lang="en-US" sz="2400" dirty="0"/>
              <a:t> stage I PTC.</a:t>
            </a:r>
            <a:br>
              <a:rPr lang="en-US" sz="2400" dirty="0"/>
            </a:br>
            <a:r>
              <a:rPr lang="en-US" sz="2400" b="1" dirty="0"/>
              <a:t>A. </a:t>
            </a:r>
            <a:r>
              <a:rPr lang="en-US" sz="2400" dirty="0"/>
              <a:t>Transverse sonogram performed before </a:t>
            </a:r>
            <a:r>
              <a:rPr lang="en-US" sz="2400" dirty="0" smtClean="0"/>
              <a:t>treatment shows </a:t>
            </a:r>
            <a:r>
              <a:rPr lang="en-US" sz="2400" dirty="0"/>
              <a:t>a </a:t>
            </a:r>
            <a:r>
              <a:rPr lang="en-US" sz="2400" dirty="0" err="1"/>
              <a:t>pretracheal</a:t>
            </a:r>
            <a:r>
              <a:rPr lang="en-US" sz="2400" dirty="0"/>
              <a:t> 13 x 3 x 10 mm NNM, that is </a:t>
            </a:r>
            <a:r>
              <a:rPr lang="en-US" sz="2400" dirty="0" err="1" smtClean="0"/>
              <a:t>hypervascular</a:t>
            </a:r>
            <a:r>
              <a:rPr lang="en-US" sz="2400" dirty="0"/>
              <a:t> </a:t>
            </a:r>
            <a:r>
              <a:rPr lang="en-US" sz="2400" dirty="0" smtClean="0"/>
              <a:t>on </a:t>
            </a:r>
            <a:r>
              <a:rPr lang="en-US" sz="2400" dirty="0"/>
              <a:t>color </a:t>
            </a:r>
            <a:r>
              <a:rPr lang="en-US" sz="2400" dirty="0" smtClean="0"/>
              <a:t>Doppler.</a:t>
            </a:r>
            <a:r>
              <a:rPr lang="en-US" sz="2400" dirty="0" smtClean="0">
                <a:solidFill>
                  <a:srgbClr val="92D050"/>
                </a:solidFill>
              </a:rPr>
              <a:t>R6</a:t>
            </a:r>
            <a:endParaRPr lang="en-US" sz="2400" dirty="0">
              <a:solidFill>
                <a:srgbClr val="92D05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1250" y="2653506"/>
            <a:ext cx="43815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8036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352928" cy="1512168"/>
          </a:xfrm>
        </p:spPr>
        <p:txBody>
          <a:bodyPr>
            <a:normAutofit/>
          </a:bodyPr>
          <a:lstStyle/>
          <a:p>
            <a:r>
              <a:rPr lang="en-US" sz="2400" b="1" dirty="0"/>
              <a:t>B. </a:t>
            </a:r>
            <a:r>
              <a:rPr lang="en-US" sz="2400" dirty="0" err="1"/>
              <a:t>Colour</a:t>
            </a:r>
            <a:r>
              <a:rPr lang="en-US" sz="2400" dirty="0"/>
              <a:t> Doppler transverse sonogram shows that, at</a:t>
            </a:r>
            <a:br>
              <a:rPr lang="en-US" sz="2400" dirty="0"/>
            </a:br>
            <a:r>
              <a:rPr lang="en-US" sz="2400" dirty="0"/>
              <a:t>4 months after ablation, the treated NNM is avascular and</a:t>
            </a:r>
            <a:br>
              <a:rPr lang="en-US" sz="2400" dirty="0"/>
            </a:br>
            <a:r>
              <a:rPr lang="en-US" sz="2400" dirty="0"/>
              <a:t>smaller in size, now measuring 9 x 2 x 6 mm.</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50360" y="2376915"/>
            <a:ext cx="5843280" cy="297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5962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568952" cy="1844824"/>
          </a:xfrm>
        </p:spPr>
        <p:txBody>
          <a:bodyPr>
            <a:normAutofit/>
          </a:bodyPr>
          <a:lstStyle/>
          <a:p>
            <a:r>
              <a:rPr lang="en-US" sz="2400" b="1" dirty="0"/>
              <a:t>C. </a:t>
            </a:r>
            <a:r>
              <a:rPr lang="en-US" sz="2400" dirty="0"/>
              <a:t>At 10 months after ablation, there is continued involution</a:t>
            </a:r>
            <a:br>
              <a:rPr lang="en-US" sz="2400" dirty="0"/>
            </a:br>
            <a:r>
              <a:rPr lang="en-US" sz="2400" dirty="0"/>
              <a:t>of the ablated and avascular NNM, which is very</a:t>
            </a:r>
            <a:br>
              <a:rPr lang="en-US" sz="2400" dirty="0"/>
            </a:br>
            <a:r>
              <a:rPr lang="en-US" sz="2400" dirty="0"/>
              <a:t>indistinct on grey scale images and is now measuring only</a:t>
            </a:r>
            <a:br>
              <a:rPr lang="en-US" sz="2400" dirty="0"/>
            </a:br>
            <a:r>
              <a:rPr lang="fi-FI" sz="2400" dirty="0"/>
              <a:t>8 x 1 x 3 mm.</a:t>
            </a:r>
            <a:endParaRPr lang="en-US"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1250" y="2696369"/>
            <a:ext cx="438150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0070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941568" cy="882352"/>
          </a:xfrm>
        </p:spPr>
        <p:txBody>
          <a:bodyPr>
            <a:normAutofit/>
          </a:bodyPr>
          <a:lstStyle/>
          <a:p>
            <a:r>
              <a:rPr lang="en-US" sz="3600" dirty="0">
                <a:solidFill>
                  <a:srgbClr val="FF0000"/>
                </a:solidFill>
                <a:latin typeface="Times New Roman" pitchFamily="18" charset="0"/>
                <a:cs typeface="Times New Roman" pitchFamily="18" charset="0"/>
              </a:rPr>
              <a:t>Complications</a:t>
            </a:r>
          </a:p>
        </p:txBody>
      </p:sp>
      <p:sp>
        <p:nvSpPr>
          <p:cNvPr id="3" name="Content Placeholder 2"/>
          <p:cNvSpPr>
            <a:spLocks noGrp="1"/>
          </p:cNvSpPr>
          <p:nvPr>
            <p:ph idx="1"/>
          </p:nvPr>
        </p:nvSpPr>
        <p:spPr>
          <a:xfrm>
            <a:off x="0" y="908720"/>
            <a:ext cx="9144000" cy="5760640"/>
          </a:xfrm>
        </p:spPr>
        <p:txBody>
          <a:bodyPr>
            <a:normAutofit fontScale="85000" lnSpcReduction="10000"/>
          </a:bodyPr>
          <a:lstStyle/>
          <a:p>
            <a:r>
              <a:rPr lang="en-US" dirty="0">
                <a:latin typeface="Times New Roman" pitchFamily="18" charset="0"/>
                <a:cs typeface="Times New Roman" pitchFamily="18" charset="0"/>
              </a:rPr>
              <a:t>Complications </a:t>
            </a:r>
            <a:r>
              <a:rPr lang="en-US" dirty="0" smtClean="0">
                <a:latin typeface="Times New Roman" pitchFamily="18" charset="0"/>
                <a:cs typeface="Times New Roman" pitchFamily="18" charset="0"/>
              </a:rPr>
              <a:t>can be </a:t>
            </a:r>
            <a:r>
              <a:rPr lang="en-US" dirty="0">
                <a:solidFill>
                  <a:srgbClr val="002060"/>
                </a:solidFill>
                <a:latin typeface="Times New Roman" pitchFamily="18" charset="0"/>
                <a:cs typeface="Times New Roman" pitchFamily="18" charset="0"/>
              </a:rPr>
              <a:t>divided into </a:t>
            </a:r>
            <a:r>
              <a:rPr lang="en-US" dirty="0">
                <a:latin typeface="Times New Roman" pitchFamily="18" charset="0"/>
                <a:cs typeface="Times New Roman" pitchFamily="18" charset="0"/>
              </a:rPr>
              <a:t>one of two categories: either those </a:t>
            </a:r>
            <a:r>
              <a:rPr lang="en-US" dirty="0" smtClean="0">
                <a:latin typeface="Times New Roman" pitchFamily="18" charset="0"/>
                <a:cs typeface="Times New Roman" pitchFamily="18" charset="0"/>
              </a:rPr>
              <a:t>caused by </a:t>
            </a:r>
            <a:r>
              <a:rPr lang="en-US" dirty="0">
                <a:solidFill>
                  <a:srgbClr val="C00000"/>
                </a:solidFill>
                <a:latin typeface="Times New Roman" pitchFamily="18" charset="0"/>
                <a:cs typeface="Times New Roman" pitchFamily="18" charset="0"/>
              </a:rPr>
              <a:t>placement of the </a:t>
            </a:r>
            <a:r>
              <a:rPr lang="en-US" dirty="0" smtClean="0">
                <a:solidFill>
                  <a:srgbClr val="C00000"/>
                </a:solidFill>
                <a:latin typeface="Times New Roman" pitchFamily="18" charset="0"/>
                <a:cs typeface="Times New Roman" pitchFamily="18" charset="0"/>
              </a:rPr>
              <a:t>needle</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or those caused by </a:t>
            </a:r>
            <a:r>
              <a:rPr lang="en-US" dirty="0" smtClean="0">
                <a:solidFill>
                  <a:srgbClr val="C00000"/>
                </a:solidFill>
                <a:latin typeface="Times New Roman" pitchFamily="18" charset="0"/>
                <a:cs typeface="Times New Roman" pitchFamily="18" charset="0"/>
              </a:rPr>
              <a:t>injection of </a:t>
            </a:r>
            <a:r>
              <a:rPr lang="en-US" dirty="0">
                <a:solidFill>
                  <a:srgbClr val="C00000"/>
                </a:solidFill>
                <a:latin typeface="Times New Roman" pitchFamily="18" charset="0"/>
                <a:cs typeface="Times New Roman" pitchFamily="18" charset="0"/>
              </a:rPr>
              <a:t>the ethanol</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Complications </a:t>
            </a:r>
            <a:r>
              <a:rPr lang="en-US" dirty="0">
                <a:latin typeface="Times New Roman" pitchFamily="18" charset="0"/>
                <a:cs typeface="Times New Roman" pitchFamily="18" charset="0"/>
              </a:rPr>
              <a:t>from placement of </a:t>
            </a:r>
            <a:r>
              <a:rPr lang="en-US" dirty="0" smtClean="0">
                <a:latin typeface="Times New Roman" pitchFamily="18" charset="0"/>
                <a:cs typeface="Times New Roman" pitchFamily="18" charset="0"/>
              </a:rPr>
              <a:t>the needle </a:t>
            </a:r>
            <a:r>
              <a:rPr lang="en-US" dirty="0">
                <a:latin typeface="Times New Roman" pitchFamily="18" charset="0"/>
                <a:cs typeface="Times New Roman" pitchFamily="18" charset="0"/>
              </a:rPr>
              <a:t>would include bleeding and transient RLN injury.</a:t>
            </a:r>
          </a:p>
          <a:p>
            <a:r>
              <a:rPr lang="en-US" dirty="0">
                <a:latin typeface="Times New Roman" pitchFamily="18" charset="0"/>
                <a:cs typeface="Times New Roman" pitchFamily="18" charset="0"/>
              </a:rPr>
              <a:t>Complications from injection (and local extravasation) of</a:t>
            </a:r>
          </a:p>
          <a:p>
            <a:r>
              <a:rPr lang="en-US" dirty="0">
                <a:latin typeface="Times New Roman" pitchFamily="18" charset="0"/>
                <a:cs typeface="Times New Roman" pitchFamily="18" charset="0"/>
              </a:rPr>
              <a:t>ethanol may include neck pain, which is mild and usually</a:t>
            </a:r>
          </a:p>
          <a:p>
            <a:r>
              <a:rPr lang="en-US" dirty="0">
                <a:latin typeface="Times New Roman" pitchFamily="18" charset="0"/>
                <a:cs typeface="Times New Roman" pitchFamily="18" charset="0"/>
              </a:rPr>
              <a:t>responsive to conservative management, transient or</a:t>
            </a:r>
          </a:p>
          <a:p>
            <a:r>
              <a:rPr lang="en-US" dirty="0">
                <a:latin typeface="Times New Roman" pitchFamily="18" charset="0"/>
                <a:cs typeface="Times New Roman" pitchFamily="18" charset="0"/>
              </a:rPr>
              <a:t>permanent hoarseness secondary to RLN injury (which is</a:t>
            </a:r>
          </a:p>
          <a:p>
            <a:r>
              <a:rPr lang="en-US" dirty="0">
                <a:latin typeface="Times New Roman" pitchFamily="18" charset="0"/>
                <a:cs typeface="Times New Roman" pitchFamily="18" charset="0"/>
              </a:rPr>
              <a:t>fortunately extremely rare) and future fibrosis of adjacent</a:t>
            </a:r>
          </a:p>
          <a:p>
            <a:r>
              <a:rPr lang="en-US" dirty="0">
                <a:latin typeface="Times New Roman" pitchFamily="18" charset="0"/>
                <a:cs typeface="Times New Roman" pitchFamily="18" charset="0"/>
              </a:rPr>
              <a:t>neck tissues (which could represent a hazard if the patient</a:t>
            </a:r>
          </a:p>
          <a:p>
            <a:r>
              <a:rPr lang="en-US" dirty="0">
                <a:latin typeface="Times New Roman" pitchFamily="18" charset="0"/>
                <a:cs typeface="Times New Roman" pitchFamily="18" charset="0"/>
              </a:rPr>
              <a:t>had a subsequent neck re-exploration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54427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Since the early 1990s, ultrasound-guided percutaneous ethanol injection (UPEI) has been extensively used in the management of benign thyroid nodules.</a:t>
            </a:r>
          </a:p>
          <a:p>
            <a:r>
              <a:rPr lang="en-US" dirty="0" smtClean="0">
                <a:latin typeface="Times New Roman" panose="02020603050405020304" pitchFamily="18" charset="0"/>
                <a:cs typeface="Times New Roman" panose="02020603050405020304" pitchFamily="18" charset="0"/>
              </a:rPr>
              <a:t>Its role, as </a:t>
            </a:r>
            <a:r>
              <a:rPr lang="en-US" dirty="0">
                <a:latin typeface="Times New Roman" panose="02020603050405020304" pitchFamily="18" charset="0"/>
                <a:cs typeface="Times New Roman" panose="02020603050405020304" pitchFamily="18" charset="0"/>
              </a:rPr>
              <a:t>an alternative to thyroid surgery or </a:t>
            </a:r>
            <a:r>
              <a:rPr lang="en-US" dirty="0" smtClean="0">
                <a:latin typeface="Times New Roman" panose="02020603050405020304" pitchFamily="18" charset="0"/>
                <a:cs typeface="Times New Roman" panose="02020603050405020304" pitchFamily="18" charset="0"/>
              </a:rPr>
              <a:t>radioactive iodine </a:t>
            </a:r>
            <a:r>
              <a:rPr lang="en-US" dirty="0">
                <a:latin typeface="Times New Roman" panose="02020603050405020304" pitchFamily="18" charset="0"/>
                <a:cs typeface="Times New Roman" panose="02020603050405020304" pitchFamily="18" charset="0"/>
              </a:rPr>
              <a:t>(RAI) administration, was reviewed in an </a:t>
            </a:r>
            <a:r>
              <a:rPr lang="en-US" dirty="0" smtClean="0">
                <a:latin typeface="Times New Roman" panose="02020603050405020304" pitchFamily="18" charset="0"/>
                <a:cs typeface="Times New Roman" panose="02020603050405020304" pitchFamily="18" charset="0"/>
              </a:rPr>
              <a:t>earlier issue </a:t>
            </a:r>
            <a:r>
              <a:rPr lang="en-US" dirty="0">
                <a:latin typeface="Times New Roman" panose="02020603050405020304" pitchFamily="18" charset="0"/>
                <a:cs typeface="Times New Roman" panose="02020603050405020304" pitchFamily="18" charset="0"/>
              </a:rPr>
              <a:t>of Thyroid International, published in 2000 </a:t>
            </a: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Professor </a:t>
            </a:r>
            <a:r>
              <a:rPr lang="en-US" dirty="0" err="1">
                <a:latin typeface="Times New Roman" panose="02020603050405020304" pitchFamily="18" charset="0"/>
                <a:cs typeface="Times New Roman" panose="02020603050405020304" pitchFamily="18" charset="0"/>
              </a:rPr>
              <a:t>Enio</a:t>
            </a:r>
            <a:r>
              <a:rPr lang="en-US" dirty="0">
                <a:latin typeface="Times New Roman" panose="02020603050405020304" pitchFamily="18" charset="0"/>
                <a:cs typeface="Times New Roman" panose="02020603050405020304" pitchFamily="18" charset="0"/>
              </a:rPr>
              <a:t> Martino and </a:t>
            </a:r>
            <a:r>
              <a:rPr lang="en-US" dirty="0" err="1">
                <a:latin typeface="Times New Roman" panose="02020603050405020304" pitchFamily="18" charset="0"/>
                <a:cs typeface="Times New Roman" panose="02020603050405020304" pitchFamily="18" charset="0"/>
              </a:rPr>
              <a:t>Dr</a:t>
            </a:r>
            <a:r>
              <a:rPr lang="en-US" dirty="0">
                <a:latin typeface="Times New Roman" panose="02020603050405020304" pitchFamily="18" charset="0"/>
                <a:cs typeface="Times New Roman" panose="02020603050405020304" pitchFamily="18" charset="0"/>
              </a:rPr>
              <a:t> Fausto </a:t>
            </a:r>
            <a:r>
              <a:rPr lang="en-US" dirty="0" err="1">
                <a:latin typeface="Times New Roman" panose="02020603050405020304" pitchFamily="18" charset="0"/>
                <a:cs typeface="Times New Roman" panose="02020603050405020304" pitchFamily="18" charset="0"/>
              </a:rPr>
              <a:t>Bogazzi</a:t>
            </a:r>
            <a:r>
              <a:rPr lang="en-US" dirty="0">
                <a:latin typeface="Times New Roman" panose="02020603050405020304" pitchFamily="18" charset="0"/>
                <a:cs typeface="Times New Roman" panose="02020603050405020304" pitchFamily="18" charset="0"/>
              </a:rPr>
              <a:t> of </a:t>
            </a:r>
            <a:r>
              <a:rPr lang="en-US" dirty="0" smtClean="0">
                <a:latin typeface="Times New Roman" panose="02020603050405020304" pitchFamily="18" charset="0"/>
                <a:cs typeface="Times New Roman" panose="02020603050405020304" pitchFamily="18" charset="0"/>
              </a:rPr>
              <a:t>the University </a:t>
            </a:r>
            <a:r>
              <a:rPr lang="en-US" dirty="0">
                <a:latin typeface="Times New Roman" panose="02020603050405020304" pitchFamily="18" charset="0"/>
                <a:cs typeface="Times New Roman" panose="02020603050405020304" pitchFamily="18" charset="0"/>
              </a:rPr>
              <a:t>of Pisa, Italy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9534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0"/>
            <a:ext cx="9036496" cy="1340768"/>
          </a:xfrm>
        </p:spPr>
        <p:txBody>
          <a:bodyPr>
            <a:noAutofit/>
          </a:bodyPr>
          <a:lstStyle/>
          <a:p>
            <a:pPr algn="l"/>
            <a:r>
              <a:rPr lang="en-US" sz="2400" dirty="0"/>
              <a:t>Transverse sonograms of metastatic adenopathy in 48-year-old woman with papillary thyroid carcinoma.</a:t>
            </a:r>
            <a:br>
              <a:rPr lang="en-US" sz="2400" dirty="0"/>
            </a:br>
            <a:r>
              <a:rPr lang="en-US" sz="2400" b="1" dirty="0"/>
              <a:t>A, </a:t>
            </a:r>
            <a:r>
              <a:rPr lang="en-US" sz="2400" dirty="0"/>
              <a:t>Sonogram reveals 8 × 9 mm lymph node (</a:t>
            </a:r>
            <a:r>
              <a:rPr lang="en-US" sz="2400" i="1" dirty="0"/>
              <a:t>arrow</a:t>
            </a:r>
            <a:r>
              <a:rPr lang="en-US" sz="2400" dirty="0"/>
              <a:t>) with needle </a:t>
            </a:r>
            <a:r>
              <a:rPr lang="en-US" sz="2400" dirty="0" smtClean="0"/>
              <a:t>in place</a:t>
            </a:r>
            <a:r>
              <a:rPr lang="en-US" sz="2400" dirty="0"/>
              <a:t>.</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02014" y="1600200"/>
            <a:ext cx="59399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550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301006"/>
          </a:xfrm>
        </p:spPr>
        <p:txBody>
          <a:bodyPr>
            <a:noAutofit/>
          </a:bodyPr>
          <a:lstStyle/>
          <a:p>
            <a:r>
              <a:rPr lang="en-US" sz="2800" b="1" dirty="0"/>
              <a:t>B, </a:t>
            </a:r>
            <a:r>
              <a:rPr lang="en-US" sz="2800" dirty="0"/>
              <a:t>Image obtained at initial injection with small volume of ethanol shows echogenic region in posterior aspect of lymph node (</a:t>
            </a:r>
            <a:r>
              <a:rPr lang="en-US" sz="2800" i="1" dirty="0"/>
              <a:t>arrowhead</a:t>
            </a:r>
            <a:r>
              <a:rPr lang="en-US" sz="2800" dirty="0"/>
              <a:t>) due to microbubble formation.</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08790" y="1600200"/>
            <a:ext cx="592642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3094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91264" cy="1417638"/>
          </a:xfrm>
        </p:spPr>
        <p:txBody>
          <a:bodyPr>
            <a:normAutofit/>
          </a:bodyPr>
          <a:lstStyle/>
          <a:p>
            <a:r>
              <a:rPr lang="en-US" sz="2400" b="1" dirty="0"/>
              <a:t>C, </a:t>
            </a:r>
            <a:r>
              <a:rPr lang="en-US" sz="2400" dirty="0"/>
              <a:t>Image obtained after repositioning of needle shows another site in lymph node (</a:t>
            </a:r>
            <a:r>
              <a:rPr lang="en-US" sz="2400" i="1" dirty="0"/>
              <a:t>arrow</a:t>
            </a:r>
            <a:r>
              <a:rPr lang="en-US" sz="2400" dirty="0"/>
              <a:t>) being treated.</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17249" y="1600200"/>
            <a:ext cx="610950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4920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301006"/>
          </a:xfrm>
        </p:spPr>
        <p:txBody>
          <a:bodyPr>
            <a:normAutofit/>
          </a:bodyPr>
          <a:lstStyle/>
          <a:p>
            <a:r>
              <a:rPr lang="en-US" sz="2400" b="1" dirty="0"/>
              <a:t>D, </a:t>
            </a:r>
            <a:r>
              <a:rPr lang="en-US" sz="2400" dirty="0"/>
              <a:t>Image obtained 9 months after percutaneous ethanol injection shows that size of treated lymph node (</a:t>
            </a:r>
            <a:r>
              <a:rPr lang="en-US" sz="2400" i="1" dirty="0"/>
              <a:t>cursors</a:t>
            </a:r>
            <a:r>
              <a:rPr lang="en-US" sz="2400" dirty="0"/>
              <a:t>) has decreased markedly.</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77614" y="1600200"/>
            <a:ext cx="498877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1046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solidFill>
                  <a:srgbClr val="92D050"/>
                </a:solidFill>
              </a:rPr>
              <a:t>AJR:178, March 2002</a:t>
            </a:r>
            <a:br>
              <a:rPr lang="en-US" sz="1600" dirty="0" smtClean="0">
                <a:solidFill>
                  <a:srgbClr val="92D050"/>
                </a:solidFill>
              </a:rPr>
            </a:br>
            <a:r>
              <a:rPr lang="en-US" sz="2000" b="1" dirty="0"/>
              <a:t>Percutaneous Ethanol Injection </a:t>
            </a:r>
            <a:r>
              <a:rPr lang="en-US" sz="2000" b="1" dirty="0" smtClean="0"/>
              <a:t>for Treatment </a:t>
            </a:r>
            <a:r>
              <a:rPr lang="en-US" sz="2000" b="1" dirty="0"/>
              <a:t>of Cervical Lymph Node</a:t>
            </a:r>
            <a:br>
              <a:rPr lang="en-US" sz="2000" b="1" dirty="0"/>
            </a:br>
            <a:r>
              <a:rPr lang="en-US" sz="2000" b="1" dirty="0"/>
              <a:t>Metastases in Patients </a:t>
            </a:r>
            <a:r>
              <a:rPr lang="en-US" sz="2000" b="1" dirty="0" smtClean="0"/>
              <a:t>with Papillary </a:t>
            </a:r>
            <a:r>
              <a:rPr lang="en-US" sz="2000" b="1" dirty="0"/>
              <a:t>Thyroid Carcinoma</a:t>
            </a:r>
            <a:endParaRPr lang="en-US" sz="2000" dirty="0">
              <a:solidFill>
                <a:srgbClr val="92D050"/>
              </a:solidFill>
            </a:endParaRPr>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1518562"/>
            <a:ext cx="5723237" cy="5078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518563"/>
            <a:ext cx="4146971" cy="471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3325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1520" y="1600200"/>
            <a:ext cx="8712968" cy="5069160"/>
          </a:xfrm>
        </p:spPr>
        <p:txBody>
          <a:bodyPr>
            <a:normAutofit fontScale="85000" lnSpcReduction="10000"/>
          </a:bodyPr>
          <a:lstStyle/>
          <a:p>
            <a:r>
              <a:rPr lang="en-US" dirty="0"/>
              <a:t>27-year-old woman with papillary thyroid carcinoma.</a:t>
            </a:r>
          </a:p>
          <a:p>
            <a:r>
              <a:rPr lang="en-US" b="1" dirty="0"/>
              <a:t>A, </a:t>
            </a:r>
            <a:r>
              <a:rPr lang="en-US" dirty="0"/>
              <a:t>Standard diagram used to map location of each lymph node (to facilitate follow-up and communication between</a:t>
            </a:r>
          </a:p>
          <a:p>
            <a:r>
              <a:rPr lang="en-US" dirty="0"/>
              <a:t>sonographic examinations) shows several left internal jugular nodes were identified, with one node</a:t>
            </a:r>
          </a:p>
          <a:p>
            <a:r>
              <a:rPr lang="en-US" dirty="0"/>
              <a:t>(</a:t>
            </a:r>
            <a:r>
              <a:rPr lang="en-US" i="1" dirty="0"/>
              <a:t>arrow</a:t>
            </a:r>
            <a:r>
              <a:rPr lang="en-US" dirty="0"/>
              <a:t>) located between internal jugular vein and common carotid artery. SMG = submandibular gland.</a:t>
            </a:r>
          </a:p>
          <a:p>
            <a:r>
              <a:rPr lang="en-US" b="1" dirty="0"/>
              <a:t>B, </a:t>
            </a:r>
            <a:r>
              <a:rPr lang="en-US" dirty="0"/>
              <a:t>Corresponding transverse sonogram reveals lymph node (</a:t>
            </a:r>
            <a:r>
              <a:rPr lang="en-US" i="1" dirty="0"/>
              <a:t>cursors</a:t>
            </a:r>
            <a:r>
              <a:rPr lang="en-US" dirty="0"/>
              <a:t>). CCA = common carotid artery, JUG = internal</a:t>
            </a:r>
          </a:p>
          <a:p>
            <a:r>
              <a:rPr lang="en-US" dirty="0"/>
              <a:t>jugular vein.</a:t>
            </a:r>
          </a:p>
        </p:txBody>
      </p:sp>
    </p:spTree>
    <p:extLst>
      <p:ext uri="{BB962C8B-B14F-4D97-AF65-F5344CB8AC3E}">
        <p14:creationId xmlns:p14="http://schemas.microsoft.com/office/powerpoint/2010/main" val="8338598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2276872"/>
          </a:xfrm>
        </p:spPr>
        <p:txBody>
          <a:bodyPr>
            <a:normAutofit/>
          </a:bodyPr>
          <a:lstStyle/>
          <a:p>
            <a:pPr algn="l"/>
            <a:r>
              <a:rPr lang="en-US" sz="2400" dirty="0" smtClean="0"/>
              <a:t>Persistent </a:t>
            </a:r>
            <a:r>
              <a:rPr lang="en-US" sz="2400" dirty="0"/>
              <a:t>perfusion </a:t>
            </a:r>
            <a:r>
              <a:rPr lang="en-US" sz="2400" dirty="0" smtClean="0"/>
              <a:t>after initial </a:t>
            </a:r>
            <a:r>
              <a:rPr lang="en-US" sz="2400" dirty="0"/>
              <a:t>percutaneous ethanol injection</a:t>
            </a:r>
            <a:br>
              <a:rPr lang="en-US" sz="2400" dirty="0"/>
            </a:br>
            <a:r>
              <a:rPr lang="en-US" sz="2400" dirty="0"/>
              <a:t>requiring retreatment in </a:t>
            </a:r>
            <a:r>
              <a:rPr lang="en-US" sz="2400" dirty="0" smtClean="0"/>
              <a:t>36- year-old </a:t>
            </a:r>
            <a:r>
              <a:rPr lang="en-US" sz="2400" dirty="0"/>
              <a:t>man with papillary thyroid</a:t>
            </a:r>
            <a:br>
              <a:rPr lang="en-US" sz="2400" dirty="0"/>
            </a:br>
            <a:r>
              <a:rPr lang="en-US" sz="2400" dirty="0"/>
              <a:t>carcinoma</a:t>
            </a:r>
            <a:r>
              <a:rPr lang="en-US" sz="2400" dirty="0" smtClean="0"/>
              <a:t>.</a:t>
            </a:r>
            <a:br>
              <a:rPr lang="en-US" sz="2400" dirty="0" smtClean="0"/>
            </a:br>
            <a:r>
              <a:rPr lang="en-US" sz="2400" b="1" dirty="0"/>
              <a:t>A, </a:t>
            </a:r>
            <a:r>
              <a:rPr lang="en-US" sz="2400" dirty="0"/>
              <a:t>Longitudinal sonogram shows </a:t>
            </a:r>
            <a:r>
              <a:rPr lang="en-US" sz="2400" dirty="0" smtClean="0"/>
              <a:t>enlarged biopsy-confirmed </a:t>
            </a:r>
            <a:r>
              <a:rPr lang="en-US" sz="2400" dirty="0"/>
              <a:t>metastatic</a:t>
            </a:r>
            <a:br>
              <a:rPr lang="en-US" sz="2400" dirty="0"/>
            </a:br>
            <a:r>
              <a:rPr lang="en-US" sz="2400" dirty="0"/>
              <a:t>lymph node (</a:t>
            </a:r>
            <a:r>
              <a:rPr lang="en-US" sz="2400" i="1" dirty="0"/>
              <a:t>cursors</a:t>
            </a:r>
            <a:r>
              <a:rPr lang="en-US" sz="2400" dirty="0"/>
              <a:t>).</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93695" y="1600200"/>
            <a:ext cx="735660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7194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856984" cy="1484784"/>
          </a:xfrm>
        </p:spPr>
        <p:txBody>
          <a:bodyPr>
            <a:normAutofit/>
          </a:bodyPr>
          <a:lstStyle/>
          <a:p>
            <a:r>
              <a:rPr lang="en-US" sz="2400" b="1" dirty="0"/>
              <a:t>B, </a:t>
            </a:r>
            <a:r>
              <a:rPr lang="en-US" sz="2400" dirty="0"/>
              <a:t>Power Doppler sonogram </a:t>
            </a:r>
            <a:r>
              <a:rPr lang="en-US" sz="2400" dirty="0" smtClean="0"/>
              <a:t>reveals uniform </a:t>
            </a:r>
            <a:r>
              <a:rPr lang="en-US" sz="2400" dirty="0"/>
              <a:t>perfusion before </a:t>
            </a:r>
            <a:r>
              <a:rPr lang="en-US" sz="2400" dirty="0" smtClean="0"/>
              <a:t>percutaneous ethanol </a:t>
            </a:r>
            <a:r>
              <a:rPr lang="en-US" sz="2400" dirty="0"/>
              <a:t>injection.</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47975" y="2415381"/>
            <a:ext cx="34480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7851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56792"/>
          </a:xfrm>
        </p:spPr>
        <p:txBody>
          <a:bodyPr>
            <a:noAutofit/>
          </a:bodyPr>
          <a:lstStyle/>
          <a:p>
            <a:pPr algn="l"/>
            <a:r>
              <a:rPr lang="en-US" sz="2400" b="1" dirty="0"/>
              <a:t>C, </a:t>
            </a:r>
            <a:r>
              <a:rPr lang="en-US" sz="2400" dirty="0"/>
              <a:t>Longitudinal sonogram obtained </a:t>
            </a:r>
            <a:r>
              <a:rPr lang="en-US" sz="2400" dirty="0" smtClean="0"/>
              <a:t>9 weeks </a:t>
            </a:r>
            <a:r>
              <a:rPr lang="en-US" sz="2400" dirty="0"/>
              <a:t>after percutaneous </a:t>
            </a:r>
            <a:r>
              <a:rPr lang="en-US" sz="2400" dirty="0" smtClean="0"/>
              <a:t>ethanol injection </a:t>
            </a:r>
            <a:r>
              <a:rPr lang="en-US" sz="2400" dirty="0"/>
              <a:t>shows size of lymph node </a:t>
            </a:r>
            <a:r>
              <a:rPr lang="en-US" sz="2400" dirty="0" smtClean="0"/>
              <a:t>is unchanged</a:t>
            </a:r>
            <a:r>
              <a:rPr lang="en-US" sz="2400" dirty="0"/>
              <a:t>, and there is evidence </a:t>
            </a:r>
            <a:r>
              <a:rPr lang="en-US" sz="2400" dirty="0" smtClean="0"/>
              <a:t>of slight </a:t>
            </a:r>
            <a:r>
              <a:rPr lang="en-US" sz="2400" dirty="0"/>
              <a:t>residual perfusion. Because </a:t>
            </a:r>
            <a:r>
              <a:rPr lang="en-US" sz="2400" dirty="0" smtClean="0"/>
              <a:t>of these </a:t>
            </a:r>
            <a:r>
              <a:rPr lang="en-US" sz="2400" dirty="0"/>
              <a:t>findings, percutaneous </a:t>
            </a:r>
            <a:r>
              <a:rPr lang="en-US" sz="2400" dirty="0" smtClean="0"/>
              <a:t>ethanol injection </a:t>
            </a:r>
            <a:r>
              <a:rPr lang="en-US" sz="2400" dirty="0"/>
              <a:t>treatment was repeated.</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68773" y="1600200"/>
            <a:ext cx="460645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9625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28992" cy="1417638"/>
          </a:xfrm>
        </p:spPr>
        <p:txBody>
          <a:bodyPr>
            <a:noAutofit/>
          </a:bodyPr>
          <a:lstStyle/>
          <a:p>
            <a:pPr algn="l"/>
            <a:r>
              <a:rPr lang="en-US" sz="2400" b="1" dirty="0"/>
              <a:t>D, </a:t>
            </a:r>
            <a:r>
              <a:rPr lang="en-US" sz="2400" dirty="0"/>
              <a:t>Longitudinal sonogram </a:t>
            </a:r>
            <a:r>
              <a:rPr lang="en-US" sz="2400" dirty="0" smtClean="0"/>
              <a:t>obtained 14 </a:t>
            </a:r>
            <a:r>
              <a:rPr lang="en-US" sz="2400" dirty="0"/>
              <a:t>weeks after </a:t>
            </a:r>
            <a:r>
              <a:rPr lang="en-US" sz="2400" b="1" dirty="0"/>
              <a:t>C </a:t>
            </a:r>
            <a:r>
              <a:rPr lang="en-US" sz="2400" dirty="0"/>
              <a:t>reveals that size </a:t>
            </a:r>
            <a:r>
              <a:rPr lang="en-US" sz="2400" dirty="0" smtClean="0"/>
              <a:t>of lymph </a:t>
            </a:r>
            <a:r>
              <a:rPr lang="en-US" sz="2400" dirty="0"/>
              <a:t>node (</a:t>
            </a:r>
            <a:r>
              <a:rPr lang="en-US" sz="2400" i="1" dirty="0"/>
              <a:t>arrows</a:t>
            </a:r>
            <a:r>
              <a:rPr lang="en-US" sz="2400" dirty="0"/>
              <a:t>) has </a:t>
            </a:r>
            <a:r>
              <a:rPr lang="en-US" sz="2400" dirty="0" smtClean="0"/>
              <a:t>decreased dramatically</a:t>
            </a:r>
            <a:r>
              <a:rPr lang="en-US" sz="2400" dirty="0"/>
              <a:t>. No perfusion on </a:t>
            </a:r>
            <a:r>
              <a:rPr lang="en-US" sz="2400" dirty="0" smtClean="0"/>
              <a:t>power Doppler </a:t>
            </a:r>
            <a:r>
              <a:rPr lang="en-US" sz="2400" dirty="0"/>
              <a:t>sonography is shown.</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07668" y="1600200"/>
            <a:ext cx="492866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65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Minimally invasive treatment </a:t>
            </a:r>
            <a:r>
              <a:rPr lang="en-US" b="1" dirty="0" smtClean="0">
                <a:solidFill>
                  <a:srgbClr val="FF0000"/>
                </a:solidFill>
                <a:latin typeface="Times New Roman" panose="02020603050405020304" pitchFamily="18" charset="0"/>
                <a:cs typeface="Times New Roman" panose="02020603050405020304" pitchFamily="18" charset="0"/>
              </a:rPr>
              <a:t>options of </a:t>
            </a:r>
            <a:r>
              <a:rPr lang="en-US" b="1" dirty="0">
                <a:solidFill>
                  <a:srgbClr val="FF0000"/>
                </a:solidFill>
                <a:latin typeface="Times New Roman" panose="02020603050405020304" pitchFamily="18" charset="0"/>
                <a:cs typeface="Times New Roman" panose="02020603050405020304" pitchFamily="18" charset="0"/>
              </a:rPr>
              <a:t>benign thyroid </a:t>
            </a:r>
            <a:r>
              <a:rPr lang="en-US" b="1" dirty="0" smtClean="0">
                <a:solidFill>
                  <a:srgbClr val="FF0000"/>
                </a:solidFill>
                <a:latin typeface="Times New Roman" panose="02020603050405020304" pitchFamily="18" charset="0"/>
                <a:cs typeface="Times New Roman" panose="02020603050405020304" pitchFamily="18" charset="0"/>
              </a:rPr>
              <a:t>nodules(1)</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600200"/>
            <a:ext cx="8712968" cy="4997152"/>
          </a:xfrm>
        </p:spPr>
        <p:txBody>
          <a:bodyPr>
            <a:normAutofit/>
          </a:bodyPr>
          <a:lstStyle/>
          <a:p>
            <a:r>
              <a:rPr lang="en-US" dirty="0">
                <a:latin typeface="Times New Roman" panose="02020603050405020304" pitchFamily="18" charset="0"/>
                <a:cs typeface="Times New Roman" panose="02020603050405020304" pitchFamily="18" charset="0"/>
              </a:rPr>
              <a:t>Most thyroid nodules are benign and remain </a:t>
            </a:r>
            <a:r>
              <a:rPr lang="en-US" dirty="0" smtClean="0">
                <a:latin typeface="Times New Roman" panose="02020603050405020304" pitchFamily="18" charset="0"/>
                <a:cs typeface="Times New Roman" panose="02020603050405020304" pitchFamily="18" charset="0"/>
              </a:rPr>
              <a:t>asymptomatic, but </a:t>
            </a:r>
            <a:r>
              <a:rPr lang="en-US" dirty="0">
                <a:latin typeface="Times New Roman" panose="02020603050405020304" pitchFamily="18" charset="0"/>
                <a:cs typeface="Times New Roman" panose="02020603050405020304" pitchFamily="18" charset="0"/>
              </a:rPr>
              <a:t>some </a:t>
            </a:r>
            <a:r>
              <a:rPr lang="en-US" dirty="0">
                <a:solidFill>
                  <a:srgbClr val="C00000"/>
                </a:solidFill>
                <a:latin typeface="Times New Roman" panose="02020603050405020304" pitchFamily="18" charset="0"/>
                <a:cs typeface="Times New Roman" panose="02020603050405020304" pitchFamily="18" charset="0"/>
              </a:rPr>
              <a:t>grow</a:t>
            </a:r>
            <a:r>
              <a:rPr lang="en-US" dirty="0">
                <a:latin typeface="Times New Roman" panose="02020603050405020304" pitchFamily="18" charset="0"/>
                <a:cs typeface="Times New Roman" panose="02020603050405020304" pitchFamily="18" charset="0"/>
              </a:rPr>
              <a:t> progressively and may cause </a:t>
            </a:r>
            <a:r>
              <a:rPr lang="en-US" dirty="0" smtClean="0">
                <a:solidFill>
                  <a:srgbClr val="C00000"/>
                </a:solidFill>
                <a:latin typeface="Times New Roman" panose="02020603050405020304" pitchFamily="18" charset="0"/>
                <a:cs typeface="Times New Roman" panose="02020603050405020304" pitchFamily="18" charset="0"/>
              </a:rPr>
              <a:t>local symptoms </a:t>
            </a:r>
            <a:r>
              <a:rPr lang="en-US" dirty="0">
                <a:latin typeface="Times New Roman" panose="02020603050405020304" pitchFamily="18" charset="0"/>
                <a:cs typeface="Times New Roman" panose="02020603050405020304" pitchFamily="18" charset="0"/>
              </a:rPr>
              <a:t>or elicit </a:t>
            </a:r>
            <a:r>
              <a:rPr lang="en-US" dirty="0">
                <a:solidFill>
                  <a:srgbClr val="C00000"/>
                </a:solidFill>
                <a:latin typeface="Times New Roman" panose="02020603050405020304" pitchFamily="18" charset="0"/>
                <a:cs typeface="Times New Roman" panose="02020603050405020304" pitchFamily="18" charset="0"/>
              </a:rPr>
              <a:t>anxiety</a:t>
            </a:r>
            <a:r>
              <a:rPr lang="en-US" dirty="0">
                <a:latin typeface="Times New Roman" panose="02020603050405020304" pitchFamily="18" charset="0"/>
                <a:cs typeface="Times New Roman" panose="02020603050405020304" pitchFamily="18" charset="0"/>
              </a:rPr>
              <a:t>. Surgery is a much </a:t>
            </a:r>
            <a:r>
              <a:rPr lang="en-US" dirty="0" smtClean="0">
                <a:latin typeface="Times New Roman" panose="02020603050405020304" pitchFamily="18" charset="0"/>
                <a:cs typeface="Times New Roman" panose="02020603050405020304" pitchFamily="18" charset="0"/>
              </a:rPr>
              <a:t>used therapeutic </a:t>
            </a:r>
            <a:r>
              <a:rPr lang="en-US" dirty="0">
                <a:latin typeface="Times New Roman" panose="02020603050405020304" pitchFamily="18" charset="0"/>
                <a:cs typeface="Times New Roman" panose="02020603050405020304" pitchFamily="18" charset="0"/>
              </a:rPr>
              <a:t>approach for thyroid lesions that, even </a:t>
            </a:r>
            <a:r>
              <a:rPr lang="en-US" dirty="0" smtClean="0">
                <a:latin typeface="Times New Roman" panose="02020603050405020304" pitchFamily="18" charset="0"/>
                <a:cs typeface="Times New Roman" panose="02020603050405020304" pitchFamily="18" charset="0"/>
              </a:rPr>
              <a:t>if benign </a:t>
            </a:r>
            <a:r>
              <a:rPr lang="en-US" dirty="0">
                <a:latin typeface="Times New Roman" panose="02020603050405020304" pitchFamily="18" charset="0"/>
                <a:cs typeface="Times New Roman" panose="02020603050405020304" pitchFamily="18" charset="0"/>
              </a:rPr>
              <a:t>at </a:t>
            </a:r>
            <a:r>
              <a:rPr lang="en-US" dirty="0">
                <a:solidFill>
                  <a:srgbClr val="C00000"/>
                </a:solidFill>
                <a:latin typeface="Times New Roman" panose="02020603050405020304" pitchFamily="18" charset="0"/>
                <a:cs typeface="Times New Roman" panose="02020603050405020304" pitchFamily="18" charset="0"/>
              </a:rPr>
              <a:t>FNA</a:t>
            </a:r>
            <a:r>
              <a:rPr lang="en-US" dirty="0">
                <a:latin typeface="Times New Roman" panose="02020603050405020304" pitchFamily="18" charset="0"/>
                <a:cs typeface="Times New Roman" panose="02020603050405020304" pitchFamily="18" charset="0"/>
              </a:rPr>
              <a:t>, are steadily growing over </a:t>
            </a:r>
            <a:r>
              <a:rPr lang="en-US" dirty="0" smtClean="0">
                <a:latin typeface="Times New Roman" panose="02020603050405020304" pitchFamily="18" charset="0"/>
                <a:cs typeface="Times New Roman" panose="02020603050405020304" pitchFamily="18" charset="0"/>
              </a:rPr>
              <a:t>time.</a:t>
            </a:r>
          </a:p>
          <a:p>
            <a:endParaRPr lang="en-US" dirty="0">
              <a:latin typeface="Times New Roman" panose="02020603050405020304" pitchFamily="18" charset="0"/>
              <a:cs typeface="Times New Roman" panose="02020603050405020304" pitchFamily="18" charset="0"/>
            </a:endParaRPr>
          </a:p>
          <a:p>
            <a:r>
              <a:rPr lang="en-US" sz="1700" dirty="0">
                <a:solidFill>
                  <a:srgbClr val="92D050"/>
                </a:solidFill>
                <a:latin typeface="Times New Roman" panose="02020603050405020304" pitchFamily="18" charset="0"/>
                <a:cs typeface="Times New Roman" panose="02020603050405020304" pitchFamily="18" charset="0"/>
              </a:rPr>
              <a:t>DIAGNOSIS OF ENDOCRINE DISEASE Thyroid ultrasound (US) and US-assisted procedures: from the shadows into an array of applications</a:t>
            </a:r>
          </a:p>
          <a:p>
            <a:r>
              <a:rPr lang="en-US" sz="1700" dirty="0">
                <a:solidFill>
                  <a:srgbClr val="92D050"/>
                </a:solidFill>
                <a:latin typeface="Times New Roman" panose="02020603050405020304" pitchFamily="18" charset="0"/>
                <a:cs typeface="Times New Roman" panose="02020603050405020304" pitchFamily="18" charset="0"/>
              </a:rPr>
              <a:t>European Journal of Endocrinology (2014) 170, R133–R146(R1)</a:t>
            </a:r>
          </a:p>
          <a:p>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5901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55093"/>
            <a:ext cx="9087026" cy="577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4250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parathyroid gland</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721565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Enlarged parathyroid gland in secondary hyperparathyroidism</a:t>
            </a:r>
            <a:br>
              <a:rPr lang="en-US" sz="2400" dirty="0"/>
            </a:br>
            <a:r>
              <a:rPr lang="en-US" sz="2400" dirty="0"/>
              <a:t>caused by chronic renal failure.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57425" y="2124869"/>
            <a:ext cx="462915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8535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noAutofit/>
          </a:bodyPr>
          <a:lstStyle/>
          <a:p>
            <a:r>
              <a:rPr lang="en-US" sz="2800" dirty="0"/>
              <a:t>Abundant blood vessels are observed in the </a:t>
            </a:r>
            <a:r>
              <a:rPr lang="en-US" sz="2800" dirty="0" smtClean="0"/>
              <a:t>parathyroid gland </a:t>
            </a:r>
            <a:r>
              <a:rPr lang="en-US" sz="2800" dirty="0"/>
              <a:t>in the left panel.</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57425" y="2210594"/>
            <a:ext cx="462915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5226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568952" cy="1556792"/>
          </a:xfrm>
        </p:spPr>
        <p:txBody>
          <a:bodyPr>
            <a:normAutofit/>
          </a:bodyPr>
          <a:lstStyle/>
          <a:p>
            <a:r>
              <a:rPr lang="en-US" sz="2400" dirty="0"/>
              <a:t>Fusion 3D image of enlarged parathyroid gland in </a:t>
            </a:r>
            <a:r>
              <a:rPr lang="en-US" sz="2400" dirty="0" smtClean="0"/>
              <a:t>secondary hyperparathyroidism</a:t>
            </a:r>
            <a:r>
              <a:rPr lang="en-US" sz="2400" dirty="0"/>
              <a:t>. Increased blood flow can be seen from all</a:t>
            </a:r>
            <a:br>
              <a:rPr lang="en-US" sz="2400" dirty="0"/>
            </a:br>
            <a:r>
              <a:rPr lang="en-US" sz="2400" dirty="0"/>
              <a:t>angles.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57425" y="2296319"/>
            <a:ext cx="462915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5715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472"/>
            <a:ext cx="8712968" cy="1321296"/>
          </a:xfrm>
        </p:spPr>
        <p:txBody>
          <a:bodyPr>
            <a:noAutofit/>
          </a:bodyPr>
          <a:lstStyle/>
          <a:p>
            <a:r>
              <a:rPr lang="en-US" sz="2400" dirty="0"/>
              <a:t>A 3D image before PEIT is shown on the left and after PEIT on the right. When these images are compared, it is evident that there is</a:t>
            </a:r>
            <a:br>
              <a:rPr lang="en-US" sz="2400" dirty="0"/>
            </a:br>
            <a:r>
              <a:rPr lang="en-US" sz="2400" dirty="0"/>
              <a:t>no blood flow in the parathyroid gland after PEIT.</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2208987"/>
            <a:ext cx="8229600" cy="330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4445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55093"/>
            <a:ext cx="9087026" cy="577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79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en-US" sz="3600" b="1" dirty="0">
                <a:solidFill>
                  <a:srgbClr val="FF0000"/>
                </a:solidFill>
                <a:latin typeface="Times New Roman" panose="02020603050405020304" pitchFamily="18" charset="0"/>
                <a:cs typeface="Times New Roman" panose="02020603050405020304" pitchFamily="18" charset="0"/>
              </a:rPr>
              <a:t>Minimally invasive treatment options of benign thyroid </a:t>
            </a:r>
            <a:r>
              <a:rPr lang="en-US" sz="3600" b="1" dirty="0" smtClean="0">
                <a:solidFill>
                  <a:srgbClr val="FF0000"/>
                </a:solidFill>
                <a:latin typeface="Times New Roman" panose="02020603050405020304" pitchFamily="18" charset="0"/>
                <a:cs typeface="Times New Roman" panose="02020603050405020304" pitchFamily="18" charset="0"/>
              </a:rPr>
              <a:t>nodules(2)</a:t>
            </a:r>
            <a:endParaRPr lang="en-US" sz="3600" dirty="0"/>
          </a:p>
        </p:txBody>
      </p:sp>
      <p:sp>
        <p:nvSpPr>
          <p:cNvPr id="3" name="Content Placeholder 2"/>
          <p:cNvSpPr>
            <a:spLocks noGrp="1"/>
          </p:cNvSpPr>
          <p:nvPr>
            <p:ph idx="1"/>
          </p:nvPr>
        </p:nvSpPr>
        <p:spPr>
          <a:xfrm>
            <a:off x="72008" y="1196752"/>
            <a:ext cx="9036496" cy="5544616"/>
          </a:xfrm>
        </p:spPr>
        <p:txBody>
          <a:bodyPr>
            <a:normAutofit/>
          </a:bodyPr>
          <a:lstStyle/>
          <a:p>
            <a:r>
              <a:rPr lang="en-US" dirty="0">
                <a:latin typeface="Times New Roman" panose="02020603050405020304" pitchFamily="18" charset="0"/>
                <a:cs typeface="Times New Roman" panose="02020603050405020304" pitchFamily="18" charset="0"/>
              </a:rPr>
              <a:t>However, surgery </a:t>
            </a:r>
            <a:r>
              <a:rPr lang="en-US" dirty="0" smtClean="0">
                <a:latin typeface="Times New Roman" panose="02020603050405020304" pitchFamily="18" charset="0"/>
                <a:cs typeface="Times New Roman" panose="02020603050405020304" pitchFamily="18" charset="0"/>
              </a:rPr>
              <a:t>is: </a:t>
            </a:r>
          </a:p>
          <a:p>
            <a:r>
              <a:rPr lang="en-US" dirty="0" smtClean="0">
                <a:latin typeface="Times New Roman" panose="02020603050405020304" pitchFamily="18" charset="0"/>
                <a:cs typeface="Times New Roman" panose="02020603050405020304" pitchFamily="18" charset="0"/>
              </a:rPr>
              <a:t>Expensive</a:t>
            </a:r>
          </a:p>
          <a:p>
            <a:r>
              <a:rPr lang="en-US" dirty="0" smtClean="0">
                <a:latin typeface="Times New Roman" panose="02020603050405020304" pitchFamily="18" charset="0"/>
                <a:cs typeface="Times New Roman" panose="02020603050405020304" pitchFamily="18" charset="0"/>
              </a:rPr>
              <a:t>may </a:t>
            </a:r>
            <a:r>
              <a:rPr lang="en-US" dirty="0">
                <a:latin typeface="Times New Roman" panose="02020603050405020304" pitchFamily="18" charset="0"/>
                <a:cs typeface="Times New Roman" panose="02020603050405020304" pitchFamily="18" charset="0"/>
              </a:rPr>
              <a:t>necessitate </a:t>
            </a:r>
            <a:r>
              <a:rPr lang="en-US" dirty="0" smtClean="0">
                <a:latin typeface="Times New Roman" panose="02020603050405020304" pitchFamily="18" charset="0"/>
                <a:cs typeface="Times New Roman" panose="02020603050405020304" pitchFamily="18" charset="0"/>
              </a:rPr>
              <a:t>life-long thyroid </a:t>
            </a:r>
            <a:r>
              <a:rPr lang="en-US" dirty="0">
                <a:latin typeface="Times New Roman" panose="02020603050405020304" pitchFamily="18" charset="0"/>
                <a:cs typeface="Times New Roman" panose="02020603050405020304" pitchFamily="18" charset="0"/>
              </a:rPr>
              <a:t>hormone substitution therapy and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may be followed</a:t>
            </a:r>
            <a:r>
              <a:rPr lang="en-US" dirty="0">
                <a:latin typeface="Times New Roman" panose="02020603050405020304" pitchFamily="18" charset="0"/>
                <a:cs typeface="Times New Roman" panose="02020603050405020304" pitchFamily="18" charset="0"/>
              </a:rPr>
              <a:t>, even if infrequently, by permanent complications</a:t>
            </a:r>
          </a:p>
          <a:p>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also increasing focus on the </a:t>
            </a:r>
            <a:r>
              <a:rPr lang="en-US" dirty="0" smtClean="0">
                <a:latin typeface="Times New Roman" panose="02020603050405020304" pitchFamily="18" charset="0"/>
                <a:cs typeface="Times New Roman" panose="02020603050405020304" pitchFamily="18" charset="0"/>
              </a:rPr>
              <a:t>side-effects, including </a:t>
            </a:r>
            <a:r>
              <a:rPr lang="en-US" dirty="0">
                <a:latin typeface="Times New Roman" panose="02020603050405020304" pitchFamily="18" charset="0"/>
                <a:cs typeface="Times New Roman" panose="02020603050405020304" pitchFamily="18" charset="0"/>
              </a:rPr>
              <a:t>the effect on quality of life,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not traditionally considered </a:t>
            </a:r>
            <a:r>
              <a:rPr lang="en-US" dirty="0">
                <a:latin typeface="Times New Roman" panose="02020603050405020304" pitchFamily="18" charset="0"/>
                <a:cs typeface="Times New Roman" panose="02020603050405020304" pitchFamily="18" charset="0"/>
              </a:rPr>
              <a:t>in this </a:t>
            </a:r>
            <a:r>
              <a:rPr lang="en-US" dirty="0" smtClean="0">
                <a:latin typeface="Times New Roman" panose="02020603050405020304" pitchFamily="18" charset="0"/>
                <a:cs typeface="Times New Roman" panose="02020603050405020304" pitchFamily="18" charset="0"/>
              </a:rPr>
              <a:t>context.</a:t>
            </a:r>
          </a:p>
          <a:p>
            <a:r>
              <a:rPr lang="en-US" sz="1600" dirty="0" smtClean="0">
                <a:solidFill>
                  <a:srgbClr val="92D050"/>
                </a:solidFill>
                <a:latin typeface="Times New Roman" panose="02020603050405020304" pitchFamily="18" charset="0"/>
                <a:cs typeface="Times New Roman" panose="02020603050405020304" pitchFamily="18" charset="0"/>
              </a:rPr>
              <a:t>(R1)</a:t>
            </a:r>
            <a:endParaRPr lang="en-US" sz="1600"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110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latin typeface="Times New Roman" panose="02020603050405020304" pitchFamily="18" charset="0"/>
                <a:cs typeface="Times New Roman" panose="02020603050405020304" pitchFamily="18" charset="0"/>
              </a:rPr>
              <a:t>Minimally invasive treatment options of benign thyroid </a:t>
            </a:r>
            <a:r>
              <a:rPr lang="en-US" sz="3600" b="1" dirty="0" smtClean="0">
                <a:solidFill>
                  <a:srgbClr val="FF0000"/>
                </a:solidFill>
                <a:latin typeface="Times New Roman" panose="02020603050405020304" pitchFamily="18" charset="0"/>
                <a:cs typeface="Times New Roman" panose="02020603050405020304" pitchFamily="18" charset="0"/>
              </a:rPr>
              <a:t>nodules(3)</a:t>
            </a:r>
            <a:endParaRPr lang="en-US" sz="3600" dirty="0"/>
          </a:p>
        </p:txBody>
      </p:sp>
      <p:sp>
        <p:nvSpPr>
          <p:cNvPr id="3" name="Content Placeholder 2"/>
          <p:cNvSpPr>
            <a:spLocks noGrp="1"/>
          </p:cNvSpPr>
          <p:nvPr>
            <p:ph idx="1"/>
          </p:nvPr>
        </p:nvSpPr>
        <p:spPr>
          <a:xfrm>
            <a:off x="179512" y="1600200"/>
            <a:ext cx="8784976" cy="5069160"/>
          </a:xfrm>
        </p:spPr>
        <p:txBody>
          <a:bodyPr/>
          <a:lstStyle/>
          <a:p>
            <a:r>
              <a:rPr lang="en-US" dirty="0">
                <a:latin typeface="Times New Roman" panose="02020603050405020304" pitchFamily="18" charset="0"/>
                <a:cs typeface="Times New Roman" panose="02020603050405020304" pitchFamily="18" charset="0"/>
              </a:rPr>
              <a:t>Over the last </a:t>
            </a:r>
            <a:r>
              <a:rPr lang="en-US" dirty="0" smtClean="0">
                <a:latin typeface="Times New Roman" panose="02020603050405020304" pitchFamily="18" charset="0"/>
                <a:cs typeface="Times New Roman" panose="02020603050405020304" pitchFamily="18" charset="0"/>
              </a:rPr>
              <a:t>two decades </a:t>
            </a:r>
            <a:r>
              <a:rPr lang="en-US" dirty="0">
                <a:latin typeface="Times New Roman" panose="02020603050405020304" pitchFamily="18" charset="0"/>
                <a:cs typeface="Times New Roman" panose="02020603050405020304" pitchFamily="18" charset="0"/>
              </a:rPr>
              <a:t>non-surgical, minimally invasive techniques </a:t>
            </a:r>
            <a:r>
              <a:rPr lang="en-US" dirty="0" smtClean="0">
                <a:latin typeface="Times New Roman" panose="02020603050405020304" pitchFamily="18" charset="0"/>
                <a:cs typeface="Times New Roman" panose="02020603050405020304" pitchFamily="18" charset="0"/>
              </a:rPr>
              <a:t>have been </a:t>
            </a:r>
            <a:r>
              <a:rPr lang="en-US" dirty="0">
                <a:latin typeface="Times New Roman" panose="02020603050405020304" pitchFamily="18" charset="0"/>
                <a:cs typeface="Times New Roman" panose="02020603050405020304" pitchFamily="18" charset="0"/>
              </a:rPr>
              <a:t>proposed for the treatment of benign </a:t>
            </a:r>
            <a:r>
              <a:rPr lang="en-US" dirty="0" smtClean="0">
                <a:latin typeface="Times New Roman" panose="02020603050405020304" pitchFamily="18" charset="0"/>
                <a:cs typeface="Times New Roman" panose="02020603050405020304" pitchFamily="18" charset="0"/>
              </a:rPr>
              <a:t>thyroid nodules </a:t>
            </a:r>
            <a:r>
              <a:rPr lang="en-US" dirty="0">
                <a:latin typeface="Times New Roman" panose="02020603050405020304" pitchFamily="18" charset="0"/>
                <a:cs typeface="Times New Roman" panose="02020603050405020304" pitchFamily="18" charset="0"/>
              </a:rPr>
              <a:t>when </a:t>
            </a:r>
            <a:r>
              <a:rPr lang="en-US" dirty="0">
                <a:solidFill>
                  <a:srgbClr val="FF0000"/>
                </a:solidFill>
                <a:latin typeface="Times New Roman" panose="02020603050405020304" pitchFamily="18" charset="0"/>
                <a:cs typeface="Times New Roman" panose="02020603050405020304" pitchFamily="18" charset="0"/>
              </a:rPr>
              <a:t>surgery</a:t>
            </a:r>
            <a:r>
              <a:rPr lang="en-US" dirty="0">
                <a:latin typeface="Times New Roman" panose="02020603050405020304" pitchFamily="18" charset="0"/>
                <a:cs typeface="Times New Roman" panose="02020603050405020304" pitchFamily="18" charset="0"/>
              </a:rPr>
              <a:t> is </a:t>
            </a:r>
            <a:r>
              <a:rPr lang="en-US" dirty="0">
                <a:solidFill>
                  <a:srgbClr val="C00000"/>
                </a:solidFill>
                <a:latin typeface="Times New Roman" panose="02020603050405020304" pitchFamily="18" charset="0"/>
                <a:cs typeface="Times New Roman" panose="02020603050405020304" pitchFamily="18" charset="0"/>
              </a:rPr>
              <a:t>contraindicated</a:t>
            </a:r>
            <a:r>
              <a:rPr lang="en-US" dirty="0">
                <a:latin typeface="Times New Roman" panose="02020603050405020304" pitchFamily="18" charset="0"/>
                <a:cs typeface="Times New Roman" panose="02020603050405020304" pitchFamily="18" charset="0"/>
              </a:rPr>
              <a:t> or </a:t>
            </a:r>
            <a:r>
              <a:rPr lang="en-US" dirty="0" smtClean="0">
                <a:solidFill>
                  <a:srgbClr val="C00000"/>
                </a:solidFill>
                <a:latin typeface="Times New Roman" panose="02020603050405020304" pitchFamily="18" charset="0"/>
                <a:cs typeface="Times New Roman" panose="02020603050405020304" pitchFamily="18" charset="0"/>
              </a:rPr>
              <a:t>declined</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sz="1600" dirty="0">
                <a:solidFill>
                  <a:srgbClr val="92D050"/>
                </a:solidFill>
                <a:latin typeface="Times New Roman" panose="02020603050405020304" pitchFamily="18" charset="0"/>
                <a:cs typeface="Times New Roman" panose="02020603050405020304" pitchFamily="18" charset="0"/>
              </a:rPr>
              <a:t>(</a:t>
            </a:r>
            <a:r>
              <a:rPr lang="en-US" sz="1600" dirty="0" smtClean="0">
                <a:solidFill>
                  <a:srgbClr val="92D050"/>
                </a:solidFill>
                <a:latin typeface="Times New Roman" panose="02020603050405020304" pitchFamily="18" charset="0"/>
                <a:cs typeface="Times New Roman" panose="02020603050405020304" pitchFamily="18" charset="0"/>
              </a:rPr>
              <a:t>R1)</a:t>
            </a:r>
            <a:endParaRPr lang="en-US" sz="1600" dirty="0">
              <a:solidFill>
                <a:srgbClr val="92D05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500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1735</TotalTime>
  <Words>4317</Words>
  <Application>Microsoft Office PowerPoint</Application>
  <PresentationFormat>On-screen Show (4:3)</PresentationFormat>
  <Paragraphs>443</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IN THE NAME OF GOD</vt:lpstr>
      <vt:lpstr>PowerPoint Presentation</vt:lpstr>
      <vt:lpstr>Alcohol Ablation  It’s indication, Efficacy, and Safety in Thyroid Disease</vt:lpstr>
      <vt:lpstr>Alcohol Ablation  It’s indication, Efficacy, and Safety in Thyroid Disease</vt:lpstr>
      <vt:lpstr>PowerPoint Presentation</vt:lpstr>
      <vt:lpstr>PowerPoint Presentation</vt:lpstr>
      <vt:lpstr>Minimally invasive treatment options of benign thyroid nodules(1)</vt:lpstr>
      <vt:lpstr>Minimally invasive treatment options of benign thyroid nodules(2)</vt:lpstr>
      <vt:lpstr>Minimally invasive treatment options of benign thyroid nodules(3)</vt:lpstr>
      <vt:lpstr>Minimally invasive treatment options of benign thyroid nodules(4)</vt:lpstr>
      <vt:lpstr>Percutaneous Ethanol Injection Therapy(PEIT)  </vt:lpstr>
      <vt:lpstr>The injection of 95% ethanol into thyroid tissue induces:</vt:lpstr>
      <vt:lpstr>Non-functioning benign thyroid nodules</vt:lpstr>
      <vt:lpstr>Non-functioning benign thyroid nodules(1)</vt:lpstr>
      <vt:lpstr>Non-functioning benign thyroid nodules(2) </vt:lpstr>
      <vt:lpstr> The major limitations of PEIT</vt:lpstr>
      <vt:lpstr>Complication</vt:lpstr>
      <vt:lpstr>Horner's syndrome</vt:lpstr>
      <vt:lpstr>Sympathetic pathway for pupillary innervation</vt:lpstr>
      <vt:lpstr>PowerPoint Presentation</vt:lpstr>
      <vt:lpstr>Recurrent cystic thyroid nodules(1)</vt:lpstr>
      <vt:lpstr>Recurrent cystic thyroid nodules(2)</vt:lpstr>
      <vt:lpstr>Recurrent cystic thyroid nodules(3)</vt:lpstr>
      <vt:lpstr>ULTRASOUND-GUIDED PERCUTANEOUS ETHANOL INJECTION THERAPY IN THYROID CYSTIC NODULES</vt:lpstr>
      <vt:lpstr>ULTRASOUND-GUIDED PERCUTANEOUS ETHANOL INJECTION THERAPY IN THYROID CYSTIC NODULES</vt:lpstr>
      <vt:lpstr>ULTRASOUND-GUIDED PERCUTANEOUS ETHANOL INJECTION THERAPY IN THYROID CYSTIC NODULES</vt:lpstr>
      <vt:lpstr>ULTRASOUND-GUIDED PERCUTANEOUS ETHANOL INJECTION THERAPY IN THYROID CYSTIC NODULES</vt:lpstr>
      <vt:lpstr>Treatment of Recurrent Thyroid Cysts with Ethanol: A Randomized Double-Blind Controlled Trial</vt:lpstr>
      <vt:lpstr>Cystic nodules</vt:lpstr>
      <vt:lpstr>A randomised study in recurrent thyroid cysts compared</vt:lpstr>
      <vt:lpstr>Ethanol ablation</vt:lpstr>
      <vt:lpstr>Percutaneous Ethanol Injection for Benign Cystic Thyroid Nodules: Is Aspiration of Ethanol-Mixed Fluid Advantageous?</vt:lpstr>
      <vt:lpstr>Toxic Thyroid Nodules</vt:lpstr>
      <vt:lpstr>Functioning thyroid nodules</vt:lpstr>
      <vt:lpstr>Percutaneous Ethanol Injection plus Radioiodine Versus Radioiodine Alone in the Treatment of Large Toxic Thyroid Nodules</vt:lpstr>
      <vt:lpstr>Functioning thyroid nodules</vt:lpstr>
      <vt:lpstr>Treatment of Cervical Lymph Node Metastases in Patients with Papillary Thyroid Carcinoma  With PEIT </vt:lpstr>
      <vt:lpstr>RECOMMENDATION 71 ATA 2015</vt:lpstr>
      <vt:lpstr>Metastatic Lymph Node</vt:lpstr>
      <vt:lpstr>PowerPoint Presentation</vt:lpstr>
      <vt:lpstr>PowerPoint Presentation</vt:lpstr>
      <vt:lpstr>Limitations of many of the studies included(ATA)</vt:lpstr>
      <vt:lpstr>Formal neck compartmental dissection</vt:lpstr>
      <vt:lpstr>PowerPoint Presentation</vt:lpstr>
      <vt:lpstr>PowerPoint Presentation</vt:lpstr>
      <vt:lpstr>PowerPoint Presentation</vt:lpstr>
      <vt:lpstr>PowerPoint Presentation</vt:lpstr>
      <vt:lpstr>PowerPoint Presentation</vt:lpstr>
      <vt:lpstr>Indications for UPEA in node-positive PTC</vt:lpstr>
      <vt:lpstr>UPEA Procedural Details</vt:lpstr>
      <vt:lpstr>The procedure is considered successful</vt:lpstr>
      <vt:lpstr>Minimize the risk of complications</vt:lpstr>
      <vt:lpstr>The treatment is considered complete</vt:lpstr>
      <vt:lpstr>Ethanol disperses poorly</vt:lpstr>
      <vt:lpstr>PowerPoint Presentation</vt:lpstr>
      <vt:lpstr>Favorable response to UPEA in a 26-year old man with pTNM stage I PTC. A. Transverse sonogram performed before treatment shows a pretracheal 13 x 3 x 10 mm NNM, that is hypervascular on color Doppler.R6</vt:lpstr>
      <vt:lpstr>B. Colour Doppler transverse sonogram shows that, at 4 months after ablation, the treated NNM is avascular and smaller in size, now measuring 9 x 2 x 6 mm.</vt:lpstr>
      <vt:lpstr>C. At 10 months after ablation, there is continued involution of the ablated and avascular NNM, which is very indistinct on grey scale images and is now measuring only 8 x 1 x 3 mm.</vt:lpstr>
      <vt:lpstr>Complications</vt:lpstr>
      <vt:lpstr>Transverse sonograms of metastatic adenopathy in 48-year-old woman with papillary thyroid carcinoma. A, Sonogram reveals 8 × 9 mm lymph node (arrow) with needle in place.</vt:lpstr>
      <vt:lpstr>B, Image obtained at initial injection with small volume of ethanol shows echogenic region in posterior aspect of lymph node (arrowhead) due to microbubble formation.</vt:lpstr>
      <vt:lpstr>C, Image obtained after repositioning of needle shows another site in lymph node (arrow) being treated.</vt:lpstr>
      <vt:lpstr>D, Image obtained 9 months after percutaneous ethanol injection shows that size of treated lymph node (cursors) has decreased markedly.</vt:lpstr>
      <vt:lpstr>AJR:178, March 2002 Percutaneous Ethanol Injection for Treatment of Cervical Lymph Node Metastases in Patients with Papillary Thyroid Carcinoma</vt:lpstr>
      <vt:lpstr>PowerPoint Presentation</vt:lpstr>
      <vt:lpstr>Persistent perfusion after initial percutaneous ethanol injection requiring retreatment in 36- year-old man with papillary thyroid carcinoma. A, Longitudinal sonogram shows enlarged biopsy-confirmed metastatic lymph node (cursors).</vt:lpstr>
      <vt:lpstr>B, Power Doppler sonogram reveals uniform perfusion before percutaneous ethanol injection.</vt:lpstr>
      <vt:lpstr>C, Longitudinal sonogram obtained 9 weeks after percutaneous ethanol injection shows size of lymph node is unchanged, and there is evidence of slight residual perfusion. Because of these findings, percutaneous ethanol injection treatment was repeated.</vt:lpstr>
      <vt:lpstr>D, Longitudinal sonogram obtained 14 weeks after C reveals that size of lymph node (arrows) has decreased dramatically. No perfusion on power Doppler sonography is shown.</vt:lpstr>
      <vt:lpstr>PowerPoint Presentation</vt:lpstr>
      <vt:lpstr>parathyroid gland</vt:lpstr>
      <vt:lpstr>Enlarged parathyroid gland in secondary hyperparathyroidism caused by chronic renal failure.</vt:lpstr>
      <vt:lpstr>Abundant blood vessels are observed in the parathyroid gland in the left panel.</vt:lpstr>
      <vt:lpstr>Fusion 3D image of enlarged parathyroid gland in secondary hyperparathyroidism. Increased blood flow can be seen from all angles.</vt:lpstr>
      <vt:lpstr>A 3D image before PEIT is shown on the left and after PEIT on the right. When these images are compared, it is evident that there is no blood flow in the parathyroid gland after PEIT.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Percutaneous ethanol injection</dc:title>
  <dc:creator>tofighi</dc:creator>
  <cp:lastModifiedBy>tofighi</cp:lastModifiedBy>
  <cp:revision>277</cp:revision>
  <dcterms:created xsi:type="dcterms:W3CDTF">2016-02-23T15:31:01Z</dcterms:created>
  <dcterms:modified xsi:type="dcterms:W3CDTF">2016-03-04T14:42:05Z</dcterms:modified>
</cp:coreProperties>
</file>