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126.xml" ContentType="application/vnd.openxmlformats-officedocument.presentationml.slide+xml"/>
  <Override PartName="/ppt/slides/slide12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86" r:id="rId2"/>
    <p:sldId id="256" r:id="rId3"/>
    <p:sldId id="257" r:id="rId4"/>
    <p:sldId id="351" r:id="rId5"/>
    <p:sldId id="258" r:id="rId6"/>
    <p:sldId id="259" r:id="rId7"/>
    <p:sldId id="260" r:id="rId8"/>
    <p:sldId id="352" r:id="rId9"/>
    <p:sldId id="261" r:id="rId10"/>
    <p:sldId id="353" r:id="rId11"/>
    <p:sldId id="262" r:id="rId12"/>
    <p:sldId id="354" r:id="rId13"/>
    <p:sldId id="263" r:id="rId14"/>
    <p:sldId id="264" r:id="rId15"/>
    <p:sldId id="265" r:id="rId16"/>
    <p:sldId id="266" r:id="rId17"/>
    <p:sldId id="355" r:id="rId18"/>
    <p:sldId id="356" r:id="rId19"/>
    <p:sldId id="357" r:id="rId20"/>
    <p:sldId id="267" r:id="rId21"/>
    <p:sldId id="268" r:id="rId22"/>
    <p:sldId id="269" r:id="rId23"/>
    <p:sldId id="270" r:id="rId24"/>
    <p:sldId id="271" r:id="rId25"/>
    <p:sldId id="272" r:id="rId26"/>
    <p:sldId id="273" r:id="rId27"/>
    <p:sldId id="274" r:id="rId28"/>
    <p:sldId id="275" r:id="rId29"/>
    <p:sldId id="276" r:id="rId30"/>
    <p:sldId id="358" r:id="rId31"/>
    <p:sldId id="277" r:id="rId32"/>
    <p:sldId id="278" r:id="rId33"/>
    <p:sldId id="279" r:id="rId34"/>
    <p:sldId id="280" r:id="rId35"/>
    <p:sldId id="281" r:id="rId36"/>
    <p:sldId id="359" r:id="rId37"/>
    <p:sldId id="282" r:id="rId38"/>
    <p:sldId id="283" r:id="rId39"/>
    <p:sldId id="360" r:id="rId40"/>
    <p:sldId id="284" r:id="rId41"/>
    <p:sldId id="285" r:id="rId42"/>
    <p:sldId id="286" r:id="rId43"/>
    <p:sldId id="287" r:id="rId44"/>
    <p:sldId id="288" r:id="rId45"/>
    <p:sldId id="361" r:id="rId46"/>
    <p:sldId id="289" r:id="rId47"/>
    <p:sldId id="290" r:id="rId48"/>
    <p:sldId id="362" r:id="rId49"/>
    <p:sldId id="291" r:id="rId50"/>
    <p:sldId id="292" r:id="rId51"/>
    <p:sldId id="293" r:id="rId52"/>
    <p:sldId id="294" r:id="rId53"/>
    <p:sldId id="295" r:id="rId54"/>
    <p:sldId id="296" r:id="rId55"/>
    <p:sldId id="363" r:id="rId56"/>
    <p:sldId id="297" r:id="rId57"/>
    <p:sldId id="298" r:id="rId58"/>
    <p:sldId id="299" r:id="rId59"/>
    <p:sldId id="300" r:id="rId60"/>
    <p:sldId id="301" r:id="rId61"/>
    <p:sldId id="302" r:id="rId62"/>
    <p:sldId id="303" r:id="rId63"/>
    <p:sldId id="304" r:id="rId64"/>
    <p:sldId id="305" r:id="rId65"/>
    <p:sldId id="306" r:id="rId66"/>
    <p:sldId id="307" r:id="rId67"/>
    <p:sldId id="364" r:id="rId68"/>
    <p:sldId id="365" r:id="rId69"/>
    <p:sldId id="308" r:id="rId70"/>
    <p:sldId id="309" r:id="rId71"/>
    <p:sldId id="310" r:id="rId72"/>
    <p:sldId id="311" r:id="rId73"/>
    <p:sldId id="366" r:id="rId74"/>
    <p:sldId id="312" r:id="rId75"/>
    <p:sldId id="367" r:id="rId76"/>
    <p:sldId id="313" r:id="rId77"/>
    <p:sldId id="368" r:id="rId78"/>
    <p:sldId id="314" r:id="rId79"/>
    <p:sldId id="315" r:id="rId80"/>
    <p:sldId id="369" r:id="rId81"/>
    <p:sldId id="316" r:id="rId82"/>
    <p:sldId id="317" r:id="rId83"/>
    <p:sldId id="318" r:id="rId84"/>
    <p:sldId id="319" r:id="rId85"/>
    <p:sldId id="370" r:id="rId86"/>
    <p:sldId id="320" r:id="rId87"/>
    <p:sldId id="321" r:id="rId88"/>
    <p:sldId id="322" r:id="rId89"/>
    <p:sldId id="323" r:id="rId90"/>
    <p:sldId id="324" r:id="rId91"/>
    <p:sldId id="325" r:id="rId92"/>
    <p:sldId id="371" r:id="rId93"/>
    <p:sldId id="326" r:id="rId94"/>
    <p:sldId id="372" r:id="rId95"/>
    <p:sldId id="327" r:id="rId96"/>
    <p:sldId id="373" r:id="rId97"/>
    <p:sldId id="374" r:id="rId98"/>
    <p:sldId id="375" r:id="rId99"/>
    <p:sldId id="376" r:id="rId100"/>
    <p:sldId id="377" r:id="rId101"/>
    <p:sldId id="378" r:id="rId102"/>
    <p:sldId id="379" r:id="rId103"/>
    <p:sldId id="328" r:id="rId104"/>
    <p:sldId id="329" r:id="rId105"/>
    <p:sldId id="380" r:id="rId106"/>
    <p:sldId id="330" r:id="rId107"/>
    <p:sldId id="331" r:id="rId108"/>
    <p:sldId id="332" r:id="rId109"/>
    <p:sldId id="333" r:id="rId110"/>
    <p:sldId id="334" r:id="rId111"/>
    <p:sldId id="381" r:id="rId112"/>
    <p:sldId id="335" r:id="rId113"/>
    <p:sldId id="383" r:id="rId114"/>
    <p:sldId id="336" r:id="rId115"/>
    <p:sldId id="384" r:id="rId116"/>
    <p:sldId id="337" r:id="rId117"/>
    <p:sldId id="338" r:id="rId118"/>
    <p:sldId id="382" r:id="rId119"/>
    <p:sldId id="339" r:id="rId120"/>
    <p:sldId id="340" r:id="rId121"/>
    <p:sldId id="341" r:id="rId122"/>
    <p:sldId id="342" r:id="rId123"/>
    <p:sldId id="343" r:id="rId124"/>
    <p:sldId id="344" r:id="rId125"/>
    <p:sldId id="345" r:id="rId126"/>
    <p:sldId id="346" r:id="rId127"/>
    <p:sldId id="347" r:id="rId128"/>
    <p:sldId id="348" r:id="rId129"/>
    <p:sldId id="385" r:id="rId130"/>
    <p:sldId id="349" r:id="rId131"/>
    <p:sldId id="350" r:id="rId132"/>
    <p:sldId id="387" r:id="rId1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grpSp>
        <p:nvGrpSpPr>
          <p:cNvPr id="2"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ndParaRPr>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ndParaRPr>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smtClean="0">
                <a:solidFill>
                  <a:srgbClr val="FFFFFF"/>
                </a:solidFill>
              </a:defRPr>
            </a:lvl1pPr>
            <a:extLst/>
          </a:lstStyle>
          <a:p>
            <a:fld id="{FE8CC500-AA02-4D18-8A68-0D8EFEF31F3D}" type="datetimeFigureOut">
              <a:rPr lang="en-US" smtClean="0"/>
              <a:pPr/>
              <a:t>6/13/2017</a:t>
            </a:fld>
            <a:endParaRPr lang="en-US"/>
          </a:p>
        </p:txBody>
      </p:sp>
      <p:sp>
        <p:nvSpPr>
          <p:cNvPr id="12" name="Footer Placeholder 18"/>
          <p:cNvSpPr>
            <a:spLocks noGrp="1"/>
          </p:cNvSpPr>
          <p:nvPr>
            <p:ph type="ftr" sz="quarter" idx="11"/>
          </p:nvPr>
        </p:nvSpPr>
        <p:spPr/>
        <p:txBody>
          <a:bodyPr/>
          <a:lstStyle>
            <a:lvl1pPr>
              <a:defRPr dirty="0">
                <a:solidFill>
                  <a:schemeClr val="accent1">
                    <a:tint val="20000"/>
                  </a:schemeClr>
                </a:solidFill>
              </a:defRPr>
            </a:lvl1pPr>
            <a:extLst/>
          </a:lstStyle>
          <a:p>
            <a:endParaRPr lang="en-US"/>
          </a:p>
        </p:txBody>
      </p:sp>
      <p:sp>
        <p:nvSpPr>
          <p:cNvPr id="13" name="Slide Number Placeholder 26"/>
          <p:cNvSpPr>
            <a:spLocks noGrp="1"/>
          </p:cNvSpPr>
          <p:nvPr>
            <p:ph type="sldNum" sz="quarter" idx="12"/>
          </p:nvPr>
        </p:nvSpPr>
        <p:spPr/>
        <p:txBody>
          <a:bodyPr/>
          <a:lstStyle>
            <a:lvl1pPr>
              <a:defRPr smtClean="0">
                <a:solidFill>
                  <a:srgbClr val="FFFFFF"/>
                </a:solidFill>
              </a:defRPr>
            </a:lvl1pPr>
            <a:extLst/>
          </a:lstStyle>
          <a:p>
            <a:fld id="{8C84FB69-9B16-4656-ABE4-E1610906E23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fld id="{FE8CC500-AA02-4D18-8A68-0D8EFEF31F3D}" type="datetimeFigureOut">
              <a:rPr lang="en-US" smtClean="0"/>
              <a:pPr/>
              <a:t>6/13/2017</a:t>
            </a:fld>
            <a:endParaRPr lang="en-US"/>
          </a:p>
        </p:txBody>
      </p:sp>
      <p:sp>
        <p:nvSpPr>
          <p:cNvPr id="5" name="Footer Placeholder 21"/>
          <p:cNvSpPr>
            <a:spLocks noGrp="1"/>
          </p:cNvSpPr>
          <p:nvPr>
            <p:ph type="ftr" sz="quarter" idx="11"/>
          </p:nvPr>
        </p:nvSpPr>
        <p:spPr/>
        <p:txBody>
          <a:bodyPr/>
          <a:lstStyle>
            <a:lvl1pPr>
              <a:defRPr/>
            </a:lvl1pPr>
          </a:lstStyle>
          <a:p>
            <a:endParaRPr lang="en-US"/>
          </a:p>
        </p:txBody>
      </p:sp>
      <p:sp>
        <p:nvSpPr>
          <p:cNvPr id="6" name="Slide Number Placeholder 17"/>
          <p:cNvSpPr>
            <a:spLocks noGrp="1"/>
          </p:cNvSpPr>
          <p:nvPr>
            <p:ph type="sldNum" sz="quarter" idx="12"/>
          </p:nvPr>
        </p:nvSpPr>
        <p:spPr/>
        <p:txBody>
          <a:bodyPr/>
          <a:lstStyle>
            <a:lvl1pPr>
              <a:defRPr/>
            </a:lvl1pPr>
          </a:lstStyle>
          <a:p>
            <a:fld id="{8C84FB69-9B16-4656-ABE4-E1610906E23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fld id="{FE8CC500-AA02-4D18-8A68-0D8EFEF31F3D}" type="datetimeFigureOut">
              <a:rPr lang="en-US" smtClean="0"/>
              <a:pPr/>
              <a:t>6/13/2017</a:t>
            </a:fld>
            <a:endParaRPr lang="en-US"/>
          </a:p>
        </p:txBody>
      </p:sp>
      <p:sp>
        <p:nvSpPr>
          <p:cNvPr id="5" name="Footer Placeholder 21"/>
          <p:cNvSpPr>
            <a:spLocks noGrp="1"/>
          </p:cNvSpPr>
          <p:nvPr>
            <p:ph type="ftr" sz="quarter" idx="11"/>
          </p:nvPr>
        </p:nvSpPr>
        <p:spPr/>
        <p:txBody>
          <a:bodyPr/>
          <a:lstStyle>
            <a:lvl1pPr>
              <a:defRPr/>
            </a:lvl1pPr>
          </a:lstStyle>
          <a:p>
            <a:endParaRPr lang="en-US"/>
          </a:p>
        </p:txBody>
      </p:sp>
      <p:sp>
        <p:nvSpPr>
          <p:cNvPr id="6" name="Slide Number Placeholder 17"/>
          <p:cNvSpPr>
            <a:spLocks noGrp="1"/>
          </p:cNvSpPr>
          <p:nvPr>
            <p:ph type="sldNum" sz="quarter" idx="12"/>
          </p:nvPr>
        </p:nvSpPr>
        <p:spPr/>
        <p:txBody>
          <a:bodyPr/>
          <a:lstStyle>
            <a:lvl1pPr>
              <a:defRPr/>
            </a:lvl1pPr>
          </a:lstStyle>
          <a:p>
            <a:fld id="{8C84FB69-9B16-4656-ABE4-E1610906E23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fld id="{FE8CC500-AA02-4D18-8A68-0D8EFEF31F3D}" type="datetimeFigureOut">
              <a:rPr lang="en-US" smtClean="0"/>
              <a:pPr/>
              <a:t>6/13/2017</a:t>
            </a:fld>
            <a:endParaRPr lang="en-US"/>
          </a:p>
        </p:txBody>
      </p:sp>
      <p:sp>
        <p:nvSpPr>
          <p:cNvPr id="5" name="Footer Placeholder 21"/>
          <p:cNvSpPr>
            <a:spLocks noGrp="1"/>
          </p:cNvSpPr>
          <p:nvPr>
            <p:ph type="ftr" sz="quarter" idx="11"/>
          </p:nvPr>
        </p:nvSpPr>
        <p:spPr/>
        <p:txBody>
          <a:bodyPr/>
          <a:lstStyle>
            <a:lvl1pPr>
              <a:defRPr/>
            </a:lvl1pPr>
          </a:lstStyle>
          <a:p>
            <a:endParaRPr lang="en-US"/>
          </a:p>
        </p:txBody>
      </p:sp>
      <p:sp>
        <p:nvSpPr>
          <p:cNvPr id="6" name="Slide Number Placeholder 17"/>
          <p:cNvSpPr>
            <a:spLocks noGrp="1"/>
          </p:cNvSpPr>
          <p:nvPr>
            <p:ph type="sldNum" sz="quarter" idx="12"/>
          </p:nvPr>
        </p:nvSpPr>
        <p:spPr/>
        <p:txBody>
          <a:bodyPr/>
          <a:lstStyle>
            <a:lvl1pPr>
              <a:defRPr/>
            </a:lvl1pPr>
          </a:lstStyle>
          <a:p>
            <a:fld id="{8C84FB69-9B16-4656-ABE4-E1610906E23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dirty="0"/>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dirty="0"/>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fld id="{FE8CC500-AA02-4D18-8A68-0D8EFEF31F3D}" type="datetimeFigureOut">
              <a:rPr lang="en-US" smtClean="0"/>
              <a:pPr/>
              <a:t>6/13/2017</a:t>
            </a:fld>
            <a:endParaRPr lang="en-US"/>
          </a:p>
        </p:txBody>
      </p:sp>
      <p:sp>
        <p:nvSpPr>
          <p:cNvPr id="7" name="Footer Placeholder 4"/>
          <p:cNvSpPr>
            <a:spLocks noGrp="1"/>
          </p:cNvSpPr>
          <p:nvPr>
            <p:ph type="ftr" sz="quarter" idx="11"/>
          </p:nvPr>
        </p:nvSpPr>
        <p:spPr/>
        <p:txBody>
          <a:bodyPr/>
          <a:lstStyle>
            <a:lvl1pPr>
              <a:defRPr/>
            </a:lvl1pPr>
            <a:extLst/>
          </a:lstStyle>
          <a:p>
            <a:endParaRPr lang="en-US"/>
          </a:p>
        </p:txBody>
      </p:sp>
      <p:sp>
        <p:nvSpPr>
          <p:cNvPr id="8" name="Slide Number Placeholder 5"/>
          <p:cNvSpPr>
            <a:spLocks noGrp="1"/>
          </p:cNvSpPr>
          <p:nvPr>
            <p:ph type="sldNum" sz="quarter" idx="12"/>
          </p:nvPr>
        </p:nvSpPr>
        <p:spPr/>
        <p:txBody>
          <a:bodyPr/>
          <a:lstStyle>
            <a:lvl1pPr>
              <a:defRPr/>
            </a:lvl1pPr>
            <a:extLst/>
          </a:lstStyle>
          <a:p>
            <a:fld id="{8C84FB69-9B16-4656-ABE4-E1610906E23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9"/>
          <p:cNvSpPr>
            <a:spLocks noGrp="1"/>
          </p:cNvSpPr>
          <p:nvPr>
            <p:ph type="dt" sz="half" idx="10"/>
          </p:nvPr>
        </p:nvSpPr>
        <p:spPr/>
        <p:txBody>
          <a:bodyPr/>
          <a:lstStyle>
            <a:lvl1pPr>
              <a:defRPr/>
            </a:lvl1pPr>
          </a:lstStyle>
          <a:p>
            <a:fld id="{FE8CC500-AA02-4D18-8A68-0D8EFEF31F3D}" type="datetimeFigureOut">
              <a:rPr lang="en-US" smtClean="0"/>
              <a:pPr/>
              <a:t>6/13/2017</a:t>
            </a:fld>
            <a:endParaRPr lang="en-US"/>
          </a:p>
        </p:txBody>
      </p:sp>
      <p:sp>
        <p:nvSpPr>
          <p:cNvPr id="6" name="Footer Placeholder 21"/>
          <p:cNvSpPr>
            <a:spLocks noGrp="1"/>
          </p:cNvSpPr>
          <p:nvPr>
            <p:ph type="ftr" sz="quarter" idx="11"/>
          </p:nvPr>
        </p:nvSpPr>
        <p:spPr/>
        <p:txBody>
          <a:bodyPr/>
          <a:lstStyle>
            <a:lvl1pPr>
              <a:defRPr/>
            </a:lvl1pPr>
          </a:lstStyle>
          <a:p>
            <a:endParaRPr lang="en-US"/>
          </a:p>
        </p:txBody>
      </p:sp>
      <p:sp>
        <p:nvSpPr>
          <p:cNvPr id="7" name="Slide Number Placeholder 17"/>
          <p:cNvSpPr>
            <a:spLocks noGrp="1"/>
          </p:cNvSpPr>
          <p:nvPr>
            <p:ph type="sldNum" sz="quarter" idx="12"/>
          </p:nvPr>
        </p:nvSpPr>
        <p:spPr/>
        <p:txBody>
          <a:bodyPr/>
          <a:lstStyle>
            <a:lvl1pPr>
              <a:defRPr/>
            </a:lvl1pPr>
          </a:lstStyle>
          <a:p>
            <a:fld id="{8C84FB69-9B16-4656-ABE4-E1610906E23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fld id="{FE8CC500-AA02-4D18-8A68-0D8EFEF31F3D}" type="datetimeFigureOut">
              <a:rPr lang="en-US" smtClean="0"/>
              <a:pPr/>
              <a:t>6/13/2017</a:t>
            </a:fld>
            <a:endParaRPr lang="en-US"/>
          </a:p>
        </p:txBody>
      </p:sp>
      <p:sp>
        <p:nvSpPr>
          <p:cNvPr id="8" name="Footer Placeholder 7"/>
          <p:cNvSpPr>
            <a:spLocks noGrp="1"/>
          </p:cNvSpPr>
          <p:nvPr>
            <p:ph type="ftr" sz="quarter" idx="11"/>
          </p:nvPr>
        </p:nvSpPr>
        <p:spPr/>
        <p:txBody>
          <a:bodyPr/>
          <a:lstStyle>
            <a:lvl1pPr>
              <a:defRPr/>
            </a:lvl1pPr>
            <a:extLst/>
          </a:lstStyle>
          <a:p>
            <a:endParaRPr lang="en-US"/>
          </a:p>
        </p:txBody>
      </p:sp>
      <p:sp>
        <p:nvSpPr>
          <p:cNvPr id="9" name="Slide Number Placeholder 8"/>
          <p:cNvSpPr>
            <a:spLocks noGrp="1"/>
          </p:cNvSpPr>
          <p:nvPr>
            <p:ph type="sldNum" sz="quarter" idx="12"/>
          </p:nvPr>
        </p:nvSpPr>
        <p:spPr/>
        <p:txBody>
          <a:bodyPr/>
          <a:lstStyle>
            <a:lvl1pPr>
              <a:defRPr/>
            </a:lvl1pPr>
            <a:extLst/>
          </a:lstStyle>
          <a:p>
            <a:fld id="{8C84FB69-9B16-4656-ABE4-E1610906E23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fld id="{FE8CC500-AA02-4D18-8A68-0D8EFEF31F3D}" type="datetimeFigureOut">
              <a:rPr lang="en-US" smtClean="0"/>
              <a:pPr/>
              <a:t>6/13/2017</a:t>
            </a:fld>
            <a:endParaRPr lang="en-US"/>
          </a:p>
        </p:txBody>
      </p:sp>
      <p:sp>
        <p:nvSpPr>
          <p:cNvPr id="4" name="Footer Placeholder 21"/>
          <p:cNvSpPr>
            <a:spLocks noGrp="1"/>
          </p:cNvSpPr>
          <p:nvPr>
            <p:ph type="ftr" sz="quarter" idx="11"/>
          </p:nvPr>
        </p:nvSpPr>
        <p:spPr/>
        <p:txBody>
          <a:bodyPr/>
          <a:lstStyle>
            <a:lvl1pPr>
              <a:defRPr/>
            </a:lvl1pPr>
          </a:lstStyle>
          <a:p>
            <a:endParaRPr lang="en-US"/>
          </a:p>
        </p:txBody>
      </p:sp>
      <p:sp>
        <p:nvSpPr>
          <p:cNvPr id="5" name="Slide Number Placeholder 17"/>
          <p:cNvSpPr>
            <a:spLocks noGrp="1"/>
          </p:cNvSpPr>
          <p:nvPr>
            <p:ph type="sldNum" sz="quarter" idx="12"/>
          </p:nvPr>
        </p:nvSpPr>
        <p:spPr/>
        <p:txBody>
          <a:bodyPr/>
          <a:lstStyle>
            <a:lvl1pPr>
              <a:defRPr/>
            </a:lvl1pPr>
          </a:lstStyle>
          <a:p>
            <a:fld id="{8C84FB69-9B16-4656-ABE4-E1610906E23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fld id="{FE8CC500-AA02-4D18-8A68-0D8EFEF31F3D}" type="datetimeFigureOut">
              <a:rPr lang="en-US" smtClean="0"/>
              <a:pPr/>
              <a:t>6/13/2017</a:t>
            </a:fld>
            <a:endParaRPr lang="en-US"/>
          </a:p>
        </p:txBody>
      </p:sp>
      <p:sp>
        <p:nvSpPr>
          <p:cNvPr id="3" name="Footer Placeholder 21"/>
          <p:cNvSpPr>
            <a:spLocks noGrp="1"/>
          </p:cNvSpPr>
          <p:nvPr>
            <p:ph type="ftr" sz="quarter" idx="11"/>
          </p:nvPr>
        </p:nvSpPr>
        <p:spPr/>
        <p:txBody>
          <a:bodyPr/>
          <a:lstStyle>
            <a:lvl1pPr>
              <a:defRPr/>
            </a:lvl1pPr>
          </a:lstStyle>
          <a:p>
            <a:endParaRPr lang="en-US"/>
          </a:p>
        </p:txBody>
      </p:sp>
      <p:sp>
        <p:nvSpPr>
          <p:cNvPr id="4" name="Slide Number Placeholder 17"/>
          <p:cNvSpPr>
            <a:spLocks noGrp="1"/>
          </p:cNvSpPr>
          <p:nvPr>
            <p:ph type="sldNum" sz="quarter" idx="12"/>
          </p:nvPr>
        </p:nvSpPr>
        <p:spPr/>
        <p:txBody>
          <a:bodyPr/>
          <a:lstStyle>
            <a:lvl1pPr>
              <a:defRPr/>
            </a:lvl1pPr>
          </a:lstStyle>
          <a:p>
            <a:fld id="{8C84FB69-9B16-4656-ABE4-E1610906E23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fld id="{FE8CC500-AA02-4D18-8A68-0D8EFEF31F3D}" type="datetimeFigureOut">
              <a:rPr lang="en-US" smtClean="0"/>
              <a:pPr/>
              <a:t>6/13/2017</a:t>
            </a:fld>
            <a:endParaRPr lang="en-US"/>
          </a:p>
        </p:txBody>
      </p:sp>
      <p:sp>
        <p:nvSpPr>
          <p:cNvPr id="6" name="Footer Placeholder 5"/>
          <p:cNvSpPr>
            <a:spLocks noGrp="1"/>
          </p:cNvSpPr>
          <p:nvPr>
            <p:ph type="ftr" sz="quarter" idx="11"/>
          </p:nvPr>
        </p:nvSpPr>
        <p:spPr/>
        <p:txBody>
          <a:bodyPr/>
          <a:lstStyle>
            <a:lvl1pPr>
              <a:defRPr/>
            </a:lvl1pPr>
            <a:extLst/>
          </a:lstStyle>
          <a:p>
            <a:endParaRPr lang="en-US"/>
          </a:p>
        </p:txBody>
      </p:sp>
      <p:sp>
        <p:nvSpPr>
          <p:cNvPr id="7" name="Slide Number Placeholder 6"/>
          <p:cNvSpPr>
            <a:spLocks noGrp="1"/>
          </p:cNvSpPr>
          <p:nvPr>
            <p:ph type="sldNum" sz="quarter" idx="12"/>
          </p:nvPr>
        </p:nvSpPr>
        <p:spPr/>
        <p:txBody>
          <a:bodyPr/>
          <a:lstStyle>
            <a:lvl1pPr>
              <a:defRPr/>
            </a:lvl1pPr>
            <a:extLst/>
          </a:lstStyle>
          <a:p>
            <a:fld id="{8C84FB69-9B16-4656-ABE4-E1610906E23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Freeform 4"/>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ndParaRPr>
          </a:p>
        </p:txBody>
      </p:sp>
      <p:sp>
        <p:nvSpPr>
          <p:cNvPr id="6" name="Freeform 5"/>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ndParaRPr>
          </a:p>
        </p:txBody>
      </p:sp>
      <p:sp>
        <p:nvSpPr>
          <p:cNvPr id="7" name="Right Triangle 6"/>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dirty="0"/>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dirty="0"/>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smtClean="0">
                <a:solidFill>
                  <a:schemeClr val="tx1"/>
                </a:solidFill>
              </a:defRPr>
            </a:lvl1pPr>
            <a:extLst/>
          </a:lstStyle>
          <a:p>
            <a:fld id="{FE8CC500-AA02-4D18-8A68-0D8EFEF31F3D}" type="datetimeFigureOut">
              <a:rPr lang="en-US" smtClean="0"/>
              <a:pPr/>
              <a:t>6/13/2017</a:t>
            </a:fld>
            <a:endParaRPr lang="en-US"/>
          </a:p>
        </p:txBody>
      </p:sp>
      <p:sp>
        <p:nvSpPr>
          <p:cNvPr id="12" name="Footer Placeholder 5"/>
          <p:cNvSpPr>
            <a:spLocks noGrp="1"/>
          </p:cNvSpPr>
          <p:nvPr>
            <p:ph type="ftr" sz="quarter" idx="11"/>
          </p:nvPr>
        </p:nvSpPr>
        <p:spPr/>
        <p:txBody>
          <a:bodyPr/>
          <a:lstStyle>
            <a:lvl1pPr>
              <a:defRPr dirty="0">
                <a:solidFill>
                  <a:schemeClr val="tx1"/>
                </a:solidFill>
              </a:defRPr>
            </a:lvl1pPr>
            <a:extLst/>
          </a:lstStyle>
          <a:p>
            <a:endParaRPr lang="en-US"/>
          </a:p>
        </p:txBody>
      </p:sp>
      <p:sp>
        <p:nvSpPr>
          <p:cNvPr id="13" name="Slide Number Placeholder 6"/>
          <p:cNvSpPr>
            <a:spLocks noGrp="1"/>
          </p:cNvSpPr>
          <p:nvPr>
            <p:ph type="sldNum" sz="quarter" idx="12"/>
          </p:nvPr>
        </p:nvSpPr>
        <p:spPr/>
        <p:txBody>
          <a:bodyPr/>
          <a:lstStyle>
            <a:lvl1pPr>
              <a:defRPr smtClean="0">
                <a:solidFill>
                  <a:schemeClr val="tx1"/>
                </a:solidFill>
              </a:defRPr>
            </a:lvl1pPr>
            <a:extLst/>
          </a:lstStyle>
          <a:p>
            <a:fld id="{8C84FB69-9B16-4656-ABE4-E1610906E23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ndParaRPr>
          </a:p>
        </p:txBody>
      </p:sp>
      <p:sp>
        <p:nvSpPr>
          <p:cNvPr id="12" name="Freeform 11"/>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ndParaRPr>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smtClean="0">
                <a:solidFill>
                  <a:schemeClr val="tx1"/>
                </a:solidFill>
                <a:latin typeface="+mn-lt"/>
              </a:defRPr>
            </a:lvl1pPr>
            <a:extLst/>
          </a:lstStyle>
          <a:p>
            <a:fld id="{FE8CC500-AA02-4D18-8A68-0D8EFEF31F3D}" type="datetimeFigureOut">
              <a:rPr lang="en-US" smtClean="0"/>
              <a:pPr/>
              <a:t>6/13/2017</a:t>
            </a:fld>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dirty="0">
                <a:solidFill>
                  <a:schemeClr val="tx1"/>
                </a:solidFill>
                <a:latin typeface="+mn-lt"/>
              </a:defRPr>
            </a:lvl1pPr>
            <a:extLst/>
          </a:lstStyle>
          <a:p>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smtClean="0">
                <a:solidFill>
                  <a:schemeClr val="tx1"/>
                </a:solidFill>
                <a:latin typeface="+mn-lt"/>
              </a:defRPr>
            </a:lvl1pPr>
            <a:extLst/>
          </a:lstStyle>
          <a:p>
            <a:fld id="{8C84FB69-9B16-4656-ABE4-E1610906E23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1" fontAlgn="base" hangingPunct="1">
        <a:spcBef>
          <a:spcPct val="0"/>
        </a:spcBef>
        <a:spcAft>
          <a:spcPct val="0"/>
        </a:spcAft>
        <a:defRPr sz="4100" b="1">
          <a:solidFill>
            <a:schemeClr val="tx2"/>
          </a:solidFill>
          <a:latin typeface="Lucida Sans Unicode" pitchFamily="34" charset="0"/>
        </a:defRPr>
      </a:lvl2pPr>
      <a:lvl3pPr algn="l" rtl="0" eaLnBrk="1" fontAlgn="base" hangingPunct="1">
        <a:spcBef>
          <a:spcPct val="0"/>
        </a:spcBef>
        <a:spcAft>
          <a:spcPct val="0"/>
        </a:spcAft>
        <a:defRPr sz="4100" b="1">
          <a:solidFill>
            <a:schemeClr val="tx2"/>
          </a:solidFill>
          <a:latin typeface="Lucida Sans Unicode" pitchFamily="34" charset="0"/>
        </a:defRPr>
      </a:lvl3pPr>
      <a:lvl4pPr algn="l" rtl="0" eaLnBrk="1" fontAlgn="base" hangingPunct="1">
        <a:spcBef>
          <a:spcPct val="0"/>
        </a:spcBef>
        <a:spcAft>
          <a:spcPct val="0"/>
        </a:spcAft>
        <a:defRPr sz="4100" b="1">
          <a:solidFill>
            <a:schemeClr val="tx2"/>
          </a:solidFill>
          <a:latin typeface="Lucida Sans Unicode" pitchFamily="34" charset="0"/>
        </a:defRPr>
      </a:lvl4pPr>
      <a:lvl5pPr algn="l" rtl="0" eaLnBrk="1" fontAlgn="base" hangingPunct="1">
        <a:spcBef>
          <a:spcPct val="0"/>
        </a:spcBef>
        <a:spcAft>
          <a:spcPct val="0"/>
        </a:spcAft>
        <a:defRPr sz="4100" b="1">
          <a:solidFill>
            <a:schemeClr val="tx2"/>
          </a:solidFill>
          <a:latin typeface="Lucida Sans Unicode" pitchFamily="34" charset="0"/>
        </a:defRPr>
      </a:lvl5pPr>
      <a:lvl6pPr marL="457200" algn="l" rtl="0" eaLnBrk="1" fontAlgn="base" hangingPunct="1">
        <a:spcBef>
          <a:spcPct val="0"/>
        </a:spcBef>
        <a:spcAft>
          <a:spcPct val="0"/>
        </a:spcAft>
        <a:defRPr sz="4100" b="1">
          <a:solidFill>
            <a:schemeClr val="tx2"/>
          </a:solidFill>
          <a:latin typeface="Lucida Sans Unicode" pitchFamily="34" charset="0"/>
        </a:defRPr>
      </a:lvl6pPr>
      <a:lvl7pPr marL="914400" algn="l" rtl="0" eaLnBrk="1" fontAlgn="base" hangingPunct="1">
        <a:spcBef>
          <a:spcPct val="0"/>
        </a:spcBef>
        <a:spcAft>
          <a:spcPct val="0"/>
        </a:spcAft>
        <a:defRPr sz="4100" b="1">
          <a:solidFill>
            <a:schemeClr val="tx2"/>
          </a:solidFill>
          <a:latin typeface="Lucida Sans Unicode" pitchFamily="34" charset="0"/>
        </a:defRPr>
      </a:lvl7pPr>
      <a:lvl8pPr marL="1371600" algn="l" rtl="0" eaLnBrk="1" fontAlgn="base" hangingPunct="1">
        <a:spcBef>
          <a:spcPct val="0"/>
        </a:spcBef>
        <a:spcAft>
          <a:spcPct val="0"/>
        </a:spcAft>
        <a:defRPr sz="4100" b="1">
          <a:solidFill>
            <a:schemeClr val="tx2"/>
          </a:solidFill>
          <a:latin typeface="Lucida Sans Unicode" pitchFamily="34" charset="0"/>
        </a:defRPr>
      </a:lvl8pPr>
      <a:lvl9pPr marL="1828800" algn="l" rtl="0" eaLnBrk="1" fontAlgn="base" hangingPunct="1">
        <a:spcBef>
          <a:spcPct val="0"/>
        </a:spcBef>
        <a:spcAft>
          <a:spcPct val="0"/>
        </a:spcAft>
        <a:defRPr sz="4100" b="1">
          <a:solidFill>
            <a:schemeClr val="tx2"/>
          </a:solidFill>
          <a:latin typeface="Lucida Sans Unicode" pitchFamily="34" charset="0"/>
        </a:defRPr>
      </a:lvl9pPr>
      <a:extLst/>
    </p:titleStyle>
    <p:bodyStyle>
      <a:lvl1pPr marL="365125" indent="-255588" algn="l" rtl="0" eaLnBrk="1" fontAlgn="base" hangingPunct="1">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1" fontAlgn="base" hangingPunct="1">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1" fontAlgn="base" hangingPunct="1">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1" fontAlgn="base" hangingPunct="1">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1" fontAlgn="base" hangingPunct="1">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0" y="1"/>
            <a:ext cx="9143999" cy="442913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4290"/>
            <a:ext cx="8229600" cy="5792810"/>
          </a:xfrm>
        </p:spPr>
        <p:txBody>
          <a:bodyPr/>
          <a:lstStyle/>
          <a:p>
            <a:pPr>
              <a:buNone/>
            </a:pPr>
            <a:r>
              <a:rPr lang="en-US" sz="4400" b="1" dirty="0" smtClean="0">
                <a:latin typeface="Arial Narrow" pitchFamily="34" charset="0"/>
              </a:rPr>
              <a:t>Decreased insulin secretion appears to occur at a plasma glucose concentration of approximately 81 mg/</a:t>
            </a:r>
            <a:r>
              <a:rPr lang="en-US" sz="4400" b="1" dirty="0" err="1" smtClean="0">
                <a:latin typeface="Arial Narrow" pitchFamily="34" charset="0"/>
              </a:rPr>
              <a:t>dL</a:t>
            </a:r>
            <a:r>
              <a:rPr lang="en-US" sz="4400" b="1" dirty="0" smtClean="0">
                <a:latin typeface="Arial Narrow" pitchFamily="34" charset="0"/>
              </a:rPr>
              <a:t>.</a:t>
            </a:r>
            <a:endParaRPr lang="en-US" sz="4000" dirty="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85728"/>
            <a:ext cx="8229600" cy="5721372"/>
          </a:xfrm>
        </p:spPr>
        <p:txBody>
          <a:bodyPr/>
          <a:lstStyle/>
          <a:p>
            <a:pPr>
              <a:buNone/>
            </a:pPr>
            <a:r>
              <a:rPr lang="en-US" sz="4800" b="1" dirty="0" smtClean="0">
                <a:latin typeface="+mj-lt"/>
              </a:rPr>
              <a:t>Hospitalized patients on multiple medications are at risk for a number of these factors and thus are at risk for hypoglycemia. </a:t>
            </a:r>
            <a:endParaRPr lang="en-US" sz="4800" b="1" dirty="0">
              <a:latin typeface="+mj-lt"/>
            </a:endParaRPr>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4290"/>
            <a:ext cx="8229600" cy="5792810"/>
          </a:xfrm>
        </p:spPr>
        <p:txBody>
          <a:bodyPr/>
          <a:lstStyle/>
          <a:p>
            <a:pPr>
              <a:buFont typeface="Wingdings" pitchFamily="2" charset="2"/>
              <a:buChar char="v"/>
            </a:pPr>
            <a:r>
              <a:rPr lang="en-US" sz="4400" b="1" dirty="0" smtClean="0">
                <a:latin typeface="+mj-lt"/>
              </a:rPr>
              <a:t>Alcohol causes hypoglycemia and is also a risk factor for drug-induced hypoglycemia. </a:t>
            </a:r>
          </a:p>
          <a:p>
            <a:pPr>
              <a:buFont typeface="Wingdings" pitchFamily="2" charset="2"/>
              <a:buChar char="v"/>
            </a:pPr>
            <a:r>
              <a:rPr lang="en-US" sz="4400" b="1" dirty="0" smtClean="0">
                <a:latin typeface="+mj-lt"/>
              </a:rPr>
              <a:t>Drug-induced hypoglycemia is a common phenomenon and as such every unconscious patient should be evaluated for possible hypoglycemia. </a:t>
            </a:r>
            <a:endParaRPr lang="en-US" sz="4400" b="1" dirty="0">
              <a:latin typeface="+mj-lt"/>
            </a:endParaRPr>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4290"/>
            <a:ext cx="8229600" cy="5792810"/>
          </a:xfrm>
        </p:spPr>
        <p:txBody>
          <a:bodyPr/>
          <a:lstStyle/>
          <a:p>
            <a:pPr>
              <a:buFont typeface="Wingdings" pitchFamily="2" charset="2"/>
              <a:buChar char="v"/>
            </a:pPr>
            <a:r>
              <a:rPr lang="en-US" sz="4800" b="1" dirty="0" smtClean="0">
                <a:latin typeface="+mj-lt"/>
              </a:rPr>
              <a:t>Prevention of drug-induced hypoglycemia is the key.</a:t>
            </a:r>
          </a:p>
          <a:p>
            <a:pPr>
              <a:buFont typeface="Wingdings" pitchFamily="2" charset="2"/>
              <a:buChar char="v"/>
            </a:pPr>
            <a:r>
              <a:rPr lang="en-US" sz="4800" b="1" dirty="0" smtClean="0">
                <a:latin typeface="+mj-lt"/>
              </a:rPr>
              <a:t> It will however not always be practical to avoid prescribing </a:t>
            </a:r>
          </a:p>
          <a:p>
            <a:pPr>
              <a:buNone/>
            </a:pPr>
            <a:r>
              <a:rPr lang="en-US" sz="4800" b="1" dirty="0" smtClean="0">
                <a:latin typeface="+mj-lt"/>
              </a:rPr>
              <a:t> medications that may cause hypoglycemia. </a:t>
            </a:r>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2844" y="214290"/>
            <a:ext cx="8858312" cy="5792810"/>
          </a:xfrm>
        </p:spPr>
        <p:txBody>
          <a:bodyPr/>
          <a:lstStyle/>
          <a:p>
            <a:pPr>
              <a:buFont typeface="Wingdings" pitchFamily="2" charset="2"/>
              <a:buChar char="v"/>
            </a:pPr>
            <a:r>
              <a:rPr lang="en-US" sz="4400" b="1" dirty="0" smtClean="0">
                <a:latin typeface="+mj-lt"/>
              </a:rPr>
              <a:t> Treatment of drug-induced hypoglycemia usually involves cessation of the offending drug and reversing acute hypoglycemia.</a:t>
            </a:r>
          </a:p>
          <a:p>
            <a:pPr>
              <a:buFont typeface="Wingdings" pitchFamily="2" charset="2"/>
              <a:buChar char="v"/>
            </a:pPr>
            <a:r>
              <a:rPr lang="en-US" sz="4400" b="1" dirty="0" smtClean="0">
                <a:latin typeface="+mj-lt"/>
              </a:rPr>
              <a:t> This can be done orally in patients who are conscious and do not have severe symptoms with 15 g of glucose.</a:t>
            </a:r>
            <a:endParaRPr lang="en-US" sz="4400" b="1" dirty="0">
              <a:latin typeface="+mj-lt"/>
            </a:endParaRPr>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4282" y="0"/>
            <a:ext cx="8929718" cy="6143644"/>
          </a:xfrm>
        </p:spPr>
        <p:txBody>
          <a:bodyPr/>
          <a:lstStyle/>
          <a:p>
            <a:pPr>
              <a:buNone/>
            </a:pPr>
            <a:r>
              <a:rPr lang="en-US" sz="4400" b="1" dirty="0" smtClean="0">
                <a:latin typeface="+mj-lt"/>
              </a:rPr>
              <a:t> In patients who cannot take oral glucose or have severe hypoglycemia, then correction with 50% dextrose or glucagon is warranted. </a:t>
            </a:r>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4290"/>
            <a:ext cx="8229600" cy="5792810"/>
          </a:xfrm>
        </p:spPr>
        <p:txBody>
          <a:bodyPr/>
          <a:lstStyle/>
          <a:p>
            <a:pPr>
              <a:buNone/>
            </a:pPr>
            <a:r>
              <a:rPr lang="en-US" sz="4400" b="1" dirty="0" smtClean="0">
                <a:latin typeface="+mj-lt"/>
              </a:rPr>
              <a:t>An infusion of 10% dextrose at 100 </a:t>
            </a:r>
            <a:r>
              <a:rPr lang="en-US" sz="4400" b="1" dirty="0" err="1" smtClean="0">
                <a:latin typeface="+mj-lt"/>
              </a:rPr>
              <a:t>mL</a:t>
            </a:r>
            <a:r>
              <a:rPr lang="en-US" sz="4400" b="1" dirty="0" smtClean="0">
                <a:latin typeface="+mj-lt"/>
              </a:rPr>
              <a:t>/h is then used to maintain blood glucose levels and may be needed for several hours as premature discontinuation may result in further hypoglycemic episodes.</a:t>
            </a:r>
          </a:p>
          <a:p>
            <a:pPr>
              <a:buNone/>
            </a:pPr>
            <a:endParaRPr lang="en-US" sz="4000" dirty="0">
              <a:latin typeface="+mj-lt"/>
            </a:endParaRPr>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686800" cy="5864248"/>
          </a:xfrm>
        </p:spPr>
        <p:txBody>
          <a:bodyPr/>
          <a:lstStyle/>
          <a:p>
            <a:pPr>
              <a:buNone/>
            </a:pPr>
            <a:r>
              <a:rPr lang="en-US" sz="4800" b="1" dirty="0" smtClean="0">
                <a:solidFill>
                  <a:srgbClr val="00B050"/>
                </a:solidFill>
                <a:latin typeface="+mj-lt"/>
              </a:rPr>
              <a:t>Non-islet cell tumors :</a:t>
            </a:r>
          </a:p>
          <a:p>
            <a:pPr>
              <a:buNone/>
            </a:pPr>
            <a:r>
              <a:rPr lang="en-US" sz="4400" b="1" dirty="0" smtClean="0">
                <a:latin typeface="+mj-lt"/>
              </a:rPr>
              <a:t>In rare cases, recurrent hypoglycemia may occur in patients with benign or malignant solid tumors of </a:t>
            </a:r>
            <a:r>
              <a:rPr lang="en-US" sz="4400" b="1" dirty="0" err="1" smtClean="0">
                <a:latin typeface="+mj-lt"/>
              </a:rPr>
              <a:t>mesenchymal</a:t>
            </a:r>
            <a:r>
              <a:rPr lang="en-US" sz="4400" b="1" dirty="0" smtClean="0">
                <a:latin typeface="+mj-lt"/>
              </a:rPr>
              <a:t>, epithelial, hematopoietic and rarely </a:t>
            </a:r>
            <a:r>
              <a:rPr lang="en-US" sz="4400" b="1" dirty="0" err="1" smtClean="0">
                <a:latin typeface="+mj-lt"/>
              </a:rPr>
              <a:t>neuroendocrine</a:t>
            </a:r>
            <a:r>
              <a:rPr lang="en-US" sz="4400" b="1" dirty="0" smtClean="0">
                <a:latin typeface="+mj-lt"/>
              </a:rPr>
              <a:t> origin as a </a:t>
            </a:r>
            <a:r>
              <a:rPr lang="en-US" sz="4400" b="1" dirty="0" err="1" smtClean="0">
                <a:latin typeface="+mj-lt"/>
              </a:rPr>
              <a:t>paraneoplastic</a:t>
            </a:r>
            <a:r>
              <a:rPr lang="en-US" sz="4400" b="1" dirty="0" smtClean="0">
                <a:latin typeface="+mj-lt"/>
              </a:rPr>
              <a:t> syndrome.</a:t>
            </a:r>
            <a:endParaRPr lang="en-US" sz="4400" b="1" dirty="0">
              <a:latin typeface="+mj-lt"/>
            </a:endParaRPr>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5864248"/>
          </a:xfrm>
        </p:spPr>
        <p:txBody>
          <a:bodyPr/>
          <a:lstStyle/>
          <a:p>
            <a:pPr>
              <a:buNone/>
            </a:pPr>
            <a:r>
              <a:rPr lang="en-US" sz="4400" b="1" dirty="0" smtClean="0">
                <a:latin typeface="+mj-lt"/>
              </a:rPr>
              <a:t>These tumors express high molecular weight IGF2 (‘Big’ IGF2), which is an incompletely processed posttranslational precursor of IGF2 .</a:t>
            </a:r>
          </a:p>
          <a:p>
            <a:pPr>
              <a:buNone/>
            </a:pPr>
            <a:r>
              <a:rPr lang="en-US" sz="4400" b="1" dirty="0" smtClean="0">
                <a:latin typeface="+mj-lt"/>
              </a:rPr>
              <a:t> IGF2 is similar in structure to insulin and stimulates the insulin receptor. </a:t>
            </a:r>
            <a:endParaRPr lang="en-US" sz="4400" b="1" dirty="0">
              <a:latin typeface="+mj-lt"/>
            </a:endParaRPr>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85728"/>
            <a:ext cx="8543956" cy="5721372"/>
          </a:xfrm>
        </p:spPr>
        <p:txBody>
          <a:bodyPr/>
          <a:lstStyle/>
          <a:p>
            <a:pPr>
              <a:buNone/>
            </a:pPr>
            <a:r>
              <a:rPr lang="en-US" sz="4400" b="1" dirty="0" smtClean="0">
                <a:latin typeface="+mj-lt"/>
              </a:rPr>
              <a:t>As such ‘Big’ IGF2 binds to the insulin receptor and IGF receptors. This results in decreased glucose production from the liver and increased uptake of glucose from the systemic circulation by muscles and peripheral tissues with resultant hypoglycemia.</a:t>
            </a:r>
            <a:endParaRPr lang="en-US" sz="4400" b="1" dirty="0">
              <a:latin typeface="+mj-lt"/>
            </a:endParaRPr>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42852"/>
            <a:ext cx="9001156" cy="6072230"/>
          </a:xfrm>
        </p:spPr>
        <p:txBody>
          <a:bodyPr/>
          <a:lstStyle/>
          <a:p>
            <a:pPr>
              <a:buNone/>
            </a:pPr>
            <a:r>
              <a:rPr lang="en-US" sz="4400" b="1" dirty="0" smtClean="0">
                <a:latin typeface="+mj-lt"/>
              </a:rPr>
              <a:t>Hypoglycemia in non-islet cell tumors usually occurs in the </a:t>
            </a:r>
            <a:r>
              <a:rPr lang="en-US" sz="4400" b="1" dirty="0" err="1" smtClean="0">
                <a:latin typeface="+mj-lt"/>
              </a:rPr>
              <a:t>postabsorptive</a:t>
            </a:r>
            <a:r>
              <a:rPr lang="en-US" sz="4400" b="1" dirty="0" smtClean="0">
                <a:latin typeface="+mj-lt"/>
              </a:rPr>
              <a:t> phase and is characterized by </a:t>
            </a:r>
            <a:r>
              <a:rPr lang="en-US" sz="4400" b="1" dirty="0" err="1" smtClean="0">
                <a:latin typeface="+mj-lt"/>
              </a:rPr>
              <a:t>hypoinsulinemia</a:t>
            </a:r>
            <a:r>
              <a:rPr lang="en-US" sz="4400" b="1" dirty="0" smtClean="0">
                <a:latin typeface="+mj-lt"/>
              </a:rPr>
              <a:t> with low blood glucose, low insulin, low C-peptide levels and suppressed beta-</a:t>
            </a:r>
            <a:r>
              <a:rPr lang="en-US" sz="4400" b="1" dirty="0" err="1" smtClean="0">
                <a:latin typeface="+mj-lt"/>
              </a:rPr>
              <a:t>hydroxybutyrate</a:t>
            </a:r>
            <a:r>
              <a:rPr lang="en-US" sz="4400" b="1" dirty="0" smtClean="0">
                <a:latin typeface="+mj-lt"/>
              </a:rPr>
              <a:t>.</a:t>
            </a:r>
          </a:p>
          <a:p>
            <a:pPr>
              <a:buNone/>
            </a:pPr>
            <a:r>
              <a:rPr lang="en-US" sz="4400" b="1" dirty="0" smtClean="0">
                <a:latin typeface="+mj-lt"/>
              </a:rPr>
              <a:t> </a:t>
            </a:r>
            <a:endParaRPr lang="en-US" sz="4400" b="1" dirty="0">
              <a:latin typeface="+mj-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42852"/>
            <a:ext cx="9144000" cy="5864248"/>
          </a:xfrm>
        </p:spPr>
        <p:txBody>
          <a:bodyPr/>
          <a:lstStyle/>
          <a:p>
            <a:pPr>
              <a:buNone/>
            </a:pPr>
            <a:r>
              <a:rPr lang="en-US" sz="4800" b="1" dirty="0" smtClean="0">
                <a:latin typeface="+mj-lt"/>
              </a:rPr>
              <a:t>The next most important mechanism to prevent hypoglycemia is the increase in glucagon secretion . </a:t>
            </a:r>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2844" y="142852"/>
            <a:ext cx="9001156" cy="5864248"/>
          </a:xfrm>
        </p:spPr>
        <p:txBody>
          <a:bodyPr/>
          <a:lstStyle/>
          <a:p>
            <a:pPr>
              <a:buNone/>
            </a:pPr>
            <a:r>
              <a:rPr lang="en-US" sz="4800" b="1" dirty="0" smtClean="0">
                <a:latin typeface="+mj-lt"/>
              </a:rPr>
              <a:t>There is a normal response to glucagon as </a:t>
            </a:r>
            <a:r>
              <a:rPr lang="en-US" sz="4800" b="1" dirty="0" err="1" smtClean="0">
                <a:latin typeface="+mj-lt"/>
              </a:rPr>
              <a:t>glycogenolysis</a:t>
            </a:r>
            <a:r>
              <a:rPr lang="en-US" sz="4800" b="1" dirty="0" smtClean="0">
                <a:latin typeface="+mj-lt"/>
              </a:rPr>
              <a:t> is inhibited by the insulin-like actions of ‘Big’ IGF2.</a:t>
            </a:r>
          </a:p>
          <a:p>
            <a:pPr>
              <a:buNone/>
            </a:pPr>
            <a:r>
              <a:rPr lang="en-US" sz="4800" b="1" dirty="0" smtClean="0">
                <a:latin typeface="+mj-lt"/>
              </a:rPr>
              <a:t> </a:t>
            </a:r>
            <a:r>
              <a:rPr lang="en-US" sz="4800" b="1" dirty="0" smtClean="0">
                <a:solidFill>
                  <a:srgbClr val="00B050"/>
                </a:solidFill>
                <a:latin typeface="+mj-lt"/>
              </a:rPr>
              <a:t>An IGF2:IGF1 ratio of 10 or more is diagnostic . </a:t>
            </a:r>
            <a:endParaRPr lang="en-US" sz="4800" b="1" dirty="0">
              <a:solidFill>
                <a:srgbClr val="00B050"/>
              </a:solidFill>
              <a:latin typeface="+mj-lt"/>
            </a:endParaRPr>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5864248"/>
          </a:xfrm>
        </p:spPr>
        <p:txBody>
          <a:bodyPr/>
          <a:lstStyle/>
          <a:p>
            <a:pPr>
              <a:buNone/>
            </a:pPr>
            <a:r>
              <a:rPr lang="en-US" sz="4800" b="1" dirty="0" smtClean="0">
                <a:latin typeface="+mj-lt"/>
              </a:rPr>
              <a:t>Other mechanisms for hypoglycemia caused by non-islet cell tumors include decreased production of glucose from the liver due to infiltration of the liver by tumor.</a:t>
            </a:r>
            <a:endParaRPr lang="en-US" sz="4400" dirty="0">
              <a:latin typeface="+mj-lt"/>
            </a:endParaRPr>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5864248"/>
          </a:xfrm>
        </p:spPr>
        <p:txBody>
          <a:bodyPr/>
          <a:lstStyle/>
          <a:p>
            <a:pPr>
              <a:buFont typeface="Wingdings" pitchFamily="2" charset="2"/>
              <a:buChar char="v"/>
            </a:pPr>
            <a:r>
              <a:rPr lang="en-US" sz="4800" b="1" dirty="0" smtClean="0">
                <a:latin typeface="+mj-lt"/>
              </a:rPr>
              <a:t>management of acute hypoglycemia involves the administration of intravenous dextrose. </a:t>
            </a:r>
          </a:p>
          <a:p>
            <a:pPr>
              <a:buFont typeface="Wingdings" pitchFamily="2" charset="2"/>
              <a:buChar char="v"/>
            </a:pPr>
            <a:r>
              <a:rPr lang="en-US" sz="4800" b="1" dirty="0" smtClean="0">
                <a:latin typeface="+mj-lt"/>
              </a:rPr>
              <a:t>Glucagon can be given in severe cases . </a:t>
            </a:r>
            <a:endParaRPr lang="en-US" sz="4800" b="1" dirty="0">
              <a:latin typeface="+mj-lt"/>
            </a:endParaRPr>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85728"/>
            <a:ext cx="8229600" cy="5721372"/>
          </a:xfrm>
        </p:spPr>
        <p:txBody>
          <a:bodyPr/>
          <a:lstStyle/>
          <a:p>
            <a:pPr>
              <a:buNone/>
            </a:pPr>
            <a:r>
              <a:rPr lang="en-US" sz="4400" b="1" dirty="0" smtClean="0">
                <a:latin typeface="+mj-lt"/>
              </a:rPr>
              <a:t>Encouraging patients to eat frequent carbohydrate snacks can also help in reducing frequency and symptoms of hypoglycemia.</a:t>
            </a:r>
            <a:endParaRPr lang="en-US" sz="4000" dirty="0">
              <a:latin typeface="+mj-lt"/>
            </a:endParaRPr>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4290"/>
            <a:ext cx="8229600" cy="5792810"/>
          </a:xfrm>
        </p:spPr>
        <p:txBody>
          <a:bodyPr/>
          <a:lstStyle/>
          <a:p>
            <a:pPr>
              <a:buFont typeface="Wingdings" pitchFamily="2" charset="2"/>
              <a:buChar char="v"/>
            </a:pPr>
            <a:r>
              <a:rPr lang="en-US" sz="4800" b="1" dirty="0" smtClean="0">
                <a:latin typeface="+mj-lt"/>
              </a:rPr>
              <a:t>In some  instances, total </a:t>
            </a:r>
            <a:r>
              <a:rPr lang="en-US" sz="4800" b="1" dirty="0" err="1" smtClean="0">
                <a:latin typeface="+mj-lt"/>
              </a:rPr>
              <a:t>parenteral</a:t>
            </a:r>
            <a:r>
              <a:rPr lang="en-US" sz="4800" b="1" dirty="0" smtClean="0">
                <a:latin typeface="+mj-lt"/>
              </a:rPr>
              <a:t> nutrition may be needed . </a:t>
            </a:r>
          </a:p>
          <a:p>
            <a:pPr>
              <a:buFont typeface="Wingdings" pitchFamily="2" charset="2"/>
              <a:buChar char="v"/>
            </a:pPr>
            <a:r>
              <a:rPr lang="en-US" sz="4800" b="1" dirty="0" smtClean="0">
                <a:latin typeface="+mj-lt"/>
              </a:rPr>
              <a:t>Complete resection of the tumor if possible, is curative. </a:t>
            </a:r>
            <a:endParaRPr lang="en-US" sz="4800" b="1" dirty="0">
              <a:latin typeface="+mj-lt"/>
            </a:endParaRPr>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5864248"/>
          </a:xfrm>
        </p:spPr>
        <p:txBody>
          <a:bodyPr/>
          <a:lstStyle/>
          <a:p>
            <a:pPr>
              <a:buNone/>
            </a:pPr>
            <a:r>
              <a:rPr lang="en-US" sz="4800" b="1" dirty="0" err="1" smtClean="0">
                <a:latin typeface="+mj-lt"/>
              </a:rPr>
              <a:t>Debulking</a:t>
            </a:r>
            <a:r>
              <a:rPr lang="en-US" sz="4800" b="1" dirty="0" smtClean="0">
                <a:latin typeface="+mj-lt"/>
              </a:rPr>
              <a:t> of large tumors that cannot be completely </a:t>
            </a:r>
            <a:r>
              <a:rPr lang="en-US" sz="4800" b="1" dirty="0" err="1" smtClean="0">
                <a:latin typeface="+mj-lt"/>
              </a:rPr>
              <a:t>resected</a:t>
            </a:r>
            <a:r>
              <a:rPr lang="en-US" sz="4800" b="1" dirty="0" smtClean="0">
                <a:latin typeface="+mj-lt"/>
              </a:rPr>
              <a:t> may also reduce hypoglycemic episodes.</a:t>
            </a:r>
            <a:endParaRPr lang="en-US" sz="4400" dirty="0">
              <a:latin typeface="+mj-lt"/>
            </a:endParaRPr>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0"/>
            <a:ext cx="8229600" cy="6007100"/>
          </a:xfrm>
        </p:spPr>
        <p:txBody>
          <a:bodyPr/>
          <a:lstStyle/>
          <a:p>
            <a:pPr>
              <a:buFont typeface="Wingdings" pitchFamily="2" charset="2"/>
              <a:buChar char="v"/>
            </a:pPr>
            <a:r>
              <a:rPr lang="en-US" sz="4800" b="1" dirty="0" err="1" smtClean="0">
                <a:latin typeface="+mj-lt"/>
              </a:rPr>
              <a:t>Diaxozide</a:t>
            </a:r>
            <a:r>
              <a:rPr lang="en-US" sz="4800" b="1" dirty="0" smtClean="0">
                <a:latin typeface="+mj-lt"/>
              </a:rPr>
              <a:t> has been used in the treatment of hypoglycemia in non-islet cell tumors though with limited success. </a:t>
            </a:r>
          </a:p>
          <a:p>
            <a:pPr>
              <a:buFont typeface="Wingdings" pitchFamily="2" charset="2"/>
              <a:buChar char="v"/>
            </a:pPr>
            <a:r>
              <a:rPr lang="en-US" sz="4800" b="1" dirty="0" err="1" smtClean="0">
                <a:latin typeface="+mj-lt"/>
              </a:rPr>
              <a:t>Somatostatin</a:t>
            </a:r>
            <a:r>
              <a:rPr lang="en-US" sz="4800" b="1" dirty="0" smtClean="0">
                <a:latin typeface="+mj-lt"/>
              </a:rPr>
              <a:t> analogs have been used with success in some cases. </a:t>
            </a:r>
            <a:endParaRPr lang="en-US" sz="4800" b="1" dirty="0">
              <a:latin typeface="+mj-lt"/>
            </a:endParaRPr>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5864248"/>
          </a:xfrm>
        </p:spPr>
        <p:txBody>
          <a:bodyPr/>
          <a:lstStyle/>
          <a:p>
            <a:pPr>
              <a:buNone/>
            </a:pPr>
            <a:r>
              <a:rPr lang="en-US" sz="4800" b="1" dirty="0" err="1" smtClean="0">
                <a:latin typeface="+mj-lt"/>
              </a:rPr>
              <a:t>Glucocorticoids</a:t>
            </a:r>
            <a:r>
              <a:rPr lang="en-US" sz="4800" b="1" dirty="0" smtClean="0">
                <a:latin typeface="+mj-lt"/>
              </a:rPr>
              <a:t> and growth hormones have also been used alone or in combination in the management of hypoglycemia mediated by non-islet cell tumors. </a:t>
            </a:r>
            <a:endParaRPr lang="en-US" sz="4800" b="1" dirty="0">
              <a:latin typeface="+mj-lt"/>
            </a:endParaRPr>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85728"/>
            <a:ext cx="8229600" cy="5721372"/>
          </a:xfrm>
        </p:spPr>
        <p:txBody>
          <a:bodyPr/>
          <a:lstStyle/>
          <a:p>
            <a:pPr>
              <a:buFont typeface="Wingdings" pitchFamily="2" charset="2"/>
              <a:buChar char="v"/>
            </a:pPr>
            <a:r>
              <a:rPr lang="en-US" sz="4400" b="1" dirty="0" smtClean="0">
                <a:latin typeface="+mj-lt"/>
              </a:rPr>
              <a:t>There have been reports of use of </a:t>
            </a:r>
            <a:r>
              <a:rPr lang="en-US" sz="4400" b="1" dirty="0" err="1" smtClean="0">
                <a:latin typeface="+mj-lt"/>
              </a:rPr>
              <a:t>imatinib</a:t>
            </a:r>
            <a:r>
              <a:rPr lang="en-US" sz="4400" b="1" dirty="0" smtClean="0">
                <a:latin typeface="+mj-lt"/>
              </a:rPr>
              <a:t> in cases of non-islet cell tumor hypoglycemia with some success.</a:t>
            </a:r>
            <a:endParaRPr lang="en-US" sz="4400" b="1" dirty="0">
              <a:latin typeface="+mj-lt"/>
            </a:endParaRPr>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4290"/>
            <a:ext cx="8229600" cy="5792810"/>
          </a:xfrm>
        </p:spPr>
        <p:txBody>
          <a:bodyPr/>
          <a:lstStyle/>
          <a:p>
            <a:pPr>
              <a:buNone/>
            </a:pPr>
            <a:r>
              <a:rPr lang="en-US" sz="4800" b="1" dirty="0" smtClean="0">
                <a:solidFill>
                  <a:srgbClr val="00B050"/>
                </a:solidFill>
                <a:latin typeface="+mj-lt"/>
              </a:rPr>
              <a:t>Sepsis and hypoglycemia :</a:t>
            </a:r>
          </a:p>
          <a:p>
            <a:pPr>
              <a:buNone/>
            </a:pPr>
            <a:r>
              <a:rPr lang="en-US" sz="4400" b="1" dirty="0" smtClean="0">
                <a:latin typeface="+mj-lt"/>
              </a:rPr>
              <a:t>In critically ill patients, decreased glycogen stores, impaired </a:t>
            </a:r>
            <a:r>
              <a:rPr lang="en-US" sz="4400" b="1" dirty="0" err="1" smtClean="0">
                <a:latin typeface="+mj-lt"/>
              </a:rPr>
              <a:t>gluconeogenesis</a:t>
            </a:r>
            <a:r>
              <a:rPr lang="en-US" sz="4400" b="1" dirty="0" smtClean="0">
                <a:latin typeface="+mj-lt"/>
              </a:rPr>
              <a:t> and increased peripheral glucose utilization predispose to hypoglycemia. </a:t>
            </a:r>
            <a:endParaRPr lang="en-US" sz="4400" b="1" dirty="0">
              <a:latin typeface="+mj-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57166"/>
            <a:ext cx="8229600" cy="5649934"/>
          </a:xfrm>
        </p:spPr>
        <p:txBody>
          <a:bodyPr/>
          <a:lstStyle/>
          <a:p>
            <a:pPr>
              <a:buNone/>
            </a:pPr>
            <a:r>
              <a:rPr lang="en-US" sz="4800" b="1" dirty="0" smtClean="0">
                <a:latin typeface="+mj-lt"/>
              </a:rPr>
              <a:t>When glucagon production is inadequate, hypoglycemia persists without improvement.</a:t>
            </a:r>
          </a:p>
          <a:p>
            <a:pPr>
              <a:buNone/>
            </a:pPr>
            <a:endParaRPr lang="en-US" sz="4400" dirty="0">
              <a:latin typeface="+mj-lt"/>
            </a:endParaRPr>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5864248"/>
          </a:xfrm>
        </p:spPr>
        <p:txBody>
          <a:bodyPr/>
          <a:lstStyle/>
          <a:p>
            <a:pPr>
              <a:buNone/>
            </a:pPr>
            <a:r>
              <a:rPr lang="en-US" sz="4400" b="1" dirty="0" smtClean="0">
                <a:latin typeface="+mj-lt"/>
              </a:rPr>
              <a:t>Critical illness increases physical stress.</a:t>
            </a:r>
          </a:p>
          <a:p>
            <a:pPr>
              <a:buNone/>
            </a:pPr>
            <a:r>
              <a:rPr lang="en-US" sz="4400" b="1" dirty="0" smtClean="0">
                <a:latin typeface="+mj-lt"/>
              </a:rPr>
              <a:t> Relative or absolute adrenal insufficiency has many potential etiologies including medications such as </a:t>
            </a:r>
            <a:r>
              <a:rPr lang="en-US" sz="4400" b="1" dirty="0" err="1" smtClean="0">
                <a:latin typeface="+mj-lt"/>
              </a:rPr>
              <a:t>etomidate</a:t>
            </a:r>
            <a:r>
              <a:rPr lang="en-US" sz="4400" b="1" dirty="0" smtClean="0">
                <a:latin typeface="+mj-lt"/>
              </a:rPr>
              <a:t> that interferes with corticosteroid synthesis. </a:t>
            </a:r>
            <a:endParaRPr lang="en-US" sz="4400" b="1" dirty="0">
              <a:latin typeface="+mj-lt"/>
            </a:endParaRPr>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4290"/>
            <a:ext cx="8229600" cy="5792810"/>
          </a:xfrm>
        </p:spPr>
        <p:txBody>
          <a:bodyPr/>
          <a:lstStyle/>
          <a:p>
            <a:pPr>
              <a:buNone/>
            </a:pPr>
            <a:r>
              <a:rPr lang="en-US" sz="4400" b="1" dirty="0" smtClean="0">
                <a:latin typeface="+mj-lt"/>
              </a:rPr>
              <a:t>Hypoglycemia can be a part of the presentation in critical illness but is rarely prominent and should be sought and treated in such situations as hypoglycemia in critical illness has been associated with increased mortality. </a:t>
            </a:r>
            <a:endParaRPr lang="en-US" sz="4400" b="1" dirty="0">
              <a:latin typeface="+mj-lt"/>
            </a:endParaRPr>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85728"/>
            <a:ext cx="9144000" cy="5721372"/>
          </a:xfrm>
        </p:spPr>
        <p:txBody>
          <a:bodyPr/>
          <a:lstStyle/>
          <a:p>
            <a:pPr>
              <a:buNone/>
            </a:pPr>
            <a:r>
              <a:rPr lang="en-US" sz="4400" b="1" dirty="0" smtClean="0">
                <a:solidFill>
                  <a:srgbClr val="00B050"/>
                </a:solidFill>
                <a:latin typeface="+mj-lt"/>
              </a:rPr>
              <a:t>Hypoglycemia in adrenal insufficiency:</a:t>
            </a:r>
          </a:p>
          <a:p>
            <a:pPr>
              <a:buNone/>
            </a:pPr>
            <a:r>
              <a:rPr lang="en-US" sz="4400" b="1" dirty="0" smtClean="0">
                <a:latin typeface="+mj-lt"/>
              </a:rPr>
              <a:t> </a:t>
            </a:r>
            <a:r>
              <a:rPr lang="en-US" sz="4800" b="1" dirty="0" err="1" smtClean="0">
                <a:latin typeface="+mj-lt"/>
              </a:rPr>
              <a:t>Cortisol</a:t>
            </a:r>
            <a:r>
              <a:rPr lang="en-US" sz="4800" b="1" dirty="0" smtClean="0">
                <a:latin typeface="+mj-lt"/>
              </a:rPr>
              <a:t> has an important role in the counter-regulatory mechanisms that protect against hypoglycemia. </a:t>
            </a:r>
            <a:endParaRPr lang="en-US" sz="4800" b="1" dirty="0">
              <a:latin typeface="+mj-lt"/>
            </a:endParaRPr>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5864248"/>
          </a:xfrm>
        </p:spPr>
        <p:txBody>
          <a:bodyPr/>
          <a:lstStyle/>
          <a:p>
            <a:pPr>
              <a:buNone/>
            </a:pPr>
            <a:r>
              <a:rPr lang="en-US" sz="4400" b="1" dirty="0" smtClean="0">
                <a:latin typeface="+mj-lt"/>
              </a:rPr>
              <a:t>It impairs insulin signaling, increases </a:t>
            </a:r>
            <a:r>
              <a:rPr lang="en-US" sz="4400" b="1" dirty="0" err="1" smtClean="0">
                <a:latin typeface="+mj-lt"/>
              </a:rPr>
              <a:t>gluconeogenesis</a:t>
            </a:r>
            <a:r>
              <a:rPr lang="en-US" sz="4400" b="1" dirty="0" smtClean="0">
                <a:latin typeface="+mj-lt"/>
              </a:rPr>
              <a:t>, </a:t>
            </a:r>
            <a:r>
              <a:rPr lang="en-US" sz="4400" b="1" dirty="0" err="1" smtClean="0">
                <a:latin typeface="+mj-lt"/>
              </a:rPr>
              <a:t>lipolysis</a:t>
            </a:r>
            <a:r>
              <a:rPr lang="en-US" sz="4400" b="1" dirty="0" smtClean="0">
                <a:latin typeface="+mj-lt"/>
              </a:rPr>
              <a:t>, </a:t>
            </a:r>
            <a:r>
              <a:rPr lang="en-US" sz="4400" b="1" dirty="0" err="1" smtClean="0">
                <a:latin typeface="+mj-lt"/>
              </a:rPr>
              <a:t>ketogenesis</a:t>
            </a:r>
            <a:r>
              <a:rPr lang="en-US" sz="4400" b="1" dirty="0" smtClean="0">
                <a:latin typeface="+mj-lt"/>
              </a:rPr>
              <a:t>, proteolysis and decreases glucose utilization. </a:t>
            </a:r>
            <a:endParaRPr lang="en-US" sz="4400" b="1" dirty="0">
              <a:latin typeface="+mj-lt"/>
            </a:endParaRPr>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4290"/>
            <a:ext cx="8229600" cy="5792810"/>
          </a:xfrm>
        </p:spPr>
        <p:txBody>
          <a:bodyPr/>
          <a:lstStyle/>
          <a:p>
            <a:pPr>
              <a:buNone/>
            </a:pPr>
            <a:r>
              <a:rPr lang="en-US" sz="4400" b="1" dirty="0" smtClean="0">
                <a:latin typeface="+mj-lt"/>
              </a:rPr>
              <a:t>Hypoglycemia in adult patients with primary adrenal insufficiency is uncommon, although patients with Addison’s disease are at increased risk of hypoglycemia. </a:t>
            </a:r>
            <a:endParaRPr lang="en-US" sz="4400" b="1" dirty="0">
              <a:latin typeface="+mj-lt"/>
            </a:endParaRPr>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5864248"/>
          </a:xfrm>
        </p:spPr>
        <p:txBody>
          <a:bodyPr/>
          <a:lstStyle/>
          <a:p>
            <a:pPr>
              <a:buNone/>
            </a:pPr>
            <a:r>
              <a:rPr lang="en-US" sz="4400" b="1" dirty="0" smtClean="0">
                <a:latin typeface="+mj-lt"/>
              </a:rPr>
              <a:t>Hypoglycemia is encountered more in patients with secondary adrenal insufficiency and is also seen in young children with </a:t>
            </a:r>
            <a:r>
              <a:rPr lang="en-US" sz="4400" b="1" dirty="0" err="1" smtClean="0">
                <a:latin typeface="+mj-lt"/>
              </a:rPr>
              <a:t>hypopituitarism</a:t>
            </a:r>
            <a:r>
              <a:rPr lang="en-US" sz="4400" b="1" dirty="0" smtClean="0">
                <a:latin typeface="+mj-lt"/>
              </a:rPr>
              <a:t>. </a:t>
            </a:r>
            <a:endParaRPr lang="en-US" sz="4400" b="1" dirty="0">
              <a:latin typeface="+mj-lt"/>
            </a:endParaRPr>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5864248"/>
          </a:xfrm>
        </p:spPr>
        <p:txBody>
          <a:bodyPr/>
          <a:lstStyle/>
          <a:p>
            <a:pPr>
              <a:buFont typeface="Wingdings" pitchFamily="2" charset="2"/>
              <a:buChar char="v"/>
            </a:pPr>
            <a:r>
              <a:rPr lang="en-US" sz="4000" b="1" dirty="0" smtClean="0">
                <a:latin typeface="+mj-lt"/>
              </a:rPr>
              <a:t>The treatment involves replacement with a physiological dose of oral corticosteroids split twice or three times daily  and in cases of adrenal crises high-dose intravenous hydrocortisone is given.</a:t>
            </a:r>
          </a:p>
          <a:p>
            <a:pPr>
              <a:buFont typeface="Wingdings" pitchFamily="2" charset="2"/>
              <a:buChar char="v"/>
            </a:pPr>
            <a:r>
              <a:rPr lang="en-US" sz="4000" b="1" dirty="0" smtClean="0">
                <a:latin typeface="+mj-lt"/>
              </a:rPr>
              <a:t> Immediate correction of hypoglycemia is done using intravenous dextrose.</a:t>
            </a:r>
            <a:endParaRPr lang="en-US" sz="4000" b="1" dirty="0">
              <a:latin typeface="+mj-lt"/>
            </a:endParaRPr>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4290"/>
            <a:ext cx="8229600" cy="5792810"/>
          </a:xfrm>
        </p:spPr>
        <p:txBody>
          <a:bodyPr/>
          <a:lstStyle/>
          <a:p>
            <a:pPr>
              <a:buNone/>
            </a:pPr>
            <a:r>
              <a:rPr lang="en-US" sz="4400" b="1" dirty="0" smtClean="0">
                <a:solidFill>
                  <a:srgbClr val="00B050"/>
                </a:solidFill>
                <a:latin typeface="+mj-lt"/>
              </a:rPr>
              <a:t>Factitious hypoglycemia: </a:t>
            </a:r>
          </a:p>
          <a:p>
            <a:pPr>
              <a:buNone/>
            </a:pPr>
            <a:r>
              <a:rPr lang="en-US" sz="4400" b="1" dirty="0" smtClean="0">
                <a:latin typeface="+mj-lt"/>
              </a:rPr>
              <a:t>Factitious hypoglycemia may be challenging to prove and requires a detailed history to prove access to glucose-lowering medications, and, ideally a drug screen that is positive at the time of hypoglycemia.</a:t>
            </a:r>
            <a:endParaRPr lang="en-US" sz="4400" b="1" dirty="0">
              <a:latin typeface="+mj-lt"/>
            </a:endParaRPr>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0"/>
            <a:ext cx="8229600" cy="6007100"/>
          </a:xfrm>
        </p:spPr>
        <p:txBody>
          <a:bodyPr/>
          <a:lstStyle/>
          <a:p>
            <a:pPr>
              <a:buNone/>
            </a:pPr>
            <a:r>
              <a:rPr lang="en-US" sz="4800" b="1" dirty="0" smtClean="0">
                <a:latin typeface="+mj-lt"/>
              </a:rPr>
              <a:t>Factitious hypoglycemia is usually due to the surreptitious use of insulin or insulin </a:t>
            </a:r>
            <a:r>
              <a:rPr lang="en-US" sz="4800" b="1" dirty="0" err="1" smtClean="0">
                <a:latin typeface="+mj-lt"/>
              </a:rPr>
              <a:t>secretagogues</a:t>
            </a:r>
            <a:r>
              <a:rPr lang="en-US" sz="4800" b="1" dirty="0" smtClean="0">
                <a:latin typeface="+mj-lt"/>
              </a:rPr>
              <a:t> such as </a:t>
            </a:r>
            <a:r>
              <a:rPr lang="en-US" sz="4800" b="1" dirty="0" err="1" smtClean="0">
                <a:latin typeface="+mj-lt"/>
              </a:rPr>
              <a:t>sulfonylureas</a:t>
            </a:r>
            <a:r>
              <a:rPr lang="en-US" sz="4800" b="1" dirty="0" smtClean="0">
                <a:latin typeface="+mj-lt"/>
              </a:rPr>
              <a:t> and </a:t>
            </a:r>
            <a:r>
              <a:rPr lang="en-US" sz="4800" b="1" dirty="0" err="1" smtClean="0">
                <a:latin typeface="+mj-lt"/>
              </a:rPr>
              <a:t>meglitinides</a:t>
            </a:r>
            <a:r>
              <a:rPr lang="en-US" sz="4800" b="1" dirty="0" smtClean="0">
                <a:latin typeface="+mj-lt"/>
              </a:rPr>
              <a:t>. </a:t>
            </a:r>
            <a:endParaRPr lang="en-US" sz="4800" b="1" dirty="0">
              <a:latin typeface="+mj-lt"/>
            </a:endParaRPr>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4290"/>
            <a:ext cx="8229600" cy="5792810"/>
          </a:xfrm>
        </p:spPr>
        <p:txBody>
          <a:bodyPr/>
          <a:lstStyle/>
          <a:p>
            <a:pPr>
              <a:buNone/>
            </a:pPr>
            <a:r>
              <a:rPr lang="en-US" sz="4800" b="1" dirty="0" smtClean="0">
                <a:latin typeface="+mj-lt"/>
              </a:rPr>
              <a:t>In cases involving older patients it may be due to inadvertent use of a partner’s oral hypoglycemic agent or a dispensing error. </a:t>
            </a:r>
            <a:endParaRPr lang="en-US" sz="4800" b="1" dirty="0">
              <a:latin typeface="+mj-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5864248"/>
          </a:xfrm>
        </p:spPr>
        <p:txBody>
          <a:bodyPr/>
          <a:lstStyle/>
          <a:p>
            <a:pPr>
              <a:buNone/>
            </a:pPr>
            <a:r>
              <a:rPr lang="en-US" sz="4800" b="1" dirty="0" smtClean="0">
                <a:latin typeface="+mj-lt"/>
              </a:rPr>
              <a:t>Epinephrine is also an important factor in preventing hypoglycemia, but does not appear to be essential in the presence of glucagon.</a:t>
            </a:r>
            <a:endParaRPr lang="en-US" sz="4800" b="1" dirty="0">
              <a:latin typeface="+mj-lt"/>
            </a:endParaRPr>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5864248"/>
          </a:xfrm>
        </p:spPr>
        <p:txBody>
          <a:bodyPr/>
          <a:lstStyle/>
          <a:p>
            <a:pPr>
              <a:buNone/>
            </a:pPr>
            <a:r>
              <a:rPr lang="en-US" sz="4000" b="1" dirty="0" smtClean="0">
                <a:latin typeface="+mj-lt"/>
              </a:rPr>
              <a:t>Treatment in these cases involves cessation of the offending medication, reversal of hypoglycemia acutely with 50% dextrose, or glucagon and subsequent dextrose infusion to maintain normal blood sugars. </a:t>
            </a:r>
            <a:endParaRPr lang="en-US" sz="4000" b="1" dirty="0">
              <a:latin typeface="+mj-lt"/>
            </a:endParaRPr>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4290"/>
            <a:ext cx="8229600" cy="5792810"/>
          </a:xfrm>
        </p:spPr>
        <p:txBody>
          <a:bodyPr/>
          <a:lstStyle/>
          <a:p>
            <a:pPr>
              <a:buNone/>
            </a:pPr>
            <a:r>
              <a:rPr lang="en-US" sz="4400" b="1" dirty="0" smtClean="0">
                <a:latin typeface="+mj-lt"/>
              </a:rPr>
              <a:t>Occasionally, (in hypoglycemia caused by an insulin </a:t>
            </a:r>
            <a:r>
              <a:rPr lang="en-US" sz="4400" b="1" dirty="0" err="1" smtClean="0">
                <a:latin typeface="+mj-lt"/>
              </a:rPr>
              <a:t>secretagogue</a:t>
            </a:r>
            <a:r>
              <a:rPr lang="en-US" sz="4400" b="1" dirty="0" smtClean="0">
                <a:latin typeface="+mj-lt"/>
              </a:rPr>
              <a:t>) a </a:t>
            </a:r>
            <a:r>
              <a:rPr lang="en-US" sz="4400" b="1" dirty="0" err="1" smtClean="0">
                <a:latin typeface="+mj-lt"/>
              </a:rPr>
              <a:t>somatostatin</a:t>
            </a:r>
            <a:r>
              <a:rPr lang="en-US" sz="4400" b="1" dirty="0" smtClean="0">
                <a:latin typeface="+mj-lt"/>
              </a:rPr>
              <a:t> infusion may be required.</a:t>
            </a:r>
            <a:endParaRPr lang="en-US" sz="4400" b="1" dirty="0">
              <a:latin typeface="+mj-lt"/>
            </a:endParaRPr>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142875" y="745132"/>
            <a:ext cx="8543925" cy="4802585"/>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0"/>
            <a:ext cx="8229600" cy="6007100"/>
          </a:xfrm>
        </p:spPr>
        <p:txBody>
          <a:bodyPr/>
          <a:lstStyle/>
          <a:p>
            <a:pPr>
              <a:buNone/>
            </a:pPr>
            <a:r>
              <a:rPr lang="en-US" sz="5400" b="1" dirty="0" smtClean="0">
                <a:latin typeface="+mj-lt"/>
              </a:rPr>
              <a:t>Only when glucagon is deficient or the response is inadequate does the role of epinephrine becomes significant.</a:t>
            </a:r>
            <a:endParaRPr lang="en-US" sz="5400" b="1" dirty="0">
              <a:latin typeface="+mj-l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5864248"/>
          </a:xfrm>
        </p:spPr>
        <p:txBody>
          <a:bodyPr/>
          <a:lstStyle/>
          <a:p>
            <a:pPr>
              <a:buNone/>
            </a:pPr>
            <a:r>
              <a:rPr lang="en-US" sz="4800" b="1" dirty="0" smtClean="0">
                <a:latin typeface="+mj-lt"/>
              </a:rPr>
              <a:t>The levels of glucagon and epinephrine increase when glucose concentration falls below the physiologic range 68 mg/</a:t>
            </a:r>
            <a:r>
              <a:rPr lang="en-US" sz="4800" b="1" dirty="0" err="1" smtClean="0">
                <a:latin typeface="+mj-lt"/>
              </a:rPr>
              <a:t>dL</a:t>
            </a:r>
            <a:r>
              <a:rPr lang="en-US" sz="4800" b="1" dirty="0" smtClean="0">
                <a:latin typeface="+mj-lt"/>
              </a:rPr>
              <a:t>. </a:t>
            </a:r>
            <a:endParaRPr lang="en-US" sz="4800" b="1" dirty="0">
              <a:latin typeface="+mj-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5864248"/>
          </a:xfrm>
        </p:spPr>
        <p:txBody>
          <a:bodyPr/>
          <a:lstStyle/>
          <a:p>
            <a:pPr>
              <a:buNone/>
            </a:pPr>
            <a:r>
              <a:rPr lang="en-US" sz="4800" b="1" dirty="0" smtClean="0">
                <a:latin typeface="+mj-lt"/>
              </a:rPr>
              <a:t>In cases of protracted hypoglycemia, </a:t>
            </a:r>
            <a:r>
              <a:rPr lang="en-US" sz="4800" b="1" dirty="0" err="1" smtClean="0">
                <a:solidFill>
                  <a:srgbClr val="00B050"/>
                </a:solidFill>
                <a:latin typeface="+mj-lt"/>
              </a:rPr>
              <a:t>cortisol</a:t>
            </a:r>
            <a:r>
              <a:rPr lang="en-US" sz="4800" b="1" dirty="0" smtClean="0">
                <a:solidFill>
                  <a:srgbClr val="00B050"/>
                </a:solidFill>
                <a:latin typeface="+mj-lt"/>
              </a:rPr>
              <a:t> and growth hormones </a:t>
            </a:r>
            <a:r>
              <a:rPr lang="en-US" sz="4800" b="1" dirty="0" smtClean="0">
                <a:latin typeface="+mj-lt"/>
              </a:rPr>
              <a:t>are important counter-regulatory mechanisms; </a:t>
            </a:r>
            <a:endParaRPr lang="en-US" sz="4800" b="1" dirty="0">
              <a:latin typeface="+mj-l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5864248"/>
          </a:xfrm>
        </p:spPr>
        <p:txBody>
          <a:bodyPr/>
          <a:lstStyle/>
          <a:p>
            <a:pPr>
              <a:buNone/>
            </a:pPr>
            <a:r>
              <a:rPr lang="en-US" sz="4800" b="1" dirty="0" smtClean="0">
                <a:latin typeface="+mj-lt"/>
              </a:rPr>
              <a:t>however, in acute hypoglycemia, they do not appear to be significant contributors to the counter-regulatory responses .</a:t>
            </a:r>
            <a:endParaRPr lang="en-US" sz="4400" dirty="0">
              <a:latin typeface="+mj-l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357158" y="0"/>
            <a:ext cx="8429684" cy="528641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1643042" y="500042"/>
            <a:ext cx="6000791" cy="521497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85728"/>
            <a:ext cx="9144000" cy="3786214"/>
          </a:xfrm>
        </p:spPr>
        <p:txBody>
          <a:bodyPr>
            <a:noAutofit/>
          </a:bodyPr>
          <a:lstStyle/>
          <a:p>
            <a:pPr algn="l"/>
            <a:r>
              <a:rPr lang="en-US" sz="5400" dirty="0" smtClean="0"/>
              <a:t/>
            </a:r>
            <a:br>
              <a:rPr lang="en-US" sz="5400" dirty="0" smtClean="0"/>
            </a:br>
            <a:r>
              <a:rPr lang="en-US" sz="5400" dirty="0" smtClean="0"/>
              <a:t/>
            </a:r>
            <a:br>
              <a:rPr lang="en-US" sz="5400" dirty="0" smtClean="0"/>
            </a:br>
            <a:r>
              <a:rPr lang="en-US" sz="5400" dirty="0" smtClean="0"/>
              <a:t> Review </a:t>
            </a:r>
            <a:r>
              <a:rPr lang="en-US" sz="5400" dirty="0" smtClean="0">
                <a:effectLst/>
              </a:rPr>
              <a:t>of </a:t>
            </a:r>
            <a:r>
              <a:rPr lang="en-US" sz="5400" dirty="0" smtClean="0"/>
              <a:t/>
            </a:r>
            <a:br>
              <a:rPr lang="en-US" sz="5400" dirty="0" smtClean="0"/>
            </a:br>
            <a:r>
              <a:rPr lang="en-US" sz="5400" dirty="0" smtClean="0"/>
              <a:t> Pathogenesis and management of hypoglycemia </a:t>
            </a:r>
            <a:endParaRPr lang="en-US" sz="5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5864248"/>
          </a:xfrm>
        </p:spPr>
        <p:txBody>
          <a:bodyPr/>
          <a:lstStyle/>
          <a:p>
            <a:pPr>
              <a:buNone/>
            </a:pPr>
            <a:r>
              <a:rPr lang="en-US" sz="4800" b="1" dirty="0" smtClean="0">
                <a:solidFill>
                  <a:srgbClr val="00B050"/>
                </a:solidFill>
                <a:latin typeface="+mj-lt"/>
              </a:rPr>
              <a:t>Diagnosis of hypoglycemia :</a:t>
            </a:r>
          </a:p>
          <a:p>
            <a:pPr>
              <a:buNone/>
            </a:pPr>
            <a:r>
              <a:rPr lang="en-US" sz="4800" b="1" dirty="0" smtClean="0">
                <a:latin typeface="+mj-lt"/>
              </a:rPr>
              <a:t>The symptoms of hypoglycemia can be divided into autonomic and </a:t>
            </a:r>
            <a:r>
              <a:rPr lang="en-US" sz="4800" b="1" dirty="0" err="1" smtClean="0">
                <a:latin typeface="+mj-lt"/>
              </a:rPr>
              <a:t>neuroglycopenic</a:t>
            </a:r>
            <a:r>
              <a:rPr lang="en-US" sz="4800" b="1" dirty="0" smtClean="0">
                <a:latin typeface="+mj-lt"/>
              </a:rPr>
              <a:t>. </a:t>
            </a:r>
            <a:endParaRPr lang="en-US" sz="4800" b="1" dirty="0">
              <a:latin typeface="+mj-l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5864248"/>
          </a:xfrm>
        </p:spPr>
        <p:txBody>
          <a:bodyPr/>
          <a:lstStyle/>
          <a:p>
            <a:pPr>
              <a:buFont typeface="Wingdings" pitchFamily="2" charset="2"/>
              <a:buChar char="v"/>
            </a:pPr>
            <a:r>
              <a:rPr lang="en-US" sz="4400" b="1" dirty="0" smtClean="0">
                <a:latin typeface="+mj-lt"/>
              </a:rPr>
              <a:t>Autonomic symptoms occur at plasma glucose concentrations of approximately </a:t>
            </a:r>
            <a:r>
              <a:rPr lang="en-US" sz="4400" b="1" dirty="0" smtClean="0">
                <a:solidFill>
                  <a:srgbClr val="00B050"/>
                </a:solidFill>
                <a:latin typeface="+mj-lt"/>
              </a:rPr>
              <a:t>60 mg/</a:t>
            </a:r>
            <a:r>
              <a:rPr lang="en-US" sz="4400" b="1" dirty="0" err="1" smtClean="0">
                <a:solidFill>
                  <a:srgbClr val="00B050"/>
                </a:solidFill>
                <a:latin typeface="+mj-lt"/>
              </a:rPr>
              <a:t>dL</a:t>
            </a:r>
            <a:r>
              <a:rPr lang="en-US" sz="4400" b="1" dirty="0" smtClean="0">
                <a:latin typeface="+mj-lt"/>
              </a:rPr>
              <a:t> </a:t>
            </a:r>
          </a:p>
          <a:p>
            <a:pPr>
              <a:buFont typeface="Wingdings" pitchFamily="2" charset="2"/>
              <a:buChar char="v"/>
            </a:pPr>
            <a:r>
              <a:rPr lang="en-US" sz="4400" b="1" dirty="0" err="1" smtClean="0">
                <a:latin typeface="+mj-lt"/>
              </a:rPr>
              <a:t>neuroglycopenic</a:t>
            </a:r>
            <a:r>
              <a:rPr lang="en-US" sz="4400" b="1" dirty="0" smtClean="0">
                <a:latin typeface="+mj-lt"/>
              </a:rPr>
              <a:t> symptoms occur at plasma glucose concentrations of approximately </a:t>
            </a:r>
            <a:r>
              <a:rPr lang="en-US" sz="4400" b="1" dirty="0" smtClean="0">
                <a:solidFill>
                  <a:srgbClr val="00B050"/>
                </a:solidFill>
                <a:latin typeface="+mj-lt"/>
              </a:rPr>
              <a:t>50 mg/</a:t>
            </a:r>
            <a:r>
              <a:rPr lang="en-US" sz="4400" b="1" dirty="0" err="1" smtClean="0">
                <a:solidFill>
                  <a:srgbClr val="00B050"/>
                </a:solidFill>
                <a:latin typeface="+mj-lt"/>
              </a:rPr>
              <a:t>dL</a:t>
            </a:r>
            <a:r>
              <a:rPr lang="en-US" sz="4400" b="1" dirty="0" smtClean="0">
                <a:latin typeface="+mj-lt"/>
              </a:rPr>
              <a:t> or less.</a:t>
            </a:r>
            <a:endParaRPr lang="en-US" sz="4400" b="1" dirty="0">
              <a:latin typeface="+mj-l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4290"/>
            <a:ext cx="8229600" cy="5792810"/>
          </a:xfrm>
        </p:spPr>
        <p:txBody>
          <a:bodyPr/>
          <a:lstStyle/>
          <a:p>
            <a:pPr>
              <a:buNone/>
            </a:pPr>
            <a:r>
              <a:rPr lang="en-US" sz="4400" b="1" dirty="0" smtClean="0">
                <a:latin typeface="+mj-lt"/>
              </a:rPr>
              <a:t>Autonomic symptoms can further be divided into:</a:t>
            </a:r>
          </a:p>
          <a:p>
            <a:pPr>
              <a:buNone/>
            </a:pPr>
            <a:r>
              <a:rPr lang="en-US" sz="4400" b="1" dirty="0" smtClean="0">
                <a:solidFill>
                  <a:srgbClr val="00B050"/>
                </a:solidFill>
                <a:latin typeface="+mj-lt"/>
              </a:rPr>
              <a:t> adrenergic symptoms </a:t>
            </a:r>
            <a:r>
              <a:rPr lang="en-US" sz="4400" b="1" dirty="0" smtClean="0">
                <a:latin typeface="+mj-lt"/>
              </a:rPr>
              <a:t>that include palpitations, tachycardia, anxiety, tremors.</a:t>
            </a:r>
          </a:p>
          <a:p>
            <a:pPr>
              <a:buNone/>
            </a:pPr>
            <a:r>
              <a:rPr lang="en-US" sz="4400" b="1" dirty="0" smtClean="0">
                <a:latin typeface="+mj-lt"/>
              </a:rPr>
              <a:t> </a:t>
            </a:r>
            <a:r>
              <a:rPr lang="en-US" sz="4400" b="1" dirty="0" smtClean="0">
                <a:solidFill>
                  <a:srgbClr val="00B050"/>
                </a:solidFill>
                <a:latin typeface="+mj-lt"/>
              </a:rPr>
              <a:t>cholinergic symptoms </a:t>
            </a:r>
            <a:r>
              <a:rPr lang="en-US" sz="4400" b="1" dirty="0" smtClean="0">
                <a:latin typeface="+mj-lt"/>
              </a:rPr>
              <a:t>that include sweating, warmth, nausea and hunger.</a:t>
            </a:r>
            <a:endParaRPr lang="en-US" sz="4400" b="1" dirty="0">
              <a:latin typeface="+mj-l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4282" y="142852"/>
            <a:ext cx="8929718" cy="6143668"/>
          </a:xfrm>
        </p:spPr>
        <p:txBody>
          <a:bodyPr/>
          <a:lstStyle/>
          <a:p>
            <a:pPr>
              <a:buNone/>
            </a:pPr>
            <a:r>
              <a:rPr lang="en-US" sz="4400" b="1" dirty="0" err="1" smtClean="0">
                <a:solidFill>
                  <a:srgbClr val="00B050"/>
                </a:solidFill>
                <a:latin typeface="+mj-lt"/>
              </a:rPr>
              <a:t>Neuroglycopenic</a:t>
            </a:r>
            <a:r>
              <a:rPr lang="en-US" sz="4400" b="1" dirty="0" smtClean="0">
                <a:solidFill>
                  <a:srgbClr val="00B050"/>
                </a:solidFill>
                <a:latin typeface="+mj-lt"/>
              </a:rPr>
              <a:t> symptoms:</a:t>
            </a:r>
          </a:p>
          <a:p>
            <a:pPr>
              <a:buNone/>
            </a:pPr>
            <a:r>
              <a:rPr lang="en-US" sz="4400" b="1" dirty="0" smtClean="0">
                <a:latin typeface="+mj-lt"/>
              </a:rPr>
              <a:t> weakness, behavioral changes, visual changes, confusion, </a:t>
            </a:r>
            <a:r>
              <a:rPr lang="en-US" sz="4400" b="1" dirty="0" err="1" smtClean="0">
                <a:latin typeface="+mj-lt"/>
              </a:rPr>
              <a:t>dysarthria</a:t>
            </a:r>
            <a:r>
              <a:rPr lang="en-US" sz="4400" b="1" dirty="0" smtClean="0">
                <a:latin typeface="+mj-lt"/>
              </a:rPr>
              <a:t>, dizziness/ lightheadedness, amnesia, lethargy, seizure, loss of consciousness and coma. </a:t>
            </a:r>
            <a:endParaRPr lang="en-US" sz="4400" b="1" dirty="0">
              <a:latin typeface="+mj-l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4290"/>
            <a:ext cx="8229600" cy="5792810"/>
          </a:xfrm>
        </p:spPr>
        <p:txBody>
          <a:bodyPr/>
          <a:lstStyle/>
          <a:p>
            <a:pPr>
              <a:buNone/>
            </a:pPr>
            <a:r>
              <a:rPr lang="en-US" sz="4800" b="1" dirty="0" smtClean="0">
                <a:latin typeface="+mj-lt"/>
              </a:rPr>
              <a:t>Brain death has been known to occur in instances when hypoglycemia is protracted.</a:t>
            </a:r>
            <a:endParaRPr lang="en-US" sz="4400" dirty="0" smtClean="0">
              <a:latin typeface="+mj-lt"/>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5864248"/>
          </a:xfrm>
        </p:spPr>
        <p:txBody>
          <a:bodyPr/>
          <a:lstStyle/>
          <a:p>
            <a:pPr>
              <a:buNone/>
            </a:pPr>
            <a:r>
              <a:rPr lang="en-US" sz="4800" b="1" dirty="0" smtClean="0">
                <a:latin typeface="+mj-lt"/>
              </a:rPr>
              <a:t>The presence of autonomic as well as </a:t>
            </a:r>
            <a:r>
              <a:rPr lang="en-US" sz="4800" b="1" dirty="0" err="1" smtClean="0">
                <a:latin typeface="+mj-lt"/>
              </a:rPr>
              <a:t>neuroglycopenic</a:t>
            </a:r>
            <a:r>
              <a:rPr lang="en-US" sz="4800" b="1" dirty="0" smtClean="0">
                <a:latin typeface="+mj-lt"/>
              </a:rPr>
              <a:t> symptoms is highly suggestive of hypoglycemia.</a:t>
            </a:r>
          </a:p>
          <a:p>
            <a:pPr>
              <a:buNone/>
            </a:pPr>
            <a:r>
              <a:rPr lang="en-US" sz="4800" b="1" dirty="0" smtClean="0">
                <a:latin typeface="+mj-lt"/>
              </a:rPr>
              <a:t> However, one must note that these symptoms are non-specific. </a:t>
            </a:r>
            <a:endParaRPr lang="en-US" sz="4800" b="1" dirty="0">
              <a:latin typeface="+mj-lt"/>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5864248"/>
          </a:xfrm>
        </p:spPr>
        <p:txBody>
          <a:bodyPr/>
          <a:lstStyle/>
          <a:p>
            <a:pPr>
              <a:buNone/>
            </a:pPr>
            <a:r>
              <a:rPr lang="en-US" sz="4400" b="1" dirty="0" smtClean="0">
                <a:latin typeface="+mj-lt"/>
              </a:rPr>
              <a:t> it is important to confirm hypoglycemia by establishing the presence of Whipple’s triad before embarking on an evaluation to prevent unwarranted and expensive testing in patients who do not have true clinical hypoglycemia.</a:t>
            </a:r>
            <a:endParaRPr lang="en-US" sz="4400" b="1" dirty="0">
              <a:latin typeface="+mj-lt"/>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0"/>
            <a:ext cx="8229600" cy="6215082"/>
          </a:xfrm>
        </p:spPr>
        <p:txBody>
          <a:bodyPr/>
          <a:lstStyle/>
          <a:p>
            <a:pPr>
              <a:buNone/>
            </a:pPr>
            <a:r>
              <a:rPr lang="en-US" sz="4400" b="1" dirty="0" smtClean="0">
                <a:latin typeface="+mj-lt"/>
              </a:rPr>
              <a:t> </a:t>
            </a:r>
            <a:r>
              <a:rPr lang="en-US" sz="4400" b="1" dirty="0" smtClean="0">
                <a:solidFill>
                  <a:srgbClr val="00B050"/>
                </a:solidFill>
                <a:latin typeface="+mj-lt"/>
              </a:rPr>
              <a:t>Whipple’s triad consists of: </a:t>
            </a:r>
            <a:r>
              <a:rPr lang="en-US" sz="4400" b="1" dirty="0" smtClean="0">
                <a:latin typeface="+mj-lt"/>
              </a:rPr>
              <a:t>symptoms, signs or both consistent with hypoglycemia; a low plasma glucose concentration at the time of suspected hypoglycemia; resolution of symptoms or signs when hypoglycemia is corrected. </a:t>
            </a:r>
            <a:endParaRPr lang="en-US" sz="4400" b="1" dirty="0">
              <a:latin typeface="+mj-lt"/>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5864248"/>
          </a:xfrm>
        </p:spPr>
        <p:txBody>
          <a:bodyPr/>
          <a:lstStyle/>
          <a:p>
            <a:pPr>
              <a:buNone/>
            </a:pPr>
            <a:r>
              <a:rPr lang="en-US" sz="4400" b="1" dirty="0" smtClean="0">
                <a:latin typeface="+mj-lt"/>
              </a:rPr>
              <a:t>It is important that plasma glucose concentrations used to establish and document Whipple’s triad be measured from a venous blood draw and measured in a reliable laboratory.</a:t>
            </a:r>
            <a:endParaRPr lang="en-US" sz="4400" b="1" dirty="0">
              <a:latin typeface="+mj-lt"/>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4290"/>
            <a:ext cx="8229600" cy="5792810"/>
          </a:xfrm>
        </p:spPr>
        <p:txBody>
          <a:bodyPr/>
          <a:lstStyle/>
          <a:p>
            <a:pPr>
              <a:buNone/>
            </a:pPr>
            <a:r>
              <a:rPr lang="en-US" sz="4800" b="1" dirty="0" smtClean="0">
                <a:latin typeface="+mj-lt"/>
              </a:rPr>
              <a:t>The relationship of hypoglycemia to meals is not important in determining etiology.</a:t>
            </a:r>
          </a:p>
          <a:p>
            <a:pPr>
              <a:buNone/>
            </a:pPr>
            <a:r>
              <a:rPr lang="en-US" sz="4800" b="1" dirty="0" smtClean="0">
                <a:latin typeface="+mj-lt"/>
              </a:rPr>
              <a:t> </a:t>
            </a:r>
            <a:endParaRPr lang="en-US" sz="4800" b="1" dirty="0">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42852"/>
            <a:ext cx="9144000" cy="5864248"/>
          </a:xfrm>
        </p:spPr>
        <p:txBody>
          <a:bodyPr/>
          <a:lstStyle/>
          <a:p>
            <a:pPr>
              <a:buNone/>
            </a:pPr>
            <a:r>
              <a:rPr lang="en-US" sz="6000" b="1" dirty="0" smtClean="0">
                <a:solidFill>
                  <a:srgbClr val="00B050"/>
                </a:solidFill>
                <a:latin typeface="+mj-lt"/>
              </a:rPr>
              <a:t>Introduction:</a:t>
            </a:r>
            <a:r>
              <a:rPr lang="en-US" sz="4800" b="1" dirty="0" smtClean="0">
                <a:latin typeface="+mj-lt"/>
              </a:rPr>
              <a:t> </a:t>
            </a:r>
          </a:p>
          <a:p>
            <a:pPr>
              <a:buNone/>
            </a:pPr>
            <a:r>
              <a:rPr lang="en-US" sz="5400" b="1" dirty="0" smtClean="0">
                <a:latin typeface="+mj-lt"/>
              </a:rPr>
              <a:t>Symptoms of hypoglycemia are common and non-specific.</a:t>
            </a:r>
          </a:p>
          <a:p>
            <a:pPr>
              <a:buNone/>
            </a:pPr>
            <a:r>
              <a:rPr lang="en-US" sz="5400" b="1" dirty="0" smtClean="0">
                <a:latin typeface="+mj-lt"/>
              </a:rPr>
              <a:t> </a:t>
            </a:r>
            <a:endParaRPr lang="en-US" sz="5400" b="1" dirty="0">
              <a:latin typeface="+mj-lt"/>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5864248"/>
          </a:xfrm>
        </p:spPr>
        <p:txBody>
          <a:bodyPr/>
          <a:lstStyle/>
          <a:p>
            <a:pPr>
              <a:buNone/>
            </a:pPr>
            <a:r>
              <a:rPr lang="en-US" sz="4800" b="1" dirty="0" smtClean="0">
                <a:latin typeface="+mj-lt"/>
              </a:rPr>
              <a:t>This is because patients with </a:t>
            </a:r>
            <a:r>
              <a:rPr lang="en-US" sz="4800" b="1" dirty="0" err="1" smtClean="0">
                <a:latin typeface="+mj-lt"/>
              </a:rPr>
              <a:t>insulinoma</a:t>
            </a:r>
            <a:r>
              <a:rPr lang="en-US" sz="4800" b="1" dirty="0" smtClean="0">
                <a:latin typeface="+mj-lt"/>
              </a:rPr>
              <a:t> may have </a:t>
            </a:r>
            <a:r>
              <a:rPr lang="en-US" sz="4800" b="1" dirty="0" err="1" smtClean="0">
                <a:latin typeface="+mj-lt"/>
              </a:rPr>
              <a:t>postabsorptive</a:t>
            </a:r>
            <a:r>
              <a:rPr lang="en-US" sz="4800" b="1" dirty="0" smtClean="0">
                <a:latin typeface="+mj-lt"/>
              </a:rPr>
              <a:t> symptoms, postprandial symptoms or a combination of both.</a:t>
            </a:r>
            <a:endParaRPr lang="en-US" sz="4400" dirty="0">
              <a:latin typeface="+mj-lt"/>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2844" y="142852"/>
            <a:ext cx="8858312" cy="5864248"/>
          </a:xfrm>
        </p:spPr>
        <p:txBody>
          <a:bodyPr/>
          <a:lstStyle/>
          <a:p>
            <a:pPr>
              <a:buNone/>
            </a:pPr>
            <a:r>
              <a:rPr lang="en-US" sz="4800" b="1" dirty="0" smtClean="0">
                <a:latin typeface="+mj-lt"/>
              </a:rPr>
              <a:t>Patients with spontaneous plasma glucose concentrations less than 55 mg/</a:t>
            </a:r>
            <a:r>
              <a:rPr lang="en-US" sz="4800" b="1" dirty="0" err="1" smtClean="0">
                <a:latin typeface="+mj-lt"/>
              </a:rPr>
              <a:t>dL</a:t>
            </a:r>
            <a:r>
              <a:rPr lang="en-US" sz="4800" b="1" dirty="0" smtClean="0">
                <a:latin typeface="+mj-lt"/>
              </a:rPr>
              <a:t> on  venous blood warrant for further work up. </a:t>
            </a:r>
            <a:endParaRPr lang="en-US" sz="4800" b="1" dirty="0">
              <a:latin typeface="+mj-lt"/>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4290"/>
            <a:ext cx="8229600" cy="5792810"/>
          </a:xfrm>
        </p:spPr>
        <p:txBody>
          <a:bodyPr/>
          <a:lstStyle/>
          <a:p>
            <a:pPr>
              <a:buNone/>
            </a:pPr>
            <a:r>
              <a:rPr lang="en-US" sz="4400" b="1" dirty="0" smtClean="0">
                <a:latin typeface="+mj-lt"/>
              </a:rPr>
              <a:t>Evaluation of hypoglycemia should be carried out at the time of spontaneous occurrence of symptoms . </a:t>
            </a:r>
            <a:endParaRPr lang="en-US" sz="4400" b="1" dirty="0">
              <a:latin typeface="+mj-lt"/>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0"/>
            <a:ext cx="8229600" cy="6007100"/>
          </a:xfrm>
        </p:spPr>
        <p:txBody>
          <a:bodyPr/>
          <a:lstStyle/>
          <a:p>
            <a:pPr>
              <a:buNone/>
            </a:pPr>
            <a:r>
              <a:rPr lang="en-US" sz="4800" b="1" dirty="0" smtClean="0">
                <a:latin typeface="+mj-lt"/>
              </a:rPr>
              <a:t>Plasma is obtained for glucose, insulin, C-peptide, pro-insulin, beta-</a:t>
            </a:r>
            <a:r>
              <a:rPr lang="en-US" sz="4800" b="1" dirty="0" err="1" smtClean="0">
                <a:latin typeface="+mj-lt"/>
              </a:rPr>
              <a:t>hydroxybutyrate</a:t>
            </a:r>
            <a:r>
              <a:rPr lang="en-US" sz="4800" b="1" dirty="0" smtClean="0">
                <a:latin typeface="+mj-lt"/>
              </a:rPr>
              <a:t> and circulating oral hypoglycemic agents. </a:t>
            </a:r>
            <a:endParaRPr lang="en-US" sz="4800" b="1" dirty="0">
              <a:latin typeface="+mj-lt"/>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4290"/>
            <a:ext cx="8229600" cy="5792810"/>
          </a:xfrm>
        </p:spPr>
        <p:txBody>
          <a:bodyPr/>
          <a:lstStyle/>
          <a:p>
            <a:pPr>
              <a:buNone/>
            </a:pPr>
            <a:r>
              <a:rPr lang="en-US" sz="4400" b="1" dirty="0" smtClean="0">
                <a:latin typeface="+mj-lt"/>
              </a:rPr>
              <a:t>Once these have been obtained, hypoglycemia is reversed by giving 1 mg of glucagon intravenously and plasma glucose is measured.</a:t>
            </a:r>
            <a:endParaRPr lang="en-US" sz="4000" dirty="0">
              <a:latin typeface="+mj-lt"/>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4282" y="214290"/>
            <a:ext cx="8715436" cy="6215106"/>
          </a:xfrm>
        </p:spPr>
        <p:txBody>
          <a:bodyPr/>
          <a:lstStyle/>
          <a:p>
            <a:pPr>
              <a:buFont typeface="Wingdings" pitchFamily="2" charset="2"/>
              <a:buChar char="v"/>
            </a:pPr>
            <a:r>
              <a:rPr lang="en-US" sz="4400" b="1" dirty="0" smtClean="0">
                <a:latin typeface="+mj-lt"/>
              </a:rPr>
              <a:t>Diagnostic values for endogenous </a:t>
            </a:r>
            <a:r>
              <a:rPr lang="en-US" sz="4400" b="1" dirty="0" err="1" smtClean="0">
                <a:latin typeface="+mj-lt"/>
              </a:rPr>
              <a:t>hyperinsulinemia</a:t>
            </a:r>
            <a:r>
              <a:rPr lang="en-US" sz="4400" b="1" dirty="0" smtClean="0">
                <a:latin typeface="+mj-lt"/>
              </a:rPr>
              <a:t> are:</a:t>
            </a:r>
          </a:p>
          <a:p>
            <a:pPr>
              <a:buFont typeface="Wingdings" pitchFamily="2" charset="2"/>
              <a:buChar char="v"/>
            </a:pPr>
            <a:r>
              <a:rPr lang="en-US" sz="4400" b="1" dirty="0" smtClean="0">
                <a:latin typeface="+mj-lt"/>
              </a:rPr>
              <a:t> a plasma insulin concentration of at least 3 </a:t>
            </a:r>
            <a:r>
              <a:rPr lang="el-GR" sz="4400" b="1" dirty="0" smtClean="0">
                <a:latin typeface="+mj-lt"/>
              </a:rPr>
              <a:t>μ</a:t>
            </a:r>
            <a:r>
              <a:rPr lang="en-US" sz="4400" b="1" dirty="0" smtClean="0">
                <a:latin typeface="+mj-lt"/>
              </a:rPr>
              <a:t>U/</a:t>
            </a:r>
            <a:r>
              <a:rPr lang="en-US" sz="4400" b="1" dirty="0" err="1" smtClean="0">
                <a:latin typeface="+mj-lt"/>
              </a:rPr>
              <a:t>mL</a:t>
            </a:r>
            <a:r>
              <a:rPr lang="en-US" sz="4400" b="1" dirty="0" smtClean="0">
                <a:latin typeface="+mj-lt"/>
              </a:rPr>
              <a:t> (18 </a:t>
            </a:r>
            <a:r>
              <a:rPr lang="en-US" sz="4400" b="1" dirty="0" err="1" smtClean="0">
                <a:latin typeface="+mj-lt"/>
              </a:rPr>
              <a:t>pmol</a:t>
            </a:r>
            <a:r>
              <a:rPr lang="en-US" sz="4400" b="1" dirty="0" smtClean="0">
                <a:latin typeface="+mj-lt"/>
              </a:rPr>
              <a:t>/L), </a:t>
            </a:r>
          </a:p>
          <a:p>
            <a:pPr>
              <a:buFont typeface="Wingdings" pitchFamily="2" charset="2"/>
              <a:buChar char="v"/>
            </a:pPr>
            <a:r>
              <a:rPr lang="en-US" sz="4400" b="1" dirty="0" smtClean="0">
                <a:latin typeface="+mj-lt"/>
              </a:rPr>
              <a:t>plasma C-peptide concentration of at least 0.6 </a:t>
            </a:r>
            <a:r>
              <a:rPr lang="en-US" sz="4400" b="1" dirty="0" err="1" smtClean="0">
                <a:latin typeface="+mj-lt"/>
              </a:rPr>
              <a:t>ng</a:t>
            </a:r>
            <a:r>
              <a:rPr lang="en-US" sz="4400" b="1" dirty="0" smtClean="0">
                <a:latin typeface="+mj-lt"/>
              </a:rPr>
              <a:t>/ </a:t>
            </a:r>
            <a:r>
              <a:rPr lang="en-US" sz="4400" b="1" dirty="0" err="1" smtClean="0">
                <a:latin typeface="+mj-lt"/>
              </a:rPr>
              <a:t>mL</a:t>
            </a:r>
            <a:r>
              <a:rPr lang="en-US" sz="4400" b="1" dirty="0" smtClean="0">
                <a:latin typeface="+mj-lt"/>
              </a:rPr>
              <a:t> (0.2 </a:t>
            </a:r>
            <a:r>
              <a:rPr lang="en-US" sz="4400" b="1" dirty="0" err="1" smtClean="0">
                <a:latin typeface="+mj-lt"/>
              </a:rPr>
              <a:t>nmol</a:t>
            </a:r>
            <a:r>
              <a:rPr lang="en-US" sz="4400" b="1" dirty="0" smtClean="0">
                <a:latin typeface="+mj-lt"/>
              </a:rPr>
              <a:t>/L), </a:t>
            </a:r>
            <a:endParaRPr lang="en-US" sz="4400" b="1" dirty="0">
              <a:latin typeface="+mj-lt"/>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4290"/>
            <a:ext cx="8229600" cy="5792810"/>
          </a:xfrm>
        </p:spPr>
        <p:txBody>
          <a:bodyPr/>
          <a:lstStyle/>
          <a:p>
            <a:pPr>
              <a:buFont typeface="Wingdings" pitchFamily="2" charset="2"/>
              <a:buChar char="v"/>
            </a:pPr>
            <a:r>
              <a:rPr lang="en-US" sz="4800" b="1" dirty="0" err="1" smtClean="0">
                <a:latin typeface="+mj-lt"/>
              </a:rPr>
              <a:t>proinsulin</a:t>
            </a:r>
            <a:r>
              <a:rPr lang="en-US" sz="4800" b="1" dirty="0" smtClean="0">
                <a:latin typeface="+mj-lt"/>
              </a:rPr>
              <a:t> concentration of at least 5.0 </a:t>
            </a:r>
            <a:r>
              <a:rPr lang="en-US" sz="4800" b="1" dirty="0" err="1" smtClean="0">
                <a:latin typeface="+mj-lt"/>
              </a:rPr>
              <a:t>pmol</a:t>
            </a:r>
            <a:r>
              <a:rPr lang="en-US" sz="4800" b="1" dirty="0" smtClean="0">
                <a:latin typeface="+mj-lt"/>
              </a:rPr>
              <a:t>/L,</a:t>
            </a:r>
          </a:p>
          <a:p>
            <a:pPr>
              <a:buFont typeface="Wingdings" pitchFamily="2" charset="2"/>
              <a:buChar char="v"/>
            </a:pPr>
            <a:r>
              <a:rPr lang="en-US" sz="4800" b="1" dirty="0" smtClean="0">
                <a:latin typeface="+mj-lt"/>
              </a:rPr>
              <a:t> beta </a:t>
            </a:r>
            <a:r>
              <a:rPr lang="en-US" sz="4800" b="1" dirty="0" err="1" smtClean="0">
                <a:latin typeface="+mj-lt"/>
              </a:rPr>
              <a:t>hydroxybutyrate</a:t>
            </a:r>
            <a:r>
              <a:rPr lang="en-US" sz="4800" b="1" dirty="0" smtClean="0">
                <a:latin typeface="+mj-lt"/>
              </a:rPr>
              <a:t> &lt;2.7 </a:t>
            </a:r>
            <a:r>
              <a:rPr lang="en-US" sz="4800" b="1" dirty="0" err="1" smtClean="0">
                <a:latin typeface="+mj-lt"/>
              </a:rPr>
              <a:t>mmol</a:t>
            </a:r>
            <a:r>
              <a:rPr lang="en-US" sz="4800" b="1" dirty="0" smtClean="0">
                <a:latin typeface="+mj-lt"/>
              </a:rPr>
              <a:t>/L</a:t>
            </a:r>
          </a:p>
          <a:p>
            <a:pPr>
              <a:buFont typeface="Wingdings" pitchFamily="2" charset="2"/>
              <a:buChar char="v"/>
            </a:pPr>
            <a:r>
              <a:rPr lang="en-US" sz="4800" b="1" dirty="0" smtClean="0">
                <a:latin typeface="+mj-lt"/>
              </a:rPr>
              <a:t> when the fasting plasma glucose is less than 55 mg/</a:t>
            </a:r>
            <a:r>
              <a:rPr lang="en-US" sz="4800" b="1" dirty="0" err="1" smtClean="0">
                <a:latin typeface="+mj-lt"/>
              </a:rPr>
              <a:t>dL</a:t>
            </a:r>
            <a:r>
              <a:rPr lang="en-US" sz="4800" b="1" dirty="0" smtClean="0">
                <a:latin typeface="+mj-lt"/>
              </a:rPr>
              <a:t>.</a:t>
            </a:r>
            <a:endParaRPr lang="en-US" sz="4400" dirty="0">
              <a:latin typeface="+mj-lt"/>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5864248"/>
          </a:xfrm>
        </p:spPr>
        <p:txBody>
          <a:bodyPr/>
          <a:lstStyle/>
          <a:p>
            <a:pPr>
              <a:buNone/>
            </a:pPr>
            <a:r>
              <a:rPr lang="en-US" sz="4800" b="1" dirty="0" smtClean="0">
                <a:latin typeface="+mj-lt"/>
              </a:rPr>
              <a:t>If spontaneous symptoms do not occur then one would want to recreate the circumstances under which symptoms occur. </a:t>
            </a:r>
            <a:endParaRPr lang="en-US" sz="4800" b="1" dirty="0">
              <a:latin typeface="+mj-lt"/>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4282" y="214290"/>
            <a:ext cx="8929718" cy="5792810"/>
          </a:xfrm>
        </p:spPr>
        <p:txBody>
          <a:bodyPr/>
          <a:lstStyle/>
          <a:p>
            <a:pPr>
              <a:buNone/>
            </a:pPr>
            <a:r>
              <a:rPr lang="en-US" sz="4800" b="1" dirty="0" smtClean="0">
                <a:latin typeface="+mj-lt"/>
              </a:rPr>
              <a:t>The main aim of the supervised 72-h fast is to confirm hypoglycemia as a cause of the patient’s symptoms and to endeavor to determine the cause/ etiology of hypoglycemia. </a:t>
            </a:r>
            <a:endParaRPr lang="en-US" sz="4800" b="1" dirty="0">
              <a:latin typeface="+mj-lt"/>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85728"/>
            <a:ext cx="8229600" cy="5721372"/>
          </a:xfrm>
        </p:spPr>
        <p:txBody>
          <a:bodyPr/>
          <a:lstStyle/>
          <a:p>
            <a:pPr>
              <a:buNone/>
            </a:pPr>
            <a:r>
              <a:rPr lang="en-US" sz="4800" b="1" dirty="0" err="1" smtClean="0">
                <a:latin typeface="+mj-lt"/>
              </a:rPr>
              <a:t>Hirshberg</a:t>
            </a:r>
            <a:r>
              <a:rPr lang="en-US" sz="4800" b="1" dirty="0" smtClean="0">
                <a:latin typeface="+mj-lt"/>
              </a:rPr>
              <a:t> et al. showed that 43% of patients undergoing a supervised fast will become hypoglycemic and symptomatic in 12 h, 67% within 24 h, 95% within 48 h and 100% within 72 h.</a:t>
            </a:r>
            <a:endParaRPr lang="en-US" sz="4800" b="1" dirty="0">
              <a:latin typeface="+mj-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5864248"/>
          </a:xfrm>
        </p:spPr>
        <p:txBody>
          <a:bodyPr/>
          <a:lstStyle/>
          <a:p>
            <a:pPr>
              <a:buNone/>
            </a:pPr>
            <a:r>
              <a:rPr lang="en-US" sz="4400" b="1" dirty="0" smtClean="0">
                <a:latin typeface="+mj-lt"/>
              </a:rPr>
              <a:t>In contrast, hypoglycemia is relatively uncommon and usually occurs in the setting of the treatment of glucose-lowering agents such as </a:t>
            </a:r>
            <a:r>
              <a:rPr lang="en-US" sz="4400" b="1" dirty="0" err="1" smtClean="0">
                <a:latin typeface="+mj-lt"/>
              </a:rPr>
              <a:t>sulfonylureas</a:t>
            </a:r>
            <a:r>
              <a:rPr lang="en-US" sz="4400" b="1" dirty="0" smtClean="0">
                <a:latin typeface="+mj-lt"/>
              </a:rPr>
              <a:t> or insulin.</a:t>
            </a:r>
            <a:endParaRPr lang="en-US" sz="4000" dirty="0">
              <a:latin typeface="+mj-lt"/>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5864248"/>
          </a:xfrm>
        </p:spPr>
        <p:txBody>
          <a:bodyPr/>
          <a:lstStyle/>
          <a:p>
            <a:pPr>
              <a:buNone/>
            </a:pPr>
            <a:r>
              <a:rPr lang="en-US" sz="4800" b="1" dirty="0" smtClean="0">
                <a:latin typeface="+mj-lt"/>
              </a:rPr>
              <a:t>The fast can be initiated during outside office hours but needs to be completed, when necessary, in an inpatient facility.</a:t>
            </a:r>
            <a:endParaRPr lang="en-US" sz="4800" b="1" dirty="0">
              <a:latin typeface="+mj-lt"/>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5864248"/>
          </a:xfrm>
        </p:spPr>
        <p:txBody>
          <a:bodyPr/>
          <a:lstStyle/>
          <a:p>
            <a:pPr>
              <a:buNone/>
            </a:pPr>
            <a:r>
              <a:rPr lang="en-US" sz="4800" b="1" dirty="0" smtClean="0">
                <a:latin typeface="+mj-lt"/>
              </a:rPr>
              <a:t>The onset of the fast is set at the last prior meal and ingestion of calories.</a:t>
            </a:r>
          </a:p>
          <a:p>
            <a:pPr>
              <a:buNone/>
            </a:pPr>
            <a:r>
              <a:rPr lang="en-US" sz="4800" b="1" dirty="0" smtClean="0">
                <a:latin typeface="+mj-lt"/>
              </a:rPr>
              <a:t> During the fast, the patient is allowed to have non-caloric and caffeine-free beverages .</a:t>
            </a:r>
            <a:endParaRPr lang="en-US" sz="4800" b="1" dirty="0">
              <a:latin typeface="+mj-lt"/>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5864248"/>
          </a:xfrm>
        </p:spPr>
        <p:txBody>
          <a:bodyPr/>
          <a:lstStyle/>
          <a:p>
            <a:pPr>
              <a:buNone/>
            </a:pPr>
            <a:r>
              <a:rPr lang="en-US" sz="4800" b="1" dirty="0" smtClean="0">
                <a:latin typeface="+mj-lt"/>
              </a:rPr>
              <a:t>Non crucial medications are discontinued and patients are advised to continue their normal activity while awake.</a:t>
            </a:r>
            <a:endParaRPr lang="en-US" sz="4800" b="1" dirty="0">
              <a:latin typeface="+mj-lt"/>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5864248"/>
          </a:xfrm>
        </p:spPr>
        <p:txBody>
          <a:bodyPr/>
          <a:lstStyle/>
          <a:p>
            <a:pPr>
              <a:buNone/>
            </a:pPr>
            <a:r>
              <a:rPr lang="en-US" sz="4400" b="1" dirty="0" smtClean="0">
                <a:latin typeface="+mj-lt"/>
              </a:rPr>
              <a:t>Plasma glucose, insulin, C-peptide, </a:t>
            </a:r>
            <a:r>
              <a:rPr lang="en-US" sz="4400" b="1" dirty="0" err="1" smtClean="0">
                <a:latin typeface="+mj-lt"/>
              </a:rPr>
              <a:t>proinsulin</a:t>
            </a:r>
            <a:r>
              <a:rPr lang="en-US" sz="4400" b="1" dirty="0" smtClean="0">
                <a:latin typeface="+mj-lt"/>
              </a:rPr>
              <a:t>, beta-</a:t>
            </a:r>
            <a:r>
              <a:rPr lang="en-US" sz="4400" b="1" dirty="0" err="1" smtClean="0">
                <a:latin typeface="+mj-lt"/>
              </a:rPr>
              <a:t>hydroxybutyrate</a:t>
            </a:r>
            <a:r>
              <a:rPr lang="en-US" sz="4400" b="1" dirty="0" smtClean="0">
                <a:latin typeface="+mj-lt"/>
              </a:rPr>
              <a:t> are obtained </a:t>
            </a:r>
            <a:r>
              <a:rPr lang="en-US" sz="4400" b="1" dirty="0" smtClean="0">
                <a:solidFill>
                  <a:srgbClr val="00B050"/>
                </a:solidFill>
                <a:latin typeface="+mj-lt"/>
              </a:rPr>
              <a:t>every 6 h </a:t>
            </a:r>
            <a:r>
              <a:rPr lang="en-US" sz="4400" b="1" dirty="0" smtClean="0">
                <a:latin typeface="+mj-lt"/>
              </a:rPr>
              <a:t>till the blood glucose concentration drops </a:t>
            </a:r>
            <a:r>
              <a:rPr lang="en-US" sz="4400" b="1" dirty="0" smtClean="0">
                <a:solidFill>
                  <a:srgbClr val="00B050"/>
                </a:solidFill>
                <a:latin typeface="+mj-lt"/>
              </a:rPr>
              <a:t>to 60 mg/</a:t>
            </a:r>
            <a:r>
              <a:rPr lang="en-US" sz="4400" b="1" dirty="0" err="1" smtClean="0">
                <a:solidFill>
                  <a:srgbClr val="00B050"/>
                </a:solidFill>
                <a:latin typeface="+mj-lt"/>
              </a:rPr>
              <a:t>dL</a:t>
            </a:r>
            <a:r>
              <a:rPr lang="en-US" sz="4400" b="1" dirty="0" smtClean="0">
                <a:solidFill>
                  <a:srgbClr val="00B050"/>
                </a:solidFill>
                <a:latin typeface="+mj-lt"/>
              </a:rPr>
              <a:t>  </a:t>
            </a:r>
            <a:r>
              <a:rPr lang="en-US" sz="4400" b="1" dirty="0" smtClean="0">
                <a:latin typeface="+mj-lt"/>
              </a:rPr>
              <a:t>or less at which point they are obtained </a:t>
            </a:r>
            <a:r>
              <a:rPr lang="en-US" sz="4400" b="1" dirty="0" smtClean="0">
                <a:solidFill>
                  <a:srgbClr val="00B050"/>
                </a:solidFill>
                <a:latin typeface="+mj-lt"/>
              </a:rPr>
              <a:t>every 1–2 h. </a:t>
            </a:r>
            <a:endParaRPr lang="en-US" sz="4400" b="1" dirty="0">
              <a:solidFill>
                <a:srgbClr val="00B050"/>
              </a:solidFill>
              <a:latin typeface="+mj-lt"/>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6143668"/>
          </a:xfrm>
        </p:spPr>
        <p:txBody>
          <a:bodyPr/>
          <a:lstStyle/>
          <a:p>
            <a:pPr>
              <a:buNone/>
            </a:pPr>
            <a:r>
              <a:rPr lang="en-US" sz="4800" b="1" dirty="0" smtClean="0">
                <a:latin typeface="+mj-lt"/>
              </a:rPr>
              <a:t>The fast is concluded once the patient has symptoms and plasma glucose concentration is 45 mg/</a:t>
            </a:r>
            <a:r>
              <a:rPr lang="en-US" sz="4800" b="1" dirty="0" err="1" smtClean="0">
                <a:latin typeface="+mj-lt"/>
              </a:rPr>
              <a:t>dL</a:t>
            </a:r>
            <a:r>
              <a:rPr lang="en-US" sz="4800" b="1" dirty="0" smtClean="0">
                <a:latin typeface="+mj-lt"/>
              </a:rPr>
              <a:t> or less or after 72 h if</a:t>
            </a:r>
            <a:endParaRPr lang="en-US" sz="4800" b="1" dirty="0">
              <a:latin typeface="+mj-lt"/>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5864248"/>
          </a:xfrm>
        </p:spPr>
        <p:txBody>
          <a:bodyPr/>
          <a:lstStyle/>
          <a:p>
            <a:pPr>
              <a:buNone/>
            </a:pPr>
            <a:r>
              <a:rPr lang="en-US" sz="4800" b="1" dirty="0" smtClean="0">
                <a:latin typeface="+mj-lt"/>
              </a:rPr>
              <a:t>the patient has had no symptoms or signs of hypoglycemia or decreased plasma glucose concentrations as described above.</a:t>
            </a:r>
            <a:endParaRPr lang="en-US" sz="4400" dirty="0">
              <a:latin typeface="+mj-lt"/>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4282" y="142852"/>
            <a:ext cx="8786874" cy="5864248"/>
          </a:xfrm>
        </p:spPr>
        <p:txBody>
          <a:bodyPr/>
          <a:lstStyle/>
          <a:p>
            <a:pPr>
              <a:buNone/>
            </a:pPr>
            <a:r>
              <a:rPr lang="en-US" sz="4400" b="1" dirty="0" smtClean="0">
                <a:latin typeface="+mj-lt"/>
              </a:rPr>
              <a:t>Once the fast is concluded, plasma concentrations of glucose, insulin, C-peptide, </a:t>
            </a:r>
            <a:r>
              <a:rPr lang="en-US" sz="4400" b="1" dirty="0" err="1" smtClean="0">
                <a:latin typeface="+mj-lt"/>
              </a:rPr>
              <a:t>proinsulin</a:t>
            </a:r>
            <a:r>
              <a:rPr lang="en-US" sz="4400" b="1" dirty="0" smtClean="0">
                <a:latin typeface="+mj-lt"/>
              </a:rPr>
              <a:t>, beta-</a:t>
            </a:r>
            <a:r>
              <a:rPr lang="en-US" sz="4400" b="1" dirty="0" err="1" smtClean="0">
                <a:latin typeface="+mj-lt"/>
              </a:rPr>
              <a:t>hydroxybutyrate</a:t>
            </a:r>
            <a:r>
              <a:rPr lang="en-US" sz="4400" b="1" dirty="0" smtClean="0">
                <a:latin typeface="+mj-lt"/>
              </a:rPr>
              <a:t> and circulating oral hypoglycemic agents are measured and 1 mg of glucagon is given intravenously.</a:t>
            </a:r>
            <a:endParaRPr lang="en-US" sz="4400" b="1" dirty="0">
              <a:latin typeface="+mj-lt"/>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2844" y="142852"/>
            <a:ext cx="9001156" cy="5864248"/>
          </a:xfrm>
        </p:spPr>
        <p:txBody>
          <a:bodyPr/>
          <a:lstStyle/>
          <a:p>
            <a:pPr>
              <a:buNone/>
            </a:pPr>
            <a:r>
              <a:rPr lang="en-US" sz="4800" b="1" dirty="0" smtClean="0">
                <a:latin typeface="+mj-lt"/>
              </a:rPr>
              <a:t>Plasma glucose concentrations are then measured at 10, 20 and 30 min after injection. </a:t>
            </a:r>
          </a:p>
          <a:p>
            <a:pPr>
              <a:buNone/>
            </a:pPr>
            <a:r>
              <a:rPr lang="en-US" sz="4800" b="1" dirty="0" smtClean="0">
                <a:latin typeface="+mj-lt"/>
              </a:rPr>
              <a:t>In cases of </a:t>
            </a:r>
            <a:r>
              <a:rPr lang="en-US" sz="4800" b="1" dirty="0" err="1" smtClean="0">
                <a:latin typeface="+mj-lt"/>
              </a:rPr>
              <a:t>hyperinsulinemic</a:t>
            </a:r>
            <a:r>
              <a:rPr lang="en-US" sz="4800" b="1" dirty="0" smtClean="0">
                <a:latin typeface="+mj-lt"/>
              </a:rPr>
              <a:t> hypoglycemia due to an </a:t>
            </a:r>
            <a:r>
              <a:rPr lang="en-US" sz="4800" b="1" dirty="0" err="1" smtClean="0">
                <a:latin typeface="+mj-lt"/>
              </a:rPr>
              <a:t>insulinoma</a:t>
            </a:r>
            <a:r>
              <a:rPr lang="en-US" sz="4800" b="1" dirty="0" smtClean="0">
                <a:latin typeface="+mj-lt"/>
              </a:rPr>
              <a:t>, an increase of glucose ≥25 mg/</a:t>
            </a:r>
            <a:r>
              <a:rPr lang="en-US" sz="4800" b="1" dirty="0" err="1" smtClean="0">
                <a:latin typeface="+mj-lt"/>
              </a:rPr>
              <a:t>dL</a:t>
            </a:r>
            <a:r>
              <a:rPr lang="en-US" sz="4800" b="1" dirty="0" smtClean="0">
                <a:latin typeface="+mj-lt"/>
              </a:rPr>
              <a:t> is expected.</a:t>
            </a:r>
            <a:endParaRPr lang="en-US" sz="4800" b="1" dirty="0">
              <a:latin typeface="+mj-lt"/>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85728"/>
            <a:ext cx="8229600" cy="5721372"/>
          </a:xfrm>
        </p:spPr>
        <p:txBody>
          <a:bodyPr/>
          <a:lstStyle/>
          <a:p>
            <a:pPr>
              <a:buNone/>
            </a:pPr>
            <a:r>
              <a:rPr lang="en-US" sz="4800" b="1" dirty="0" smtClean="0">
                <a:latin typeface="+mj-lt"/>
              </a:rPr>
              <a:t>In cases of </a:t>
            </a:r>
            <a:r>
              <a:rPr lang="en-US" sz="4800" b="1" dirty="0" err="1" smtClean="0">
                <a:latin typeface="+mj-lt"/>
              </a:rPr>
              <a:t>hyperinsulinemic</a:t>
            </a:r>
            <a:r>
              <a:rPr lang="en-US" sz="4800" b="1" dirty="0" smtClean="0">
                <a:latin typeface="+mj-lt"/>
              </a:rPr>
              <a:t> hypoglycemia due to an </a:t>
            </a:r>
            <a:r>
              <a:rPr lang="en-US" sz="4800" b="1" dirty="0" err="1" smtClean="0">
                <a:latin typeface="+mj-lt"/>
              </a:rPr>
              <a:t>insulinoma</a:t>
            </a:r>
            <a:r>
              <a:rPr lang="en-US" sz="4800" b="1" dirty="0" smtClean="0">
                <a:latin typeface="+mj-lt"/>
              </a:rPr>
              <a:t>, an increase of glucose ≥25 mg/</a:t>
            </a:r>
            <a:r>
              <a:rPr lang="en-US" sz="4800" b="1" dirty="0" err="1" smtClean="0">
                <a:latin typeface="+mj-lt"/>
              </a:rPr>
              <a:t>dL</a:t>
            </a:r>
            <a:r>
              <a:rPr lang="en-US" sz="4800" b="1" dirty="0" smtClean="0">
                <a:latin typeface="+mj-lt"/>
              </a:rPr>
              <a:t> is expected.</a:t>
            </a:r>
          </a:p>
          <a:p>
            <a:pPr>
              <a:buNone/>
            </a:pPr>
            <a:endParaRPr lang="en-US" sz="4400" dirty="0">
              <a:latin typeface="+mj-lt"/>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5864248"/>
          </a:xfrm>
        </p:spPr>
        <p:txBody>
          <a:bodyPr/>
          <a:lstStyle/>
          <a:p>
            <a:pPr>
              <a:buNone/>
            </a:pPr>
            <a:r>
              <a:rPr lang="en-US" sz="4800" b="1" dirty="0" smtClean="0">
                <a:latin typeface="+mj-lt"/>
              </a:rPr>
              <a:t>This is because increased insulin concentrations inhibit hepatic </a:t>
            </a:r>
            <a:r>
              <a:rPr lang="en-US" sz="4800" b="1" dirty="0" err="1" smtClean="0">
                <a:latin typeface="+mj-lt"/>
              </a:rPr>
              <a:t>glycogenolysis</a:t>
            </a:r>
            <a:r>
              <a:rPr lang="en-US" sz="4800" b="1" dirty="0" smtClean="0">
                <a:latin typeface="+mj-lt"/>
              </a:rPr>
              <a:t> with preservation of hepatic glycogen  stores. </a:t>
            </a:r>
            <a:endParaRPr lang="en-US" sz="4800" b="1" dirty="0">
              <a:latin typeface="+mj-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42852"/>
            <a:ext cx="9144000" cy="5864248"/>
          </a:xfrm>
        </p:spPr>
        <p:txBody>
          <a:bodyPr/>
          <a:lstStyle/>
          <a:p>
            <a:pPr>
              <a:buFont typeface="Wingdings" pitchFamily="2" charset="2"/>
              <a:buChar char="v"/>
            </a:pPr>
            <a:r>
              <a:rPr lang="en-US" sz="4400" b="1" dirty="0" smtClean="0">
                <a:latin typeface="+mj-lt"/>
              </a:rPr>
              <a:t>symptoms, signs or both consistent with hypoglycemia;</a:t>
            </a:r>
          </a:p>
          <a:p>
            <a:pPr>
              <a:buFont typeface="Wingdings" pitchFamily="2" charset="2"/>
              <a:buChar char="v"/>
            </a:pPr>
            <a:r>
              <a:rPr lang="en-US" sz="4400" b="1" dirty="0" smtClean="0">
                <a:latin typeface="+mj-lt"/>
              </a:rPr>
              <a:t> a low plasma glucose concentration at the time of suspected hypoglycemia;</a:t>
            </a:r>
          </a:p>
          <a:p>
            <a:pPr>
              <a:buFont typeface="Wingdings" pitchFamily="2" charset="2"/>
              <a:buChar char="v"/>
            </a:pPr>
            <a:r>
              <a:rPr lang="en-US" sz="4400" b="1" dirty="0" smtClean="0">
                <a:latin typeface="+mj-lt"/>
              </a:rPr>
              <a:t> resolution of symptoms or signs when hypoglycemia is corrected. </a:t>
            </a:r>
            <a:endParaRPr lang="en-US" sz="4400" b="1" dirty="0">
              <a:latin typeface="+mj-lt"/>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5864248"/>
          </a:xfrm>
        </p:spPr>
        <p:txBody>
          <a:bodyPr/>
          <a:lstStyle/>
          <a:p>
            <a:pPr>
              <a:buNone/>
            </a:pPr>
            <a:r>
              <a:rPr lang="en-US" sz="4800" b="1" dirty="0" smtClean="0">
                <a:latin typeface="+mj-lt"/>
              </a:rPr>
              <a:t>Administration of glucagon will cause mobilization and release of glucose from preserved hepatic glycogen stores.</a:t>
            </a:r>
          </a:p>
          <a:p>
            <a:pPr>
              <a:buNone/>
            </a:pPr>
            <a:r>
              <a:rPr lang="en-US" sz="4800" b="1" dirty="0" smtClean="0">
                <a:latin typeface="+mj-lt"/>
              </a:rPr>
              <a:t> Once this has been done, the patient is fed. </a:t>
            </a:r>
            <a:endParaRPr lang="en-US" sz="4800" b="1" dirty="0">
              <a:latin typeface="+mj-lt"/>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4290"/>
            <a:ext cx="8229600" cy="5792810"/>
          </a:xfrm>
        </p:spPr>
        <p:txBody>
          <a:bodyPr/>
          <a:lstStyle/>
          <a:p>
            <a:pPr>
              <a:buNone/>
            </a:pPr>
            <a:r>
              <a:rPr lang="en-US" sz="4400" b="1" dirty="0" smtClean="0">
                <a:latin typeface="+mj-lt"/>
              </a:rPr>
              <a:t>In contrast, in cases where the history obtained suggests that symptoms occur after meals, indicative of possible postprandial hypoglycemia,</a:t>
            </a:r>
            <a:r>
              <a:rPr lang="en-US" sz="4400" b="1" dirty="0" smtClean="0">
                <a:solidFill>
                  <a:srgbClr val="00B050"/>
                </a:solidFill>
                <a:latin typeface="+mj-lt"/>
              </a:rPr>
              <a:t> a mixed meal study </a:t>
            </a:r>
            <a:r>
              <a:rPr lang="en-US" sz="4400" b="1" dirty="0" smtClean="0">
                <a:latin typeface="+mj-lt"/>
              </a:rPr>
              <a:t>may be the test of choice. </a:t>
            </a:r>
            <a:endParaRPr lang="en-US" sz="4400" b="1" dirty="0">
              <a:latin typeface="+mj-lt"/>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4290"/>
            <a:ext cx="8229600" cy="5792810"/>
          </a:xfrm>
        </p:spPr>
        <p:txBody>
          <a:bodyPr/>
          <a:lstStyle/>
          <a:p>
            <a:pPr>
              <a:buNone/>
            </a:pPr>
            <a:r>
              <a:rPr lang="en-US" sz="4800" b="1" dirty="0" smtClean="0">
                <a:latin typeface="+mj-lt"/>
              </a:rPr>
              <a:t>This is performed after an overnight fast.</a:t>
            </a:r>
          </a:p>
          <a:p>
            <a:pPr>
              <a:buNone/>
            </a:pPr>
            <a:r>
              <a:rPr lang="en-US" sz="4800" b="1" dirty="0" smtClean="0">
                <a:latin typeface="+mj-lt"/>
              </a:rPr>
              <a:t> Patients are given a meal similar to what provokes their symptoms. </a:t>
            </a:r>
            <a:endParaRPr lang="en-US" sz="4800" b="1" dirty="0">
              <a:latin typeface="+mj-lt"/>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5864248"/>
          </a:xfrm>
        </p:spPr>
        <p:txBody>
          <a:bodyPr/>
          <a:lstStyle/>
          <a:p>
            <a:pPr>
              <a:buNone/>
            </a:pPr>
            <a:r>
              <a:rPr lang="en-US" sz="4400" b="1" dirty="0" smtClean="0">
                <a:latin typeface="+mj-lt"/>
              </a:rPr>
              <a:t>In patients who have altered upper gastrointestinal anatomy, such as patients who have undergone a Roux-en-Y gastric bypass, a standardized meal is required with no calories in liquid form. </a:t>
            </a:r>
            <a:endParaRPr lang="en-US" sz="4400" b="1" dirty="0">
              <a:latin typeface="+mj-lt"/>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5864248"/>
          </a:xfrm>
        </p:spPr>
        <p:txBody>
          <a:bodyPr/>
          <a:lstStyle/>
          <a:p>
            <a:pPr>
              <a:buNone/>
            </a:pPr>
            <a:r>
              <a:rPr lang="en-US" sz="4800" b="1" dirty="0" smtClean="0">
                <a:latin typeface="+mj-lt"/>
              </a:rPr>
              <a:t>Plasma glucose, insulin, C-peptide, </a:t>
            </a:r>
            <a:r>
              <a:rPr lang="en-US" sz="4800" b="1" dirty="0" err="1" smtClean="0">
                <a:latin typeface="+mj-lt"/>
              </a:rPr>
              <a:t>proinsulin</a:t>
            </a:r>
            <a:r>
              <a:rPr lang="en-US" sz="4800" b="1" dirty="0" smtClean="0">
                <a:latin typeface="+mj-lt"/>
              </a:rPr>
              <a:t> and are obtained at baseline and then every 30 min for 5 h.</a:t>
            </a:r>
          </a:p>
          <a:p>
            <a:pPr>
              <a:buNone/>
            </a:pPr>
            <a:r>
              <a:rPr lang="en-US" sz="4800" b="1" dirty="0" smtClean="0">
                <a:latin typeface="+mj-lt"/>
              </a:rPr>
              <a:t> </a:t>
            </a:r>
            <a:endParaRPr lang="en-US" sz="4800" b="1" dirty="0">
              <a:latin typeface="+mj-lt"/>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5864248"/>
          </a:xfrm>
        </p:spPr>
        <p:txBody>
          <a:bodyPr/>
          <a:lstStyle/>
          <a:p>
            <a:pPr>
              <a:buNone/>
            </a:pPr>
            <a:r>
              <a:rPr lang="en-US" sz="4800" b="1" dirty="0" smtClean="0">
                <a:latin typeface="+mj-lt"/>
              </a:rPr>
              <a:t>It is important to note that an oral glucose tolerance test has no role in the evaluation of hypoglycemia .</a:t>
            </a:r>
            <a:endParaRPr lang="en-US" sz="4400" dirty="0">
              <a:latin typeface="+mj-lt"/>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5864248"/>
          </a:xfrm>
        </p:spPr>
        <p:txBody>
          <a:bodyPr/>
          <a:lstStyle/>
          <a:p>
            <a:pPr>
              <a:buNone/>
            </a:pPr>
            <a:r>
              <a:rPr lang="en-US" sz="4400" b="1" dirty="0" smtClean="0">
                <a:latin typeface="+mj-lt"/>
              </a:rPr>
              <a:t>This is because approximately 10% of healthy people can have a plasma glucose of less than 50 mg/</a:t>
            </a:r>
            <a:r>
              <a:rPr lang="en-US" sz="4400" b="1" dirty="0" err="1" smtClean="0">
                <a:latin typeface="+mj-lt"/>
              </a:rPr>
              <a:t>dL</a:t>
            </a:r>
            <a:r>
              <a:rPr lang="en-US" sz="4400" b="1" dirty="0" smtClean="0">
                <a:latin typeface="+mj-lt"/>
              </a:rPr>
              <a:t> during an oral glucose tolerance test.</a:t>
            </a:r>
            <a:endParaRPr lang="en-US" sz="4400" b="1" dirty="0">
              <a:latin typeface="+mj-lt"/>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42852"/>
            <a:ext cx="9144000" cy="5864248"/>
          </a:xfrm>
        </p:spPr>
        <p:txBody>
          <a:bodyPr/>
          <a:lstStyle/>
          <a:p>
            <a:pPr>
              <a:buNone/>
            </a:pPr>
            <a:r>
              <a:rPr lang="en-US" sz="4800" b="1" dirty="0" smtClean="0">
                <a:latin typeface="+mj-lt"/>
              </a:rPr>
              <a:t>During the evaluation of hypoglycemia, it is essential to test for insulin antibodies to rule out insulin autoimmune hypoglycemia syndrome. </a:t>
            </a:r>
            <a:endParaRPr lang="en-US" sz="4800" b="1" dirty="0">
              <a:latin typeface="+mj-lt"/>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5864248"/>
          </a:xfrm>
        </p:spPr>
        <p:txBody>
          <a:bodyPr/>
          <a:lstStyle/>
          <a:p>
            <a:pPr>
              <a:buNone/>
            </a:pPr>
            <a:r>
              <a:rPr lang="en-US" sz="4400" b="1" dirty="0" err="1" smtClean="0">
                <a:solidFill>
                  <a:srgbClr val="00B050"/>
                </a:solidFill>
                <a:latin typeface="+mj-lt"/>
              </a:rPr>
              <a:t>Insulinoma</a:t>
            </a:r>
            <a:r>
              <a:rPr lang="en-US" sz="4400" b="1" dirty="0" smtClean="0">
                <a:solidFill>
                  <a:srgbClr val="00B050"/>
                </a:solidFill>
                <a:latin typeface="+mj-lt"/>
              </a:rPr>
              <a:t>:</a:t>
            </a:r>
            <a:endParaRPr lang="en-US" sz="4400" b="1" dirty="0" smtClean="0">
              <a:latin typeface="+mj-lt"/>
            </a:endParaRPr>
          </a:p>
          <a:p>
            <a:pPr>
              <a:buFont typeface="Wingdings" pitchFamily="2" charset="2"/>
              <a:buChar char="v"/>
            </a:pPr>
            <a:r>
              <a:rPr lang="en-US" sz="4400" b="1" dirty="0" err="1" smtClean="0">
                <a:latin typeface="+mj-lt"/>
              </a:rPr>
              <a:t>Insulinoma</a:t>
            </a:r>
            <a:r>
              <a:rPr lang="en-US" sz="4400" b="1" dirty="0" smtClean="0">
                <a:latin typeface="+mj-lt"/>
              </a:rPr>
              <a:t> is the most common functioning </a:t>
            </a:r>
            <a:r>
              <a:rPr lang="en-US" sz="4400" b="1" dirty="0" err="1" smtClean="0">
                <a:latin typeface="+mj-lt"/>
              </a:rPr>
              <a:t>neuroendocrine</a:t>
            </a:r>
            <a:r>
              <a:rPr lang="en-US" sz="4400" b="1" dirty="0" smtClean="0">
                <a:latin typeface="+mj-lt"/>
              </a:rPr>
              <a:t> tumor of the pancreas, first described in 1927.</a:t>
            </a:r>
          </a:p>
          <a:p>
            <a:pPr>
              <a:buFont typeface="Wingdings" pitchFamily="2" charset="2"/>
              <a:buChar char="v"/>
            </a:pPr>
            <a:r>
              <a:rPr lang="en-US" sz="4400" b="1" dirty="0" smtClean="0">
                <a:latin typeface="+mj-lt"/>
              </a:rPr>
              <a:t> According to a population-based study, it occurs with an incidence of 4 per million patient years. </a:t>
            </a:r>
            <a:endParaRPr lang="en-US" sz="4400" b="1" dirty="0">
              <a:latin typeface="+mj-lt"/>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0"/>
            <a:ext cx="8229600" cy="6007100"/>
          </a:xfrm>
        </p:spPr>
        <p:txBody>
          <a:bodyPr/>
          <a:lstStyle/>
          <a:p>
            <a:pPr>
              <a:buNone/>
            </a:pPr>
            <a:r>
              <a:rPr lang="en-US" sz="4800" b="1" dirty="0" smtClean="0">
                <a:latin typeface="+mj-lt"/>
              </a:rPr>
              <a:t>It is characterized by endogenous </a:t>
            </a:r>
            <a:r>
              <a:rPr lang="en-US" sz="4800" b="1" dirty="0" err="1" smtClean="0">
                <a:latin typeface="+mj-lt"/>
              </a:rPr>
              <a:t>hyperinsulinemic</a:t>
            </a:r>
            <a:r>
              <a:rPr lang="en-US" sz="4800" b="1" dirty="0" smtClean="0">
                <a:latin typeface="+mj-lt"/>
              </a:rPr>
              <a:t> hypoglycemia with an inappropriate insulin concentration for the prevailing plasma glucose concentration. </a:t>
            </a:r>
            <a:endParaRPr lang="en-US" sz="4800" b="1" dirty="0">
              <a:latin typeface="+mj-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5864248"/>
          </a:xfrm>
        </p:spPr>
        <p:txBody>
          <a:bodyPr/>
          <a:lstStyle/>
          <a:p>
            <a:pPr>
              <a:buNone/>
            </a:pPr>
            <a:endParaRPr lang="en-US" sz="5400" b="1" dirty="0" smtClean="0">
              <a:latin typeface="+mj-lt"/>
            </a:endParaRPr>
          </a:p>
          <a:p>
            <a:pPr>
              <a:buNone/>
            </a:pPr>
            <a:r>
              <a:rPr lang="en-US" sz="5400" b="1" dirty="0" smtClean="0">
                <a:latin typeface="+mj-lt"/>
              </a:rPr>
              <a:t> Only after Whipple’s triad is fulfilled should work up for  hypoglycemia be initiated. </a:t>
            </a:r>
            <a:endParaRPr lang="en-US" sz="5400" b="1" dirty="0">
              <a:latin typeface="+mj-lt"/>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5864248"/>
          </a:xfrm>
        </p:spPr>
        <p:txBody>
          <a:bodyPr/>
          <a:lstStyle/>
          <a:p>
            <a:pPr>
              <a:buNone/>
            </a:pPr>
            <a:r>
              <a:rPr lang="en-US" sz="4800" b="1" dirty="0" smtClean="0">
                <a:latin typeface="+mj-lt"/>
              </a:rPr>
              <a:t>Non-invasive imaging includes computed tomography, MRI and </a:t>
            </a:r>
            <a:r>
              <a:rPr lang="en-US" sz="4800" b="1" dirty="0" err="1" smtClean="0">
                <a:latin typeface="+mj-lt"/>
              </a:rPr>
              <a:t>transabdominal</a:t>
            </a:r>
            <a:r>
              <a:rPr lang="en-US" sz="4800" b="1" dirty="0" smtClean="0">
                <a:latin typeface="+mj-lt"/>
              </a:rPr>
              <a:t> </a:t>
            </a:r>
            <a:r>
              <a:rPr lang="en-US" sz="4800" b="1" dirty="0" err="1" smtClean="0">
                <a:latin typeface="+mj-lt"/>
              </a:rPr>
              <a:t>ultrasonography</a:t>
            </a:r>
            <a:r>
              <a:rPr lang="en-US" sz="4800" b="1" dirty="0" smtClean="0">
                <a:latin typeface="+mj-lt"/>
              </a:rPr>
              <a:t>. </a:t>
            </a:r>
            <a:endParaRPr lang="en-US" sz="4800" b="1" dirty="0">
              <a:latin typeface="+mj-lt"/>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14290"/>
            <a:ext cx="9001156" cy="5792810"/>
          </a:xfrm>
        </p:spPr>
        <p:txBody>
          <a:bodyPr/>
          <a:lstStyle/>
          <a:p>
            <a:pPr>
              <a:buNone/>
            </a:pPr>
            <a:r>
              <a:rPr lang="en-US" sz="4400" b="1" dirty="0" smtClean="0">
                <a:latin typeface="+mj-lt"/>
              </a:rPr>
              <a:t>Invasive techniques include </a:t>
            </a:r>
            <a:r>
              <a:rPr lang="en-US" sz="4400" b="1" dirty="0" err="1" smtClean="0">
                <a:latin typeface="+mj-lt"/>
              </a:rPr>
              <a:t>somatostatin</a:t>
            </a:r>
            <a:r>
              <a:rPr lang="en-US" sz="4400" b="1" dirty="0" smtClean="0">
                <a:latin typeface="+mj-lt"/>
              </a:rPr>
              <a:t> receptor </a:t>
            </a:r>
            <a:r>
              <a:rPr lang="en-US" sz="4400" b="1" dirty="0" err="1" smtClean="0">
                <a:latin typeface="+mj-lt"/>
              </a:rPr>
              <a:t>scintigraphy</a:t>
            </a:r>
            <a:r>
              <a:rPr lang="en-US" sz="4400" b="1" dirty="0" smtClean="0">
                <a:latin typeface="+mj-lt"/>
              </a:rPr>
              <a:t>, endoscopic pancreatic ultrasound with fine-needle aspiration, </a:t>
            </a:r>
            <a:r>
              <a:rPr lang="en-US" sz="4400" b="1" dirty="0" err="1" smtClean="0">
                <a:latin typeface="+mj-lt"/>
              </a:rPr>
              <a:t>transhepatic</a:t>
            </a:r>
            <a:r>
              <a:rPr lang="en-US" sz="4400" b="1" dirty="0" smtClean="0">
                <a:latin typeface="+mj-lt"/>
              </a:rPr>
              <a:t> portal venous sampling, selective angiography and selective pancreatic arterial calcium stimulation . </a:t>
            </a:r>
            <a:endParaRPr lang="en-US" sz="4400" b="1" dirty="0">
              <a:latin typeface="+mj-lt"/>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4290"/>
            <a:ext cx="8229600" cy="5792810"/>
          </a:xfrm>
        </p:spPr>
        <p:txBody>
          <a:bodyPr/>
          <a:lstStyle/>
          <a:p>
            <a:pPr>
              <a:buNone/>
            </a:pPr>
            <a:r>
              <a:rPr lang="en-US" sz="4800" b="1" dirty="0" smtClean="0">
                <a:latin typeface="+mj-lt"/>
              </a:rPr>
              <a:t>Surgical exploration is carried out once the diagnosis of hypoglycemia has been confirmed and tumor </a:t>
            </a:r>
            <a:r>
              <a:rPr lang="en-US" sz="4800" b="1" dirty="0" err="1" smtClean="0">
                <a:latin typeface="+mj-lt"/>
              </a:rPr>
              <a:t>enucleation</a:t>
            </a:r>
            <a:r>
              <a:rPr lang="en-US" sz="4800" b="1" dirty="0" smtClean="0">
                <a:latin typeface="+mj-lt"/>
              </a:rPr>
              <a:t> is the mainstay of therapy.</a:t>
            </a:r>
            <a:endParaRPr lang="en-US" sz="4800" b="1" dirty="0">
              <a:latin typeface="+mj-lt"/>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2844" y="214290"/>
            <a:ext cx="9001156" cy="5792810"/>
          </a:xfrm>
        </p:spPr>
        <p:txBody>
          <a:bodyPr/>
          <a:lstStyle/>
          <a:p>
            <a:pPr>
              <a:buNone/>
            </a:pPr>
            <a:r>
              <a:rPr lang="en-US" sz="4800" b="1" dirty="0" smtClean="0">
                <a:latin typeface="+mj-lt"/>
              </a:rPr>
              <a:t>Medical management including the use of </a:t>
            </a:r>
            <a:r>
              <a:rPr lang="en-US" sz="4800" b="1" dirty="0" err="1" smtClean="0">
                <a:latin typeface="+mj-lt"/>
              </a:rPr>
              <a:t>diazoxide</a:t>
            </a:r>
            <a:r>
              <a:rPr lang="en-US" sz="4800" b="1" dirty="0" smtClean="0">
                <a:latin typeface="+mj-lt"/>
              </a:rPr>
              <a:t>, long-acting </a:t>
            </a:r>
            <a:r>
              <a:rPr lang="en-US" sz="4800" b="1" dirty="0" err="1" smtClean="0">
                <a:latin typeface="+mj-lt"/>
              </a:rPr>
              <a:t>somatostatin</a:t>
            </a:r>
            <a:r>
              <a:rPr lang="en-US" sz="4800" b="1" dirty="0" smtClean="0">
                <a:latin typeface="+mj-lt"/>
              </a:rPr>
              <a:t> analogs such as </a:t>
            </a:r>
            <a:r>
              <a:rPr lang="en-US" sz="4800" b="1" dirty="0" err="1" smtClean="0">
                <a:latin typeface="+mj-lt"/>
              </a:rPr>
              <a:t>octreotide</a:t>
            </a:r>
            <a:r>
              <a:rPr lang="en-US" sz="4800" b="1" dirty="0" smtClean="0">
                <a:latin typeface="+mj-lt"/>
              </a:rPr>
              <a:t> and </a:t>
            </a:r>
            <a:r>
              <a:rPr lang="en-US" sz="4800" b="1" dirty="0" err="1" smtClean="0">
                <a:latin typeface="+mj-lt"/>
              </a:rPr>
              <a:t>lanreotide</a:t>
            </a:r>
            <a:r>
              <a:rPr lang="en-US" sz="4800" b="1" dirty="0" smtClean="0">
                <a:latin typeface="+mj-lt"/>
              </a:rPr>
              <a:t>, and ethanol ablation have been used in patients who are not candidates for surgical therapy. </a:t>
            </a:r>
            <a:endParaRPr lang="en-US" sz="4800" b="1" dirty="0">
              <a:latin typeface="+mj-lt"/>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4290"/>
            <a:ext cx="8229600" cy="5792810"/>
          </a:xfrm>
        </p:spPr>
        <p:txBody>
          <a:bodyPr/>
          <a:lstStyle/>
          <a:p>
            <a:pPr>
              <a:buNone/>
            </a:pPr>
            <a:r>
              <a:rPr lang="en-US" sz="4800" b="1" dirty="0" smtClean="0">
                <a:solidFill>
                  <a:srgbClr val="00B050"/>
                </a:solidFill>
                <a:latin typeface="+mj-lt"/>
              </a:rPr>
              <a:t>Post bariatric hypoglycemia :</a:t>
            </a:r>
          </a:p>
          <a:p>
            <a:pPr>
              <a:buNone/>
            </a:pPr>
            <a:r>
              <a:rPr lang="en-US" sz="4800" b="1" dirty="0" smtClean="0">
                <a:latin typeface="+mj-lt"/>
              </a:rPr>
              <a:t>Hypoglycemia is a known complication of Roux-en-Y gastric bypass (RYGB) and other procedures which bypass the pylorus, or alter upper gastrointestinal function. </a:t>
            </a:r>
            <a:endParaRPr lang="en-US" sz="4800" b="1" dirty="0">
              <a:latin typeface="+mj-lt"/>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5864248"/>
          </a:xfrm>
        </p:spPr>
        <p:txBody>
          <a:bodyPr/>
          <a:lstStyle/>
          <a:p>
            <a:pPr>
              <a:buNone/>
            </a:pPr>
            <a:r>
              <a:rPr lang="en-US" sz="4800" b="1" dirty="0" smtClean="0">
                <a:latin typeface="+mj-lt"/>
              </a:rPr>
              <a:t>The time of onset of symptoms after surgery is variable but patients typically present with postprandial symptoms. </a:t>
            </a:r>
          </a:p>
          <a:p>
            <a:pPr>
              <a:buNone/>
            </a:pPr>
            <a:r>
              <a:rPr lang="en-US" sz="4800" b="1" dirty="0" smtClean="0">
                <a:latin typeface="+mj-lt"/>
              </a:rPr>
              <a:t>The pathogenesis of this disorder is uncertain. </a:t>
            </a:r>
            <a:endParaRPr lang="en-US" sz="4800" b="1" dirty="0">
              <a:latin typeface="+mj-lt"/>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5864248"/>
          </a:xfrm>
        </p:spPr>
        <p:txBody>
          <a:bodyPr/>
          <a:lstStyle/>
          <a:p>
            <a:pPr>
              <a:buNone/>
            </a:pPr>
            <a:r>
              <a:rPr lang="en-US" sz="4000" b="1" dirty="0" smtClean="0">
                <a:latin typeface="+mj-lt"/>
              </a:rPr>
              <a:t>Given the effects of RYGB on glucose metabolism and the amelioration of type 2 DM, there have been suggestions that this condition may represent an excessive and aberrant response to bariatric surgery e.g. caused by excess secretion of glucagon-like peptide-1 (GLP-1). </a:t>
            </a:r>
            <a:endParaRPr lang="en-US" sz="4000" b="1" dirty="0">
              <a:latin typeface="+mj-lt"/>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42852"/>
            <a:ext cx="9144000" cy="5864248"/>
          </a:xfrm>
        </p:spPr>
        <p:txBody>
          <a:bodyPr/>
          <a:lstStyle/>
          <a:p>
            <a:pPr>
              <a:buNone/>
            </a:pPr>
            <a:r>
              <a:rPr lang="en-US" sz="4800" b="1" dirty="0" smtClean="0">
                <a:latin typeface="+mj-lt"/>
              </a:rPr>
              <a:t>There are significant theoretical objections to this hypothesis  and ultimately, GLP-1 plays a small role in glucose disposal after RYGB . </a:t>
            </a:r>
            <a:endParaRPr lang="en-US" sz="4800" b="1" dirty="0">
              <a:latin typeface="+mj-lt"/>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4290"/>
            <a:ext cx="8229600" cy="5792810"/>
          </a:xfrm>
        </p:spPr>
        <p:txBody>
          <a:bodyPr/>
          <a:lstStyle/>
          <a:p>
            <a:pPr>
              <a:buNone/>
            </a:pPr>
            <a:r>
              <a:rPr lang="en-US" sz="4800" b="1" dirty="0" smtClean="0">
                <a:latin typeface="+mj-lt"/>
              </a:rPr>
              <a:t> However, the study by </a:t>
            </a:r>
            <a:r>
              <a:rPr lang="en-US" sz="4800" b="1" dirty="0" err="1" smtClean="0">
                <a:latin typeface="+mj-lt"/>
              </a:rPr>
              <a:t>Salehi</a:t>
            </a:r>
            <a:r>
              <a:rPr lang="en-US" sz="4800" b="1" dirty="0" smtClean="0">
                <a:latin typeface="+mj-lt"/>
              </a:rPr>
              <a:t> et al. have demonstrated that competitive antagonism of the GLP-1 receptor can ameliorate the post-</a:t>
            </a:r>
            <a:r>
              <a:rPr lang="en-US" sz="4800" b="1" dirty="0" err="1" smtClean="0">
                <a:latin typeface="+mj-lt"/>
              </a:rPr>
              <a:t>prandial</a:t>
            </a:r>
            <a:r>
              <a:rPr lang="en-US" sz="4800" b="1" dirty="0" smtClean="0">
                <a:latin typeface="+mj-lt"/>
              </a:rPr>
              <a:t> glucose nadir in affected patients. </a:t>
            </a:r>
            <a:endParaRPr lang="en-US" sz="4400" dirty="0">
              <a:latin typeface="+mj-lt"/>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5864248"/>
          </a:xfrm>
        </p:spPr>
        <p:txBody>
          <a:bodyPr/>
          <a:lstStyle/>
          <a:p>
            <a:pPr>
              <a:buNone/>
            </a:pPr>
            <a:r>
              <a:rPr lang="en-US" sz="4400" b="1" dirty="0" smtClean="0">
                <a:latin typeface="+mj-lt"/>
              </a:rPr>
              <a:t>The first line of therapy in patients with post bariatric bypass hypoglycemia is dietary modification as demonstrated in the study by Kellogg </a:t>
            </a:r>
            <a:r>
              <a:rPr lang="en-US" sz="4400" b="1" i="1" dirty="0" smtClean="0">
                <a:latin typeface="+mj-lt"/>
              </a:rPr>
              <a:t>et al., </a:t>
            </a:r>
            <a:r>
              <a:rPr lang="en-US" sz="4400" b="1" dirty="0" smtClean="0">
                <a:latin typeface="+mj-lt"/>
              </a:rPr>
              <a:t>who studied 14 patients with </a:t>
            </a:r>
            <a:r>
              <a:rPr lang="en-US" sz="4400" b="1" dirty="0" err="1" smtClean="0">
                <a:latin typeface="+mj-lt"/>
              </a:rPr>
              <a:t>hyperinsulinemic</a:t>
            </a:r>
            <a:r>
              <a:rPr lang="en-US" sz="4400" b="1" dirty="0" smtClean="0">
                <a:latin typeface="+mj-lt"/>
              </a:rPr>
              <a:t> hypoglycemia. </a:t>
            </a:r>
            <a:endParaRPr lang="en-US" sz="4400" b="1" dirty="0">
              <a:latin typeface="+mj-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2844" y="142852"/>
            <a:ext cx="8858312" cy="5864248"/>
          </a:xfrm>
        </p:spPr>
        <p:txBody>
          <a:bodyPr/>
          <a:lstStyle/>
          <a:p>
            <a:pPr>
              <a:buNone/>
            </a:pPr>
            <a:r>
              <a:rPr lang="en-US" sz="4800" b="1" dirty="0" smtClean="0">
                <a:solidFill>
                  <a:srgbClr val="00B050"/>
                </a:solidFill>
                <a:latin typeface="+mj-lt"/>
              </a:rPr>
              <a:t>Mechanisms of defense against hypoglycemia: </a:t>
            </a:r>
          </a:p>
          <a:p>
            <a:pPr>
              <a:buNone/>
            </a:pPr>
            <a:r>
              <a:rPr lang="en-US" sz="4800" b="1" dirty="0" smtClean="0">
                <a:latin typeface="+mj-lt"/>
              </a:rPr>
              <a:t>Glucose is an important substrate for the metabolic processes generating energy for homeostasis. </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5864248"/>
          </a:xfrm>
        </p:spPr>
        <p:txBody>
          <a:bodyPr/>
          <a:lstStyle/>
          <a:p>
            <a:pPr>
              <a:buNone/>
            </a:pPr>
            <a:r>
              <a:rPr lang="en-US" sz="4800" b="1" dirty="0" smtClean="0">
                <a:latin typeface="+mj-lt"/>
              </a:rPr>
              <a:t>These patients were given a mixed meal high in carbohydrates on day 1 and a meal low in carbohydrates on day 2.</a:t>
            </a:r>
            <a:endParaRPr lang="en-US" sz="4800" b="1" dirty="0">
              <a:latin typeface="+mj-lt"/>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85728"/>
            <a:ext cx="8229600" cy="5721372"/>
          </a:xfrm>
        </p:spPr>
        <p:txBody>
          <a:bodyPr/>
          <a:lstStyle/>
          <a:p>
            <a:pPr>
              <a:buNone/>
            </a:pPr>
            <a:r>
              <a:rPr lang="en-US" sz="4400" b="1" dirty="0" smtClean="0">
                <a:latin typeface="+mj-lt"/>
              </a:rPr>
              <a:t>Plasma glucose and insulin concentrations were measured at baseline and then at 30-min interval after meal ingestion. Twelve of 14 patients developed hyperglycemia during the high carbohydrate meal.</a:t>
            </a:r>
            <a:endParaRPr lang="en-US" sz="4400" b="1" dirty="0">
              <a:latin typeface="+mj-lt"/>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5720" y="142852"/>
            <a:ext cx="8715436" cy="5864248"/>
          </a:xfrm>
        </p:spPr>
        <p:txBody>
          <a:bodyPr/>
          <a:lstStyle/>
          <a:p>
            <a:pPr>
              <a:buNone/>
            </a:pPr>
            <a:r>
              <a:rPr lang="en-US" sz="4800" b="1" dirty="0" smtClean="0">
                <a:latin typeface="+mj-lt"/>
              </a:rPr>
              <a:t>When the same subjects consumed a low carbohydrate diet, hypoglycemia was ameliorated. </a:t>
            </a:r>
            <a:endParaRPr lang="en-US" sz="4800" b="1" dirty="0">
              <a:latin typeface="+mj-lt"/>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4290"/>
            <a:ext cx="8229600" cy="5792810"/>
          </a:xfrm>
        </p:spPr>
        <p:txBody>
          <a:bodyPr/>
          <a:lstStyle/>
          <a:p>
            <a:pPr>
              <a:buNone/>
            </a:pPr>
            <a:r>
              <a:rPr lang="en-US" sz="4800" b="1" dirty="0" smtClean="0">
                <a:latin typeface="+mj-lt"/>
              </a:rPr>
              <a:t>The investigators concluded that a low carbohydrate diet was less likely to cause hypoglycemia and improved symptoms in these patients.</a:t>
            </a:r>
            <a:endParaRPr lang="en-US" sz="4400" dirty="0">
              <a:latin typeface="+mj-lt"/>
            </a:endParaRP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543956" cy="5864248"/>
          </a:xfrm>
        </p:spPr>
        <p:txBody>
          <a:bodyPr/>
          <a:lstStyle/>
          <a:p>
            <a:pPr>
              <a:buNone/>
            </a:pPr>
            <a:r>
              <a:rPr lang="en-US" sz="4800" b="1" dirty="0" smtClean="0">
                <a:latin typeface="+mj-lt"/>
              </a:rPr>
              <a:t>When dietary interventions do not alleviate symptoms, α-</a:t>
            </a:r>
            <a:r>
              <a:rPr lang="en-US" sz="4800" b="1" dirty="0" err="1" smtClean="0">
                <a:latin typeface="+mj-lt"/>
              </a:rPr>
              <a:t>glucosidase</a:t>
            </a:r>
            <a:r>
              <a:rPr lang="en-US" sz="4800" b="1" dirty="0" smtClean="0">
                <a:latin typeface="+mj-lt"/>
              </a:rPr>
              <a:t> inhibitors have been utilized. </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4290"/>
            <a:ext cx="8229600" cy="5792810"/>
          </a:xfrm>
        </p:spPr>
        <p:txBody>
          <a:bodyPr/>
          <a:lstStyle/>
          <a:p>
            <a:pPr>
              <a:buNone/>
            </a:pPr>
            <a:r>
              <a:rPr lang="en-US" sz="4800" b="1" dirty="0" smtClean="0">
                <a:latin typeface="+mj-lt"/>
              </a:rPr>
              <a:t>These compounds decrease the postprandial rise in glucose and insulin but their use is limited by adverse effects of flatulence and diarrhea. </a:t>
            </a:r>
          </a:p>
          <a:p>
            <a:pPr>
              <a:buNone/>
            </a:pPr>
            <a:endParaRPr lang="en-US" sz="4400" dirty="0">
              <a:latin typeface="+mj-lt"/>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5864248"/>
          </a:xfrm>
        </p:spPr>
        <p:txBody>
          <a:bodyPr/>
          <a:lstStyle/>
          <a:p>
            <a:pPr>
              <a:buNone/>
            </a:pPr>
            <a:r>
              <a:rPr lang="en-US" sz="4400" b="1" dirty="0" smtClean="0">
                <a:latin typeface="+mj-lt"/>
              </a:rPr>
              <a:t>Analogs of </a:t>
            </a:r>
            <a:r>
              <a:rPr lang="en-US" sz="4400" b="1" dirty="0" err="1" smtClean="0">
                <a:latin typeface="+mj-lt"/>
              </a:rPr>
              <a:t>somatostatin</a:t>
            </a:r>
            <a:r>
              <a:rPr lang="en-US" sz="4400" b="1" dirty="0" smtClean="0">
                <a:latin typeface="+mj-lt"/>
              </a:rPr>
              <a:t> such as </a:t>
            </a:r>
            <a:r>
              <a:rPr lang="en-US" sz="4400" b="1" dirty="0" err="1" smtClean="0">
                <a:latin typeface="+mj-lt"/>
              </a:rPr>
              <a:t>octreotide</a:t>
            </a:r>
            <a:r>
              <a:rPr lang="en-US" sz="4400" b="1" dirty="0" smtClean="0">
                <a:latin typeface="+mj-lt"/>
              </a:rPr>
              <a:t> and </a:t>
            </a:r>
            <a:r>
              <a:rPr lang="en-US" sz="4400" b="1" dirty="0" err="1" smtClean="0">
                <a:latin typeface="+mj-lt"/>
              </a:rPr>
              <a:t>lanreotide</a:t>
            </a:r>
            <a:r>
              <a:rPr lang="en-US" sz="4400" b="1" dirty="0" smtClean="0">
                <a:latin typeface="+mj-lt"/>
              </a:rPr>
              <a:t> have been used to treat post-RYGB hypoglycemia when dietary interventions and </a:t>
            </a:r>
            <a:r>
              <a:rPr lang="el-GR" sz="4400" b="1" dirty="0" smtClean="0">
                <a:latin typeface="+mj-lt"/>
              </a:rPr>
              <a:t>α-</a:t>
            </a:r>
            <a:r>
              <a:rPr lang="en-US" sz="4400" b="1" dirty="0" err="1" smtClean="0">
                <a:latin typeface="+mj-lt"/>
              </a:rPr>
              <a:t>glucosidase</a:t>
            </a:r>
            <a:r>
              <a:rPr lang="en-US" sz="4400" b="1" dirty="0" smtClean="0">
                <a:latin typeface="+mj-lt"/>
              </a:rPr>
              <a:t> inhibitors are ineffective. </a:t>
            </a:r>
            <a:endParaRPr lang="en-US" sz="4400" b="1" dirty="0">
              <a:latin typeface="+mj-lt"/>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4290"/>
            <a:ext cx="8229600" cy="5792810"/>
          </a:xfrm>
        </p:spPr>
        <p:txBody>
          <a:bodyPr/>
          <a:lstStyle/>
          <a:p>
            <a:pPr>
              <a:buNone/>
            </a:pPr>
            <a:r>
              <a:rPr lang="en-US" sz="4400" b="1" dirty="0" smtClean="0">
                <a:latin typeface="+mj-lt"/>
              </a:rPr>
              <a:t>These compounds inhibit insulin secretion and decrease bowel motility and postprandial </a:t>
            </a:r>
            <a:r>
              <a:rPr lang="en-US" sz="4400" b="1" dirty="0" err="1" smtClean="0">
                <a:latin typeface="+mj-lt"/>
              </a:rPr>
              <a:t>splanchnic</a:t>
            </a:r>
            <a:r>
              <a:rPr lang="en-US" sz="4400" b="1" dirty="0" smtClean="0">
                <a:latin typeface="+mj-lt"/>
              </a:rPr>
              <a:t> </a:t>
            </a:r>
            <a:r>
              <a:rPr lang="en-US" sz="4400" b="1" dirty="0" err="1" smtClean="0">
                <a:latin typeface="+mj-lt"/>
              </a:rPr>
              <a:t>vasodilation</a:t>
            </a:r>
            <a:r>
              <a:rPr lang="en-US" sz="4400" b="1" dirty="0" smtClean="0">
                <a:latin typeface="+mj-lt"/>
              </a:rPr>
              <a:t> ameliorate postprandial symptoms.</a:t>
            </a:r>
            <a:endParaRPr lang="en-US" sz="4000" dirty="0">
              <a:latin typeface="+mj-lt"/>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5864248"/>
          </a:xfrm>
        </p:spPr>
        <p:txBody>
          <a:bodyPr/>
          <a:lstStyle/>
          <a:p>
            <a:pPr>
              <a:buNone/>
            </a:pPr>
            <a:r>
              <a:rPr lang="en-US" sz="4800" b="1" dirty="0" smtClean="0">
                <a:latin typeface="+mj-lt"/>
              </a:rPr>
              <a:t>In some instances, </a:t>
            </a:r>
            <a:r>
              <a:rPr lang="en-US" sz="4800" b="1" dirty="0" err="1" smtClean="0">
                <a:latin typeface="+mj-lt"/>
              </a:rPr>
              <a:t>diazoxide</a:t>
            </a:r>
            <a:r>
              <a:rPr lang="en-US" sz="4800" b="1" dirty="0" smtClean="0">
                <a:latin typeface="+mj-lt"/>
              </a:rPr>
              <a:t> that is used in the treatment of hypertension and </a:t>
            </a:r>
            <a:r>
              <a:rPr lang="en-US" sz="4800" b="1" dirty="0" err="1" smtClean="0">
                <a:latin typeface="+mj-lt"/>
              </a:rPr>
              <a:t>insulinoma</a:t>
            </a:r>
            <a:r>
              <a:rPr lang="en-US" sz="4800" b="1" dirty="0" smtClean="0">
                <a:latin typeface="+mj-lt"/>
              </a:rPr>
              <a:t> have been used . </a:t>
            </a:r>
            <a:endParaRPr lang="en-US" sz="4800" b="1" dirty="0">
              <a:latin typeface="+mj-lt"/>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5864248"/>
          </a:xfrm>
        </p:spPr>
        <p:txBody>
          <a:bodyPr/>
          <a:lstStyle/>
          <a:p>
            <a:pPr>
              <a:buNone/>
            </a:pPr>
            <a:r>
              <a:rPr lang="en-US" sz="4400" b="1" dirty="0" err="1" smtClean="0">
                <a:latin typeface="+mj-lt"/>
              </a:rPr>
              <a:t>Pancreatectomy</a:t>
            </a:r>
            <a:r>
              <a:rPr lang="en-US" sz="4400" b="1" dirty="0" smtClean="0">
                <a:latin typeface="+mj-lt"/>
              </a:rPr>
              <a:t> has been used for the treatment of post-RYGB hypoglycemia.</a:t>
            </a:r>
            <a:endParaRPr lang="en-US" sz="4400" b="1" dirty="0">
              <a:latin typeface="+mj-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4290"/>
            <a:ext cx="8229600" cy="5792810"/>
          </a:xfrm>
        </p:spPr>
        <p:txBody>
          <a:bodyPr/>
          <a:lstStyle/>
          <a:p>
            <a:pPr>
              <a:buNone/>
            </a:pPr>
            <a:r>
              <a:rPr lang="en-US" sz="4400" b="1" dirty="0" smtClean="0">
                <a:latin typeface="+mj-lt"/>
              </a:rPr>
              <a:t>It is the main fuel utilized by the brain and as such multiple mechanisms maintain glucose concentrations or alternatively facilitate processes such as </a:t>
            </a:r>
            <a:r>
              <a:rPr lang="en-US" sz="4400" b="1" dirty="0" err="1" smtClean="0">
                <a:latin typeface="+mj-lt"/>
              </a:rPr>
              <a:t>lipolysis</a:t>
            </a:r>
            <a:r>
              <a:rPr lang="en-US" sz="4400" b="1" dirty="0" smtClean="0">
                <a:latin typeface="+mj-lt"/>
              </a:rPr>
              <a:t> that generate alternative fuels that can be utilized for cerebral metabolism. </a:t>
            </a:r>
          </a:p>
          <a:p>
            <a:pPr>
              <a:buNone/>
            </a:pPr>
            <a:endParaRPr lang="en-US" sz="4000" b="1" dirty="0">
              <a:latin typeface="+mj-lt"/>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42852"/>
            <a:ext cx="9001156" cy="5864248"/>
          </a:xfrm>
        </p:spPr>
        <p:txBody>
          <a:bodyPr/>
          <a:lstStyle/>
          <a:p>
            <a:pPr>
              <a:buFont typeface="Wingdings" pitchFamily="2" charset="2"/>
              <a:buChar char="v"/>
            </a:pPr>
            <a:r>
              <a:rPr lang="en-US" sz="4400" b="1" dirty="0" smtClean="0">
                <a:latin typeface="+mj-lt"/>
              </a:rPr>
              <a:t>The case reports have suggested that continuous </a:t>
            </a:r>
            <a:r>
              <a:rPr lang="en-US" sz="4400" b="1" dirty="0" err="1" smtClean="0">
                <a:latin typeface="+mj-lt"/>
              </a:rPr>
              <a:t>enteral</a:t>
            </a:r>
            <a:r>
              <a:rPr lang="en-US" sz="4400" b="1" dirty="0" smtClean="0">
                <a:latin typeface="+mj-lt"/>
              </a:rPr>
              <a:t> feeding by insertion of a </a:t>
            </a:r>
            <a:r>
              <a:rPr lang="en-US" sz="4400" b="1" dirty="0" err="1" smtClean="0">
                <a:latin typeface="+mj-lt"/>
              </a:rPr>
              <a:t>gastrostomy</a:t>
            </a:r>
            <a:r>
              <a:rPr lang="en-US" sz="4400" b="1" dirty="0" smtClean="0">
                <a:latin typeface="+mj-lt"/>
              </a:rPr>
              <a:t> tube into the remnant stomach alleviates symptoms of hypoglycemia.</a:t>
            </a:r>
          </a:p>
          <a:p>
            <a:pPr>
              <a:buFont typeface="Wingdings" pitchFamily="2" charset="2"/>
              <a:buChar char="v"/>
            </a:pPr>
            <a:r>
              <a:rPr lang="en-US" sz="4400" b="1" dirty="0" smtClean="0">
                <a:latin typeface="+mj-lt"/>
              </a:rPr>
              <a:t> In refractory cases of post-RYGB hypoglycemia, reversal of  the RYGB has been described. </a:t>
            </a:r>
            <a:endParaRPr lang="en-US" sz="4400" b="1" dirty="0">
              <a:latin typeface="+mj-lt"/>
            </a:endParaRP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472518" cy="5864248"/>
          </a:xfrm>
        </p:spPr>
        <p:txBody>
          <a:bodyPr/>
          <a:lstStyle/>
          <a:p>
            <a:pPr>
              <a:buNone/>
            </a:pPr>
            <a:r>
              <a:rPr lang="en-US" sz="4400" b="1" dirty="0" smtClean="0">
                <a:solidFill>
                  <a:srgbClr val="00B050"/>
                </a:solidFill>
                <a:latin typeface="+mj-lt"/>
              </a:rPr>
              <a:t>Non- </a:t>
            </a:r>
            <a:r>
              <a:rPr lang="en-US" sz="4400" b="1" dirty="0" err="1" smtClean="0">
                <a:solidFill>
                  <a:srgbClr val="00B050"/>
                </a:solidFill>
                <a:latin typeface="+mj-lt"/>
              </a:rPr>
              <a:t>insulinoma</a:t>
            </a:r>
            <a:r>
              <a:rPr lang="en-US" sz="4400" b="1" dirty="0" smtClean="0">
                <a:solidFill>
                  <a:srgbClr val="00B050"/>
                </a:solidFill>
                <a:latin typeface="+mj-lt"/>
              </a:rPr>
              <a:t> </a:t>
            </a:r>
            <a:r>
              <a:rPr lang="en-US" sz="4400" b="1" dirty="0" err="1" smtClean="0">
                <a:solidFill>
                  <a:srgbClr val="00B050"/>
                </a:solidFill>
                <a:latin typeface="+mj-lt"/>
              </a:rPr>
              <a:t>pancreatogenous</a:t>
            </a:r>
            <a:r>
              <a:rPr lang="en-US" sz="4400" b="1" dirty="0" smtClean="0">
                <a:solidFill>
                  <a:srgbClr val="00B050"/>
                </a:solidFill>
                <a:latin typeface="+mj-lt"/>
              </a:rPr>
              <a:t> hypoglycemia syndrome: </a:t>
            </a:r>
          </a:p>
          <a:p>
            <a:pPr>
              <a:buNone/>
            </a:pPr>
            <a:r>
              <a:rPr lang="en-US" sz="4400" b="1" dirty="0" smtClean="0">
                <a:latin typeface="+mj-lt"/>
              </a:rPr>
              <a:t>Non-</a:t>
            </a:r>
            <a:r>
              <a:rPr lang="en-US" sz="4400" b="1" dirty="0" err="1" smtClean="0">
                <a:latin typeface="+mj-lt"/>
              </a:rPr>
              <a:t>insulinoma</a:t>
            </a:r>
            <a:r>
              <a:rPr lang="en-US" sz="4400" b="1" dirty="0" smtClean="0">
                <a:latin typeface="+mj-lt"/>
              </a:rPr>
              <a:t> </a:t>
            </a:r>
            <a:r>
              <a:rPr lang="en-US" sz="4400" b="1" dirty="0" err="1" smtClean="0">
                <a:latin typeface="+mj-lt"/>
              </a:rPr>
              <a:t>pancreatogenous</a:t>
            </a:r>
            <a:r>
              <a:rPr lang="en-US" sz="4400" b="1" dirty="0" smtClean="0">
                <a:latin typeface="+mj-lt"/>
              </a:rPr>
              <a:t> hypoglycemia syndrome (NIPHS)  is a rare condition first described in the study by Service </a:t>
            </a:r>
            <a:r>
              <a:rPr lang="en-US" sz="4400" b="1" i="1" dirty="0" smtClean="0">
                <a:latin typeface="+mj-lt"/>
              </a:rPr>
              <a:t>et al. in 1999 . </a:t>
            </a:r>
            <a:endParaRPr lang="en-US" sz="4400" b="1" dirty="0">
              <a:latin typeface="+mj-lt"/>
            </a:endParaRP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5864248"/>
          </a:xfrm>
        </p:spPr>
        <p:txBody>
          <a:bodyPr/>
          <a:lstStyle/>
          <a:p>
            <a:pPr>
              <a:buNone/>
            </a:pPr>
            <a:r>
              <a:rPr lang="en-US" sz="4400" b="1" dirty="0" smtClean="0">
                <a:latin typeface="+mj-lt"/>
              </a:rPr>
              <a:t>It is often confused with post bypass hypoglycemia; however patients with NIPHS do not have a history of gastric bypass surgery. </a:t>
            </a:r>
            <a:endParaRPr lang="en-US" sz="4400" b="1" dirty="0">
              <a:latin typeface="+mj-lt"/>
            </a:endParaRP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4290"/>
            <a:ext cx="8229600" cy="5792810"/>
          </a:xfrm>
        </p:spPr>
        <p:txBody>
          <a:bodyPr/>
          <a:lstStyle/>
          <a:p>
            <a:pPr>
              <a:buNone/>
            </a:pPr>
            <a:r>
              <a:rPr lang="en-US" sz="4400" b="1" dirty="0" smtClean="0">
                <a:latin typeface="+mj-lt"/>
              </a:rPr>
              <a:t>Imaging of the pancreas with studies such as trans-abdominal ultrasound, abdominal CT, MRI, EUS and </a:t>
            </a:r>
            <a:r>
              <a:rPr lang="en-US" sz="4400" b="1" dirty="0" err="1" smtClean="0">
                <a:latin typeface="+mj-lt"/>
              </a:rPr>
              <a:t>intraoperative</a:t>
            </a:r>
            <a:r>
              <a:rPr lang="en-US" sz="4400" b="1" dirty="0" smtClean="0">
                <a:latin typeface="+mj-lt"/>
              </a:rPr>
              <a:t> ultrasound are negative. </a:t>
            </a:r>
            <a:endParaRPr lang="en-US" sz="4400" b="1" dirty="0">
              <a:latin typeface="+mj-lt"/>
            </a:endParaRP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4282" y="142852"/>
            <a:ext cx="8715436" cy="6143668"/>
          </a:xfrm>
        </p:spPr>
        <p:txBody>
          <a:bodyPr/>
          <a:lstStyle/>
          <a:p>
            <a:pPr>
              <a:buNone/>
            </a:pPr>
            <a:r>
              <a:rPr lang="en-US" sz="4800" b="1" dirty="0" smtClean="0">
                <a:latin typeface="+mj-lt"/>
              </a:rPr>
              <a:t> NIPHS should be considered in patients who do not have a history of gastric bypass and present with endogenous </a:t>
            </a:r>
            <a:r>
              <a:rPr lang="en-US" sz="4800" b="1" dirty="0" err="1" smtClean="0">
                <a:latin typeface="+mj-lt"/>
              </a:rPr>
              <a:t>hyperinsulinemic</a:t>
            </a:r>
            <a:r>
              <a:rPr lang="en-US" sz="4800" b="1" dirty="0" smtClean="0">
                <a:latin typeface="+mj-lt"/>
              </a:rPr>
              <a:t> hypoglycemia in the setting of a negative localizing imaging studies. </a:t>
            </a:r>
            <a:endParaRPr lang="en-US" sz="4800" b="1" dirty="0">
              <a:latin typeface="+mj-lt"/>
            </a:endParaRP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57166"/>
            <a:ext cx="8229600" cy="5649934"/>
          </a:xfrm>
        </p:spPr>
        <p:txBody>
          <a:bodyPr/>
          <a:lstStyle/>
          <a:p>
            <a:pPr>
              <a:buNone/>
            </a:pPr>
            <a:r>
              <a:rPr lang="en-US" sz="4800" b="1" dirty="0" smtClean="0">
                <a:latin typeface="+mj-lt"/>
              </a:rPr>
              <a:t>Hypoglycemia typically occurs in the postprandial period.</a:t>
            </a:r>
            <a:endParaRPr lang="en-US" sz="4400" dirty="0">
              <a:latin typeface="+mj-lt"/>
            </a:endParaRP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4290"/>
            <a:ext cx="8229600" cy="5792810"/>
          </a:xfrm>
        </p:spPr>
        <p:txBody>
          <a:bodyPr/>
          <a:lstStyle/>
          <a:p>
            <a:pPr>
              <a:buNone/>
            </a:pPr>
            <a:r>
              <a:rPr lang="en-US" sz="4800" b="1" dirty="0" smtClean="0">
                <a:latin typeface="+mj-lt"/>
              </a:rPr>
              <a:t>Diagnosis usually requires selective arterial calcium stimulation with hepatic vein sampling in which the insulin response is positive in multiple vascular territories of the pancreas . </a:t>
            </a:r>
            <a:endParaRPr lang="en-US" sz="4800" b="1" dirty="0">
              <a:latin typeface="+mj-lt"/>
            </a:endParaRP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4290"/>
            <a:ext cx="8229600" cy="5792810"/>
          </a:xfrm>
        </p:spPr>
        <p:txBody>
          <a:bodyPr/>
          <a:lstStyle/>
          <a:p>
            <a:pPr>
              <a:buFont typeface="Wingdings" pitchFamily="2" charset="2"/>
              <a:buChar char="v"/>
            </a:pPr>
            <a:r>
              <a:rPr lang="en-US" sz="4800" b="1" dirty="0" err="1" smtClean="0">
                <a:latin typeface="+mj-lt"/>
              </a:rPr>
              <a:t>Diaxozide</a:t>
            </a:r>
            <a:r>
              <a:rPr lang="en-US" sz="4800" b="1" dirty="0" smtClean="0">
                <a:latin typeface="+mj-lt"/>
              </a:rPr>
              <a:t> has been used to manage NIPHS in some cases .</a:t>
            </a:r>
          </a:p>
          <a:p>
            <a:pPr>
              <a:buFont typeface="Wingdings" pitchFamily="2" charset="2"/>
              <a:buChar char="v"/>
            </a:pPr>
            <a:r>
              <a:rPr lang="en-US" sz="4800" b="1" dirty="0" smtClean="0">
                <a:latin typeface="+mj-lt"/>
              </a:rPr>
              <a:t> In severely symptomatic patients or patients with refractory symptoms, distal </a:t>
            </a:r>
            <a:r>
              <a:rPr lang="en-US" sz="4800" b="1" dirty="0" err="1" smtClean="0">
                <a:latin typeface="+mj-lt"/>
              </a:rPr>
              <a:t>pancreatectomy</a:t>
            </a:r>
            <a:r>
              <a:rPr lang="en-US" sz="4800" b="1" dirty="0" smtClean="0">
                <a:latin typeface="+mj-lt"/>
              </a:rPr>
              <a:t> is the recommended treatment of choice .</a:t>
            </a:r>
            <a:endParaRPr lang="en-US" sz="4800" b="1" dirty="0">
              <a:latin typeface="+mj-lt"/>
            </a:endParaRP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4290"/>
            <a:ext cx="8472518" cy="5792810"/>
          </a:xfrm>
        </p:spPr>
        <p:txBody>
          <a:bodyPr/>
          <a:lstStyle/>
          <a:p>
            <a:pPr>
              <a:buNone/>
            </a:pPr>
            <a:r>
              <a:rPr lang="en-US" sz="4400" b="1" dirty="0" smtClean="0">
                <a:solidFill>
                  <a:srgbClr val="00B050"/>
                </a:solidFill>
                <a:latin typeface="+mj-lt"/>
              </a:rPr>
              <a:t>Insulin autoimmune hypoglycemia syndrome: </a:t>
            </a:r>
          </a:p>
          <a:p>
            <a:pPr>
              <a:buNone/>
            </a:pPr>
            <a:r>
              <a:rPr lang="en-US" sz="4400" b="1" dirty="0" smtClean="0">
                <a:latin typeface="+mj-lt"/>
              </a:rPr>
              <a:t>Insulin autoimmune hypoglycemia syndrome was first described as a cause of hypoglycemia by Hirata in 1972. </a:t>
            </a:r>
            <a:endParaRPr lang="en-US" sz="4400" b="1" dirty="0">
              <a:latin typeface="+mj-lt"/>
            </a:endParaRP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5864248"/>
          </a:xfrm>
        </p:spPr>
        <p:txBody>
          <a:bodyPr/>
          <a:lstStyle/>
          <a:p>
            <a:pPr>
              <a:buNone/>
            </a:pPr>
            <a:r>
              <a:rPr lang="en-US" sz="4400" b="1" dirty="0" smtClean="0">
                <a:latin typeface="+mj-lt"/>
              </a:rPr>
              <a:t>This is clinically and biochemically similar to the presentation of hypoglycemia caused by </a:t>
            </a:r>
            <a:r>
              <a:rPr lang="en-US" sz="4400" b="1" dirty="0" err="1" smtClean="0">
                <a:latin typeface="+mj-lt"/>
              </a:rPr>
              <a:t>insulinoma</a:t>
            </a:r>
            <a:r>
              <a:rPr lang="en-US" sz="4400" b="1" dirty="0" smtClean="0">
                <a:latin typeface="+mj-lt"/>
              </a:rPr>
              <a:t> but for the presence of insulin antibodies and plasma insulin  levels typically higher than 1000 </a:t>
            </a:r>
            <a:r>
              <a:rPr lang="en-US" sz="4400" b="1" dirty="0" err="1" smtClean="0">
                <a:latin typeface="+mj-lt"/>
              </a:rPr>
              <a:t>pmol</a:t>
            </a:r>
            <a:r>
              <a:rPr lang="en-US" sz="4400" b="1" dirty="0" smtClean="0">
                <a:latin typeface="+mj-lt"/>
              </a:rPr>
              <a:t>/L. </a:t>
            </a:r>
            <a:endParaRPr lang="en-US" sz="4400" b="1" dirty="0">
              <a:latin typeface="+mj-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42852"/>
            <a:ext cx="9144000" cy="5864248"/>
          </a:xfrm>
        </p:spPr>
        <p:txBody>
          <a:bodyPr/>
          <a:lstStyle/>
          <a:p>
            <a:pPr>
              <a:buNone/>
            </a:pPr>
            <a:r>
              <a:rPr lang="en-US" sz="4800" b="1" dirty="0" smtClean="0">
                <a:latin typeface="Arial Narrow" pitchFamily="34" charset="0"/>
              </a:rPr>
              <a:t>The first defense against hypoglycemia is the cessation of insulin secretion from the pancreatic B cells as plasma glucose concentrations decline . </a:t>
            </a:r>
            <a:endParaRPr lang="en-US" sz="4800" b="1" dirty="0">
              <a:latin typeface="Arial Narrow" pitchFamily="34" charset="0"/>
            </a:endParaRP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686800" cy="6215106"/>
          </a:xfrm>
        </p:spPr>
        <p:txBody>
          <a:bodyPr/>
          <a:lstStyle/>
          <a:p>
            <a:pPr>
              <a:buFont typeface="Wingdings" pitchFamily="2" charset="2"/>
              <a:buChar char="v"/>
            </a:pPr>
            <a:r>
              <a:rPr lang="en-US" sz="4400" b="1" dirty="0" smtClean="0">
                <a:latin typeface="+mj-lt"/>
              </a:rPr>
              <a:t>It appears to be more common in Asians  and in patients with autoimmune diseases.</a:t>
            </a:r>
          </a:p>
          <a:p>
            <a:pPr>
              <a:buFont typeface="Wingdings" pitchFamily="2" charset="2"/>
              <a:buChar char="v"/>
            </a:pPr>
            <a:r>
              <a:rPr lang="en-US" sz="4400" b="1" dirty="0" smtClean="0">
                <a:latin typeface="+mj-lt"/>
              </a:rPr>
              <a:t> It has been shown to be associated with HLA-DR 4 positivity. </a:t>
            </a:r>
          </a:p>
          <a:p>
            <a:pPr>
              <a:buFont typeface="Wingdings" pitchFamily="2" charset="2"/>
              <a:buChar char="v"/>
            </a:pPr>
            <a:r>
              <a:rPr lang="en-US" sz="4400" b="1" dirty="0" smtClean="0">
                <a:latin typeface="+mj-lt"/>
              </a:rPr>
              <a:t>Appearance of these antibodies may be triggered by drugs and viruses.</a:t>
            </a:r>
            <a:endParaRPr lang="en-US" sz="4400" b="1" dirty="0">
              <a:latin typeface="+mj-lt"/>
            </a:endParaRPr>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2844" y="0"/>
            <a:ext cx="8858312" cy="6429396"/>
          </a:xfrm>
        </p:spPr>
        <p:txBody>
          <a:bodyPr/>
          <a:lstStyle/>
          <a:p>
            <a:pPr>
              <a:buFont typeface="Wingdings" pitchFamily="2" charset="2"/>
              <a:buChar char="v"/>
            </a:pPr>
            <a:r>
              <a:rPr lang="en-US" sz="4800" b="1" dirty="0" smtClean="0">
                <a:latin typeface="+mj-lt"/>
              </a:rPr>
              <a:t>The antibodies bind to insulin and </a:t>
            </a:r>
            <a:r>
              <a:rPr lang="en-US" sz="4800" b="1" dirty="0" err="1" smtClean="0">
                <a:latin typeface="+mj-lt"/>
              </a:rPr>
              <a:t>proinsulin</a:t>
            </a:r>
            <a:r>
              <a:rPr lang="en-US" sz="4800" b="1" dirty="0" smtClean="0">
                <a:latin typeface="+mj-lt"/>
              </a:rPr>
              <a:t>.</a:t>
            </a:r>
          </a:p>
          <a:p>
            <a:pPr>
              <a:buFont typeface="Wingdings" pitchFamily="2" charset="2"/>
              <a:buChar char="v"/>
            </a:pPr>
            <a:r>
              <a:rPr lang="en-US" sz="4800" b="1" dirty="0" smtClean="0">
                <a:latin typeface="+mj-lt"/>
              </a:rPr>
              <a:t> This results in initial hyperglycemia further stimulating the secretion of insulin. </a:t>
            </a: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0"/>
            <a:ext cx="8229600" cy="6007100"/>
          </a:xfrm>
        </p:spPr>
        <p:txBody>
          <a:bodyPr/>
          <a:lstStyle/>
          <a:p>
            <a:pPr>
              <a:buFont typeface="Wingdings" pitchFamily="2" charset="2"/>
              <a:buChar char="v"/>
            </a:pPr>
            <a:r>
              <a:rPr lang="en-US" sz="4400" b="1" dirty="0" smtClean="0">
                <a:latin typeface="+mj-lt"/>
              </a:rPr>
              <a:t>At some point, the antibodies-binding capacity is exceeded and unbound free insulin causes hypoglycemia.</a:t>
            </a:r>
          </a:p>
          <a:p>
            <a:pPr>
              <a:buFont typeface="Wingdings" pitchFamily="2" charset="2"/>
              <a:buChar char="v"/>
            </a:pPr>
            <a:r>
              <a:rPr lang="en-US" sz="4400" b="1" dirty="0" smtClean="0">
                <a:latin typeface="+mj-lt"/>
              </a:rPr>
              <a:t> Dissociation of antibodies also contributes to hypoglycemia.</a:t>
            </a:r>
          </a:p>
          <a:p>
            <a:pPr>
              <a:buFont typeface="Wingdings" pitchFamily="2" charset="2"/>
              <a:buChar char="v"/>
            </a:pPr>
            <a:endParaRPr lang="en-US" sz="4000" dirty="0">
              <a:latin typeface="+mj-lt"/>
            </a:endParaRPr>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2844" y="0"/>
            <a:ext cx="9001156" cy="6007100"/>
          </a:xfrm>
        </p:spPr>
        <p:txBody>
          <a:bodyPr/>
          <a:lstStyle/>
          <a:p>
            <a:pPr>
              <a:buFont typeface="Wingdings" pitchFamily="2" charset="2"/>
              <a:buChar char="v"/>
            </a:pPr>
            <a:r>
              <a:rPr lang="en-US" sz="4800" b="1" dirty="0" smtClean="0">
                <a:latin typeface="+mj-lt"/>
              </a:rPr>
              <a:t>Hypoglycemia in insulin autoimmune hypoglycemia syndrome appears to be self-limiting .</a:t>
            </a:r>
          </a:p>
          <a:p>
            <a:pPr>
              <a:buFont typeface="Wingdings" pitchFamily="2" charset="2"/>
              <a:buChar char="v"/>
            </a:pPr>
            <a:r>
              <a:rPr lang="en-US" sz="4800" b="1" dirty="0" smtClean="0">
                <a:latin typeface="+mj-lt"/>
              </a:rPr>
              <a:t> Steroids are frequently used in the management of hypoglycemia. </a:t>
            </a:r>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4290"/>
            <a:ext cx="8229600" cy="5792810"/>
          </a:xfrm>
        </p:spPr>
        <p:txBody>
          <a:bodyPr/>
          <a:lstStyle/>
          <a:p>
            <a:pPr>
              <a:buNone/>
            </a:pPr>
            <a:r>
              <a:rPr lang="en-US" sz="4800" b="1" dirty="0" smtClean="0">
                <a:latin typeface="+mj-lt"/>
              </a:rPr>
              <a:t>In cases refractory to steroids other therapies such as </a:t>
            </a:r>
            <a:r>
              <a:rPr lang="en-US" sz="4800" b="1" dirty="0" err="1" smtClean="0">
                <a:latin typeface="+mj-lt"/>
              </a:rPr>
              <a:t>azathioprine</a:t>
            </a:r>
            <a:r>
              <a:rPr lang="en-US" sz="4800" b="1" dirty="0" smtClean="0">
                <a:latin typeface="+mj-lt"/>
              </a:rPr>
              <a:t>, </a:t>
            </a:r>
            <a:r>
              <a:rPr lang="en-US" sz="4800" b="1" dirty="0" err="1" smtClean="0">
                <a:latin typeface="+mj-lt"/>
              </a:rPr>
              <a:t>plasmapheresis</a:t>
            </a:r>
            <a:r>
              <a:rPr lang="en-US" sz="4800" b="1" dirty="0" smtClean="0">
                <a:latin typeface="+mj-lt"/>
              </a:rPr>
              <a:t>, 6-mercaptopurine and </a:t>
            </a:r>
            <a:r>
              <a:rPr lang="en-US" sz="4800" b="1" dirty="0" err="1" smtClean="0">
                <a:latin typeface="+mj-lt"/>
              </a:rPr>
              <a:t>rituximab</a:t>
            </a:r>
            <a:r>
              <a:rPr lang="en-US" sz="4800" b="1" dirty="0" smtClean="0">
                <a:latin typeface="+mj-lt"/>
              </a:rPr>
              <a:t> have been used. </a:t>
            </a:r>
          </a:p>
          <a:p>
            <a:pPr>
              <a:buNone/>
            </a:pPr>
            <a:endParaRPr lang="en-US" sz="4400" dirty="0">
              <a:latin typeface="+mj-lt"/>
            </a:endParaRPr>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0"/>
            <a:ext cx="8686800" cy="6215082"/>
          </a:xfrm>
        </p:spPr>
        <p:txBody>
          <a:bodyPr/>
          <a:lstStyle/>
          <a:p>
            <a:pPr>
              <a:buNone/>
            </a:pPr>
            <a:r>
              <a:rPr lang="en-US" sz="4800" b="1" dirty="0" smtClean="0">
                <a:solidFill>
                  <a:srgbClr val="00B050"/>
                </a:solidFill>
                <a:latin typeface="+mj-lt"/>
              </a:rPr>
              <a:t>Drug-induced hypoglycemia :</a:t>
            </a:r>
          </a:p>
          <a:p>
            <a:pPr>
              <a:buNone/>
            </a:pPr>
            <a:r>
              <a:rPr lang="en-US" sz="4800" b="1" dirty="0" smtClean="0">
                <a:latin typeface="+mj-lt"/>
              </a:rPr>
              <a:t>Insulin or insulin </a:t>
            </a:r>
            <a:r>
              <a:rPr lang="en-US" sz="4800" b="1" dirty="0" err="1" smtClean="0">
                <a:latin typeface="+mj-lt"/>
              </a:rPr>
              <a:t>secretagogues</a:t>
            </a:r>
            <a:r>
              <a:rPr lang="en-US" sz="4800" b="1" dirty="0" smtClean="0">
                <a:latin typeface="+mj-lt"/>
              </a:rPr>
              <a:t>, alone or in combination are the most common drugs that cause hypoglycemia .</a:t>
            </a:r>
          </a:p>
          <a:p>
            <a:pPr>
              <a:buNone/>
            </a:pPr>
            <a:r>
              <a:rPr lang="en-US" sz="4800" b="1" dirty="0" smtClean="0">
                <a:latin typeface="+mj-lt"/>
              </a:rPr>
              <a:t> </a:t>
            </a:r>
            <a:endParaRPr lang="en-US" sz="4800" b="1" dirty="0">
              <a:latin typeface="+mj-lt"/>
            </a:endParaRPr>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2852"/>
            <a:ext cx="8229600" cy="5864248"/>
          </a:xfrm>
        </p:spPr>
        <p:txBody>
          <a:bodyPr/>
          <a:lstStyle/>
          <a:p>
            <a:pPr>
              <a:buNone/>
            </a:pPr>
            <a:r>
              <a:rPr lang="en-US" sz="4400" b="1" dirty="0" smtClean="0">
                <a:latin typeface="+mj-lt"/>
              </a:rPr>
              <a:t>A number of medications not used to treat hyperglycemia have been implicated in causing hypoglycemia and include quinine, </a:t>
            </a:r>
            <a:r>
              <a:rPr lang="en-US" sz="4400" b="1" dirty="0" err="1" smtClean="0">
                <a:latin typeface="+mj-lt"/>
              </a:rPr>
              <a:t>disopyramide</a:t>
            </a:r>
            <a:r>
              <a:rPr lang="en-US" sz="4400" b="1" dirty="0" smtClean="0">
                <a:latin typeface="+mj-lt"/>
              </a:rPr>
              <a:t>, nonselective beta-</a:t>
            </a:r>
            <a:r>
              <a:rPr lang="en-US" sz="4400" b="1" dirty="0" err="1" smtClean="0">
                <a:latin typeface="+mj-lt"/>
              </a:rPr>
              <a:t>adrenoceptor</a:t>
            </a:r>
            <a:r>
              <a:rPr lang="en-US" sz="4400" b="1" dirty="0" smtClean="0">
                <a:latin typeface="+mj-lt"/>
              </a:rPr>
              <a:t> antagonists such as </a:t>
            </a:r>
            <a:r>
              <a:rPr lang="en-US" sz="4400" b="1" dirty="0" err="1" smtClean="0">
                <a:latin typeface="+mj-lt"/>
              </a:rPr>
              <a:t>propranolol</a:t>
            </a:r>
            <a:r>
              <a:rPr lang="en-US" sz="4400" b="1" dirty="0" smtClean="0">
                <a:latin typeface="+mj-lt"/>
              </a:rPr>
              <a:t>, </a:t>
            </a:r>
            <a:r>
              <a:rPr lang="en-US" sz="4400" b="1" dirty="0" err="1" smtClean="0">
                <a:latin typeface="+mj-lt"/>
              </a:rPr>
              <a:t>salicylates</a:t>
            </a:r>
            <a:r>
              <a:rPr lang="en-US" sz="4400" b="1" dirty="0" smtClean="0">
                <a:latin typeface="+mj-lt"/>
              </a:rPr>
              <a:t> and </a:t>
            </a:r>
            <a:r>
              <a:rPr lang="en-US" sz="4400" b="1" dirty="0" err="1" smtClean="0">
                <a:latin typeface="+mj-lt"/>
              </a:rPr>
              <a:t>pentamidine</a:t>
            </a:r>
            <a:r>
              <a:rPr lang="en-US" sz="4400" b="1" dirty="0" smtClean="0">
                <a:latin typeface="+mj-lt"/>
              </a:rPr>
              <a:t>.</a:t>
            </a:r>
            <a:endParaRPr lang="en-US" sz="4000" dirty="0">
              <a:latin typeface="+mj-lt"/>
            </a:endParaRPr>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14290"/>
            <a:ext cx="9144000" cy="6143668"/>
          </a:xfrm>
        </p:spPr>
        <p:txBody>
          <a:bodyPr/>
          <a:lstStyle/>
          <a:p>
            <a:pPr>
              <a:buNone/>
            </a:pPr>
            <a:r>
              <a:rPr lang="en-US" sz="4400" b="1" dirty="0" smtClean="0">
                <a:latin typeface="+mj-lt"/>
              </a:rPr>
              <a:t>However, most recently a systematic review of 448 studies of hypoglycemia not caused by drugs used to treat hyperglycemia showed that </a:t>
            </a:r>
            <a:r>
              <a:rPr lang="en-US" sz="4400" b="1" dirty="0" err="1" smtClean="0">
                <a:latin typeface="+mj-lt"/>
              </a:rPr>
              <a:t>quinolones</a:t>
            </a:r>
            <a:r>
              <a:rPr lang="en-US" sz="4400" b="1" dirty="0" smtClean="0">
                <a:latin typeface="+mj-lt"/>
              </a:rPr>
              <a:t>, </a:t>
            </a:r>
            <a:r>
              <a:rPr lang="en-US" sz="4400" b="1" dirty="0" err="1" smtClean="0">
                <a:latin typeface="+mj-lt"/>
              </a:rPr>
              <a:t>pentamidine</a:t>
            </a:r>
            <a:r>
              <a:rPr lang="en-US" sz="4400" b="1" dirty="0" smtClean="0">
                <a:latin typeface="+mj-lt"/>
              </a:rPr>
              <a:t>, quinine, beta blockers, </a:t>
            </a:r>
            <a:r>
              <a:rPr lang="en-US" sz="4400" b="1" dirty="0" err="1" smtClean="0">
                <a:latin typeface="+mj-lt"/>
              </a:rPr>
              <a:t>angiotensin</a:t>
            </a:r>
            <a:r>
              <a:rPr lang="en-US" sz="4400" b="1" dirty="0" smtClean="0">
                <a:latin typeface="+mj-lt"/>
              </a:rPr>
              <a:t>-converting enzyme agents and IGF were the most common drugs that caused hypoglycemia. </a:t>
            </a:r>
            <a:endParaRPr lang="en-US" sz="4400" b="1" dirty="0">
              <a:latin typeface="+mj-lt"/>
            </a:endParaRPr>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4290"/>
            <a:ext cx="8229600" cy="5792810"/>
          </a:xfrm>
        </p:spPr>
        <p:txBody>
          <a:bodyPr/>
          <a:lstStyle/>
          <a:p>
            <a:pPr>
              <a:buNone/>
            </a:pPr>
            <a:r>
              <a:rPr lang="en-US" sz="4800" b="1" dirty="0" smtClean="0">
                <a:latin typeface="+mj-lt"/>
              </a:rPr>
              <a:t>However, the quality of evidence supporting the association of these drugs with hypoglycemia was moderate to very low.</a:t>
            </a:r>
            <a:endParaRPr lang="en-US" sz="4800" b="1" dirty="0">
              <a:latin typeface="+mj-lt"/>
            </a:endParaRPr>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4290"/>
            <a:ext cx="8543956" cy="5792810"/>
          </a:xfrm>
        </p:spPr>
        <p:txBody>
          <a:bodyPr/>
          <a:lstStyle/>
          <a:p>
            <a:pPr>
              <a:buFont typeface="Wingdings" pitchFamily="2" charset="2"/>
              <a:buChar char="v"/>
            </a:pPr>
            <a:r>
              <a:rPr lang="en-US" sz="4400" b="1" dirty="0" smtClean="0">
                <a:latin typeface="+mj-lt"/>
              </a:rPr>
              <a:t>Factors that predispose to drug-induced hypoglycemia are restricted food access, age, liver disease and renal disease as shown in the study by Seltzer in 1972 and 1989 .</a:t>
            </a:r>
          </a:p>
          <a:p>
            <a:pPr>
              <a:buFont typeface="Wingdings" pitchFamily="2" charset="2"/>
              <a:buChar char="v"/>
            </a:pPr>
            <a:r>
              <a:rPr lang="en-US" sz="4400" b="1" dirty="0" smtClean="0">
                <a:latin typeface="+mj-lt"/>
              </a:rPr>
              <a:t> Poly-pharmacy is also a risk factor for drug-induced hypoglycemia. </a:t>
            </a:r>
            <a:endParaRPr lang="en-US" sz="4400" b="1" dirty="0">
              <a:latin typeface="+mj-l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Thyroid</Template>
  <TotalTime>1160</TotalTime>
  <Words>3220</Words>
  <Application>Microsoft Office PowerPoint</Application>
  <PresentationFormat>On-screen Show (4:3)</PresentationFormat>
  <Paragraphs>182</Paragraphs>
  <Slides>132</Slides>
  <Notes>0</Notes>
  <HiddenSlides>0</HiddenSlides>
  <MMClips>0</MMClips>
  <ScaleCrop>false</ScaleCrop>
  <HeadingPairs>
    <vt:vector size="4" baseType="variant">
      <vt:variant>
        <vt:lpstr>Theme</vt:lpstr>
      </vt:variant>
      <vt:variant>
        <vt:i4>1</vt:i4>
      </vt:variant>
      <vt:variant>
        <vt:lpstr>Slide Titles</vt:lpstr>
      </vt:variant>
      <vt:variant>
        <vt:i4>132</vt:i4>
      </vt:variant>
    </vt:vector>
  </HeadingPairs>
  <TitlesOfParts>
    <vt:vector size="133" baseType="lpstr">
      <vt:lpstr>Concourse</vt:lpstr>
      <vt:lpstr>Slide 1</vt:lpstr>
      <vt:lpstr>   Review of   Pathogenesis and management of hypoglycemia </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Slide 99</vt:lpstr>
      <vt:lpstr>Slide 100</vt:lpstr>
      <vt:lpstr>Slide 101</vt:lpstr>
      <vt:lpstr>Slide 102</vt:lpstr>
      <vt:lpstr>Slide 103</vt:lpstr>
      <vt:lpstr>Slide 104</vt:lpstr>
      <vt:lpstr>Slide 105</vt:lpstr>
      <vt:lpstr>Slide 106</vt:lpstr>
      <vt:lpstr>Slide 107</vt:lpstr>
      <vt:lpstr>Slide 108</vt:lpstr>
      <vt:lpstr>Slide 109</vt:lpstr>
      <vt:lpstr>Slide 110</vt:lpstr>
      <vt:lpstr>Slide 111</vt:lpstr>
      <vt:lpstr>Slide 112</vt:lpstr>
      <vt:lpstr>Slide 113</vt:lpstr>
      <vt:lpstr>Slide 114</vt:lpstr>
      <vt:lpstr>Slide 115</vt:lpstr>
      <vt:lpstr>Slide 116</vt:lpstr>
      <vt:lpstr>Slide 117</vt:lpstr>
      <vt:lpstr>Slide 118</vt:lpstr>
      <vt:lpstr>Slide 119</vt:lpstr>
      <vt:lpstr>Slide 120</vt:lpstr>
      <vt:lpstr>Slide 121</vt:lpstr>
      <vt:lpstr>Slide 122</vt:lpstr>
      <vt:lpstr>Slide 123</vt:lpstr>
      <vt:lpstr>Slide 124</vt:lpstr>
      <vt:lpstr>Slide 125</vt:lpstr>
      <vt:lpstr>Slide 126</vt:lpstr>
      <vt:lpstr>Slide 127</vt:lpstr>
      <vt:lpstr>Slide 128</vt:lpstr>
      <vt:lpstr>Slide 129</vt:lpstr>
      <vt:lpstr>Slide 130</vt:lpstr>
      <vt:lpstr>Slide 131</vt:lpstr>
      <vt:lpstr>Slide 132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Pathogenesis and management of hypoglycemia </dc:title>
  <dc:creator>his1</dc:creator>
  <cp:lastModifiedBy>his1</cp:lastModifiedBy>
  <cp:revision>43</cp:revision>
  <dcterms:created xsi:type="dcterms:W3CDTF">2017-06-10T16:53:37Z</dcterms:created>
  <dcterms:modified xsi:type="dcterms:W3CDTF">2017-06-13T02:42:24Z</dcterms:modified>
</cp:coreProperties>
</file>