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1"/>
  </p:notesMasterIdLst>
  <p:sldIdLst>
    <p:sldId id="324" r:id="rId2"/>
    <p:sldId id="256" r:id="rId3"/>
    <p:sldId id="257" r:id="rId4"/>
    <p:sldId id="357" r:id="rId5"/>
    <p:sldId id="258" r:id="rId6"/>
    <p:sldId id="268" r:id="rId7"/>
    <p:sldId id="260" r:id="rId8"/>
    <p:sldId id="358" r:id="rId9"/>
    <p:sldId id="261" r:id="rId10"/>
    <p:sldId id="262" r:id="rId11"/>
    <p:sldId id="263" r:id="rId12"/>
    <p:sldId id="359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360" r:id="rId23"/>
    <p:sldId id="361" r:id="rId24"/>
    <p:sldId id="363" r:id="rId25"/>
    <p:sldId id="383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00" r:id="rId38"/>
    <p:sldId id="364" r:id="rId39"/>
    <p:sldId id="301" r:id="rId40"/>
    <p:sldId id="302" r:id="rId41"/>
    <p:sldId id="303" r:id="rId42"/>
    <p:sldId id="304" r:id="rId43"/>
    <p:sldId id="327" r:id="rId44"/>
    <p:sldId id="305" r:id="rId45"/>
    <p:sldId id="365" r:id="rId46"/>
    <p:sldId id="306" r:id="rId47"/>
    <p:sldId id="308" r:id="rId48"/>
    <p:sldId id="309" r:id="rId49"/>
    <p:sldId id="310" r:id="rId50"/>
    <p:sldId id="366" r:id="rId51"/>
    <p:sldId id="326" r:id="rId52"/>
    <p:sldId id="311" r:id="rId53"/>
    <p:sldId id="328" r:id="rId54"/>
    <p:sldId id="329" r:id="rId55"/>
    <p:sldId id="368" r:id="rId56"/>
    <p:sldId id="369" r:id="rId57"/>
    <p:sldId id="370" r:id="rId58"/>
    <p:sldId id="330" r:id="rId59"/>
    <p:sldId id="335" r:id="rId60"/>
    <p:sldId id="312" r:id="rId61"/>
    <p:sldId id="334" r:id="rId62"/>
    <p:sldId id="333" r:id="rId63"/>
    <p:sldId id="313" r:id="rId64"/>
    <p:sldId id="367" r:id="rId65"/>
    <p:sldId id="371" r:id="rId66"/>
    <p:sldId id="336" r:id="rId67"/>
    <p:sldId id="372" r:id="rId68"/>
    <p:sldId id="373" r:id="rId69"/>
    <p:sldId id="374" r:id="rId70"/>
    <p:sldId id="375" r:id="rId71"/>
    <p:sldId id="376" r:id="rId72"/>
    <p:sldId id="384" r:id="rId73"/>
    <p:sldId id="377" r:id="rId74"/>
    <p:sldId id="378" r:id="rId75"/>
    <p:sldId id="379" r:id="rId76"/>
    <p:sldId id="380" r:id="rId77"/>
    <p:sldId id="314" r:id="rId78"/>
    <p:sldId id="315" r:id="rId79"/>
    <p:sldId id="382" r:id="rId80"/>
    <p:sldId id="316" r:id="rId81"/>
    <p:sldId id="317" r:id="rId82"/>
    <p:sldId id="318" r:id="rId83"/>
    <p:sldId id="319" r:id="rId84"/>
    <p:sldId id="320" r:id="rId85"/>
    <p:sldId id="321" r:id="rId86"/>
    <p:sldId id="322" r:id="rId87"/>
    <p:sldId id="381" r:id="rId88"/>
    <p:sldId id="288" r:id="rId89"/>
    <p:sldId id="356" r:id="rId9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60" autoAdjust="0"/>
    <p:restoredTop sz="94061" autoAdjust="0"/>
  </p:normalViewPr>
  <p:slideViewPr>
    <p:cSldViewPr>
      <p:cViewPr varScale="1">
        <p:scale>
          <a:sx n="70" d="100"/>
          <a:sy n="70" d="100"/>
        </p:scale>
        <p:origin x="7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tableStyles" Target="tableStyle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80098-A99E-41D1-AB1F-FA6438E7B2B2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9AEF4C-3C0A-40B8-8051-CF9C5EAEA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042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AEF4C-3C0A-40B8-8051-CF9C5EAEAB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991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C3624F-4C3A-4D28-8C77-6102B8277328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F036775-C90F-4380-AC28-BCF1F6D3E3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C3624F-4C3A-4D28-8C77-6102B8277328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036775-C90F-4380-AC28-BCF1F6D3E3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C3624F-4C3A-4D28-8C77-6102B8277328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036775-C90F-4380-AC28-BCF1F6D3E3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C3624F-4C3A-4D28-8C77-6102B8277328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036775-C90F-4380-AC28-BCF1F6D3E3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C3624F-4C3A-4D28-8C77-6102B8277328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036775-C90F-4380-AC28-BCF1F6D3E3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C3624F-4C3A-4D28-8C77-6102B8277328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036775-C90F-4380-AC28-BCF1F6D3E3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C3624F-4C3A-4D28-8C77-6102B8277328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036775-C90F-4380-AC28-BCF1F6D3E3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C3624F-4C3A-4D28-8C77-6102B8277328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036775-C90F-4380-AC28-BCF1F6D3E3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C3624F-4C3A-4D28-8C77-6102B8277328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036775-C90F-4380-AC28-BCF1F6D3E3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BC3624F-4C3A-4D28-8C77-6102B8277328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036775-C90F-4380-AC28-BCF1F6D3E3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C3624F-4C3A-4D28-8C77-6102B8277328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F036775-C90F-4380-AC28-BCF1F6D3E3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BC3624F-4C3A-4D28-8C77-6102B8277328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F036775-C90F-4380-AC28-BCF1F6D3E3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Asus\Desktop\Up-To-Date%20v21.6\UTD21.6\UTD21.6\contents\UTD.htm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0328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sz="3600" b="1" dirty="0">
                <a:solidFill>
                  <a:srgbClr val="0070C0"/>
                </a:solidFill>
              </a:rPr>
              <a:t>PREOPERATIVE EVALUATION</a:t>
            </a:r>
            <a:endParaRPr lang="en-US" sz="3200" b="1" dirty="0" smtClean="0"/>
          </a:p>
          <a:p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/>
              <a:t>patients with </a:t>
            </a:r>
            <a:r>
              <a:rPr lang="en-US" dirty="0" err="1"/>
              <a:t>sellar</a:t>
            </a:r>
            <a:r>
              <a:rPr lang="en-US" dirty="0"/>
              <a:t>/</a:t>
            </a:r>
            <a:r>
              <a:rPr lang="en-US" dirty="0" err="1"/>
              <a:t>suprasellar</a:t>
            </a:r>
            <a:r>
              <a:rPr lang="en-US" dirty="0"/>
              <a:t> lesions</a:t>
            </a:r>
          </a:p>
          <a:p>
            <a:pPr marL="109728" indent="0">
              <a:buNone/>
            </a:pPr>
            <a:r>
              <a:rPr lang="en-US" dirty="0" smtClean="0"/>
              <a:t>Require: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medical </a:t>
            </a:r>
            <a:r>
              <a:rPr lang="en-US" dirty="0" smtClean="0">
                <a:solidFill>
                  <a:srgbClr val="0070C0"/>
                </a:solidFill>
              </a:rPr>
              <a:t>history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>
                <a:solidFill>
                  <a:schemeClr val="accent4"/>
                </a:solidFill>
              </a:rPr>
              <a:t>physical exam </a:t>
            </a:r>
            <a:r>
              <a:rPr lang="en-US" dirty="0" smtClean="0"/>
              <a:t>including formal </a:t>
            </a:r>
            <a:r>
              <a:rPr lang="en-US" u="sng" dirty="0" err="1"/>
              <a:t>neuro</a:t>
            </a:r>
            <a:r>
              <a:rPr lang="en-US" u="sng" dirty="0"/>
              <a:t>-ophthalmologic</a:t>
            </a:r>
            <a:r>
              <a:rPr lang="en-US" dirty="0"/>
              <a:t> assessment with </a:t>
            </a:r>
            <a:r>
              <a:rPr lang="en-US" dirty="0" smtClean="0"/>
              <a:t>formal </a:t>
            </a:r>
            <a:r>
              <a:rPr lang="en-US" u="sng" dirty="0" smtClean="0"/>
              <a:t>visual </a:t>
            </a:r>
            <a:r>
              <a:rPr lang="en-US" u="sng" dirty="0"/>
              <a:t>field</a:t>
            </a:r>
            <a:r>
              <a:rPr lang="en-US" dirty="0"/>
              <a:t> testing if the MRI shows evidence that </a:t>
            </a:r>
            <a:r>
              <a:rPr lang="en-US" dirty="0" smtClean="0"/>
              <a:t>the tumor </a:t>
            </a:r>
            <a:r>
              <a:rPr lang="en-US" dirty="0"/>
              <a:t>is abutting or compressing the optic </a:t>
            </a:r>
            <a:r>
              <a:rPr lang="en-US" dirty="0" smtClean="0"/>
              <a:t>chiasm.</a:t>
            </a:r>
            <a:endParaRPr lang="en-US" dirty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 evaluation </a:t>
            </a:r>
            <a:r>
              <a:rPr lang="en-US" dirty="0"/>
              <a:t>for potential medical </a:t>
            </a:r>
            <a:r>
              <a:rPr lang="en-US" u="sng" dirty="0" smtClean="0">
                <a:solidFill>
                  <a:srgbClr val="0070C0"/>
                </a:solidFill>
              </a:rPr>
              <a:t>comorbidities.</a:t>
            </a:r>
            <a:endParaRPr lang="en-US" u="sng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0281" y="1447800"/>
            <a:ext cx="8263719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>
                <a:solidFill>
                  <a:schemeClr val="accent4"/>
                </a:solidFill>
              </a:rPr>
              <a:t>4. functioning tumor </a:t>
            </a:r>
            <a:r>
              <a:rPr lang="en-US" dirty="0"/>
              <a:t>(e.g., </a:t>
            </a:r>
            <a:r>
              <a:rPr lang="en-US" dirty="0" err="1"/>
              <a:t>prolactinoma</a:t>
            </a:r>
            <a:r>
              <a:rPr lang="en-US" dirty="0"/>
              <a:t>, acromegaly, Cushing </a:t>
            </a:r>
            <a:r>
              <a:rPr lang="en-US" dirty="0" smtClean="0"/>
              <a:t>disease, or </a:t>
            </a:r>
            <a:r>
              <a:rPr lang="en-US" dirty="0"/>
              <a:t>the rarely encountered </a:t>
            </a:r>
            <a:r>
              <a:rPr lang="en-US" dirty="0" err="1"/>
              <a:t>thyrotropin</a:t>
            </a:r>
            <a:r>
              <a:rPr lang="en-US" dirty="0"/>
              <a:t>-secreting </a:t>
            </a:r>
            <a:r>
              <a:rPr lang="en-US" dirty="0" smtClean="0"/>
              <a:t>tumor) </a:t>
            </a:r>
          </a:p>
          <a:p>
            <a:pPr marL="109728" indent="0">
              <a:buNone/>
            </a:pPr>
            <a:endParaRPr lang="en-US" dirty="0" smtClean="0">
              <a:solidFill>
                <a:schemeClr val="accent4"/>
              </a:solidFill>
            </a:endParaRPr>
          </a:p>
          <a:p>
            <a:pPr marL="109728" indent="0">
              <a:buNone/>
            </a:pPr>
            <a:r>
              <a:rPr lang="en-US" dirty="0" smtClean="0">
                <a:solidFill>
                  <a:schemeClr val="accent4"/>
                </a:solidFill>
              </a:rPr>
              <a:t>5.Hypopituitarism</a:t>
            </a:r>
            <a:r>
              <a:rPr lang="en-US" dirty="0" smtClean="0"/>
              <a:t> prior </a:t>
            </a:r>
            <a:r>
              <a:rPr lang="en-US" dirty="0"/>
              <a:t>to development of the </a:t>
            </a:r>
            <a:r>
              <a:rPr lang="en-US" dirty="0" smtClean="0"/>
              <a:t>treatment plan</a:t>
            </a:r>
            <a:r>
              <a:rPr lang="en-US" dirty="0"/>
              <a:t>. </a:t>
            </a:r>
            <a:endParaRPr lang="en-US" dirty="0" smtClean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>
                <a:solidFill>
                  <a:schemeClr val="accent4"/>
                </a:solidFill>
              </a:rPr>
              <a:t>Typical </a:t>
            </a:r>
            <a:r>
              <a:rPr lang="en-US" dirty="0" smtClean="0">
                <a:solidFill>
                  <a:schemeClr val="accent4"/>
                </a:solidFill>
              </a:rPr>
              <a:t>preoperative </a:t>
            </a:r>
            <a:r>
              <a:rPr lang="en-US" dirty="0">
                <a:solidFill>
                  <a:schemeClr val="accent4"/>
                </a:solidFill>
              </a:rPr>
              <a:t>baseline endocrine </a:t>
            </a:r>
            <a:r>
              <a:rPr lang="en-US" dirty="0" smtClean="0">
                <a:solidFill>
                  <a:schemeClr val="accent4"/>
                </a:solidFill>
              </a:rPr>
              <a:t>testing includes</a:t>
            </a:r>
            <a:r>
              <a:rPr lang="en-US" dirty="0" smtClean="0"/>
              <a:t>:</a:t>
            </a:r>
          </a:p>
          <a:p>
            <a:r>
              <a:rPr lang="en-US" dirty="0" smtClean="0"/>
              <a:t> </a:t>
            </a:r>
            <a:r>
              <a:rPr lang="en-US" dirty="0"/>
              <a:t>measurement of serum </a:t>
            </a:r>
            <a:r>
              <a:rPr lang="en-US" dirty="0">
                <a:solidFill>
                  <a:srgbClr val="0070C0"/>
                </a:solidFill>
              </a:rPr>
              <a:t>prolactin</a:t>
            </a: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r>
              <a:rPr lang="en-US" dirty="0" smtClean="0"/>
              <a:t>assessment </a:t>
            </a:r>
            <a:r>
              <a:rPr lang="en-US" dirty="0"/>
              <a:t>of </a:t>
            </a:r>
            <a:r>
              <a:rPr lang="en-US" dirty="0" err="1">
                <a:solidFill>
                  <a:srgbClr val="0070C0"/>
                </a:solidFill>
              </a:rPr>
              <a:t>hypercortisolism</a:t>
            </a:r>
            <a:r>
              <a:rPr lang="en-US" dirty="0"/>
              <a:t> if there is</a:t>
            </a:r>
            <a:r>
              <a:rPr lang="en-US" dirty="0">
                <a:solidFill>
                  <a:srgbClr val="0070C0"/>
                </a:solidFill>
              </a:rPr>
              <a:t> clinical </a:t>
            </a:r>
            <a:r>
              <a:rPr lang="en-US" dirty="0"/>
              <a:t>suspicion of </a:t>
            </a:r>
            <a:r>
              <a:rPr lang="en-US" dirty="0" err="1" smtClean="0"/>
              <a:t>Cushingnsyndrome</a:t>
            </a:r>
            <a:r>
              <a:rPr lang="en-US" dirty="0" smtClean="0"/>
              <a:t>  </a:t>
            </a:r>
          </a:p>
          <a:p>
            <a:r>
              <a:rPr lang="en-US" dirty="0" smtClean="0"/>
              <a:t>measurement </a:t>
            </a:r>
            <a:r>
              <a:rPr lang="en-US" dirty="0"/>
              <a:t>of insulin-like growth factor-1 (</a:t>
            </a:r>
            <a:r>
              <a:rPr lang="en-US" dirty="0">
                <a:solidFill>
                  <a:srgbClr val="0070C0"/>
                </a:solidFill>
              </a:rPr>
              <a:t>IGF-I</a:t>
            </a:r>
            <a:r>
              <a:rPr lang="en-US" dirty="0"/>
              <a:t>) with further assessment of </a:t>
            </a:r>
            <a:r>
              <a:rPr lang="en-US" dirty="0" smtClean="0"/>
              <a:t>growth hormone </a:t>
            </a:r>
            <a:r>
              <a:rPr lang="en-US" dirty="0"/>
              <a:t>(</a:t>
            </a:r>
            <a:r>
              <a:rPr lang="en-US" dirty="0">
                <a:solidFill>
                  <a:srgbClr val="0070C0"/>
                </a:solidFill>
              </a:rPr>
              <a:t>GH</a:t>
            </a:r>
            <a:r>
              <a:rPr lang="en-US" dirty="0"/>
              <a:t>) </a:t>
            </a:r>
            <a:r>
              <a:rPr lang="en-US" dirty="0" err="1"/>
              <a:t>hypersecretion</a:t>
            </a:r>
            <a:r>
              <a:rPr lang="en-US" dirty="0"/>
              <a:t> for acromegaly </a:t>
            </a:r>
            <a:r>
              <a:rPr lang="en-US" dirty="0" smtClean="0"/>
              <a:t>as</a:t>
            </a:r>
            <a:r>
              <a:rPr lang="en-US" dirty="0" smtClean="0">
                <a:solidFill>
                  <a:srgbClr val="0070C0"/>
                </a:solidFill>
              </a:rPr>
              <a:t> indicated</a:t>
            </a:r>
            <a:r>
              <a:rPr lang="en-US" dirty="0" smtClean="0"/>
              <a:t>.</a:t>
            </a: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110703" y="3253859"/>
            <a:ext cx="14032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eoperative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9641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Preoperative </a:t>
            </a:r>
            <a:r>
              <a:rPr lang="en-US" dirty="0">
                <a:solidFill>
                  <a:srgbClr val="0070C0"/>
                </a:solidFill>
              </a:rPr>
              <a:t>prolactin</a:t>
            </a:r>
            <a:r>
              <a:rPr lang="en-US" dirty="0"/>
              <a:t> measurements are </a:t>
            </a:r>
            <a:r>
              <a:rPr lang="en-US" dirty="0">
                <a:solidFill>
                  <a:srgbClr val="0070C0"/>
                </a:solidFill>
              </a:rPr>
              <a:t>essential</a:t>
            </a:r>
            <a:r>
              <a:rPr lang="en-US" dirty="0"/>
              <a:t>, </a:t>
            </a:r>
            <a:r>
              <a:rPr lang="en-US" dirty="0" smtClean="0"/>
              <a:t>as </a:t>
            </a:r>
            <a:r>
              <a:rPr lang="en-US" u="sng" dirty="0" smtClean="0"/>
              <a:t>medical </a:t>
            </a:r>
            <a:r>
              <a:rPr lang="en-US" u="sng" dirty="0"/>
              <a:t>therapy </a:t>
            </a:r>
            <a:r>
              <a:rPr lang="en-US" dirty="0"/>
              <a:t>with dopamine agonists is the </a:t>
            </a:r>
            <a:r>
              <a:rPr lang="en-US" dirty="0" smtClean="0"/>
              <a:t>preferred </a:t>
            </a:r>
            <a:r>
              <a:rPr lang="en-US" u="sng" dirty="0" smtClean="0"/>
              <a:t>initial </a:t>
            </a:r>
            <a:r>
              <a:rPr lang="en-US" u="sng" dirty="0"/>
              <a:t>treatment</a:t>
            </a:r>
            <a:r>
              <a:rPr lang="en-US" dirty="0"/>
              <a:t> modality for </a:t>
            </a:r>
            <a:r>
              <a:rPr lang="en-US" dirty="0" err="1"/>
              <a:t>prolactinoma</a:t>
            </a:r>
            <a:r>
              <a:rPr lang="en-US" dirty="0"/>
              <a:t> patients 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Sample </a:t>
            </a:r>
            <a:r>
              <a:rPr lang="en-US" dirty="0">
                <a:solidFill>
                  <a:srgbClr val="0070C0"/>
                </a:solidFill>
              </a:rPr>
              <a:t>dilution </a:t>
            </a:r>
            <a:r>
              <a:rPr lang="en-US" dirty="0"/>
              <a:t>may be required in patients with </a:t>
            </a:r>
            <a:r>
              <a:rPr lang="en-US" dirty="0" smtClean="0">
                <a:solidFill>
                  <a:srgbClr val="0070C0"/>
                </a:solidFill>
              </a:rPr>
              <a:t>large</a:t>
            </a:r>
            <a:r>
              <a:rPr lang="en-US" dirty="0" smtClean="0"/>
              <a:t> tumors </a:t>
            </a:r>
            <a:r>
              <a:rPr lang="en-US" dirty="0"/>
              <a:t>and </a:t>
            </a:r>
            <a:r>
              <a:rPr lang="en-US" u="sng" dirty="0"/>
              <a:t>minimally </a:t>
            </a:r>
            <a:r>
              <a:rPr lang="en-US" u="sng" dirty="0" smtClean="0"/>
              <a:t>elevated</a:t>
            </a:r>
            <a:r>
              <a:rPr lang="en-US" dirty="0" smtClean="0"/>
              <a:t> prolactin </a:t>
            </a:r>
            <a:r>
              <a:rPr lang="en-US" dirty="0"/>
              <a:t>levels to </a:t>
            </a:r>
            <a:r>
              <a:rPr lang="en-US" dirty="0" smtClean="0"/>
              <a:t>rule </a:t>
            </a:r>
            <a:r>
              <a:rPr lang="en-US" dirty="0"/>
              <a:t>out the “</a:t>
            </a:r>
            <a:r>
              <a:rPr lang="en-US" dirty="0">
                <a:solidFill>
                  <a:srgbClr val="0070C0"/>
                </a:solidFill>
              </a:rPr>
              <a:t>hook effect</a:t>
            </a:r>
            <a:r>
              <a:rPr lang="en-US" dirty="0"/>
              <a:t>” that can be seen in some </a:t>
            </a:r>
            <a:r>
              <a:rPr lang="en-US" dirty="0" smtClean="0"/>
              <a:t>laboratory assays</a:t>
            </a:r>
            <a:r>
              <a:rPr lang="en-US" dirty="0"/>
              <a:t>, leading to </a:t>
            </a:r>
            <a:r>
              <a:rPr lang="en-US" u="sng" dirty="0"/>
              <a:t>artificially low </a:t>
            </a:r>
            <a:r>
              <a:rPr lang="en-US" dirty="0"/>
              <a:t>prolactin </a:t>
            </a:r>
            <a:r>
              <a:rPr lang="en-US" dirty="0" smtClean="0"/>
              <a:t>levels.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0282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en-US" b="1" dirty="0"/>
              <a:t>Assessment of pituitary </a:t>
            </a:r>
            <a:r>
              <a:rPr lang="en-US" b="1" dirty="0" err="1">
                <a:solidFill>
                  <a:srgbClr val="0070C0"/>
                </a:solidFill>
              </a:rPr>
              <a:t>hypofunction</a:t>
            </a:r>
            <a:r>
              <a:rPr lang="en-US" b="1" dirty="0"/>
              <a:t> </a:t>
            </a:r>
            <a:r>
              <a:rPr lang="en-US" b="1" dirty="0" smtClean="0"/>
              <a:t>includes</a:t>
            </a:r>
          </a:p>
          <a:p>
            <a:pPr marL="624078" indent="-514350">
              <a:buFont typeface="+mj-lt"/>
              <a:buAutoNum type="arabicPeriod"/>
            </a:pPr>
            <a:r>
              <a:rPr lang="en-US" b="1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hypothyroidism</a:t>
            </a:r>
            <a:r>
              <a:rPr lang="en-US" dirty="0" smtClean="0"/>
              <a:t> </a:t>
            </a:r>
            <a:r>
              <a:rPr lang="en-US" dirty="0"/>
              <a:t>(thyroid-stimulating </a:t>
            </a:r>
            <a:r>
              <a:rPr lang="en-US" dirty="0" smtClean="0"/>
              <a:t>hormone and </a:t>
            </a:r>
            <a:r>
              <a:rPr lang="en-US" dirty="0"/>
              <a:t>free </a:t>
            </a:r>
            <a:r>
              <a:rPr lang="en-US" dirty="0" err="1"/>
              <a:t>thyroxine</a:t>
            </a:r>
            <a:r>
              <a:rPr lang="en-US" dirty="0" smtClean="0"/>
              <a:t>)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>
                <a:solidFill>
                  <a:srgbClr val="0070C0"/>
                </a:solidFill>
              </a:rPr>
              <a:t>hypogonadism</a:t>
            </a:r>
            <a:r>
              <a:rPr lang="en-US" dirty="0"/>
              <a:t> (serum testosterone </a:t>
            </a:r>
            <a:r>
              <a:rPr lang="en-US" dirty="0" smtClean="0"/>
              <a:t>in males</a:t>
            </a:r>
            <a:r>
              <a:rPr lang="en-US" dirty="0"/>
              <a:t>; follicle-stimulating hormone/luteinizing </a:t>
            </a:r>
            <a:r>
              <a:rPr lang="en-US" dirty="0" smtClean="0"/>
              <a:t>hormone, estradiol </a:t>
            </a:r>
            <a:r>
              <a:rPr lang="en-US" dirty="0"/>
              <a:t>in a premenopausal woman with history of </a:t>
            </a:r>
            <a:r>
              <a:rPr lang="en-US" dirty="0" err="1" smtClean="0"/>
              <a:t>oligomenorrhea</a:t>
            </a:r>
            <a:r>
              <a:rPr lang="en-US" dirty="0" smtClean="0"/>
              <a:t>/ amenorrhea </a:t>
            </a:r>
            <a:r>
              <a:rPr lang="en-US" dirty="0"/>
              <a:t>or postmenopausal females</a:t>
            </a:r>
            <a:r>
              <a:rPr lang="en-US" dirty="0" smtClean="0"/>
              <a:t>)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>
                <a:solidFill>
                  <a:srgbClr val="0070C0"/>
                </a:solidFill>
              </a:rPr>
              <a:t>adrenal</a:t>
            </a:r>
            <a:r>
              <a:rPr lang="en-US" dirty="0"/>
              <a:t> insufficiency (there are a </a:t>
            </a:r>
            <a:r>
              <a:rPr lang="en-US" dirty="0" smtClean="0"/>
              <a:t>number of protocols used </a:t>
            </a:r>
            <a:r>
              <a:rPr lang="en-US" dirty="0"/>
              <a:t>including measurement of morning serum </a:t>
            </a:r>
            <a:r>
              <a:rPr lang="en-US" dirty="0" smtClean="0"/>
              <a:t>cortisol and </a:t>
            </a:r>
            <a:r>
              <a:rPr lang="en-US" dirty="0" err="1"/>
              <a:t>cosyntropin</a:t>
            </a:r>
            <a:r>
              <a:rPr lang="en-US" dirty="0"/>
              <a:t> stimulation testing).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7414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600" dirty="0">
                <a:solidFill>
                  <a:srgbClr val="FF0000"/>
                </a:solidFill>
              </a:rPr>
              <a:t>It is imperative </a:t>
            </a:r>
            <a:r>
              <a:rPr lang="en-US" dirty="0" smtClean="0"/>
              <a:t>that </a:t>
            </a:r>
            <a:r>
              <a:rPr lang="en-US" dirty="0" smtClean="0">
                <a:solidFill>
                  <a:srgbClr val="0070C0"/>
                </a:solidFill>
              </a:rPr>
              <a:t>adrenocortical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thyroid</a:t>
            </a:r>
            <a:r>
              <a:rPr lang="en-US" dirty="0"/>
              <a:t> status be evaluated prior to </a:t>
            </a:r>
            <a:r>
              <a:rPr lang="en-US" dirty="0" smtClean="0"/>
              <a:t>surgery to </a:t>
            </a:r>
            <a:r>
              <a:rPr lang="en-US" dirty="0"/>
              <a:t>initiate appropriate hormonal replacement pre- </a:t>
            </a:r>
            <a:r>
              <a:rPr lang="en-US" dirty="0" smtClean="0"/>
              <a:t>and </a:t>
            </a:r>
            <a:r>
              <a:rPr lang="en-US" dirty="0" err="1" smtClean="0"/>
              <a:t>perioperatively</a:t>
            </a:r>
            <a:r>
              <a:rPr lang="en-US" dirty="0" smtClean="0"/>
              <a:t> </a:t>
            </a:r>
            <a:r>
              <a:rPr lang="en-US" dirty="0"/>
              <a:t>if a deficiency is identified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It is </a:t>
            </a:r>
            <a:r>
              <a:rPr lang="en-US" dirty="0" smtClean="0">
                <a:solidFill>
                  <a:srgbClr val="FF0000"/>
                </a:solidFill>
              </a:rPr>
              <a:t>important </a:t>
            </a:r>
            <a:r>
              <a:rPr lang="en-US" dirty="0" smtClean="0"/>
              <a:t>to </a:t>
            </a:r>
            <a:r>
              <a:rPr lang="en-US" dirty="0"/>
              <a:t>recognize </a:t>
            </a:r>
            <a:r>
              <a:rPr lang="en-US" dirty="0">
                <a:solidFill>
                  <a:srgbClr val="0070C0"/>
                </a:solidFill>
              </a:rPr>
              <a:t>adrenal insufficiency </a:t>
            </a:r>
            <a:r>
              <a:rPr lang="en-US" dirty="0"/>
              <a:t>preoperatively to </a:t>
            </a:r>
            <a:r>
              <a:rPr lang="en-US" dirty="0" smtClean="0"/>
              <a:t>ensure glucocorticoid </a:t>
            </a:r>
            <a:r>
              <a:rPr lang="en-US" u="sng" dirty="0"/>
              <a:t>coverage during surgery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It </a:t>
            </a:r>
            <a:r>
              <a:rPr lang="en-US" dirty="0">
                <a:solidFill>
                  <a:srgbClr val="FF0000"/>
                </a:solidFill>
              </a:rPr>
              <a:t>is likely </a:t>
            </a:r>
            <a:r>
              <a:rPr lang="en-US" dirty="0" smtClean="0">
                <a:solidFill>
                  <a:srgbClr val="FF0000"/>
                </a:solidFill>
              </a:rPr>
              <a:t>important </a:t>
            </a:r>
            <a:r>
              <a:rPr lang="en-US" dirty="0" smtClean="0"/>
              <a:t>to </a:t>
            </a:r>
            <a:r>
              <a:rPr lang="en-US" dirty="0"/>
              <a:t>identify</a:t>
            </a:r>
            <a:r>
              <a:rPr lang="en-US" dirty="0">
                <a:solidFill>
                  <a:srgbClr val="0070C0"/>
                </a:solidFill>
              </a:rPr>
              <a:t> hypothyroidism</a:t>
            </a:r>
            <a:r>
              <a:rPr lang="en-US" dirty="0"/>
              <a:t>, as replacement may</a:t>
            </a:r>
            <a:r>
              <a:rPr lang="en-US" u="sng" dirty="0"/>
              <a:t> </a:t>
            </a:r>
            <a:r>
              <a:rPr lang="en-US" u="sng" dirty="0" smtClean="0"/>
              <a:t>prevent </a:t>
            </a:r>
            <a:r>
              <a:rPr lang="en-US" dirty="0" smtClean="0"/>
              <a:t>potential </a:t>
            </a:r>
            <a:r>
              <a:rPr lang="en-US" dirty="0"/>
              <a:t>surgical </a:t>
            </a:r>
            <a:r>
              <a:rPr lang="en-US" u="sng" dirty="0"/>
              <a:t>complications</a:t>
            </a:r>
            <a:r>
              <a:rPr lang="en-US" dirty="0"/>
              <a:t> (i.e., cardiac </a:t>
            </a:r>
            <a:r>
              <a:rPr lang="en-US" dirty="0" smtClean="0"/>
              <a:t>dysfunction, </a:t>
            </a:r>
            <a:r>
              <a:rPr lang="en-US" dirty="0" err="1" smtClean="0"/>
              <a:t>hyponatremia</a:t>
            </a:r>
            <a:r>
              <a:rPr lang="en-US" dirty="0"/>
              <a:t>, postoperative ileus)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7286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Although found far </a:t>
            </a:r>
            <a:r>
              <a:rPr lang="en-US" u="sng" dirty="0" smtClean="0">
                <a:solidFill>
                  <a:srgbClr val="0070C0"/>
                </a:solidFill>
              </a:rPr>
              <a:t>less common </a:t>
            </a:r>
            <a:r>
              <a:rPr lang="en-US" dirty="0" smtClean="0"/>
              <a:t>in pituitary adenoma patients at </a:t>
            </a:r>
            <a:r>
              <a:rPr lang="en-US" dirty="0" smtClean="0">
                <a:solidFill>
                  <a:srgbClr val="0070C0"/>
                </a:solidFill>
              </a:rPr>
              <a:t>initial presentation</a:t>
            </a:r>
            <a:r>
              <a:rPr lang="en-US" dirty="0" smtClean="0"/>
              <a:t>, diabetes insipidus (</a:t>
            </a:r>
            <a:r>
              <a:rPr lang="en-US" dirty="0" smtClean="0">
                <a:solidFill>
                  <a:srgbClr val="0070C0"/>
                </a:solidFill>
              </a:rPr>
              <a:t>DI</a:t>
            </a:r>
            <a:r>
              <a:rPr lang="en-US" dirty="0" smtClean="0"/>
              <a:t>) can occur, particularly in concert with </a:t>
            </a:r>
            <a:r>
              <a:rPr lang="en-US" dirty="0" err="1" smtClean="0">
                <a:solidFill>
                  <a:srgbClr val="0070C0"/>
                </a:solidFill>
              </a:rPr>
              <a:t>suprasellar</a:t>
            </a:r>
            <a:r>
              <a:rPr lang="en-US" dirty="0" smtClean="0"/>
              <a:t> lesions such as </a:t>
            </a:r>
            <a:r>
              <a:rPr lang="en-US" dirty="0" err="1" smtClean="0"/>
              <a:t>craniopharyngiomas</a:t>
            </a:r>
            <a:r>
              <a:rPr lang="en-US" dirty="0" smtClean="0"/>
              <a:t>, and needs to be </a:t>
            </a:r>
            <a:r>
              <a:rPr lang="en-US" u="sng" dirty="0" smtClean="0"/>
              <a:t>identified and managed </a:t>
            </a:r>
            <a:r>
              <a:rPr lang="en-US" dirty="0" smtClean="0"/>
              <a:t>preoperatively.</a:t>
            </a:r>
          </a:p>
          <a:p>
            <a:r>
              <a:rPr lang="en-US" dirty="0" smtClean="0"/>
              <a:t> A careful </a:t>
            </a:r>
            <a:r>
              <a:rPr lang="en-US" dirty="0" smtClean="0">
                <a:solidFill>
                  <a:srgbClr val="0070C0"/>
                </a:solidFill>
              </a:rPr>
              <a:t>history</a:t>
            </a:r>
            <a:r>
              <a:rPr lang="en-US" dirty="0" smtClean="0"/>
              <a:t>, along with measurement of serum </a:t>
            </a:r>
            <a:r>
              <a:rPr lang="en-US" dirty="0" smtClean="0">
                <a:solidFill>
                  <a:srgbClr val="0070C0"/>
                </a:solidFill>
              </a:rPr>
              <a:t>electrolytes</a:t>
            </a:r>
            <a:r>
              <a:rPr lang="en-US" dirty="0" smtClean="0"/>
              <a:t> and urine</a:t>
            </a:r>
            <a:r>
              <a:rPr lang="en-US" dirty="0" smtClean="0">
                <a:solidFill>
                  <a:srgbClr val="0070C0"/>
                </a:solidFill>
              </a:rPr>
              <a:t> specific gravity</a:t>
            </a:r>
            <a:r>
              <a:rPr lang="en-US" dirty="0" smtClean="0"/>
              <a:t>, will often alert the clinician to this condition.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403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Ideally, all patients </a:t>
            </a:r>
            <a:r>
              <a:rPr lang="en-US" dirty="0" smtClean="0"/>
              <a:t>will receive</a:t>
            </a:r>
            <a:r>
              <a:rPr lang="en-US" u="sng" dirty="0" smtClean="0"/>
              <a:t> </a:t>
            </a:r>
            <a:r>
              <a:rPr lang="en-US" u="sng" dirty="0"/>
              <a:t>replacement </a:t>
            </a:r>
            <a:r>
              <a:rPr lang="en-US" dirty="0"/>
              <a:t>hormonal therapy for </a:t>
            </a:r>
            <a:r>
              <a:rPr lang="en-US" dirty="0">
                <a:solidFill>
                  <a:srgbClr val="0070C0"/>
                </a:solidFill>
              </a:rPr>
              <a:t>adrenal</a:t>
            </a:r>
            <a:r>
              <a:rPr lang="en-US" dirty="0"/>
              <a:t> insufficiency,</a:t>
            </a:r>
          </a:p>
          <a:p>
            <a:pPr marL="109728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  hypothyroidism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dirty="0">
                <a:solidFill>
                  <a:srgbClr val="0070C0"/>
                </a:solidFill>
              </a:rPr>
              <a:t>DI</a:t>
            </a:r>
            <a:r>
              <a:rPr lang="en-US" dirty="0"/>
              <a:t> if indicated prior </a:t>
            </a:r>
            <a:r>
              <a:rPr lang="en-US" dirty="0" smtClean="0"/>
              <a:t>to surgery.</a:t>
            </a:r>
          </a:p>
          <a:p>
            <a:r>
              <a:rPr lang="en-US" dirty="0" smtClean="0"/>
              <a:t> however</a:t>
            </a:r>
            <a:r>
              <a:rPr lang="en-US" dirty="0"/>
              <a:t>, it may </a:t>
            </a:r>
            <a:r>
              <a:rPr lang="en-US" b="1" dirty="0">
                <a:solidFill>
                  <a:srgbClr val="0070C0"/>
                </a:solidFill>
              </a:rPr>
              <a:t>not</a:t>
            </a:r>
            <a:r>
              <a:rPr lang="en-US" dirty="0"/>
              <a:t> be prudent to </a:t>
            </a:r>
            <a:r>
              <a:rPr lang="en-US" b="1" dirty="0">
                <a:solidFill>
                  <a:schemeClr val="accent4"/>
                </a:solidFill>
              </a:rPr>
              <a:t>delay</a:t>
            </a:r>
            <a:r>
              <a:rPr lang="en-US" dirty="0"/>
              <a:t> surgery to </a:t>
            </a:r>
            <a:r>
              <a:rPr lang="en-US" u="sng" dirty="0" smtClean="0"/>
              <a:t>achieve normal </a:t>
            </a:r>
            <a:r>
              <a:rPr lang="en-US" u="sng" dirty="0"/>
              <a:t>replacement </a:t>
            </a:r>
            <a:r>
              <a:rPr lang="en-US" dirty="0"/>
              <a:t>levels (i.e., hypothyroidism) in </a:t>
            </a:r>
            <a:r>
              <a:rPr lang="en-US" dirty="0" smtClean="0"/>
              <a:t>all cases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Initiation </a:t>
            </a:r>
            <a:r>
              <a:rPr lang="en-US" dirty="0"/>
              <a:t>of </a:t>
            </a:r>
            <a:r>
              <a:rPr lang="en-US" dirty="0">
                <a:solidFill>
                  <a:srgbClr val="0070C0"/>
                </a:solidFill>
              </a:rPr>
              <a:t>sex</a:t>
            </a:r>
            <a:r>
              <a:rPr lang="en-US" dirty="0"/>
              <a:t> steroid and </a:t>
            </a:r>
            <a:r>
              <a:rPr lang="en-US" dirty="0">
                <a:solidFill>
                  <a:srgbClr val="0070C0"/>
                </a:solidFill>
              </a:rPr>
              <a:t>GH replacement</a:t>
            </a:r>
            <a:r>
              <a:rPr lang="en-US" dirty="0"/>
              <a:t> </a:t>
            </a:r>
            <a:r>
              <a:rPr lang="en-US" dirty="0" smtClean="0"/>
              <a:t>therapy is </a:t>
            </a:r>
            <a:r>
              <a:rPr lang="en-US" dirty="0"/>
              <a:t>typically deferred until a later point in the </a:t>
            </a:r>
            <a:r>
              <a:rPr lang="en-US" dirty="0" smtClean="0">
                <a:solidFill>
                  <a:srgbClr val="0070C0"/>
                </a:solidFill>
              </a:rPr>
              <a:t>postoperative</a:t>
            </a:r>
            <a:r>
              <a:rPr lang="en-US" dirty="0" smtClean="0"/>
              <a:t> management</a:t>
            </a:r>
            <a:r>
              <a:rPr lang="en-US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6717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/>
              <a:t>patients are generally evaluated for other </a:t>
            </a:r>
            <a:r>
              <a:rPr lang="en-US" u="sng" dirty="0"/>
              <a:t>potential </a:t>
            </a:r>
            <a:r>
              <a:rPr lang="en-US" u="sng" dirty="0" smtClean="0"/>
              <a:t>comorbidities </a:t>
            </a:r>
            <a:r>
              <a:rPr lang="en-US" dirty="0" smtClean="0"/>
              <a:t>including </a:t>
            </a:r>
            <a:r>
              <a:rPr lang="en-US" dirty="0">
                <a:solidFill>
                  <a:srgbClr val="0070C0"/>
                </a:solidFill>
              </a:rPr>
              <a:t>diabetes</a:t>
            </a:r>
            <a:r>
              <a:rPr lang="en-US" dirty="0"/>
              <a:t> mellitus and </a:t>
            </a:r>
            <a:r>
              <a:rPr lang="en-US" dirty="0" smtClean="0">
                <a:solidFill>
                  <a:srgbClr val="0070C0"/>
                </a:solidFill>
              </a:rPr>
              <a:t>cardiopulmonary</a:t>
            </a:r>
            <a:r>
              <a:rPr lang="en-US" dirty="0" smtClean="0"/>
              <a:t> disease </a:t>
            </a:r>
            <a:r>
              <a:rPr lang="en-US" dirty="0"/>
              <a:t>that should be addressed </a:t>
            </a:r>
            <a:r>
              <a:rPr lang="en-US" u="sng" dirty="0"/>
              <a:t>prior to surgery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 Patients with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acromegaly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Cushing</a:t>
            </a:r>
            <a:r>
              <a:rPr lang="en-US" dirty="0"/>
              <a:t> disease </a:t>
            </a:r>
            <a:r>
              <a:rPr lang="en-US" dirty="0" smtClean="0"/>
              <a:t> are particularly prone </a:t>
            </a:r>
            <a:r>
              <a:rPr lang="en-US" dirty="0"/>
              <a:t>to have associated </a:t>
            </a:r>
            <a:r>
              <a:rPr lang="en-US" u="sng" dirty="0"/>
              <a:t>cardiovascular and </a:t>
            </a:r>
            <a:r>
              <a:rPr lang="en-US" u="sng" dirty="0" smtClean="0"/>
              <a:t>metabolic comorbidities </a:t>
            </a:r>
            <a:r>
              <a:rPr lang="en-US" dirty="0" smtClean="0"/>
              <a:t>such as: diabetes mellitus, hypertension, and</a:t>
            </a:r>
          </a:p>
          <a:p>
            <a:pPr marL="109728" indent="0">
              <a:buNone/>
            </a:pPr>
            <a:r>
              <a:rPr lang="en-US" dirty="0" smtClean="0"/>
              <a:t>  cardiac </a:t>
            </a:r>
            <a:r>
              <a:rPr lang="en-US" dirty="0"/>
              <a:t>dysfunction and may benefit </a:t>
            </a:r>
            <a:r>
              <a:rPr lang="en-US" dirty="0" smtClean="0"/>
              <a:t>from preoperative medical </a:t>
            </a:r>
            <a:r>
              <a:rPr lang="en-US" dirty="0"/>
              <a:t>management.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622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>
                <a:solidFill>
                  <a:srgbClr val="0070C0"/>
                </a:solidFill>
              </a:rPr>
              <a:t>There is debate</a:t>
            </a:r>
            <a:r>
              <a:rPr lang="en-US" u="sng" dirty="0"/>
              <a:t> </a:t>
            </a:r>
            <a:r>
              <a:rPr lang="en-US" dirty="0"/>
              <a:t>regarding </a:t>
            </a:r>
            <a:r>
              <a:rPr lang="en-US" u="sng" dirty="0"/>
              <a:t>preoperative</a:t>
            </a:r>
          </a:p>
          <a:p>
            <a:pPr marL="109728" indent="0">
              <a:buNone/>
            </a:pPr>
            <a:r>
              <a:rPr lang="en-US" dirty="0" smtClean="0"/>
              <a:t>  </a:t>
            </a:r>
            <a:r>
              <a:rPr lang="en-US" u="sng" dirty="0" smtClean="0"/>
              <a:t>treatment</a:t>
            </a:r>
            <a:r>
              <a:rPr lang="en-US" dirty="0" smtClean="0"/>
              <a:t> </a:t>
            </a:r>
            <a:r>
              <a:rPr lang="en-US" dirty="0"/>
              <a:t>of acromegaly or Cushing </a:t>
            </a:r>
            <a:r>
              <a:rPr lang="en-US" dirty="0" smtClean="0"/>
              <a:t>disease with </a:t>
            </a:r>
            <a:r>
              <a:rPr lang="en-US" dirty="0" smtClean="0">
                <a:solidFill>
                  <a:srgbClr val="0070C0"/>
                </a:solidFill>
              </a:rPr>
              <a:t>hormone- lowering </a:t>
            </a:r>
            <a:r>
              <a:rPr lang="en-US" dirty="0">
                <a:solidFill>
                  <a:srgbClr val="0070C0"/>
                </a:solidFill>
              </a:rPr>
              <a:t>medications </a:t>
            </a:r>
            <a:r>
              <a:rPr lang="en-US" dirty="0"/>
              <a:t>prior to surgical </a:t>
            </a:r>
            <a:r>
              <a:rPr lang="en-US" dirty="0" smtClean="0"/>
              <a:t>intervention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Currently, there is </a:t>
            </a:r>
            <a:r>
              <a:rPr lang="en-US" dirty="0">
                <a:solidFill>
                  <a:srgbClr val="0070C0"/>
                </a:solidFill>
              </a:rPr>
              <a:t>no consensus </a:t>
            </a:r>
            <a:r>
              <a:rPr lang="en-US" dirty="0"/>
              <a:t>on the </a:t>
            </a:r>
            <a:r>
              <a:rPr lang="en-US" dirty="0" smtClean="0"/>
              <a:t>preoperative </a:t>
            </a:r>
            <a:r>
              <a:rPr lang="en-US" u="sng" dirty="0" smtClean="0"/>
              <a:t>treatment </a:t>
            </a:r>
            <a:r>
              <a:rPr lang="en-US" u="sng" dirty="0"/>
              <a:t>of these diseases </a:t>
            </a:r>
            <a:r>
              <a:rPr lang="en-US" dirty="0"/>
              <a:t>to improve surgical </a:t>
            </a:r>
            <a:r>
              <a:rPr lang="en-US" u="sng" dirty="0" smtClean="0"/>
              <a:t>cure rate</a:t>
            </a:r>
            <a:r>
              <a:rPr lang="en-US" dirty="0"/>
              <a:t>, but there may be a role in </a:t>
            </a:r>
            <a:r>
              <a:rPr lang="en-US" dirty="0">
                <a:solidFill>
                  <a:srgbClr val="0070C0"/>
                </a:solidFill>
              </a:rPr>
              <a:t>improving </a:t>
            </a:r>
            <a:r>
              <a:rPr lang="en-US" dirty="0" smtClean="0">
                <a:solidFill>
                  <a:srgbClr val="0070C0"/>
                </a:solidFill>
              </a:rPr>
              <a:t>comorbidities </a:t>
            </a:r>
            <a:r>
              <a:rPr lang="en-US" dirty="0" smtClean="0"/>
              <a:t>and </a:t>
            </a:r>
            <a:r>
              <a:rPr lang="en-US" dirty="0"/>
              <a:t>reducing </a:t>
            </a:r>
            <a:r>
              <a:rPr lang="en-US" dirty="0" smtClean="0"/>
              <a:t>complications.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9913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209800"/>
            <a:ext cx="7772400" cy="2677711"/>
          </a:xfrm>
        </p:spPr>
        <p:txBody>
          <a:bodyPr>
            <a:normAutofit/>
          </a:bodyPr>
          <a:lstStyle/>
          <a:p>
            <a:pPr algn="ctr"/>
            <a:r>
              <a:rPr lang="en-US" sz="3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POSTOPERATIVE MANAGEMENT </a:t>
            </a:r>
            <a:r>
              <a:rPr lang="en-US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FOLLOWING</a:t>
            </a:r>
          </a:p>
          <a:p>
            <a:pPr algn="ctr"/>
            <a:r>
              <a:rPr lang="en-US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PITUITARY </a:t>
            </a:r>
            <a:r>
              <a:rPr lang="en-US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SURGERY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5410200" y="5791200"/>
            <a:ext cx="2484119" cy="5791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ACE July 2015</a:t>
            </a:r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1219200" y="5791200"/>
            <a:ext cx="2286000" cy="5791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/>
              <a:t>Dr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M.Heidarpour</a:t>
            </a:r>
            <a:endParaRPr lang="en-US" sz="1600" b="1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304800"/>
            <a:ext cx="8686800" cy="4525963"/>
          </a:xfrm>
        </p:spPr>
        <p:txBody>
          <a:bodyPr/>
          <a:lstStyle/>
          <a:p>
            <a:pPr marL="109728" indent="0">
              <a:buNone/>
            </a:pPr>
            <a:r>
              <a:rPr lang="en-US" sz="3200" b="1" dirty="0">
                <a:solidFill>
                  <a:srgbClr val="0070C0"/>
                </a:solidFill>
              </a:rPr>
              <a:t>PERIOPERATIVE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rgbClr val="0070C0"/>
                </a:solidFill>
              </a:rPr>
              <a:t>MANAGEMENT</a:t>
            </a:r>
            <a:endParaRPr lang="en-US" sz="2800" b="1" dirty="0" smtClean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.</a:t>
            </a:r>
            <a:r>
              <a:rPr lang="en-US" dirty="0" smtClean="0"/>
              <a:t>All </a:t>
            </a:r>
            <a:r>
              <a:rPr lang="en-US" dirty="0"/>
              <a:t>patients with </a:t>
            </a:r>
            <a:r>
              <a:rPr lang="en-US" b="1" dirty="0">
                <a:solidFill>
                  <a:srgbClr val="0070C0"/>
                </a:solidFill>
              </a:rPr>
              <a:t>adrenal insufficiency </a:t>
            </a:r>
            <a:r>
              <a:rPr lang="en-US" dirty="0" smtClean="0"/>
              <a:t>identified </a:t>
            </a:r>
            <a:r>
              <a:rPr lang="en-US" u="sng" dirty="0" smtClean="0"/>
              <a:t>preoperatively</a:t>
            </a:r>
            <a:r>
              <a:rPr lang="en-US" dirty="0" smtClean="0"/>
              <a:t> </a:t>
            </a:r>
            <a:r>
              <a:rPr lang="en-US" dirty="0"/>
              <a:t>should be treated with </a:t>
            </a:r>
            <a:r>
              <a:rPr lang="en-US" u="sng" dirty="0">
                <a:solidFill>
                  <a:srgbClr val="0070C0"/>
                </a:solidFill>
              </a:rPr>
              <a:t>stress</a:t>
            </a:r>
            <a:r>
              <a:rPr lang="en-US" u="sng" dirty="0"/>
              <a:t>-</a:t>
            </a:r>
            <a:r>
              <a:rPr lang="en-US" u="sng" dirty="0">
                <a:solidFill>
                  <a:srgbClr val="0070C0"/>
                </a:solidFill>
              </a:rPr>
              <a:t>dose</a:t>
            </a:r>
            <a:r>
              <a:rPr lang="en-US" dirty="0"/>
              <a:t> </a:t>
            </a:r>
            <a:r>
              <a:rPr lang="en-US" dirty="0" smtClean="0"/>
              <a:t>glucocorticoid treatment </a:t>
            </a:r>
            <a:r>
              <a:rPr lang="en-US" dirty="0">
                <a:solidFill>
                  <a:srgbClr val="0070C0"/>
                </a:solidFill>
              </a:rPr>
              <a:t>both </a:t>
            </a:r>
            <a:r>
              <a:rPr lang="en-US" dirty="0" err="1">
                <a:solidFill>
                  <a:srgbClr val="0070C0"/>
                </a:solidFill>
              </a:rPr>
              <a:t>peri</a:t>
            </a:r>
            <a:r>
              <a:rPr lang="en-US" dirty="0">
                <a:solidFill>
                  <a:srgbClr val="0070C0"/>
                </a:solidFill>
              </a:rPr>
              <a:t>- and post</a:t>
            </a:r>
            <a:r>
              <a:rPr lang="en-US" dirty="0"/>
              <a:t>operatively, </a:t>
            </a:r>
            <a:r>
              <a:rPr lang="en-US" dirty="0" smtClean="0"/>
              <a:t>with </a:t>
            </a:r>
            <a:r>
              <a:rPr lang="en-US" dirty="0"/>
              <a:t>postoperative testing for endogenous production only </a:t>
            </a:r>
            <a:r>
              <a:rPr lang="en-US" dirty="0" smtClean="0"/>
              <a:t>if there </a:t>
            </a:r>
            <a:r>
              <a:rPr lang="en-US" dirty="0"/>
              <a:t>is likelihood for a return to normal </a:t>
            </a:r>
            <a:r>
              <a:rPr lang="en-US" dirty="0" err="1" smtClean="0"/>
              <a:t>hypothalamicpituitary</a:t>
            </a:r>
            <a:r>
              <a:rPr lang="en-US" dirty="0" smtClean="0"/>
              <a:t>-adrenal </a:t>
            </a:r>
            <a:r>
              <a:rPr lang="en-US" dirty="0"/>
              <a:t>axis function.</a:t>
            </a:r>
          </a:p>
        </p:txBody>
      </p:sp>
    </p:spTree>
    <p:extLst>
      <p:ext uri="{BB962C8B-B14F-4D97-AF65-F5344CB8AC3E}">
        <p14:creationId xmlns:p14="http://schemas.microsoft.com/office/powerpoint/2010/main" val="27339296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For patients with </a:t>
            </a:r>
            <a:r>
              <a:rPr lang="en-US" b="1" dirty="0" smtClean="0">
                <a:solidFill>
                  <a:srgbClr val="0070C0"/>
                </a:solidFill>
              </a:rPr>
              <a:t>normal</a:t>
            </a:r>
            <a:r>
              <a:rPr lang="en-US" dirty="0" smtClean="0"/>
              <a:t> preoperative </a:t>
            </a:r>
            <a:r>
              <a:rPr lang="en-US" dirty="0"/>
              <a:t>adrenal </a:t>
            </a:r>
            <a:r>
              <a:rPr lang="en-US" dirty="0" smtClean="0"/>
              <a:t>function: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glucocorticoids</a:t>
            </a:r>
            <a:r>
              <a:rPr lang="en-US" u="sng" dirty="0">
                <a:solidFill>
                  <a:srgbClr val="0070C0"/>
                </a:solidFill>
              </a:rPr>
              <a:t> may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/>
              <a:t>be administered </a:t>
            </a:r>
            <a:r>
              <a:rPr lang="en-US" dirty="0" err="1"/>
              <a:t>perioperatively</a:t>
            </a:r>
            <a:r>
              <a:rPr lang="en-US" dirty="0"/>
              <a:t> to cover for potential </a:t>
            </a:r>
            <a:r>
              <a:rPr lang="en-US" dirty="0" smtClean="0">
                <a:solidFill>
                  <a:srgbClr val="0070C0"/>
                </a:solidFill>
              </a:rPr>
              <a:t>iatrogenic</a:t>
            </a:r>
            <a:r>
              <a:rPr lang="en-US" dirty="0" smtClean="0"/>
              <a:t> adrenal </a:t>
            </a:r>
            <a:r>
              <a:rPr lang="en-US" dirty="0"/>
              <a:t>insufficiency. 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However</a:t>
            </a:r>
            <a:r>
              <a:rPr lang="en-US" dirty="0"/>
              <a:t>, protocols in </a:t>
            </a:r>
            <a:r>
              <a:rPr lang="en-US" dirty="0" smtClean="0"/>
              <a:t>many centers </a:t>
            </a:r>
            <a:r>
              <a:rPr lang="en-US" dirty="0"/>
              <a:t>involve </a:t>
            </a:r>
            <a:r>
              <a:rPr lang="en-US" u="sng" dirty="0">
                <a:solidFill>
                  <a:srgbClr val="0070C0"/>
                </a:solidFill>
              </a:rPr>
              <a:t>steroid sparing management </a:t>
            </a:r>
            <a:r>
              <a:rPr lang="en-US" dirty="0"/>
              <a:t>both </a:t>
            </a:r>
            <a:r>
              <a:rPr lang="en-US" dirty="0" err="1"/>
              <a:t>peri</a:t>
            </a:r>
            <a:r>
              <a:rPr lang="en-US" dirty="0"/>
              <a:t>- </a:t>
            </a:r>
            <a:r>
              <a:rPr lang="en-US" dirty="0" smtClean="0"/>
              <a:t>and postoperatively </a:t>
            </a:r>
            <a:r>
              <a:rPr lang="en-US" dirty="0"/>
              <a:t>to </a:t>
            </a:r>
            <a:r>
              <a:rPr lang="en-US" u="sng" dirty="0"/>
              <a:t>avoid</a:t>
            </a:r>
            <a:r>
              <a:rPr lang="en-US" dirty="0"/>
              <a:t> </a:t>
            </a:r>
            <a:r>
              <a:rPr lang="en-US" dirty="0" smtClean="0">
                <a:solidFill>
                  <a:srgbClr val="0070C0"/>
                </a:solidFill>
              </a:rPr>
              <a:t>unnecessary exposure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dirty="0" smtClean="0"/>
              <a:t>glucocorticoids if possible.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13307"/>
            <a:ext cx="8229600" cy="1143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0792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Preoperative glucocorticoids</a:t>
            </a:r>
            <a:b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in </a:t>
            </a:r>
            <a:r>
              <a:rPr lang="en-US" sz="32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cushing</a:t>
            </a: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disease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  <a:p>
            <a:r>
              <a:rPr lang="en-US" dirty="0" smtClean="0"/>
              <a:t>Preoperative </a:t>
            </a:r>
            <a:r>
              <a:rPr lang="en-US" dirty="0"/>
              <a:t>glucocorticoid replacement is </a:t>
            </a:r>
            <a:r>
              <a:rPr lang="en-US" b="1" dirty="0">
                <a:solidFill>
                  <a:srgbClr val="0070C0"/>
                </a:solidFill>
              </a:rPr>
              <a:t>not necessary </a:t>
            </a:r>
            <a:r>
              <a:rPr lang="en-US" dirty="0"/>
              <a:t>unless </a:t>
            </a:r>
            <a:r>
              <a:rPr lang="en-US" u="sng" dirty="0"/>
              <a:t>cortisol production </a:t>
            </a:r>
            <a:r>
              <a:rPr lang="en-US" dirty="0"/>
              <a:t>has been </a:t>
            </a:r>
            <a:r>
              <a:rPr lang="en-US" dirty="0">
                <a:solidFill>
                  <a:srgbClr val="0070C0"/>
                </a:solidFill>
              </a:rPr>
              <a:t>blocked</a:t>
            </a:r>
            <a:r>
              <a:rPr lang="en-US" dirty="0"/>
              <a:t> by adrenal enzyme</a:t>
            </a:r>
            <a:r>
              <a:rPr lang="en-US" u="sng" dirty="0"/>
              <a:t> inhibitors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this instance, the patient should be treated </a:t>
            </a:r>
            <a:r>
              <a:rPr lang="en-US" dirty="0">
                <a:solidFill>
                  <a:srgbClr val="0070C0"/>
                </a:solidFill>
              </a:rPr>
              <a:t>like</a:t>
            </a:r>
            <a:r>
              <a:rPr lang="en-US" dirty="0"/>
              <a:t> a patient with </a:t>
            </a:r>
            <a:r>
              <a:rPr lang="en-US" u="sng" dirty="0"/>
              <a:t>adrenal insufficiency</a:t>
            </a:r>
            <a:r>
              <a:rPr lang="en-US" dirty="0"/>
              <a:t>. 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                                                       </a:t>
            </a:r>
            <a:r>
              <a:rPr lang="en-US" sz="1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18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uptodate</a:t>
            </a:r>
            <a:endParaRPr lang="en-US" sz="1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1741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41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 </a:t>
            </a:r>
            <a:r>
              <a:rPr lang="en-US" sz="41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patterns are </a:t>
            </a:r>
            <a:r>
              <a:rPr lang="en-US" sz="41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variable: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Some </a:t>
            </a:r>
            <a:r>
              <a:rPr lang="en-US" dirty="0"/>
              <a:t>surgeons do</a:t>
            </a:r>
            <a:r>
              <a:rPr lang="en-US" dirty="0">
                <a:solidFill>
                  <a:srgbClr val="0070C0"/>
                </a:solidFill>
              </a:rPr>
              <a:t> not </a:t>
            </a:r>
            <a:r>
              <a:rPr lang="en-US" dirty="0"/>
              <a:t>administer </a:t>
            </a:r>
            <a:r>
              <a:rPr lang="en-US" dirty="0" smtClean="0"/>
              <a:t>glucocorticoids.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800" dirty="0"/>
              <a:t>others</a:t>
            </a:r>
            <a:r>
              <a:rPr lang="en-US" dirty="0"/>
              <a:t> give </a:t>
            </a:r>
            <a:r>
              <a:rPr lang="en-US" dirty="0">
                <a:solidFill>
                  <a:srgbClr val="0070C0"/>
                </a:solidFill>
              </a:rPr>
              <a:t>higher than normal </a:t>
            </a:r>
            <a:r>
              <a:rPr lang="en-US" dirty="0"/>
              <a:t>glucocorticoid replacement </a:t>
            </a:r>
            <a:r>
              <a:rPr lang="en-US" dirty="0" err="1">
                <a:solidFill>
                  <a:srgbClr val="0070C0"/>
                </a:solidFill>
              </a:rPr>
              <a:t>intra</a:t>
            </a:r>
            <a:r>
              <a:rPr lang="en-US" dirty="0" err="1"/>
              <a:t>operatively</a:t>
            </a:r>
            <a:r>
              <a:rPr lang="en-US" dirty="0"/>
              <a:t> and for </a:t>
            </a:r>
            <a:r>
              <a:rPr lang="en-US" u="sng" dirty="0"/>
              <a:t>one to three </a:t>
            </a:r>
            <a:r>
              <a:rPr lang="en-US" dirty="0"/>
              <a:t>days </a:t>
            </a:r>
            <a:r>
              <a:rPr lang="en-US" dirty="0">
                <a:solidFill>
                  <a:srgbClr val="0070C0"/>
                </a:solidFill>
              </a:rPr>
              <a:t>post</a:t>
            </a:r>
            <a:r>
              <a:rPr lang="en-US" dirty="0"/>
              <a:t>operatively to </a:t>
            </a:r>
            <a:r>
              <a:rPr lang="en-US" dirty="0">
                <a:solidFill>
                  <a:srgbClr val="0070C0"/>
                </a:solidFill>
              </a:rPr>
              <a:t>avoid</a:t>
            </a:r>
            <a:r>
              <a:rPr lang="en-US" dirty="0"/>
              <a:t> symptoms and signs of acute steroid </a:t>
            </a:r>
            <a:r>
              <a:rPr lang="en-US" dirty="0">
                <a:solidFill>
                  <a:srgbClr val="0070C0"/>
                </a:solidFill>
              </a:rPr>
              <a:t>withdrawal</a:t>
            </a:r>
            <a:r>
              <a:rPr lang="en-US" dirty="0"/>
              <a:t> </a:t>
            </a:r>
            <a:r>
              <a:rPr lang="en-US" dirty="0" smtClean="0"/>
              <a:t>. </a:t>
            </a:r>
            <a:r>
              <a:rPr lang="en-US" dirty="0"/>
              <a:t>There have been no comparisons of the benefits of one or the other approach</a:t>
            </a:r>
            <a:r>
              <a:rPr lang="en-US" dirty="0" smtClean="0"/>
              <a:t>. </a:t>
            </a:r>
            <a:r>
              <a:rPr lang="en-US" u="sng" dirty="0" smtClean="0"/>
              <a:t>One </a:t>
            </a:r>
            <a:r>
              <a:rPr lang="en-US" u="sng" dirty="0"/>
              <a:t>typical regimen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rgbClr val="0070C0"/>
                </a:solidFill>
              </a:rPr>
              <a:t>dexamethasone</a:t>
            </a:r>
            <a:r>
              <a:rPr lang="en-US" dirty="0" smtClean="0"/>
              <a:t> 0.5 mg every </a:t>
            </a:r>
            <a:r>
              <a:rPr lang="en-US" dirty="0"/>
              <a:t>six hours for four doses only, </a:t>
            </a:r>
            <a:r>
              <a:rPr lang="en-US" dirty="0" err="1"/>
              <a:t>eg</a:t>
            </a:r>
            <a:r>
              <a:rPr lang="en-US" dirty="0"/>
              <a:t>, only 24 hours of glucocorticoid therapy</a:t>
            </a:r>
            <a:r>
              <a:rPr lang="en-US" dirty="0" smtClean="0"/>
              <a:t>.           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                                                             </a:t>
            </a:r>
            <a:r>
              <a:rPr lang="en-US" sz="17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17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uptodate</a:t>
            </a:r>
            <a:endParaRPr lang="en-US" sz="17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6013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Peri</a:t>
            </a:r>
            <a:r>
              <a:rPr lang="en-US" dirty="0"/>
              <a:t>operative glucocorticoid therapy entails virtually </a:t>
            </a:r>
            <a:r>
              <a:rPr lang="en-US" dirty="0">
                <a:solidFill>
                  <a:srgbClr val="0070C0"/>
                </a:solidFill>
              </a:rPr>
              <a:t>no risk </a:t>
            </a:r>
            <a:r>
              <a:rPr lang="en-US" dirty="0"/>
              <a:t>for the patient, except that it must be </a:t>
            </a:r>
            <a:r>
              <a:rPr lang="en-US" dirty="0">
                <a:solidFill>
                  <a:srgbClr val="0070C0"/>
                </a:solidFill>
              </a:rPr>
              <a:t>stopped for 24 hours </a:t>
            </a:r>
            <a:r>
              <a:rPr lang="en-US" dirty="0"/>
              <a:t>before serum cortisol can be measured to assess </a:t>
            </a:r>
            <a:r>
              <a:rPr lang="en-US" u="sng" dirty="0" smtClean="0"/>
              <a:t>cure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Glucocorticoid </a:t>
            </a:r>
            <a:r>
              <a:rPr lang="en-US" dirty="0"/>
              <a:t>replacement can be</a:t>
            </a:r>
            <a:r>
              <a:rPr lang="en-US" dirty="0">
                <a:solidFill>
                  <a:srgbClr val="0070C0"/>
                </a:solidFill>
              </a:rPr>
              <a:t> held </a:t>
            </a:r>
            <a:r>
              <a:rPr lang="en-US" dirty="0"/>
              <a:t>for </a:t>
            </a:r>
            <a:r>
              <a:rPr lang="en-US" dirty="0">
                <a:solidFill>
                  <a:srgbClr val="0070C0"/>
                </a:solidFill>
              </a:rPr>
              <a:t>a few days</a:t>
            </a:r>
            <a:r>
              <a:rPr lang="en-US" dirty="0"/>
              <a:t>, with </a:t>
            </a:r>
            <a:r>
              <a:rPr lang="en-US" dirty="0">
                <a:solidFill>
                  <a:srgbClr val="0070C0"/>
                </a:solidFill>
              </a:rPr>
              <a:t>careful observation </a:t>
            </a:r>
            <a:r>
              <a:rPr lang="en-US" dirty="0"/>
              <a:t>for the development of adrenal insufficiency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sz="1800" dirty="0" smtClean="0"/>
              <a:t>                                                                                 </a:t>
            </a:r>
            <a:r>
              <a:rPr lang="en-US" sz="1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18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uptodate</a:t>
            </a:r>
            <a:endParaRPr lang="en-US" sz="1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>
              <a:buNone/>
            </a:pPr>
            <a:r>
              <a:rPr lang="en-US" dirty="0"/>
              <a:t> 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469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 Other complications, apart from surgically-related morbidity, include </a:t>
            </a:r>
            <a:r>
              <a:rPr lang="en-US" dirty="0">
                <a:solidFill>
                  <a:srgbClr val="0070C0"/>
                </a:solidFill>
              </a:rPr>
              <a:t>venous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thrombosis</a:t>
            </a:r>
            <a:r>
              <a:rPr lang="en-US" dirty="0"/>
              <a:t> and </a:t>
            </a:r>
            <a:r>
              <a:rPr lang="en-US" dirty="0">
                <a:solidFill>
                  <a:srgbClr val="0070C0"/>
                </a:solidFill>
              </a:rPr>
              <a:t>infection</a:t>
            </a:r>
            <a:r>
              <a:rPr lang="en-US" dirty="0"/>
              <a:t>, which occurred in four and one patients, </a:t>
            </a:r>
            <a:r>
              <a:rPr lang="en-US" dirty="0" smtClean="0"/>
              <a:t>respectively</a:t>
            </a:r>
            <a:r>
              <a:rPr lang="en-US" dirty="0"/>
              <a:t>.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  </a:t>
            </a:r>
          </a:p>
          <a:p>
            <a:r>
              <a:rPr lang="en-US" dirty="0" smtClean="0"/>
              <a:t> </a:t>
            </a:r>
            <a:r>
              <a:rPr lang="en-US" dirty="0"/>
              <a:t>Since the risk of </a:t>
            </a:r>
            <a:r>
              <a:rPr lang="en-US" dirty="0">
                <a:solidFill>
                  <a:srgbClr val="0070C0"/>
                </a:solidFill>
              </a:rPr>
              <a:t>thromboembolic</a:t>
            </a:r>
            <a:r>
              <a:rPr lang="en-US" dirty="0"/>
              <a:t> complications is increased in Cushing's syndrome, </a:t>
            </a:r>
            <a:r>
              <a:rPr lang="en-US" dirty="0">
                <a:solidFill>
                  <a:srgbClr val="0070C0"/>
                </a:solidFill>
              </a:rPr>
              <a:t>perioperative prophylaxis </a:t>
            </a:r>
            <a:r>
              <a:rPr lang="en-US" dirty="0"/>
              <a:t>seems warranted in patients who are not ambulatory within a few days of surgery 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r>
              <a:rPr lang="en-US" dirty="0" smtClean="0"/>
              <a:t>                                                 </a:t>
            </a:r>
            <a:r>
              <a:rPr lang="en-US" sz="1800" dirty="0" smtClean="0">
                <a:solidFill>
                  <a:srgbClr val="0070C0"/>
                </a:solidFill>
              </a:rPr>
              <a:t>.</a:t>
            </a:r>
            <a:r>
              <a:rPr lang="en-US" sz="1800" dirty="0" err="1" smtClean="0">
                <a:solidFill>
                  <a:srgbClr val="0070C0"/>
                </a:solidFill>
              </a:rPr>
              <a:t>uptodate</a:t>
            </a: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74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b="1" dirty="0">
                <a:solidFill>
                  <a:srgbClr val="0070C0"/>
                </a:solidFill>
              </a:rPr>
              <a:t>POSTOPERATIVE MANAGEMENT</a:t>
            </a:r>
            <a:endParaRPr lang="en-US" sz="2800" b="1" dirty="0" smtClean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The </a:t>
            </a:r>
            <a:r>
              <a:rPr lang="en-US" dirty="0"/>
              <a:t>general framework for postoperative </a:t>
            </a:r>
            <a:r>
              <a:rPr lang="en-US" dirty="0" smtClean="0"/>
              <a:t>management of </a:t>
            </a:r>
            <a:r>
              <a:rPr lang="en-US" dirty="0"/>
              <a:t>patients undergoing pituitary tumor surgery can be </a:t>
            </a:r>
            <a:r>
              <a:rPr lang="en-US" dirty="0" smtClean="0"/>
              <a:t>considered to </a:t>
            </a:r>
            <a:r>
              <a:rPr lang="en-US" dirty="0"/>
              <a:t>occur in </a:t>
            </a:r>
            <a:r>
              <a:rPr lang="en-US" b="1" dirty="0">
                <a:solidFill>
                  <a:srgbClr val="0070C0"/>
                </a:solidFill>
              </a:rPr>
              <a:t>2 main </a:t>
            </a:r>
            <a:r>
              <a:rPr lang="en-US" dirty="0"/>
              <a:t>phases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 smtClean="0"/>
              <a:t>early postoperative period </a:t>
            </a:r>
          </a:p>
          <a:p>
            <a:r>
              <a:rPr lang="en-US" dirty="0" smtClean="0"/>
              <a:t>longer </a:t>
            </a:r>
            <a:r>
              <a:rPr lang="en-US" dirty="0"/>
              <a:t>term outpatient follow-up period,</a:t>
            </a:r>
          </a:p>
          <a:p>
            <a:pPr marL="109728" indent="0">
              <a:buNone/>
            </a:pP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</a:t>
            </a:r>
            <a:r>
              <a:rPr lang="en-US" i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initial outpatient management </a:t>
            </a:r>
          </a:p>
          <a:p>
            <a:pPr marL="109728" indent="0">
              <a:buNone/>
            </a:pPr>
            <a:r>
              <a:rPr lang="en-US" i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* long-term observation</a:t>
            </a:r>
            <a:endParaRPr lang="en-US" i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46978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/>
          <a:lstStyle/>
          <a:p>
            <a:pPr marL="109728" indent="0">
              <a:buNone/>
            </a:pPr>
            <a:r>
              <a:rPr lang="en-US" sz="3200" b="1" dirty="0">
                <a:solidFill>
                  <a:srgbClr val="0070C0"/>
                </a:solidFill>
              </a:rPr>
              <a:t>Early Postoperative Management</a:t>
            </a:r>
            <a:endParaRPr lang="en-US" sz="2800" b="1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postoperative inpatient stay typically lasts from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1 to </a:t>
            </a:r>
            <a:r>
              <a:rPr lang="en-US" dirty="0">
                <a:solidFill>
                  <a:srgbClr val="0070C0"/>
                </a:solidFill>
              </a:rPr>
              <a:t>3 </a:t>
            </a:r>
            <a:r>
              <a:rPr lang="en-US" dirty="0"/>
              <a:t>nights 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u="sng" dirty="0" smtClean="0">
                <a:solidFill>
                  <a:srgbClr val="0070C0"/>
                </a:solidFill>
              </a:rPr>
              <a:t>Serious complications </a:t>
            </a:r>
            <a:r>
              <a:rPr lang="en-US" dirty="0"/>
              <a:t>following </a:t>
            </a:r>
            <a:r>
              <a:rPr lang="en-US" dirty="0" smtClean="0"/>
              <a:t>pituitary adenoma </a:t>
            </a:r>
            <a:r>
              <a:rPr lang="en-US" dirty="0"/>
              <a:t>surgery are relatively </a:t>
            </a:r>
            <a:r>
              <a:rPr lang="en-US" dirty="0">
                <a:solidFill>
                  <a:srgbClr val="0070C0"/>
                </a:solidFill>
              </a:rPr>
              <a:t>uncommon</a:t>
            </a:r>
            <a:r>
              <a:rPr lang="en-US" dirty="0"/>
              <a:t>, </a:t>
            </a:r>
            <a:r>
              <a:rPr lang="en-US" dirty="0" smtClean="0"/>
              <a:t>particularly </a:t>
            </a:r>
            <a:r>
              <a:rPr lang="en-US" dirty="0"/>
              <a:t>with an </a:t>
            </a:r>
            <a:r>
              <a:rPr lang="en-US" u="sng" dirty="0"/>
              <a:t>experienced</a:t>
            </a:r>
            <a:r>
              <a:rPr lang="en-US" dirty="0"/>
              <a:t> surgical team. </a:t>
            </a:r>
          </a:p>
        </p:txBody>
      </p:sp>
    </p:spTree>
    <p:extLst>
      <p:ext uri="{BB962C8B-B14F-4D97-AF65-F5344CB8AC3E}">
        <p14:creationId xmlns:p14="http://schemas.microsoft.com/office/powerpoint/2010/main" val="36568918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85489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TSS </a:t>
            </a:r>
            <a:r>
              <a:rPr lang="en-US" dirty="0"/>
              <a:t>patients </a:t>
            </a:r>
            <a:r>
              <a:rPr lang="en-US" dirty="0" smtClean="0"/>
              <a:t>warrant </a:t>
            </a:r>
            <a:r>
              <a:rPr lang="en-US" u="sng" dirty="0" smtClean="0"/>
              <a:t>careful monitoring </a:t>
            </a:r>
            <a:r>
              <a:rPr lang="en-US" dirty="0" smtClean="0"/>
              <a:t>for at </a:t>
            </a:r>
            <a:r>
              <a:rPr lang="en-US" dirty="0"/>
              <a:t>least the </a:t>
            </a:r>
            <a:r>
              <a:rPr lang="en-US" b="1" dirty="0">
                <a:solidFill>
                  <a:schemeClr val="accent4"/>
                </a:solidFill>
              </a:rPr>
              <a:t>first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/>
              <a:t>postoperative </a:t>
            </a:r>
            <a:r>
              <a:rPr lang="en-US" dirty="0">
                <a:solidFill>
                  <a:schemeClr val="accent4"/>
                </a:solidFill>
              </a:rPr>
              <a:t>night</a:t>
            </a:r>
            <a:r>
              <a:rPr lang="en-US" dirty="0"/>
              <a:t> and then typically </a:t>
            </a:r>
            <a:r>
              <a:rPr lang="en-US" dirty="0" smtClean="0"/>
              <a:t>in a </a:t>
            </a:r>
            <a:r>
              <a:rPr lang="en-US" dirty="0">
                <a:solidFill>
                  <a:schemeClr val="accent4"/>
                </a:solidFill>
              </a:rPr>
              <a:t>monitored bed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t </a:t>
            </a:r>
            <a:r>
              <a:rPr lang="en-US" dirty="0"/>
              <a:t>many pituitary </a:t>
            </a:r>
            <a:r>
              <a:rPr lang="en-US" dirty="0" smtClean="0"/>
              <a:t>centers, </a:t>
            </a:r>
            <a:r>
              <a:rPr lang="en-US" u="sng" dirty="0" smtClean="0"/>
              <a:t>Foley </a:t>
            </a:r>
            <a:r>
              <a:rPr lang="en-US" u="sng" dirty="0"/>
              <a:t>catheters </a:t>
            </a:r>
            <a:r>
              <a:rPr lang="en-US" dirty="0"/>
              <a:t>are removed </a:t>
            </a:r>
            <a:r>
              <a:rPr lang="en-US" dirty="0" smtClean="0"/>
              <a:t>after </a:t>
            </a:r>
            <a:r>
              <a:rPr lang="en-US" dirty="0"/>
              <a:t>surgery, and </a:t>
            </a:r>
            <a:r>
              <a:rPr lang="en-US" u="sng" dirty="0" smtClean="0"/>
              <a:t>arterial lines </a:t>
            </a:r>
            <a:r>
              <a:rPr lang="en-US" dirty="0"/>
              <a:t>are not routinely </a:t>
            </a:r>
            <a:r>
              <a:rPr lang="en-US" dirty="0" smtClean="0"/>
              <a:t>used. </a:t>
            </a:r>
          </a:p>
          <a:p>
            <a:endParaRPr lang="en-US" dirty="0" smtClean="0"/>
          </a:p>
          <a:p>
            <a:r>
              <a:rPr lang="en-US" dirty="0" smtClean="0"/>
              <a:t>More </a:t>
            </a:r>
            <a:r>
              <a:rPr lang="en-US" u="sng" dirty="0"/>
              <a:t>invasive </a:t>
            </a:r>
            <a:r>
              <a:rPr lang="en-US" u="sng" dirty="0" smtClean="0"/>
              <a:t>monitoring </a:t>
            </a:r>
            <a:r>
              <a:rPr lang="en-US" dirty="0" smtClean="0"/>
              <a:t>may </a:t>
            </a:r>
            <a:r>
              <a:rPr lang="en-US" dirty="0"/>
              <a:t>be used </a:t>
            </a:r>
            <a:r>
              <a:rPr lang="en-US" dirty="0">
                <a:solidFill>
                  <a:schemeClr val="accent4"/>
                </a:solidFill>
              </a:rPr>
              <a:t>selectively</a:t>
            </a:r>
            <a:r>
              <a:rPr lang="en-US" dirty="0"/>
              <a:t> for patients with significant </a:t>
            </a:r>
            <a:r>
              <a:rPr lang="en-US" dirty="0" smtClean="0"/>
              <a:t>medical </a:t>
            </a:r>
            <a:r>
              <a:rPr lang="en-US" dirty="0" smtClean="0">
                <a:solidFill>
                  <a:schemeClr val="accent4"/>
                </a:solidFill>
              </a:rPr>
              <a:t>comorbidities</a:t>
            </a:r>
            <a:r>
              <a:rPr lang="en-US" dirty="0" smtClean="0"/>
              <a:t> </a:t>
            </a:r>
            <a:r>
              <a:rPr lang="en-US" dirty="0"/>
              <a:t>or those with </a:t>
            </a:r>
            <a:r>
              <a:rPr lang="en-US" dirty="0">
                <a:solidFill>
                  <a:schemeClr val="accent4"/>
                </a:solidFill>
              </a:rPr>
              <a:t>large</a:t>
            </a:r>
            <a:r>
              <a:rPr lang="en-US" dirty="0"/>
              <a:t> or </a:t>
            </a:r>
            <a:r>
              <a:rPr lang="en-US" dirty="0">
                <a:solidFill>
                  <a:schemeClr val="accent4"/>
                </a:solidFill>
              </a:rPr>
              <a:t>complex</a:t>
            </a:r>
            <a:r>
              <a:rPr lang="en-US" dirty="0"/>
              <a:t> </a:t>
            </a:r>
            <a:r>
              <a:rPr lang="en-US" dirty="0" err="1" smtClean="0"/>
              <a:t>parasellar</a:t>
            </a:r>
            <a:r>
              <a:rPr lang="en-US" dirty="0"/>
              <a:t> </a:t>
            </a:r>
            <a:r>
              <a:rPr lang="en-US" dirty="0" smtClean="0"/>
              <a:t>lesions </a:t>
            </a:r>
            <a:r>
              <a:rPr lang="en-US" dirty="0"/>
              <a:t>(e.g., giant or highly invasive pituitary </a:t>
            </a:r>
            <a:r>
              <a:rPr lang="en-US" dirty="0" smtClean="0"/>
              <a:t>adenomas, </a:t>
            </a:r>
            <a:r>
              <a:rPr lang="en-US" dirty="0" err="1" smtClean="0"/>
              <a:t>craniopharyngiomas</a:t>
            </a:r>
            <a:r>
              <a:rPr lang="en-US" dirty="0"/>
              <a:t>, and </a:t>
            </a:r>
            <a:r>
              <a:rPr lang="en-US" dirty="0" err="1"/>
              <a:t>meningiomas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5883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Major complications </a:t>
            </a:r>
            <a:r>
              <a:rPr lang="en-US" dirty="0"/>
              <a:t>in the immediate </a:t>
            </a:r>
            <a:r>
              <a:rPr lang="en-US" dirty="0" smtClean="0"/>
              <a:t>postoperative period </a:t>
            </a:r>
            <a:r>
              <a:rPr lang="en-US" dirty="0"/>
              <a:t>after TSS can be categorized into </a:t>
            </a:r>
            <a:r>
              <a:rPr lang="en-US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surgical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endocrine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70C0"/>
                </a:solidFill>
              </a:rPr>
              <a:t>most </a:t>
            </a:r>
            <a:r>
              <a:rPr lang="en-US" dirty="0">
                <a:solidFill>
                  <a:srgbClr val="0070C0"/>
                </a:solidFill>
              </a:rPr>
              <a:t>serious </a:t>
            </a:r>
            <a:r>
              <a:rPr lang="en-US" dirty="0"/>
              <a:t>early </a:t>
            </a:r>
            <a:r>
              <a:rPr lang="en-US" dirty="0" smtClean="0"/>
              <a:t>surgical complications(typically </a:t>
            </a:r>
            <a:r>
              <a:rPr lang="en-US" dirty="0"/>
              <a:t>seen within </a:t>
            </a:r>
            <a:r>
              <a:rPr lang="en-US" dirty="0">
                <a:solidFill>
                  <a:srgbClr val="0070C0"/>
                </a:solidFill>
              </a:rPr>
              <a:t>24-48</a:t>
            </a:r>
            <a:r>
              <a:rPr lang="en-US" dirty="0"/>
              <a:t> hours of surgery) </a:t>
            </a:r>
            <a:r>
              <a:rPr lang="en-US" dirty="0" smtClean="0"/>
              <a:t>include </a:t>
            </a:r>
            <a:r>
              <a:rPr lang="en-US" dirty="0" err="1" smtClean="0">
                <a:solidFill>
                  <a:srgbClr val="0070C0"/>
                </a:solidFill>
              </a:rPr>
              <a:t>sellar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hematoma</a:t>
            </a:r>
            <a:r>
              <a:rPr lang="en-US" dirty="0"/>
              <a:t>,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often</a:t>
            </a:r>
            <a:r>
              <a:rPr lang="en-US" dirty="0"/>
              <a:t> with associated </a:t>
            </a:r>
            <a:r>
              <a:rPr lang="en-US" u="sng" dirty="0"/>
              <a:t>visual loss</a:t>
            </a:r>
            <a:r>
              <a:rPr lang="en-US" dirty="0"/>
              <a:t>, </a:t>
            </a:r>
            <a:r>
              <a:rPr lang="en-US" u="sng" dirty="0" smtClean="0"/>
              <a:t>diplopia</a:t>
            </a:r>
            <a:r>
              <a:rPr lang="en-US" dirty="0" smtClean="0"/>
              <a:t>, and/or </a:t>
            </a:r>
            <a:r>
              <a:rPr lang="en-US" u="sng" dirty="0"/>
              <a:t>headache</a:t>
            </a:r>
            <a:r>
              <a:rPr lang="en-US" dirty="0"/>
              <a:t> and cerebrospinal fluid </a:t>
            </a:r>
            <a:r>
              <a:rPr lang="en-US" u="sng" dirty="0"/>
              <a:t>(CSF) leak</a:t>
            </a:r>
            <a:r>
              <a:rPr lang="en-US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0438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INTRODUCTION</a:t>
            </a:r>
          </a:p>
          <a:p>
            <a:endParaRPr lang="en-US" sz="2800" dirty="0" smtClean="0"/>
          </a:p>
          <a:p>
            <a:r>
              <a:rPr lang="en-US" sz="2800" dirty="0" smtClean="0"/>
              <a:t>Pituitary </a:t>
            </a:r>
            <a:r>
              <a:rPr lang="en-US" sz="2800" dirty="0"/>
              <a:t>lesions are common in the general </a:t>
            </a:r>
            <a:r>
              <a:rPr lang="en-US" sz="2800" dirty="0" smtClean="0"/>
              <a:t>population with </a:t>
            </a:r>
            <a:r>
              <a:rPr lang="en-US" sz="2800" dirty="0"/>
              <a:t>approximately </a:t>
            </a:r>
            <a:r>
              <a:rPr lang="en-US" sz="2800" dirty="0">
                <a:solidFill>
                  <a:srgbClr val="0070C0"/>
                </a:solidFill>
              </a:rPr>
              <a:t>15</a:t>
            </a:r>
            <a:r>
              <a:rPr lang="en-US" sz="2800" dirty="0"/>
              <a:t> to </a:t>
            </a:r>
            <a:r>
              <a:rPr lang="en-US" sz="2800" dirty="0">
                <a:solidFill>
                  <a:srgbClr val="0070C0"/>
                </a:solidFill>
              </a:rPr>
              <a:t>20% </a:t>
            </a:r>
            <a:r>
              <a:rPr lang="en-US" sz="2800" dirty="0"/>
              <a:t>of individuals having </a:t>
            </a:r>
            <a:r>
              <a:rPr lang="en-US" sz="2800" dirty="0" smtClean="0"/>
              <a:t>evidence of </a:t>
            </a:r>
            <a:r>
              <a:rPr lang="en-US" sz="2800" dirty="0"/>
              <a:t>an identifiable lesion on brain </a:t>
            </a:r>
            <a:r>
              <a:rPr lang="en-US" sz="2800" u="sng" dirty="0"/>
              <a:t>imaging</a:t>
            </a:r>
            <a:r>
              <a:rPr lang="en-US" sz="2800" dirty="0"/>
              <a:t> 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smtClean="0"/>
              <a:t>As recently documented </a:t>
            </a:r>
            <a:r>
              <a:rPr lang="en-US" sz="2800" dirty="0"/>
              <a:t>in the </a:t>
            </a:r>
            <a:r>
              <a:rPr lang="en-US" sz="2800" u="sng" dirty="0"/>
              <a:t>Central Brain </a:t>
            </a:r>
            <a:r>
              <a:rPr lang="en-US" sz="2800" u="sng" dirty="0" smtClean="0"/>
              <a:t>Tumor</a:t>
            </a:r>
            <a:r>
              <a:rPr lang="en-US" sz="2800" dirty="0" smtClean="0"/>
              <a:t> Registry</a:t>
            </a:r>
            <a:r>
              <a:rPr lang="en-US" sz="2800" dirty="0"/>
              <a:t> </a:t>
            </a:r>
            <a:r>
              <a:rPr lang="en-US" sz="2800" dirty="0" smtClean="0"/>
              <a:t>of </a:t>
            </a:r>
            <a:r>
              <a:rPr lang="en-US" sz="2800" dirty="0"/>
              <a:t>the United States, pituitary tumors are the </a:t>
            </a:r>
            <a:r>
              <a:rPr lang="en-US" sz="2800" dirty="0">
                <a:solidFill>
                  <a:srgbClr val="0070C0"/>
                </a:solidFill>
              </a:rPr>
              <a:t>second</a:t>
            </a:r>
            <a:r>
              <a:rPr lang="en-US" sz="2800" dirty="0"/>
              <a:t> </a:t>
            </a:r>
            <a:r>
              <a:rPr lang="en-US" sz="2800" dirty="0" smtClean="0"/>
              <a:t>most common </a:t>
            </a:r>
            <a:r>
              <a:rPr lang="en-US" sz="2800" dirty="0"/>
              <a:t>brain pathology </a:t>
            </a:r>
            <a:r>
              <a:rPr lang="en-US" sz="2800" dirty="0" smtClean="0"/>
              <a:t>observed.</a:t>
            </a:r>
            <a:endParaRPr lang="en-US" sz="28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Hydrocephalus, meningitis, sinusitis, and </a:t>
            </a:r>
            <a:r>
              <a:rPr lang="en-US" u="sng" dirty="0" smtClean="0"/>
              <a:t>epistaxis </a:t>
            </a:r>
            <a:r>
              <a:rPr lang="en-US" dirty="0" smtClean="0"/>
              <a:t>may </a:t>
            </a:r>
            <a:r>
              <a:rPr lang="en-US" dirty="0"/>
              <a:t>develop within </a:t>
            </a:r>
            <a:r>
              <a:rPr lang="en-US" dirty="0" smtClean="0"/>
              <a:t>the first </a:t>
            </a:r>
            <a:r>
              <a:rPr lang="en-US" dirty="0">
                <a:solidFill>
                  <a:srgbClr val="0070C0"/>
                </a:solidFill>
              </a:rPr>
              <a:t>1</a:t>
            </a:r>
            <a:r>
              <a:rPr lang="en-US" dirty="0"/>
              <a:t> to </a:t>
            </a:r>
            <a:r>
              <a:rPr lang="en-US" dirty="0">
                <a:solidFill>
                  <a:srgbClr val="0070C0"/>
                </a:solidFill>
              </a:rPr>
              <a:t>3 weeks</a:t>
            </a:r>
            <a:r>
              <a:rPr lang="en-US" dirty="0"/>
              <a:t> after surgery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Patients should be </a:t>
            </a:r>
            <a:r>
              <a:rPr lang="en-US" dirty="0" smtClean="0"/>
              <a:t>monitored closely </a:t>
            </a:r>
            <a:r>
              <a:rPr lang="en-US" dirty="0"/>
              <a:t>for potential </a:t>
            </a:r>
            <a:r>
              <a:rPr lang="en-US" u="sng" dirty="0"/>
              <a:t>neurologic or </a:t>
            </a:r>
            <a:r>
              <a:rPr lang="en-US" u="sng" dirty="0" smtClean="0"/>
              <a:t>ophthalmologic </a:t>
            </a:r>
            <a:r>
              <a:rPr lang="en-US" u="sng" dirty="0"/>
              <a:t>deterioration</a:t>
            </a:r>
            <a:r>
              <a:rPr lang="en-US" dirty="0"/>
              <a:t> using </a:t>
            </a:r>
            <a:r>
              <a:rPr lang="en-US" b="1" dirty="0">
                <a:solidFill>
                  <a:srgbClr val="0070C0"/>
                </a:solidFill>
              </a:rPr>
              <a:t>serial</a:t>
            </a:r>
            <a:r>
              <a:rPr lang="en-US" dirty="0"/>
              <a:t> visual field assessments </a:t>
            </a:r>
            <a:r>
              <a:rPr lang="en-US" dirty="0" smtClean="0"/>
              <a:t>and neurologic exam, </a:t>
            </a:r>
            <a:r>
              <a:rPr lang="en-US" dirty="0"/>
              <a:t>particularly in the </a:t>
            </a:r>
            <a:r>
              <a:rPr lang="en-US" b="1" dirty="0">
                <a:solidFill>
                  <a:srgbClr val="0070C0"/>
                </a:solidFill>
              </a:rPr>
              <a:t>first 24 hours </a:t>
            </a:r>
            <a:r>
              <a:rPr lang="en-US" dirty="0" smtClean="0"/>
              <a:t>following surgery</a:t>
            </a:r>
            <a:r>
              <a:rPr lang="en-US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1042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early postoperative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</a:t>
            </a:r>
            <a:r>
              <a:rPr lang="en-US" b="1" dirty="0"/>
              <a:t> </a:t>
            </a:r>
            <a:r>
              <a:rPr lang="en-US" dirty="0"/>
              <a:t>or </a:t>
            </a:r>
            <a:r>
              <a:rPr lang="en-US" dirty="0" err="1"/>
              <a:t>sellar</a:t>
            </a:r>
            <a:r>
              <a:rPr lang="en-US" dirty="0"/>
              <a:t>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MRI</a:t>
            </a:r>
          </a:p>
          <a:p>
            <a:pPr marL="109728" indent="0">
              <a:buNone/>
            </a:pPr>
            <a:r>
              <a:rPr lang="en-US" dirty="0" smtClean="0"/>
              <a:t>should </a:t>
            </a:r>
            <a:r>
              <a:rPr lang="en-US" dirty="0"/>
              <a:t>be performed in any patient with a </a:t>
            </a:r>
            <a:r>
              <a:rPr lang="en-US" dirty="0">
                <a:solidFill>
                  <a:srgbClr val="0070C0"/>
                </a:solidFill>
              </a:rPr>
              <a:t>new or </a:t>
            </a:r>
            <a:r>
              <a:rPr lang="en-US" dirty="0" smtClean="0">
                <a:solidFill>
                  <a:srgbClr val="0070C0"/>
                </a:solidFill>
              </a:rPr>
              <a:t>worsened neurological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deficit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endParaRPr lang="en-US" dirty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u="sng" dirty="0"/>
              <a:t>visual deterioration </a:t>
            </a:r>
            <a:r>
              <a:rPr lang="en-US" dirty="0" smtClean="0"/>
              <a:t>or</a:t>
            </a:r>
            <a:r>
              <a:rPr lang="en-US" u="sng" dirty="0" smtClean="0"/>
              <a:t> diplopia</a:t>
            </a:r>
            <a:r>
              <a:rPr lang="en-US" dirty="0"/>
              <a:t>,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>
                <a:solidFill>
                  <a:srgbClr val="0070C0"/>
                </a:solidFill>
              </a:rPr>
              <a:t>significant</a:t>
            </a:r>
            <a:r>
              <a:rPr lang="en-US" dirty="0"/>
              <a:t> </a:t>
            </a:r>
            <a:r>
              <a:rPr lang="en-US" u="sng" dirty="0"/>
              <a:t>rhinorrhea</a:t>
            </a:r>
            <a:r>
              <a:rPr lang="en-US" dirty="0"/>
              <a:t>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 suspected</a:t>
            </a:r>
            <a:r>
              <a:rPr lang="en-US" u="sng" dirty="0" smtClean="0"/>
              <a:t> </a:t>
            </a:r>
            <a:r>
              <a:rPr lang="en-US" u="sng" dirty="0"/>
              <a:t>CSF leak</a:t>
            </a:r>
            <a:r>
              <a:rPr lang="en-US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3976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/>
              <a:t>Although </a:t>
            </a:r>
            <a:r>
              <a:rPr lang="en-US" u="sng" dirty="0"/>
              <a:t>not performed routinely </a:t>
            </a:r>
            <a:r>
              <a:rPr lang="en-US" dirty="0" smtClean="0"/>
              <a:t>at all </a:t>
            </a:r>
            <a:r>
              <a:rPr lang="en-US" dirty="0"/>
              <a:t>centers, </a:t>
            </a:r>
            <a:r>
              <a:rPr lang="en-US" dirty="0" err="1">
                <a:solidFill>
                  <a:srgbClr val="0070C0"/>
                </a:solidFill>
              </a:rPr>
              <a:t>sellar</a:t>
            </a:r>
            <a:r>
              <a:rPr lang="en-US" dirty="0">
                <a:solidFill>
                  <a:srgbClr val="0070C0"/>
                </a:solidFill>
              </a:rPr>
              <a:t> imaging </a:t>
            </a:r>
            <a:r>
              <a:rPr lang="en-US" dirty="0"/>
              <a:t>within </a:t>
            </a:r>
            <a:r>
              <a:rPr lang="en-US" dirty="0">
                <a:solidFill>
                  <a:srgbClr val="0070C0"/>
                </a:solidFill>
              </a:rPr>
              <a:t>24</a:t>
            </a:r>
            <a:r>
              <a:rPr lang="en-US" dirty="0"/>
              <a:t> hours of surgery </a:t>
            </a:r>
            <a:r>
              <a:rPr lang="en-US" u="sng" dirty="0" smtClean="0"/>
              <a:t>can also </a:t>
            </a:r>
            <a:r>
              <a:rPr lang="en-US" u="sng" dirty="0"/>
              <a:t>be useful </a:t>
            </a:r>
            <a:r>
              <a:rPr lang="en-US" dirty="0"/>
              <a:t>to </a:t>
            </a:r>
            <a:r>
              <a:rPr lang="en-US" dirty="0" smtClean="0"/>
              <a:t>assess:</a:t>
            </a:r>
          </a:p>
          <a:p>
            <a:pPr marL="109728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skull </a:t>
            </a:r>
            <a:r>
              <a:rPr lang="en-US" dirty="0"/>
              <a:t>base reconstruction </a:t>
            </a:r>
            <a:r>
              <a:rPr lang="en-US" dirty="0" smtClean="0"/>
              <a:t>integrity</a:t>
            </a:r>
          </a:p>
          <a:p>
            <a:r>
              <a:rPr lang="en-US" dirty="0" smtClean="0"/>
              <a:t> degree </a:t>
            </a:r>
            <a:r>
              <a:rPr lang="en-US" dirty="0"/>
              <a:t>of </a:t>
            </a:r>
            <a:r>
              <a:rPr lang="en-US" dirty="0" err="1" smtClean="0"/>
              <a:t>pneumocephalus</a:t>
            </a:r>
            <a:endParaRPr lang="en-US" dirty="0" smtClean="0"/>
          </a:p>
          <a:p>
            <a:r>
              <a:rPr lang="en-US" dirty="0" smtClean="0"/>
              <a:t> and </a:t>
            </a:r>
            <a:r>
              <a:rPr lang="en-US" dirty="0"/>
              <a:t>for the presence of a </a:t>
            </a:r>
            <a:r>
              <a:rPr lang="en-US" dirty="0" err="1" smtClean="0"/>
              <a:t>sellar</a:t>
            </a:r>
            <a:r>
              <a:rPr lang="en-US" dirty="0"/>
              <a:t> </a:t>
            </a:r>
            <a:r>
              <a:rPr lang="en-US" dirty="0" smtClean="0"/>
              <a:t>or </a:t>
            </a:r>
            <a:r>
              <a:rPr lang="en-US" dirty="0" err="1" smtClean="0"/>
              <a:t>suprasellar</a:t>
            </a:r>
            <a:r>
              <a:rPr lang="en-US" dirty="0" smtClean="0"/>
              <a:t> hematoma </a:t>
            </a:r>
            <a:r>
              <a:rPr lang="en-US" sz="2400" dirty="0" smtClean="0">
                <a:solidFill>
                  <a:srgbClr val="0070C0"/>
                </a:solidFill>
              </a:rPr>
              <a:t>particularly </a:t>
            </a:r>
            <a:r>
              <a:rPr lang="en-US" sz="2400" dirty="0">
                <a:solidFill>
                  <a:srgbClr val="0070C0"/>
                </a:solidFill>
              </a:rPr>
              <a:t>after removal </a:t>
            </a:r>
            <a:r>
              <a:rPr lang="en-US" sz="2400" dirty="0" smtClean="0">
                <a:solidFill>
                  <a:srgbClr val="0070C0"/>
                </a:solidFill>
              </a:rPr>
              <a:t>of </a:t>
            </a:r>
            <a:r>
              <a:rPr lang="en-US" sz="2400" dirty="0" err="1" smtClean="0">
                <a:solidFill>
                  <a:srgbClr val="0070C0"/>
                </a:solidFill>
              </a:rPr>
              <a:t>larg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macroadenoma</a:t>
            </a:r>
            <a:r>
              <a:rPr lang="en-US" sz="2400" dirty="0">
                <a:solidFill>
                  <a:srgbClr val="0070C0"/>
                </a:solidFill>
              </a:rPr>
              <a:t>, </a:t>
            </a:r>
            <a:r>
              <a:rPr lang="en-US" sz="2400" dirty="0" err="1">
                <a:solidFill>
                  <a:srgbClr val="0070C0"/>
                </a:solidFill>
              </a:rPr>
              <a:t>craniopharyngioma</a:t>
            </a:r>
            <a:r>
              <a:rPr lang="en-US" sz="2400" dirty="0">
                <a:solidFill>
                  <a:srgbClr val="0070C0"/>
                </a:solidFill>
              </a:rPr>
              <a:t>, or </a:t>
            </a:r>
            <a:r>
              <a:rPr lang="en-US" sz="2400" dirty="0" err="1" smtClean="0">
                <a:solidFill>
                  <a:srgbClr val="0070C0"/>
                </a:solidFill>
              </a:rPr>
              <a:t>suprasellar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meningioma</a:t>
            </a:r>
            <a:r>
              <a:rPr lang="en-US" sz="2400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1663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</a:t>
            </a:r>
            <a:r>
              <a:rPr lang="en-US" dirty="0"/>
              <a:t> important </a:t>
            </a:r>
            <a:r>
              <a:rPr lang="en-US" sz="2600" dirty="0"/>
              <a:t>potential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endocrine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complications</a:t>
            </a:r>
            <a:r>
              <a:rPr lang="en-US" dirty="0" smtClean="0"/>
              <a:t> in </a:t>
            </a:r>
            <a:r>
              <a:rPr lang="en-US" dirty="0"/>
              <a:t>the immediate postoperative period </a:t>
            </a:r>
            <a:r>
              <a:rPr lang="en-US" dirty="0" smtClean="0"/>
              <a:t>include: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fluid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0070C0"/>
                </a:solidFill>
              </a:rPr>
              <a:t>electrolyte </a:t>
            </a:r>
            <a:r>
              <a:rPr lang="en-US" dirty="0"/>
              <a:t>abnormalities</a:t>
            </a:r>
            <a:r>
              <a:rPr lang="en-US" dirty="0">
                <a:solidFill>
                  <a:srgbClr val="0070C0"/>
                </a:solidFill>
              </a:rPr>
              <a:t> </a:t>
            </a:r>
            <a:endParaRPr lang="en-US" dirty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>
                <a:solidFill>
                  <a:srgbClr val="0070C0"/>
                </a:solidFill>
              </a:rPr>
              <a:t>acute adrenal </a:t>
            </a:r>
            <a:r>
              <a:rPr lang="en-US" dirty="0" smtClean="0">
                <a:solidFill>
                  <a:srgbClr val="0070C0"/>
                </a:solidFill>
              </a:rPr>
              <a:t>insufficiency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Alterations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sodium</a:t>
            </a:r>
            <a:r>
              <a:rPr lang="en-US" dirty="0"/>
              <a:t> and </a:t>
            </a:r>
            <a:r>
              <a:rPr lang="en-US" dirty="0">
                <a:solidFill>
                  <a:srgbClr val="0070C0"/>
                </a:solidFill>
              </a:rPr>
              <a:t>fluid</a:t>
            </a:r>
            <a:r>
              <a:rPr lang="en-US" dirty="0"/>
              <a:t> balance are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relatively 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 </a:t>
            </a:r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u="sng" dirty="0"/>
              <a:t>early postoperative </a:t>
            </a:r>
            <a:r>
              <a:rPr lang="en-US" dirty="0"/>
              <a:t>phase. These include </a:t>
            </a:r>
            <a:r>
              <a:rPr lang="en-US" dirty="0" smtClean="0"/>
              <a:t>alterations in </a:t>
            </a:r>
            <a:r>
              <a:rPr lang="en-US" dirty="0"/>
              <a:t>arginine vasopressin/antidiuretic hormone (ADH</a:t>
            </a:r>
            <a:r>
              <a:rPr lang="en-US" dirty="0" smtClean="0"/>
              <a:t>), either </a:t>
            </a:r>
            <a:r>
              <a:rPr lang="en-US" u="sng" dirty="0"/>
              <a:t>insufficiency</a:t>
            </a:r>
            <a:r>
              <a:rPr lang="en-US" dirty="0"/>
              <a:t> causing central </a:t>
            </a:r>
            <a:r>
              <a:rPr lang="en-US" dirty="0">
                <a:solidFill>
                  <a:srgbClr val="0070C0"/>
                </a:solidFill>
              </a:rPr>
              <a:t>DI</a:t>
            </a:r>
            <a:r>
              <a:rPr lang="en-US" dirty="0"/>
              <a:t> or </a:t>
            </a:r>
            <a:r>
              <a:rPr lang="en-US" u="sng" dirty="0"/>
              <a:t>excess</a:t>
            </a:r>
            <a:r>
              <a:rPr lang="en-US" dirty="0"/>
              <a:t> leading </a:t>
            </a:r>
            <a:r>
              <a:rPr lang="en-US" dirty="0" smtClean="0"/>
              <a:t>to the </a:t>
            </a:r>
            <a:r>
              <a:rPr lang="en-US" dirty="0"/>
              <a:t>syndrome of inappropriate ADH release (</a:t>
            </a:r>
            <a:r>
              <a:rPr lang="en-US" dirty="0">
                <a:solidFill>
                  <a:srgbClr val="0070C0"/>
                </a:solidFill>
              </a:rPr>
              <a:t>SIADH</a:t>
            </a:r>
            <a:r>
              <a:rPr lang="en-US" dirty="0"/>
              <a:t>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741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 err="1" smtClean="0">
                <a:solidFill>
                  <a:srgbClr val="0070C0"/>
                </a:solidFill>
              </a:rPr>
              <a:t>DI</a:t>
            </a:r>
            <a:r>
              <a:rPr lang="en-US" dirty="0" err="1" smtClean="0"/>
              <a:t>,which</a:t>
            </a:r>
            <a:r>
              <a:rPr lang="en-US" dirty="0" smtClean="0"/>
              <a:t> </a:t>
            </a:r>
            <a:r>
              <a:rPr lang="en-US" dirty="0"/>
              <a:t>may occur in up to </a:t>
            </a:r>
            <a:r>
              <a:rPr lang="en-US" dirty="0">
                <a:solidFill>
                  <a:srgbClr val="0070C0"/>
                </a:solidFill>
              </a:rPr>
              <a:t>25% </a:t>
            </a:r>
            <a:r>
              <a:rPr lang="en-US" dirty="0"/>
              <a:t>of patients after </a:t>
            </a:r>
            <a:r>
              <a:rPr lang="en-US" dirty="0" smtClean="0"/>
              <a:t>pituitary adenoma </a:t>
            </a:r>
            <a:r>
              <a:rPr lang="en-US" dirty="0"/>
              <a:t>surgery, is </a:t>
            </a:r>
            <a:r>
              <a:rPr lang="en-US" u="sng" dirty="0"/>
              <a:t>most </a:t>
            </a:r>
            <a:r>
              <a:rPr lang="en-US" u="sng" dirty="0" smtClean="0"/>
              <a:t>frequently </a:t>
            </a:r>
            <a:r>
              <a:rPr lang="en-US" dirty="0"/>
              <a:t>observed in </a:t>
            </a:r>
            <a:r>
              <a:rPr lang="en-US" dirty="0" smtClean="0"/>
              <a:t>within the </a:t>
            </a:r>
            <a:r>
              <a:rPr lang="en-US" dirty="0">
                <a:solidFill>
                  <a:srgbClr val="0070C0"/>
                </a:solidFill>
              </a:rPr>
              <a:t>first 48 </a:t>
            </a:r>
            <a:r>
              <a:rPr lang="en-US" dirty="0"/>
              <a:t>hours of surgery 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It is thought to </a:t>
            </a:r>
            <a:r>
              <a:rPr lang="en-US" dirty="0" smtClean="0"/>
              <a:t>occur from </a:t>
            </a:r>
            <a:r>
              <a:rPr lang="en-US" u="sng" dirty="0"/>
              <a:t>manipulation, traction</a:t>
            </a:r>
            <a:r>
              <a:rPr lang="en-US" dirty="0"/>
              <a:t>, or </a:t>
            </a:r>
            <a:r>
              <a:rPr lang="en-US" u="sng" dirty="0"/>
              <a:t>disruption</a:t>
            </a:r>
            <a:r>
              <a:rPr lang="en-US" dirty="0"/>
              <a:t> of the </a:t>
            </a:r>
            <a:r>
              <a:rPr lang="en-US" dirty="0" smtClean="0"/>
              <a:t>pituitary stalk </a:t>
            </a:r>
            <a:r>
              <a:rPr lang="en-US" dirty="0"/>
              <a:t>during tumor removal leading to interruption of </a:t>
            </a:r>
            <a:r>
              <a:rPr lang="en-US" dirty="0" smtClean="0"/>
              <a:t>ADH release.</a:t>
            </a:r>
          </a:p>
          <a:p>
            <a:r>
              <a:rPr lang="en-US" dirty="0" smtClean="0"/>
              <a:t> </a:t>
            </a:r>
            <a:r>
              <a:rPr lang="en-US" dirty="0"/>
              <a:t>Patients typically complain of excessive </a:t>
            </a:r>
            <a:r>
              <a:rPr lang="en-US" dirty="0" smtClean="0">
                <a:solidFill>
                  <a:srgbClr val="0070C0"/>
                </a:solidFill>
              </a:rPr>
              <a:t>thirst </a:t>
            </a:r>
            <a:r>
              <a:rPr lang="en-US" dirty="0" smtClean="0"/>
              <a:t>and </a:t>
            </a:r>
            <a:r>
              <a:rPr lang="en-US" dirty="0"/>
              <a:t>demonstrate </a:t>
            </a:r>
            <a:r>
              <a:rPr lang="en-US" dirty="0">
                <a:solidFill>
                  <a:srgbClr val="0070C0"/>
                </a:solidFill>
              </a:rPr>
              <a:t>polydipsia</a:t>
            </a:r>
            <a:r>
              <a:rPr lang="en-US" dirty="0"/>
              <a:t> with </a:t>
            </a:r>
            <a:r>
              <a:rPr lang="en-US" dirty="0">
                <a:solidFill>
                  <a:srgbClr val="0070C0"/>
                </a:solidFill>
              </a:rPr>
              <a:t>polyuria</a:t>
            </a:r>
            <a:r>
              <a:rPr lang="en-US" dirty="0"/>
              <a:t> and </a:t>
            </a:r>
            <a:r>
              <a:rPr lang="en-US" dirty="0" smtClean="0">
                <a:solidFill>
                  <a:srgbClr val="0070C0"/>
                </a:solidFill>
              </a:rPr>
              <a:t>dilute urine</a:t>
            </a:r>
            <a:r>
              <a:rPr lang="en-US" dirty="0" smtClean="0"/>
              <a:t>(urine specific </a:t>
            </a:r>
            <a:r>
              <a:rPr lang="en-US" dirty="0"/>
              <a:t>gravity typically </a:t>
            </a:r>
            <a:r>
              <a:rPr lang="en-US" dirty="0">
                <a:solidFill>
                  <a:srgbClr val="0070C0"/>
                </a:solidFill>
              </a:rPr>
              <a:t>≤1.005</a:t>
            </a:r>
            <a:r>
              <a:rPr lang="en-US" dirty="0"/>
              <a:t>), indicating </a:t>
            </a:r>
            <a:r>
              <a:rPr lang="en-US" dirty="0" smtClean="0"/>
              <a:t>an inability </a:t>
            </a:r>
            <a:r>
              <a:rPr lang="en-US" dirty="0"/>
              <a:t>to concentrate the urine due to ADH deficiency.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1919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Although </a:t>
            </a:r>
            <a:r>
              <a:rPr lang="en-US" u="sng" dirty="0"/>
              <a:t>usually transient</a:t>
            </a:r>
            <a:r>
              <a:rPr lang="en-US" dirty="0"/>
              <a:t>, DI </a:t>
            </a:r>
            <a:r>
              <a:rPr lang="en-US" dirty="0">
                <a:solidFill>
                  <a:srgbClr val="0070C0"/>
                </a:solidFill>
              </a:rPr>
              <a:t>may be permanent</a:t>
            </a:r>
            <a:r>
              <a:rPr lang="en-US" dirty="0"/>
              <a:t> if there </a:t>
            </a:r>
            <a:r>
              <a:rPr lang="en-US" dirty="0" smtClean="0"/>
              <a:t>is stalk </a:t>
            </a:r>
            <a:r>
              <a:rPr lang="en-US" dirty="0"/>
              <a:t>transection 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Fluid intake, urinary output, </a:t>
            </a:r>
            <a:r>
              <a:rPr lang="en-US" dirty="0" smtClean="0"/>
              <a:t>volume status</a:t>
            </a:r>
            <a:r>
              <a:rPr lang="en-US" dirty="0"/>
              <a:t>, as well as serial serum </a:t>
            </a:r>
            <a:r>
              <a:rPr lang="en-US" dirty="0">
                <a:solidFill>
                  <a:srgbClr val="0070C0"/>
                </a:solidFill>
              </a:rPr>
              <a:t>sodium</a:t>
            </a:r>
            <a:r>
              <a:rPr lang="en-US" dirty="0"/>
              <a:t> and urine </a:t>
            </a:r>
            <a:r>
              <a:rPr lang="en-US" dirty="0" smtClean="0">
                <a:solidFill>
                  <a:srgbClr val="0070C0"/>
                </a:solidFill>
              </a:rPr>
              <a:t>specific gravity </a:t>
            </a:r>
            <a:r>
              <a:rPr lang="en-US" dirty="0"/>
              <a:t>or urine </a:t>
            </a:r>
            <a:r>
              <a:rPr lang="en-US" dirty="0">
                <a:solidFill>
                  <a:srgbClr val="0070C0"/>
                </a:solidFill>
              </a:rPr>
              <a:t>osmolality</a:t>
            </a:r>
            <a:r>
              <a:rPr lang="en-US" dirty="0"/>
              <a:t> should be assessed to </a:t>
            </a:r>
            <a:r>
              <a:rPr lang="en-US" dirty="0" smtClean="0"/>
              <a:t>allow prompt </a:t>
            </a:r>
            <a:r>
              <a:rPr lang="en-US" dirty="0"/>
              <a:t>recognition of the condition.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7735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One study showed </a:t>
            </a:r>
            <a:r>
              <a:rPr lang="en-US" dirty="0" smtClean="0"/>
              <a:t>a </a:t>
            </a:r>
            <a:r>
              <a:rPr lang="en-US" dirty="0" smtClean="0">
                <a:solidFill>
                  <a:srgbClr val="0070C0"/>
                </a:solidFill>
              </a:rPr>
              <a:t>lower</a:t>
            </a:r>
            <a:r>
              <a:rPr lang="en-US" dirty="0" smtClean="0"/>
              <a:t> </a:t>
            </a:r>
            <a:r>
              <a:rPr lang="en-US" dirty="0"/>
              <a:t>incidence of postoperative DI in patients who </a:t>
            </a:r>
            <a:r>
              <a:rPr lang="en-US" dirty="0" smtClean="0"/>
              <a:t>were</a:t>
            </a:r>
            <a:r>
              <a:rPr lang="en-US" dirty="0" smtClean="0">
                <a:solidFill>
                  <a:srgbClr val="0070C0"/>
                </a:solidFill>
              </a:rPr>
              <a:t> not </a:t>
            </a:r>
            <a:r>
              <a:rPr lang="en-US" dirty="0"/>
              <a:t>routinely treated with </a:t>
            </a:r>
            <a:r>
              <a:rPr lang="en-US" dirty="0">
                <a:solidFill>
                  <a:srgbClr val="0070C0"/>
                </a:solidFill>
              </a:rPr>
              <a:t>glucocorticoids 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smtClean="0"/>
              <a:t>DI </a:t>
            </a:r>
            <a:r>
              <a:rPr lang="en-US" dirty="0"/>
              <a:t>can </a:t>
            </a:r>
            <a:r>
              <a:rPr lang="en-US" dirty="0" smtClean="0"/>
              <a:t>be managed </a:t>
            </a:r>
            <a:r>
              <a:rPr lang="en-US" dirty="0"/>
              <a:t>with </a:t>
            </a:r>
            <a:r>
              <a:rPr lang="en-US" dirty="0" err="1">
                <a:solidFill>
                  <a:srgbClr val="0070C0"/>
                </a:solidFill>
              </a:rPr>
              <a:t>desmopressin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(DDAVP), which is </a:t>
            </a:r>
            <a:r>
              <a:rPr lang="en-US" dirty="0" smtClean="0"/>
              <a:t>available as </a:t>
            </a:r>
            <a:r>
              <a:rPr lang="en-US" dirty="0"/>
              <a:t>a </a:t>
            </a:r>
            <a:r>
              <a:rPr lang="en-US" b="1" dirty="0"/>
              <a:t>subcutaneous</a:t>
            </a:r>
            <a:r>
              <a:rPr lang="en-US" dirty="0"/>
              <a:t> or </a:t>
            </a:r>
            <a:r>
              <a:rPr lang="en-US" b="1" dirty="0"/>
              <a:t>intravenous </a:t>
            </a:r>
            <a:r>
              <a:rPr lang="en-US" dirty="0"/>
              <a:t>(0.5-2 mcg </a:t>
            </a:r>
            <a:r>
              <a:rPr lang="en-US" dirty="0" smtClean="0"/>
              <a:t>every 24 </a:t>
            </a:r>
            <a:r>
              <a:rPr lang="en-US" dirty="0"/>
              <a:t>hours as needed),</a:t>
            </a:r>
            <a:r>
              <a:rPr lang="en-US" b="1" dirty="0"/>
              <a:t> intranasal </a:t>
            </a:r>
            <a:r>
              <a:rPr lang="en-US" dirty="0"/>
              <a:t>(10 mcg metered dose</a:t>
            </a:r>
            <a:r>
              <a:rPr lang="en-US" dirty="0" smtClean="0"/>
              <a:t>), or </a:t>
            </a:r>
            <a:r>
              <a:rPr lang="en-US" b="1" dirty="0"/>
              <a:t>oral</a:t>
            </a:r>
            <a:r>
              <a:rPr lang="en-US" dirty="0"/>
              <a:t> formulation (often starting with 0.1-0.2 mg oral </a:t>
            </a:r>
            <a:r>
              <a:rPr lang="en-US" dirty="0" smtClean="0"/>
              <a:t>as a </a:t>
            </a:r>
            <a:r>
              <a:rPr lang="en-US" dirty="0"/>
              <a:t>single dose with doses up to 0.3 mg oral 3 times </a:t>
            </a:r>
            <a:r>
              <a:rPr lang="en-US" dirty="0" smtClean="0"/>
              <a:t>daily sometimes </a:t>
            </a:r>
            <a:r>
              <a:rPr lang="en-US" dirty="0"/>
              <a:t>necessary). </a:t>
            </a:r>
            <a:endParaRPr lang="en-US" dirty="0" smtClean="0"/>
          </a:p>
          <a:p>
            <a:r>
              <a:rPr lang="en-US" b="1" dirty="0" smtClean="0"/>
              <a:t>Intranasal</a:t>
            </a:r>
            <a:r>
              <a:rPr lang="en-US" dirty="0" smtClean="0"/>
              <a:t> </a:t>
            </a:r>
            <a:r>
              <a:rPr lang="en-US" dirty="0"/>
              <a:t>DDAVP is not </a:t>
            </a:r>
            <a:r>
              <a:rPr lang="en-US" dirty="0" smtClean="0"/>
              <a:t>generally used </a:t>
            </a:r>
            <a:r>
              <a:rPr lang="en-US" dirty="0"/>
              <a:t>until after the nose has healed and nasal </a:t>
            </a:r>
            <a:r>
              <a:rPr lang="en-US" dirty="0" smtClean="0"/>
              <a:t>congestion has </a:t>
            </a:r>
            <a:r>
              <a:rPr lang="en-US" dirty="0"/>
              <a:t>improved.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403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Many patients do </a:t>
            </a:r>
            <a:r>
              <a:rPr lang="en-US" sz="2400" dirty="0">
                <a:solidFill>
                  <a:srgbClr val="0070C0"/>
                </a:solidFill>
              </a:rPr>
              <a:t>not</a:t>
            </a:r>
            <a:r>
              <a:rPr lang="en-US" sz="2400" dirty="0"/>
              <a:t> require any therapy</a:t>
            </a:r>
          </a:p>
          <a:p>
            <a:pPr marL="109728" indent="0">
              <a:buNone/>
            </a:pPr>
            <a:r>
              <a:rPr lang="en-US" sz="2400" dirty="0"/>
              <a:t>as long as they are </a:t>
            </a:r>
            <a:r>
              <a:rPr lang="en-US" sz="2400" dirty="0">
                <a:solidFill>
                  <a:srgbClr val="0070C0"/>
                </a:solidFill>
              </a:rPr>
              <a:t>able to drink </a:t>
            </a:r>
            <a:r>
              <a:rPr lang="en-US" sz="2400" dirty="0"/>
              <a:t>to thirst and their </a:t>
            </a:r>
            <a:r>
              <a:rPr lang="en-US" sz="2400" dirty="0" smtClean="0"/>
              <a:t>serum </a:t>
            </a:r>
            <a:r>
              <a:rPr lang="en-US" sz="2400" dirty="0" smtClean="0">
                <a:solidFill>
                  <a:srgbClr val="0070C0"/>
                </a:solidFill>
              </a:rPr>
              <a:t>sodium</a:t>
            </a:r>
            <a:r>
              <a:rPr lang="en-US" sz="2400" dirty="0" smtClean="0"/>
              <a:t> </a:t>
            </a:r>
            <a:r>
              <a:rPr lang="en-US" sz="2400" dirty="0"/>
              <a:t>remains within the </a:t>
            </a:r>
            <a:r>
              <a:rPr lang="en-US" sz="2400" dirty="0">
                <a:solidFill>
                  <a:srgbClr val="0070C0"/>
                </a:solidFill>
              </a:rPr>
              <a:t>normal range</a:t>
            </a:r>
            <a:r>
              <a:rPr lang="en-US" sz="2400" dirty="0"/>
              <a:t>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For </a:t>
            </a:r>
            <a:r>
              <a:rPr lang="en-US" sz="2400" dirty="0"/>
              <a:t>others, </a:t>
            </a:r>
            <a:r>
              <a:rPr lang="en-US" sz="2400" dirty="0" smtClean="0"/>
              <a:t>only 1 </a:t>
            </a:r>
            <a:r>
              <a:rPr lang="en-US" sz="2400" dirty="0"/>
              <a:t>or 2 DDAVP doses may be needed as an inpatient </a:t>
            </a:r>
            <a:r>
              <a:rPr lang="en-US" sz="2400" dirty="0" smtClean="0"/>
              <a:t>before the </a:t>
            </a:r>
            <a:r>
              <a:rPr lang="en-US" sz="2400" dirty="0"/>
              <a:t>condition resolves. </a:t>
            </a:r>
          </a:p>
          <a:p>
            <a:pPr marL="109728" indent="0"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2521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>
                <a:solidFill>
                  <a:schemeClr val="accent4"/>
                </a:solidFill>
              </a:rPr>
              <a:t>DI</a:t>
            </a:r>
            <a:r>
              <a:rPr lang="en-US" sz="2800" dirty="0">
                <a:solidFill>
                  <a:schemeClr val="accent4"/>
                </a:solidFill>
              </a:rPr>
              <a:t> </a:t>
            </a:r>
            <a:r>
              <a:rPr lang="en-US" sz="2800" dirty="0"/>
              <a:t>can be </a:t>
            </a:r>
            <a:r>
              <a:rPr lang="en-US" sz="2800" dirty="0">
                <a:solidFill>
                  <a:srgbClr val="0070C0"/>
                </a:solidFill>
              </a:rPr>
              <a:t>transient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0070C0"/>
                </a:solidFill>
              </a:rPr>
              <a:t>permanent</a:t>
            </a:r>
            <a:r>
              <a:rPr lang="en-US" sz="2800" dirty="0"/>
              <a:t>, or</a:t>
            </a:r>
          </a:p>
          <a:p>
            <a:pPr marL="109728" indent="0">
              <a:buNone/>
            </a:pPr>
            <a:r>
              <a:rPr lang="en-US" sz="2800" dirty="0" smtClean="0"/>
              <a:t>  remit </a:t>
            </a:r>
            <a:r>
              <a:rPr lang="en-US" sz="2800" dirty="0"/>
              <a:t>and then recur later postoperatively in a classic </a:t>
            </a:r>
            <a:r>
              <a:rPr lang="en-US" sz="2800" dirty="0" err="1">
                <a:solidFill>
                  <a:srgbClr val="0070C0"/>
                </a:solidFill>
              </a:rPr>
              <a:t>triphasic</a:t>
            </a:r>
            <a:r>
              <a:rPr lang="en-US" sz="2800" dirty="0"/>
              <a:t> response 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2800" dirty="0"/>
              <a:t>In the latter scenario, patients can initially develop </a:t>
            </a:r>
            <a:r>
              <a:rPr lang="en-US" sz="2800" u="sng" dirty="0"/>
              <a:t>DI</a:t>
            </a:r>
            <a:r>
              <a:rPr lang="en-US" sz="2800" dirty="0"/>
              <a:t> in the first </a:t>
            </a:r>
            <a:r>
              <a:rPr lang="en-US" sz="2800" dirty="0">
                <a:solidFill>
                  <a:srgbClr val="0070C0"/>
                </a:solidFill>
              </a:rPr>
              <a:t>24 </a:t>
            </a:r>
            <a:r>
              <a:rPr lang="en-US" sz="2800" dirty="0"/>
              <a:t>to </a:t>
            </a:r>
            <a:r>
              <a:rPr lang="en-US" sz="2800" dirty="0">
                <a:solidFill>
                  <a:srgbClr val="0070C0"/>
                </a:solidFill>
              </a:rPr>
              <a:t>48 </a:t>
            </a:r>
            <a:r>
              <a:rPr lang="en-US" sz="2800" dirty="0"/>
              <a:t>hours followed by </a:t>
            </a:r>
            <a:r>
              <a:rPr lang="en-US" sz="2800" u="sng" dirty="0"/>
              <a:t>transient SIADH </a:t>
            </a:r>
            <a:r>
              <a:rPr lang="en-US" sz="2800" dirty="0"/>
              <a:t>developing </a:t>
            </a:r>
            <a:r>
              <a:rPr lang="en-US" sz="2800" dirty="0">
                <a:solidFill>
                  <a:srgbClr val="0070C0"/>
                </a:solidFill>
              </a:rPr>
              <a:t>4 </a:t>
            </a:r>
            <a:r>
              <a:rPr lang="en-US" sz="2800" dirty="0"/>
              <a:t>to</a:t>
            </a:r>
            <a:r>
              <a:rPr lang="en-US" sz="2800" dirty="0">
                <a:solidFill>
                  <a:srgbClr val="0070C0"/>
                </a:solidFill>
              </a:rPr>
              <a:t> 10 </a:t>
            </a:r>
            <a:r>
              <a:rPr lang="en-US" sz="2800" dirty="0"/>
              <a:t>days postoperatively, followed by the return of </a:t>
            </a:r>
            <a:r>
              <a:rPr lang="en-US" sz="2800" u="sng" dirty="0"/>
              <a:t>DI</a:t>
            </a:r>
            <a:r>
              <a:rPr lang="en-US" sz="2800" dirty="0"/>
              <a:t> in a matter of </a:t>
            </a:r>
            <a:r>
              <a:rPr lang="en-US" sz="2800" dirty="0">
                <a:solidFill>
                  <a:srgbClr val="0070C0"/>
                </a:solidFill>
              </a:rPr>
              <a:t>weeks</a:t>
            </a:r>
            <a:r>
              <a:rPr lang="en-US" sz="2800" dirty="0" smtClean="0"/>
              <a:t>.</a:t>
            </a:r>
            <a:r>
              <a:rPr lang="en-US" sz="2800" dirty="0"/>
              <a:t> When DI returns as the third phase, this disturbance can be</a:t>
            </a:r>
            <a:r>
              <a:rPr lang="en-US" sz="2800" dirty="0">
                <a:solidFill>
                  <a:srgbClr val="0070C0"/>
                </a:solidFill>
              </a:rPr>
              <a:t> permanent</a:t>
            </a:r>
            <a:r>
              <a:rPr lang="en-US" sz="2800" dirty="0"/>
              <a:t>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988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Management </a:t>
            </a:r>
            <a:r>
              <a:rPr lang="en-US" dirty="0">
                <a:solidFill>
                  <a:srgbClr val="0070C0"/>
                </a:solidFill>
              </a:rPr>
              <a:t>depends </a:t>
            </a:r>
            <a:r>
              <a:rPr lang="en-US" dirty="0"/>
              <a:t>on the phase, and </a:t>
            </a:r>
            <a:r>
              <a:rPr lang="en-US" dirty="0" smtClean="0"/>
              <a:t>it is </a:t>
            </a:r>
            <a:r>
              <a:rPr lang="en-US" dirty="0"/>
              <a:t>important </a:t>
            </a:r>
            <a:r>
              <a:rPr lang="en-US" dirty="0">
                <a:solidFill>
                  <a:srgbClr val="0070C0"/>
                </a:solidFill>
              </a:rPr>
              <a:t>not</a:t>
            </a:r>
            <a:r>
              <a:rPr lang="en-US" dirty="0"/>
              <a:t> to </a:t>
            </a:r>
            <a:r>
              <a:rPr lang="en-US" dirty="0" err="1">
                <a:solidFill>
                  <a:srgbClr val="0070C0"/>
                </a:solidFill>
              </a:rPr>
              <a:t>overtreat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the </a:t>
            </a:r>
            <a:r>
              <a:rPr lang="en-US" b="1" dirty="0"/>
              <a:t>first</a:t>
            </a:r>
            <a:r>
              <a:rPr lang="en-US" dirty="0"/>
              <a:t> phase of DI, </a:t>
            </a:r>
            <a:r>
              <a:rPr lang="en-US" dirty="0" smtClean="0"/>
              <a:t>which can </a:t>
            </a:r>
            <a:r>
              <a:rPr lang="en-US" dirty="0"/>
              <a:t>result in </a:t>
            </a:r>
            <a:r>
              <a:rPr lang="en-US" dirty="0">
                <a:solidFill>
                  <a:srgbClr val="FF0000"/>
                </a:solidFill>
              </a:rPr>
              <a:t>severe </a:t>
            </a:r>
            <a:r>
              <a:rPr lang="en-US" dirty="0" err="1">
                <a:solidFill>
                  <a:srgbClr val="FF0000"/>
                </a:solidFill>
              </a:rPr>
              <a:t>hyponatremia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during the potential </a:t>
            </a:r>
            <a:r>
              <a:rPr lang="en-US" dirty="0" smtClean="0"/>
              <a:t>subsequent </a:t>
            </a:r>
            <a:r>
              <a:rPr lang="it-IT" dirty="0" smtClean="0"/>
              <a:t>SIADH </a:t>
            </a:r>
            <a:r>
              <a:rPr lang="it-IT" dirty="0"/>
              <a:t>phase</a:t>
            </a:r>
            <a:r>
              <a:rPr lang="it-IT" dirty="0" smtClean="0"/>
              <a:t>.</a:t>
            </a:r>
          </a:p>
          <a:p>
            <a:endParaRPr lang="it-IT" dirty="0" smtClean="0"/>
          </a:p>
          <a:p>
            <a:r>
              <a:rPr lang="it-IT" dirty="0" smtClean="0"/>
              <a:t>Fortunately</a:t>
            </a:r>
            <a:r>
              <a:rPr lang="it-IT" dirty="0"/>
              <a:t>, </a:t>
            </a:r>
            <a:r>
              <a:rPr lang="it-IT" u="sng" dirty="0"/>
              <a:t>permanent DI </a:t>
            </a:r>
            <a:r>
              <a:rPr lang="it-IT" dirty="0" smtClean="0"/>
              <a:t>occurs </a:t>
            </a:r>
            <a:r>
              <a:rPr lang="en-US" dirty="0" smtClean="0"/>
              <a:t>in </a:t>
            </a:r>
            <a:r>
              <a:rPr lang="en-US" dirty="0"/>
              <a:t>only approximately </a:t>
            </a:r>
            <a:r>
              <a:rPr lang="en-US" dirty="0">
                <a:solidFill>
                  <a:schemeClr val="accent4"/>
                </a:solidFill>
              </a:rPr>
              <a:t>2% </a:t>
            </a:r>
            <a:r>
              <a:rPr lang="en-US" dirty="0"/>
              <a:t>of patients following </a:t>
            </a:r>
            <a:r>
              <a:rPr lang="en-US" dirty="0" smtClean="0"/>
              <a:t>TSS.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146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Pituitary </a:t>
            </a:r>
            <a:r>
              <a:rPr lang="en-US" sz="2800" dirty="0" smtClean="0"/>
              <a:t>lesions can </a:t>
            </a:r>
            <a:r>
              <a:rPr lang="en-US" sz="2800" dirty="0"/>
              <a:t>present with </a:t>
            </a:r>
            <a:r>
              <a:rPr lang="en-US" sz="2800" dirty="0" smtClean="0">
                <a:solidFill>
                  <a:schemeClr val="accent4"/>
                </a:solidFill>
              </a:rPr>
              <a:t>mass effects</a:t>
            </a:r>
            <a:r>
              <a:rPr lang="en-US" sz="2800" dirty="0" smtClean="0"/>
              <a:t> </a:t>
            </a:r>
            <a:r>
              <a:rPr lang="en-US" sz="2800" dirty="0"/>
              <a:t>(headaches, visual loss, cranial</a:t>
            </a:r>
          </a:p>
          <a:p>
            <a:pPr marL="109728" indent="0">
              <a:buNone/>
            </a:pPr>
            <a:r>
              <a:rPr lang="en-US" sz="2800" dirty="0" smtClean="0"/>
              <a:t>   nerve </a:t>
            </a:r>
            <a:r>
              <a:rPr lang="en-US" sz="2800" dirty="0"/>
              <a:t>dysfunction), pituitary </a:t>
            </a:r>
            <a:r>
              <a:rPr lang="en-US" sz="2800" dirty="0">
                <a:solidFill>
                  <a:schemeClr val="accent4"/>
                </a:solidFill>
              </a:rPr>
              <a:t>hormonal</a:t>
            </a:r>
            <a:r>
              <a:rPr lang="en-US" sz="2800" dirty="0"/>
              <a:t> </a:t>
            </a:r>
            <a:r>
              <a:rPr lang="en-US" sz="2800" dirty="0" smtClean="0"/>
              <a:t>          </a:t>
            </a:r>
            <a:r>
              <a:rPr lang="en-US" sz="2800" dirty="0" err="1" smtClean="0"/>
              <a:t>hypersecretion</a:t>
            </a:r>
            <a:r>
              <a:rPr lang="en-US" sz="2800" dirty="0" smtClean="0"/>
              <a:t> or </a:t>
            </a:r>
            <a:r>
              <a:rPr lang="en-US" sz="2800" dirty="0"/>
              <a:t>hormonal deficiency.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394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Between </a:t>
            </a:r>
            <a:r>
              <a:rPr lang="en-US" dirty="0">
                <a:solidFill>
                  <a:schemeClr val="accent4"/>
                </a:solidFill>
              </a:rPr>
              <a:t>5</a:t>
            </a:r>
            <a:r>
              <a:rPr lang="en-US" dirty="0"/>
              <a:t> and </a:t>
            </a:r>
            <a:r>
              <a:rPr lang="en-US" dirty="0">
                <a:solidFill>
                  <a:schemeClr val="accent4"/>
                </a:solidFill>
              </a:rPr>
              <a:t>9% </a:t>
            </a:r>
            <a:r>
              <a:rPr lang="en-US" dirty="0"/>
              <a:t>of patients may also develop </a:t>
            </a:r>
            <a:r>
              <a:rPr lang="en-US" dirty="0" smtClean="0">
                <a:solidFill>
                  <a:schemeClr val="accent4"/>
                </a:solidFill>
              </a:rPr>
              <a:t>isolated SIADH </a:t>
            </a:r>
            <a:r>
              <a:rPr lang="en-US" dirty="0"/>
              <a:t>leading to symptomatic and delayed </a:t>
            </a:r>
            <a:r>
              <a:rPr lang="en-US" dirty="0" err="1" smtClean="0">
                <a:solidFill>
                  <a:schemeClr val="accent4"/>
                </a:solidFill>
              </a:rPr>
              <a:t>hyponatremia</a:t>
            </a:r>
            <a:r>
              <a:rPr lang="en-US" dirty="0" smtClean="0">
                <a:solidFill>
                  <a:schemeClr val="accent4"/>
                </a:solidFill>
              </a:rPr>
              <a:t>.</a:t>
            </a:r>
            <a:endParaRPr lang="en-US" dirty="0">
              <a:solidFill>
                <a:schemeClr val="accent4"/>
              </a:solidFill>
            </a:endParaRPr>
          </a:p>
          <a:p>
            <a:pPr marL="109728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Therefore</a:t>
            </a:r>
            <a:r>
              <a:rPr lang="en-US" dirty="0"/>
              <a:t>, a </a:t>
            </a:r>
            <a:r>
              <a:rPr lang="en-US" dirty="0">
                <a:solidFill>
                  <a:schemeClr val="accent3"/>
                </a:solidFill>
              </a:rPr>
              <a:t>sodium level </a:t>
            </a:r>
            <a:r>
              <a:rPr lang="en-US" dirty="0"/>
              <a:t>is often checked </a:t>
            </a:r>
            <a:r>
              <a:rPr lang="en-US" dirty="0">
                <a:solidFill>
                  <a:schemeClr val="accent3"/>
                </a:solidFill>
              </a:rPr>
              <a:t>5</a:t>
            </a:r>
            <a:r>
              <a:rPr lang="en-US" dirty="0"/>
              <a:t> to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smtClean="0">
                <a:solidFill>
                  <a:schemeClr val="accent3"/>
                </a:solidFill>
              </a:rPr>
              <a:t>8 </a:t>
            </a:r>
            <a:r>
              <a:rPr lang="en-US" dirty="0" smtClean="0"/>
              <a:t>days </a:t>
            </a:r>
            <a:r>
              <a:rPr lang="en-US" dirty="0"/>
              <a:t>postoperatively, typically after the patient has </a:t>
            </a:r>
            <a:r>
              <a:rPr lang="en-US" dirty="0" smtClean="0"/>
              <a:t>been </a:t>
            </a:r>
            <a:r>
              <a:rPr lang="en-US" u="sng" dirty="0" smtClean="0"/>
              <a:t>discharged</a:t>
            </a:r>
            <a:r>
              <a:rPr lang="en-US" dirty="0" smtClean="0"/>
              <a:t> </a:t>
            </a:r>
            <a:r>
              <a:rPr lang="en-US" dirty="0"/>
              <a:t>from the hospital.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859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>
                <a:solidFill>
                  <a:schemeClr val="accent4"/>
                </a:solidFill>
              </a:rPr>
              <a:t>Mild </a:t>
            </a:r>
            <a:r>
              <a:rPr lang="en-US" u="sng" dirty="0" err="1" smtClean="0">
                <a:solidFill>
                  <a:schemeClr val="accent4"/>
                </a:solidFill>
              </a:rPr>
              <a:t>hyponatremia</a:t>
            </a:r>
            <a:r>
              <a:rPr lang="en-US" u="sng" dirty="0" smtClean="0">
                <a:solidFill>
                  <a:schemeClr val="accent4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/>
              <a:t>i.e</a:t>
            </a:r>
            <a:r>
              <a:rPr lang="en-US" dirty="0" smtClean="0"/>
              <a:t>., 130-135 </a:t>
            </a:r>
            <a:r>
              <a:rPr lang="en-US" dirty="0" err="1"/>
              <a:t>mmol</a:t>
            </a:r>
            <a:r>
              <a:rPr lang="en-US" dirty="0"/>
              <a:t>/L) may be managed by </a:t>
            </a:r>
            <a:r>
              <a:rPr lang="en-US" dirty="0">
                <a:solidFill>
                  <a:schemeClr val="accent4"/>
                </a:solidFill>
              </a:rPr>
              <a:t>fluid restriction </a:t>
            </a:r>
            <a:r>
              <a:rPr lang="en-US" dirty="0" smtClean="0"/>
              <a:t>as an outpatient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u="sng" dirty="0">
                <a:solidFill>
                  <a:schemeClr val="accent4"/>
                </a:solidFill>
              </a:rPr>
              <a:t>severe or symptomatic </a:t>
            </a:r>
            <a:r>
              <a:rPr lang="en-US" dirty="0" err="1" smtClean="0"/>
              <a:t>hyponatremia</a:t>
            </a:r>
            <a:r>
              <a:rPr lang="en-US" dirty="0"/>
              <a:t> </a:t>
            </a:r>
            <a:r>
              <a:rPr lang="en-US" dirty="0" smtClean="0"/>
              <a:t>(typically </a:t>
            </a:r>
            <a:r>
              <a:rPr lang="en-US" dirty="0"/>
              <a:t>&lt;125 </a:t>
            </a:r>
            <a:r>
              <a:rPr lang="en-US" dirty="0" err="1"/>
              <a:t>mmol</a:t>
            </a:r>
            <a:r>
              <a:rPr lang="en-US" dirty="0"/>
              <a:t>/L) requires </a:t>
            </a:r>
            <a:r>
              <a:rPr lang="en-US" dirty="0">
                <a:solidFill>
                  <a:schemeClr val="accent4"/>
                </a:solidFill>
              </a:rPr>
              <a:t>hospitalization</a:t>
            </a:r>
            <a:r>
              <a:rPr lang="en-US" dirty="0"/>
              <a:t> for </a:t>
            </a:r>
            <a:r>
              <a:rPr lang="en-US" dirty="0" smtClean="0"/>
              <a:t>more aggressive </a:t>
            </a:r>
            <a:r>
              <a:rPr lang="en-US" dirty="0"/>
              <a:t>management including use of </a:t>
            </a:r>
            <a:r>
              <a:rPr lang="en-US" u="sng" dirty="0"/>
              <a:t>fluid</a:t>
            </a:r>
            <a:r>
              <a:rPr lang="en-US" dirty="0"/>
              <a:t> </a:t>
            </a:r>
            <a:r>
              <a:rPr lang="en-US" u="sng" dirty="0" smtClean="0"/>
              <a:t>restriction</a:t>
            </a:r>
            <a:r>
              <a:rPr lang="en-US" dirty="0" smtClean="0"/>
              <a:t>, </a:t>
            </a:r>
            <a:r>
              <a:rPr lang="en-US" u="sng" dirty="0" smtClean="0"/>
              <a:t>hypertonic </a:t>
            </a:r>
            <a:r>
              <a:rPr lang="en-US" u="sng" dirty="0"/>
              <a:t>saline </a:t>
            </a:r>
            <a:r>
              <a:rPr lang="en-US" dirty="0"/>
              <a:t>or administration of </a:t>
            </a:r>
            <a:r>
              <a:rPr lang="en-US" u="sng" dirty="0" err="1"/>
              <a:t>vaptans</a:t>
            </a:r>
            <a:r>
              <a:rPr lang="en-US" dirty="0"/>
              <a:t>, competitive</a:t>
            </a:r>
          </a:p>
          <a:p>
            <a:pPr marL="109728" indent="0">
              <a:buNone/>
            </a:pPr>
            <a:r>
              <a:rPr lang="en-US" dirty="0" smtClean="0"/>
              <a:t> antagonists </a:t>
            </a:r>
            <a:r>
              <a:rPr lang="en-US" dirty="0"/>
              <a:t>of vasopressin receptors.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0196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a recent study by </a:t>
            </a:r>
            <a:r>
              <a:rPr lang="en-US" b="1" dirty="0" err="1" smtClean="0"/>
              <a:t>Jahangiri</a:t>
            </a:r>
            <a:r>
              <a:rPr lang="en-US" b="1" dirty="0" smtClean="0"/>
              <a:t> et al </a:t>
            </a:r>
            <a:r>
              <a:rPr lang="en-US" dirty="0" smtClean="0"/>
              <a:t>, postoperative </a:t>
            </a:r>
            <a:r>
              <a:rPr lang="en-US" dirty="0" err="1" smtClean="0"/>
              <a:t>hyponatremia</a:t>
            </a:r>
            <a:r>
              <a:rPr lang="en-US" dirty="0" smtClean="0"/>
              <a:t> was noted in 19% of subjects. In this study, use of </a:t>
            </a:r>
            <a:r>
              <a:rPr lang="en-US" dirty="0" err="1" smtClean="0">
                <a:solidFill>
                  <a:schemeClr val="accent4"/>
                </a:solidFill>
              </a:rPr>
              <a:t>vaptans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smtClean="0"/>
              <a:t>resulted in more </a:t>
            </a:r>
            <a:r>
              <a:rPr lang="en-US" dirty="0" smtClean="0">
                <a:solidFill>
                  <a:schemeClr val="accent4"/>
                </a:solidFill>
              </a:rPr>
              <a:t>rapid</a:t>
            </a:r>
            <a:r>
              <a:rPr lang="en-US" dirty="0" smtClean="0"/>
              <a:t> plasma sodium correction versus </a:t>
            </a:r>
            <a:r>
              <a:rPr lang="en-US" u="sng" dirty="0" smtClean="0"/>
              <a:t>hypertonic saline. </a:t>
            </a:r>
            <a:r>
              <a:rPr lang="en-US" dirty="0" smtClean="0"/>
              <a:t>but did lead to overcorrection in 1 subject. </a:t>
            </a:r>
          </a:p>
          <a:p>
            <a:endParaRPr lang="en-US" dirty="0" smtClean="0"/>
          </a:p>
          <a:p>
            <a:r>
              <a:rPr lang="en-US" dirty="0" smtClean="0"/>
              <a:t>Therefore, selective use of </a:t>
            </a:r>
            <a:r>
              <a:rPr lang="en-US" b="1" dirty="0" err="1" smtClean="0"/>
              <a:t>vaptans</a:t>
            </a:r>
            <a:r>
              <a:rPr lang="en-US" dirty="0" smtClean="0"/>
              <a:t> in the setting of </a:t>
            </a:r>
            <a:r>
              <a:rPr lang="en-US" dirty="0" smtClean="0">
                <a:solidFill>
                  <a:schemeClr val="accent4"/>
                </a:solidFill>
              </a:rPr>
              <a:t>severe </a:t>
            </a:r>
            <a:r>
              <a:rPr lang="en-US" dirty="0" err="1" smtClean="0">
                <a:solidFill>
                  <a:schemeClr val="accent4"/>
                </a:solidFill>
              </a:rPr>
              <a:t>hyponatremia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smtClean="0"/>
              <a:t>may be useful and potentially lead to </a:t>
            </a:r>
            <a:r>
              <a:rPr lang="en-US" u="sng" dirty="0" smtClean="0"/>
              <a:t>shorter hospital stays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3252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838200"/>
            <a:ext cx="9144000" cy="6019799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705600" y="6248400"/>
            <a:ext cx="213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/>
              <a:t>Journal of Neuroscience Nursing</a:t>
            </a:r>
          </a:p>
        </p:txBody>
      </p:sp>
    </p:spTree>
    <p:extLst>
      <p:ext uri="{BB962C8B-B14F-4D97-AF65-F5344CB8AC3E}">
        <p14:creationId xmlns:p14="http://schemas.microsoft.com/office/powerpoint/2010/main" val="3916172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Finally</a:t>
            </a:r>
            <a:r>
              <a:rPr lang="en-US" dirty="0"/>
              <a:t>, the clinician should be aware of the </a:t>
            </a:r>
            <a:r>
              <a:rPr lang="en-US" dirty="0" smtClean="0"/>
              <a:t>critical need </a:t>
            </a:r>
            <a:r>
              <a:rPr lang="en-US" dirty="0"/>
              <a:t>to monitor </a:t>
            </a:r>
            <a:r>
              <a:rPr lang="en-US" dirty="0">
                <a:solidFill>
                  <a:srgbClr val="0070C0"/>
                </a:solidFill>
              </a:rPr>
              <a:t>adrenal function </a:t>
            </a:r>
            <a:r>
              <a:rPr lang="en-US" dirty="0"/>
              <a:t>and replace </a:t>
            </a:r>
            <a:r>
              <a:rPr lang="en-US" dirty="0" smtClean="0"/>
              <a:t>glucocorticoids as </a:t>
            </a:r>
            <a:r>
              <a:rPr lang="en-US" dirty="0"/>
              <a:t>needed following pituitary </a:t>
            </a:r>
            <a:r>
              <a:rPr lang="en-US" dirty="0" smtClean="0"/>
              <a:t>surgery.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9989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/>
              <a:t> There are </a:t>
            </a:r>
            <a:r>
              <a:rPr lang="en-US" b="1" dirty="0"/>
              <a:t>several approaches </a:t>
            </a:r>
            <a:r>
              <a:rPr lang="en-US" dirty="0"/>
              <a:t>toward glucocorticoid management in the </a:t>
            </a:r>
            <a:r>
              <a:rPr lang="en-US" dirty="0" err="1"/>
              <a:t>peri</a:t>
            </a:r>
            <a:r>
              <a:rPr lang="en-US" dirty="0"/>
              <a:t>- and postoperative </a:t>
            </a:r>
            <a:r>
              <a:rPr lang="en-US" dirty="0" smtClean="0"/>
              <a:t>timeframes.</a:t>
            </a:r>
          </a:p>
          <a:p>
            <a:r>
              <a:rPr lang="en-US" dirty="0" smtClean="0"/>
              <a:t>  </a:t>
            </a:r>
            <a:r>
              <a:rPr lang="en-US" dirty="0"/>
              <a:t>ranging from </a:t>
            </a:r>
            <a:r>
              <a:rPr lang="en-US" u="sng" dirty="0">
                <a:solidFill>
                  <a:srgbClr val="0070C0"/>
                </a:solidFill>
              </a:rPr>
              <a:t>glucocorticoid treatment </a:t>
            </a:r>
            <a:r>
              <a:rPr lang="en-US" dirty="0"/>
              <a:t>at </a:t>
            </a:r>
            <a:r>
              <a:rPr lang="en-US" dirty="0" smtClean="0"/>
              <a:t>  surgery </a:t>
            </a:r>
            <a:r>
              <a:rPr lang="en-US" dirty="0"/>
              <a:t>with </a:t>
            </a:r>
            <a:r>
              <a:rPr lang="en-US" u="sng" dirty="0"/>
              <a:t>gradual </a:t>
            </a:r>
            <a:r>
              <a:rPr lang="en-US" u="sng" dirty="0" smtClean="0"/>
              <a:t>tapering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u="sng" dirty="0">
                <a:solidFill>
                  <a:srgbClr val="0070C0"/>
                </a:solidFill>
              </a:rPr>
              <a:t>steroid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u="sng" dirty="0">
                <a:solidFill>
                  <a:srgbClr val="0070C0"/>
                </a:solidFill>
              </a:rPr>
              <a:t>sparing protocols </a:t>
            </a:r>
            <a:r>
              <a:rPr lang="en-US" dirty="0"/>
              <a:t>with </a:t>
            </a:r>
            <a:r>
              <a:rPr lang="en-US" u="sng" dirty="0"/>
              <a:t>careful </a:t>
            </a:r>
            <a:r>
              <a:rPr lang="en-US" u="sng" dirty="0" smtClean="0"/>
              <a:t>observation</a:t>
            </a:r>
            <a:endParaRPr lang="en-US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051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1.</a:t>
            </a:r>
            <a:r>
              <a:rPr lang="en-US" dirty="0" smtClean="0"/>
              <a:t>Some clinicians </a:t>
            </a:r>
            <a:r>
              <a:rPr lang="en-US" dirty="0"/>
              <a:t>choose to empirically treat all patients </a:t>
            </a:r>
            <a:r>
              <a:rPr lang="en-US" u="sng" dirty="0" err="1" smtClean="0"/>
              <a:t>perioperatively</a:t>
            </a:r>
            <a:r>
              <a:rPr lang="en-US" dirty="0"/>
              <a:t> </a:t>
            </a:r>
            <a:r>
              <a:rPr lang="en-US" dirty="0" smtClean="0"/>
              <a:t>with </a:t>
            </a:r>
            <a:r>
              <a:rPr lang="en-US" dirty="0"/>
              <a:t>glucocorticoids at </a:t>
            </a:r>
            <a:r>
              <a:rPr lang="en-US" dirty="0">
                <a:solidFill>
                  <a:srgbClr val="FF0000"/>
                </a:solidFill>
              </a:rPr>
              <a:t>stress doses </a:t>
            </a:r>
            <a:r>
              <a:rPr lang="en-US" dirty="0"/>
              <a:t>(for </a:t>
            </a:r>
            <a:r>
              <a:rPr lang="en-US" dirty="0" smtClean="0"/>
              <a:t>example, </a:t>
            </a:r>
            <a:r>
              <a:rPr lang="en-US" b="1" dirty="0" smtClean="0"/>
              <a:t>50-100 </a:t>
            </a:r>
            <a:r>
              <a:rPr lang="en-US" b="1" dirty="0"/>
              <a:t>mg </a:t>
            </a:r>
            <a:r>
              <a:rPr lang="en-US" dirty="0"/>
              <a:t>intravenous hydrocortisone) immediately </a:t>
            </a:r>
            <a:r>
              <a:rPr lang="en-US" u="sng" dirty="0" smtClean="0"/>
              <a:t>prior</a:t>
            </a:r>
            <a:r>
              <a:rPr lang="en-US" dirty="0" smtClean="0"/>
              <a:t> to </a:t>
            </a:r>
            <a:r>
              <a:rPr lang="en-US" dirty="0"/>
              <a:t>or </a:t>
            </a:r>
            <a:r>
              <a:rPr lang="en-US" u="sng" dirty="0"/>
              <a:t>during</a:t>
            </a:r>
            <a:r>
              <a:rPr lang="en-US" dirty="0"/>
              <a:t> the operation followed by a </a:t>
            </a:r>
            <a:r>
              <a:rPr lang="en-US" dirty="0">
                <a:solidFill>
                  <a:schemeClr val="accent4"/>
                </a:solidFill>
              </a:rPr>
              <a:t>gradual </a:t>
            </a:r>
            <a:r>
              <a:rPr lang="en-US" dirty="0" smtClean="0">
                <a:solidFill>
                  <a:schemeClr val="accent4"/>
                </a:solidFill>
              </a:rPr>
              <a:t>tapering </a:t>
            </a:r>
            <a:r>
              <a:rPr lang="en-US" dirty="0" smtClean="0"/>
              <a:t>schedule </a:t>
            </a:r>
            <a:r>
              <a:rPr lang="en-US" dirty="0"/>
              <a:t>with reassessment of </a:t>
            </a:r>
            <a:r>
              <a:rPr lang="en-US" u="sng" dirty="0"/>
              <a:t>adrenal function </a:t>
            </a:r>
            <a:r>
              <a:rPr lang="en-US" u="sng" dirty="0" smtClean="0"/>
              <a:t>during the </a:t>
            </a:r>
            <a:r>
              <a:rPr lang="en-US" u="sng" dirty="0"/>
              <a:t>early postoperative</a:t>
            </a:r>
            <a:r>
              <a:rPr lang="en-US" dirty="0"/>
              <a:t> follow-up as necessary once</a:t>
            </a:r>
          </a:p>
          <a:p>
            <a:pPr marL="109728" indent="0">
              <a:buNone/>
            </a:pPr>
            <a:r>
              <a:rPr lang="en-US" dirty="0" smtClean="0"/>
              <a:t>  on </a:t>
            </a:r>
            <a:r>
              <a:rPr lang="en-US" dirty="0"/>
              <a:t>lower replacement doses.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9421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2.</a:t>
            </a:r>
            <a:r>
              <a:rPr lang="en-US" u="sng" dirty="0" smtClean="0"/>
              <a:t>Another </a:t>
            </a:r>
            <a:r>
              <a:rPr lang="en-US" u="sng" dirty="0"/>
              <a:t>approach </a:t>
            </a:r>
            <a:r>
              <a:rPr lang="en-US" dirty="0"/>
              <a:t>is to </a:t>
            </a:r>
            <a:r>
              <a:rPr lang="en-US" dirty="0" smtClean="0"/>
              <a:t>administer pre- </a:t>
            </a:r>
            <a:r>
              <a:rPr lang="en-US" dirty="0"/>
              <a:t>or intraoperative </a:t>
            </a:r>
            <a:r>
              <a:rPr lang="en-US" dirty="0">
                <a:solidFill>
                  <a:schemeClr val="accent4"/>
                </a:solidFill>
              </a:rPr>
              <a:t>stress dose </a:t>
            </a:r>
            <a:r>
              <a:rPr lang="en-US" dirty="0"/>
              <a:t>glucocorticoids </a:t>
            </a:r>
            <a:r>
              <a:rPr lang="en-US" dirty="0">
                <a:solidFill>
                  <a:schemeClr val="accent4"/>
                </a:solidFill>
              </a:rPr>
              <a:t>only</a:t>
            </a:r>
            <a:r>
              <a:rPr lang="en-US" dirty="0"/>
              <a:t> </a:t>
            </a:r>
            <a:r>
              <a:rPr lang="en-US" dirty="0" smtClean="0"/>
              <a:t>if the </a:t>
            </a:r>
            <a:r>
              <a:rPr lang="en-US" dirty="0">
                <a:solidFill>
                  <a:schemeClr val="accent4"/>
                </a:solidFill>
              </a:rPr>
              <a:t>pre</a:t>
            </a:r>
            <a:r>
              <a:rPr lang="en-US" dirty="0"/>
              <a:t>operative assessment suggests or confirms </a:t>
            </a:r>
            <a:r>
              <a:rPr lang="en-US" dirty="0" smtClean="0">
                <a:solidFill>
                  <a:schemeClr val="accent4"/>
                </a:solidFill>
              </a:rPr>
              <a:t>adrenal insufficiency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In a </a:t>
            </a:r>
            <a:r>
              <a:rPr lang="en-US" dirty="0">
                <a:solidFill>
                  <a:schemeClr val="accent4"/>
                </a:solidFill>
              </a:rPr>
              <a:t>steroid-sparing protocol</a:t>
            </a:r>
            <a:r>
              <a:rPr lang="en-US" dirty="0"/>
              <a:t>, </a:t>
            </a:r>
            <a:r>
              <a:rPr lang="en-US" dirty="0" smtClean="0"/>
              <a:t>perioperative steroids </a:t>
            </a:r>
            <a:r>
              <a:rPr lang="en-US" dirty="0"/>
              <a:t>would be </a:t>
            </a:r>
            <a:r>
              <a:rPr lang="en-US" dirty="0">
                <a:solidFill>
                  <a:schemeClr val="accent4"/>
                </a:solidFill>
              </a:rPr>
              <a:t>withheld</a:t>
            </a:r>
            <a:r>
              <a:rPr lang="en-US" dirty="0"/>
              <a:t> entirely in a patient with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 smtClean="0">
                <a:solidFill>
                  <a:schemeClr val="accent4"/>
                </a:solidFill>
              </a:rPr>
              <a:t>normal </a:t>
            </a:r>
            <a:r>
              <a:rPr lang="en-US" dirty="0" smtClean="0"/>
              <a:t>preoperative </a:t>
            </a:r>
            <a:r>
              <a:rPr lang="en-US" dirty="0"/>
              <a:t>adrenal function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In the </a:t>
            </a:r>
            <a:r>
              <a:rPr lang="en-US" u="sng" dirty="0"/>
              <a:t>days </a:t>
            </a:r>
            <a:r>
              <a:rPr lang="en-US" u="sng" dirty="0" smtClean="0"/>
              <a:t>following </a:t>
            </a:r>
            <a:r>
              <a:rPr lang="en-US" dirty="0" smtClean="0"/>
              <a:t>surgery</a:t>
            </a:r>
            <a:r>
              <a:rPr lang="en-US" dirty="0"/>
              <a:t>, </a:t>
            </a:r>
            <a:r>
              <a:rPr lang="en-US" u="sng" dirty="0"/>
              <a:t>early morning</a:t>
            </a:r>
            <a:r>
              <a:rPr lang="en-US" dirty="0"/>
              <a:t> </a:t>
            </a:r>
            <a:r>
              <a:rPr lang="en-US" u="sng" dirty="0"/>
              <a:t>cortisol</a:t>
            </a:r>
            <a:r>
              <a:rPr lang="en-US" dirty="0"/>
              <a:t> levels are measured </a:t>
            </a:r>
            <a:r>
              <a:rPr lang="en-US" dirty="0" smtClean="0"/>
              <a:t>and glucocorticoids </a:t>
            </a:r>
            <a:r>
              <a:rPr lang="en-US" u="sng" dirty="0"/>
              <a:t>initiated</a:t>
            </a:r>
            <a:r>
              <a:rPr lang="en-US" dirty="0"/>
              <a:t> if the value is consistent </a:t>
            </a:r>
            <a:r>
              <a:rPr lang="en-US" dirty="0" smtClean="0"/>
              <a:t>with </a:t>
            </a:r>
            <a:r>
              <a:rPr lang="en-US" u="sng" dirty="0" smtClean="0"/>
              <a:t>insufficiency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711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7672" y="15240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 </a:t>
            </a:r>
            <a:r>
              <a:rPr lang="en-US" dirty="0"/>
              <a:t>measurement of a basal </a:t>
            </a:r>
            <a:r>
              <a:rPr lang="en-US" u="sng" dirty="0"/>
              <a:t>morning cortisol</a:t>
            </a:r>
          </a:p>
          <a:p>
            <a:pPr marL="109728" indent="0">
              <a:buNone/>
            </a:pPr>
            <a:r>
              <a:rPr lang="en-US" dirty="0" smtClean="0"/>
              <a:t>   level </a:t>
            </a:r>
            <a:r>
              <a:rPr lang="en-US" dirty="0"/>
              <a:t>is only </a:t>
            </a:r>
            <a:r>
              <a:rPr lang="en-US" u="sng" dirty="0"/>
              <a:t>suggestive</a:t>
            </a:r>
            <a:r>
              <a:rPr lang="en-US" dirty="0"/>
              <a:t> of and </a:t>
            </a:r>
            <a:r>
              <a:rPr lang="en-US" u="sng" dirty="0"/>
              <a:t>not diagnostic </a:t>
            </a:r>
          </a:p>
          <a:p>
            <a:pPr marL="109728" indent="0">
              <a:buNone/>
            </a:pPr>
            <a:r>
              <a:rPr lang="en-US" dirty="0" smtClean="0"/>
              <a:t>   of adrenal insufficiency.</a:t>
            </a:r>
          </a:p>
          <a:p>
            <a:r>
              <a:rPr lang="en-US" dirty="0" smtClean="0"/>
              <a:t> </a:t>
            </a:r>
            <a:r>
              <a:rPr lang="en-US" dirty="0"/>
              <a:t>various cut points have been proposed</a:t>
            </a:r>
            <a:r>
              <a:rPr lang="en-US" dirty="0" smtClean="0"/>
              <a:t>,</a:t>
            </a:r>
            <a:r>
              <a:rPr lang="en-US" dirty="0"/>
              <a:t> below which glucocorticoid replacement should be </a:t>
            </a:r>
            <a:r>
              <a:rPr lang="en-US" dirty="0" smtClean="0"/>
              <a:t>considered.</a:t>
            </a:r>
          </a:p>
          <a:p>
            <a:r>
              <a:rPr lang="en-US" dirty="0" smtClean="0"/>
              <a:t> Proposed </a:t>
            </a:r>
            <a:r>
              <a:rPr lang="en-US" dirty="0"/>
              <a:t>cut points for guidance </a:t>
            </a:r>
            <a:r>
              <a:rPr lang="en-US" dirty="0" smtClean="0"/>
              <a:t>in management are based </a:t>
            </a:r>
            <a:r>
              <a:rPr lang="en-US" dirty="0"/>
              <a:t>on studies that suggest a high likelihood of </a:t>
            </a:r>
            <a:r>
              <a:rPr lang="en-US" dirty="0" smtClean="0">
                <a:solidFill>
                  <a:schemeClr val="accent4"/>
                </a:solidFill>
              </a:rPr>
              <a:t>adrenal insufficiency</a:t>
            </a:r>
            <a:r>
              <a:rPr lang="en-US" dirty="0" smtClean="0"/>
              <a:t> </a:t>
            </a:r>
            <a:r>
              <a:rPr lang="en-US" dirty="0"/>
              <a:t>with a morning cortisol </a:t>
            </a:r>
            <a:r>
              <a:rPr lang="en-US" b="1" dirty="0"/>
              <a:t>less</a:t>
            </a:r>
            <a:r>
              <a:rPr lang="en-US" dirty="0"/>
              <a:t> than </a:t>
            </a:r>
            <a:r>
              <a:rPr lang="en-US" dirty="0">
                <a:solidFill>
                  <a:schemeClr val="accent4"/>
                </a:solidFill>
              </a:rPr>
              <a:t>4</a:t>
            </a:r>
            <a:r>
              <a:rPr lang="en-US" dirty="0"/>
              <a:t> to </a:t>
            </a:r>
            <a:r>
              <a:rPr lang="en-US" dirty="0">
                <a:solidFill>
                  <a:schemeClr val="accent4"/>
                </a:solidFill>
              </a:rPr>
              <a:t>5</a:t>
            </a:r>
            <a:r>
              <a:rPr lang="en-US" dirty="0"/>
              <a:t> </a:t>
            </a:r>
            <a:r>
              <a:rPr lang="en-US" dirty="0" smtClean="0"/>
              <a:t>mcg/ </a:t>
            </a:r>
            <a:r>
              <a:rPr lang="en-US" dirty="0" err="1" smtClean="0"/>
              <a:t>dL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>
                <a:solidFill>
                  <a:schemeClr val="accent4"/>
                </a:solidFill>
              </a:rPr>
              <a:t>low likelihood </a:t>
            </a:r>
            <a:r>
              <a:rPr lang="en-US" dirty="0"/>
              <a:t>if the level is </a:t>
            </a:r>
            <a:r>
              <a:rPr lang="en-US" b="1" dirty="0"/>
              <a:t>above</a:t>
            </a:r>
            <a:r>
              <a:rPr lang="en-US" dirty="0"/>
              <a:t> </a:t>
            </a:r>
            <a:r>
              <a:rPr lang="en-US" dirty="0">
                <a:solidFill>
                  <a:schemeClr val="accent4"/>
                </a:solidFill>
              </a:rPr>
              <a:t>10</a:t>
            </a:r>
            <a:r>
              <a:rPr lang="en-US" dirty="0"/>
              <a:t> to </a:t>
            </a:r>
            <a:r>
              <a:rPr lang="en-US" dirty="0">
                <a:solidFill>
                  <a:schemeClr val="accent4"/>
                </a:solidFill>
              </a:rPr>
              <a:t>15</a:t>
            </a:r>
            <a:r>
              <a:rPr lang="en-US" dirty="0"/>
              <a:t> </a:t>
            </a:r>
            <a:r>
              <a:rPr lang="en-US" dirty="0" smtClean="0"/>
              <a:t>mcg/</a:t>
            </a:r>
            <a:r>
              <a:rPr lang="en-US" dirty="0" err="1" smtClean="0"/>
              <a:t>dL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1211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There is no one best approach, and many </a:t>
            </a:r>
            <a:r>
              <a:rPr lang="en-US" dirty="0" smtClean="0"/>
              <a:t>factors need </a:t>
            </a:r>
            <a:r>
              <a:rPr lang="en-US" dirty="0"/>
              <a:t>to be considered for an individual patient, </a:t>
            </a:r>
            <a:r>
              <a:rPr lang="en-US" dirty="0" smtClean="0"/>
              <a:t>but </a:t>
            </a:r>
            <a:r>
              <a:rPr lang="en-US" u="sng" dirty="0" smtClean="0"/>
              <a:t>minimizing </a:t>
            </a:r>
            <a:r>
              <a:rPr lang="en-US" u="sng" dirty="0"/>
              <a:t>unnecessary </a:t>
            </a:r>
            <a:r>
              <a:rPr lang="en-US" dirty="0"/>
              <a:t>glucocorticoid exposure may </a:t>
            </a:r>
            <a:r>
              <a:rPr lang="en-US" dirty="0" smtClean="0"/>
              <a:t>be</a:t>
            </a:r>
            <a:r>
              <a:rPr lang="en-US" u="sng" dirty="0" smtClean="0"/>
              <a:t> desired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glucocorticoids are initiated in the </a:t>
            </a:r>
            <a:r>
              <a:rPr lang="en-US" dirty="0" smtClean="0"/>
              <a:t>perioperative period </a:t>
            </a:r>
            <a:r>
              <a:rPr lang="en-US" dirty="0"/>
              <a:t>based on morning cortisol levels dropping </a:t>
            </a:r>
            <a:r>
              <a:rPr lang="en-US" dirty="0" smtClean="0"/>
              <a:t>below a </a:t>
            </a:r>
            <a:r>
              <a:rPr lang="en-US" dirty="0"/>
              <a:t>specified cut point, then </a:t>
            </a:r>
            <a:r>
              <a:rPr lang="en-US" dirty="0">
                <a:solidFill>
                  <a:schemeClr val="accent4"/>
                </a:solidFill>
              </a:rPr>
              <a:t>physiologic replacement </a:t>
            </a:r>
            <a:r>
              <a:rPr lang="en-US" dirty="0" smtClean="0">
                <a:solidFill>
                  <a:schemeClr val="accent4"/>
                </a:solidFill>
              </a:rPr>
              <a:t>therapy </a:t>
            </a:r>
            <a:r>
              <a:rPr lang="en-US" dirty="0" smtClean="0"/>
              <a:t>should </a:t>
            </a:r>
            <a:r>
              <a:rPr lang="en-US" dirty="0"/>
              <a:t>be maintained until further provocative </a:t>
            </a:r>
            <a:r>
              <a:rPr lang="en-US" dirty="0" smtClean="0"/>
              <a:t>testing (approximately </a:t>
            </a:r>
            <a:r>
              <a:rPr lang="en-US" dirty="0">
                <a:solidFill>
                  <a:schemeClr val="accent4"/>
                </a:solidFill>
              </a:rPr>
              <a:t>6 weeks </a:t>
            </a:r>
            <a:r>
              <a:rPr lang="en-US" dirty="0"/>
              <a:t>postoperatively) can be </a:t>
            </a:r>
            <a:r>
              <a:rPr lang="en-US" dirty="0" smtClean="0"/>
              <a:t>performed to </a:t>
            </a:r>
            <a:r>
              <a:rPr lang="en-US" dirty="0"/>
              <a:t>assess </a:t>
            </a:r>
            <a:r>
              <a:rPr lang="en-US" dirty="0">
                <a:solidFill>
                  <a:schemeClr val="accent4"/>
                </a:solidFill>
              </a:rPr>
              <a:t>long-term replacement </a:t>
            </a:r>
            <a:r>
              <a:rPr lang="en-US" dirty="0"/>
              <a:t>needs.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9185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Although </a:t>
            </a:r>
            <a:r>
              <a:rPr lang="en-US" b="1" dirty="0"/>
              <a:t>medical therapy </a:t>
            </a:r>
            <a:r>
              <a:rPr lang="en-US" dirty="0" smtClean="0"/>
              <a:t>is typically </a:t>
            </a:r>
            <a:r>
              <a:rPr lang="en-US" dirty="0"/>
              <a:t>considered </a:t>
            </a:r>
            <a:r>
              <a:rPr lang="en-US" dirty="0">
                <a:solidFill>
                  <a:schemeClr val="accent4"/>
                </a:solidFill>
              </a:rPr>
              <a:t>first line </a:t>
            </a:r>
            <a:r>
              <a:rPr lang="en-US" dirty="0"/>
              <a:t>for </a:t>
            </a:r>
            <a:r>
              <a:rPr lang="en-US" u="sng" dirty="0" err="1"/>
              <a:t>prolactinomas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surgery</a:t>
            </a:r>
            <a:r>
              <a:rPr lang="en-US" dirty="0" smtClean="0"/>
              <a:t> is </a:t>
            </a:r>
            <a:r>
              <a:rPr lang="en-US" dirty="0"/>
              <a:t>generally considered the treatment of </a:t>
            </a:r>
            <a:r>
              <a:rPr lang="en-US" dirty="0">
                <a:solidFill>
                  <a:schemeClr val="accent4"/>
                </a:solidFill>
              </a:rPr>
              <a:t>choice</a:t>
            </a:r>
            <a:r>
              <a:rPr lang="en-US" dirty="0"/>
              <a:t> for </a:t>
            </a:r>
            <a:r>
              <a:rPr lang="en-US" dirty="0" smtClean="0"/>
              <a:t>other </a:t>
            </a:r>
            <a:r>
              <a:rPr lang="en-US" u="sng" dirty="0" smtClean="0"/>
              <a:t>endocrine-active</a:t>
            </a:r>
            <a:r>
              <a:rPr lang="en-US" dirty="0" smtClean="0"/>
              <a:t> </a:t>
            </a:r>
            <a:r>
              <a:rPr lang="en-US" dirty="0"/>
              <a:t>pituitary </a:t>
            </a:r>
            <a:r>
              <a:rPr lang="en-US" dirty="0" smtClean="0"/>
              <a:t>adenomas (acromegaly</a:t>
            </a:r>
            <a:r>
              <a:rPr lang="en-US" dirty="0"/>
              <a:t>, </a:t>
            </a:r>
            <a:r>
              <a:rPr lang="en-US" dirty="0" smtClean="0"/>
              <a:t>Cushing disease</a:t>
            </a:r>
            <a:r>
              <a:rPr lang="en-US" dirty="0"/>
              <a:t>, and </a:t>
            </a:r>
            <a:r>
              <a:rPr lang="en-US" dirty="0" err="1"/>
              <a:t>thyrotrope</a:t>
            </a:r>
            <a:r>
              <a:rPr lang="en-US" dirty="0"/>
              <a:t> adenomas), as well as </a:t>
            </a:r>
            <a:r>
              <a:rPr lang="en-US" dirty="0" smtClean="0"/>
              <a:t>clinically </a:t>
            </a:r>
            <a:r>
              <a:rPr lang="en-US" u="sng" dirty="0" smtClean="0"/>
              <a:t>nonfunctioning</a:t>
            </a:r>
            <a:r>
              <a:rPr lang="en-US" dirty="0" smtClean="0"/>
              <a:t> </a:t>
            </a:r>
            <a:r>
              <a:rPr lang="en-US" dirty="0"/>
              <a:t>adenomas, pituitary apoplexy, </a:t>
            </a:r>
            <a:r>
              <a:rPr lang="en-US" dirty="0" err="1"/>
              <a:t>Rathke</a:t>
            </a:r>
            <a:r>
              <a:rPr lang="en-US" dirty="0"/>
              <a:t> </a:t>
            </a:r>
            <a:r>
              <a:rPr lang="en-US" dirty="0" smtClean="0"/>
              <a:t>cleft cysts</a:t>
            </a:r>
            <a:r>
              <a:rPr lang="en-US" dirty="0"/>
              <a:t>, </a:t>
            </a:r>
            <a:r>
              <a:rPr lang="en-US" dirty="0" err="1"/>
              <a:t>craniopharyngiomas</a:t>
            </a:r>
            <a:r>
              <a:rPr lang="en-US" dirty="0"/>
              <a:t>, and other </a:t>
            </a:r>
            <a:r>
              <a:rPr lang="en-US" dirty="0" err="1"/>
              <a:t>parasellar</a:t>
            </a:r>
            <a:r>
              <a:rPr lang="en-US" dirty="0"/>
              <a:t> </a:t>
            </a:r>
            <a:r>
              <a:rPr lang="en-US" dirty="0" smtClean="0"/>
              <a:t>tumors such </a:t>
            </a:r>
            <a:r>
              <a:rPr lang="en-US" dirty="0"/>
              <a:t>as </a:t>
            </a:r>
            <a:r>
              <a:rPr lang="en-US" dirty="0" err="1"/>
              <a:t>meningiomas</a:t>
            </a:r>
            <a:r>
              <a:rPr lang="en-US" dirty="0"/>
              <a:t> and </a:t>
            </a:r>
            <a:r>
              <a:rPr lang="en-US" dirty="0" err="1"/>
              <a:t>clival</a:t>
            </a:r>
            <a:r>
              <a:rPr lang="en-US" dirty="0"/>
              <a:t> </a:t>
            </a:r>
            <a:r>
              <a:rPr lang="en-US" dirty="0" err="1"/>
              <a:t>chordomas</a:t>
            </a:r>
            <a:r>
              <a:rPr lang="en-US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patients should be treated with </a:t>
            </a:r>
            <a:r>
              <a:rPr lang="en-US" dirty="0">
                <a:solidFill>
                  <a:srgbClr val="0070C0"/>
                </a:solidFill>
              </a:rPr>
              <a:t>100 mg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rgbClr val="0070C0"/>
                </a:solidFill>
              </a:rPr>
              <a:t>hydrocortisone</a:t>
            </a:r>
            <a:r>
              <a:rPr lang="en-US" dirty="0"/>
              <a:t> </a:t>
            </a:r>
            <a:r>
              <a:rPr lang="en-US" dirty="0">
                <a:hlinkClick r:id="rId2"/>
              </a:rPr>
              <a:t> </a:t>
            </a:r>
            <a:r>
              <a:rPr lang="en-US" dirty="0"/>
              <a:t>beginning at the induction of anesthesia. The dose should be gradually decreased during the next few days</a:t>
            </a:r>
            <a:r>
              <a:rPr lang="en-US" dirty="0" smtClean="0"/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/>
              <a:t>We recommend </a:t>
            </a:r>
            <a:r>
              <a:rPr lang="en-US" dirty="0"/>
              <a:t>a </a:t>
            </a:r>
            <a:r>
              <a:rPr lang="en-US" u="sng" dirty="0"/>
              <a:t>replacement dose </a:t>
            </a:r>
            <a:r>
              <a:rPr lang="en-US" dirty="0"/>
              <a:t>(</a:t>
            </a:r>
            <a:r>
              <a:rPr lang="en-US" dirty="0" err="1"/>
              <a:t>eg</a:t>
            </a:r>
            <a:r>
              <a:rPr lang="en-US" dirty="0"/>
              <a:t>, </a:t>
            </a:r>
            <a:r>
              <a:rPr lang="en-US" b="1" dirty="0"/>
              <a:t>15</a:t>
            </a:r>
            <a:r>
              <a:rPr lang="en-US" dirty="0"/>
              <a:t> to </a:t>
            </a:r>
            <a:r>
              <a:rPr lang="en-US" b="1" dirty="0"/>
              <a:t>25</a:t>
            </a:r>
            <a:r>
              <a:rPr lang="en-US" dirty="0"/>
              <a:t>mg/day) following discharge until the initial postoperative evaluation four to six weeks after discharge</a:t>
            </a:r>
            <a:r>
              <a:rPr lang="en-US" dirty="0" smtClean="0"/>
              <a:t>.</a:t>
            </a:r>
            <a:endParaRPr lang="en-US" b="1" dirty="0" smtClean="0"/>
          </a:p>
          <a:p>
            <a:pPr marL="624078" indent="-514350">
              <a:buFont typeface="+mj-lt"/>
              <a:buAutoNum type="arabicPeriod"/>
            </a:pPr>
            <a:r>
              <a:rPr lang="en-US" b="1" dirty="0" smtClean="0"/>
              <a:t> Others </a:t>
            </a:r>
            <a:r>
              <a:rPr lang="en-US" b="1" dirty="0"/>
              <a:t>recommend </a:t>
            </a:r>
            <a:r>
              <a:rPr lang="en-US" dirty="0"/>
              <a:t>measuring serum cortisol on the </a:t>
            </a:r>
            <a:r>
              <a:rPr lang="en-US" b="1" dirty="0">
                <a:solidFill>
                  <a:schemeClr val="accent4"/>
                </a:solidFill>
              </a:rPr>
              <a:t>third </a:t>
            </a:r>
            <a:r>
              <a:rPr lang="en-US" dirty="0" smtClean="0"/>
              <a:t>postoperative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/>
              <a:t>day, 24 hours after the previous dose of hydrocortisone, and if the value is low (</a:t>
            </a:r>
            <a:r>
              <a:rPr lang="en-US" dirty="0">
                <a:solidFill>
                  <a:schemeClr val="accent4"/>
                </a:solidFill>
              </a:rPr>
              <a:t>less than 4mcg/</a:t>
            </a:r>
            <a:r>
              <a:rPr lang="en-US" dirty="0" err="1">
                <a:solidFill>
                  <a:schemeClr val="accent4"/>
                </a:solidFill>
              </a:rPr>
              <a:t>dL</a:t>
            </a:r>
            <a:r>
              <a:rPr lang="en-US" dirty="0"/>
              <a:t> [110 </a:t>
            </a:r>
            <a:r>
              <a:rPr lang="en-US" dirty="0" err="1"/>
              <a:t>nmol</a:t>
            </a:r>
            <a:r>
              <a:rPr lang="en-US" dirty="0"/>
              <a:t>/L])</a:t>
            </a:r>
            <a:r>
              <a:rPr lang="en-US" dirty="0">
                <a:solidFill>
                  <a:schemeClr val="accent4"/>
                </a:solidFill>
              </a:rPr>
              <a:t> or </a:t>
            </a:r>
            <a:r>
              <a:rPr lang="en-US" dirty="0"/>
              <a:t>borderline (</a:t>
            </a:r>
            <a:r>
              <a:rPr lang="en-US" dirty="0">
                <a:solidFill>
                  <a:schemeClr val="accent4"/>
                </a:solidFill>
              </a:rPr>
              <a:t>5 to 17 mcg/</a:t>
            </a:r>
            <a:r>
              <a:rPr lang="en-US" dirty="0" err="1">
                <a:solidFill>
                  <a:schemeClr val="accent4"/>
                </a:solidFill>
              </a:rPr>
              <a:t>dL</a:t>
            </a:r>
            <a:r>
              <a:rPr lang="en-US" dirty="0"/>
              <a:t> [138 to 469 </a:t>
            </a:r>
            <a:r>
              <a:rPr lang="en-US" dirty="0" err="1"/>
              <a:t>nmol</a:t>
            </a:r>
            <a:r>
              <a:rPr lang="en-US" dirty="0"/>
              <a:t>/L]), prescribing </a:t>
            </a:r>
            <a:r>
              <a:rPr lang="en-US" u="sng" dirty="0" smtClean="0"/>
              <a:t>replacement</a:t>
            </a:r>
            <a:r>
              <a:rPr lang="en-US" dirty="0" smtClean="0"/>
              <a:t> </a:t>
            </a:r>
            <a:r>
              <a:rPr lang="en-US" dirty="0"/>
              <a:t>hydrocortisone on </a:t>
            </a:r>
            <a:r>
              <a:rPr lang="en-US" dirty="0" smtClean="0"/>
              <a:t>discharge.</a:t>
            </a:r>
          </a:p>
          <a:p>
            <a:pPr marL="109728" indent="0">
              <a:buNone/>
            </a:pPr>
            <a:r>
              <a:rPr lang="en-US" sz="2100" dirty="0" smtClean="0">
                <a:solidFill>
                  <a:schemeClr val="accent4"/>
                </a:solidFill>
              </a:rPr>
              <a:t>                                                                                                 </a:t>
            </a:r>
            <a:r>
              <a:rPr lang="en-US" sz="2100" dirty="0" err="1" smtClean="0">
                <a:solidFill>
                  <a:schemeClr val="accent4"/>
                </a:solidFill>
              </a:rPr>
              <a:t>uptodate</a:t>
            </a:r>
            <a:endParaRPr lang="en-US" sz="2100" dirty="0" smtClean="0">
              <a:solidFill>
                <a:schemeClr val="accent4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5580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454016"/>
            <a:ext cx="9144000" cy="6400799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934200" y="6248400"/>
            <a:ext cx="2026919" cy="3505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/>
              <a:t>Journal of Neuroscience Nursing</a:t>
            </a:r>
          </a:p>
        </p:txBody>
      </p:sp>
    </p:spTree>
    <p:extLst>
      <p:ext uri="{BB962C8B-B14F-4D97-AF65-F5344CB8AC3E}">
        <p14:creationId xmlns:p14="http://schemas.microsoft.com/office/powerpoint/2010/main" val="462629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452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i="1" dirty="0">
                <a:solidFill>
                  <a:srgbClr val="0070C0"/>
                </a:solidFill>
              </a:rPr>
              <a:t>Assessing for Early Remission</a:t>
            </a:r>
            <a:br>
              <a:rPr lang="en-US" sz="2800" i="1" dirty="0">
                <a:solidFill>
                  <a:srgbClr val="0070C0"/>
                </a:solidFill>
              </a:rPr>
            </a:br>
            <a:r>
              <a:rPr lang="en-US" sz="2800" i="1" dirty="0">
                <a:solidFill>
                  <a:srgbClr val="0070C0"/>
                </a:solidFill>
              </a:rPr>
              <a:t>in Patients with Functional </a:t>
            </a:r>
            <a:r>
              <a:rPr lang="en-US" sz="2800" i="1" dirty="0" smtClean="0">
                <a:solidFill>
                  <a:srgbClr val="0070C0"/>
                </a:solidFill>
              </a:rPr>
              <a:t>Adenomas</a:t>
            </a:r>
          </a:p>
          <a:p>
            <a:endParaRPr lang="en-US" dirty="0" smtClean="0"/>
          </a:p>
          <a:p>
            <a:r>
              <a:rPr lang="en-US" dirty="0" smtClean="0"/>
              <a:t>For patients with </a:t>
            </a:r>
            <a:r>
              <a:rPr lang="en-US" dirty="0"/>
              <a:t>a</a:t>
            </a:r>
            <a:r>
              <a:rPr lang="en-US" u="sng" dirty="0"/>
              <a:t>cromegaly</a:t>
            </a:r>
            <a:r>
              <a:rPr lang="en-US" dirty="0"/>
              <a:t>, </a:t>
            </a:r>
            <a:r>
              <a:rPr lang="en-US" u="sng" dirty="0"/>
              <a:t>Cushing</a:t>
            </a:r>
            <a:r>
              <a:rPr lang="en-US" dirty="0"/>
              <a:t> disease, </a:t>
            </a:r>
            <a:r>
              <a:rPr lang="en-US" dirty="0" smtClean="0"/>
              <a:t>and </a:t>
            </a:r>
            <a:r>
              <a:rPr lang="en-US" u="sng" dirty="0" err="1" smtClean="0"/>
              <a:t>prolactinomas</a:t>
            </a:r>
            <a:r>
              <a:rPr lang="en-US" dirty="0"/>
              <a:t>, morning measurement of </a:t>
            </a:r>
            <a:r>
              <a:rPr lang="en-US" u="sng" dirty="0"/>
              <a:t>growth </a:t>
            </a:r>
            <a:r>
              <a:rPr lang="en-US" u="sng" dirty="0" smtClean="0"/>
              <a:t>hormone</a:t>
            </a:r>
            <a:r>
              <a:rPr lang="en-US" dirty="0" smtClean="0"/>
              <a:t>, </a:t>
            </a:r>
            <a:r>
              <a:rPr lang="en-US" u="sng" dirty="0" smtClean="0"/>
              <a:t>cortisol </a:t>
            </a:r>
            <a:r>
              <a:rPr lang="en-US" dirty="0"/>
              <a:t>and </a:t>
            </a:r>
            <a:r>
              <a:rPr lang="en-US" u="sng" dirty="0"/>
              <a:t>prolactin</a:t>
            </a:r>
            <a:r>
              <a:rPr lang="en-US" dirty="0"/>
              <a:t> levels, respectively, on </a:t>
            </a:r>
            <a:r>
              <a:rPr lang="en-US" dirty="0" smtClean="0"/>
              <a:t>postoperative day </a:t>
            </a:r>
            <a:r>
              <a:rPr lang="en-US" dirty="0">
                <a:solidFill>
                  <a:srgbClr val="0070C0"/>
                </a:solidFill>
              </a:rPr>
              <a:t>one</a:t>
            </a:r>
            <a:r>
              <a:rPr lang="en-US" dirty="0"/>
              <a:t> and </a:t>
            </a:r>
            <a:r>
              <a:rPr lang="en-US" dirty="0">
                <a:solidFill>
                  <a:srgbClr val="0070C0"/>
                </a:solidFill>
              </a:rPr>
              <a:t>two</a:t>
            </a:r>
            <a:r>
              <a:rPr lang="en-US" dirty="0"/>
              <a:t> have been shown to be </a:t>
            </a:r>
            <a:r>
              <a:rPr lang="en-US" dirty="0" smtClean="0"/>
              <a:t>moderately predictive </a:t>
            </a:r>
            <a:r>
              <a:rPr lang="en-US" dirty="0"/>
              <a:t>of </a:t>
            </a:r>
            <a:r>
              <a:rPr lang="en-US" dirty="0">
                <a:solidFill>
                  <a:srgbClr val="0070C0"/>
                </a:solidFill>
              </a:rPr>
              <a:t>early</a:t>
            </a:r>
            <a:r>
              <a:rPr lang="en-US" dirty="0"/>
              <a:t> and</a:t>
            </a:r>
            <a:r>
              <a:rPr lang="en-US" dirty="0">
                <a:solidFill>
                  <a:srgbClr val="0070C0"/>
                </a:solidFill>
              </a:rPr>
              <a:t> long-term </a:t>
            </a:r>
            <a:r>
              <a:rPr lang="en-US" dirty="0" smtClean="0"/>
              <a:t>remission.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-571500"/>
            <a:ext cx="8229600" cy="1143000"/>
          </a:xfrm>
        </p:spPr>
        <p:txBody>
          <a:bodyPr>
            <a:noAutofit/>
          </a:bodyPr>
          <a:lstStyle/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600307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b="1" dirty="0"/>
              <a:t>acromegaly</a:t>
            </a:r>
            <a:r>
              <a:rPr lang="en-US" dirty="0"/>
              <a:t>, a fasting serum GH level </a:t>
            </a:r>
            <a:r>
              <a:rPr lang="en-US" dirty="0">
                <a:solidFill>
                  <a:srgbClr val="0070C0"/>
                </a:solidFill>
              </a:rPr>
              <a:t>below 2 ng/mL </a:t>
            </a:r>
            <a:r>
              <a:rPr lang="en-US" dirty="0" smtClean="0"/>
              <a:t>on postoperative </a:t>
            </a:r>
            <a:r>
              <a:rPr lang="en-US" dirty="0"/>
              <a:t>day </a:t>
            </a:r>
            <a:r>
              <a:rPr lang="en-US" dirty="0">
                <a:solidFill>
                  <a:srgbClr val="0070C0"/>
                </a:solidFill>
              </a:rPr>
              <a:t>1</a:t>
            </a:r>
            <a:r>
              <a:rPr lang="en-US" dirty="0"/>
              <a:t> may suggest biochemical remission in patients not preoperatively treated with </a:t>
            </a:r>
            <a:r>
              <a:rPr lang="en-US" dirty="0" err="1"/>
              <a:t>somatostatin</a:t>
            </a:r>
            <a:r>
              <a:rPr lang="en-US" dirty="0"/>
              <a:t> analogues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9036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Within </a:t>
            </a:r>
            <a:r>
              <a:rPr lang="en-US" dirty="0">
                <a:solidFill>
                  <a:srgbClr val="0070C0"/>
                </a:solidFill>
              </a:rPr>
              <a:t>2 hours </a:t>
            </a:r>
            <a:r>
              <a:rPr lang="en-US" dirty="0"/>
              <a:t>of successful resection, </a:t>
            </a:r>
            <a:r>
              <a:rPr lang="en-US" dirty="0">
                <a:solidFill>
                  <a:srgbClr val="0070C0"/>
                </a:solidFill>
              </a:rPr>
              <a:t>metabolic</a:t>
            </a:r>
            <a:r>
              <a:rPr lang="en-US" dirty="0"/>
              <a:t> </a:t>
            </a:r>
            <a:r>
              <a:rPr lang="en-US" dirty="0" smtClean="0"/>
              <a:t>dysfunction and </a:t>
            </a:r>
            <a:r>
              <a:rPr lang="en-US" dirty="0">
                <a:solidFill>
                  <a:srgbClr val="0070C0"/>
                </a:solidFill>
              </a:rPr>
              <a:t>soft tissue </a:t>
            </a:r>
            <a:r>
              <a:rPr lang="en-US" dirty="0"/>
              <a:t>swelling start improving, and </a:t>
            </a:r>
            <a:r>
              <a:rPr lang="en-US" dirty="0">
                <a:solidFill>
                  <a:srgbClr val="0070C0"/>
                </a:solidFill>
              </a:rPr>
              <a:t>GH</a:t>
            </a:r>
            <a:r>
              <a:rPr lang="en-US" dirty="0"/>
              <a:t> </a:t>
            </a:r>
            <a:r>
              <a:rPr lang="en-US" dirty="0" smtClean="0"/>
              <a:t>levels are </a:t>
            </a:r>
            <a:r>
              <a:rPr lang="en-US" dirty="0"/>
              <a:t>sometimes controlled within </a:t>
            </a:r>
            <a:r>
              <a:rPr lang="en-US" dirty="0">
                <a:solidFill>
                  <a:srgbClr val="0070C0"/>
                </a:solidFill>
              </a:rPr>
              <a:t>an hour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Surgical </a:t>
            </a:r>
            <a:r>
              <a:rPr lang="en-US" b="1" dirty="0" smtClean="0"/>
              <a:t>outcome</a:t>
            </a:r>
            <a:r>
              <a:rPr lang="en-US" dirty="0" smtClean="0"/>
              <a:t> correlates </a:t>
            </a:r>
            <a:r>
              <a:rPr lang="en-US" dirty="0"/>
              <a:t>well with </a:t>
            </a:r>
            <a:r>
              <a:rPr lang="en-US" u="sng" dirty="0"/>
              <a:t>adenoma size </a:t>
            </a:r>
            <a:r>
              <a:rPr lang="en-US" dirty="0"/>
              <a:t>and </a:t>
            </a:r>
            <a:r>
              <a:rPr lang="en-US" u="sng" dirty="0"/>
              <a:t>preoperative </a:t>
            </a:r>
            <a:r>
              <a:rPr lang="en-US" u="sng" dirty="0" smtClean="0"/>
              <a:t>serum GH </a:t>
            </a:r>
            <a:r>
              <a:rPr lang="en-US" dirty="0"/>
              <a:t>levels and particularly with the </a:t>
            </a:r>
            <a:r>
              <a:rPr lang="en-US" u="sng" dirty="0"/>
              <a:t>experience </a:t>
            </a:r>
            <a:r>
              <a:rPr lang="en-US" dirty="0"/>
              <a:t>of </a:t>
            </a:r>
            <a:r>
              <a:rPr lang="en-US" dirty="0" smtClean="0"/>
              <a:t>the Surgeon.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                                                   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williams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0919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b="1" dirty="0">
                <a:solidFill>
                  <a:srgbClr val="0070C0"/>
                </a:solidFill>
              </a:rPr>
              <a:t>GOALS OF THERAPY </a:t>
            </a:r>
            <a:r>
              <a:rPr lang="en-US" b="1" dirty="0" smtClean="0">
                <a:solidFill>
                  <a:srgbClr val="0070C0"/>
                </a:solidFill>
              </a:rPr>
              <a:t>:</a:t>
            </a:r>
            <a:r>
              <a:rPr lang="en-US" dirty="0"/>
              <a:t> 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Lower IGF-1 </a:t>
            </a:r>
            <a:r>
              <a:rPr lang="en-US" dirty="0"/>
              <a:t>concentration to within the reference range for the patient's </a:t>
            </a:r>
            <a:r>
              <a:rPr lang="en-US" dirty="0">
                <a:solidFill>
                  <a:srgbClr val="0070C0"/>
                </a:solidFill>
              </a:rPr>
              <a:t>age</a:t>
            </a:r>
            <a:r>
              <a:rPr lang="en-US" dirty="0"/>
              <a:t> and </a:t>
            </a:r>
            <a:r>
              <a:rPr lang="en-US" dirty="0">
                <a:solidFill>
                  <a:srgbClr val="0070C0"/>
                </a:solidFill>
              </a:rPr>
              <a:t>gender</a:t>
            </a:r>
            <a:r>
              <a:rPr lang="en-US" dirty="0"/>
              <a:t> 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lower the serum </a:t>
            </a:r>
            <a:r>
              <a:rPr lang="en-US" dirty="0">
                <a:solidFill>
                  <a:srgbClr val="0070C0"/>
                </a:solidFill>
              </a:rPr>
              <a:t>GH</a:t>
            </a:r>
            <a:r>
              <a:rPr lang="en-US" dirty="0"/>
              <a:t> concentration to </a:t>
            </a:r>
            <a:r>
              <a:rPr lang="en-US" dirty="0">
                <a:solidFill>
                  <a:srgbClr val="0070C0"/>
                </a:solidFill>
              </a:rPr>
              <a:t>&lt;1.0 ng/mL</a:t>
            </a:r>
            <a:r>
              <a:rPr lang="en-US" dirty="0"/>
              <a:t> (1.0 mcg/L) as measured by </a:t>
            </a:r>
            <a:r>
              <a:rPr lang="en-US" dirty="0" err="1"/>
              <a:t>immunoradiometric</a:t>
            </a:r>
            <a:r>
              <a:rPr lang="en-US" dirty="0"/>
              <a:t> or </a:t>
            </a:r>
            <a:r>
              <a:rPr lang="en-US" dirty="0" err="1"/>
              <a:t>chemiluminescent</a:t>
            </a:r>
            <a:r>
              <a:rPr lang="en-US" dirty="0"/>
              <a:t> assay </a:t>
            </a:r>
            <a:endParaRPr lang="en-US" dirty="0" smtClean="0"/>
          </a:p>
          <a:p>
            <a:pPr marL="109728" indent="0">
              <a:buNone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.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uptodate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702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normalization of serum IGF-1 concentrations, the </a:t>
            </a:r>
            <a:r>
              <a:rPr lang="en-US" dirty="0">
                <a:solidFill>
                  <a:srgbClr val="0070C0"/>
                </a:solidFill>
              </a:rPr>
              <a:t>life expectancy </a:t>
            </a:r>
            <a:r>
              <a:rPr lang="en-US" dirty="0"/>
              <a:t>of patients with acromegaly is </a:t>
            </a:r>
            <a:r>
              <a:rPr lang="en-US" dirty="0">
                <a:solidFill>
                  <a:srgbClr val="0070C0"/>
                </a:solidFill>
              </a:rPr>
              <a:t>similar</a:t>
            </a:r>
            <a:r>
              <a:rPr lang="en-US" dirty="0"/>
              <a:t> to that of the general </a:t>
            </a:r>
            <a:r>
              <a:rPr lang="en-US" dirty="0" smtClean="0"/>
              <a:t>population.</a:t>
            </a:r>
          </a:p>
          <a:p>
            <a:r>
              <a:rPr lang="en-US" dirty="0" smtClean="0"/>
              <a:t> </a:t>
            </a:r>
            <a:r>
              <a:rPr lang="en-US" dirty="0"/>
              <a:t>characteristic </a:t>
            </a:r>
            <a:r>
              <a:rPr lang="en-US" dirty="0">
                <a:solidFill>
                  <a:srgbClr val="0070C0"/>
                </a:solidFill>
              </a:rPr>
              <a:t>tissue overgrowth </a:t>
            </a:r>
            <a:r>
              <a:rPr lang="en-US" dirty="0"/>
              <a:t>and related symptoms </a:t>
            </a:r>
            <a:r>
              <a:rPr lang="en-US" u="sng" dirty="0"/>
              <a:t>gradually recede</a:t>
            </a:r>
            <a:r>
              <a:rPr lang="en-US" dirty="0"/>
              <a:t>, and the </a:t>
            </a:r>
            <a:r>
              <a:rPr lang="en-US" dirty="0">
                <a:solidFill>
                  <a:srgbClr val="0070C0"/>
                </a:solidFill>
              </a:rPr>
              <a:t>metabolic </a:t>
            </a:r>
            <a:r>
              <a:rPr lang="en-US" dirty="0"/>
              <a:t>abnormalities, such as diabetes mellitus, </a:t>
            </a:r>
            <a:r>
              <a:rPr lang="en-US" u="sng" dirty="0"/>
              <a:t>improve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.</a:t>
            </a:r>
            <a:r>
              <a:rPr lang="en-US" sz="1900" dirty="0" err="1">
                <a:solidFill>
                  <a:schemeClr val="accent1">
                    <a:lumMod val="75000"/>
                  </a:schemeClr>
                </a:solidFill>
              </a:rPr>
              <a:t>uptodate</a:t>
            </a:r>
            <a:endParaRPr lang="en-US" sz="19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1416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981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Even if the serum </a:t>
            </a:r>
            <a:r>
              <a:rPr lang="en-US" dirty="0" smtClean="0"/>
              <a:t>IGF-1 </a:t>
            </a:r>
            <a:r>
              <a:rPr lang="en-US" dirty="0"/>
              <a:t>returns to </a:t>
            </a:r>
            <a:r>
              <a:rPr lang="en-US" b="1" dirty="0"/>
              <a:t>normal</a:t>
            </a:r>
            <a:r>
              <a:rPr lang="en-US" dirty="0"/>
              <a:t>, </a:t>
            </a:r>
            <a:r>
              <a:rPr lang="en-US" dirty="0">
                <a:solidFill>
                  <a:schemeClr val="accent4"/>
                </a:solidFill>
              </a:rPr>
              <a:t>bony </a:t>
            </a:r>
            <a:r>
              <a:rPr lang="en-US" dirty="0"/>
              <a:t>abnormalities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/>
              <a:t>generally do</a:t>
            </a:r>
            <a:r>
              <a:rPr lang="en-US" b="1" dirty="0"/>
              <a:t> </a:t>
            </a:r>
            <a:r>
              <a:rPr lang="en-US" b="1" dirty="0">
                <a:solidFill>
                  <a:schemeClr val="accent4"/>
                </a:solidFill>
              </a:rPr>
              <a:t>not</a:t>
            </a:r>
            <a:r>
              <a:rPr lang="en-US" b="1" dirty="0"/>
              <a:t> </a:t>
            </a:r>
            <a:r>
              <a:rPr lang="en-US" dirty="0"/>
              <a:t>regress and </a:t>
            </a:r>
            <a:r>
              <a:rPr lang="en-US" dirty="0">
                <a:solidFill>
                  <a:schemeClr val="accent4"/>
                </a:solidFill>
              </a:rPr>
              <a:t>joint</a:t>
            </a:r>
            <a:r>
              <a:rPr lang="en-US" dirty="0"/>
              <a:t> symptoms </a:t>
            </a:r>
            <a:r>
              <a:rPr lang="en-US" b="1" dirty="0" smtClean="0">
                <a:solidFill>
                  <a:schemeClr val="accent4"/>
                </a:solidFill>
              </a:rPr>
              <a:t>persist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109728" indent="0">
              <a:buNone/>
            </a:pP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.</a:t>
            </a:r>
            <a:r>
              <a:rPr lang="en-US" sz="1900" dirty="0" err="1">
                <a:solidFill>
                  <a:schemeClr val="accent1">
                    <a:lumMod val="75000"/>
                  </a:schemeClr>
                </a:solidFill>
              </a:rPr>
              <a:t>uptodate</a:t>
            </a:r>
            <a:endParaRPr lang="en-US" sz="1900" dirty="0" smtClean="0"/>
          </a:p>
          <a:p>
            <a:pPr marL="109728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4330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/>
              <a:t>Smaller tumors </a:t>
            </a:r>
            <a:r>
              <a:rPr lang="en-US" dirty="0"/>
              <a:t>(</a:t>
            </a:r>
            <a:r>
              <a:rPr lang="en-US" b="1" dirty="0" smtClean="0"/>
              <a:t>less</a:t>
            </a:r>
            <a:r>
              <a:rPr lang="en-US" dirty="0" smtClean="0"/>
              <a:t> </a:t>
            </a:r>
            <a:r>
              <a:rPr lang="en-US" dirty="0"/>
              <a:t>than </a:t>
            </a:r>
            <a:r>
              <a:rPr lang="en-US" dirty="0">
                <a:solidFill>
                  <a:srgbClr val="0070C0"/>
                </a:solidFill>
              </a:rPr>
              <a:t>5</a:t>
            </a:r>
            <a:r>
              <a:rPr lang="en-US" dirty="0"/>
              <a:t> mm) and </a:t>
            </a:r>
            <a:r>
              <a:rPr lang="en-US" dirty="0" smtClean="0"/>
              <a:t>those</a:t>
            </a:r>
            <a:r>
              <a:rPr lang="en-US" u="sng" dirty="0" smtClean="0"/>
              <a:t> totally </a:t>
            </a:r>
            <a:r>
              <a:rPr lang="en-US" u="sng" dirty="0"/>
              <a:t>confined </a:t>
            </a:r>
            <a:r>
              <a:rPr lang="en-US" dirty="0"/>
              <a:t>within the </a:t>
            </a:r>
            <a:r>
              <a:rPr lang="en-US" dirty="0" err="1"/>
              <a:t>sella</a:t>
            </a:r>
            <a:r>
              <a:rPr lang="en-US" dirty="0"/>
              <a:t>, and preoperative </a:t>
            </a:r>
            <a:r>
              <a:rPr lang="en-US" dirty="0" smtClean="0"/>
              <a:t>serum </a:t>
            </a:r>
            <a:r>
              <a:rPr lang="en-US" u="sng" dirty="0" smtClean="0"/>
              <a:t>GH</a:t>
            </a:r>
            <a:r>
              <a:rPr lang="en-US" dirty="0" smtClean="0"/>
              <a:t> </a:t>
            </a:r>
            <a:r>
              <a:rPr lang="en-US" dirty="0"/>
              <a:t>levels</a:t>
            </a:r>
            <a:r>
              <a:rPr lang="en-US" b="1" dirty="0"/>
              <a:t> lower </a:t>
            </a:r>
            <a:r>
              <a:rPr lang="en-US" dirty="0"/>
              <a:t>than </a:t>
            </a:r>
            <a:r>
              <a:rPr lang="en-US" dirty="0">
                <a:solidFill>
                  <a:srgbClr val="0070C0"/>
                </a:solidFill>
              </a:rPr>
              <a:t>40</a:t>
            </a:r>
            <a:r>
              <a:rPr lang="en-US" dirty="0"/>
              <a:t> </a:t>
            </a:r>
            <a:r>
              <a:rPr lang="en-US" dirty="0" err="1"/>
              <a:t>μg</a:t>
            </a:r>
            <a:r>
              <a:rPr lang="en-US" dirty="0"/>
              <a:t>/L, portend a favorable </a:t>
            </a:r>
            <a:r>
              <a:rPr lang="en-US" dirty="0" smtClean="0"/>
              <a:t>surgical outcome.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About </a:t>
            </a:r>
            <a:r>
              <a:rPr lang="en-US" dirty="0">
                <a:solidFill>
                  <a:srgbClr val="0070C0"/>
                </a:solidFill>
              </a:rPr>
              <a:t>90% </a:t>
            </a:r>
            <a:r>
              <a:rPr lang="en-US" dirty="0"/>
              <a:t>of patients </a:t>
            </a:r>
            <a:r>
              <a:rPr lang="en-US" dirty="0" smtClean="0"/>
              <a:t>with </a:t>
            </a:r>
            <a:r>
              <a:rPr lang="en-US" dirty="0" err="1" smtClean="0">
                <a:solidFill>
                  <a:srgbClr val="0070C0"/>
                </a:solidFill>
              </a:rPr>
              <a:t>microadenomas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/>
              <a:t>achieve </a:t>
            </a:r>
            <a:r>
              <a:rPr lang="en-US" dirty="0"/>
              <a:t>postoperative GH levels lower than </a:t>
            </a:r>
            <a:r>
              <a:rPr lang="en-US" dirty="0">
                <a:solidFill>
                  <a:srgbClr val="0070C0"/>
                </a:solidFill>
              </a:rPr>
              <a:t>2.5</a:t>
            </a:r>
            <a:r>
              <a:rPr lang="en-US" dirty="0"/>
              <a:t> </a:t>
            </a:r>
            <a:r>
              <a:rPr lang="en-US" dirty="0" err="1"/>
              <a:t>μg</a:t>
            </a:r>
            <a:r>
              <a:rPr lang="en-US" dirty="0"/>
              <a:t>/L, </a:t>
            </a:r>
            <a:r>
              <a:rPr lang="en-US" dirty="0" smtClean="0"/>
              <a:t>and less </a:t>
            </a:r>
            <a:r>
              <a:rPr lang="en-US" dirty="0"/>
              <a:t>than </a:t>
            </a:r>
            <a:r>
              <a:rPr lang="en-US" dirty="0">
                <a:solidFill>
                  <a:srgbClr val="0070C0"/>
                </a:solidFill>
              </a:rPr>
              <a:t>50% </a:t>
            </a:r>
            <a:r>
              <a:rPr lang="en-US" dirty="0"/>
              <a:t>of all-sized </a:t>
            </a:r>
            <a:r>
              <a:rPr lang="en-US" dirty="0" err="1">
                <a:solidFill>
                  <a:srgbClr val="0070C0"/>
                </a:solidFill>
              </a:rPr>
              <a:t>macroadenomas</a:t>
            </a:r>
            <a:r>
              <a:rPr lang="en-US" dirty="0"/>
              <a:t> had </a:t>
            </a:r>
            <a:r>
              <a:rPr lang="en-US" dirty="0" smtClean="0"/>
              <a:t>postoperative </a:t>
            </a:r>
            <a:r>
              <a:rPr lang="en-US" dirty="0"/>
              <a:t> </a:t>
            </a:r>
            <a:r>
              <a:rPr lang="en-US" dirty="0" smtClean="0"/>
              <a:t>GH </a:t>
            </a:r>
            <a:r>
              <a:rPr lang="en-US" dirty="0"/>
              <a:t>levels lower than 2 </a:t>
            </a:r>
            <a:r>
              <a:rPr lang="en-US" dirty="0" err="1"/>
              <a:t>μg</a:t>
            </a:r>
            <a:r>
              <a:rPr lang="en-US" dirty="0"/>
              <a:t>/L after glucose </a:t>
            </a:r>
            <a:r>
              <a:rPr lang="en-US" dirty="0" smtClean="0"/>
              <a:t>administration.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                                                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williams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614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Patients should </a:t>
            </a:r>
            <a:r>
              <a:rPr lang="en-US" dirty="0"/>
              <a:t>be followed </a:t>
            </a:r>
            <a:r>
              <a:rPr lang="en-US" dirty="0">
                <a:solidFill>
                  <a:srgbClr val="0070C0"/>
                </a:solidFill>
              </a:rPr>
              <a:t>quarterly</a:t>
            </a:r>
            <a:r>
              <a:rPr lang="en-US" dirty="0"/>
              <a:t> until </a:t>
            </a:r>
            <a:r>
              <a:rPr lang="en-US" u="sng" dirty="0"/>
              <a:t>biochemical control </a:t>
            </a:r>
            <a:r>
              <a:rPr lang="en-US" dirty="0" smtClean="0"/>
              <a:t>is achieved</a:t>
            </a:r>
            <a:r>
              <a:rPr lang="en-US" dirty="0"/>
              <a:t>; thereafter, hormone evaluation is </a:t>
            </a:r>
            <a:r>
              <a:rPr lang="en-US" dirty="0" smtClean="0"/>
              <a:t>performed </a:t>
            </a:r>
            <a:r>
              <a:rPr lang="en-US" dirty="0" smtClean="0">
                <a:solidFill>
                  <a:srgbClr val="0070C0"/>
                </a:solidFill>
              </a:rPr>
              <a:t>semiannually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those patients who are biochemically </a:t>
            </a:r>
            <a:r>
              <a:rPr lang="en-US" dirty="0" smtClean="0"/>
              <a:t>in</a:t>
            </a:r>
            <a:r>
              <a:rPr lang="en-US" u="sng" dirty="0" smtClean="0"/>
              <a:t> remission </a:t>
            </a:r>
            <a:r>
              <a:rPr lang="en-US" dirty="0"/>
              <a:t>and in whom</a:t>
            </a:r>
            <a:r>
              <a:rPr lang="en-US" u="sng" dirty="0"/>
              <a:t> no residual</a:t>
            </a:r>
            <a:r>
              <a:rPr lang="en-US" dirty="0"/>
              <a:t> tumor tissue is </a:t>
            </a:r>
            <a:r>
              <a:rPr lang="en-US" dirty="0" smtClean="0"/>
              <a:t>present, </a:t>
            </a:r>
            <a:r>
              <a:rPr lang="en-US" dirty="0" smtClean="0">
                <a:solidFill>
                  <a:srgbClr val="0070C0"/>
                </a:solidFill>
              </a:rPr>
              <a:t>MRI </a:t>
            </a:r>
            <a:r>
              <a:rPr lang="en-US" dirty="0"/>
              <a:t>should be repeated every </a:t>
            </a:r>
            <a:r>
              <a:rPr lang="en-US" dirty="0">
                <a:solidFill>
                  <a:srgbClr val="0070C0"/>
                </a:solidFill>
              </a:rPr>
              <a:t>1</a:t>
            </a:r>
            <a:r>
              <a:rPr lang="en-US" dirty="0"/>
              <a:t> to </a:t>
            </a:r>
            <a:r>
              <a:rPr lang="en-US" dirty="0">
                <a:solidFill>
                  <a:srgbClr val="0070C0"/>
                </a:solidFill>
              </a:rPr>
              <a:t>2</a:t>
            </a:r>
            <a:r>
              <a:rPr lang="en-US" dirty="0"/>
              <a:t> years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sz="2000" b="1" dirty="0" smtClean="0">
                <a:solidFill>
                  <a:srgbClr val="002060"/>
                </a:solidFill>
              </a:rPr>
              <a:t>                                                                           .</a:t>
            </a:r>
            <a:r>
              <a:rPr lang="en-US" sz="2000" b="1" dirty="0" err="1" smtClean="0">
                <a:solidFill>
                  <a:srgbClr val="002060"/>
                </a:solidFill>
              </a:rPr>
              <a:t>williams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2114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sz="2800" dirty="0"/>
          </a:p>
          <a:p>
            <a:r>
              <a:rPr lang="en-US" sz="2800" dirty="0"/>
              <a:t>The </a:t>
            </a:r>
            <a:r>
              <a:rPr lang="en-US" sz="2800" dirty="0" smtClean="0"/>
              <a:t>decision to </a:t>
            </a:r>
            <a:r>
              <a:rPr lang="en-US" sz="2800" dirty="0"/>
              <a:t>proceed with neurosurgical tumor resection can </a:t>
            </a:r>
            <a:r>
              <a:rPr lang="en-US" sz="2800" dirty="0" smtClean="0"/>
              <a:t>be quite complex and is best considered in a </a:t>
            </a:r>
            <a:r>
              <a:rPr lang="en-US" sz="2800" u="sng" dirty="0" smtClean="0"/>
              <a:t>multidisciplinary </a:t>
            </a:r>
            <a:r>
              <a:rPr lang="en-US" sz="2800" dirty="0" smtClean="0"/>
              <a:t>clinical setting.</a:t>
            </a:r>
          </a:p>
          <a:p>
            <a:endParaRPr lang="en-US" sz="2800" dirty="0" smtClean="0"/>
          </a:p>
          <a:p>
            <a:r>
              <a:rPr lang="en-US" sz="2800" dirty="0" smtClean="0"/>
              <a:t> Once </a:t>
            </a:r>
            <a:r>
              <a:rPr lang="en-US" sz="2800" dirty="0"/>
              <a:t>the decision has been made </a:t>
            </a:r>
            <a:r>
              <a:rPr lang="en-US" sz="2800" dirty="0" smtClean="0"/>
              <a:t>to consider </a:t>
            </a:r>
            <a:r>
              <a:rPr lang="en-US" u="sng" dirty="0" smtClean="0"/>
              <a:t>postoperative </a:t>
            </a:r>
            <a:r>
              <a:rPr lang="en-US" u="sng" dirty="0"/>
              <a:t>management </a:t>
            </a:r>
            <a:r>
              <a:rPr lang="en-US" dirty="0"/>
              <a:t>of the patient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Although a </a:t>
            </a:r>
            <a:r>
              <a:rPr lang="en-US" dirty="0">
                <a:solidFill>
                  <a:srgbClr val="0070C0"/>
                </a:solidFill>
              </a:rPr>
              <a:t>minority</a:t>
            </a:r>
            <a:r>
              <a:rPr lang="en-US" dirty="0"/>
              <a:t> of patients with </a:t>
            </a:r>
            <a:r>
              <a:rPr lang="en-US" u="sng" dirty="0"/>
              <a:t>giant</a:t>
            </a:r>
            <a:r>
              <a:rPr lang="en-US" dirty="0"/>
              <a:t> adenomas and/or </a:t>
            </a:r>
            <a:r>
              <a:rPr lang="en-US" u="sng" dirty="0" smtClean="0"/>
              <a:t>invasive</a:t>
            </a:r>
            <a:r>
              <a:rPr lang="en-US" dirty="0" smtClean="0"/>
              <a:t> </a:t>
            </a:r>
            <a:r>
              <a:rPr lang="en-US" dirty="0" err="1" smtClean="0"/>
              <a:t>suprasellar</a:t>
            </a:r>
            <a:r>
              <a:rPr lang="en-US" dirty="0" smtClean="0"/>
              <a:t> </a:t>
            </a:r>
            <a:r>
              <a:rPr lang="en-US" dirty="0"/>
              <a:t>adenomas may require a</a:t>
            </a:r>
            <a:r>
              <a:rPr lang="en-US" dirty="0">
                <a:solidFill>
                  <a:srgbClr val="0070C0"/>
                </a:solidFill>
              </a:rPr>
              <a:t> craniotomy</a:t>
            </a:r>
            <a:r>
              <a:rPr lang="en-US" dirty="0"/>
              <a:t>, </a:t>
            </a:r>
            <a:r>
              <a:rPr lang="en-US" dirty="0" smtClean="0"/>
              <a:t>the vast </a:t>
            </a:r>
            <a:r>
              <a:rPr lang="en-US" dirty="0">
                <a:solidFill>
                  <a:srgbClr val="0070C0"/>
                </a:solidFill>
              </a:rPr>
              <a:t>majority</a:t>
            </a:r>
            <a:r>
              <a:rPr lang="en-US" dirty="0"/>
              <a:t> (over </a:t>
            </a:r>
            <a:r>
              <a:rPr lang="en-US" dirty="0">
                <a:solidFill>
                  <a:srgbClr val="0070C0"/>
                </a:solidFill>
              </a:rPr>
              <a:t>95%</a:t>
            </a:r>
            <a:r>
              <a:rPr lang="en-US" dirty="0"/>
              <a:t>) of pituitary adenomas are </a:t>
            </a:r>
            <a:r>
              <a:rPr lang="en-US" u="sng" dirty="0" smtClean="0"/>
              <a:t>best treated </a:t>
            </a:r>
            <a:r>
              <a:rPr lang="en-US" dirty="0"/>
              <a:t>by </a:t>
            </a:r>
            <a:r>
              <a:rPr lang="en-US" dirty="0" err="1"/>
              <a:t>transsphenoidal</a:t>
            </a:r>
            <a:r>
              <a:rPr lang="en-US" dirty="0"/>
              <a:t> surgery (</a:t>
            </a:r>
            <a:r>
              <a:rPr lang="en-US" dirty="0">
                <a:solidFill>
                  <a:srgbClr val="0070C0"/>
                </a:solidFill>
              </a:rPr>
              <a:t>TSS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t-BR" sz="3200" b="1" dirty="0"/>
              <a:t>For prolactinoma </a:t>
            </a:r>
            <a:r>
              <a:rPr lang="pt-BR" sz="3200" dirty="0"/>
              <a:t>patients, a serum </a:t>
            </a:r>
            <a:r>
              <a:rPr lang="pt-BR" sz="3200" dirty="0" smtClean="0"/>
              <a:t>prolactin </a:t>
            </a:r>
            <a:r>
              <a:rPr lang="en-US" sz="3200" dirty="0" smtClean="0"/>
              <a:t>level </a:t>
            </a:r>
            <a:r>
              <a:rPr lang="en-US" sz="3200" dirty="0">
                <a:solidFill>
                  <a:srgbClr val="0070C0"/>
                </a:solidFill>
              </a:rPr>
              <a:t>&lt;10 ng/mL </a:t>
            </a:r>
            <a:r>
              <a:rPr lang="en-US" sz="3200" dirty="0"/>
              <a:t>measured on postoperative day </a:t>
            </a:r>
            <a:r>
              <a:rPr lang="en-US" sz="3200" dirty="0">
                <a:solidFill>
                  <a:srgbClr val="0070C0"/>
                </a:solidFill>
              </a:rPr>
              <a:t>1</a:t>
            </a:r>
            <a:r>
              <a:rPr lang="en-US" sz="3200" dirty="0"/>
              <a:t> has </a:t>
            </a:r>
            <a:r>
              <a:rPr lang="en-US" sz="3200" dirty="0" smtClean="0"/>
              <a:t>been shown </a:t>
            </a:r>
            <a:r>
              <a:rPr lang="en-US" sz="3200" dirty="0"/>
              <a:t>to predict </a:t>
            </a:r>
            <a:r>
              <a:rPr lang="en-US" sz="3200" u="sng" dirty="0"/>
              <a:t>early</a:t>
            </a:r>
            <a:r>
              <a:rPr lang="en-US" sz="3200" dirty="0"/>
              <a:t> and </a:t>
            </a:r>
            <a:r>
              <a:rPr lang="en-US" sz="3200" u="sng" dirty="0"/>
              <a:t>subsequent</a:t>
            </a:r>
            <a:r>
              <a:rPr lang="en-US" sz="3200" dirty="0"/>
              <a:t> biochemical </a:t>
            </a:r>
            <a:r>
              <a:rPr lang="en-US" sz="3200" dirty="0" smtClean="0"/>
              <a:t>remission.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148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Although surgical cure rates </a:t>
            </a:r>
            <a:r>
              <a:rPr lang="en-US" dirty="0" smtClean="0"/>
              <a:t>for </a:t>
            </a:r>
            <a:r>
              <a:rPr lang="en-US" dirty="0" err="1" smtClean="0">
                <a:solidFill>
                  <a:srgbClr val="0070C0"/>
                </a:solidFill>
              </a:rPr>
              <a:t>micro</a:t>
            </a:r>
            <a:r>
              <a:rPr lang="en-US" dirty="0" err="1" smtClean="0"/>
              <a:t>prolactinomas</a:t>
            </a:r>
            <a:r>
              <a:rPr lang="en-US" dirty="0" smtClean="0"/>
              <a:t> </a:t>
            </a:r>
            <a:r>
              <a:rPr lang="en-US" dirty="0"/>
              <a:t>are </a:t>
            </a:r>
            <a:r>
              <a:rPr lang="en-US" dirty="0">
                <a:solidFill>
                  <a:srgbClr val="0070C0"/>
                </a:solidFill>
              </a:rPr>
              <a:t>high</a:t>
            </a:r>
            <a:r>
              <a:rPr lang="en-US" dirty="0"/>
              <a:t>, the rate of </a:t>
            </a:r>
            <a:r>
              <a:rPr lang="en-US" dirty="0" err="1" smtClean="0">
                <a:solidFill>
                  <a:srgbClr val="0070C0"/>
                </a:solidFill>
              </a:rPr>
              <a:t>hyper</a:t>
            </a:r>
            <a:r>
              <a:rPr lang="en-US" dirty="0" err="1" smtClean="0"/>
              <a:t>prolactinemia</a:t>
            </a:r>
            <a:r>
              <a:rPr lang="en-US" dirty="0"/>
              <a:t> </a:t>
            </a:r>
            <a:r>
              <a:rPr lang="en-US" dirty="0" smtClean="0">
                <a:solidFill>
                  <a:srgbClr val="0070C0"/>
                </a:solidFill>
              </a:rPr>
              <a:t>recurrence</a:t>
            </a:r>
            <a:r>
              <a:rPr lang="en-US" dirty="0" smtClean="0"/>
              <a:t> </a:t>
            </a:r>
            <a:r>
              <a:rPr lang="en-US" dirty="0"/>
              <a:t>is also relatively </a:t>
            </a:r>
            <a:r>
              <a:rPr lang="en-US" dirty="0" smtClean="0">
                <a:solidFill>
                  <a:srgbClr val="0070C0"/>
                </a:solidFill>
              </a:rPr>
              <a:t>high</a:t>
            </a:r>
            <a:r>
              <a:rPr lang="en-US" dirty="0" smtClean="0"/>
              <a:t>, </a:t>
            </a:r>
            <a:r>
              <a:rPr lang="en-US" dirty="0"/>
              <a:t>estimated </a:t>
            </a:r>
            <a:r>
              <a:rPr lang="en-US" dirty="0" smtClean="0"/>
              <a:t>at about </a:t>
            </a:r>
            <a:r>
              <a:rPr lang="en-US" dirty="0"/>
              <a:t>17% of patients initially considered cured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Most patients </a:t>
            </a:r>
            <a:r>
              <a:rPr lang="en-US" dirty="0"/>
              <a:t>with </a:t>
            </a:r>
            <a:r>
              <a:rPr lang="en-US" dirty="0" err="1"/>
              <a:t>microprolactinomas</a:t>
            </a:r>
            <a:r>
              <a:rPr lang="en-US" dirty="0"/>
              <a:t> experience </a:t>
            </a:r>
            <a:r>
              <a:rPr lang="en-US" dirty="0" smtClean="0"/>
              <a:t>normalization of </a:t>
            </a:r>
            <a:r>
              <a:rPr lang="en-US" dirty="0"/>
              <a:t>PRL levels, and about </a:t>
            </a:r>
            <a:r>
              <a:rPr lang="en-US" dirty="0">
                <a:solidFill>
                  <a:srgbClr val="0070C0"/>
                </a:solidFill>
              </a:rPr>
              <a:t>50% </a:t>
            </a:r>
            <a:r>
              <a:rPr lang="en-US" dirty="0"/>
              <a:t>of patients </a:t>
            </a:r>
            <a:r>
              <a:rPr lang="en-US" dirty="0" smtClean="0"/>
              <a:t>with </a:t>
            </a:r>
            <a:r>
              <a:rPr lang="en-US" dirty="0" err="1" smtClean="0"/>
              <a:t>macroprolactinoma</a:t>
            </a:r>
            <a:r>
              <a:rPr lang="en-US" dirty="0"/>
              <a:t> </a:t>
            </a:r>
            <a:r>
              <a:rPr lang="en-US" dirty="0" smtClean="0"/>
              <a:t>are </a:t>
            </a:r>
            <a:r>
              <a:rPr lang="en-US" dirty="0"/>
              <a:t>in remission after surgery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r>
              <a:rPr 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.</a:t>
            </a:r>
            <a:r>
              <a:rPr lang="en-US" sz="2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williams</a:t>
            </a:r>
            <a:endParaRPr lang="en-US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668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1" dirty="0"/>
              <a:t>For </a:t>
            </a:r>
            <a:r>
              <a:rPr lang="en-US" b="1" dirty="0" smtClean="0"/>
              <a:t>Cushing </a:t>
            </a:r>
            <a:r>
              <a:rPr lang="en-US" b="1" dirty="0"/>
              <a:t>disease</a:t>
            </a:r>
            <a:r>
              <a:rPr lang="en-US" dirty="0"/>
              <a:t>, there are a number of protocols used to assess </a:t>
            </a:r>
            <a:r>
              <a:rPr lang="en-US" u="sng" dirty="0"/>
              <a:t>adrenal function </a:t>
            </a:r>
            <a:r>
              <a:rPr lang="en-US" dirty="0"/>
              <a:t>in the postoperative period, as it is </a:t>
            </a:r>
            <a:r>
              <a:rPr lang="en-US" u="sng" dirty="0"/>
              <a:t>critical</a:t>
            </a:r>
            <a:r>
              <a:rPr lang="en-US" dirty="0"/>
              <a:t> </a:t>
            </a:r>
            <a:r>
              <a:rPr lang="en-US" u="sng" dirty="0"/>
              <a:t>to determine </a:t>
            </a:r>
            <a:r>
              <a:rPr lang="en-US" dirty="0"/>
              <a:t>need for </a:t>
            </a:r>
            <a:r>
              <a:rPr lang="en-US" dirty="0">
                <a:solidFill>
                  <a:srgbClr val="0070C0"/>
                </a:solidFill>
              </a:rPr>
              <a:t>repeat surgery </a:t>
            </a:r>
            <a:r>
              <a:rPr lang="en-US" dirty="0"/>
              <a:t>if not in remission</a:t>
            </a:r>
            <a:r>
              <a:rPr lang="en-US" dirty="0">
                <a:solidFill>
                  <a:srgbClr val="0070C0"/>
                </a:solidFill>
              </a:rPr>
              <a:t> or </a:t>
            </a:r>
            <a:r>
              <a:rPr lang="en-US" dirty="0"/>
              <a:t>begin treatment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rgbClr val="0070C0"/>
                </a:solidFill>
              </a:rPr>
              <a:t>adrenal insufficiency.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9707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r>
              <a:rPr lang="en-US" dirty="0" smtClean="0"/>
              <a:t>It </a:t>
            </a:r>
            <a:r>
              <a:rPr lang="en-US" dirty="0"/>
              <a:t>is generally</a:t>
            </a:r>
            <a:r>
              <a:rPr lang="en-US" b="1" dirty="0"/>
              <a:t> </a:t>
            </a:r>
            <a:r>
              <a:rPr lang="en-US" b="1" dirty="0" smtClean="0"/>
              <a:t>recommended </a:t>
            </a:r>
            <a:r>
              <a:rPr lang="en-US" dirty="0" smtClean="0"/>
              <a:t>that </a:t>
            </a:r>
            <a:r>
              <a:rPr lang="en-US" dirty="0"/>
              <a:t>morning serum cortisol levels be measured within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rgbClr val="0070C0"/>
                </a:solidFill>
              </a:rPr>
              <a:t>first</a:t>
            </a:r>
            <a:r>
              <a:rPr lang="en-US" dirty="0" smtClean="0"/>
              <a:t> </a:t>
            </a:r>
            <a:r>
              <a:rPr lang="en-US" dirty="0"/>
              <a:t>postoperative week.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0850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 </a:t>
            </a:r>
            <a:r>
              <a:rPr lang="en-US" b="1" dirty="0"/>
              <a:t>Protocols for assessment vary </a:t>
            </a:r>
            <a:r>
              <a:rPr lang="en-US" b="1" dirty="0" smtClean="0"/>
              <a:t>and include: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>
                <a:solidFill>
                  <a:srgbClr val="0070C0"/>
                </a:solidFill>
              </a:rPr>
              <a:t>withholding</a:t>
            </a:r>
            <a:r>
              <a:rPr lang="en-US" dirty="0"/>
              <a:t> glucocorticoid coverage postoperatively and measuring </a:t>
            </a:r>
            <a:r>
              <a:rPr lang="en-US" dirty="0">
                <a:solidFill>
                  <a:srgbClr val="0070C0"/>
                </a:solidFill>
              </a:rPr>
              <a:t>serial</a:t>
            </a:r>
            <a:r>
              <a:rPr lang="en-US" dirty="0"/>
              <a:t> plasma cortisol values to assess for a </a:t>
            </a:r>
            <a:r>
              <a:rPr lang="en-US" dirty="0">
                <a:solidFill>
                  <a:srgbClr val="0070C0"/>
                </a:solidFill>
              </a:rPr>
              <a:t>drop</a:t>
            </a:r>
            <a:r>
              <a:rPr lang="en-US" dirty="0"/>
              <a:t> in cortisol levels while the patient </a:t>
            </a:r>
            <a:r>
              <a:rPr lang="en-US" dirty="0">
                <a:solidFill>
                  <a:srgbClr val="0070C0"/>
                </a:solidFill>
              </a:rPr>
              <a:t>remains </a:t>
            </a:r>
            <a:r>
              <a:rPr lang="en-US" dirty="0" smtClean="0">
                <a:solidFill>
                  <a:srgbClr val="0070C0"/>
                </a:solidFill>
              </a:rPr>
              <a:t>hospitalized</a:t>
            </a:r>
            <a:r>
              <a:rPr lang="en-US" dirty="0" smtClean="0"/>
              <a:t>.  </a:t>
            </a:r>
          </a:p>
          <a:p>
            <a:pPr marL="624078" indent="-514350">
              <a:buFont typeface="+mj-lt"/>
              <a:buAutoNum type="arabicPeriod"/>
            </a:pPr>
            <a:endParaRPr lang="en-US" dirty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administering </a:t>
            </a:r>
            <a:r>
              <a:rPr lang="en-US" dirty="0"/>
              <a:t>perioperative glucocorticoids (</a:t>
            </a:r>
            <a:r>
              <a:rPr lang="en-US" dirty="0">
                <a:solidFill>
                  <a:srgbClr val="0070C0"/>
                </a:solidFill>
              </a:rPr>
              <a:t>low-dose dexamethasone</a:t>
            </a:r>
            <a:r>
              <a:rPr lang="en-US" dirty="0"/>
              <a:t>) and measuring a morning plasma cortisol or urinary free cortisol excretion within the</a:t>
            </a:r>
            <a:r>
              <a:rPr lang="en-US" dirty="0">
                <a:solidFill>
                  <a:srgbClr val="0070C0"/>
                </a:solidFill>
              </a:rPr>
              <a:t> first </a:t>
            </a:r>
            <a:r>
              <a:rPr lang="en-US" dirty="0" smtClean="0"/>
              <a:t>week.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667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Patients who meet the </a:t>
            </a:r>
            <a:r>
              <a:rPr lang="en-US" dirty="0" err="1"/>
              <a:t>criterial</a:t>
            </a:r>
            <a:r>
              <a:rPr lang="en-US" dirty="0"/>
              <a:t> for </a:t>
            </a:r>
            <a:r>
              <a:rPr lang="en-US" u="sng" dirty="0">
                <a:solidFill>
                  <a:srgbClr val="FF0000"/>
                </a:solidFill>
              </a:rPr>
              <a:t>successful surgery </a:t>
            </a:r>
            <a:r>
              <a:rPr lang="en-US" dirty="0"/>
              <a:t>are </a:t>
            </a:r>
            <a:r>
              <a:rPr lang="en-US" dirty="0" err="1">
                <a:solidFill>
                  <a:schemeClr val="accent4"/>
                </a:solidFill>
              </a:rPr>
              <a:t>hypo</a:t>
            </a:r>
            <a:r>
              <a:rPr lang="en-US" dirty="0" err="1"/>
              <a:t>cortisolemic</a:t>
            </a:r>
            <a:r>
              <a:rPr lang="en-US" dirty="0"/>
              <a:t> for up to </a:t>
            </a:r>
            <a:r>
              <a:rPr lang="en-US" b="1" dirty="0">
                <a:solidFill>
                  <a:schemeClr val="accent4"/>
                </a:solidFill>
              </a:rPr>
              <a:t>12</a:t>
            </a:r>
            <a:r>
              <a:rPr lang="en-US" dirty="0"/>
              <a:t> months after </a:t>
            </a:r>
            <a:r>
              <a:rPr lang="en-US" dirty="0" err="1"/>
              <a:t>microadenomectomy</a:t>
            </a:r>
            <a:r>
              <a:rPr lang="en-US" dirty="0"/>
              <a:t> and require glucocorticoid</a:t>
            </a:r>
            <a:r>
              <a:rPr lang="en-US" u="sng" dirty="0"/>
              <a:t> replacement </a:t>
            </a:r>
            <a:r>
              <a:rPr lang="en-US" dirty="0"/>
              <a:t>therapy, which must be supplemented during </a:t>
            </a:r>
            <a:r>
              <a:rPr lang="en-US" dirty="0" smtClean="0"/>
              <a:t>stress.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After successful surgery, glucocorticoid replacement is required until the HPA axis recovers, which in adults occurs about 6–12 months after resecting ACTH-producing </a:t>
            </a:r>
            <a:r>
              <a:rPr lang="en-US" dirty="0" smtClean="0"/>
              <a:t>tumors.</a:t>
            </a:r>
            <a:endParaRPr lang="en-US" dirty="0"/>
          </a:p>
          <a:p>
            <a:pPr marL="109728" indent="0" algn="just">
              <a:buNone/>
            </a:pPr>
            <a:r>
              <a:rPr lang="en-US" dirty="0" smtClean="0"/>
              <a:t>                                                            </a:t>
            </a:r>
            <a:r>
              <a:rPr lang="en-US" dirty="0" smtClean="0">
                <a:solidFill>
                  <a:schemeClr val="accent4"/>
                </a:solidFill>
              </a:rPr>
              <a:t>.</a:t>
            </a:r>
            <a:r>
              <a:rPr lang="en-US" sz="1700" dirty="0" smtClean="0">
                <a:solidFill>
                  <a:schemeClr val="accent4"/>
                </a:solidFill>
              </a:rPr>
              <a:t>JCEM,2015</a:t>
            </a:r>
            <a:endParaRPr lang="en-US" sz="1700" dirty="0">
              <a:solidFill>
                <a:schemeClr val="accent4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4739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 the </a:t>
            </a:r>
            <a:r>
              <a:rPr lang="en-US" b="1" dirty="0">
                <a:solidFill>
                  <a:srgbClr val="0070C0"/>
                </a:solidFill>
              </a:rPr>
              <a:t>third</a:t>
            </a:r>
            <a:r>
              <a:rPr lang="en-US" dirty="0"/>
              <a:t> postoperative day, </a:t>
            </a:r>
            <a:r>
              <a:rPr lang="en-US" u="sng" dirty="0"/>
              <a:t>1 mg </a:t>
            </a:r>
            <a:r>
              <a:rPr lang="en-US" u="sng" dirty="0" smtClean="0"/>
              <a:t>dexamethasone</a:t>
            </a:r>
            <a:r>
              <a:rPr lang="en-US" dirty="0" smtClean="0"/>
              <a:t> can </a:t>
            </a:r>
            <a:r>
              <a:rPr lang="en-US" dirty="0"/>
              <a:t>be given at 10 PM, and </a:t>
            </a:r>
            <a:r>
              <a:rPr lang="en-US" u="sng" dirty="0"/>
              <a:t>cortisol levels </a:t>
            </a:r>
            <a:r>
              <a:rPr lang="en-US" dirty="0" smtClean="0"/>
              <a:t>are measured </a:t>
            </a:r>
            <a:r>
              <a:rPr lang="en-US" dirty="0"/>
              <a:t>the following morning, </a:t>
            </a:r>
            <a:r>
              <a:rPr lang="en-US" u="sng" dirty="0"/>
              <a:t>prior to initiating </a:t>
            </a:r>
            <a:r>
              <a:rPr lang="en-US" u="sng" dirty="0" smtClean="0"/>
              <a:t>hydrocortisone </a:t>
            </a:r>
            <a:r>
              <a:rPr lang="en-US" dirty="0" smtClean="0"/>
              <a:t>therapy. </a:t>
            </a:r>
          </a:p>
          <a:p>
            <a:r>
              <a:rPr lang="en-US" dirty="0" smtClean="0"/>
              <a:t>If the immediate postoperative cortisol level is </a:t>
            </a:r>
            <a:r>
              <a:rPr lang="en-US" b="1" dirty="0" smtClean="0"/>
              <a:t>less</a:t>
            </a:r>
            <a:r>
              <a:rPr lang="en-US" dirty="0" smtClean="0"/>
              <a:t> than </a:t>
            </a:r>
            <a:r>
              <a:rPr lang="en-US" dirty="0" smtClean="0">
                <a:solidFill>
                  <a:srgbClr val="0070C0"/>
                </a:solidFill>
              </a:rPr>
              <a:t>3</a:t>
            </a:r>
            <a:r>
              <a:rPr lang="en-US" dirty="0" smtClean="0"/>
              <a:t> </a:t>
            </a:r>
            <a:r>
              <a:rPr lang="en-US" dirty="0" err="1" smtClean="0"/>
              <a:t>μg</a:t>
            </a:r>
            <a:r>
              <a:rPr lang="en-US" dirty="0" smtClean="0"/>
              <a:t>/</a:t>
            </a:r>
            <a:r>
              <a:rPr lang="en-US" dirty="0" err="1" smtClean="0"/>
              <a:t>dL</a:t>
            </a:r>
            <a:r>
              <a:rPr lang="en-US" dirty="0" smtClean="0"/>
              <a:t>, a </a:t>
            </a:r>
            <a:r>
              <a:rPr lang="en-US" dirty="0" smtClean="0">
                <a:solidFill>
                  <a:srgbClr val="0070C0"/>
                </a:solidFill>
              </a:rPr>
              <a:t>95% </a:t>
            </a:r>
            <a:r>
              <a:rPr lang="en-US" b="1" dirty="0" smtClean="0"/>
              <a:t>5-</a:t>
            </a:r>
            <a:r>
              <a:rPr lang="en-US" b="1" dirty="0"/>
              <a:t>year</a:t>
            </a:r>
            <a:r>
              <a:rPr lang="en-US" dirty="0" smtClean="0"/>
              <a:t> remission rate can be expected.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                                                                         .</a:t>
            </a:r>
            <a:r>
              <a:rPr lang="en-US" sz="2000" dirty="0" err="1" smtClean="0">
                <a:solidFill>
                  <a:srgbClr val="002060"/>
                </a:solidFill>
              </a:rPr>
              <a:t>williams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8550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en-US" sz="3800" dirty="0">
                <a:solidFill>
                  <a:schemeClr val="accent4"/>
                </a:solidFill>
              </a:rPr>
              <a:t>glucocorticoid withdrawal </a:t>
            </a:r>
            <a:r>
              <a:rPr lang="en-US" sz="3800" dirty="0" smtClean="0">
                <a:solidFill>
                  <a:schemeClr val="accent4"/>
                </a:solidFill>
              </a:rPr>
              <a:t>:</a:t>
            </a:r>
          </a:p>
          <a:p>
            <a:r>
              <a:rPr lang="en-US" sz="3200" b="1" dirty="0" smtClean="0"/>
              <a:t>Despite</a:t>
            </a:r>
            <a:r>
              <a:rPr lang="en-US" sz="3200" dirty="0" smtClean="0"/>
              <a:t> </a:t>
            </a:r>
            <a:r>
              <a:rPr lang="en-US" sz="3200" dirty="0"/>
              <a:t>the use of </a:t>
            </a:r>
            <a:r>
              <a:rPr lang="en-US" sz="3200" dirty="0" smtClean="0"/>
              <a:t>physiological</a:t>
            </a:r>
          </a:p>
          <a:p>
            <a:pPr marL="109728" indent="0">
              <a:buNone/>
            </a:pPr>
            <a:r>
              <a:rPr lang="en-US" sz="3200" u="sng" dirty="0" smtClean="0"/>
              <a:t>glucocorticoid </a:t>
            </a:r>
            <a:r>
              <a:rPr lang="en-US" sz="3200" u="sng" dirty="0"/>
              <a:t>replacement</a:t>
            </a:r>
            <a:r>
              <a:rPr lang="en-US" sz="3200" dirty="0"/>
              <a:t>, many patients suffer from glucocorticoid withdrawal. Patients should be warned that this is </a:t>
            </a:r>
            <a:r>
              <a:rPr lang="en-US" sz="3200" dirty="0">
                <a:solidFill>
                  <a:srgbClr val="0070C0"/>
                </a:solidFill>
              </a:rPr>
              <a:t>common</a:t>
            </a:r>
            <a:r>
              <a:rPr lang="en-US" sz="3200" dirty="0"/>
              <a:t> and</a:t>
            </a:r>
            <a:r>
              <a:rPr lang="en-US" sz="3200" dirty="0">
                <a:solidFill>
                  <a:schemeClr val="accent4"/>
                </a:solidFill>
              </a:rPr>
              <a:t> </a:t>
            </a:r>
            <a:r>
              <a:rPr lang="en-US" sz="3200" dirty="0">
                <a:solidFill>
                  <a:srgbClr val="0070C0"/>
                </a:solidFill>
              </a:rPr>
              <a:t>expected</a:t>
            </a:r>
            <a:r>
              <a:rPr lang="en-US" sz="3200" dirty="0"/>
              <a:t> . 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Symptoms </a:t>
            </a:r>
            <a:r>
              <a:rPr lang="en-US" sz="3200" dirty="0"/>
              <a:t>include </a:t>
            </a:r>
            <a:r>
              <a:rPr lang="en-US" sz="3200" u="sng" dirty="0"/>
              <a:t>anorexia</a:t>
            </a:r>
            <a:r>
              <a:rPr lang="en-US" sz="3200" dirty="0"/>
              <a:t>; </a:t>
            </a:r>
            <a:r>
              <a:rPr lang="en-US" sz="3200" u="sng" dirty="0" err="1" smtClean="0"/>
              <a:t>nausea</a:t>
            </a:r>
            <a:r>
              <a:rPr lang="en-US" sz="3200" dirty="0" err="1" smtClean="0"/>
              <a:t>,</a:t>
            </a:r>
            <a:r>
              <a:rPr lang="en-US" sz="3200" u="sng" dirty="0" err="1" smtClean="0"/>
              <a:t>weight</a:t>
            </a:r>
            <a:r>
              <a:rPr lang="en-US" sz="3200" u="sng" dirty="0" smtClean="0"/>
              <a:t> </a:t>
            </a:r>
            <a:r>
              <a:rPr lang="en-US" sz="3200" u="sng" dirty="0"/>
              <a:t>loss</a:t>
            </a:r>
            <a:r>
              <a:rPr lang="en-US" sz="3200" dirty="0"/>
              <a:t>; and </a:t>
            </a:r>
            <a:endParaRPr lang="en-US" sz="3200" dirty="0" smtClean="0"/>
          </a:p>
          <a:p>
            <a:pPr marL="109728" indent="0">
              <a:buNone/>
            </a:pPr>
            <a:r>
              <a:rPr lang="en-US" sz="3200" dirty="0" smtClean="0"/>
              <a:t>other </a:t>
            </a:r>
            <a:r>
              <a:rPr lang="en-US" sz="3200" dirty="0"/>
              <a:t>nonspecific symptoms such as </a:t>
            </a:r>
            <a:r>
              <a:rPr lang="en-US" sz="3200" u="sng" dirty="0"/>
              <a:t>fatigue</a:t>
            </a:r>
            <a:r>
              <a:rPr lang="en-US" sz="3200" dirty="0"/>
              <a:t>,</a:t>
            </a:r>
          </a:p>
          <a:p>
            <a:pPr marL="109728" indent="0">
              <a:buNone/>
            </a:pPr>
            <a:r>
              <a:rPr lang="en-US" sz="3200" u="sng" dirty="0" smtClean="0"/>
              <a:t>flu-like</a:t>
            </a:r>
            <a:r>
              <a:rPr lang="en-US" sz="3200" dirty="0" smtClean="0"/>
              <a:t>,</a:t>
            </a:r>
            <a:r>
              <a:rPr lang="en-US" sz="3200" u="sng" dirty="0" smtClean="0"/>
              <a:t> </a:t>
            </a:r>
            <a:r>
              <a:rPr lang="en-US" sz="3200" u="sng" dirty="0" err="1"/>
              <a:t>myalgias</a:t>
            </a:r>
            <a:r>
              <a:rPr lang="en-US" sz="3200" u="sng" dirty="0"/>
              <a:t> </a:t>
            </a:r>
            <a:r>
              <a:rPr lang="en-US" sz="3200" dirty="0"/>
              <a:t>and </a:t>
            </a:r>
            <a:r>
              <a:rPr lang="en-US" sz="3200" u="sng" dirty="0" err="1"/>
              <a:t>arthralgias</a:t>
            </a:r>
            <a:r>
              <a:rPr lang="en-US" sz="3200" dirty="0"/>
              <a:t>,</a:t>
            </a:r>
            <a:r>
              <a:rPr lang="en-US" sz="3200" u="sng" dirty="0"/>
              <a:t> </a:t>
            </a:r>
            <a:r>
              <a:rPr lang="en-US" sz="3200" u="sng" dirty="0" smtClean="0"/>
              <a:t>lethargy</a:t>
            </a:r>
            <a:r>
              <a:rPr lang="en-US" sz="3200" dirty="0" smtClean="0"/>
              <a:t>,       </a:t>
            </a:r>
            <a:r>
              <a:rPr lang="en-US" sz="3200" u="sng" dirty="0" smtClean="0"/>
              <a:t>skin </a:t>
            </a:r>
            <a:r>
              <a:rPr lang="en-US" sz="3200" u="sng" dirty="0"/>
              <a:t>desquamation</a:t>
            </a:r>
            <a:r>
              <a:rPr lang="en-US" sz="3200" dirty="0"/>
              <a:t>.</a:t>
            </a:r>
          </a:p>
          <a:p>
            <a:pPr marL="109728" indent="0">
              <a:buNone/>
            </a:pPr>
            <a:r>
              <a:rPr lang="en-US" sz="2100" dirty="0"/>
              <a:t> </a:t>
            </a:r>
            <a:r>
              <a:rPr lang="en-US" sz="2100" dirty="0" smtClean="0"/>
              <a:t>        </a:t>
            </a:r>
          </a:p>
          <a:p>
            <a:pPr marL="109728" indent="0">
              <a:buNone/>
            </a:pPr>
            <a:r>
              <a:rPr lang="en-US" sz="2100" dirty="0">
                <a:solidFill>
                  <a:schemeClr val="accent4"/>
                </a:solidFill>
              </a:rPr>
              <a:t> </a:t>
            </a:r>
            <a:r>
              <a:rPr lang="en-US" sz="2100" dirty="0" smtClean="0">
                <a:solidFill>
                  <a:schemeClr val="accent4"/>
                </a:solidFill>
              </a:rPr>
              <a:t>                                                                                          .</a:t>
            </a:r>
            <a:r>
              <a:rPr lang="en-US" sz="2300" dirty="0">
                <a:solidFill>
                  <a:schemeClr val="accent4"/>
                </a:solidFill>
              </a:rPr>
              <a:t>JCEM,2015</a:t>
            </a:r>
          </a:p>
          <a:p>
            <a:endParaRPr lang="en-US" sz="3200" dirty="0">
              <a:solidFill>
                <a:schemeClr val="accent4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3198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Accordingly, patients usually feel worse within a </a:t>
            </a:r>
            <a:r>
              <a:rPr lang="en-US" dirty="0">
                <a:solidFill>
                  <a:schemeClr val="accent4"/>
                </a:solidFill>
              </a:rPr>
              <a:t>few days or weeks </a:t>
            </a:r>
            <a:r>
              <a:rPr lang="en-US" dirty="0"/>
              <a:t>after </a:t>
            </a:r>
            <a:r>
              <a:rPr lang="en-US" u="sng" dirty="0"/>
              <a:t>successful surgery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Adults may experience </a:t>
            </a:r>
            <a:r>
              <a:rPr lang="en-US" u="sng" dirty="0">
                <a:solidFill>
                  <a:schemeClr val="accent4"/>
                </a:solidFill>
              </a:rPr>
              <a:t>persistent or new-onset </a:t>
            </a:r>
            <a:r>
              <a:rPr lang="en-US" dirty="0"/>
              <a:t>atypical </a:t>
            </a:r>
            <a:r>
              <a:rPr lang="en-US" u="sng" dirty="0"/>
              <a:t>depressive</a:t>
            </a:r>
            <a:r>
              <a:rPr lang="en-US" dirty="0"/>
              <a:t> disorders,</a:t>
            </a:r>
            <a:r>
              <a:rPr lang="en-US" u="sng" dirty="0"/>
              <a:t> anxiety</a:t>
            </a:r>
            <a:r>
              <a:rPr lang="en-US" dirty="0"/>
              <a:t>, or </a:t>
            </a:r>
            <a:r>
              <a:rPr lang="en-US" u="sng" dirty="0"/>
              <a:t>panic</a:t>
            </a:r>
            <a:r>
              <a:rPr lang="en-US" dirty="0"/>
              <a:t> </a:t>
            </a:r>
            <a:r>
              <a:rPr lang="en-US" dirty="0" smtClean="0"/>
              <a:t>symptoms. </a:t>
            </a:r>
          </a:p>
          <a:p>
            <a:r>
              <a:rPr lang="en-US" b="1" dirty="0" smtClean="0"/>
              <a:t>Recovery</a:t>
            </a:r>
            <a:r>
              <a:rPr lang="en-US" dirty="0" smtClean="0"/>
              <a:t> from </a:t>
            </a:r>
            <a:r>
              <a:rPr lang="en-US" dirty="0"/>
              <a:t>the glucocorticoid withdrawal syndrome may take </a:t>
            </a:r>
            <a:r>
              <a:rPr lang="en-US" dirty="0">
                <a:solidFill>
                  <a:schemeClr val="accent3"/>
                </a:solidFill>
              </a:rPr>
              <a:t>1 year or longer</a:t>
            </a:r>
            <a:r>
              <a:rPr lang="en-US" dirty="0"/>
              <a:t>.</a:t>
            </a:r>
          </a:p>
          <a:p>
            <a:pPr marL="109728" indent="0">
              <a:buNone/>
            </a:pPr>
            <a:r>
              <a:rPr lang="en-US" sz="1600" dirty="0" smtClean="0">
                <a:solidFill>
                  <a:schemeClr val="accent4"/>
                </a:solidFill>
              </a:rPr>
              <a:t>                                                                                         JCEM,2015</a:t>
            </a:r>
            <a:endParaRPr lang="en-US" sz="1600" dirty="0">
              <a:solidFill>
                <a:schemeClr val="accent4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912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syndrome may </a:t>
            </a:r>
            <a:r>
              <a:rPr lang="en-US" dirty="0">
                <a:solidFill>
                  <a:schemeClr val="accent4"/>
                </a:solidFill>
              </a:rPr>
              <a:t>persist</a:t>
            </a:r>
            <a:r>
              <a:rPr lang="en-US" dirty="0"/>
              <a:t> even </a:t>
            </a:r>
            <a:r>
              <a:rPr lang="en-US" b="1" dirty="0">
                <a:solidFill>
                  <a:schemeClr val="accent4"/>
                </a:solidFill>
              </a:rPr>
              <a:t>after</a:t>
            </a:r>
            <a:r>
              <a:rPr lang="en-US" dirty="0"/>
              <a:t> the HPA axis has </a:t>
            </a:r>
            <a:r>
              <a:rPr lang="en-US" u="sng" dirty="0"/>
              <a:t>recovered</a:t>
            </a:r>
            <a:r>
              <a:rPr lang="en-US" dirty="0"/>
              <a:t> and may even occur in patients who do </a:t>
            </a:r>
            <a:r>
              <a:rPr lang="en-US" dirty="0">
                <a:solidFill>
                  <a:schemeClr val="accent4"/>
                </a:solidFill>
              </a:rPr>
              <a:t>not</a:t>
            </a:r>
            <a:r>
              <a:rPr lang="en-US" dirty="0"/>
              <a:t> develop </a:t>
            </a:r>
            <a:r>
              <a:rPr lang="en-US" u="sng" dirty="0"/>
              <a:t>secondary</a:t>
            </a:r>
            <a:r>
              <a:rPr lang="en-US" dirty="0"/>
              <a:t> </a:t>
            </a:r>
            <a:r>
              <a:rPr lang="en-US" u="sng" dirty="0"/>
              <a:t>adrenal insufficiency </a:t>
            </a:r>
            <a:r>
              <a:rPr lang="en-US" dirty="0"/>
              <a:t>after TSS for CD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b="1" dirty="0"/>
              <a:t>The pathophysiology </a:t>
            </a:r>
            <a:r>
              <a:rPr lang="en-US" dirty="0"/>
              <a:t>of the </a:t>
            </a:r>
            <a:r>
              <a:rPr lang="en-US" dirty="0" smtClean="0"/>
              <a:t>steroid withdrawal </a:t>
            </a:r>
            <a:r>
              <a:rPr lang="en-US" dirty="0"/>
              <a:t>syndrome is </a:t>
            </a:r>
            <a:r>
              <a:rPr lang="en-US" dirty="0">
                <a:solidFill>
                  <a:schemeClr val="accent4"/>
                </a:solidFill>
              </a:rPr>
              <a:t>not known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r>
              <a:rPr lang="en-US" dirty="0" smtClean="0"/>
              <a:t>Patients </a:t>
            </a:r>
            <a:r>
              <a:rPr lang="en-US" dirty="0"/>
              <a:t>may improve with a </a:t>
            </a:r>
            <a:r>
              <a:rPr lang="en-US" dirty="0">
                <a:solidFill>
                  <a:schemeClr val="accent4"/>
                </a:solidFill>
              </a:rPr>
              <a:t>temporary increase</a:t>
            </a:r>
            <a:r>
              <a:rPr lang="en-US" dirty="0"/>
              <a:t> in the glucocorticoid dose,</a:t>
            </a:r>
            <a:r>
              <a:rPr lang="en-US" b="1" dirty="0"/>
              <a:t> but </a:t>
            </a:r>
            <a:r>
              <a:rPr lang="en-US" dirty="0"/>
              <a:t>it is important to </a:t>
            </a:r>
            <a:r>
              <a:rPr lang="en-US" dirty="0">
                <a:solidFill>
                  <a:schemeClr val="accent3"/>
                </a:solidFill>
              </a:rPr>
              <a:t>reduce</a:t>
            </a:r>
            <a:r>
              <a:rPr lang="en-US" dirty="0"/>
              <a:t> the dose as soon as possible to avoid </a:t>
            </a:r>
            <a:r>
              <a:rPr lang="en-US" u="sng" dirty="0"/>
              <a:t>iatrogenic CS</a:t>
            </a:r>
            <a:r>
              <a:rPr lang="en-US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086600" y="6007291"/>
            <a:ext cx="1463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JCEM,2015</a:t>
            </a:r>
          </a:p>
        </p:txBody>
      </p:sp>
    </p:spTree>
    <p:extLst>
      <p:ext uri="{BB962C8B-B14F-4D97-AF65-F5344CB8AC3E}">
        <p14:creationId xmlns:p14="http://schemas.microsoft.com/office/powerpoint/2010/main" val="34020064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 </a:t>
            </a:r>
            <a:r>
              <a:rPr lang="en-US" dirty="0" smtClean="0"/>
              <a:t>the last </a:t>
            </a:r>
            <a:r>
              <a:rPr lang="en-US" dirty="0"/>
              <a:t>15 years, TSS is increasingly being performed </a:t>
            </a:r>
            <a:r>
              <a:rPr lang="en-US" dirty="0" smtClean="0"/>
              <a:t>using an </a:t>
            </a:r>
            <a:r>
              <a:rPr lang="en-US" u="sng" dirty="0" err="1">
                <a:solidFill>
                  <a:srgbClr val="0070C0"/>
                </a:solidFill>
              </a:rPr>
              <a:t>endonasal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u="sng" dirty="0">
                <a:solidFill>
                  <a:srgbClr val="0070C0"/>
                </a:solidFill>
              </a:rPr>
              <a:t>endoscopic</a:t>
            </a:r>
            <a:r>
              <a:rPr lang="en-US" u="sng" dirty="0"/>
              <a:t> technique</a:t>
            </a:r>
            <a:r>
              <a:rPr lang="en-US" dirty="0"/>
              <a:t>, often in a </a:t>
            </a:r>
            <a:r>
              <a:rPr lang="en-US" dirty="0" smtClean="0"/>
              <a:t>collaborative effort </a:t>
            </a:r>
            <a:r>
              <a:rPr lang="en-US" dirty="0"/>
              <a:t>including </a:t>
            </a:r>
            <a:r>
              <a:rPr lang="en-US" dirty="0" smtClean="0"/>
              <a:t>a neurosurgeon </a:t>
            </a:r>
            <a:r>
              <a:rPr lang="en-US" dirty="0"/>
              <a:t>and </a:t>
            </a:r>
            <a:r>
              <a:rPr lang="en-US" dirty="0" smtClean="0"/>
              <a:t>otolaryngologist 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Administering </a:t>
            </a:r>
            <a:r>
              <a:rPr lang="en-US" dirty="0">
                <a:solidFill>
                  <a:schemeClr val="accent3"/>
                </a:solidFill>
              </a:rPr>
              <a:t>serotonin-specific reuptake inhibitors</a:t>
            </a:r>
            <a:r>
              <a:rPr lang="en-US" dirty="0"/>
              <a:t> may help, but this has not been systematically studied. </a:t>
            </a:r>
            <a:endParaRPr lang="en-US" dirty="0" smtClean="0"/>
          </a:p>
          <a:p>
            <a:r>
              <a:rPr lang="en-US" dirty="0" smtClean="0"/>
              <a:t>Generally</a:t>
            </a:r>
            <a:r>
              <a:rPr lang="en-US" dirty="0"/>
              <a:t>, the most important intervention is frequent </a:t>
            </a:r>
            <a:r>
              <a:rPr lang="en-US" u="sng" dirty="0"/>
              <a:t>support and reassurance </a:t>
            </a:r>
            <a:r>
              <a:rPr lang="en-US" dirty="0"/>
              <a:t>by the medical team. Family, friends, and patient support groups also may be helpful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pPr marL="109728" indent="0">
              <a:buNone/>
            </a:pPr>
            <a:r>
              <a:rPr lang="en-US" sz="2000" dirty="0" smtClean="0">
                <a:solidFill>
                  <a:schemeClr val="accent4"/>
                </a:solidFill>
              </a:rPr>
              <a:t>                                                                        JCEM,2015</a:t>
            </a:r>
            <a:endParaRPr lang="en-US" sz="2000" dirty="0">
              <a:solidFill>
                <a:schemeClr val="accent4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8138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We recommend </a:t>
            </a:r>
            <a:r>
              <a:rPr lang="en-US" sz="2400" dirty="0"/>
              <a:t>glucocorticoid replacement with hydrocortisone,</a:t>
            </a:r>
            <a:r>
              <a:rPr lang="en-US" sz="2400" dirty="0">
                <a:solidFill>
                  <a:srgbClr val="0070C0"/>
                </a:solidFill>
              </a:rPr>
              <a:t> 10–12 </a:t>
            </a:r>
            <a:r>
              <a:rPr lang="en-US" sz="2400" dirty="0">
                <a:solidFill>
                  <a:schemeClr val="accent4"/>
                </a:solidFill>
              </a:rPr>
              <a:t>mg/m2/d </a:t>
            </a:r>
            <a:r>
              <a:rPr lang="en-US" sz="2400" dirty="0"/>
              <a:t>in divided doses, either </a:t>
            </a:r>
            <a:r>
              <a:rPr lang="en-US" sz="2400" dirty="0">
                <a:solidFill>
                  <a:srgbClr val="0070C0"/>
                </a:solidFill>
              </a:rPr>
              <a:t>twice or thrice daily</a:t>
            </a:r>
            <a:r>
              <a:rPr lang="en-US" sz="2400" dirty="0"/>
              <a:t>, with the first dose taken as soon as possible after waking.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Although </a:t>
            </a:r>
            <a:r>
              <a:rPr lang="en-US" sz="2400" dirty="0"/>
              <a:t>this dose is somewhat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0070C0"/>
                </a:solidFill>
              </a:rPr>
              <a:t>higher</a:t>
            </a:r>
            <a:r>
              <a:rPr lang="en-US" sz="2400" b="1" dirty="0"/>
              <a:t> </a:t>
            </a:r>
            <a:r>
              <a:rPr lang="en-US" sz="2400" dirty="0"/>
              <a:t>than recently reported cortisol production rates , it works well clinically, probably because of </a:t>
            </a:r>
            <a:r>
              <a:rPr lang="en-US" sz="2400" u="sng" dirty="0" err="1"/>
              <a:t>interindividual</a:t>
            </a:r>
            <a:r>
              <a:rPr lang="en-US" sz="2400" u="sng" dirty="0"/>
              <a:t> differences </a:t>
            </a:r>
            <a:r>
              <a:rPr lang="en-US" sz="2400" dirty="0"/>
              <a:t>in </a:t>
            </a:r>
            <a:r>
              <a:rPr lang="en-US" sz="2400" u="sng" dirty="0"/>
              <a:t>hepatic</a:t>
            </a:r>
            <a:r>
              <a:rPr lang="en-US" sz="2400" dirty="0"/>
              <a:t> and</a:t>
            </a:r>
            <a:r>
              <a:rPr lang="en-US" sz="2400" u="sng" dirty="0"/>
              <a:t> adipose metabolism</a:t>
            </a:r>
            <a:r>
              <a:rPr lang="en-US" sz="2400" dirty="0"/>
              <a:t> and glucocorticoid </a:t>
            </a:r>
            <a:r>
              <a:rPr lang="en-US" sz="2400" u="sng" dirty="0"/>
              <a:t>receptor</a:t>
            </a:r>
            <a:r>
              <a:rPr lang="en-US" sz="2400" dirty="0"/>
              <a:t> </a:t>
            </a:r>
            <a:r>
              <a:rPr lang="en-US" sz="2400" u="sng" dirty="0" smtClean="0"/>
              <a:t>polymorphisms</a:t>
            </a:r>
            <a:r>
              <a:rPr lang="en-US" sz="2400" dirty="0" smtClean="0"/>
              <a:t>.</a:t>
            </a:r>
          </a:p>
          <a:p>
            <a:pPr marL="109728" indent="0">
              <a:buNone/>
            </a:pPr>
            <a:r>
              <a:rPr lang="en-US" sz="1800" dirty="0" smtClean="0">
                <a:solidFill>
                  <a:schemeClr val="accent4"/>
                </a:solidFill>
              </a:rPr>
              <a:t>                                                                                 JCEM,2015</a:t>
            </a:r>
            <a:endParaRPr lang="en-US" sz="1800" dirty="0">
              <a:solidFill>
                <a:schemeClr val="accent4"/>
              </a:solidFill>
            </a:endParaRPr>
          </a:p>
          <a:p>
            <a:endParaRPr lang="en-US" sz="1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0484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Although some practitioners prescribe </a:t>
            </a:r>
            <a:r>
              <a:rPr lang="en-US" dirty="0" err="1">
                <a:solidFill>
                  <a:srgbClr val="0070C0"/>
                </a:solidFill>
              </a:rPr>
              <a:t>supraphysiological</a:t>
            </a:r>
            <a:r>
              <a:rPr lang="en-US" dirty="0"/>
              <a:t> doses (</a:t>
            </a:r>
            <a:r>
              <a:rPr lang="en-US" dirty="0" err="1"/>
              <a:t>eg</a:t>
            </a:r>
            <a:r>
              <a:rPr lang="en-US" dirty="0"/>
              <a:t>, </a:t>
            </a:r>
            <a:r>
              <a:rPr lang="en-US" u="sng" dirty="0"/>
              <a:t>hydrocortisone 20 mg two to three times daily</a:t>
            </a:r>
            <a:r>
              <a:rPr lang="en-US" dirty="0"/>
              <a:t>) in the </a:t>
            </a:r>
            <a:r>
              <a:rPr lang="en-US" dirty="0">
                <a:solidFill>
                  <a:srgbClr val="0070C0"/>
                </a:solidFill>
              </a:rPr>
              <a:t>immediate</a:t>
            </a:r>
            <a:r>
              <a:rPr lang="en-US" dirty="0"/>
              <a:t> postoperative period, there are no controlled studies that address whether this (or a slower taper) minimizes the glucocorticoid withdrawal </a:t>
            </a:r>
            <a:r>
              <a:rPr lang="en-US" dirty="0" smtClean="0"/>
              <a:t>syndrome.</a:t>
            </a:r>
          </a:p>
          <a:p>
            <a:pPr marL="109728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Other </a:t>
            </a:r>
            <a:r>
              <a:rPr lang="en-US" dirty="0"/>
              <a:t>clinicians use </a:t>
            </a:r>
            <a:r>
              <a:rPr lang="en-US" dirty="0">
                <a:solidFill>
                  <a:srgbClr val="0070C0"/>
                </a:solidFill>
              </a:rPr>
              <a:t>only </a:t>
            </a:r>
            <a:r>
              <a:rPr lang="en-US" dirty="0" smtClean="0">
                <a:solidFill>
                  <a:srgbClr val="0070C0"/>
                </a:solidFill>
              </a:rPr>
              <a:t>physiological </a:t>
            </a:r>
            <a:r>
              <a:rPr lang="en-US" dirty="0" smtClean="0"/>
              <a:t>replacement doses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avoid</a:t>
            </a:r>
            <a:r>
              <a:rPr lang="en-US" dirty="0"/>
              <a:t> </a:t>
            </a:r>
            <a:r>
              <a:rPr lang="en-US" dirty="0" smtClean="0"/>
              <a:t>continued </a:t>
            </a:r>
            <a:r>
              <a:rPr lang="en-US" u="sng" dirty="0" smtClean="0">
                <a:solidFill>
                  <a:srgbClr val="0070C0"/>
                </a:solidFill>
              </a:rPr>
              <a:t>excessive</a:t>
            </a:r>
            <a:r>
              <a:rPr lang="en-US" u="sng" dirty="0" smtClean="0"/>
              <a:t> </a:t>
            </a:r>
            <a:r>
              <a:rPr lang="en-US" u="sng" dirty="0"/>
              <a:t>glucocorticoid exposure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2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Written </a:t>
            </a:r>
            <a:r>
              <a:rPr lang="en-US" dirty="0"/>
              <a:t>instructions about </a:t>
            </a:r>
            <a:r>
              <a:rPr lang="en-US" b="1" dirty="0">
                <a:solidFill>
                  <a:schemeClr val="accent4"/>
                </a:solidFill>
              </a:rPr>
              <a:t>stress dosing </a:t>
            </a:r>
            <a:r>
              <a:rPr lang="en-US" dirty="0"/>
              <a:t>for </a:t>
            </a:r>
            <a:r>
              <a:rPr lang="en-US" u="sng" dirty="0" err="1"/>
              <a:t>intercurrent</a:t>
            </a:r>
            <a:r>
              <a:rPr lang="en-US" u="sng" dirty="0"/>
              <a:t> illnesses</a:t>
            </a:r>
            <a:r>
              <a:rPr lang="en-US" dirty="0"/>
              <a:t>, </a:t>
            </a:r>
            <a:r>
              <a:rPr lang="en-US" b="1" dirty="0"/>
              <a:t>injectable</a:t>
            </a:r>
            <a:r>
              <a:rPr lang="en-US" dirty="0"/>
              <a:t> emergency steroids, and the need to obtain and wear a medical alert</a:t>
            </a:r>
            <a:r>
              <a:rPr lang="en-US" b="1" dirty="0"/>
              <a:t> tag </a:t>
            </a:r>
            <a:r>
              <a:rPr lang="en-US" dirty="0"/>
              <a:t>indicating </a:t>
            </a:r>
            <a:r>
              <a:rPr lang="en-US" u="sng" dirty="0"/>
              <a:t>adrenal insufficiency</a:t>
            </a:r>
            <a:r>
              <a:rPr lang="en-US" dirty="0"/>
              <a:t>/glucocorticoid replacement are </a:t>
            </a:r>
            <a:r>
              <a:rPr lang="en-US" dirty="0" smtClean="0"/>
              <a:t>essential.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109728" indent="0">
              <a:buNone/>
            </a:pPr>
            <a:r>
              <a:rPr lang="en-US" sz="2000" dirty="0" smtClean="0">
                <a:solidFill>
                  <a:schemeClr val="accent4"/>
                </a:solidFill>
              </a:rPr>
              <a:t>                                                                        JCEM,2015</a:t>
            </a:r>
            <a:endParaRPr lang="en-US" sz="2000" dirty="0">
              <a:solidFill>
                <a:schemeClr val="accent4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9815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There are a </a:t>
            </a:r>
            <a:r>
              <a:rPr lang="en-US" u="sng" dirty="0"/>
              <a:t>variety of tapering and discontinuation strategies</a:t>
            </a:r>
            <a:r>
              <a:rPr lang="en-US" dirty="0"/>
              <a:t>, none of which has been systematically studied; the following are general comments. 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Some </a:t>
            </a:r>
            <a:r>
              <a:rPr lang="en-US" dirty="0"/>
              <a:t>centers </a:t>
            </a:r>
            <a:r>
              <a:rPr lang="en-US" dirty="0" smtClean="0">
                <a:solidFill>
                  <a:schemeClr val="accent3"/>
                </a:solidFill>
              </a:rPr>
              <a:t>reduce</a:t>
            </a:r>
            <a:r>
              <a:rPr lang="en-US" dirty="0" smtClean="0"/>
              <a:t> the </a:t>
            </a:r>
            <a:r>
              <a:rPr lang="en-US" dirty="0"/>
              <a:t>hydrocortisone dose as </a:t>
            </a:r>
            <a:r>
              <a:rPr lang="en-US" b="1" dirty="0">
                <a:solidFill>
                  <a:schemeClr val="accent4"/>
                </a:solidFill>
              </a:rPr>
              <a:t>weight decreases </a:t>
            </a:r>
            <a:r>
              <a:rPr lang="en-US" dirty="0"/>
              <a:t>and </a:t>
            </a:r>
            <a:r>
              <a:rPr lang="en-US" dirty="0">
                <a:solidFill>
                  <a:schemeClr val="accent3"/>
                </a:solidFill>
              </a:rPr>
              <a:t>discontinue</a:t>
            </a:r>
            <a:r>
              <a:rPr lang="en-US" dirty="0"/>
              <a:t> abruptly when the </a:t>
            </a:r>
            <a:r>
              <a:rPr lang="en-US" b="1" dirty="0">
                <a:solidFill>
                  <a:schemeClr val="accent4"/>
                </a:solidFill>
              </a:rPr>
              <a:t>HPA axis is recovered</a:t>
            </a:r>
            <a:r>
              <a:rPr lang="en-US" dirty="0"/>
              <a:t>; 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others </a:t>
            </a:r>
            <a:r>
              <a:rPr lang="en-US" dirty="0"/>
              <a:t>taper the dose at </a:t>
            </a:r>
            <a:r>
              <a:rPr lang="en-US" dirty="0">
                <a:solidFill>
                  <a:schemeClr val="accent4"/>
                </a:solidFill>
              </a:rPr>
              <a:t>fixed </a:t>
            </a:r>
            <a:r>
              <a:rPr lang="en-US" dirty="0" smtClean="0">
                <a:solidFill>
                  <a:schemeClr val="accent4"/>
                </a:solidFill>
              </a:rPr>
              <a:t>intervals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r>
              <a:rPr lang="en-US" dirty="0" smtClean="0">
                <a:solidFill>
                  <a:schemeClr val="accent4"/>
                </a:solidFill>
              </a:rPr>
              <a:t>                                                      </a:t>
            </a:r>
            <a:r>
              <a:rPr lang="en-US" sz="1800" dirty="0" smtClean="0">
                <a:solidFill>
                  <a:schemeClr val="accent4"/>
                </a:solidFill>
              </a:rPr>
              <a:t>JCEM,2015</a:t>
            </a:r>
            <a:endParaRPr lang="en-US" sz="1800" dirty="0">
              <a:solidFill>
                <a:schemeClr val="accent4"/>
              </a:solidFill>
            </a:endParaRPr>
          </a:p>
          <a:p>
            <a:pPr marL="624078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932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Clinicians can </a:t>
            </a:r>
            <a:r>
              <a:rPr lang="en-US" u="sng" dirty="0" err="1"/>
              <a:t>assessHPA</a:t>
            </a:r>
            <a:r>
              <a:rPr lang="en-US" u="sng" dirty="0"/>
              <a:t> axis recovery </a:t>
            </a:r>
            <a:r>
              <a:rPr lang="en-US" dirty="0"/>
              <a:t>with a morning cortisol level obtained (before that </a:t>
            </a:r>
            <a:r>
              <a:rPr lang="en-US" dirty="0" smtClean="0"/>
              <a:t>day’s glucocorticoid </a:t>
            </a:r>
            <a:r>
              <a:rPr lang="en-US" dirty="0"/>
              <a:t>dose) </a:t>
            </a:r>
            <a:r>
              <a:rPr lang="en-US" dirty="0">
                <a:solidFill>
                  <a:schemeClr val="accent4"/>
                </a:solidFill>
              </a:rPr>
              <a:t>every 3 months</a:t>
            </a:r>
            <a:r>
              <a:rPr lang="en-US" dirty="0"/>
              <a:t>, followed</a:t>
            </a:r>
          </a:p>
          <a:p>
            <a:pPr marL="109728" indent="0">
              <a:buNone/>
            </a:pPr>
            <a:r>
              <a:rPr lang="en-US" dirty="0" smtClean="0"/>
              <a:t>  by </a:t>
            </a:r>
            <a:r>
              <a:rPr lang="en-US" dirty="0"/>
              <a:t>an </a:t>
            </a:r>
            <a:r>
              <a:rPr lang="en-US" u="sng" dirty="0" err="1"/>
              <a:t>ACTHstimulation</a:t>
            </a:r>
            <a:r>
              <a:rPr lang="en-US" u="sng" dirty="0"/>
              <a:t> test </a:t>
            </a:r>
            <a:r>
              <a:rPr lang="en-US" dirty="0"/>
              <a:t>starting when the </a:t>
            </a:r>
            <a:r>
              <a:rPr lang="en-US" dirty="0" smtClean="0"/>
              <a:t>level is</a:t>
            </a:r>
          </a:p>
          <a:p>
            <a:pPr marL="109728" indent="0">
              <a:buNone/>
            </a:pPr>
            <a:r>
              <a:rPr lang="en-US" dirty="0" smtClean="0"/>
              <a:t>7.4g/</a:t>
            </a:r>
            <a:r>
              <a:rPr lang="en-US" dirty="0" err="1" smtClean="0"/>
              <a:t>dL</a:t>
            </a:r>
            <a:r>
              <a:rPr lang="en-US" dirty="0" smtClean="0"/>
              <a:t> </a:t>
            </a:r>
            <a:r>
              <a:rPr lang="en-US" dirty="0"/>
              <a:t>(200 </a:t>
            </a:r>
            <a:r>
              <a:rPr lang="en-US" dirty="0" err="1"/>
              <a:t>nmol</a:t>
            </a:r>
            <a:r>
              <a:rPr lang="en-US" dirty="0"/>
              <a:t>/L) or more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The axis has </a:t>
            </a:r>
            <a:r>
              <a:rPr lang="en-US" dirty="0">
                <a:solidFill>
                  <a:schemeClr val="accent4"/>
                </a:solidFill>
              </a:rPr>
              <a:t>recovered</a:t>
            </a:r>
            <a:r>
              <a:rPr lang="en-US" dirty="0"/>
              <a:t> if the baseline or stimulated level is approximately </a:t>
            </a:r>
            <a:r>
              <a:rPr lang="en-US" dirty="0">
                <a:solidFill>
                  <a:schemeClr val="accent4"/>
                </a:solidFill>
              </a:rPr>
              <a:t>18 g/</a:t>
            </a:r>
            <a:r>
              <a:rPr lang="en-US" dirty="0" err="1">
                <a:solidFill>
                  <a:schemeClr val="accent4"/>
                </a:solidFill>
              </a:rPr>
              <a:t>dL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/>
              <a:t>(500 </a:t>
            </a:r>
            <a:r>
              <a:rPr lang="en-US" dirty="0" err="1"/>
              <a:t>nmol</a:t>
            </a:r>
            <a:r>
              <a:rPr lang="en-US" dirty="0"/>
              <a:t>/L) </a:t>
            </a:r>
            <a:r>
              <a:rPr lang="en-US" dirty="0">
                <a:solidFill>
                  <a:schemeClr val="accent4"/>
                </a:solidFill>
              </a:rPr>
              <a:t>or greater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Patients </a:t>
            </a:r>
            <a:r>
              <a:rPr lang="en-US" dirty="0"/>
              <a:t>with cortisol levels </a:t>
            </a:r>
            <a:r>
              <a:rPr lang="en-US" dirty="0">
                <a:solidFill>
                  <a:schemeClr val="accent4"/>
                </a:solidFill>
              </a:rPr>
              <a:t>below 5 </a:t>
            </a:r>
            <a:r>
              <a:rPr lang="en-US" dirty="0" smtClean="0">
                <a:solidFill>
                  <a:schemeClr val="accent4"/>
                </a:solidFill>
              </a:rPr>
              <a:t>g/</a:t>
            </a:r>
            <a:r>
              <a:rPr lang="en-US" dirty="0" err="1" smtClean="0">
                <a:solidFill>
                  <a:schemeClr val="accent4"/>
                </a:solidFill>
              </a:rPr>
              <a:t>dL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smtClean="0"/>
              <a:t>(138nmol/L</a:t>
            </a:r>
            <a:r>
              <a:rPr lang="en-US" dirty="0"/>
              <a:t>) should </a:t>
            </a:r>
            <a:r>
              <a:rPr lang="en-US" dirty="0">
                <a:solidFill>
                  <a:schemeClr val="accent4"/>
                </a:solidFill>
              </a:rPr>
              <a:t>remain</a:t>
            </a:r>
            <a:r>
              <a:rPr lang="en-US" dirty="0"/>
              <a:t> on </a:t>
            </a:r>
            <a:r>
              <a:rPr lang="en-US" dirty="0" smtClean="0"/>
              <a:t>glucocorticoids </a:t>
            </a:r>
            <a:r>
              <a:rPr lang="en-US" u="sng" dirty="0" smtClean="0"/>
              <a:t>until </a:t>
            </a:r>
            <a:r>
              <a:rPr lang="en-US" u="sng" dirty="0"/>
              <a:t>retested in 3–6 months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Stimulation testing may </a:t>
            </a:r>
            <a:r>
              <a:rPr lang="en-US" dirty="0"/>
              <a:t>be helpful with intermediate </a:t>
            </a:r>
            <a:r>
              <a:rPr lang="en-US" dirty="0" smtClean="0"/>
              <a:t>values.</a:t>
            </a:r>
            <a:endParaRPr lang="en-US" sz="2300" dirty="0" smtClean="0"/>
          </a:p>
          <a:p>
            <a:pPr marL="109728" indent="0">
              <a:buNone/>
            </a:pPr>
            <a:r>
              <a:rPr lang="en-US" sz="2300" dirty="0" smtClean="0">
                <a:solidFill>
                  <a:schemeClr val="accent4"/>
                </a:solidFill>
              </a:rPr>
              <a:t>                                                                                JCEM,2015</a:t>
            </a:r>
            <a:endParaRPr lang="en-US" sz="2300" dirty="0">
              <a:solidFill>
                <a:schemeClr val="accent4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8379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Any etiology of </a:t>
            </a:r>
            <a:r>
              <a:rPr lang="en-US" b="1" dirty="0" err="1"/>
              <a:t>hypercortisolism</a:t>
            </a:r>
            <a:r>
              <a:rPr lang="en-US" dirty="0"/>
              <a:t> can cause preoperative </a:t>
            </a:r>
            <a:r>
              <a:rPr lang="en-US" dirty="0">
                <a:solidFill>
                  <a:schemeClr val="accent4"/>
                </a:solidFill>
              </a:rPr>
              <a:t>functional </a:t>
            </a:r>
            <a:r>
              <a:rPr lang="en-US" dirty="0"/>
              <a:t>central </a:t>
            </a:r>
            <a:r>
              <a:rPr lang="en-US" dirty="0">
                <a:solidFill>
                  <a:schemeClr val="accent4"/>
                </a:solidFill>
              </a:rPr>
              <a:t>hypothyroidism</a:t>
            </a:r>
            <a:r>
              <a:rPr lang="en-US" dirty="0"/>
              <a:t> and central </a:t>
            </a:r>
            <a:r>
              <a:rPr lang="en-US" dirty="0" err="1">
                <a:solidFill>
                  <a:schemeClr val="accent4"/>
                </a:solidFill>
              </a:rPr>
              <a:t>hypogonadism</a:t>
            </a:r>
            <a:r>
              <a:rPr lang="en-US" dirty="0"/>
              <a:t>.</a:t>
            </a:r>
          </a:p>
          <a:p>
            <a:r>
              <a:rPr lang="en-US" dirty="0" smtClean="0"/>
              <a:t>Although </a:t>
            </a:r>
            <a:r>
              <a:rPr lang="en-US" dirty="0"/>
              <a:t>these may resolve after </a:t>
            </a:r>
            <a:r>
              <a:rPr lang="en-US" b="1" dirty="0">
                <a:solidFill>
                  <a:schemeClr val="accent4"/>
                </a:solidFill>
              </a:rPr>
              <a:t>6 </a:t>
            </a:r>
            <a:r>
              <a:rPr lang="en-US" dirty="0" smtClean="0"/>
              <a:t>postoperative </a:t>
            </a:r>
            <a:r>
              <a:rPr lang="en-US" b="1" dirty="0" smtClean="0">
                <a:solidFill>
                  <a:schemeClr val="accent4"/>
                </a:solidFill>
              </a:rPr>
              <a:t>months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patients may need continued replacement therapy. Clinicians should </a:t>
            </a:r>
            <a:r>
              <a:rPr lang="en-US" u="sng" dirty="0"/>
              <a:t>repeat</a:t>
            </a:r>
            <a:r>
              <a:rPr lang="en-US" dirty="0"/>
              <a:t> testing to establish when and if the patient has </a:t>
            </a:r>
            <a:r>
              <a:rPr lang="en-US" u="sng" dirty="0"/>
              <a:t>recovere</a:t>
            </a:r>
            <a:r>
              <a:rPr lang="en-US" dirty="0"/>
              <a:t>d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r>
              <a:rPr lang="en-US" dirty="0" smtClean="0">
                <a:solidFill>
                  <a:schemeClr val="accent4"/>
                </a:solidFill>
              </a:rPr>
              <a:t>                                                       </a:t>
            </a:r>
            <a:r>
              <a:rPr lang="en-US" sz="1800" dirty="0" smtClean="0">
                <a:solidFill>
                  <a:schemeClr val="accent4"/>
                </a:solidFill>
              </a:rPr>
              <a:t>JCEM,2015</a:t>
            </a:r>
            <a:endParaRPr lang="en-US" sz="1800" dirty="0">
              <a:solidFill>
                <a:schemeClr val="accent4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11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Following discharge</a:t>
            </a:r>
            <a:r>
              <a:rPr lang="en-US" dirty="0"/>
              <a:t>, patients are monitored </a:t>
            </a:r>
            <a:r>
              <a:rPr lang="en-US" dirty="0" smtClean="0"/>
              <a:t>closely for </a:t>
            </a:r>
            <a:r>
              <a:rPr lang="en-US" dirty="0"/>
              <a:t>the </a:t>
            </a:r>
            <a:r>
              <a:rPr lang="en-US" b="1" dirty="0"/>
              <a:t>next</a:t>
            </a:r>
            <a:r>
              <a:rPr lang="en-US" dirty="0"/>
              <a:t> </a:t>
            </a:r>
            <a:r>
              <a:rPr lang="en-US" dirty="0">
                <a:solidFill>
                  <a:schemeClr val="accent4"/>
                </a:solidFill>
              </a:rPr>
              <a:t>1</a:t>
            </a:r>
            <a:r>
              <a:rPr lang="en-US" dirty="0"/>
              <a:t> to </a:t>
            </a:r>
            <a:r>
              <a:rPr lang="en-US" dirty="0">
                <a:solidFill>
                  <a:schemeClr val="accent4"/>
                </a:solidFill>
              </a:rPr>
              <a:t>2</a:t>
            </a:r>
            <a:r>
              <a:rPr lang="en-US" dirty="0"/>
              <a:t> weeks for reassessment of </a:t>
            </a:r>
            <a:r>
              <a:rPr lang="en-US" dirty="0" smtClean="0">
                <a:solidFill>
                  <a:schemeClr val="accent4"/>
                </a:solidFill>
              </a:rPr>
              <a:t>neurologic status </a:t>
            </a:r>
            <a:r>
              <a:rPr lang="en-US" dirty="0"/>
              <a:t>(general n</a:t>
            </a:r>
            <a:r>
              <a:rPr lang="en-US" u="sng" dirty="0"/>
              <a:t>eurologic exam</a:t>
            </a:r>
            <a:r>
              <a:rPr lang="en-US" dirty="0"/>
              <a:t>, </a:t>
            </a:r>
            <a:r>
              <a:rPr lang="en-US" u="sng" dirty="0"/>
              <a:t>visual acuity </a:t>
            </a:r>
            <a:r>
              <a:rPr lang="en-US" dirty="0"/>
              <a:t>and </a:t>
            </a:r>
            <a:r>
              <a:rPr lang="en-US" u="sng" dirty="0" smtClean="0"/>
              <a:t>visual fields</a:t>
            </a:r>
            <a:r>
              <a:rPr lang="en-US" dirty="0"/>
              <a:t>, </a:t>
            </a:r>
            <a:r>
              <a:rPr lang="en-US" u="sng" dirty="0"/>
              <a:t>cranial nerves</a:t>
            </a:r>
            <a:r>
              <a:rPr lang="en-US" dirty="0"/>
              <a:t>) and screened for potential </a:t>
            </a:r>
            <a:r>
              <a:rPr lang="en-US" dirty="0" smtClean="0">
                <a:solidFill>
                  <a:schemeClr val="accent4"/>
                </a:solidFill>
              </a:rPr>
              <a:t>surgical complications </a:t>
            </a:r>
            <a:r>
              <a:rPr lang="en-US" dirty="0"/>
              <a:t>such as </a:t>
            </a:r>
            <a:r>
              <a:rPr lang="en-US" u="sng" dirty="0"/>
              <a:t>meningitis</a:t>
            </a:r>
            <a:r>
              <a:rPr lang="en-US" dirty="0"/>
              <a:t> or </a:t>
            </a:r>
            <a:r>
              <a:rPr lang="en-US" u="sng" dirty="0"/>
              <a:t>CSF </a:t>
            </a:r>
            <a:r>
              <a:rPr lang="en-US" u="sng" dirty="0" smtClean="0"/>
              <a:t>leak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3342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8965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b="1" dirty="0">
                <a:solidFill>
                  <a:schemeClr val="accent4"/>
                </a:solidFill>
              </a:rPr>
              <a:t>Longer Term Postoperative </a:t>
            </a:r>
            <a:r>
              <a:rPr lang="en-US" sz="3200" b="1" dirty="0" smtClean="0">
                <a:solidFill>
                  <a:schemeClr val="accent4"/>
                </a:solidFill>
              </a:rPr>
              <a:t>Management</a:t>
            </a:r>
          </a:p>
          <a:p>
            <a:r>
              <a:rPr lang="en-US" dirty="0" smtClean="0"/>
              <a:t>It </a:t>
            </a:r>
            <a:r>
              <a:rPr lang="en-US" dirty="0"/>
              <a:t>is generally</a:t>
            </a:r>
            <a:r>
              <a:rPr lang="en-US" dirty="0">
                <a:solidFill>
                  <a:schemeClr val="accent3"/>
                </a:solidFill>
              </a:rPr>
              <a:t> recommended </a:t>
            </a:r>
            <a:r>
              <a:rPr lang="en-US" dirty="0"/>
              <a:t>that all patients </a:t>
            </a:r>
            <a:r>
              <a:rPr lang="en-US" dirty="0" smtClean="0"/>
              <a:t>undergo a </a:t>
            </a:r>
            <a:r>
              <a:rPr lang="en-US" dirty="0"/>
              <a:t>repeat</a:t>
            </a:r>
            <a:r>
              <a:rPr lang="en-US" u="sng" dirty="0"/>
              <a:t> full </a:t>
            </a:r>
            <a:r>
              <a:rPr lang="en-US" dirty="0"/>
              <a:t>evaluation of </a:t>
            </a:r>
            <a:r>
              <a:rPr lang="en-US" u="sng" dirty="0"/>
              <a:t>pituitary function </a:t>
            </a:r>
            <a:r>
              <a:rPr lang="en-US" dirty="0"/>
              <a:t>at least </a:t>
            </a:r>
            <a:r>
              <a:rPr lang="en-US" b="1" dirty="0" smtClean="0">
                <a:solidFill>
                  <a:schemeClr val="accent4"/>
                </a:solidFill>
              </a:rPr>
              <a:t>6 weeks </a:t>
            </a:r>
            <a:r>
              <a:rPr lang="en-US" b="1" dirty="0">
                <a:solidFill>
                  <a:schemeClr val="accent4"/>
                </a:solidFill>
              </a:rPr>
              <a:t>after </a:t>
            </a:r>
            <a:r>
              <a:rPr lang="en-US" dirty="0"/>
              <a:t>surgery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23152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in the preoperative evaluation, </a:t>
            </a:r>
            <a:r>
              <a:rPr lang="en-US" dirty="0">
                <a:solidFill>
                  <a:schemeClr val="accent4"/>
                </a:solidFill>
              </a:rPr>
              <a:t>all</a:t>
            </a:r>
            <a:r>
              <a:rPr lang="en-US" dirty="0"/>
              <a:t> anterior pituitary hormonal </a:t>
            </a:r>
            <a:r>
              <a:rPr lang="en-US" dirty="0">
                <a:solidFill>
                  <a:schemeClr val="accent4"/>
                </a:solidFill>
              </a:rPr>
              <a:t>axes </a:t>
            </a:r>
            <a:r>
              <a:rPr lang="en-US" dirty="0"/>
              <a:t>are generally </a:t>
            </a:r>
            <a:r>
              <a:rPr lang="en-US" u="sng" dirty="0"/>
              <a:t>reevaluated</a:t>
            </a:r>
            <a:r>
              <a:rPr lang="en-US" dirty="0"/>
              <a:t> to determine pituitary function integrity. Specifically</a:t>
            </a:r>
            <a:r>
              <a:rPr lang="en-US" u="sng" dirty="0"/>
              <a:t>, thyroid, adrenal, gonada</a:t>
            </a:r>
            <a:r>
              <a:rPr lang="en-US" dirty="0"/>
              <a:t>l, </a:t>
            </a:r>
            <a:r>
              <a:rPr lang="en-US" u="sng" dirty="0"/>
              <a:t>and GH axes </a:t>
            </a:r>
            <a:r>
              <a:rPr lang="en-US" dirty="0"/>
              <a:t>may be assessed </a:t>
            </a:r>
            <a:r>
              <a:rPr lang="en-US" dirty="0" smtClean="0"/>
              <a:t>at this </a:t>
            </a:r>
            <a:r>
              <a:rPr lang="en-US" dirty="0"/>
              <a:t>visit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Sometimes pituitary </a:t>
            </a:r>
            <a:r>
              <a:rPr lang="en-US" u="sng" dirty="0"/>
              <a:t>hormonal deficiencies </a:t>
            </a:r>
            <a:r>
              <a:rPr lang="en-US" dirty="0"/>
              <a:t>will </a:t>
            </a:r>
            <a:r>
              <a:rPr lang="en-US" dirty="0">
                <a:solidFill>
                  <a:schemeClr val="accent4"/>
                </a:solidFill>
              </a:rPr>
              <a:t>recover </a:t>
            </a:r>
            <a:r>
              <a:rPr lang="en-US" dirty="0"/>
              <a:t>postoperatively and will be detected as part of this evaluation .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463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there is some evidence that the more </a:t>
            </a:r>
            <a:r>
              <a:rPr lang="en-US" dirty="0">
                <a:solidFill>
                  <a:srgbClr val="0070C0"/>
                </a:solidFill>
              </a:rPr>
              <a:t>panoramic endoscopic </a:t>
            </a:r>
            <a:r>
              <a:rPr lang="en-US" dirty="0"/>
              <a:t>view leads to </a:t>
            </a:r>
            <a:r>
              <a:rPr lang="en-US" dirty="0">
                <a:solidFill>
                  <a:srgbClr val="0070C0"/>
                </a:solidFill>
              </a:rPr>
              <a:t>higher</a:t>
            </a:r>
            <a:r>
              <a:rPr lang="en-US" dirty="0"/>
              <a:t> rates of complete tumor </a:t>
            </a:r>
            <a:r>
              <a:rPr lang="en-US" dirty="0">
                <a:solidFill>
                  <a:srgbClr val="0070C0"/>
                </a:solidFill>
              </a:rPr>
              <a:t>removal</a:t>
            </a:r>
            <a:r>
              <a:rPr lang="en-US" dirty="0"/>
              <a:t> than the </a:t>
            </a:r>
            <a:r>
              <a:rPr lang="en-US" u="sng" dirty="0"/>
              <a:t>traditional microscopic </a:t>
            </a:r>
            <a:r>
              <a:rPr lang="en-US" dirty="0"/>
              <a:t>view 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remains to be proven whether the endoscopic approach results in higher remission rates for functional adenomas such as those causing acromegaly or Cushing </a:t>
            </a:r>
            <a:r>
              <a:rPr lang="en-US" dirty="0" smtClean="0"/>
              <a:t>disease.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928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If </a:t>
            </a:r>
            <a:r>
              <a:rPr lang="en-US" dirty="0"/>
              <a:t>a patient was treated with </a:t>
            </a:r>
            <a:r>
              <a:rPr lang="en-US" dirty="0" smtClean="0"/>
              <a:t>glucocorticoids </a:t>
            </a:r>
            <a:r>
              <a:rPr lang="en-US" dirty="0" err="1" smtClean="0">
                <a:solidFill>
                  <a:schemeClr val="accent4"/>
                </a:solidFill>
              </a:rPr>
              <a:t>peri</a:t>
            </a:r>
            <a:r>
              <a:rPr lang="en-US" dirty="0" err="1" smtClean="0"/>
              <a:t>operatively</a:t>
            </a:r>
            <a:r>
              <a:rPr lang="en-US" dirty="0"/>
              <a:t>, the </a:t>
            </a:r>
            <a:r>
              <a:rPr lang="en-US" b="1" dirty="0">
                <a:solidFill>
                  <a:schemeClr val="accent4"/>
                </a:solidFill>
              </a:rPr>
              <a:t>long-term need </a:t>
            </a:r>
            <a:r>
              <a:rPr lang="en-US" dirty="0"/>
              <a:t>for </a:t>
            </a:r>
            <a:r>
              <a:rPr lang="en-US" dirty="0" smtClean="0"/>
              <a:t>replacement therapy </a:t>
            </a:r>
            <a:r>
              <a:rPr lang="en-US" dirty="0"/>
              <a:t>should be determined at </a:t>
            </a:r>
            <a:r>
              <a:rPr lang="en-US" b="1" dirty="0">
                <a:solidFill>
                  <a:schemeClr val="accent4"/>
                </a:solidFill>
              </a:rPr>
              <a:t>this time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are </a:t>
            </a:r>
            <a:r>
              <a:rPr lang="en-US" dirty="0" smtClean="0"/>
              <a:t>a </a:t>
            </a:r>
            <a:r>
              <a:rPr lang="en-US" u="sng" dirty="0" smtClean="0"/>
              <a:t>number </a:t>
            </a:r>
            <a:r>
              <a:rPr lang="en-US" u="sng" dirty="0"/>
              <a:t>of methods </a:t>
            </a:r>
            <a:r>
              <a:rPr lang="en-US" dirty="0"/>
              <a:t>for assessing </a:t>
            </a:r>
            <a:r>
              <a:rPr lang="en-US" u="sng" dirty="0"/>
              <a:t>adrenal function</a:t>
            </a:r>
            <a:r>
              <a:rPr lang="en-US" dirty="0"/>
              <a:t>, </a:t>
            </a:r>
            <a:r>
              <a:rPr lang="en-US" dirty="0" smtClean="0"/>
              <a:t>including measurement </a:t>
            </a:r>
            <a:r>
              <a:rPr lang="en-US" dirty="0"/>
              <a:t>of a </a:t>
            </a:r>
            <a:r>
              <a:rPr lang="en-US" dirty="0">
                <a:solidFill>
                  <a:schemeClr val="accent4"/>
                </a:solidFill>
              </a:rPr>
              <a:t>morning cortisol </a:t>
            </a:r>
            <a:r>
              <a:rPr lang="en-US" dirty="0"/>
              <a:t>as a screen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As discussed above, morning cortisol levels </a:t>
            </a:r>
            <a:r>
              <a:rPr lang="en-US" dirty="0">
                <a:solidFill>
                  <a:srgbClr val="0070C0"/>
                </a:solidFill>
              </a:rPr>
              <a:t>less</a:t>
            </a:r>
            <a:r>
              <a:rPr lang="en-US" dirty="0"/>
              <a:t> than </a:t>
            </a:r>
            <a:r>
              <a:rPr lang="en-US" dirty="0">
                <a:solidFill>
                  <a:schemeClr val="accent4"/>
                </a:solidFill>
              </a:rPr>
              <a:t>5</a:t>
            </a:r>
            <a:r>
              <a:rPr lang="en-US" dirty="0"/>
              <a:t> mcg/</a:t>
            </a:r>
            <a:r>
              <a:rPr lang="en-US" dirty="0" err="1"/>
              <a:t>dL</a:t>
            </a:r>
            <a:r>
              <a:rPr lang="en-US" dirty="0"/>
              <a:t> are concerning for adrenal </a:t>
            </a:r>
            <a:r>
              <a:rPr lang="en-US" dirty="0">
                <a:solidFill>
                  <a:schemeClr val="accent4"/>
                </a:solidFill>
              </a:rPr>
              <a:t>insufficiency</a:t>
            </a:r>
            <a:r>
              <a:rPr lang="en-US" dirty="0"/>
              <a:t>, and levels </a:t>
            </a:r>
            <a:r>
              <a:rPr lang="en-US" dirty="0">
                <a:solidFill>
                  <a:schemeClr val="accent4"/>
                </a:solidFill>
              </a:rPr>
              <a:t>greater</a:t>
            </a:r>
            <a:r>
              <a:rPr lang="en-US" dirty="0"/>
              <a:t> than </a:t>
            </a:r>
            <a:r>
              <a:rPr lang="en-US" dirty="0">
                <a:solidFill>
                  <a:schemeClr val="accent4"/>
                </a:solidFill>
              </a:rPr>
              <a:t>10</a:t>
            </a:r>
            <a:r>
              <a:rPr lang="en-US" dirty="0"/>
              <a:t> to </a:t>
            </a:r>
            <a:r>
              <a:rPr lang="en-US" dirty="0">
                <a:solidFill>
                  <a:schemeClr val="accent4"/>
                </a:solidFill>
              </a:rPr>
              <a:t>15 </a:t>
            </a:r>
            <a:r>
              <a:rPr lang="en-US" dirty="0"/>
              <a:t>mcg/</a:t>
            </a:r>
            <a:r>
              <a:rPr lang="en-US" dirty="0" err="1"/>
              <a:t>dL</a:t>
            </a:r>
            <a:r>
              <a:rPr lang="en-US" dirty="0"/>
              <a:t> make this diagnosis </a:t>
            </a:r>
            <a:r>
              <a:rPr lang="en-US" dirty="0">
                <a:solidFill>
                  <a:schemeClr val="accent4"/>
                </a:solidFill>
              </a:rPr>
              <a:t>less likely </a:t>
            </a:r>
            <a:r>
              <a:rPr lang="en-US" dirty="0"/>
              <a:t>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6268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Provocative </a:t>
            </a:r>
            <a:r>
              <a:rPr lang="en-US" dirty="0"/>
              <a:t>testing of adrenocorticotropic </a:t>
            </a:r>
            <a:r>
              <a:rPr lang="en-US" dirty="0" err="1" smtClean="0"/>
              <a:t>hormonecortisol</a:t>
            </a:r>
            <a:r>
              <a:rPr lang="en-US" dirty="0"/>
              <a:t> </a:t>
            </a:r>
            <a:r>
              <a:rPr lang="en-US" dirty="0" smtClean="0"/>
              <a:t>reserve </a:t>
            </a:r>
            <a:r>
              <a:rPr lang="en-US" dirty="0"/>
              <a:t>with </a:t>
            </a:r>
            <a:r>
              <a:rPr lang="en-US" u="sng" dirty="0" err="1" smtClean="0"/>
              <a:t>cosyntropin</a:t>
            </a:r>
            <a:r>
              <a:rPr lang="en-US" dirty="0" smtClean="0"/>
              <a:t> </a:t>
            </a:r>
            <a:r>
              <a:rPr lang="en-US" u="sng" dirty="0"/>
              <a:t>stimulation </a:t>
            </a:r>
            <a:r>
              <a:rPr lang="en-US" u="sng" dirty="0" smtClean="0"/>
              <a:t>test </a:t>
            </a:r>
            <a:r>
              <a:rPr lang="en-US" dirty="0" smtClean="0"/>
              <a:t>or </a:t>
            </a:r>
            <a:r>
              <a:rPr lang="en-US" dirty="0"/>
              <a:t>an </a:t>
            </a:r>
            <a:r>
              <a:rPr lang="en-US" u="sng" dirty="0"/>
              <a:t>insulin tolerance test </a:t>
            </a:r>
            <a:r>
              <a:rPr lang="en-US" dirty="0"/>
              <a:t>may be performed.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>
                <a:solidFill>
                  <a:schemeClr val="accent4"/>
                </a:solidFill>
              </a:rPr>
              <a:t>cosyntropin</a:t>
            </a:r>
            <a:r>
              <a:rPr lang="en-US" dirty="0"/>
              <a:t> </a:t>
            </a:r>
            <a:r>
              <a:rPr lang="en-US" dirty="0" smtClean="0"/>
              <a:t>stimulation </a:t>
            </a:r>
            <a:r>
              <a:rPr lang="en-US" dirty="0"/>
              <a:t>test is most </a:t>
            </a:r>
            <a:r>
              <a:rPr lang="en-US" dirty="0">
                <a:solidFill>
                  <a:schemeClr val="accent4"/>
                </a:solidFill>
              </a:rPr>
              <a:t>commonly</a:t>
            </a:r>
            <a:r>
              <a:rPr lang="en-US" dirty="0"/>
              <a:t> used due to </a:t>
            </a:r>
            <a:r>
              <a:rPr lang="en-US" dirty="0" smtClean="0"/>
              <a:t>its ease </a:t>
            </a:r>
            <a:r>
              <a:rPr lang="en-US" dirty="0"/>
              <a:t>of administration, but it is recognized that </a:t>
            </a:r>
            <a:r>
              <a:rPr lang="en-US" dirty="0">
                <a:solidFill>
                  <a:schemeClr val="accent4"/>
                </a:solidFill>
              </a:rPr>
              <a:t>falsely </a:t>
            </a:r>
            <a:r>
              <a:rPr lang="en-US" dirty="0" smtClean="0">
                <a:solidFill>
                  <a:schemeClr val="accent4"/>
                </a:solidFill>
              </a:rPr>
              <a:t>normal </a:t>
            </a:r>
            <a:r>
              <a:rPr lang="en-US" dirty="0" smtClean="0"/>
              <a:t>results </a:t>
            </a:r>
            <a:r>
              <a:rPr lang="en-US" dirty="0"/>
              <a:t>may be observed in patients with </a:t>
            </a:r>
            <a:r>
              <a:rPr lang="en-US" dirty="0" smtClean="0"/>
              <a:t>hypopituitarism, </a:t>
            </a:r>
            <a:r>
              <a:rPr lang="en-US" u="sng" dirty="0" smtClean="0"/>
              <a:t>particularly</a:t>
            </a:r>
            <a:r>
              <a:rPr lang="en-US" dirty="0" smtClean="0"/>
              <a:t> </a:t>
            </a:r>
            <a:r>
              <a:rPr lang="en-US" dirty="0"/>
              <a:t>in the first </a:t>
            </a:r>
            <a:r>
              <a:rPr lang="en-US" dirty="0">
                <a:solidFill>
                  <a:schemeClr val="accent4"/>
                </a:solidFill>
              </a:rPr>
              <a:t>couple of weeks </a:t>
            </a:r>
            <a:r>
              <a:rPr lang="en-US" dirty="0"/>
              <a:t>after an </a:t>
            </a:r>
            <a:r>
              <a:rPr lang="en-US" u="sng" dirty="0" smtClean="0"/>
              <a:t>acute event </a:t>
            </a:r>
            <a:r>
              <a:rPr lang="en-US" dirty="0"/>
              <a:t>such as pituitary surgery or </a:t>
            </a:r>
            <a:r>
              <a:rPr lang="en-US" dirty="0" smtClean="0"/>
              <a:t>apoplexy.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6295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u="sng" dirty="0" smtClean="0"/>
              <a:t>insulin </a:t>
            </a:r>
            <a:r>
              <a:rPr lang="en-US" u="sng" dirty="0"/>
              <a:t>tolerance test </a:t>
            </a:r>
            <a:r>
              <a:rPr lang="en-US" dirty="0"/>
              <a:t>is </a:t>
            </a:r>
            <a:r>
              <a:rPr lang="en-US" dirty="0">
                <a:solidFill>
                  <a:schemeClr val="accent4"/>
                </a:solidFill>
              </a:rPr>
              <a:t>not routinely </a:t>
            </a:r>
            <a:r>
              <a:rPr lang="en-US" dirty="0"/>
              <a:t>performed in </a:t>
            </a:r>
            <a:r>
              <a:rPr lang="en-US" dirty="0" smtClean="0"/>
              <a:t>many centers </a:t>
            </a:r>
            <a:r>
              <a:rPr lang="en-US" dirty="0"/>
              <a:t>due to the fact it is labor intensive and </a:t>
            </a:r>
            <a:r>
              <a:rPr lang="en-US" dirty="0" smtClean="0"/>
              <a:t>requires </a:t>
            </a:r>
            <a:r>
              <a:rPr lang="en-US" u="sng" dirty="0" smtClean="0"/>
              <a:t>close</a:t>
            </a:r>
            <a:r>
              <a:rPr lang="en-US" dirty="0" smtClean="0"/>
              <a:t> </a:t>
            </a:r>
            <a:r>
              <a:rPr lang="en-US" u="sng" dirty="0"/>
              <a:t>monitoring</a:t>
            </a:r>
            <a:r>
              <a:rPr lang="en-US" dirty="0"/>
              <a:t> by a physician for the intended </a:t>
            </a:r>
            <a:r>
              <a:rPr lang="en-US" dirty="0" smtClean="0"/>
              <a:t>effects of </a:t>
            </a:r>
            <a:r>
              <a:rPr lang="en-US" u="sng" dirty="0"/>
              <a:t>hypoglycemia</a:t>
            </a:r>
            <a:r>
              <a:rPr lang="en-US" dirty="0"/>
              <a:t> and </a:t>
            </a:r>
            <a:r>
              <a:rPr lang="en-US" dirty="0" smtClean="0"/>
              <a:t>is contraindicated </a:t>
            </a:r>
            <a:r>
              <a:rPr lang="en-US" dirty="0"/>
              <a:t>in elderly </a:t>
            </a:r>
            <a:r>
              <a:rPr lang="en-US" dirty="0" smtClean="0"/>
              <a:t>patients or </a:t>
            </a:r>
            <a:r>
              <a:rPr lang="en-US" dirty="0"/>
              <a:t>those at increased risk for seizures or myocardial </a:t>
            </a:r>
            <a:r>
              <a:rPr lang="en-US" dirty="0" smtClean="0"/>
              <a:t>ischemia.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b="1" dirty="0" smtClean="0"/>
              <a:t>Replacement </a:t>
            </a:r>
            <a:r>
              <a:rPr lang="en-US" b="1" dirty="0"/>
              <a:t>therapy </a:t>
            </a:r>
            <a:r>
              <a:rPr lang="en-US" dirty="0"/>
              <a:t>is instituted for</a:t>
            </a:r>
            <a:r>
              <a:rPr lang="en-US" dirty="0">
                <a:solidFill>
                  <a:schemeClr val="accent4"/>
                </a:solidFill>
              </a:rPr>
              <a:t> thyroid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accent4"/>
                </a:solidFill>
              </a:rPr>
              <a:t>adrenal</a:t>
            </a:r>
            <a:r>
              <a:rPr lang="en-US" dirty="0" smtClean="0"/>
              <a:t> </a:t>
            </a:r>
            <a:r>
              <a:rPr lang="en-US" dirty="0"/>
              <a:t>insufficiency and is considered for </a:t>
            </a:r>
            <a:r>
              <a:rPr lang="en-US" dirty="0">
                <a:solidFill>
                  <a:schemeClr val="accent4"/>
                </a:solidFill>
              </a:rPr>
              <a:t>gonadal</a:t>
            </a:r>
            <a:r>
              <a:rPr lang="en-US" dirty="0"/>
              <a:t> </a:t>
            </a:r>
            <a:r>
              <a:rPr lang="en-US" dirty="0" smtClean="0"/>
              <a:t>insufficiency at </a:t>
            </a:r>
            <a:r>
              <a:rPr lang="en-US" b="1" dirty="0">
                <a:solidFill>
                  <a:schemeClr val="accent3"/>
                </a:solidFill>
              </a:rPr>
              <a:t>this </a:t>
            </a:r>
            <a:r>
              <a:rPr lang="en-US" b="1" dirty="0" smtClean="0">
                <a:solidFill>
                  <a:schemeClr val="accent3"/>
                </a:solidFill>
              </a:rPr>
              <a:t>time</a:t>
            </a:r>
            <a:r>
              <a:rPr lang="en-US" dirty="0"/>
              <a:t>(</a:t>
            </a:r>
            <a:r>
              <a:rPr lang="en-US" dirty="0" smtClean="0"/>
              <a:t> </a:t>
            </a:r>
            <a:r>
              <a:rPr lang="en-US" b="1" dirty="0">
                <a:solidFill>
                  <a:schemeClr val="accent4"/>
                </a:solidFill>
              </a:rPr>
              <a:t>6 weeks after </a:t>
            </a:r>
            <a:r>
              <a:rPr lang="en-US" dirty="0" smtClean="0"/>
              <a:t>surgery).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3945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Although most new hormonal deficiencies</a:t>
            </a:r>
          </a:p>
          <a:p>
            <a:pPr marL="109728" indent="0">
              <a:buNone/>
            </a:pPr>
            <a:r>
              <a:rPr lang="en-US" dirty="0" smtClean="0"/>
              <a:t>will be </a:t>
            </a:r>
            <a:r>
              <a:rPr lang="en-US" u="sng" dirty="0" smtClean="0"/>
              <a:t>detected</a:t>
            </a:r>
            <a:r>
              <a:rPr lang="en-US" dirty="0" smtClean="0"/>
              <a:t> relatively</a:t>
            </a:r>
            <a:r>
              <a:rPr lang="en-US" u="sng" dirty="0" smtClean="0"/>
              <a:t> early</a:t>
            </a:r>
            <a:r>
              <a:rPr lang="en-US" dirty="0" smtClean="0"/>
              <a:t> and by the </a:t>
            </a:r>
            <a:r>
              <a:rPr lang="en-US" u="sng" dirty="0" smtClean="0"/>
              <a:t>6-week</a:t>
            </a:r>
            <a:r>
              <a:rPr lang="en-US" dirty="0" smtClean="0"/>
              <a:t> timeframe, </a:t>
            </a:r>
            <a:r>
              <a:rPr lang="en-US" dirty="0" smtClean="0">
                <a:solidFill>
                  <a:schemeClr val="accent3"/>
                </a:solidFill>
              </a:rPr>
              <a:t>repeat hormonal </a:t>
            </a:r>
            <a:r>
              <a:rPr lang="en-US" dirty="0" smtClean="0"/>
              <a:t>assessment may be necessary at the</a:t>
            </a:r>
            <a:r>
              <a:rPr lang="en-US" dirty="0" smtClean="0">
                <a:solidFill>
                  <a:schemeClr val="accent3"/>
                </a:solidFill>
              </a:rPr>
              <a:t> 12-week </a:t>
            </a:r>
            <a:r>
              <a:rPr lang="en-US" dirty="0" smtClean="0"/>
              <a:t>postoperative visit </a:t>
            </a:r>
            <a:r>
              <a:rPr lang="en-US" u="sng" dirty="0" smtClean="0"/>
              <a:t>to confirm stability of endocrine function</a:t>
            </a:r>
            <a:r>
              <a:rPr lang="en-US" dirty="0" smtClean="0"/>
              <a:t>. </a:t>
            </a:r>
          </a:p>
          <a:p>
            <a:r>
              <a:rPr lang="en-US" b="1" dirty="0" smtClean="0"/>
              <a:t>Assessment </a:t>
            </a:r>
            <a:r>
              <a:rPr lang="en-US" b="1" dirty="0"/>
              <a:t>of GH </a:t>
            </a:r>
            <a:r>
              <a:rPr lang="en-US" dirty="0"/>
              <a:t>reserve </a:t>
            </a:r>
            <a:r>
              <a:rPr lang="en-US" dirty="0" smtClean="0"/>
              <a:t>an consideration for </a:t>
            </a:r>
            <a:r>
              <a:rPr lang="en-US" u="sng" dirty="0"/>
              <a:t>replacement therapy </a:t>
            </a:r>
            <a:r>
              <a:rPr lang="en-US" dirty="0"/>
              <a:t>is performed at </a:t>
            </a:r>
            <a:r>
              <a:rPr lang="en-US" b="1" dirty="0" smtClean="0">
                <a:solidFill>
                  <a:schemeClr val="accent4"/>
                </a:solidFill>
              </a:rPr>
              <a:t>variable times </a:t>
            </a:r>
            <a:r>
              <a:rPr lang="en-US" dirty="0"/>
              <a:t>after surgery.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4698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>
                <a:solidFill>
                  <a:schemeClr val="accent4"/>
                </a:solidFill>
              </a:rPr>
              <a:t>.</a:t>
            </a:r>
            <a:r>
              <a:rPr lang="en-US" dirty="0" smtClean="0"/>
              <a:t>A </a:t>
            </a:r>
            <a:r>
              <a:rPr lang="en-US" dirty="0"/>
              <a:t>postoperative </a:t>
            </a:r>
            <a:r>
              <a:rPr lang="en-US" b="1" dirty="0">
                <a:solidFill>
                  <a:schemeClr val="accent4"/>
                </a:solidFill>
              </a:rPr>
              <a:t>MRI</a:t>
            </a:r>
            <a:r>
              <a:rPr lang="en-US" dirty="0"/>
              <a:t> is typically</a:t>
            </a:r>
          </a:p>
          <a:p>
            <a:pPr marL="109728" indent="0">
              <a:buNone/>
            </a:pPr>
            <a:r>
              <a:rPr lang="en-US" dirty="0"/>
              <a:t>performed at the </a:t>
            </a:r>
            <a:r>
              <a:rPr lang="en-US" b="1" dirty="0">
                <a:solidFill>
                  <a:schemeClr val="accent4"/>
                </a:solidFill>
              </a:rPr>
              <a:t>12-week </a:t>
            </a:r>
            <a:r>
              <a:rPr lang="en-US" dirty="0"/>
              <a:t>visit and serves as the </a:t>
            </a:r>
            <a:r>
              <a:rPr lang="en-US" dirty="0" smtClean="0"/>
              <a:t>patient’s </a:t>
            </a:r>
            <a:r>
              <a:rPr lang="en-US" u="sng" dirty="0" smtClean="0"/>
              <a:t>new </a:t>
            </a:r>
            <a:r>
              <a:rPr lang="en-US" u="sng" dirty="0"/>
              <a:t>baseline imaging exam</a:t>
            </a:r>
            <a:r>
              <a:rPr lang="en-US" dirty="0"/>
              <a:t>. </a:t>
            </a: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.</a:t>
            </a:r>
            <a:r>
              <a:rPr lang="en-US" b="1" dirty="0" smtClean="0"/>
              <a:t>Surgical </a:t>
            </a:r>
            <a:r>
              <a:rPr lang="en-US" b="1" dirty="0"/>
              <a:t>changes </a:t>
            </a:r>
            <a:r>
              <a:rPr lang="en-US" dirty="0" smtClean="0"/>
              <a:t>interfering with </a:t>
            </a:r>
            <a:r>
              <a:rPr lang="en-US" dirty="0"/>
              <a:t>optimal interpretation of the MRI scan usually have</a:t>
            </a:r>
          </a:p>
          <a:p>
            <a:pPr marL="109728" indent="0">
              <a:buNone/>
            </a:pPr>
            <a:r>
              <a:rPr lang="en-US" dirty="0" smtClean="0">
                <a:solidFill>
                  <a:schemeClr val="accent4"/>
                </a:solidFill>
              </a:rPr>
              <a:t>resolved</a:t>
            </a:r>
            <a:r>
              <a:rPr lang="en-US" dirty="0" smtClean="0"/>
              <a:t> </a:t>
            </a:r>
            <a:r>
              <a:rPr lang="en-US" dirty="0"/>
              <a:t>by </a:t>
            </a:r>
            <a:r>
              <a:rPr lang="en-US" dirty="0">
                <a:solidFill>
                  <a:schemeClr val="accent4"/>
                </a:solidFill>
              </a:rPr>
              <a:t>this </a:t>
            </a:r>
            <a:r>
              <a:rPr lang="en-US" dirty="0" smtClean="0">
                <a:solidFill>
                  <a:schemeClr val="accent4"/>
                </a:solidFill>
              </a:rPr>
              <a:t>time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302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u="sng" dirty="0">
                <a:solidFill>
                  <a:schemeClr val="accent4"/>
                </a:solidFill>
              </a:rPr>
              <a:t>Periodic clinical </a:t>
            </a:r>
            <a:r>
              <a:rPr lang="en-US" u="sng" dirty="0" smtClean="0">
                <a:solidFill>
                  <a:schemeClr val="accent4"/>
                </a:solidFill>
              </a:rPr>
              <a:t>assessment </a:t>
            </a:r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b="1" dirty="0"/>
              <a:t>first year </a:t>
            </a:r>
            <a:r>
              <a:rPr lang="en-US" dirty="0"/>
              <a:t>following surgery is dictated by the </a:t>
            </a:r>
            <a:r>
              <a:rPr lang="en-US" u="sng" dirty="0" smtClean="0"/>
              <a:t>clinical status </a:t>
            </a:r>
            <a:r>
              <a:rPr lang="en-US" dirty="0"/>
              <a:t>of the patient and </a:t>
            </a:r>
            <a:r>
              <a:rPr lang="en-US" u="sng" dirty="0"/>
              <a:t>need for titration </a:t>
            </a:r>
            <a:r>
              <a:rPr lang="en-US" dirty="0"/>
              <a:t>of hormonal</a:t>
            </a:r>
          </a:p>
          <a:p>
            <a:pPr marL="109728" indent="0">
              <a:buNone/>
            </a:pPr>
            <a:r>
              <a:rPr lang="en-US" dirty="0" smtClean="0"/>
              <a:t>   replacement </a:t>
            </a:r>
            <a:r>
              <a:rPr lang="en-US" dirty="0"/>
              <a:t>therapy or</a:t>
            </a:r>
            <a:r>
              <a:rPr lang="en-US" u="sng" dirty="0"/>
              <a:t> treatment </a:t>
            </a:r>
            <a:r>
              <a:rPr lang="en-US" dirty="0"/>
              <a:t>of any persistent </a:t>
            </a:r>
            <a:r>
              <a:rPr lang="en-US" dirty="0" smtClean="0"/>
              <a:t>     pituitary hormonal </a:t>
            </a:r>
            <a:r>
              <a:rPr lang="en-US" u="sng" dirty="0" err="1"/>
              <a:t>hyperfunction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Generally </a:t>
            </a:r>
            <a:r>
              <a:rPr lang="en-US" dirty="0"/>
              <a:t>patients are </a:t>
            </a:r>
            <a:r>
              <a:rPr lang="en-US" dirty="0" smtClean="0"/>
              <a:t>followed at </a:t>
            </a:r>
            <a:r>
              <a:rPr lang="en-US" b="1" dirty="0">
                <a:solidFill>
                  <a:schemeClr val="accent4"/>
                </a:solidFill>
              </a:rPr>
              <a:t>least on an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b="1" dirty="0">
                <a:solidFill>
                  <a:schemeClr val="accent4"/>
                </a:solidFill>
              </a:rPr>
              <a:t>annual</a:t>
            </a:r>
            <a:r>
              <a:rPr lang="en-US" dirty="0"/>
              <a:t> basis for evaluation of </a:t>
            </a:r>
            <a:r>
              <a:rPr lang="en-US" u="sng" dirty="0"/>
              <a:t>pituitary function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r>
              <a:rPr lang="en-US" b="1" dirty="0" smtClean="0"/>
              <a:t>Imaging </a:t>
            </a:r>
            <a:r>
              <a:rPr lang="en-US" b="1" dirty="0"/>
              <a:t>for nonfunctioning </a:t>
            </a:r>
            <a:r>
              <a:rPr lang="en-US" dirty="0" smtClean="0"/>
              <a:t>pituitary adenomas/</a:t>
            </a:r>
            <a:r>
              <a:rPr lang="en-US" dirty="0" err="1" smtClean="0"/>
              <a:t>sellar</a:t>
            </a:r>
            <a:r>
              <a:rPr lang="en-US" dirty="0"/>
              <a:t> </a:t>
            </a:r>
            <a:r>
              <a:rPr lang="en-US" dirty="0" smtClean="0"/>
              <a:t>masses </a:t>
            </a:r>
            <a:r>
              <a:rPr lang="en-US" dirty="0"/>
              <a:t>is repeated </a:t>
            </a:r>
            <a:r>
              <a:rPr lang="en-US" b="1" dirty="0">
                <a:solidFill>
                  <a:schemeClr val="accent4"/>
                </a:solidFill>
              </a:rPr>
              <a:t>annually</a:t>
            </a:r>
            <a:r>
              <a:rPr lang="en-US" dirty="0"/>
              <a:t> for </a:t>
            </a:r>
            <a:r>
              <a:rPr lang="en-US" b="1" dirty="0">
                <a:solidFill>
                  <a:schemeClr val="accent4"/>
                </a:solidFill>
              </a:rPr>
              <a:t>3</a:t>
            </a:r>
            <a:r>
              <a:rPr lang="en-US" dirty="0"/>
              <a:t> to </a:t>
            </a:r>
            <a:r>
              <a:rPr lang="en-US" b="1" dirty="0">
                <a:solidFill>
                  <a:schemeClr val="accent4"/>
                </a:solidFill>
              </a:rPr>
              <a:t>5</a:t>
            </a:r>
            <a:r>
              <a:rPr lang="en-US" dirty="0"/>
              <a:t> years and </a:t>
            </a:r>
            <a:r>
              <a:rPr lang="en-US" dirty="0" smtClean="0"/>
              <a:t>thereafter </a:t>
            </a:r>
            <a:r>
              <a:rPr lang="en-US" u="sng" dirty="0" smtClean="0"/>
              <a:t>per </a:t>
            </a:r>
            <a:r>
              <a:rPr lang="en-US" u="sng" dirty="0"/>
              <a:t>clinical</a:t>
            </a:r>
            <a:r>
              <a:rPr lang="en-US" dirty="0"/>
              <a:t> </a:t>
            </a:r>
            <a:r>
              <a:rPr lang="en-US" u="sng" dirty="0"/>
              <a:t>judgment.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4163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Pituitary imaging for patients </a:t>
            </a:r>
            <a:r>
              <a:rPr lang="en-US" dirty="0" smtClean="0"/>
              <a:t>with hormonally </a:t>
            </a:r>
            <a:r>
              <a:rPr lang="en-US" dirty="0" err="1">
                <a:solidFill>
                  <a:schemeClr val="accent4"/>
                </a:solidFill>
              </a:rPr>
              <a:t>hyperfunctioning</a:t>
            </a:r>
            <a:r>
              <a:rPr lang="en-US" dirty="0"/>
              <a:t> tumors </a:t>
            </a:r>
            <a:r>
              <a:rPr lang="en-US" u="sng" dirty="0"/>
              <a:t>depends on </a:t>
            </a:r>
            <a:r>
              <a:rPr lang="en-US" u="sng" dirty="0" smtClean="0"/>
              <a:t>tumor </a:t>
            </a:r>
            <a:r>
              <a:rPr lang="en-US" dirty="0" smtClean="0"/>
              <a:t>type</a:t>
            </a:r>
            <a:r>
              <a:rPr lang="en-US" dirty="0"/>
              <a:t>, </a:t>
            </a:r>
            <a:r>
              <a:rPr lang="en-US" u="sng" dirty="0"/>
              <a:t>biochemical parameters</a:t>
            </a:r>
            <a:r>
              <a:rPr lang="en-US" dirty="0"/>
              <a:t>, and overall </a:t>
            </a:r>
            <a:r>
              <a:rPr lang="en-US" u="sng" dirty="0"/>
              <a:t>disease </a:t>
            </a:r>
            <a:r>
              <a:rPr lang="en-US" u="sng" dirty="0" smtClean="0"/>
              <a:t>activity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Patients </a:t>
            </a:r>
            <a:r>
              <a:rPr lang="en-US" dirty="0"/>
              <a:t>with </a:t>
            </a:r>
            <a:r>
              <a:rPr lang="en-US" b="1" dirty="0" err="1"/>
              <a:t>hyperfunctioning</a:t>
            </a:r>
            <a:r>
              <a:rPr lang="en-US" dirty="0"/>
              <a:t> tumors such as </a:t>
            </a:r>
            <a:r>
              <a:rPr lang="en-US" u="sng" dirty="0" smtClean="0"/>
              <a:t>acromegaly and </a:t>
            </a:r>
            <a:r>
              <a:rPr lang="en-US" u="sng" dirty="0"/>
              <a:t>Cushing </a:t>
            </a:r>
            <a:r>
              <a:rPr lang="en-US" dirty="0"/>
              <a:t>disease also require </a:t>
            </a:r>
            <a:r>
              <a:rPr lang="en-US" b="1" dirty="0">
                <a:solidFill>
                  <a:schemeClr val="accent4"/>
                </a:solidFill>
              </a:rPr>
              <a:t>long-term monitoring </a:t>
            </a:r>
            <a:r>
              <a:rPr lang="en-US" dirty="0" smtClean="0"/>
              <a:t>of clinical </a:t>
            </a:r>
            <a:r>
              <a:rPr lang="en-US" dirty="0"/>
              <a:t>status including </a:t>
            </a:r>
            <a:r>
              <a:rPr lang="en-US" u="sng" dirty="0"/>
              <a:t>biochemical parameters </a:t>
            </a:r>
            <a:r>
              <a:rPr lang="en-US" dirty="0"/>
              <a:t>and</a:t>
            </a:r>
            <a:r>
              <a:rPr lang="en-US" u="sng" dirty="0"/>
              <a:t> imaging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4596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4"/>
                </a:solidFill>
              </a:rPr>
              <a:t>Recurrence of </a:t>
            </a:r>
            <a:r>
              <a:rPr lang="en-US" b="1" dirty="0">
                <a:solidFill>
                  <a:schemeClr val="accent4"/>
                </a:solidFill>
              </a:rPr>
              <a:t>Cushing disease </a:t>
            </a:r>
          </a:p>
          <a:p>
            <a:r>
              <a:rPr lang="en-US" dirty="0"/>
              <a:t>Recurrence</a:t>
            </a:r>
            <a:r>
              <a:rPr lang="en-US" b="1" dirty="0">
                <a:solidFill>
                  <a:schemeClr val="accent4"/>
                </a:solidFill>
              </a:rPr>
              <a:t> </a:t>
            </a:r>
            <a:r>
              <a:rPr lang="en-US" dirty="0" smtClean="0"/>
              <a:t>is </a:t>
            </a:r>
            <a:r>
              <a:rPr lang="en-US" dirty="0"/>
              <a:t>a more significant problem in adults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Clinicians should evaluate patients for possible CD recurrence when the HPA </a:t>
            </a:r>
            <a:r>
              <a:rPr lang="en-US" dirty="0">
                <a:solidFill>
                  <a:schemeClr val="accent4"/>
                </a:solidFill>
              </a:rPr>
              <a:t>axis recovers</a:t>
            </a:r>
            <a:r>
              <a:rPr lang="en-US" dirty="0"/>
              <a:t>, and then </a:t>
            </a:r>
            <a:r>
              <a:rPr lang="en-US" dirty="0">
                <a:solidFill>
                  <a:schemeClr val="accent4"/>
                </a:solidFill>
              </a:rPr>
              <a:t>annually</a:t>
            </a:r>
            <a:r>
              <a:rPr lang="en-US" dirty="0"/>
              <a:t>, or sooner if they have </a:t>
            </a:r>
            <a:r>
              <a:rPr lang="en-US" dirty="0" smtClean="0">
                <a:solidFill>
                  <a:schemeClr val="accent4"/>
                </a:solidFill>
              </a:rPr>
              <a:t>clinical</a:t>
            </a:r>
            <a:r>
              <a:rPr lang="en-US" dirty="0" smtClean="0"/>
              <a:t> </a:t>
            </a:r>
            <a:r>
              <a:rPr lang="en-US" dirty="0"/>
              <a:t>symptoms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b="1" dirty="0">
                <a:solidFill>
                  <a:srgbClr val="FF0000"/>
                </a:solidFill>
              </a:rPr>
              <a:t>Early </a:t>
            </a:r>
            <a:r>
              <a:rPr lang="en-US" b="1" dirty="0" smtClean="0">
                <a:solidFill>
                  <a:srgbClr val="FF0000"/>
                </a:solidFill>
              </a:rPr>
              <a:t>recovery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within </a:t>
            </a:r>
            <a:r>
              <a:rPr lang="en-US" dirty="0">
                <a:solidFill>
                  <a:srgbClr val="FF0000"/>
                </a:solidFill>
              </a:rPr>
              <a:t>6 </a:t>
            </a:r>
            <a:r>
              <a:rPr lang="en-US" dirty="0" err="1">
                <a:solidFill>
                  <a:srgbClr val="FF0000"/>
                </a:solidFill>
              </a:rPr>
              <a:t>mo</a:t>
            </a:r>
            <a:r>
              <a:rPr lang="en-US" dirty="0"/>
              <a:t>) of HPA axis function may indicate an</a:t>
            </a:r>
            <a:r>
              <a:rPr lang="en-US" u="sng" dirty="0">
                <a:solidFill>
                  <a:srgbClr val="0070C0"/>
                </a:solidFill>
              </a:rPr>
              <a:t> </a:t>
            </a:r>
            <a:r>
              <a:rPr lang="en-US" u="sng" dirty="0" smtClean="0">
                <a:solidFill>
                  <a:srgbClr val="0070C0"/>
                </a:solidFill>
              </a:rPr>
              <a:t>increased </a:t>
            </a:r>
            <a:r>
              <a:rPr lang="en-US" u="sng" dirty="0"/>
              <a:t>risk of </a:t>
            </a:r>
            <a:r>
              <a:rPr lang="en-US" u="sng" dirty="0" smtClean="0"/>
              <a:t>recurrence</a:t>
            </a:r>
            <a:r>
              <a:rPr lang="en-US" dirty="0" smtClean="0"/>
              <a:t>.</a:t>
            </a:r>
            <a:endParaRPr lang="en-US" sz="1800" dirty="0" smtClean="0"/>
          </a:p>
          <a:p>
            <a:pPr marL="109728" indent="0">
              <a:buNone/>
            </a:pPr>
            <a:r>
              <a:rPr lang="en-US" sz="1800" dirty="0" smtClean="0">
                <a:solidFill>
                  <a:schemeClr val="accent4"/>
                </a:solidFill>
              </a:rPr>
              <a:t>                                                                                  JCEM,2015</a:t>
            </a:r>
            <a:endParaRPr lang="en-US" sz="1800" dirty="0">
              <a:solidFill>
                <a:schemeClr val="accent4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094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2400"/>
            <a:ext cx="8991600" cy="66294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063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ounded Rectangle 4"/>
          <p:cNvSpPr/>
          <p:nvPr/>
        </p:nvSpPr>
        <p:spPr>
          <a:xfrm flipH="1">
            <a:off x="609600" y="304800"/>
            <a:ext cx="3581400" cy="7620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THANKS FOR YOUR ATTENTION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91204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Postoperative </a:t>
            </a:r>
            <a:r>
              <a:rPr lang="en-US" dirty="0" smtClean="0">
                <a:solidFill>
                  <a:srgbClr val="0070C0"/>
                </a:solidFill>
              </a:rPr>
              <a:t>management </a:t>
            </a:r>
            <a:r>
              <a:rPr lang="en-US" dirty="0" smtClean="0"/>
              <a:t>following </a:t>
            </a:r>
            <a:r>
              <a:rPr lang="en-US" dirty="0"/>
              <a:t>tumor removal utilizing any </a:t>
            </a:r>
            <a:r>
              <a:rPr lang="en-US" dirty="0" smtClean="0"/>
              <a:t>approach or </a:t>
            </a:r>
            <a:r>
              <a:rPr lang="en-US" dirty="0"/>
              <a:t>technique </a:t>
            </a:r>
            <a:r>
              <a:rPr lang="en-US" dirty="0" smtClean="0"/>
              <a:t>includes: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>
                <a:solidFill>
                  <a:srgbClr val="0070C0"/>
                </a:solidFill>
              </a:rPr>
              <a:t>immediate inpatient </a:t>
            </a:r>
            <a:r>
              <a:rPr lang="en-US" dirty="0" smtClean="0"/>
              <a:t>assessment </a:t>
            </a:r>
            <a:endParaRPr lang="en-US" dirty="0"/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short-term </a:t>
            </a:r>
            <a:r>
              <a:rPr lang="en-US" dirty="0"/>
              <a:t>assessment for pituitary hormone </a:t>
            </a:r>
            <a:r>
              <a:rPr lang="en-US" u="sng" dirty="0" smtClean="0"/>
              <a:t>recovery or deficits.</a:t>
            </a:r>
            <a:endParaRPr lang="en-US" dirty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development </a:t>
            </a:r>
            <a:r>
              <a:rPr lang="en-US" dirty="0"/>
              <a:t>of a </a:t>
            </a:r>
            <a:r>
              <a:rPr lang="en-US" dirty="0">
                <a:solidFill>
                  <a:srgbClr val="0070C0"/>
                </a:solidFill>
              </a:rPr>
              <a:t>long-term</a:t>
            </a:r>
            <a:r>
              <a:rPr lang="en-US" dirty="0"/>
              <a:t> </a:t>
            </a:r>
            <a:r>
              <a:rPr lang="en-US" dirty="0" smtClean="0">
                <a:solidFill>
                  <a:srgbClr val="0070C0"/>
                </a:solidFill>
              </a:rPr>
              <a:t>surveillance</a:t>
            </a:r>
            <a:r>
              <a:rPr lang="en-US" dirty="0" smtClean="0"/>
              <a:t> plan </a:t>
            </a:r>
            <a:r>
              <a:rPr lang="en-US" dirty="0"/>
              <a:t>for tumor/lesion</a:t>
            </a:r>
            <a:r>
              <a:rPr lang="en-US" u="sng" dirty="0"/>
              <a:t> recurrence </a:t>
            </a:r>
            <a:r>
              <a:rPr lang="en-US" dirty="0"/>
              <a:t>and </a:t>
            </a:r>
            <a:r>
              <a:rPr lang="en-US" u="sng" dirty="0"/>
              <a:t>endocrine status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2292</TotalTime>
  <Words>4249</Words>
  <Application>Microsoft Office PowerPoint</Application>
  <PresentationFormat>On-screen Show (4:3)</PresentationFormat>
  <Paragraphs>340</Paragraphs>
  <Slides>89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89</vt:i4>
      </vt:variant>
    </vt:vector>
  </HeadingPairs>
  <TitlesOfParts>
    <vt:vector size="94" baseType="lpstr">
      <vt:lpstr>Calibri</vt:lpstr>
      <vt:lpstr>Verdana</vt:lpstr>
      <vt:lpstr>Wingdings 2</vt:lpstr>
      <vt:lpstr>Wingdings 3</vt:lpstr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PULMONARY HYPERTENSION</dc:title>
  <dc:creator>a</dc:creator>
  <cp:lastModifiedBy>Asus</cp:lastModifiedBy>
  <cp:revision>187</cp:revision>
  <dcterms:created xsi:type="dcterms:W3CDTF">2013-04-01T18:10:47Z</dcterms:created>
  <dcterms:modified xsi:type="dcterms:W3CDTF">2016-01-18T03:44:29Z</dcterms:modified>
</cp:coreProperties>
</file>