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  <p:sldMasterId id="2147483685" r:id="rId3"/>
  </p:sldMasterIdLst>
  <p:sldIdLst>
    <p:sldId id="293" r:id="rId4"/>
    <p:sldId id="272" r:id="rId5"/>
    <p:sldId id="263" r:id="rId6"/>
    <p:sldId id="256" r:id="rId7"/>
    <p:sldId id="262" r:id="rId8"/>
    <p:sldId id="261" r:id="rId9"/>
    <p:sldId id="260" r:id="rId10"/>
    <p:sldId id="259" r:id="rId11"/>
    <p:sldId id="257" r:id="rId12"/>
    <p:sldId id="258" r:id="rId13"/>
    <p:sldId id="271" r:id="rId14"/>
    <p:sldId id="270" r:id="rId15"/>
    <p:sldId id="269" r:id="rId16"/>
    <p:sldId id="295" r:id="rId17"/>
    <p:sldId id="267" r:id="rId18"/>
    <p:sldId id="265" r:id="rId19"/>
    <p:sldId id="296" r:id="rId20"/>
    <p:sldId id="264" r:id="rId21"/>
    <p:sldId id="283" r:id="rId22"/>
    <p:sldId id="281" r:id="rId23"/>
    <p:sldId id="279" r:id="rId24"/>
    <p:sldId id="278" r:id="rId25"/>
    <p:sldId id="277" r:id="rId26"/>
    <p:sldId id="276" r:id="rId27"/>
    <p:sldId id="273" r:id="rId28"/>
    <p:sldId id="298" r:id="rId29"/>
    <p:sldId id="275" r:id="rId30"/>
    <p:sldId id="300" r:id="rId31"/>
    <p:sldId id="303" r:id="rId32"/>
    <p:sldId id="274" r:id="rId33"/>
    <p:sldId id="299" r:id="rId34"/>
    <p:sldId id="292" r:id="rId35"/>
    <p:sldId id="291" r:id="rId36"/>
    <p:sldId id="312" r:id="rId37"/>
    <p:sldId id="305" r:id="rId38"/>
    <p:sldId id="290" r:id="rId39"/>
    <p:sldId id="311" r:id="rId40"/>
    <p:sldId id="320" r:id="rId41"/>
    <p:sldId id="319" r:id="rId42"/>
    <p:sldId id="360" r:id="rId43"/>
    <p:sldId id="318" r:id="rId44"/>
    <p:sldId id="317" r:id="rId45"/>
    <p:sldId id="316" r:id="rId46"/>
    <p:sldId id="361" r:id="rId47"/>
    <p:sldId id="315" r:id="rId48"/>
    <p:sldId id="314" r:id="rId49"/>
    <p:sldId id="313" r:id="rId50"/>
    <p:sldId id="328" r:id="rId51"/>
    <p:sldId id="362" r:id="rId52"/>
    <p:sldId id="327" r:id="rId53"/>
    <p:sldId id="326" r:id="rId54"/>
    <p:sldId id="325" r:id="rId55"/>
    <p:sldId id="324" r:id="rId56"/>
    <p:sldId id="323" r:id="rId57"/>
    <p:sldId id="322" r:id="rId58"/>
    <p:sldId id="321" r:id="rId59"/>
    <p:sldId id="363" r:id="rId60"/>
    <p:sldId id="336" r:id="rId61"/>
    <p:sldId id="333" r:id="rId62"/>
    <p:sldId id="332" r:id="rId63"/>
    <p:sldId id="329" r:id="rId64"/>
    <p:sldId id="346" r:id="rId65"/>
    <p:sldId id="345" r:id="rId66"/>
    <p:sldId id="344" r:id="rId67"/>
    <p:sldId id="343" r:id="rId68"/>
    <p:sldId id="339" r:id="rId69"/>
    <p:sldId id="338" r:id="rId70"/>
    <p:sldId id="359" r:id="rId71"/>
    <p:sldId id="357" r:id="rId72"/>
    <p:sldId id="356" r:id="rId73"/>
    <p:sldId id="354" r:id="rId74"/>
    <p:sldId id="353" r:id="rId75"/>
    <p:sldId id="365" r:id="rId76"/>
    <p:sldId id="351" r:id="rId77"/>
    <p:sldId id="350" r:id="rId78"/>
    <p:sldId id="349" r:id="rId79"/>
    <p:sldId id="348" r:id="rId80"/>
    <p:sldId id="347" r:id="rId81"/>
    <p:sldId id="364" r:id="rId82"/>
    <p:sldId id="294" r:id="rId83"/>
    <p:sldId id="309" r:id="rId8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>
        <p:scale>
          <a:sx n="81" d="100"/>
          <a:sy n="81" d="100"/>
        </p:scale>
        <p:origin x="-30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theme" Target="theme/theme1.xml"/><Relationship Id="rId61" Type="http://schemas.openxmlformats.org/officeDocument/2006/relationships/slide" Target="slides/slide58.xml"/><Relationship Id="rId82" Type="http://schemas.openxmlformats.org/officeDocument/2006/relationships/slide" Target="slides/slide7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0286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0802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8666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149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0715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2461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1642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234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531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3481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9658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7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6547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6685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172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546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871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967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488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0432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5083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621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53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7272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0133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286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96183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7770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23957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9334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7036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44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490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BEF0D-F0BB-DE4B-95CE-6DB70DBA9567}" type="datetimeFigureOut"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5/16/2017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7F1E4F-1CFF-5643-939E-217C01CDF565}" type="slidenum"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6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clomiphene-drug-information?source=see_link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norethindrone-drug-information?source=see_link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progesterone-drug-information?source=see_link" TargetMode="External"/><Relationship Id="rId2" Type="http://schemas.openxmlformats.org/officeDocument/2006/relationships/hyperlink" Target="https://www.uptodate.com/contents/medroxyprogesterone-acetate-drug-information?source=see_link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norethindrone-drug-information?source=see_lin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progesterone-drug-information?source=see_link" TargetMode="External"/><Relationship Id="rId2" Type="http://schemas.openxmlformats.org/officeDocument/2006/relationships/hyperlink" Target="https://www.uptodate.com/contents/metformin-drug-information?source=see_link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spironolactone-drug-information?source=see_link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norethindrone-drug-information?source=see_link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finasteride-drug-information?source=see_link" TargetMode="External"/><Relationship Id="rId2" Type="http://schemas.openxmlformats.org/officeDocument/2006/relationships/hyperlink" Target="https://www.uptodate.com/contents/spironolactone-drug-information?source=see_lin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ptodate.com/contents/flutamide-drug-information?source=see_link" TargetMode="External"/><Relationship Id="rId4" Type="http://schemas.openxmlformats.org/officeDocument/2006/relationships/hyperlink" Target="https://www.uptodate.com/contents/cyproterone-drug-information?source=see_link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metformin-drug-information?source=see_link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eflornithine-drug-information?source=see_link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pioglitazone-drug-information?source=see_link" TargetMode="External"/><Relationship Id="rId2" Type="http://schemas.openxmlformats.org/officeDocument/2006/relationships/hyperlink" Target="https://www.uptodate.com/contents/metformin-drug-information?source=see_lin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ptodate.com/contents/rosiglitazone-drug-information?source=see_link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atorvastatin-drug-information?source=see_link" TargetMode="External"/><Relationship Id="rId2" Type="http://schemas.openxmlformats.org/officeDocument/2006/relationships/hyperlink" Target="https://www.uptodate.com/contents/simvastatin-drug-information?source=see_link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metformin-drug-information?source=see_link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clomiphene-drug-information?source=see_link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clomiphene-drug-information?source=see_link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metformin-drug-information?source=see_link" TargetMode="External"/><Relationship Id="rId2" Type="http://schemas.openxmlformats.org/officeDocument/2006/relationships/hyperlink" Target="https://www.uptodate.com/contents/clomiphene-drug-information?source=see_link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6" y="1281371"/>
            <a:ext cx="9292045" cy="55766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800" y="365760"/>
            <a:ext cx="7445201" cy="1564640"/>
          </a:xfrm>
        </p:spPr>
        <p:txBody>
          <a:bodyPr>
            <a:normAutofit/>
          </a:bodyPr>
          <a:lstStyle/>
          <a:p>
            <a:r>
              <a:rPr lang="en-US" sz="4800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IN THE NAME OF GOD</a:t>
            </a:r>
            <a:endParaRPr lang="fa-IR" sz="4800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3074" y="1210491"/>
            <a:ext cx="8795657" cy="5538652"/>
          </a:xfrm>
        </p:spPr>
        <p:txBody>
          <a:bodyPr>
            <a:normAutofit lnSpcReduction="10000"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70C0"/>
                </a:solidFill>
              </a:rPr>
              <a:t>Insulin </a:t>
            </a:r>
            <a:r>
              <a:rPr lang="en-US" sz="3200" dirty="0">
                <a:solidFill>
                  <a:srgbClr val="0070C0"/>
                </a:solidFill>
              </a:rPr>
              <a:t>resistance and </a:t>
            </a:r>
            <a:r>
              <a:rPr lang="en-US" sz="3200" dirty="0" smtClean="0">
                <a:solidFill>
                  <a:srgbClr val="0070C0"/>
                </a:solidFill>
              </a:rPr>
              <a:t>hyperinsulinemia:</a:t>
            </a:r>
          </a:p>
          <a:p>
            <a:pPr marL="0" indent="0" algn="l" rtl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dirty="0" smtClean="0"/>
              <a:t>Type </a:t>
            </a:r>
            <a:r>
              <a:rPr lang="en-US" sz="2800" dirty="0"/>
              <a:t>2 diabetes </a:t>
            </a:r>
            <a:endParaRPr lang="en-US" sz="2800" dirty="0" smtClean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dirty="0" smtClean="0"/>
              <a:t>Cardiovascular disease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dirty="0" smtClean="0"/>
              <a:t>Central obesity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dirty="0" smtClean="0"/>
              <a:t>Skin tags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dirty="0" smtClean="0"/>
              <a:t>Acanthosis </a:t>
            </a:r>
            <a:r>
              <a:rPr lang="en-US" sz="2800" dirty="0" err="1" smtClean="0"/>
              <a:t>nigricans</a:t>
            </a:r>
            <a:endParaRPr lang="en-US" sz="2800" dirty="0" smtClean="0"/>
          </a:p>
          <a:p>
            <a:pPr algn="l" rtl="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0" lvl="0" indent="0" algn="ctr">
              <a:buClr>
                <a:srgbClr val="90C226"/>
              </a:buCl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                              </a:t>
            </a:r>
            <a:r>
              <a:rPr lang="en-US" sz="1600" dirty="0">
                <a:solidFill>
                  <a:srgbClr val="0070C0"/>
                </a:solidFill>
              </a:rPr>
              <a:t>UPTODATE 2017</a:t>
            </a:r>
          </a:p>
          <a:p>
            <a:pPr marL="0" indent="0" algn="l" rtl="0">
              <a:buNone/>
            </a:pPr>
            <a:r>
              <a:rPr lang="en-US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78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3737" y="1393371"/>
            <a:ext cx="8542482" cy="4647992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accent5"/>
                </a:solidFill>
              </a:rPr>
              <a:t>premenopausal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/>
              <a:t>women </a:t>
            </a:r>
            <a:r>
              <a:rPr lang="en-US" sz="2800" dirty="0" smtClean="0"/>
              <a:t>with </a:t>
            </a:r>
            <a:r>
              <a:rPr lang="en-US" sz="2800" dirty="0" err="1" smtClean="0"/>
              <a:t>hyperandrogenism</a:t>
            </a:r>
            <a:r>
              <a:rPr lang="en-US" sz="2800" dirty="0" smtClean="0"/>
              <a:t> almost have </a:t>
            </a:r>
            <a:r>
              <a:rPr lang="en-US" sz="2800" dirty="0" smtClean="0">
                <a:solidFill>
                  <a:schemeClr val="accent5"/>
                </a:solidFill>
              </a:rPr>
              <a:t>PCOS</a:t>
            </a:r>
            <a:r>
              <a:rPr lang="en-US" sz="2800" dirty="0" smtClean="0"/>
              <a:t> and ovarian </a:t>
            </a:r>
            <a:r>
              <a:rPr lang="en-US" sz="2800" dirty="0" err="1" smtClean="0"/>
              <a:t>hyperthecosis</a:t>
            </a:r>
            <a:r>
              <a:rPr lang="en-US" sz="2800" dirty="0" smtClean="0"/>
              <a:t> is rare.</a:t>
            </a:r>
          </a:p>
          <a:p>
            <a:pPr marL="0" indent="0" algn="l" rtl="0">
              <a:buNone/>
            </a:pPr>
            <a:r>
              <a:rPr lang="en-US" sz="2800" dirty="0" smtClean="0"/>
              <a:t>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800" dirty="0" smtClean="0"/>
              <a:t>The </a:t>
            </a:r>
            <a:r>
              <a:rPr lang="en-US" sz="2800" dirty="0">
                <a:solidFill>
                  <a:srgbClr val="0070C0"/>
                </a:solidFill>
              </a:rPr>
              <a:t>hirsutism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70C0"/>
                </a:solidFill>
              </a:rPr>
              <a:t>insulin resistance </a:t>
            </a:r>
            <a:r>
              <a:rPr lang="en-US" sz="2800" dirty="0"/>
              <a:t>are </a:t>
            </a:r>
            <a:r>
              <a:rPr lang="en-US" sz="2800" dirty="0">
                <a:solidFill>
                  <a:srgbClr val="0070C0"/>
                </a:solidFill>
              </a:rPr>
              <a:t>more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severe</a:t>
            </a:r>
            <a:r>
              <a:rPr lang="en-US" sz="2800" dirty="0"/>
              <a:t> in women with </a:t>
            </a:r>
            <a:r>
              <a:rPr lang="en-US" sz="2800" dirty="0">
                <a:solidFill>
                  <a:srgbClr val="0070C0"/>
                </a:solidFill>
              </a:rPr>
              <a:t>ovarian </a:t>
            </a:r>
            <a:r>
              <a:rPr lang="en-US" sz="2800" dirty="0" err="1">
                <a:solidFill>
                  <a:srgbClr val="0070C0"/>
                </a:solidFill>
              </a:rPr>
              <a:t>hyperthecosis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/>
              <a:t>compared with those with PCOS</a:t>
            </a:r>
            <a:r>
              <a:rPr lang="en-US" dirty="0" smtClean="0"/>
              <a:t>.</a:t>
            </a:r>
          </a:p>
          <a:p>
            <a:pPr algn="l" rtl="0">
              <a:buFont typeface="Wingdings" panose="05000000000000000000" pitchFamily="2" charset="2"/>
              <a:buChar char="v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0" lvl="0" indent="0" algn="ctr">
              <a:buClr>
                <a:srgbClr val="90C226"/>
              </a:buClr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</a:t>
            </a:r>
            <a:r>
              <a:rPr lang="en-US" sz="1600" dirty="0">
                <a:solidFill>
                  <a:srgbClr val="0070C0"/>
                </a:solidFill>
              </a:rPr>
              <a:t>UPTODATE 2017</a:t>
            </a:r>
          </a:p>
          <a:p>
            <a:pPr marL="0" indent="0" algn="l" rtl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4596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326" y="2403566"/>
            <a:ext cx="7637417" cy="1463040"/>
          </a:xfrm>
        </p:spPr>
        <p:txBody>
          <a:bodyPr>
            <a:normAutofit/>
          </a:bodyPr>
          <a:lstStyle/>
          <a:p>
            <a:pPr algn="ctr"/>
            <a:r>
              <a:rPr lang="en-US" sz="4800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Biochemical findings</a:t>
            </a:r>
            <a:endParaRPr lang="fa-IR" sz="4800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333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309" y="1550126"/>
            <a:ext cx="9265920" cy="4952791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/>
              <a:t>Serum total </a:t>
            </a:r>
            <a:r>
              <a:rPr lang="en-US" sz="2800" dirty="0">
                <a:solidFill>
                  <a:srgbClr val="0070C0"/>
                </a:solidFill>
              </a:rPr>
              <a:t>testosterone </a:t>
            </a:r>
            <a:r>
              <a:rPr lang="en-US" sz="2800" dirty="0" smtClean="0">
                <a:solidFill>
                  <a:srgbClr val="0070C0"/>
                </a:solidFill>
              </a:rPr>
              <a:t>&gt;</a:t>
            </a:r>
            <a:r>
              <a:rPr lang="en-US" sz="2800" dirty="0">
                <a:solidFill>
                  <a:srgbClr val="0070C0"/>
                </a:solidFill>
              </a:rPr>
              <a:t>150 </a:t>
            </a:r>
            <a:r>
              <a:rPr lang="en-US" sz="2800" dirty="0"/>
              <a:t>ng/</a:t>
            </a:r>
            <a:r>
              <a:rPr lang="en-US" sz="2800" dirty="0" err="1"/>
              <a:t>dL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(&gt;5.2 </a:t>
            </a:r>
            <a:r>
              <a:rPr lang="en-US" sz="2800" dirty="0" err="1"/>
              <a:t>nmol</a:t>
            </a:r>
            <a:r>
              <a:rPr lang="en-US" sz="2800" dirty="0"/>
              <a:t>/L) </a:t>
            </a:r>
            <a:r>
              <a:rPr lang="en-US" sz="2800" dirty="0" smtClean="0"/>
              <a:t>.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dirty="0" smtClean="0"/>
              <a:t>It </a:t>
            </a:r>
            <a:r>
              <a:rPr lang="en-US" sz="2800" dirty="0"/>
              <a:t>is the single </a:t>
            </a:r>
            <a:r>
              <a:rPr lang="en-US" sz="2800" dirty="0">
                <a:solidFill>
                  <a:srgbClr val="0070C0"/>
                </a:solidFill>
              </a:rPr>
              <a:t>most important biochemical </a:t>
            </a:r>
            <a:r>
              <a:rPr lang="en-US" sz="2800" dirty="0"/>
              <a:t>finding and it should prompt </a:t>
            </a:r>
            <a:r>
              <a:rPr lang="en-US" sz="2800" dirty="0">
                <a:solidFill>
                  <a:srgbClr val="0070C0"/>
                </a:solidFill>
              </a:rPr>
              <a:t>imaging of adrenals and ovaries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marL="0" indent="0" algn="l" rtl="0">
              <a:buNone/>
            </a:pPr>
            <a:endParaRPr lang="en-US" sz="2800" dirty="0" smtClean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dirty="0" smtClean="0"/>
              <a:t>It </a:t>
            </a:r>
            <a:r>
              <a:rPr lang="en-US" sz="2800" dirty="0"/>
              <a:t>is generally believed that </a:t>
            </a:r>
            <a:r>
              <a:rPr lang="en-US" sz="2800" dirty="0">
                <a:solidFill>
                  <a:srgbClr val="0070C0"/>
                </a:solidFill>
              </a:rPr>
              <a:t>testosterone below 5.2 </a:t>
            </a:r>
            <a:r>
              <a:rPr lang="en-US" sz="2800" dirty="0" err="1" smtClean="0">
                <a:solidFill>
                  <a:srgbClr val="0070C0"/>
                </a:solidFill>
              </a:rPr>
              <a:t>nmol</a:t>
            </a:r>
            <a:r>
              <a:rPr lang="en-US" sz="2800" dirty="0" smtClean="0">
                <a:solidFill>
                  <a:srgbClr val="0070C0"/>
                </a:solidFill>
              </a:rPr>
              <a:t>/L </a:t>
            </a:r>
            <a:r>
              <a:rPr lang="en-US" sz="2800" dirty="0">
                <a:solidFill>
                  <a:srgbClr val="0070C0"/>
                </a:solidFill>
              </a:rPr>
              <a:t>rules out ovarian </a:t>
            </a:r>
            <a:r>
              <a:rPr lang="en-US" sz="2800" dirty="0" err="1" smtClean="0">
                <a:solidFill>
                  <a:srgbClr val="0070C0"/>
                </a:solidFill>
              </a:rPr>
              <a:t>hyperthecosis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algn="l" rtl="0">
              <a:buFont typeface="Wingdings" panose="05000000000000000000" pitchFamily="2" charset="2"/>
              <a:buChar char="ü"/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                                                             </a:t>
            </a:r>
            <a:r>
              <a:rPr lang="en-US" sz="1600" dirty="0" smtClean="0">
                <a:solidFill>
                  <a:srgbClr val="0070C0"/>
                </a:solidFill>
              </a:rPr>
              <a:t>UPTODATE </a:t>
            </a:r>
            <a:r>
              <a:rPr lang="en-US" sz="1600" dirty="0">
                <a:solidFill>
                  <a:srgbClr val="0070C0"/>
                </a:solidFill>
              </a:rPr>
              <a:t>2017</a:t>
            </a:r>
            <a:endParaRPr lang="en-US" sz="28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445" y="1053737"/>
            <a:ext cx="8350893" cy="5451566"/>
          </a:xfrm>
        </p:spPr>
        <p:txBody>
          <a:bodyPr>
            <a:noAutofit/>
          </a:bodyPr>
          <a:lstStyle/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70C0"/>
                </a:solidFill>
              </a:rPr>
              <a:t>LH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and </a:t>
            </a:r>
            <a:r>
              <a:rPr lang="en-US" sz="2800" dirty="0" smtClean="0">
                <a:solidFill>
                  <a:srgbClr val="0070C0"/>
                </a:solidFill>
              </a:rPr>
              <a:t>FSH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: </a:t>
            </a:r>
            <a:r>
              <a:rPr lang="en-US" sz="2800" dirty="0" smtClean="0">
                <a:solidFill>
                  <a:srgbClr val="0070C0"/>
                </a:solidFill>
              </a:rPr>
              <a:t>NL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or </a:t>
            </a:r>
            <a:r>
              <a:rPr lang="en-US" sz="2800" dirty="0" smtClean="0">
                <a:solidFill>
                  <a:srgbClr val="0070C0"/>
                </a:solidFill>
              </a:rPr>
              <a:t>suppressed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.</a:t>
            </a:r>
          </a:p>
          <a:p>
            <a:pPr marL="0" lvl="0" indent="0" algn="l" rtl="0">
              <a:buClr>
                <a:srgbClr val="90C226"/>
              </a:buClr>
              <a:buNone/>
            </a:pP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70C0"/>
                </a:solidFill>
              </a:rPr>
              <a:t>DHEA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or </a:t>
            </a:r>
            <a:r>
              <a:rPr lang="en-US" sz="2800" dirty="0" smtClean="0">
                <a:solidFill>
                  <a:srgbClr val="0070C0"/>
                </a:solidFill>
              </a:rPr>
              <a:t>DHEA-S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: </a:t>
            </a:r>
            <a:r>
              <a:rPr lang="en-US" sz="2800" dirty="0" smtClean="0">
                <a:solidFill>
                  <a:srgbClr val="0070C0"/>
                </a:solidFill>
              </a:rPr>
              <a:t>NL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marL="0" lvl="0" indent="0" algn="l" rtl="0">
              <a:buClr>
                <a:srgbClr val="90C226"/>
              </a:buClr>
              <a:buNone/>
            </a:pP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70C0"/>
                </a:solidFill>
              </a:rPr>
              <a:t>17(OH)p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en-US" sz="2800" dirty="0" smtClean="0">
                <a:solidFill>
                  <a:srgbClr val="0070C0"/>
                </a:solidFill>
              </a:rPr>
              <a:t>NL</a:t>
            </a:r>
          </a:p>
          <a:p>
            <a:pPr marL="0" lvl="0" indent="0" algn="l" rtl="0">
              <a:buClr>
                <a:srgbClr val="90C226"/>
              </a:buClr>
              <a:buNone/>
            </a:pP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70C0"/>
                </a:solidFill>
              </a:rPr>
              <a:t>Prolactin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and </a:t>
            </a:r>
            <a:r>
              <a:rPr lang="en-US" sz="2800" dirty="0" smtClean="0">
                <a:solidFill>
                  <a:srgbClr val="0070C0"/>
                </a:solidFill>
              </a:rPr>
              <a:t>IGF-1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en-US" sz="2800" dirty="0" smtClean="0">
                <a:solidFill>
                  <a:srgbClr val="0070C0"/>
                </a:solidFill>
              </a:rPr>
              <a:t>NL</a:t>
            </a:r>
          </a:p>
          <a:p>
            <a:pPr marL="0" lvl="0" indent="0" algn="l" rtl="0">
              <a:buClr>
                <a:srgbClr val="90C226"/>
              </a:buClr>
              <a:buNone/>
            </a:pP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                                                           </a:t>
            </a:r>
            <a:r>
              <a:rPr lang="en-US" sz="1600" dirty="0" smtClean="0">
                <a:solidFill>
                  <a:srgbClr val="0070C0"/>
                </a:solidFill>
              </a:rPr>
              <a:t>UPTODATE </a:t>
            </a:r>
            <a:r>
              <a:rPr lang="en-US" sz="1600" dirty="0">
                <a:solidFill>
                  <a:srgbClr val="0070C0"/>
                </a:solidFill>
              </a:rPr>
              <a:t>2017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endParaRPr lang="en-US" sz="2800" dirty="0">
              <a:solidFill>
                <a:srgbClr val="0070C0"/>
              </a:solidFill>
            </a:endParaRPr>
          </a:p>
          <a:p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07066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2647405" y="2451252"/>
            <a:ext cx="6248017" cy="1289381"/>
          </a:xfrm>
        </p:spPr>
        <p:txBody>
          <a:bodyPr>
            <a:normAutofit/>
          </a:bodyPr>
          <a:lstStyle/>
          <a:p>
            <a:r>
              <a:rPr lang="en-US" sz="5400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fa-IR" sz="5400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26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139337"/>
            <a:ext cx="8577943" cy="6644639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70C0"/>
                </a:solidFill>
              </a:rPr>
              <a:t>Ultrasonography</a:t>
            </a:r>
            <a:r>
              <a:rPr lang="en-US" sz="2800" dirty="0"/>
              <a:t> </a:t>
            </a:r>
            <a:r>
              <a:rPr lang="en-US" sz="2800" dirty="0" smtClean="0"/>
              <a:t>:</a:t>
            </a:r>
          </a:p>
          <a:p>
            <a:pPr marL="0" indent="0" algn="l" rtl="0">
              <a:buNone/>
            </a:pPr>
            <a:r>
              <a:rPr lang="en-US" sz="2800" dirty="0" smtClean="0"/>
              <a:t>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A </a:t>
            </a:r>
            <a:r>
              <a:rPr lang="en-US" sz="2400" dirty="0">
                <a:solidFill>
                  <a:srgbClr val="0070C0"/>
                </a:solidFill>
              </a:rPr>
              <a:t>bilateral increase </a:t>
            </a:r>
            <a:r>
              <a:rPr lang="en-US" sz="2400" dirty="0"/>
              <a:t>in ovarian stroma </a:t>
            </a:r>
            <a:r>
              <a:rPr lang="en-US" sz="2400" dirty="0" smtClean="0"/>
              <a:t>.</a:t>
            </a:r>
          </a:p>
          <a:p>
            <a:pPr marL="0" indent="0" algn="l" rtl="0">
              <a:buNone/>
            </a:pPr>
            <a:r>
              <a:rPr lang="en-US" sz="2400" dirty="0" smtClean="0"/>
              <a:t>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Unlike </a:t>
            </a:r>
            <a:r>
              <a:rPr lang="en-US" sz="2400" dirty="0" smtClean="0">
                <a:solidFill>
                  <a:schemeClr val="accent5"/>
                </a:solidFill>
              </a:rPr>
              <a:t>PCOS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smtClean="0"/>
              <a:t>, </a:t>
            </a:r>
            <a:r>
              <a:rPr lang="en-US" sz="2400" dirty="0"/>
              <a:t>where the ovaries characteristically have a </a:t>
            </a:r>
            <a:r>
              <a:rPr lang="en-US" sz="2400" dirty="0" err="1">
                <a:solidFill>
                  <a:schemeClr val="accent5"/>
                </a:solidFill>
              </a:rPr>
              <a:t>multifollicular</a:t>
            </a:r>
            <a:r>
              <a:rPr lang="en-US" sz="2400" dirty="0"/>
              <a:t> appearance with </a:t>
            </a:r>
            <a:r>
              <a:rPr lang="en-US" sz="2400" dirty="0">
                <a:solidFill>
                  <a:schemeClr val="accent5"/>
                </a:solidFill>
              </a:rPr>
              <a:t>12 or more </a:t>
            </a:r>
            <a:r>
              <a:rPr lang="en-US" sz="2400" dirty="0"/>
              <a:t>antral follicles of </a:t>
            </a:r>
            <a:r>
              <a:rPr lang="en-US" sz="2400" dirty="0">
                <a:solidFill>
                  <a:schemeClr val="accent5"/>
                </a:solidFill>
              </a:rPr>
              <a:t>2 to 9 mm </a:t>
            </a:r>
            <a:r>
              <a:rPr lang="en-US" sz="2400" dirty="0"/>
              <a:t>per ovary and/or </a:t>
            </a:r>
            <a:r>
              <a:rPr lang="en-US" sz="2400" dirty="0">
                <a:solidFill>
                  <a:schemeClr val="accent5"/>
                </a:solidFill>
              </a:rPr>
              <a:t>ovarian volume &gt;10 </a:t>
            </a:r>
            <a:r>
              <a:rPr lang="en-US" sz="2400" dirty="0" smtClean="0">
                <a:solidFill>
                  <a:schemeClr val="accent5"/>
                </a:solidFill>
              </a:rPr>
              <a:t>cm</a:t>
            </a:r>
            <a:r>
              <a:rPr lang="en-US" sz="2400" baseline="30000" dirty="0" smtClean="0">
                <a:solidFill>
                  <a:schemeClr val="accent5"/>
                </a:solidFill>
              </a:rPr>
              <a:t>3</a:t>
            </a:r>
            <a:r>
              <a:rPr lang="en-US" sz="2400" dirty="0" smtClean="0"/>
              <a:t>.</a:t>
            </a:r>
          </a:p>
          <a:p>
            <a:pPr marL="0" indent="0" algn="l" rtl="0">
              <a:buNone/>
            </a:pPr>
            <a:r>
              <a:rPr lang="en-US" sz="2400" dirty="0" smtClean="0"/>
              <a:t>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Few </a:t>
            </a:r>
            <a:r>
              <a:rPr lang="en-US" sz="2400" dirty="0">
                <a:solidFill>
                  <a:srgbClr val="0070C0"/>
                </a:solidFill>
              </a:rPr>
              <a:t>cysts </a:t>
            </a:r>
            <a:r>
              <a:rPr lang="en-US" sz="2400" dirty="0"/>
              <a:t>are seen in severe </a:t>
            </a:r>
            <a:r>
              <a:rPr lang="en-US" sz="2400" dirty="0" err="1"/>
              <a:t>hyperthecosis</a:t>
            </a:r>
            <a:r>
              <a:rPr lang="en-US" sz="2400" dirty="0"/>
              <a:t> and the </a:t>
            </a:r>
            <a:r>
              <a:rPr lang="en-US" sz="2400" dirty="0">
                <a:solidFill>
                  <a:srgbClr val="0070C0"/>
                </a:solidFill>
              </a:rPr>
              <a:t>ovaries appear more </a:t>
            </a:r>
            <a:r>
              <a:rPr lang="en-US" sz="2400" dirty="0" smtClean="0">
                <a:solidFill>
                  <a:srgbClr val="0070C0"/>
                </a:solidFill>
              </a:rPr>
              <a:t>solid</a:t>
            </a:r>
            <a:r>
              <a:rPr lang="en-US" sz="2400" dirty="0" smtClean="0"/>
              <a:t>.</a:t>
            </a:r>
          </a:p>
          <a:p>
            <a:pPr marL="0" indent="0" algn="l" rtl="0">
              <a:buNone/>
            </a:pPr>
            <a:r>
              <a:rPr lang="en-US" sz="2400" dirty="0" smtClean="0"/>
              <a:t>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In </a:t>
            </a:r>
            <a:r>
              <a:rPr lang="en-US" sz="2400" dirty="0">
                <a:solidFill>
                  <a:srgbClr val="0070C0"/>
                </a:solidFill>
              </a:rPr>
              <a:t>postmenopausal</a:t>
            </a:r>
            <a:r>
              <a:rPr lang="en-US" sz="2400" dirty="0"/>
              <a:t> women </a:t>
            </a:r>
            <a:r>
              <a:rPr lang="en-US" sz="2400" dirty="0" smtClean="0">
                <a:solidFill>
                  <a:srgbClr val="0070C0"/>
                </a:solidFill>
              </a:rPr>
              <a:t>size</a:t>
            </a:r>
            <a:r>
              <a:rPr lang="en-US" sz="2400" dirty="0" smtClean="0"/>
              <a:t> of ovary </a:t>
            </a:r>
            <a:r>
              <a:rPr lang="en-US" sz="2400" dirty="0"/>
              <a:t>is usually </a:t>
            </a:r>
            <a:r>
              <a:rPr lang="en-US" sz="2400" dirty="0">
                <a:solidFill>
                  <a:srgbClr val="0070C0"/>
                </a:solidFill>
              </a:rPr>
              <a:t>increased</a:t>
            </a:r>
            <a:r>
              <a:rPr lang="en-US" sz="2400" dirty="0"/>
              <a:t> compared to </a:t>
            </a:r>
            <a:r>
              <a:rPr lang="en-US" sz="2400" dirty="0" smtClean="0"/>
              <a:t>normal.</a:t>
            </a:r>
          </a:p>
          <a:p>
            <a:pPr marL="0" indent="0" algn="l" rtl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         </a:t>
            </a:r>
            <a:r>
              <a:rPr lang="en-US" sz="1600" dirty="0" smtClean="0">
                <a:solidFill>
                  <a:srgbClr val="0070C0"/>
                </a:solidFill>
              </a:rPr>
              <a:t>UPTODATE </a:t>
            </a:r>
            <a:r>
              <a:rPr lang="en-US" sz="1600" dirty="0">
                <a:solidFill>
                  <a:srgbClr val="0070C0"/>
                </a:solidFill>
              </a:rPr>
              <a:t>2017</a:t>
            </a:r>
            <a:r>
              <a:rPr lang="en-US" sz="2400" dirty="0" smtClean="0"/>
              <a:t>                 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86903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37" y="101206"/>
            <a:ext cx="6574972" cy="6756794"/>
          </a:xfrm>
        </p:spPr>
      </p:pic>
    </p:spTree>
    <p:extLst>
      <p:ext uri="{BB962C8B-B14F-4D97-AF65-F5344CB8AC3E}">
        <p14:creationId xmlns:p14="http://schemas.microsoft.com/office/powerpoint/2010/main" val="68829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108" y="1924594"/>
            <a:ext cx="8708571" cy="4319452"/>
          </a:xfrm>
        </p:spPr>
        <p:txBody>
          <a:bodyPr>
            <a:normAutofit fontScale="92500"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70C0"/>
                </a:solidFill>
              </a:rPr>
              <a:t>MRI:</a:t>
            </a:r>
            <a:r>
              <a:rPr lang="en-US" sz="2800" dirty="0">
                <a:solidFill>
                  <a:srgbClr val="0070C0"/>
                </a:solidFill>
              </a:rPr>
              <a:t> </a:t>
            </a:r>
            <a:r>
              <a:rPr lang="en-US" sz="2800" dirty="0"/>
              <a:t> </a:t>
            </a:r>
            <a:endParaRPr lang="en-US" sz="2800" dirty="0" smtClean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dirty="0" smtClean="0"/>
              <a:t>Symmetric </a:t>
            </a:r>
            <a:r>
              <a:rPr lang="en-US" sz="2800" dirty="0">
                <a:solidFill>
                  <a:srgbClr val="0070C0"/>
                </a:solidFill>
              </a:rPr>
              <a:t>bilateral ovarian enlargement</a:t>
            </a:r>
            <a:r>
              <a:rPr lang="en-US" sz="2800" dirty="0" smtClean="0"/>
              <a:t>,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average volume may be </a:t>
            </a:r>
            <a:r>
              <a:rPr lang="en-US" sz="2800" dirty="0">
                <a:solidFill>
                  <a:srgbClr val="0070C0"/>
                </a:solidFill>
              </a:rPr>
              <a:t>up to 10 </a:t>
            </a:r>
            <a:r>
              <a:rPr lang="en-US" sz="2800" dirty="0" smtClean="0">
                <a:solidFill>
                  <a:srgbClr val="0070C0"/>
                </a:solidFill>
              </a:rPr>
              <a:t>cm</a:t>
            </a:r>
            <a:r>
              <a:rPr lang="en-US" sz="2800" baseline="30000" dirty="0" smtClean="0">
                <a:solidFill>
                  <a:srgbClr val="0070C0"/>
                </a:solidFill>
              </a:rPr>
              <a:t>3</a:t>
            </a:r>
            <a:r>
              <a:rPr lang="en-US" sz="2800" baseline="30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 </a:t>
            </a:r>
            <a:r>
              <a:rPr lang="en-US" sz="2800" dirty="0">
                <a:solidFill>
                  <a:schemeClr val="accent2"/>
                </a:solidFill>
              </a:rPr>
              <a:t>normal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postmenopausal ovary has a mean volume between </a:t>
            </a:r>
            <a:r>
              <a:rPr lang="en-US" sz="2800" dirty="0">
                <a:solidFill>
                  <a:schemeClr val="accent2"/>
                </a:solidFill>
              </a:rPr>
              <a:t>1.25 to 3.7 </a:t>
            </a:r>
            <a:r>
              <a:rPr lang="en-US" sz="2800" dirty="0" smtClean="0">
                <a:solidFill>
                  <a:schemeClr val="accent2"/>
                </a:solidFill>
              </a:rPr>
              <a:t>cm</a:t>
            </a:r>
            <a:r>
              <a:rPr lang="en-US" sz="2800" baseline="30000" dirty="0" smtClean="0">
                <a:solidFill>
                  <a:schemeClr val="accent2"/>
                </a:solidFill>
              </a:rPr>
              <a:t>3</a:t>
            </a:r>
            <a:r>
              <a:rPr lang="en-US" sz="2800" baseline="30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).</a:t>
            </a:r>
          </a:p>
          <a:p>
            <a:pPr marL="0" indent="0" algn="l" rtl="0">
              <a:buNone/>
            </a:pPr>
            <a:r>
              <a:rPr lang="en-US" sz="2800" dirty="0" smtClean="0"/>
              <a:t> </a:t>
            </a:r>
          </a:p>
          <a:p>
            <a:pPr marL="0" indent="0" algn="l" rtl="0">
              <a:buNone/>
            </a:pPr>
            <a:endParaRPr lang="en-US" sz="1600" dirty="0" smtClean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endParaRPr lang="en-US" sz="1600" dirty="0" smtClean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                                                                                                               UPTODATE </a:t>
            </a:r>
            <a:r>
              <a:rPr lang="en-US" sz="1600" dirty="0">
                <a:solidFill>
                  <a:srgbClr val="0070C0"/>
                </a:solidFill>
              </a:rPr>
              <a:t>2017</a:t>
            </a:r>
            <a:endParaRPr lang="en-US" sz="2800" dirty="0" smtClean="0"/>
          </a:p>
          <a:p>
            <a:pPr algn="l" rtl="0">
              <a:buFont typeface="Wingdings" panose="05000000000000000000" pitchFamily="2" charset="2"/>
              <a:buChar char="ü"/>
            </a:pP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4942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726" y="304800"/>
            <a:ext cx="8638276" cy="6479177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Additional testing:</a:t>
            </a:r>
          </a:p>
          <a:p>
            <a:pPr marL="0" indent="0" algn="l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 err="1" smtClean="0">
                <a:solidFill>
                  <a:srgbClr val="0070C0"/>
                </a:solidFill>
              </a:rPr>
              <a:t>GnRH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agonist </a:t>
            </a:r>
            <a:r>
              <a:rPr lang="en-US" sz="2400" dirty="0" smtClean="0">
                <a:solidFill>
                  <a:srgbClr val="0070C0"/>
                </a:solidFill>
              </a:rPr>
              <a:t>testing:</a:t>
            </a: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A single </a:t>
            </a:r>
            <a:r>
              <a:rPr lang="en-US" sz="2400" dirty="0"/>
              <a:t>dose of </a:t>
            </a:r>
            <a:r>
              <a:rPr lang="en-US" sz="2400" dirty="0">
                <a:solidFill>
                  <a:srgbClr val="0070C0"/>
                </a:solidFill>
              </a:rPr>
              <a:t>long-acting </a:t>
            </a:r>
            <a:r>
              <a:rPr lang="en-US" sz="2400" dirty="0" err="1" smtClean="0">
                <a:solidFill>
                  <a:srgbClr val="0070C0"/>
                </a:solidFill>
              </a:rPr>
              <a:t>GnRH</a:t>
            </a:r>
            <a:r>
              <a:rPr lang="en-US" sz="2400" dirty="0" smtClean="0">
                <a:solidFill>
                  <a:srgbClr val="0070C0"/>
                </a:solidFill>
              </a:rPr>
              <a:t>-agonists</a:t>
            </a:r>
          </a:p>
          <a:p>
            <a:pPr marL="0" indent="0" algn="l" rtl="0">
              <a:buNone/>
            </a:pPr>
            <a:endParaRPr lang="en-US" sz="2400" dirty="0" smtClean="0">
              <a:solidFill>
                <a:srgbClr val="0070C0"/>
              </a:solidFill>
            </a:endParaRP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Immediately </a:t>
            </a:r>
            <a:r>
              <a:rPr lang="en-US" sz="2400" dirty="0">
                <a:solidFill>
                  <a:srgbClr val="0070C0"/>
                </a:solidFill>
              </a:rPr>
              <a:t>before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and </a:t>
            </a:r>
            <a:r>
              <a:rPr lang="en-US" sz="2400" dirty="0">
                <a:solidFill>
                  <a:srgbClr val="0070C0"/>
                </a:solidFill>
              </a:rPr>
              <a:t>four weeks after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intramuscular injection of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en-US" sz="2400" dirty="0" smtClean="0">
                <a:solidFill>
                  <a:srgbClr val="0070C0"/>
                </a:solidFill>
              </a:rPr>
              <a:t>testosterone</a:t>
            </a:r>
            <a:r>
              <a:rPr lang="en-US" sz="2400" dirty="0">
                <a:solidFill>
                  <a:srgbClr val="0070C0"/>
                </a:solidFill>
              </a:rPr>
              <a:t>, LH and FSH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should be determined.</a:t>
            </a:r>
          </a:p>
          <a:p>
            <a:pPr marL="0" lvl="0" indent="0" algn="l" rtl="0">
              <a:buClr>
                <a:srgbClr val="90C226"/>
              </a:buClr>
              <a:buNone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70C0"/>
                </a:solidFill>
              </a:rPr>
              <a:t>Suppression of testosterone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confirms the presence of LH-dependent ovarian testosterone production and may provide evidence for </a:t>
            </a:r>
            <a:r>
              <a:rPr lang="en-US" sz="2400" dirty="0">
                <a:solidFill>
                  <a:srgbClr val="0070C0"/>
                </a:solidFill>
              </a:rPr>
              <a:t>successful long-term treatment with </a:t>
            </a:r>
            <a:r>
              <a:rPr lang="en-US" sz="2400" dirty="0" err="1" smtClean="0">
                <a:solidFill>
                  <a:srgbClr val="0070C0"/>
                </a:solidFill>
              </a:rPr>
              <a:t>GnRH</a:t>
            </a:r>
            <a:r>
              <a:rPr lang="en-US" sz="2400" dirty="0" smtClean="0">
                <a:solidFill>
                  <a:srgbClr val="0070C0"/>
                </a:solidFill>
              </a:rPr>
              <a:t>-agonists</a:t>
            </a:r>
          </a:p>
          <a:p>
            <a:pPr marL="0" indent="0" algn="l" rtl="0">
              <a:buNone/>
            </a:pP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                                                                  </a:t>
            </a:r>
            <a:r>
              <a:rPr lang="en-US" sz="1600" dirty="0" smtClean="0">
                <a:solidFill>
                  <a:srgbClr val="0070C0"/>
                </a:solidFill>
              </a:rPr>
              <a:t>UPTODATE </a:t>
            </a:r>
            <a:r>
              <a:rPr lang="en-US" sz="1600" dirty="0">
                <a:solidFill>
                  <a:srgbClr val="0070C0"/>
                </a:solidFill>
              </a:rPr>
              <a:t>2017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2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5691" y="496385"/>
            <a:ext cx="8499566" cy="2020391"/>
          </a:xfrm>
        </p:spPr>
        <p:txBody>
          <a:bodyPr/>
          <a:lstStyle/>
          <a:p>
            <a:r>
              <a:rPr lang="en-US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Ovarian </a:t>
            </a:r>
            <a:r>
              <a:rPr lang="en-US" i="1" u="sng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hyperthecosis</a:t>
            </a:r>
            <a:endParaRPr lang="fa-IR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28206" y="2812869"/>
            <a:ext cx="7881257" cy="2334863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rgbClr val="0070C0"/>
                </a:solidFill>
              </a:rPr>
              <a:t>Dr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Mahshid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Gheidarloo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Fellowship of Pediatric Endocrinology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Isfahan Medical University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May 2017</a:t>
            </a:r>
            <a:endParaRPr lang="fa-I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7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690" y="1524000"/>
            <a:ext cx="8682447" cy="4517362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70C0"/>
                </a:solidFill>
              </a:rPr>
              <a:t>Ovarian venous </a:t>
            </a:r>
            <a:r>
              <a:rPr lang="en-US" sz="2800" dirty="0" smtClean="0">
                <a:solidFill>
                  <a:srgbClr val="0070C0"/>
                </a:solidFill>
              </a:rPr>
              <a:t>sampling:</a:t>
            </a:r>
          </a:p>
          <a:p>
            <a:pPr marL="0" indent="0" algn="l" rtl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dirty="0" smtClean="0"/>
              <a:t>this </a:t>
            </a:r>
            <a:r>
              <a:rPr lang="en-US" sz="2800" dirty="0"/>
              <a:t>procedure </a:t>
            </a:r>
            <a:r>
              <a:rPr lang="en-US" sz="2800" dirty="0">
                <a:solidFill>
                  <a:srgbClr val="0070C0"/>
                </a:solidFill>
              </a:rPr>
              <a:t>should </a:t>
            </a:r>
            <a:r>
              <a:rPr lang="en-US" sz="2800" b="1" dirty="0">
                <a:solidFill>
                  <a:srgbClr val="0070C0"/>
                </a:solidFill>
              </a:rPr>
              <a:t>not </a:t>
            </a:r>
            <a:r>
              <a:rPr lang="en-US" sz="2800" dirty="0"/>
              <a:t>be performed </a:t>
            </a:r>
            <a:r>
              <a:rPr lang="en-US" sz="2800" dirty="0">
                <a:solidFill>
                  <a:srgbClr val="0070C0"/>
                </a:solidFill>
              </a:rPr>
              <a:t>routinely</a:t>
            </a:r>
            <a:r>
              <a:rPr lang="en-US" sz="2800" dirty="0"/>
              <a:t> </a:t>
            </a:r>
            <a:r>
              <a:rPr lang="en-US" sz="2800" dirty="0" smtClean="0"/>
              <a:t>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dirty="0" smtClean="0"/>
              <a:t>It </a:t>
            </a:r>
            <a:r>
              <a:rPr lang="en-US" sz="2800" dirty="0"/>
              <a:t>should only be performed by an </a:t>
            </a:r>
            <a:r>
              <a:rPr lang="en-US" sz="2800" dirty="0">
                <a:solidFill>
                  <a:srgbClr val="0070C0"/>
                </a:solidFill>
              </a:rPr>
              <a:t>experienced </a:t>
            </a:r>
            <a:r>
              <a:rPr lang="en-US" sz="2800" dirty="0"/>
              <a:t>radiologist </a:t>
            </a:r>
            <a:r>
              <a:rPr lang="en-US" sz="2800" dirty="0" smtClean="0"/>
              <a:t>.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endParaRPr lang="en-US" sz="1600" dirty="0" smtClean="0">
              <a:solidFill>
                <a:srgbClr val="0070C0"/>
              </a:solidFill>
            </a:endParaRPr>
          </a:p>
          <a:p>
            <a:pPr algn="l" rtl="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70C0"/>
              </a:solidFill>
            </a:endParaRPr>
          </a:p>
          <a:p>
            <a:pPr algn="l" rtl="0"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   </a:t>
            </a:r>
          </a:p>
          <a:p>
            <a:pPr marL="0" indent="0" algn="l" rtl="0">
              <a:buNone/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                                                                                                         UPTODATE </a:t>
            </a:r>
            <a:r>
              <a:rPr lang="en-US" sz="1600" dirty="0">
                <a:solidFill>
                  <a:srgbClr val="0070C0"/>
                </a:solidFill>
              </a:rPr>
              <a:t>2017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280849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280161"/>
            <a:ext cx="8620859" cy="4761202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70C0"/>
                </a:solidFill>
              </a:rPr>
              <a:t>Screening </a:t>
            </a:r>
            <a:r>
              <a:rPr lang="en-US" sz="2800" dirty="0"/>
              <a:t>for </a:t>
            </a:r>
            <a:r>
              <a:rPr lang="en-US" sz="2800" dirty="0">
                <a:solidFill>
                  <a:srgbClr val="0070C0"/>
                </a:solidFill>
              </a:rPr>
              <a:t>diabetes 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dirty="0" smtClean="0"/>
              <a:t>FBS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dirty="0" smtClean="0"/>
              <a:t>HbA1C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dirty="0" smtClean="0"/>
              <a:t>Two-hour </a:t>
            </a:r>
            <a:r>
              <a:rPr lang="en-US" sz="2800" dirty="0"/>
              <a:t>oral glucose tolerance test is </a:t>
            </a:r>
            <a:r>
              <a:rPr lang="en-US" sz="2800" dirty="0">
                <a:solidFill>
                  <a:srgbClr val="0070C0"/>
                </a:solidFill>
              </a:rPr>
              <a:t>more sensitive </a:t>
            </a:r>
            <a:r>
              <a:rPr lang="en-US" sz="2800" dirty="0"/>
              <a:t>in this population (as it is in women with </a:t>
            </a:r>
            <a:r>
              <a:rPr lang="en-US" sz="2800" dirty="0" smtClean="0"/>
              <a:t>PCOS)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endParaRPr lang="en-US" sz="1600" dirty="0" smtClean="0">
              <a:solidFill>
                <a:srgbClr val="0070C0"/>
              </a:solidFill>
            </a:endParaRPr>
          </a:p>
          <a:p>
            <a:pPr algn="l" rtl="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70C0"/>
              </a:solidFill>
            </a:endParaRPr>
          </a:p>
          <a:p>
            <a:pPr algn="l" rtl="0"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rgbClr val="0070C0"/>
              </a:solidFill>
            </a:endParaRPr>
          </a:p>
          <a:p>
            <a:pPr algn="l" rtl="0">
              <a:buFont typeface="Wingdings" panose="05000000000000000000" pitchFamily="2" charset="2"/>
              <a:buChar char="ü"/>
            </a:pPr>
            <a:endParaRPr lang="en-US" sz="1600" dirty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                                                                                                               UPTODATE </a:t>
            </a:r>
            <a:r>
              <a:rPr lang="en-US" sz="1600" dirty="0">
                <a:solidFill>
                  <a:srgbClr val="0070C0"/>
                </a:solidFill>
              </a:rPr>
              <a:t>2017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01891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877" y="2211977"/>
            <a:ext cx="7691603" cy="1332411"/>
          </a:xfrm>
        </p:spPr>
        <p:txBody>
          <a:bodyPr>
            <a:normAutofit/>
          </a:bodyPr>
          <a:lstStyle/>
          <a:p>
            <a:pPr algn="ctr"/>
            <a:r>
              <a:rPr lang="en-US" sz="5400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DIAGNOSIS</a:t>
            </a:r>
            <a:endParaRPr lang="fa-IR" sz="5400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168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063" y="2011679"/>
            <a:ext cx="8855990" cy="3994849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 smtClean="0"/>
              <a:t>The </a:t>
            </a:r>
            <a:r>
              <a:rPr lang="en-US" sz="2800" dirty="0">
                <a:solidFill>
                  <a:srgbClr val="0070C0"/>
                </a:solidFill>
              </a:rPr>
              <a:t>diagnosis</a:t>
            </a:r>
            <a:r>
              <a:rPr lang="en-US" sz="2800" dirty="0"/>
              <a:t> can be </a:t>
            </a:r>
            <a:r>
              <a:rPr lang="en-US" sz="2800" dirty="0">
                <a:solidFill>
                  <a:srgbClr val="0070C0"/>
                </a:solidFill>
              </a:rPr>
              <a:t>confirmed</a:t>
            </a:r>
            <a:r>
              <a:rPr lang="en-US" sz="2800" dirty="0"/>
              <a:t> only by </a:t>
            </a:r>
            <a:r>
              <a:rPr lang="en-US" sz="2800" dirty="0">
                <a:solidFill>
                  <a:srgbClr val="0070C0"/>
                </a:solidFill>
              </a:rPr>
              <a:t>histologic examination</a:t>
            </a:r>
            <a:r>
              <a:rPr lang="en-US" sz="2800" dirty="0"/>
              <a:t> of the ovaries and demonstration of the presence of nests of </a:t>
            </a:r>
            <a:r>
              <a:rPr lang="en-US" sz="2800" dirty="0">
                <a:solidFill>
                  <a:srgbClr val="0070C0"/>
                </a:solidFill>
              </a:rPr>
              <a:t>luteinized cells </a:t>
            </a:r>
            <a:r>
              <a:rPr lang="en-US" sz="2800" dirty="0"/>
              <a:t>in the ovarian </a:t>
            </a:r>
            <a:r>
              <a:rPr lang="en-US" sz="2800" dirty="0" smtClean="0"/>
              <a:t>stroma.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endParaRPr lang="en-US" sz="1600" dirty="0" smtClean="0">
              <a:solidFill>
                <a:srgbClr val="0070C0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endParaRPr lang="en-US" sz="1600" dirty="0">
              <a:solidFill>
                <a:srgbClr val="0070C0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rgbClr val="0070C0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endParaRPr lang="en-US" sz="1600" dirty="0">
              <a:solidFill>
                <a:srgbClr val="0070C0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endParaRPr lang="en-US" sz="1600" dirty="0" smtClean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solidFill>
                  <a:srgbClr val="0070C0"/>
                </a:solidFill>
              </a:rPr>
              <a:t>                                                                                                              UPTODATE </a:t>
            </a:r>
            <a:r>
              <a:rPr lang="en-US" sz="1600" dirty="0">
                <a:solidFill>
                  <a:srgbClr val="0070C0"/>
                </a:solidFill>
              </a:rPr>
              <a:t>2017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22240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159726"/>
            <a:ext cx="7996403" cy="1846216"/>
          </a:xfrm>
        </p:spPr>
        <p:txBody>
          <a:bodyPr>
            <a:normAutofit/>
          </a:bodyPr>
          <a:lstStyle/>
          <a:p>
            <a:pPr algn="ctr"/>
            <a:r>
              <a:rPr lang="en-US" sz="4400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Differential diagnosis </a:t>
            </a:r>
            <a:endParaRPr lang="fa-IR" sz="4400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46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25" y="1027612"/>
            <a:ext cx="8926285" cy="3161211"/>
          </a:xfrm>
        </p:spPr>
      </p:pic>
    </p:spTree>
    <p:extLst>
      <p:ext uri="{BB962C8B-B14F-4D97-AF65-F5344CB8AC3E}">
        <p14:creationId xmlns:p14="http://schemas.microsoft.com/office/powerpoint/2010/main" val="113073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394" y="957943"/>
            <a:ext cx="8568607" cy="5083420"/>
          </a:xfrm>
        </p:spPr>
        <p:txBody>
          <a:bodyPr>
            <a:normAutofit fontScale="55000" lnSpcReduction="20000"/>
          </a:bodyPr>
          <a:lstStyle/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q"/>
            </a:pPr>
            <a:r>
              <a:rPr lang="en-US" sz="4400" dirty="0" smtClean="0">
                <a:solidFill>
                  <a:srgbClr val="0070C0"/>
                </a:solidFill>
              </a:rPr>
              <a:t>Androgen-secreting </a:t>
            </a:r>
            <a:r>
              <a:rPr lang="en-US" sz="4400" dirty="0">
                <a:solidFill>
                  <a:srgbClr val="0070C0"/>
                </a:solidFill>
              </a:rPr>
              <a:t>ovarian and adrenal </a:t>
            </a:r>
            <a:r>
              <a:rPr lang="en-US" sz="4400" dirty="0" smtClean="0">
                <a:solidFill>
                  <a:srgbClr val="0070C0"/>
                </a:solidFill>
              </a:rPr>
              <a:t>tumors:</a:t>
            </a:r>
          </a:p>
          <a:p>
            <a:pPr marL="0" lvl="0" indent="0" algn="l" rtl="0">
              <a:buClr>
                <a:srgbClr val="90C226"/>
              </a:buClr>
              <a:buNone/>
            </a:pPr>
            <a:endParaRPr lang="en-US" sz="4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ü"/>
            </a:pPr>
            <a:r>
              <a:rPr lang="en-US" sz="4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 </a:t>
            </a:r>
            <a:r>
              <a:rPr lang="en-US" sz="4400" dirty="0">
                <a:solidFill>
                  <a:srgbClr val="0070C0"/>
                </a:solidFill>
              </a:rPr>
              <a:t>premenopausal</a:t>
            </a:r>
            <a:r>
              <a:rPr lang="en-US" sz="4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women, are </a:t>
            </a:r>
            <a:r>
              <a:rPr lang="en-US" sz="4400" dirty="0">
                <a:solidFill>
                  <a:srgbClr val="0070C0"/>
                </a:solidFill>
              </a:rPr>
              <a:t>very </a:t>
            </a:r>
            <a:r>
              <a:rPr lang="en-US" sz="4400" dirty="0" smtClean="0">
                <a:solidFill>
                  <a:srgbClr val="0070C0"/>
                </a:solidFill>
              </a:rPr>
              <a:t>rare</a:t>
            </a:r>
          </a:p>
          <a:p>
            <a:pPr marL="0" lvl="0" indent="0" algn="l" rtl="0">
              <a:buClr>
                <a:srgbClr val="90C226"/>
              </a:buClr>
              <a:buNone/>
            </a:pPr>
            <a:endParaRPr lang="en-US" sz="4400" dirty="0" smtClean="0">
              <a:solidFill>
                <a:srgbClr val="0070C0"/>
              </a:solidFill>
            </a:endParaRP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ü"/>
            </a:pPr>
            <a:r>
              <a:rPr lang="en-US" sz="4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Serum </a:t>
            </a:r>
            <a:r>
              <a:rPr lang="en-US" sz="4400" dirty="0">
                <a:solidFill>
                  <a:srgbClr val="0070C0"/>
                </a:solidFill>
              </a:rPr>
              <a:t>testosterone</a:t>
            </a:r>
            <a:r>
              <a:rPr lang="en-US" sz="4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concentrations </a:t>
            </a:r>
            <a:r>
              <a:rPr lang="en-US" sz="4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are </a:t>
            </a:r>
            <a:r>
              <a:rPr lang="en-US" sz="4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often </a:t>
            </a:r>
            <a:r>
              <a:rPr lang="en-US" sz="4400" dirty="0">
                <a:solidFill>
                  <a:srgbClr val="0070C0"/>
                </a:solidFill>
              </a:rPr>
              <a:t>considerably higher</a:t>
            </a:r>
            <a:r>
              <a:rPr lang="en-US" sz="4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marL="0" lvl="0" indent="0" algn="l" rtl="0">
              <a:buClr>
                <a:srgbClr val="90C226"/>
              </a:buClr>
              <a:buNone/>
            </a:pPr>
            <a:r>
              <a:rPr lang="en-US" sz="4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ü"/>
            </a:pPr>
            <a:r>
              <a:rPr lang="en-US" sz="4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Women </a:t>
            </a:r>
            <a:r>
              <a:rPr lang="en-US" sz="4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with </a:t>
            </a:r>
            <a:r>
              <a:rPr lang="en-US" sz="4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these </a:t>
            </a:r>
            <a:r>
              <a:rPr lang="en-US" sz="4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tumors present with </a:t>
            </a:r>
            <a:r>
              <a:rPr lang="en-US" sz="4400" dirty="0">
                <a:solidFill>
                  <a:srgbClr val="0070C0"/>
                </a:solidFill>
              </a:rPr>
              <a:t>rapid onset </a:t>
            </a:r>
            <a:r>
              <a:rPr lang="en-US" sz="4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and </a:t>
            </a:r>
            <a:r>
              <a:rPr lang="en-US" sz="4400" dirty="0">
                <a:solidFill>
                  <a:srgbClr val="0070C0"/>
                </a:solidFill>
              </a:rPr>
              <a:t>progression of hirsutism and </a:t>
            </a:r>
            <a:r>
              <a:rPr lang="en-US" sz="4400" dirty="0" err="1">
                <a:solidFill>
                  <a:srgbClr val="0070C0"/>
                </a:solidFill>
              </a:rPr>
              <a:t>virilization</a:t>
            </a:r>
            <a:r>
              <a:rPr lang="en-US" sz="4400" dirty="0" smtClean="0">
                <a:solidFill>
                  <a:srgbClr val="0070C0"/>
                </a:solidFill>
              </a:rPr>
              <a:t>.</a:t>
            </a: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ü"/>
            </a:pPr>
            <a:endParaRPr lang="en-US" sz="2800" dirty="0">
              <a:solidFill>
                <a:srgbClr val="0070C0"/>
              </a:solidFill>
            </a:endParaRPr>
          </a:p>
          <a:p>
            <a:pPr marL="0" lvl="0" indent="0" algn="l" rtl="0">
              <a:buClr>
                <a:srgbClr val="90C226"/>
              </a:buClr>
              <a:buNone/>
            </a:pPr>
            <a:r>
              <a:rPr lang="en-US" sz="3300" dirty="0" smtClean="0">
                <a:solidFill>
                  <a:srgbClr val="0070C0"/>
                </a:solidFill>
              </a:rPr>
              <a:t>                                                                                                UPTODATE </a:t>
            </a:r>
            <a:r>
              <a:rPr lang="en-US" sz="3300" dirty="0">
                <a:solidFill>
                  <a:srgbClr val="0070C0"/>
                </a:solidFill>
              </a:rPr>
              <a:t>2017</a:t>
            </a:r>
            <a:endParaRPr lang="en-US" sz="3300" dirty="0" smtClean="0">
              <a:solidFill>
                <a:srgbClr val="0070C0"/>
              </a:solidFill>
            </a:endParaRPr>
          </a:p>
          <a:p>
            <a:pPr marL="0" lvl="0" indent="0" algn="l" rtl="0">
              <a:buClr>
                <a:srgbClr val="90C226"/>
              </a:buClr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ü"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0" lvl="0" indent="0" algn="l" rtl="0">
              <a:buClr>
                <a:srgbClr val="90C226"/>
              </a:buCl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                                                                  </a:t>
            </a:r>
            <a:endParaRPr lang="fa-IR" sz="2800" dirty="0" smtClean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8366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063" y="1114697"/>
            <a:ext cx="9022080" cy="4926666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70C0"/>
                </a:solidFill>
              </a:rPr>
              <a:t>PCOS:</a:t>
            </a:r>
            <a:r>
              <a:rPr lang="en-US" sz="2800" dirty="0" smtClean="0"/>
              <a:t>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dirty="0" smtClean="0"/>
              <a:t>Lower </a:t>
            </a:r>
            <a:r>
              <a:rPr lang="en-US" sz="2800" dirty="0"/>
              <a:t>serum </a:t>
            </a:r>
            <a:r>
              <a:rPr lang="en-US" sz="2800" dirty="0">
                <a:solidFill>
                  <a:srgbClr val="0070C0"/>
                </a:solidFill>
              </a:rPr>
              <a:t>testosterone </a:t>
            </a:r>
            <a:r>
              <a:rPr lang="en-US" sz="2800" dirty="0" smtClean="0"/>
              <a:t>concentrations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dirty="0" smtClean="0"/>
              <a:t>Not </a:t>
            </a:r>
            <a:r>
              <a:rPr lang="en-US" sz="2800" dirty="0"/>
              <a:t>typically </a:t>
            </a:r>
            <a:r>
              <a:rPr lang="en-US" sz="2800" dirty="0" err="1" smtClean="0">
                <a:solidFill>
                  <a:srgbClr val="0070C0"/>
                </a:solidFill>
              </a:rPr>
              <a:t>virilized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dirty="0" smtClean="0"/>
              <a:t>Typically </a:t>
            </a:r>
            <a:r>
              <a:rPr lang="en-US" sz="2800" dirty="0"/>
              <a:t>less </a:t>
            </a:r>
            <a:r>
              <a:rPr lang="en-US" sz="2800" dirty="0">
                <a:solidFill>
                  <a:srgbClr val="0070C0"/>
                </a:solidFill>
              </a:rPr>
              <a:t>insulin resistant </a:t>
            </a:r>
            <a:endParaRPr lang="en-US" sz="2800" dirty="0" smtClean="0">
              <a:solidFill>
                <a:srgbClr val="0070C0"/>
              </a:solidFill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dirty="0" smtClean="0"/>
              <a:t>The </a:t>
            </a:r>
            <a:r>
              <a:rPr lang="en-US" sz="2800" dirty="0">
                <a:solidFill>
                  <a:srgbClr val="0070C0"/>
                </a:solidFill>
              </a:rPr>
              <a:t>ultrasound</a:t>
            </a:r>
            <a:r>
              <a:rPr lang="en-US" sz="2800" dirty="0"/>
              <a:t> appearance of the ovaries is </a:t>
            </a:r>
            <a:r>
              <a:rPr lang="en-US" sz="2800" dirty="0" smtClean="0"/>
              <a:t>different</a:t>
            </a:r>
            <a:r>
              <a:rPr lang="en-US" dirty="0" smtClean="0"/>
              <a:t>.    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endParaRPr lang="en-US" dirty="0" smtClean="0"/>
          </a:p>
          <a:p>
            <a:pPr algn="l" rtl="0">
              <a:buFont typeface="Wingdings" panose="05000000000000000000" pitchFamily="2" charset="2"/>
              <a:buChar char="ü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                                                                                                    </a:t>
            </a:r>
            <a:r>
              <a:rPr lang="en-US" sz="1600" dirty="0" smtClean="0">
                <a:solidFill>
                  <a:srgbClr val="0070C0"/>
                </a:solidFill>
              </a:rPr>
              <a:t>UPTODATE </a:t>
            </a:r>
            <a:r>
              <a:rPr lang="en-US" sz="1600" dirty="0">
                <a:solidFill>
                  <a:srgbClr val="0070C0"/>
                </a:solidFill>
              </a:rPr>
              <a:t>2017</a:t>
            </a:r>
            <a:r>
              <a:rPr lang="en-US" dirty="0" smtClean="0"/>
              <a:t> </a:t>
            </a:r>
          </a:p>
          <a:p>
            <a:pPr algn="l" rtl="0">
              <a:buFont typeface="Wingdings" panose="05000000000000000000" pitchFamily="2" charset="2"/>
              <a:buChar char="ü"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ü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211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895703" y="5268686"/>
            <a:ext cx="3605348" cy="772676"/>
          </a:xfrm>
        </p:spPr>
        <p:txBody>
          <a:bodyPr/>
          <a:lstStyle/>
          <a:p>
            <a:r>
              <a:rPr lang="en-US" dirty="0" smtClean="0"/>
              <a:t>Clinical Endocrinology 2017</a:t>
            </a:r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28" y="696687"/>
            <a:ext cx="8984611" cy="4267200"/>
          </a:xfrm>
        </p:spPr>
      </p:pic>
    </p:spTree>
    <p:extLst>
      <p:ext uri="{BB962C8B-B14F-4D97-AF65-F5344CB8AC3E}">
        <p14:creationId xmlns:p14="http://schemas.microsoft.com/office/powerpoint/2010/main" val="159967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227909"/>
            <a:ext cx="8542482" cy="4813453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70C0"/>
                </a:solidFill>
              </a:rPr>
              <a:t>Rotterdam </a:t>
            </a:r>
            <a:r>
              <a:rPr lang="en-US" sz="2800" dirty="0" smtClean="0"/>
              <a:t>: any </a:t>
            </a:r>
            <a:r>
              <a:rPr lang="en-US" sz="2800" dirty="0" smtClean="0">
                <a:solidFill>
                  <a:srgbClr val="0070C0"/>
                </a:solidFill>
              </a:rPr>
              <a:t>2 of </a:t>
            </a:r>
            <a:r>
              <a:rPr lang="en-US" sz="2800" dirty="0" err="1" smtClean="0">
                <a:solidFill>
                  <a:srgbClr val="0070C0"/>
                </a:solidFill>
              </a:rPr>
              <a:t>remining</a:t>
            </a:r>
            <a:r>
              <a:rPr lang="en-US" sz="2800" dirty="0" smtClean="0">
                <a:solidFill>
                  <a:srgbClr val="0070C0"/>
                </a:solidFill>
              </a:rPr>
              <a:t> 3 </a:t>
            </a:r>
            <a:r>
              <a:rPr lang="en-US" sz="2800" dirty="0" smtClean="0"/>
              <a:t>criteria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accent5"/>
                </a:solidFill>
              </a:rPr>
              <a:t>Androgen excess society </a:t>
            </a:r>
            <a:r>
              <a:rPr lang="en-US" sz="2800" dirty="0" smtClean="0"/>
              <a:t>: </a:t>
            </a:r>
            <a:r>
              <a:rPr lang="en-US" sz="2800" dirty="0" err="1" smtClean="0">
                <a:solidFill>
                  <a:schemeClr val="accent5"/>
                </a:solidFill>
              </a:rPr>
              <a:t>hyperandrogenism</a:t>
            </a:r>
            <a:r>
              <a:rPr lang="en-US" sz="2800" dirty="0" smtClean="0"/>
              <a:t> +</a:t>
            </a:r>
            <a:r>
              <a:rPr lang="en-US" sz="2800" dirty="0" smtClean="0">
                <a:solidFill>
                  <a:schemeClr val="accent5"/>
                </a:solidFill>
              </a:rPr>
              <a:t>one </a:t>
            </a:r>
            <a:r>
              <a:rPr lang="en-US" sz="2800" dirty="0" smtClean="0"/>
              <a:t>of the </a:t>
            </a:r>
            <a:r>
              <a:rPr lang="en-US" sz="2800" dirty="0" smtClean="0">
                <a:solidFill>
                  <a:schemeClr val="accent5"/>
                </a:solidFill>
              </a:rPr>
              <a:t>reminder 2 </a:t>
            </a:r>
            <a:r>
              <a:rPr lang="en-US" sz="2800" dirty="0" smtClean="0"/>
              <a:t>criteria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chemeClr val="accent2"/>
                </a:solidFill>
              </a:rPr>
              <a:t>NIH : don’t </a:t>
            </a:r>
            <a:r>
              <a:rPr lang="en-US" sz="2800" dirty="0" smtClean="0"/>
              <a:t>include </a:t>
            </a:r>
            <a:r>
              <a:rPr lang="en-US" sz="2800" dirty="0" smtClean="0">
                <a:solidFill>
                  <a:schemeClr val="accent2"/>
                </a:solidFill>
              </a:rPr>
              <a:t>PCO morphology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sz="2800" dirty="0">
              <a:solidFill>
                <a:schemeClr val="accent2"/>
              </a:solidFill>
            </a:endParaRPr>
          </a:p>
          <a:p>
            <a:pPr marL="0" indent="0" algn="l" rtl="0">
              <a:buNone/>
            </a:pPr>
            <a:r>
              <a:rPr lang="en-US" sz="2800" dirty="0" smtClean="0">
                <a:solidFill>
                  <a:schemeClr val="accent2"/>
                </a:solidFill>
              </a:rPr>
              <a:t>                                                            </a:t>
            </a:r>
            <a:r>
              <a:rPr lang="en-US" sz="1600" dirty="0" smtClean="0">
                <a:solidFill>
                  <a:srgbClr val="0070C0"/>
                </a:solidFill>
              </a:rPr>
              <a:t>UPTODATE </a:t>
            </a:r>
            <a:r>
              <a:rPr lang="en-US" sz="1600" dirty="0">
                <a:solidFill>
                  <a:srgbClr val="0070C0"/>
                </a:solidFill>
              </a:rPr>
              <a:t>2017</a:t>
            </a:r>
            <a:r>
              <a:rPr lang="en-US" sz="2800" dirty="0" smtClean="0">
                <a:solidFill>
                  <a:schemeClr val="accent2"/>
                </a:solidFill>
              </a:rPr>
              <a:t>      </a:t>
            </a:r>
            <a:endParaRPr lang="fa-IR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7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090057"/>
            <a:ext cx="7766936" cy="1193074"/>
          </a:xfrm>
        </p:spPr>
        <p:txBody>
          <a:bodyPr/>
          <a:lstStyle/>
          <a:p>
            <a:pPr algn="ctr"/>
            <a:r>
              <a:rPr lang="en-US" sz="6000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 </a:t>
            </a:r>
            <a:endParaRPr lang="fa-IR" sz="6000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69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368730"/>
            <a:ext cx="8596668" cy="1393371"/>
          </a:xfrm>
        </p:spPr>
        <p:txBody>
          <a:bodyPr>
            <a:normAutofit/>
          </a:bodyPr>
          <a:lstStyle/>
          <a:p>
            <a:pPr algn="ctr"/>
            <a:r>
              <a:rPr lang="en-US" sz="5400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 </a:t>
            </a:r>
            <a:endParaRPr lang="fa-IR" sz="5400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09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509" y="914401"/>
            <a:ext cx="10023565" cy="5126962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0070C0"/>
                </a:solidFill>
              </a:rPr>
              <a:t>Should include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Therapy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for </a:t>
            </a:r>
            <a:r>
              <a:rPr lang="en-US" sz="2800" dirty="0" err="1">
                <a:solidFill>
                  <a:srgbClr val="0070C0"/>
                </a:solidFill>
              </a:rPr>
              <a:t>hyperandrogenism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(hirsutism and </a:t>
            </a:r>
            <a:r>
              <a:rPr lang="en-US" sz="28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virilization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</a:rPr>
              <a:t>Anovulation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</a:rPr>
              <a:t>Obesity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</a:rPr>
              <a:t>Insulin resistance</a:t>
            </a:r>
          </a:p>
          <a:p>
            <a:pPr marL="0" indent="0" algn="l" rtl="0">
              <a:buNone/>
            </a:pPr>
            <a:endParaRPr lang="en-US" sz="2800" dirty="0" smtClean="0">
              <a:solidFill>
                <a:srgbClr val="0070C0"/>
              </a:solidFill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primary goal of treatment is to </a:t>
            </a:r>
            <a:r>
              <a:rPr lang="en-US" sz="2800" dirty="0">
                <a:solidFill>
                  <a:srgbClr val="0070C0"/>
                </a:solidFill>
              </a:rPr>
              <a:t>eliminate the excessive testosterone </a:t>
            </a:r>
            <a:r>
              <a:rPr lang="en-US" sz="2800" dirty="0" smtClean="0">
                <a:solidFill>
                  <a:srgbClr val="0070C0"/>
                </a:solidFill>
              </a:rPr>
              <a:t>production</a:t>
            </a:r>
          </a:p>
          <a:p>
            <a:pPr marL="0" indent="0" algn="l" rtl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                                                                           </a:t>
            </a:r>
            <a:r>
              <a:rPr lang="en-US" sz="1600" dirty="0" smtClean="0">
                <a:solidFill>
                  <a:srgbClr val="0070C0"/>
                </a:solidFill>
              </a:rPr>
              <a:t>UPTODATE </a:t>
            </a:r>
            <a:r>
              <a:rPr lang="en-US" sz="1600" dirty="0">
                <a:solidFill>
                  <a:srgbClr val="0070C0"/>
                </a:solidFill>
              </a:rPr>
              <a:t>2017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endParaRPr lang="fa-I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646" y="1558834"/>
            <a:ext cx="8516355" cy="766354"/>
          </a:xfrm>
        </p:spPr>
        <p:txBody>
          <a:bodyPr>
            <a:noAutofit/>
          </a:bodyPr>
          <a:lstStyle/>
          <a:p>
            <a:pPr marL="457200" indent="-457200" rtl="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chemeClr val="tx1"/>
                </a:solidFill>
              </a:rPr>
              <a:t>In </a:t>
            </a:r>
            <a:r>
              <a:rPr lang="en-US" sz="2800" dirty="0">
                <a:solidFill>
                  <a:srgbClr val="0070C0"/>
                </a:solidFill>
              </a:rPr>
              <a:t>postmenopausal</a:t>
            </a:r>
            <a:r>
              <a:rPr lang="en-US" sz="2800" dirty="0">
                <a:solidFill>
                  <a:schemeClr val="tx1"/>
                </a:solidFill>
              </a:rPr>
              <a:t> women and in </a:t>
            </a:r>
            <a:r>
              <a:rPr lang="en-US" sz="2800" dirty="0">
                <a:solidFill>
                  <a:srgbClr val="0070C0"/>
                </a:solidFill>
              </a:rPr>
              <a:t>premenopausal</a:t>
            </a:r>
            <a:r>
              <a:rPr lang="en-US" sz="2800" dirty="0">
                <a:solidFill>
                  <a:schemeClr val="tx1"/>
                </a:solidFill>
              </a:rPr>
              <a:t> women who have </a:t>
            </a:r>
            <a:r>
              <a:rPr lang="en-US" sz="2800" dirty="0">
                <a:solidFill>
                  <a:srgbClr val="0070C0"/>
                </a:solidFill>
              </a:rPr>
              <a:t>completed childbearing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  <a:endParaRPr lang="fa-IR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6" y="3526971"/>
            <a:ext cx="8516356" cy="2514392"/>
          </a:xfrm>
        </p:spPr>
        <p:txBody>
          <a:bodyPr>
            <a:normAutofit fontScale="85000" lnSpcReduction="20000"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sz="3000" dirty="0">
                <a:solidFill>
                  <a:srgbClr val="0070C0"/>
                </a:solidFill>
              </a:rPr>
              <a:t>Bilateral oophorectomy</a:t>
            </a:r>
            <a:r>
              <a:rPr lang="en-US" sz="3000" dirty="0"/>
              <a:t>, as it provides a definitive solution for the </a:t>
            </a:r>
            <a:r>
              <a:rPr lang="en-US" sz="3000" dirty="0" err="1"/>
              <a:t>hyperandrogenism</a:t>
            </a:r>
            <a:r>
              <a:rPr lang="en-US" sz="2800" dirty="0" smtClean="0"/>
              <a:t>.</a:t>
            </a:r>
          </a:p>
          <a:p>
            <a:pPr algn="l" rtl="0">
              <a:buFont typeface="Wingdings" panose="05000000000000000000" pitchFamily="2" charset="2"/>
              <a:buChar char="v"/>
            </a:pPr>
            <a:endParaRPr lang="en-US" sz="2800" dirty="0"/>
          </a:p>
          <a:p>
            <a:pPr algn="l" rtl="0">
              <a:buFont typeface="Wingdings" panose="05000000000000000000" pitchFamily="2" charset="2"/>
              <a:buChar char="v"/>
            </a:pPr>
            <a:endParaRPr lang="en-US" sz="2800" dirty="0" smtClean="0"/>
          </a:p>
          <a:p>
            <a:pPr algn="l" rtl="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0" indent="0" algn="l" rtl="0">
              <a:buNone/>
            </a:pPr>
            <a:r>
              <a:rPr lang="en-US" sz="2800" dirty="0" smtClean="0"/>
              <a:t>                                                                    </a:t>
            </a:r>
            <a:r>
              <a:rPr lang="en-US" sz="1600" dirty="0" smtClean="0">
                <a:solidFill>
                  <a:srgbClr val="0070C0"/>
                </a:solidFill>
              </a:rPr>
              <a:t>UPTODATE </a:t>
            </a:r>
            <a:r>
              <a:rPr lang="en-US" sz="1600" dirty="0">
                <a:solidFill>
                  <a:srgbClr val="0070C0"/>
                </a:solidFill>
              </a:rPr>
              <a:t>2017</a:t>
            </a:r>
            <a:r>
              <a:rPr lang="en-US" sz="2800" dirty="0" smtClean="0"/>
              <a:t> 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7983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303" y="1079863"/>
            <a:ext cx="8708571" cy="5118253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 smtClean="0"/>
              <a:t>An </a:t>
            </a:r>
            <a:r>
              <a:rPr lang="en-US" sz="2800" dirty="0" smtClean="0">
                <a:solidFill>
                  <a:srgbClr val="0070C0"/>
                </a:solidFill>
              </a:rPr>
              <a:t>alternative </a:t>
            </a:r>
            <a:r>
              <a:rPr lang="en-US" sz="2800" dirty="0" smtClean="0"/>
              <a:t>treatment:</a:t>
            </a:r>
          </a:p>
          <a:p>
            <a:pPr marL="0" indent="0" algn="l" rtl="0">
              <a:buNone/>
            </a:pPr>
            <a:r>
              <a:rPr lang="en-US" sz="2800" dirty="0" smtClean="0"/>
              <a:t>    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70C0"/>
                </a:solidFill>
              </a:rPr>
              <a:t>Long-term </a:t>
            </a:r>
            <a:r>
              <a:rPr lang="en-US" sz="2800" dirty="0" err="1" smtClean="0">
                <a:solidFill>
                  <a:srgbClr val="0070C0"/>
                </a:solidFill>
              </a:rPr>
              <a:t>GnRH</a:t>
            </a:r>
            <a:r>
              <a:rPr lang="en-US" sz="2800" dirty="0" smtClean="0">
                <a:solidFill>
                  <a:srgbClr val="0070C0"/>
                </a:solidFill>
              </a:rPr>
              <a:t> agonist</a:t>
            </a:r>
            <a:r>
              <a:rPr lang="en-US" sz="2800" dirty="0" smtClean="0"/>
              <a:t>, </a:t>
            </a:r>
            <a:r>
              <a:rPr lang="en-US" sz="2800" dirty="0"/>
              <a:t>particularly in women who have an </a:t>
            </a:r>
            <a:r>
              <a:rPr lang="en-US" sz="2800" dirty="0">
                <a:solidFill>
                  <a:srgbClr val="0070C0"/>
                </a:solidFill>
              </a:rPr>
              <a:t>increased risk for surgery </a:t>
            </a:r>
            <a:r>
              <a:rPr lang="en-US" sz="2800" dirty="0"/>
              <a:t>due to comorbidities or who are </a:t>
            </a:r>
            <a:r>
              <a:rPr lang="en-US" sz="2800" dirty="0">
                <a:solidFill>
                  <a:srgbClr val="0070C0"/>
                </a:solidFill>
              </a:rPr>
              <a:t>unwilling </a:t>
            </a:r>
            <a:r>
              <a:rPr lang="en-US" sz="2800" dirty="0"/>
              <a:t>to undergo </a:t>
            </a:r>
            <a:r>
              <a:rPr lang="en-US" sz="2800" dirty="0">
                <a:solidFill>
                  <a:srgbClr val="0070C0"/>
                </a:solidFill>
              </a:rPr>
              <a:t>bilateral oophorectomy </a:t>
            </a:r>
            <a:r>
              <a:rPr lang="en-US" sz="2800" dirty="0" smtClean="0"/>
              <a:t>.</a:t>
            </a:r>
          </a:p>
          <a:p>
            <a:pPr algn="l" rtl="0">
              <a:buFont typeface="Wingdings" panose="05000000000000000000" pitchFamily="2" charset="2"/>
              <a:buChar char="ü"/>
            </a:pPr>
            <a:endParaRPr lang="en-US" sz="2800" dirty="0"/>
          </a:p>
          <a:p>
            <a:pPr algn="l" rtl="0"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 algn="l" rtl="0">
              <a:buFont typeface="Wingdings" panose="05000000000000000000" pitchFamily="2" charset="2"/>
              <a:buChar char="ü"/>
            </a:pPr>
            <a:endParaRPr lang="en-US" sz="2800" dirty="0"/>
          </a:p>
          <a:p>
            <a:pPr marL="0" indent="0" algn="l" rtl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                                                                                                          UPTODATE </a:t>
            </a:r>
            <a:r>
              <a:rPr lang="en-US" sz="1600" dirty="0">
                <a:solidFill>
                  <a:srgbClr val="0070C0"/>
                </a:solidFill>
              </a:rPr>
              <a:t>2017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45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812" y="1881051"/>
            <a:ext cx="8516356" cy="4404151"/>
          </a:xfrm>
        </p:spPr>
        <p:txBody>
          <a:bodyPr/>
          <a:lstStyle/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Since no histological diagnosis is available as final confirmation in women treated medically rather than surgically, it is </a:t>
            </a:r>
            <a:r>
              <a:rPr lang="en-US" sz="2400" dirty="0">
                <a:solidFill>
                  <a:srgbClr val="C42F1A"/>
                </a:solidFill>
              </a:rPr>
              <a:t>recommended that all patients treated with </a:t>
            </a:r>
            <a:r>
              <a:rPr lang="en-US" sz="2400" dirty="0" err="1">
                <a:solidFill>
                  <a:srgbClr val="C42F1A"/>
                </a:solidFill>
              </a:rPr>
              <a:t>GnRH</a:t>
            </a:r>
            <a:r>
              <a:rPr lang="en-US" sz="2400" dirty="0">
                <a:solidFill>
                  <a:srgbClr val="C42F1A"/>
                </a:solidFill>
              </a:rPr>
              <a:t>-agonists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receive </a:t>
            </a:r>
            <a:r>
              <a:rPr lang="en-US" sz="2400" dirty="0">
                <a:solidFill>
                  <a:srgbClr val="C42F1A"/>
                </a:solidFill>
              </a:rPr>
              <a:t>careful follow-up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including </a:t>
            </a:r>
            <a:r>
              <a:rPr lang="en-US" sz="2400" dirty="0">
                <a:solidFill>
                  <a:srgbClr val="C42F1A"/>
                </a:solidFill>
              </a:rPr>
              <a:t>periodic testing of androgen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levels and </a:t>
            </a:r>
            <a:r>
              <a:rPr lang="en-US" sz="2400" dirty="0">
                <a:solidFill>
                  <a:srgbClr val="C42F1A"/>
                </a:solidFill>
              </a:rPr>
              <a:t>ovarian imaging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>
              <a:buClr>
                <a:srgbClr val="90C226"/>
              </a:buClr>
            </a:pPr>
            <a:endParaRPr lang="fa-IR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1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2046513"/>
            <a:ext cx="8420561" cy="4038391"/>
          </a:xfrm>
        </p:spPr>
        <p:txBody>
          <a:bodyPr/>
          <a:lstStyle/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If serum </a:t>
            </a:r>
            <a:r>
              <a:rPr lang="en-US" sz="2800" dirty="0">
                <a:solidFill>
                  <a:srgbClr val="0070C0"/>
                </a:solidFill>
              </a:rPr>
              <a:t>testosterone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concentrations </a:t>
            </a:r>
            <a:r>
              <a:rPr lang="en-US" sz="2800" dirty="0">
                <a:solidFill>
                  <a:srgbClr val="0070C0"/>
                </a:solidFill>
              </a:rPr>
              <a:t>do not decrease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after </a:t>
            </a:r>
            <a:r>
              <a:rPr lang="en-US" sz="2800" dirty="0">
                <a:solidFill>
                  <a:srgbClr val="0070C0"/>
                </a:solidFill>
              </a:rPr>
              <a:t>several months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of </a:t>
            </a:r>
            <a:r>
              <a:rPr lang="en-US" sz="2800" dirty="0" err="1">
                <a:solidFill>
                  <a:srgbClr val="0070C0"/>
                </a:solidFill>
              </a:rPr>
              <a:t>GnRH</a:t>
            </a:r>
            <a:r>
              <a:rPr lang="en-US" sz="2800" dirty="0">
                <a:solidFill>
                  <a:srgbClr val="0070C0"/>
                </a:solidFill>
              </a:rPr>
              <a:t> agonist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therapy, we suggest </a:t>
            </a:r>
            <a:r>
              <a:rPr lang="en-US" sz="2800" dirty="0">
                <a:solidFill>
                  <a:srgbClr val="0070C0"/>
                </a:solidFill>
              </a:rPr>
              <a:t>surgery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for histological diagnosis.</a:t>
            </a:r>
          </a:p>
          <a:p>
            <a:pPr marL="0" lvl="0" indent="0" algn="l">
              <a:buClr>
                <a:srgbClr val="90C226"/>
              </a:buClr>
              <a:buNone/>
            </a:pPr>
            <a:endParaRPr lang="fa-I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37199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In premenopausal women:</a:t>
            </a:r>
            <a:endParaRPr lang="fa-I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7875"/>
            <a:ext cx="8596668" cy="4543488"/>
          </a:xfrm>
        </p:spPr>
        <p:txBody>
          <a:bodyPr>
            <a:no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/>
              <a:t>Treatment in premenopausal women is essentially the same as in women with the </a:t>
            </a:r>
            <a:r>
              <a:rPr lang="en-US" sz="2800" dirty="0" smtClean="0"/>
              <a:t>PCOS.</a:t>
            </a:r>
          </a:p>
          <a:p>
            <a:pPr marL="0" indent="0" algn="l" rtl="0">
              <a:buNone/>
            </a:pPr>
            <a:r>
              <a:rPr lang="en-US" sz="2800" dirty="0" smtClean="0"/>
              <a:t>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/>
              <a:t>First line treatment to induce ovulation should be </a:t>
            </a:r>
            <a:r>
              <a:rPr lang="en-US" sz="2800" dirty="0">
                <a:hlinkClick r:id="rId2"/>
              </a:rPr>
              <a:t>clomiphene</a:t>
            </a:r>
            <a:r>
              <a:rPr lang="en-US" sz="2800" dirty="0"/>
              <a:t>, although in a small series </a:t>
            </a:r>
            <a:r>
              <a:rPr lang="en-US" sz="2800" dirty="0" smtClean="0"/>
              <a:t>to </a:t>
            </a:r>
            <a:r>
              <a:rPr lang="en-US" sz="2800" dirty="0"/>
              <a:t>be unsuccessful </a:t>
            </a:r>
            <a:r>
              <a:rPr lang="en-US" sz="2800" dirty="0" smtClean="0"/>
              <a:t>.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 smtClean="0"/>
              <a:t>In </a:t>
            </a:r>
            <a:r>
              <a:rPr lang="en-US" sz="2800" dirty="0"/>
              <a:t>cases of clomiphene failure, gonadotropins can be used</a:t>
            </a:r>
            <a:r>
              <a:rPr lang="en-US" sz="2800" dirty="0" smtClean="0"/>
              <a:t>.</a:t>
            </a:r>
          </a:p>
          <a:p>
            <a:pPr marL="0" indent="0" algn="l" rtl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                                                                                                       UPTODATE </a:t>
            </a:r>
            <a:r>
              <a:rPr lang="en-US" sz="1600" dirty="0">
                <a:solidFill>
                  <a:srgbClr val="0070C0"/>
                </a:solidFill>
              </a:rPr>
              <a:t>2017</a:t>
            </a:r>
            <a:r>
              <a:rPr lang="en-US" sz="2800" dirty="0" smtClean="0"/>
              <a:t> </a:t>
            </a:r>
          </a:p>
          <a:p>
            <a:pPr marL="0" indent="0" algn="l">
              <a:buNone/>
            </a:pP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04507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811" y="1785257"/>
            <a:ext cx="8551191" cy="4256106"/>
          </a:xfrm>
        </p:spPr>
        <p:txBody>
          <a:bodyPr>
            <a:normAutofit lnSpcReduction="10000"/>
          </a:bodyPr>
          <a:lstStyle/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As </a:t>
            </a:r>
            <a:r>
              <a:rPr lang="en-US" sz="2800" dirty="0">
                <a:solidFill>
                  <a:schemeClr val="accent5"/>
                </a:solidFill>
              </a:rPr>
              <a:t>follicular development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may be </a:t>
            </a:r>
            <a:r>
              <a:rPr lang="en-US" sz="2800" dirty="0">
                <a:solidFill>
                  <a:schemeClr val="accent5"/>
                </a:solidFill>
              </a:rPr>
              <a:t>inhibited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by the high </a:t>
            </a:r>
            <a:r>
              <a:rPr lang="en-US" sz="2800" dirty="0" err="1">
                <a:solidFill>
                  <a:schemeClr val="accent5"/>
                </a:solidFill>
              </a:rPr>
              <a:t>intraovarian</a:t>
            </a:r>
            <a:r>
              <a:rPr lang="en-US" sz="2800" dirty="0">
                <a:solidFill>
                  <a:schemeClr val="accent5"/>
                </a:solidFill>
              </a:rPr>
              <a:t> androgen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concentrations, </a:t>
            </a:r>
            <a:r>
              <a:rPr lang="en-US" sz="2800" dirty="0" err="1">
                <a:solidFill>
                  <a:srgbClr val="0070C0"/>
                </a:solidFill>
              </a:rPr>
              <a:t>GnRH</a:t>
            </a:r>
            <a:r>
              <a:rPr lang="en-US" sz="2800" dirty="0">
                <a:solidFill>
                  <a:srgbClr val="0070C0"/>
                </a:solidFill>
              </a:rPr>
              <a:t> agonist pretreatment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may </a:t>
            </a:r>
            <a:r>
              <a:rPr lang="en-US" sz="2800" dirty="0">
                <a:solidFill>
                  <a:srgbClr val="0070C0"/>
                </a:solidFill>
              </a:rPr>
              <a:t>reduce </a:t>
            </a:r>
            <a:r>
              <a:rPr lang="en-US" sz="2800" dirty="0" err="1">
                <a:solidFill>
                  <a:srgbClr val="0070C0"/>
                </a:solidFill>
              </a:rPr>
              <a:t>intraovarian</a:t>
            </a:r>
            <a:r>
              <a:rPr lang="en-US" sz="2800" dirty="0">
                <a:solidFill>
                  <a:srgbClr val="0070C0"/>
                </a:solidFill>
              </a:rPr>
              <a:t> androgen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levels and result in restoration of </a:t>
            </a:r>
            <a:r>
              <a:rPr lang="en-US" sz="2800" dirty="0">
                <a:solidFill>
                  <a:srgbClr val="0070C0"/>
                </a:solidFill>
              </a:rPr>
              <a:t>sensitivity to </a:t>
            </a:r>
            <a:r>
              <a:rPr lang="en-US" sz="2800" dirty="0">
                <a:solidFill>
                  <a:schemeClr val="tx1"/>
                </a:solidFill>
              </a:rPr>
              <a:t>exogenous</a:t>
            </a:r>
            <a:r>
              <a:rPr lang="en-US" sz="2800" dirty="0">
                <a:solidFill>
                  <a:srgbClr val="0070C0"/>
                </a:solidFill>
              </a:rPr>
              <a:t> gonadotropins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with subsequent </a:t>
            </a:r>
            <a:r>
              <a:rPr lang="en-US" sz="2800" dirty="0">
                <a:solidFill>
                  <a:srgbClr val="0070C0"/>
                </a:solidFill>
              </a:rPr>
              <a:t>ovulation 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q"/>
            </a:pPr>
            <a:endParaRPr lang="en-US" sz="2800" dirty="0">
              <a:solidFill>
                <a:srgbClr val="0070C0"/>
              </a:solidFill>
            </a:endParaRP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q"/>
            </a:pPr>
            <a:endParaRPr lang="en-US" sz="2800" dirty="0" smtClean="0">
              <a:solidFill>
                <a:srgbClr val="0070C0"/>
              </a:solidFill>
            </a:endParaRPr>
          </a:p>
          <a:p>
            <a:pPr marL="0" lvl="0" indent="0" algn="l" rtl="0">
              <a:buClr>
                <a:srgbClr val="90C226"/>
              </a:buClr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                                                                                                        UPTODATE </a:t>
            </a:r>
            <a:r>
              <a:rPr lang="en-US" sz="1600" dirty="0">
                <a:solidFill>
                  <a:srgbClr val="0070C0"/>
                </a:solidFill>
              </a:rPr>
              <a:t>2017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1307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96389"/>
            <a:ext cx="8664402" cy="5544973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800" dirty="0">
                <a:solidFill>
                  <a:schemeClr val="accent5"/>
                </a:solidFill>
              </a:rPr>
              <a:t>OVERVIEW OF APPROACH </a:t>
            </a:r>
            <a:r>
              <a:rPr lang="en-US" sz="2800" dirty="0" smtClean="0">
                <a:solidFill>
                  <a:schemeClr val="accent5"/>
                </a:solidFill>
              </a:rPr>
              <a:t>:</a:t>
            </a:r>
          </a:p>
          <a:p>
            <a:pPr marL="0" indent="0" algn="l">
              <a:buNone/>
            </a:pPr>
            <a:r>
              <a:rPr lang="en-US" sz="2800" dirty="0">
                <a:solidFill>
                  <a:schemeClr val="accent5"/>
                </a:solidFill>
              </a:rPr>
              <a:t> </a:t>
            </a:r>
            <a:endParaRPr lang="en-US" sz="2800" dirty="0" smtClean="0">
              <a:solidFill>
                <a:schemeClr val="accent5"/>
              </a:solidFill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 smtClean="0"/>
              <a:t>Women </a:t>
            </a:r>
            <a:r>
              <a:rPr lang="en-US" sz="2400" dirty="0"/>
              <a:t>with </a:t>
            </a:r>
            <a:r>
              <a:rPr lang="en-US" sz="2400" dirty="0" smtClean="0"/>
              <a:t>(</a:t>
            </a:r>
            <a:r>
              <a:rPr lang="en-US" sz="2400" dirty="0"/>
              <a:t>PCOS) have multiple abnormalities that require attention, </a:t>
            </a:r>
            <a:r>
              <a:rPr lang="en-US" sz="2400" dirty="0" smtClean="0"/>
              <a:t>including: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chemeClr val="accent5"/>
                </a:solidFill>
              </a:rPr>
              <a:t>oligomenorrhea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5"/>
                </a:solidFill>
              </a:rPr>
              <a:t>hyperandrogenism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chemeClr val="accent5"/>
                </a:solidFill>
              </a:rPr>
              <a:t>anovulatory</a:t>
            </a:r>
            <a:r>
              <a:rPr lang="en-US" sz="2400" dirty="0">
                <a:solidFill>
                  <a:schemeClr val="accent5"/>
                </a:solidFill>
              </a:rPr>
              <a:t> </a:t>
            </a:r>
            <a:r>
              <a:rPr lang="en-US" sz="2400" dirty="0" smtClean="0">
                <a:solidFill>
                  <a:schemeClr val="accent5"/>
                </a:solidFill>
              </a:rPr>
              <a:t>infertility.</a:t>
            </a:r>
          </a:p>
          <a:p>
            <a:pPr marL="0" indent="0" algn="l" rtl="0">
              <a:buNone/>
            </a:pPr>
            <a:endParaRPr lang="en-US" sz="2400" dirty="0" smtClean="0">
              <a:solidFill>
                <a:schemeClr val="accent5"/>
              </a:solidFill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Metabolic </a:t>
            </a:r>
            <a:r>
              <a:rPr lang="en-US" sz="2400" dirty="0"/>
              <a:t>risk factors such as </a:t>
            </a:r>
            <a:r>
              <a:rPr lang="en-US" sz="2400" dirty="0">
                <a:solidFill>
                  <a:schemeClr val="accent5"/>
                </a:solidFill>
              </a:rPr>
              <a:t>obesity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5"/>
                </a:solidFill>
              </a:rPr>
              <a:t>insulin resistance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5"/>
                </a:solidFill>
              </a:rPr>
              <a:t>dyslipidemia</a:t>
            </a:r>
            <a:r>
              <a:rPr lang="en-US" sz="2400" dirty="0"/>
              <a:t>, and </a:t>
            </a:r>
            <a:r>
              <a:rPr lang="en-US" sz="2400" dirty="0">
                <a:solidFill>
                  <a:schemeClr val="accent5"/>
                </a:solidFill>
              </a:rPr>
              <a:t>impaired glucose tolerance</a:t>
            </a:r>
            <a:r>
              <a:rPr lang="en-US" sz="2400" dirty="0" smtClean="0"/>
              <a:t>.</a:t>
            </a:r>
          </a:p>
          <a:p>
            <a:pPr marL="0" indent="0" algn="l" rtl="0">
              <a:buNone/>
            </a:pPr>
            <a:r>
              <a:rPr lang="en-US" sz="2400" dirty="0" smtClean="0"/>
              <a:t>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chemeClr val="accent5"/>
                </a:solidFill>
              </a:rPr>
              <a:t>Weight </a:t>
            </a:r>
            <a:r>
              <a:rPr lang="en-US" sz="2400" dirty="0">
                <a:solidFill>
                  <a:schemeClr val="accent5"/>
                </a:solidFill>
              </a:rPr>
              <a:t>loss</a:t>
            </a:r>
            <a:r>
              <a:rPr lang="en-US" sz="2400" dirty="0"/>
              <a:t>, which can restore ovulatory cycles and improve metabolic risk, is the </a:t>
            </a:r>
            <a:r>
              <a:rPr lang="en-US" sz="2400" dirty="0">
                <a:solidFill>
                  <a:schemeClr val="accent5"/>
                </a:solidFill>
              </a:rPr>
              <a:t>first-line intervention </a:t>
            </a:r>
            <a:r>
              <a:rPr lang="en-US" sz="2400" dirty="0"/>
              <a:t>for most women</a:t>
            </a:r>
            <a:r>
              <a:rPr lang="en-US" sz="2400" dirty="0" smtClean="0"/>
              <a:t>. 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0171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936" y="905691"/>
            <a:ext cx="8525065" cy="513567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dirty="0">
                <a:solidFill>
                  <a:schemeClr val="accent5"/>
                </a:solidFill>
              </a:rPr>
              <a:t>Goals</a:t>
            </a:r>
            <a:r>
              <a:rPr lang="en-US" sz="2400" dirty="0"/>
              <a:t> — The overall goals of therapy of women with PCOS include</a:t>
            </a:r>
            <a:r>
              <a:rPr lang="en-US" sz="2400" dirty="0" smtClean="0"/>
              <a:t>:</a:t>
            </a:r>
          </a:p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●</a:t>
            </a:r>
            <a:r>
              <a:rPr lang="en-US" sz="2400" dirty="0">
                <a:solidFill>
                  <a:schemeClr val="accent5"/>
                </a:solidFill>
              </a:rPr>
              <a:t>Amelioration</a:t>
            </a:r>
            <a:r>
              <a:rPr lang="en-US" sz="2400" dirty="0"/>
              <a:t> of </a:t>
            </a:r>
            <a:r>
              <a:rPr lang="en-US" sz="2400" dirty="0" err="1">
                <a:solidFill>
                  <a:schemeClr val="accent5"/>
                </a:solidFill>
              </a:rPr>
              <a:t>hyperandrogenic</a:t>
            </a:r>
            <a:r>
              <a:rPr lang="en-US" sz="2400" dirty="0">
                <a:solidFill>
                  <a:schemeClr val="accent5"/>
                </a:solidFill>
              </a:rPr>
              <a:t> symptoms </a:t>
            </a:r>
            <a:r>
              <a:rPr lang="en-US" sz="2400" dirty="0"/>
              <a:t>(hirsutism, acne, scalp hair loss</a:t>
            </a:r>
            <a:r>
              <a:rPr lang="en-US" sz="2400" dirty="0" smtClean="0"/>
              <a:t>)</a:t>
            </a:r>
          </a:p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●Management of </a:t>
            </a:r>
            <a:r>
              <a:rPr lang="en-US" sz="2400" dirty="0">
                <a:solidFill>
                  <a:schemeClr val="accent5"/>
                </a:solidFill>
              </a:rPr>
              <a:t>underlying metabolic abnormalities </a:t>
            </a:r>
            <a:r>
              <a:rPr lang="en-US" sz="2400" dirty="0"/>
              <a:t>and reduction of risk factors for type 2 diabetes and cardiovascular </a:t>
            </a:r>
            <a:r>
              <a:rPr lang="en-US" sz="2400" dirty="0" smtClean="0"/>
              <a:t>disease</a:t>
            </a:r>
          </a:p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UPTODATE </a:t>
            </a:r>
            <a:r>
              <a:rPr lang="en-US" sz="1600" dirty="0" smtClean="0">
                <a:solidFill>
                  <a:srgbClr val="0070C0"/>
                </a:solidFill>
              </a:rPr>
              <a:t>2017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18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8903" y="1497874"/>
            <a:ext cx="8665028" cy="4911635"/>
          </a:xfrm>
        </p:spPr>
        <p:txBody>
          <a:bodyPr>
            <a:noAutofit/>
          </a:bodyPr>
          <a:lstStyle/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StoneSerif"/>
              </a:rPr>
              <a:t>It is </a:t>
            </a:r>
            <a:r>
              <a:rPr lang="en-US" sz="2800" dirty="0">
                <a:latin typeface="StoneSerif"/>
              </a:rPr>
              <a:t>a </a:t>
            </a:r>
            <a:r>
              <a:rPr lang="en-US" sz="2800" dirty="0">
                <a:solidFill>
                  <a:srgbClr val="0070C0"/>
                </a:solidFill>
                <a:latin typeface="StoneSerif"/>
              </a:rPr>
              <a:t>severe</a:t>
            </a:r>
            <a:r>
              <a:rPr lang="en-US" sz="2800" dirty="0">
                <a:latin typeface="StoneSerif"/>
              </a:rPr>
              <a:t> variant of </a:t>
            </a:r>
            <a:r>
              <a:rPr lang="en-US" sz="2800" dirty="0">
                <a:solidFill>
                  <a:srgbClr val="0070C0"/>
                </a:solidFill>
                <a:latin typeface="StoneSerif"/>
              </a:rPr>
              <a:t>PCOS</a:t>
            </a:r>
            <a:r>
              <a:rPr lang="en-US" sz="2800" dirty="0" smtClean="0">
                <a:latin typeface="StoneSerif"/>
              </a:rPr>
              <a:t>.</a:t>
            </a:r>
          </a:p>
          <a:p>
            <a:pPr algn="l" rtl="0"/>
            <a:endParaRPr lang="en-US" sz="2800" dirty="0" smtClean="0">
              <a:latin typeface="StoneSerif"/>
            </a:endParaRPr>
          </a:p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2800" dirty="0" smtClean="0"/>
              <a:t>It refers </a:t>
            </a:r>
            <a:r>
              <a:rPr lang="en-US" sz="2800" dirty="0"/>
              <a:t>to the presence of </a:t>
            </a:r>
            <a:r>
              <a:rPr lang="en-US" sz="2800" dirty="0">
                <a:solidFill>
                  <a:srgbClr val="0070C0"/>
                </a:solidFill>
              </a:rPr>
              <a:t>nests</a:t>
            </a:r>
            <a:r>
              <a:rPr lang="en-US" sz="2800" dirty="0"/>
              <a:t> of luteinized theca cells in the ovarian stroma due to differentiation of the ovarian interstitial cells into </a:t>
            </a:r>
            <a:r>
              <a:rPr lang="en-US" sz="2800" dirty="0" err="1">
                <a:solidFill>
                  <a:srgbClr val="0070C0"/>
                </a:solidFill>
              </a:rPr>
              <a:t>steroidogenically</a:t>
            </a:r>
            <a:r>
              <a:rPr lang="en-US" sz="2800" dirty="0">
                <a:solidFill>
                  <a:srgbClr val="0070C0"/>
                </a:solidFill>
              </a:rPr>
              <a:t> active luteinized stromal </a:t>
            </a:r>
            <a:r>
              <a:rPr lang="en-US" sz="2800" dirty="0" smtClean="0">
                <a:solidFill>
                  <a:srgbClr val="0070C0"/>
                </a:solidFill>
              </a:rPr>
              <a:t>cells.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70C0"/>
              </a:solidFill>
            </a:endParaRPr>
          </a:p>
          <a:p>
            <a:pPr marL="457200" indent="-457200" algn="l" rtl="0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rgbClr val="0070C0"/>
              </a:solidFill>
            </a:endParaRPr>
          </a:p>
          <a:p>
            <a:pPr lvl="0" algn="ctr">
              <a:buClr>
                <a:srgbClr val="90C226"/>
              </a:buClr>
            </a:pP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                                                      </a:t>
            </a:r>
            <a:r>
              <a:rPr lang="en-US" sz="1600" dirty="0">
                <a:solidFill>
                  <a:srgbClr val="0070C0"/>
                </a:solidFill>
              </a:rPr>
              <a:t>UPTODATE 2017</a:t>
            </a:r>
          </a:p>
          <a:p>
            <a:pPr marL="457200" indent="-457200" algn="l" rtl="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70C0"/>
                </a:solidFill>
              </a:rPr>
              <a:t>    </a:t>
            </a:r>
            <a:endParaRPr lang="fa-I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9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526" y="1254034"/>
            <a:ext cx="8333475" cy="4787328"/>
          </a:xfrm>
        </p:spPr>
        <p:txBody>
          <a:bodyPr>
            <a:normAutofit fontScale="92500" lnSpcReduction="20000"/>
          </a:bodyPr>
          <a:lstStyle/>
          <a:p>
            <a:pPr marL="0" lvl="0" indent="0" algn="l">
              <a:buClr>
                <a:srgbClr val="90C226"/>
              </a:buClr>
              <a:buNone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●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Prevention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of </a:t>
            </a:r>
            <a:r>
              <a:rPr lang="en-US" sz="2800" dirty="0">
                <a:solidFill>
                  <a:srgbClr val="C42F1A"/>
                </a:solidFill>
              </a:rPr>
              <a:t>endometrial hyperplasia and carcinoma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which may occur as a result of chronic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anovulation</a:t>
            </a:r>
          </a:p>
          <a:p>
            <a:pPr marL="0" lvl="0" indent="0" algn="l">
              <a:buClr>
                <a:srgbClr val="90C226"/>
              </a:buClr>
              <a:buNone/>
            </a:pP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l">
              <a:buClr>
                <a:srgbClr val="90C226"/>
              </a:buClr>
              <a:buNone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●</a:t>
            </a:r>
            <a:r>
              <a:rPr lang="en-US" sz="2800" dirty="0">
                <a:solidFill>
                  <a:schemeClr val="accent5"/>
                </a:solidFill>
              </a:rPr>
              <a:t>Contraception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for those </a:t>
            </a:r>
            <a:r>
              <a:rPr lang="en-US" sz="2800" dirty="0">
                <a:solidFill>
                  <a:schemeClr val="accent5"/>
                </a:solidFill>
              </a:rPr>
              <a:t>not pursuing pregnancy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as women with </a:t>
            </a:r>
            <a:r>
              <a:rPr lang="en-US" sz="2800" dirty="0" err="1">
                <a:solidFill>
                  <a:schemeClr val="accent5"/>
                </a:solidFill>
              </a:rPr>
              <a:t>oligomenorrhea</a:t>
            </a:r>
            <a:r>
              <a:rPr lang="en-US" sz="2800" dirty="0">
                <a:solidFill>
                  <a:schemeClr val="accent5"/>
                </a:solidFill>
              </a:rPr>
              <a:t>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ovulate intermittently and unwanted pregnancy may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occur</a:t>
            </a:r>
          </a:p>
          <a:p>
            <a:pPr marL="0" lvl="0" indent="0" algn="l">
              <a:buClr>
                <a:srgbClr val="90C226"/>
              </a:buClr>
              <a:buNone/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l">
              <a:buClr>
                <a:srgbClr val="90C226"/>
              </a:buClr>
              <a:buNone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●</a:t>
            </a:r>
            <a:r>
              <a:rPr lang="en-US" sz="2800" dirty="0">
                <a:solidFill>
                  <a:schemeClr val="accent5"/>
                </a:solidFill>
              </a:rPr>
              <a:t>Ovulation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induction for those </a:t>
            </a:r>
            <a:r>
              <a:rPr lang="en-US" sz="2800" dirty="0">
                <a:solidFill>
                  <a:schemeClr val="accent5"/>
                </a:solidFill>
              </a:rPr>
              <a:t>pursuing </a:t>
            </a:r>
            <a:r>
              <a:rPr lang="en-US" sz="2800" dirty="0" smtClean="0">
                <a:solidFill>
                  <a:schemeClr val="accent5"/>
                </a:solidFill>
              </a:rPr>
              <a:t>pregnancy</a:t>
            </a:r>
          </a:p>
          <a:p>
            <a:pPr marL="0" lvl="0" indent="0" algn="l">
              <a:buClr>
                <a:srgbClr val="90C226"/>
              </a:buClr>
              <a:buNone/>
            </a:pPr>
            <a:endParaRPr lang="en-US" sz="2400" dirty="0">
              <a:solidFill>
                <a:schemeClr val="accent5"/>
              </a:solidFill>
            </a:endParaRPr>
          </a:p>
          <a:p>
            <a:pPr marL="0" lvl="0" indent="0" algn="l">
              <a:buClr>
                <a:srgbClr val="90C226"/>
              </a:buClr>
              <a:buNone/>
            </a:pPr>
            <a:endParaRPr lang="en-US" sz="2400" dirty="0" smtClean="0">
              <a:solidFill>
                <a:schemeClr val="accent5"/>
              </a:solidFill>
            </a:endParaRPr>
          </a:p>
          <a:p>
            <a:pPr marL="0" lvl="0" indent="0">
              <a:buClr>
                <a:srgbClr val="90C226"/>
              </a:buClr>
              <a:buNone/>
            </a:pPr>
            <a:r>
              <a:rPr lang="en-US" sz="1600" dirty="0">
                <a:solidFill>
                  <a:srgbClr val="0070C0"/>
                </a:solidFill>
              </a:rPr>
              <a:t>UPTODATE 2017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648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394" y="1297577"/>
            <a:ext cx="8568608" cy="4743785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dirty="0" smtClean="0">
                <a:solidFill>
                  <a:schemeClr val="accent5"/>
                </a:solidFill>
              </a:rPr>
              <a:t>Lifestyle changes</a:t>
            </a:r>
            <a:r>
              <a:rPr lang="en-US" sz="2800" dirty="0" smtClean="0"/>
              <a:t> </a:t>
            </a:r>
            <a:r>
              <a:rPr lang="en-US" sz="2400" dirty="0" smtClean="0"/>
              <a:t>:</a:t>
            </a:r>
            <a:endParaRPr lang="en-US" sz="2800" dirty="0" smtClean="0"/>
          </a:p>
          <a:p>
            <a:pPr marL="0" indent="0" algn="l">
              <a:buNone/>
            </a:pPr>
            <a:r>
              <a:rPr lang="en-US" sz="2800" dirty="0" smtClean="0"/>
              <a:t> 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 smtClean="0"/>
              <a:t>We suggest </a:t>
            </a:r>
            <a:r>
              <a:rPr lang="en-US" sz="2800" dirty="0" smtClean="0">
                <a:solidFill>
                  <a:schemeClr val="accent5"/>
                </a:solidFill>
              </a:rPr>
              <a:t>diet </a:t>
            </a:r>
            <a:r>
              <a:rPr lang="en-US" sz="2800" dirty="0" smtClean="0"/>
              <a:t>and </a:t>
            </a:r>
            <a:r>
              <a:rPr lang="en-US" sz="2800" dirty="0" smtClean="0">
                <a:solidFill>
                  <a:schemeClr val="accent5"/>
                </a:solidFill>
              </a:rPr>
              <a:t>exercise</a:t>
            </a:r>
            <a:r>
              <a:rPr lang="en-US" sz="2800" dirty="0" smtClean="0"/>
              <a:t> for </a:t>
            </a:r>
            <a:r>
              <a:rPr lang="en-US" sz="2800" dirty="0" smtClean="0">
                <a:solidFill>
                  <a:schemeClr val="accent5"/>
                </a:solidFill>
              </a:rPr>
              <a:t>weight reduction </a:t>
            </a:r>
            <a:r>
              <a:rPr lang="en-US" sz="2800" dirty="0" smtClean="0"/>
              <a:t>as the </a:t>
            </a:r>
            <a:r>
              <a:rPr lang="en-US" sz="2800" dirty="0" smtClean="0">
                <a:solidFill>
                  <a:schemeClr val="accent5"/>
                </a:solidFill>
              </a:rPr>
              <a:t>first step </a:t>
            </a:r>
            <a:r>
              <a:rPr lang="en-US" sz="2800" dirty="0" smtClean="0"/>
              <a:t>for overweight and obese women with PCOS.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sz="2800" dirty="0"/>
          </a:p>
          <a:p>
            <a:pPr algn="l" rtl="0">
              <a:buFont typeface="Wingdings" panose="05000000000000000000" pitchFamily="2" charset="2"/>
              <a:buChar char="q"/>
            </a:pPr>
            <a:endParaRPr lang="en-US" sz="2800" dirty="0" smtClean="0"/>
          </a:p>
          <a:p>
            <a:pPr algn="l" rtl="0">
              <a:buFont typeface="Wingdings" panose="05000000000000000000" pitchFamily="2" charset="2"/>
              <a:buChar char="q"/>
            </a:pPr>
            <a:endParaRPr lang="en-US" sz="2800" dirty="0"/>
          </a:p>
          <a:p>
            <a:pPr marL="0" indent="0" rtl="0">
              <a:buNone/>
            </a:pPr>
            <a:r>
              <a:rPr lang="en-US" sz="1600" dirty="0">
                <a:solidFill>
                  <a:srgbClr val="0070C0"/>
                </a:solidFill>
              </a:rPr>
              <a:t>UPTODATE 2017</a:t>
            </a:r>
            <a:r>
              <a:rPr lang="en-US" sz="2800" dirty="0" smtClean="0"/>
              <a:t> </a:t>
            </a: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18411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188" y="348342"/>
            <a:ext cx="8472813" cy="5495109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dirty="0">
                <a:solidFill>
                  <a:schemeClr val="accent5"/>
                </a:solidFill>
              </a:rPr>
              <a:t>Oral contraceptives and risk assessment</a:t>
            </a:r>
            <a:r>
              <a:rPr lang="en-US" sz="2400" dirty="0"/>
              <a:t> </a:t>
            </a:r>
            <a:r>
              <a:rPr lang="en-US" sz="2400" dirty="0" smtClean="0"/>
              <a:t>:</a:t>
            </a:r>
          </a:p>
          <a:p>
            <a:pPr marL="0" indent="0" algn="l">
              <a:buNone/>
            </a:pP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accent5"/>
                </a:solidFill>
              </a:rPr>
              <a:t>OCs</a:t>
            </a:r>
            <a:r>
              <a:rPr lang="en-US" sz="2400" dirty="0" smtClean="0"/>
              <a:t> </a:t>
            </a:r>
            <a:r>
              <a:rPr lang="en-US" sz="2400" dirty="0"/>
              <a:t>are the </a:t>
            </a:r>
            <a:r>
              <a:rPr lang="en-US" sz="2400" dirty="0">
                <a:solidFill>
                  <a:schemeClr val="accent5"/>
                </a:solidFill>
              </a:rPr>
              <a:t>mainstay</a:t>
            </a:r>
            <a:r>
              <a:rPr lang="en-US" sz="2400" dirty="0"/>
              <a:t> of pharmacologic therapy </a:t>
            </a:r>
            <a:r>
              <a:rPr lang="en-US" sz="2400" dirty="0" smtClean="0"/>
              <a:t>in PCOS </a:t>
            </a:r>
            <a:r>
              <a:rPr lang="en-US" sz="2400" dirty="0"/>
              <a:t>for managing </a:t>
            </a:r>
            <a:r>
              <a:rPr lang="en-US" sz="2400" dirty="0" err="1">
                <a:solidFill>
                  <a:schemeClr val="accent5"/>
                </a:solidFill>
              </a:rPr>
              <a:t>hyperandrogenism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5"/>
                </a:solidFill>
              </a:rPr>
              <a:t>menstrual dysfunction </a:t>
            </a:r>
            <a:r>
              <a:rPr lang="en-US" sz="2400" dirty="0"/>
              <a:t>and for providing </a:t>
            </a:r>
            <a:r>
              <a:rPr lang="en-US" sz="2400" dirty="0">
                <a:solidFill>
                  <a:schemeClr val="accent5"/>
                </a:solidFill>
              </a:rPr>
              <a:t>contraception</a:t>
            </a:r>
            <a:r>
              <a:rPr lang="en-US" sz="2400" dirty="0" smtClean="0"/>
              <a:t>.</a:t>
            </a:r>
          </a:p>
          <a:p>
            <a:pPr marL="0" indent="0" algn="l" rtl="0">
              <a:buNone/>
            </a:pP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/>
              <a:t>OCs               </a:t>
            </a:r>
            <a:r>
              <a:rPr lang="en-US" sz="2400" dirty="0" smtClean="0">
                <a:solidFill>
                  <a:schemeClr val="accent5"/>
                </a:solidFill>
              </a:rPr>
              <a:t>VTE </a:t>
            </a:r>
            <a:r>
              <a:rPr lang="en-US" sz="2400" dirty="0" smtClean="0"/>
              <a:t>in </a:t>
            </a:r>
            <a:r>
              <a:rPr lang="en-US" sz="2400" dirty="0"/>
              <a:t>all users but particularly in obese women</a:t>
            </a:r>
            <a:r>
              <a:rPr lang="en-US" sz="2400" dirty="0" smtClean="0"/>
              <a:t>.</a:t>
            </a:r>
          </a:p>
          <a:p>
            <a:pPr marL="0" indent="0" algn="l" rtl="0">
              <a:buNone/>
            </a:pP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/>
              <a:t>PCOS     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dirty="0" smtClean="0"/>
              <a:t>      VTE</a:t>
            </a:r>
            <a:r>
              <a:rPr lang="en-US" sz="2400" dirty="0"/>
              <a:t>, but available data do not support this concept</a:t>
            </a:r>
            <a:r>
              <a:rPr lang="en-US" sz="2400" dirty="0" smtClean="0"/>
              <a:t>.</a:t>
            </a:r>
          </a:p>
          <a:p>
            <a:pPr marL="0" indent="0" rtl="0">
              <a:buNone/>
            </a:pPr>
            <a:r>
              <a:rPr lang="en-US" sz="1600" dirty="0">
                <a:solidFill>
                  <a:srgbClr val="0070C0"/>
                </a:solidFill>
              </a:rPr>
              <a:t>UPTODATE 2017</a:t>
            </a:r>
            <a:r>
              <a:rPr lang="en-US" sz="2400" dirty="0" smtClean="0"/>
              <a:t> </a:t>
            </a:r>
            <a:endParaRPr lang="fa-IR" sz="2400" dirty="0"/>
          </a:p>
        </p:txBody>
      </p:sp>
      <p:sp>
        <p:nvSpPr>
          <p:cNvPr id="4" name="Right Arrow 3"/>
          <p:cNvSpPr/>
          <p:nvPr/>
        </p:nvSpPr>
        <p:spPr>
          <a:xfrm>
            <a:off x="1968137" y="3257005"/>
            <a:ext cx="656192" cy="210311"/>
          </a:xfrm>
          <a:prstGeom prst="rightArrow">
            <a:avLst>
              <a:gd name="adj1" fmla="val 63722"/>
              <a:gd name="adj2" fmla="val 48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Up Arrow 4"/>
          <p:cNvSpPr/>
          <p:nvPr/>
        </p:nvSpPr>
        <p:spPr>
          <a:xfrm>
            <a:off x="2838995" y="3008810"/>
            <a:ext cx="200297" cy="49638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Up Arrow 5"/>
          <p:cNvSpPr/>
          <p:nvPr/>
        </p:nvSpPr>
        <p:spPr>
          <a:xfrm>
            <a:off x="2838994" y="4232366"/>
            <a:ext cx="200297" cy="58652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ight Arrow 6"/>
          <p:cNvSpPr/>
          <p:nvPr/>
        </p:nvSpPr>
        <p:spPr>
          <a:xfrm>
            <a:off x="1988605" y="4578096"/>
            <a:ext cx="635724" cy="240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0338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731" y="1367246"/>
            <a:ext cx="8429271" cy="467411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dirty="0" smtClean="0">
                <a:solidFill>
                  <a:schemeClr val="accent5"/>
                </a:solidFill>
              </a:rPr>
              <a:t>Risk </a:t>
            </a:r>
            <a:r>
              <a:rPr lang="en-US" sz="2800" dirty="0">
                <a:solidFill>
                  <a:schemeClr val="accent5"/>
                </a:solidFill>
              </a:rPr>
              <a:t>factors for VTE </a:t>
            </a:r>
            <a:r>
              <a:rPr lang="en-US" sz="2800" dirty="0" smtClean="0">
                <a:solidFill>
                  <a:schemeClr val="accent5"/>
                </a:solidFill>
              </a:rPr>
              <a:t>:</a:t>
            </a:r>
          </a:p>
          <a:p>
            <a:pPr marL="0" indent="0" algn="l">
              <a:buNone/>
            </a:pPr>
            <a:endParaRPr lang="en-US" sz="2800" dirty="0" smtClean="0">
              <a:solidFill>
                <a:schemeClr val="accent5"/>
              </a:solidFill>
            </a:endParaRP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5"/>
                </a:solidFill>
              </a:rPr>
              <a:t>O</a:t>
            </a:r>
            <a:r>
              <a:rPr lang="en-US" sz="2800" dirty="0" smtClean="0">
                <a:solidFill>
                  <a:schemeClr val="accent5"/>
                </a:solidFill>
              </a:rPr>
              <a:t>besity</a:t>
            </a:r>
            <a:r>
              <a:rPr lang="en-US" sz="2800" dirty="0"/>
              <a:t>, patient </a:t>
            </a:r>
            <a:r>
              <a:rPr lang="en-US" sz="2800" dirty="0">
                <a:solidFill>
                  <a:schemeClr val="accent5"/>
                </a:solidFill>
              </a:rPr>
              <a:t>age</a:t>
            </a:r>
            <a:r>
              <a:rPr lang="en-US" sz="2800" dirty="0"/>
              <a:t>, and </a:t>
            </a:r>
            <a:r>
              <a:rPr lang="en-US" sz="2800" dirty="0">
                <a:solidFill>
                  <a:schemeClr val="accent5"/>
                </a:solidFill>
              </a:rPr>
              <a:t>family history </a:t>
            </a:r>
            <a:r>
              <a:rPr lang="en-US" sz="2800" dirty="0"/>
              <a:t>of VTE should be assessed</a:t>
            </a:r>
            <a:r>
              <a:rPr lang="en-US" sz="2800" dirty="0" smtClean="0"/>
              <a:t>.</a:t>
            </a:r>
          </a:p>
          <a:p>
            <a:pPr marL="0" indent="0" algn="l" rtl="0">
              <a:buNone/>
            </a:pPr>
            <a:r>
              <a:rPr lang="en-US" sz="2800" dirty="0" smtClean="0"/>
              <a:t> </a:t>
            </a:r>
          </a:p>
          <a:p>
            <a:pPr marL="0" indent="0" algn="l">
              <a:buNone/>
            </a:pPr>
            <a:r>
              <a:rPr lang="en-US" sz="2800" dirty="0" smtClean="0">
                <a:solidFill>
                  <a:schemeClr val="accent5"/>
                </a:solidFill>
              </a:rPr>
              <a:t>Using with </a:t>
            </a:r>
            <a:r>
              <a:rPr lang="en-US" sz="2800" dirty="0">
                <a:solidFill>
                  <a:schemeClr val="accent5"/>
                </a:solidFill>
              </a:rPr>
              <a:t>caution </a:t>
            </a:r>
            <a:r>
              <a:rPr lang="en-US" sz="2800" dirty="0" smtClean="0">
                <a:solidFill>
                  <a:schemeClr val="accent5"/>
                </a:solidFill>
              </a:rPr>
              <a:t>in: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/>
              <a:t>Obese </a:t>
            </a:r>
            <a:r>
              <a:rPr lang="en-US" sz="2800" dirty="0"/>
              <a:t>women </a:t>
            </a:r>
            <a:r>
              <a:rPr lang="en-US" sz="2800" dirty="0" smtClean="0"/>
              <a:t>( [</a:t>
            </a:r>
            <a:r>
              <a:rPr lang="en-US" sz="2800" dirty="0"/>
              <a:t>BMI] </a:t>
            </a:r>
            <a:r>
              <a:rPr lang="en-US" sz="2800" dirty="0">
                <a:solidFill>
                  <a:schemeClr val="accent5"/>
                </a:solidFill>
              </a:rPr>
              <a:t>≥30 </a:t>
            </a:r>
            <a:r>
              <a:rPr lang="en-US" sz="2800" dirty="0"/>
              <a:t>kg/m</a:t>
            </a:r>
            <a:r>
              <a:rPr lang="en-US" sz="2800" baseline="30000" dirty="0"/>
              <a:t>2</a:t>
            </a:r>
            <a:r>
              <a:rPr lang="en-US" sz="2800" dirty="0"/>
              <a:t>) </a:t>
            </a:r>
            <a:endParaRPr lang="en-US" sz="2800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/>
              <a:t>Over </a:t>
            </a:r>
            <a:r>
              <a:rPr lang="en-US" sz="2800" dirty="0"/>
              <a:t>age </a:t>
            </a:r>
            <a:r>
              <a:rPr lang="en-US" sz="2800" dirty="0">
                <a:solidFill>
                  <a:schemeClr val="accent5"/>
                </a:solidFill>
              </a:rPr>
              <a:t>40</a:t>
            </a:r>
            <a:r>
              <a:rPr lang="en-US" sz="2800" dirty="0"/>
              <a:t> </a:t>
            </a:r>
            <a:r>
              <a:rPr lang="en-US" sz="2800" dirty="0" smtClean="0"/>
              <a:t>years</a:t>
            </a:r>
          </a:p>
          <a:p>
            <a:pPr marL="0" indent="0" rtl="0">
              <a:buNone/>
            </a:pPr>
            <a:r>
              <a:rPr lang="en-US" sz="1600" dirty="0">
                <a:solidFill>
                  <a:srgbClr val="0070C0"/>
                </a:solidFill>
              </a:rPr>
              <a:t>UPTODATE 2017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7271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948" y="1323703"/>
            <a:ext cx="8385728" cy="4229979"/>
          </a:xfrm>
        </p:spPr>
        <p:txBody>
          <a:bodyPr>
            <a:normAutofit fontScale="92500" lnSpcReduction="20000"/>
          </a:bodyPr>
          <a:lstStyle/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Alternatives to oral estrogen-progestin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contraceptives:</a:t>
            </a:r>
          </a:p>
          <a:p>
            <a:pPr marL="0" lvl="0" indent="0" algn="l" rtl="0">
              <a:buClr>
                <a:srgbClr val="90C226"/>
              </a:buClr>
              <a:buNone/>
            </a:pPr>
            <a:endParaRPr lang="en-US" sz="28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</a:t>
            </a:r>
            <a:r>
              <a:rPr lang="en-US" sz="2800" dirty="0" smtClean="0">
                <a:solidFill>
                  <a:schemeClr val="accent5"/>
                </a:solidFill>
              </a:rPr>
              <a:t>cyclic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progestin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therapy</a:t>
            </a: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</a:t>
            </a:r>
            <a:r>
              <a:rPr lang="en-US" sz="2800" dirty="0" smtClean="0">
                <a:solidFill>
                  <a:schemeClr val="accent5"/>
                </a:solidFill>
              </a:rPr>
              <a:t>continuous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progestin therapy (progestin-only OCs </a:t>
            </a:r>
            <a:r>
              <a:rPr lang="en-US" sz="2800" dirty="0" smtClean="0">
                <a:solidFill>
                  <a:schemeClr val="accent5"/>
                </a:solidFill>
              </a:rPr>
              <a:t>"</a:t>
            </a:r>
            <a:r>
              <a:rPr lang="en-US" sz="2800" dirty="0" err="1" smtClean="0">
                <a:solidFill>
                  <a:schemeClr val="accent5"/>
                </a:solidFill>
              </a:rPr>
              <a:t>minipill</a:t>
            </a:r>
            <a:r>
              <a:rPr lang="en-US" sz="2800" dirty="0" smtClean="0">
                <a:solidFill>
                  <a:schemeClr val="accent5"/>
                </a:solidFill>
                <a:hlinkClick r:id="rId2"/>
              </a:rPr>
              <a:t>“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hlinkClick r:id="rId2"/>
              </a:rPr>
              <a:t>,</a:t>
            </a:r>
            <a:r>
              <a:rPr lang="en-US" sz="2800" dirty="0" err="1" smtClean="0">
                <a:solidFill>
                  <a:prstClr val="black">
                    <a:lumMod val="75000"/>
                    <a:lumOff val="25000"/>
                  </a:prstClr>
                </a:solidFill>
                <a:hlinkClick r:id="rId2"/>
              </a:rPr>
              <a:t>norethindrone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800" dirty="0">
                <a:solidFill>
                  <a:schemeClr val="accent1"/>
                </a:solidFill>
              </a:rPr>
              <a:t>0.35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mg/day) </a:t>
            </a:r>
            <a:endParaRPr lang="en-US" sz="28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progestin-releasing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intrauterine device (</a:t>
            </a:r>
            <a:r>
              <a:rPr lang="en-US" sz="2800" dirty="0">
                <a:solidFill>
                  <a:schemeClr val="accent5"/>
                </a:solidFill>
              </a:rPr>
              <a:t>IUD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).</a:t>
            </a: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ü"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rtl="0">
              <a:buClr>
                <a:srgbClr val="90C226"/>
              </a:buClr>
              <a:buNone/>
            </a:pPr>
            <a:r>
              <a:rPr lang="en-US" sz="1600" dirty="0">
                <a:solidFill>
                  <a:srgbClr val="0070C0"/>
                </a:solidFill>
              </a:rPr>
              <a:t>UPTODATE 2017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8264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WOMEN NOT PURSUING PREGNANCY</a:t>
            </a:r>
            <a:endParaRPr lang="fa-IR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11383"/>
            <a:ext cx="8596668" cy="4229979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3200" i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Menstrual </a:t>
            </a:r>
            <a:r>
              <a:rPr lang="en-US" sz="3200" i="1" u="sng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dysfunction</a:t>
            </a:r>
          </a:p>
          <a:p>
            <a:pPr marL="0" indent="0" algn="l" rtl="0">
              <a:buNone/>
            </a:pPr>
            <a:endParaRPr lang="en-US" sz="28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0070C0"/>
                </a:solidFill>
              </a:rPr>
              <a:t>Endometrial protection</a:t>
            </a:r>
            <a:r>
              <a:rPr lang="en-US" sz="2800" dirty="0"/>
              <a:t> </a:t>
            </a:r>
            <a:r>
              <a:rPr lang="en-US" sz="2800" dirty="0" smtClean="0"/>
              <a:t>:</a:t>
            </a:r>
            <a:r>
              <a:rPr lang="en-US" sz="2800" dirty="0"/>
              <a:t> The </a:t>
            </a:r>
            <a:r>
              <a:rPr lang="en-US" sz="2800" dirty="0">
                <a:solidFill>
                  <a:srgbClr val="0070C0"/>
                </a:solidFill>
              </a:rPr>
              <a:t>chronic anovulation </a:t>
            </a:r>
            <a:r>
              <a:rPr lang="en-US" sz="2800" dirty="0"/>
              <a:t>seen in </a:t>
            </a:r>
            <a:r>
              <a:rPr lang="en-US" sz="2800" dirty="0" smtClean="0"/>
              <a:t>PCOS </a:t>
            </a:r>
            <a:r>
              <a:rPr lang="en-US" sz="2800" dirty="0"/>
              <a:t>is associated with an </a:t>
            </a:r>
            <a:r>
              <a:rPr lang="en-US" sz="2800" dirty="0">
                <a:solidFill>
                  <a:srgbClr val="0070C0"/>
                </a:solidFill>
              </a:rPr>
              <a:t>increased risk </a:t>
            </a:r>
            <a:r>
              <a:rPr lang="en-US" sz="2800" dirty="0"/>
              <a:t>of endometrial </a:t>
            </a:r>
            <a:r>
              <a:rPr lang="en-US" sz="2800" dirty="0">
                <a:solidFill>
                  <a:srgbClr val="0070C0"/>
                </a:solidFill>
              </a:rPr>
              <a:t>hyperplasia</a:t>
            </a:r>
            <a:r>
              <a:rPr lang="en-US" sz="2800" dirty="0"/>
              <a:t> and possibly endometrial </a:t>
            </a:r>
            <a:r>
              <a:rPr lang="en-US" sz="2800" dirty="0">
                <a:solidFill>
                  <a:srgbClr val="0070C0"/>
                </a:solidFill>
              </a:rPr>
              <a:t>cancer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algn="l" rtl="0"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070C0"/>
              </a:solidFill>
            </a:endParaRPr>
          </a:p>
          <a:p>
            <a:pPr marL="0" indent="0" rtl="0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UPTODATE 2017</a:t>
            </a:r>
            <a:endParaRPr lang="fa-I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31" y="548641"/>
            <a:ext cx="8734071" cy="5492722"/>
          </a:xfrm>
        </p:spPr>
        <p:txBody>
          <a:bodyPr>
            <a:normAutofit lnSpcReduction="10000"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/>
              <a:t>We suggest </a:t>
            </a:r>
            <a:r>
              <a:rPr lang="en-US" sz="2400" dirty="0">
                <a:solidFill>
                  <a:srgbClr val="0070C0"/>
                </a:solidFill>
              </a:rPr>
              <a:t>combined estrogen-progestin </a:t>
            </a:r>
            <a:r>
              <a:rPr lang="en-US" sz="2400" dirty="0"/>
              <a:t>contraceptives as </a:t>
            </a:r>
            <a:r>
              <a:rPr lang="en-US" sz="2400" dirty="0">
                <a:solidFill>
                  <a:srgbClr val="0070C0"/>
                </a:solidFill>
              </a:rPr>
              <a:t>first-line therapy </a:t>
            </a:r>
            <a:r>
              <a:rPr lang="en-US" sz="2400" dirty="0"/>
              <a:t>for menstrual dysfunction and endometrial protection.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/>
              <a:t>This provide </a:t>
            </a:r>
            <a:r>
              <a:rPr lang="en-US" sz="2400" dirty="0"/>
              <a:t>a number of </a:t>
            </a:r>
            <a:r>
              <a:rPr lang="en-US" sz="2400" dirty="0">
                <a:solidFill>
                  <a:srgbClr val="0070C0"/>
                </a:solidFill>
              </a:rPr>
              <a:t>benefits </a:t>
            </a:r>
            <a:r>
              <a:rPr lang="en-US" sz="2400" dirty="0"/>
              <a:t>in women with PCOS, including</a:t>
            </a:r>
            <a:r>
              <a:rPr lang="en-US" sz="2400" dirty="0" smtClean="0"/>
              <a:t>:</a:t>
            </a:r>
          </a:p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●Daily exposure to progestin, which </a:t>
            </a:r>
            <a:r>
              <a:rPr lang="en-US" sz="2400" dirty="0">
                <a:solidFill>
                  <a:srgbClr val="0070C0"/>
                </a:solidFill>
              </a:rPr>
              <a:t>antagonizes the endometrial proliferative</a:t>
            </a:r>
            <a:r>
              <a:rPr lang="en-US" sz="2400" dirty="0"/>
              <a:t> effect of </a:t>
            </a:r>
            <a:r>
              <a:rPr lang="en-US" sz="2400" dirty="0" smtClean="0"/>
              <a:t>estrogen</a:t>
            </a:r>
          </a:p>
          <a:p>
            <a:pPr marL="0" indent="0" algn="l">
              <a:buNone/>
            </a:pPr>
            <a:endParaRPr lang="en-US" sz="2400" dirty="0"/>
          </a:p>
          <a:p>
            <a:pPr marL="0" indent="0" algn="l">
              <a:buNone/>
            </a:pPr>
            <a:r>
              <a:rPr lang="en-US" sz="2400" dirty="0"/>
              <a:t>●</a:t>
            </a:r>
            <a:r>
              <a:rPr lang="en-US" sz="2400" dirty="0" smtClean="0">
                <a:solidFill>
                  <a:srgbClr val="0070C0"/>
                </a:solidFill>
              </a:rPr>
              <a:t>Contraception</a:t>
            </a:r>
          </a:p>
          <a:p>
            <a:pPr marL="0" indent="0" algn="l">
              <a:buNone/>
            </a:pPr>
            <a:r>
              <a:rPr lang="en-US" sz="2400" dirty="0" smtClean="0"/>
              <a:t> </a:t>
            </a:r>
          </a:p>
          <a:p>
            <a:pPr marL="0" indent="0" algn="l">
              <a:buNone/>
            </a:pPr>
            <a:r>
              <a:rPr lang="en-US" sz="2400" dirty="0" smtClean="0"/>
              <a:t>●</a:t>
            </a:r>
            <a:r>
              <a:rPr lang="en-US" sz="2400" dirty="0"/>
              <a:t>Cutaneous benefits for </a:t>
            </a:r>
            <a:r>
              <a:rPr lang="en-US" sz="2400" dirty="0" err="1">
                <a:solidFill>
                  <a:srgbClr val="0070C0"/>
                </a:solidFill>
              </a:rPr>
              <a:t>hyperandrogenic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symptoms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70C0"/>
                </a:solidFill>
              </a:rPr>
              <a:t>UPTODATE 2017</a:t>
            </a:r>
            <a:endParaRPr lang="fa-I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6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360" y="940527"/>
            <a:ext cx="8298641" cy="5100836"/>
          </a:xfrm>
        </p:spPr>
        <p:txBody>
          <a:bodyPr>
            <a:normAutofit lnSpcReduction="10000"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/>
              <a:t>Oral contraceptives </a:t>
            </a:r>
            <a:r>
              <a:rPr lang="en-US" sz="2400" dirty="0" smtClean="0"/>
              <a:t>affect: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Insulin </a:t>
            </a:r>
            <a:r>
              <a:rPr lang="en-US" sz="2400" dirty="0" smtClean="0"/>
              <a:t>sensitivity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Carbohydrate </a:t>
            </a:r>
            <a:r>
              <a:rPr lang="en-US" sz="2400" dirty="0" smtClean="0"/>
              <a:t>metabolism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Lipid</a:t>
            </a:r>
            <a:r>
              <a:rPr lang="en-US" sz="2400" dirty="0" smtClean="0"/>
              <a:t> metabolism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 smtClean="0"/>
              <a:t>The </a:t>
            </a:r>
            <a:r>
              <a:rPr lang="en-US" sz="2400" dirty="0"/>
              <a:t>effects depend upon the </a:t>
            </a:r>
            <a:r>
              <a:rPr lang="en-US" sz="2400" dirty="0">
                <a:solidFill>
                  <a:srgbClr val="0070C0"/>
                </a:solidFill>
              </a:rPr>
              <a:t>estrogen dose </a:t>
            </a:r>
            <a:r>
              <a:rPr lang="en-US" sz="2400" dirty="0"/>
              <a:t>and </a:t>
            </a:r>
            <a:r>
              <a:rPr lang="en-US" sz="2400" dirty="0" err="1">
                <a:solidFill>
                  <a:srgbClr val="0070C0"/>
                </a:solidFill>
              </a:rPr>
              <a:t>androgenicity</a:t>
            </a:r>
            <a:r>
              <a:rPr lang="en-US" sz="2400" dirty="0">
                <a:solidFill>
                  <a:srgbClr val="0070C0"/>
                </a:solidFill>
              </a:rPr>
              <a:t> of the progestin</a:t>
            </a:r>
            <a:r>
              <a:rPr lang="en-US" sz="2400" dirty="0" smtClean="0"/>
              <a:t>.</a:t>
            </a:r>
          </a:p>
          <a:p>
            <a:pPr marL="0" indent="0" algn="l" rtl="0">
              <a:buNone/>
            </a:pPr>
            <a:r>
              <a:rPr lang="en-US" sz="2400" dirty="0" smtClean="0"/>
              <a:t> 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70C0"/>
                </a:solidFill>
              </a:rPr>
              <a:t>Absence </a:t>
            </a:r>
            <a:r>
              <a:rPr lang="en-US" sz="2400" dirty="0">
                <a:solidFill>
                  <a:srgbClr val="0070C0"/>
                </a:solidFill>
              </a:rPr>
              <a:t>of pregnancy </a:t>
            </a:r>
            <a:r>
              <a:rPr lang="en-US" sz="2400" dirty="0"/>
              <a:t>should be documented before OCs are begun</a:t>
            </a:r>
            <a:r>
              <a:rPr lang="en-US" sz="2400" dirty="0" smtClean="0"/>
              <a:t>.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0" indent="0" rtl="0">
              <a:buNone/>
            </a:pPr>
            <a:r>
              <a:rPr lang="en-US" sz="1600" dirty="0">
                <a:solidFill>
                  <a:srgbClr val="0070C0"/>
                </a:solidFill>
              </a:rPr>
              <a:t>UPTODATE 2017</a:t>
            </a:r>
            <a:r>
              <a:rPr lang="en-US" sz="2400" dirty="0" smtClean="0"/>
              <a:t> </a:t>
            </a:r>
            <a:endParaRPr lang="en-US" sz="2400" dirty="0"/>
          </a:p>
          <a:p>
            <a:pPr marL="0" indent="0" algn="l">
              <a:buNone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7438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606" y="957943"/>
            <a:ext cx="8455396" cy="5083419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 smtClean="0"/>
              <a:t>For </a:t>
            </a:r>
            <a:r>
              <a:rPr lang="en-US" sz="2400" dirty="0"/>
              <a:t>women with PCOS who choose not to or cannot take </a:t>
            </a:r>
            <a:r>
              <a:rPr lang="en-US" sz="2400" dirty="0" err="1" smtClean="0"/>
              <a:t>Ocs</a:t>
            </a:r>
            <a:r>
              <a:rPr lang="en-US" sz="2400" dirty="0" smtClean="0"/>
              <a:t>: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>
                <a:hlinkClick r:id="rId2"/>
              </a:rPr>
              <a:t>Medroxyprogesterone </a:t>
            </a:r>
            <a:r>
              <a:rPr lang="en-US" sz="2400" dirty="0">
                <a:hlinkClick r:id="rId2"/>
              </a:rPr>
              <a:t>acetate</a:t>
            </a:r>
            <a:r>
              <a:rPr lang="en-US" sz="2400" dirty="0"/>
              <a:t> (5 to 10 mg) for 10 to 14 days every one to two months</a:t>
            </a:r>
            <a:r>
              <a:rPr lang="en-US" sz="2400" dirty="0" smtClean="0"/>
              <a:t>.</a:t>
            </a:r>
          </a:p>
          <a:p>
            <a:pPr marL="0" indent="0" algn="l" rtl="0">
              <a:buNone/>
            </a:pPr>
            <a:r>
              <a:rPr lang="en-US" sz="2400" dirty="0" smtClean="0"/>
              <a:t>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Natural </a:t>
            </a:r>
            <a:r>
              <a:rPr lang="en-US" sz="2400" dirty="0"/>
              <a:t>micronized </a:t>
            </a:r>
            <a:r>
              <a:rPr lang="en-US" sz="2400" dirty="0">
                <a:hlinkClick r:id="rId3"/>
              </a:rPr>
              <a:t>progesterone</a:t>
            </a:r>
            <a:r>
              <a:rPr lang="en-US" sz="2400" dirty="0"/>
              <a:t> 200 mg (given for the same duration every one to two months</a:t>
            </a:r>
            <a:r>
              <a:rPr lang="en-US" sz="2400" dirty="0" smtClean="0"/>
              <a:t>).</a:t>
            </a:r>
          </a:p>
          <a:p>
            <a:pPr algn="l" rtl="0">
              <a:buFont typeface="Wingdings" panose="05000000000000000000" pitchFamily="2" charset="2"/>
              <a:buChar char="ü"/>
            </a:pPr>
            <a:endParaRPr lang="en-US" sz="2400" dirty="0"/>
          </a:p>
          <a:p>
            <a:pPr algn="l" rtl="0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0" indent="0" rtl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UPTODATE </a:t>
            </a:r>
            <a:r>
              <a:rPr lang="en-US" sz="1600" dirty="0">
                <a:solidFill>
                  <a:srgbClr val="0070C0"/>
                </a:solidFill>
              </a:rPr>
              <a:t>2017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94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063" y="1184365"/>
            <a:ext cx="8665029" cy="6433249"/>
          </a:xfrm>
        </p:spPr>
        <p:txBody>
          <a:bodyPr>
            <a:normAutofit/>
          </a:bodyPr>
          <a:lstStyle/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Patients should be made aware that </a:t>
            </a:r>
            <a:r>
              <a:rPr lang="en-US" sz="2400" dirty="0">
                <a:solidFill>
                  <a:srgbClr val="0070C0"/>
                </a:solidFill>
              </a:rPr>
              <a:t>progestin therapy alone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will </a:t>
            </a:r>
            <a:r>
              <a:rPr lang="en-US" sz="2400" dirty="0">
                <a:solidFill>
                  <a:srgbClr val="0070C0"/>
                </a:solidFill>
              </a:rPr>
              <a:t>not reduce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symptoms of </a:t>
            </a:r>
            <a:r>
              <a:rPr lang="en-US" sz="2400" dirty="0">
                <a:solidFill>
                  <a:srgbClr val="0070C0"/>
                </a:solidFill>
              </a:rPr>
              <a:t>acne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or </a:t>
            </a:r>
            <a:r>
              <a:rPr lang="en-US" sz="2400" dirty="0">
                <a:solidFill>
                  <a:srgbClr val="0070C0"/>
                </a:solidFill>
              </a:rPr>
              <a:t>hirsutism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, nor will it provide </a:t>
            </a:r>
            <a:r>
              <a:rPr lang="en-US" sz="2400" dirty="0">
                <a:solidFill>
                  <a:srgbClr val="0070C0"/>
                </a:solidFill>
              </a:rPr>
              <a:t>contraception</a:t>
            </a:r>
            <a:r>
              <a:rPr lang="en-US" sz="2400" dirty="0" smtClean="0">
                <a:solidFill>
                  <a:srgbClr val="0070C0"/>
                </a:solidFill>
              </a:rPr>
              <a:t>.</a:t>
            </a:r>
          </a:p>
          <a:p>
            <a:pPr marL="0" lvl="0" indent="0" algn="l" rtl="0">
              <a:buClr>
                <a:srgbClr val="90C226"/>
              </a:buClr>
              <a:buNone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However, </a:t>
            </a:r>
            <a:r>
              <a:rPr lang="en-US" sz="2400" dirty="0">
                <a:solidFill>
                  <a:srgbClr val="0070C0"/>
                </a:solidFill>
              </a:rPr>
              <a:t>continuous progestin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therapy with </a:t>
            </a:r>
            <a:r>
              <a:rPr lang="en-US" sz="2400" dirty="0" err="1">
                <a:solidFill>
                  <a:srgbClr val="0070C0"/>
                </a:solidFill>
                <a:hlinkClick r:id="rId2"/>
              </a:rPr>
              <a:t>norethindrone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0.35 mg daily provides both </a:t>
            </a:r>
            <a:r>
              <a:rPr lang="en-US" sz="2400" dirty="0">
                <a:solidFill>
                  <a:srgbClr val="0070C0"/>
                </a:solidFill>
              </a:rPr>
              <a:t>contraception and endometrial protection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. </a:t>
            </a:r>
            <a:endParaRPr lang="en-US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ü"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Levonorgestrel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-releasing </a:t>
            </a:r>
            <a:r>
              <a:rPr lang="en-US" sz="2400" dirty="0">
                <a:solidFill>
                  <a:srgbClr val="0070C0"/>
                </a:solidFill>
              </a:rPr>
              <a:t>IUDs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provides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both </a:t>
            </a:r>
            <a:r>
              <a:rPr lang="en-US" sz="2400" dirty="0">
                <a:solidFill>
                  <a:srgbClr val="0070C0"/>
                </a:solidFill>
              </a:rPr>
              <a:t>endometrial protection and </a:t>
            </a:r>
            <a:r>
              <a:rPr lang="en-US" sz="2400" dirty="0" smtClean="0">
                <a:solidFill>
                  <a:srgbClr val="0070C0"/>
                </a:solidFill>
              </a:rPr>
              <a:t>contraception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marL="0" lvl="0" indent="0" rtl="0">
              <a:buClr>
                <a:srgbClr val="90C226"/>
              </a:buClr>
              <a:buNone/>
            </a:pPr>
            <a:r>
              <a:rPr lang="en-US" sz="1600" dirty="0">
                <a:solidFill>
                  <a:srgbClr val="0070C0"/>
                </a:solidFill>
              </a:rPr>
              <a:t>UPTODATE 2017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marL="0" lvl="0" indent="0" algn="l" rtl="0">
              <a:buClr>
                <a:srgbClr val="90C226"/>
              </a:buClr>
              <a:buNone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fa-IR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55763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46" y="1419497"/>
            <a:ext cx="5512525" cy="4014651"/>
          </a:xfrm>
        </p:spPr>
      </p:pic>
    </p:spTree>
    <p:extLst>
      <p:ext uri="{BB962C8B-B14F-4D97-AF65-F5344CB8AC3E}">
        <p14:creationId xmlns:p14="http://schemas.microsoft.com/office/powerpoint/2010/main" val="34314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6" y="1140823"/>
            <a:ext cx="8577316" cy="4900539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Metformin:</a:t>
            </a:r>
            <a:endParaRPr lang="en-US" sz="2800" dirty="0" smtClean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restore </a:t>
            </a:r>
            <a:r>
              <a:rPr lang="en-US" sz="2400" dirty="0">
                <a:solidFill>
                  <a:srgbClr val="0070C0"/>
                </a:solidFill>
              </a:rPr>
              <a:t>menstrual </a:t>
            </a:r>
            <a:r>
              <a:rPr lang="en-US" sz="2400" dirty="0" err="1">
                <a:solidFill>
                  <a:srgbClr val="0070C0"/>
                </a:solidFill>
              </a:rPr>
              <a:t>cyclicity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as it restores </a:t>
            </a:r>
            <a:r>
              <a:rPr lang="en-US" sz="2400" dirty="0">
                <a:solidFill>
                  <a:srgbClr val="0070C0"/>
                </a:solidFill>
              </a:rPr>
              <a:t>ovulatory menses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30 </a:t>
            </a:r>
            <a:r>
              <a:rPr lang="en-US" sz="2400" dirty="0">
                <a:solidFill>
                  <a:srgbClr val="0070C0"/>
                </a:solidFill>
              </a:rPr>
              <a:t>to 50 </a:t>
            </a:r>
            <a:r>
              <a:rPr lang="en-US" sz="2400" dirty="0" smtClean="0"/>
              <a:t>%)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Endometrial </a:t>
            </a:r>
            <a:r>
              <a:rPr lang="en-US" sz="2400" dirty="0"/>
              <a:t>protection is less well </a:t>
            </a:r>
            <a:r>
              <a:rPr lang="en-US" sz="2400" dirty="0" smtClean="0"/>
              <a:t>established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second-line</a:t>
            </a:r>
            <a:r>
              <a:rPr lang="en-US" sz="2400" dirty="0" smtClean="0"/>
              <a:t> therapy</a:t>
            </a:r>
          </a:p>
          <a:p>
            <a:pPr marL="0" indent="0" algn="l" rtl="0">
              <a:buNone/>
            </a:pPr>
            <a:r>
              <a:rPr lang="en-US" sz="2400" dirty="0" smtClean="0"/>
              <a:t>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 smtClean="0"/>
              <a:t>When </a:t>
            </a:r>
            <a:r>
              <a:rPr lang="en-US" sz="2400" dirty="0">
                <a:hlinkClick r:id="rId2"/>
              </a:rPr>
              <a:t>metformin</a:t>
            </a:r>
            <a:r>
              <a:rPr lang="en-US" sz="2400" dirty="0"/>
              <a:t> is </a:t>
            </a:r>
            <a:r>
              <a:rPr lang="en-US" sz="2400" dirty="0" smtClean="0"/>
              <a:t>used : monitoring </a:t>
            </a:r>
            <a:r>
              <a:rPr lang="en-US" sz="2400" dirty="0"/>
              <a:t>to confirm </a:t>
            </a:r>
            <a:r>
              <a:rPr lang="en-US" sz="2400" dirty="0" smtClean="0"/>
              <a:t>ovulation : with </a:t>
            </a:r>
            <a:r>
              <a:rPr lang="en-US" sz="2400" dirty="0"/>
              <a:t>luteal phase serum </a:t>
            </a:r>
            <a:r>
              <a:rPr lang="en-US" sz="2400" dirty="0">
                <a:hlinkClick r:id="rId3"/>
              </a:rPr>
              <a:t>progesterone</a:t>
            </a:r>
            <a:r>
              <a:rPr lang="en-US" sz="2400" dirty="0"/>
              <a:t> measurements or transvaginal ultrasound</a:t>
            </a:r>
            <a:r>
              <a:rPr lang="en-US" sz="2400" dirty="0" smtClean="0"/>
              <a:t>.</a:t>
            </a:r>
          </a:p>
          <a:p>
            <a:pPr marL="0" lvl="0" indent="0" rtl="0">
              <a:buClr>
                <a:srgbClr val="90C226"/>
              </a:buClr>
              <a:buNone/>
            </a:pPr>
            <a:r>
              <a:rPr lang="en-US" sz="1600" dirty="0">
                <a:solidFill>
                  <a:srgbClr val="0070C0"/>
                </a:solidFill>
              </a:rPr>
              <a:t>UPTODATE 2017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marL="0" indent="0" algn="l" rtl="0">
              <a:buNone/>
            </a:pPr>
            <a:r>
              <a:rPr lang="en-US" sz="2400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72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822" y="574766"/>
            <a:ext cx="8133179" cy="1346926"/>
          </a:xfrm>
        </p:spPr>
        <p:txBody>
          <a:bodyPr/>
          <a:lstStyle/>
          <a:p>
            <a:r>
              <a:rPr lang="en-US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Androgen excess</a:t>
            </a:r>
            <a:endParaRPr lang="fa-IR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806" y="1584960"/>
            <a:ext cx="8760196" cy="5273039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800" dirty="0" smtClean="0">
                <a:solidFill>
                  <a:schemeClr val="accent5"/>
                </a:solidFill>
              </a:rPr>
              <a:t>   </a:t>
            </a:r>
            <a:r>
              <a:rPr lang="en-US" sz="3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Hirsutism</a:t>
            </a:r>
            <a:r>
              <a:rPr lang="en-US" sz="3000" dirty="0"/>
              <a:t> </a:t>
            </a:r>
            <a:r>
              <a:rPr lang="en-US" sz="3000" dirty="0" smtClean="0"/>
              <a:t>: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</a:rPr>
              <a:t>Estrogen-progestin </a:t>
            </a:r>
            <a:r>
              <a:rPr lang="en-US" sz="2400" dirty="0">
                <a:solidFill>
                  <a:srgbClr val="0070C0"/>
                </a:solidFill>
              </a:rPr>
              <a:t>contraceptive </a:t>
            </a:r>
            <a:r>
              <a:rPr lang="en-US" sz="2400" dirty="0" smtClean="0"/>
              <a:t>is the </a:t>
            </a:r>
            <a:r>
              <a:rPr lang="en-US" sz="2400" dirty="0">
                <a:solidFill>
                  <a:srgbClr val="0070C0"/>
                </a:solidFill>
              </a:rPr>
              <a:t>first-line</a:t>
            </a:r>
            <a:r>
              <a:rPr lang="en-US" sz="2400" dirty="0"/>
              <a:t> therapy for </a:t>
            </a:r>
            <a:r>
              <a:rPr lang="en-US" sz="2400" dirty="0">
                <a:solidFill>
                  <a:srgbClr val="0070C0"/>
                </a:solidFill>
              </a:rPr>
              <a:t>menstrual irregularities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70C0"/>
                </a:solidFill>
              </a:rPr>
              <a:t>hirsutism</a:t>
            </a:r>
            <a:r>
              <a:rPr lang="en-US" sz="2400" dirty="0"/>
              <a:t> </a:t>
            </a:r>
            <a:r>
              <a:rPr lang="en-US" sz="2400" dirty="0" smtClean="0"/>
              <a:t>.</a:t>
            </a:r>
          </a:p>
          <a:p>
            <a:pPr marL="0" indent="0" algn="l" rtl="0">
              <a:buNone/>
            </a:pP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/>
              <a:t>An </a:t>
            </a:r>
            <a:r>
              <a:rPr lang="en-US" sz="2400" dirty="0">
                <a:solidFill>
                  <a:schemeClr val="accent5"/>
                </a:solidFill>
              </a:rPr>
              <a:t>antiandrogen </a:t>
            </a:r>
            <a:r>
              <a:rPr lang="en-US" sz="2400" dirty="0"/>
              <a:t>is then added </a:t>
            </a:r>
            <a:r>
              <a:rPr lang="en-US" sz="2400" dirty="0">
                <a:solidFill>
                  <a:schemeClr val="accent5"/>
                </a:solidFill>
              </a:rPr>
              <a:t>after six months </a:t>
            </a:r>
            <a:r>
              <a:rPr lang="en-US" sz="2400" dirty="0"/>
              <a:t>if the cosmetic response is suboptimal </a:t>
            </a:r>
            <a:r>
              <a:rPr lang="en-US" sz="2400" dirty="0" smtClean="0"/>
              <a:t>.</a:t>
            </a:r>
          </a:p>
          <a:p>
            <a:pPr marL="0" indent="0" algn="l" rtl="0">
              <a:buNone/>
            </a:pPr>
            <a:r>
              <a:rPr lang="en-US" sz="2400" dirty="0" smtClean="0"/>
              <a:t>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/>
              <a:t>OCs </a:t>
            </a:r>
            <a:r>
              <a:rPr lang="en-US" sz="2400" dirty="0"/>
              <a:t>and an antiandrogen may sometimes be started </a:t>
            </a:r>
            <a:r>
              <a:rPr lang="en-US" sz="2400" dirty="0">
                <a:solidFill>
                  <a:schemeClr val="accent2"/>
                </a:solidFill>
              </a:rPr>
              <a:t>simultaneously</a:t>
            </a:r>
            <a:r>
              <a:rPr lang="en-US" sz="2400" dirty="0"/>
              <a:t> at the outset, particularly when the </a:t>
            </a:r>
            <a:r>
              <a:rPr lang="en-US" sz="2400" dirty="0">
                <a:solidFill>
                  <a:schemeClr val="accent2"/>
                </a:solidFill>
              </a:rPr>
              <a:t>cutaneous manifestations </a:t>
            </a:r>
            <a:r>
              <a:rPr lang="en-US" sz="2400" dirty="0">
                <a:solidFill>
                  <a:schemeClr val="tx1"/>
                </a:solidFill>
              </a:rPr>
              <a:t>are particularly </a:t>
            </a:r>
            <a:r>
              <a:rPr lang="en-US" sz="2400" dirty="0">
                <a:solidFill>
                  <a:schemeClr val="accent2"/>
                </a:solidFill>
              </a:rPr>
              <a:t>bothersome </a:t>
            </a:r>
            <a:r>
              <a:rPr lang="en-US" sz="2400" dirty="0">
                <a:solidFill>
                  <a:schemeClr val="tx1"/>
                </a:solidFill>
              </a:rPr>
              <a:t>to the patient</a:t>
            </a:r>
            <a:r>
              <a:rPr lang="en-US" sz="2400" dirty="0" smtClean="0"/>
              <a:t>.</a:t>
            </a:r>
          </a:p>
          <a:p>
            <a:pPr marL="0" indent="0" algn="l" rtl="0">
              <a:buNone/>
            </a:pPr>
            <a:r>
              <a:rPr lang="en-US" sz="2400" dirty="0" smtClean="0"/>
              <a:t> 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60931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6" y="1297577"/>
            <a:ext cx="8673111" cy="4830871"/>
          </a:xfrm>
        </p:spPr>
        <p:txBody>
          <a:bodyPr>
            <a:normAutofit lnSpcReduction="10000"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 smtClean="0"/>
              <a:t>If </a:t>
            </a:r>
            <a:r>
              <a:rPr lang="en-US" sz="2800" dirty="0"/>
              <a:t>contraindications to </a:t>
            </a:r>
            <a:r>
              <a:rPr lang="en-US" sz="2800" dirty="0" err="1" smtClean="0"/>
              <a:t>Ocs</a:t>
            </a:r>
            <a:r>
              <a:rPr lang="en-US" sz="2800" dirty="0" smtClean="0"/>
              <a:t>:</a:t>
            </a:r>
          </a:p>
          <a:p>
            <a:pPr marL="0" indent="0" algn="l" rtl="0">
              <a:buNone/>
            </a:pPr>
            <a:endParaRPr lang="en-US" sz="2800" dirty="0" smtClean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dirty="0" smtClean="0">
                <a:hlinkClick r:id="rId2"/>
              </a:rPr>
              <a:t>spironolactone</a:t>
            </a:r>
            <a:r>
              <a:rPr lang="en-US" sz="2800" dirty="0" smtClean="0"/>
              <a:t> alone</a:t>
            </a:r>
          </a:p>
          <a:p>
            <a:pPr marL="0" indent="0" algn="l" rtl="0">
              <a:buNone/>
            </a:pPr>
            <a:endParaRPr lang="en-US" sz="2800" dirty="0" smtClean="0"/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800" dirty="0" smtClean="0"/>
              <a:t> </a:t>
            </a:r>
            <a:r>
              <a:rPr lang="en-US" sz="2800" dirty="0">
                <a:solidFill>
                  <a:srgbClr val="0070C0"/>
                </a:solidFill>
              </a:rPr>
              <a:t>progestin </a:t>
            </a:r>
            <a:r>
              <a:rPr lang="en-US" sz="2800" dirty="0"/>
              <a:t>therapy is often </a:t>
            </a:r>
            <a:r>
              <a:rPr lang="en-US" sz="2800" dirty="0">
                <a:solidFill>
                  <a:srgbClr val="0070C0"/>
                </a:solidFill>
              </a:rPr>
              <a:t>needed</a:t>
            </a:r>
            <a:r>
              <a:rPr lang="en-US" sz="2800" dirty="0" smtClean="0">
                <a:solidFill>
                  <a:srgbClr val="0070C0"/>
                </a:solidFill>
              </a:rPr>
              <a:t>.</a:t>
            </a:r>
          </a:p>
          <a:p>
            <a:pPr algn="l" rtl="0"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070C0"/>
              </a:solidFill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en-US" sz="2800" dirty="0" smtClean="0">
              <a:solidFill>
                <a:srgbClr val="0070C0"/>
              </a:solidFill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en-US" sz="2800" dirty="0">
              <a:solidFill>
                <a:srgbClr val="0070C0"/>
              </a:solidFill>
            </a:endParaRPr>
          </a:p>
          <a:p>
            <a:pPr marL="0" lvl="0" indent="0" rtl="0">
              <a:buClr>
                <a:srgbClr val="90C226"/>
              </a:buClr>
              <a:buNone/>
            </a:pPr>
            <a:r>
              <a:rPr lang="en-US" sz="1600" dirty="0">
                <a:solidFill>
                  <a:srgbClr val="0070C0"/>
                </a:solidFill>
              </a:rPr>
              <a:t>UPTODATE 2017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marL="0" indent="0" algn="l" rtl="0">
              <a:buNone/>
            </a:pP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41186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91" y="975360"/>
            <a:ext cx="8673111" cy="5882639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 of oral </a:t>
            </a:r>
            <a:r>
              <a:rPr lang="en-US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contraceptive</a:t>
            </a:r>
            <a:r>
              <a:rPr lang="en-US" dirty="0" smtClean="0"/>
              <a:t>:</a:t>
            </a:r>
          </a:p>
          <a:p>
            <a:pPr marL="0" indent="0" algn="l">
              <a:buNone/>
            </a:pPr>
            <a:r>
              <a:rPr lang="en-US" dirty="0"/>
              <a:t> </a:t>
            </a:r>
            <a:endParaRPr lang="en-US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/>
              <a:t>An </a:t>
            </a:r>
            <a:r>
              <a:rPr lang="en-US" sz="2400" dirty="0"/>
              <a:t>OC containing 20 mcg of </a:t>
            </a:r>
            <a:r>
              <a:rPr lang="en-US" sz="2400" dirty="0" err="1">
                <a:solidFill>
                  <a:srgbClr val="0070C0"/>
                </a:solidFill>
              </a:rPr>
              <a:t>ethinyl</a:t>
            </a:r>
            <a:r>
              <a:rPr lang="en-US" sz="2400" dirty="0">
                <a:solidFill>
                  <a:srgbClr val="0070C0"/>
                </a:solidFill>
              </a:rPr>
              <a:t> estradiol </a:t>
            </a:r>
            <a:r>
              <a:rPr lang="en-US" sz="2400" dirty="0" smtClean="0"/>
              <a:t>+ a </a:t>
            </a:r>
            <a:r>
              <a:rPr lang="en-US" sz="2400" dirty="0">
                <a:solidFill>
                  <a:srgbClr val="0070C0"/>
                </a:solidFill>
              </a:rPr>
              <a:t>progestin</a:t>
            </a:r>
            <a:r>
              <a:rPr lang="en-US" sz="2400" dirty="0"/>
              <a:t> with </a:t>
            </a:r>
            <a:r>
              <a:rPr lang="en-US" sz="2400" dirty="0">
                <a:solidFill>
                  <a:srgbClr val="0070C0"/>
                </a:solidFill>
              </a:rPr>
              <a:t>minimal </a:t>
            </a:r>
            <a:r>
              <a:rPr lang="en-US" sz="2400" dirty="0" err="1">
                <a:solidFill>
                  <a:srgbClr val="0070C0"/>
                </a:solidFill>
              </a:rPr>
              <a:t>androgenicity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(such as </a:t>
            </a:r>
            <a:r>
              <a:rPr lang="en-US" sz="2400" dirty="0" err="1">
                <a:solidFill>
                  <a:srgbClr val="0070C0"/>
                </a:solidFill>
              </a:rPr>
              <a:t>norgestimate</a:t>
            </a:r>
            <a:r>
              <a:rPr lang="en-US" sz="2400" dirty="0" smtClean="0"/>
              <a:t>).</a:t>
            </a:r>
          </a:p>
          <a:p>
            <a:pPr marL="0" indent="0" algn="l" rtl="0">
              <a:buNone/>
            </a:pPr>
            <a:r>
              <a:rPr lang="en-US" sz="2400" dirty="0" smtClean="0"/>
              <a:t>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/>
              <a:t>Other </a:t>
            </a:r>
            <a:r>
              <a:rPr lang="en-US" sz="2400" dirty="0" err="1"/>
              <a:t>progestins</a:t>
            </a:r>
            <a:r>
              <a:rPr lang="en-US" sz="2400" dirty="0"/>
              <a:t> </a:t>
            </a:r>
            <a:r>
              <a:rPr lang="en-US" sz="2400" dirty="0" smtClean="0"/>
              <a:t>: </a:t>
            </a:r>
            <a:r>
              <a:rPr lang="en-US" sz="2400" dirty="0" err="1" smtClean="0">
                <a:solidFill>
                  <a:srgbClr val="0070C0"/>
                </a:solidFill>
              </a:rPr>
              <a:t>desogestrel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dirty="0" err="1">
                <a:solidFill>
                  <a:srgbClr val="0070C0"/>
                </a:solidFill>
              </a:rPr>
              <a:t>drospirenone</a:t>
            </a:r>
            <a:r>
              <a:rPr lang="en-US" sz="2400" dirty="0"/>
              <a:t>, but both have been associated with a possible higher risk of </a:t>
            </a:r>
            <a:r>
              <a:rPr lang="en-US" sz="2400" dirty="0" smtClean="0">
                <a:solidFill>
                  <a:srgbClr val="0070C0"/>
                </a:solidFill>
              </a:rPr>
              <a:t>VTE</a:t>
            </a:r>
            <a:r>
              <a:rPr lang="en-US" sz="2400" dirty="0" smtClean="0"/>
              <a:t>.</a:t>
            </a:r>
          </a:p>
          <a:p>
            <a:pPr marL="0" indent="0" algn="l" rtl="0">
              <a:buNone/>
            </a:pP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/>
              <a:t>OCs </a:t>
            </a:r>
            <a:r>
              <a:rPr lang="en-US" sz="2400" dirty="0"/>
              <a:t>containing one of the original </a:t>
            </a:r>
            <a:r>
              <a:rPr lang="en-US" sz="2400" dirty="0" err="1"/>
              <a:t>progestins</a:t>
            </a:r>
            <a:r>
              <a:rPr lang="en-US" sz="2400" dirty="0"/>
              <a:t>, </a:t>
            </a:r>
            <a:r>
              <a:rPr lang="en-US" sz="2400" dirty="0" err="1">
                <a:hlinkClick r:id="rId2"/>
              </a:rPr>
              <a:t>norethindrone</a:t>
            </a:r>
            <a:r>
              <a:rPr lang="en-US" sz="2400" dirty="0"/>
              <a:t> or </a:t>
            </a:r>
            <a:r>
              <a:rPr lang="en-US" sz="2400" dirty="0" err="1">
                <a:solidFill>
                  <a:schemeClr val="accent2"/>
                </a:solidFill>
              </a:rPr>
              <a:t>norethindrone</a:t>
            </a:r>
            <a:r>
              <a:rPr lang="en-US" sz="2400" dirty="0">
                <a:solidFill>
                  <a:schemeClr val="accent2"/>
                </a:solidFill>
              </a:rPr>
              <a:t> acetate</a:t>
            </a:r>
            <a:r>
              <a:rPr lang="en-US" sz="2400" dirty="0"/>
              <a:t>, are also good options; while they are </a:t>
            </a:r>
            <a:r>
              <a:rPr lang="en-US" sz="2400" dirty="0">
                <a:solidFill>
                  <a:schemeClr val="accent2"/>
                </a:solidFill>
              </a:rPr>
              <a:t>not as low in </a:t>
            </a:r>
            <a:r>
              <a:rPr lang="en-US" sz="2400" dirty="0" err="1">
                <a:solidFill>
                  <a:schemeClr val="accent2"/>
                </a:solidFill>
              </a:rPr>
              <a:t>androgenicity</a:t>
            </a:r>
            <a:r>
              <a:rPr lang="en-US" sz="2400" dirty="0"/>
              <a:t>, they have </a:t>
            </a:r>
            <a:r>
              <a:rPr lang="en-US" sz="2400" dirty="0">
                <a:solidFill>
                  <a:schemeClr val="accent2"/>
                </a:solidFill>
              </a:rPr>
              <a:t>not </a:t>
            </a:r>
            <a:r>
              <a:rPr lang="en-US" sz="2400" dirty="0"/>
              <a:t>been associated with excess </a:t>
            </a:r>
            <a:r>
              <a:rPr lang="en-US" sz="2400" dirty="0">
                <a:solidFill>
                  <a:schemeClr val="accent2"/>
                </a:solidFill>
              </a:rPr>
              <a:t>VTE risk</a:t>
            </a:r>
            <a:r>
              <a:rPr lang="en-US" dirty="0" smtClean="0"/>
              <a:t>.</a:t>
            </a:r>
          </a:p>
          <a:p>
            <a:pPr marL="0" lvl="0" indent="0" rtl="0">
              <a:buClr>
                <a:srgbClr val="90C226"/>
              </a:buClr>
              <a:buNone/>
            </a:pPr>
            <a:r>
              <a:rPr lang="en-US" sz="1600" dirty="0">
                <a:solidFill>
                  <a:srgbClr val="0070C0"/>
                </a:solidFill>
              </a:rPr>
              <a:t>UPTODATE 2017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marL="0" indent="0" algn="l" rtl="0">
              <a:buNone/>
            </a:pPr>
            <a:r>
              <a:rPr lang="en-US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059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812" y="1654629"/>
            <a:ext cx="8638276" cy="4935373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Higher doses </a:t>
            </a:r>
            <a:r>
              <a:rPr lang="en-US" sz="2400" dirty="0"/>
              <a:t>of </a:t>
            </a:r>
            <a:r>
              <a:rPr lang="en-US" sz="2400" dirty="0" err="1">
                <a:solidFill>
                  <a:srgbClr val="0070C0"/>
                </a:solidFill>
              </a:rPr>
              <a:t>ethinyl</a:t>
            </a:r>
            <a:r>
              <a:rPr lang="en-US" sz="2400" dirty="0">
                <a:solidFill>
                  <a:srgbClr val="0070C0"/>
                </a:solidFill>
              </a:rPr>
              <a:t> estradiol </a:t>
            </a:r>
            <a:r>
              <a:rPr lang="en-US" sz="2400" dirty="0"/>
              <a:t>(30 to 35 mcg) are needed in some women </a:t>
            </a:r>
            <a:r>
              <a:rPr lang="en-US" sz="2400" dirty="0" smtClean="0"/>
              <a:t>for:</a:t>
            </a:r>
          </a:p>
          <a:p>
            <a:pPr marL="0" indent="0" algn="l" rtl="0">
              <a:buNone/>
            </a:pPr>
            <a:r>
              <a:rPr lang="en-US" sz="2400" dirty="0" smtClean="0"/>
              <a:t>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optimal </a:t>
            </a:r>
            <a:r>
              <a:rPr lang="en-US" sz="2400" dirty="0">
                <a:solidFill>
                  <a:srgbClr val="0070C0"/>
                </a:solidFill>
              </a:rPr>
              <a:t>suppression </a:t>
            </a:r>
            <a:r>
              <a:rPr lang="en-US" sz="2400" dirty="0"/>
              <a:t>of ovarian androgens </a:t>
            </a: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management </a:t>
            </a:r>
            <a:r>
              <a:rPr lang="en-US" sz="2400" dirty="0"/>
              <a:t>of </a:t>
            </a:r>
            <a:r>
              <a:rPr lang="en-US" sz="2400" dirty="0" err="1">
                <a:solidFill>
                  <a:srgbClr val="0070C0"/>
                </a:solidFill>
              </a:rPr>
              <a:t>hyperandrogenic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symptoms. 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2907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475" y="766355"/>
            <a:ext cx="8699236" cy="5440472"/>
          </a:xfrm>
        </p:spPr>
        <p:txBody>
          <a:bodyPr>
            <a:normAutofit lnSpcReduction="10000"/>
          </a:bodyPr>
          <a:lstStyle/>
          <a:p>
            <a:pPr marL="0" indent="0" algn="l" rtl="0">
              <a:buNone/>
            </a:pPr>
            <a:r>
              <a:rPr lang="en-US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Antiandrogens </a:t>
            </a:r>
            <a:r>
              <a:rPr lang="en-US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l" rtl="0">
              <a:buNone/>
            </a:pPr>
            <a:endParaRPr lang="en-US" sz="2800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 smtClean="0"/>
              <a:t>After </a:t>
            </a:r>
            <a:r>
              <a:rPr lang="en-US" sz="2400" dirty="0"/>
              <a:t>six months, if </a:t>
            </a:r>
            <a:r>
              <a:rPr lang="en-US" sz="2400" dirty="0" smtClean="0"/>
              <a:t>it is </a:t>
            </a:r>
            <a:r>
              <a:rPr lang="en-US" sz="2400" dirty="0"/>
              <a:t>not satisfied </a:t>
            </a:r>
            <a:r>
              <a:rPr lang="en-US" sz="2400" dirty="0" smtClean="0"/>
              <a:t>clinical </a:t>
            </a:r>
            <a:r>
              <a:rPr lang="en-US" sz="2400" dirty="0"/>
              <a:t>response to OC monotherapy </a:t>
            </a:r>
            <a:r>
              <a:rPr lang="en-US" sz="2400" dirty="0" smtClean="0"/>
              <a:t>              add: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>
                <a:hlinkClick r:id="rId2"/>
              </a:rPr>
              <a:t>spironolactone</a:t>
            </a:r>
            <a:r>
              <a:rPr lang="en-US" sz="2400" dirty="0" smtClean="0"/>
              <a:t> 50 to 100 mg twice daily.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>
                <a:hlinkClick r:id="rId3"/>
              </a:rPr>
              <a:t>finasteride</a:t>
            </a:r>
            <a:r>
              <a:rPr lang="en-US" sz="2400" dirty="0" smtClean="0"/>
              <a:t> 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err="1" smtClean="0">
                <a:hlinkClick r:id="rId4"/>
              </a:rPr>
              <a:t>cyproterone</a:t>
            </a:r>
            <a:r>
              <a:rPr lang="en-US" sz="2400" dirty="0" smtClean="0">
                <a:hlinkClick r:id="rId4"/>
              </a:rPr>
              <a:t> </a:t>
            </a:r>
            <a:r>
              <a:rPr lang="en-US" sz="2400" dirty="0">
                <a:hlinkClick r:id="rId4"/>
              </a:rPr>
              <a:t>acetate</a:t>
            </a:r>
            <a:r>
              <a:rPr lang="en-US" sz="2400" dirty="0"/>
              <a:t> </a:t>
            </a:r>
            <a:r>
              <a:rPr lang="en-US" sz="2400" dirty="0" smtClean="0"/>
              <a:t>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err="1" smtClean="0">
                <a:hlinkClick r:id="rId5"/>
              </a:rPr>
              <a:t>Flutamide</a:t>
            </a:r>
            <a:r>
              <a:rPr lang="en-US" sz="2400" dirty="0" smtClean="0"/>
              <a:t> (potential hepatotoxicity).</a:t>
            </a:r>
          </a:p>
          <a:p>
            <a:pPr algn="l" rtl="0">
              <a:buFont typeface="Wingdings" panose="05000000000000000000" pitchFamily="2" charset="2"/>
              <a:buChar char="ü"/>
            </a:pPr>
            <a:endParaRPr lang="en-US" sz="2400" dirty="0"/>
          </a:p>
          <a:p>
            <a:pPr algn="l" rtl="0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marL="0" lvl="0" indent="0" rtl="0">
              <a:buClr>
                <a:srgbClr val="90C226"/>
              </a:buClr>
              <a:buNone/>
            </a:pPr>
            <a:r>
              <a:rPr lang="en-US" sz="1600" dirty="0">
                <a:solidFill>
                  <a:srgbClr val="0070C0"/>
                </a:solidFill>
              </a:rPr>
              <a:t>UPTODATE 2017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marL="0" indent="0" algn="l" rtl="0">
              <a:buNone/>
            </a:pPr>
            <a:r>
              <a:rPr lang="en-US" sz="2400" dirty="0" smtClean="0"/>
              <a:t> </a:t>
            </a:r>
          </a:p>
          <a:p>
            <a:pPr algn="l" rtl="0">
              <a:buFont typeface="Wingdings" panose="05000000000000000000" pitchFamily="2" charset="2"/>
              <a:buChar char="ü"/>
            </a:pPr>
            <a:endParaRPr lang="en-US" sz="2400" dirty="0"/>
          </a:p>
          <a:p>
            <a:pPr algn="l" rtl="0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ü"/>
            </a:pPr>
            <a:endParaRPr lang="fa-IR" sz="2400" dirty="0"/>
          </a:p>
        </p:txBody>
      </p:sp>
      <p:sp>
        <p:nvSpPr>
          <p:cNvPr id="4" name="Right Arrow 3"/>
          <p:cNvSpPr/>
          <p:nvPr/>
        </p:nvSpPr>
        <p:spPr>
          <a:xfrm>
            <a:off x="3483429" y="2246811"/>
            <a:ext cx="978408" cy="174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035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326" y="1550125"/>
            <a:ext cx="8116388" cy="4491237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0070C0"/>
                </a:solidFill>
              </a:rPr>
              <a:t>GnRH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agonists</a:t>
            </a:r>
          </a:p>
          <a:p>
            <a:pPr algn="l" rtl="0"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0070C0"/>
              </a:solidFill>
            </a:endParaRPr>
          </a:p>
          <a:p>
            <a:pPr marL="0" indent="0" algn="l" rtl="0">
              <a:buNone/>
            </a:pP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 smtClean="0">
                <a:hlinkClick r:id="rId2"/>
              </a:rPr>
              <a:t>Metformin</a:t>
            </a: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q"/>
            </a:pPr>
            <a:endParaRPr lang="en-US" sz="2400" dirty="0"/>
          </a:p>
          <a:p>
            <a:pPr algn="l" rtl="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q"/>
            </a:pPr>
            <a:endParaRPr lang="en-US" sz="2400" dirty="0"/>
          </a:p>
          <a:p>
            <a:pPr algn="l" rtl="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marL="0" lvl="0" indent="0" rtl="0">
              <a:buClr>
                <a:srgbClr val="90C226"/>
              </a:buClr>
              <a:buNone/>
            </a:pPr>
            <a:r>
              <a:rPr lang="en-US" sz="1600" dirty="0">
                <a:solidFill>
                  <a:srgbClr val="0070C0"/>
                </a:solidFill>
              </a:rPr>
              <a:t>UPTODATE 2017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marL="0" indent="0" algn="l" rtl="0">
              <a:buNone/>
            </a:pP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q"/>
            </a:pPr>
            <a:endParaRPr lang="en-US" sz="2400" dirty="0"/>
          </a:p>
          <a:p>
            <a:pPr algn="l" rtl="0">
              <a:buFont typeface="Wingdings" panose="05000000000000000000" pitchFamily="2" charset="2"/>
              <a:buChar char="q"/>
            </a:pP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q"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35224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148" y="1149531"/>
            <a:ext cx="8411853" cy="4891831"/>
          </a:xfrm>
        </p:spPr>
        <p:txBody>
          <a:bodyPr>
            <a:normAutofit lnSpcReduction="10000"/>
          </a:bodyPr>
          <a:lstStyle/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Removal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of hair by mechanical means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shaving</a:t>
            </a: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Waxing</a:t>
            </a: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depilatories</a:t>
            </a: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electrolysis</a:t>
            </a: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laser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treatment. </a:t>
            </a:r>
            <a:endParaRPr lang="en-US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Vaniqa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</a:t>
            </a:r>
            <a:r>
              <a:rPr lang="en-US" sz="2400" dirty="0" err="1">
                <a:solidFill>
                  <a:prstClr val="black">
                    <a:lumMod val="75000"/>
                    <a:lumOff val="25000"/>
                  </a:prstClr>
                </a:solidFill>
                <a:hlinkClick r:id="rId2"/>
              </a:rPr>
              <a:t>eflornithine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hydrochloride cream 13.9%) is a topical drug that inhibits hair growth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ü"/>
            </a:pP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rtl="0">
              <a:buClr>
                <a:srgbClr val="90C226"/>
              </a:buClr>
              <a:buNone/>
            </a:pPr>
            <a:r>
              <a:rPr lang="en-US" sz="1600" dirty="0">
                <a:solidFill>
                  <a:srgbClr val="0070C0"/>
                </a:solidFill>
              </a:rPr>
              <a:t>UPTODATE 2017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marL="0" lvl="0" indent="0" algn="l" rtl="0">
              <a:buClr>
                <a:srgbClr val="90C226"/>
              </a:buClr>
              <a:buNone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8049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350" y="1480457"/>
            <a:ext cx="8768904" cy="485067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Metabolic abnormalities</a:t>
            </a:r>
          </a:p>
          <a:p>
            <a:pPr marL="0" indent="0" algn="l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Obesity:</a:t>
            </a:r>
          </a:p>
          <a:p>
            <a:pPr marL="0" indent="0" algn="l">
              <a:buNone/>
            </a:pPr>
            <a:endParaRPr lang="en-US" dirty="0"/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 smtClean="0"/>
              <a:t>Weight reduction             </a:t>
            </a:r>
            <a:r>
              <a:rPr lang="en-US" sz="2400" dirty="0"/>
              <a:t> </a:t>
            </a:r>
            <a:r>
              <a:rPr lang="en-US" sz="2400" dirty="0" smtClean="0"/>
              <a:t>using </a:t>
            </a:r>
            <a:r>
              <a:rPr lang="en-US" sz="2400" dirty="0"/>
              <a:t>calorie-restricted diets </a:t>
            </a:r>
            <a:r>
              <a:rPr lang="en-US" sz="2400" dirty="0" smtClean="0"/>
              <a:t>+ exercise</a:t>
            </a:r>
          </a:p>
          <a:p>
            <a:pPr algn="l" rtl="0">
              <a:buFont typeface="Wingdings" panose="05000000000000000000" pitchFamily="2" charset="2"/>
              <a:buChar char="v"/>
            </a:pPr>
            <a:endParaRPr lang="en-US" sz="2400" dirty="0"/>
          </a:p>
          <a:p>
            <a:pPr algn="l" rtl="0"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v"/>
            </a:pPr>
            <a:endParaRPr lang="en-US" sz="2400" dirty="0"/>
          </a:p>
          <a:p>
            <a:pPr algn="l" rtl="0"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 marL="0" lvl="0" indent="0" rtl="0">
              <a:buClr>
                <a:srgbClr val="90C226"/>
              </a:buClr>
              <a:buNone/>
            </a:pPr>
            <a:r>
              <a:rPr lang="en-US" sz="1600" dirty="0">
                <a:solidFill>
                  <a:srgbClr val="0070C0"/>
                </a:solidFill>
              </a:rPr>
              <a:t>UPTODATE 2017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marL="0" indent="0" algn="l" rtl="0">
              <a:buNone/>
            </a:pPr>
            <a:endParaRPr lang="fa-IR" sz="2400" dirty="0"/>
          </a:p>
        </p:txBody>
      </p:sp>
      <p:sp>
        <p:nvSpPr>
          <p:cNvPr id="4" name="Right Arrow 3"/>
          <p:cNvSpPr/>
          <p:nvPr/>
        </p:nvSpPr>
        <p:spPr>
          <a:xfrm>
            <a:off x="3492137" y="3120830"/>
            <a:ext cx="978408" cy="243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855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91" y="1471749"/>
            <a:ext cx="8673111" cy="4569613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dirty="0">
                <a:solidFill>
                  <a:srgbClr val="0070C0"/>
                </a:solidFill>
              </a:rPr>
              <a:t>Bariatric surgery</a:t>
            </a:r>
            <a:r>
              <a:rPr lang="en-US" dirty="0"/>
              <a:t> </a:t>
            </a:r>
            <a:r>
              <a:rPr lang="en-US" dirty="0" smtClean="0"/>
              <a:t>: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 smtClean="0"/>
              <a:t>In </a:t>
            </a:r>
            <a:r>
              <a:rPr lang="en-US" sz="2400" dirty="0"/>
              <a:t>one study of 17 obese women with PCOS with a mean </a:t>
            </a:r>
            <a:r>
              <a:rPr lang="en-US" sz="2400" dirty="0" smtClean="0">
                <a:solidFill>
                  <a:srgbClr val="0070C0"/>
                </a:solidFill>
              </a:rPr>
              <a:t>BMI </a:t>
            </a:r>
            <a:r>
              <a:rPr lang="en-US" sz="2400" dirty="0">
                <a:solidFill>
                  <a:srgbClr val="0070C0"/>
                </a:solidFill>
              </a:rPr>
              <a:t>of 50.7 </a:t>
            </a:r>
            <a:r>
              <a:rPr lang="en-US" sz="2400" dirty="0" smtClean="0">
                <a:solidFill>
                  <a:srgbClr val="0070C0"/>
                </a:solidFill>
              </a:rPr>
              <a:t>kg/m</a:t>
            </a:r>
            <a:r>
              <a:rPr lang="en-US" sz="2400" baseline="30000" dirty="0" smtClean="0">
                <a:solidFill>
                  <a:srgbClr val="0070C0"/>
                </a:solidFill>
              </a:rPr>
              <a:t>2</a:t>
            </a:r>
            <a:r>
              <a:rPr lang="en-US" sz="2400" dirty="0" smtClean="0">
                <a:solidFill>
                  <a:srgbClr val="0070C0"/>
                </a:solidFill>
              </a:rPr>
              <a:t>: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Mean </a:t>
            </a:r>
            <a:r>
              <a:rPr lang="en-US" sz="2400" dirty="0"/>
              <a:t>weight loss after 12 months of </a:t>
            </a:r>
            <a:r>
              <a:rPr lang="en-US" sz="2400" dirty="0">
                <a:solidFill>
                  <a:srgbClr val="0070C0"/>
                </a:solidFill>
              </a:rPr>
              <a:t>41±9 </a:t>
            </a:r>
            <a:r>
              <a:rPr lang="en-US" sz="2400" dirty="0" smtClean="0">
                <a:solidFill>
                  <a:srgbClr val="0070C0"/>
                </a:solidFill>
              </a:rPr>
              <a:t>kg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Restoration </a:t>
            </a:r>
            <a:r>
              <a:rPr lang="en-US" sz="2400" dirty="0"/>
              <a:t>of </a:t>
            </a:r>
            <a:r>
              <a:rPr lang="en-US" sz="2400" dirty="0">
                <a:solidFill>
                  <a:srgbClr val="0070C0"/>
                </a:solidFill>
              </a:rPr>
              <a:t>ovulatory </a:t>
            </a:r>
            <a:r>
              <a:rPr lang="en-US" sz="2400" dirty="0" smtClean="0">
                <a:solidFill>
                  <a:srgbClr val="0070C0"/>
                </a:solidFill>
              </a:rPr>
              <a:t>cycles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Improvements </a:t>
            </a:r>
            <a:r>
              <a:rPr lang="en-US" sz="2400" dirty="0"/>
              <a:t>in </a:t>
            </a:r>
            <a:r>
              <a:rPr lang="en-US" sz="2400" dirty="0">
                <a:solidFill>
                  <a:srgbClr val="0070C0"/>
                </a:solidFill>
              </a:rPr>
              <a:t>insulin </a:t>
            </a:r>
            <a:r>
              <a:rPr lang="en-US" sz="2400" dirty="0" smtClean="0">
                <a:solidFill>
                  <a:srgbClr val="0070C0"/>
                </a:solidFill>
              </a:rPr>
              <a:t>resistance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rgbClr val="0070C0"/>
                </a:solidFill>
              </a:rPr>
              <a:t>Hyperandrogenemia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0070C0"/>
                </a:solidFill>
              </a:rPr>
              <a:t>Hirsutism</a:t>
            </a:r>
            <a:r>
              <a:rPr lang="en-US" sz="2400" dirty="0" smtClean="0"/>
              <a:t> scores</a:t>
            </a:r>
          </a:p>
          <a:p>
            <a:pPr marL="0" lvl="0" indent="0" rtl="0">
              <a:buClr>
                <a:srgbClr val="90C226"/>
              </a:buClr>
              <a:buNone/>
            </a:pPr>
            <a:r>
              <a:rPr lang="en-US" sz="1600" dirty="0">
                <a:solidFill>
                  <a:srgbClr val="0070C0"/>
                </a:solidFill>
              </a:rPr>
              <a:t>UPTODATE 2017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marL="0" indent="0" algn="l" rtl="0">
              <a:buNone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30476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53737"/>
            <a:ext cx="8596668" cy="5686697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/>
              <a:t>These </a:t>
            </a:r>
            <a:r>
              <a:rPr lang="en-US" sz="2800" dirty="0">
                <a:solidFill>
                  <a:srgbClr val="0070C0"/>
                </a:solidFill>
              </a:rPr>
              <a:t>nests or islands of luteinized </a:t>
            </a:r>
            <a:r>
              <a:rPr lang="en-US" sz="2800" dirty="0"/>
              <a:t>theca cells are </a:t>
            </a:r>
            <a:r>
              <a:rPr lang="en-US" sz="2800" dirty="0">
                <a:solidFill>
                  <a:srgbClr val="0070C0"/>
                </a:solidFill>
              </a:rPr>
              <a:t>scattered throughout the stroma </a:t>
            </a:r>
            <a:r>
              <a:rPr lang="en-US" sz="2800" dirty="0"/>
              <a:t>of the ovary, rather than being </a:t>
            </a:r>
            <a:r>
              <a:rPr lang="en-US" sz="2800" dirty="0">
                <a:solidFill>
                  <a:schemeClr val="accent5"/>
                </a:solidFill>
              </a:rPr>
              <a:t>confined to areas around cystic follicles</a:t>
            </a:r>
            <a:r>
              <a:rPr lang="en-US" sz="2800" dirty="0"/>
              <a:t> as in the </a:t>
            </a:r>
            <a:r>
              <a:rPr lang="en-US" sz="2800" dirty="0" smtClean="0">
                <a:solidFill>
                  <a:schemeClr val="accent5"/>
                </a:solidFill>
              </a:rPr>
              <a:t>PCOS</a:t>
            </a:r>
            <a:r>
              <a:rPr lang="en-US" sz="2800" dirty="0" smtClean="0"/>
              <a:t>.</a:t>
            </a:r>
          </a:p>
          <a:p>
            <a:pPr marL="0" indent="0" algn="l" rtl="0">
              <a:buNone/>
            </a:pPr>
            <a:r>
              <a:rPr lang="en-US" sz="2800" dirty="0" smtClean="0"/>
              <a:t>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/>
              <a:t>result is </a:t>
            </a:r>
            <a:r>
              <a:rPr lang="en-US" sz="2800" dirty="0">
                <a:solidFill>
                  <a:srgbClr val="0070C0"/>
                </a:solidFill>
              </a:rPr>
              <a:t>greater</a:t>
            </a:r>
            <a:r>
              <a:rPr lang="en-US" sz="2800" dirty="0"/>
              <a:t> production of </a:t>
            </a:r>
            <a:r>
              <a:rPr lang="en-US" sz="2800" dirty="0">
                <a:solidFill>
                  <a:srgbClr val="0070C0"/>
                </a:solidFill>
              </a:rPr>
              <a:t>androgens</a:t>
            </a:r>
            <a:r>
              <a:rPr lang="en-US" sz="2800" dirty="0" smtClean="0"/>
              <a:t>.</a:t>
            </a:r>
          </a:p>
          <a:p>
            <a:pPr marL="0" indent="0" algn="l" rtl="0">
              <a:buNone/>
            </a:pPr>
            <a:r>
              <a:rPr lang="en-US" sz="2800" dirty="0" smtClean="0"/>
              <a:t> 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800" dirty="0" smtClean="0"/>
              <a:t>The </a:t>
            </a:r>
            <a:r>
              <a:rPr lang="en-US" sz="2800" dirty="0" smtClean="0">
                <a:solidFill>
                  <a:srgbClr val="0070C0"/>
                </a:solidFill>
              </a:rPr>
              <a:t>precise etiology </a:t>
            </a:r>
            <a:r>
              <a:rPr lang="en-US" sz="2800" dirty="0" smtClean="0"/>
              <a:t>of ovarian </a:t>
            </a:r>
            <a:r>
              <a:rPr lang="en-US" sz="2800" dirty="0" err="1" smtClean="0"/>
              <a:t>hyperthecosis</a:t>
            </a:r>
            <a:r>
              <a:rPr lang="en-US" sz="2800" dirty="0" smtClean="0"/>
              <a:t> is still </a:t>
            </a:r>
            <a:r>
              <a:rPr lang="en-US" sz="2800" dirty="0" smtClean="0">
                <a:solidFill>
                  <a:srgbClr val="0070C0"/>
                </a:solidFill>
              </a:rPr>
              <a:t>unclear</a:t>
            </a:r>
            <a:r>
              <a:rPr lang="en-US" sz="2800" dirty="0" smtClean="0"/>
              <a:t>.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0" lvl="0" indent="0" algn="ctr">
              <a:buClr>
                <a:srgbClr val="90C226"/>
              </a:buClr>
              <a:buNone/>
            </a:pPr>
            <a:r>
              <a:rPr lang="en-US" sz="2800" dirty="0" smtClean="0"/>
              <a:t>                                                           </a:t>
            </a:r>
            <a:r>
              <a:rPr lang="en-US" sz="1600" dirty="0">
                <a:solidFill>
                  <a:srgbClr val="0070C0"/>
                </a:solidFill>
              </a:rPr>
              <a:t>UPTODATE 2017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algn="l" rtl="0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algn="l" rtl="0">
              <a:buFont typeface="Wingdings" panose="05000000000000000000" pitchFamily="2" charset="2"/>
              <a:buChar char="Ø"/>
            </a:pP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32328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51" y="1193074"/>
            <a:ext cx="8690528" cy="5414345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Insulin resistance/type 2 diabetes </a:t>
            </a:r>
            <a:r>
              <a:rPr lang="en-US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l">
              <a:buNone/>
            </a:pPr>
            <a:endParaRPr lang="en-US" sz="2800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 err="1" smtClean="0"/>
              <a:t>Biguanides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>
                <a:hlinkClick r:id="rId2"/>
              </a:rPr>
              <a:t>metformin</a:t>
            </a:r>
            <a:r>
              <a:rPr lang="en-US" sz="2400" dirty="0"/>
              <a:t>) and </a:t>
            </a:r>
            <a:r>
              <a:rPr lang="en-US" sz="2400" dirty="0" err="1"/>
              <a:t>thiazolidinediones</a:t>
            </a:r>
            <a:r>
              <a:rPr lang="en-US" sz="2400" dirty="0"/>
              <a:t> (</a:t>
            </a:r>
            <a:r>
              <a:rPr lang="en-US" sz="2400" dirty="0">
                <a:hlinkClick r:id="rId3"/>
              </a:rPr>
              <a:t>pioglitazone</a:t>
            </a:r>
            <a:r>
              <a:rPr lang="en-US" sz="2400" dirty="0"/>
              <a:t>, </a:t>
            </a:r>
            <a:r>
              <a:rPr lang="en-US" sz="2400" dirty="0" smtClean="0">
                <a:hlinkClick r:id="rId4"/>
              </a:rPr>
              <a:t>rosiglitazone</a:t>
            </a:r>
            <a:r>
              <a:rPr lang="en-US" sz="2400" dirty="0" smtClean="0"/>
              <a:t>)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Reduce </a:t>
            </a:r>
            <a:r>
              <a:rPr lang="en-US" sz="2400" dirty="0">
                <a:solidFill>
                  <a:srgbClr val="0070C0"/>
                </a:solidFill>
              </a:rPr>
              <a:t>insulin levels </a:t>
            </a:r>
            <a:r>
              <a:rPr lang="en-US" sz="2400" dirty="0"/>
              <a:t>in women with </a:t>
            </a:r>
            <a:r>
              <a:rPr lang="en-US" sz="2400" dirty="0" smtClean="0"/>
              <a:t>PCOS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May </a:t>
            </a:r>
            <a:r>
              <a:rPr lang="en-US" sz="2400" dirty="0"/>
              <a:t>also </a:t>
            </a:r>
            <a:r>
              <a:rPr lang="en-US" sz="2400" dirty="0">
                <a:solidFill>
                  <a:srgbClr val="0070C0"/>
                </a:solidFill>
              </a:rPr>
              <a:t>reduce ovarian androgen </a:t>
            </a:r>
            <a:r>
              <a:rPr lang="en-US" sz="2400" dirty="0"/>
              <a:t>production </a:t>
            </a: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Restore </a:t>
            </a:r>
            <a:r>
              <a:rPr lang="en-US" sz="2400" dirty="0"/>
              <a:t>normal </a:t>
            </a:r>
            <a:r>
              <a:rPr lang="en-US" sz="2400" dirty="0">
                <a:solidFill>
                  <a:srgbClr val="0070C0"/>
                </a:solidFill>
              </a:rPr>
              <a:t>menstrual </a:t>
            </a:r>
            <a:r>
              <a:rPr lang="en-US" sz="2400" dirty="0" err="1" smtClean="0">
                <a:solidFill>
                  <a:srgbClr val="0070C0"/>
                </a:solidFill>
              </a:rPr>
              <a:t>cyclicity</a:t>
            </a:r>
            <a:endParaRPr lang="en-US" sz="2400" dirty="0" smtClean="0">
              <a:solidFill>
                <a:srgbClr val="0070C0"/>
              </a:solidFill>
            </a:endParaRPr>
          </a:p>
          <a:p>
            <a:pPr algn="l" rtl="0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70C0"/>
              </a:solidFill>
            </a:endParaRPr>
          </a:p>
          <a:p>
            <a:pPr algn="l" rtl="0"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0070C0"/>
              </a:solidFill>
            </a:endParaRPr>
          </a:p>
          <a:p>
            <a:pPr algn="l" rtl="0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70C0"/>
              </a:solidFill>
            </a:endParaRPr>
          </a:p>
          <a:p>
            <a:pPr marL="0" lvl="0" indent="0" rtl="0">
              <a:buClr>
                <a:srgbClr val="90C226"/>
              </a:buClr>
              <a:buNone/>
            </a:pPr>
            <a:r>
              <a:rPr lang="en-US" sz="1600" dirty="0">
                <a:solidFill>
                  <a:srgbClr val="0070C0"/>
                </a:solidFill>
              </a:rPr>
              <a:t>UPTODATE 2017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marL="0" indent="0" algn="l" rtl="0">
              <a:buNone/>
            </a:pPr>
            <a:endParaRPr lang="en-US" sz="2400" dirty="0">
              <a:solidFill>
                <a:srgbClr val="0070C0"/>
              </a:solidFill>
            </a:endParaRPr>
          </a:p>
          <a:p>
            <a:pPr marL="0" indent="0" algn="l">
              <a:buNone/>
            </a:pPr>
            <a:endParaRPr lang="fa-I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9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036321"/>
            <a:ext cx="8542482" cy="5005042"/>
          </a:xfrm>
        </p:spPr>
        <p:txBody>
          <a:bodyPr/>
          <a:lstStyle/>
          <a:p>
            <a:pPr marL="0" indent="0" algn="l">
              <a:buNone/>
            </a:pPr>
            <a:r>
              <a:rPr lang="en-US" sz="2800" dirty="0">
                <a:solidFill>
                  <a:srgbClr val="0070C0"/>
                </a:solidFill>
              </a:rPr>
              <a:t>Dyslipidemia</a:t>
            </a:r>
            <a:r>
              <a:rPr lang="en-US" dirty="0"/>
              <a:t> </a:t>
            </a:r>
            <a:r>
              <a:rPr lang="en-US" dirty="0" smtClean="0"/>
              <a:t>:</a:t>
            </a:r>
          </a:p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0070C0"/>
                </a:solidFill>
              </a:rPr>
              <a:t>Exercise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70C0"/>
                </a:solidFill>
              </a:rPr>
              <a:t>weight loss </a:t>
            </a:r>
            <a:r>
              <a:rPr lang="en-US" sz="2400" dirty="0"/>
              <a:t>are the </a:t>
            </a:r>
            <a:r>
              <a:rPr lang="en-US" sz="2400" dirty="0">
                <a:solidFill>
                  <a:srgbClr val="0070C0"/>
                </a:solidFill>
              </a:rPr>
              <a:t>first-line </a:t>
            </a:r>
            <a:r>
              <a:rPr lang="en-US" sz="2400" dirty="0"/>
              <a:t>approach, followed by </a:t>
            </a:r>
            <a:r>
              <a:rPr lang="en-US" sz="2400" dirty="0">
                <a:solidFill>
                  <a:srgbClr val="0070C0"/>
                </a:solidFill>
              </a:rPr>
              <a:t>pharmacotherapy</a:t>
            </a:r>
            <a:r>
              <a:rPr lang="en-US" sz="2400" dirty="0"/>
              <a:t>, if needed. </a:t>
            </a: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US" sz="2400" dirty="0" smtClean="0"/>
              <a:t>Statins</a:t>
            </a:r>
            <a:r>
              <a:rPr lang="en-US" sz="2400" dirty="0"/>
              <a:t> </a:t>
            </a:r>
            <a:r>
              <a:rPr lang="en-US" sz="2400" dirty="0" smtClean="0"/>
              <a:t> (</a:t>
            </a:r>
            <a:r>
              <a:rPr lang="en-US" sz="2400" dirty="0">
                <a:hlinkClick r:id="rId2"/>
              </a:rPr>
              <a:t>simvastatin</a:t>
            </a:r>
            <a:r>
              <a:rPr lang="en-US" sz="2400" dirty="0"/>
              <a:t> or </a:t>
            </a:r>
            <a:r>
              <a:rPr lang="en-US" sz="2400" dirty="0">
                <a:hlinkClick r:id="rId3"/>
              </a:rPr>
              <a:t>atorvastatin</a:t>
            </a:r>
            <a:r>
              <a:rPr lang="en-US" sz="2400" dirty="0"/>
              <a:t>) </a:t>
            </a:r>
            <a:r>
              <a:rPr lang="en-US" sz="2400" dirty="0" smtClean="0"/>
              <a:t>  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   LDL and triglycerides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/>
              <a:t> </a:t>
            </a:r>
            <a:r>
              <a:rPr lang="en-US" sz="2400" dirty="0" smtClean="0"/>
              <a:t>No </a:t>
            </a:r>
            <a:r>
              <a:rPr lang="en-US" sz="2400" dirty="0"/>
              <a:t>effect on </a:t>
            </a:r>
            <a:r>
              <a:rPr lang="en-US" sz="2400" dirty="0" smtClean="0"/>
              <a:t>HDL, </a:t>
            </a:r>
            <a:r>
              <a:rPr lang="en-US" sz="2400" dirty="0"/>
              <a:t>fasting </a:t>
            </a:r>
            <a:r>
              <a:rPr lang="en-US" sz="2400" dirty="0" smtClean="0"/>
              <a:t>insulin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/>
              <a:t> </a:t>
            </a:r>
            <a:r>
              <a:rPr lang="en-US" sz="2400" dirty="0" smtClean="0"/>
              <a:t> A </a:t>
            </a:r>
            <a:r>
              <a:rPr lang="en-US" sz="2400" dirty="0"/>
              <a:t>small </a:t>
            </a:r>
            <a:r>
              <a:rPr lang="en-US" sz="2400" dirty="0">
                <a:solidFill>
                  <a:srgbClr val="0070C0"/>
                </a:solidFill>
              </a:rPr>
              <a:t>decrease </a:t>
            </a:r>
            <a:r>
              <a:rPr lang="en-US" sz="2400" dirty="0"/>
              <a:t>in serum </a:t>
            </a:r>
            <a:r>
              <a:rPr lang="en-US" sz="2400" dirty="0">
                <a:solidFill>
                  <a:srgbClr val="0070C0"/>
                </a:solidFill>
              </a:rPr>
              <a:t>testosterone</a:t>
            </a:r>
            <a:r>
              <a:rPr lang="en-US" sz="2400" dirty="0"/>
              <a:t> was </a:t>
            </a:r>
            <a:r>
              <a:rPr lang="en-US" sz="2400" dirty="0" smtClean="0"/>
              <a:t>observed</a:t>
            </a:r>
          </a:p>
          <a:p>
            <a:pPr algn="l" rtl="0">
              <a:buFont typeface="Wingdings" panose="05000000000000000000" pitchFamily="2" charset="2"/>
              <a:buChar char="ü"/>
            </a:pPr>
            <a:endParaRPr lang="en-US" sz="2400" dirty="0"/>
          </a:p>
          <a:p>
            <a:pPr algn="l" rtl="0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marL="0" lvl="0" indent="0" rtl="0">
              <a:buClr>
                <a:srgbClr val="90C226"/>
              </a:buClr>
              <a:buNone/>
            </a:pPr>
            <a:r>
              <a:rPr lang="en-US" sz="1600" dirty="0">
                <a:solidFill>
                  <a:srgbClr val="0070C0"/>
                </a:solidFill>
              </a:rPr>
              <a:t>UPTODATE 2017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marL="0" indent="0" algn="l" rtl="0">
              <a:buNone/>
            </a:pPr>
            <a:endParaRPr lang="fa-IR" sz="2400" dirty="0"/>
          </a:p>
        </p:txBody>
      </p:sp>
      <p:sp>
        <p:nvSpPr>
          <p:cNvPr id="4" name="Down Arrow 3"/>
          <p:cNvSpPr/>
          <p:nvPr/>
        </p:nvSpPr>
        <p:spPr>
          <a:xfrm>
            <a:off x="1210491" y="2943498"/>
            <a:ext cx="156755" cy="4036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314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817" y="1105989"/>
            <a:ext cx="8655693" cy="5275007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Obstructive sleep apnea </a:t>
            </a:r>
            <a:r>
              <a:rPr lang="en-US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0" indent="0" algn="l">
              <a:buNone/>
            </a:pPr>
            <a:r>
              <a:rPr lang="en-US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000" dirty="0" smtClean="0"/>
              <a:t>A </a:t>
            </a:r>
            <a:r>
              <a:rPr lang="en-US" sz="3000" dirty="0">
                <a:solidFill>
                  <a:srgbClr val="0070C0"/>
                </a:solidFill>
              </a:rPr>
              <a:t>common disorder </a:t>
            </a:r>
            <a:r>
              <a:rPr lang="en-US" sz="3000" dirty="0"/>
              <a:t>in women with </a:t>
            </a:r>
            <a:r>
              <a:rPr lang="en-US" sz="3000" dirty="0" smtClean="0"/>
              <a:t>PCOS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3000" dirty="0" smtClean="0"/>
              <a:t>Is </a:t>
            </a:r>
            <a:r>
              <a:rPr lang="en-US" sz="3000" dirty="0"/>
              <a:t>an important determinant of </a:t>
            </a:r>
            <a:r>
              <a:rPr lang="en-US" sz="3000" dirty="0">
                <a:solidFill>
                  <a:srgbClr val="0070C0"/>
                </a:solidFill>
              </a:rPr>
              <a:t>insulin resistance</a:t>
            </a:r>
            <a:r>
              <a:rPr lang="en-US" sz="3000" dirty="0"/>
              <a:t>, glucose </a:t>
            </a:r>
            <a:r>
              <a:rPr lang="en-US" sz="3000" dirty="0">
                <a:solidFill>
                  <a:srgbClr val="0070C0"/>
                </a:solidFill>
              </a:rPr>
              <a:t>intolerance</a:t>
            </a:r>
            <a:r>
              <a:rPr lang="en-US" sz="3000" dirty="0"/>
              <a:t>, and </a:t>
            </a:r>
            <a:r>
              <a:rPr lang="en-US" sz="3000" dirty="0">
                <a:solidFill>
                  <a:srgbClr val="0070C0"/>
                </a:solidFill>
              </a:rPr>
              <a:t>type 2 </a:t>
            </a:r>
            <a:r>
              <a:rPr lang="en-US" sz="3000" dirty="0" smtClean="0">
                <a:solidFill>
                  <a:srgbClr val="0070C0"/>
                </a:solidFill>
              </a:rPr>
              <a:t>diabetes</a:t>
            </a:r>
          </a:p>
          <a:p>
            <a:pPr algn="l" rtl="0">
              <a:buFont typeface="Wingdings" panose="05000000000000000000" pitchFamily="2" charset="2"/>
              <a:buChar char="ü"/>
            </a:pPr>
            <a:endParaRPr lang="en-US" sz="3000" dirty="0">
              <a:solidFill>
                <a:srgbClr val="0070C0"/>
              </a:solidFill>
            </a:endParaRPr>
          </a:p>
          <a:p>
            <a:pPr algn="l" rtl="0">
              <a:buFont typeface="Wingdings" panose="05000000000000000000" pitchFamily="2" charset="2"/>
              <a:buChar char="ü"/>
            </a:pPr>
            <a:endParaRPr lang="en-US" sz="3000" dirty="0" smtClean="0">
              <a:solidFill>
                <a:srgbClr val="0070C0"/>
              </a:solidFill>
            </a:endParaRPr>
          </a:p>
          <a:p>
            <a:pPr algn="l" rtl="0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70C0"/>
              </a:solidFill>
            </a:endParaRPr>
          </a:p>
          <a:p>
            <a:pPr algn="l" rtl="0"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rgbClr val="0070C0"/>
              </a:solidFill>
            </a:endParaRPr>
          </a:p>
          <a:p>
            <a:pPr marL="0" lvl="0" indent="0" rtl="0">
              <a:buClr>
                <a:srgbClr val="90C226"/>
              </a:buClr>
              <a:buNone/>
            </a:pPr>
            <a:r>
              <a:rPr lang="en-US" sz="1600" dirty="0">
                <a:solidFill>
                  <a:srgbClr val="0070C0"/>
                </a:solidFill>
              </a:rPr>
              <a:t>UPTODATE 2017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022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11679"/>
            <a:ext cx="7854504" cy="4650378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en-US" sz="3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Nonalcoholic </a:t>
            </a:r>
            <a:r>
              <a:rPr lang="en-US" sz="38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steatohepatitis</a:t>
            </a:r>
            <a:r>
              <a:rPr lang="en-US" dirty="0"/>
              <a:t> </a:t>
            </a:r>
            <a:r>
              <a:rPr lang="en-US" dirty="0" smtClean="0"/>
              <a:t>:</a:t>
            </a:r>
          </a:p>
          <a:p>
            <a:pPr marL="0" indent="0" algn="l">
              <a:buNone/>
            </a:pPr>
            <a:r>
              <a:rPr lang="en-US" dirty="0"/>
              <a:t> </a:t>
            </a:r>
            <a:endParaRPr lang="en-US" dirty="0" smtClean="0"/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3100" dirty="0" smtClean="0"/>
              <a:t>weight </a:t>
            </a:r>
            <a:r>
              <a:rPr lang="en-US" sz="3100" dirty="0"/>
              <a:t>loss and </a:t>
            </a:r>
            <a:r>
              <a:rPr lang="en-US" sz="3100" dirty="0" smtClean="0">
                <a:hlinkClick r:id="rId2"/>
              </a:rPr>
              <a:t>metformin</a:t>
            </a:r>
            <a:endParaRPr lang="en-US" sz="3100" dirty="0" smtClean="0"/>
          </a:p>
          <a:p>
            <a:pPr algn="l" rtl="0">
              <a:buFont typeface="Wingdings" panose="05000000000000000000" pitchFamily="2" charset="2"/>
              <a:buChar char="v"/>
            </a:pPr>
            <a:endParaRPr lang="en-US" sz="2400" dirty="0"/>
          </a:p>
          <a:p>
            <a:pPr algn="l" rtl="0"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v"/>
            </a:pPr>
            <a:endParaRPr lang="en-US" sz="2400" dirty="0"/>
          </a:p>
          <a:p>
            <a:pPr algn="l" rtl="0"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0" lvl="0" indent="0" rtl="0">
              <a:buClr>
                <a:srgbClr val="90C226"/>
              </a:buClr>
              <a:buNone/>
            </a:pPr>
            <a:r>
              <a:rPr lang="en-US" sz="1600" dirty="0">
                <a:solidFill>
                  <a:srgbClr val="0070C0"/>
                </a:solidFill>
              </a:rPr>
              <a:t>UPTODATE 2017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marL="0" indent="0" algn="l" rtl="0">
              <a:buNone/>
            </a:pPr>
            <a:endParaRPr lang="en-US" sz="2400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87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174" y="705393"/>
            <a:ext cx="8596668" cy="1320800"/>
          </a:xfrm>
        </p:spPr>
        <p:txBody>
          <a:bodyPr/>
          <a:lstStyle/>
          <a:p>
            <a:r>
              <a:rPr lang="en-US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 PURSUING PREGNANCY</a:t>
            </a:r>
            <a:endParaRPr lang="fa-IR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/>
              <a:t>Weight </a:t>
            </a:r>
            <a:r>
              <a:rPr lang="en-US" sz="2400" dirty="0" smtClean="0"/>
              <a:t>loss:</a:t>
            </a: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q"/>
            </a:pPr>
            <a:r>
              <a:rPr lang="en-US" dirty="0"/>
              <a:t> 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Even modest weight loss of </a:t>
            </a:r>
            <a:r>
              <a:rPr lang="en-US" sz="2400" dirty="0">
                <a:solidFill>
                  <a:srgbClr val="0070C0"/>
                </a:solidFill>
              </a:rPr>
              <a:t>5 to 10 percent </a:t>
            </a: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Improvement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 </a:t>
            </a:r>
            <a:r>
              <a:rPr lang="en-US" sz="2400" dirty="0">
                <a:solidFill>
                  <a:srgbClr val="0070C0"/>
                </a:solidFill>
              </a:rPr>
              <a:t>metabolic status </a:t>
            </a: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Reduction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 serum </a:t>
            </a:r>
            <a:r>
              <a:rPr lang="en-US" sz="2400" dirty="0">
                <a:solidFill>
                  <a:srgbClr val="0070C0"/>
                </a:solidFill>
              </a:rPr>
              <a:t>androgen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concentrations</a:t>
            </a: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Resumption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of </a:t>
            </a:r>
            <a:r>
              <a:rPr lang="en-US" sz="2400" dirty="0">
                <a:solidFill>
                  <a:srgbClr val="0070C0"/>
                </a:solidFill>
              </a:rPr>
              <a:t>ovulation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 some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studies </a:t>
            </a:r>
            <a:endParaRPr lang="en-US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 algn="l" rtl="0">
              <a:buNone/>
            </a:pPr>
            <a:endParaRPr lang="en-US" dirty="0" smtClean="0"/>
          </a:p>
          <a:p>
            <a:pPr marL="0" lvl="0" indent="0" rtl="0">
              <a:buClr>
                <a:srgbClr val="90C226"/>
              </a:buClr>
              <a:buNone/>
            </a:pPr>
            <a:r>
              <a:rPr lang="en-US" dirty="0"/>
              <a:t> </a:t>
            </a:r>
            <a:r>
              <a:rPr lang="en-US" sz="1600" dirty="0">
                <a:solidFill>
                  <a:srgbClr val="0070C0"/>
                </a:solidFill>
              </a:rPr>
              <a:t>UPTODATE 2017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marL="0" indent="0" algn="l" rtl="0"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54516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7017" y="1785258"/>
            <a:ext cx="8646985" cy="4229980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 smtClean="0"/>
              <a:t>Not </a:t>
            </a:r>
            <a:r>
              <a:rPr lang="en-US" sz="2400" dirty="0"/>
              <a:t>all women develop ovulatory cycles despite similar degrees of weight </a:t>
            </a:r>
            <a:r>
              <a:rPr lang="en-US" sz="2400" dirty="0" smtClean="0"/>
              <a:t>loss</a:t>
            </a:r>
          </a:p>
          <a:p>
            <a:pPr marL="0" indent="0" algn="l" rtl="0">
              <a:buNone/>
            </a:pPr>
            <a:r>
              <a:rPr lang="en-US" sz="2400" i="1" dirty="0" smtClean="0"/>
              <a:t> </a:t>
            </a: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 smtClean="0"/>
              <a:t>In </a:t>
            </a:r>
            <a:r>
              <a:rPr lang="en-US" sz="2400" dirty="0"/>
              <a:t>addition, data on pregnancy rates and outcomes have been </a:t>
            </a:r>
            <a:r>
              <a:rPr lang="en-US" sz="2400" dirty="0" smtClean="0"/>
              <a:t>limited</a:t>
            </a:r>
          </a:p>
          <a:p>
            <a:pPr algn="l" rtl="0">
              <a:buFont typeface="Wingdings" panose="05000000000000000000" pitchFamily="2" charset="2"/>
              <a:buChar char="v"/>
            </a:pPr>
            <a:endParaRPr lang="en-US" sz="2400" dirty="0"/>
          </a:p>
          <a:p>
            <a:pPr algn="l" rtl="0">
              <a:buFont typeface="Wingdings" panose="05000000000000000000" pitchFamily="2" charset="2"/>
              <a:buChar char="v"/>
            </a:pP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0" lvl="0" indent="0" rtl="0">
              <a:buClr>
                <a:srgbClr val="90C226"/>
              </a:buClr>
              <a:buNone/>
            </a:pPr>
            <a:r>
              <a:rPr lang="en-US" sz="1600" dirty="0">
                <a:solidFill>
                  <a:srgbClr val="0070C0"/>
                </a:solidFill>
              </a:rPr>
              <a:t>UPTODATE 2017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marL="0" indent="0" algn="l" rtl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0729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1036321"/>
            <a:ext cx="8795031" cy="5031168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Medications</a:t>
            </a:r>
          </a:p>
          <a:p>
            <a:pPr marL="0" indent="0" algn="l">
              <a:buNone/>
            </a:pPr>
            <a:r>
              <a:rPr lang="en-US" dirty="0"/>
              <a:t>  </a:t>
            </a: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●</a:t>
            </a:r>
            <a:r>
              <a:rPr lang="en-US" sz="2600" dirty="0">
                <a:hlinkClick r:id="rId2"/>
              </a:rPr>
              <a:t>Clomiphene</a:t>
            </a:r>
            <a:r>
              <a:rPr lang="en-US" sz="2600" dirty="0"/>
              <a:t> </a:t>
            </a:r>
            <a:r>
              <a:rPr lang="en-US" sz="2600" dirty="0" smtClean="0"/>
              <a:t>citrate: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600" dirty="0" smtClean="0"/>
              <a:t>As </a:t>
            </a:r>
            <a:r>
              <a:rPr lang="en-US" sz="2600" dirty="0">
                <a:solidFill>
                  <a:srgbClr val="0070C0"/>
                </a:solidFill>
              </a:rPr>
              <a:t>first-line</a:t>
            </a:r>
            <a:r>
              <a:rPr lang="en-US" sz="2600" dirty="0"/>
              <a:t> therapy for </a:t>
            </a:r>
            <a:r>
              <a:rPr lang="en-US" sz="2600" dirty="0">
                <a:solidFill>
                  <a:srgbClr val="0070C0"/>
                </a:solidFill>
              </a:rPr>
              <a:t>ovulation induction </a:t>
            </a:r>
            <a:r>
              <a:rPr lang="en-US" sz="2600" dirty="0"/>
              <a:t>in non-obese women with PCOS (</a:t>
            </a:r>
            <a:r>
              <a:rPr lang="en-US" sz="2600" dirty="0">
                <a:solidFill>
                  <a:srgbClr val="0070C0"/>
                </a:solidFill>
              </a:rPr>
              <a:t>BMI &lt;30 </a:t>
            </a:r>
            <a:r>
              <a:rPr lang="en-US" sz="2600" dirty="0" smtClean="0">
                <a:solidFill>
                  <a:srgbClr val="0070C0"/>
                </a:solidFill>
              </a:rPr>
              <a:t>kg/m</a:t>
            </a:r>
            <a:r>
              <a:rPr lang="en-US" sz="2600" baseline="30000" dirty="0" smtClean="0">
                <a:solidFill>
                  <a:srgbClr val="0070C0"/>
                </a:solidFill>
              </a:rPr>
              <a:t>2</a:t>
            </a:r>
            <a:r>
              <a:rPr lang="en-US" sz="2600" dirty="0" smtClean="0"/>
              <a:t>).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600" dirty="0" smtClean="0"/>
              <a:t>Approximately </a:t>
            </a:r>
            <a:r>
              <a:rPr lang="en-US" sz="2600" dirty="0">
                <a:solidFill>
                  <a:srgbClr val="0070C0"/>
                </a:solidFill>
              </a:rPr>
              <a:t>80 </a:t>
            </a:r>
            <a:r>
              <a:rPr lang="en-US" sz="2600" dirty="0" smtClean="0">
                <a:solidFill>
                  <a:srgbClr val="0070C0"/>
                </a:solidFill>
              </a:rPr>
              <a:t>% </a:t>
            </a:r>
            <a:r>
              <a:rPr lang="en-US" sz="2600" dirty="0"/>
              <a:t>of women with PCOS </a:t>
            </a:r>
            <a:r>
              <a:rPr lang="en-US" sz="2600" dirty="0">
                <a:solidFill>
                  <a:srgbClr val="0070C0"/>
                </a:solidFill>
              </a:rPr>
              <a:t>ovulate </a:t>
            </a:r>
            <a:r>
              <a:rPr lang="en-US" sz="2600" dirty="0"/>
              <a:t>in response to clomiphene citrate </a:t>
            </a:r>
            <a:endParaRPr lang="en-US" sz="2600" dirty="0" smtClean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600" dirty="0" smtClean="0"/>
              <a:t>approximately </a:t>
            </a:r>
            <a:r>
              <a:rPr lang="en-US" sz="2600" dirty="0">
                <a:solidFill>
                  <a:srgbClr val="0070C0"/>
                </a:solidFill>
              </a:rPr>
              <a:t>50 </a:t>
            </a:r>
            <a:r>
              <a:rPr lang="en-US" sz="2600" dirty="0" smtClean="0">
                <a:solidFill>
                  <a:srgbClr val="0070C0"/>
                </a:solidFill>
              </a:rPr>
              <a:t>% </a:t>
            </a:r>
            <a:r>
              <a:rPr lang="en-US" sz="2600" dirty="0">
                <a:solidFill>
                  <a:srgbClr val="0070C0"/>
                </a:solidFill>
              </a:rPr>
              <a:t>conceive</a:t>
            </a:r>
            <a:r>
              <a:rPr lang="en-US" sz="2600" dirty="0" smtClean="0"/>
              <a:t>.</a:t>
            </a:r>
          </a:p>
          <a:p>
            <a:pPr algn="l" rtl="0">
              <a:buFont typeface="Wingdings" panose="05000000000000000000" pitchFamily="2" charset="2"/>
              <a:buChar char="ü"/>
            </a:pPr>
            <a:endParaRPr lang="en-US" sz="2600" dirty="0"/>
          </a:p>
          <a:p>
            <a:pPr algn="l" rtl="0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marL="0" lvl="0" indent="0" rtl="0">
              <a:buClr>
                <a:srgbClr val="90C226"/>
              </a:buClr>
              <a:buNone/>
            </a:pPr>
            <a:r>
              <a:rPr lang="en-US" dirty="0" smtClean="0">
                <a:solidFill>
                  <a:srgbClr val="0070C0"/>
                </a:solidFill>
              </a:rPr>
              <a:t>UPTODATE </a:t>
            </a:r>
            <a:r>
              <a:rPr lang="en-US" dirty="0">
                <a:solidFill>
                  <a:srgbClr val="0070C0"/>
                </a:solidFill>
              </a:rPr>
              <a:t>2017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marL="0" indent="0" algn="l" rtl="0">
              <a:buNone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153423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646" y="1158241"/>
            <a:ext cx="8516356" cy="488312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800" dirty="0" err="1" smtClean="0">
                <a:solidFill>
                  <a:srgbClr val="0070C0"/>
                </a:solidFill>
              </a:rPr>
              <a:t>Letrozole</a:t>
            </a:r>
            <a:r>
              <a:rPr lang="en-US" sz="2800" dirty="0" smtClean="0">
                <a:solidFill>
                  <a:srgbClr val="0070C0"/>
                </a:solidFill>
              </a:rPr>
              <a:t> :</a:t>
            </a:r>
          </a:p>
          <a:p>
            <a:pPr marL="0" indent="0" algn="l" rtl="0">
              <a:buNone/>
            </a:pPr>
            <a:endParaRPr lang="en-US" sz="2800" dirty="0" smtClean="0">
              <a:solidFill>
                <a:srgbClr val="0070C0"/>
              </a:solidFill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Effective </a:t>
            </a:r>
            <a:r>
              <a:rPr lang="en-US" sz="2400" dirty="0"/>
              <a:t>for </a:t>
            </a:r>
            <a:r>
              <a:rPr lang="en-US" sz="2400" dirty="0">
                <a:solidFill>
                  <a:srgbClr val="0070C0"/>
                </a:solidFill>
              </a:rPr>
              <a:t>ovulation induction </a:t>
            </a:r>
            <a:r>
              <a:rPr lang="en-US" sz="2400" dirty="0"/>
              <a:t>in women with PCOS. </a:t>
            </a: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For </a:t>
            </a:r>
            <a:r>
              <a:rPr lang="en-US" sz="2400" dirty="0">
                <a:solidFill>
                  <a:srgbClr val="0070C0"/>
                </a:solidFill>
              </a:rPr>
              <a:t>obese </a:t>
            </a:r>
            <a:r>
              <a:rPr lang="en-US" sz="2400" dirty="0"/>
              <a:t>women with PCOS (BMI ≥30 kg/m</a:t>
            </a:r>
            <a:r>
              <a:rPr lang="en-US" sz="2400" baseline="30000" dirty="0"/>
              <a:t>2</a:t>
            </a:r>
            <a:r>
              <a:rPr lang="en-US" sz="2400" dirty="0"/>
              <a:t>), </a:t>
            </a:r>
            <a:r>
              <a:rPr lang="en-US" sz="2400" dirty="0" smtClean="0"/>
              <a:t>results </a:t>
            </a:r>
            <a:r>
              <a:rPr lang="en-US" sz="2400" dirty="0"/>
              <a:t>in higher cumulative live birth rates than </a:t>
            </a:r>
            <a:r>
              <a:rPr lang="en-US" sz="2400" dirty="0">
                <a:hlinkClick r:id="rId2"/>
              </a:rPr>
              <a:t>clomiphene</a:t>
            </a:r>
            <a:r>
              <a:rPr lang="en-US" sz="2400" dirty="0"/>
              <a:t> citrate. </a:t>
            </a: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Some </a:t>
            </a:r>
            <a:r>
              <a:rPr lang="en-US" sz="2400" dirty="0"/>
              <a:t>experts now suggest </a:t>
            </a:r>
            <a:r>
              <a:rPr lang="en-US" sz="2400" dirty="0" err="1"/>
              <a:t>letrozole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over clomiphene for ovulation induction in obese PCOS </a:t>
            </a:r>
            <a:r>
              <a:rPr lang="en-US" sz="2400" dirty="0" smtClean="0">
                <a:solidFill>
                  <a:srgbClr val="0070C0"/>
                </a:solidFill>
              </a:rPr>
              <a:t>patients</a:t>
            </a:r>
          </a:p>
          <a:p>
            <a:pPr algn="l" rtl="0">
              <a:buFont typeface="Wingdings" panose="05000000000000000000" pitchFamily="2" charset="2"/>
              <a:buChar char="ü"/>
            </a:pPr>
            <a:endParaRPr lang="en-US" sz="2400" dirty="0">
              <a:solidFill>
                <a:srgbClr val="0070C0"/>
              </a:solidFill>
            </a:endParaRPr>
          </a:p>
          <a:p>
            <a:pPr marL="0" lvl="0" indent="0" rtl="0">
              <a:buClr>
                <a:srgbClr val="90C226"/>
              </a:buClr>
              <a:buNone/>
            </a:pPr>
            <a:r>
              <a:rPr lang="en-US" sz="1600" dirty="0">
                <a:solidFill>
                  <a:srgbClr val="0070C0"/>
                </a:solidFill>
              </a:rPr>
              <a:t>UPTODATE 2017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marL="0" indent="0" algn="l" rtl="0">
              <a:buNone/>
            </a:pPr>
            <a:endParaRPr lang="fa-I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60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23" y="574767"/>
            <a:ext cx="8437979" cy="5466596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Metformin</a:t>
            </a:r>
          </a:p>
          <a:p>
            <a:pPr marL="0" indent="0" algn="l">
              <a:buNone/>
            </a:pPr>
            <a:r>
              <a:rPr lang="en-US" sz="2400" dirty="0" smtClean="0"/>
              <a:t>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Is </a:t>
            </a:r>
            <a:r>
              <a:rPr lang="en-US" sz="2400" dirty="0"/>
              <a:t>a drug whose major effect is to </a:t>
            </a:r>
            <a:r>
              <a:rPr lang="en-US" sz="2400" dirty="0">
                <a:solidFill>
                  <a:srgbClr val="0070C0"/>
                </a:solidFill>
              </a:rPr>
              <a:t>reduce hepatic glucose </a:t>
            </a:r>
            <a:r>
              <a:rPr lang="en-US" sz="2400" dirty="0"/>
              <a:t>output and thereby </a:t>
            </a:r>
            <a:r>
              <a:rPr lang="en-US" sz="2400" dirty="0">
                <a:solidFill>
                  <a:srgbClr val="0070C0"/>
                </a:solidFill>
              </a:rPr>
              <a:t>lower serum insulin concentrations</a:t>
            </a:r>
            <a:r>
              <a:rPr lang="en-US" sz="2400" dirty="0" smtClean="0"/>
              <a:t>.</a:t>
            </a:r>
          </a:p>
          <a:p>
            <a:pPr marL="0" indent="0" algn="l" rtl="0">
              <a:buNone/>
            </a:pPr>
            <a:r>
              <a:rPr lang="en-US" sz="2400" dirty="0" smtClean="0"/>
              <a:t>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promote </a:t>
            </a:r>
            <a:r>
              <a:rPr lang="en-US" sz="2400" dirty="0">
                <a:solidFill>
                  <a:srgbClr val="0070C0"/>
                </a:solidFill>
              </a:rPr>
              <a:t>ovulation</a:t>
            </a:r>
            <a:r>
              <a:rPr lang="en-US" sz="2400" dirty="0"/>
              <a:t> either alone or in combination with </a:t>
            </a:r>
            <a:r>
              <a:rPr lang="en-US" sz="2400" dirty="0" smtClean="0">
                <a:hlinkClick r:id="rId2"/>
              </a:rPr>
              <a:t>clomiphene</a:t>
            </a:r>
            <a:endParaRPr lang="en-US" sz="2400" dirty="0" smtClean="0"/>
          </a:p>
          <a:p>
            <a:pPr marL="0" indent="0" algn="l" rtl="0">
              <a:buNone/>
            </a:pPr>
            <a:endParaRPr lang="en-US" sz="2400" dirty="0" smtClean="0"/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 consensus group </a:t>
            </a:r>
            <a:r>
              <a:rPr lang="en-US" sz="2400" dirty="0">
                <a:solidFill>
                  <a:srgbClr val="0070C0"/>
                </a:solidFill>
              </a:rPr>
              <a:t>against the routine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use of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metformin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(including ovulation induction) except in women with </a:t>
            </a:r>
            <a:r>
              <a:rPr lang="en-US" sz="2400" dirty="0">
                <a:solidFill>
                  <a:srgbClr val="0070C0"/>
                </a:solidFill>
              </a:rPr>
              <a:t>glucose intolerance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</a:p>
          <a:p>
            <a:pPr marL="0" lvl="0" indent="0" rtl="0">
              <a:buClr>
                <a:srgbClr val="90C226"/>
              </a:buClr>
              <a:buNone/>
            </a:pPr>
            <a:r>
              <a:rPr lang="en-US" sz="1600" dirty="0">
                <a:solidFill>
                  <a:srgbClr val="0070C0"/>
                </a:solidFill>
              </a:rPr>
              <a:t>UPTODATE 2017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marL="0" lvl="0" indent="0" algn="l" rtl="0">
              <a:buClr>
                <a:srgbClr val="90C226"/>
              </a:buClr>
              <a:buNone/>
            </a:pPr>
            <a:endParaRPr lang="fa-IR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algn="l" rtl="0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ü"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61659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523999"/>
            <a:ext cx="8603442" cy="4517363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Gonadotropin </a:t>
            </a:r>
            <a:r>
              <a:rPr lang="en-US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</a:t>
            </a:r>
          </a:p>
          <a:p>
            <a:pPr marL="0" indent="0" algn="l">
              <a:buNone/>
            </a:pPr>
            <a:endParaRPr lang="en-US" sz="2800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Induce </a:t>
            </a:r>
            <a:r>
              <a:rPr lang="en-US" sz="2400" dirty="0"/>
              <a:t>ovulation </a:t>
            </a: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High </a:t>
            </a:r>
            <a:r>
              <a:rPr lang="en-US" sz="2400" dirty="0"/>
              <a:t>risk for ovarian </a:t>
            </a:r>
            <a:r>
              <a:rPr lang="en-US" sz="2400" dirty="0" err="1"/>
              <a:t>hyperstimulation</a:t>
            </a:r>
            <a:r>
              <a:rPr lang="en-US" sz="2400" dirty="0"/>
              <a:t> syndrome (OHSS).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/>
              <a:t>Complex </a:t>
            </a:r>
            <a:r>
              <a:rPr lang="en-US" sz="2400" dirty="0"/>
              <a:t>and </a:t>
            </a:r>
            <a:r>
              <a:rPr lang="en-US" sz="2400" dirty="0" smtClean="0"/>
              <a:t>expensive</a:t>
            </a:r>
          </a:p>
          <a:p>
            <a:pPr algn="l" rtl="0">
              <a:buFont typeface="Wingdings" panose="05000000000000000000" pitchFamily="2" charset="2"/>
              <a:buChar char="ü"/>
            </a:pPr>
            <a:endParaRPr lang="en-US" sz="2400" dirty="0"/>
          </a:p>
          <a:p>
            <a:pPr algn="l" rtl="0"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 algn="l" rtl="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0" lvl="0" indent="0" rtl="0">
              <a:buClr>
                <a:srgbClr val="90C226"/>
              </a:buClr>
              <a:buNone/>
            </a:pPr>
            <a:r>
              <a:rPr lang="en-US" sz="1600" dirty="0">
                <a:solidFill>
                  <a:srgbClr val="0070C0"/>
                </a:solidFill>
              </a:rPr>
              <a:t>UPTODATE 2017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marL="0" indent="0" algn="l" rtl="0">
              <a:buNone/>
            </a:pP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18412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4" y="2264228"/>
            <a:ext cx="8925659" cy="1155337"/>
          </a:xfrm>
        </p:spPr>
        <p:txBody>
          <a:bodyPr>
            <a:normAutofit/>
          </a:bodyPr>
          <a:lstStyle/>
          <a:p>
            <a:r>
              <a:rPr lang="en-US" sz="5400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PRESENTATION</a:t>
            </a:r>
            <a:endParaRPr lang="fa-IR" sz="5400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412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188" y="1193075"/>
            <a:ext cx="8472813" cy="4848288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sz="2000" dirty="0">
                <a:solidFill>
                  <a:srgbClr val="0070C0"/>
                </a:solidFill>
              </a:rPr>
              <a:t>Other </a:t>
            </a:r>
            <a:r>
              <a:rPr lang="en-US" sz="2000" dirty="0" smtClean="0">
                <a:solidFill>
                  <a:srgbClr val="0070C0"/>
                </a:solidFill>
              </a:rPr>
              <a:t>medications</a:t>
            </a:r>
          </a:p>
          <a:p>
            <a:pPr marL="0" indent="0" algn="l">
              <a:buNone/>
            </a:pPr>
            <a:endParaRPr lang="en-US" sz="2000" dirty="0">
              <a:solidFill>
                <a:srgbClr val="0070C0"/>
              </a:solidFill>
            </a:endParaRPr>
          </a:p>
          <a:p>
            <a:pPr marL="0" indent="0" algn="l">
              <a:buNone/>
            </a:pPr>
            <a:r>
              <a:rPr lang="en-US" dirty="0"/>
              <a:t>•</a:t>
            </a:r>
            <a:r>
              <a:rPr lang="en-US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Thiazolidinedione</a:t>
            </a:r>
          </a:p>
          <a:p>
            <a:pPr marL="0" indent="0" algn="l">
              <a:buNone/>
            </a:pPr>
            <a:r>
              <a:rPr lang="en-US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l">
              <a:buNone/>
            </a:pPr>
            <a:r>
              <a:rPr lang="en-US" dirty="0" smtClean="0"/>
              <a:t>• </a:t>
            </a:r>
            <a:r>
              <a:rPr lang="en-US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pulsatile </a:t>
            </a:r>
            <a:r>
              <a:rPr lang="en-US" sz="28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GnRH</a:t>
            </a:r>
            <a:r>
              <a:rPr lang="en-US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is moderately effective for ovulation induction</a:t>
            </a:r>
            <a:r>
              <a:rPr lang="en-US" dirty="0" smtClean="0"/>
              <a:t>.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/>
          </a:p>
          <a:p>
            <a:pPr marL="0" lvl="0" indent="0" rtl="0">
              <a:buClr>
                <a:srgbClr val="90C226"/>
              </a:buClr>
              <a:buNone/>
            </a:pPr>
            <a:r>
              <a:rPr lang="en-US" sz="1600" dirty="0">
                <a:solidFill>
                  <a:srgbClr val="0070C0"/>
                </a:solidFill>
              </a:rPr>
              <a:t>UPTODATE 2017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marL="0" indent="0" algn="l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198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48" y="618308"/>
            <a:ext cx="9113927" cy="5423717"/>
          </a:xfrm>
        </p:spPr>
      </p:pic>
    </p:spTree>
    <p:extLst>
      <p:ext uri="{BB962C8B-B14F-4D97-AF65-F5344CB8AC3E}">
        <p14:creationId xmlns:p14="http://schemas.microsoft.com/office/powerpoint/2010/main" val="241185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71" y="1018903"/>
            <a:ext cx="8185430" cy="5022460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>
                <a:latin typeface="OTNEJMQuadraat"/>
              </a:rPr>
              <a:t>A 57-year-old </a:t>
            </a:r>
            <a:r>
              <a:rPr lang="en-US" sz="2400" dirty="0" smtClean="0">
                <a:latin typeface="OTNEJMQuadraat"/>
              </a:rPr>
              <a:t>woman:</a:t>
            </a:r>
          </a:p>
          <a:p>
            <a:pPr marL="0" indent="0" algn="l">
              <a:buNone/>
            </a:pPr>
            <a:endParaRPr lang="en-US" sz="2400" dirty="0" smtClean="0">
              <a:latin typeface="OTNEJMQuadraat"/>
            </a:endParaRP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OTNEJMQuadraat"/>
              </a:rPr>
              <a:t>Hirsutism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OTNEJMQuadraat"/>
              </a:rPr>
              <a:t>Hair </a:t>
            </a:r>
            <a:r>
              <a:rPr lang="en-US" sz="2400" dirty="0">
                <a:latin typeface="OTNEJMQuadraat"/>
              </a:rPr>
              <a:t>loss </a:t>
            </a:r>
            <a:r>
              <a:rPr lang="en-US" sz="2400" dirty="0" smtClean="0">
                <a:latin typeface="OTNEJMQuadraat"/>
              </a:rPr>
              <a:t>on the scalp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OTNEJMQuadraat"/>
              </a:rPr>
              <a:t>Deepening </a:t>
            </a:r>
            <a:r>
              <a:rPr lang="en-US" sz="2400" dirty="0">
                <a:latin typeface="OTNEJMQuadraat"/>
              </a:rPr>
              <a:t>of her voice.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OTNEJMQuadraat"/>
              </a:rPr>
              <a:t>1-year history of prominent symptoms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OTNEJMQuadraat"/>
              </a:rPr>
              <a:t>Growth of skin tags on her neck and breast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OTNEJMQuadraat"/>
              </a:rPr>
              <a:t>Increased libido. 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6436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2" y="975361"/>
            <a:ext cx="8620859" cy="5066002"/>
          </a:xfrm>
        </p:spPr>
        <p:txBody>
          <a:bodyPr>
            <a:normAutofit/>
          </a:bodyPr>
          <a:lstStyle/>
          <a:p>
            <a:pPr marL="0" lvl="0" indent="0" algn="l">
              <a:buClr>
                <a:srgbClr val="90C226"/>
              </a:buClr>
              <a:buNone/>
            </a:pPr>
            <a:r>
              <a:rPr lang="en-US" sz="2400" dirty="0">
                <a:solidFill>
                  <a:srgbClr val="0070C0"/>
                </a:solidFill>
                <a:latin typeface="OTNEJMQuadraat"/>
              </a:rPr>
              <a:t>Laboratory </a:t>
            </a:r>
            <a:r>
              <a:rPr lang="en-US" sz="2400" dirty="0" smtClean="0">
                <a:solidFill>
                  <a:srgbClr val="0070C0"/>
                </a:solidFill>
                <a:latin typeface="OTNEJMQuadraat"/>
              </a:rPr>
              <a:t>testing:</a:t>
            </a:r>
            <a:endParaRPr lang="en-U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OTNEJMQuadraat"/>
            </a:endParaRPr>
          </a:p>
          <a:p>
            <a:pPr marL="0" lvl="0" indent="0" algn="l">
              <a:buClr>
                <a:srgbClr val="90C226"/>
              </a:buClr>
              <a:buNone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OTNEJMQuadraat"/>
              </a:rPr>
              <a:t> </a:t>
            </a: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OTNEJMQuadraat"/>
              </a:rPr>
              <a:t>   total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OTNEJMQuadraat"/>
              </a:rPr>
              <a:t>and free testosterone</a:t>
            </a: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OTNEJMQuadraat"/>
              </a:rPr>
              <a:t>DHEAS level : NL</a:t>
            </a: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OTNEJMQuadraat"/>
              </a:rPr>
              <a:t>A </a:t>
            </a:r>
            <a:r>
              <a:rPr lang="en-US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OTNEJMQuadraat"/>
              </a:rPr>
              <a:t>Papanicolaou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OTNEJMQuadraat"/>
              </a:rPr>
              <a:t> test </a:t>
            </a: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OTNEJMQuadraat"/>
              </a:rPr>
              <a:t>was negative for intraepithelial lesions and </a:t>
            </a:r>
            <a:r>
              <a:rPr 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OTNEJMQuadraat"/>
              </a:rPr>
              <a:t>cancer</a:t>
            </a: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OTNEJMQuadraat"/>
              </a:rPr>
              <a:t>A 24-hour urine cortisol : NL</a:t>
            </a: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OTNEJMQuadraat"/>
              </a:rPr>
              <a:t>CT of the abdomen : fatty infiltration of the liver without focal hepatic lesions</a:t>
            </a:r>
            <a:endParaRPr lang="fa-IR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 algn="l" rtl="0">
              <a:buClr>
                <a:srgbClr val="90C226"/>
              </a:buClr>
              <a:buNone/>
            </a:pPr>
            <a:endParaRPr lang="en-US" sz="2400" dirty="0" smtClean="0">
              <a:solidFill>
                <a:prstClr val="black">
                  <a:lumMod val="75000"/>
                  <a:lumOff val="25000"/>
                </a:prstClr>
              </a:solidFill>
              <a:latin typeface="OTNEJMQuadraat"/>
            </a:endParaRPr>
          </a:p>
          <a:p>
            <a:pPr lvl="0" algn="l" rtl="0">
              <a:buClr>
                <a:srgbClr val="90C226"/>
              </a:buClr>
              <a:buFont typeface="Wingdings" panose="05000000000000000000" pitchFamily="2" charset="2"/>
              <a:buChar char="Ø"/>
            </a:pPr>
            <a:endParaRPr lang="fa-IR" sz="2400" dirty="0"/>
          </a:p>
        </p:txBody>
      </p:sp>
      <p:sp>
        <p:nvSpPr>
          <p:cNvPr id="4" name="Up Arrow 3"/>
          <p:cNvSpPr/>
          <p:nvPr/>
        </p:nvSpPr>
        <p:spPr>
          <a:xfrm>
            <a:off x="1018904" y="1863634"/>
            <a:ext cx="243840" cy="56039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689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8274" y="984069"/>
            <a:ext cx="8385727" cy="5057293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>
                <a:latin typeface="OTNEJMQuadraat"/>
              </a:rPr>
              <a:t>The patient was gravida 3, para 3, with </a:t>
            </a:r>
            <a:r>
              <a:rPr lang="en-US" sz="2400" dirty="0">
                <a:solidFill>
                  <a:srgbClr val="0070C0"/>
                </a:solidFill>
                <a:latin typeface="OTNEJMQuadraat"/>
              </a:rPr>
              <a:t>normal </a:t>
            </a:r>
            <a:r>
              <a:rPr lang="en-US" sz="2400" dirty="0" smtClean="0">
                <a:solidFill>
                  <a:srgbClr val="0070C0"/>
                </a:solidFill>
                <a:latin typeface="OTNEJMQuadraat"/>
              </a:rPr>
              <a:t>pregnancies</a:t>
            </a:r>
          </a:p>
          <a:p>
            <a:pPr algn="l" rtl="0">
              <a:buFont typeface="Wingdings" panose="05000000000000000000" pitchFamily="2" charset="2"/>
              <a:buChar char="v"/>
            </a:pPr>
            <a:endParaRPr lang="en-US" sz="2400" dirty="0" smtClean="0">
              <a:latin typeface="OTNEJMQuadraat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OTNEJMQuadraat"/>
              </a:rPr>
              <a:t>Menses </a:t>
            </a:r>
            <a:r>
              <a:rPr lang="en-US" sz="2400" dirty="0">
                <a:latin typeface="OTNEJMQuadraat"/>
              </a:rPr>
              <a:t>had </a:t>
            </a:r>
            <a:r>
              <a:rPr lang="en-US" sz="2400" dirty="0" smtClean="0">
                <a:latin typeface="OTNEJMQuadraat"/>
              </a:rPr>
              <a:t>begun at </a:t>
            </a:r>
            <a:r>
              <a:rPr lang="en-US" sz="2400" dirty="0">
                <a:latin typeface="OTNEJMQuadraat"/>
              </a:rPr>
              <a:t>12 years of age and had occurred every 40 to 60 days thereafter until menopause</a:t>
            </a:r>
            <a:r>
              <a:rPr lang="en-US" sz="2400" dirty="0" smtClean="0">
                <a:latin typeface="OTNEJMQuadraat"/>
              </a:rPr>
              <a:t>, which </a:t>
            </a:r>
            <a:r>
              <a:rPr lang="en-US" sz="2400" dirty="0">
                <a:latin typeface="OTNEJMQuadraat"/>
              </a:rPr>
              <a:t>had occurred 3 years before this presentation</a:t>
            </a:r>
            <a:r>
              <a:rPr lang="en-US" sz="2400" dirty="0" smtClean="0">
                <a:latin typeface="OTNEJMQuadraat"/>
              </a:rPr>
              <a:t>.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OTNEJMQuadraat"/>
              </a:rPr>
              <a:t> 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  <a:latin typeface="OTNEJMQuadraat"/>
              </a:rPr>
              <a:t>Postmenopausal bleeding</a:t>
            </a:r>
            <a:r>
              <a:rPr lang="en-US" sz="2400" dirty="0" smtClean="0">
                <a:latin typeface="OTNEJMQuadraat"/>
              </a:rPr>
              <a:t> </a:t>
            </a:r>
            <a:r>
              <a:rPr lang="en-US" sz="2400" dirty="0">
                <a:latin typeface="OTNEJMQuadraat"/>
              </a:rPr>
              <a:t>had recently occurred. </a:t>
            </a:r>
            <a:endParaRPr lang="fa-IR" sz="2400" dirty="0"/>
          </a:p>
        </p:txBody>
      </p:sp>
    </p:spTree>
    <p:extLst>
      <p:ext uri="{BB962C8B-B14F-4D97-AF65-F5344CB8AC3E}">
        <p14:creationId xmlns:p14="http://schemas.microsoft.com/office/powerpoint/2010/main" val="253968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0" y="0"/>
            <a:ext cx="7707084" cy="6792686"/>
          </a:xfrm>
        </p:spPr>
      </p:pic>
    </p:spTree>
    <p:extLst>
      <p:ext uri="{BB962C8B-B14F-4D97-AF65-F5344CB8AC3E}">
        <p14:creationId xmlns:p14="http://schemas.microsoft.com/office/powerpoint/2010/main" val="14678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0"/>
            <a:ext cx="7559040" cy="6858000"/>
          </a:xfrm>
        </p:spPr>
      </p:pic>
    </p:spTree>
    <p:extLst>
      <p:ext uri="{BB962C8B-B14F-4D97-AF65-F5344CB8AC3E}">
        <p14:creationId xmlns:p14="http://schemas.microsoft.com/office/powerpoint/2010/main" val="389597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651" y="1820091"/>
            <a:ext cx="8307351" cy="4221272"/>
          </a:xfrm>
        </p:spPr>
        <p:txBody>
          <a:bodyPr/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>
                <a:latin typeface="OTNEJMQuadraat"/>
              </a:rPr>
              <a:t>The findings in this case are most consistent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OTNEJMQuadraat"/>
              </a:rPr>
              <a:t>    with </a:t>
            </a:r>
            <a:r>
              <a:rPr lang="en-US" sz="2400" dirty="0">
                <a:latin typeface="OTNEJMQuadraat"/>
              </a:rPr>
              <a:t>a diagnosis of </a:t>
            </a:r>
            <a:r>
              <a:rPr lang="en-US" sz="2400" dirty="0">
                <a:solidFill>
                  <a:srgbClr val="0070C0"/>
                </a:solidFill>
                <a:latin typeface="OTNEJMQuadraat"/>
              </a:rPr>
              <a:t>ovarian </a:t>
            </a:r>
            <a:r>
              <a:rPr lang="en-US" sz="2400" dirty="0" err="1">
                <a:solidFill>
                  <a:srgbClr val="0070C0"/>
                </a:solidFill>
                <a:latin typeface="OTNEJMQuadraat"/>
              </a:rPr>
              <a:t>hyperthecosis</a:t>
            </a:r>
            <a:r>
              <a:rPr lang="en-US" sz="2400" dirty="0">
                <a:solidFill>
                  <a:srgbClr val="0070C0"/>
                </a:solidFill>
                <a:latin typeface="OTNEJMQuadraat"/>
              </a:rPr>
              <a:t>,</a:t>
            </a:r>
            <a:r>
              <a:rPr lang="en-US" sz="2400" dirty="0">
                <a:latin typeface="OTNEJMQuadraat"/>
              </a:rPr>
              <a:t> a rare,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OTNEJMQuadraat"/>
              </a:rPr>
              <a:t>    noncancerous </a:t>
            </a:r>
            <a:r>
              <a:rPr lang="en-US" sz="2400" dirty="0">
                <a:latin typeface="OTNEJMQuadraat"/>
              </a:rPr>
              <a:t>functional disorder that results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OTNEJMQuadraat"/>
              </a:rPr>
              <a:t>    from </a:t>
            </a:r>
            <a:r>
              <a:rPr lang="en-US" sz="2400" dirty="0">
                <a:latin typeface="OTNEJMQuadraat"/>
              </a:rPr>
              <a:t>abnormal regulation of ovarian steroidogenesis</a:t>
            </a:r>
            <a:r>
              <a:rPr lang="en-US" dirty="0">
                <a:latin typeface="OTNEJMQuadraat"/>
              </a:rPr>
              <a:t>.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79408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2744" y="2107473"/>
            <a:ext cx="8011258" cy="3933889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accent5"/>
                </a:solidFill>
                <a:latin typeface="OTNEJMQuadraat"/>
              </a:rPr>
              <a:t>Bilateral </a:t>
            </a:r>
            <a:r>
              <a:rPr lang="en-US" sz="2400" dirty="0" err="1">
                <a:solidFill>
                  <a:schemeClr val="accent5"/>
                </a:solidFill>
                <a:latin typeface="OTNEJMQuadraat"/>
              </a:rPr>
              <a:t>salpingo</a:t>
            </a:r>
            <a:r>
              <a:rPr lang="en-US" sz="2400" dirty="0">
                <a:solidFill>
                  <a:schemeClr val="accent5"/>
                </a:solidFill>
                <a:latin typeface="OTNEJMQuadraat"/>
              </a:rPr>
              <a:t>-oophorectomy</a:t>
            </a:r>
            <a:r>
              <a:rPr lang="en-US" sz="2400" dirty="0">
                <a:latin typeface="OTNEJMQuadraat"/>
              </a:rPr>
              <a:t>, which was</a:t>
            </a:r>
          </a:p>
          <a:p>
            <a:pPr marL="0" indent="0" algn="l" rtl="0">
              <a:buNone/>
            </a:pPr>
            <a:r>
              <a:rPr lang="en-US" sz="2400" dirty="0" smtClean="0">
                <a:latin typeface="OTNEJMQuadraat"/>
              </a:rPr>
              <a:t>    performed </a:t>
            </a:r>
            <a:r>
              <a:rPr lang="en-US" sz="2400" dirty="0">
                <a:latin typeface="OTNEJMQuadraat"/>
              </a:rPr>
              <a:t>in this case, is both </a:t>
            </a:r>
            <a:r>
              <a:rPr lang="en-US" sz="2400" dirty="0">
                <a:solidFill>
                  <a:schemeClr val="accent5"/>
                </a:solidFill>
                <a:latin typeface="OTNEJMQuadraat"/>
              </a:rPr>
              <a:t>diagnostic</a:t>
            </a:r>
            <a:r>
              <a:rPr lang="en-US" sz="2400" dirty="0">
                <a:latin typeface="OTNEJMQuadraat"/>
              </a:rPr>
              <a:t> and</a:t>
            </a:r>
          </a:p>
          <a:p>
            <a:pPr marL="0" indent="0" algn="l" rtl="0">
              <a:buNone/>
            </a:pPr>
            <a:r>
              <a:rPr lang="en-US" sz="2400" dirty="0" smtClean="0">
                <a:solidFill>
                  <a:schemeClr val="accent5"/>
                </a:solidFill>
                <a:latin typeface="OTNEJMQuadraat"/>
              </a:rPr>
              <a:t>    therapeutic</a:t>
            </a:r>
            <a:r>
              <a:rPr lang="en-US" sz="2400" dirty="0">
                <a:solidFill>
                  <a:schemeClr val="accent5"/>
                </a:solidFill>
                <a:latin typeface="OTNEJMQuadraat"/>
              </a:rPr>
              <a:t>.</a:t>
            </a:r>
            <a:endParaRPr lang="fa-IR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2" y="0"/>
            <a:ext cx="7706272" cy="6858000"/>
          </a:xfrm>
        </p:spPr>
      </p:pic>
    </p:spTree>
    <p:extLst>
      <p:ext uri="{BB962C8B-B14F-4D97-AF65-F5344CB8AC3E}">
        <p14:creationId xmlns:p14="http://schemas.microsoft.com/office/powerpoint/2010/main" val="407273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023" y="1140823"/>
            <a:ext cx="8734696" cy="5190308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rgbClr val="0070C0"/>
                </a:solidFill>
              </a:rPr>
              <a:t>Severe </a:t>
            </a:r>
            <a:r>
              <a:rPr lang="en-US" sz="3200" dirty="0" err="1" smtClean="0">
                <a:solidFill>
                  <a:srgbClr val="0070C0"/>
                </a:solidFill>
              </a:rPr>
              <a:t>hyperandrogenism</a:t>
            </a:r>
            <a:r>
              <a:rPr lang="en-US" sz="3200" dirty="0" smtClean="0">
                <a:solidFill>
                  <a:srgbClr val="0070C0"/>
                </a:solidFill>
              </a:rPr>
              <a:t>:</a:t>
            </a:r>
          </a:p>
          <a:p>
            <a:pPr marL="0" indent="0" algn="l" rtl="0">
              <a:buNone/>
            </a:pPr>
            <a:r>
              <a:rPr lang="en-US" sz="3200" dirty="0" smtClean="0">
                <a:solidFill>
                  <a:srgbClr val="0070C0"/>
                </a:solidFill>
              </a:rPr>
              <a:t>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B0F0"/>
                </a:solidFill>
              </a:rPr>
              <a:t>Acne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B0F0"/>
                </a:solidFill>
              </a:rPr>
              <a:t>Hirsutism</a:t>
            </a:r>
            <a:r>
              <a:rPr lang="en-US" sz="2800" dirty="0" smtClean="0"/>
              <a:t>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n-US" sz="2800" dirty="0" err="1" smtClean="0">
                <a:solidFill>
                  <a:srgbClr val="00B0F0"/>
                </a:solidFill>
              </a:rPr>
              <a:t>Virilization</a:t>
            </a:r>
            <a:endParaRPr lang="en-US" sz="2800" dirty="0"/>
          </a:p>
          <a:p>
            <a:pPr algn="l" rtl="0">
              <a:buFont typeface="Wingdings" panose="05000000000000000000" pitchFamily="2" charset="2"/>
              <a:buChar char="ü"/>
            </a:pPr>
            <a:endParaRPr lang="en-US" sz="2800" dirty="0" smtClean="0"/>
          </a:p>
          <a:p>
            <a:pPr marL="0" lvl="0" indent="0" algn="ctr">
              <a:buClr>
                <a:srgbClr val="90C226"/>
              </a:buClr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                                                 </a:t>
            </a:r>
            <a:r>
              <a:rPr lang="en-US" sz="1600" dirty="0">
                <a:solidFill>
                  <a:srgbClr val="0070C0"/>
                </a:solidFill>
              </a:rPr>
              <a:t>UPTODATE 2017</a:t>
            </a:r>
          </a:p>
          <a:p>
            <a:pPr algn="l" rtl="0">
              <a:buFont typeface="Wingdings" panose="05000000000000000000" pitchFamily="2" charset="2"/>
              <a:buChar char="ü"/>
            </a:pPr>
            <a:endParaRPr lang="fa-IR" sz="2800" dirty="0"/>
          </a:p>
        </p:txBody>
      </p:sp>
    </p:spTree>
    <p:extLst>
      <p:ext uri="{BB962C8B-B14F-4D97-AF65-F5344CB8AC3E}">
        <p14:creationId xmlns:p14="http://schemas.microsoft.com/office/powerpoint/2010/main" val="50453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740" y="-89647"/>
            <a:ext cx="7120871" cy="2893807"/>
          </a:xfrm>
        </p:spPr>
        <p:txBody>
          <a:bodyPr>
            <a:normAutofit/>
          </a:bodyPr>
          <a:lstStyle/>
          <a:p>
            <a:r>
              <a:rPr lang="en-US" sz="6000" b="1" i="1" u="sng" dirty="0" smtClean="0">
                <a:solidFill>
                  <a:srgbClr val="C00000"/>
                </a:solidFill>
                <a:latin typeface="Algerian" panose="04020705040A02060702" pitchFamily="82" charset="0"/>
              </a:rPr>
              <a:t>THE END</a:t>
            </a:r>
            <a:endParaRPr lang="fa-IR" sz="6000" b="1" i="1" u="sng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4" y="1308847"/>
            <a:ext cx="12037365" cy="5549154"/>
          </a:xfrm>
        </p:spPr>
      </p:pic>
    </p:spTree>
    <p:extLst>
      <p:ext uri="{BB962C8B-B14F-4D97-AF65-F5344CB8AC3E}">
        <p14:creationId xmlns:p14="http://schemas.microsoft.com/office/powerpoint/2010/main" val="111350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183" y="113211"/>
            <a:ext cx="9388429" cy="1791789"/>
          </a:xfrm>
        </p:spPr>
        <p:txBody>
          <a:bodyPr>
            <a:normAutofit/>
          </a:bodyPr>
          <a:lstStyle/>
          <a:p>
            <a:r>
              <a:rPr lang="en-US" sz="4400" b="1" u="sng" dirty="0" smtClean="0">
                <a:solidFill>
                  <a:srgbClr val="C00000"/>
                </a:solidFill>
                <a:latin typeface="Algerian" panose="04020705040A02060702" pitchFamily="82" charset="0"/>
              </a:rPr>
              <a:t>THANKS FOR YOUR ATTENTION</a:t>
            </a:r>
            <a:endParaRPr lang="fa-IR" sz="4400" b="1" u="sng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3" y="1207695"/>
            <a:ext cx="12026537" cy="5701158"/>
          </a:xfrm>
        </p:spPr>
      </p:pic>
    </p:spTree>
    <p:extLst>
      <p:ext uri="{BB962C8B-B14F-4D97-AF65-F5344CB8AC3E}">
        <p14:creationId xmlns:p14="http://schemas.microsoft.com/office/powerpoint/2010/main" val="4929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223" y="1576251"/>
            <a:ext cx="10737668" cy="4737253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sz="2800" dirty="0" smtClean="0"/>
              <a:t>   </a:t>
            </a:r>
            <a:r>
              <a:rPr lang="en-US" sz="2800" dirty="0" smtClean="0">
                <a:solidFill>
                  <a:srgbClr val="0070C0"/>
                </a:solidFill>
              </a:rPr>
              <a:t>Androgens</a:t>
            </a:r>
            <a:r>
              <a:rPr lang="en-US" sz="2800" dirty="0" smtClean="0"/>
              <a:t>             Peripheral </a:t>
            </a:r>
            <a:r>
              <a:rPr lang="en-US" sz="2800" dirty="0">
                <a:solidFill>
                  <a:srgbClr val="0070C0"/>
                </a:solidFill>
              </a:rPr>
              <a:t>estrogen</a:t>
            </a:r>
            <a:r>
              <a:rPr lang="en-US" sz="2800" dirty="0"/>
              <a:t> production </a:t>
            </a:r>
          </a:p>
          <a:p>
            <a:pPr marL="0" indent="0" algn="l">
              <a:buNone/>
            </a:pPr>
            <a:r>
              <a:rPr lang="en-US" sz="2800" dirty="0" smtClean="0"/>
              <a:t>          risk </a:t>
            </a:r>
            <a:r>
              <a:rPr lang="en-US" sz="2800" dirty="0"/>
              <a:t>of </a:t>
            </a:r>
            <a:r>
              <a:rPr lang="en-US" sz="2800" dirty="0">
                <a:solidFill>
                  <a:srgbClr val="0070C0"/>
                </a:solidFill>
              </a:rPr>
              <a:t>endometrial hyperplasia </a:t>
            </a:r>
            <a:r>
              <a:rPr lang="en-US" sz="2800" dirty="0"/>
              <a:t>and </a:t>
            </a:r>
            <a:r>
              <a:rPr lang="en-US" sz="2800" dirty="0" smtClean="0"/>
              <a:t>endometrial</a:t>
            </a:r>
          </a:p>
          <a:p>
            <a:pPr marL="0" indent="0" algn="l">
              <a:buNone/>
            </a:pPr>
            <a:r>
              <a:rPr lang="en-US" sz="2800" dirty="0" smtClean="0"/>
              <a:t>    </a:t>
            </a:r>
            <a:r>
              <a:rPr lang="en-US" sz="2800" dirty="0" smtClean="0">
                <a:solidFill>
                  <a:srgbClr val="0070C0"/>
                </a:solidFill>
              </a:rPr>
              <a:t>carcinoma.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800" dirty="0" smtClean="0"/>
              <a:t>   </a:t>
            </a:r>
            <a:r>
              <a:rPr lang="en-US" sz="2800" dirty="0" smtClean="0">
                <a:solidFill>
                  <a:schemeClr val="tx1"/>
                </a:solidFill>
              </a:rPr>
              <a:t>Especially </a:t>
            </a:r>
            <a:r>
              <a:rPr lang="en-US" sz="2800" dirty="0">
                <a:solidFill>
                  <a:schemeClr val="tx1"/>
                </a:solidFill>
              </a:rPr>
              <a:t>in </a:t>
            </a:r>
            <a:r>
              <a:rPr lang="en-US" sz="2800" dirty="0">
                <a:solidFill>
                  <a:srgbClr val="0070C0"/>
                </a:solidFill>
              </a:rPr>
              <a:t>postmenopausal </a:t>
            </a:r>
            <a:r>
              <a:rPr lang="en-US" sz="2800" dirty="0" smtClean="0">
                <a:solidFill>
                  <a:schemeClr val="tx1"/>
                </a:solidFill>
              </a:rPr>
              <a:t>women</a:t>
            </a:r>
          </a:p>
          <a:p>
            <a:pPr algn="l" rtl="0"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tx1"/>
              </a:solidFill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tx1"/>
              </a:solidFill>
            </a:endParaRPr>
          </a:p>
          <a:p>
            <a:pPr marL="0" lvl="0" indent="0" algn="ctr">
              <a:buClr>
                <a:srgbClr val="90C226"/>
              </a:buClr>
              <a:buNone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                                              </a:t>
            </a:r>
            <a:r>
              <a:rPr lang="en-US" sz="1600" dirty="0" smtClean="0">
                <a:solidFill>
                  <a:srgbClr val="0070C0"/>
                </a:solidFill>
              </a:rPr>
              <a:t>UPTODATE 2017</a:t>
            </a:r>
            <a:endParaRPr lang="en-US" sz="1600" dirty="0">
              <a:solidFill>
                <a:srgbClr val="0070C0"/>
              </a:solidFill>
            </a:endParaRPr>
          </a:p>
          <a:p>
            <a:pPr algn="l" rtl="0">
              <a:buFont typeface="Wingdings" panose="05000000000000000000" pitchFamily="2" charset="2"/>
              <a:buChar char="v"/>
            </a:pP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951319" y="1576251"/>
            <a:ext cx="202317" cy="4419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ight Arrow 4"/>
          <p:cNvSpPr/>
          <p:nvPr/>
        </p:nvSpPr>
        <p:spPr>
          <a:xfrm>
            <a:off x="3143795" y="1835333"/>
            <a:ext cx="548640" cy="182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Up Arrow 5"/>
          <p:cNvSpPr/>
          <p:nvPr/>
        </p:nvSpPr>
        <p:spPr>
          <a:xfrm>
            <a:off x="3896770" y="1566452"/>
            <a:ext cx="182881" cy="41365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ight Arrow 6"/>
          <p:cNvSpPr/>
          <p:nvPr/>
        </p:nvSpPr>
        <p:spPr>
          <a:xfrm>
            <a:off x="1052478" y="2299061"/>
            <a:ext cx="489204" cy="2351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4295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2579</TotalTime>
  <Words>1625</Words>
  <Application>Microsoft Office PowerPoint</Application>
  <PresentationFormat>Custom</PresentationFormat>
  <Paragraphs>500</Paragraphs>
  <Slides>81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Facet</vt:lpstr>
      <vt:lpstr>Wisp</vt:lpstr>
      <vt:lpstr>1_Wisp</vt:lpstr>
      <vt:lpstr>IN THE NAME OF GOD</vt:lpstr>
      <vt:lpstr>Ovarian hyperthecosis</vt:lpstr>
      <vt:lpstr>INTRODUCTION </vt:lpstr>
      <vt:lpstr>PowerPoint Presentation</vt:lpstr>
      <vt:lpstr>PowerPoint Presentation</vt:lpstr>
      <vt:lpstr>PowerPoint Presentation</vt:lpstr>
      <vt:lpstr>CLINICAL PRESENTATION</vt:lpstr>
      <vt:lpstr>PowerPoint Presentation</vt:lpstr>
      <vt:lpstr>PowerPoint Presentation</vt:lpstr>
      <vt:lpstr>PowerPoint Presentation</vt:lpstr>
      <vt:lpstr>PowerPoint Presentation</vt:lpstr>
      <vt:lpstr>Biochemical findings</vt:lpstr>
      <vt:lpstr>PowerPoint Presentation</vt:lpstr>
      <vt:lpstr>PowerPoint Presentation</vt:lpstr>
      <vt:lpstr>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</vt:lpstr>
      <vt:lpstr>PowerPoint Presentation</vt:lpstr>
      <vt:lpstr>Differential diagnosis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 </vt:lpstr>
      <vt:lpstr>PowerPoint Presentation</vt:lpstr>
      <vt:lpstr>In postmenopausal women and in premenopausal women who have completed childbearing:</vt:lpstr>
      <vt:lpstr>PowerPoint Presentation</vt:lpstr>
      <vt:lpstr>PowerPoint Presentation</vt:lpstr>
      <vt:lpstr>PowerPoint Presentation</vt:lpstr>
      <vt:lpstr>In premenopausal women: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WOMEN NOT PURSUING PREGNANCY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Androgen excess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WOMEN PURSUING PREGNANCY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END</vt:lpstr>
      <vt:lpstr>THANKS FOR YOUR ATTENTION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Moorche</dc:creator>
  <cp:lastModifiedBy>tofighi</cp:lastModifiedBy>
  <cp:revision>157</cp:revision>
  <dcterms:created xsi:type="dcterms:W3CDTF">2017-05-04T13:26:50Z</dcterms:created>
  <dcterms:modified xsi:type="dcterms:W3CDTF">2017-05-16T18:59:44Z</dcterms:modified>
</cp:coreProperties>
</file>