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A7032-426B-4564-9C8C-FD8A032B4F50}"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A7032-426B-4564-9C8C-FD8A032B4F50}"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A7032-426B-4564-9C8C-FD8A032B4F50}"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A7032-426B-4564-9C8C-FD8A032B4F50}"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A7032-426B-4564-9C8C-FD8A032B4F50}"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A7032-426B-4564-9C8C-FD8A032B4F50}"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A7032-426B-4564-9C8C-FD8A032B4F50}" type="datetimeFigureOut">
              <a:rPr lang="en-US" smtClean="0"/>
              <a:pPr/>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A7032-426B-4564-9C8C-FD8A032B4F50}" type="datetimeFigureOut">
              <a:rPr lang="en-US" smtClean="0"/>
              <a:pPr/>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A7032-426B-4564-9C8C-FD8A032B4F50}" type="datetimeFigureOut">
              <a:rPr lang="en-US" smtClean="0"/>
              <a:pPr/>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A7032-426B-4564-9C8C-FD8A032B4F50}"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A7032-426B-4564-9C8C-FD8A032B4F50}"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BB26-6C70-4932-98C9-1F2D18423F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A7032-426B-4564-9C8C-FD8A032B4F50}" type="datetimeFigureOut">
              <a:rPr lang="en-US" smtClean="0"/>
              <a:pPr/>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4BB26-6C70-4932-98C9-1F2D18423F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Image result for ‫بسم الله الرحمن الرحيم‬‎"/>
          <p:cNvPicPr>
            <a:picLocks noChangeAspect="1" noChangeArrowheads="1"/>
          </p:cNvPicPr>
          <p:nvPr/>
        </p:nvPicPr>
        <p:blipFill>
          <a:blip r:embed="rId2" cstate="print"/>
          <a:srcRect/>
          <a:stretch>
            <a:fillRect/>
          </a:stretch>
        </p:blipFill>
        <p:spPr bwMode="auto">
          <a:xfrm>
            <a:off x="1447800" y="0"/>
            <a:ext cx="6019800" cy="679093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4525963"/>
          </a:xfrm>
        </p:spPr>
        <p:txBody>
          <a:bodyPr>
            <a:noAutofit/>
          </a:bodyPr>
          <a:lstStyle/>
          <a:p>
            <a:pPr algn="just"/>
            <a:r>
              <a:rPr lang="en-US" sz="2100" dirty="0" smtClean="0"/>
              <a:t>In single dose morning studies of adrenal insufficiency patients, hydrocortisone adjusted by body surface area (</a:t>
            </a:r>
            <a:r>
              <a:rPr lang="en-US" sz="2100" dirty="0" smtClean="0">
                <a:solidFill>
                  <a:srgbClr val="FF0000"/>
                </a:solidFill>
              </a:rPr>
              <a:t>5.5 mg/m2</a:t>
            </a:r>
            <a:r>
              <a:rPr lang="en-US" sz="2100" dirty="0" smtClean="0"/>
              <a:t>) or by weight </a:t>
            </a:r>
            <a:r>
              <a:rPr lang="en-US" sz="2100" dirty="0" smtClean="0">
                <a:solidFill>
                  <a:srgbClr val="FF0000"/>
                </a:solidFill>
              </a:rPr>
              <a:t>(0.12 mg/kg) </a:t>
            </a:r>
            <a:r>
              <a:rPr lang="en-US" sz="2100" dirty="0" smtClean="0"/>
              <a:t>produced integrated </a:t>
            </a:r>
            <a:r>
              <a:rPr lang="en-US" sz="2100" dirty="0" err="1" smtClean="0"/>
              <a:t>cortisol</a:t>
            </a:r>
            <a:r>
              <a:rPr lang="en-US" sz="2100" dirty="0" smtClean="0"/>
              <a:t> levels over 6 hours reliably within the healthy control .</a:t>
            </a:r>
          </a:p>
          <a:p>
            <a:pPr algn="just"/>
            <a:r>
              <a:rPr lang="en-US" sz="2100" dirty="0" smtClean="0"/>
              <a:t>Hence, dose adjustment by weight or body surface area may produce more physiological </a:t>
            </a:r>
            <a:r>
              <a:rPr lang="en-US" sz="2100" dirty="0" err="1" smtClean="0"/>
              <a:t>cortisol</a:t>
            </a:r>
            <a:r>
              <a:rPr lang="en-US" sz="2100" dirty="0" smtClean="0"/>
              <a:t> levels in PAI patients than fixed dose regimens. </a:t>
            </a:r>
          </a:p>
          <a:p>
            <a:pPr algn="just"/>
            <a:r>
              <a:rPr lang="en-US" sz="2100" dirty="0" err="1" smtClean="0"/>
              <a:t>Laureti</a:t>
            </a:r>
            <a:r>
              <a:rPr lang="en-US" sz="2100" dirty="0" smtClean="0"/>
              <a:t> et al  and </a:t>
            </a:r>
            <a:r>
              <a:rPr lang="en-US" sz="2100" dirty="0" err="1" smtClean="0"/>
              <a:t>Barbetta</a:t>
            </a:r>
            <a:r>
              <a:rPr lang="en-US" sz="2100" dirty="0" smtClean="0"/>
              <a:t> et al  found that thrice-daily cortisone acetate </a:t>
            </a:r>
            <a:r>
              <a:rPr lang="en-US" sz="2100" dirty="0" smtClean="0">
                <a:solidFill>
                  <a:srgbClr val="FF0000"/>
                </a:solidFill>
              </a:rPr>
              <a:t>lowered</a:t>
            </a:r>
            <a:r>
              <a:rPr lang="en-US" sz="2100" dirty="0" smtClean="0"/>
              <a:t> ACTH levels and gave </a:t>
            </a:r>
            <a:r>
              <a:rPr lang="en-US" sz="2100" dirty="0" smtClean="0">
                <a:solidFill>
                  <a:srgbClr val="FF0000"/>
                </a:solidFill>
              </a:rPr>
              <a:t>24-hour </a:t>
            </a:r>
            <a:r>
              <a:rPr lang="en-US" sz="2100" dirty="0" err="1" smtClean="0">
                <a:solidFill>
                  <a:srgbClr val="FF0000"/>
                </a:solidFill>
              </a:rPr>
              <a:t>cortisol</a:t>
            </a:r>
            <a:r>
              <a:rPr lang="en-US" sz="2100" dirty="0" smtClean="0">
                <a:solidFill>
                  <a:srgbClr val="FF0000"/>
                </a:solidFill>
              </a:rPr>
              <a:t> curves more similar</a:t>
            </a:r>
            <a:r>
              <a:rPr lang="en-US" sz="2100" dirty="0" smtClean="0"/>
              <a:t> to the endogenous </a:t>
            </a:r>
            <a:r>
              <a:rPr lang="en-US" sz="2100" dirty="0" err="1" smtClean="0"/>
              <a:t>cortisol</a:t>
            </a:r>
            <a:r>
              <a:rPr lang="en-US" sz="2100" dirty="0" smtClean="0"/>
              <a:t> rhythm compared with a two-dose regimen. </a:t>
            </a:r>
          </a:p>
          <a:p>
            <a:pPr algn="just"/>
            <a:r>
              <a:rPr lang="en-US" sz="2100" dirty="0" smtClean="0"/>
              <a:t>One </a:t>
            </a:r>
            <a:r>
              <a:rPr lang="en-US" sz="2100" dirty="0" err="1" smtClean="0"/>
              <a:t>doubleblind</a:t>
            </a:r>
            <a:r>
              <a:rPr lang="en-US" sz="2100" dirty="0" smtClean="0"/>
              <a:t>, randomized, crossover study evaluating two-dose </a:t>
            </a:r>
            <a:r>
              <a:rPr lang="en-US" sz="2100" dirty="0" err="1" smtClean="0"/>
              <a:t>vs</a:t>
            </a:r>
            <a:r>
              <a:rPr lang="en-US" sz="2100" dirty="0" smtClean="0"/>
              <a:t> four-dose hydrocortisone treatments  concluded that </a:t>
            </a:r>
            <a:r>
              <a:rPr lang="en-US" sz="2100" dirty="0" err="1" smtClean="0"/>
              <a:t>cortisol</a:t>
            </a:r>
            <a:r>
              <a:rPr lang="en-US" sz="2100" dirty="0" smtClean="0"/>
              <a:t> pharmacokinetics were more physiological on the four-dose regimen; surprisingly, participating patients preferred this regimen.</a:t>
            </a:r>
            <a:endParaRPr lang="en-US" sz="2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8037"/>
            <a:ext cx="8229600" cy="4525963"/>
          </a:xfrm>
        </p:spPr>
        <p:txBody>
          <a:bodyPr>
            <a:noAutofit/>
          </a:bodyPr>
          <a:lstStyle/>
          <a:p>
            <a:pPr algn="just"/>
            <a:r>
              <a:rPr lang="en-US" sz="2100" dirty="0" smtClean="0"/>
              <a:t>Conversely, Alonso et al  found that </a:t>
            </a:r>
            <a:r>
              <a:rPr lang="en-US" sz="2100" dirty="0" err="1" smtClean="0"/>
              <a:t>HRQoL</a:t>
            </a:r>
            <a:r>
              <a:rPr lang="en-US" sz="2100" dirty="0" smtClean="0"/>
              <a:t> scores were similar and on some parameters worse on thrice-daily compared with twice-daily hydrocortisone. </a:t>
            </a:r>
          </a:p>
          <a:p>
            <a:pPr algn="just">
              <a:buNone/>
            </a:pPr>
            <a:endParaRPr lang="en-US" sz="2100" dirty="0" smtClean="0"/>
          </a:p>
          <a:p>
            <a:pPr algn="just"/>
            <a:r>
              <a:rPr lang="en-US" sz="2100" dirty="0" smtClean="0"/>
              <a:t>Weight-adjusted dosing will increase the chance of obtaining a </a:t>
            </a:r>
            <a:r>
              <a:rPr lang="en-US" sz="2100" dirty="0" err="1" smtClean="0"/>
              <a:t>cortisol</a:t>
            </a:r>
            <a:r>
              <a:rPr lang="en-US" sz="2100" dirty="0" smtClean="0"/>
              <a:t> value within the reference range. </a:t>
            </a:r>
          </a:p>
          <a:p>
            <a:pPr algn="just"/>
            <a:r>
              <a:rPr lang="en-US" sz="2100" dirty="0" smtClean="0"/>
              <a:t>However, outcome studies confirming this hypothesis are lacking, and less-frequent dosing may be associated with </a:t>
            </a:r>
            <a:r>
              <a:rPr lang="en-US" sz="2100" dirty="0" smtClean="0">
                <a:solidFill>
                  <a:srgbClr val="FF0000"/>
                </a:solidFill>
              </a:rPr>
              <a:t>better compliance </a:t>
            </a:r>
            <a:r>
              <a:rPr lang="en-US" sz="2100" dirty="0" smtClean="0"/>
              <a:t>. </a:t>
            </a:r>
            <a:endParaRPr lang="it-IT" sz="2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Autofit/>
          </a:bodyPr>
          <a:lstStyle/>
          <a:p>
            <a:pPr algn="just"/>
            <a:r>
              <a:rPr lang="en-US" sz="2100" dirty="0" smtClean="0"/>
              <a:t>The absorption curve of cortisone acetate is </a:t>
            </a:r>
            <a:r>
              <a:rPr lang="en-US" sz="2100" dirty="0" smtClean="0">
                <a:solidFill>
                  <a:srgbClr val="FF0000"/>
                </a:solidFill>
              </a:rPr>
              <a:t>less steep </a:t>
            </a:r>
            <a:r>
              <a:rPr lang="en-US" sz="2100" dirty="0" smtClean="0"/>
              <a:t>and is delayed compared with that of hydrocortisone , which might be favorable considering the short half-life of hydrocortisone.</a:t>
            </a:r>
          </a:p>
          <a:p>
            <a:pPr algn="just"/>
            <a:r>
              <a:rPr lang="en-US" sz="2100" dirty="0" smtClean="0"/>
              <a:t>When PAI patients fail to recover in terms of </a:t>
            </a:r>
            <a:r>
              <a:rPr lang="en-US" sz="2100" dirty="0" err="1" smtClean="0"/>
              <a:t>HRQoL</a:t>
            </a:r>
            <a:r>
              <a:rPr lang="en-US" sz="2100" dirty="0" smtClean="0"/>
              <a:t> and working capacity or have difficulty adhering to a multiple-dose regimen, </a:t>
            </a:r>
            <a:r>
              <a:rPr lang="en-US" sz="2100" dirty="0" err="1" smtClean="0">
                <a:solidFill>
                  <a:srgbClr val="FF0000"/>
                </a:solidFill>
              </a:rPr>
              <a:t>prednisolone</a:t>
            </a:r>
            <a:r>
              <a:rPr lang="en-US" sz="2100" dirty="0" smtClean="0">
                <a:solidFill>
                  <a:srgbClr val="FF0000"/>
                </a:solidFill>
              </a:rPr>
              <a:t>, 3–5 mg/d </a:t>
            </a:r>
            <a:r>
              <a:rPr lang="en-US" sz="2100" dirty="0" smtClean="0"/>
              <a:t>administered n one or two doses, can be prescribed. </a:t>
            </a:r>
          </a:p>
          <a:p>
            <a:pPr algn="just"/>
            <a:r>
              <a:rPr lang="en-US" sz="2100" dirty="0" smtClean="0"/>
              <a:t>Retrospective studies of patients taking higher doses of </a:t>
            </a:r>
            <a:r>
              <a:rPr lang="en-US" sz="2100" dirty="0" err="1" smtClean="0"/>
              <a:t>glucocorticoids</a:t>
            </a:r>
            <a:r>
              <a:rPr lang="en-US" sz="2100" dirty="0" smtClean="0"/>
              <a:t> in some cases, including </a:t>
            </a:r>
            <a:r>
              <a:rPr lang="en-US" sz="2100" dirty="0" err="1" smtClean="0"/>
              <a:t>prednisolone</a:t>
            </a:r>
            <a:r>
              <a:rPr lang="en-US" sz="2100" dirty="0" smtClean="0"/>
              <a:t> or </a:t>
            </a:r>
            <a:r>
              <a:rPr lang="en-US" sz="2100" dirty="0" err="1" smtClean="0"/>
              <a:t>dexamethasone,appear</a:t>
            </a:r>
            <a:r>
              <a:rPr lang="en-US" sz="2100" dirty="0" smtClean="0"/>
              <a:t> to show a tendency to adverse metabolic consequences including </a:t>
            </a:r>
            <a:r>
              <a:rPr lang="en-US" sz="2100" dirty="0" smtClean="0">
                <a:solidFill>
                  <a:srgbClr val="FF0000"/>
                </a:solidFill>
              </a:rPr>
              <a:t>weight</a:t>
            </a:r>
            <a:r>
              <a:rPr lang="en-US" sz="2100" dirty="0" smtClean="0"/>
              <a:t> </a:t>
            </a:r>
            <a:r>
              <a:rPr lang="en-US" sz="2100" dirty="0" smtClean="0">
                <a:solidFill>
                  <a:srgbClr val="FF0000"/>
                </a:solidFill>
              </a:rPr>
              <a:t>gain</a:t>
            </a:r>
            <a:r>
              <a:rPr lang="en-US" sz="2100" dirty="0" smtClean="0"/>
              <a:t>, </a:t>
            </a:r>
            <a:r>
              <a:rPr lang="en-US" sz="2100" dirty="0" err="1" smtClean="0">
                <a:solidFill>
                  <a:srgbClr val="FF0000"/>
                </a:solidFill>
              </a:rPr>
              <a:t>dyslipidemia</a:t>
            </a:r>
            <a:r>
              <a:rPr lang="en-US" sz="2100" dirty="0" smtClean="0"/>
              <a:t>, and </a:t>
            </a:r>
            <a:r>
              <a:rPr lang="en-US" sz="2100" dirty="0" smtClean="0">
                <a:solidFill>
                  <a:srgbClr val="FF0000"/>
                </a:solidFill>
              </a:rPr>
              <a:t>diabetes mellitus </a:t>
            </a:r>
            <a:r>
              <a:rPr lang="en-US" sz="21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normAutofit/>
          </a:bodyPr>
          <a:lstStyle/>
          <a:p>
            <a:pPr algn="just"/>
            <a:r>
              <a:rPr lang="en-US" sz="2100" dirty="0" smtClean="0"/>
              <a:t>However, prospective studies comparing the safety and efficacy of </a:t>
            </a:r>
            <a:r>
              <a:rPr lang="en-US" sz="2100" dirty="0" err="1" smtClean="0"/>
              <a:t>prednisolone</a:t>
            </a:r>
            <a:r>
              <a:rPr lang="en-US" sz="2100" dirty="0" smtClean="0"/>
              <a:t> and hydrocortisone over time are not available. </a:t>
            </a:r>
          </a:p>
          <a:p>
            <a:pPr algn="just"/>
            <a:r>
              <a:rPr lang="en-US" sz="2100" dirty="0" smtClean="0"/>
              <a:t>It is the experience of some physicians that higher doses of </a:t>
            </a:r>
            <a:r>
              <a:rPr lang="en-US" sz="2100" dirty="0" err="1" smtClean="0"/>
              <a:t>prednisolone</a:t>
            </a:r>
            <a:r>
              <a:rPr lang="en-US" sz="2100" dirty="0" smtClean="0"/>
              <a:t> achieve good results is some patients. </a:t>
            </a:r>
          </a:p>
          <a:p>
            <a:pPr algn="just"/>
            <a:r>
              <a:rPr lang="en-US" sz="2100" dirty="0" err="1" smtClean="0"/>
              <a:t>Dexamethasone</a:t>
            </a:r>
            <a:r>
              <a:rPr lang="en-US" sz="2100" dirty="0" smtClean="0"/>
              <a:t> should be avoided because </a:t>
            </a:r>
            <a:r>
              <a:rPr lang="en-US" sz="2100" dirty="0" err="1" smtClean="0"/>
              <a:t>Cushingoid</a:t>
            </a:r>
            <a:r>
              <a:rPr lang="en-US" sz="2100" dirty="0" smtClean="0"/>
              <a:t> side effects frequently appear .</a:t>
            </a:r>
          </a:p>
          <a:p>
            <a:pPr algn="just"/>
            <a:r>
              <a:rPr lang="en-US" sz="2100" dirty="0" smtClean="0"/>
              <a:t>Alternatively, a </a:t>
            </a:r>
            <a:r>
              <a:rPr lang="en-US" sz="2100" dirty="0" smtClean="0">
                <a:solidFill>
                  <a:srgbClr val="FF0000"/>
                </a:solidFill>
              </a:rPr>
              <a:t>newly marketed dual-release hydrocortisone </a:t>
            </a:r>
            <a:r>
              <a:rPr lang="en-US" sz="2100" dirty="0" smtClean="0"/>
              <a:t>preparation can be administered </a:t>
            </a:r>
            <a:r>
              <a:rPr lang="en-US" sz="2100" dirty="0" smtClean="0">
                <a:solidFill>
                  <a:srgbClr val="FF0000"/>
                </a:solidFill>
              </a:rPr>
              <a:t>once daily </a:t>
            </a:r>
            <a:r>
              <a:rPr lang="en-US" sz="2100" dirty="0" smtClean="0"/>
              <a:t>.</a:t>
            </a:r>
          </a:p>
          <a:p>
            <a:pPr algn="just"/>
            <a:endParaRPr lang="en-US" sz="2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algn="just"/>
            <a:r>
              <a:rPr lang="en-US" sz="2100" dirty="0" smtClean="0"/>
              <a:t>However, whereas this dual-release hydrocortisone preparation was shown to </a:t>
            </a:r>
            <a:r>
              <a:rPr lang="en-US" sz="2100" dirty="0" smtClean="0">
                <a:solidFill>
                  <a:srgbClr val="FF0000"/>
                </a:solidFill>
              </a:rPr>
              <a:t>slightly reduce </a:t>
            </a:r>
            <a:r>
              <a:rPr lang="en-US" sz="2100" dirty="0" smtClean="0"/>
              <a:t>blood pressure and HbA1c , such results may not always be desirable in patients with PAI. </a:t>
            </a:r>
          </a:p>
          <a:p>
            <a:pPr algn="just"/>
            <a:r>
              <a:rPr lang="en-US" sz="2100" dirty="0" smtClean="0"/>
              <a:t>Moreover, such variability can reflect differences in </a:t>
            </a:r>
            <a:r>
              <a:rPr lang="en-US" sz="2100" dirty="0" err="1" smtClean="0">
                <a:solidFill>
                  <a:srgbClr val="FF0000"/>
                </a:solidFill>
              </a:rPr>
              <a:t>glucocorticoid</a:t>
            </a:r>
            <a:r>
              <a:rPr lang="en-US" sz="2100" dirty="0" smtClean="0"/>
              <a:t> </a:t>
            </a:r>
            <a:r>
              <a:rPr lang="en-US" sz="2100" dirty="0" smtClean="0">
                <a:solidFill>
                  <a:srgbClr val="FF0000"/>
                </a:solidFill>
              </a:rPr>
              <a:t>bioavailability </a:t>
            </a:r>
            <a:r>
              <a:rPr lang="en-US" sz="2100" dirty="0" smtClean="0"/>
              <a:t>between the dual-release formulation and the hydrocortisone control dosing regimen. </a:t>
            </a:r>
          </a:p>
          <a:p>
            <a:pPr algn="just">
              <a:buNone/>
            </a:pPr>
            <a:endParaRPr lang="en-US" sz="2100" i="1" dirty="0" smtClean="0"/>
          </a:p>
          <a:p>
            <a:pPr algn="just">
              <a:buNone/>
            </a:pPr>
            <a:endParaRPr lang="en-US" sz="2100" dirty="0" smtClean="0"/>
          </a:p>
          <a:p>
            <a:pPr algn="just"/>
            <a:r>
              <a:rPr lang="en-US" sz="2100" dirty="0" smtClean="0"/>
              <a:t>Monitoring </a:t>
            </a:r>
            <a:r>
              <a:rPr lang="en-US" sz="2100" dirty="0" err="1" smtClean="0"/>
              <a:t>glucocorticoid</a:t>
            </a:r>
            <a:r>
              <a:rPr lang="en-US" sz="2100" dirty="0" smtClean="0"/>
              <a:t> replacement relies primarily on clinical assessment. Symptoms and signs of over replacement are </a:t>
            </a:r>
            <a:r>
              <a:rPr lang="en-US" sz="2100" dirty="0" smtClean="0">
                <a:solidFill>
                  <a:srgbClr val="FF0000"/>
                </a:solidFill>
              </a:rPr>
              <a:t>weight gain</a:t>
            </a:r>
            <a:r>
              <a:rPr lang="en-US" sz="2100" dirty="0" smtClean="0"/>
              <a:t>, </a:t>
            </a:r>
            <a:r>
              <a:rPr lang="en-US" sz="2100" dirty="0" smtClean="0">
                <a:solidFill>
                  <a:srgbClr val="FF0000"/>
                </a:solidFill>
              </a:rPr>
              <a:t>insomnia</a:t>
            </a:r>
            <a:r>
              <a:rPr lang="en-US" sz="2100" dirty="0" smtClean="0"/>
              <a:t>, and </a:t>
            </a:r>
            <a:r>
              <a:rPr lang="en-US" sz="2100" dirty="0" smtClean="0">
                <a:solidFill>
                  <a:srgbClr val="FF0000"/>
                </a:solidFill>
              </a:rPr>
              <a:t>peripheral edema.</a:t>
            </a:r>
            <a:endParaRPr lang="en-US" sz="21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4525963"/>
          </a:xfrm>
        </p:spPr>
        <p:txBody>
          <a:bodyPr>
            <a:noAutofit/>
          </a:bodyPr>
          <a:lstStyle/>
          <a:p>
            <a:pPr algn="just"/>
            <a:r>
              <a:rPr lang="en-US" sz="2100" dirty="0" smtClean="0"/>
              <a:t>Insufficient dosing is characterized by </a:t>
            </a:r>
            <a:r>
              <a:rPr lang="en-US" sz="2100" dirty="0" err="1" smtClean="0">
                <a:solidFill>
                  <a:srgbClr val="FF0000"/>
                </a:solidFill>
              </a:rPr>
              <a:t>nausea,poor</a:t>
            </a:r>
            <a:r>
              <a:rPr lang="en-US" sz="2100" dirty="0" smtClean="0">
                <a:solidFill>
                  <a:srgbClr val="FF0000"/>
                </a:solidFill>
              </a:rPr>
              <a:t> appetite, weight</a:t>
            </a:r>
            <a:r>
              <a:rPr lang="en-US" sz="2100" dirty="0" smtClean="0"/>
              <a:t> </a:t>
            </a:r>
            <a:r>
              <a:rPr lang="en-US" sz="2100" dirty="0" smtClean="0">
                <a:solidFill>
                  <a:srgbClr val="FF0000"/>
                </a:solidFill>
              </a:rPr>
              <a:t>loss, lethargy, and </a:t>
            </a:r>
            <a:r>
              <a:rPr lang="en-US" sz="2100" dirty="0" err="1" smtClean="0">
                <a:solidFill>
                  <a:srgbClr val="FF0000"/>
                </a:solidFill>
              </a:rPr>
              <a:t>hyperpigmentation</a:t>
            </a:r>
            <a:r>
              <a:rPr lang="en-US" sz="2100" dirty="0" smtClean="0">
                <a:solidFill>
                  <a:srgbClr val="FF0000"/>
                </a:solidFill>
              </a:rPr>
              <a:t>.</a:t>
            </a:r>
          </a:p>
          <a:p>
            <a:pPr algn="just"/>
            <a:r>
              <a:rPr lang="en-US" sz="2100" dirty="0" smtClean="0"/>
              <a:t>Detailed questioning about the patient’s daily habits, working patterns (</a:t>
            </a:r>
            <a:r>
              <a:rPr lang="en-US" sz="2100" dirty="0" err="1" smtClean="0"/>
              <a:t>eg</a:t>
            </a:r>
            <a:r>
              <a:rPr lang="en-US" sz="2100" dirty="0" smtClean="0"/>
              <a:t>, shift work), general feelings of energy, mental concentration, daytime somnolence, and dips in energy can help fine-tune when tablets should be </a:t>
            </a:r>
            <a:r>
              <a:rPr lang="en-US" sz="2100" dirty="0" err="1" smtClean="0"/>
              <a:t>taken,how</a:t>
            </a:r>
            <a:r>
              <a:rPr lang="en-US" sz="2100" dirty="0" smtClean="0"/>
              <a:t> often, and at what dose. </a:t>
            </a:r>
          </a:p>
          <a:p>
            <a:pPr algn="just"/>
            <a:r>
              <a:rPr lang="en-US" sz="2100" dirty="0" smtClean="0"/>
              <a:t> In cases when </a:t>
            </a:r>
            <a:r>
              <a:rPr lang="en-US" sz="2100" dirty="0" err="1" smtClean="0"/>
              <a:t>malabsorption</a:t>
            </a:r>
            <a:r>
              <a:rPr lang="en-US" sz="2100" dirty="0" smtClean="0"/>
              <a:t> is suspected, </a:t>
            </a:r>
            <a:r>
              <a:rPr lang="en-US" sz="2100" dirty="0" smtClean="0">
                <a:solidFill>
                  <a:srgbClr val="FF0000"/>
                </a:solidFill>
              </a:rPr>
              <a:t>serum or salivary </a:t>
            </a:r>
            <a:r>
              <a:rPr lang="en-US" sz="2100" dirty="0" err="1" smtClean="0">
                <a:solidFill>
                  <a:srgbClr val="FF0000"/>
                </a:solidFill>
              </a:rPr>
              <a:t>cortisol</a:t>
            </a:r>
            <a:r>
              <a:rPr lang="en-US" sz="2100" dirty="0" smtClean="0">
                <a:solidFill>
                  <a:srgbClr val="FF0000"/>
                </a:solidFill>
              </a:rPr>
              <a:t> day curve monitoring </a:t>
            </a:r>
            <a:r>
              <a:rPr lang="en-US" sz="2100" dirty="0" smtClean="0"/>
              <a:t>may be useful to guide dosing.</a:t>
            </a:r>
          </a:p>
          <a:p>
            <a:pPr algn="just"/>
            <a:r>
              <a:rPr lang="en-US" sz="2100" dirty="0" smtClean="0"/>
              <a:t>Measurement of plasma ACTH to guide </a:t>
            </a:r>
            <a:r>
              <a:rPr lang="en-US" sz="2100" dirty="0" err="1" smtClean="0"/>
              <a:t>glucocorticoid</a:t>
            </a:r>
            <a:r>
              <a:rPr lang="en-US" sz="2100" dirty="0" smtClean="0"/>
              <a:t> replacement doses is </a:t>
            </a:r>
            <a:r>
              <a:rPr lang="en-US" sz="2100" dirty="0" smtClean="0">
                <a:solidFill>
                  <a:srgbClr val="FF0000"/>
                </a:solidFill>
              </a:rPr>
              <a:t>not recommended </a:t>
            </a:r>
            <a:r>
              <a:rPr lang="en-US" sz="2100" dirty="0" smtClean="0"/>
              <a:t>because patients who receive appropriate replacement often have elevated ACTH levels, due to disturbance of the normal close relationship between ACTH and </a:t>
            </a:r>
            <a:r>
              <a:rPr lang="en-US" sz="2100" dirty="0" err="1" smtClean="0"/>
              <a:t>cortisol</a:t>
            </a:r>
            <a:r>
              <a:rPr lang="en-US" sz="2100" dirty="0" smtClean="0"/>
              <a:t> secretion and negative feedback.</a:t>
            </a:r>
          </a:p>
          <a:p>
            <a:pPr algn="just"/>
            <a:r>
              <a:rPr lang="en-US" sz="2100" dirty="0" smtClean="0"/>
              <a:t> Use of ACTH levels to adjust </a:t>
            </a:r>
            <a:r>
              <a:rPr lang="en-US" sz="2100" dirty="0" err="1" smtClean="0"/>
              <a:t>glucocorticoid</a:t>
            </a:r>
            <a:r>
              <a:rPr lang="en-US" sz="2100" dirty="0" smtClean="0"/>
              <a:t> replacement is clinically known to lead to </a:t>
            </a:r>
            <a:r>
              <a:rPr lang="en-US" sz="2100" dirty="0" smtClean="0">
                <a:solidFill>
                  <a:srgbClr val="FF0000"/>
                </a:solidFill>
              </a:rPr>
              <a:t>over-replacement.</a:t>
            </a:r>
            <a:endParaRPr lang="en-US" sz="21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036637"/>
            <a:ext cx="8229600" cy="5516563"/>
          </a:xfrm>
        </p:spPr>
        <p:txBody>
          <a:bodyPr>
            <a:noAutofit/>
          </a:bodyPr>
          <a:lstStyle/>
          <a:p>
            <a:pPr algn="just">
              <a:buNone/>
            </a:pPr>
            <a:r>
              <a:rPr lang="en-US" sz="2100" b="1" dirty="0" smtClean="0"/>
              <a:t>Subjects and methods</a:t>
            </a:r>
          </a:p>
          <a:p>
            <a:pPr algn="just">
              <a:buNone/>
            </a:pPr>
            <a:r>
              <a:rPr lang="en-US" sz="2100" b="1" dirty="0" smtClean="0"/>
              <a:t>Study design</a:t>
            </a:r>
          </a:p>
          <a:p>
            <a:pPr algn="just"/>
            <a:r>
              <a:rPr lang="en-US" sz="2100" dirty="0" smtClean="0"/>
              <a:t>This was an open-label, multicenter, phase 3b, long-term extension study conducted at five university clinics in Sweden with a follow-up period of </a:t>
            </a:r>
            <a:r>
              <a:rPr lang="en-US" sz="2100" dirty="0" smtClean="0">
                <a:solidFill>
                  <a:srgbClr val="FF0000"/>
                </a:solidFill>
              </a:rPr>
              <a:t>5 years </a:t>
            </a:r>
            <a:r>
              <a:rPr lang="fa-IR" sz="2100" dirty="0" smtClean="0"/>
              <a:t>.</a:t>
            </a:r>
          </a:p>
          <a:p>
            <a:pPr algn="just"/>
            <a:r>
              <a:rPr lang="en-US" sz="2100" dirty="0" smtClean="0"/>
              <a:t> Enrolled patients were either newly recruited or they had completed a randomized, 3-month crossover study of once-daily DR-HC </a:t>
            </a:r>
            <a:r>
              <a:rPr lang="en-US" sz="2100" dirty="0" err="1" smtClean="0"/>
              <a:t>vs</a:t>
            </a:r>
            <a:r>
              <a:rPr lang="en-US" sz="2100" dirty="0" smtClean="0"/>
              <a:t> hydrocortisone TID plus a 6-month open-label extension period of DR-HC (referred to as the 9-month study hereafter).</a:t>
            </a:r>
            <a:endParaRPr lang="fa-IR" sz="2100" dirty="0" smtClean="0"/>
          </a:p>
          <a:p>
            <a:pPr algn="just"/>
            <a:r>
              <a:rPr lang="en-US" sz="2100" dirty="0" smtClean="0"/>
              <a:t> After enrollment into the long-term extension study (baseline), patients underwent full clinical examination, which included medical history, physical examination, vital signs and laboratory parameters.</a:t>
            </a:r>
          </a:p>
          <a:p>
            <a:pPr algn="just"/>
            <a:endParaRPr lang="en-US" sz="21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Autofit/>
          </a:bodyPr>
          <a:lstStyle/>
          <a:p>
            <a:pPr algn="just"/>
            <a:r>
              <a:rPr lang="en-US" sz="2100" dirty="0" smtClean="0"/>
              <a:t>All patients returned to the clinic </a:t>
            </a:r>
            <a:r>
              <a:rPr lang="en-US" sz="2100" dirty="0" smtClean="0">
                <a:solidFill>
                  <a:srgbClr val="FF0000"/>
                </a:solidFill>
              </a:rPr>
              <a:t>every 6 months</a:t>
            </a:r>
            <a:r>
              <a:rPr lang="en-US" sz="2100" dirty="0" smtClean="0"/>
              <a:t>. </a:t>
            </a:r>
            <a:endParaRPr lang="fa-IR" sz="2100" dirty="0" smtClean="0"/>
          </a:p>
          <a:p>
            <a:pPr algn="just"/>
            <a:r>
              <a:rPr lang="en-US" sz="2100" dirty="0" smtClean="0"/>
              <a:t>Newly recruited patients also underwent a telephone assessment at </a:t>
            </a:r>
            <a:r>
              <a:rPr lang="en-US" sz="2100" dirty="0" smtClean="0">
                <a:solidFill>
                  <a:srgbClr val="FF0000"/>
                </a:solidFill>
              </a:rPr>
              <a:t>4 weeks </a:t>
            </a:r>
            <a:r>
              <a:rPr lang="en-US" sz="2100" dirty="0" smtClean="0"/>
              <a:t>and returned to the clinic </a:t>
            </a:r>
            <a:r>
              <a:rPr lang="en-US" sz="2100" dirty="0" smtClean="0">
                <a:solidFill>
                  <a:srgbClr val="FF0000"/>
                </a:solidFill>
              </a:rPr>
              <a:t>at 3 and 6 months </a:t>
            </a:r>
            <a:r>
              <a:rPr lang="en-US" sz="2100" dirty="0" smtClean="0"/>
              <a:t>after enrollment. At clinic visits, patients had a full clinical examination, study drugs were dispensed, and patient questionnaires were collected. Participants were monitored throughout the study for the occurrence of adverse events </a:t>
            </a:r>
            <a:r>
              <a:rPr lang="fa-IR" sz="2100" dirty="0" smtClean="0"/>
              <a:t>.</a:t>
            </a:r>
            <a:endParaRPr lang="en-US" sz="2100" dirty="0" smtClean="0"/>
          </a:p>
          <a:p>
            <a:pPr algn="just"/>
            <a:endParaRPr lang="en-US" sz="2100"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562600"/>
          </a:xfrm>
        </p:spPr>
        <p:txBody>
          <a:bodyPr>
            <a:noAutofit/>
          </a:bodyPr>
          <a:lstStyle/>
          <a:p>
            <a:pPr algn="just">
              <a:buNone/>
            </a:pPr>
            <a:r>
              <a:rPr lang="en-US" sz="2100" b="1" dirty="0" smtClean="0"/>
              <a:t>Study participants</a:t>
            </a:r>
          </a:p>
          <a:p>
            <a:pPr algn="just"/>
            <a:r>
              <a:rPr lang="en-US" sz="2100" dirty="0" smtClean="0"/>
              <a:t>Male and female patients were eligible for inclusion if they were aged </a:t>
            </a:r>
            <a:r>
              <a:rPr lang="en-US" sz="2100" dirty="0" smtClean="0">
                <a:solidFill>
                  <a:srgbClr val="FF0000"/>
                </a:solidFill>
              </a:rPr>
              <a:t>18 years or more</a:t>
            </a:r>
            <a:r>
              <a:rPr lang="en-US" sz="2100" dirty="0" smtClean="0"/>
              <a:t>, had been diagnosed with primary AI at least </a:t>
            </a:r>
            <a:r>
              <a:rPr lang="en-US" sz="2100" dirty="0" smtClean="0">
                <a:solidFill>
                  <a:srgbClr val="FF0000"/>
                </a:solidFill>
              </a:rPr>
              <a:t>6 months previously </a:t>
            </a:r>
            <a:r>
              <a:rPr lang="en-US" sz="2100" dirty="0" smtClean="0"/>
              <a:t>and had been receiving stable doses of </a:t>
            </a:r>
            <a:r>
              <a:rPr lang="en-US" sz="2100" dirty="0" err="1" smtClean="0"/>
              <a:t>glucocorticoid</a:t>
            </a:r>
            <a:r>
              <a:rPr lang="en-US" sz="2100" dirty="0" smtClean="0"/>
              <a:t> replacement therapy (</a:t>
            </a:r>
            <a:r>
              <a:rPr lang="en-US" sz="2100" dirty="0" smtClean="0">
                <a:solidFill>
                  <a:srgbClr val="FF0000"/>
                </a:solidFill>
              </a:rPr>
              <a:t>total dose: 15–40 mg/day</a:t>
            </a:r>
            <a:r>
              <a:rPr lang="en-US" sz="2100" dirty="0" smtClean="0"/>
              <a:t>) for at least </a:t>
            </a:r>
            <a:r>
              <a:rPr lang="en-US" sz="2100" dirty="0" smtClean="0">
                <a:solidFill>
                  <a:srgbClr val="FF0000"/>
                </a:solidFill>
              </a:rPr>
              <a:t>3 months </a:t>
            </a:r>
            <a:r>
              <a:rPr lang="en-US" sz="2100" dirty="0" smtClean="0"/>
              <a:t>prior to study entry.</a:t>
            </a:r>
            <a:endParaRPr lang="fa-IR" sz="21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05400"/>
          </a:xfrm>
        </p:spPr>
        <p:txBody>
          <a:bodyPr>
            <a:noAutofit/>
          </a:bodyPr>
          <a:lstStyle/>
          <a:p>
            <a:pPr algn="just">
              <a:buNone/>
            </a:pPr>
            <a:r>
              <a:rPr lang="en-US" sz="2100" b="1" dirty="0" smtClean="0"/>
              <a:t>Intervention</a:t>
            </a:r>
          </a:p>
          <a:p>
            <a:pPr algn="just">
              <a:buNone/>
            </a:pPr>
            <a:endParaRPr lang="en-US" sz="2100" b="1" dirty="0" smtClean="0"/>
          </a:p>
          <a:p>
            <a:pPr algn="just"/>
            <a:r>
              <a:rPr lang="en-US" sz="2100" dirty="0" smtClean="0"/>
              <a:t>Patients were instructed to take DR-HC orally in the morning, directly after waking and in the fasting state.</a:t>
            </a:r>
          </a:p>
          <a:p>
            <a:pPr algn="just"/>
            <a:r>
              <a:rPr lang="en-US" sz="2100" dirty="0" smtClean="0"/>
              <a:t> The initial dose of DR-HC was the same as the total daily dose of hydrocortisone that they were receiving at enrollment.</a:t>
            </a:r>
          </a:p>
          <a:p>
            <a:pPr algn="just"/>
            <a:r>
              <a:rPr lang="en-US" sz="2100" dirty="0" smtClean="0"/>
              <a:t> Dose adjustments could be made according to the treating physician’s judgment based on clinical symptoms and signs associated with </a:t>
            </a:r>
            <a:r>
              <a:rPr lang="en-US" sz="2100" dirty="0" err="1" smtClean="0"/>
              <a:t>glucocorticoid</a:t>
            </a:r>
            <a:r>
              <a:rPr lang="en-US" sz="2100" dirty="0" smtClean="0"/>
              <a:t> excess or deficiency .</a:t>
            </a:r>
          </a:p>
          <a:p>
            <a:pPr algn="just"/>
            <a:r>
              <a:rPr lang="en-US" sz="2100" dirty="0" smtClean="0"/>
              <a:t>All patients received </a:t>
            </a:r>
            <a:r>
              <a:rPr lang="en-US" sz="2100" dirty="0" smtClean="0">
                <a:solidFill>
                  <a:srgbClr val="FF0000"/>
                </a:solidFill>
              </a:rPr>
              <a:t>oral and written </a:t>
            </a:r>
            <a:r>
              <a:rPr lang="en-US" sz="2100" dirty="0" smtClean="0"/>
              <a:t>instructions to repeat their daily DR-HC dose once or twice </a:t>
            </a:r>
            <a:r>
              <a:rPr lang="en-US" sz="2100" dirty="0" smtClean="0">
                <a:solidFill>
                  <a:srgbClr val="FF0000"/>
                </a:solidFill>
              </a:rPr>
              <a:t>at 6- to 8-h intervals </a:t>
            </a:r>
            <a:r>
              <a:rPr lang="en-US" sz="2100" dirty="0" smtClean="0"/>
              <a:t>during illness.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352800"/>
            <a:ext cx="7772400" cy="1470025"/>
          </a:xfrm>
        </p:spPr>
        <p:txBody>
          <a:bodyPr>
            <a:normAutofit fontScale="90000"/>
          </a:bodyPr>
          <a:lstStyle/>
          <a:p>
            <a:r>
              <a:rPr lang="en-US" b="1" dirty="0" smtClean="0"/>
              <a:t>Long-term safety of once-daily, dual-release hydrocortisone in patients with adrenal insufficiency: a phase 3b, open-label, extension study</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2000" dirty="0" smtClean="0"/>
              <a:t>European Journal of Endocrinology (2017) 176, 715–725</a:t>
            </a:r>
            <a:r>
              <a:rPr lang="en-US" b="1" dirty="0" smtClean="0"/>
              <a:t/>
            </a:r>
            <a:br>
              <a:rPr lang="en-US" b="1" dirty="0" smtClean="0"/>
            </a:b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029200"/>
          </a:xfrm>
        </p:spPr>
        <p:txBody>
          <a:bodyPr>
            <a:noAutofit/>
          </a:bodyPr>
          <a:lstStyle/>
          <a:p>
            <a:pPr algn="just">
              <a:buNone/>
            </a:pPr>
            <a:r>
              <a:rPr lang="en-US" sz="2100" b="1" dirty="0" smtClean="0"/>
              <a:t>Outcomes</a:t>
            </a:r>
          </a:p>
          <a:p>
            <a:pPr algn="just">
              <a:buNone/>
            </a:pPr>
            <a:endParaRPr lang="en-US" sz="2100" b="1" dirty="0" smtClean="0"/>
          </a:p>
          <a:p>
            <a:pPr algn="just"/>
            <a:r>
              <a:rPr lang="en-US" sz="2100" dirty="0" smtClean="0"/>
              <a:t>Safety and tolerability of DR-HC was assessed by reporting AEs, episodes of </a:t>
            </a:r>
            <a:r>
              <a:rPr lang="en-US" sz="2100" dirty="0" err="1" smtClean="0"/>
              <a:t>intercurrent</a:t>
            </a:r>
            <a:r>
              <a:rPr lang="en-US" sz="2100" dirty="0" smtClean="0"/>
              <a:t> illness, increased hydrocortisone need, laboratory parameters (e.g. glucose homeostasis and serum lipids) and vital signs.</a:t>
            </a:r>
          </a:p>
          <a:p>
            <a:pPr algn="just"/>
            <a:r>
              <a:rPr lang="en-US" sz="2100" dirty="0" smtClean="0"/>
              <a:t> Patients used a diary to record </a:t>
            </a:r>
            <a:r>
              <a:rPr lang="en-US" sz="2100" dirty="0" smtClean="0">
                <a:solidFill>
                  <a:srgbClr val="FF0000"/>
                </a:solidFill>
              </a:rPr>
              <a:t>when and why </a:t>
            </a:r>
            <a:r>
              <a:rPr lang="en-US" sz="2100" dirty="0" smtClean="0"/>
              <a:t>extra doses of hydrocortisone were needed. This allowed increased hydrocortisone need to be categorized due to either </a:t>
            </a:r>
            <a:r>
              <a:rPr lang="en-US" sz="2100" dirty="0" err="1" smtClean="0"/>
              <a:t>intercurrent</a:t>
            </a:r>
            <a:r>
              <a:rPr lang="en-US" sz="2100" dirty="0" smtClean="0"/>
              <a:t> illness or other reasons (e.g. mental or physical stress).</a:t>
            </a:r>
          </a:p>
          <a:p>
            <a:pPr algn="just"/>
            <a:r>
              <a:rPr lang="en-US" sz="2100" dirty="0" smtClean="0"/>
              <a:t> Patient- and investigator-assessed treatment tolerability was evaluated using questionnaires.</a:t>
            </a:r>
          </a:p>
          <a:p>
            <a:pPr algn="just"/>
            <a:r>
              <a:rPr lang="en-US" sz="2100" dirty="0" smtClean="0"/>
              <a:t> </a:t>
            </a:r>
            <a:r>
              <a:rPr lang="en-US" sz="2100" dirty="0" err="1" smtClean="0"/>
              <a:t>QoL</a:t>
            </a:r>
            <a:r>
              <a:rPr lang="en-US" sz="2100" dirty="0" smtClean="0"/>
              <a:t> was evaluated using the Fatigue Impact Scale (FIS) and Psychological General Well-Being (PGWB) questionnaire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84237"/>
            <a:ext cx="8229600" cy="5516563"/>
          </a:xfrm>
        </p:spPr>
        <p:txBody>
          <a:bodyPr>
            <a:noAutofit/>
          </a:bodyPr>
          <a:lstStyle/>
          <a:p>
            <a:pPr algn="just">
              <a:buNone/>
            </a:pPr>
            <a:r>
              <a:rPr lang="en-US" sz="2100" b="1" dirty="0" smtClean="0"/>
              <a:t>Statistical analysis</a:t>
            </a:r>
          </a:p>
          <a:p>
            <a:pPr algn="just">
              <a:buNone/>
            </a:pPr>
            <a:endParaRPr lang="en-US" sz="2100" dirty="0" smtClean="0"/>
          </a:p>
          <a:p>
            <a:pPr algn="just"/>
            <a:r>
              <a:rPr lang="en-US" sz="2100" dirty="0" smtClean="0"/>
              <a:t>Exposure and AE data are presented as descriptive statistics. Exploratory analyses evaluated changes over time </a:t>
            </a:r>
            <a:r>
              <a:rPr lang="en-US" sz="2100" dirty="0" smtClean="0">
                <a:solidFill>
                  <a:srgbClr val="FF0000"/>
                </a:solidFill>
              </a:rPr>
              <a:t>(from baseline to 12</a:t>
            </a:r>
            <a:r>
              <a:rPr lang="en-US" sz="2100" dirty="0" smtClean="0"/>
              <a:t>, </a:t>
            </a:r>
            <a:r>
              <a:rPr lang="en-US" sz="2100" dirty="0" smtClean="0">
                <a:solidFill>
                  <a:srgbClr val="FF0000"/>
                </a:solidFill>
              </a:rPr>
              <a:t>36 and 60 months) </a:t>
            </a:r>
            <a:r>
              <a:rPr lang="en-US" sz="2100" dirty="0" smtClean="0"/>
              <a:t>in laboratory parameters, vital signs, patient-/investigator-assessed tolerability and </a:t>
            </a:r>
            <a:r>
              <a:rPr lang="en-US" sz="2100" dirty="0" err="1" smtClean="0"/>
              <a:t>QoL</a:t>
            </a:r>
            <a:r>
              <a:rPr lang="en-US" sz="2100" dirty="0" smtClean="0"/>
              <a:t>, using the </a:t>
            </a:r>
            <a:r>
              <a:rPr lang="en-US" sz="2100" dirty="0" err="1" smtClean="0">
                <a:solidFill>
                  <a:srgbClr val="FF0000"/>
                </a:solidFill>
              </a:rPr>
              <a:t>Wilcoxon</a:t>
            </a:r>
            <a:r>
              <a:rPr lang="en-US" sz="2100" dirty="0" smtClean="0"/>
              <a:t> </a:t>
            </a:r>
            <a:r>
              <a:rPr lang="en-US" sz="2100" dirty="0" smtClean="0">
                <a:solidFill>
                  <a:srgbClr val="FF0000"/>
                </a:solidFill>
              </a:rPr>
              <a:t>signed-rank test </a:t>
            </a:r>
            <a:r>
              <a:rPr lang="en-US" sz="2100" dirty="0" smtClean="0"/>
              <a:t>for continuous variables and </a:t>
            </a:r>
            <a:r>
              <a:rPr lang="en-US" sz="2100" dirty="0" smtClean="0">
                <a:solidFill>
                  <a:srgbClr val="FF0000"/>
                </a:solidFill>
              </a:rPr>
              <a:t>the Sign test </a:t>
            </a:r>
            <a:r>
              <a:rPr lang="en-US" sz="2100" dirty="0" smtClean="0"/>
              <a:t>for categorical variables.</a:t>
            </a:r>
            <a:endParaRPr lang="en-US" sz="21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50837"/>
            <a:ext cx="8229600" cy="4906963"/>
          </a:xfrm>
        </p:spPr>
        <p:txBody>
          <a:bodyPr>
            <a:noAutofit/>
          </a:bodyPr>
          <a:lstStyle/>
          <a:p>
            <a:pPr algn="just">
              <a:buNone/>
            </a:pPr>
            <a:r>
              <a:rPr lang="en-US" sz="2100" b="1" dirty="0" smtClean="0"/>
              <a:t>Results</a:t>
            </a:r>
          </a:p>
          <a:p>
            <a:pPr algn="just">
              <a:buNone/>
            </a:pPr>
            <a:r>
              <a:rPr lang="en-US" sz="2100" b="1" dirty="0" smtClean="0"/>
              <a:t>Baseline demographics and disease characteristics</a:t>
            </a:r>
          </a:p>
          <a:p>
            <a:pPr algn="just"/>
            <a:r>
              <a:rPr lang="en-US" sz="2100" dirty="0" smtClean="0"/>
              <a:t>In total, </a:t>
            </a:r>
            <a:r>
              <a:rPr lang="en-US" sz="2100" dirty="0" smtClean="0">
                <a:solidFill>
                  <a:srgbClr val="FF0000"/>
                </a:solidFill>
              </a:rPr>
              <a:t>71 patients </a:t>
            </a:r>
            <a:r>
              <a:rPr lang="en-US" sz="2100" dirty="0" smtClean="0"/>
              <a:t>entered the 5-year extension study and were included in the safety population: </a:t>
            </a:r>
            <a:r>
              <a:rPr lang="en-US" sz="2100" dirty="0" smtClean="0">
                <a:solidFill>
                  <a:srgbClr val="FF0000"/>
                </a:solidFill>
              </a:rPr>
              <a:t>55 patients </a:t>
            </a:r>
            <a:r>
              <a:rPr lang="en-US" sz="2100" dirty="0" smtClean="0"/>
              <a:t>from the 9-month study and </a:t>
            </a:r>
            <a:r>
              <a:rPr lang="en-US" sz="2100" dirty="0" smtClean="0">
                <a:solidFill>
                  <a:srgbClr val="FF0000"/>
                </a:solidFill>
              </a:rPr>
              <a:t>16 newly </a:t>
            </a:r>
            <a:r>
              <a:rPr lang="en-US" sz="2100" dirty="0" smtClean="0"/>
              <a:t>recruited patients. </a:t>
            </a:r>
          </a:p>
          <a:p>
            <a:pPr algn="just"/>
            <a:r>
              <a:rPr lang="en-US" sz="2100" dirty="0" smtClean="0"/>
              <a:t>Sixty-three of 71 patients </a:t>
            </a:r>
            <a:r>
              <a:rPr lang="en-US" sz="2100" dirty="0" smtClean="0">
                <a:solidFill>
                  <a:srgbClr val="FF0000"/>
                </a:solidFill>
              </a:rPr>
              <a:t>(89%) </a:t>
            </a:r>
            <a:r>
              <a:rPr lang="en-US" sz="2100" dirty="0" smtClean="0"/>
              <a:t>completed the 5-year visit.</a:t>
            </a:r>
            <a:endParaRPr lang="en-US" sz="2100" i="1" dirty="0" smtClean="0"/>
          </a:p>
          <a:p>
            <a:pPr algn="just"/>
            <a:r>
              <a:rPr lang="en-US" sz="2100" dirty="0" smtClean="0"/>
              <a:t>Baseline demographics and disease characteristics for the safety population and subgroups are presented in Table 1.</a:t>
            </a:r>
          </a:p>
          <a:p>
            <a:pPr algn="just"/>
            <a:r>
              <a:rPr lang="en-US" sz="2100" dirty="0" smtClean="0"/>
              <a:t> Daily hydrocortisone doses at baseline were </a:t>
            </a:r>
            <a:r>
              <a:rPr lang="en-US" sz="2100" dirty="0" smtClean="0">
                <a:solidFill>
                  <a:srgbClr val="FF0000"/>
                </a:solidFill>
              </a:rPr>
              <a:t>lower</a:t>
            </a:r>
            <a:r>
              <a:rPr lang="en-US" sz="2100" dirty="0" smtClean="0"/>
              <a:t> in the newly recruited subgroup than in those recruited from the 9-month study. </a:t>
            </a:r>
          </a:p>
          <a:p>
            <a:pPr algn="just"/>
            <a:r>
              <a:rPr lang="en-US" sz="2100" dirty="0" smtClean="0">
                <a:solidFill>
                  <a:srgbClr val="FF0000"/>
                </a:solidFill>
              </a:rPr>
              <a:t>Hypertension</a:t>
            </a:r>
            <a:r>
              <a:rPr lang="en-US" sz="2100" dirty="0" smtClean="0"/>
              <a:t> was more common in the DM and elderly subgroups compared with the overall population.</a:t>
            </a:r>
            <a:endParaRPr lang="en-US" sz="2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751344"/>
            <a:ext cx="4572000" cy="369332"/>
          </a:xfrm>
          <a:prstGeom prst="rect">
            <a:avLst/>
          </a:prstGeom>
        </p:spPr>
        <p:txBody>
          <a:bodyPr>
            <a:spAutoFit/>
          </a:bodyPr>
          <a:lstStyle/>
          <a:p>
            <a:r>
              <a:rPr lang="en-US" dirty="0" smtClean="0"/>
              <a:t>.</a:t>
            </a:r>
            <a:endParaRPr lang="en-US" dirty="0"/>
          </a:p>
        </p:txBody>
      </p:sp>
      <p:sp>
        <p:nvSpPr>
          <p:cNvPr id="6" name="Content Placeholder 5"/>
          <p:cNvSpPr>
            <a:spLocks noGrp="1"/>
          </p:cNvSpPr>
          <p:nvPr>
            <p:ph idx="1"/>
          </p:nvPr>
        </p:nvSpPr>
        <p:spPr/>
        <p:txBody>
          <a:bodyPr/>
          <a:lstStyle/>
          <a:p>
            <a:endParaRPr lang="en-US"/>
          </a:p>
        </p:txBody>
      </p:sp>
      <p:pic>
        <p:nvPicPr>
          <p:cNvPr id="2" name="Picture 2"/>
          <p:cNvPicPr>
            <a:picLocks noChangeAspect="1" noChangeArrowheads="1"/>
          </p:cNvPicPr>
          <p:nvPr/>
        </p:nvPicPr>
        <p:blipFill>
          <a:blip r:embed="rId2" cstate="print"/>
          <a:srcRect/>
          <a:stretch>
            <a:fillRect/>
          </a:stretch>
        </p:blipFill>
        <p:spPr bwMode="auto">
          <a:xfrm>
            <a:off x="594759" y="152400"/>
            <a:ext cx="8015841" cy="670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 name="Picture 2"/>
          <p:cNvPicPr>
            <a:picLocks noChangeAspect="1" noChangeArrowheads="1"/>
          </p:cNvPicPr>
          <p:nvPr/>
        </p:nvPicPr>
        <p:blipFill>
          <a:blip r:embed="rId2" cstate="print"/>
          <a:srcRect/>
          <a:stretch>
            <a:fillRect/>
          </a:stretch>
        </p:blipFill>
        <p:spPr bwMode="auto">
          <a:xfrm>
            <a:off x="-55683" y="914400"/>
            <a:ext cx="9275883"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08037"/>
            <a:ext cx="8229600" cy="4525963"/>
          </a:xfrm>
        </p:spPr>
        <p:txBody>
          <a:bodyPr>
            <a:noAutofit/>
          </a:bodyPr>
          <a:lstStyle/>
          <a:p>
            <a:pPr algn="just">
              <a:buNone/>
            </a:pPr>
            <a:r>
              <a:rPr lang="en-US" sz="2100" b="1" dirty="0" smtClean="0"/>
              <a:t>DR-HC exposure: maintenance dose and additional use</a:t>
            </a:r>
          </a:p>
          <a:p>
            <a:r>
              <a:rPr lang="en-US" sz="2100" dirty="0" smtClean="0"/>
              <a:t>Mean total exposure per patient, accumulated over the 5-year study, was </a:t>
            </a:r>
            <a:r>
              <a:rPr lang="en-US" sz="2100" dirty="0" smtClean="0">
                <a:solidFill>
                  <a:srgbClr val="FF0000"/>
                </a:solidFill>
              </a:rPr>
              <a:t>49.7 g </a:t>
            </a:r>
            <a:r>
              <a:rPr lang="en-US" sz="2100" dirty="0" smtClean="0"/>
              <a:t>of DR-HC, of which </a:t>
            </a:r>
            <a:r>
              <a:rPr lang="en-US" sz="2100" dirty="0" smtClean="0">
                <a:solidFill>
                  <a:srgbClr val="FF0000"/>
                </a:solidFill>
              </a:rPr>
              <a:t>98% </a:t>
            </a:r>
            <a:r>
              <a:rPr lang="en-US" sz="2100" dirty="0" smtClean="0"/>
              <a:t>was the maintenance dose, </a:t>
            </a:r>
            <a:r>
              <a:rPr lang="en-US" sz="2100" dirty="0" smtClean="0">
                <a:solidFill>
                  <a:srgbClr val="FF0000"/>
                </a:solidFill>
              </a:rPr>
              <a:t>1% </a:t>
            </a:r>
            <a:r>
              <a:rPr lang="en-US" sz="2100" dirty="0" smtClean="0"/>
              <a:t>was due to </a:t>
            </a:r>
            <a:r>
              <a:rPr lang="en-US" sz="2100" dirty="0" err="1" smtClean="0"/>
              <a:t>intercurrent</a:t>
            </a:r>
            <a:r>
              <a:rPr lang="en-US" sz="2100" dirty="0" smtClean="0"/>
              <a:t> illness and </a:t>
            </a:r>
            <a:r>
              <a:rPr lang="en-US" sz="2100" dirty="0" smtClean="0">
                <a:solidFill>
                  <a:srgbClr val="FF0000"/>
                </a:solidFill>
              </a:rPr>
              <a:t>1% </a:t>
            </a:r>
            <a:r>
              <a:rPr lang="en-US" sz="2100" dirty="0" smtClean="0"/>
              <a:t>was increased use not related to </a:t>
            </a:r>
            <a:r>
              <a:rPr lang="en-US" sz="2100" dirty="0" err="1" smtClean="0"/>
              <a:t>intercurrent</a:t>
            </a:r>
            <a:r>
              <a:rPr lang="en-US" sz="2100" dirty="0" smtClean="0"/>
              <a:t> illness. </a:t>
            </a:r>
          </a:p>
          <a:p>
            <a:r>
              <a:rPr lang="en-US" sz="2100" dirty="0" smtClean="0"/>
              <a:t>The total cumulative maintenance dose for each 12-month period of the study remained stable at a mean (</a:t>
            </a:r>
            <a:r>
              <a:rPr lang="en-US" sz="2100" dirty="0" err="1" smtClean="0"/>
              <a:t>s.d</a:t>
            </a:r>
            <a:r>
              <a:rPr lang="en-US" sz="2100" dirty="0" smtClean="0"/>
              <a:t>.) of </a:t>
            </a:r>
            <a:r>
              <a:rPr lang="en-US" sz="2100" dirty="0" smtClean="0">
                <a:solidFill>
                  <a:srgbClr val="FF0000"/>
                </a:solidFill>
              </a:rPr>
              <a:t>10.2</a:t>
            </a:r>
            <a:r>
              <a:rPr lang="en-US" sz="2100" dirty="0" smtClean="0"/>
              <a:t> (2.9) g to </a:t>
            </a:r>
            <a:r>
              <a:rPr lang="en-US" sz="2100" dirty="0" smtClean="0">
                <a:solidFill>
                  <a:srgbClr val="FF0000"/>
                </a:solidFill>
              </a:rPr>
              <a:t>10.6 </a:t>
            </a:r>
            <a:r>
              <a:rPr lang="en-US" sz="2100" dirty="0" smtClean="0"/>
              <a:t>(2.3) g per patient per year, corresponding to an estimated </a:t>
            </a:r>
            <a:r>
              <a:rPr lang="en-US" sz="2100" dirty="0" smtClean="0">
                <a:solidFill>
                  <a:srgbClr val="FF0000"/>
                </a:solidFill>
              </a:rPr>
              <a:t>28–29</a:t>
            </a:r>
            <a:r>
              <a:rPr lang="en-US" sz="2100" dirty="0" smtClean="0"/>
              <a:t> mg/day per patient.</a:t>
            </a:r>
          </a:p>
          <a:p>
            <a:pPr algn="just"/>
            <a:r>
              <a:rPr lang="en-US" sz="2100" dirty="0" smtClean="0"/>
              <a:t>Additional use of hydrocortisone due to </a:t>
            </a:r>
            <a:r>
              <a:rPr lang="en-US" sz="2100" dirty="0" err="1" smtClean="0"/>
              <a:t>intercurrent</a:t>
            </a:r>
            <a:r>
              <a:rPr lang="en-US" sz="2100" dirty="0" smtClean="0"/>
              <a:t> illness remained stable for the </a:t>
            </a:r>
            <a:r>
              <a:rPr lang="en-US" sz="2100" dirty="0" smtClean="0">
                <a:solidFill>
                  <a:srgbClr val="FF0000"/>
                </a:solidFill>
              </a:rPr>
              <a:t>first 4 years </a:t>
            </a:r>
            <a:r>
              <a:rPr lang="en-US" sz="2100" dirty="0" smtClean="0"/>
              <a:t>(median (range) dose: </a:t>
            </a:r>
            <a:r>
              <a:rPr lang="en-US" sz="2100" dirty="0" smtClean="0">
                <a:solidFill>
                  <a:srgbClr val="FF0000"/>
                </a:solidFill>
              </a:rPr>
              <a:t>95.0</a:t>
            </a:r>
            <a:r>
              <a:rPr lang="en-US" sz="2100" dirty="0" smtClean="0"/>
              <a:t> (5.0–850.0)–</a:t>
            </a:r>
            <a:r>
              <a:rPr lang="en-US" sz="2100" dirty="0" smtClean="0">
                <a:solidFill>
                  <a:srgbClr val="FF0000"/>
                </a:solidFill>
              </a:rPr>
              <a:t>120.0 </a:t>
            </a:r>
            <a:r>
              <a:rPr lang="en-US" sz="2100" dirty="0" smtClean="0"/>
              <a:t>(5.0–840.0) mg per patient per year) but was </a:t>
            </a:r>
            <a:r>
              <a:rPr lang="en-US" sz="2100" dirty="0" smtClean="0">
                <a:solidFill>
                  <a:srgbClr val="FF0000"/>
                </a:solidFill>
              </a:rPr>
              <a:t>reduced</a:t>
            </a:r>
            <a:r>
              <a:rPr lang="en-US" sz="2100" dirty="0" smtClean="0"/>
              <a:t> </a:t>
            </a:r>
            <a:r>
              <a:rPr lang="en-US" sz="2100" dirty="0" smtClean="0">
                <a:solidFill>
                  <a:srgbClr val="FF0000"/>
                </a:solidFill>
              </a:rPr>
              <a:t>in the fifth year of treatment (60.0 </a:t>
            </a:r>
            <a:r>
              <a:rPr lang="en-US" sz="2100" dirty="0" smtClean="0"/>
              <a:t>(5.0–815.0) mg).</a:t>
            </a:r>
          </a:p>
          <a:p>
            <a:pPr algn="just"/>
            <a:r>
              <a:rPr lang="en-US" sz="2100" dirty="0" smtClean="0"/>
              <a:t> Additional use of hydrocortisone not due to </a:t>
            </a:r>
            <a:r>
              <a:rPr lang="en-US" sz="2100" dirty="0" err="1" smtClean="0"/>
              <a:t>intercurrent</a:t>
            </a:r>
            <a:r>
              <a:rPr lang="en-US" sz="2100" dirty="0" smtClean="0"/>
              <a:t> illness </a:t>
            </a:r>
            <a:r>
              <a:rPr lang="en-US" sz="2100" dirty="0" smtClean="0">
                <a:solidFill>
                  <a:srgbClr val="FF0000"/>
                </a:solidFill>
              </a:rPr>
              <a:t>fluctuated</a:t>
            </a:r>
            <a:r>
              <a:rPr lang="en-US" sz="2100" dirty="0" smtClean="0"/>
              <a:t> (median (range) dose: </a:t>
            </a:r>
            <a:r>
              <a:rPr lang="en-US" sz="2100" dirty="0" smtClean="0">
                <a:solidFill>
                  <a:srgbClr val="FF0000"/>
                </a:solidFill>
              </a:rPr>
              <a:t>37.5 </a:t>
            </a:r>
            <a:r>
              <a:rPr lang="en-US" sz="2100" dirty="0" smtClean="0"/>
              <a:t>(5.0–1300.0)–</a:t>
            </a:r>
            <a:r>
              <a:rPr lang="en-US" sz="2100" dirty="0" smtClean="0">
                <a:solidFill>
                  <a:srgbClr val="FF0000"/>
                </a:solidFill>
              </a:rPr>
              <a:t>90.0 </a:t>
            </a:r>
            <a:r>
              <a:rPr lang="en-US" sz="2100" dirty="0" smtClean="0"/>
              <a:t>(0.5–3405.0) mg per patient per year) .</a:t>
            </a:r>
            <a:endParaRPr lang="en-US" sz="2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50837"/>
            <a:ext cx="8229600" cy="4525963"/>
          </a:xfrm>
        </p:spPr>
        <p:txBody>
          <a:bodyPr>
            <a:noAutofit/>
          </a:bodyPr>
          <a:lstStyle/>
          <a:p>
            <a:pPr algn="just"/>
            <a:r>
              <a:rPr lang="en-US" sz="2100" dirty="0" smtClean="0"/>
              <a:t>Dose adjustments based on the physician’s judgment of individual patient’s needs were made throughout the study (Table 2).</a:t>
            </a:r>
          </a:p>
          <a:p>
            <a:pPr algn="just"/>
            <a:r>
              <a:rPr lang="en-US" sz="2100" dirty="0" smtClean="0"/>
              <a:t> Increased daily doses were observed over the 5-year study period in </a:t>
            </a:r>
            <a:r>
              <a:rPr lang="en-US" sz="2100" dirty="0" smtClean="0">
                <a:solidFill>
                  <a:srgbClr val="FF0000"/>
                </a:solidFill>
              </a:rPr>
              <a:t>10</a:t>
            </a:r>
            <a:r>
              <a:rPr lang="en-US" sz="2100" dirty="0" smtClean="0"/>
              <a:t> patients receiving 20, 25 or 30 mg at baseline, whereas reductions in daily doses were observed in </a:t>
            </a:r>
            <a:r>
              <a:rPr lang="en-US" sz="2100" dirty="0" smtClean="0">
                <a:solidFill>
                  <a:srgbClr val="FF0000"/>
                </a:solidFill>
              </a:rPr>
              <a:t>13 </a:t>
            </a:r>
            <a:r>
              <a:rPr lang="en-US" sz="2100" dirty="0" smtClean="0"/>
              <a:t>patients on 25, 30, 35 or 40 mg at baseline. </a:t>
            </a:r>
          </a:p>
          <a:p>
            <a:pPr algn="just">
              <a:buNone/>
            </a:pPr>
            <a:endParaRPr lang="en-US" sz="2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0" y="2442812"/>
            <a:ext cx="9212572" cy="1900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036637"/>
            <a:ext cx="8229600" cy="4525963"/>
          </a:xfrm>
        </p:spPr>
        <p:txBody>
          <a:bodyPr>
            <a:noAutofit/>
          </a:bodyPr>
          <a:lstStyle/>
          <a:p>
            <a:pPr algn="just">
              <a:buNone/>
            </a:pPr>
            <a:r>
              <a:rPr lang="en-US" sz="2100" b="1" dirty="0" smtClean="0"/>
              <a:t>Long-term safety of DR-HC</a:t>
            </a:r>
          </a:p>
          <a:p>
            <a:pPr algn="just"/>
            <a:r>
              <a:rPr lang="en-US" sz="2100" dirty="0" smtClean="0"/>
              <a:t>Seventy patients </a:t>
            </a:r>
            <a:r>
              <a:rPr lang="en-US" sz="2100" dirty="0" smtClean="0">
                <a:solidFill>
                  <a:srgbClr val="FF0000"/>
                </a:solidFill>
              </a:rPr>
              <a:t>(99%) </a:t>
            </a:r>
            <a:r>
              <a:rPr lang="en-US" sz="2100" dirty="0" smtClean="0"/>
              <a:t>reported 1060 </a:t>
            </a:r>
            <a:r>
              <a:rPr lang="en-US" sz="2100" dirty="0" smtClean="0">
                <a:solidFill>
                  <a:srgbClr val="FF0000"/>
                </a:solidFill>
              </a:rPr>
              <a:t>AEs</a:t>
            </a:r>
            <a:r>
              <a:rPr lang="en-US" sz="2100" dirty="0" smtClean="0"/>
              <a:t> .</a:t>
            </a:r>
          </a:p>
          <a:p>
            <a:pPr algn="just"/>
            <a:r>
              <a:rPr lang="en-US" sz="2100" dirty="0" smtClean="0"/>
              <a:t> The </a:t>
            </a:r>
            <a:r>
              <a:rPr lang="en-US" sz="2100" dirty="0" smtClean="0">
                <a:solidFill>
                  <a:srgbClr val="FF0000"/>
                </a:solidFill>
              </a:rPr>
              <a:t>highest</a:t>
            </a:r>
            <a:r>
              <a:rPr lang="en-US" sz="2100" dirty="0" smtClean="0"/>
              <a:t> frequency of AEs was recorded in the </a:t>
            </a:r>
            <a:r>
              <a:rPr lang="en-US" sz="2100" dirty="0" smtClean="0">
                <a:solidFill>
                  <a:srgbClr val="FF0000"/>
                </a:solidFill>
              </a:rPr>
              <a:t>second year </a:t>
            </a:r>
            <a:r>
              <a:rPr lang="en-US" sz="2100" dirty="0" smtClean="0"/>
              <a:t>(92.6% of patients), whereas the </a:t>
            </a:r>
            <a:r>
              <a:rPr lang="en-US" sz="2100" dirty="0" smtClean="0">
                <a:solidFill>
                  <a:srgbClr val="FF0000"/>
                </a:solidFill>
              </a:rPr>
              <a:t>lowest</a:t>
            </a:r>
            <a:r>
              <a:rPr lang="en-US" sz="2100" dirty="0" smtClean="0"/>
              <a:t> frequency was recorded in the </a:t>
            </a:r>
            <a:r>
              <a:rPr lang="en-US" sz="2100" dirty="0" smtClean="0">
                <a:solidFill>
                  <a:srgbClr val="FF0000"/>
                </a:solidFill>
              </a:rPr>
              <a:t>last</a:t>
            </a:r>
            <a:r>
              <a:rPr lang="en-US" sz="2100" dirty="0" smtClean="0"/>
              <a:t> </a:t>
            </a:r>
            <a:r>
              <a:rPr lang="en-US" sz="2100" dirty="0" smtClean="0">
                <a:solidFill>
                  <a:srgbClr val="FF0000"/>
                </a:solidFill>
              </a:rPr>
              <a:t>year</a:t>
            </a:r>
            <a:r>
              <a:rPr lang="en-US" sz="2100" dirty="0" smtClean="0"/>
              <a:t> (78.1%).</a:t>
            </a:r>
          </a:p>
          <a:p>
            <a:pPr algn="just"/>
            <a:r>
              <a:rPr lang="en-US" sz="2100" dirty="0" smtClean="0"/>
              <a:t> The frequencies in the other years were as follows: year 1, 88.7%; year 3, 83.6% and year 4, 89.1%.</a:t>
            </a:r>
          </a:p>
          <a:p>
            <a:pPr algn="just"/>
            <a:r>
              <a:rPr lang="en-US" sz="2100" dirty="0" smtClean="0"/>
              <a:t> Newly recruited patients reported a </a:t>
            </a:r>
            <a:r>
              <a:rPr lang="en-US" sz="2100" dirty="0" smtClean="0">
                <a:solidFill>
                  <a:srgbClr val="FF0000"/>
                </a:solidFill>
              </a:rPr>
              <a:t>higher frequency </a:t>
            </a:r>
            <a:r>
              <a:rPr lang="en-US" sz="2100" dirty="0" smtClean="0"/>
              <a:t>of AEs </a:t>
            </a:r>
            <a:r>
              <a:rPr lang="en-US" sz="2100" dirty="0" err="1" smtClean="0"/>
              <a:t>vs</a:t>
            </a:r>
            <a:r>
              <a:rPr lang="en-US" sz="2100" dirty="0" smtClean="0"/>
              <a:t> those recruited from the 9-month study .</a:t>
            </a:r>
          </a:p>
          <a:p>
            <a:pPr algn="just"/>
            <a:r>
              <a:rPr lang="en-US" sz="2100" dirty="0" smtClean="0"/>
              <a:t> Compared with the overall population, AE frequency was </a:t>
            </a:r>
            <a:r>
              <a:rPr lang="en-US" sz="2100" dirty="0" smtClean="0">
                <a:solidFill>
                  <a:srgbClr val="FF0000"/>
                </a:solidFill>
              </a:rPr>
              <a:t>lower</a:t>
            </a:r>
            <a:r>
              <a:rPr lang="en-US" sz="2100" dirty="0" smtClean="0"/>
              <a:t> in patients with DM  and elderly patients .</a:t>
            </a:r>
          </a:p>
          <a:p>
            <a:pPr algn="just"/>
            <a:r>
              <a:rPr lang="en-US" sz="2100" dirty="0" smtClean="0"/>
              <a:t>The most common AEs were </a:t>
            </a:r>
            <a:r>
              <a:rPr lang="en-US" sz="2100" dirty="0" err="1" smtClean="0">
                <a:solidFill>
                  <a:srgbClr val="FF0000"/>
                </a:solidFill>
              </a:rPr>
              <a:t>nasopharyngitis</a:t>
            </a:r>
            <a:r>
              <a:rPr lang="en-US" sz="2100" dirty="0" smtClean="0"/>
              <a:t> (70% of patients), </a:t>
            </a:r>
            <a:r>
              <a:rPr lang="en-US" sz="2100" dirty="0" smtClean="0">
                <a:solidFill>
                  <a:srgbClr val="FF0000"/>
                </a:solidFill>
              </a:rPr>
              <a:t>fatigue</a:t>
            </a:r>
            <a:r>
              <a:rPr lang="en-US" sz="2100" dirty="0" smtClean="0"/>
              <a:t> (52%) and </a:t>
            </a:r>
            <a:r>
              <a:rPr lang="en-US" sz="2100" dirty="0" smtClean="0">
                <a:solidFill>
                  <a:srgbClr val="FF0000"/>
                </a:solidFill>
              </a:rPr>
              <a:t>gastroenteritis</a:t>
            </a:r>
            <a:r>
              <a:rPr lang="en-US" sz="2100" dirty="0" smtClean="0"/>
              <a:t> (48%).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4525963"/>
          </a:xfrm>
        </p:spPr>
        <p:txBody>
          <a:bodyPr>
            <a:normAutofit/>
          </a:bodyPr>
          <a:lstStyle/>
          <a:p>
            <a:pPr algn="just"/>
            <a:r>
              <a:rPr lang="en-US" sz="2100" dirty="0" smtClean="0"/>
              <a:t>Most AEs (85%) were considered to be unrelated to DR-HC, whereas </a:t>
            </a:r>
            <a:r>
              <a:rPr lang="en-US" sz="2100" dirty="0" smtClean="0">
                <a:solidFill>
                  <a:srgbClr val="FF0000"/>
                </a:solidFill>
              </a:rPr>
              <a:t>1% and 14% </a:t>
            </a:r>
            <a:r>
              <a:rPr lang="en-US" sz="2100" dirty="0" smtClean="0"/>
              <a:t>of AEs were assessed by the investigator as probably and possibly related to DR-HC respectively.</a:t>
            </a:r>
          </a:p>
          <a:p>
            <a:pPr algn="just"/>
            <a:r>
              <a:rPr lang="en-US" sz="2100" dirty="0" smtClean="0"/>
              <a:t>AEs considered to be probably related to DR-HC were </a:t>
            </a:r>
            <a:r>
              <a:rPr lang="en-US" sz="2100" dirty="0" smtClean="0">
                <a:solidFill>
                  <a:srgbClr val="FF0000"/>
                </a:solidFill>
              </a:rPr>
              <a:t>four cases </a:t>
            </a:r>
            <a:r>
              <a:rPr lang="en-US" sz="2100" dirty="0" smtClean="0"/>
              <a:t>of fatigue and </a:t>
            </a:r>
            <a:r>
              <a:rPr lang="en-US" sz="2100" dirty="0" smtClean="0">
                <a:solidFill>
                  <a:srgbClr val="FF0000"/>
                </a:solidFill>
              </a:rPr>
              <a:t>one case </a:t>
            </a:r>
            <a:r>
              <a:rPr lang="en-US" sz="2100" dirty="0" smtClean="0"/>
              <a:t>each of tachycardia, vertigo, nausea, asthenia, pyrexia, swelling, salt craving and headache.</a:t>
            </a:r>
          </a:p>
          <a:p>
            <a:pPr algn="just"/>
            <a:r>
              <a:rPr lang="en-US" sz="2100" dirty="0" smtClean="0"/>
              <a:t> AEs classified as possibly related to </a:t>
            </a:r>
            <a:r>
              <a:rPr lang="en-US" sz="2100" dirty="0" err="1" smtClean="0"/>
              <a:t>cortisol</a:t>
            </a:r>
            <a:r>
              <a:rPr lang="en-US" sz="2100" dirty="0" smtClean="0"/>
              <a:t> deficiency were reported by </a:t>
            </a:r>
            <a:r>
              <a:rPr lang="en-US" sz="2100" dirty="0" smtClean="0">
                <a:solidFill>
                  <a:srgbClr val="FF0000"/>
                </a:solidFill>
              </a:rPr>
              <a:t>73% </a:t>
            </a:r>
            <a:r>
              <a:rPr lang="en-US" sz="2100" dirty="0" smtClean="0"/>
              <a:t>of patients over the 5-year period and decreased over time (from 45% in the first year to 23% in the fifth year). </a:t>
            </a:r>
          </a:p>
          <a:p>
            <a:pPr algn="just"/>
            <a:endParaRPr lang="en-US" sz="2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229600" cy="4953000"/>
          </a:xfrm>
        </p:spPr>
        <p:txBody>
          <a:bodyPr>
            <a:noAutofit/>
          </a:bodyPr>
          <a:lstStyle/>
          <a:p>
            <a:pPr algn="just">
              <a:buNone/>
            </a:pPr>
            <a:r>
              <a:rPr lang="en-US" sz="2100" b="1" dirty="0" smtClean="0"/>
              <a:t>Introduction</a:t>
            </a:r>
          </a:p>
          <a:p>
            <a:pPr algn="just"/>
            <a:r>
              <a:rPr lang="en-US" sz="2100" dirty="0" smtClean="0"/>
              <a:t>Adrenal insufficiency (AI) is a potentially fatal rare disease that requires lifelong </a:t>
            </a:r>
            <a:r>
              <a:rPr lang="en-US" sz="2100" dirty="0" err="1" smtClean="0"/>
              <a:t>glucocorticoid</a:t>
            </a:r>
            <a:r>
              <a:rPr lang="en-US" sz="2100" dirty="0" smtClean="0"/>
              <a:t> replacement therapy , and long-term clinical outcomes with standard treatments remain unsatisfactory .</a:t>
            </a:r>
            <a:endParaRPr lang="fa-IR" sz="2100" dirty="0" smtClean="0"/>
          </a:p>
          <a:p>
            <a:pPr algn="just"/>
            <a:r>
              <a:rPr lang="en-US" sz="2100" dirty="0" smtClean="0"/>
              <a:t> Patients with primary AI have a mortality risk of more than </a:t>
            </a:r>
            <a:r>
              <a:rPr lang="en-US" sz="2100" dirty="0" smtClean="0">
                <a:solidFill>
                  <a:srgbClr val="FF0000"/>
                </a:solidFill>
              </a:rPr>
              <a:t>double</a:t>
            </a:r>
            <a:r>
              <a:rPr lang="en-US" sz="2100" dirty="0" smtClean="0"/>
              <a:t> that of the general population, and quality of life (</a:t>
            </a:r>
            <a:r>
              <a:rPr lang="en-US" sz="2100" dirty="0" err="1" smtClean="0"/>
              <a:t>QoL</a:t>
            </a:r>
            <a:r>
              <a:rPr lang="en-US" sz="2100" dirty="0" smtClean="0"/>
              <a:t>) is impaired compared with that in healthy controls .</a:t>
            </a:r>
            <a:endParaRPr lang="fa-IR" sz="2100" dirty="0" smtClean="0"/>
          </a:p>
          <a:p>
            <a:pPr algn="just"/>
            <a:r>
              <a:rPr lang="en-US" sz="2100" dirty="0" smtClean="0"/>
              <a:t> A recent prospective study also suggests that </a:t>
            </a:r>
            <a:r>
              <a:rPr lang="en-US" sz="2100" dirty="0" err="1" smtClean="0"/>
              <a:t>QoL</a:t>
            </a:r>
            <a:r>
              <a:rPr lang="en-US" sz="2100" dirty="0" smtClean="0"/>
              <a:t> continues to decline over time in patients with AI receiving conventional treatment .</a:t>
            </a:r>
          </a:p>
          <a:p>
            <a:pPr algn="just"/>
            <a:r>
              <a:rPr lang="en-US" sz="2100" dirty="0" smtClean="0"/>
              <a:t>Conventional </a:t>
            </a:r>
            <a:r>
              <a:rPr lang="en-US" sz="2100" dirty="0" err="1" smtClean="0"/>
              <a:t>glucocorticoid</a:t>
            </a:r>
            <a:r>
              <a:rPr lang="en-US" sz="2100" dirty="0" smtClean="0"/>
              <a:t> replacement with hydrocortisone or cortisone acetate needs to be administered multiple times each day to achieve adequate </a:t>
            </a:r>
            <a:r>
              <a:rPr lang="en-US" sz="2100" dirty="0" err="1" smtClean="0"/>
              <a:t>cortisol</a:t>
            </a:r>
            <a:r>
              <a:rPr lang="en-US" sz="2100" dirty="0" smtClean="0"/>
              <a:t> levels.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5440363"/>
          </a:xfrm>
        </p:spPr>
        <p:txBody>
          <a:bodyPr>
            <a:noAutofit/>
          </a:bodyPr>
          <a:lstStyle/>
          <a:p>
            <a:pPr algn="just"/>
            <a:r>
              <a:rPr lang="en-US" sz="2100" dirty="0" smtClean="0"/>
              <a:t>Thirty-two patients </a:t>
            </a:r>
            <a:r>
              <a:rPr lang="en-US" sz="2100" dirty="0" smtClean="0">
                <a:solidFill>
                  <a:srgbClr val="FF0000"/>
                </a:solidFill>
              </a:rPr>
              <a:t>(45%) </a:t>
            </a:r>
            <a:r>
              <a:rPr lang="en-US" sz="2100" dirty="0" smtClean="0"/>
              <a:t>reported 65 serious AEs .</a:t>
            </a:r>
          </a:p>
          <a:p>
            <a:pPr algn="just"/>
            <a:r>
              <a:rPr lang="en-US" sz="2100" dirty="0" smtClean="0"/>
              <a:t> Of the 65 SAEs,  </a:t>
            </a:r>
            <a:r>
              <a:rPr lang="en-US" sz="2100" dirty="0" smtClean="0">
                <a:solidFill>
                  <a:srgbClr val="FF0000"/>
                </a:solidFill>
              </a:rPr>
              <a:t>four</a:t>
            </a:r>
            <a:r>
              <a:rPr lang="en-US" sz="2100" dirty="0" smtClean="0"/>
              <a:t> were considered possibly related to DR-HC: acute AI (</a:t>
            </a:r>
            <a:r>
              <a:rPr lang="en-US" sz="2100" i="1" dirty="0" smtClean="0"/>
              <a:t>n = 2), gastritis (n = 1) and syncope (n = 1).</a:t>
            </a:r>
          </a:p>
          <a:p>
            <a:pPr algn="just"/>
            <a:r>
              <a:rPr lang="en-US" sz="2100" i="1" dirty="0" smtClean="0"/>
              <a:t> The two acute AI SAEs considered to be possibly drug related resulted from </a:t>
            </a:r>
            <a:r>
              <a:rPr lang="en-US" sz="2100" i="1" dirty="0" smtClean="0">
                <a:solidFill>
                  <a:srgbClr val="FF0000"/>
                </a:solidFill>
              </a:rPr>
              <a:t>infection</a:t>
            </a:r>
            <a:r>
              <a:rPr lang="en-US" sz="2100" i="1" dirty="0" smtClean="0"/>
              <a:t> (sore throat, vomiting and fatigue) and gastroenteritis.</a:t>
            </a:r>
          </a:p>
          <a:p>
            <a:pPr algn="just"/>
            <a:r>
              <a:rPr lang="en-US" sz="2100" i="1" dirty="0" smtClean="0"/>
              <a:t> Four additional acute AI events (3 SAEs and 1 AE) were reported, all of which were considered by the investigator to be </a:t>
            </a:r>
            <a:r>
              <a:rPr lang="en-US" sz="2100" i="1" dirty="0" smtClean="0">
                <a:solidFill>
                  <a:srgbClr val="FF0000"/>
                </a:solidFill>
              </a:rPr>
              <a:t>unrelated</a:t>
            </a:r>
            <a:r>
              <a:rPr lang="en-US" sz="2100" i="1" dirty="0" smtClean="0"/>
              <a:t> to DR-HC and were associated with </a:t>
            </a:r>
            <a:r>
              <a:rPr lang="en-US" sz="2100" i="1" dirty="0" smtClean="0">
                <a:solidFill>
                  <a:srgbClr val="FF0000"/>
                </a:solidFill>
              </a:rPr>
              <a:t>precipitating events </a:t>
            </a:r>
            <a:r>
              <a:rPr lang="en-US" sz="2100" i="1" dirty="0" smtClean="0"/>
              <a:t>(GI illness (n = 2), psychological stress (n = 1) and dehydration (n = 1)).</a:t>
            </a:r>
          </a:p>
          <a:p>
            <a:pPr algn="just"/>
            <a:r>
              <a:rPr lang="en-US" sz="2100" i="1" dirty="0" smtClean="0"/>
              <a:t> All 6 patients who experienced acute AI </a:t>
            </a:r>
            <a:r>
              <a:rPr lang="en-US" sz="2100" i="1" dirty="0" smtClean="0">
                <a:solidFill>
                  <a:srgbClr val="FF0000"/>
                </a:solidFill>
              </a:rPr>
              <a:t>recovered. </a:t>
            </a:r>
          </a:p>
          <a:p>
            <a:pPr algn="just"/>
            <a:r>
              <a:rPr lang="en-US" sz="2100" i="1" dirty="0" smtClean="0"/>
              <a:t>Two SAEs resulted in </a:t>
            </a:r>
            <a:r>
              <a:rPr lang="en-US" sz="2100" i="1" dirty="0" smtClean="0">
                <a:solidFill>
                  <a:srgbClr val="FF0000"/>
                </a:solidFill>
              </a:rPr>
              <a:t>death</a:t>
            </a:r>
            <a:r>
              <a:rPr lang="en-US" sz="2100" i="1" dirty="0" smtClean="0"/>
              <a:t> (</a:t>
            </a:r>
            <a:r>
              <a:rPr lang="en-US" sz="2100" i="1" dirty="0" smtClean="0">
                <a:solidFill>
                  <a:srgbClr val="FF0000"/>
                </a:solidFill>
              </a:rPr>
              <a:t>fall from height </a:t>
            </a:r>
            <a:r>
              <a:rPr lang="en-US" sz="2100" i="1" dirty="0" smtClean="0"/>
              <a:t>and </a:t>
            </a:r>
            <a:r>
              <a:rPr lang="en-US" sz="2100" i="1" dirty="0" smtClean="0">
                <a:solidFill>
                  <a:srgbClr val="FF0000"/>
                </a:solidFill>
              </a:rPr>
              <a:t>subarachnoid</a:t>
            </a:r>
            <a:r>
              <a:rPr lang="en-US" sz="2100" i="1" dirty="0" smtClean="0"/>
              <a:t> </a:t>
            </a:r>
            <a:r>
              <a:rPr lang="en-US" sz="2100" i="1" dirty="0" smtClean="0">
                <a:solidFill>
                  <a:srgbClr val="FF0000"/>
                </a:solidFill>
              </a:rPr>
              <a:t>hemorrhage</a:t>
            </a:r>
            <a:r>
              <a:rPr lang="en-US" sz="2100" i="1" dirty="0" smtClean="0"/>
              <a:t>), both of which were classified as unrelated to DR-HC.</a:t>
            </a:r>
            <a:endParaRPr lang="en-US" sz="21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800600"/>
          </a:xfrm>
        </p:spPr>
        <p:txBody>
          <a:bodyPr>
            <a:noAutofit/>
          </a:bodyPr>
          <a:lstStyle/>
          <a:p>
            <a:pPr algn="just">
              <a:buNone/>
            </a:pPr>
            <a:r>
              <a:rPr lang="en-US" sz="2100" b="1" dirty="0" smtClean="0"/>
              <a:t>Episodes of </a:t>
            </a:r>
            <a:r>
              <a:rPr lang="en-US" sz="2100" b="1" dirty="0" err="1" smtClean="0"/>
              <a:t>intercurrent</a:t>
            </a:r>
            <a:r>
              <a:rPr lang="en-US" sz="2100" b="1" dirty="0" smtClean="0"/>
              <a:t> illness and increased hydrocortisone use</a:t>
            </a:r>
          </a:p>
          <a:p>
            <a:pPr algn="just"/>
            <a:r>
              <a:rPr lang="en-US" sz="2100" dirty="0" smtClean="0"/>
              <a:t>There were 709 episodes of </a:t>
            </a:r>
            <a:r>
              <a:rPr lang="en-US" sz="2100" dirty="0" err="1" smtClean="0"/>
              <a:t>intercurrent</a:t>
            </a:r>
            <a:r>
              <a:rPr lang="en-US" sz="2100" dirty="0" smtClean="0"/>
              <a:t> illness requiring additional hydrocortisone in </a:t>
            </a:r>
            <a:r>
              <a:rPr lang="en-US" sz="2100" dirty="0" smtClean="0">
                <a:solidFill>
                  <a:srgbClr val="FF0000"/>
                </a:solidFill>
              </a:rPr>
              <a:t>64 </a:t>
            </a:r>
            <a:r>
              <a:rPr lang="en-US" sz="2100" dirty="0" smtClean="0"/>
              <a:t>patients (</a:t>
            </a:r>
            <a:r>
              <a:rPr lang="en-US" sz="2100" dirty="0" smtClean="0">
                <a:solidFill>
                  <a:srgbClr val="FF0000"/>
                </a:solidFill>
              </a:rPr>
              <a:t>median 6.0 episodes per patient </a:t>
            </a:r>
            <a:r>
              <a:rPr lang="en-US" sz="2100" dirty="0" smtClean="0"/>
              <a:t>with any episode) over the 5-year study (Table 3).</a:t>
            </a:r>
          </a:p>
          <a:p>
            <a:pPr algn="just"/>
            <a:r>
              <a:rPr lang="en-US" sz="2100" dirty="0" smtClean="0"/>
              <a:t> The median duration per episode was </a:t>
            </a:r>
            <a:r>
              <a:rPr lang="en-US" sz="2100" dirty="0" smtClean="0">
                <a:solidFill>
                  <a:srgbClr val="FF0000"/>
                </a:solidFill>
              </a:rPr>
              <a:t>2.6 days </a:t>
            </a:r>
            <a:r>
              <a:rPr lang="en-US" sz="2100" dirty="0" smtClean="0"/>
              <a:t>and the median dose of extra hydrocortisone was </a:t>
            </a:r>
            <a:r>
              <a:rPr lang="en-US" sz="2100" dirty="0" smtClean="0">
                <a:solidFill>
                  <a:srgbClr val="FF0000"/>
                </a:solidFill>
              </a:rPr>
              <a:t>19.8 mg </a:t>
            </a:r>
            <a:r>
              <a:rPr lang="en-US" sz="2100" dirty="0" smtClean="0"/>
              <a:t>per episode. </a:t>
            </a:r>
          </a:p>
          <a:p>
            <a:pPr algn="just"/>
            <a:r>
              <a:rPr lang="en-US" sz="2100" dirty="0" smtClean="0"/>
              <a:t>No clear trends over time were observed for number of </a:t>
            </a:r>
            <a:r>
              <a:rPr lang="en-US" sz="2100" dirty="0" err="1" smtClean="0"/>
              <a:t>intercurrent</a:t>
            </a:r>
            <a:r>
              <a:rPr lang="en-US" sz="2100" dirty="0" smtClean="0"/>
              <a:t> illness episodes, number of days per episode or hydrocortisone dose per episode. However, number of days per episode was the </a:t>
            </a:r>
            <a:r>
              <a:rPr lang="en-US" sz="2100" dirty="0" smtClean="0">
                <a:solidFill>
                  <a:srgbClr val="FF0000"/>
                </a:solidFill>
              </a:rPr>
              <a:t>lowest</a:t>
            </a:r>
            <a:r>
              <a:rPr lang="en-US" sz="2100" dirty="0" smtClean="0"/>
              <a:t> in the fifth year of treatment.</a:t>
            </a:r>
          </a:p>
          <a:p>
            <a:pPr algn="just"/>
            <a:r>
              <a:rPr lang="en-US" sz="2100" dirty="0" smtClean="0"/>
              <a:t>Increased hydrocortisone was used for reasons other than </a:t>
            </a:r>
            <a:r>
              <a:rPr lang="en-US" sz="2100" dirty="0" err="1" smtClean="0"/>
              <a:t>intercurrent</a:t>
            </a:r>
            <a:r>
              <a:rPr lang="en-US" sz="2100" dirty="0" smtClean="0"/>
              <a:t> illness on 984 occasions in </a:t>
            </a:r>
            <a:r>
              <a:rPr lang="en-US" sz="2100" dirty="0" smtClean="0">
                <a:solidFill>
                  <a:srgbClr val="FF0000"/>
                </a:solidFill>
              </a:rPr>
              <a:t>43</a:t>
            </a:r>
            <a:r>
              <a:rPr lang="en-US" sz="2100" dirty="0" smtClean="0"/>
              <a:t> patients (median of </a:t>
            </a:r>
            <a:r>
              <a:rPr lang="en-US" sz="2100" dirty="0" smtClean="0">
                <a:solidFill>
                  <a:srgbClr val="FF0000"/>
                </a:solidFill>
              </a:rPr>
              <a:t>10.0</a:t>
            </a:r>
            <a:r>
              <a:rPr lang="en-US" sz="2100" dirty="0" smtClean="0"/>
              <a:t> episodes per patient with any episode) over the 5-year study (Table 4). </a:t>
            </a:r>
          </a:p>
          <a:p>
            <a:pPr algn="just"/>
            <a:r>
              <a:rPr lang="en-US" sz="2100" dirty="0" smtClean="0"/>
              <a:t>The median duration was </a:t>
            </a:r>
            <a:r>
              <a:rPr lang="en-US" sz="2100" dirty="0" smtClean="0">
                <a:solidFill>
                  <a:srgbClr val="FF0000"/>
                </a:solidFill>
              </a:rPr>
              <a:t>1.5</a:t>
            </a:r>
            <a:r>
              <a:rPr lang="en-US" sz="2100" dirty="0" smtClean="0"/>
              <a:t> days per episode and the median dose of additional hydrocortisone was </a:t>
            </a:r>
            <a:r>
              <a:rPr lang="en-US" sz="2100" dirty="0" smtClean="0">
                <a:solidFill>
                  <a:srgbClr val="FF0000"/>
                </a:solidFill>
              </a:rPr>
              <a:t>13.3</a:t>
            </a:r>
            <a:r>
              <a:rPr lang="en-US" sz="2100" dirty="0" smtClean="0"/>
              <a:t> mg per episode.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0" y="1600200"/>
            <a:ext cx="9144000" cy="32844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40933" y="1584709"/>
            <a:ext cx="9184933" cy="32920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724400"/>
          </a:xfrm>
        </p:spPr>
        <p:txBody>
          <a:bodyPr>
            <a:noAutofit/>
          </a:bodyPr>
          <a:lstStyle/>
          <a:p>
            <a:pPr algn="just"/>
            <a:r>
              <a:rPr lang="en-US" sz="2100" dirty="0" smtClean="0"/>
              <a:t>The main reasons for increased hydrocortisone need were </a:t>
            </a:r>
            <a:r>
              <a:rPr lang="en-US" sz="2100" dirty="0" smtClean="0">
                <a:solidFill>
                  <a:srgbClr val="FF0000"/>
                </a:solidFill>
              </a:rPr>
              <a:t>physical stress </a:t>
            </a:r>
            <a:r>
              <a:rPr lang="en-US" sz="2100" dirty="0" smtClean="0"/>
              <a:t>(546 of 984 episodes) and </a:t>
            </a:r>
            <a:r>
              <a:rPr lang="en-US" sz="2100" dirty="0" smtClean="0">
                <a:solidFill>
                  <a:srgbClr val="FF0000"/>
                </a:solidFill>
              </a:rPr>
              <a:t>mental stress </a:t>
            </a:r>
            <a:r>
              <a:rPr lang="en-US" sz="2100" dirty="0" smtClean="0"/>
              <a:t>(339 of 984 episodes).</a:t>
            </a:r>
          </a:p>
          <a:p>
            <a:pPr algn="just">
              <a:buNone/>
            </a:pPr>
            <a:endParaRPr lang="en-US" sz="2100" dirty="0" smtClean="0"/>
          </a:p>
          <a:p>
            <a:pPr algn="just"/>
            <a:r>
              <a:rPr lang="en-US" sz="2100" dirty="0" smtClean="0"/>
              <a:t> No clear trends over time were observed for number of episodes, number of days per episode or hydrocortisone dose per episode. However, number of days per episode for non-illness-related events was </a:t>
            </a:r>
            <a:r>
              <a:rPr lang="en-US" sz="2100" dirty="0" smtClean="0">
                <a:solidFill>
                  <a:srgbClr val="FF0000"/>
                </a:solidFill>
              </a:rPr>
              <a:t>highest</a:t>
            </a:r>
            <a:r>
              <a:rPr lang="en-US" sz="2100" dirty="0" smtClean="0"/>
              <a:t> in the fifth year of treatment.</a:t>
            </a:r>
          </a:p>
          <a:p>
            <a:pPr algn="just">
              <a:buNone/>
            </a:pPr>
            <a:endParaRPr lang="en-US" sz="2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84237"/>
            <a:ext cx="8229600" cy="4525963"/>
          </a:xfrm>
        </p:spPr>
        <p:txBody>
          <a:bodyPr>
            <a:noAutofit/>
          </a:bodyPr>
          <a:lstStyle/>
          <a:p>
            <a:pPr algn="just">
              <a:buNone/>
            </a:pPr>
            <a:r>
              <a:rPr lang="en-US" sz="2100" b="1" dirty="0" smtClean="0"/>
              <a:t>Laboratory parameters and vital signs</a:t>
            </a:r>
          </a:p>
          <a:p>
            <a:pPr algn="just"/>
            <a:r>
              <a:rPr lang="en-US" sz="2100" dirty="0" smtClean="0"/>
              <a:t>Compared with baseline, </a:t>
            </a:r>
            <a:r>
              <a:rPr lang="en-US" sz="2100" dirty="0" smtClean="0">
                <a:solidFill>
                  <a:srgbClr val="FF0000"/>
                </a:solidFill>
              </a:rPr>
              <a:t>small increases </a:t>
            </a:r>
            <a:r>
              <a:rPr lang="en-US" sz="2100" dirty="0" smtClean="0"/>
              <a:t>in mean fasting plasma glucose (0.4–0.7 </a:t>
            </a:r>
            <a:r>
              <a:rPr lang="en-US" sz="2100" dirty="0" err="1" smtClean="0"/>
              <a:t>mmol</a:t>
            </a:r>
            <a:r>
              <a:rPr lang="en-US" sz="2100" dirty="0" smtClean="0"/>
              <a:t>/L) were observed at 12, 36 and 60 months (all </a:t>
            </a:r>
            <a:r>
              <a:rPr lang="en-US" sz="2100" i="1" dirty="0" smtClean="0"/>
              <a:t>P &lt; 0.001; Fig. 2).</a:t>
            </a:r>
          </a:p>
          <a:p>
            <a:pPr algn="just"/>
            <a:r>
              <a:rPr lang="en-US" sz="2100" i="1" dirty="0" smtClean="0"/>
              <a:t> There was no significant change in mean HbA1c from baseline to 5 years but </a:t>
            </a:r>
            <a:r>
              <a:rPr lang="en-US" sz="2100" i="1" dirty="0" smtClean="0">
                <a:solidFill>
                  <a:srgbClr val="FF0000"/>
                </a:solidFill>
              </a:rPr>
              <a:t>small, significant increases were observed at 12 and 36 months </a:t>
            </a:r>
            <a:r>
              <a:rPr lang="en-US" sz="2100" i="1" dirty="0" smtClean="0"/>
              <a:t>(0.6 and 1.1 </a:t>
            </a:r>
            <a:r>
              <a:rPr lang="en-US" sz="2100" i="1" dirty="0" err="1" smtClean="0"/>
              <a:t>mmol</a:t>
            </a:r>
            <a:r>
              <a:rPr lang="en-US" sz="2100" i="1" dirty="0" smtClean="0"/>
              <a:t>/mol respectively; P &lt; 0.05; Fig. 2). </a:t>
            </a:r>
          </a:p>
          <a:p>
            <a:pPr algn="just">
              <a:buNone/>
            </a:pPr>
            <a:endParaRPr lang="en-US" sz="2100" i="1" dirty="0" smtClean="0"/>
          </a:p>
          <a:p>
            <a:pPr algn="just"/>
            <a:r>
              <a:rPr lang="en-US" sz="2100" dirty="0" smtClean="0"/>
              <a:t>Mean values for total serum cholesterol, LDL cholesterol and triglycerides were similar at baseline and after 5-year treatment with DR-HC in the overall safety population and the DM subgroup (Fig. 3).</a:t>
            </a:r>
          </a:p>
          <a:p>
            <a:pPr algn="just"/>
            <a:r>
              <a:rPr lang="en-US" sz="2100" dirty="0" smtClean="0"/>
              <a:t> </a:t>
            </a:r>
            <a:endParaRPr lang="en-US" sz="21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pPr algn="just"/>
            <a:r>
              <a:rPr lang="en-US" sz="2100" dirty="0" smtClean="0"/>
              <a:t>In the overall safety population, </a:t>
            </a:r>
            <a:r>
              <a:rPr lang="en-US" sz="2100" dirty="0" smtClean="0">
                <a:solidFill>
                  <a:srgbClr val="FF0000"/>
                </a:solidFill>
              </a:rPr>
              <a:t>small increases </a:t>
            </a:r>
            <a:r>
              <a:rPr lang="en-US" sz="2100" dirty="0" smtClean="0"/>
              <a:t>from baseline were observed for total cholesterol at </a:t>
            </a:r>
            <a:r>
              <a:rPr lang="en-US" sz="2100" dirty="0" smtClean="0">
                <a:solidFill>
                  <a:srgbClr val="FF0000"/>
                </a:solidFill>
              </a:rPr>
              <a:t>12</a:t>
            </a:r>
            <a:r>
              <a:rPr lang="en-US" sz="2100" dirty="0" smtClean="0"/>
              <a:t> and </a:t>
            </a:r>
            <a:r>
              <a:rPr lang="en-US" sz="2100" dirty="0" smtClean="0">
                <a:solidFill>
                  <a:srgbClr val="FF0000"/>
                </a:solidFill>
              </a:rPr>
              <a:t>36</a:t>
            </a:r>
            <a:r>
              <a:rPr lang="en-US" sz="2100" dirty="0" smtClean="0"/>
              <a:t> months (both 0.2 </a:t>
            </a:r>
            <a:r>
              <a:rPr lang="en-US" sz="2100" dirty="0" err="1" smtClean="0"/>
              <a:t>mmol</a:t>
            </a:r>
            <a:r>
              <a:rPr lang="en-US" sz="2100" dirty="0" smtClean="0"/>
              <a:t>/L; </a:t>
            </a:r>
            <a:r>
              <a:rPr lang="en-US" sz="2100" i="1" dirty="0" smtClean="0"/>
              <a:t>P &lt; 0.05), LDL cholesterol at </a:t>
            </a:r>
            <a:r>
              <a:rPr lang="en-US" sz="2100" i="1" dirty="0" smtClean="0">
                <a:solidFill>
                  <a:srgbClr val="FF0000"/>
                </a:solidFill>
              </a:rPr>
              <a:t>36</a:t>
            </a:r>
            <a:r>
              <a:rPr lang="en-US" sz="2100" i="1" dirty="0" smtClean="0"/>
              <a:t> months (0.2 </a:t>
            </a:r>
            <a:r>
              <a:rPr lang="en-US" sz="2100" i="1" dirty="0" err="1" smtClean="0"/>
              <a:t>mmol</a:t>
            </a:r>
            <a:r>
              <a:rPr lang="en-US" sz="2100" i="1" dirty="0" smtClean="0"/>
              <a:t>/L; P &lt; 0.05) and HDL cholesterol at </a:t>
            </a:r>
            <a:r>
              <a:rPr lang="en-US" sz="2100" i="1" dirty="0" smtClean="0">
                <a:solidFill>
                  <a:srgbClr val="FF0000"/>
                </a:solidFill>
              </a:rPr>
              <a:t>12</a:t>
            </a:r>
            <a:r>
              <a:rPr lang="en-US" sz="2100" i="1" dirty="0" smtClean="0"/>
              <a:t>, </a:t>
            </a:r>
            <a:r>
              <a:rPr lang="en-US" sz="2100" i="1" dirty="0" smtClean="0">
                <a:solidFill>
                  <a:srgbClr val="FF0000"/>
                </a:solidFill>
              </a:rPr>
              <a:t>36</a:t>
            </a:r>
            <a:r>
              <a:rPr lang="en-US" sz="2100" i="1" dirty="0" smtClean="0"/>
              <a:t> and </a:t>
            </a:r>
            <a:r>
              <a:rPr lang="en-US" sz="2100" i="1" dirty="0" smtClean="0">
                <a:solidFill>
                  <a:srgbClr val="FF0000"/>
                </a:solidFill>
              </a:rPr>
              <a:t>60</a:t>
            </a:r>
            <a:r>
              <a:rPr lang="en-US" sz="2100" i="1" dirty="0" smtClean="0"/>
              <a:t> months (0.1–0.2 </a:t>
            </a:r>
            <a:r>
              <a:rPr lang="en-US" sz="2100" i="1" dirty="0" err="1" smtClean="0"/>
              <a:t>mmol</a:t>
            </a:r>
            <a:r>
              <a:rPr lang="en-US" sz="2100" i="1" dirty="0" smtClean="0"/>
              <a:t>/L; all P &lt; 0.05; Fig. 3). </a:t>
            </a:r>
          </a:p>
          <a:p>
            <a:pPr algn="just"/>
            <a:r>
              <a:rPr lang="en-US" sz="2100" i="1" dirty="0" smtClean="0"/>
              <a:t>Serum lipids generally remained stable throughout the study in patients with DM, although </a:t>
            </a:r>
            <a:r>
              <a:rPr lang="en-US" sz="2100" i="1" dirty="0" smtClean="0">
                <a:solidFill>
                  <a:srgbClr val="FF0000"/>
                </a:solidFill>
              </a:rPr>
              <a:t>small increases </a:t>
            </a:r>
            <a:r>
              <a:rPr lang="en-US" sz="2100" i="1" dirty="0" smtClean="0"/>
              <a:t>in mean HDL cholesterol were seen at </a:t>
            </a:r>
            <a:r>
              <a:rPr lang="en-US" sz="2100" i="1" dirty="0" smtClean="0">
                <a:solidFill>
                  <a:srgbClr val="FF0000"/>
                </a:solidFill>
              </a:rPr>
              <a:t>36</a:t>
            </a:r>
            <a:r>
              <a:rPr lang="en-US" sz="2100" i="1" dirty="0" smtClean="0"/>
              <a:t> and </a:t>
            </a:r>
            <a:r>
              <a:rPr lang="en-US" sz="2100" i="1" dirty="0" smtClean="0">
                <a:solidFill>
                  <a:srgbClr val="FF0000"/>
                </a:solidFill>
              </a:rPr>
              <a:t>60</a:t>
            </a:r>
            <a:r>
              <a:rPr lang="en-US" sz="2100" i="1" dirty="0" smtClean="0"/>
              <a:t> months (both 0.2 </a:t>
            </a:r>
            <a:r>
              <a:rPr lang="en-US" sz="2100" i="1" dirty="0" err="1" smtClean="0"/>
              <a:t>mmol</a:t>
            </a:r>
            <a:r>
              <a:rPr lang="en-US" sz="2100" i="1" dirty="0" smtClean="0"/>
              <a:t>/L; P &lt; 0.05).</a:t>
            </a:r>
            <a:endParaRPr lang="en-US" sz="2100" dirty="0" smtClean="0"/>
          </a:p>
          <a:p>
            <a:pPr algn="just"/>
            <a:endParaRPr lang="en-US" sz="21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943277" y="1"/>
            <a:ext cx="5143323" cy="68683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0" y="152400"/>
            <a:ext cx="9150566" cy="670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7037"/>
            <a:ext cx="8229600" cy="4525963"/>
          </a:xfrm>
        </p:spPr>
        <p:txBody>
          <a:bodyPr>
            <a:noAutofit/>
          </a:bodyPr>
          <a:lstStyle/>
          <a:p>
            <a:pPr algn="just">
              <a:buNone/>
            </a:pPr>
            <a:r>
              <a:rPr lang="en-US" sz="2100" b="1" dirty="0" smtClean="0"/>
              <a:t>Patient- and investigator-assessed tolerability questionnaires</a:t>
            </a:r>
          </a:p>
          <a:p>
            <a:pPr algn="just"/>
            <a:r>
              <a:rPr lang="en-US" sz="2100" dirty="0" smtClean="0"/>
              <a:t>Overall, treatment tolerability assessed in patient and investigator questionnaires was </a:t>
            </a:r>
            <a:r>
              <a:rPr lang="en-US" sz="2100" dirty="0" smtClean="0">
                <a:solidFill>
                  <a:srgbClr val="FF0000"/>
                </a:solidFill>
              </a:rPr>
              <a:t>significantly improved </a:t>
            </a:r>
            <a:r>
              <a:rPr lang="en-US" sz="2100" dirty="0" smtClean="0"/>
              <a:t>at 5 years </a:t>
            </a:r>
            <a:r>
              <a:rPr lang="en-US" sz="2100" dirty="0" err="1" smtClean="0"/>
              <a:t>vs</a:t>
            </a:r>
            <a:r>
              <a:rPr lang="en-US" sz="2100" dirty="0" smtClean="0"/>
              <a:t> baseline (Fig. 4).</a:t>
            </a:r>
          </a:p>
          <a:p>
            <a:pPr algn="just"/>
            <a:r>
              <a:rPr lang="en-US" sz="2100" dirty="0" smtClean="0"/>
              <a:t> For newly recruited patients, </a:t>
            </a:r>
            <a:r>
              <a:rPr lang="en-US" sz="2100" dirty="0" smtClean="0">
                <a:solidFill>
                  <a:srgbClr val="FF0000"/>
                </a:solidFill>
              </a:rPr>
              <a:t>greater proportions </a:t>
            </a:r>
            <a:r>
              <a:rPr lang="en-US" sz="2100" dirty="0" smtClean="0"/>
              <a:t>of patients and investigators assessed treatment tolerability to be better at 5 years </a:t>
            </a:r>
            <a:r>
              <a:rPr lang="en-US" sz="2100" dirty="0" err="1" smtClean="0"/>
              <a:t>vs</a:t>
            </a:r>
            <a:r>
              <a:rPr lang="en-US" sz="2100" dirty="0" smtClean="0"/>
              <a:t> baseline (50% and 67% respectively) compared with the overall population (Fig. 4). </a:t>
            </a:r>
          </a:p>
          <a:p>
            <a:pPr algn="just"/>
            <a:r>
              <a:rPr lang="en-US" sz="2100" dirty="0" smtClean="0"/>
              <a:t>There were </a:t>
            </a:r>
            <a:r>
              <a:rPr lang="en-US" sz="2100" dirty="0" smtClean="0">
                <a:solidFill>
                  <a:srgbClr val="FF0000"/>
                </a:solidFill>
              </a:rPr>
              <a:t>no significant changes </a:t>
            </a:r>
            <a:r>
              <a:rPr lang="en-US" sz="2100" dirty="0" smtClean="0"/>
              <a:t>in patient- or investigator-assessed tolerability for the subgroups of DM or elderly patients.</a:t>
            </a:r>
          </a:p>
          <a:p>
            <a:pPr algn="just">
              <a:buNone/>
            </a:pPr>
            <a:r>
              <a:rPr lang="en-US" sz="2100" b="1" dirty="0" err="1" smtClean="0"/>
              <a:t>QoL</a:t>
            </a:r>
            <a:endParaRPr lang="en-US" sz="2100" b="1" dirty="0" smtClean="0"/>
          </a:p>
          <a:p>
            <a:pPr algn="just"/>
            <a:r>
              <a:rPr lang="en-US" sz="2100" dirty="0" smtClean="0"/>
              <a:t>There were no significant changes in FIS or PGWB total scores from baseline to 5 years (Fig. 5).</a:t>
            </a:r>
          </a:p>
          <a:p>
            <a:pPr algn="just"/>
            <a:r>
              <a:rPr lang="en-US" sz="2100" dirty="0" smtClean="0"/>
              <a:t> However, all FIS scores were </a:t>
            </a:r>
            <a:r>
              <a:rPr lang="en-US" sz="2100" dirty="0" smtClean="0">
                <a:solidFill>
                  <a:srgbClr val="FF0000"/>
                </a:solidFill>
              </a:rPr>
              <a:t>worse</a:t>
            </a:r>
            <a:r>
              <a:rPr lang="en-US" sz="2100" dirty="0" smtClean="0"/>
              <a:t> at 3 years and FIS physical functioning score remained </a:t>
            </a:r>
            <a:r>
              <a:rPr lang="en-US" sz="2100" dirty="0" smtClean="0">
                <a:solidFill>
                  <a:srgbClr val="FF0000"/>
                </a:solidFill>
              </a:rPr>
              <a:t>worse</a:t>
            </a:r>
            <a:r>
              <a:rPr lang="en-US" sz="2100" dirty="0" smtClean="0"/>
              <a:t> at 5 years (change from baseline: 1.8; </a:t>
            </a:r>
            <a:r>
              <a:rPr lang="en-US" sz="2100" i="1" dirty="0" smtClean="0"/>
              <a:t>P = 0.008).</a:t>
            </a:r>
          </a:p>
          <a:p>
            <a:pPr algn="just">
              <a:buNone/>
            </a:pPr>
            <a:endParaRPr lang="en-US" sz="2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638800"/>
          </a:xfrm>
        </p:spPr>
        <p:txBody>
          <a:bodyPr>
            <a:noAutofit/>
          </a:bodyPr>
          <a:lstStyle/>
          <a:p>
            <a:pPr algn="just"/>
            <a:r>
              <a:rPr lang="en-US" sz="2100" dirty="0" err="1" smtClean="0"/>
              <a:t>Glucocorticoid</a:t>
            </a:r>
            <a:r>
              <a:rPr lang="en-US" sz="2100" dirty="0" smtClean="0"/>
              <a:t> </a:t>
            </a:r>
            <a:r>
              <a:rPr lang="en-US" sz="2100" dirty="0" smtClean="0">
                <a:solidFill>
                  <a:srgbClr val="FF0000"/>
                </a:solidFill>
              </a:rPr>
              <a:t>overexposure</a:t>
            </a:r>
            <a:r>
              <a:rPr lang="en-US" sz="2100" dirty="0" smtClean="0"/>
              <a:t> is associated with </a:t>
            </a:r>
            <a:r>
              <a:rPr lang="en-US" sz="2100" dirty="0" smtClean="0">
                <a:solidFill>
                  <a:srgbClr val="FF0000"/>
                </a:solidFill>
              </a:rPr>
              <a:t>altered sleep </a:t>
            </a:r>
            <a:r>
              <a:rPr lang="en-US" sz="2100" dirty="0" smtClean="0"/>
              <a:t>and </a:t>
            </a:r>
            <a:r>
              <a:rPr lang="en-US" sz="2100" dirty="0" smtClean="0">
                <a:solidFill>
                  <a:srgbClr val="FF0000"/>
                </a:solidFill>
              </a:rPr>
              <a:t>increased </a:t>
            </a:r>
            <a:r>
              <a:rPr lang="en-US" sz="2100" dirty="0" err="1" smtClean="0">
                <a:solidFill>
                  <a:srgbClr val="FF0000"/>
                </a:solidFill>
              </a:rPr>
              <a:t>cardiometabolic</a:t>
            </a:r>
            <a:r>
              <a:rPr lang="en-US" sz="2100" dirty="0" smtClean="0">
                <a:solidFill>
                  <a:srgbClr val="FF0000"/>
                </a:solidFill>
              </a:rPr>
              <a:t> risk</a:t>
            </a:r>
            <a:r>
              <a:rPr lang="en-US" sz="2100" dirty="0" smtClean="0"/>
              <a:t>, particularly when </a:t>
            </a:r>
            <a:r>
              <a:rPr lang="en-US" sz="2100" dirty="0" err="1" smtClean="0"/>
              <a:t>cortisol</a:t>
            </a:r>
            <a:r>
              <a:rPr lang="en-US" sz="2100" dirty="0" smtClean="0"/>
              <a:t> levels are elevated in the late afternoon and evening . </a:t>
            </a:r>
            <a:endParaRPr lang="fa-IR" sz="2100" dirty="0" smtClean="0"/>
          </a:p>
          <a:p>
            <a:pPr algn="just"/>
            <a:endParaRPr lang="en-US" sz="2100" dirty="0" smtClean="0">
              <a:solidFill>
                <a:srgbClr val="FF0000"/>
              </a:solidFill>
            </a:endParaRPr>
          </a:p>
          <a:p>
            <a:pPr algn="just"/>
            <a:r>
              <a:rPr lang="en-US" sz="2100" dirty="0" smtClean="0"/>
              <a:t>On the other hand, </a:t>
            </a:r>
            <a:r>
              <a:rPr lang="en-US" sz="2100" dirty="0" smtClean="0">
                <a:solidFill>
                  <a:srgbClr val="FF0000"/>
                </a:solidFill>
              </a:rPr>
              <a:t>underexposure</a:t>
            </a:r>
            <a:r>
              <a:rPr lang="en-US" sz="2100" dirty="0" smtClean="0"/>
              <a:t> is associated with an </a:t>
            </a:r>
            <a:r>
              <a:rPr lang="en-US" sz="2100" dirty="0" smtClean="0">
                <a:solidFill>
                  <a:srgbClr val="FF0000"/>
                </a:solidFill>
              </a:rPr>
              <a:t>increased risk of adrenal crisis </a:t>
            </a:r>
            <a:r>
              <a:rPr lang="en-US" sz="2100" dirty="0" smtClean="0"/>
              <a:t>(AC), and insufficient replacement therapy during </a:t>
            </a:r>
            <a:r>
              <a:rPr lang="en-US" sz="2100" dirty="0" err="1" smtClean="0"/>
              <a:t>intercurrent</a:t>
            </a:r>
            <a:r>
              <a:rPr lang="en-US" sz="2100" dirty="0" smtClean="0"/>
              <a:t> illness places the patient at risk of a life-threatening AC .</a:t>
            </a:r>
            <a:endParaRPr lang="fa-IR" sz="2100" dirty="0" smtClean="0"/>
          </a:p>
          <a:p>
            <a:pPr algn="just"/>
            <a:endParaRPr lang="fa-IR" sz="2100" dirty="0" smtClean="0"/>
          </a:p>
          <a:p>
            <a:pPr algn="just"/>
            <a:r>
              <a:rPr lang="en-US" sz="2100" dirty="0" smtClean="0"/>
              <a:t> Current data suggest that the incidence of AC remains unacceptably </a:t>
            </a:r>
            <a:r>
              <a:rPr lang="en-US" sz="2100" dirty="0" smtClean="0">
                <a:solidFill>
                  <a:srgbClr val="FF0000"/>
                </a:solidFill>
              </a:rPr>
              <a:t>high</a:t>
            </a:r>
            <a:r>
              <a:rPr lang="en-US" sz="2100" dirty="0" smtClean="0"/>
              <a:t> despite optimization of conventional, immediate-release hydrocortisone and patient education</a:t>
            </a:r>
            <a:r>
              <a:rPr lang="fa-IR" sz="2100" dirty="0" smtClean="0"/>
              <a:t>.</a:t>
            </a:r>
            <a:r>
              <a:rPr lang="en-US" sz="2100" dirty="0" smtClean="0"/>
              <a:t> </a:t>
            </a:r>
            <a:endParaRPr lang="fa-IR" sz="2100" dirty="0" smtClean="0"/>
          </a:p>
          <a:p>
            <a:pPr algn="just">
              <a:buNone/>
            </a:pPr>
            <a:endParaRPr lang="en-US" sz="2100" dirty="0" smtClean="0"/>
          </a:p>
          <a:p>
            <a:pPr algn="just"/>
            <a:r>
              <a:rPr lang="en-US" sz="2100" dirty="0" smtClean="0"/>
              <a:t>A once-daily, dual-release hydrocortisone </a:t>
            </a:r>
            <a:r>
              <a:rPr lang="en-US" sz="2100" dirty="0" smtClean="0">
                <a:solidFill>
                  <a:srgbClr val="FF0000"/>
                </a:solidFill>
              </a:rPr>
              <a:t>(DR-HC) </a:t>
            </a:r>
            <a:r>
              <a:rPr lang="en-US" sz="2100" dirty="0" smtClean="0"/>
              <a:t>tablet, comprising an immediate-release coating and an extended-release core, has been developed for oral </a:t>
            </a:r>
            <a:r>
              <a:rPr lang="en-US" sz="2100" dirty="0" err="1" smtClean="0"/>
              <a:t>glucocorticoid</a:t>
            </a:r>
            <a:r>
              <a:rPr lang="en-US" sz="2100" dirty="0" smtClean="0"/>
              <a:t> replacement therapy in AI . </a:t>
            </a:r>
            <a:endParaRPr lang="en-US" sz="21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Autofit/>
          </a:bodyPr>
          <a:lstStyle/>
          <a:p>
            <a:pPr algn="just"/>
            <a:r>
              <a:rPr lang="en-US" sz="2100" dirty="0" smtClean="0"/>
              <a:t>There were </a:t>
            </a:r>
            <a:r>
              <a:rPr lang="en-US" sz="2100" dirty="0" smtClean="0">
                <a:solidFill>
                  <a:srgbClr val="FF0000"/>
                </a:solidFill>
              </a:rPr>
              <a:t>no clinically relevant changes </a:t>
            </a:r>
            <a:r>
              <a:rPr lang="en-US" sz="2100" dirty="0" smtClean="0"/>
              <a:t>in clinical chemistry variables or hematologic parameters, and there were no statistically significant changes in blood pressure, heart rate, body weight or BMI in the overall safety population or any of the subgroups. </a:t>
            </a:r>
          </a:p>
          <a:p>
            <a:pPr algn="just"/>
            <a:endParaRPr lang="en-US" sz="2100" dirty="0" smtClean="0"/>
          </a:p>
          <a:p>
            <a:pPr algn="just"/>
            <a:r>
              <a:rPr lang="en-US" sz="2100" dirty="0" smtClean="0"/>
              <a:t>Notably, </a:t>
            </a:r>
            <a:r>
              <a:rPr lang="en-US" sz="2100" dirty="0" smtClean="0">
                <a:solidFill>
                  <a:srgbClr val="FF0000"/>
                </a:solidFill>
              </a:rPr>
              <a:t>small reductions </a:t>
            </a:r>
            <a:r>
              <a:rPr lang="en-US" sz="2100" dirty="0" smtClean="0"/>
              <a:t>in systolic blood pressure were seen from baseline to 5 years in all patients (−0.8 mmHg; </a:t>
            </a:r>
            <a:r>
              <a:rPr lang="en-US" sz="2100" i="1" dirty="0" smtClean="0"/>
              <a:t>P = 0.974) and patients with DM (−2.9 mmHg; P = 0.697);</a:t>
            </a:r>
          </a:p>
          <a:p>
            <a:pPr algn="just"/>
            <a:r>
              <a:rPr lang="en-US" sz="2100" i="1" dirty="0" smtClean="0"/>
              <a:t> </a:t>
            </a:r>
            <a:r>
              <a:rPr lang="en-US" sz="2100" i="1" dirty="0" smtClean="0">
                <a:solidFill>
                  <a:srgbClr val="FF0000"/>
                </a:solidFill>
              </a:rPr>
              <a:t>small reductions </a:t>
            </a:r>
            <a:r>
              <a:rPr lang="en-US" sz="2100" i="1" dirty="0" smtClean="0"/>
              <a:t>in diastolic blood pressure were also observed (all patients: −0.8 mmHg; P = 0.550; patients with DM: −2.9 mmHg; P = 0.209).</a:t>
            </a:r>
          </a:p>
          <a:p>
            <a:pPr algn="just"/>
            <a:r>
              <a:rPr lang="en-US" sz="2100" i="1" dirty="0" smtClean="0"/>
              <a:t> Body weight remained stable from baseline to 5 years in all patients and the DM subgroup.</a:t>
            </a:r>
            <a:endParaRPr lang="en-US" sz="21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923527" y="152400"/>
            <a:ext cx="7096911" cy="647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890559" y="0"/>
            <a:ext cx="5272241"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953000"/>
          </a:xfrm>
        </p:spPr>
        <p:txBody>
          <a:bodyPr>
            <a:noAutofit/>
          </a:bodyPr>
          <a:lstStyle/>
          <a:p>
            <a:pPr algn="just">
              <a:buNone/>
            </a:pPr>
            <a:r>
              <a:rPr lang="en-US" sz="2100" b="1" dirty="0" smtClean="0"/>
              <a:t>Discussion</a:t>
            </a:r>
          </a:p>
          <a:p>
            <a:pPr algn="just"/>
            <a:r>
              <a:rPr lang="en-US" sz="2100" dirty="0" smtClean="0"/>
              <a:t>This is the first prospective, long-term study to investigate the safety and tolerability of </a:t>
            </a:r>
            <a:r>
              <a:rPr lang="en-US" sz="2100" dirty="0" err="1" smtClean="0"/>
              <a:t>glucocorticoid</a:t>
            </a:r>
            <a:r>
              <a:rPr lang="en-US" sz="2100" dirty="0" smtClean="0"/>
              <a:t> replacement therapy in patients with primary AI.</a:t>
            </a:r>
          </a:p>
          <a:p>
            <a:pPr algn="just"/>
            <a:r>
              <a:rPr lang="en-US" sz="2100" dirty="0" smtClean="0"/>
              <a:t> The results demonstrate that the newly developed treatment  option, DR-HC, is </a:t>
            </a:r>
            <a:r>
              <a:rPr lang="en-US" sz="2100" dirty="0" smtClean="0">
                <a:solidFill>
                  <a:srgbClr val="FF0000"/>
                </a:solidFill>
              </a:rPr>
              <a:t>well tolerated </a:t>
            </a:r>
            <a:r>
              <a:rPr lang="en-US" sz="2100" dirty="0" smtClean="0"/>
              <a:t>with no safety concerns during at least 5-year treatment in patients with primary AI, including those with DM and elderly patients.</a:t>
            </a:r>
          </a:p>
          <a:p>
            <a:pPr algn="just"/>
            <a:r>
              <a:rPr lang="en-US" sz="2100" dirty="0" smtClean="0"/>
              <a:t> The frequency of AEs and SAEs remained stable throughout the 5-year study, </a:t>
            </a:r>
            <a:r>
              <a:rPr lang="en-US" sz="2100" dirty="0" smtClean="0">
                <a:solidFill>
                  <a:srgbClr val="FF0000"/>
                </a:solidFill>
              </a:rPr>
              <a:t>no patients </a:t>
            </a:r>
            <a:r>
              <a:rPr lang="en-US" sz="2100" dirty="0" smtClean="0"/>
              <a:t>died due to </a:t>
            </a:r>
            <a:r>
              <a:rPr lang="en-US" sz="2100" dirty="0" smtClean="0">
                <a:solidFill>
                  <a:srgbClr val="FF0000"/>
                </a:solidFill>
              </a:rPr>
              <a:t>AC </a:t>
            </a:r>
            <a:r>
              <a:rPr lang="en-US" sz="2100" dirty="0" smtClean="0"/>
              <a:t>and the rate of discontinuation was low.</a:t>
            </a:r>
          </a:p>
          <a:p>
            <a:pPr algn="just"/>
            <a:r>
              <a:rPr lang="en-US" sz="2100" dirty="0" smtClean="0"/>
              <a:t> Moreover, patient- and investigator-assessed tolerability of DR-HC </a:t>
            </a:r>
            <a:r>
              <a:rPr lang="en-US" sz="2100" dirty="0" smtClean="0">
                <a:solidFill>
                  <a:srgbClr val="FF0000"/>
                </a:solidFill>
              </a:rPr>
              <a:t>significantly improved </a:t>
            </a:r>
            <a:r>
              <a:rPr lang="en-US" sz="2100" dirty="0" smtClean="0"/>
              <a:t>with long-term treatment compared with baseline.</a:t>
            </a:r>
          </a:p>
          <a:p>
            <a:pPr algn="just"/>
            <a:r>
              <a:rPr lang="en-US" sz="2100" dirty="0" smtClean="0"/>
              <a:t>The stable safety and tolerability profile seen with DR-HC correlates well with its </a:t>
            </a:r>
            <a:r>
              <a:rPr lang="en-US" sz="2100" dirty="0" smtClean="0">
                <a:solidFill>
                  <a:srgbClr val="FF0000"/>
                </a:solidFill>
              </a:rPr>
              <a:t>pharmacokinetic profile </a:t>
            </a:r>
            <a:r>
              <a:rPr lang="en-US" sz="2100" dirty="0" smtClean="0"/>
              <a:t>showing that within-subject, day-to-day variability in </a:t>
            </a:r>
            <a:r>
              <a:rPr lang="en-US" sz="2100" dirty="0" err="1" smtClean="0"/>
              <a:t>cortisol</a:t>
            </a:r>
            <a:r>
              <a:rPr lang="en-US" sz="2100" dirty="0" smtClean="0"/>
              <a:t>–time exposure is </a:t>
            </a:r>
            <a:r>
              <a:rPr lang="en-US" sz="2100" dirty="0" smtClean="0">
                <a:solidFill>
                  <a:srgbClr val="FF0000"/>
                </a:solidFill>
              </a:rPr>
              <a:t>low</a:t>
            </a:r>
            <a:r>
              <a:rPr lang="en-US" sz="2100" dirty="0" smtClean="0"/>
              <a:t> with DR-HC treatment . </a:t>
            </a:r>
          </a:p>
          <a:p>
            <a:pPr algn="just">
              <a:buNone/>
            </a:pPr>
            <a:endParaRPr lang="en-US" sz="21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4525963"/>
          </a:xfrm>
        </p:spPr>
        <p:txBody>
          <a:bodyPr>
            <a:noAutofit/>
          </a:bodyPr>
          <a:lstStyle/>
          <a:p>
            <a:pPr algn="just"/>
            <a:r>
              <a:rPr lang="en-US" sz="2100" dirty="0" smtClean="0"/>
              <a:t>The estimated daily maintenance dose of </a:t>
            </a:r>
            <a:r>
              <a:rPr lang="en-US" sz="2100" dirty="0" smtClean="0">
                <a:solidFill>
                  <a:srgbClr val="FF0000"/>
                </a:solidFill>
              </a:rPr>
              <a:t>28–29 mg DR-HC </a:t>
            </a:r>
            <a:r>
              <a:rPr lang="en-US" sz="2100" dirty="0" smtClean="0"/>
              <a:t>used in this study is somewhat </a:t>
            </a:r>
            <a:r>
              <a:rPr lang="en-US" sz="2100" dirty="0" smtClean="0">
                <a:solidFill>
                  <a:srgbClr val="FF0000"/>
                </a:solidFill>
              </a:rPr>
              <a:t>higher</a:t>
            </a:r>
            <a:r>
              <a:rPr lang="en-US" sz="2100" dirty="0" smtClean="0"/>
              <a:t> than the daily dose of conventional hydrocortisone currently recommended in international guidelines for the management of primary AI (approximately 15–25 mg).</a:t>
            </a:r>
          </a:p>
          <a:p>
            <a:pPr algn="just"/>
            <a:r>
              <a:rPr lang="en-US" sz="2100" dirty="0" smtClean="0"/>
              <a:t>However, dosing in the present study is consistent with data from the Swedish Addison Registry of 660 patients, in which the mean hydrocortisone dose was 28.1 mg/day among the 89% of patients who received regular hydrocortisone replacement .</a:t>
            </a:r>
          </a:p>
          <a:p>
            <a:pPr algn="just">
              <a:buNone/>
            </a:pPr>
            <a:endParaRPr lang="en-US" sz="2100" dirty="0" smtClean="0"/>
          </a:p>
          <a:p>
            <a:pPr algn="just"/>
            <a:r>
              <a:rPr lang="en-US" sz="2100" dirty="0" smtClean="0"/>
              <a:t>To date, this is the only prospective clinical study that has evaluated the management of </a:t>
            </a:r>
            <a:r>
              <a:rPr lang="en-US" sz="2100" dirty="0" err="1" smtClean="0"/>
              <a:t>intercurrent</a:t>
            </a:r>
            <a:r>
              <a:rPr lang="en-US" sz="2100" dirty="0" smtClean="0"/>
              <a:t> illness episodes over the long term in patients with AI.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100" dirty="0" smtClean="0"/>
              <a:t>Results from the preceding 3-month randomized crossover study indicated that DR-HC was at least as effective as hydrocortisone TID in the management of </a:t>
            </a:r>
            <a:r>
              <a:rPr lang="en-US" sz="2100" dirty="0" err="1" smtClean="0"/>
              <a:t>intercurrent</a:t>
            </a:r>
            <a:r>
              <a:rPr lang="en-US" sz="2100" dirty="0" smtClean="0"/>
              <a:t> illness episodes. </a:t>
            </a:r>
          </a:p>
          <a:p>
            <a:pPr algn="just"/>
            <a:r>
              <a:rPr lang="en-US" sz="2100" dirty="0" smtClean="0"/>
              <a:t>In the 5-year extension study, the number of </a:t>
            </a:r>
            <a:r>
              <a:rPr lang="en-US" sz="2100" dirty="0" err="1" smtClean="0"/>
              <a:t>intercurrent</a:t>
            </a:r>
            <a:r>
              <a:rPr lang="en-US" sz="2100" dirty="0" smtClean="0"/>
              <a:t> illness episodes and need for additional hydrocortisone remained stable over 5-year treatment with DR-HC.</a:t>
            </a:r>
          </a:p>
          <a:p>
            <a:pPr algn="just"/>
            <a:r>
              <a:rPr lang="en-US" sz="2100" dirty="0" smtClean="0"/>
              <a:t>Importantly, the frequency of AC appears to be </a:t>
            </a:r>
            <a:r>
              <a:rPr lang="en-US" sz="2100" dirty="0" smtClean="0">
                <a:solidFill>
                  <a:srgbClr val="FF0000"/>
                </a:solidFill>
              </a:rPr>
              <a:t>lower</a:t>
            </a:r>
            <a:r>
              <a:rPr lang="en-US" sz="2100" dirty="0" smtClean="0"/>
              <a:t> with long-term DR-HC compared with previous reports in patients with chronic AI treated with conventional </a:t>
            </a:r>
            <a:r>
              <a:rPr lang="en-US" sz="2100" dirty="0" err="1" smtClean="0"/>
              <a:t>glucocorticoids</a:t>
            </a:r>
            <a:r>
              <a:rPr lang="en-US" sz="2100" dirty="0" smtClean="0"/>
              <a:t> , suggesting that </a:t>
            </a:r>
            <a:r>
              <a:rPr lang="en-US" sz="2100" dirty="0" err="1" smtClean="0"/>
              <a:t>intercurrent</a:t>
            </a:r>
            <a:r>
              <a:rPr lang="en-US" sz="2100" dirty="0" smtClean="0"/>
              <a:t> illnesses were managed effectively. </a:t>
            </a:r>
          </a:p>
          <a:p>
            <a:pPr algn="just">
              <a:buNone/>
            </a:pPr>
            <a:r>
              <a:rPr lang="en-US" sz="2100" dirty="0" smtClean="0"/>
              <a:t> </a:t>
            </a:r>
          </a:p>
          <a:p>
            <a:pPr algn="just"/>
            <a:endParaRPr lang="en-US" sz="21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6637"/>
            <a:ext cx="8229600" cy="4525963"/>
          </a:xfrm>
        </p:spPr>
        <p:txBody>
          <a:bodyPr>
            <a:noAutofit/>
          </a:bodyPr>
          <a:lstStyle/>
          <a:p>
            <a:pPr algn="just"/>
            <a:r>
              <a:rPr lang="en-US" sz="2100" dirty="0" smtClean="0"/>
              <a:t>Six acute AI SAEs (ACs), two of which were assessed as possibly drug related, were documented in the present 5-year extension study.</a:t>
            </a:r>
          </a:p>
          <a:p>
            <a:pPr algn="just"/>
            <a:r>
              <a:rPr lang="en-US" sz="2100" dirty="0" smtClean="0"/>
              <a:t> This corresponds to 1.8 ACs per 100 patient-years, </a:t>
            </a:r>
            <a:r>
              <a:rPr lang="en-US" sz="2100" dirty="0" smtClean="0">
                <a:solidFill>
                  <a:srgbClr val="FF0000"/>
                </a:solidFill>
              </a:rPr>
              <a:t>a markedly lower </a:t>
            </a:r>
            <a:r>
              <a:rPr lang="en-US" sz="2100" dirty="0" smtClean="0"/>
              <a:t>frequency compared with the 8.3 ACs per 100 patient-years recorded in a large prospective study of patients with AI receiving standard replacement therapy . </a:t>
            </a:r>
          </a:p>
          <a:p>
            <a:pPr algn="just"/>
            <a:r>
              <a:rPr lang="en-US" sz="2100" dirty="0" smtClean="0"/>
              <a:t>High AC-associated mortality </a:t>
            </a:r>
            <a:r>
              <a:rPr lang="en-US" sz="2100" dirty="0" smtClean="0">
                <a:solidFill>
                  <a:srgbClr val="FF0000"/>
                </a:solidFill>
              </a:rPr>
              <a:t>(6%) </a:t>
            </a:r>
            <a:r>
              <a:rPr lang="en-US" sz="2100" dirty="0" smtClean="0"/>
              <a:t>has also been reported previously , but none of the 6 ACs that occurred during DR-HC treatment in the 5-year extension study or the 2 ACs that occurred in the preceding 9-month study  resulted in death.</a:t>
            </a:r>
          </a:p>
          <a:p>
            <a:pPr algn="just"/>
            <a:r>
              <a:rPr lang="en-US" sz="2100" dirty="0" smtClean="0"/>
              <a:t>In the preceding 9-month study, DR-HC was associated with </a:t>
            </a:r>
            <a:r>
              <a:rPr lang="en-US" sz="2100" dirty="0" smtClean="0">
                <a:solidFill>
                  <a:srgbClr val="FF0000"/>
                </a:solidFill>
              </a:rPr>
              <a:t>favorable</a:t>
            </a:r>
            <a:r>
              <a:rPr lang="en-US" sz="2100" dirty="0" smtClean="0"/>
              <a:t> </a:t>
            </a:r>
            <a:r>
              <a:rPr lang="en-US" sz="2100" dirty="0" smtClean="0">
                <a:solidFill>
                  <a:srgbClr val="FF0000"/>
                </a:solidFill>
              </a:rPr>
              <a:t>effects on cardiovascular risk factors</a:t>
            </a:r>
            <a:r>
              <a:rPr lang="en-US" sz="2100" dirty="0" smtClean="0"/>
              <a:t>, including blood pressure and glucose metabolism, compared with hydrocortisone TID in the overall population and the subgroup with DM . </a:t>
            </a:r>
            <a:endParaRPr lang="en-US" sz="21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Autofit/>
          </a:bodyPr>
          <a:lstStyle/>
          <a:p>
            <a:pPr algn="just"/>
            <a:r>
              <a:rPr lang="en-US" sz="2100" dirty="0" smtClean="0"/>
              <a:t>This extension study was not designed to identify small changes in lipids or glucose metabolism, as laboratory analyses were not performed centrally.</a:t>
            </a:r>
          </a:p>
          <a:p>
            <a:pPr algn="just"/>
            <a:r>
              <a:rPr lang="en-US" sz="2100" dirty="0" smtClean="0"/>
              <a:t> However, the study does indicate that there is </a:t>
            </a:r>
            <a:r>
              <a:rPr lang="en-US" sz="2100" dirty="0" smtClean="0">
                <a:solidFill>
                  <a:srgbClr val="FF0000"/>
                </a:solidFill>
              </a:rPr>
              <a:t>no clear change </a:t>
            </a:r>
            <a:r>
              <a:rPr lang="en-US" sz="2100" dirty="0" smtClean="0"/>
              <a:t>over time with DR-HC in these parameters, and importantly no deterioration, and no new cases of diabetes.</a:t>
            </a:r>
          </a:p>
          <a:p>
            <a:pPr algn="just"/>
            <a:r>
              <a:rPr lang="en-US" sz="2100" dirty="0" smtClean="0"/>
              <a:t> The minimal changes in serum lipids with DR-HC are in contrast to standard </a:t>
            </a:r>
            <a:r>
              <a:rPr lang="en-US" sz="2100" dirty="0" err="1" smtClean="0"/>
              <a:t>glucocorticoid</a:t>
            </a:r>
            <a:r>
              <a:rPr lang="en-US" sz="2100" dirty="0" smtClean="0"/>
              <a:t> therapy at doses of ≥20 mg/day, which has been shown to be associated with an adverse cardiovascular risk profile . </a:t>
            </a:r>
            <a:endParaRPr lang="en-US" sz="21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37"/>
            <a:ext cx="8229600" cy="4525963"/>
          </a:xfrm>
        </p:spPr>
        <p:txBody>
          <a:bodyPr>
            <a:noAutofit/>
          </a:bodyPr>
          <a:lstStyle/>
          <a:p>
            <a:pPr algn="just"/>
            <a:r>
              <a:rPr lang="en-US" sz="2100" dirty="0" smtClean="0"/>
              <a:t>The maintenance of stable blood pressure throughout the 5-year study is particularly noteworthy in the elderly and patients with DM who are more likely to have hypertension Indeed, age-dependent changes would likely become evident during this period in DM patients.</a:t>
            </a:r>
          </a:p>
          <a:p>
            <a:pPr algn="just"/>
            <a:r>
              <a:rPr lang="en-US" sz="2100" dirty="0" smtClean="0"/>
              <a:t> For example, blood pressure may be expected to increase by approximately </a:t>
            </a:r>
            <a:r>
              <a:rPr lang="en-US" sz="2100" dirty="0" smtClean="0">
                <a:solidFill>
                  <a:srgbClr val="FF0000"/>
                </a:solidFill>
              </a:rPr>
              <a:t>1 mmHg  </a:t>
            </a:r>
            <a:r>
              <a:rPr lang="en-US" sz="2100" dirty="0" smtClean="0"/>
              <a:t>and, in patients with type 2 diabetes, HbA1c has been shown to deteriorate by </a:t>
            </a:r>
            <a:r>
              <a:rPr lang="en-US" sz="2100" dirty="0" smtClean="0">
                <a:solidFill>
                  <a:srgbClr val="FF0000"/>
                </a:solidFill>
              </a:rPr>
              <a:t>0.5% per year</a:t>
            </a:r>
            <a:r>
              <a:rPr lang="en-US" sz="2100" dirty="0" smtClean="0"/>
              <a:t>. </a:t>
            </a:r>
          </a:p>
          <a:p>
            <a:pPr algn="just"/>
            <a:r>
              <a:rPr lang="en-US" sz="2100" dirty="0" smtClean="0"/>
              <a:t> However, long-term trends should be interpreted with caution given that there was no control group, the number of subjects was small and changes in </a:t>
            </a:r>
            <a:r>
              <a:rPr lang="en-US" sz="2100" dirty="0" err="1" smtClean="0"/>
              <a:t>antidiabetic</a:t>
            </a:r>
            <a:r>
              <a:rPr lang="en-US" sz="2100" dirty="0" smtClean="0"/>
              <a:t>, antihypertensive and lipid-lowering medications were not recorded in this study.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endParaRPr lang="en-US" sz="2100" dirty="0" smtClean="0"/>
          </a:p>
          <a:p>
            <a:pPr algn="just"/>
            <a:r>
              <a:rPr lang="en-US" sz="2100" dirty="0" smtClean="0"/>
              <a:t>Switching from conventional hydrocortisone to DR-HC has been shown to </a:t>
            </a:r>
            <a:r>
              <a:rPr lang="en-US" sz="2100" dirty="0" smtClean="0">
                <a:solidFill>
                  <a:srgbClr val="FF0000"/>
                </a:solidFill>
              </a:rPr>
              <a:t>significantly improve </a:t>
            </a:r>
            <a:r>
              <a:rPr lang="en-US" sz="2100" dirty="0" smtClean="0"/>
              <a:t>glucose and lipid metabolic parameters, central adiposity and </a:t>
            </a:r>
            <a:r>
              <a:rPr lang="en-US" sz="2100" dirty="0" err="1" smtClean="0"/>
              <a:t>QoL</a:t>
            </a:r>
            <a:r>
              <a:rPr lang="en-US" sz="2100" dirty="0" smtClean="0"/>
              <a:t> </a:t>
            </a:r>
            <a:r>
              <a:rPr lang="en-US" sz="2100" dirty="0" err="1" smtClean="0"/>
              <a:t>vs</a:t>
            </a:r>
            <a:r>
              <a:rPr lang="en-US" sz="2100" dirty="0" smtClean="0"/>
              <a:t> baseline or continued conventional hydrocortisone .</a:t>
            </a:r>
          </a:p>
          <a:p>
            <a:pPr algn="just"/>
            <a:r>
              <a:rPr lang="en-US" sz="2100" dirty="0" smtClean="0"/>
              <a:t>The stable metabolic profile observed with DR-HC may be attributed to the particular </a:t>
            </a:r>
            <a:r>
              <a:rPr lang="en-US" sz="2100" dirty="0" err="1" smtClean="0"/>
              <a:t>cortisol</a:t>
            </a:r>
            <a:r>
              <a:rPr lang="en-US" sz="2100" dirty="0" smtClean="0"/>
              <a:t> release profile of DR-HC that resembles the daily normal </a:t>
            </a:r>
            <a:r>
              <a:rPr lang="en-US" sz="2100" dirty="0" err="1" smtClean="0"/>
              <a:t>cortisol</a:t>
            </a:r>
            <a:r>
              <a:rPr lang="en-US" sz="2100" dirty="0" smtClean="0"/>
              <a:t> profile more closely than twice- or thrice-daily conventional hydrocortisone .</a:t>
            </a:r>
          </a:p>
          <a:p>
            <a:pPr algn="just"/>
            <a:r>
              <a:rPr lang="en-US" sz="2100" dirty="0" smtClean="0"/>
              <a:t> Overall, DR-HC appears to provide </a:t>
            </a:r>
            <a:r>
              <a:rPr lang="en-US" sz="2100" dirty="0" smtClean="0">
                <a:solidFill>
                  <a:srgbClr val="FF0000"/>
                </a:solidFill>
              </a:rPr>
              <a:t>sustained improvements in cardiovascular risk factors </a:t>
            </a:r>
            <a:r>
              <a:rPr lang="en-US" sz="2100" dirty="0" smtClean="0"/>
              <a:t>in patients with AI.</a:t>
            </a:r>
          </a:p>
          <a:p>
            <a:pPr algn="just"/>
            <a:endParaRPr lang="en-US"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Autofit/>
          </a:bodyPr>
          <a:lstStyle/>
          <a:p>
            <a:pPr algn="just"/>
            <a:r>
              <a:rPr lang="en-US" sz="2100" dirty="0" smtClean="0"/>
              <a:t>Clinical trials have demonstrated that DR-HC replacement resembles the daily normal </a:t>
            </a:r>
            <a:r>
              <a:rPr lang="en-US" sz="2100" dirty="0" err="1" smtClean="0"/>
              <a:t>cortisol</a:t>
            </a:r>
            <a:r>
              <a:rPr lang="en-US" sz="2100" dirty="0" smtClean="0"/>
              <a:t> profile more closely than conventional hydrocortisone replacement .</a:t>
            </a:r>
          </a:p>
          <a:p>
            <a:pPr algn="just"/>
            <a:r>
              <a:rPr lang="en-US" sz="2100" dirty="0" smtClean="0"/>
              <a:t>In addition, a 3-month randomized, controlled, two-way crossover, clinical trial conducted in patients with primary AI showed that DR-HC treatment was associated with </a:t>
            </a:r>
            <a:r>
              <a:rPr lang="en-US" sz="2100" dirty="0" smtClean="0">
                <a:solidFill>
                  <a:srgbClr val="FF0000"/>
                </a:solidFill>
              </a:rPr>
              <a:t>significant improvements </a:t>
            </a:r>
            <a:r>
              <a:rPr lang="en-US" sz="2100" dirty="0" smtClean="0"/>
              <a:t>in </a:t>
            </a:r>
            <a:r>
              <a:rPr lang="en-US" sz="2100" dirty="0" err="1" smtClean="0">
                <a:solidFill>
                  <a:srgbClr val="FF0000"/>
                </a:solidFill>
              </a:rPr>
              <a:t>cardiometabolic</a:t>
            </a:r>
            <a:r>
              <a:rPr lang="en-US" sz="2100" dirty="0" smtClean="0"/>
              <a:t> factors and </a:t>
            </a:r>
            <a:r>
              <a:rPr lang="en-US" sz="2100" dirty="0" err="1" smtClean="0">
                <a:solidFill>
                  <a:srgbClr val="FF0000"/>
                </a:solidFill>
              </a:rPr>
              <a:t>QoL</a:t>
            </a:r>
            <a:r>
              <a:rPr lang="en-US" sz="2100" dirty="0" smtClean="0"/>
              <a:t> compared with conventional hydrocortisone tablets administered three times per day (TID) .</a:t>
            </a:r>
            <a:endParaRPr lang="fa-IR" sz="2100" dirty="0" smtClean="0"/>
          </a:p>
          <a:p>
            <a:pPr algn="just"/>
            <a:r>
              <a:rPr lang="en-US" sz="2100" dirty="0" smtClean="0"/>
              <a:t> Other studies have shown that </a:t>
            </a:r>
            <a:r>
              <a:rPr lang="en-US" sz="2100" dirty="0" smtClean="0">
                <a:solidFill>
                  <a:srgbClr val="FF0000"/>
                </a:solidFill>
              </a:rPr>
              <a:t>glucose homeostasis </a:t>
            </a:r>
            <a:r>
              <a:rPr lang="en-US" sz="2100" dirty="0" smtClean="0"/>
              <a:t>and </a:t>
            </a:r>
            <a:r>
              <a:rPr lang="en-US" sz="2100" dirty="0" smtClean="0">
                <a:solidFill>
                  <a:srgbClr val="FF0000"/>
                </a:solidFill>
              </a:rPr>
              <a:t>serum lipid profiles</a:t>
            </a:r>
            <a:r>
              <a:rPr lang="en-US" sz="2100" dirty="0" smtClean="0"/>
              <a:t> are improved when switching from conventional replacement to DR-HC treatment and that </a:t>
            </a:r>
            <a:r>
              <a:rPr lang="en-US" sz="2100" dirty="0" smtClean="0">
                <a:solidFill>
                  <a:srgbClr val="FF0000"/>
                </a:solidFill>
              </a:rPr>
              <a:t>body mass index </a:t>
            </a:r>
            <a:r>
              <a:rPr lang="en-US" sz="2100" dirty="0" smtClean="0"/>
              <a:t>(BMI) and </a:t>
            </a:r>
            <a:r>
              <a:rPr lang="en-US" sz="2100" dirty="0" smtClean="0">
                <a:solidFill>
                  <a:srgbClr val="FF0000"/>
                </a:solidFill>
              </a:rPr>
              <a:t>waist</a:t>
            </a:r>
            <a:r>
              <a:rPr lang="en-US" sz="2100" dirty="0" smtClean="0"/>
              <a:t> </a:t>
            </a:r>
            <a:r>
              <a:rPr lang="en-US" sz="2100" dirty="0" smtClean="0">
                <a:solidFill>
                  <a:srgbClr val="FF0000"/>
                </a:solidFill>
              </a:rPr>
              <a:t>circumference</a:t>
            </a:r>
            <a:r>
              <a:rPr lang="en-US" sz="2100" dirty="0" smtClean="0"/>
              <a:t> are reduced .</a:t>
            </a:r>
          </a:p>
          <a:p>
            <a:pPr algn="just"/>
            <a:r>
              <a:rPr lang="en-US" sz="2100" dirty="0" smtClean="0"/>
              <a:t>The primary objective of the current study was to investigate the long-term safety and tolerability of DR-HC in patients with primary AI, including assessments of glucose and lipid metabolism, blood pressure, body weight and </a:t>
            </a:r>
            <a:r>
              <a:rPr lang="en-US" sz="2100" dirty="0" err="1" smtClean="0"/>
              <a:t>QoL</a:t>
            </a:r>
            <a:r>
              <a:rPr lang="en-US" sz="2100" dirty="0" smtClean="0"/>
              <a:t>.</a:t>
            </a:r>
            <a:endParaRPr lang="en-US" sz="2100" dirty="0" smtClean="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pPr algn="just"/>
            <a:r>
              <a:rPr lang="en-US" sz="2100" dirty="0" smtClean="0"/>
              <a:t>Higher doses of conventional hydrocortisone during long-term </a:t>
            </a:r>
            <a:r>
              <a:rPr lang="en-US" sz="2100" dirty="0" err="1" smtClean="0"/>
              <a:t>glucocorticoid</a:t>
            </a:r>
            <a:r>
              <a:rPr lang="en-US" sz="2100" dirty="0" smtClean="0"/>
              <a:t> replacement have been shown to be associated with worsening </a:t>
            </a:r>
            <a:r>
              <a:rPr lang="en-US" sz="2100" dirty="0" err="1" smtClean="0"/>
              <a:t>QoL</a:t>
            </a:r>
            <a:r>
              <a:rPr lang="en-US" sz="2100" dirty="0" smtClean="0"/>
              <a:t> . </a:t>
            </a:r>
          </a:p>
          <a:p>
            <a:pPr algn="just"/>
            <a:r>
              <a:rPr lang="en-US" sz="2100" dirty="0" smtClean="0"/>
              <a:t>By contrast, 10 weeks of treatment with higher doses of hydrocortisone was shown to improve health-related </a:t>
            </a:r>
            <a:r>
              <a:rPr lang="en-US" sz="2100" dirty="0" err="1" smtClean="0"/>
              <a:t>QoL</a:t>
            </a:r>
            <a:r>
              <a:rPr lang="en-US" sz="2100" dirty="0" smtClean="0"/>
              <a:t> </a:t>
            </a:r>
            <a:r>
              <a:rPr lang="en-US" sz="2100" dirty="0" err="1" smtClean="0"/>
              <a:t>vs</a:t>
            </a:r>
            <a:r>
              <a:rPr lang="en-US" sz="2100" dirty="0" smtClean="0"/>
              <a:t> lower doses in a recent randomized, double-blind crossover trial in </a:t>
            </a:r>
            <a:r>
              <a:rPr lang="en-US" sz="2100" dirty="0" smtClean="0">
                <a:solidFill>
                  <a:srgbClr val="FF0000"/>
                </a:solidFill>
              </a:rPr>
              <a:t>47</a:t>
            </a:r>
            <a:r>
              <a:rPr lang="en-US" sz="2100" dirty="0" smtClean="0"/>
              <a:t> patients with </a:t>
            </a:r>
            <a:r>
              <a:rPr lang="en-US" sz="2100" dirty="0" smtClean="0">
                <a:solidFill>
                  <a:srgbClr val="FF0000"/>
                </a:solidFill>
              </a:rPr>
              <a:t>secondary AI </a:t>
            </a:r>
            <a:r>
              <a:rPr lang="en-US" sz="2100" dirty="0" smtClean="0"/>
              <a:t>. </a:t>
            </a:r>
          </a:p>
          <a:p>
            <a:pPr algn="just"/>
            <a:r>
              <a:rPr lang="en-US" sz="2100" dirty="0" smtClean="0"/>
              <a:t>In the 3-month comparison with hydrocortisone TID, DR-HC significantly improved total scores and several domain scores on the FIS and the PGWB questionnaire despite an </a:t>
            </a:r>
            <a:r>
              <a:rPr lang="en-US" sz="2100" dirty="0" smtClean="0">
                <a:solidFill>
                  <a:srgbClr val="FF0000"/>
                </a:solidFill>
              </a:rPr>
              <a:t>average 20% reduction </a:t>
            </a:r>
            <a:r>
              <a:rPr lang="en-US" sz="2100" dirty="0" smtClean="0"/>
              <a:t>in </a:t>
            </a:r>
            <a:r>
              <a:rPr lang="en-US" sz="2100" dirty="0" err="1" smtClean="0"/>
              <a:t>cortisol</a:t>
            </a:r>
            <a:r>
              <a:rPr lang="en-US" sz="2100" dirty="0" smtClean="0"/>
              <a:t> exposure .</a:t>
            </a:r>
          </a:p>
          <a:p>
            <a:pPr algn="just"/>
            <a:r>
              <a:rPr lang="en-US" sz="2100" dirty="0" smtClean="0"/>
              <a:t> In the 5-year extension study, the physical functioning score on the FIS significantly </a:t>
            </a:r>
            <a:r>
              <a:rPr lang="en-US" sz="2100" dirty="0" smtClean="0">
                <a:solidFill>
                  <a:srgbClr val="FF0000"/>
                </a:solidFill>
              </a:rPr>
              <a:t>worsened, </a:t>
            </a:r>
            <a:r>
              <a:rPr lang="en-US" sz="2100" dirty="0" smtClean="0"/>
              <a:t>but there were trends toward improvement from baseline to 5 years in PGWB total score and several domains.</a:t>
            </a:r>
          </a:p>
          <a:p>
            <a:pPr algn="just"/>
            <a:r>
              <a:rPr lang="en-US" sz="2100" dirty="0" smtClean="0"/>
              <a:t> It is possible that the reported worsening of physical functioning over time may reflect the decline in </a:t>
            </a:r>
            <a:r>
              <a:rPr lang="en-US" sz="2100" dirty="0" err="1" smtClean="0"/>
              <a:t>QoL</a:t>
            </a:r>
            <a:r>
              <a:rPr lang="en-US" sz="2100" dirty="0" smtClean="0"/>
              <a:t> commonly seen with both </a:t>
            </a:r>
            <a:r>
              <a:rPr lang="en-US" sz="2100" dirty="0" smtClean="0">
                <a:solidFill>
                  <a:srgbClr val="FF0000"/>
                </a:solidFill>
              </a:rPr>
              <a:t>aging</a:t>
            </a:r>
            <a:r>
              <a:rPr lang="en-US" sz="2100" dirty="0" smtClean="0"/>
              <a:t> and </a:t>
            </a:r>
            <a:r>
              <a:rPr lang="en-US" sz="2100" dirty="0" smtClean="0">
                <a:solidFill>
                  <a:srgbClr val="FF0000"/>
                </a:solidFill>
              </a:rPr>
              <a:t>chronic diseases </a:t>
            </a:r>
            <a:r>
              <a:rPr lang="en-US" sz="2100" dirty="0" smtClean="0"/>
              <a:t>. </a:t>
            </a:r>
            <a:endParaRPr lang="en-US" sz="21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normAutofit/>
          </a:bodyPr>
          <a:lstStyle/>
          <a:p>
            <a:pPr algn="just"/>
            <a:r>
              <a:rPr lang="en-US" sz="2100" dirty="0" smtClean="0"/>
              <a:t>However, the conflicting results on the two general </a:t>
            </a:r>
            <a:r>
              <a:rPr lang="en-US" sz="2100" dirty="0" err="1" smtClean="0"/>
              <a:t>QoL</a:t>
            </a:r>
            <a:r>
              <a:rPr lang="en-US" sz="2100" dirty="0" smtClean="0"/>
              <a:t> tools used in this study</a:t>
            </a:r>
            <a:r>
              <a:rPr lang="en-US" sz="2100" dirty="0" smtClean="0">
                <a:solidFill>
                  <a:srgbClr val="FF0000"/>
                </a:solidFill>
              </a:rPr>
              <a:t> prevent </a:t>
            </a:r>
            <a:r>
              <a:rPr lang="en-US" sz="2100" dirty="0" smtClean="0"/>
              <a:t>meaningful conclusions to be drawn about the long-term effects of DR-HC on the </a:t>
            </a:r>
            <a:r>
              <a:rPr lang="en-US" sz="2100" dirty="0" err="1" smtClean="0"/>
              <a:t>QoL</a:t>
            </a:r>
            <a:r>
              <a:rPr lang="en-US" sz="2100" dirty="0" smtClean="0"/>
              <a:t> of patients with primary AI.</a:t>
            </a:r>
          </a:p>
          <a:p>
            <a:pPr algn="just"/>
            <a:r>
              <a:rPr lang="en-US" sz="2100" dirty="0" smtClean="0"/>
              <a:t> When the study was initiated, there were no validated disease-specific </a:t>
            </a:r>
            <a:r>
              <a:rPr lang="en-US" sz="2100" dirty="0" err="1" smtClean="0"/>
              <a:t>QoL</a:t>
            </a:r>
            <a:r>
              <a:rPr lang="en-US" sz="2100" dirty="0" smtClean="0"/>
              <a:t> instruments for AI but the introduction of the Addison’s Disease-specific </a:t>
            </a:r>
            <a:r>
              <a:rPr lang="en-US" sz="2100" dirty="0" err="1" smtClean="0"/>
              <a:t>QoL</a:t>
            </a:r>
            <a:r>
              <a:rPr lang="en-US" sz="2100" dirty="0" smtClean="0"/>
              <a:t> questionnaire (</a:t>
            </a:r>
            <a:r>
              <a:rPr lang="en-US" sz="2100" dirty="0" err="1" smtClean="0"/>
              <a:t>AddiQoL</a:t>
            </a:r>
            <a:r>
              <a:rPr lang="en-US" sz="2100" dirty="0" smtClean="0"/>
              <a:t>) may be useful for future evaluations of </a:t>
            </a:r>
            <a:r>
              <a:rPr lang="en-US" sz="2100" dirty="0" err="1" smtClean="0"/>
              <a:t>QoL</a:t>
            </a:r>
            <a:r>
              <a:rPr lang="en-US" sz="2100" dirty="0" smtClean="0"/>
              <a:t> in AI .</a:t>
            </a:r>
          </a:p>
          <a:p>
            <a:pPr algn="just"/>
            <a:r>
              <a:rPr lang="en-US" sz="2100" dirty="0" smtClean="0"/>
              <a:t> Indeed, a recent 12-month study showed that the total score on the 30-item </a:t>
            </a:r>
            <a:r>
              <a:rPr lang="en-US" sz="2100" dirty="0" err="1" smtClean="0"/>
              <a:t>AddiQoL</a:t>
            </a:r>
            <a:r>
              <a:rPr lang="en-US" sz="2100" dirty="0" smtClean="0"/>
              <a:t> significantly </a:t>
            </a:r>
            <a:r>
              <a:rPr lang="en-US" sz="2100" dirty="0" smtClean="0">
                <a:solidFill>
                  <a:srgbClr val="FF0000"/>
                </a:solidFill>
              </a:rPr>
              <a:t>improved </a:t>
            </a:r>
            <a:r>
              <a:rPr lang="en-US" sz="2100" dirty="0" smtClean="0"/>
              <a:t>after patients with primary AI switched from conventional hydrocortisone to DR-HC .</a:t>
            </a:r>
          </a:p>
          <a:p>
            <a:pPr algn="just"/>
            <a:endParaRPr lang="en-US" sz="21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algn="just"/>
            <a:r>
              <a:rPr lang="en-US" sz="2100" dirty="0" smtClean="0"/>
              <a:t>The main limitations of the present study are the uncontrolled, open-label design and the </a:t>
            </a:r>
            <a:r>
              <a:rPr lang="en-US" sz="2100" dirty="0" smtClean="0">
                <a:solidFill>
                  <a:srgbClr val="FF0000"/>
                </a:solidFill>
              </a:rPr>
              <a:t>lack of statistical power </a:t>
            </a:r>
            <a:r>
              <a:rPr lang="en-US" sz="2100" dirty="0" smtClean="0"/>
              <a:t>for comparisons between baseline and subsequent time points. </a:t>
            </a:r>
          </a:p>
          <a:p>
            <a:pPr algn="just"/>
            <a:r>
              <a:rPr lang="en-US" sz="2100" dirty="0" smtClean="0"/>
              <a:t> Hence, any statistically significant changes were from exploratory analyses and should be interpreted with caution.</a:t>
            </a:r>
          </a:p>
          <a:p>
            <a:pPr algn="just"/>
            <a:r>
              <a:rPr lang="en-US" sz="2100" dirty="0" smtClean="0"/>
              <a:t> Another limitation arises from this being the first prospective study investigating the long-term treatment of primary AI, meaning that there are no other data against which to make valid comparisons. </a:t>
            </a:r>
          </a:p>
          <a:p>
            <a:pPr algn="just"/>
            <a:r>
              <a:rPr lang="en-US" sz="2100" dirty="0" smtClean="0"/>
              <a:t>As primary AI is a rare disease, there are few patients available for enrollment in clinical studies, restricting the sample size. </a:t>
            </a:r>
          </a:p>
          <a:p>
            <a:pPr algn="just"/>
            <a:r>
              <a:rPr lang="en-US" sz="2100" dirty="0" smtClean="0"/>
              <a:t>Inclusion bias may also affect interpretation, as patients were stable with good </a:t>
            </a:r>
            <a:r>
              <a:rPr lang="en-US" sz="2100" dirty="0" err="1" smtClean="0"/>
              <a:t>QoL</a:t>
            </a:r>
            <a:r>
              <a:rPr lang="en-US" sz="2100" dirty="0" smtClean="0"/>
              <a:t> at baseline.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100" dirty="0" smtClean="0"/>
              <a:t>In summary, long-term DR-HC therapy for patients with AI was well tolerated with no safety concerns.</a:t>
            </a:r>
          </a:p>
          <a:p>
            <a:pPr algn="just"/>
            <a:r>
              <a:rPr lang="en-US" sz="2100" dirty="0" smtClean="0"/>
              <a:t> </a:t>
            </a:r>
            <a:r>
              <a:rPr lang="en-US" sz="2100" dirty="0" err="1" smtClean="0"/>
              <a:t>Intercurrent</a:t>
            </a:r>
            <a:r>
              <a:rPr lang="en-US" sz="2100" dirty="0" smtClean="0"/>
              <a:t> illness episodes and need for additional hydrocortisone remained relatively stable over at least 5 years of DR-HC treatment and the frequency of AC was </a:t>
            </a:r>
            <a:r>
              <a:rPr lang="en-US" sz="2100" dirty="0" smtClean="0">
                <a:solidFill>
                  <a:srgbClr val="FF0000"/>
                </a:solidFill>
              </a:rPr>
              <a:t>lower</a:t>
            </a:r>
            <a:r>
              <a:rPr lang="en-US" sz="2100" dirty="0" smtClean="0"/>
              <a:t> than that previously reported.</a:t>
            </a:r>
          </a:p>
          <a:p>
            <a:pPr algn="just"/>
            <a:r>
              <a:rPr lang="en-US" sz="2100" dirty="0" smtClean="0"/>
              <a:t> The safety surveillance of glucose, lipid and blood pressure did not indicate any </a:t>
            </a:r>
            <a:r>
              <a:rPr lang="en-US" sz="2100" dirty="0" err="1" smtClean="0"/>
              <a:t>cardiometabolic</a:t>
            </a:r>
            <a:r>
              <a:rPr lang="en-US" sz="2100" dirty="0" smtClean="0"/>
              <a:t> risk with long-term use of DR-HC. </a:t>
            </a:r>
          </a:p>
          <a:p>
            <a:pPr algn="just"/>
            <a:r>
              <a:rPr lang="en-US" sz="2100" dirty="0" smtClean="0"/>
              <a:t>This study indicates that DR-HC has the potential to provide effective </a:t>
            </a:r>
            <a:r>
              <a:rPr lang="en-US" sz="2100" dirty="0" err="1" smtClean="0"/>
              <a:t>glucocorticoid</a:t>
            </a:r>
            <a:r>
              <a:rPr lang="en-US" sz="2100" dirty="0" smtClean="0"/>
              <a:t> replacement therapy for primary AI while avoiding the detrimental cardiovascular and metabolic effects that are common during conventional treatment.</a:t>
            </a:r>
          </a:p>
          <a:p>
            <a:pPr algn="just"/>
            <a:endParaRPr lang="en-US" sz="21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descr="Image result for ‫گل‬‎"/>
          <p:cNvPicPr>
            <a:picLocks noChangeAspect="1" noChangeArrowheads="1"/>
          </p:cNvPicPr>
          <p:nvPr/>
        </p:nvPicPr>
        <p:blipFill>
          <a:blip r:embed="rId2" cstate="print"/>
          <a:srcRect/>
          <a:stretch>
            <a:fillRect/>
          </a:stretch>
        </p:blipFill>
        <p:spPr bwMode="auto">
          <a:xfrm>
            <a:off x="-762000" y="0"/>
            <a:ext cx="10927326" cy="7391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837"/>
            <a:ext cx="8229600" cy="4525963"/>
          </a:xfrm>
        </p:spPr>
        <p:txBody>
          <a:bodyPr>
            <a:noAutofit/>
          </a:bodyPr>
          <a:lstStyle/>
          <a:p>
            <a:pPr algn="just">
              <a:buNone/>
            </a:pPr>
            <a:r>
              <a:rPr lang="en-US" sz="2100" b="1" dirty="0" smtClean="0"/>
              <a:t>3.0 Treatment of primary adrenal insufficiency in adults</a:t>
            </a:r>
          </a:p>
          <a:p>
            <a:pPr algn="just">
              <a:buNone/>
            </a:pPr>
            <a:endParaRPr lang="en-US" sz="2100" b="1" dirty="0" smtClean="0"/>
          </a:p>
          <a:p>
            <a:pPr algn="just">
              <a:buNone/>
            </a:pPr>
            <a:r>
              <a:rPr lang="en-US" sz="2100" b="1" i="1" dirty="0" err="1" smtClean="0"/>
              <a:t>Glucocorticoid</a:t>
            </a:r>
            <a:r>
              <a:rPr lang="en-US" sz="2100" b="1" i="1" dirty="0" smtClean="0"/>
              <a:t> replacement regimen</a:t>
            </a:r>
          </a:p>
          <a:p>
            <a:pPr algn="just">
              <a:buNone/>
            </a:pPr>
            <a:r>
              <a:rPr lang="en-US" sz="2100" dirty="0" smtClean="0"/>
              <a:t>3.1  We recommend </a:t>
            </a:r>
            <a:r>
              <a:rPr lang="en-US" sz="2100" dirty="0" err="1" smtClean="0"/>
              <a:t>glucocorticoid</a:t>
            </a:r>
            <a:r>
              <a:rPr lang="en-US" sz="2100" dirty="0" smtClean="0"/>
              <a:t> therapy in all patients</a:t>
            </a:r>
          </a:p>
          <a:p>
            <a:pPr algn="just">
              <a:buNone/>
            </a:pPr>
            <a:r>
              <a:rPr lang="en-US" sz="2100" dirty="0" smtClean="0"/>
              <a:t>with confirmed PAI.</a:t>
            </a:r>
          </a:p>
          <a:p>
            <a:pPr algn="just">
              <a:buNone/>
            </a:pPr>
            <a:r>
              <a:rPr lang="en-US" sz="2100" dirty="0" smtClean="0"/>
              <a:t>3.2  We suggest using </a:t>
            </a:r>
            <a:r>
              <a:rPr lang="en-US" sz="2100" dirty="0" smtClean="0">
                <a:solidFill>
                  <a:srgbClr val="FF0000"/>
                </a:solidFill>
              </a:rPr>
              <a:t>hydrocortisone (15–25 mg) </a:t>
            </a:r>
            <a:r>
              <a:rPr lang="en-US" sz="2100" dirty="0" smtClean="0"/>
              <a:t>or </a:t>
            </a:r>
            <a:r>
              <a:rPr lang="en-US" sz="2100" dirty="0" smtClean="0">
                <a:solidFill>
                  <a:srgbClr val="FF0000"/>
                </a:solidFill>
              </a:rPr>
              <a:t>cortisone acetate (20–35 mg)</a:t>
            </a:r>
            <a:r>
              <a:rPr lang="en-US" sz="2100" dirty="0" smtClean="0"/>
              <a:t> in two or three divided oral doses per day; the highest dose should be given in the morning at awakening, the next either in the early afternoon (2 h after lunch; two-dose regimen) or at lunch and afternoon (three-dose regimen).  </a:t>
            </a:r>
          </a:p>
          <a:p>
            <a:pPr algn="just">
              <a:buNone/>
            </a:pPr>
            <a:r>
              <a:rPr lang="en-US" sz="2100" dirty="0" smtClean="0"/>
              <a:t>3.3  As an alternative to hydrocortisone, we suggest using </a:t>
            </a:r>
            <a:r>
              <a:rPr lang="en-US" sz="2100" dirty="0" err="1" smtClean="0">
                <a:solidFill>
                  <a:srgbClr val="FF0000"/>
                </a:solidFill>
              </a:rPr>
              <a:t>prednisolone</a:t>
            </a:r>
            <a:r>
              <a:rPr lang="en-US" sz="2100" dirty="0" smtClean="0"/>
              <a:t> </a:t>
            </a:r>
            <a:r>
              <a:rPr lang="en-US" sz="2100" dirty="0" smtClean="0">
                <a:solidFill>
                  <a:srgbClr val="FF0000"/>
                </a:solidFill>
              </a:rPr>
              <a:t>(3–5 mg/d), </a:t>
            </a:r>
            <a:r>
              <a:rPr lang="en-US" sz="2100" dirty="0" smtClean="0"/>
              <a:t>administered orally once or twice daily, especially in patients with reduced compliance. </a:t>
            </a:r>
          </a:p>
          <a:p>
            <a:pPr algn="just">
              <a:buNone/>
            </a:pPr>
            <a:r>
              <a:rPr lang="en-US" sz="2100" dirty="0" smtClean="0"/>
              <a:t>3.4  We suggest against using </a:t>
            </a:r>
            <a:r>
              <a:rPr lang="en-US" sz="2100" dirty="0" err="1" smtClean="0"/>
              <a:t>dexamethasone</a:t>
            </a:r>
            <a:r>
              <a:rPr lang="en-US" sz="2100" dirty="0" smtClean="0"/>
              <a:t> for the treatment of PAI because of risk of </a:t>
            </a:r>
            <a:r>
              <a:rPr lang="en-US" sz="2100" dirty="0" err="1" smtClean="0"/>
              <a:t>Cushingoid</a:t>
            </a:r>
            <a:r>
              <a:rPr lang="en-US" sz="2100" dirty="0" smtClean="0"/>
              <a:t> side effects due to difficulties in dose titration. </a:t>
            </a:r>
            <a:endParaRPr lang="en-US"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rmAutofit/>
          </a:bodyPr>
          <a:lstStyle/>
          <a:p>
            <a:pPr algn="just">
              <a:buNone/>
            </a:pPr>
            <a:r>
              <a:rPr lang="en-US" sz="2100" dirty="0" smtClean="0"/>
              <a:t>3.5 We suggest monitoring </a:t>
            </a:r>
            <a:r>
              <a:rPr lang="en-US" sz="2100" dirty="0" err="1" smtClean="0"/>
              <a:t>glucocorticoid</a:t>
            </a:r>
            <a:r>
              <a:rPr lang="en-US" sz="2100" dirty="0" smtClean="0"/>
              <a:t> replacement using clinical assessment including </a:t>
            </a:r>
            <a:r>
              <a:rPr lang="en-US" sz="2100" dirty="0" smtClean="0">
                <a:solidFill>
                  <a:srgbClr val="FF0000"/>
                </a:solidFill>
              </a:rPr>
              <a:t>body weight</a:t>
            </a:r>
            <a:r>
              <a:rPr lang="en-US" sz="2100" dirty="0" smtClean="0"/>
              <a:t>, </a:t>
            </a:r>
            <a:r>
              <a:rPr lang="en-US" sz="2100" dirty="0" smtClean="0">
                <a:solidFill>
                  <a:srgbClr val="FF0000"/>
                </a:solidFill>
              </a:rPr>
              <a:t>postural blood pressure</a:t>
            </a:r>
            <a:r>
              <a:rPr lang="en-US" sz="2100" dirty="0" smtClean="0"/>
              <a:t>, </a:t>
            </a:r>
            <a:r>
              <a:rPr lang="en-US" sz="2100" dirty="0" smtClean="0">
                <a:solidFill>
                  <a:srgbClr val="FF0000"/>
                </a:solidFill>
              </a:rPr>
              <a:t>energy</a:t>
            </a:r>
            <a:r>
              <a:rPr lang="en-US" sz="2100" dirty="0" smtClean="0"/>
              <a:t> </a:t>
            </a:r>
            <a:r>
              <a:rPr lang="en-US" sz="2100" dirty="0" smtClean="0">
                <a:solidFill>
                  <a:srgbClr val="FF0000"/>
                </a:solidFill>
              </a:rPr>
              <a:t>levels</a:t>
            </a:r>
            <a:r>
              <a:rPr lang="en-US" sz="2100" dirty="0" smtClean="0"/>
              <a:t>, </a:t>
            </a:r>
            <a:r>
              <a:rPr lang="en-US" sz="2100" dirty="0" smtClean="0">
                <a:solidFill>
                  <a:srgbClr val="FF0000"/>
                </a:solidFill>
              </a:rPr>
              <a:t>signs of frank </a:t>
            </a:r>
            <a:r>
              <a:rPr lang="en-US" sz="2100" dirty="0" err="1" smtClean="0">
                <a:solidFill>
                  <a:srgbClr val="FF0000"/>
                </a:solidFill>
              </a:rPr>
              <a:t>glucocorticoid</a:t>
            </a:r>
            <a:r>
              <a:rPr lang="en-US" sz="2100" dirty="0" smtClean="0">
                <a:solidFill>
                  <a:srgbClr val="FF0000"/>
                </a:solidFill>
              </a:rPr>
              <a:t> excess</a:t>
            </a:r>
            <a:r>
              <a:rPr lang="en-US" sz="2100" dirty="0" smtClean="0"/>
              <a:t>. </a:t>
            </a:r>
          </a:p>
          <a:p>
            <a:pPr algn="just">
              <a:buNone/>
            </a:pPr>
            <a:endParaRPr lang="en-US" sz="2100" dirty="0" smtClean="0"/>
          </a:p>
          <a:p>
            <a:pPr algn="just">
              <a:buNone/>
            </a:pPr>
            <a:r>
              <a:rPr lang="en-US" sz="2100" dirty="0" smtClean="0"/>
              <a:t>3.6 We suggest against hormonal monitoring of </a:t>
            </a:r>
            <a:r>
              <a:rPr lang="en-US" sz="2100" dirty="0" err="1" smtClean="0"/>
              <a:t>glucocorticoid</a:t>
            </a:r>
            <a:r>
              <a:rPr lang="en-US" sz="2100" dirty="0" smtClean="0"/>
              <a:t> replacement and to adjust treatment only based on clinical response. </a:t>
            </a:r>
          </a:p>
          <a:p>
            <a:pPr algn="just">
              <a:buNone/>
            </a:pPr>
            <a:endParaRPr lang="en-US" sz="2100" dirty="0" smtClean="0"/>
          </a:p>
          <a:p>
            <a:pPr algn="just">
              <a:buNone/>
            </a:pPr>
            <a:endParaRPr lang="en-US" sz="2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4525963"/>
          </a:xfrm>
        </p:spPr>
        <p:txBody>
          <a:bodyPr>
            <a:noAutofit/>
          </a:bodyPr>
          <a:lstStyle/>
          <a:p>
            <a:pPr algn="just">
              <a:buNone/>
            </a:pPr>
            <a:r>
              <a:rPr lang="en-US" sz="2100" b="1" i="1" dirty="0" smtClean="0"/>
              <a:t>Evidence</a:t>
            </a:r>
          </a:p>
          <a:p>
            <a:pPr algn="just"/>
            <a:r>
              <a:rPr lang="en-US" sz="2100" dirty="0" err="1" smtClean="0"/>
              <a:t>Glucocorticoids</a:t>
            </a:r>
            <a:r>
              <a:rPr lang="en-US" sz="2100" dirty="0" smtClean="0"/>
              <a:t> are secreted in a</a:t>
            </a:r>
            <a:r>
              <a:rPr lang="en-US" sz="2100" dirty="0" smtClean="0">
                <a:solidFill>
                  <a:srgbClr val="FF0000"/>
                </a:solidFill>
              </a:rPr>
              <a:t> </a:t>
            </a:r>
            <a:r>
              <a:rPr lang="en-US" sz="2100" dirty="0" err="1" smtClean="0">
                <a:solidFill>
                  <a:srgbClr val="FF0000"/>
                </a:solidFill>
              </a:rPr>
              <a:t>pulsatile</a:t>
            </a:r>
            <a:r>
              <a:rPr lang="en-US" sz="2100" dirty="0" smtClean="0">
                <a:solidFill>
                  <a:srgbClr val="FF0000"/>
                </a:solidFill>
              </a:rPr>
              <a:t> </a:t>
            </a:r>
            <a:r>
              <a:rPr lang="en-US" sz="2100" dirty="0" smtClean="0"/>
              <a:t>and </a:t>
            </a:r>
            <a:r>
              <a:rPr lang="en-US" sz="2100" dirty="0" smtClean="0">
                <a:solidFill>
                  <a:srgbClr val="FF0000"/>
                </a:solidFill>
              </a:rPr>
              <a:t>circadian</a:t>
            </a:r>
            <a:r>
              <a:rPr lang="en-US" sz="2100" dirty="0" smtClean="0"/>
              <a:t> rhythm, with </a:t>
            </a:r>
            <a:r>
              <a:rPr lang="en-US" sz="2100" dirty="0" smtClean="0">
                <a:solidFill>
                  <a:srgbClr val="FF0000"/>
                </a:solidFill>
              </a:rPr>
              <a:t>the highest peak in the morning, </a:t>
            </a:r>
            <a:r>
              <a:rPr lang="en-US" sz="2100" dirty="0" smtClean="0"/>
              <a:t>with low levels in the evening, reaching a </a:t>
            </a:r>
            <a:r>
              <a:rPr lang="en-US" sz="2100" dirty="0" smtClean="0">
                <a:solidFill>
                  <a:srgbClr val="FF0000"/>
                </a:solidFill>
              </a:rPr>
              <a:t>nadir around midnight </a:t>
            </a:r>
            <a:r>
              <a:rPr lang="en-US" sz="2100" dirty="0" smtClean="0"/>
              <a:t>.</a:t>
            </a:r>
          </a:p>
          <a:p>
            <a:pPr algn="just"/>
            <a:r>
              <a:rPr lang="en-US" sz="2100" dirty="0" smtClean="0"/>
              <a:t>Mean </a:t>
            </a:r>
            <a:r>
              <a:rPr lang="en-US" sz="2100" dirty="0" err="1" smtClean="0"/>
              <a:t>cortisol</a:t>
            </a:r>
            <a:r>
              <a:rPr lang="en-US" sz="2100" dirty="0" smtClean="0"/>
              <a:t> production rates are influenced by </a:t>
            </a:r>
            <a:r>
              <a:rPr lang="en-US" sz="2100" dirty="0" smtClean="0">
                <a:solidFill>
                  <a:srgbClr val="FF0000"/>
                </a:solidFill>
              </a:rPr>
              <a:t>age</a:t>
            </a:r>
            <a:r>
              <a:rPr lang="en-US" sz="2100" dirty="0" smtClean="0"/>
              <a:t> and </a:t>
            </a:r>
            <a:r>
              <a:rPr lang="en-US" sz="2100" dirty="0" smtClean="0">
                <a:solidFill>
                  <a:srgbClr val="FF0000"/>
                </a:solidFill>
              </a:rPr>
              <a:t>body</a:t>
            </a:r>
            <a:r>
              <a:rPr lang="en-US" sz="2100" dirty="0" smtClean="0"/>
              <a:t> </a:t>
            </a:r>
            <a:r>
              <a:rPr lang="en-US" sz="2100" dirty="0" smtClean="0">
                <a:solidFill>
                  <a:srgbClr val="FF0000"/>
                </a:solidFill>
              </a:rPr>
              <a:t>composition</a:t>
            </a:r>
            <a:r>
              <a:rPr lang="en-US" sz="2100" dirty="0" smtClean="0"/>
              <a:t> and have been reported to be about </a:t>
            </a:r>
            <a:r>
              <a:rPr lang="en-US" sz="2100" dirty="0" smtClean="0">
                <a:solidFill>
                  <a:srgbClr val="FF0000"/>
                </a:solidFill>
              </a:rPr>
              <a:t>5–8 mg/m2/d </a:t>
            </a:r>
            <a:r>
              <a:rPr lang="en-US" sz="2100" dirty="0" smtClean="0"/>
              <a:t>, which is equivalent to an oral replacement with </a:t>
            </a:r>
            <a:r>
              <a:rPr lang="en-US" sz="2100" dirty="0" smtClean="0">
                <a:solidFill>
                  <a:srgbClr val="FF0000"/>
                </a:solidFill>
              </a:rPr>
              <a:t>15–25 mg/d </a:t>
            </a:r>
            <a:r>
              <a:rPr lang="en-US" sz="2100" dirty="0" smtClean="0"/>
              <a:t>(with a tendency toward </a:t>
            </a:r>
            <a:r>
              <a:rPr lang="en-US" sz="2100" dirty="0" smtClean="0">
                <a:solidFill>
                  <a:srgbClr val="FF0000"/>
                </a:solidFill>
              </a:rPr>
              <a:t>the lower margin </a:t>
            </a:r>
            <a:r>
              <a:rPr lang="en-US" sz="2100" dirty="0" smtClean="0"/>
              <a:t>to avoid overtreatment) of hydrocortisone or </a:t>
            </a:r>
            <a:r>
              <a:rPr lang="en-US" sz="2100" dirty="0" smtClean="0">
                <a:solidFill>
                  <a:srgbClr val="FF0000"/>
                </a:solidFill>
              </a:rPr>
              <a:t>20–35 mg </a:t>
            </a:r>
            <a:r>
              <a:rPr lang="en-US" sz="2100" dirty="0" smtClean="0"/>
              <a:t>of cortisone acetate in adults. In most industrialized countries, </a:t>
            </a:r>
            <a:r>
              <a:rPr lang="en-US" sz="2100" dirty="0" smtClean="0">
                <a:solidFill>
                  <a:srgbClr val="FF0000"/>
                </a:solidFill>
              </a:rPr>
              <a:t>hydrocortisone</a:t>
            </a:r>
            <a:r>
              <a:rPr lang="en-US" sz="2100" dirty="0" smtClean="0"/>
              <a:t> is the preferred pharmacological replacement agent, but </a:t>
            </a:r>
            <a:r>
              <a:rPr lang="en-US" sz="2100" dirty="0" smtClean="0">
                <a:solidFill>
                  <a:srgbClr val="FF0000"/>
                </a:solidFill>
              </a:rPr>
              <a:t>cortisone acetate </a:t>
            </a:r>
            <a:r>
              <a:rPr lang="en-US" sz="2100" dirty="0" smtClean="0"/>
              <a:t>is also in widespread use. In a number of countries, only </a:t>
            </a:r>
            <a:r>
              <a:rPr lang="en-US" sz="2100" dirty="0" err="1" smtClean="0">
                <a:solidFill>
                  <a:srgbClr val="FF0000"/>
                </a:solidFill>
              </a:rPr>
              <a:t>prednisolone</a:t>
            </a:r>
            <a:r>
              <a:rPr lang="en-US" sz="2100" dirty="0" smtClean="0"/>
              <a:t> is available.</a:t>
            </a:r>
          </a:p>
          <a:p>
            <a:pPr algn="just"/>
            <a:r>
              <a:rPr lang="en-US" sz="2100" dirty="0" smtClean="0"/>
              <a:t>Hydrocortisone and </a:t>
            </a:r>
            <a:r>
              <a:rPr lang="en-US" sz="2100" dirty="0" err="1" smtClean="0"/>
              <a:t>prednisolone</a:t>
            </a:r>
            <a:r>
              <a:rPr lang="en-US" sz="2100" dirty="0" smtClean="0"/>
              <a:t> are active </a:t>
            </a:r>
            <a:r>
              <a:rPr lang="en-US" sz="2100" dirty="0" err="1" smtClean="0"/>
              <a:t>glucocorticoids</a:t>
            </a:r>
            <a:r>
              <a:rPr lang="en-US" sz="2100" dirty="0" smtClean="0"/>
              <a:t>, whereas cortisone acetate and prednisone require activation via hepatic </a:t>
            </a:r>
            <a:r>
              <a:rPr lang="en-US" sz="2100" dirty="0" smtClean="0">
                <a:solidFill>
                  <a:srgbClr val="FF0000"/>
                </a:solidFill>
              </a:rPr>
              <a:t>11-hydroxysteroid </a:t>
            </a:r>
            <a:r>
              <a:rPr lang="en-US" sz="2100" dirty="0" err="1" smtClean="0">
                <a:solidFill>
                  <a:srgbClr val="FF0000"/>
                </a:solidFill>
              </a:rPr>
              <a:t>dehydrogenase</a:t>
            </a:r>
            <a:r>
              <a:rPr lang="en-US" sz="2100" dirty="0" smtClean="0">
                <a:solidFill>
                  <a:srgbClr val="FF0000"/>
                </a:solidFill>
              </a:rPr>
              <a:t> type 1 </a:t>
            </a:r>
            <a:r>
              <a:rPr lang="en-US" sz="2100" dirty="0" smtClean="0"/>
              <a:t>activity before exerting biological activity. Replacement with inactive precursor </a:t>
            </a:r>
            <a:r>
              <a:rPr lang="en-US" sz="2100" dirty="0" err="1" smtClean="0"/>
              <a:t>glucocorticoids</a:t>
            </a:r>
            <a:r>
              <a:rPr lang="en-US" sz="2100" dirty="0" smtClean="0"/>
              <a:t> may result in broader </a:t>
            </a:r>
            <a:r>
              <a:rPr lang="en-US" sz="2100" dirty="0" err="1" smtClean="0"/>
              <a:t>interindividual</a:t>
            </a:r>
            <a:r>
              <a:rPr lang="en-US" sz="2100" dirty="0" smtClean="0"/>
              <a:t> variability of pharmacokinetic parameters , but this has not been studied systematically.</a:t>
            </a:r>
            <a:endParaRPr lang="en-US"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4525963"/>
          </a:xfrm>
        </p:spPr>
        <p:txBody>
          <a:bodyPr>
            <a:noAutofit/>
          </a:bodyPr>
          <a:lstStyle/>
          <a:p>
            <a:pPr algn="just"/>
            <a:r>
              <a:rPr lang="en-US" sz="2100" dirty="0" smtClean="0"/>
              <a:t>Because of the </a:t>
            </a:r>
            <a:r>
              <a:rPr lang="en-US" sz="2100" dirty="0" smtClean="0">
                <a:solidFill>
                  <a:srgbClr val="FF0000"/>
                </a:solidFill>
              </a:rPr>
              <a:t>short plasma half-life </a:t>
            </a:r>
            <a:r>
              <a:rPr lang="en-US" sz="2100" dirty="0" smtClean="0"/>
              <a:t>of hydrocortisone (approximately </a:t>
            </a:r>
            <a:r>
              <a:rPr lang="en-US" sz="2100" dirty="0" smtClean="0">
                <a:solidFill>
                  <a:srgbClr val="FF0000"/>
                </a:solidFill>
              </a:rPr>
              <a:t>90 min</a:t>
            </a:r>
            <a:r>
              <a:rPr lang="en-US" sz="2100" dirty="0" smtClean="0"/>
              <a:t>) , multiple dosing is recommended to mimic physiological conditions. </a:t>
            </a:r>
          </a:p>
          <a:p>
            <a:pPr algn="just"/>
            <a:r>
              <a:rPr lang="en-US" sz="2100" dirty="0" smtClean="0"/>
              <a:t>The </a:t>
            </a:r>
            <a:r>
              <a:rPr lang="en-US" sz="2100" dirty="0" smtClean="0">
                <a:solidFill>
                  <a:srgbClr val="FF0000"/>
                </a:solidFill>
              </a:rPr>
              <a:t>first and largest dose </a:t>
            </a:r>
            <a:r>
              <a:rPr lang="en-US" sz="2100" dirty="0" smtClean="0"/>
              <a:t>is suggested to be given upon awakening, the second dose after lunch, and, in case of a three-dose regimen, the last and </a:t>
            </a:r>
            <a:r>
              <a:rPr lang="en-US" sz="2100" dirty="0" smtClean="0">
                <a:solidFill>
                  <a:srgbClr val="FF0000"/>
                </a:solidFill>
              </a:rPr>
              <a:t>smallest dose </a:t>
            </a:r>
            <a:r>
              <a:rPr lang="en-US" sz="2100" dirty="0" smtClean="0"/>
              <a:t>not later than </a:t>
            </a:r>
            <a:r>
              <a:rPr lang="en-US" sz="2100" dirty="0" smtClean="0">
                <a:solidFill>
                  <a:srgbClr val="FF0000"/>
                </a:solidFill>
              </a:rPr>
              <a:t>4–6 hours before bedtime</a:t>
            </a:r>
            <a:r>
              <a:rPr lang="en-US" sz="2100" dirty="0" smtClean="0"/>
              <a:t>. The rationale for this regimen is to try to mimic the circadian rhythm and also to avoid high doses in the evening, which may compromise sleep and insulin sensitivity .</a:t>
            </a:r>
          </a:p>
          <a:p>
            <a:pPr algn="just"/>
            <a:r>
              <a:rPr lang="en-US" sz="2100" dirty="0" smtClean="0"/>
              <a:t> </a:t>
            </a:r>
            <a:r>
              <a:rPr lang="en-US" sz="2100" dirty="0" err="1" smtClean="0"/>
              <a:t>Peacey</a:t>
            </a:r>
            <a:r>
              <a:rPr lang="en-US" sz="2100" dirty="0" smtClean="0"/>
              <a:t> et al (93) and </a:t>
            </a:r>
            <a:r>
              <a:rPr lang="en-US" sz="2100" dirty="0" err="1" smtClean="0"/>
              <a:t>Howlett</a:t>
            </a:r>
            <a:r>
              <a:rPr lang="en-US" sz="2100" dirty="0" smtClean="0"/>
              <a:t> (94) independently recommended </a:t>
            </a:r>
            <a:r>
              <a:rPr lang="en-US" sz="2100" dirty="0" smtClean="0">
                <a:solidFill>
                  <a:srgbClr val="FF0000"/>
                </a:solidFill>
              </a:rPr>
              <a:t>10</a:t>
            </a:r>
            <a:r>
              <a:rPr lang="en-US" sz="2100" dirty="0" smtClean="0"/>
              <a:t> </a:t>
            </a:r>
            <a:r>
              <a:rPr lang="en-US" sz="2100" dirty="0" smtClean="0">
                <a:solidFill>
                  <a:srgbClr val="FF0000"/>
                </a:solidFill>
              </a:rPr>
              <a:t>mg</a:t>
            </a:r>
            <a:r>
              <a:rPr lang="en-US" sz="2100" dirty="0" smtClean="0"/>
              <a:t> hydrocortisone on </a:t>
            </a:r>
            <a:r>
              <a:rPr lang="en-US" sz="2100" dirty="0" smtClean="0">
                <a:solidFill>
                  <a:srgbClr val="FF0000"/>
                </a:solidFill>
              </a:rPr>
              <a:t>awakening</a:t>
            </a:r>
            <a:r>
              <a:rPr lang="en-US" sz="2100" dirty="0" smtClean="0"/>
              <a:t>, </a:t>
            </a:r>
            <a:r>
              <a:rPr lang="en-US" sz="2100" dirty="0" smtClean="0">
                <a:solidFill>
                  <a:srgbClr val="FF0000"/>
                </a:solidFill>
              </a:rPr>
              <a:t>5 mg </a:t>
            </a:r>
            <a:r>
              <a:rPr lang="en-US" sz="2100" dirty="0" smtClean="0"/>
              <a:t>at </a:t>
            </a:r>
            <a:r>
              <a:rPr lang="en-US" sz="2100" dirty="0" smtClean="0">
                <a:solidFill>
                  <a:srgbClr val="FF0000"/>
                </a:solidFill>
              </a:rPr>
              <a:t>lunchtime</a:t>
            </a:r>
            <a:r>
              <a:rPr lang="en-US" sz="2100" dirty="0" smtClean="0"/>
              <a:t>, and </a:t>
            </a:r>
            <a:r>
              <a:rPr lang="en-US" sz="2100" dirty="0" smtClean="0">
                <a:solidFill>
                  <a:srgbClr val="FF0000"/>
                </a:solidFill>
              </a:rPr>
              <a:t>5 mg </a:t>
            </a:r>
            <a:r>
              <a:rPr lang="en-US" sz="2100" dirty="0" smtClean="0"/>
              <a:t>in the </a:t>
            </a:r>
            <a:r>
              <a:rPr lang="en-US" sz="2100" dirty="0" smtClean="0">
                <a:solidFill>
                  <a:srgbClr val="FF0000"/>
                </a:solidFill>
              </a:rPr>
              <a:t>early evening. </a:t>
            </a:r>
          </a:p>
          <a:p>
            <a:pPr algn="just"/>
            <a:r>
              <a:rPr lang="en-US" sz="2100" dirty="0" smtClean="0"/>
              <a:t>Some patients appear to require higher </a:t>
            </a:r>
            <a:r>
              <a:rPr lang="en-US" sz="2100" dirty="0" err="1" smtClean="0"/>
              <a:t>glucocorticoid</a:t>
            </a:r>
            <a:r>
              <a:rPr lang="en-US" sz="2100" dirty="0" smtClean="0"/>
              <a:t> doses, but these must be used with caution.</a:t>
            </a:r>
            <a:endParaRPr lang="en-US" sz="2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3487</Words>
  <Application>Microsoft Office PowerPoint</Application>
  <PresentationFormat>On-screen Show (4:3)</PresentationFormat>
  <Paragraphs>190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Long-term safety of once-daily, dual-release hydrocortisone in patients with adrenal insufficiency: a phase 3b, open-label, extension study    European Journal of Endocrinology (2017) 176, 715–725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tofighi</dc:creator>
  <cp:lastModifiedBy>tofighi</cp:lastModifiedBy>
  <cp:revision>1</cp:revision>
  <dcterms:modified xsi:type="dcterms:W3CDTF">2017-05-16T19:13:13Z</dcterms:modified>
</cp:coreProperties>
</file>