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4" r:id="rId2"/>
    <p:sldId id="260" r:id="rId3"/>
    <p:sldId id="257" r:id="rId4"/>
    <p:sldId id="258" r:id="rId5"/>
    <p:sldId id="268" r:id="rId6"/>
    <p:sldId id="259" r:id="rId7"/>
    <p:sldId id="267" r:id="rId8"/>
    <p:sldId id="266" r:id="rId9"/>
    <p:sldId id="318" r:id="rId10"/>
    <p:sldId id="261" r:id="rId11"/>
    <p:sldId id="262" r:id="rId12"/>
    <p:sldId id="263" r:id="rId13"/>
    <p:sldId id="264" r:id="rId14"/>
    <p:sldId id="265" r:id="rId15"/>
    <p:sldId id="269" r:id="rId16"/>
    <p:sldId id="270" r:id="rId17"/>
    <p:sldId id="271" r:id="rId18"/>
    <p:sldId id="272" r:id="rId19"/>
    <p:sldId id="273" r:id="rId20"/>
    <p:sldId id="274" r:id="rId21"/>
    <p:sldId id="319" r:id="rId22"/>
    <p:sldId id="275" r:id="rId23"/>
    <p:sldId id="276" r:id="rId24"/>
    <p:sldId id="277" r:id="rId25"/>
    <p:sldId id="278" r:id="rId26"/>
    <p:sldId id="279" r:id="rId27"/>
    <p:sldId id="320" r:id="rId28"/>
    <p:sldId id="281" r:id="rId29"/>
    <p:sldId id="282" r:id="rId30"/>
    <p:sldId id="283" r:id="rId31"/>
    <p:sldId id="284" r:id="rId32"/>
    <p:sldId id="287" r:id="rId33"/>
    <p:sldId id="327" r:id="rId34"/>
    <p:sldId id="288" r:id="rId35"/>
    <p:sldId id="326" r:id="rId36"/>
    <p:sldId id="290" r:id="rId37"/>
    <p:sldId id="293" r:id="rId38"/>
    <p:sldId id="321" r:id="rId39"/>
    <p:sldId id="294" r:id="rId40"/>
    <p:sldId id="295" r:id="rId41"/>
    <p:sldId id="291" r:id="rId42"/>
    <p:sldId id="292" r:id="rId43"/>
    <p:sldId id="296" r:id="rId44"/>
    <p:sldId id="297" r:id="rId45"/>
    <p:sldId id="299" r:id="rId46"/>
    <p:sldId id="301" r:id="rId47"/>
    <p:sldId id="302" r:id="rId48"/>
    <p:sldId id="303" r:id="rId49"/>
    <p:sldId id="322" r:id="rId50"/>
    <p:sldId id="305" r:id="rId51"/>
    <p:sldId id="306" r:id="rId52"/>
    <p:sldId id="307" r:id="rId53"/>
    <p:sldId id="308" r:id="rId54"/>
    <p:sldId id="331" r:id="rId55"/>
    <p:sldId id="309" r:id="rId56"/>
    <p:sldId id="310" r:id="rId57"/>
    <p:sldId id="323" r:id="rId58"/>
    <p:sldId id="330" r:id="rId59"/>
    <p:sldId id="312" r:id="rId60"/>
    <p:sldId id="329" r:id="rId61"/>
    <p:sldId id="311" r:id="rId62"/>
    <p:sldId id="328" r:id="rId63"/>
    <p:sldId id="314" r:id="rId64"/>
    <p:sldId id="316" r:id="rId65"/>
    <p:sldId id="317" r:id="rId66"/>
    <p:sldId id="315" r:id="rId67"/>
    <p:sldId id="325"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000">
              <a:schemeClr val="tx2">
                <a:lumMod val="20000"/>
                <a:lumOff val="80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5/11/2016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1999" cy="6858000"/>
          </a:xfrm>
        </p:spPr>
      </p:pic>
    </p:spTree>
    <p:extLst>
      <p:ext uri="{BB962C8B-B14F-4D97-AF65-F5344CB8AC3E}">
        <p14:creationId xmlns:p14="http://schemas.microsoft.com/office/powerpoint/2010/main" val="284769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147851" y="-270455"/>
            <a:ext cx="8534400" cy="270456"/>
          </a:xfrm>
        </p:spPr>
        <p:txBody>
          <a:bodyPr>
            <a:normAutofit fontScale="90000"/>
          </a:bodyPr>
          <a:lstStyle/>
          <a:p>
            <a:endParaRPr lang="en-US" dirty="0">
              <a:solidFill>
                <a:srgbClr val="FF0000"/>
              </a:solidFill>
            </a:endParaRPr>
          </a:p>
        </p:txBody>
      </p:sp>
      <p:sp>
        <p:nvSpPr>
          <p:cNvPr id="3" name="Content Placeholder 2"/>
          <p:cNvSpPr>
            <a:spLocks noGrp="1"/>
          </p:cNvSpPr>
          <p:nvPr>
            <p:ph idx="1"/>
          </p:nvPr>
        </p:nvSpPr>
        <p:spPr>
          <a:xfrm>
            <a:off x="669701" y="206062"/>
            <a:ext cx="9955369" cy="6439437"/>
          </a:xfrm>
        </p:spPr>
        <p:txBody>
          <a:bodyPr>
            <a:noAutofit/>
          </a:bodyPr>
          <a:lstStyle/>
          <a:p>
            <a:pPr>
              <a:buFont typeface="Wingdings" panose="05000000000000000000" pitchFamily="2" charset="2"/>
              <a:buChar char="Ø"/>
            </a:pPr>
            <a:r>
              <a:rPr lang="en-US" sz="3200" b="1" dirty="0" smtClean="0">
                <a:solidFill>
                  <a:srgbClr val="FF0000"/>
                </a:solidFill>
              </a:rPr>
              <a:t>AACE</a:t>
            </a:r>
            <a:r>
              <a:rPr lang="en-US" sz="3200" b="1" dirty="0" smtClean="0"/>
              <a:t> </a:t>
            </a:r>
            <a:r>
              <a:rPr lang="en-US" sz="3200" b="1" dirty="0"/>
              <a:t>guidelines define </a:t>
            </a:r>
            <a:r>
              <a:rPr lang="en-US" sz="3200" b="1" dirty="0" smtClean="0"/>
              <a:t>controlled </a:t>
            </a:r>
            <a:r>
              <a:rPr lang="en-US" sz="3200" b="1" dirty="0" err="1" smtClean="0"/>
              <a:t>acromegal</a:t>
            </a:r>
            <a:r>
              <a:rPr lang="en-US" sz="3200" b="1" dirty="0" smtClean="0"/>
              <a:t> as:</a:t>
            </a:r>
          </a:p>
          <a:p>
            <a:pPr marL="514350" indent="-514350">
              <a:buFont typeface="+mj-lt"/>
              <a:buAutoNum type="arabicPeriod"/>
            </a:pPr>
            <a:r>
              <a:rPr lang="en-US" sz="3200" b="1" dirty="0" smtClean="0"/>
              <a:t> </a:t>
            </a:r>
            <a:r>
              <a:rPr lang="en-US" sz="3200" b="1" dirty="0"/>
              <a:t>a random GH </a:t>
            </a:r>
            <a:r>
              <a:rPr lang="en-US" sz="3200" b="1" dirty="0">
                <a:solidFill>
                  <a:srgbClr val="FF0000"/>
                </a:solidFill>
              </a:rPr>
              <a:t>&lt;2.5 </a:t>
            </a:r>
            <a:r>
              <a:rPr lang="en-US" sz="3200" b="1" dirty="0"/>
              <a:t>ng/mL </a:t>
            </a:r>
            <a:r>
              <a:rPr lang="en-US" sz="3200" b="1" dirty="0" smtClean="0"/>
              <a:t>and</a:t>
            </a:r>
          </a:p>
          <a:p>
            <a:pPr marL="514350" indent="-514350">
              <a:buFont typeface="+mj-lt"/>
              <a:buAutoNum type="arabicPeriod"/>
            </a:pPr>
            <a:r>
              <a:rPr lang="en-US" sz="3200" b="1" dirty="0" smtClean="0"/>
              <a:t> a normal </a:t>
            </a:r>
            <a:r>
              <a:rPr lang="en-US" sz="3200" b="1" dirty="0">
                <a:solidFill>
                  <a:srgbClr val="FF0000"/>
                </a:solidFill>
              </a:rPr>
              <a:t>age-matched</a:t>
            </a:r>
            <a:r>
              <a:rPr lang="en-US" sz="3200" b="1" dirty="0"/>
              <a:t> IGF-1 </a:t>
            </a:r>
            <a:r>
              <a:rPr lang="en-US" sz="3200" b="1" dirty="0" smtClean="0"/>
              <a:t> </a:t>
            </a:r>
          </a:p>
          <a:p>
            <a:pPr marL="0" indent="0">
              <a:buNone/>
            </a:pPr>
            <a:r>
              <a:rPr lang="en-US" sz="3200" b="1" dirty="0" smtClean="0"/>
              <a:t>while</a:t>
            </a:r>
            <a:r>
              <a:rPr lang="en-US" sz="3200" b="1" dirty="0" smtClean="0">
                <a:solidFill>
                  <a:srgbClr val="FF0000"/>
                </a:solidFill>
              </a:rPr>
              <a:t> </a:t>
            </a:r>
            <a:r>
              <a:rPr lang="en-US" sz="3200" b="1" dirty="0">
                <a:solidFill>
                  <a:srgbClr val="FF0000"/>
                </a:solidFill>
              </a:rPr>
              <a:t>ENDO </a:t>
            </a:r>
            <a:r>
              <a:rPr lang="en-US" sz="3200" b="1" dirty="0" smtClean="0"/>
              <a:t>guidelines define </a:t>
            </a:r>
            <a:r>
              <a:rPr lang="en-US" sz="3200" b="1" dirty="0"/>
              <a:t>it </a:t>
            </a:r>
            <a:r>
              <a:rPr lang="en-US" sz="3200" b="1" dirty="0" smtClean="0"/>
              <a:t>as:</a:t>
            </a:r>
          </a:p>
          <a:p>
            <a:pPr marL="514350" indent="-514350">
              <a:buFont typeface="+mj-lt"/>
              <a:buAutoNum type="arabicPeriod"/>
            </a:pPr>
            <a:r>
              <a:rPr lang="en-US" sz="3200" b="1" dirty="0" smtClean="0"/>
              <a:t> </a:t>
            </a:r>
            <a:r>
              <a:rPr lang="en-US" sz="3200" b="1" dirty="0"/>
              <a:t>a target goal of random </a:t>
            </a:r>
            <a:r>
              <a:rPr lang="en-US" sz="3200" b="1" dirty="0">
                <a:solidFill>
                  <a:srgbClr val="FF0000"/>
                </a:solidFill>
              </a:rPr>
              <a:t>GH &lt;1.0 </a:t>
            </a:r>
            <a:r>
              <a:rPr lang="en-US" sz="3200" b="1" dirty="0"/>
              <a:t>ng/mL </a:t>
            </a:r>
            <a:r>
              <a:rPr lang="en-US" sz="3200" b="1" dirty="0" smtClean="0"/>
              <a:t>and </a:t>
            </a:r>
          </a:p>
          <a:p>
            <a:pPr marL="514350" indent="-514350">
              <a:buFont typeface="+mj-lt"/>
              <a:buAutoNum type="arabicPeriod"/>
            </a:pPr>
            <a:r>
              <a:rPr lang="en-US" sz="3200" b="1" dirty="0" smtClean="0"/>
              <a:t>an </a:t>
            </a:r>
            <a:r>
              <a:rPr lang="en-US" sz="3200" b="1" dirty="0">
                <a:solidFill>
                  <a:srgbClr val="FF0000"/>
                </a:solidFill>
              </a:rPr>
              <a:t>age-matched</a:t>
            </a:r>
            <a:r>
              <a:rPr lang="en-US" sz="3200" b="1" dirty="0"/>
              <a:t> IGF-1 </a:t>
            </a:r>
            <a:endParaRPr lang="en-US" sz="3200" b="1" dirty="0" smtClean="0"/>
          </a:p>
          <a:p>
            <a:pPr>
              <a:buFont typeface="Wingdings" panose="05000000000000000000" pitchFamily="2" charset="2"/>
              <a:buChar char="Ø"/>
            </a:pPr>
            <a:r>
              <a:rPr lang="en-US" sz="3200" b="1" dirty="0" smtClean="0"/>
              <a:t> </a:t>
            </a:r>
            <a:r>
              <a:rPr lang="en-US" sz="3200" b="1" dirty="0"/>
              <a:t>Other key goals of </a:t>
            </a:r>
            <a:r>
              <a:rPr lang="en-US" sz="3200" b="1" dirty="0" smtClean="0"/>
              <a:t>treatment include </a:t>
            </a:r>
            <a:r>
              <a:rPr lang="en-US" sz="3200" b="1" dirty="0"/>
              <a:t>controlling </a:t>
            </a:r>
            <a:r>
              <a:rPr lang="en-US" sz="3200" b="1" u="sng" dirty="0"/>
              <a:t>tumor mass</a:t>
            </a:r>
            <a:r>
              <a:rPr lang="en-US" sz="3200" b="1" dirty="0"/>
              <a:t>, improving </a:t>
            </a:r>
            <a:r>
              <a:rPr lang="en-US" sz="3200" b="1" u="sng" dirty="0" smtClean="0"/>
              <a:t>symptoms</a:t>
            </a:r>
            <a:r>
              <a:rPr lang="en-US" sz="3200" b="1" dirty="0" smtClean="0"/>
              <a:t>, managing </a:t>
            </a:r>
            <a:r>
              <a:rPr lang="en-US" sz="3200" b="1" u="sng" dirty="0"/>
              <a:t>comorbidities</a:t>
            </a:r>
            <a:r>
              <a:rPr lang="en-US" sz="3200" b="1" dirty="0"/>
              <a:t>, and minimizing long-term </a:t>
            </a:r>
            <a:r>
              <a:rPr lang="en-US" sz="3200" b="1" u="sng" dirty="0" smtClean="0"/>
              <a:t>mortality risk</a:t>
            </a:r>
            <a:r>
              <a:rPr lang="en-US" sz="3200" b="1" dirty="0" smtClean="0"/>
              <a:t>.</a:t>
            </a:r>
            <a:endParaRPr lang="en-US" sz="3200" b="1" dirty="0"/>
          </a:p>
        </p:txBody>
      </p:sp>
    </p:spTree>
    <p:extLst>
      <p:ext uri="{BB962C8B-B14F-4D97-AF65-F5344CB8AC3E}">
        <p14:creationId xmlns:p14="http://schemas.microsoft.com/office/powerpoint/2010/main" val="3377249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758" y="198667"/>
            <a:ext cx="8534400" cy="1507067"/>
          </a:xfrm>
        </p:spPr>
        <p:txBody>
          <a:bodyPr>
            <a:normAutofit fontScale="90000"/>
          </a:bodyPr>
          <a:lstStyle/>
          <a:p>
            <a:r>
              <a:rPr lang="en-US" b="1" dirty="0">
                <a:solidFill>
                  <a:srgbClr val="FF0000"/>
                </a:solidFill>
              </a:rPr>
              <a:t>Current Treatment Options and Need</a:t>
            </a:r>
            <a:br>
              <a:rPr lang="en-US" b="1" dirty="0">
                <a:solidFill>
                  <a:srgbClr val="FF0000"/>
                </a:solidFill>
              </a:rPr>
            </a:br>
            <a:r>
              <a:rPr lang="en-US" b="1" dirty="0">
                <a:solidFill>
                  <a:srgbClr val="FF0000"/>
                </a:solidFill>
              </a:rPr>
              <a:t>for Improved Therapeutic Approaches</a:t>
            </a:r>
            <a:endParaRPr lang="en-US" dirty="0">
              <a:solidFill>
                <a:srgbClr val="FF0000"/>
              </a:solidFill>
            </a:endParaRPr>
          </a:p>
        </p:txBody>
      </p:sp>
      <p:sp>
        <p:nvSpPr>
          <p:cNvPr id="3" name="Content Placeholder 2"/>
          <p:cNvSpPr>
            <a:spLocks noGrp="1"/>
          </p:cNvSpPr>
          <p:nvPr>
            <p:ph idx="1"/>
          </p:nvPr>
        </p:nvSpPr>
        <p:spPr>
          <a:xfrm>
            <a:off x="838757" y="1548684"/>
            <a:ext cx="10327225" cy="4710448"/>
          </a:xfrm>
        </p:spPr>
        <p:txBody>
          <a:bodyPr>
            <a:noAutofit/>
          </a:bodyPr>
          <a:lstStyle/>
          <a:p>
            <a:pPr>
              <a:buFont typeface="Wingdings" panose="05000000000000000000" pitchFamily="2" charset="2"/>
              <a:buChar char="Ø"/>
            </a:pPr>
            <a:r>
              <a:rPr lang="en-US" sz="2800" b="1" dirty="0"/>
              <a:t>The achievement of therapeutic goals in </a:t>
            </a:r>
            <a:r>
              <a:rPr lang="en-US" sz="2800" b="1" dirty="0" smtClean="0"/>
              <a:t>patients with </a:t>
            </a:r>
            <a:r>
              <a:rPr lang="en-US" sz="2800" b="1" dirty="0"/>
              <a:t>acromegaly relies </a:t>
            </a:r>
            <a:r>
              <a:rPr lang="en-US" sz="2800" b="1" dirty="0" smtClean="0"/>
              <a:t>on:</a:t>
            </a:r>
          </a:p>
          <a:p>
            <a:pPr marL="0" indent="0">
              <a:buNone/>
            </a:pPr>
            <a:r>
              <a:rPr lang="en-US" sz="2800" b="1" dirty="0" smtClean="0"/>
              <a:t> </a:t>
            </a:r>
            <a:r>
              <a:rPr lang="en-US" sz="2800" b="1" dirty="0">
                <a:solidFill>
                  <a:srgbClr val="FF0000"/>
                </a:solidFill>
              </a:rPr>
              <a:t>surgery</a:t>
            </a:r>
            <a:r>
              <a:rPr lang="en-US" sz="2800" b="1" dirty="0"/>
              <a:t>, </a:t>
            </a:r>
            <a:r>
              <a:rPr lang="en-US" sz="2800" b="1" dirty="0">
                <a:solidFill>
                  <a:srgbClr val="FF0000"/>
                </a:solidFill>
              </a:rPr>
              <a:t>medical</a:t>
            </a:r>
            <a:r>
              <a:rPr lang="en-US" sz="2800" b="1" dirty="0"/>
              <a:t> therapy, </a:t>
            </a:r>
            <a:r>
              <a:rPr lang="en-US" sz="2800" b="1" dirty="0" smtClean="0"/>
              <a:t>and/ or </a:t>
            </a:r>
            <a:r>
              <a:rPr lang="en-US" sz="2800" b="1" dirty="0" smtClean="0">
                <a:solidFill>
                  <a:srgbClr val="FF0000"/>
                </a:solidFill>
              </a:rPr>
              <a:t>radiotherapy</a:t>
            </a:r>
            <a:r>
              <a:rPr lang="en-US" sz="2800" b="1" dirty="0" smtClean="0"/>
              <a:t>. </a:t>
            </a:r>
          </a:p>
          <a:p>
            <a:pPr marL="0" indent="0">
              <a:buNone/>
            </a:pPr>
            <a:endParaRPr lang="en-US" sz="2800" b="1" dirty="0" smtClean="0"/>
          </a:p>
          <a:p>
            <a:pPr>
              <a:buFont typeface="Wingdings" panose="05000000000000000000" pitchFamily="2" charset="2"/>
              <a:buChar char="Ø"/>
            </a:pPr>
            <a:r>
              <a:rPr lang="en-US" sz="2800" b="1" dirty="0" smtClean="0"/>
              <a:t>Although </a:t>
            </a:r>
            <a:r>
              <a:rPr lang="en-US" sz="2800" b="1" dirty="0"/>
              <a:t>these treatment options </a:t>
            </a:r>
            <a:r>
              <a:rPr lang="en-US" sz="2800" b="1" dirty="0" smtClean="0"/>
              <a:t>have</a:t>
            </a:r>
            <a:r>
              <a:rPr lang="en-US" sz="2800" b="1" u="sng" dirty="0" smtClean="0"/>
              <a:t> varying </a:t>
            </a:r>
            <a:r>
              <a:rPr lang="en-US" sz="2800" b="1" u="sng" dirty="0"/>
              <a:t>success</a:t>
            </a:r>
            <a:r>
              <a:rPr lang="en-US" sz="2800" b="1" dirty="0"/>
              <a:t> rates for disease control, a </a:t>
            </a:r>
            <a:r>
              <a:rPr lang="en-US" sz="2800" b="1" dirty="0" smtClean="0">
                <a:solidFill>
                  <a:srgbClr val="FF0000"/>
                </a:solidFill>
              </a:rPr>
              <a:t>multimodal </a:t>
            </a:r>
            <a:r>
              <a:rPr lang="en-US" sz="2800" b="1" dirty="0" smtClean="0"/>
              <a:t>approach </a:t>
            </a:r>
            <a:r>
              <a:rPr lang="en-US" sz="2800" b="1" dirty="0"/>
              <a:t>can offer effective treatment for many </a:t>
            </a:r>
            <a:r>
              <a:rPr lang="en-US" sz="2800" b="1" dirty="0" smtClean="0"/>
              <a:t>patients</a:t>
            </a:r>
            <a:r>
              <a:rPr lang="en-US" sz="2800" b="1" dirty="0"/>
              <a:t>.</a:t>
            </a:r>
          </a:p>
        </p:txBody>
      </p:sp>
    </p:spTree>
    <p:extLst>
      <p:ext uri="{BB962C8B-B14F-4D97-AF65-F5344CB8AC3E}">
        <p14:creationId xmlns:p14="http://schemas.microsoft.com/office/powerpoint/2010/main" val="2404084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849" y="0"/>
            <a:ext cx="8534400" cy="1102099"/>
          </a:xfrm>
        </p:spPr>
        <p:txBody>
          <a:bodyPr>
            <a:normAutofit/>
          </a:bodyPr>
          <a:lstStyle/>
          <a:p>
            <a:r>
              <a:rPr lang="en-US" sz="5400" b="1" i="1" dirty="0" smtClean="0">
                <a:solidFill>
                  <a:srgbClr val="FF0000"/>
                </a:solidFill>
              </a:rPr>
              <a:t>            Surgery</a:t>
            </a:r>
            <a:endParaRPr lang="en-US" sz="5400" dirty="0">
              <a:solidFill>
                <a:srgbClr val="FF0000"/>
              </a:solidFill>
            </a:endParaRPr>
          </a:p>
        </p:txBody>
      </p:sp>
      <p:sp>
        <p:nvSpPr>
          <p:cNvPr id="3" name="Content Placeholder 2"/>
          <p:cNvSpPr>
            <a:spLocks noGrp="1"/>
          </p:cNvSpPr>
          <p:nvPr>
            <p:ph idx="1"/>
          </p:nvPr>
        </p:nvSpPr>
        <p:spPr>
          <a:xfrm>
            <a:off x="1083456" y="1102099"/>
            <a:ext cx="10327226" cy="5453247"/>
          </a:xfrm>
        </p:spPr>
        <p:txBody>
          <a:bodyPr>
            <a:noAutofit/>
          </a:bodyPr>
          <a:lstStyle/>
          <a:p>
            <a:pPr>
              <a:buFont typeface="Wingdings" panose="05000000000000000000" pitchFamily="2" charset="2"/>
              <a:buChar char="Ø"/>
            </a:pPr>
            <a:r>
              <a:rPr lang="en-US" sz="2800" b="1" dirty="0" err="1"/>
              <a:t>Transsphenoidal</a:t>
            </a:r>
            <a:r>
              <a:rPr lang="en-US" sz="2800" b="1" dirty="0"/>
              <a:t> surgery (TSS) is the </a:t>
            </a:r>
            <a:r>
              <a:rPr lang="en-US" sz="2800" b="1" dirty="0">
                <a:solidFill>
                  <a:srgbClr val="FF0000"/>
                </a:solidFill>
              </a:rPr>
              <a:t>mainstay</a:t>
            </a:r>
            <a:r>
              <a:rPr lang="en-US" sz="2800" b="1" dirty="0"/>
              <a:t> </a:t>
            </a:r>
            <a:r>
              <a:rPr lang="en-US" sz="2800" b="1" dirty="0" smtClean="0"/>
              <a:t>of treatment </a:t>
            </a:r>
            <a:r>
              <a:rPr lang="en-US" sz="2800" b="1" dirty="0"/>
              <a:t>and is recommended as </a:t>
            </a:r>
            <a:r>
              <a:rPr lang="en-US" sz="2800" b="1" u="sng" dirty="0">
                <a:solidFill>
                  <a:srgbClr val="FF0000"/>
                </a:solidFill>
              </a:rPr>
              <a:t>first-line</a:t>
            </a:r>
            <a:r>
              <a:rPr lang="en-US" sz="2800" b="1" dirty="0"/>
              <a:t> </a:t>
            </a:r>
            <a:r>
              <a:rPr lang="en-US" sz="2800" b="1" dirty="0" smtClean="0"/>
              <a:t>treatment. </a:t>
            </a:r>
          </a:p>
          <a:p>
            <a:pPr>
              <a:buFont typeface="Wingdings" panose="05000000000000000000" pitchFamily="2" charset="2"/>
              <a:buChar char="Ø"/>
            </a:pPr>
            <a:r>
              <a:rPr lang="en-US" sz="2800" b="1" dirty="0" err="1" smtClean="0"/>
              <a:t>Sinonasal</a:t>
            </a:r>
            <a:r>
              <a:rPr lang="en-US" sz="2800" b="1" dirty="0" smtClean="0">
                <a:solidFill>
                  <a:srgbClr val="FF0000"/>
                </a:solidFill>
              </a:rPr>
              <a:t> </a:t>
            </a:r>
            <a:r>
              <a:rPr lang="en-US" sz="2800" b="1" dirty="0">
                <a:solidFill>
                  <a:srgbClr val="FF0000"/>
                </a:solidFill>
              </a:rPr>
              <a:t>complications </a:t>
            </a:r>
            <a:r>
              <a:rPr lang="en-US" sz="2800" b="1" dirty="0"/>
              <a:t>such as </a:t>
            </a:r>
            <a:r>
              <a:rPr lang="en-US" sz="2800" b="1" u="sng" dirty="0"/>
              <a:t>nasal </a:t>
            </a:r>
            <a:r>
              <a:rPr lang="en-US" sz="2800" b="1" u="sng" dirty="0" smtClean="0"/>
              <a:t>congestion</a:t>
            </a:r>
            <a:r>
              <a:rPr lang="en-US" sz="2800" b="1" dirty="0" smtClean="0"/>
              <a:t>, changes </a:t>
            </a:r>
            <a:r>
              <a:rPr lang="en-US" sz="2800" b="1" dirty="0"/>
              <a:t>in </a:t>
            </a:r>
            <a:r>
              <a:rPr lang="en-US" sz="2800" b="1" u="sng" dirty="0"/>
              <a:t>taste</a:t>
            </a:r>
            <a:r>
              <a:rPr lang="en-US" sz="2800" b="1" dirty="0"/>
              <a:t> or </a:t>
            </a:r>
            <a:r>
              <a:rPr lang="en-US" sz="2800" b="1" u="sng" dirty="0"/>
              <a:t>smell</a:t>
            </a:r>
            <a:r>
              <a:rPr lang="en-US" sz="2800" b="1" dirty="0"/>
              <a:t>, </a:t>
            </a:r>
            <a:r>
              <a:rPr lang="en-US" sz="2800" b="1" u="sng" dirty="0"/>
              <a:t>sinusitis</a:t>
            </a:r>
            <a:r>
              <a:rPr lang="en-US" sz="2800" b="1" dirty="0"/>
              <a:t>, and </a:t>
            </a:r>
            <a:r>
              <a:rPr lang="en-US" sz="2800" b="1" u="sng" dirty="0"/>
              <a:t>epistaxis</a:t>
            </a:r>
            <a:r>
              <a:rPr lang="en-US" sz="2800" b="1" dirty="0"/>
              <a:t> are </a:t>
            </a:r>
            <a:r>
              <a:rPr lang="en-US" sz="2800" b="1" dirty="0" smtClean="0"/>
              <a:t>the most </a:t>
            </a:r>
            <a:r>
              <a:rPr lang="en-US" sz="2800" b="1" dirty="0"/>
              <a:t>frequently reported adverse events (AEs) </a:t>
            </a:r>
            <a:r>
              <a:rPr lang="en-US" sz="2800" b="1" dirty="0" smtClean="0"/>
              <a:t>associated with </a:t>
            </a:r>
            <a:r>
              <a:rPr lang="en-US" sz="2800" b="1" dirty="0"/>
              <a:t>surgery </a:t>
            </a:r>
            <a:r>
              <a:rPr lang="en-US" sz="2800" b="1" dirty="0" smtClean="0"/>
              <a:t>.</a:t>
            </a:r>
          </a:p>
          <a:p>
            <a:pPr>
              <a:buFont typeface="Wingdings" panose="05000000000000000000" pitchFamily="2" charset="2"/>
              <a:buChar char="Ø"/>
            </a:pPr>
            <a:r>
              <a:rPr lang="en-US" sz="2800" b="1" dirty="0" smtClean="0"/>
              <a:t> </a:t>
            </a:r>
            <a:r>
              <a:rPr lang="en-US" sz="2800" b="1" u="sng" dirty="0"/>
              <a:t>A key determinant </a:t>
            </a:r>
            <a:r>
              <a:rPr lang="en-US" sz="2800" b="1" dirty="0"/>
              <a:t>for </a:t>
            </a:r>
            <a:r>
              <a:rPr lang="en-US" sz="2800" b="1" dirty="0">
                <a:solidFill>
                  <a:srgbClr val="FF0000"/>
                </a:solidFill>
              </a:rPr>
              <a:t>effective</a:t>
            </a:r>
            <a:r>
              <a:rPr lang="en-US" sz="2800" b="1" dirty="0"/>
              <a:t> </a:t>
            </a:r>
            <a:r>
              <a:rPr lang="en-US" sz="2800" b="1" dirty="0" smtClean="0"/>
              <a:t>surgery is </a:t>
            </a:r>
            <a:r>
              <a:rPr lang="en-US" sz="2800" b="1" dirty="0"/>
              <a:t>the </a:t>
            </a:r>
            <a:r>
              <a:rPr lang="en-US" sz="2800" b="1" dirty="0">
                <a:solidFill>
                  <a:srgbClr val="FF0000"/>
                </a:solidFill>
              </a:rPr>
              <a:t>experience</a:t>
            </a:r>
            <a:r>
              <a:rPr lang="en-US" sz="2800" b="1" dirty="0"/>
              <a:t> level of the neurosurgeon, as it is </a:t>
            </a:r>
            <a:r>
              <a:rPr lang="en-US" sz="2800" b="1" dirty="0" smtClean="0"/>
              <a:t>associated with </a:t>
            </a:r>
            <a:r>
              <a:rPr lang="en-US" sz="2800" b="1" dirty="0">
                <a:solidFill>
                  <a:srgbClr val="FF0000"/>
                </a:solidFill>
              </a:rPr>
              <a:t>higher</a:t>
            </a:r>
            <a:r>
              <a:rPr lang="en-US" sz="2800" b="1" dirty="0"/>
              <a:t> </a:t>
            </a:r>
            <a:r>
              <a:rPr lang="en-US" sz="2800" b="1" u="sng" dirty="0"/>
              <a:t>remission</a:t>
            </a:r>
            <a:r>
              <a:rPr lang="en-US" sz="2800" b="1" dirty="0"/>
              <a:t> rates and limited </a:t>
            </a:r>
            <a:r>
              <a:rPr lang="en-US" sz="2800" b="1" dirty="0" smtClean="0"/>
              <a:t>postoperative </a:t>
            </a:r>
            <a:r>
              <a:rPr lang="en-US" sz="2800" b="1" u="sng" dirty="0" smtClean="0"/>
              <a:t>complications.</a:t>
            </a:r>
            <a:endParaRPr lang="en-US" sz="2800" b="1" u="sng" dirty="0"/>
          </a:p>
        </p:txBody>
      </p:sp>
    </p:spTree>
    <p:extLst>
      <p:ext uri="{BB962C8B-B14F-4D97-AF65-F5344CB8AC3E}">
        <p14:creationId xmlns:p14="http://schemas.microsoft.com/office/powerpoint/2010/main" val="2620431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018986"/>
            <a:ext cx="8534400" cy="154546"/>
          </a:xfrm>
        </p:spPr>
        <p:txBody>
          <a:bodyPr>
            <a:normAutofit fontScale="90000"/>
          </a:bodyPr>
          <a:lstStyle/>
          <a:p>
            <a:endParaRPr lang="en-US" dirty="0"/>
          </a:p>
        </p:txBody>
      </p:sp>
      <p:sp>
        <p:nvSpPr>
          <p:cNvPr id="3" name="Content Placeholder 2"/>
          <p:cNvSpPr>
            <a:spLocks noGrp="1"/>
          </p:cNvSpPr>
          <p:nvPr>
            <p:ph idx="1"/>
          </p:nvPr>
        </p:nvSpPr>
        <p:spPr>
          <a:xfrm>
            <a:off x="684212" y="450760"/>
            <a:ext cx="10945411" cy="5994399"/>
          </a:xfrm>
        </p:spPr>
        <p:txBody>
          <a:bodyPr>
            <a:noAutofit/>
          </a:bodyPr>
          <a:lstStyle/>
          <a:p>
            <a:pPr>
              <a:buFont typeface="Wingdings" panose="05000000000000000000" pitchFamily="2" charset="2"/>
              <a:buChar char="Ø"/>
            </a:pPr>
            <a:r>
              <a:rPr lang="en-US" sz="2800" b="1" dirty="0"/>
              <a:t>Another determinant of </a:t>
            </a:r>
            <a:r>
              <a:rPr lang="en-US" sz="2800" b="1" dirty="0" smtClean="0"/>
              <a:t>surgical success </a:t>
            </a:r>
            <a:r>
              <a:rPr lang="en-US" sz="2800" b="1" dirty="0"/>
              <a:t>is</a:t>
            </a:r>
            <a:r>
              <a:rPr lang="en-US" sz="2800" b="1" dirty="0">
                <a:solidFill>
                  <a:srgbClr val="FF0000"/>
                </a:solidFill>
              </a:rPr>
              <a:t> tumor size</a:t>
            </a:r>
            <a:r>
              <a:rPr lang="en-US" sz="2800" b="1" dirty="0"/>
              <a:t>. </a:t>
            </a:r>
          </a:p>
          <a:p>
            <a:pPr marL="0" indent="0">
              <a:buNone/>
            </a:pPr>
            <a:r>
              <a:rPr lang="en-US" sz="2800" b="1" dirty="0" smtClean="0"/>
              <a:t>Approximately </a:t>
            </a:r>
            <a:r>
              <a:rPr lang="en-US" sz="2800" b="1" dirty="0">
                <a:solidFill>
                  <a:srgbClr val="FF0000"/>
                </a:solidFill>
              </a:rPr>
              <a:t>75% </a:t>
            </a:r>
            <a:r>
              <a:rPr lang="en-US" sz="2800" b="1" dirty="0"/>
              <a:t>of </a:t>
            </a:r>
            <a:r>
              <a:rPr lang="en-US" sz="2800" b="1" dirty="0" smtClean="0"/>
              <a:t>patients </a:t>
            </a:r>
            <a:r>
              <a:rPr lang="en-US" sz="2800" b="1" dirty="0"/>
              <a:t>present with a </a:t>
            </a:r>
            <a:r>
              <a:rPr lang="en-US" sz="2800" b="1" u="sng" dirty="0" err="1"/>
              <a:t>macroadenoma</a:t>
            </a:r>
            <a:r>
              <a:rPr lang="en-US" sz="2800" b="1" dirty="0"/>
              <a:t>, and these individuals </a:t>
            </a:r>
            <a:r>
              <a:rPr lang="en-US" sz="2800" b="1" dirty="0" smtClean="0"/>
              <a:t>have </a:t>
            </a:r>
            <a:r>
              <a:rPr lang="en-US" sz="2800" b="1" dirty="0" smtClean="0">
                <a:solidFill>
                  <a:srgbClr val="FF0000"/>
                </a:solidFill>
              </a:rPr>
              <a:t>worse</a:t>
            </a:r>
            <a:r>
              <a:rPr lang="en-US" sz="2800" b="1" dirty="0" smtClean="0"/>
              <a:t> </a:t>
            </a:r>
            <a:r>
              <a:rPr lang="en-US" sz="2800" b="1" dirty="0"/>
              <a:t>surgical outcomes </a:t>
            </a:r>
            <a:r>
              <a:rPr lang="en-US" sz="2800" b="1" dirty="0" smtClean="0"/>
              <a:t>.</a:t>
            </a:r>
          </a:p>
          <a:p>
            <a:pPr>
              <a:buFont typeface="Wingdings" panose="05000000000000000000" pitchFamily="2" charset="2"/>
              <a:buChar char="Ø"/>
            </a:pPr>
            <a:r>
              <a:rPr lang="en-US" sz="2800" b="1" dirty="0" smtClean="0"/>
              <a:t> </a:t>
            </a:r>
            <a:r>
              <a:rPr lang="en-US" sz="2800" b="1" dirty="0"/>
              <a:t>To assess the </a:t>
            </a:r>
            <a:r>
              <a:rPr lang="en-US" sz="2800" b="1" dirty="0" smtClean="0"/>
              <a:t>effectiveness of </a:t>
            </a:r>
            <a:r>
              <a:rPr lang="en-US" sz="2800" b="1" dirty="0"/>
              <a:t>surgery,</a:t>
            </a:r>
            <a:r>
              <a:rPr lang="en-US" sz="2800" b="1" dirty="0">
                <a:solidFill>
                  <a:srgbClr val="FF0000"/>
                </a:solidFill>
              </a:rPr>
              <a:t> </a:t>
            </a:r>
            <a:r>
              <a:rPr lang="en-US" sz="2800" b="1" u="sng" dirty="0">
                <a:solidFill>
                  <a:srgbClr val="FF0000"/>
                </a:solidFill>
              </a:rPr>
              <a:t>AACE</a:t>
            </a:r>
            <a:r>
              <a:rPr lang="en-US" sz="2800" b="1" dirty="0">
                <a:solidFill>
                  <a:srgbClr val="FF0000"/>
                </a:solidFill>
              </a:rPr>
              <a:t> </a:t>
            </a:r>
            <a:r>
              <a:rPr lang="en-US" sz="2800" b="1" dirty="0"/>
              <a:t>and </a:t>
            </a:r>
            <a:r>
              <a:rPr lang="en-US" sz="2800" b="1" u="sng" dirty="0">
                <a:solidFill>
                  <a:srgbClr val="FF0000"/>
                </a:solidFill>
              </a:rPr>
              <a:t>ENDO</a:t>
            </a:r>
            <a:r>
              <a:rPr lang="en-US" sz="2800" b="1" dirty="0"/>
              <a:t> clinical guidelines </a:t>
            </a:r>
            <a:r>
              <a:rPr lang="en-US" sz="2800" b="1" dirty="0" smtClean="0"/>
              <a:t>recommend:</a:t>
            </a:r>
          </a:p>
          <a:p>
            <a:pPr>
              <a:buFont typeface="Wingdings" panose="05000000000000000000" pitchFamily="2" charset="2"/>
              <a:buChar char="ü"/>
            </a:pPr>
            <a:r>
              <a:rPr lang="en-US" sz="2800" b="1" dirty="0" smtClean="0"/>
              <a:t> a </a:t>
            </a:r>
            <a:r>
              <a:rPr lang="en-US" sz="2800" b="1" dirty="0"/>
              <a:t>repeated oral </a:t>
            </a:r>
            <a:r>
              <a:rPr lang="en-US" sz="2800" b="1" dirty="0" smtClean="0">
                <a:solidFill>
                  <a:srgbClr val="FF0000"/>
                </a:solidFill>
              </a:rPr>
              <a:t>GTT</a:t>
            </a:r>
            <a:r>
              <a:rPr lang="en-US" sz="2800" b="1" dirty="0" smtClean="0"/>
              <a:t> and repeated measurement </a:t>
            </a:r>
            <a:r>
              <a:rPr lang="en-US" sz="2800" b="1" dirty="0"/>
              <a:t>of serum </a:t>
            </a:r>
            <a:r>
              <a:rPr lang="en-US" sz="2800" b="1" dirty="0">
                <a:solidFill>
                  <a:srgbClr val="FF0000"/>
                </a:solidFill>
              </a:rPr>
              <a:t>IGF-1 </a:t>
            </a:r>
            <a:r>
              <a:rPr lang="en-US" sz="2800" b="1" dirty="0"/>
              <a:t>at </a:t>
            </a:r>
            <a:r>
              <a:rPr lang="en-US" sz="3200" b="1" dirty="0">
                <a:solidFill>
                  <a:srgbClr val="FF0000"/>
                </a:solidFill>
              </a:rPr>
              <a:t>12</a:t>
            </a:r>
            <a:r>
              <a:rPr lang="en-US" sz="2800" b="1" dirty="0"/>
              <a:t> weeks for detection </a:t>
            </a:r>
            <a:r>
              <a:rPr lang="en-US" sz="2800" b="1" dirty="0" smtClean="0"/>
              <a:t>of </a:t>
            </a:r>
            <a:r>
              <a:rPr lang="en-US" sz="2800" b="1" u="sng" dirty="0" smtClean="0"/>
              <a:t>persistent</a:t>
            </a:r>
            <a:r>
              <a:rPr lang="en-US" sz="2800" b="1" dirty="0" smtClean="0"/>
              <a:t> </a:t>
            </a:r>
            <a:r>
              <a:rPr lang="en-US" sz="2800" b="1" dirty="0"/>
              <a:t>and </a:t>
            </a:r>
            <a:r>
              <a:rPr lang="en-US" sz="2800" b="1" u="sng" dirty="0" smtClean="0"/>
              <a:t>recurrent </a:t>
            </a:r>
            <a:r>
              <a:rPr lang="en-US" sz="2800" b="1" dirty="0" smtClean="0"/>
              <a:t>disease. </a:t>
            </a:r>
            <a:endParaRPr lang="en-US" sz="2800" b="1" dirty="0"/>
          </a:p>
          <a:p>
            <a:pPr>
              <a:buFont typeface="Wingdings" panose="05000000000000000000" pitchFamily="2" charset="2"/>
              <a:buChar char="Ø"/>
            </a:pPr>
            <a:r>
              <a:rPr lang="en-US" sz="2800" b="1" dirty="0" smtClean="0"/>
              <a:t> </a:t>
            </a:r>
            <a:r>
              <a:rPr lang="en-US" sz="2800" b="1" dirty="0"/>
              <a:t>At a </a:t>
            </a:r>
            <a:r>
              <a:rPr lang="en-US" sz="2800" b="1" dirty="0" smtClean="0"/>
              <a:t>minimum, postoperative </a:t>
            </a:r>
            <a:r>
              <a:rPr lang="en-US" sz="2800" b="1" dirty="0"/>
              <a:t>IGF‑1 should be measured </a:t>
            </a:r>
            <a:r>
              <a:rPr lang="en-US" sz="2800" b="1" dirty="0" smtClean="0">
                <a:solidFill>
                  <a:srgbClr val="FF0000"/>
                </a:solidFill>
              </a:rPr>
              <a:t>annually</a:t>
            </a:r>
            <a:r>
              <a:rPr lang="en-US" sz="2800" b="1" dirty="0" smtClean="0"/>
              <a:t>.</a:t>
            </a:r>
            <a:endParaRPr lang="en-US" sz="2800" b="1" dirty="0"/>
          </a:p>
        </p:txBody>
      </p:sp>
    </p:spTree>
    <p:extLst>
      <p:ext uri="{BB962C8B-B14F-4D97-AF65-F5344CB8AC3E}">
        <p14:creationId xmlns:p14="http://schemas.microsoft.com/office/powerpoint/2010/main" val="3749017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7031865"/>
            <a:ext cx="8534400" cy="206062"/>
          </a:xfrm>
        </p:spPr>
        <p:txBody>
          <a:bodyPr>
            <a:normAutofit fontScale="90000"/>
          </a:bodyPr>
          <a:lstStyle/>
          <a:p>
            <a:endParaRPr lang="en-US"/>
          </a:p>
        </p:txBody>
      </p:sp>
      <p:sp>
        <p:nvSpPr>
          <p:cNvPr id="3" name="Content Placeholder 2"/>
          <p:cNvSpPr>
            <a:spLocks noGrp="1"/>
          </p:cNvSpPr>
          <p:nvPr>
            <p:ph idx="1"/>
          </p:nvPr>
        </p:nvSpPr>
        <p:spPr>
          <a:xfrm>
            <a:off x="903153" y="708339"/>
            <a:ext cx="10610560" cy="5885644"/>
          </a:xfrm>
        </p:spPr>
        <p:txBody>
          <a:bodyPr>
            <a:noAutofit/>
          </a:bodyPr>
          <a:lstStyle/>
          <a:p>
            <a:pPr>
              <a:buFont typeface="Wingdings" panose="05000000000000000000" pitchFamily="2" charset="2"/>
              <a:buChar char="Ø"/>
            </a:pPr>
            <a:r>
              <a:rPr lang="en-US" sz="3200" b="1" dirty="0"/>
              <a:t>Surgical </a:t>
            </a:r>
            <a:r>
              <a:rPr lang="en-US" sz="3200" b="1" dirty="0" err="1"/>
              <a:t>debulking</a:t>
            </a:r>
            <a:r>
              <a:rPr lang="en-US" sz="3200" b="1" dirty="0"/>
              <a:t> of pituitary adenomas offers </a:t>
            </a:r>
            <a:r>
              <a:rPr lang="en-US" sz="3200" b="1" dirty="0" smtClean="0"/>
              <a:t>the</a:t>
            </a:r>
            <a:r>
              <a:rPr lang="en-US" sz="3200" b="1" dirty="0" smtClean="0">
                <a:solidFill>
                  <a:srgbClr val="FF0000"/>
                </a:solidFill>
              </a:rPr>
              <a:t> highest </a:t>
            </a:r>
            <a:r>
              <a:rPr lang="en-US" sz="3200" b="1" dirty="0"/>
              <a:t>rates of </a:t>
            </a:r>
            <a:r>
              <a:rPr lang="en-US" sz="3200" b="1" dirty="0">
                <a:solidFill>
                  <a:srgbClr val="FF0000"/>
                </a:solidFill>
              </a:rPr>
              <a:t>biochemical</a:t>
            </a:r>
            <a:r>
              <a:rPr lang="en-US" sz="3200" b="1" dirty="0"/>
              <a:t> remission, with </a:t>
            </a:r>
            <a:r>
              <a:rPr lang="en-US" sz="3200" b="1" dirty="0">
                <a:solidFill>
                  <a:srgbClr val="FF0000"/>
                </a:solidFill>
              </a:rPr>
              <a:t>higher</a:t>
            </a:r>
            <a:r>
              <a:rPr lang="en-US" sz="3200" b="1" dirty="0"/>
              <a:t> </a:t>
            </a:r>
            <a:r>
              <a:rPr lang="en-US" sz="3200" b="1" dirty="0" smtClean="0"/>
              <a:t>remission rates </a:t>
            </a:r>
            <a:r>
              <a:rPr lang="en-US" sz="3200" b="1" dirty="0"/>
              <a:t>observed in patients with noninvasive </a:t>
            </a:r>
            <a:r>
              <a:rPr lang="en-US" sz="3200" b="1" dirty="0" err="1" smtClean="0">
                <a:solidFill>
                  <a:srgbClr val="FF0000"/>
                </a:solidFill>
              </a:rPr>
              <a:t>micro</a:t>
            </a:r>
            <a:r>
              <a:rPr lang="en-US" sz="3200" b="1" dirty="0" err="1" smtClean="0"/>
              <a:t>adenomas</a:t>
            </a:r>
            <a:r>
              <a:rPr lang="en-US" sz="3200" b="1" dirty="0"/>
              <a:t> </a:t>
            </a:r>
            <a:r>
              <a:rPr lang="en-US" sz="3200" b="1" dirty="0" smtClean="0"/>
              <a:t>(approximately </a:t>
            </a:r>
            <a:r>
              <a:rPr lang="en-US" sz="3200" b="1" dirty="0">
                <a:solidFill>
                  <a:srgbClr val="FF0000"/>
                </a:solidFill>
              </a:rPr>
              <a:t>80</a:t>
            </a:r>
            <a:r>
              <a:rPr lang="en-US" sz="3200" b="1" dirty="0"/>
              <a:t>%) than invasive </a:t>
            </a:r>
            <a:r>
              <a:rPr lang="en-US" sz="3200" b="1" dirty="0" err="1" smtClean="0">
                <a:solidFill>
                  <a:srgbClr val="FF0000"/>
                </a:solidFill>
              </a:rPr>
              <a:t>macro</a:t>
            </a:r>
            <a:r>
              <a:rPr lang="en-US" sz="3200" b="1" dirty="0" err="1" smtClean="0"/>
              <a:t>adenomas</a:t>
            </a:r>
            <a:r>
              <a:rPr lang="en-US" sz="3200" b="1" dirty="0"/>
              <a:t> </a:t>
            </a:r>
            <a:r>
              <a:rPr lang="en-US" sz="3200" b="1" dirty="0" smtClean="0"/>
              <a:t>(</a:t>
            </a:r>
            <a:r>
              <a:rPr lang="en-US" sz="3200" b="1" dirty="0" smtClean="0">
                <a:solidFill>
                  <a:srgbClr val="FF0000"/>
                </a:solidFill>
              </a:rPr>
              <a:t>&lt;</a:t>
            </a:r>
            <a:r>
              <a:rPr lang="en-US" sz="3200" b="1" dirty="0">
                <a:solidFill>
                  <a:srgbClr val="FF0000"/>
                </a:solidFill>
              </a:rPr>
              <a:t>50</a:t>
            </a:r>
            <a:r>
              <a:rPr lang="en-US" sz="3200" b="1" dirty="0"/>
              <a:t>%) </a:t>
            </a:r>
            <a:r>
              <a:rPr lang="en-US" sz="3200" b="1" dirty="0" smtClean="0"/>
              <a:t>. </a:t>
            </a:r>
          </a:p>
        </p:txBody>
      </p:sp>
    </p:spTree>
    <p:extLst>
      <p:ext uri="{BB962C8B-B14F-4D97-AF65-F5344CB8AC3E}">
        <p14:creationId xmlns:p14="http://schemas.microsoft.com/office/powerpoint/2010/main" val="391525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7237926"/>
            <a:ext cx="8534400" cy="64395"/>
          </a:xfrm>
        </p:spPr>
        <p:txBody>
          <a:bodyPr>
            <a:normAutofit fontScale="90000"/>
          </a:bodyPr>
          <a:lstStyle/>
          <a:p>
            <a:endParaRPr lang="en-US"/>
          </a:p>
        </p:txBody>
      </p:sp>
      <p:sp>
        <p:nvSpPr>
          <p:cNvPr id="3" name="Content Placeholder 2"/>
          <p:cNvSpPr>
            <a:spLocks noGrp="1"/>
          </p:cNvSpPr>
          <p:nvPr>
            <p:ph idx="1"/>
          </p:nvPr>
        </p:nvSpPr>
        <p:spPr>
          <a:xfrm>
            <a:off x="515156" y="515154"/>
            <a:ext cx="11423559" cy="5692462"/>
          </a:xfrm>
        </p:spPr>
        <p:txBody>
          <a:bodyPr>
            <a:noAutofit/>
          </a:bodyPr>
          <a:lstStyle/>
          <a:p>
            <a:pPr>
              <a:buFont typeface="Wingdings" panose="05000000000000000000" pitchFamily="2" charset="2"/>
              <a:buChar char="Ø"/>
            </a:pPr>
            <a:r>
              <a:rPr lang="en-US" sz="3200" b="1" dirty="0"/>
              <a:t>Furthermore, </a:t>
            </a:r>
            <a:r>
              <a:rPr lang="en-US" sz="3200" b="1" u="sng" dirty="0"/>
              <a:t>many</a:t>
            </a:r>
            <a:r>
              <a:rPr lang="en-US" sz="3200" b="1" dirty="0"/>
              <a:t> </a:t>
            </a:r>
            <a:r>
              <a:rPr lang="en-US" sz="3200" b="1" dirty="0" smtClean="0"/>
              <a:t>patients will </a:t>
            </a:r>
            <a:r>
              <a:rPr lang="en-US" sz="3200" b="1" dirty="0"/>
              <a:t>continue to have residual tumors with </a:t>
            </a:r>
            <a:r>
              <a:rPr lang="en-US" sz="3200" b="1" u="sng" dirty="0"/>
              <a:t>persistent</a:t>
            </a:r>
            <a:r>
              <a:rPr lang="en-US" sz="3200" b="1" dirty="0"/>
              <a:t> </a:t>
            </a:r>
            <a:r>
              <a:rPr lang="en-US" sz="3200" b="1" dirty="0" smtClean="0"/>
              <a:t>disease </a:t>
            </a:r>
            <a:r>
              <a:rPr lang="en-US" sz="2800" b="1" dirty="0" smtClean="0"/>
              <a:t>following</a:t>
            </a:r>
            <a:r>
              <a:rPr lang="en-US" sz="3200" b="1" dirty="0" smtClean="0"/>
              <a:t> </a:t>
            </a:r>
            <a:r>
              <a:rPr lang="en-US" sz="3200" b="1" dirty="0"/>
              <a:t>TSS, and up to </a:t>
            </a:r>
            <a:r>
              <a:rPr lang="en-US" sz="3200" b="1" dirty="0">
                <a:solidFill>
                  <a:srgbClr val="FF0000"/>
                </a:solidFill>
              </a:rPr>
              <a:t>20</a:t>
            </a:r>
            <a:r>
              <a:rPr lang="en-US" sz="3200" b="1" dirty="0"/>
              <a:t>% will develop </a:t>
            </a:r>
            <a:r>
              <a:rPr lang="en-US" sz="3200" b="1" dirty="0" smtClean="0">
                <a:solidFill>
                  <a:srgbClr val="FF0000"/>
                </a:solidFill>
              </a:rPr>
              <a:t>recurrent</a:t>
            </a:r>
            <a:r>
              <a:rPr lang="en-US" sz="3200" b="1" dirty="0" smtClean="0"/>
              <a:t> disease </a:t>
            </a:r>
            <a:r>
              <a:rPr lang="en-US" sz="3200" b="1" dirty="0"/>
              <a:t>within </a:t>
            </a:r>
            <a:r>
              <a:rPr lang="en-US" sz="3200" b="1" dirty="0">
                <a:solidFill>
                  <a:srgbClr val="FF0000"/>
                </a:solidFill>
              </a:rPr>
              <a:t>5 </a:t>
            </a:r>
            <a:r>
              <a:rPr lang="en-US" sz="3200" b="1" dirty="0"/>
              <a:t>to </a:t>
            </a:r>
            <a:r>
              <a:rPr lang="en-US" sz="3200" b="1" dirty="0">
                <a:solidFill>
                  <a:srgbClr val="FF0000"/>
                </a:solidFill>
              </a:rPr>
              <a:t>10</a:t>
            </a:r>
            <a:r>
              <a:rPr lang="en-US" sz="3200" b="1" dirty="0"/>
              <a:t> years after achieving </a:t>
            </a:r>
            <a:r>
              <a:rPr lang="en-US" sz="3200" b="1" dirty="0" smtClean="0"/>
              <a:t>postoperative biochemical </a:t>
            </a:r>
            <a:r>
              <a:rPr lang="en-US" sz="3200" b="1" dirty="0"/>
              <a:t>remission </a:t>
            </a:r>
            <a:r>
              <a:rPr lang="en-US" sz="3200" b="1" dirty="0" smtClean="0"/>
              <a:t>.</a:t>
            </a:r>
          </a:p>
          <a:p>
            <a:pPr>
              <a:buFont typeface="Wingdings" panose="05000000000000000000" pitchFamily="2" charset="2"/>
              <a:buChar char="Ø"/>
            </a:pPr>
            <a:r>
              <a:rPr lang="en-US" sz="3200" b="1" dirty="0" smtClean="0"/>
              <a:t> </a:t>
            </a:r>
            <a:r>
              <a:rPr lang="en-US" sz="3200" b="1" dirty="0"/>
              <a:t>This underscores the need </a:t>
            </a:r>
            <a:r>
              <a:rPr lang="en-US" sz="3200" b="1" dirty="0" smtClean="0"/>
              <a:t>for improved </a:t>
            </a:r>
            <a:r>
              <a:rPr lang="en-US" sz="3200" b="1" dirty="0"/>
              <a:t>therapy in these patients to achieve </a:t>
            </a:r>
            <a:r>
              <a:rPr lang="en-US" sz="3200" b="1" dirty="0" smtClean="0"/>
              <a:t>long-term biochemical </a:t>
            </a:r>
            <a:r>
              <a:rPr lang="en-US" sz="3200" b="1" dirty="0"/>
              <a:t>control.</a:t>
            </a:r>
          </a:p>
        </p:txBody>
      </p:sp>
    </p:spTree>
    <p:extLst>
      <p:ext uri="{BB962C8B-B14F-4D97-AF65-F5344CB8AC3E}">
        <p14:creationId xmlns:p14="http://schemas.microsoft.com/office/powerpoint/2010/main" val="2077142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1" y="6896636"/>
            <a:ext cx="8534400" cy="296214"/>
          </a:xfrm>
        </p:spPr>
        <p:txBody>
          <a:bodyPr>
            <a:normAutofit fontScale="90000"/>
          </a:bodyPr>
          <a:lstStyle/>
          <a:p>
            <a:endParaRPr lang="en-US" dirty="0"/>
          </a:p>
        </p:txBody>
      </p:sp>
      <p:sp>
        <p:nvSpPr>
          <p:cNvPr id="3" name="Content Placeholder 2"/>
          <p:cNvSpPr>
            <a:spLocks noGrp="1"/>
          </p:cNvSpPr>
          <p:nvPr>
            <p:ph idx="1"/>
          </p:nvPr>
        </p:nvSpPr>
        <p:spPr>
          <a:xfrm>
            <a:off x="684211" y="412125"/>
            <a:ext cx="10959921" cy="5885644"/>
          </a:xfrm>
        </p:spPr>
        <p:txBody>
          <a:bodyPr>
            <a:normAutofit fontScale="92500" lnSpcReduction="10000"/>
          </a:bodyPr>
          <a:lstStyle/>
          <a:p>
            <a:pPr marL="0" indent="0">
              <a:buNone/>
            </a:pPr>
            <a:r>
              <a:rPr lang="en-US" sz="4000" b="1" i="1" dirty="0" smtClean="0">
                <a:solidFill>
                  <a:srgbClr val="FF0000"/>
                </a:solidFill>
              </a:rPr>
              <a:t>                          Medical Therapy</a:t>
            </a:r>
          </a:p>
          <a:p>
            <a:pPr marL="0" indent="0">
              <a:buNone/>
            </a:pPr>
            <a:r>
              <a:rPr lang="en-US" sz="2800" b="1" dirty="0"/>
              <a:t>Medical therapy is a recommended treatment </a:t>
            </a:r>
            <a:r>
              <a:rPr lang="en-US" sz="2800" b="1" dirty="0" smtClean="0"/>
              <a:t>option for :</a:t>
            </a:r>
          </a:p>
          <a:p>
            <a:pPr marL="514350" indent="-514350">
              <a:buFont typeface="+mj-lt"/>
              <a:buAutoNum type="arabicPeriod"/>
            </a:pPr>
            <a:r>
              <a:rPr lang="en-US" sz="2800" b="1" dirty="0" smtClean="0"/>
              <a:t>patients</a:t>
            </a:r>
            <a:r>
              <a:rPr lang="en-US" sz="2800" b="1" dirty="0" smtClean="0">
                <a:solidFill>
                  <a:srgbClr val="FF0000"/>
                </a:solidFill>
              </a:rPr>
              <a:t> </a:t>
            </a:r>
            <a:r>
              <a:rPr lang="en-US" sz="2800" b="1" dirty="0">
                <a:solidFill>
                  <a:srgbClr val="FF0000"/>
                </a:solidFill>
              </a:rPr>
              <a:t>failing </a:t>
            </a:r>
            <a:r>
              <a:rPr lang="en-US" sz="2800" b="1" dirty="0"/>
              <a:t>to control GH and IGF-1 </a:t>
            </a:r>
            <a:r>
              <a:rPr lang="en-US" sz="2800" b="1" dirty="0" err="1" smtClean="0"/>
              <a:t>hypersecretion</a:t>
            </a:r>
            <a:r>
              <a:rPr lang="en-US" sz="2800" b="1" dirty="0"/>
              <a:t> </a:t>
            </a:r>
            <a:r>
              <a:rPr lang="en-US" sz="2800" b="1" dirty="0" smtClean="0"/>
              <a:t>following </a:t>
            </a:r>
            <a:r>
              <a:rPr lang="en-US" sz="2800" b="1" dirty="0"/>
              <a:t>TSS .</a:t>
            </a:r>
            <a:r>
              <a:rPr lang="en-US" sz="2800" b="1" dirty="0" smtClean="0"/>
              <a:t> </a:t>
            </a:r>
            <a:endParaRPr lang="en-US" sz="2800" b="1" dirty="0"/>
          </a:p>
          <a:p>
            <a:pPr marL="514350" indent="-514350">
              <a:buFont typeface="+mj-lt"/>
              <a:buAutoNum type="arabicPeriod"/>
            </a:pPr>
            <a:r>
              <a:rPr lang="en-US" sz="2800" b="1" dirty="0" smtClean="0"/>
              <a:t> </a:t>
            </a:r>
            <a:r>
              <a:rPr lang="en-US" sz="2800" b="1" dirty="0"/>
              <a:t>those who are</a:t>
            </a:r>
            <a:r>
              <a:rPr lang="en-US" sz="2800" b="1" dirty="0">
                <a:solidFill>
                  <a:srgbClr val="FF0000"/>
                </a:solidFill>
              </a:rPr>
              <a:t> poor </a:t>
            </a:r>
            <a:r>
              <a:rPr lang="en-US" sz="2800" b="1" dirty="0"/>
              <a:t>surgical </a:t>
            </a:r>
            <a:r>
              <a:rPr lang="en-US" sz="2800" b="1" dirty="0" smtClean="0"/>
              <a:t>candidates </a:t>
            </a:r>
            <a:endParaRPr lang="en-US" sz="2800" b="1" dirty="0"/>
          </a:p>
          <a:p>
            <a:pPr marL="514350" indent="-514350">
              <a:buFont typeface="+mj-lt"/>
              <a:buAutoNum type="arabicPeriod"/>
            </a:pPr>
            <a:r>
              <a:rPr lang="en-US" sz="2800" b="1" dirty="0" smtClean="0"/>
              <a:t> </a:t>
            </a:r>
            <a:r>
              <a:rPr lang="en-US" sz="2800" b="1" dirty="0"/>
              <a:t>unwilling to undergo surgery </a:t>
            </a:r>
            <a:r>
              <a:rPr lang="en-US" sz="2800" b="1" dirty="0" smtClean="0"/>
              <a:t>.</a:t>
            </a:r>
          </a:p>
          <a:p>
            <a:pPr>
              <a:buFont typeface="Wingdings" panose="05000000000000000000" pitchFamily="2" charset="2"/>
              <a:buChar char="Ø"/>
            </a:pPr>
            <a:r>
              <a:rPr lang="en-US" sz="2800" b="1" dirty="0" smtClean="0"/>
              <a:t> Medical therapies </a:t>
            </a:r>
            <a:r>
              <a:rPr lang="en-US" sz="2800" b="1" dirty="0"/>
              <a:t>are typically used </a:t>
            </a:r>
            <a:r>
              <a:rPr lang="en-US" sz="2800" b="1" dirty="0" err="1">
                <a:solidFill>
                  <a:srgbClr val="FF0000"/>
                </a:solidFill>
              </a:rPr>
              <a:t>adjuvantly</a:t>
            </a:r>
            <a:r>
              <a:rPr lang="en-US" sz="2800" b="1" dirty="0"/>
              <a:t> and </a:t>
            </a:r>
            <a:r>
              <a:rPr lang="en-US" sz="2800" b="1" dirty="0" smtClean="0"/>
              <a:t>provide </a:t>
            </a:r>
            <a:r>
              <a:rPr lang="en-US" sz="2800" b="1" u="sng" dirty="0"/>
              <a:t>biochemical remission </a:t>
            </a:r>
            <a:r>
              <a:rPr lang="en-US" sz="2800" b="1" dirty="0"/>
              <a:t>in many patients with </a:t>
            </a:r>
            <a:r>
              <a:rPr lang="en-US" sz="2800" b="1" u="sng" dirty="0"/>
              <a:t>persistent</a:t>
            </a:r>
            <a:r>
              <a:rPr lang="en-US" sz="2800" b="1" dirty="0"/>
              <a:t> </a:t>
            </a:r>
            <a:r>
              <a:rPr lang="en-US" sz="2800" b="1" dirty="0" smtClean="0"/>
              <a:t>or</a:t>
            </a:r>
            <a:r>
              <a:rPr lang="en-US" sz="2800" b="1" u="sng" dirty="0" smtClean="0"/>
              <a:t> recurrent </a:t>
            </a:r>
            <a:r>
              <a:rPr lang="en-US" sz="2800" b="1" dirty="0"/>
              <a:t>disease. </a:t>
            </a:r>
            <a:endParaRPr lang="en-US" sz="2800" b="1" dirty="0" smtClean="0"/>
          </a:p>
          <a:p>
            <a:pPr>
              <a:buFont typeface="Wingdings" panose="05000000000000000000" pitchFamily="2" charset="2"/>
              <a:buChar char="Ø"/>
            </a:pPr>
            <a:r>
              <a:rPr lang="en-US" sz="2800" b="1" dirty="0" smtClean="0"/>
              <a:t>There </a:t>
            </a:r>
            <a:r>
              <a:rPr lang="en-US" sz="2800" b="1" dirty="0"/>
              <a:t>are currently </a:t>
            </a:r>
            <a:r>
              <a:rPr lang="en-US" sz="3500" b="1" u="sng" dirty="0">
                <a:solidFill>
                  <a:srgbClr val="FF0000"/>
                </a:solidFill>
              </a:rPr>
              <a:t>3</a:t>
            </a:r>
            <a:r>
              <a:rPr lang="en-US" sz="2800" b="1" dirty="0"/>
              <a:t> main classes </a:t>
            </a:r>
            <a:r>
              <a:rPr lang="en-US" sz="2800" b="1" dirty="0" smtClean="0"/>
              <a:t>available: </a:t>
            </a:r>
          </a:p>
          <a:p>
            <a:pPr marL="0" indent="0">
              <a:buNone/>
            </a:pPr>
            <a:r>
              <a:rPr lang="pt-BR" sz="2800" b="1" dirty="0" smtClean="0"/>
              <a:t>somatostatin </a:t>
            </a:r>
            <a:r>
              <a:rPr lang="pt-BR" sz="2800" b="1" dirty="0"/>
              <a:t>analogues (</a:t>
            </a:r>
            <a:r>
              <a:rPr lang="pt-BR" sz="2800" b="1" dirty="0">
                <a:solidFill>
                  <a:srgbClr val="FF0000"/>
                </a:solidFill>
              </a:rPr>
              <a:t>SSAs</a:t>
            </a:r>
            <a:r>
              <a:rPr lang="pt-BR" sz="2800" b="1" dirty="0"/>
              <a:t>), dopamine </a:t>
            </a:r>
            <a:r>
              <a:rPr lang="pt-BR" sz="2800" b="1" dirty="0" smtClean="0"/>
              <a:t>agonists </a:t>
            </a:r>
            <a:r>
              <a:rPr lang="en-US" sz="2800" b="1" dirty="0" smtClean="0"/>
              <a:t>(</a:t>
            </a:r>
            <a:r>
              <a:rPr lang="en-US" sz="2800" b="1" dirty="0" smtClean="0">
                <a:solidFill>
                  <a:srgbClr val="FF0000"/>
                </a:solidFill>
              </a:rPr>
              <a:t>DAs</a:t>
            </a:r>
            <a:r>
              <a:rPr lang="en-US" sz="2800" b="1" dirty="0"/>
              <a:t>), and GH-receptor antagonists (</a:t>
            </a:r>
            <a:r>
              <a:rPr lang="en-US" sz="2800" b="1" dirty="0">
                <a:solidFill>
                  <a:srgbClr val="FF0000"/>
                </a:solidFill>
              </a:rPr>
              <a:t>GHRAs</a:t>
            </a:r>
            <a:r>
              <a:rPr lang="en-US" sz="2800" b="1" dirty="0" smtClean="0"/>
              <a:t>).</a:t>
            </a:r>
            <a:endParaRPr lang="en-US" sz="2800" b="1" dirty="0"/>
          </a:p>
        </p:txBody>
      </p:sp>
    </p:spTree>
    <p:extLst>
      <p:ext uri="{BB962C8B-B14F-4D97-AF65-F5344CB8AC3E}">
        <p14:creationId xmlns:p14="http://schemas.microsoft.com/office/powerpoint/2010/main" val="2059600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39133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12280"/>
            <a:ext cx="8534400" cy="45719"/>
          </a:xfrm>
        </p:spPr>
        <p:txBody>
          <a:bodyPr>
            <a:normAutofit fontScale="90000"/>
          </a:bodyPr>
          <a:lstStyle/>
          <a:p>
            <a:endParaRPr lang="en-US" dirty="0"/>
          </a:p>
        </p:txBody>
      </p:sp>
      <p:sp>
        <p:nvSpPr>
          <p:cNvPr id="3" name="Content Placeholder 2"/>
          <p:cNvSpPr>
            <a:spLocks noGrp="1"/>
          </p:cNvSpPr>
          <p:nvPr>
            <p:ph idx="1"/>
          </p:nvPr>
        </p:nvSpPr>
        <p:spPr>
          <a:xfrm>
            <a:off x="684211" y="0"/>
            <a:ext cx="10327225" cy="6606862"/>
          </a:xfrm>
        </p:spPr>
        <p:txBody>
          <a:bodyPr>
            <a:noAutofit/>
          </a:bodyPr>
          <a:lstStyle/>
          <a:p>
            <a:pPr marL="0" indent="0">
              <a:buNone/>
            </a:pPr>
            <a:r>
              <a:rPr lang="en-US" sz="3600" b="1" i="1" dirty="0" smtClean="0">
                <a:solidFill>
                  <a:srgbClr val="FF0000"/>
                </a:solidFill>
              </a:rPr>
              <a:t>                </a:t>
            </a:r>
            <a:r>
              <a:rPr lang="en-US" sz="3600" b="1" i="1" dirty="0" err="1" smtClean="0">
                <a:solidFill>
                  <a:srgbClr val="FF0000"/>
                </a:solidFill>
              </a:rPr>
              <a:t>Somatostatin</a:t>
            </a:r>
            <a:r>
              <a:rPr lang="en-US" sz="3600" b="1" i="1" dirty="0" smtClean="0">
                <a:solidFill>
                  <a:srgbClr val="FF0000"/>
                </a:solidFill>
              </a:rPr>
              <a:t> </a:t>
            </a:r>
            <a:r>
              <a:rPr lang="en-US" sz="3600" b="1" i="1" dirty="0">
                <a:solidFill>
                  <a:srgbClr val="FF0000"/>
                </a:solidFill>
              </a:rPr>
              <a:t>analogues</a:t>
            </a:r>
          </a:p>
          <a:p>
            <a:pPr>
              <a:buFont typeface="Wingdings" panose="05000000000000000000" pitchFamily="2" charset="2"/>
              <a:buChar char="Ø"/>
            </a:pPr>
            <a:r>
              <a:rPr lang="en-US" sz="2800" b="1" dirty="0" err="1"/>
              <a:t>Somatostatin</a:t>
            </a:r>
            <a:r>
              <a:rPr lang="en-US" sz="2800" b="1" dirty="0"/>
              <a:t> is a hormone that binds to </a:t>
            </a:r>
            <a:r>
              <a:rPr lang="en-US" sz="2800" b="1" dirty="0" err="1" smtClean="0"/>
              <a:t>somatostatin</a:t>
            </a:r>
            <a:r>
              <a:rPr lang="en-US" sz="2800" b="1" dirty="0"/>
              <a:t> </a:t>
            </a:r>
            <a:r>
              <a:rPr lang="en-US" sz="2800" b="1" dirty="0" smtClean="0"/>
              <a:t>receptors </a:t>
            </a:r>
            <a:r>
              <a:rPr lang="en-US" sz="2800" b="1" dirty="0"/>
              <a:t>(</a:t>
            </a:r>
            <a:r>
              <a:rPr lang="en-US" sz="2800" b="1" dirty="0" err="1"/>
              <a:t>ssts</a:t>
            </a:r>
            <a:r>
              <a:rPr lang="en-US" sz="2800" b="1" dirty="0"/>
              <a:t>) in various tissues and inhibits </a:t>
            </a:r>
            <a:r>
              <a:rPr lang="en-US" sz="2800" b="1" dirty="0" smtClean="0"/>
              <a:t>hormone secretion</a:t>
            </a:r>
            <a:r>
              <a:rPr lang="en-US" sz="2800" b="1" dirty="0"/>
              <a:t>, including GH </a:t>
            </a:r>
            <a:r>
              <a:rPr lang="en-US" sz="2800" b="1" dirty="0" smtClean="0"/>
              <a:t>. </a:t>
            </a:r>
          </a:p>
          <a:p>
            <a:pPr>
              <a:buFont typeface="Wingdings" panose="05000000000000000000" pitchFamily="2" charset="2"/>
              <a:buChar char="Ø"/>
            </a:pPr>
            <a:r>
              <a:rPr lang="en-US" sz="2800" b="1" dirty="0" err="1" smtClean="0"/>
              <a:t>Somatostatin</a:t>
            </a:r>
            <a:r>
              <a:rPr lang="en-US" sz="2800" b="1" dirty="0" smtClean="0"/>
              <a:t> analogues, considered </a:t>
            </a:r>
            <a:r>
              <a:rPr lang="en-US" sz="2800" b="1" dirty="0"/>
              <a:t>the </a:t>
            </a:r>
            <a:r>
              <a:rPr lang="en-US" sz="2800" b="1" dirty="0">
                <a:solidFill>
                  <a:srgbClr val="FF0000"/>
                </a:solidFill>
              </a:rPr>
              <a:t>mainstay</a:t>
            </a:r>
            <a:r>
              <a:rPr lang="en-US" sz="2800" b="1" dirty="0"/>
              <a:t> of medical therapy for </a:t>
            </a:r>
            <a:r>
              <a:rPr lang="en-US" sz="2800" b="1" dirty="0" smtClean="0"/>
              <a:t>acromegaly, target </a:t>
            </a:r>
            <a:r>
              <a:rPr lang="en-US" sz="2800" b="1" dirty="0"/>
              <a:t>pituitary </a:t>
            </a:r>
            <a:r>
              <a:rPr lang="en-US" sz="2800" b="1" dirty="0" err="1"/>
              <a:t>somatotroph</a:t>
            </a:r>
            <a:r>
              <a:rPr lang="en-US" sz="2800" b="1" dirty="0"/>
              <a:t> tumors and </a:t>
            </a:r>
            <a:r>
              <a:rPr lang="en-US" sz="2800" b="1" dirty="0" smtClean="0">
                <a:solidFill>
                  <a:srgbClr val="FF0000"/>
                </a:solidFill>
              </a:rPr>
              <a:t>mimic</a:t>
            </a:r>
            <a:r>
              <a:rPr lang="en-US" sz="2800" b="1" dirty="0" smtClean="0"/>
              <a:t> the </a:t>
            </a:r>
            <a:r>
              <a:rPr lang="en-US" sz="2800" b="1" dirty="0"/>
              <a:t>inhibitory effects of endogenous </a:t>
            </a:r>
            <a:r>
              <a:rPr lang="en-US" sz="2800" b="1" dirty="0" err="1"/>
              <a:t>somatostatin</a:t>
            </a:r>
            <a:r>
              <a:rPr lang="en-US" sz="2800" b="1" dirty="0"/>
              <a:t> on </a:t>
            </a:r>
            <a:r>
              <a:rPr lang="en-US" sz="2800" b="1" dirty="0" smtClean="0"/>
              <a:t>GH.</a:t>
            </a:r>
          </a:p>
          <a:p>
            <a:pPr>
              <a:buFont typeface="Wingdings" panose="05000000000000000000" pitchFamily="2" charset="2"/>
              <a:buChar char="Ø"/>
            </a:pPr>
            <a:r>
              <a:rPr lang="en-US" sz="2800" b="1" dirty="0" smtClean="0"/>
              <a:t> </a:t>
            </a:r>
            <a:r>
              <a:rPr lang="en-US" sz="2800" b="1" dirty="0" err="1"/>
              <a:t>Octreotide</a:t>
            </a:r>
            <a:r>
              <a:rPr lang="en-US" sz="2800" b="1" dirty="0"/>
              <a:t> </a:t>
            </a:r>
            <a:r>
              <a:rPr lang="en-US" sz="2800" b="1" dirty="0">
                <a:solidFill>
                  <a:srgbClr val="FF0000"/>
                </a:solidFill>
              </a:rPr>
              <a:t>short-acting</a:t>
            </a:r>
            <a:r>
              <a:rPr lang="en-US" sz="2800" b="1" dirty="0"/>
              <a:t> release, </a:t>
            </a:r>
            <a:r>
              <a:rPr lang="en-US" sz="2800" b="1" dirty="0" err="1"/>
              <a:t>octreotide</a:t>
            </a:r>
            <a:r>
              <a:rPr lang="en-US" sz="2800" b="1" dirty="0"/>
              <a:t> </a:t>
            </a:r>
            <a:r>
              <a:rPr lang="en-US" sz="2800" b="1" dirty="0" smtClean="0">
                <a:solidFill>
                  <a:srgbClr val="FF0000"/>
                </a:solidFill>
              </a:rPr>
              <a:t>long-acting</a:t>
            </a:r>
            <a:r>
              <a:rPr lang="en-US" sz="2800" b="1" dirty="0" smtClean="0"/>
              <a:t> release </a:t>
            </a:r>
            <a:r>
              <a:rPr lang="en-US" sz="2800" b="1" dirty="0"/>
              <a:t>(LAR), </a:t>
            </a:r>
            <a:r>
              <a:rPr lang="en-US" sz="2800" b="1" dirty="0" err="1">
                <a:solidFill>
                  <a:srgbClr val="FF0000"/>
                </a:solidFill>
              </a:rPr>
              <a:t>lanreotide</a:t>
            </a:r>
            <a:r>
              <a:rPr lang="en-US" sz="2800" b="1" dirty="0">
                <a:solidFill>
                  <a:srgbClr val="FF0000"/>
                </a:solidFill>
              </a:rPr>
              <a:t> </a:t>
            </a:r>
            <a:r>
              <a:rPr lang="en-US" sz="2800" b="1" dirty="0" err="1">
                <a:solidFill>
                  <a:srgbClr val="FF0000"/>
                </a:solidFill>
              </a:rPr>
              <a:t>Autogel</a:t>
            </a:r>
            <a:r>
              <a:rPr lang="en-US" sz="2800" b="1" dirty="0">
                <a:solidFill>
                  <a:srgbClr val="FF0000"/>
                </a:solidFill>
              </a:rPr>
              <a:t> </a:t>
            </a:r>
            <a:r>
              <a:rPr lang="en-US" sz="2800" b="1" dirty="0"/>
              <a:t>(ATG), and </a:t>
            </a:r>
            <a:r>
              <a:rPr lang="en-US" sz="2800" b="1" dirty="0" err="1" smtClean="0">
                <a:solidFill>
                  <a:srgbClr val="FF0000"/>
                </a:solidFill>
              </a:rPr>
              <a:t>pasireotide</a:t>
            </a:r>
            <a:r>
              <a:rPr lang="en-US" sz="2800" b="1" dirty="0">
                <a:solidFill>
                  <a:srgbClr val="FF0000"/>
                </a:solidFill>
              </a:rPr>
              <a:t> </a:t>
            </a:r>
            <a:r>
              <a:rPr lang="en-US" sz="2800" b="1" dirty="0" smtClean="0"/>
              <a:t>LAR </a:t>
            </a:r>
            <a:r>
              <a:rPr lang="en-US" sz="2800" b="1" dirty="0"/>
              <a:t>are currently available SSAs approved by the </a:t>
            </a:r>
            <a:r>
              <a:rPr lang="en-US" sz="2800" b="1" dirty="0" smtClean="0"/>
              <a:t>Food and </a:t>
            </a:r>
            <a:r>
              <a:rPr lang="en-US" sz="2800" b="1" dirty="0"/>
              <a:t>Drug Administration (FDA) for treatment of </a:t>
            </a:r>
            <a:r>
              <a:rPr lang="en-US" sz="2800" b="1" dirty="0" smtClean="0"/>
              <a:t>acromegaly in </a:t>
            </a:r>
            <a:r>
              <a:rPr lang="en-US" sz="2800" b="1" dirty="0"/>
              <a:t>the U.S.</a:t>
            </a:r>
          </a:p>
        </p:txBody>
      </p:sp>
    </p:spTree>
    <p:extLst>
      <p:ext uri="{BB962C8B-B14F-4D97-AF65-F5344CB8AC3E}">
        <p14:creationId xmlns:p14="http://schemas.microsoft.com/office/powerpoint/2010/main" val="445889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22" y="6858000"/>
            <a:ext cx="8534400" cy="1507067"/>
          </a:xfrm>
        </p:spPr>
        <p:txBody>
          <a:bodyPr/>
          <a:lstStyle/>
          <a:p>
            <a:endParaRPr lang="en-US" dirty="0"/>
          </a:p>
        </p:txBody>
      </p:sp>
      <p:sp>
        <p:nvSpPr>
          <p:cNvPr id="3" name="Content Placeholder 2"/>
          <p:cNvSpPr>
            <a:spLocks noGrp="1"/>
          </p:cNvSpPr>
          <p:nvPr>
            <p:ph idx="1"/>
          </p:nvPr>
        </p:nvSpPr>
        <p:spPr>
          <a:xfrm>
            <a:off x="656823" y="437881"/>
            <a:ext cx="10522038" cy="6014433"/>
          </a:xfrm>
        </p:spPr>
        <p:txBody>
          <a:bodyPr>
            <a:noAutofit/>
          </a:bodyPr>
          <a:lstStyle/>
          <a:p>
            <a:pPr>
              <a:buFont typeface="Wingdings" panose="05000000000000000000" pitchFamily="2" charset="2"/>
              <a:buChar char="Ø"/>
            </a:pPr>
            <a:r>
              <a:rPr lang="en-US" sz="3200" b="1" dirty="0" smtClean="0"/>
              <a:t>Pituitary</a:t>
            </a:r>
            <a:r>
              <a:rPr lang="en-US" sz="3200" b="1" dirty="0" smtClean="0">
                <a:solidFill>
                  <a:srgbClr val="FF0000"/>
                </a:solidFill>
              </a:rPr>
              <a:t> </a:t>
            </a:r>
            <a:r>
              <a:rPr lang="en-US" sz="3200" b="1" dirty="0" err="1" smtClean="0">
                <a:solidFill>
                  <a:srgbClr val="FF0000"/>
                </a:solidFill>
              </a:rPr>
              <a:t>somatotroph</a:t>
            </a:r>
            <a:r>
              <a:rPr lang="en-US" sz="3200" b="1" dirty="0" smtClean="0">
                <a:solidFill>
                  <a:srgbClr val="FF0000"/>
                </a:solidFill>
              </a:rPr>
              <a:t> </a:t>
            </a:r>
            <a:r>
              <a:rPr lang="en-US" sz="3200" b="1" dirty="0"/>
              <a:t>adenomas express relatively higher levels </a:t>
            </a:r>
            <a:r>
              <a:rPr lang="en-US" sz="3200" b="1" dirty="0" smtClean="0"/>
              <a:t>of subtypes </a:t>
            </a:r>
            <a:r>
              <a:rPr lang="en-US" sz="3200" b="1" dirty="0">
                <a:solidFill>
                  <a:srgbClr val="FF0000"/>
                </a:solidFill>
              </a:rPr>
              <a:t>2 </a:t>
            </a:r>
            <a:r>
              <a:rPr lang="en-US" sz="3200" b="1" dirty="0"/>
              <a:t>and</a:t>
            </a:r>
            <a:r>
              <a:rPr lang="en-US" sz="3200" b="1" dirty="0">
                <a:solidFill>
                  <a:srgbClr val="FF0000"/>
                </a:solidFill>
              </a:rPr>
              <a:t> 5 </a:t>
            </a:r>
            <a:r>
              <a:rPr lang="en-US" sz="3200" b="1" dirty="0"/>
              <a:t>(sst2 and sst5) </a:t>
            </a:r>
            <a:r>
              <a:rPr lang="en-US" sz="3200" b="1" dirty="0" smtClean="0"/>
              <a:t>. </a:t>
            </a:r>
          </a:p>
          <a:p>
            <a:pPr>
              <a:buFont typeface="Wingdings" panose="05000000000000000000" pitchFamily="2" charset="2"/>
              <a:buChar char="Ø"/>
            </a:pPr>
            <a:endParaRPr lang="en-US" sz="3200" b="1" dirty="0"/>
          </a:p>
          <a:p>
            <a:pPr>
              <a:buFont typeface="Wingdings" panose="05000000000000000000" pitchFamily="2" charset="2"/>
              <a:buChar char="Ø"/>
            </a:pPr>
            <a:r>
              <a:rPr lang="en-US" sz="3200" b="1" u="sng" dirty="0" err="1" smtClean="0"/>
              <a:t>Octreotide</a:t>
            </a:r>
            <a:r>
              <a:rPr lang="en-US" sz="3200" b="1" dirty="0" smtClean="0"/>
              <a:t> and </a:t>
            </a:r>
            <a:r>
              <a:rPr lang="en-US" sz="3200" b="1" u="sng" dirty="0" err="1" smtClean="0"/>
              <a:t>lanreotide</a:t>
            </a:r>
            <a:r>
              <a:rPr lang="en-US" sz="3200" b="1" dirty="0" smtClean="0"/>
              <a:t> </a:t>
            </a:r>
            <a:r>
              <a:rPr lang="en-US" sz="3200" b="1" dirty="0"/>
              <a:t>are</a:t>
            </a:r>
            <a:r>
              <a:rPr lang="en-US" sz="3200" b="1" dirty="0">
                <a:solidFill>
                  <a:srgbClr val="FF0000"/>
                </a:solidFill>
              </a:rPr>
              <a:t> first</a:t>
            </a:r>
            <a:r>
              <a:rPr lang="en-US" sz="3200" b="1" dirty="0"/>
              <a:t>-generation SSAs that target and </a:t>
            </a:r>
            <a:r>
              <a:rPr lang="en-US" sz="3200" b="1" dirty="0" smtClean="0"/>
              <a:t>bind with </a:t>
            </a:r>
            <a:r>
              <a:rPr lang="en-US" sz="3200" b="1" dirty="0"/>
              <a:t>higher affinity to sst</a:t>
            </a:r>
            <a:r>
              <a:rPr lang="en-US" sz="3200" b="1" dirty="0">
                <a:solidFill>
                  <a:srgbClr val="FF0000"/>
                </a:solidFill>
              </a:rPr>
              <a:t>2</a:t>
            </a:r>
            <a:r>
              <a:rPr lang="en-US" sz="3200" b="1" dirty="0"/>
              <a:t> </a:t>
            </a:r>
            <a:r>
              <a:rPr lang="en-US" sz="3200" b="1" dirty="0" smtClean="0"/>
              <a:t>.</a:t>
            </a:r>
          </a:p>
          <a:p>
            <a:pPr>
              <a:buFont typeface="Wingdings" panose="05000000000000000000" pitchFamily="2" charset="2"/>
              <a:buChar char="Ø"/>
            </a:pPr>
            <a:r>
              <a:rPr lang="en-US" sz="3200" b="1" dirty="0" smtClean="0"/>
              <a:t> </a:t>
            </a:r>
            <a:r>
              <a:rPr lang="en-US" sz="3200" b="1" dirty="0"/>
              <a:t>By contrast, </a:t>
            </a:r>
            <a:r>
              <a:rPr lang="en-US" sz="3200" b="1" dirty="0" err="1" smtClean="0">
                <a:solidFill>
                  <a:srgbClr val="FF0000"/>
                </a:solidFill>
              </a:rPr>
              <a:t>pasireotide</a:t>
            </a:r>
            <a:r>
              <a:rPr lang="en-US" sz="3200" b="1" dirty="0"/>
              <a:t> </a:t>
            </a:r>
            <a:r>
              <a:rPr lang="en-US" sz="3200" b="1" dirty="0" smtClean="0"/>
              <a:t>is </a:t>
            </a:r>
            <a:r>
              <a:rPr lang="en-US" sz="3200" b="1" dirty="0"/>
              <a:t>a </a:t>
            </a:r>
            <a:r>
              <a:rPr lang="en-US" sz="3200" b="1" dirty="0">
                <a:solidFill>
                  <a:srgbClr val="FF0000"/>
                </a:solidFill>
              </a:rPr>
              <a:t>next</a:t>
            </a:r>
            <a:r>
              <a:rPr lang="en-US" sz="3200" b="1" dirty="0"/>
              <a:t>-generation, </a:t>
            </a:r>
            <a:r>
              <a:rPr lang="en-US" sz="3200" b="1" dirty="0" smtClean="0">
                <a:solidFill>
                  <a:srgbClr val="FF0000"/>
                </a:solidFill>
              </a:rPr>
              <a:t>multi </a:t>
            </a:r>
            <a:r>
              <a:rPr lang="en-US" sz="3200" b="1" dirty="0" smtClean="0"/>
              <a:t>receptor-targeted </a:t>
            </a:r>
            <a:r>
              <a:rPr lang="en-US" sz="3200" b="1" dirty="0"/>
              <a:t>SSA with </a:t>
            </a:r>
            <a:r>
              <a:rPr lang="en-US" sz="3200" b="1" dirty="0" smtClean="0">
                <a:solidFill>
                  <a:srgbClr val="FF0000"/>
                </a:solidFill>
              </a:rPr>
              <a:t>high</a:t>
            </a:r>
            <a:r>
              <a:rPr lang="en-US" sz="3200" b="1" dirty="0" smtClean="0"/>
              <a:t> binding </a:t>
            </a:r>
            <a:r>
              <a:rPr lang="en-US" sz="3200" b="1" dirty="0"/>
              <a:t>affinity to </a:t>
            </a:r>
            <a:r>
              <a:rPr lang="en-US" sz="3200" b="1" dirty="0" smtClean="0"/>
              <a:t>sst</a:t>
            </a:r>
            <a:r>
              <a:rPr lang="en-US" sz="3200" b="1" dirty="0" smtClean="0">
                <a:solidFill>
                  <a:srgbClr val="FF0000"/>
                </a:solidFill>
              </a:rPr>
              <a:t>5</a:t>
            </a:r>
            <a:r>
              <a:rPr lang="en-US" sz="3200" b="1" dirty="0" smtClean="0"/>
              <a:t>.</a:t>
            </a:r>
            <a:endParaRPr lang="en-US" sz="3200" b="1" dirty="0"/>
          </a:p>
        </p:txBody>
      </p:sp>
    </p:spTree>
    <p:extLst>
      <p:ext uri="{BB962C8B-B14F-4D97-AF65-F5344CB8AC3E}">
        <p14:creationId xmlns:p14="http://schemas.microsoft.com/office/powerpoint/2010/main" val="2255718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487332"/>
            <a:ext cx="10984047" cy="1507067"/>
          </a:xfrm>
        </p:spPr>
        <p:txBody>
          <a:bodyPr>
            <a:normAutofit fontScale="90000"/>
          </a:bodyPr>
          <a:lstStyle/>
          <a:p>
            <a:r>
              <a:rPr lang="en-US" b="1" i="1" dirty="0">
                <a:solidFill>
                  <a:srgbClr val="FF0000"/>
                </a:solidFill>
                <a:effectLst>
                  <a:outerShdw blurRad="38100" dist="38100" dir="2700000" algn="tl">
                    <a:srgbClr val="000000">
                      <a:alpha val="43137"/>
                    </a:srgbClr>
                  </a:outerShdw>
                </a:effectLst>
              </a:rPr>
              <a:t>Michael H. </a:t>
            </a:r>
            <a:r>
              <a:rPr lang="en-US" b="1" i="1" dirty="0" err="1">
                <a:solidFill>
                  <a:srgbClr val="FF0000"/>
                </a:solidFill>
                <a:effectLst>
                  <a:outerShdw blurRad="38100" dist="38100" dir="2700000" algn="tl">
                    <a:srgbClr val="000000">
                      <a:alpha val="43137"/>
                    </a:srgbClr>
                  </a:outerShdw>
                </a:effectLst>
              </a:rPr>
              <a:t>Shanik</a:t>
            </a:r>
            <a:r>
              <a:rPr lang="en-US" b="1" i="1" dirty="0">
                <a:solidFill>
                  <a:srgbClr val="FF0000"/>
                </a:solidFill>
                <a:effectLst>
                  <a:outerShdw blurRad="38100" dist="38100" dir="2700000" algn="tl">
                    <a:srgbClr val="000000">
                      <a:alpha val="43137"/>
                    </a:srgbClr>
                  </a:outerShdw>
                </a:effectLst>
              </a:rPr>
              <a:t>, MD, FACP, FACE</a:t>
            </a:r>
            <a:br>
              <a:rPr lang="en-US" b="1" i="1" dirty="0">
                <a:solidFill>
                  <a:srgbClr val="FF0000"/>
                </a:solidFill>
                <a:effectLst>
                  <a:outerShdw blurRad="38100" dist="38100" dir="2700000" algn="tl">
                    <a:srgbClr val="000000">
                      <a:alpha val="43137"/>
                    </a:srgbClr>
                  </a:outerShdw>
                </a:effectLst>
              </a:rPr>
            </a:br>
            <a:r>
              <a:rPr lang="en-US" dirty="0">
                <a:solidFill>
                  <a:srgbClr val="FF0000"/>
                </a:solidFill>
                <a:effectLst>
                  <a:outerShdw blurRad="38100" dist="38100" dir="2700000" algn="tl">
                    <a:srgbClr val="000000">
                      <a:alpha val="43137"/>
                    </a:srgbClr>
                  </a:outerShdw>
                </a:effectLst>
              </a:rPr>
              <a:t>AACE </a:t>
            </a:r>
            <a:r>
              <a:rPr lang="en-US" dirty="0" smtClean="0">
                <a:solidFill>
                  <a:srgbClr val="FF0000"/>
                </a:solidFill>
                <a:effectLst>
                  <a:outerShdw blurRad="38100" dist="38100" dir="2700000" algn="tl">
                    <a:srgbClr val="000000">
                      <a:alpha val="43137"/>
                    </a:srgbClr>
                  </a:outerShdw>
                </a:effectLst>
              </a:rPr>
              <a:t>2016</a:t>
            </a:r>
            <a:r>
              <a:rPr lang="fa-IR" dirty="0">
                <a:solidFill>
                  <a:srgbClr val="FF0000"/>
                </a:solidFill>
                <a:effectLst>
                  <a:outerShdw blurRad="38100" dist="38100" dir="2700000" algn="tl">
                    <a:srgbClr val="000000">
                      <a:alpha val="43137"/>
                    </a:srgbClr>
                  </a:outerShdw>
                </a:effectLst>
              </a:rPr>
              <a:t/>
            </a:r>
            <a:br>
              <a:rPr lang="fa-IR" dirty="0">
                <a:solidFill>
                  <a:srgbClr val="FF0000"/>
                </a:solidFill>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684212" y="685800"/>
            <a:ext cx="10765106" cy="3615267"/>
          </a:xfrm>
        </p:spPr>
        <p:txBody>
          <a:bodyPr>
            <a:normAutofit/>
          </a:bodyPr>
          <a:lstStyle/>
          <a:p>
            <a:pPr marL="0" indent="0" algn="ctr">
              <a:buNone/>
            </a:pPr>
            <a:r>
              <a:rPr lang="en-US" sz="5400" b="1" dirty="0">
                <a:solidFill>
                  <a:schemeClr val="accent6"/>
                </a:solidFill>
                <a:effectLst>
                  <a:outerShdw blurRad="38100" dist="38100" dir="2700000" algn="tl">
                    <a:srgbClr val="000000">
                      <a:alpha val="43137"/>
                    </a:srgbClr>
                  </a:outerShdw>
                </a:effectLst>
              </a:rPr>
              <a:t>Limitation of current approaches for the treatment of </a:t>
            </a:r>
            <a:r>
              <a:rPr lang="en-US" sz="5400" b="1" dirty="0" smtClean="0">
                <a:solidFill>
                  <a:schemeClr val="accent6"/>
                </a:solidFill>
                <a:effectLst>
                  <a:outerShdw blurRad="38100" dist="38100" dir="2700000" algn="tl">
                    <a:srgbClr val="000000">
                      <a:alpha val="43137"/>
                    </a:srgbClr>
                  </a:outerShdw>
                </a:effectLst>
              </a:rPr>
              <a:t>acromegaly</a:t>
            </a:r>
          </a:p>
          <a:p>
            <a:pPr marL="0" indent="0" algn="ctr">
              <a:buNone/>
            </a:pPr>
            <a:r>
              <a:rPr lang="en-US" sz="3200" b="1" dirty="0" smtClean="0">
                <a:solidFill>
                  <a:srgbClr val="0070C0"/>
                </a:solidFill>
                <a:effectLst>
                  <a:outerShdw blurRad="38100" dist="38100" dir="2700000" algn="tl">
                    <a:srgbClr val="000000">
                      <a:alpha val="43137"/>
                    </a:srgbClr>
                  </a:outerShdw>
                </a:effectLst>
              </a:rPr>
              <a:t>Review </a:t>
            </a:r>
            <a:r>
              <a:rPr lang="en-US" sz="3200" b="1" dirty="0">
                <a:solidFill>
                  <a:srgbClr val="0070C0"/>
                </a:solidFill>
                <a:effectLst>
                  <a:outerShdw blurRad="38100" dist="38100" dir="2700000" algn="tl">
                    <a:srgbClr val="000000">
                      <a:alpha val="43137"/>
                    </a:srgbClr>
                  </a:outerShdw>
                </a:effectLst>
              </a:rPr>
              <a:t>Article</a:t>
            </a:r>
          </a:p>
        </p:txBody>
      </p:sp>
    </p:spTree>
    <p:extLst>
      <p:ext uri="{BB962C8B-B14F-4D97-AF65-F5344CB8AC3E}">
        <p14:creationId xmlns:p14="http://schemas.microsoft.com/office/powerpoint/2010/main" val="3080411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122015"/>
            <a:ext cx="8534400" cy="103032"/>
          </a:xfrm>
        </p:spPr>
        <p:txBody>
          <a:bodyPr>
            <a:normAutofit fontScale="90000"/>
          </a:bodyPr>
          <a:lstStyle/>
          <a:p>
            <a:endParaRPr lang="en-US" dirty="0"/>
          </a:p>
        </p:txBody>
      </p:sp>
      <p:sp>
        <p:nvSpPr>
          <p:cNvPr id="3" name="Content Placeholder 2"/>
          <p:cNvSpPr>
            <a:spLocks noGrp="1"/>
          </p:cNvSpPr>
          <p:nvPr>
            <p:ph idx="1"/>
          </p:nvPr>
        </p:nvSpPr>
        <p:spPr>
          <a:xfrm>
            <a:off x="684211" y="1"/>
            <a:ext cx="9812071" cy="6722772"/>
          </a:xfrm>
        </p:spPr>
        <p:txBody>
          <a:bodyPr>
            <a:noAutofit/>
          </a:bodyPr>
          <a:lstStyle/>
          <a:p>
            <a:pPr marL="0" indent="0">
              <a:buNone/>
            </a:pPr>
            <a:r>
              <a:rPr lang="en-US" sz="2800" b="1" dirty="0"/>
              <a:t>According to </a:t>
            </a:r>
            <a:r>
              <a:rPr lang="en-US" sz="2800" b="1" dirty="0">
                <a:solidFill>
                  <a:srgbClr val="FF0000"/>
                </a:solidFill>
              </a:rPr>
              <a:t>AACE</a:t>
            </a:r>
            <a:r>
              <a:rPr lang="en-US" sz="2800" b="1" dirty="0"/>
              <a:t> and </a:t>
            </a:r>
            <a:r>
              <a:rPr lang="en-US" sz="2800" b="1" dirty="0">
                <a:solidFill>
                  <a:srgbClr val="FF0000"/>
                </a:solidFill>
              </a:rPr>
              <a:t>ENDO</a:t>
            </a:r>
            <a:r>
              <a:rPr lang="en-US" sz="2800" b="1" dirty="0"/>
              <a:t> guideline </a:t>
            </a:r>
            <a:r>
              <a:rPr lang="en-US" sz="2800" b="1" dirty="0" smtClean="0"/>
              <a:t>recommendations:</a:t>
            </a:r>
          </a:p>
          <a:p>
            <a:pPr>
              <a:buFont typeface="Wingdings" panose="05000000000000000000" pitchFamily="2" charset="2"/>
              <a:buChar char="Ø"/>
            </a:pPr>
            <a:r>
              <a:rPr lang="en-US" sz="2800" b="1" dirty="0" smtClean="0"/>
              <a:t> patients </a:t>
            </a:r>
            <a:r>
              <a:rPr lang="en-US" sz="2800" b="1" dirty="0"/>
              <a:t>with acromegaly treated with </a:t>
            </a:r>
            <a:r>
              <a:rPr lang="en-US" sz="2800" b="1" dirty="0" smtClean="0"/>
              <a:t>SSAs should </a:t>
            </a:r>
            <a:r>
              <a:rPr lang="en-US" sz="2800" b="1" dirty="0"/>
              <a:t>be monitored for </a:t>
            </a:r>
            <a:r>
              <a:rPr lang="en-US" sz="2800" b="1" dirty="0">
                <a:solidFill>
                  <a:srgbClr val="FF0000"/>
                </a:solidFill>
              </a:rPr>
              <a:t>disease activity </a:t>
            </a:r>
            <a:r>
              <a:rPr lang="en-US" sz="2800" b="1" dirty="0"/>
              <a:t>by assessing </a:t>
            </a:r>
            <a:r>
              <a:rPr lang="en-US" sz="2800" b="1" dirty="0" smtClean="0"/>
              <a:t>both </a:t>
            </a:r>
            <a:r>
              <a:rPr lang="en-US" sz="2800" b="1" dirty="0">
                <a:solidFill>
                  <a:srgbClr val="FF0000"/>
                </a:solidFill>
              </a:rPr>
              <a:t>GH</a:t>
            </a:r>
            <a:r>
              <a:rPr lang="en-US" sz="2800" b="1" dirty="0"/>
              <a:t> and </a:t>
            </a:r>
            <a:r>
              <a:rPr lang="en-US" sz="2800" b="1" dirty="0" smtClean="0">
                <a:solidFill>
                  <a:srgbClr val="FF0000"/>
                </a:solidFill>
              </a:rPr>
              <a:t>IGF-1</a:t>
            </a:r>
            <a:r>
              <a:rPr lang="en-US" sz="2800" b="1" dirty="0"/>
              <a:t>.</a:t>
            </a:r>
            <a:endParaRPr lang="en-US" sz="2800" b="1" dirty="0" smtClean="0"/>
          </a:p>
          <a:p>
            <a:pPr>
              <a:buFont typeface="Wingdings" panose="05000000000000000000" pitchFamily="2" charset="2"/>
              <a:buChar char="Ø"/>
            </a:pPr>
            <a:r>
              <a:rPr lang="en-US" sz="2800" b="1" dirty="0" smtClean="0"/>
              <a:t> </a:t>
            </a:r>
            <a:r>
              <a:rPr lang="en-US" sz="2800" b="1" dirty="0"/>
              <a:t>and </a:t>
            </a:r>
            <a:r>
              <a:rPr lang="en-US" sz="3200" b="1" u="sng" dirty="0">
                <a:solidFill>
                  <a:srgbClr val="FF0000"/>
                </a:solidFill>
              </a:rPr>
              <a:t>IGF-1</a:t>
            </a:r>
            <a:r>
              <a:rPr lang="en-US" sz="2800" b="1" dirty="0"/>
              <a:t> should be measured </a:t>
            </a:r>
            <a:r>
              <a:rPr lang="en-US" sz="3200" b="1" u="sng" dirty="0">
                <a:solidFill>
                  <a:srgbClr val="FF0000"/>
                </a:solidFill>
              </a:rPr>
              <a:t>3</a:t>
            </a:r>
            <a:r>
              <a:rPr lang="en-US" sz="2800" b="1" dirty="0"/>
              <a:t> </a:t>
            </a:r>
            <a:r>
              <a:rPr lang="en-US" sz="2800" b="1" dirty="0" smtClean="0"/>
              <a:t>months after </a:t>
            </a:r>
            <a:r>
              <a:rPr lang="en-US" sz="2800" b="1" dirty="0"/>
              <a:t>administration of a </a:t>
            </a:r>
            <a:r>
              <a:rPr lang="en-US" sz="2800" b="1" dirty="0">
                <a:solidFill>
                  <a:srgbClr val="FF0000"/>
                </a:solidFill>
              </a:rPr>
              <a:t>new dose </a:t>
            </a:r>
            <a:r>
              <a:rPr lang="en-US" sz="2800" b="1" dirty="0"/>
              <a:t>of a long-acting </a:t>
            </a:r>
            <a:r>
              <a:rPr lang="en-US" sz="2800" b="1" dirty="0" smtClean="0"/>
              <a:t>SSA. </a:t>
            </a:r>
          </a:p>
          <a:p>
            <a:pPr>
              <a:buFont typeface="Wingdings" panose="05000000000000000000" pitchFamily="2" charset="2"/>
              <a:buChar char="Ø"/>
            </a:pPr>
            <a:r>
              <a:rPr lang="en-US" sz="2800" b="1" dirty="0" smtClean="0"/>
              <a:t>However</a:t>
            </a:r>
            <a:r>
              <a:rPr lang="en-US" sz="2800" b="1" dirty="0"/>
              <a:t>, there is </a:t>
            </a:r>
            <a:r>
              <a:rPr lang="en-US" sz="3200" b="1" dirty="0">
                <a:solidFill>
                  <a:srgbClr val="FF0000"/>
                </a:solidFill>
              </a:rPr>
              <a:t>no</a:t>
            </a:r>
            <a:r>
              <a:rPr lang="en-US" sz="2800" b="1" dirty="0"/>
              <a:t> additional specific </a:t>
            </a:r>
            <a:r>
              <a:rPr lang="en-US" sz="2800" b="1" dirty="0" smtClean="0"/>
              <a:t>guidance on </a:t>
            </a:r>
            <a:r>
              <a:rPr lang="en-US" sz="2800" b="1" dirty="0"/>
              <a:t>the </a:t>
            </a:r>
            <a:r>
              <a:rPr lang="en-US" sz="3200" b="1" dirty="0">
                <a:solidFill>
                  <a:srgbClr val="FF0000"/>
                </a:solidFill>
              </a:rPr>
              <a:t>frequency</a:t>
            </a:r>
            <a:r>
              <a:rPr lang="en-US" sz="2800" b="1" dirty="0"/>
              <a:t> of GH and IGF‑1 testing for </a:t>
            </a:r>
            <a:r>
              <a:rPr lang="en-US" sz="2800" b="1" dirty="0" smtClean="0"/>
              <a:t>patients treated </a:t>
            </a:r>
            <a:r>
              <a:rPr lang="en-US" sz="2800" b="1" dirty="0"/>
              <a:t>with SSAs</a:t>
            </a:r>
            <a:r>
              <a:rPr lang="en-US" sz="2800" b="1" dirty="0" smtClean="0"/>
              <a:t>.</a:t>
            </a:r>
          </a:p>
          <a:p>
            <a:pPr marL="0" indent="0">
              <a:buNone/>
            </a:pPr>
            <a:r>
              <a:rPr lang="en-US" sz="2800" b="1" dirty="0" smtClean="0"/>
              <a:t> </a:t>
            </a:r>
            <a:endParaRPr lang="en-US" sz="2800" b="1" dirty="0"/>
          </a:p>
        </p:txBody>
      </p:sp>
    </p:spTree>
    <p:extLst>
      <p:ext uri="{BB962C8B-B14F-4D97-AF65-F5344CB8AC3E}">
        <p14:creationId xmlns:p14="http://schemas.microsoft.com/office/powerpoint/2010/main" val="684229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5994399"/>
            <a:ext cx="8534400" cy="863601"/>
          </a:xfrm>
        </p:spPr>
        <p:txBody>
          <a:bodyPr/>
          <a:lstStyle/>
          <a:p>
            <a:endParaRPr lang="en-US" dirty="0"/>
          </a:p>
        </p:txBody>
      </p:sp>
      <p:sp>
        <p:nvSpPr>
          <p:cNvPr id="3" name="Content Placeholder 2"/>
          <p:cNvSpPr>
            <a:spLocks noGrp="1"/>
          </p:cNvSpPr>
          <p:nvPr>
            <p:ph idx="1"/>
          </p:nvPr>
        </p:nvSpPr>
        <p:spPr>
          <a:xfrm>
            <a:off x="684211" y="685800"/>
            <a:ext cx="10095405" cy="4568780"/>
          </a:xfrm>
        </p:spPr>
        <p:txBody>
          <a:bodyPr>
            <a:normAutofit/>
          </a:bodyPr>
          <a:lstStyle/>
          <a:p>
            <a:pPr>
              <a:buFont typeface="Wingdings" panose="05000000000000000000" pitchFamily="2" charset="2"/>
              <a:buChar char="Ø"/>
            </a:pPr>
            <a:r>
              <a:rPr lang="en-US" sz="3200" b="1" dirty="0"/>
              <a:t>In meta-analysis studies, </a:t>
            </a:r>
            <a:r>
              <a:rPr lang="en-US" sz="3200" b="1" dirty="0" err="1"/>
              <a:t>octreotide</a:t>
            </a:r>
            <a:r>
              <a:rPr lang="en-US" sz="3200" b="1" dirty="0"/>
              <a:t> LAR and </a:t>
            </a:r>
            <a:r>
              <a:rPr lang="en-US" sz="3200" b="1" dirty="0" err="1"/>
              <a:t>lanreotide</a:t>
            </a:r>
            <a:r>
              <a:rPr lang="en-US" sz="3200" b="1" dirty="0"/>
              <a:t> ATG provided </a:t>
            </a:r>
            <a:r>
              <a:rPr lang="en-US" sz="3200" b="1" dirty="0">
                <a:solidFill>
                  <a:srgbClr val="FF0000"/>
                </a:solidFill>
              </a:rPr>
              <a:t>biochemical control </a:t>
            </a:r>
            <a:r>
              <a:rPr lang="en-US" sz="3200" b="1" dirty="0"/>
              <a:t>to </a:t>
            </a:r>
            <a:r>
              <a:rPr lang="en-US" sz="3200" b="1" dirty="0">
                <a:solidFill>
                  <a:srgbClr val="FF0000"/>
                </a:solidFill>
              </a:rPr>
              <a:t>50</a:t>
            </a:r>
            <a:r>
              <a:rPr lang="en-US" sz="3200" b="1" dirty="0"/>
              <a:t> to </a:t>
            </a:r>
            <a:r>
              <a:rPr lang="en-US" sz="3200" b="1" dirty="0">
                <a:solidFill>
                  <a:srgbClr val="FF0000"/>
                </a:solidFill>
              </a:rPr>
              <a:t>70</a:t>
            </a:r>
            <a:r>
              <a:rPr lang="en-US" sz="3200" b="1" dirty="0"/>
              <a:t>% of patients with active acromegaly, and </a:t>
            </a:r>
            <a:r>
              <a:rPr lang="en-US" sz="3200" b="1" dirty="0">
                <a:solidFill>
                  <a:srgbClr val="FF0000"/>
                </a:solidFill>
              </a:rPr>
              <a:t>tumor shrinkage</a:t>
            </a:r>
            <a:r>
              <a:rPr lang="en-US" sz="3200" b="1" dirty="0"/>
              <a:t> was observed in </a:t>
            </a:r>
            <a:r>
              <a:rPr lang="en-US" sz="3200" b="1" dirty="0">
                <a:solidFill>
                  <a:srgbClr val="FF0000"/>
                </a:solidFill>
              </a:rPr>
              <a:t>40</a:t>
            </a:r>
            <a:r>
              <a:rPr lang="en-US" sz="3200" b="1" dirty="0"/>
              <a:t> to </a:t>
            </a:r>
            <a:r>
              <a:rPr lang="en-US" sz="3200" b="1" dirty="0">
                <a:solidFill>
                  <a:srgbClr val="FF0000"/>
                </a:solidFill>
              </a:rPr>
              <a:t>90</a:t>
            </a:r>
            <a:r>
              <a:rPr lang="en-US" sz="3200" b="1" dirty="0" smtClean="0"/>
              <a:t>%.</a:t>
            </a:r>
            <a:endParaRPr lang="en-US" sz="3200" b="1" dirty="0"/>
          </a:p>
        </p:txBody>
      </p:sp>
    </p:spTree>
    <p:extLst>
      <p:ext uri="{BB962C8B-B14F-4D97-AF65-F5344CB8AC3E}">
        <p14:creationId xmlns:p14="http://schemas.microsoft.com/office/powerpoint/2010/main" val="3471345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083379"/>
            <a:ext cx="8534400" cy="45719"/>
          </a:xfrm>
        </p:spPr>
        <p:txBody>
          <a:bodyPr>
            <a:normAutofit fontScale="90000"/>
          </a:bodyPr>
          <a:lstStyle/>
          <a:p>
            <a:endParaRPr lang="en-US"/>
          </a:p>
        </p:txBody>
      </p:sp>
      <p:sp>
        <p:nvSpPr>
          <p:cNvPr id="3" name="Content Placeholder 2"/>
          <p:cNvSpPr>
            <a:spLocks noGrp="1"/>
          </p:cNvSpPr>
          <p:nvPr>
            <p:ph idx="1"/>
          </p:nvPr>
        </p:nvSpPr>
        <p:spPr>
          <a:xfrm>
            <a:off x="684211" y="785610"/>
            <a:ext cx="10790865" cy="5022761"/>
          </a:xfrm>
        </p:spPr>
        <p:txBody>
          <a:bodyPr>
            <a:noAutofit/>
          </a:bodyPr>
          <a:lstStyle/>
          <a:p>
            <a:pPr>
              <a:buFont typeface="Wingdings" panose="05000000000000000000" pitchFamily="2" charset="2"/>
              <a:buChar char="Ø"/>
            </a:pPr>
            <a:r>
              <a:rPr lang="en-US" sz="2800" b="1" dirty="0" smtClean="0"/>
              <a:t>However</a:t>
            </a:r>
            <a:r>
              <a:rPr lang="en-US" sz="2800" b="1" dirty="0"/>
              <a:t>, while a </a:t>
            </a:r>
            <a:r>
              <a:rPr lang="en-US" sz="2800" b="1" dirty="0">
                <a:solidFill>
                  <a:srgbClr val="FF0000"/>
                </a:solidFill>
              </a:rPr>
              <a:t>large</a:t>
            </a:r>
            <a:r>
              <a:rPr lang="en-US" sz="2800" b="1" dirty="0"/>
              <a:t> </a:t>
            </a:r>
            <a:r>
              <a:rPr lang="en-US" sz="2800" b="1" dirty="0" smtClean="0"/>
              <a:t>proportion of </a:t>
            </a:r>
            <a:r>
              <a:rPr lang="en-US" sz="2800" b="1" dirty="0"/>
              <a:t>patients are </a:t>
            </a:r>
            <a:r>
              <a:rPr lang="en-US" sz="2800" b="1" dirty="0">
                <a:solidFill>
                  <a:srgbClr val="FF0000"/>
                </a:solidFill>
              </a:rPr>
              <a:t>controlled</a:t>
            </a:r>
            <a:r>
              <a:rPr lang="en-US" sz="2800" b="1" dirty="0"/>
              <a:t> by SSAs, up to </a:t>
            </a:r>
            <a:r>
              <a:rPr lang="en-US" sz="2800" b="1" dirty="0">
                <a:solidFill>
                  <a:srgbClr val="FF0000"/>
                </a:solidFill>
              </a:rPr>
              <a:t>45</a:t>
            </a:r>
            <a:r>
              <a:rPr lang="en-US" sz="2800" b="1" dirty="0"/>
              <a:t>% </a:t>
            </a:r>
            <a:r>
              <a:rPr lang="en-US" sz="2800" b="1" dirty="0" smtClean="0"/>
              <a:t>do </a:t>
            </a:r>
            <a:r>
              <a:rPr lang="en-US" sz="2800" b="1" dirty="0" smtClean="0">
                <a:solidFill>
                  <a:srgbClr val="FF0000"/>
                </a:solidFill>
              </a:rPr>
              <a:t>not</a:t>
            </a:r>
            <a:r>
              <a:rPr lang="en-US" sz="2800" b="1" dirty="0" smtClean="0"/>
              <a:t> </a:t>
            </a:r>
            <a:r>
              <a:rPr lang="en-US" sz="2800" b="1" dirty="0"/>
              <a:t>achieve </a:t>
            </a:r>
            <a:r>
              <a:rPr lang="en-US" sz="2800" b="1" dirty="0">
                <a:solidFill>
                  <a:srgbClr val="FF0000"/>
                </a:solidFill>
              </a:rPr>
              <a:t>biochemical</a:t>
            </a:r>
            <a:r>
              <a:rPr lang="en-US" sz="2800" b="1" dirty="0"/>
              <a:t> control with SSA </a:t>
            </a:r>
            <a:r>
              <a:rPr lang="en-US" sz="2800" b="1" dirty="0" smtClean="0"/>
              <a:t>monotherapy.</a:t>
            </a:r>
          </a:p>
          <a:p>
            <a:pPr>
              <a:buFont typeface="Wingdings" panose="05000000000000000000" pitchFamily="2" charset="2"/>
              <a:buChar char="Ø"/>
            </a:pPr>
            <a:r>
              <a:rPr lang="en-US" sz="2800" b="1" dirty="0" smtClean="0"/>
              <a:t> </a:t>
            </a:r>
            <a:r>
              <a:rPr lang="en-US" sz="2800" b="1" dirty="0"/>
              <a:t>This indicates that benefit is limited for many </a:t>
            </a:r>
            <a:r>
              <a:rPr lang="en-US" sz="2800" b="1" dirty="0" smtClean="0"/>
              <a:t>patients treated </a:t>
            </a:r>
            <a:r>
              <a:rPr lang="en-US" sz="2800" b="1" dirty="0"/>
              <a:t>with SSAs and highlights the </a:t>
            </a:r>
            <a:r>
              <a:rPr lang="en-US" sz="2800" b="1" dirty="0">
                <a:solidFill>
                  <a:srgbClr val="FF0000"/>
                </a:solidFill>
              </a:rPr>
              <a:t>need</a:t>
            </a:r>
            <a:r>
              <a:rPr lang="en-US" sz="2800" b="1" dirty="0"/>
              <a:t> for </a:t>
            </a:r>
            <a:r>
              <a:rPr lang="en-US" sz="2800" b="1" dirty="0" smtClean="0"/>
              <a:t>improved options </a:t>
            </a:r>
            <a:r>
              <a:rPr lang="en-US" sz="2800" b="1" dirty="0"/>
              <a:t>for achieving</a:t>
            </a:r>
            <a:r>
              <a:rPr lang="en-US" sz="2800" b="1" dirty="0">
                <a:solidFill>
                  <a:srgbClr val="FF0000"/>
                </a:solidFill>
              </a:rPr>
              <a:t> long-term </a:t>
            </a:r>
            <a:r>
              <a:rPr lang="en-US" sz="2800" b="1" dirty="0"/>
              <a:t>disease </a:t>
            </a:r>
            <a:r>
              <a:rPr lang="en-US" sz="2800" b="1" dirty="0" smtClean="0"/>
              <a:t>control.</a:t>
            </a:r>
            <a:endParaRPr lang="en-US" sz="2800" b="1" dirty="0"/>
          </a:p>
        </p:txBody>
      </p:sp>
    </p:spTree>
    <p:extLst>
      <p:ext uri="{BB962C8B-B14F-4D97-AF65-F5344CB8AC3E}">
        <p14:creationId xmlns:p14="http://schemas.microsoft.com/office/powerpoint/2010/main" val="4158939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0"/>
            <a:ext cx="8534400" cy="148107"/>
          </a:xfrm>
        </p:spPr>
        <p:txBody>
          <a:bodyPr>
            <a:normAutofit fontScale="90000"/>
          </a:bodyPr>
          <a:lstStyle/>
          <a:p>
            <a:endParaRPr lang="en-US" dirty="0"/>
          </a:p>
        </p:txBody>
      </p:sp>
      <p:sp>
        <p:nvSpPr>
          <p:cNvPr id="3" name="Content Placeholder 2"/>
          <p:cNvSpPr>
            <a:spLocks noGrp="1"/>
          </p:cNvSpPr>
          <p:nvPr>
            <p:ph idx="1"/>
          </p:nvPr>
        </p:nvSpPr>
        <p:spPr>
          <a:xfrm>
            <a:off x="787243" y="115911"/>
            <a:ext cx="9721918" cy="6297768"/>
          </a:xfrm>
        </p:spPr>
        <p:txBody>
          <a:bodyPr>
            <a:noAutofit/>
          </a:bodyPr>
          <a:lstStyle/>
          <a:p>
            <a:pPr marL="0" indent="0">
              <a:buNone/>
            </a:pPr>
            <a:r>
              <a:rPr lang="en-US" sz="4400" b="1" i="1" dirty="0" smtClean="0">
                <a:solidFill>
                  <a:srgbClr val="FF0000"/>
                </a:solidFill>
              </a:rPr>
              <a:t>                          DAs</a:t>
            </a:r>
            <a:endParaRPr lang="en-US" sz="4400" b="1" i="1" dirty="0">
              <a:solidFill>
                <a:srgbClr val="FF0000"/>
              </a:solidFill>
            </a:endParaRPr>
          </a:p>
          <a:p>
            <a:pPr>
              <a:buFont typeface="Wingdings" panose="05000000000000000000" pitchFamily="2" charset="2"/>
              <a:buChar char="Ø"/>
            </a:pPr>
            <a:r>
              <a:rPr lang="en-US" sz="2800" b="1" dirty="0"/>
              <a:t>DAs bind selectively to dopamine-</a:t>
            </a:r>
            <a:r>
              <a:rPr lang="en-US" sz="2800" b="1" dirty="0">
                <a:solidFill>
                  <a:srgbClr val="FF0000"/>
                </a:solidFill>
              </a:rPr>
              <a:t>2 </a:t>
            </a:r>
            <a:r>
              <a:rPr lang="en-US" sz="2800" b="1" dirty="0" smtClean="0"/>
              <a:t>receptors expressed </a:t>
            </a:r>
            <a:r>
              <a:rPr lang="en-US" sz="2800" b="1" dirty="0"/>
              <a:t>on </a:t>
            </a:r>
            <a:r>
              <a:rPr lang="en-US" sz="2800" b="1" dirty="0" err="1"/>
              <a:t>somatotropic</a:t>
            </a:r>
            <a:r>
              <a:rPr lang="en-US" sz="2800" b="1" dirty="0"/>
              <a:t> pituitary cells </a:t>
            </a:r>
            <a:r>
              <a:rPr lang="en-US" sz="2800" b="1" dirty="0" smtClean="0"/>
              <a:t>.</a:t>
            </a:r>
          </a:p>
          <a:p>
            <a:pPr>
              <a:buFont typeface="Wingdings" panose="05000000000000000000" pitchFamily="2" charset="2"/>
              <a:buChar char="Ø"/>
            </a:pPr>
            <a:r>
              <a:rPr lang="en-US" sz="2800" b="1" dirty="0" smtClean="0"/>
              <a:t> </a:t>
            </a:r>
            <a:r>
              <a:rPr lang="en-US" sz="2800" b="1" dirty="0"/>
              <a:t>Two </a:t>
            </a:r>
            <a:r>
              <a:rPr lang="en-US" sz="2800" b="1" dirty="0" smtClean="0"/>
              <a:t>agents,</a:t>
            </a:r>
            <a:r>
              <a:rPr lang="en-US" sz="2800" b="1" u="sng" dirty="0" smtClean="0"/>
              <a:t> </a:t>
            </a:r>
            <a:r>
              <a:rPr lang="en-US" sz="2800" b="1" u="sng" dirty="0" err="1" smtClean="0"/>
              <a:t>bromocriptine</a:t>
            </a:r>
            <a:r>
              <a:rPr lang="en-US" sz="2800" b="1" u="sng" dirty="0" smtClean="0"/>
              <a:t> </a:t>
            </a:r>
            <a:r>
              <a:rPr lang="en-US" sz="2800" b="1" dirty="0"/>
              <a:t>and </a:t>
            </a:r>
            <a:r>
              <a:rPr lang="en-US" sz="2800" b="1" u="sng" dirty="0" err="1"/>
              <a:t>cabergoline</a:t>
            </a:r>
            <a:r>
              <a:rPr lang="en-US" sz="2800" b="1" dirty="0"/>
              <a:t>, are approved for </a:t>
            </a:r>
            <a:r>
              <a:rPr lang="en-US" sz="2800" b="1" dirty="0" smtClean="0"/>
              <a:t>treatment of </a:t>
            </a:r>
            <a:r>
              <a:rPr lang="en-US" sz="2800" b="1" dirty="0"/>
              <a:t>acromegaly. </a:t>
            </a:r>
            <a:endParaRPr lang="en-US" sz="2800" b="1" dirty="0" smtClean="0"/>
          </a:p>
          <a:p>
            <a:pPr>
              <a:buFont typeface="Wingdings" panose="05000000000000000000" pitchFamily="2" charset="2"/>
              <a:buChar char="Ø"/>
            </a:pPr>
            <a:r>
              <a:rPr lang="en-US" sz="2800" b="1" dirty="0" smtClean="0">
                <a:solidFill>
                  <a:srgbClr val="FF0000"/>
                </a:solidFill>
              </a:rPr>
              <a:t>Similar</a:t>
            </a:r>
            <a:r>
              <a:rPr lang="en-US" sz="2800" b="1" dirty="0" smtClean="0"/>
              <a:t> </a:t>
            </a:r>
            <a:r>
              <a:rPr lang="en-US" sz="2800" b="1" dirty="0"/>
              <a:t>to SSAs, disease activity after </a:t>
            </a:r>
            <a:r>
              <a:rPr lang="en-US" sz="2800" b="1" dirty="0" smtClean="0"/>
              <a:t>therapy with </a:t>
            </a:r>
            <a:r>
              <a:rPr lang="en-US" sz="2800" b="1" dirty="0"/>
              <a:t>DAs is monitored by long-term assessment </a:t>
            </a:r>
            <a:r>
              <a:rPr lang="en-US" sz="2800" b="1" dirty="0" smtClean="0"/>
              <a:t>of both </a:t>
            </a:r>
            <a:r>
              <a:rPr lang="en-US" sz="2800" b="1" dirty="0" smtClean="0">
                <a:solidFill>
                  <a:srgbClr val="FF0000"/>
                </a:solidFill>
              </a:rPr>
              <a:t>GH </a:t>
            </a:r>
            <a:r>
              <a:rPr lang="en-US" sz="2800" b="1" dirty="0" smtClean="0">
                <a:solidFill>
                  <a:schemeClr val="bg2"/>
                </a:solidFill>
              </a:rPr>
              <a:t>and </a:t>
            </a:r>
            <a:r>
              <a:rPr lang="en-US" sz="2800" b="1" dirty="0" smtClean="0">
                <a:solidFill>
                  <a:srgbClr val="FF0000"/>
                </a:solidFill>
              </a:rPr>
              <a:t>IGF1</a:t>
            </a:r>
            <a:r>
              <a:rPr lang="en-US" sz="2800" b="1" dirty="0" smtClean="0"/>
              <a:t>. </a:t>
            </a:r>
            <a:endParaRPr lang="en-US" sz="2800" b="1" dirty="0" smtClean="0">
              <a:solidFill>
                <a:srgbClr val="FF0000"/>
              </a:solidFill>
            </a:endParaRPr>
          </a:p>
          <a:p>
            <a:pPr>
              <a:buFont typeface="Wingdings" panose="05000000000000000000" pitchFamily="2" charset="2"/>
              <a:buChar char="Ø"/>
            </a:pPr>
            <a:r>
              <a:rPr lang="en-US" sz="2800" b="1" dirty="0" smtClean="0"/>
              <a:t> </a:t>
            </a:r>
            <a:r>
              <a:rPr lang="en-US" sz="2800" b="1" dirty="0"/>
              <a:t>However, the only guidance </a:t>
            </a:r>
            <a:r>
              <a:rPr lang="en-US" sz="2800" b="1" dirty="0" smtClean="0"/>
              <a:t>provided by </a:t>
            </a:r>
            <a:r>
              <a:rPr lang="en-US" sz="2800" b="1" dirty="0">
                <a:solidFill>
                  <a:srgbClr val="FF0000"/>
                </a:solidFill>
              </a:rPr>
              <a:t>AACE</a:t>
            </a:r>
            <a:r>
              <a:rPr lang="en-US" sz="2800" b="1" dirty="0"/>
              <a:t> regarding monitoring is measurement of </a:t>
            </a:r>
            <a:r>
              <a:rPr lang="en-US" sz="2800" b="1" dirty="0" smtClean="0">
                <a:solidFill>
                  <a:srgbClr val="FF0000"/>
                </a:solidFill>
              </a:rPr>
              <a:t>GH</a:t>
            </a:r>
            <a:r>
              <a:rPr lang="en-US" sz="2800" b="1" dirty="0" smtClean="0"/>
              <a:t>, </a:t>
            </a:r>
            <a:r>
              <a:rPr lang="en-US" sz="2800" b="1" dirty="0" smtClean="0">
                <a:solidFill>
                  <a:srgbClr val="FF0000"/>
                </a:solidFill>
              </a:rPr>
              <a:t>prolactin</a:t>
            </a:r>
            <a:r>
              <a:rPr lang="en-US" sz="2800" b="1" dirty="0"/>
              <a:t>, and </a:t>
            </a:r>
            <a:r>
              <a:rPr lang="en-US" sz="2800" b="1" dirty="0">
                <a:solidFill>
                  <a:srgbClr val="FF0000"/>
                </a:solidFill>
              </a:rPr>
              <a:t>IGF-1</a:t>
            </a:r>
            <a:r>
              <a:rPr lang="en-US" sz="2800" b="1" dirty="0"/>
              <a:t> levels </a:t>
            </a:r>
            <a:r>
              <a:rPr lang="en-US" sz="2800" b="1" dirty="0">
                <a:solidFill>
                  <a:srgbClr val="FF0000"/>
                </a:solidFill>
              </a:rPr>
              <a:t>4</a:t>
            </a:r>
            <a:r>
              <a:rPr lang="en-US" sz="2800" b="1" dirty="0"/>
              <a:t> to </a:t>
            </a:r>
            <a:r>
              <a:rPr lang="en-US" sz="2800" b="1" dirty="0">
                <a:solidFill>
                  <a:srgbClr val="FF0000"/>
                </a:solidFill>
              </a:rPr>
              <a:t>6</a:t>
            </a:r>
            <a:r>
              <a:rPr lang="en-US" sz="2800" b="1" dirty="0"/>
              <a:t> weeks after a </a:t>
            </a:r>
            <a:r>
              <a:rPr lang="en-US" sz="2800" b="1" u="sng" dirty="0"/>
              <a:t>dose </a:t>
            </a:r>
            <a:r>
              <a:rPr lang="en-US" sz="2800" b="1" u="sng" dirty="0" smtClean="0"/>
              <a:t>change</a:t>
            </a:r>
            <a:r>
              <a:rPr lang="en-US" sz="2800" b="1" dirty="0" smtClean="0"/>
              <a:t>.</a:t>
            </a:r>
            <a:endParaRPr lang="en-US" sz="2800" b="1" dirty="0"/>
          </a:p>
        </p:txBody>
      </p:sp>
    </p:spTree>
    <p:extLst>
      <p:ext uri="{BB962C8B-B14F-4D97-AF65-F5344CB8AC3E}">
        <p14:creationId xmlns:p14="http://schemas.microsoft.com/office/powerpoint/2010/main" val="3866968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748529"/>
            <a:ext cx="8534400" cy="109469"/>
          </a:xfrm>
        </p:spPr>
        <p:txBody>
          <a:bodyPr>
            <a:normAutofit fontScale="90000"/>
          </a:bodyPr>
          <a:lstStyle/>
          <a:p>
            <a:endParaRPr lang="en-US" dirty="0"/>
          </a:p>
        </p:txBody>
      </p:sp>
      <p:sp>
        <p:nvSpPr>
          <p:cNvPr id="3" name="Content Placeholder 2"/>
          <p:cNvSpPr>
            <a:spLocks noGrp="1"/>
          </p:cNvSpPr>
          <p:nvPr>
            <p:ph idx="1"/>
          </p:nvPr>
        </p:nvSpPr>
        <p:spPr>
          <a:xfrm>
            <a:off x="684212" y="399245"/>
            <a:ext cx="10378740" cy="5537916"/>
          </a:xfrm>
        </p:spPr>
        <p:txBody>
          <a:bodyPr>
            <a:noAutofit/>
          </a:bodyPr>
          <a:lstStyle/>
          <a:p>
            <a:pPr>
              <a:buFont typeface="Wingdings" panose="05000000000000000000" pitchFamily="2" charset="2"/>
              <a:buChar char="Ø"/>
            </a:pPr>
            <a:r>
              <a:rPr lang="en-US" sz="2800" b="1" dirty="0" err="1">
                <a:solidFill>
                  <a:srgbClr val="FF0000"/>
                </a:solidFill>
              </a:rPr>
              <a:t>Bromocriptine</a:t>
            </a:r>
            <a:r>
              <a:rPr lang="en-US" sz="2800" b="1" dirty="0"/>
              <a:t> is </a:t>
            </a:r>
            <a:r>
              <a:rPr lang="en-US" sz="2800" b="1" dirty="0">
                <a:solidFill>
                  <a:srgbClr val="FF0000"/>
                </a:solidFill>
              </a:rPr>
              <a:t>rarely</a:t>
            </a:r>
            <a:r>
              <a:rPr lang="en-US" sz="2800" b="1" dirty="0"/>
              <a:t> used because it is </a:t>
            </a:r>
            <a:r>
              <a:rPr lang="en-US" sz="2800" b="1" dirty="0" smtClean="0"/>
              <a:t>associated with </a:t>
            </a:r>
            <a:r>
              <a:rPr lang="en-US" sz="2800" b="1" dirty="0"/>
              <a:t>high incidence of </a:t>
            </a:r>
            <a:r>
              <a:rPr lang="en-US" sz="2800" b="1" dirty="0">
                <a:solidFill>
                  <a:srgbClr val="FF0000"/>
                </a:solidFill>
              </a:rPr>
              <a:t>side effects </a:t>
            </a:r>
            <a:r>
              <a:rPr lang="en-US" sz="2800" b="1" dirty="0"/>
              <a:t>and has </a:t>
            </a:r>
            <a:r>
              <a:rPr lang="en-US" sz="2800" b="1" dirty="0">
                <a:solidFill>
                  <a:srgbClr val="FF0000"/>
                </a:solidFill>
              </a:rPr>
              <a:t>limited</a:t>
            </a:r>
            <a:r>
              <a:rPr lang="en-US" sz="2800" b="1" dirty="0"/>
              <a:t> </a:t>
            </a:r>
            <a:r>
              <a:rPr lang="en-US" sz="2800" b="1" dirty="0" smtClean="0"/>
              <a:t>effectiveness in </a:t>
            </a:r>
            <a:r>
              <a:rPr lang="en-US" sz="2800" b="1" dirty="0"/>
              <a:t>achieving biochemical control despite its use </a:t>
            </a:r>
            <a:r>
              <a:rPr lang="en-US" sz="2800" b="1" dirty="0" smtClean="0"/>
              <a:t>at </a:t>
            </a:r>
            <a:r>
              <a:rPr lang="en-US" sz="2800" b="1" dirty="0" smtClean="0">
                <a:solidFill>
                  <a:srgbClr val="FF0000"/>
                </a:solidFill>
              </a:rPr>
              <a:t>high </a:t>
            </a:r>
            <a:r>
              <a:rPr lang="en-US" sz="2800" b="1" dirty="0"/>
              <a:t>doses </a:t>
            </a:r>
            <a:r>
              <a:rPr lang="en-US" sz="2800" b="1" dirty="0" smtClean="0"/>
              <a:t>.</a:t>
            </a:r>
          </a:p>
          <a:p>
            <a:pPr>
              <a:buFont typeface="Wingdings" panose="05000000000000000000" pitchFamily="2" charset="2"/>
              <a:buChar char="Ø"/>
            </a:pPr>
            <a:r>
              <a:rPr lang="en-US" sz="2800" b="1" dirty="0" smtClean="0">
                <a:solidFill>
                  <a:srgbClr val="FF0000"/>
                </a:solidFill>
              </a:rPr>
              <a:t> </a:t>
            </a:r>
            <a:r>
              <a:rPr lang="en-US" sz="2800" b="1" dirty="0" err="1">
                <a:solidFill>
                  <a:srgbClr val="FF0000"/>
                </a:solidFill>
              </a:rPr>
              <a:t>Cabergoline</a:t>
            </a:r>
            <a:r>
              <a:rPr lang="en-US" sz="2800" b="1" dirty="0">
                <a:solidFill>
                  <a:srgbClr val="FF0000"/>
                </a:solidFill>
              </a:rPr>
              <a:t> </a:t>
            </a:r>
            <a:r>
              <a:rPr lang="en-US" sz="2800" b="1" dirty="0"/>
              <a:t>is a more </a:t>
            </a:r>
            <a:r>
              <a:rPr lang="en-US" sz="2800" b="1" dirty="0">
                <a:solidFill>
                  <a:srgbClr val="FF0000"/>
                </a:solidFill>
              </a:rPr>
              <a:t>widely</a:t>
            </a:r>
            <a:r>
              <a:rPr lang="en-US" sz="2800" b="1" dirty="0"/>
              <a:t> used </a:t>
            </a:r>
            <a:r>
              <a:rPr lang="en-US" sz="2800" b="1" dirty="0" smtClean="0"/>
              <a:t>DA that </a:t>
            </a:r>
            <a:r>
              <a:rPr lang="en-US" sz="2800" b="1" dirty="0"/>
              <a:t>induces biochemical remission in many patients </a:t>
            </a:r>
            <a:r>
              <a:rPr lang="en-US" sz="2800" b="1" dirty="0" smtClean="0"/>
              <a:t>with</a:t>
            </a:r>
            <a:r>
              <a:rPr lang="en-US" sz="2800" b="1" dirty="0" smtClean="0">
                <a:solidFill>
                  <a:srgbClr val="FF0000"/>
                </a:solidFill>
              </a:rPr>
              <a:t> better </a:t>
            </a:r>
            <a:r>
              <a:rPr lang="en-US" sz="2800" b="1" dirty="0"/>
              <a:t>tolerability than </a:t>
            </a:r>
            <a:r>
              <a:rPr lang="en-US" sz="2800" b="1" dirty="0" err="1"/>
              <a:t>bromocriptine</a:t>
            </a:r>
            <a:r>
              <a:rPr lang="en-US" sz="2800" b="1" dirty="0"/>
              <a:t> </a:t>
            </a:r>
            <a:r>
              <a:rPr lang="en-US" sz="2800" b="1" dirty="0" smtClean="0"/>
              <a:t>.</a:t>
            </a:r>
          </a:p>
          <a:p>
            <a:pPr>
              <a:buFont typeface="Wingdings" panose="05000000000000000000" pitchFamily="2" charset="2"/>
              <a:buChar char="Ø"/>
            </a:pPr>
            <a:r>
              <a:rPr lang="en-US" sz="2800" b="1" dirty="0" smtClean="0"/>
              <a:t> </a:t>
            </a:r>
            <a:r>
              <a:rPr lang="en-US" sz="2800" b="1" dirty="0"/>
              <a:t>In </a:t>
            </a:r>
            <a:r>
              <a:rPr lang="en-US" sz="2800" b="1" dirty="0" smtClean="0"/>
              <a:t>clinical studies</a:t>
            </a:r>
            <a:r>
              <a:rPr lang="en-US" sz="2800" b="1" dirty="0"/>
              <a:t>, reduced GH and/or normal IGF-1 were </a:t>
            </a:r>
            <a:r>
              <a:rPr lang="en-US" sz="2800" b="1" dirty="0" smtClean="0"/>
              <a:t>reported in </a:t>
            </a:r>
            <a:r>
              <a:rPr lang="en-US" sz="2800" b="1" dirty="0"/>
              <a:t>approximately</a:t>
            </a:r>
            <a:r>
              <a:rPr lang="en-US" sz="2800" b="1" dirty="0">
                <a:solidFill>
                  <a:srgbClr val="FF0000"/>
                </a:solidFill>
              </a:rPr>
              <a:t> 50</a:t>
            </a:r>
            <a:r>
              <a:rPr lang="en-US" sz="2800" b="1" dirty="0"/>
              <a:t>% of </a:t>
            </a:r>
            <a:r>
              <a:rPr lang="en-US" sz="2800" b="1" dirty="0" err="1"/>
              <a:t>carbergoline</a:t>
            </a:r>
            <a:r>
              <a:rPr lang="en-US" sz="2800" b="1" dirty="0"/>
              <a:t>-treated </a:t>
            </a:r>
            <a:r>
              <a:rPr lang="en-US" sz="2800" b="1" dirty="0" smtClean="0"/>
              <a:t>patients, with </a:t>
            </a:r>
            <a:r>
              <a:rPr lang="en-US" sz="2800" b="1" dirty="0"/>
              <a:t>variable effects on tumor </a:t>
            </a:r>
            <a:r>
              <a:rPr lang="en-US" sz="2800" b="1" dirty="0" smtClean="0"/>
              <a:t>size.</a:t>
            </a:r>
            <a:endParaRPr lang="en-US" sz="2800" b="1" dirty="0"/>
          </a:p>
        </p:txBody>
      </p:sp>
    </p:spTree>
    <p:extLst>
      <p:ext uri="{BB962C8B-B14F-4D97-AF65-F5344CB8AC3E}">
        <p14:creationId xmlns:p14="http://schemas.microsoft.com/office/powerpoint/2010/main" val="1223503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1" y="6858000"/>
            <a:ext cx="8534400" cy="1282164"/>
          </a:xfrm>
        </p:spPr>
        <p:txBody>
          <a:bodyPr>
            <a:normAutofit/>
          </a:bodyPr>
          <a:lstStyle/>
          <a:p>
            <a:endParaRPr lang="en-US" dirty="0"/>
          </a:p>
        </p:txBody>
      </p:sp>
      <p:sp>
        <p:nvSpPr>
          <p:cNvPr id="3" name="Content Placeholder 2"/>
          <p:cNvSpPr>
            <a:spLocks noGrp="1"/>
          </p:cNvSpPr>
          <p:nvPr>
            <p:ph idx="1"/>
          </p:nvPr>
        </p:nvSpPr>
        <p:spPr>
          <a:xfrm>
            <a:off x="489397" y="656823"/>
            <a:ext cx="11243257" cy="5460642"/>
          </a:xfrm>
        </p:spPr>
        <p:txBody>
          <a:bodyPr>
            <a:noAutofit/>
          </a:bodyPr>
          <a:lstStyle/>
          <a:p>
            <a:pPr>
              <a:buFont typeface="Wingdings" panose="05000000000000000000" pitchFamily="2" charset="2"/>
              <a:buChar char="Ø"/>
            </a:pPr>
            <a:r>
              <a:rPr lang="en-US" sz="2800" b="1" dirty="0"/>
              <a:t>It is </a:t>
            </a:r>
            <a:r>
              <a:rPr lang="en-US" sz="2800" b="1" dirty="0" smtClean="0"/>
              <a:t>generally accepted </a:t>
            </a:r>
            <a:r>
              <a:rPr lang="en-US" sz="2800" b="1" dirty="0"/>
              <a:t>that DAs are </a:t>
            </a:r>
            <a:r>
              <a:rPr lang="en-US" sz="2800" b="1" dirty="0">
                <a:solidFill>
                  <a:srgbClr val="FF0000"/>
                </a:solidFill>
              </a:rPr>
              <a:t>less</a:t>
            </a:r>
            <a:r>
              <a:rPr lang="en-US" sz="2800" b="1" dirty="0"/>
              <a:t> effective than SSAs in </a:t>
            </a:r>
            <a:r>
              <a:rPr lang="en-US" sz="2800" b="1" dirty="0" smtClean="0"/>
              <a:t>achieving biochemical </a:t>
            </a:r>
            <a:r>
              <a:rPr lang="en-US" sz="2800" b="1" dirty="0"/>
              <a:t>control </a:t>
            </a:r>
            <a:r>
              <a:rPr lang="en-US" sz="2800" b="1" dirty="0" smtClean="0"/>
              <a:t>; </a:t>
            </a:r>
            <a:r>
              <a:rPr lang="en-US" sz="2800" b="1" dirty="0"/>
              <a:t>therefore, the </a:t>
            </a:r>
            <a:r>
              <a:rPr lang="en-US" sz="2800" b="1" dirty="0" smtClean="0"/>
              <a:t>recommended use </a:t>
            </a:r>
            <a:r>
              <a:rPr lang="en-US" sz="2800" b="1" dirty="0"/>
              <a:t>of DAs is limited to patients who have </a:t>
            </a:r>
            <a:r>
              <a:rPr lang="en-US" sz="2800" b="1" dirty="0">
                <a:solidFill>
                  <a:srgbClr val="FF0000"/>
                </a:solidFill>
              </a:rPr>
              <a:t>mild </a:t>
            </a:r>
            <a:r>
              <a:rPr lang="en-US" sz="2800" b="1" dirty="0" smtClean="0">
                <a:solidFill>
                  <a:srgbClr val="FF0000"/>
                </a:solidFill>
              </a:rPr>
              <a:t>disease </a:t>
            </a:r>
            <a:r>
              <a:rPr lang="en-US" sz="2800" b="1" dirty="0" smtClean="0"/>
              <a:t>(</a:t>
            </a:r>
            <a:r>
              <a:rPr lang="en-US" sz="2800" b="1" u="sng" dirty="0" smtClean="0"/>
              <a:t>modest </a:t>
            </a:r>
            <a:r>
              <a:rPr lang="en-US" sz="2800" b="1" u="sng" dirty="0"/>
              <a:t>elevations in GH and IGF-1</a:t>
            </a:r>
            <a:r>
              <a:rPr lang="en-US" sz="2800" b="1" dirty="0"/>
              <a:t>) </a:t>
            </a:r>
            <a:r>
              <a:rPr lang="en-US" sz="2800" b="1" dirty="0" smtClean="0"/>
              <a:t> </a:t>
            </a:r>
            <a:r>
              <a:rPr lang="en-US" sz="2800" b="1" dirty="0"/>
              <a:t>and </a:t>
            </a:r>
            <a:r>
              <a:rPr lang="en-US" sz="2800" b="1" dirty="0" smtClean="0"/>
              <a:t>those whose </a:t>
            </a:r>
            <a:r>
              <a:rPr lang="en-US" sz="2800" b="1" dirty="0"/>
              <a:t>disease is </a:t>
            </a:r>
            <a:r>
              <a:rPr lang="en-US" sz="2800" b="1" dirty="0">
                <a:solidFill>
                  <a:srgbClr val="FF0000"/>
                </a:solidFill>
              </a:rPr>
              <a:t>uncontrolled</a:t>
            </a:r>
            <a:r>
              <a:rPr lang="en-US" sz="2800" b="1" dirty="0"/>
              <a:t> by </a:t>
            </a:r>
            <a:r>
              <a:rPr lang="en-US" sz="2800" b="1" dirty="0">
                <a:solidFill>
                  <a:srgbClr val="FF0000"/>
                </a:solidFill>
              </a:rPr>
              <a:t>SSAs</a:t>
            </a:r>
            <a:r>
              <a:rPr lang="en-US" sz="2800" b="1" dirty="0"/>
              <a:t> </a:t>
            </a:r>
            <a:r>
              <a:rPr lang="en-US" sz="2800" b="1" dirty="0" smtClean="0"/>
              <a:t>.</a:t>
            </a:r>
          </a:p>
          <a:p>
            <a:pPr>
              <a:buFont typeface="Wingdings" panose="05000000000000000000" pitchFamily="2" charset="2"/>
              <a:buChar char="Ø"/>
            </a:pPr>
            <a:r>
              <a:rPr lang="en-US" sz="2800" b="1" dirty="0" smtClean="0"/>
              <a:t> Commonly reported </a:t>
            </a:r>
            <a:r>
              <a:rPr lang="en-US" sz="2800" b="1" dirty="0"/>
              <a:t>AEs associated with dopamine agonists </a:t>
            </a:r>
            <a:r>
              <a:rPr lang="en-US" sz="2800" b="1" dirty="0" smtClean="0"/>
              <a:t>include: </a:t>
            </a:r>
            <a:r>
              <a:rPr lang="en-US" sz="2800" b="1" u="sng" dirty="0" smtClean="0"/>
              <a:t>gastrointestinal</a:t>
            </a:r>
            <a:r>
              <a:rPr lang="en-US" sz="2800" b="1" dirty="0" smtClean="0"/>
              <a:t> </a:t>
            </a:r>
            <a:r>
              <a:rPr lang="en-US" sz="2800" b="1" dirty="0"/>
              <a:t>discomfort, </a:t>
            </a:r>
            <a:r>
              <a:rPr lang="en-US" sz="2800" b="1" u="sng" dirty="0"/>
              <a:t>headaches</a:t>
            </a:r>
            <a:r>
              <a:rPr lang="en-US" sz="2800" b="1" dirty="0"/>
              <a:t>, and </a:t>
            </a:r>
            <a:r>
              <a:rPr lang="en-US" sz="2800" b="1" u="sng" dirty="0" smtClean="0"/>
              <a:t>hypotension</a:t>
            </a:r>
            <a:r>
              <a:rPr lang="en-US" sz="2800" b="1" dirty="0" smtClean="0"/>
              <a:t>. </a:t>
            </a:r>
          </a:p>
          <a:p>
            <a:pPr>
              <a:buFont typeface="Wingdings" panose="05000000000000000000" pitchFamily="2" charset="2"/>
              <a:buChar char="Ø"/>
            </a:pPr>
            <a:r>
              <a:rPr lang="en-US" sz="2800" b="1" dirty="0" smtClean="0">
                <a:solidFill>
                  <a:srgbClr val="FF0000"/>
                </a:solidFill>
              </a:rPr>
              <a:t>Cardiac </a:t>
            </a:r>
            <a:r>
              <a:rPr lang="en-US" sz="2800" b="1" dirty="0">
                <a:solidFill>
                  <a:srgbClr val="FF0000"/>
                </a:solidFill>
              </a:rPr>
              <a:t>valve </a:t>
            </a:r>
            <a:r>
              <a:rPr lang="en-US" sz="2800" b="1" dirty="0"/>
              <a:t>disease has been reported with </a:t>
            </a:r>
            <a:r>
              <a:rPr lang="en-US" sz="2800" b="1" dirty="0">
                <a:solidFill>
                  <a:srgbClr val="FF0000"/>
                </a:solidFill>
              </a:rPr>
              <a:t>high </a:t>
            </a:r>
            <a:r>
              <a:rPr lang="en-US" sz="2800" b="1" dirty="0" smtClean="0"/>
              <a:t>doses of </a:t>
            </a:r>
            <a:r>
              <a:rPr lang="en-US" sz="2800" b="1" dirty="0" err="1"/>
              <a:t>cabergoline</a:t>
            </a:r>
            <a:r>
              <a:rPr lang="en-US" sz="2800" b="1" dirty="0"/>
              <a:t> in </a:t>
            </a:r>
            <a:r>
              <a:rPr lang="en-US" sz="2800" b="1" u="sng" dirty="0"/>
              <a:t>Parkinson’s disease</a:t>
            </a:r>
            <a:r>
              <a:rPr lang="en-US" sz="2800" b="1" dirty="0"/>
              <a:t>; however, </a:t>
            </a:r>
            <a:r>
              <a:rPr lang="en-US" sz="2800" b="1" dirty="0" smtClean="0"/>
              <a:t>whether this </a:t>
            </a:r>
            <a:r>
              <a:rPr lang="en-US" sz="2800" b="1" dirty="0"/>
              <a:t>event occurs in patients with </a:t>
            </a:r>
            <a:r>
              <a:rPr lang="en-US" sz="2800" b="1" dirty="0">
                <a:solidFill>
                  <a:srgbClr val="FF0000"/>
                </a:solidFill>
              </a:rPr>
              <a:t>acromegaly</a:t>
            </a:r>
            <a:r>
              <a:rPr lang="en-US" sz="2800" b="1" dirty="0"/>
              <a:t> </a:t>
            </a:r>
            <a:r>
              <a:rPr lang="en-US" sz="2800" b="1" dirty="0" smtClean="0"/>
              <a:t>remains </a:t>
            </a:r>
            <a:r>
              <a:rPr lang="en-US" sz="2800" b="1" dirty="0" smtClean="0">
                <a:solidFill>
                  <a:srgbClr val="FF0000"/>
                </a:solidFill>
              </a:rPr>
              <a:t>unclear</a:t>
            </a:r>
            <a:r>
              <a:rPr lang="en-US" sz="2800" b="1" dirty="0"/>
              <a:t>.</a:t>
            </a:r>
          </a:p>
        </p:txBody>
      </p:sp>
    </p:spTree>
    <p:extLst>
      <p:ext uri="{BB962C8B-B14F-4D97-AF65-F5344CB8AC3E}">
        <p14:creationId xmlns:p14="http://schemas.microsoft.com/office/powerpoint/2010/main" val="1844246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857999"/>
            <a:ext cx="8534400" cy="103031"/>
          </a:xfrm>
        </p:spPr>
        <p:txBody>
          <a:bodyPr>
            <a:normAutofit fontScale="90000"/>
          </a:bodyPr>
          <a:lstStyle/>
          <a:p>
            <a:endParaRPr lang="en-US"/>
          </a:p>
        </p:txBody>
      </p:sp>
      <p:sp>
        <p:nvSpPr>
          <p:cNvPr id="3" name="Content Placeholder 2"/>
          <p:cNvSpPr>
            <a:spLocks noGrp="1"/>
          </p:cNvSpPr>
          <p:nvPr>
            <p:ph idx="1"/>
          </p:nvPr>
        </p:nvSpPr>
        <p:spPr>
          <a:xfrm>
            <a:off x="684211" y="399244"/>
            <a:ext cx="10906775" cy="5924283"/>
          </a:xfrm>
        </p:spPr>
        <p:txBody>
          <a:bodyPr>
            <a:noAutofit/>
          </a:bodyPr>
          <a:lstStyle/>
          <a:p>
            <a:pPr marL="0" indent="0">
              <a:buNone/>
            </a:pPr>
            <a:r>
              <a:rPr lang="en-US" sz="6000" b="1" i="1" dirty="0">
                <a:solidFill>
                  <a:srgbClr val="FF0000"/>
                </a:solidFill>
              </a:rPr>
              <a:t> </a:t>
            </a:r>
            <a:r>
              <a:rPr lang="en-US" sz="6000" b="1" i="1" dirty="0" smtClean="0">
                <a:solidFill>
                  <a:srgbClr val="FF0000"/>
                </a:solidFill>
              </a:rPr>
              <a:t>                  GHRAs</a:t>
            </a:r>
            <a:endParaRPr lang="en-US" sz="6000" b="1" i="1" dirty="0">
              <a:solidFill>
                <a:srgbClr val="FF0000"/>
              </a:solidFill>
            </a:endParaRPr>
          </a:p>
          <a:p>
            <a:pPr marL="0" indent="0">
              <a:buNone/>
            </a:pPr>
            <a:r>
              <a:rPr lang="en-US" sz="2800" b="1" dirty="0" err="1">
                <a:solidFill>
                  <a:srgbClr val="FF0000"/>
                </a:solidFill>
              </a:rPr>
              <a:t>Pegvisomant</a:t>
            </a:r>
            <a:r>
              <a:rPr lang="en-US" sz="2800" b="1" dirty="0"/>
              <a:t> is a GHRA that is indicated for </a:t>
            </a:r>
            <a:r>
              <a:rPr lang="en-US" sz="2800" b="1" dirty="0" smtClean="0"/>
              <a:t>patients with </a:t>
            </a:r>
            <a:r>
              <a:rPr lang="en-US" sz="2800" b="1" dirty="0"/>
              <a:t>acromegaly </a:t>
            </a:r>
            <a:r>
              <a:rPr lang="en-US" sz="2800" b="1" dirty="0" smtClean="0"/>
              <a:t>who:</a:t>
            </a:r>
          </a:p>
          <a:p>
            <a:pPr marL="514350" indent="-514350">
              <a:buFont typeface="+mj-lt"/>
              <a:buAutoNum type="arabicPeriod"/>
            </a:pPr>
            <a:r>
              <a:rPr lang="en-US" sz="2800" b="1" dirty="0" smtClean="0"/>
              <a:t> </a:t>
            </a:r>
            <a:r>
              <a:rPr lang="en-US" sz="2800" b="1" dirty="0"/>
              <a:t>have </a:t>
            </a:r>
            <a:r>
              <a:rPr lang="en-US" sz="2800" b="1" dirty="0">
                <a:solidFill>
                  <a:srgbClr val="FF0000"/>
                </a:solidFill>
              </a:rPr>
              <a:t>inadequate</a:t>
            </a:r>
            <a:r>
              <a:rPr lang="en-US" sz="2800" b="1" dirty="0"/>
              <a:t> response to </a:t>
            </a:r>
            <a:r>
              <a:rPr lang="en-US" sz="2800" b="1" u="sng" dirty="0" smtClean="0"/>
              <a:t>surgery</a:t>
            </a:r>
            <a:r>
              <a:rPr lang="en-US" sz="2800" b="1" dirty="0" smtClean="0"/>
              <a:t> or </a:t>
            </a:r>
            <a:r>
              <a:rPr lang="en-US" sz="2800" b="1" u="sng" dirty="0"/>
              <a:t>radiation therapy </a:t>
            </a:r>
            <a:r>
              <a:rPr lang="en-US" sz="2800" b="1" dirty="0">
                <a:solidFill>
                  <a:srgbClr val="FF0000"/>
                </a:solidFill>
              </a:rPr>
              <a:t>or </a:t>
            </a:r>
            <a:endParaRPr lang="en-US" sz="2800" b="1" dirty="0" smtClean="0">
              <a:solidFill>
                <a:srgbClr val="FF0000"/>
              </a:solidFill>
            </a:endParaRPr>
          </a:p>
          <a:p>
            <a:pPr marL="514350" indent="-514350">
              <a:buFont typeface="+mj-lt"/>
              <a:buAutoNum type="arabicPeriod"/>
            </a:pPr>
            <a:r>
              <a:rPr lang="en-US" sz="2800" b="1" dirty="0" smtClean="0"/>
              <a:t>for </a:t>
            </a:r>
            <a:r>
              <a:rPr lang="en-US" sz="2800" b="1" dirty="0"/>
              <a:t>whom these therapies are </a:t>
            </a:r>
            <a:r>
              <a:rPr lang="en-US" sz="2800" b="1" dirty="0" smtClean="0">
                <a:solidFill>
                  <a:srgbClr val="FF0000"/>
                </a:solidFill>
              </a:rPr>
              <a:t>not</a:t>
            </a:r>
            <a:r>
              <a:rPr lang="en-US" sz="2800" b="1" dirty="0" smtClean="0"/>
              <a:t> appropriate </a:t>
            </a:r>
          </a:p>
          <a:p>
            <a:pPr>
              <a:buFont typeface="Wingdings" panose="05000000000000000000" pitchFamily="2" charset="2"/>
              <a:buChar char="Ø"/>
            </a:pPr>
            <a:r>
              <a:rPr lang="en-US" sz="2800" b="1" dirty="0" smtClean="0"/>
              <a:t> </a:t>
            </a:r>
            <a:r>
              <a:rPr lang="en-US" sz="2800" b="1" dirty="0"/>
              <a:t>Unlike SSAs and DAs, </a:t>
            </a:r>
            <a:r>
              <a:rPr lang="en-US" sz="2800" b="1" dirty="0" err="1" smtClean="0"/>
              <a:t>pegvisomant</a:t>
            </a:r>
            <a:r>
              <a:rPr lang="en-US" sz="2800" b="1" dirty="0"/>
              <a:t> </a:t>
            </a:r>
            <a:r>
              <a:rPr lang="en-US" sz="2800" b="1" dirty="0" smtClean="0"/>
              <a:t>does </a:t>
            </a:r>
            <a:r>
              <a:rPr lang="en-US" sz="2800" b="1" dirty="0">
                <a:solidFill>
                  <a:srgbClr val="FF0000"/>
                </a:solidFill>
              </a:rPr>
              <a:t>not </a:t>
            </a:r>
            <a:r>
              <a:rPr lang="en-US" sz="2800" b="1" dirty="0"/>
              <a:t>target pituitary </a:t>
            </a:r>
            <a:r>
              <a:rPr lang="en-US" sz="2800" b="1" dirty="0" err="1"/>
              <a:t>somatotroph</a:t>
            </a:r>
            <a:r>
              <a:rPr lang="en-US" sz="2800" b="1" dirty="0">
                <a:solidFill>
                  <a:srgbClr val="FF0000"/>
                </a:solidFill>
              </a:rPr>
              <a:t> tumors </a:t>
            </a:r>
            <a:r>
              <a:rPr lang="en-US" sz="2800" b="1" dirty="0"/>
              <a:t>and does </a:t>
            </a:r>
            <a:r>
              <a:rPr lang="en-US" sz="2800" b="1" dirty="0" smtClean="0">
                <a:solidFill>
                  <a:srgbClr val="FF0000"/>
                </a:solidFill>
              </a:rPr>
              <a:t>not reduce </a:t>
            </a:r>
            <a:r>
              <a:rPr lang="en-US" sz="2800" b="1" dirty="0"/>
              <a:t>GH production. </a:t>
            </a:r>
            <a:endParaRPr lang="en-US" sz="2800" b="1" dirty="0" smtClean="0"/>
          </a:p>
          <a:p>
            <a:pPr>
              <a:buFont typeface="Wingdings" panose="05000000000000000000" pitchFamily="2" charset="2"/>
              <a:buChar char="Ø"/>
            </a:pPr>
            <a:r>
              <a:rPr lang="en-US" sz="2800" b="1" dirty="0" smtClean="0"/>
              <a:t>Rather</a:t>
            </a:r>
            <a:r>
              <a:rPr lang="en-US" sz="2800" b="1" dirty="0"/>
              <a:t>, </a:t>
            </a:r>
            <a:r>
              <a:rPr lang="en-US" sz="2800" b="1" dirty="0" err="1"/>
              <a:t>pegvisomant</a:t>
            </a:r>
            <a:r>
              <a:rPr lang="en-US" sz="2800" b="1" dirty="0"/>
              <a:t> </a:t>
            </a:r>
            <a:r>
              <a:rPr lang="en-US" sz="2800" b="1" dirty="0">
                <a:solidFill>
                  <a:srgbClr val="FF0000"/>
                </a:solidFill>
              </a:rPr>
              <a:t>blocks</a:t>
            </a:r>
            <a:r>
              <a:rPr lang="en-US" sz="2800" b="1" dirty="0"/>
              <a:t> </a:t>
            </a:r>
            <a:r>
              <a:rPr lang="en-US" sz="2800" b="1" dirty="0" smtClean="0"/>
              <a:t>the </a:t>
            </a:r>
            <a:r>
              <a:rPr lang="en-US" sz="2800" b="1" dirty="0">
                <a:solidFill>
                  <a:srgbClr val="FF0000"/>
                </a:solidFill>
              </a:rPr>
              <a:t>effects</a:t>
            </a:r>
            <a:r>
              <a:rPr lang="en-US" sz="2800" b="1" dirty="0"/>
              <a:t> of excess GH, resulting </a:t>
            </a:r>
            <a:r>
              <a:rPr lang="en-US" sz="2800" b="1" dirty="0" err="1" smtClean="0">
                <a:solidFill>
                  <a:srgbClr val="FF0000"/>
                </a:solidFill>
              </a:rPr>
              <a:t>indecreased</a:t>
            </a:r>
            <a:r>
              <a:rPr lang="en-US" sz="2800" b="1" dirty="0" smtClean="0">
                <a:solidFill>
                  <a:srgbClr val="FF0000"/>
                </a:solidFill>
              </a:rPr>
              <a:t> IGF-1</a:t>
            </a:r>
            <a:r>
              <a:rPr lang="en-US" sz="2800" b="1" dirty="0" smtClean="0"/>
              <a:t>.</a:t>
            </a:r>
          </a:p>
        </p:txBody>
      </p:sp>
    </p:spTree>
    <p:extLst>
      <p:ext uri="{BB962C8B-B14F-4D97-AF65-F5344CB8AC3E}">
        <p14:creationId xmlns:p14="http://schemas.microsoft.com/office/powerpoint/2010/main" val="40867512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709892"/>
            <a:ext cx="8534400" cy="148107"/>
          </a:xfrm>
        </p:spPr>
        <p:txBody>
          <a:bodyPr>
            <a:normAutofit fontScale="90000"/>
          </a:bodyPr>
          <a:lstStyle/>
          <a:p>
            <a:endParaRPr lang="en-US" dirty="0"/>
          </a:p>
        </p:txBody>
      </p:sp>
      <p:sp>
        <p:nvSpPr>
          <p:cNvPr id="3" name="Content Placeholder 2"/>
          <p:cNvSpPr>
            <a:spLocks noGrp="1"/>
          </p:cNvSpPr>
          <p:nvPr>
            <p:ph idx="1"/>
          </p:nvPr>
        </p:nvSpPr>
        <p:spPr>
          <a:xfrm>
            <a:off x="684213" y="1303986"/>
            <a:ext cx="11035562" cy="3615267"/>
          </a:xfrm>
        </p:spPr>
        <p:txBody>
          <a:bodyPr>
            <a:normAutofit/>
          </a:bodyPr>
          <a:lstStyle/>
          <a:p>
            <a:pPr>
              <a:buFont typeface="Wingdings" panose="05000000000000000000" pitchFamily="2" charset="2"/>
              <a:buChar char="Ø"/>
            </a:pPr>
            <a:r>
              <a:rPr lang="en-US" sz="3200" b="1" dirty="0" smtClean="0"/>
              <a:t>Because </a:t>
            </a:r>
            <a:r>
              <a:rPr lang="en-US" sz="3200" b="1" dirty="0">
                <a:solidFill>
                  <a:srgbClr val="FF0000"/>
                </a:solidFill>
              </a:rPr>
              <a:t>GH</a:t>
            </a:r>
            <a:r>
              <a:rPr lang="en-US" sz="3200" b="1" dirty="0"/>
              <a:t> secretion is </a:t>
            </a:r>
            <a:r>
              <a:rPr lang="en-US" sz="3200" b="1" dirty="0">
                <a:solidFill>
                  <a:srgbClr val="FF0000"/>
                </a:solidFill>
              </a:rPr>
              <a:t>not</a:t>
            </a:r>
            <a:r>
              <a:rPr lang="en-US" sz="3200" b="1" dirty="0"/>
              <a:t> inhibited by </a:t>
            </a:r>
            <a:r>
              <a:rPr lang="en-US" sz="3200" b="1" dirty="0" err="1"/>
              <a:t>pegvisomant</a:t>
            </a:r>
            <a:r>
              <a:rPr lang="en-US" sz="3200" b="1" dirty="0"/>
              <a:t>, it is </a:t>
            </a:r>
            <a:r>
              <a:rPr lang="en-US" sz="3200" b="1" dirty="0">
                <a:solidFill>
                  <a:srgbClr val="FF0000"/>
                </a:solidFill>
              </a:rPr>
              <a:t>unsuitable</a:t>
            </a:r>
            <a:r>
              <a:rPr lang="en-US" sz="3200" b="1" dirty="0"/>
              <a:t> as a marker for disease </a:t>
            </a:r>
            <a:r>
              <a:rPr lang="en-US" sz="3200" b="1" dirty="0">
                <a:solidFill>
                  <a:srgbClr val="FF0000"/>
                </a:solidFill>
              </a:rPr>
              <a:t>monitoring</a:t>
            </a:r>
            <a:r>
              <a:rPr lang="en-US" sz="3200" b="1" dirty="0"/>
              <a:t>, and </a:t>
            </a:r>
            <a:r>
              <a:rPr lang="en-US" sz="3200" b="1" dirty="0">
                <a:solidFill>
                  <a:srgbClr val="FF0000"/>
                </a:solidFill>
              </a:rPr>
              <a:t>only</a:t>
            </a:r>
            <a:r>
              <a:rPr lang="en-US" sz="3200" b="1" dirty="0"/>
              <a:t> </a:t>
            </a:r>
            <a:r>
              <a:rPr lang="en-US" sz="3200" b="1" dirty="0">
                <a:solidFill>
                  <a:srgbClr val="FF0000"/>
                </a:solidFill>
              </a:rPr>
              <a:t>IGF-1</a:t>
            </a:r>
            <a:r>
              <a:rPr lang="en-US" sz="3200" b="1" dirty="0"/>
              <a:t> </a:t>
            </a:r>
            <a:r>
              <a:rPr lang="en-US" sz="2800" b="1" dirty="0"/>
              <a:t>assessment</a:t>
            </a:r>
            <a:r>
              <a:rPr lang="en-US" sz="3200" b="1" dirty="0"/>
              <a:t> is recommended to measure disease </a:t>
            </a:r>
            <a:r>
              <a:rPr lang="en-US" sz="3200" b="1" dirty="0" smtClean="0"/>
              <a:t>control.</a:t>
            </a:r>
            <a:endParaRPr lang="en-US" sz="3200" b="1" dirty="0"/>
          </a:p>
        </p:txBody>
      </p:sp>
    </p:spTree>
    <p:extLst>
      <p:ext uri="{BB962C8B-B14F-4D97-AF65-F5344CB8AC3E}">
        <p14:creationId xmlns:p14="http://schemas.microsoft.com/office/powerpoint/2010/main" val="474227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7999"/>
            <a:ext cx="8534400" cy="122349"/>
          </a:xfrm>
        </p:spPr>
        <p:txBody>
          <a:bodyPr>
            <a:normAutofit fontScale="90000"/>
          </a:bodyPr>
          <a:lstStyle/>
          <a:p>
            <a:endParaRPr lang="en-US" dirty="0"/>
          </a:p>
        </p:txBody>
      </p:sp>
      <p:sp>
        <p:nvSpPr>
          <p:cNvPr id="3" name="Content Placeholder 2"/>
          <p:cNvSpPr>
            <a:spLocks noGrp="1"/>
          </p:cNvSpPr>
          <p:nvPr>
            <p:ph idx="1"/>
          </p:nvPr>
        </p:nvSpPr>
        <p:spPr>
          <a:xfrm>
            <a:off x="684211" y="685800"/>
            <a:ext cx="10700713" cy="5689241"/>
          </a:xfrm>
        </p:spPr>
        <p:txBody>
          <a:bodyPr>
            <a:noAutofit/>
          </a:bodyPr>
          <a:lstStyle/>
          <a:p>
            <a:pPr>
              <a:buFont typeface="Wingdings" panose="05000000000000000000" pitchFamily="2" charset="2"/>
              <a:buChar char="Ø"/>
            </a:pPr>
            <a:r>
              <a:rPr lang="en-US" sz="3200" b="1" dirty="0"/>
              <a:t>Currently, there </a:t>
            </a:r>
            <a:r>
              <a:rPr lang="en-US" sz="3200" b="1" dirty="0" smtClean="0"/>
              <a:t>are </a:t>
            </a:r>
            <a:r>
              <a:rPr lang="en-US" sz="3200" b="1" dirty="0" smtClean="0">
                <a:solidFill>
                  <a:srgbClr val="FF0000"/>
                </a:solidFill>
              </a:rPr>
              <a:t>no</a:t>
            </a:r>
            <a:r>
              <a:rPr lang="en-US" sz="3200" b="1" dirty="0" smtClean="0"/>
              <a:t> </a:t>
            </a:r>
            <a:r>
              <a:rPr lang="en-US" sz="3200" b="1" dirty="0"/>
              <a:t>specific guidelines on the </a:t>
            </a:r>
            <a:r>
              <a:rPr lang="en-US" sz="3200" b="1" dirty="0">
                <a:solidFill>
                  <a:srgbClr val="FF0000"/>
                </a:solidFill>
              </a:rPr>
              <a:t>frequency</a:t>
            </a:r>
            <a:r>
              <a:rPr lang="en-US" sz="3200" b="1" dirty="0"/>
              <a:t> of IGF-1 </a:t>
            </a:r>
            <a:r>
              <a:rPr lang="en-US" sz="3200" b="1" dirty="0" smtClean="0"/>
              <a:t>testing in </a:t>
            </a:r>
            <a:r>
              <a:rPr lang="en-US" sz="3200" b="1" dirty="0"/>
              <a:t>patients treated with </a:t>
            </a:r>
            <a:r>
              <a:rPr lang="en-US" sz="3200" b="1" dirty="0" err="1"/>
              <a:t>pegvisomant</a:t>
            </a:r>
            <a:r>
              <a:rPr lang="en-US" sz="3200" b="1" dirty="0"/>
              <a:t> </a:t>
            </a:r>
            <a:r>
              <a:rPr lang="en-US" sz="3200" b="1" dirty="0" smtClean="0"/>
              <a:t>.</a:t>
            </a:r>
          </a:p>
          <a:p>
            <a:pPr>
              <a:buFont typeface="Wingdings" panose="05000000000000000000" pitchFamily="2" charset="2"/>
              <a:buChar char="Ø"/>
            </a:pPr>
            <a:r>
              <a:rPr lang="en-US" sz="3200" b="1" dirty="0" smtClean="0"/>
              <a:t> </a:t>
            </a:r>
            <a:r>
              <a:rPr lang="en-US" sz="3200" b="1" dirty="0">
                <a:solidFill>
                  <a:srgbClr val="FF0000"/>
                </a:solidFill>
              </a:rPr>
              <a:t>AACE </a:t>
            </a:r>
            <a:r>
              <a:rPr lang="en-US" sz="3200" b="1" dirty="0" smtClean="0"/>
              <a:t>and </a:t>
            </a:r>
            <a:r>
              <a:rPr lang="en-US" sz="3200" b="1" dirty="0" smtClean="0">
                <a:solidFill>
                  <a:srgbClr val="FF0000"/>
                </a:solidFill>
              </a:rPr>
              <a:t>ENDO</a:t>
            </a:r>
            <a:r>
              <a:rPr lang="en-US" sz="3200" b="1" dirty="0" smtClean="0"/>
              <a:t> </a:t>
            </a:r>
            <a:r>
              <a:rPr lang="en-US" sz="3200" b="1" dirty="0"/>
              <a:t>guidelines </a:t>
            </a:r>
            <a:r>
              <a:rPr lang="en-US" sz="3200" b="1" dirty="0" smtClean="0"/>
              <a:t>recommend:</a:t>
            </a:r>
          </a:p>
          <a:p>
            <a:pPr marL="0" indent="0">
              <a:buNone/>
            </a:pPr>
            <a:r>
              <a:rPr lang="en-US" sz="3200" b="1" dirty="0" smtClean="0">
                <a:solidFill>
                  <a:srgbClr val="FF0000"/>
                </a:solidFill>
              </a:rPr>
              <a:t>regular</a:t>
            </a:r>
            <a:r>
              <a:rPr lang="en-US" sz="3200" b="1" dirty="0" smtClean="0"/>
              <a:t> </a:t>
            </a:r>
            <a:r>
              <a:rPr lang="en-US" sz="3200" b="1" dirty="0"/>
              <a:t>monitoring for </a:t>
            </a:r>
            <a:r>
              <a:rPr lang="en-US" sz="3200" b="1" dirty="0" smtClean="0"/>
              <a:t>pituitary </a:t>
            </a:r>
            <a:r>
              <a:rPr lang="en-US" sz="3200" b="1" dirty="0" smtClean="0">
                <a:solidFill>
                  <a:srgbClr val="FF0000"/>
                </a:solidFill>
              </a:rPr>
              <a:t>tumor </a:t>
            </a:r>
            <a:r>
              <a:rPr lang="en-US" sz="3200" b="1" dirty="0">
                <a:solidFill>
                  <a:srgbClr val="FF0000"/>
                </a:solidFill>
              </a:rPr>
              <a:t>growth </a:t>
            </a:r>
            <a:r>
              <a:rPr lang="en-US" sz="3200" b="1" dirty="0" smtClean="0">
                <a:solidFill>
                  <a:srgbClr val="FF0000"/>
                </a:solidFill>
              </a:rPr>
              <a:t> </a:t>
            </a:r>
            <a:r>
              <a:rPr lang="en-US" sz="3200" b="1" dirty="0"/>
              <a:t>because tumor enlargement </a:t>
            </a:r>
            <a:r>
              <a:rPr lang="en-US" sz="3200" b="1" dirty="0" smtClean="0"/>
              <a:t>has been </a:t>
            </a:r>
            <a:r>
              <a:rPr lang="en-US" sz="3200" b="1" dirty="0"/>
              <a:t>reported in patients treated with </a:t>
            </a:r>
            <a:r>
              <a:rPr lang="en-US" sz="3200" b="1" dirty="0" err="1"/>
              <a:t>pegvisomant</a:t>
            </a:r>
            <a:r>
              <a:rPr lang="en-US" sz="3200" b="1" dirty="0"/>
              <a:t> </a:t>
            </a:r>
            <a:r>
              <a:rPr lang="en-US" sz="3200" b="1" dirty="0" smtClean="0"/>
              <a:t>.</a:t>
            </a:r>
          </a:p>
          <a:p>
            <a:pPr>
              <a:buFont typeface="Wingdings" panose="05000000000000000000" pitchFamily="2" charset="2"/>
              <a:buChar char="Ø"/>
            </a:pPr>
            <a:r>
              <a:rPr lang="en-US" sz="3200" b="1" dirty="0" smtClean="0"/>
              <a:t> However</a:t>
            </a:r>
            <a:r>
              <a:rPr lang="en-US" sz="3200" b="1" dirty="0"/>
              <a:t>, these results are</a:t>
            </a:r>
            <a:r>
              <a:rPr lang="en-US" sz="3200" b="1" u="sng" dirty="0"/>
              <a:t> unconfirmed</a:t>
            </a:r>
            <a:r>
              <a:rPr lang="en-US" sz="3200" b="1" dirty="0"/>
              <a:t>, and changes </a:t>
            </a:r>
            <a:r>
              <a:rPr lang="en-US" sz="3200" b="1" dirty="0" smtClean="0"/>
              <a:t>in tumor </a:t>
            </a:r>
            <a:r>
              <a:rPr lang="en-US" sz="3200" b="1" dirty="0"/>
              <a:t>volume are </a:t>
            </a:r>
            <a:r>
              <a:rPr lang="en-US" sz="3200" b="1" dirty="0">
                <a:solidFill>
                  <a:srgbClr val="FF0000"/>
                </a:solidFill>
              </a:rPr>
              <a:t>not</a:t>
            </a:r>
            <a:r>
              <a:rPr lang="en-US" sz="3200" b="1" dirty="0"/>
              <a:t> considered clinically </a:t>
            </a:r>
            <a:r>
              <a:rPr lang="en-US" sz="3200" b="1" dirty="0" smtClean="0">
                <a:solidFill>
                  <a:srgbClr val="FF0000"/>
                </a:solidFill>
              </a:rPr>
              <a:t>significant</a:t>
            </a:r>
            <a:r>
              <a:rPr lang="en-US" sz="3200" b="1" dirty="0" smtClean="0"/>
              <a:t>. </a:t>
            </a:r>
            <a:endParaRPr lang="en-US" sz="3200" b="1" dirty="0"/>
          </a:p>
        </p:txBody>
      </p:sp>
    </p:spTree>
    <p:extLst>
      <p:ext uri="{BB962C8B-B14F-4D97-AF65-F5344CB8AC3E}">
        <p14:creationId xmlns:p14="http://schemas.microsoft.com/office/powerpoint/2010/main" val="2351455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12280"/>
            <a:ext cx="8534400" cy="45719"/>
          </a:xfrm>
        </p:spPr>
        <p:txBody>
          <a:bodyPr>
            <a:normAutofit fontScale="90000"/>
          </a:bodyPr>
          <a:lstStyle/>
          <a:p>
            <a:endParaRPr lang="en-US" dirty="0"/>
          </a:p>
        </p:txBody>
      </p:sp>
      <p:sp>
        <p:nvSpPr>
          <p:cNvPr id="3" name="Content Placeholder 2"/>
          <p:cNvSpPr>
            <a:spLocks noGrp="1"/>
          </p:cNvSpPr>
          <p:nvPr>
            <p:ph idx="1"/>
          </p:nvPr>
        </p:nvSpPr>
        <p:spPr>
          <a:xfrm>
            <a:off x="684211" y="-115909"/>
            <a:ext cx="10404499" cy="6516710"/>
          </a:xfrm>
        </p:spPr>
        <p:txBody>
          <a:bodyPr>
            <a:noAutofit/>
          </a:bodyPr>
          <a:lstStyle/>
          <a:p>
            <a:pPr>
              <a:buFont typeface="Wingdings" panose="05000000000000000000" pitchFamily="2" charset="2"/>
              <a:buChar char="Ø"/>
            </a:pPr>
            <a:r>
              <a:rPr lang="en-US" sz="2800" b="1" u="sng" dirty="0">
                <a:solidFill>
                  <a:srgbClr val="FF0000"/>
                </a:solidFill>
              </a:rPr>
              <a:t>Abnormal liver function test </a:t>
            </a:r>
            <a:r>
              <a:rPr lang="en-US" sz="2800" b="1" dirty="0">
                <a:solidFill>
                  <a:schemeClr val="bg1"/>
                </a:solidFill>
              </a:rPr>
              <a:t>(LFT) </a:t>
            </a:r>
            <a:r>
              <a:rPr lang="en-US" sz="2800" b="1" dirty="0"/>
              <a:t>results are one </a:t>
            </a:r>
            <a:r>
              <a:rPr lang="en-US" sz="2800" b="1" dirty="0" smtClean="0"/>
              <a:t>of the </a:t>
            </a:r>
            <a:r>
              <a:rPr lang="en-US" sz="2800" b="1" dirty="0">
                <a:solidFill>
                  <a:srgbClr val="FF0000"/>
                </a:solidFill>
              </a:rPr>
              <a:t>most</a:t>
            </a:r>
            <a:r>
              <a:rPr lang="en-US" sz="2800" b="1" dirty="0"/>
              <a:t> commonly reported</a:t>
            </a:r>
            <a:r>
              <a:rPr lang="en-US" sz="2800" b="1" dirty="0">
                <a:solidFill>
                  <a:srgbClr val="FF0000"/>
                </a:solidFill>
              </a:rPr>
              <a:t> AEs</a:t>
            </a:r>
            <a:r>
              <a:rPr lang="en-US" sz="2800" b="1" dirty="0"/>
              <a:t>, and approximately </a:t>
            </a:r>
            <a:r>
              <a:rPr lang="en-US" sz="2800" b="1" dirty="0" smtClean="0">
                <a:solidFill>
                  <a:srgbClr val="FF0000"/>
                </a:solidFill>
              </a:rPr>
              <a:t>5</a:t>
            </a:r>
            <a:r>
              <a:rPr lang="en-US" sz="2800" b="1" dirty="0" smtClean="0"/>
              <a:t>% of </a:t>
            </a:r>
            <a:r>
              <a:rPr lang="en-US" sz="2800" b="1" dirty="0"/>
              <a:t>patients treated with </a:t>
            </a:r>
            <a:r>
              <a:rPr lang="en-US" sz="2800" b="1" dirty="0" err="1"/>
              <a:t>pegvisomant</a:t>
            </a:r>
            <a:r>
              <a:rPr lang="en-US" sz="2800" b="1" dirty="0"/>
              <a:t> have been reported </a:t>
            </a:r>
            <a:r>
              <a:rPr lang="en-US" sz="2800" b="1" dirty="0" smtClean="0"/>
              <a:t>to have </a:t>
            </a:r>
            <a:r>
              <a:rPr lang="en-US" sz="2800" b="1" dirty="0"/>
              <a:t>transaminase levels </a:t>
            </a:r>
            <a:r>
              <a:rPr lang="en-US" sz="2800" b="1" dirty="0" smtClean="0">
                <a:solidFill>
                  <a:srgbClr val="FF0000"/>
                </a:solidFill>
              </a:rPr>
              <a:t>three </a:t>
            </a:r>
            <a:r>
              <a:rPr lang="en-US" sz="2800" b="1" dirty="0" smtClean="0"/>
              <a:t>fold </a:t>
            </a:r>
            <a:r>
              <a:rPr lang="en-US" sz="2800" b="1" dirty="0"/>
              <a:t>greater than normal </a:t>
            </a:r>
            <a:r>
              <a:rPr lang="en-US" sz="2800" b="1" dirty="0" smtClean="0"/>
              <a:t>.</a:t>
            </a:r>
          </a:p>
          <a:p>
            <a:pPr>
              <a:buFont typeface="Wingdings" panose="05000000000000000000" pitchFamily="2" charset="2"/>
              <a:buChar char="Ø"/>
            </a:pPr>
            <a:r>
              <a:rPr lang="en-US" sz="2800" b="1" dirty="0" smtClean="0"/>
              <a:t>In </a:t>
            </a:r>
            <a:r>
              <a:rPr lang="en-US" sz="2800" b="1" dirty="0"/>
              <a:t>some cases,</a:t>
            </a:r>
            <a:r>
              <a:rPr lang="en-US" sz="2800" b="1" dirty="0">
                <a:solidFill>
                  <a:srgbClr val="FF0000"/>
                </a:solidFill>
              </a:rPr>
              <a:t> improved </a:t>
            </a:r>
            <a:r>
              <a:rPr lang="en-US" sz="2800" b="1" dirty="0"/>
              <a:t>LFTs have been observed </a:t>
            </a:r>
            <a:r>
              <a:rPr lang="en-US" sz="2800" b="1" dirty="0" smtClean="0"/>
              <a:t>with </a:t>
            </a:r>
            <a:r>
              <a:rPr lang="en-US" sz="2800" b="1" u="sng" dirty="0" smtClean="0"/>
              <a:t>continuation</a:t>
            </a:r>
            <a:r>
              <a:rPr lang="en-US" sz="2800" b="1" dirty="0" smtClean="0"/>
              <a:t> </a:t>
            </a:r>
            <a:r>
              <a:rPr lang="en-US" sz="2800" b="1" dirty="0"/>
              <a:t>or </a:t>
            </a:r>
            <a:r>
              <a:rPr lang="en-US" sz="2800" b="1" u="sng" dirty="0"/>
              <a:t>discontinuation</a:t>
            </a:r>
            <a:r>
              <a:rPr lang="en-US" sz="2800" b="1" dirty="0"/>
              <a:t> of treatment</a:t>
            </a:r>
            <a:r>
              <a:rPr lang="en-US" sz="2800" b="1" dirty="0" smtClean="0"/>
              <a:t>.</a:t>
            </a:r>
          </a:p>
          <a:p>
            <a:pPr>
              <a:buFont typeface="Wingdings" panose="05000000000000000000" pitchFamily="2" charset="2"/>
              <a:buChar char="Ø"/>
            </a:pPr>
            <a:r>
              <a:rPr lang="en-US" sz="2800" b="1" dirty="0" smtClean="0"/>
              <a:t> Nevertheless, results </a:t>
            </a:r>
            <a:r>
              <a:rPr lang="en-US" sz="2800" b="1" dirty="0"/>
              <a:t>of LFTs should be </a:t>
            </a:r>
            <a:r>
              <a:rPr lang="en-US" sz="2800" b="1" dirty="0">
                <a:solidFill>
                  <a:srgbClr val="FF0000"/>
                </a:solidFill>
              </a:rPr>
              <a:t>regularly </a:t>
            </a:r>
            <a:r>
              <a:rPr lang="en-US" sz="2800" b="1" dirty="0"/>
              <a:t>monitored in </a:t>
            </a:r>
            <a:r>
              <a:rPr lang="en-US" sz="2800" b="1" dirty="0" smtClean="0"/>
              <a:t>patients requiring </a:t>
            </a:r>
            <a:r>
              <a:rPr lang="en-US" sz="2800" b="1" dirty="0"/>
              <a:t>long-term use of </a:t>
            </a:r>
            <a:r>
              <a:rPr lang="en-US" sz="2800" b="1" dirty="0" err="1" smtClean="0"/>
              <a:t>pegvisomant</a:t>
            </a:r>
            <a:r>
              <a:rPr lang="en-US" sz="2800" b="1" dirty="0" smtClean="0"/>
              <a:t>.</a:t>
            </a:r>
            <a:endParaRPr lang="en-US" sz="2800" b="1" dirty="0"/>
          </a:p>
        </p:txBody>
      </p:sp>
    </p:spTree>
    <p:extLst>
      <p:ext uri="{BB962C8B-B14F-4D97-AF65-F5344CB8AC3E}">
        <p14:creationId xmlns:p14="http://schemas.microsoft.com/office/powerpoint/2010/main" val="1955100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365160"/>
            <a:ext cx="9593129" cy="5177308"/>
          </a:xfrm>
        </p:spPr>
        <p:txBody>
          <a:bodyPr>
            <a:noAutofit/>
          </a:bodyPr>
          <a:lstStyle/>
          <a:p>
            <a:r>
              <a:rPr lang="en-US" sz="2400" b="1" dirty="0">
                <a:solidFill>
                  <a:schemeClr val="bg1"/>
                </a:solidFill>
                <a:latin typeface="Arial" panose="020B0604020202020204" pitchFamily="34" charset="0"/>
                <a:cs typeface="Arial" panose="020B0604020202020204" pitchFamily="34" charset="0"/>
              </a:rPr>
              <a:t>Acromegaly is a rare hormonal disease caused primarily by </a:t>
            </a:r>
            <a:r>
              <a:rPr lang="en-US" sz="2400" b="1" dirty="0" err="1">
                <a:solidFill>
                  <a:schemeClr val="bg1"/>
                </a:solidFill>
                <a:latin typeface="Arial" panose="020B0604020202020204" pitchFamily="34" charset="0"/>
                <a:cs typeface="Arial" panose="020B0604020202020204" pitchFamily="34" charset="0"/>
              </a:rPr>
              <a:t>hypersecretion</a:t>
            </a:r>
            <a:r>
              <a:rPr lang="en-US" sz="2400" b="1" dirty="0">
                <a:solidFill>
                  <a:schemeClr val="bg1"/>
                </a:solidFill>
                <a:latin typeface="Arial" panose="020B0604020202020204" pitchFamily="34" charset="0"/>
                <a:cs typeface="Arial" panose="020B0604020202020204" pitchFamily="34" charset="0"/>
              </a:rPr>
              <a:t> of growth hormone (GH) from benign </a:t>
            </a:r>
            <a:r>
              <a:rPr lang="en-US" sz="2400" b="1" u="sng" dirty="0">
                <a:solidFill>
                  <a:schemeClr val="bg1"/>
                </a:solidFill>
                <a:latin typeface="Arial" panose="020B0604020202020204" pitchFamily="34" charset="0"/>
                <a:cs typeface="Arial" panose="020B0604020202020204" pitchFamily="34" charset="0"/>
              </a:rPr>
              <a:t>pituitary</a:t>
            </a:r>
            <a:r>
              <a:rPr lang="en-US" sz="2400" b="1" dirty="0">
                <a:solidFill>
                  <a:schemeClr val="bg1"/>
                </a:solidFill>
                <a:latin typeface="Arial" panose="020B0604020202020204" pitchFamily="34" charset="0"/>
                <a:cs typeface="Arial" panose="020B0604020202020204" pitchFamily="34" charset="0"/>
              </a:rPr>
              <a:t> </a:t>
            </a:r>
            <a:r>
              <a:rPr lang="en-US" sz="2400" b="1" dirty="0" err="1" smtClean="0">
                <a:solidFill>
                  <a:schemeClr val="bg1"/>
                </a:solidFill>
                <a:latin typeface="Arial" panose="020B0604020202020204" pitchFamily="34" charset="0"/>
                <a:cs typeface="Arial" panose="020B0604020202020204" pitchFamily="34" charset="0"/>
              </a:rPr>
              <a:t>somatotroph</a:t>
            </a:r>
            <a:r>
              <a:rPr lang="en-US" sz="2400" b="1" dirty="0" smtClean="0">
                <a:solidFill>
                  <a:schemeClr val="bg1"/>
                </a:solidFill>
                <a:latin typeface="Arial" panose="020B0604020202020204" pitchFamily="34" charset="0"/>
                <a:cs typeface="Arial" panose="020B0604020202020204" pitchFamily="34" charset="0"/>
              </a:rPr>
              <a:t> adenomas</a:t>
            </a:r>
            <a:r>
              <a:rPr lang="en-US" sz="2400" b="1" dirty="0">
                <a:solidFill>
                  <a:schemeClr val="bg1"/>
                </a:solidFill>
                <a:latin typeface="Arial" panose="020B0604020202020204" pitchFamily="34" charset="0"/>
                <a:cs typeface="Arial" panose="020B0604020202020204" pitchFamily="34" charset="0"/>
              </a:rPr>
              <a:t>. Although it is rare, </a:t>
            </a:r>
            <a:r>
              <a:rPr lang="en-US" sz="2400" b="1" dirty="0" smtClean="0">
                <a:solidFill>
                  <a:schemeClr val="bg1"/>
                </a:solidFill>
                <a:latin typeface="Arial" panose="020B0604020202020204" pitchFamily="34" charset="0"/>
                <a:cs typeface="Arial" panose="020B0604020202020204" pitchFamily="34" charset="0"/>
              </a:rPr>
              <a:t>acromegaly can </a:t>
            </a:r>
            <a:r>
              <a:rPr lang="en-US" sz="2400" b="1" dirty="0">
                <a:solidFill>
                  <a:schemeClr val="bg1"/>
                </a:solidFill>
                <a:latin typeface="Arial" panose="020B0604020202020204" pitchFamily="34" charset="0"/>
                <a:cs typeface="Arial" panose="020B0604020202020204" pitchFamily="34" charset="0"/>
              </a:rPr>
              <a:t>also be caused by secretion of </a:t>
            </a:r>
            <a:r>
              <a:rPr lang="en-US" sz="2400" b="1" u="sng" dirty="0">
                <a:solidFill>
                  <a:schemeClr val="bg1"/>
                </a:solidFill>
                <a:latin typeface="Arial" panose="020B0604020202020204" pitchFamily="34" charset="0"/>
                <a:cs typeface="Arial" panose="020B0604020202020204" pitchFamily="34" charset="0"/>
              </a:rPr>
              <a:t>ectopic</a:t>
            </a: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growth hormone-releasing </a:t>
            </a:r>
            <a:r>
              <a:rPr lang="en-US" sz="2400" b="1" dirty="0">
                <a:solidFill>
                  <a:schemeClr val="bg1"/>
                </a:solidFill>
                <a:latin typeface="Arial" panose="020B0604020202020204" pitchFamily="34" charset="0"/>
                <a:cs typeface="Arial" panose="020B0604020202020204" pitchFamily="34" charset="0"/>
              </a:rPr>
              <a:t>hormone </a:t>
            </a:r>
            <a:r>
              <a:rPr lang="en-US" sz="2400" b="1" dirty="0" smtClean="0">
                <a:solidFill>
                  <a:schemeClr val="bg1"/>
                </a:solidFill>
                <a:latin typeface="Arial" panose="020B0604020202020204" pitchFamily="34" charset="0"/>
                <a:cs typeface="Arial" panose="020B0604020202020204" pitchFamily="34" charset="0"/>
              </a:rPr>
              <a:t>.</a:t>
            </a:r>
            <a:br>
              <a:rPr lang="en-US" sz="2400" b="1" dirty="0" smtClean="0">
                <a:solidFill>
                  <a:schemeClr val="bg1"/>
                </a:solidFill>
                <a:latin typeface="Arial" panose="020B0604020202020204" pitchFamily="34" charset="0"/>
                <a:cs typeface="Arial" panose="020B0604020202020204" pitchFamily="34" charset="0"/>
              </a:rPr>
            </a:br>
            <a:r>
              <a:rPr lang="en-US" sz="2400" b="1" dirty="0" smtClean="0">
                <a:solidFill>
                  <a:schemeClr val="bg1"/>
                </a:solidFill>
                <a:latin typeface="Arial" panose="020B0604020202020204" pitchFamily="34" charset="0"/>
                <a:cs typeface="Arial" panose="020B0604020202020204" pitchFamily="34" charset="0"/>
              </a:rPr>
              <a:t> </a:t>
            </a:r>
            <a:br>
              <a:rPr lang="en-US" sz="2400" b="1" dirty="0" smtClean="0">
                <a:solidFill>
                  <a:schemeClr val="bg1"/>
                </a:solidFill>
                <a:latin typeface="Arial" panose="020B0604020202020204" pitchFamily="34" charset="0"/>
                <a:cs typeface="Arial" panose="020B0604020202020204" pitchFamily="34" charset="0"/>
              </a:rPr>
            </a:br>
            <a:r>
              <a:rPr lang="en-US" sz="2400" b="1" dirty="0" smtClean="0">
                <a:solidFill>
                  <a:schemeClr val="bg1"/>
                </a:solidFill>
                <a:latin typeface="Arial" panose="020B0604020202020204" pitchFamily="34" charset="0"/>
                <a:cs typeface="Arial" panose="020B0604020202020204" pitchFamily="34" charset="0"/>
              </a:rPr>
              <a:t>Excess </a:t>
            </a:r>
            <a:r>
              <a:rPr lang="en-US" sz="2400" b="1" dirty="0">
                <a:solidFill>
                  <a:schemeClr val="bg1"/>
                </a:solidFill>
                <a:latin typeface="Arial" panose="020B0604020202020204" pitchFamily="34" charset="0"/>
                <a:cs typeface="Arial" panose="020B0604020202020204" pitchFamily="34" charset="0"/>
              </a:rPr>
              <a:t>GH induces hepatic production of </a:t>
            </a:r>
            <a:r>
              <a:rPr lang="en-US" sz="2400" b="1" dirty="0" smtClean="0">
                <a:solidFill>
                  <a:srgbClr val="FF0000"/>
                </a:solidFill>
                <a:latin typeface="Arial" panose="020B0604020202020204" pitchFamily="34" charset="0"/>
                <a:cs typeface="Arial" panose="020B0604020202020204" pitchFamily="34" charset="0"/>
              </a:rPr>
              <a:t>IGF-1</a:t>
            </a:r>
            <a:r>
              <a:rPr lang="en-US" sz="2400" b="1" dirty="0" smtClean="0">
                <a:solidFill>
                  <a:schemeClr val="bg1"/>
                </a:solidFill>
                <a:latin typeface="Arial" panose="020B0604020202020204" pitchFamily="34" charset="0"/>
                <a:cs typeface="Arial" panose="020B0604020202020204" pitchFamily="34" charset="0"/>
              </a:rPr>
              <a:t>, </a:t>
            </a:r>
            <a:r>
              <a:rPr lang="en-US" sz="2400" b="1" dirty="0">
                <a:solidFill>
                  <a:schemeClr val="bg1"/>
                </a:solidFill>
                <a:latin typeface="Arial" panose="020B0604020202020204" pitchFamily="34" charset="0"/>
                <a:cs typeface="Arial" panose="020B0604020202020204" pitchFamily="34" charset="0"/>
              </a:rPr>
              <a:t>leading </a:t>
            </a:r>
            <a:r>
              <a:rPr lang="en-US" sz="2400" b="1" dirty="0" smtClean="0">
                <a:solidFill>
                  <a:schemeClr val="bg1"/>
                </a:solidFill>
                <a:latin typeface="Arial" panose="020B0604020202020204" pitchFamily="34" charset="0"/>
                <a:cs typeface="Arial" panose="020B0604020202020204" pitchFamily="34" charset="0"/>
              </a:rPr>
              <a:t>to regulation </a:t>
            </a:r>
            <a:r>
              <a:rPr lang="en-US" sz="2400" b="1" dirty="0">
                <a:solidFill>
                  <a:schemeClr val="bg1"/>
                </a:solidFill>
                <a:latin typeface="Arial" panose="020B0604020202020204" pitchFamily="34" charset="0"/>
                <a:cs typeface="Arial" panose="020B0604020202020204" pitchFamily="34" charset="0"/>
              </a:rPr>
              <a:t>of </a:t>
            </a:r>
            <a:r>
              <a:rPr lang="en-US" sz="2400" b="1" dirty="0">
                <a:solidFill>
                  <a:srgbClr val="FF0000"/>
                </a:solidFill>
                <a:latin typeface="Arial" panose="020B0604020202020204" pitchFamily="34" charset="0"/>
                <a:cs typeface="Arial" panose="020B0604020202020204" pitchFamily="34" charset="0"/>
              </a:rPr>
              <a:t>cell proliferation</a:t>
            </a: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and </a:t>
            </a:r>
            <a:r>
              <a:rPr lang="en-US" sz="2400" b="1" dirty="0" smtClean="0">
                <a:solidFill>
                  <a:srgbClr val="FF0000"/>
                </a:solidFill>
                <a:latin typeface="Arial" panose="020B0604020202020204" pitchFamily="34" charset="0"/>
                <a:cs typeface="Arial" panose="020B0604020202020204" pitchFamily="34" charset="0"/>
              </a:rPr>
              <a:t>differentiation </a:t>
            </a:r>
            <a:r>
              <a:rPr lang="en-US" sz="2400" b="1" dirty="0" smtClean="0">
                <a:solidFill>
                  <a:schemeClr val="bg1"/>
                </a:solidFill>
                <a:latin typeface="Arial" panose="020B0604020202020204" pitchFamily="34" charset="0"/>
                <a:cs typeface="Arial" panose="020B0604020202020204" pitchFamily="34" charset="0"/>
              </a:rPr>
              <a:t>, </a:t>
            </a:r>
            <a:r>
              <a:rPr lang="en-US" sz="2400" b="1" dirty="0">
                <a:solidFill>
                  <a:srgbClr val="FF0000"/>
                </a:solidFill>
                <a:latin typeface="Arial" panose="020B0604020202020204" pitchFamily="34" charset="0"/>
                <a:cs typeface="Arial" panose="020B0604020202020204" pitchFamily="34" charset="0"/>
              </a:rPr>
              <a:t>cytoskeletal</a:t>
            </a:r>
            <a:r>
              <a:rPr lang="en-US" sz="2400" b="1" dirty="0">
                <a:solidFill>
                  <a:schemeClr val="bg1"/>
                </a:solidFill>
                <a:latin typeface="Arial" panose="020B0604020202020204" pitchFamily="34" charset="0"/>
                <a:cs typeface="Arial" panose="020B0604020202020204" pitchFamily="34" charset="0"/>
              </a:rPr>
              <a:t> changes, </a:t>
            </a:r>
            <a:r>
              <a:rPr lang="en-US" sz="2400" b="1" dirty="0" smtClean="0">
                <a:solidFill>
                  <a:schemeClr val="bg1"/>
                </a:solidFill>
                <a:latin typeface="Arial" panose="020B0604020202020204" pitchFamily="34" charset="0"/>
                <a:cs typeface="Arial" panose="020B0604020202020204" pitchFamily="34" charset="0"/>
              </a:rPr>
              <a:t>and </a:t>
            </a:r>
            <a:r>
              <a:rPr lang="en-US" sz="2400" b="1" dirty="0" smtClean="0">
                <a:solidFill>
                  <a:srgbClr val="FF0000"/>
                </a:solidFill>
                <a:latin typeface="Arial" panose="020B0604020202020204" pitchFamily="34" charset="0"/>
                <a:cs typeface="Arial" panose="020B0604020202020204" pitchFamily="34" charset="0"/>
              </a:rPr>
              <a:t>glucose metabolism  </a:t>
            </a:r>
            <a:r>
              <a:rPr lang="en-US" sz="2400" b="1" dirty="0" smtClean="0">
                <a:solidFill>
                  <a:schemeClr val="bg1"/>
                </a:solidFill>
                <a:latin typeface="Arial" panose="020B0604020202020204" pitchFamily="34" charset="0"/>
                <a:cs typeface="Arial" panose="020B0604020202020204" pitchFamily="34" charset="0"/>
              </a:rPr>
              <a:t>alterations.</a:t>
            </a:r>
            <a:endParaRPr lang="en-US" sz="24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4212" y="260797"/>
            <a:ext cx="8534400" cy="1104363"/>
          </a:xfrm>
        </p:spPr>
        <p:txBody>
          <a:bodyPr>
            <a:normAutofit/>
          </a:bodyPr>
          <a:lstStyle/>
          <a:p>
            <a:pPr marL="0" indent="0">
              <a:buNone/>
            </a:pPr>
            <a:r>
              <a:rPr lang="en-US" sz="5400" b="1" dirty="0" smtClean="0">
                <a:solidFill>
                  <a:srgbClr val="FF0000"/>
                </a:solidFill>
                <a:effectLst>
                  <a:outerShdw blurRad="38100" dist="38100" dir="2700000" algn="tl">
                    <a:srgbClr val="000000">
                      <a:alpha val="43137"/>
                    </a:srgbClr>
                  </a:outerShdw>
                </a:effectLst>
              </a:rPr>
              <a:t>INTRODUCTION</a:t>
            </a:r>
            <a:endParaRPr lang="en-US" sz="5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6263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12246" y="6813163"/>
            <a:ext cx="8534400" cy="45719"/>
          </a:xfrm>
        </p:spPr>
        <p:txBody>
          <a:bodyPr>
            <a:normAutofit fontScale="90000"/>
          </a:bodyPr>
          <a:lstStyle/>
          <a:p>
            <a:endParaRPr lang="en-US" dirty="0"/>
          </a:p>
        </p:txBody>
      </p:sp>
      <p:sp>
        <p:nvSpPr>
          <p:cNvPr id="3" name="Content Placeholder 2"/>
          <p:cNvSpPr>
            <a:spLocks noGrp="1"/>
          </p:cNvSpPr>
          <p:nvPr>
            <p:ph idx="1"/>
          </p:nvPr>
        </p:nvSpPr>
        <p:spPr>
          <a:xfrm>
            <a:off x="426634" y="257579"/>
            <a:ext cx="10842380" cy="6555584"/>
          </a:xfrm>
        </p:spPr>
        <p:txBody>
          <a:bodyPr>
            <a:noAutofit/>
          </a:bodyPr>
          <a:lstStyle/>
          <a:p>
            <a:pPr marL="0" indent="0">
              <a:buNone/>
            </a:pPr>
            <a:r>
              <a:rPr lang="en-US" sz="4400" b="1" i="1" dirty="0">
                <a:solidFill>
                  <a:srgbClr val="FF0000"/>
                </a:solidFill>
              </a:rPr>
              <a:t>Combination therapy</a:t>
            </a:r>
          </a:p>
          <a:p>
            <a:pPr>
              <a:buFont typeface="Wingdings" panose="05000000000000000000" pitchFamily="2" charset="2"/>
              <a:buChar char="Ø"/>
            </a:pPr>
            <a:r>
              <a:rPr lang="en-US" sz="2400" b="1" dirty="0" smtClean="0"/>
              <a:t>Combination </a:t>
            </a:r>
            <a:r>
              <a:rPr lang="en-US" sz="2400" b="1" dirty="0"/>
              <a:t>therapy may be effective for </a:t>
            </a:r>
            <a:r>
              <a:rPr lang="en-US" sz="2400" b="1" dirty="0" smtClean="0"/>
              <a:t>patients:</a:t>
            </a:r>
          </a:p>
          <a:p>
            <a:pPr>
              <a:buFont typeface="Arial" panose="020B0604020202020204" pitchFamily="34" charset="0"/>
              <a:buChar char="•"/>
            </a:pPr>
            <a:r>
              <a:rPr lang="en-US" sz="2400" b="1" dirty="0" smtClean="0"/>
              <a:t> who </a:t>
            </a:r>
            <a:r>
              <a:rPr lang="en-US" sz="2400" b="1" dirty="0"/>
              <a:t>have </a:t>
            </a:r>
            <a:r>
              <a:rPr lang="en-US" sz="2400" b="1" dirty="0">
                <a:solidFill>
                  <a:srgbClr val="FF0000"/>
                </a:solidFill>
              </a:rPr>
              <a:t>lost</a:t>
            </a:r>
            <a:r>
              <a:rPr lang="en-US" sz="2400" b="1" dirty="0"/>
              <a:t> a </a:t>
            </a:r>
            <a:r>
              <a:rPr lang="en-US" sz="2400" b="1" dirty="0" smtClean="0"/>
              <a:t>response</a:t>
            </a:r>
          </a:p>
          <a:p>
            <a:pPr>
              <a:buFont typeface="Arial" panose="020B0604020202020204" pitchFamily="34" charset="0"/>
              <a:buChar char="•"/>
            </a:pPr>
            <a:r>
              <a:rPr lang="en-US" sz="2400" b="1" dirty="0" smtClean="0"/>
              <a:t> </a:t>
            </a:r>
            <a:r>
              <a:rPr lang="en-US" sz="2400" b="1" dirty="0"/>
              <a:t>have exhibited a </a:t>
            </a:r>
            <a:r>
              <a:rPr lang="en-US" sz="2400" b="1" dirty="0">
                <a:solidFill>
                  <a:srgbClr val="FF0000"/>
                </a:solidFill>
              </a:rPr>
              <a:t>partial</a:t>
            </a:r>
            <a:r>
              <a:rPr lang="en-US" sz="2400" b="1" dirty="0"/>
              <a:t> </a:t>
            </a:r>
            <a:r>
              <a:rPr lang="en-US" sz="2400" b="1" dirty="0" smtClean="0"/>
              <a:t>response</a:t>
            </a:r>
          </a:p>
          <a:p>
            <a:pPr>
              <a:buFont typeface="Arial" panose="020B0604020202020204" pitchFamily="34" charset="0"/>
              <a:buChar char="•"/>
            </a:pPr>
            <a:r>
              <a:rPr lang="en-US" sz="2400" b="1" dirty="0" smtClean="0"/>
              <a:t> or </a:t>
            </a:r>
            <a:r>
              <a:rPr lang="en-US" sz="2400" b="1" dirty="0"/>
              <a:t>did </a:t>
            </a:r>
            <a:r>
              <a:rPr lang="en-US" sz="2400" b="1" dirty="0">
                <a:solidFill>
                  <a:srgbClr val="FF0000"/>
                </a:solidFill>
              </a:rPr>
              <a:t>not</a:t>
            </a:r>
            <a:r>
              <a:rPr lang="en-US" sz="2400" b="1" dirty="0"/>
              <a:t> achieve a response to SSA </a:t>
            </a:r>
            <a:r>
              <a:rPr lang="en-US" sz="2400" b="1" dirty="0" smtClean="0">
                <a:solidFill>
                  <a:srgbClr val="FF0000"/>
                </a:solidFill>
              </a:rPr>
              <a:t>monotherapy</a:t>
            </a:r>
            <a:r>
              <a:rPr lang="en-US" sz="2400" b="1" dirty="0" smtClean="0"/>
              <a:t>. </a:t>
            </a:r>
          </a:p>
          <a:p>
            <a:pPr>
              <a:buFont typeface="Wingdings" panose="05000000000000000000" pitchFamily="2" charset="2"/>
              <a:buChar char="Ø"/>
            </a:pPr>
            <a:r>
              <a:rPr lang="en-US" sz="2400" b="1" dirty="0" smtClean="0">
                <a:solidFill>
                  <a:srgbClr val="FF0000"/>
                </a:solidFill>
              </a:rPr>
              <a:t>Frequent </a:t>
            </a:r>
            <a:r>
              <a:rPr lang="en-US" sz="2400" b="1" dirty="0">
                <a:solidFill>
                  <a:srgbClr val="FF0000"/>
                </a:solidFill>
              </a:rPr>
              <a:t>monitoring </a:t>
            </a:r>
            <a:r>
              <a:rPr lang="en-US" sz="2400" b="1" dirty="0"/>
              <a:t>of GH and IGF-1 is </a:t>
            </a:r>
            <a:r>
              <a:rPr lang="en-US" sz="2400" b="1" dirty="0" smtClean="0"/>
              <a:t>recommended for </a:t>
            </a:r>
            <a:r>
              <a:rPr lang="en-US" sz="2400" b="1" dirty="0"/>
              <a:t>patients receiving combination therapy; the </a:t>
            </a:r>
            <a:r>
              <a:rPr lang="en-US" sz="2400" b="1" dirty="0" smtClean="0"/>
              <a:t>emphasis on </a:t>
            </a:r>
            <a:r>
              <a:rPr lang="en-US" sz="2400" b="1" dirty="0"/>
              <a:t>monitoring one or both of these hormones depends </a:t>
            </a:r>
            <a:r>
              <a:rPr lang="en-US" sz="2400" b="1" dirty="0" smtClean="0"/>
              <a:t>on the </a:t>
            </a:r>
            <a:r>
              <a:rPr lang="en-US" sz="2400" b="1" dirty="0"/>
              <a:t>medical agent(s) used </a:t>
            </a:r>
            <a:r>
              <a:rPr lang="en-US" sz="2400" b="1" dirty="0" smtClean="0"/>
              <a:t>.</a:t>
            </a:r>
          </a:p>
          <a:p>
            <a:pPr>
              <a:buFont typeface="Wingdings" panose="05000000000000000000" pitchFamily="2" charset="2"/>
              <a:buChar char="Ø"/>
            </a:pPr>
            <a:r>
              <a:rPr lang="en-US" sz="2400" b="1" dirty="0" smtClean="0"/>
              <a:t> </a:t>
            </a:r>
            <a:r>
              <a:rPr lang="en-US" sz="2400" b="1" dirty="0"/>
              <a:t>However, there is </a:t>
            </a:r>
            <a:r>
              <a:rPr lang="en-US" sz="2400" b="1" dirty="0">
                <a:solidFill>
                  <a:srgbClr val="FF0000"/>
                </a:solidFill>
              </a:rPr>
              <a:t>no</a:t>
            </a:r>
            <a:r>
              <a:rPr lang="en-US" sz="2400" b="1" dirty="0"/>
              <a:t> </a:t>
            </a:r>
            <a:r>
              <a:rPr lang="en-US" sz="2400" b="1" dirty="0" smtClean="0"/>
              <a:t>specific guidance </a:t>
            </a:r>
            <a:r>
              <a:rPr lang="en-US" sz="2400" b="1" dirty="0"/>
              <a:t>on the </a:t>
            </a:r>
            <a:r>
              <a:rPr lang="en-US" sz="2400" b="1" dirty="0">
                <a:solidFill>
                  <a:srgbClr val="FF0000"/>
                </a:solidFill>
              </a:rPr>
              <a:t>frequency</a:t>
            </a:r>
            <a:r>
              <a:rPr lang="en-US" sz="2400" b="1" dirty="0"/>
              <a:t> of GH and IGF-1 testing </a:t>
            </a:r>
            <a:r>
              <a:rPr lang="en-US" sz="2400" b="1" dirty="0" smtClean="0"/>
              <a:t>in patients </a:t>
            </a:r>
            <a:r>
              <a:rPr lang="en-US" sz="2400" b="1" dirty="0"/>
              <a:t>treated with combination therapy.</a:t>
            </a:r>
          </a:p>
        </p:txBody>
      </p:sp>
    </p:spTree>
    <p:extLst>
      <p:ext uri="{BB962C8B-B14F-4D97-AF65-F5344CB8AC3E}">
        <p14:creationId xmlns:p14="http://schemas.microsoft.com/office/powerpoint/2010/main" val="2215918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057623"/>
            <a:ext cx="8534400" cy="128788"/>
          </a:xfrm>
        </p:spPr>
        <p:txBody>
          <a:bodyPr>
            <a:normAutofit fontScale="90000"/>
          </a:bodyPr>
          <a:lstStyle/>
          <a:p>
            <a:endParaRPr lang="en-US" dirty="0"/>
          </a:p>
        </p:txBody>
      </p:sp>
      <p:sp>
        <p:nvSpPr>
          <p:cNvPr id="3" name="Content Placeholder 2"/>
          <p:cNvSpPr>
            <a:spLocks noGrp="1"/>
          </p:cNvSpPr>
          <p:nvPr>
            <p:ph idx="1"/>
          </p:nvPr>
        </p:nvSpPr>
        <p:spPr>
          <a:xfrm>
            <a:off x="566670" y="631065"/>
            <a:ext cx="11088710" cy="5705341"/>
          </a:xfrm>
        </p:spPr>
        <p:txBody>
          <a:bodyPr>
            <a:noAutofit/>
          </a:bodyPr>
          <a:lstStyle/>
          <a:p>
            <a:pPr>
              <a:buFont typeface="Wingdings" panose="05000000000000000000" pitchFamily="2" charset="2"/>
              <a:buChar char="Ø"/>
            </a:pPr>
            <a:r>
              <a:rPr lang="en-US" sz="2800" b="1" dirty="0" err="1" smtClean="0">
                <a:solidFill>
                  <a:srgbClr val="FF0000"/>
                </a:solidFill>
              </a:rPr>
              <a:t>Cabergoline</a:t>
            </a:r>
            <a:r>
              <a:rPr lang="en-US" sz="2800" b="1" dirty="0" smtClean="0">
                <a:solidFill>
                  <a:srgbClr val="FF0000"/>
                </a:solidFill>
              </a:rPr>
              <a:t> </a:t>
            </a:r>
            <a:r>
              <a:rPr lang="en-US" sz="2800" b="1" dirty="0"/>
              <a:t>with </a:t>
            </a:r>
            <a:r>
              <a:rPr lang="en-US" sz="2800" b="1" dirty="0" smtClean="0"/>
              <a:t>an </a:t>
            </a:r>
            <a:r>
              <a:rPr lang="en-US" sz="2800" b="1" dirty="0" smtClean="0">
                <a:solidFill>
                  <a:srgbClr val="FF0000"/>
                </a:solidFill>
              </a:rPr>
              <a:t>SSA</a:t>
            </a:r>
            <a:r>
              <a:rPr lang="en-US" sz="2800" b="1" dirty="0" smtClean="0"/>
              <a:t> </a:t>
            </a:r>
            <a:r>
              <a:rPr lang="en-US" sz="2800" b="1" dirty="0"/>
              <a:t>(</a:t>
            </a:r>
            <a:r>
              <a:rPr lang="en-US" sz="2800" b="1" dirty="0" err="1"/>
              <a:t>octreotide</a:t>
            </a:r>
            <a:r>
              <a:rPr lang="en-US" sz="2800" b="1" dirty="0"/>
              <a:t> or </a:t>
            </a:r>
            <a:r>
              <a:rPr lang="en-US" sz="2800" b="1" dirty="0" err="1"/>
              <a:t>lanreotide</a:t>
            </a:r>
            <a:r>
              <a:rPr lang="en-US" sz="2800" b="1" dirty="0"/>
              <a:t>) was reported to </a:t>
            </a:r>
            <a:r>
              <a:rPr lang="en-US" sz="2800" b="1" dirty="0" smtClean="0"/>
              <a:t>improve GH </a:t>
            </a:r>
            <a:r>
              <a:rPr lang="en-US" sz="2800" b="1" dirty="0"/>
              <a:t>response and normalize IGF-1 in </a:t>
            </a:r>
            <a:r>
              <a:rPr lang="en-US" sz="2800" b="1" dirty="0">
                <a:solidFill>
                  <a:srgbClr val="FF0000"/>
                </a:solidFill>
              </a:rPr>
              <a:t>42</a:t>
            </a:r>
            <a:r>
              <a:rPr lang="en-US" sz="2800" b="1" dirty="0"/>
              <a:t>% of patients </a:t>
            </a:r>
            <a:r>
              <a:rPr lang="en-US" sz="2800" b="1" dirty="0" smtClean="0"/>
              <a:t>who were </a:t>
            </a:r>
            <a:r>
              <a:rPr lang="en-US" sz="2800" b="1" dirty="0"/>
              <a:t>uncontrolled following </a:t>
            </a:r>
            <a:r>
              <a:rPr lang="en-US" sz="2800" b="1" dirty="0">
                <a:solidFill>
                  <a:srgbClr val="FF0000"/>
                </a:solidFill>
              </a:rPr>
              <a:t>SSA</a:t>
            </a:r>
            <a:r>
              <a:rPr lang="en-US" sz="2800" b="1" dirty="0"/>
              <a:t> </a:t>
            </a:r>
            <a:r>
              <a:rPr lang="en-US" sz="2800" b="1" dirty="0" smtClean="0">
                <a:solidFill>
                  <a:srgbClr val="FF0000"/>
                </a:solidFill>
              </a:rPr>
              <a:t>monotherapy</a:t>
            </a:r>
            <a:r>
              <a:rPr lang="en-US" sz="2800" b="1" dirty="0" smtClean="0"/>
              <a:t>.</a:t>
            </a:r>
          </a:p>
          <a:p>
            <a:pPr>
              <a:buFont typeface="Wingdings" panose="05000000000000000000" pitchFamily="2" charset="2"/>
              <a:buChar char="Ø"/>
            </a:pPr>
            <a:r>
              <a:rPr lang="en-US" sz="2800" b="1" dirty="0" smtClean="0"/>
              <a:t> In separate </a:t>
            </a:r>
            <a:r>
              <a:rPr lang="en-US" sz="2800" b="1" dirty="0"/>
              <a:t>studies, </a:t>
            </a:r>
            <a:r>
              <a:rPr lang="en-US" sz="2800" b="1" dirty="0">
                <a:solidFill>
                  <a:srgbClr val="FF0000"/>
                </a:solidFill>
              </a:rPr>
              <a:t>68</a:t>
            </a:r>
            <a:r>
              <a:rPr lang="en-US" sz="2800" b="1" dirty="0"/>
              <a:t>% achieved normal IGF-1 with </a:t>
            </a:r>
            <a:r>
              <a:rPr lang="en-US" sz="2800" b="1" dirty="0" err="1" smtClean="0">
                <a:solidFill>
                  <a:srgbClr val="FF0000"/>
                </a:solidFill>
              </a:rPr>
              <a:t>cabergoline</a:t>
            </a:r>
            <a:r>
              <a:rPr lang="en-US" sz="2800" b="1" dirty="0"/>
              <a:t> </a:t>
            </a:r>
            <a:r>
              <a:rPr lang="en-US" sz="2800" b="1" dirty="0" smtClean="0"/>
              <a:t>plus </a:t>
            </a:r>
            <a:r>
              <a:rPr lang="en-US" sz="2800" b="1" dirty="0"/>
              <a:t>low-dose</a:t>
            </a:r>
            <a:r>
              <a:rPr lang="en-US" sz="2800" b="1" dirty="0">
                <a:solidFill>
                  <a:srgbClr val="FF0000"/>
                </a:solidFill>
              </a:rPr>
              <a:t> </a:t>
            </a:r>
            <a:r>
              <a:rPr lang="en-US" sz="2800" b="1" dirty="0" err="1">
                <a:solidFill>
                  <a:srgbClr val="FF0000"/>
                </a:solidFill>
              </a:rPr>
              <a:t>pegvisomant</a:t>
            </a:r>
            <a:r>
              <a:rPr lang="en-US" sz="2800" b="1" dirty="0">
                <a:solidFill>
                  <a:srgbClr val="FF0000"/>
                </a:solidFill>
              </a:rPr>
              <a:t> </a:t>
            </a:r>
            <a:r>
              <a:rPr lang="en-US" sz="2800" b="1" dirty="0" smtClean="0"/>
              <a:t>.</a:t>
            </a:r>
          </a:p>
          <a:p>
            <a:pPr>
              <a:buFont typeface="Wingdings" panose="05000000000000000000" pitchFamily="2" charset="2"/>
              <a:buChar char="Ø"/>
            </a:pPr>
            <a:r>
              <a:rPr lang="en-US" sz="2800" b="1" dirty="0" smtClean="0"/>
              <a:t> </a:t>
            </a:r>
            <a:r>
              <a:rPr lang="en-US" sz="2800" b="1" dirty="0"/>
              <a:t>while</a:t>
            </a:r>
            <a:r>
              <a:rPr lang="en-US" sz="2800" b="1" dirty="0">
                <a:solidFill>
                  <a:srgbClr val="FF0000"/>
                </a:solidFill>
              </a:rPr>
              <a:t> 95</a:t>
            </a:r>
            <a:r>
              <a:rPr lang="en-US" sz="2800" b="1" dirty="0"/>
              <a:t>% </a:t>
            </a:r>
            <a:r>
              <a:rPr lang="en-US" sz="2800" b="1" dirty="0" smtClean="0"/>
              <a:t>met biochemical </a:t>
            </a:r>
            <a:r>
              <a:rPr lang="en-US" sz="2800" b="1" dirty="0"/>
              <a:t>endpoints with </a:t>
            </a:r>
            <a:r>
              <a:rPr lang="en-US" sz="2800" b="1" dirty="0">
                <a:solidFill>
                  <a:srgbClr val="FF0000"/>
                </a:solidFill>
              </a:rPr>
              <a:t>SSAs</a:t>
            </a:r>
            <a:r>
              <a:rPr lang="en-US" sz="2800" b="1" dirty="0"/>
              <a:t> plus low-dose </a:t>
            </a:r>
            <a:r>
              <a:rPr lang="en-US" sz="2800" b="1" dirty="0" err="1" smtClean="0">
                <a:solidFill>
                  <a:srgbClr val="FF0000"/>
                </a:solidFill>
              </a:rPr>
              <a:t>pegvisomant</a:t>
            </a:r>
            <a:r>
              <a:rPr lang="en-US" sz="2800" b="1" dirty="0" smtClean="0"/>
              <a:t>.</a:t>
            </a:r>
          </a:p>
          <a:p>
            <a:pPr>
              <a:buFont typeface="Wingdings" panose="05000000000000000000" pitchFamily="2" charset="2"/>
              <a:buChar char="Ø"/>
            </a:pPr>
            <a:r>
              <a:rPr lang="en-US" sz="2800" b="1" dirty="0" smtClean="0"/>
              <a:t> </a:t>
            </a:r>
            <a:r>
              <a:rPr lang="en-US" sz="2800" b="1" dirty="0"/>
              <a:t>Despite significant benefits in uncontrolled patients, </a:t>
            </a:r>
            <a:r>
              <a:rPr lang="en-US" sz="2800" b="1" dirty="0">
                <a:solidFill>
                  <a:srgbClr val="FF0000"/>
                </a:solidFill>
              </a:rPr>
              <a:t>combination therapy </a:t>
            </a:r>
            <a:r>
              <a:rPr lang="en-US" sz="2800" b="1" dirty="0"/>
              <a:t>does </a:t>
            </a:r>
            <a:r>
              <a:rPr lang="en-US" sz="2800" b="1" dirty="0">
                <a:solidFill>
                  <a:srgbClr val="FF0000"/>
                </a:solidFill>
              </a:rPr>
              <a:t>not </a:t>
            </a:r>
            <a:r>
              <a:rPr lang="en-US" sz="2800" b="1" dirty="0"/>
              <a:t>provide control for </a:t>
            </a:r>
            <a:r>
              <a:rPr lang="en-US" sz="2800" b="1" dirty="0">
                <a:solidFill>
                  <a:srgbClr val="FF0000"/>
                </a:solidFill>
              </a:rPr>
              <a:t>all</a:t>
            </a:r>
            <a:r>
              <a:rPr lang="en-US" sz="2800" b="1" dirty="0"/>
              <a:t> patients.</a:t>
            </a:r>
          </a:p>
          <a:p>
            <a:pPr>
              <a:buFont typeface="Wingdings" panose="05000000000000000000" pitchFamily="2" charset="2"/>
              <a:buChar char="Ø"/>
            </a:pPr>
            <a:endParaRPr lang="en-US" sz="2800" b="1" dirty="0"/>
          </a:p>
        </p:txBody>
      </p:sp>
    </p:spTree>
    <p:extLst>
      <p:ext uri="{BB962C8B-B14F-4D97-AF65-F5344CB8AC3E}">
        <p14:creationId xmlns:p14="http://schemas.microsoft.com/office/powerpoint/2010/main" val="35379482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954591"/>
            <a:ext cx="8534400" cy="734095"/>
          </a:xfrm>
        </p:spPr>
        <p:txBody>
          <a:bodyPr/>
          <a:lstStyle/>
          <a:p>
            <a:endParaRPr lang="en-US" dirty="0"/>
          </a:p>
        </p:txBody>
      </p:sp>
      <p:sp>
        <p:nvSpPr>
          <p:cNvPr id="3" name="Content Placeholder 2"/>
          <p:cNvSpPr>
            <a:spLocks noGrp="1"/>
          </p:cNvSpPr>
          <p:nvPr>
            <p:ph idx="1"/>
          </p:nvPr>
        </p:nvSpPr>
        <p:spPr>
          <a:xfrm>
            <a:off x="684213" y="0"/>
            <a:ext cx="10893894" cy="6684134"/>
          </a:xfrm>
        </p:spPr>
        <p:txBody>
          <a:bodyPr>
            <a:noAutofit/>
          </a:bodyPr>
          <a:lstStyle/>
          <a:p>
            <a:pPr marL="0" indent="0">
              <a:buNone/>
            </a:pPr>
            <a:r>
              <a:rPr lang="en-US" sz="4000" b="1" i="1" dirty="0" smtClean="0">
                <a:solidFill>
                  <a:srgbClr val="FF0000"/>
                </a:solidFill>
              </a:rPr>
              <a:t>                   Radiotherapy</a:t>
            </a:r>
            <a:endParaRPr lang="en-US" sz="4000" b="1" i="1" dirty="0">
              <a:solidFill>
                <a:srgbClr val="FF0000"/>
              </a:solidFill>
            </a:endParaRPr>
          </a:p>
          <a:p>
            <a:pPr>
              <a:buFont typeface="Wingdings" panose="05000000000000000000" pitchFamily="2" charset="2"/>
              <a:buChar char="Ø"/>
            </a:pPr>
            <a:r>
              <a:rPr lang="en-US" sz="2800" b="1" dirty="0"/>
              <a:t>Conventional fractionated </a:t>
            </a:r>
            <a:r>
              <a:rPr lang="en-US" sz="2800" b="1" dirty="0">
                <a:solidFill>
                  <a:srgbClr val="FF0000"/>
                </a:solidFill>
              </a:rPr>
              <a:t>radiotherapy</a:t>
            </a:r>
            <a:r>
              <a:rPr lang="en-US" sz="2800" b="1" dirty="0"/>
              <a:t> (CFRT) </a:t>
            </a:r>
            <a:r>
              <a:rPr lang="en-US" sz="2800" b="1" dirty="0" smtClean="0"/>
              <a:t>and </a:t>
            </a:r>
            <a:r>
              <a:rPr lang="en-US" sz="2800" b="1" dirty="0" smtClean="0">
                <a:solidFill>
                  <a:srgbClr val="FF0000"/>
                </a:solidFill>
              </a:rPr>
              <a:t>stereotactic</a:t>
            </a:r>
            <a:r>
              <a:rPr lang="en-US" sz="2800" b="1" dirty="0" smtClean="0"/>
              <a:t> </a:t>
            </a:r>
            <a:r>
              <a:rPr lang="en-US" sz="2800" b="1" dirty="0">
                <a:solidFill>
                  <a:srgbClr val="FF0000"/>
                </a:solidFill>
              </a:rPr>
              <a:t>radiosurgery</a:t>
            </a:r>
            <a:r>
              <a:rPr lang="en-US" sz="2800" b="1" dirty="0"/>
              <a:t> (SRS) are used </a:t>
            </a:r>
            <a:r>
              <a:rPr lang="en-US" sz="2800" b="1" dirty="0" err="1"/>
              <a:t>adjuvantly</a:t>
            </a:r>
            <a:r>
              <a:rPr lang="en-US" sz="2800" b="1" dirty="0"/>
              <a:t> </a:t>
            </a:r>
            <a:r>
              <a:rPr lang="en-US" sz="2800" b="1" dirty="0" smtClean="0"/>
              <a:t>for patients </a:t>
            </a:r>
            <a:r>
              <a:rPr lang="en-US" sz="2800" b="1" dirty="0"/>
              <a:t>who </a:t>
            </a:r>
            <a:r>
              <a:rPr lang="en-US" sz="2800" b="1" dirty="0" smtClean="0"/>
              <a:t>experience: </a:t>
            </a:r>
          </a:p>
          <a:p>
            <a:pPr marL="457200" indent="-457200">
              <a:buFont typeface="+mj-lt"/>
              <a:buAutoNum type="arabicPeriod"/>
            </a:pPr>
            <a:endParaRPr lang="en-US" sz="2800" b="1" dirty="0" smtClean="0">
              <a:solidFill>
                <a:srgbClr val="FF0000"/>
              </a:solidFill>
            </a:endParaRPr>
          </a:p>
          <a:p>
            <a:pPr marL="457200" indent="-457200">
              <a:buFont typeface="+mj-lt"/>
              <a:buAutoNum type="arabicPeriod"/>
            </a:pPr>
            <a:r>
              <a:rPr lang="en-US" sz="2800" b="1" dirty="0" smtClean="0">
                <a:solidFill>
                  <a:srgbClr val="FF0000"/>
                </a:solidFill>
              </a:rPr>
              <a:t>residual</a:t>
            </a:r>
            <a:r>
              <a:rPr lang="en-US" sz="2800" b="1" dirty="0" smtClean="0"/>
              <a:t> </a:t>
            </a:r>
            <a:r>
              <a:rPr lang="en-US" sz="2800" b="1" dirty="0"/>
              <a:t>disease following </a:t>
            </a:r>
            <a:r>
              <a:rPr lang="en-US" sz="2800" b="1" dirty="0" smtClean="0"/>
              <a:t>surgery </a:t>
            </a:r>
          </a:p>
          <a:p>
            <a:pPr marL="457200" indent="-457200">
              <a:buFont typeface="+mj-lt"/>
              <a:buAutoNum type="arabicPeriod"/>
            </a:pPr>
            <a:r>
              <a:rPr lang="en-US" sz="2800" b="1" dirty="0" smtClean="0"/>
              <a:t> </a:t>
            </a:r>
            <a:r>
              <a:rPr lang="en-US" sz="2800" b="1" dirty="0"/>
              <a:t>respond</a:t>
            </a:r>
            <a:r>
              <a:rPr lang="en-US" sz="2800" b="1" dirty="0">
                <a:solidFill>
                  <a:srgbClr val="FF0000"/>
                </a:solidFill>
              </a:rPr>
              <a:t> inadequately </a:t>
            </a:r>
            <a:r>
              <a:rPr lang="en-US" sz="2800" b="1" dirty="0"/>
              <a:t>to primary </a:t>
            </a:r>
            <a:r>
              <a:rPr lang="en-US" sz="2800" b="1" dirty="0">
                <a:solidFill>
                  <a:srgbClr val="FF0000"/>
                </a:solidFill>
              </a:rPr>
              <a:t>medical</a:t>
            </a:r>
            <a:r>
              <a:rPr lang="en-US" sz="2800" b="1" dirty="0"/>
              <a:t> </a:t>
            </a:r>
            <a:r>
              <a:rPr lang="en-US" sz="2800" b="1" dirty="0" smtClean="0"/>
              <a:t>therapy,</a:t>
            </a:r>
          </a:p>
          <a:p>
            <a:pPr marL="457200" indent="-457200">
              <a:buFont typeface="+mj-lt"/>
              <a:buAutoNum type="arabicPeriod"/>
            </a:pPr>
            <a:r>
              <a:rPr lang="en-US" sz="2800" b="1" dirty="0" smtClean="0"/>
              <a:t>or </a:t>
            </a:r>
            <a:r>
              <a:rPr lang="en-US" sz="2800" b="1" dirty="0">
                <a:solidFill>
                  <a:srgbClr val="FF0000"/>
                </a:solidFill>
              </a:rPr>
              <a:t>fail</a:t>
            </a:r>
            <a:r>
              <a:rPr lang="en-US" sz="2800" b="1" dirty="0"/>
              <a:t> surgery and medical </a:t>
            </a:r>
            <a:r>
              <a:rPr lang="en-US" sz="2800" b="1" dirty="0" smtClean="0"/>
              <a:t>therapy</a:t>
            </a:r>
          </a:p>
          <a:p>
            <a:pPr>
              <a:buFont typeface="Wingdings" panose="05000000000000000000" pitchFamily="2" charset="2"/>
              <a:buChar char="Ø"/>
            </a:pPr>
            <a:endParaRPr lang="en-US" sz="2400" b="1" dirty="0"/>
          </a:p>
        </p:txBody>
      </p:sp>
    </p:spTree>
    <p:extLst>
      <p:ext uri="{BB962C8B-B14F-4D97-AF65-F5344CB8AC3E}">
        <p14:creationId xmlns:p14="http://schemas.microsoft.com/office/powerpoint/2010/main" val="3139665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16" y="7024470"/>
            <a:ext cx="8534400" cy="1507067"/>
          </a:xfrm>
        </p:spPr>
        <p:txBody>
          <a:bodyPr/>
          <a:lstStyle/>
          <a:p>
            <a:endParaRPr lang="en-US" dirty="0"/>
          </a:p>
        </p:txBody>
      </p:sp>
      <p:sp>
        <p:nvSpPr>
          <p:cNvPr id="3" name="Content Placeholder 2"/>
          <p:cNvSpPr>
            <a:spLocks noGrp="1"/>
          </p:cNvSpPr>
          <p:nvPr>
            <p:ph idx="1"/>
          </p:nvPr>
        </p:nvSpPr>
        <p:spPr>
          <a:xfrm>
            <a:off x="619816" y="660042"/>
            <a:ext cx="10443135" cy="5534696"/>
          </a:xfrm>
        </p:spPr>
        <p:txBody>
          <a:bodyPr/>
          <a:lstStyle/>
          <a:p>
            <a:pPr>
              <a:buFont typeface="Wingdings" panose="05000000000000000000" pitchFamily="2" charset="2"/>
              <a:buChar char="Ø"/>
            </a:pPr>
            <a:r>
              <a:rPr lang="en-US" sz="2800" b="1" dirty="0"/>
              <a:t>While </a:t>
            </a:r>
            <a:r>
              <a:rPr lang="en-US" sz="2800" b="1" u="sng" dirty="0"/>
              <a:t>AACE</a:t>
            </a:r>
            <a:r>
              <a:rPr lang="en-US" sz="2800" b="1" dirty="0"/>
              <a:t> guidelines do </a:t>
            </a:r>
            <a:r>
              <a:rPr lang="en-US" sz="2800" b="1" dirty="0">
                <a:solidFill>
                  <a:srgbClr val="FF0000"/>
                </a:solidFill>
              </a:rPr>
              <a:t>not</a:t>
            </a:r>
            <a:r>
              <a:rPr lang="en-US" sz="2800" b="1" dirty="0"/>
              <a:t> provide specific recommendations for </a:t>
            </a:r>
            <a:r>
              <a:rPr lang="en-US" sz="2800" b="1" dirty="0">
                <a:solidFill>
                  <a:srgbClr val="FF0000"/>
                </a:solidFill>
              </a:rPr>
              <a:t>monitoring </a:t>
            </a:r>
            <a:r>
              <a:rPr lang="en-US" sz="2800" b="1" dirty="0"/>
              <a:t>of hormone levels during radiotherapy .</a:t>
            </a:r>
          </a:p>
          <a:p>
            <a:pPr>
              <a:buFont typeface="Wingdings" panose="05000000000000000000" pitchFamily="2" charset="2"/>
              <a:buChar char="Ø"/>
            </a:pPr>
            <a:endParaRPr lang="en-US" sz="2800" b="1" u="sng" dirty="0" smtClean="0"/>
          </a:p>
          <a:p>
            <a:pPr>
              <a:buFont typeface="Wingdings" panose="05000000000000000000" pitchFamily="2" charset="2"/>
              <a:buChar char="Ø"/>
            </a:pPr>
            <a:r>
              <a:rPr lang="en-US" sz="2800" b="1" u="sng" dirty="0" smtClean="0"/>
              <a:t> </a:t>
            </a:r>
            <a:r>
              <a:rPr lang="en-US" sz="2800" b="1" u="sng" dirty="0"/>
              <a:t>ENDO </a:t>
            </a:r>
            <a:r>
              <a:rPr lang="en-US" sz="2800" b="1" dirty="0"/>
              <a:t>guidelines recommend </a:t>
            </a:r>
            <a:r>
              <a:rPr lang="en-US" sz="2800" b="1" dirty="0">
                <a:solidFill>
                  <a:srgbClr val="FF0000"/>
                </a:solidFill>
              </a:rPr>
              <a:t>annual</a:t>
            </a:r>
            <a:r>
              <a:rPr lang="en-US" sz="2800" b="1" dirty="0"/>
              <a:t> reassessment of GH and IGF-1 following </a:t>
            </a:r>
            <a:r>
              <a:rPr lang="en-US" sz="2800" b="1" dirty="0" smtClean="0">
                <a:solidFill>
                  <a:srgbClr val="FF0000"/>
                </a:solidFill>
              </a:rPr>
              <a:t>withdrawal </a:t>
            </a:r>
            <a:r>
              <a:rPr lang="en-US" sz="2800" b="1" dirty="0" smtClean="0"/>
              <a:t> </a:t>
            </a:r>
            <a:r>
              <a:rPr lang="en-US" sz="2800" b="1" dirty="0"/>
              <a:t>from medical therapy to monitor efficacy of radiotherapy .</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 </a:t>
            </a:r>
            <a:r>
              <a:rPr lang="en-US" sz="2800" b="1" dirty="0"/>
              <a:t>The </a:t>
            </a:r>
            <a:r>
              <a:rPr lang="en-US" sz="2800" b="1" dirty="0">
                <a:solidFill>
                  <a:srgbClr val="FF0000"/>
                </a:solidFill>
              </a:rPr>
              <a:t>effectiveness</a:t>
            </a:r>
            <a:r>
              <a:rPr lang="en-US" sz="2800" b="1" dirty="0"/>
              <a:t> of CFRT for achieving biochemical remission is largely </a:t>
            </a:r>
            <a:r>
              <a:rPr lang="en-US" sz="2800" b="1" dirty="0">
                <a:solidFill>
                  <a:srgbClr val="FF0000"/>
                </a:solidFill>
              </a:rPr>
              <a:t>limited</a:t>
            </a:r>
            <a:r>
              <a:rPr lang="en-US" sz="2800" b="1" dirty="0"/>
              <a:t> and</a:t>
            </a:r>
            <a:r>
              <a:rPr lang="en-US" sz="2800" b="1" dirty="0">
                <a:solidFill>
                  <a:srgbClr val="FF0000"/>
                </a:solidFill>
              </a:rPr>
              <a:t> variable</a:t>
            </a:r>
            <a:r>
              <a:rPr lang="en-US" sz="2800" b="1" dirty="0"/>
              <a:t>.</a:t>
            </a:r>
          </a:p>
          <a:p>
            <a:endParaRPr lang="en-US" dirty="0"/>
          </a:p>
        </p:txBody>
      </p:sp>
    </p:spTree>
    <p:extLst>
      <p:ext uri="{BB962C8B-B14F-4D97-AF65-F5344CB8AC3E}">
        <p14:creationId xmlns:p14="http://schemas.microsoft.com/office/powerpoint/2010/main" val="2581743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0"/>
            <a:ext cx="8534400" cy="637504"/>
          </a:xfrm>
        </p:spPr>
        <p:txBody>
          <a:bodyPr>
            <a:normAutofit fontScale="90000"/>
          </a:bodyPr>
          <a:lstStyle/>
          <a:p>
            <a:endParaRPr lang="en-US" dirty="0"/>
          </a:p>
        </p:txBody>
      </p:sp>
      <p:sp>
        <p:nvSpPr>
          <p:cNvPr id="3" name="Content Placeholder 2"/>
          <p:cNvSpPr>
            <a:spLocks noGrp="1"/>
          </p:cNvSpPr>
          <p:nvPr>
            <p:ph idx="1"/>
          </p:nvPr>
        </p:nvSpPr>
        <p:spPr>
          <a:xfrm>
            <a:off x="463639" y="257577"/>
            <a:ext cx="11011437" cy="6426558"/>
          </a:xfrm>
        </p:spPr>
        <p:txBody>
          <a:bodyPr>
            <a:noAutofit/>
          </a:bodyPr>
          <a:lstStyle/>
          <a:p>
            <a:pPr>
              <a:buFont typeface="Wingdings" panose="05000000000000000000" pitchFamily="2" charset="2"/>
              <a:buChar char="Ø"/>
            </a:pPr>
            <a:r>
              <a:rPr lang="en-US" sz="2800" b="1" dirty="0"/>
              <a:t>The maximum response rate </a:t>
            </a:r>
            <a:r>
              <a:rPr lang="en-US" sz="2800" b="1" dirty="0" smtClean="0"/>
              <a:t>for reduction </a:t>
            </a:r>
            <a:r>
              <a:rPr lang="en-US" sz="2800" b="1" dirty="0"/>
              <a:t>of GH after </a:t>
            </a:r>
            <a:r>
              <a:rPr lang="en-US" sz="2800" b="1" dirty="0">
                <a:solidFill>
                  <a:srgbClr val="FF0000"/>
                </a:solidFill>
              </a:rPr>
              <a:t>1</a:t>
            </a:r>
            <a:r>
              <a:rPr lang="en-US" sz="2800" b="1" dirty="0"/>
              <a:t> year of CFRT is </a:t>
            </a:r>
            <a:r>
              <a:rPr lang="en-US" sz="2800" b="1" dirty="0">
                <a:solidFill>
                  <a:srgbClr val="FF0000"/>
                </a:solidFill>
              </a:rPr>
              <a:t>30</a:t>
            </a:r>
            <a:r>
              <a:rPr lang="en-US" sz="2800" b="1" dirty="0"/>
              <a:t> to </a:t>
            </a:r>
            <a:r>
              <a:rPr lang="en-US" sz="2800" b="1" dirty="0">
                <a:solidFill>
                  <a:srgbClr val="FF0000"/>
                </a:solidFill>
              </a:rPr>
              <a:t>50</a:t>
            </a:r>
            <a:r>
              <a:rPr lang="en-US" sz="2800" b="1" dirty="0"/>
              <a:t>%, </a:t>
            </a:r>
            <a:r>
              <a:rPr lang="en-US" sz="2800" b="1" dirty="0" smtClean="0"/>
              <a:t>with an </a:t>
            </a:r>
            <a:r>
              <a:rPr lang="en-US" sz="2800" b="1" dirty="0"/>
              <a:t>average reduction of </a:t>
            </a:r>
            <a:r>
              <a:rPr lang="en-US" sz="2800" b="1" dirty="0">
                <a:solidFill>
                  <a:srgbClr val="FF0000"/>
                </a:solidFill>
              </a:rPr>
              <a:t>10</a:t>
            </a:r>
            <a:r>
              <a:rPr lang="en-US" sz="2800" b="1" dirty="0"/>
              <a:t> to </a:t>
            </a:r>
            <a:r>
              <a:rPr lang="en-US" sz="2800" b="1" dirty="0">
                <a:solidFill>
                  <a:srgbClr val="FF0000"/>
                </a:solidFill>
              </a:rPr>
              <a:t>15</a:t>
            </a:r>
            <a:r>
              <a:rPr lang="en-US" sz="2800" b="1" dirty="0"/>
              <a:t>% observed </a:t>
            </a:r>
            <a:r>
              <a:rPr lang="en-US" sz="2800" b="1" dirty="0" smtClean="0"/>
              <a:t>thereafter. </a:t>
            </a:r>
          </a:p>
          <a:p>
            <a:pPr>
              <a:buFont typeface="Wingdings" panose="05000000000000000000" pitchFamily="2" charset="2"/>
              <a:buChar char="Ø"/>
            </a:pPr>
            <a:r>
              <a:rPr lang="en-US" sz="2800" b="1" dirty="0" smtClean="0"/>
              <a:t>The </a:t>
            </a:r>
            <a:r>
              <a:rPr lang="en-US" sz="2800" b="1" dirty="0">
                <a:solidFill>
                  <a:srgbClr val="FF0000"/>
                </a:solidFill>
              </a:rPr>
              <a:t>response</a:t>
            </a:r>
            <a:r>
              <a:rPr lang="en-US" sz="2800" b="1" dirty="0"/>
              <a:t> to CFRT is typically delayed up to </a:t>
            </a:r>
            <a:r>
              <a:rPr lang="en-US" sz="2800" b="1" dirty="0" smtClean="0">
                <a:solidFill>
                  <a:srgbClr val="FF0000"/>
                </a:solidFill>
              </a:rPr>
              <a:t>10</a:t>
            </a:r>
            <a:r>
              <a:rPr lang="en-US" sz="2800" b="1" dirty="0" smtClean="0"/>
              <a:t> years and </a:t>
            </a:r>
            <a:r>
              <a:rPr lang="en-US" sz="2800" b="1" dirty="0"/>
              <a:t>is associated with </a:t>
            </a:r>
            <a:r>
              <a:rPr lang="en-US" sz="2800" b="1" dirty="0">
                <a:solidFill>
                  <a:srgbClr val="FF0000"/>
                </a:solidFill>
              </a:rPr>
              <a:t>higher</a:t>
            </a:r>
            <a:r>
              <a:rPr lang="en-US" sz="2800" b="1" dirty="0"/>
              <a:t> risks of </a:t>
            </a:r>
            <a:r>
              <a:rPr lang="en-US" sz="2800" b="1" dirty="0" smtClean="0"/>
              <a:t>developing </a:t>
            </a:r>
            <a:r>
              <a:rPr lang="en-US" sz="2800" b="1" u="sng" dirty="0" smtClean="0"/>
              <a:t>hypopituitarism</a:t>
            </a:r>
            <a:r>
              <a:rPr lang="en-US" sz="2800" b="1" dirty="0" smtClean="0"/>
              <a:t> </a:t>
            </a:r>
            <a:r>
              <a:rPr lang="en-US" sz="2800" b="1" dirty="0"/>
              <a:t>and long-term </a:t>
            </a:r>
            <a:r>
              <a:rPr lang="en-US" sz="2800" b="1" u="sng" dirty="0"/>
              <a:t>cognitive defects </a:t>
            </a:r>
            <a:r>
              <a:rPr lang="en-US" sz="2800" b="1" dirty="0" smtClean="0"/>
              <a:t>.</a:t>
            </a:r>
          </a:p>
          <a:p>
            <a:pPr>
              <a:buFont typeface="Wingdings" panose="05000000000000000000" pitchFamily="2" charset="2"/>
              <a:buChar char="Ø"/>
            </a:pPr>
            <a:r>
              <a:rPr lang="en-US" sz="2800" b="1" dirty="0" smtClean="0"/>
              <a:t> </a:t>
            </a:r>
            <a:endParaRPr lang="en-US" sz="2800" b="1" dirty="0"/>
          </a:p>
        </p:txBody>
      </p:sp>
    </p:spTree>
    <p:extLst>
      <p:ext uri="{BB962C8B-B14F-4D97-AF65-F5344CB8AC3E}">
        <p14:creationId xmlns:p14="http://schemas.microsoft.com/office/powerpoint/2010/main" val="1022489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7999"/>
            <a:ext cx="8534400" cy="96591"/>
          </a:xfrm>
        </p:spPr>
        <p:txBody>
          <a:bodyPr>
            <a:normAutofit fontScale="90000"/>
          </a:bodyPr>
          <a:lstStyle/>
          <a:p>
            <a:endParaRPr lang="en-US" dirty="0"/>
          </a:p>
        </p:txBody>
      </p:sp>
      <p:sp>
        <p:nvSpPr>
          <p:cNvPr id="3" name="Content Placeholder 2"/>
          <p:cNvSpPr>
            <a:spLocks noGrp="1"/>
          </p:cNvSpPr>
          <p:nvPr>
            <p:ph idx="1"/>
          </p:nvPr>
        </p:nvSpPr>
        <p:spPr>
          <a:xfrm>
            <a:off x="452391" y="711558"/>
            <a:ext cx="11306020" cy="5289997"/>
          </a:xfrm>
        </p:spPr>
        <p:txBody>
          <a:bodyPr>
            <a:normAutofit/>
          </a:bodyPr>
          <a:lstStyle/>
          <a:p>
            <a:pPr>
              <a:buFont typeface="Wingdings" panose="05000000000000000000" pitchFamily="2" charset="2"/>
              <a:buChar char="Ø"/>
            </a:pPr>
            <a:r>
              <a:rPr lang="en-US" sz="2800" b="1" dirty="0"/>
              <a:t>Additionally, there is an increased risk of </a:t>
            </a:r>
            <a:r>
              <a:rPr lang="en-US" sz="2800" b="1" dirty="0">
                <a:solidFill>
                  <a:srgbClr val="FF0000"/>
                </a:solidFill>
              </a:rPr>
              <a:t>mortality </a:t>
            </a:r>
            <a:r>
              <a:rPr lang="en-US" sz="2800" b="1" dirty="0"/>
              <a:t> and of developing radiation-induced</a:t>
            </a:r>
            <a:r>
              <a:rPr lang="en-US" sz="2800" b="1" dirty="0">
                <a:solidFill>
                  <a:srgbClr val="FF0000"/>
                </a:solidFill>
              </a:rPr>
              <a:t> secondary </a:t>
            </a:r>
            <a:r>
              <a:rPr lang="en-US" sz="2800" b="1" dirty="0"/>
              <a:t>tumors such as </a:t>
            </a:r>
            <a:r>
              <a:rPr lang="en-US" sz="2800" b="1" u="sng" dirty="0" err="1"/>
              <a:t>glioma</a:t>
            </a:r>
            <a:r>
              <a:rPr lang="en-US" sz="2800" b="1" u="sng" dirty="0"/>
              <a:t> </a:t>
            </a:r>
            <a:r>
              <a:rPr lang="en-US" sz="2800" b="1" dirty="0"/>
              <a:t>or </a:t>
            </a:r>
            <a:r>
              <a:rPr lang="en-US" sz="2800" b="1" u="sng" dirty="0"/>
              <a:t>meningioma</a:t>
            </a:r>
            <a:r>
              <a:rPr lang="en-US" sz="2800" b="1" dirty="0"/>
              <a:t> .</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 </a:t>
            </a:r>
            <a:r>
              <a:rPr lang="en-US" sz="2800" b="1" dirty="0"/>
              <a:t>However, clinical studies of SRS with </a:t>
            </a:r>
            <a:r>
              <a:rPr lang="en-US" sz="2800" b="1" dirty="0">
                <a:solidFill>
                  <a:srgbClr val="FF0000"/>
                </a:solidFill>
              </a:rPr>
              <a:t>gamma</a:t>
            </a:r>
            <a:r>
              <a:rPr lang="en-US" sz="2800" b="1" dirty="0"/>
              <a:t> knife surgery (GKS) have demonstrated that this technique is associated with </a:t>
            </a:r>
            <a:r>
              <a:rPr lang="en-US" sz="2800" b="1" dirty="0">
                <a:solidFill>
                  <a:srgbClr val="FF0000"/>
                </a:solidFill>
              </a:rPr>
              <a:t>quicker</a:t>
            </a:r>
            <a:r>
              <a:rPr lang="en-US" sz="2800" b="1" dirty="0"/>
              <a:t> biochemical </a:t>
            </a:r>
            <a:r>
              <a:rPr lang="en-US" sz="2800" b="1" u="sng" dirty="0"/>
              <a:t>remission</a:t>
            </a:r>
            <a:r>
              <a:rPr lang="en-US" sz="2800" b="1" dirty="0"/>
              <a:t> and</a:t>
            </a:r>
            <a:r>
              <a:rPr lang="en-US" sz="2800" b="1" dirty="0">
                <a:solidFill>
                  <a:srgbClr val="FF0000"/>
                </a:solidFill>
              </a:rPr>
              <a:t> lower </a:t>
            </a:r>
            <a:r>
              <a:rPr lang="en-US" sz="2800" b="1" dirty="0"/>
              <a:t>rates of </a:t>
            </a:r>
            <a:r>
              <a:rPr lang="en-US" sz="2800" b="1" u="sng" dirty="0"/>
              <a:t>hypopituitarism</a:t>
            </a:r>
            <a:r>
              <a:rPr lang="en-US" sz="2800" b="1" dirty="0"/>
              <a:t> than CFRT.</a:t>
            </a:r>
          </a:p>
        </p:txBody>
      </p:sp>
    </p:spTree>
    <p:extLst>
      <p:ext uri="{BB962C8B-B14F-4D97-AF65-F5344CB8AC3E}">
        <p14:creationId xmlns:p14="http://schemas.microsoft.com/office/powerpoint/2010/main" val="1139906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5994399"/>
            <a:ext cx="8534400" cy="148824"/>
          </a:xfrm>
        </p:spPr>
        <p:txBody>
          <a:bodyPr>
            <a:normAutofit fontScale="90000"/>
          </a:bodyPr>
          <a:lstStyle/>
          <a:p>
            <a:endParaRPr lang="en-US" dirty="0"/>
          </a:p>
        </p:txBody>
      </p:sp>
      <p:sp>
        <p:nvSpPr>
          <p:cNvPr id="3" name="Content Placeholder 2"/>
          <p:cNvSpPr>
            <a:spLocks noGrp="1"/>
          </p:cNvSpPr>
          <p:nvPr>
            <p:ph idx="1"/>
          </p:nvPr>
        </p:nvSpPr>
        <p:spPr>
          <a:xfrm>
            <a:off x="425003" y="309093"/>
            <a:ext cx="11088710" cy="5499279"/>
          </a:xfrm>
        </p:spPr>
        <p:txBody>
          <a:bodyPr>
            <a:noAutofit/>
          </a:bodyPr>
          <a:lstStyle/>
          <a:p>
            <a:pPr marL="0" indent="0">
              <a:buNone/>
            </a:pPr>
            <a:r>
              <a:rPr lang="en-US" sz="3600" b="1" dirty="0">
                <a:solidFill>
                  <a:srgbClr val="FF0000"/>
                </a:solidFill>
              </a:rPr>
              <a:t>Impact of Therapy on Clinical Outcomes</a:t>
            </a:r>
          </a:p>
          <a:p>
            <a:pPr>
              <a:buFont typeface="Wingdings" panose="05000000000000000000" pitchFamily="2" charset="2"/>
              <a:buChar char="Ø"/>
            </a:pPr>
            <a:endParaRPr lang="en-US" sz="3200" b="1" dirty="0" smtClean="0"/>
          </a:p>
          <a:p>
            <a:pPr>
              <a:buFont typeface="Wingdings" panose="05000000000000000000" pitchFamily="2" charset="2"/>
              <a:buChar char="Ø"/>
            </a:pPr>
            <a:r>
              <a:rPr lang="en-US" sz="3200" b="1" dirty="0" smtClean="0"/>
              <a:t>Current </a:t>
            </a:r>
            <a:r>
              <a:rPr lang="en-US" sz="3200" b="1" dirty="0"/>
              <a:t>therapies have </a:t>
            </a:r>
            <a:r>
              <a:rPr lang="en-US" sz="3200" b="1" dirty="0">
                <a:solidFill>
                  <a:srgbClr val="FF0000"/>
                </a:solidFill>
              </a:rPr>
              <a:t>significant</a:t>
            </a:r>
            <a:r>
              <a:rPr lang="en-US" sz="3200" b="1" dirty="0"/>
              <a:t> effects on </a:t>
            </a:r>
            <a:r>
              <a:rPr lang="en-US" sz="3200" b="1" dirty="0" smtClean="0"/>
              <a:t>clinical </a:t>
            </a:r>
            <a:r>
              <a:rPr lang="en-US" sz="2800" b="1" dirty="0" smtClean="0"/>
              <a:t>outcomes</a:t>
            </a:r>
            <a:r>
              <a:rPr lang="en-US" sz="3200" b="1" dirty="0" smtClean="0"/>
              <a:t> </a:t>
            </a:r>
            <a:r>
              <a:rPr lang="en-US" sz="3200" b="1" dirty="0"/>
              <a:t>in patients who achieve biochemical </a:t>
            </a:r>
            <a:r>
              <a:rPr lang="en-US" sz="3200" b="1" dirty="0" smtClean="0"/>
              <a:t>control, as </a:t>
            </a:r>
            <a:r>
              <a:rPr lang="en-US" sz="3200" b="1" dirty="0"/>
              <a:t>it is associated with </a:t>
            </a:r>
            <a:r>
              <a:rPr lang="en-US" sz="3200" b="1" dirty="0">
                <a:solidFill>
                  <a:srgbClr val="FF0000"/>
                </a:solidFill>
              </a:rPr>
              <a:t>reducing mortality </a:t>
            </a:r>
            <a:r>
              <a:rPr lang="en-US" sz="3200" b="1" dirty="0"/>
              <a:t>risk, </a:t>
            </a:r>
            <a:r>
              <a:rPr lang="en-US" sz="3200" b="1" dirty="0" smtClean="0"/>
              <a:t>achieving mortality </a:t>
            </a:r>
            <a:r>
              <a:rPr lang="en-US" sz="3200" b="1" dirty="0"/>
              <a:t>rates </a:t>
            </a:r>
            <a:r>
              <a:rPr lang="en-US" sz="3200" b="1" dirty="0">
                <a:solidFill>
                  <a:srgbClr val="FF0000"/>
                </a:solidFill>
              </a:rPr>
              <a:t>similar</a:t>
            </a:r>
            <a:r>
              <a:rPr lang="en-US" sz="3200" b="1" dirty="0"/>
              <a:t> to control populations </a:t>
            </a:r>
            <a:r>
              <a:rPr lang="en-US" sz="3200" b="1" dirty="0" smtClean="0"/>
              <a:t>, and </a:t>
            </a:r>
            <a:r>
              <a:rPr lang="en-US" sz="3200" b="1" dirty="0"/>
              <a:t>improving </a:t>
            </a:r>
            <a:r>
              <a:rPr lang="en-US" sz="3200" b="1" dirty="0">
                <a:solidFill>
                  <a:srgbClr val="FF0000"/>
                </a:solidFill>
              </a:rPr>
              <a:t>quality of life </a:t>
            </a:r>
            <a:r>
              <a:rPr lang="en-US" sz="3200" b="1" dirty="0"/>
              <a:t>and </a:t>
            </a:r>
            <a:r>
              <a:rPr lang="en-US" sz="3200" b="1" dirty="0" smtClean="0"/>
              <a:t>comorbidities.</a:t>
            </a:r>
            <a:endParaRPr lang="en-US" sz="3200" b="1" dirty="0"/>
          </a:p>
        </p:txBody>
      </p:sp>
    </p:spTree>
    <p:extLst>
      <p:ext uri="{BB962C8B-B14F-4D97-AF65-F5344CB8AC3E}">
        <p14:creationId xmlns:p14="http://schemas.microsoft.com/office/powerpoint/2010/main" val="30658199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7999"/>
            <a:ext cx="8534400" cy="186744"/>
          </a:xfrm>
        </p:spPr>
        <p:txBody>
          <a:bodyPr>
            <a:normAutofit fontScale="90000"/>
          </a:bodyPr>
          <a:lstStyle/>
          <a:p>
            <a:endParaRPr lang="en-US" dirty="0"/>
          </a:p>
        </p:txBody>
      </p:sp>
      <p:sp>
        <p:nvSpPr>
          <p:cNvPr id="3" name="Content Placeholder 2"/>
          <p:cNvSpPr>
            <a:spLocks noGrp="1"/>
          </p:cNvSpPr>
          <p:nvPr>
            <p:ph idx="1"/>
          </p:nvPr>
        </p:nvSpPr>
        <p:spPr>
          <a:xfrm>
            <a:off x="502275" y="154546"/>
            <a:ext cx="10844011" cy="5795493"/>
          </a:xfrm>
        </p:spPr>
        <p:txBody>
          <a:bodyPr>
            <a:normAutofit/>
          </a:bodyPr>
          <a:lstStyle/>
          <a:p>
            <a:pPr>
              <a:buFont typeface="Wingdings" panose="05000000000000000000" pitchFamily="2" charset="2"/>
              <a:buChar char="Ø"/>
            </a:pPr>
            <a:r>
              <a:rPr lang="en-US" sz="2800" b="1" dirty="0" smtClean="0"/>
              <a:t>Specific</a:t>
            </a:r>
            <a:r>
              <a:rPr lang="en-US" sz="2800" b="1" dirty="0" smtClean="0">
                <a:solidFill>
                  <a:srgbClr val="FF0000"/>
                </a:solidFill>
              </a:rPr>
              <a:t> </a:t>
            </a:r>
            <a:r>
              <a:rPr lang="en-US" sz="2800" b="1" dirty="0">
                <a:solidFill>
                  <a:srgbClr val="FF0000"/>
                </a:solidFill>
              </a:rPr>
              <a:t>comorbidities </a:t>
            </a:r>
            <a:r>
              <a:rPr lang="en-US" sz="2800" b="1" dirty="0"/>
              <a:t>reported to</a:t>
            </a:r>
            <a:r>
              <a:rPr lang="en-US" sz="2800" b="1" dirty="0">
                <a:solidFill>
                  <a:srgbClr val="FF0000"/>
                </a:solidFill>
              </a:rPr>
              <a:t> improve </a:t>
            </a:r>
            <a:r>
              <a:rPr lang="en-US" sz="2800" b="1" dirty="0"/>
              <a:t>with </a:t>
            </a:r>
            <a:r>
              <a:rPr lang="en-US" sz="2800" b="1" dirty="0" err="1"/>
              <a:t>longterm</a:t>
            </a:r>
            <a:r>
              <a:rPr lang="en-US" sz="2800" b="1" dirty="0"/>
              <a:t> biochemical control include </a:t>
            </a:r>
            <a:r>
              <a:rPr lang="en-US" sz="2800" b="1" u="sng" dirty="0"/>
              <a:t>hypertension</a:t>
            </a:r>
            <a:r>
              <a:rPr lang="en-US" sz="2800" b="1" dirty="0"/>
              <a:t>, </a:t>
            </a:r>
            <a:r>
              <a:rPr lang="en-US" sz="2800" b="1" u="sng" dirty="0"/>
              <a:t>sleep apnea</a:t>
            </a:r>
            <a:r>
              <a:rPr lang="en-US" sz="2800" b="1" dirty="0"/>
              <a:t>, </a:t>
            </a:r>
            <a:r>
              <a:rPr lang="en-US" sz="2800" b="1" u="sng" dirty="0"/>
              <a:t>arthralgia</a:t>
            </a:r>
            <a:r>
              <a:rPr lang="en-US" sz="2800" b="1" dirty="0"/>
              <a:t>, and </a:t>
            </a:r>
            <a:r>
              <a:rPr lang="en-US" sz="2800" b="1" u="sng" dirty="0"/>
              <a:t>carpal tunnel </a:t>
            </a:r>
            <a:r>
              <a:rPr lang="en-US" sz="2800" b="1" dirty="0" smtClean="0"/>
              <a:t>syndrome.</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Despite </a:t>
            </a:r>
            <a:r>
              <a:rPr lang="en-US" sz="2800" b="1" dirty="0"/>
              <a:t>significant benefits provided by surgical, medical</a:t>
            </a:r>
            <a:r>
              <a:rPr lang="en-US" sz="2800" b="1" dirty="0" smtClean="0"/>
              <a:t>,</a:t>
            </a:r>
            <a:r>
              <a:rPr lang="en-US" sz="2800" b="1" dirty="0"/>
              <a:t> and radiotherapy approaches, there are diverse </a:t>
            </a:r>
            <a:r>
              <a:rPr lang="en-US" sz="2800" b="1" dirty="0" smtClean="0"/>
              <a:t>subgroups of </a:t>
            </a:r>
            <a:r>
              <a:rPr lang="en-US" sz="2800" b="1" dirty="0"/>
              <a:t>patients with acromegaly for whom current </a:t>
            </a:r>
            <a:r>
              <a:rPr lang="en-US" sz="2800" b="1" dirty="0" smtClean="0"/>
              <a:t>treatments have </a:t>
            </a:r>
            <a:r>
              <a:rPr lang="en-US" sz="2800" b="1" dirty="0">
                <a:solidFill>
                  <a:srgbClr val="FF0000"/>
                </a:solidFill>
              </a:rPr>
              <a:t>limited</a:t>
            </a:r>
            <a:r>
              <a:rPr lang="en-US" sz="2800" b="1" dirty="0"/>
              <a:t> benefits.</a:t>
            </a:r>
          </a:p>
        </p:txBody>
      </p:sp>
    </p:spTree>
    <p:extLst>
      <p:ext uri="{BB962C8B-B14F-4D97-AF65-F5344CB8AC3E}">
        <p14:creationId xmlns:p14="http://schemas.microsoft.com/office/powerpoint/2010/main" val="30117520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4212" y="685800"/>
            <a:ext cx="11507788" cy="3615267"/>
          </a:xfrm>
        </p:spPr>
        <p:txBody>
          <a:bodyPr>
            <a:normAutofit/>
          </a:bodyPr>
          <a:lstStyle/>
          <a:p>
            <a:pPr marL="0" indent="0" algn="ctr">
              <a:buNone/>
            </a:pPr>
            <a:r>
              <a:rPr lang="en-US" sz="4000" b="1" dirty="0">
                <a:solidFill>
                  <a:srgbClr val="FF0000"/>
                </a:solidFill>
                <a:effectLst>
                  <a:outerShdw blurRad="38100" dist="38100" dir="2700000" algn="tl">
                    <a:srgbClr val="000000">
                      <a:alpha val="43137"/>
                    </a:srgbClr>
                  </a:outerShdw>
                </a:effectLst>
              </a:rPr>
              <a:t>Are There Acromegaly Patient Populations </a:t>
            </a:r>
            <a:endParaRPr lang="en-US" sz="4000" b="1" dirty="0" smtClean="0">
              <a:solidFill>
                <a:srgbClr val="FF0000"/>
              </a:solidFill>
              <a:effectLst>
                <a:outerShdw blurRad="38100" dist="38100" dir="2700000" algn="tl">
                  <a:srgbClr val="000000">
                    <a:alpha val="43137"/>
                  </a:srgbClr>
                </a:outerShdw>
              </a:effectLst>
            </a:endParaRPr>
          </a:p>
          <a:p>
            <a:pPr marL="0" indent="0" algn="ctr">
              <a:buNone/>
            </a:pPr>
            <a:r>
              <a:rPr lang="en-US" sz="4000" b="1" dirty="0" smtClean="0">
                <a:solidFill>
                  <a:srgbClr val="FF0000"/>
                </a:solidFill>
                <a:effectLst>
                  <a:outerShdw blurRad="38100" dist="38100" dir="2700000" algn="tl">
                    <a:srgbClr val="000000">
                      <a:alpha val="43137"/>
                    </a:srgbClr>
                  </a:outerShdw>
                </a:effectLst>
              </a:rPr>
              <a:t>That </a:t>
            </a:r>
            <a:r>
              <a:rPr lang="en-US" sz="4000" b="1" dirty="0">
                <a:solidFill>
                  <a:srgbClr val="FF0000"/>
                </a:solidFill>
                <a:effectLst>
                  <a:outerShdw blurRad="38100" dist="38100" dir="2700000" algn="tl">
                    <a:srgbClr val="000000">
                      <a:alpha val="43137"/>
                    </a:srgbClr>
                  </a:outerShdw>
                </a:effectLst>
              </a:rPr>
              <a:t>Need Improved Therapy?</a:t>
            </a:r>
          </a:p>
        </p:txBody>
      </p:sp>
    </p:spTree>
    <p:extLst>
      <p:ext uri="{BB962C8B-B14F-4D97-AF65-F5344CB8AC3E}">
        <p14:creationId xmlns:p14="http://schemas.microsoft.com/office/powerpoint/2010/main" val="24811360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12280"/>
            <a:ext cx="8534400" cy="45719"/>
          </a:xfrm>
        </p:spPr>
        <p:txBody>
          <a:bodyPr>
            <a:normAutofit fontScale="90000"/>
          </a:bodyPr>
          <a:lstStyle/>
          <a:p>
            <a:endParaRPr lang="en-US" dirty="0"/>
          </a:p>
        </p:txBody>
      </p:sp>
      <p:sp>
        <p:nvSpPr>
          <p:cNvPr id="3" name="Content Placeholder 2"/>
          <p:cNvSpPr>
            <a:spLocks noGrp="1"/>
          </p:cNvSpPr>
          <p:nvPr>
            <p:ph idx="1"/>
          </p:nvPr>
        </p:nvSpPr>
        <p:spPr>
          <a:xfrm>
            <a:off x="684212" y="425003"/>
            <a:ext cx="10932532" cy="5911403"/>
          </a:xfrm>
        </p:spPr>
        <p:txBody>
          <a:bodyPr>
            <a:noAutofit/>
          </a:bodyPr>
          <a:lstStyle/>
          <a:p>
            <a:r>
              <a:rPr lang="en-US" sz="2800" b="1" dirty="0" smtClean="0"/>
              <a:t>Significant </a:t>
            </a:r>
            <a:r>
              <a:rPr lang="en-US" sz="2800" b="1" dirty="0"/>
              <a:t>progress has been made over the </a:t>
            </a:r>
            <a:r>
              <a:rPr lang="en-US" sz="2800" b="1" dirty="0" smtClean="0">
                <a:solidFill>
                  <a:srgbClr val="FF0000"/>
                </a:solidFill>
              </a:rPr>
              <a:t>past decade </a:t>
            </a:r>
            <a:r>
              <a:rPr lang="en-US" sz="2800" b="1" dirty="0"/>
              <a:t>in </a:t>
            </a:r>
            <a:r>
              <a:rPr lang="en-US" sz="2800" b="1" dirty="0">
                <a:solidFill>
                  <a:srgbClr val="FF0000"/>
                </a:solidFill>
              </a:rPr>
              <a:t>improving</a:t>
            </a:r>
            <a:r>
              <a:rPr lang="en-US" sz="2800" b="1" dirty="0"/>
              <a:t> clinical outcomes and </a:t>
            </a:r>
            <a:r>
              <a:rPr lang="en-US" sz="2800" b="1" dirty="0">
                <a:solidFill>
                  <a:srgbClr val="FF0000"/>
                </a:solidFill>
              </a:rPr>
              <a:t>reducing</a:t>
            </a:r>
            <a:r>
              <a:rPr lang="en-US" sz="2800" b="1" dirty="0"/>
              <a:t> </a:t>
            </a:r>
            <a:r>
              <a:rPr lang="en-US" sz="2800" b="1" dirty="0" smtClean="0"/>
              <a:t>mortality in </a:t>
            </a:r>
            <a:r>
              <a:rPr lang="en-US" sz="2800" b="1" dirty="0"/>
              <a:t>patients with acromegaly</a:t>
            </a:r>
            <a:r>
              <a:rPr lang="en-US" sz="2800" b="1" dirty="0" smtClean="0"/>
              <a:t>.</a:t>
            </a:r>
          </a:p>
          <a:p>
            <a:r>
              <a:rPr lang="en-US" sz="2800" b="1" dirty="0" smtClean="0"/>
              <a:t> </a:t>
            </a:r>
            <a:r>
              <a:rPr lang="en-US" sz="2800" b="1" dirty="0"/>
              <a:t>However, as </a:t>
            </a:r>
            <a:r>
              <a:rPr lang="en-US" sz="2800" b="1" dirty="0" smtClean="0"/>
              <a:t>discussed earlier</a:t>
            </a:r>
            <a:r>
              <a:rPr lang="en-US" sz="2800" b="1" dirty="0"/>
              <a:t>, a proportion of patients will continue to have </a:t>
            </a:r>
            <a:r>
              <a:rPr lang="en-US" sz="2800" b="1" u="sng" dirty="0" smtClean="0"/>
              <a:t>persistent</a:t>
            </a:r>
            <a:r>
              <a:rPr lang="en-US" sz="2800" b="1" dirty="0" smtClean="0"/>
              <a:t> or </a:t>
            </a:r>
            <a:r>
              <a:rPr lang="en-US" sz="2800" b="1" u="sng" dirty="0"/>
              <a:t>recurrent</a:t>
            </a:r>
            <a:r>
              <a:rPr lang="en-US" sz="2800" b="1" dirty="0"/>
              <a:t> disease despite </a:t>
            </a:r>
            <a:r>
              <a:rPr lang="en-US" sz="2800" b="1" dirty="0">
                <a:solidFill>
                  <a:srgbClr val="FF0000"/>
                </a:solidFill>
              </a:rPr>
              <a:t>surgical</a:t>
            </a:r>
            <a:r>
              <a:rPr lang="en-US" sz="2800" b="1" dirty="0"/>
              <a:t> and</a:t>
            </a:r>
            <a:r>
              <a:rPr lang="en-US" sz="2800" b="1" dirty="0">
                <a:solidFill>
                  <a:srgbClr val="FF0000"/>
                </a:solidFill>
              </a:rPr>
              <a:t> </a:t>
            </a:r>
            <a:r>
              <a:rPr lang="en-US" sz="2800" b="1" dirty="0" smtClean="0">
                <a:solidFill>
                  <a:srgbClr val="FF0000"/>
                </a:solidFill>
              </a:rPr>
              <a:t>medical </a:t>
            </a:r>
            <a:r>
              <a:rPr lang="en-US" sz="2800" b="1" dirty="0" smtClean="0"/>
              <a:t>intervention.</a:t>
            </a:r>
          </a:p>
          <a:p>
            <a:r>
              <a:rPr lang="en-US" sz="2800" b="1" dirty="0" smtClean="0"/>
              <a:t> </a:t>
            </a:r>
            <a:r>
              <a:rPr lang="en-US" sz="2800" b="1" dirty="0"/>
              <a:t>Thus, despite recent progress, there </a:t>
            </a:r>
            <a:r>
              <a:rPr lang="en-US" sz="2800" b="1" dirty="0" smtClean="0"/>
              <a:t>remain subpopulations </a:t>
            </a:r>
            <a:r>
              <a:rPr lang="en-US" sz="2800" b="1" dirty="0"/>
              <a:t>of patients with </a:t>
            </a:r>
            <a:r>
              <a:rPr lang="en-US" sz="2800" b="1" u="sng" dirty="0" smtClean="0"/>
              <a:t>diverse </a:t>
            </a:r>
            <a:r>
              <a:rPr lang="en-US" sz="2800" b="1" u="sng" dirty="0"/>
              <a:t>characteristics </a:t>
            </a:r>
            <a:r>
              <a:rPr lang="en-US" sz="2800" b="1" dirty="0" smtClean="0"/>
              <a:t>who require </a:t>
            </a:r>
            <a:r>
              <a:rPr lang="en-US" sz="2800" b="1" dirty="0"/>
              <a:t>improved therapeutic options.</a:t>
            </a:r>
          </a:p>
        </p:txBody>
      </p:sp>
    </p:spTree>
    <p:extLst>
      <p:ext uri="{BB962C8B-B14F-4D97-AF65-F5344CB8AC3E}">
        <p14:creationId xmlns:p14="http://schemas.microsoft.com/office/powerpoint/2010/main" val="3168397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5994399"/>
            <a:ext cx="8534400" cy="728373"/>
          </a:xfrm>
        </p:spPr>
        <p:txBody>
          <a:bodyPr/>
          <a:lstStyle/>
          <a:p>
            <a:endParaRPr lang="en-US"/>
          </a:p>
        </p:txBody>
      </p:sp>
      <p:sp>
        <p:nvSpPr>
          <p:cNvPr id="3" name="Content Placeholder 2"/>
          <p:cNvSpPr>
            <a:spLocks noGrp="1"/>
          </p:cNvSpPr>
          <p:nvPr>
            <p:ph idx="1"/>
          </p:nvPr>
        </p:nvSpPr>
        <p:spPr>
          <a:xfrm>
            <a:off x="684211" y="685800"/>
            <a:ext cx="9683281" cy="5071056"/>
          </a:xfrm>
        </p:spPr>
        <p:txBody>
          <a:bodyPr>
            <a:noAutofit/>
          </a:bodyPr>
          <a:lstStyle/>
          <a:p>
            <a:pPr>
              <a:buFont typeface="Wingdings" panose="05000000000000000000" pitchFamily="2" charset="2"/>
              <a:buChar char="Ø"/>
            </a:pPr>
            <a:r>
              <a:rPr lang="en-US" sz="2800" b="1" dirty="0"/>
              <a:t>Acromegaly has a prevalence of </a:t>
            </a:r>
            <a:r>
              <a:rPr lang="en-US" sz="2800" b="1" dirty="0">
                <a:solidFill>
                  <a:srgbClr val="FF0000"/>
                </a:solidFill>
              </a:rPr>
              <a:t>36</a:t>
            </a:r>
            <a:r>
              <a:rPr lang="en-US" sz="2800" b="1" dirty="0"/>
              <a:t> to</a:t>
            </a:r>
            <a:r>
              <a:rPr lang="en-US" sz="2800" b="1" dirty="0">
                <a:solidFill>
                  <a:srgbClr val="FF0000"/>
                </a:solidFill>
              </a:rPr>
              <a:t> 69 </a:t>
            </a:r>
            <a:r>
              <a:rPr lang="en-US" sz="2800" b="1" dirty="0"/>
              <a:t>cases per </a:t>
            </a:r>
            <a:r>
              <a:rPr lang="en-US" sz="2800" b="1" dirty="0" smtClean="0"/>
              <a:t>million </a:t>
            </a:r>
            <a:r>
              <a:rPr lang="en-US" sz="2800" b="1" dirty="0"/>
              <a:t>, and an incidence of</a:t>
            </a:r>
            <a:r>
              <a:rPr lang="en-US" sz="2800" b="1" dirty="0">
                <a:solidFill>
                  <a:srgbClr val="FF0000"/>
                </a:solidFill>
              </a:rPr>
              <a:t> 3 </a:t>
            </a:r>
            <a:r>
              <a:rPr lang="en-US" sz="2800" b="1" dirty="0"/>
              <a:t>to </a:t>
            </a:r>
            <a:r>
              <a:rPr lang="en-US" sz="2800" b="1" dirty="0">
                <a:solidFill>
                  <a:srgbClr val="FF0000"/>
                </a:solidFill>
              </a:rPr>
              <a:t>4</a:t>
            </a:r>
            <a:r>
              <a:rPr lang="en-US" sz="2800" b="1" dirty="0"/>
              <a:t> new cases per million per year </a:t>
            </a:r>
            <a:r>
              <a:rPr lang="en-US" sz="2800" b="1" dirty="0" smtClean="0"/>
              <a:t>.</a:t>
            </a:r>
          </a:p>
          <a:p>
            <a:pPr marL="0" indent="0">
              <a:buNone/>
            </a:pPr>
            <a:r>
              <a:rPr lang="en-US" sz="2800" b="1" dirty="0" smtClean="0"/>
              <a:t> </a:t>
            </a:r>
          </a:p>
          <a:p>
            <a:pPr>
              <a:buFont typeface="Wingdings" panose="05000000000000000000" pitchFamily="2" charset="2"/>
              <a:buChar char="Ø"/>
            </a:pPr>
            <a:r>
              <a:rPr lang="en-US" sz="2800" b="1" dirty="0" smtClean="0"/>
              <a:t>Clinical </a:t>
            </a:r>
            <a:r>
              <a:rPr lang="en-US" sz="2800" b="1" dirty="0"/>
              <a:t>manifestations observed in patients with acromegaly stem primarily from chronic elevation of GH and IGF-1 , with prolonged exposure associated with increased </a:t>
            </a:r>
            <a:r>
              <a:rPr lang="en-US" sz="2800" b="1" u="sng" dirty="0" smtClean="0"/>
              <a:t>mortality risk  </a:t>
            </a:r>
            <a:r>
              <a:rPr lang="en-US" sz="2800" b="1" dirty="0"/>
              <a:t>and decreased overall health-related </a:t>
            </a:r>
            <a:r>
              <a:rPr lang="en-US" sz="2800" b="1" u="sng" dirty="0"/>
              <a:t>quality </a:t>
            </a:r>
            <a:r>
              <a:rPr lang="en-US" sz="2800" b="1" u="sng" dirty="0" smtClean="0"/>
              <a:t>of life</a:t>
            </a:r>
            <a:r>
              <a:rPr lang="en-US" sz="2800" b="1" dirty="0" smtClean="0"/>
              <a:t>.</a:t>
            </a:r>
            <a:endParaRPr lang="en-US" sz="2800" b="1" dirty="0"/>
          </a:p>
        </p:txBody>
      </p:sp>
    </p:spTree>
    <p:extLst>
      <p:ext uri="{BB962C8B-B14F-4D97-AF65-F5344CB8AC3E}">
        <p14:creationId xmlns:p14="http://schemas.microsoft.com/office/powerpoint/2010/main" val="25924874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7999"/>
            <a:ext cx="8534400" cy="238259"/>
          </a:xfrm>
        </p:spPr>
        <p:txBody>
          <a:bodyPr>
            <a:normAutofit fontScale="90000"/>
          </a:bodyPr>
          <a:lstStyle/>
          <a:p>
            <a:endParaRPr lang="en-US" dirty="0"/>
          </a:p>
        </p:txBody>
      </p:sp>
      <p:sp>
        <p:nvSpPr>
          <p:cNvPr id="3" name="Content Placeholder 2"/>
          <p:cNvSpPr>
            <a:spLocks noGrp="1"/>
          </p:cNvSpPr>
          <p:nvPr>
            <p:ph idx="1"/>
          </p:nvPr>
        </p:nvSpPr>
        <p:spPr>
          <a:xfrm>
            <a:off x="566670" y="566670"/>
            <a:ext cx="11410682" cy="5937161"/>
          </a:xfrm>
        </p:spPr>
        <p:txBody>
          <a:bodyPr>
            <a:noAutofit/>
          </a:bodyPr>
          <a:lstStyle/>
          <a:p>
            <a:pPr marL="0" indent="0">
              <a:buNone/>
            </a:pPr>
            <a:r>
              <a:rPr lang="en-US" sz="3600" b="1" i="1" dirty="0">
                <a:solidFill>
                  <a:srgbClr val="FF0000"/>
                </a:solidFill>
              </a:rPr>
              <a:t>Patients with Delayed Diagnosis</a:t>
            </a:r>
          </a:p>
          <a:p>
            <a:pPr marL="0" indent="0">
              <a:buNone/>
            </a:pPr>
            <a:r>
              <a:rPr lang="en-US" sz="3600" b="1" i="1" dirty="0">
                <a:solidFill>
                  <a:srgbClr val="FF0000"/>
                </a:solidFill>
              </a:rPr>
              <a:t>or Undiagnosed Disease</a:t>
            </a:r>
          </a:p>
          <a:p>
            <a:pPr>
              <a:buFont typeface="Wingdings" panose="05000000000000000000" pitchFamily="2" charset="2"/>
              <a:buChar char="Ø"/>
            </a:pPr>
            <a:r>
              <a:rPr lang="en-US" sz="2800" b="1" dirty="0"/>
              <a:t>At the time of diagnosis, </a:t>
            </a:r>
            <a:r>
              <a:rPr lang="en-US" sz="2800" b="1" dirty="0">
                <a:solidFill>
                  <a:srgbClr val="FF0000"/>
                </a:solidFill>
              </a:rPr>
              <a:t>&gt;50</a:t>
            </a:r>
            <a:r>
              <a:rPr lang="en-US" sz="2800" b="1" dirty="0"/>
              <a:t>% of patients </a:t>
            </a:r>
            <a:r>
              <a:rPr lang="en-US" sz="2800" b="1" dirty="0" smtClean="0"/>
              <a:t>exhibit </a:t>
            </a:r>
            <a:r>
              <a:rPr lang="en-US" sz="2800" b="1" u="sng" dirty="0" smtClean="0"/>
              <a:t>clinical</a:t>
            </a:r>
            <a:r>
              <a:rPr lang="en-US" sz="2800" b="1" dirty="0" smtClean="0"/>
              <a:t> </a:t>
            </a:r>
            <a:r>
              <a:rPr lang="en-US" sz="2800" b="1" dirty="0"/>
              <a:t>manifestations and </a:t>
            </a:r>
            <a:r>
              <a:rPr lang="en-US" sz="2800" b="1" u="sng" dirty="0"/>
              <a:t>comorbidities</a:t>
            </a:r>
            <a:r>
              <a:rPr lang="en-US" sz="2800" b="1" dirty="0"/>
              <a:t> indicative </a:t>
            </a:r>
            <a:r>
              <a:rPr lang="en-US" sz="2800" b="1" dirty="0" smtClean="0"/>
              <a:t>of advanced disease.</a:t>
            </a:r>
          </a:p>
          <a:p>
            <a:pPr>
              <a:buFont typeface="Wingdings" panose="05000000000000000000" pitchFamily="2" charset="2"/>
              <a:buChar char="Ø"/>
            </a:pPr>
            <a:r>
              <a:rPr lang="en-US" sz="2800" b="1" dirty="0" smtClean="0"/>
              <a:t> </a:t>
            </a:r>
            <a:r>
              <a:rPr lang="en-US" sz="2800" b="1" dirty="0"/>
              <a:t>In addition, in large part because </a:t>
            </a:r>
            <a:r>
              <a:rPr lang="en-US" sz="2800" b="1" dirty="0" smtClean="0"/>
              <a:t>of </a:t>
            </a:r>
            <a:r>
              <a:rPr lang="en-US" sz="2800" b="1" u="sng" dirty="0" smtClean="0"/>
              <a:t>delayed </a:t>
            </a:r>
            <a:r>
              <a:rPr lang="en-US" sz="2800" b="1" u="sng" dirty="0"/>
              <a:t>diagnosis</a:t>
            </a:r>
            <a:r>
              <a:rPr lang="en-US" sz="2800" b="1" dirty="0"/>
              <a:t>, many patients also present with </a:t>
            </a:r>
            <a:r>
              <a:rPr lang="en-US" sz="2800" b="1" dirty="0" err="1" smtClean="0">
                <a:solidFill>
                  <a:srgbClr val="FF0000"/>
                </a:solidFill>
              </a:rPr>
              <a:t>macro</a:t>
            </a:r>
            <a:r>
              <a:rPr lang="en-US" sz="2800" b="1" dirty="0" err="1" smtClean="0"/>
              <a:t>adenomas</a:t>
            </a:r>
            <a:r>
              <a:rPr lang="en-US" sz="2800" b="1" dirty="0"/>
              <a:t> </a:t>
            </a:r>
            <a:r>
              <a:rPr lang="en-US" sz="2800" b="1" dirty="0" smtClean="0"/>
              <a:t> </a:t>
            </a:r>
            <a:r>
              <a:rPr lang="en-US" sz="2800" b="1" dirty="0"/>
              <a:t>and are exposed for </a:t>
            </a:r>
            <a:r>
              <a:rPr lang="en-US" sz="2800" b="1" dirty="0">
                <a:solidFill>
                  <a:srgbClr val="FF0000"/>
                </a:solidFill>
              </a:rPr>
              <a:t>long</a:t>
            </a:r>
            <a:r>
              <a:rPr lang="en-US" sz="2800" b="1" dirty="0"/>
              <a:t> periods to </a:t>
            </a:r>
            <a:r>
              <a:rPr lang="en-US" sz="2800" b="1" dirty="0" smtClean="0"/>
              <a:t>the damaging </a:t>
            </a:r>
            <a:r>
              <a:rPr lang="en-US" sz="2800" b="1" dirty="0"/>
              <a:t>effects of GH and IGF-1 </a:t>
            </a:r>
            <a:r>
              <a:rPr lang="en-US" sz="2800" b="1" dirty="0" err="1"/>
              <a:t>hypersecretion</a:t>
            </a:r>
            <a:r>
              <a:rPr lang="en-US" sz="2800" b="1" dirty="0"/>
              <a:t> </a:t>
            </a:r>
            <a:r>
              <a:rPr lang="en-US" sz="2800" b="1" dirty="0" smtClean="0"/>
              <a:t>without proper </a:t>
            </a:r>
            <a:r>
              <a:rPr lang="en-US" sz="2800" b="1" dirty="0"/>
              <a:t>diagnosis or appropriate treatment.</a:t>
            </a:r>
          </a:p>
        </p:txBody>
      </p:sp>
    </p:spTree>
    <p:extLst>
      <p:ext uri="{BB962C8B-B14F-4D97-AF65-F5344CB8AC3E}">
        <p14:creationId xmlns:p14="http://schemas.microsoft.com/office/powerpoint/2010/main" val="28088881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06184" y="6876363"/>
            <a:ext cx="8534400" cy="103986"/>
          </a:xfrm>
        </p:spPr>
        <p:txBody>
          <a:bodyPr>
            <a:normAutofit fontScale="90000"/>
          </a:bodyPr>
          <a:lstStyle/>
          <a:p>
            <a:endParaRPr lang="en-US" dirty="0"/>
          </a:p>
        </p:txBody>
      </p:sp>
      <p:sp>
        <p:nvSpPr>
          <p:cNvPr id="3" name="Content Placeholder 2"/>
          <p:cNvSpPr>
            <a:spLocks noGrp="1"/>
          </p:cNvSpPr>
          <p:nvPr>
            <p:ph idx="1"/>
          </p:nvPr>
        </p:nvSpPr>
        <p:spPr>
          <a:xfrm>
            <a:off x="684211" y="605307"/>
            <a:ext cx="10958289" cy="5692462"/>
          </a:xfrm>
        </p:spPr>
        <p:txBody>
          <a:bodyPr>
            <a:noAutofit/>
          </a:bodyPr>
          <a:lstStyle/>
          <a:p>
            <a:r>
              <a:rPr lang="en-US" sz="2800" b="1" dirty="0" smtClean="0"/>
              <a:t>Several </a:t>
            </a:r>
            <a:r>
              <a:rPr lang="en-US" sz="2800" b="1" dirty="0"/>
              <a:t>factors contribute to the ongoing challenges </a:t>
            </a:r>
            <a:r>
              <a:rPr lang="en-US" sz="2800" b="1" dirty="0" smtClean="0"/>
              <a:t>of early diagnosis including:</a:t>
            </a:r>
          </a:p>
          <a:p>
            <a:pPr>
              <a:buFont typeface="Arial" panose="020B0604020202020204" pitchFamily="34" charset="0"/>
              <a:buChar char="•"/>
            </a:pPr>
            <a:r>
              <a:rPr lang="en-US" sz="2800" b="1" dirty="0" smtClean="0"/>
              <a:t> </a:t>
            </a:r>
            <a:r>
              <a:rPr lang="en-US" sz="2800" b="1" dirty="0">
                <a:solidFill>
                  <a:srgbClr val="FF0000"/>
                </a:solidFill>
              </a:rPr>
              <a:t>rarity</a:t>
            </a:r>
            <a:r>
              <a:rPr lang="en-US" sz="2800" b="1" dirty="0"/>
              <a:t> of the </a:t>
            </a:r>
            <a:r>
              <a:rPr lang="en-US" sz="2800" b="1" dirty="0" smtClean="0"/>
              <a:t>disease</a:t>
            </a:r>
          </a:p>
          <a:p>
            <a:pPr>
              <a:buFont typeface="Arial" panose="020B0604020202020204" pitchFamily="34" charset="0"/>
              <a:buChar char="•"/>
            </a:pPr>
            <a:r>
              <a:rPr lang="en-US" sz="2800" b="1" dirty="0" smtClean="0"/>
              <a:t> </a:t>
            </a:r>
            <a:r>
              <a:rPr lang="en-US" sz="2800" b="1" dirty="0"/>
              <a:t>lack of </a:t>
            </a:r>
            <a:r>
              <a:rPr lang="en-US" sz="2800" b="1" dirty="0" smtClean="0"/>
              <a:t>disease </a:t>
            </a:r>
            <a:r>
              <a:rPr lang="en-US" sz="2800" b="1" dirty="0" smtClean="0">
                <a:solidFill>
                  <a:srgbClr val="FF0000"/>
                </a:solidFill>
              </a:rPr>
              <a:t>recognition</a:t>
            </a:r>
            <a:endParaRPr lang="en-US" sz="2800" b="1" dirty="0">
              <a:solidFill>
                <a:srgbClr val="FF0000"/>
              </a:solidFill>
            </a:endParaRPr>
          </a:p>
          <a:p>
            <a:pPr>
              <a:buFont typeface="Arial" panose="020B0604020202020204" pitchFamily="34" charset="0"/>
              <a:buChar char="•"/>
            </a:pPr>
            <a:r>
              <a:rPr lang="en-US" sz="2800" b="1" dirty="0" smtClean="0"/>
              <a:t> </a:t>
            </a:r>
            <a:r>
              <a:rPr lang="en-US" sz="2800" b="1" dirty="0"/>
              <a:t>and need for</a:t>
            </a:r>
            <a:r>
              <a:rPr lang="en-US" sz="2800" b="1" dirty="0">
                <a:solidFill>
                  <a:srgbClr val="FF0000"/>
                </a:solidFill>
              </a:rPr>
              <a:t> multidisciplinary </a:t>
            </a:r>
            <a:r>
              <a:rPr lang="en-US" sz="2800" b="1" dirty="0" smtClean="0"/>
              <a:t>consultation</a:t>
            </a:r>
          </a:p>
          <a:p>
            <a:endParaRPr lang="en-US" sz="2800" b="1" dirty="0" smtClean="0"/>
          </a:p>
          <a:p>
            <a:r>
              <a:rPr lang="en-US" sz="2800" b="1" dirty="0" smtClean="0"/>
              <a:t> </a:t>
            </a:r>
            <a:r>
              <a:rPr lang="en-US" sz="2800" b="1" dirty="0"/>
              <a:t>Therefore, increasing awareness and </a:t>
            </a:r>
            <a:r>
              <a:rPr lang="en-US" sz="2800" b="1" dirty="0" smtClean="0"/>
              <a:t>understanding of </a:t>
            </a:r>
            <a:r>
              <a:rPr lang="en-US" sz="2800" b="1" dirty="0"/>
              <a:t>disease among healthcare </a:t>
            </a:r>
            <a:r>
              <a:rPr lang="en-US" sz="2800" b="1" dirty="0" smtClean="0"/>
              <a:t>professionals </a:t>
            </a:r>
            <a:r>
              <a:rPr lang="en-US" sz="2800" b="1" dirty="0"/>
              <a:t>is needed </a:t>
            </a:r>
            <a:r>
              <a:rPr lang="en-US" sz="2800" b="1" dirty="0" smtClean="0"/>
              <a:t>to promote </a:t>
            </a:r>
            <a:r>
              <a:rPr lang="en-US" sz="2800" b="1" dirty="0"/>
              <a:t>earlier implementation of treatment.</a:t>
            </a:r>
          </a:p>
        </p:txBody>
      </p:sp>
    </p:spTree>
    <p:extLst>
      <p:ext uri="{BB962C8B-B14F-4D97-AF65-F5344CB8AC3E}">
        <p14:creationId xmlns:p14="http://schemas.microsoft.com/office/powerpoint/2010/main" val="1697861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6980349"/>
            <a:ext cx="8534400" cy="450761"/>
          </a:xfrm>
        </p:spPr>
        <p:txBody>
          <a:bodyPr>
            <a:normAutofit fontScale="90000"/>
          </a:bodyPr>
          <a:lstStyle/>
          <a:p>
            <a:endParaRPr lang="en-US" dirty="0"/>
          </a:p>
        </p:txBody>
      </p:sp>
      <p:sp>
        <p:nvSpPr>
          <p:cNvPr id="3" name="Content Placeholder 2"/>
          <p:cNvSpPr>
            <a:spLocks noGrp="1"/>
          </p:cNvSpPr>
          <p:nvPr>
            <p:ph idx="1"/>
          </p:nvPr>
        </p:nvSpPr>
        <p:spPr>
          <a:xfrm>
            <a:off x="684211" y="685799"/>
            <a:ext cx="9773433" cy="5882425"/>
          </a:xfrm>
        </p:spPr>
        <p:txBody>
          <a:bodyPr>
            <a:noAutofit/>
          </a:bodyPr>
          <a:lstStyle/>
          <a:p>
            <a:pPr marL="0" indent="0">
              <a:buNone/>
            </a:pPr>
            <a:r>
              <a:rPr lang="en-US" sz="4000" b="1" i="1" dirty="0">
                <a:solidFill>
                  <a:srgbClr val="FF0000"/>
                </a:solidFill>
              </a:rPr>
              <a:t>Patients Ineligible for </a:t>
            </a:r>
            <a:r>
              <a:rPr lang="en-US" sz="4000" b="1" i="1" dirty="0" smtClean="0">
                <a:solidFill>
                  <a:srgbClr val="FF0000"/>
                </a:solidFill>
              </a:rPr>
              <a:t>Surgery</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While </a:t>
            </a:r>
            <a:r>
              <a:rPr lang="en-US" sz="2800" b="1" dirty="0"/>
              <a:t>pituitary surgery is </a:t>
            </a:r>
            <a:r>
              <a:rPr lang="en-US" sz="2800" b="1" dirty="0">
                <a:solidFill>
                  <a:srgbClr val="FF0000"/>
                </a:solidFill>
              </a:rPr>
              <a:t>highly effective </a:t>
            </a:r>
            <a:r>
              <a:rPr lang="en-US" sz="2800" b="1" dirty="0"/>
              <a:t>as </a:t>
            </a:r>
            <a:r>
              <a:rPr lang="en-US" sz="2800" b="1" dirty="0" smtClean="0">
                <a:solidFill>
                  <a:srgbClr val="FF0000"/>
                </a:solidFill>
              </a:rPr>
              <a:t>first</a:t>
            </a:r>
            <a:r>
              <a:rPr lang="en-US" sz="2800" b="1" dirty="0" smtClean="0"/>
              <a:t>-line treatment </a:t>
            </a:r>
            <a:r>
              <a:rPr lang="en-US" sz="2800" b="1" dirty="0"/>
              <a:t>for many eligible patients, a proportion will </a:t>
            </a:r>
            <a:r>
              <a:rPr lang="en-US" sz="2800" b="1" dirty="0" smtClean="0"/>
              <a:t>be </a:t>
            </a:r>
            <a:r>
              <a:rPr lang="en-US" sz="2800" b="1" dirty="0" smtClean="0">
                <a:solidFill>
                  <a:srgbClr val="FF0000"/>
                </a:solidFill>
              </a:rPr>
              <a:t>unsuitable</a:t>
            </a:r>
            <a:r>
              <a:rPr lang="en-US" sz="2800" b="1" dirty="0" smtClean="0"/>
              <a:t> </a:t>
            </a:r>
            <a:r>
              <a:rPr lang="en-US" sz="2800" b="1" dirty="0"/>
              <a:t>for or </a:t>
            </a:r>
            <a:r>
              <a:rPr lang="en-US" sz="2800" b="1" dirty="0">
                <a:solidFill>
                  <a:srgbClr val="FF0000"/>
                </a:solidFill>
              </a:rPr>
              <a:t>refuse</a:t>
            </a:r>
            <a:r>
              <a:rPr lang="en-US" sz="2800" b="1" dirty="0"/>
              <a:t> surgery</a:t>
            </a:r>
            <a:r>
              <a:rPr lang="en-US" sz="2800" b="1" dirty="0" smtClean="0"/>
              <a:t>.</a:t>
            </a:r>
          </a:p>
          <a:p>
            <a:pPr>
              <a:buFont typeface="Wingdings" panose="05000000000000000000" pitchFamily="2" charset="2"/>
              <a:buChar char="Ø"/>
            </a:pPr>
            <a:r>
              <a:rPr lang="en-US" sz="2800" b="1" dirty="0" smtClean="0"/>
              <a:t>They </a:t>
            </a:r>
            <a:r>
              <a:rPr lang="en-US" sz="2800" b="1" dirty="0"/>
              <a:t>also may have a </a:t>
            </a:r>
            <a:r>
              <a:rPr lang="en-US" sz="2800" b="1" dirty="0" smtClean="0">
                <a:solidFill>
                  <a:srgbClr val="FF0000"/>
                </a:solidFill>
              </a:rPr>
              <a:t>low</a:t>
            </a:r>
            <a:r>
              <a:rPr lang="en-US" sz="2800" b="1" dirty="0" smtClean="0"/>
              <a:t> probability </a:t>
            </a:r>
            <a:r>
              <a:rPr lang="en-US" sz="2800" b="1" dirty="0"/>
              <a:t>of surgical cure because of </a:t>
            </a:r>
            <a:r>
              <a:rPr lang="en-US" sz="2800" b="1" dirty="0">
                <a:solidFill>
                  <a:srgbClr val="FF0000"/>
                </a:solidFill>
              </a:rPr>
              <a:t>cavernous </a:t>
            </a:r>
            <a:r>
              <a:rPr lang="en-US" sz="2800" b="1" dirty="0" smtClean="0">
                <a:solidFill>
                  <a:srgbClr val="FF0000"/>
                </a:solidFill>
              </a:rPr>
              <a:t>sinus </a:t>
            </a:r>
            <a:r>
              <a:rPr lang="en-US" sz="2800" b="1" dirty="0" smtClean="0"/>
              <a:t>involvement .</a:t>
            </a:r>
          </a:p>
          <a:p>
            <a:pPr>
              <a:buFont typeface="Wingdings" panose="05000000000000000000" pitchFamily="2" charset="2"/>
              <a:buChar char="Ø"/>
            </a:pPr>
            <a:r>
              <a:rPr lang="en-US" sz="2800" b="1" dirty="0" smtClean="0"/>
              <a:t>In </a:t>
            </a:r>
            <a:r>
              <a:rPr lang="en-US" sz="2800" b="1" dirty="0"/>
              <a:t>these selected cases, </a:t>
            </a:r>
            <a:r>
              <a:rPr lang="en-US" sz="2800" b="1" dirty="0">
                <a:solidFill>
                  <a:srgbClr val="FF0000"/>
                </a:solidFill>
              </a:rPr>
              <a:t>primary </a:t>
            </a:r>
            <a:r>
              <a:rPr lang="en-US" sz="2800" b="1" dirty="0" smtClean="0">
                <a:solidFill>
                  <a:srgbClr val="FF0000"/>
                </a:solidFill>
              </a:rPr>
              <a:t>medical therapy </a:t>
            </a:r>
            <a:r>
              <a:rPr lang="en-US" sz="2800" b="1" dirty="0"/>
              <a:t>is recommended because of its</a:t>
            </a:r>
            <a:r>
              <a:rPr lang="en-US" sz="2800" b="1" dirty="0">
                <a:solidFill>
                  <a:srgbClr val="FF0000"/>
                </a:solidFill>
              </a:rPr>
              <a:t> rapid </a:t>
            </a:r>
            <a:r>
              <a:rPr lang="en-US" sz="2800" b="1" dirty="0"/>
              <a:t>onset </a:t>
            </a:r>
            <a:r>
              <a:rPr lang="en-US" sz="2800" b="1" dirty="0" smtClean="0"/>
              <a:t>of action</a:t>
            </a:r>
            <a:r>
              <a:rPr lang="en-US" sz="2800" b="1" dirty="0"/>
              <a:t>.</a:t>
            </a:r>
          </a:p>
        </p:txBody>
      </p:sp>
    </p:spTree>
    <p:extLst>
      <p:ext uri="{BB962C8B-B14F-4D97-AF65-F5344CB8AC3E}">
        <p14:creationId xmlns:p14="http://schemas.microsoft.com/office/powerpoint/2010/main" val="9260842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735651"/>
            <a:ext cx="8534400" cy="734095"/>
          </a:xfrm>
        </p:spPr>
        <p:txBody>
          <a:bodyPr>
            <a:normAutofit/>
          </a:bodyPr>
          <a:lstStyle/>
          <a:p>
            <a:endParaRPr lang="en-US" dirty="0"/>
          </a:p>
        </p:txBody>
      </p:sp>
      <p:sp>
        <p:nvSpPr>
          <p:cNvPr id="3" name="Content Placeholder 2"/>
          <p:cNvSpPr>
            <a:spLocks noGrp="1"/>
          </p:cNvSpPr>
          <p:nvPr>
            <p:ph idx="1"/>
          </p:nvPr>
        </p:nvSpPr>
        <p:spPr>
          <a:xfrm>
            <a:off x="684211" y="412124"/>
            <a:ext cx="10584803" cy="6001555"/>
          </a:xfrm>
        </p:spPr>
        <p:txBody>
          <a:bodyPr>
            <a:noAutofit/>
          </a:bodyPr>
          <a:lstStyle/>
          <a:p>
            <a:pPr marL="0" indent="0">
              <a:buNone/>
            </a:pPr>
            <a:r>
              <a:rPr lang="en-US" sz="2800" b="1" dirty="0">
                <a:solidFill>
                  <a:srgbClr val="FF0000"/>
                </a:solidFill>
              </a:rPr>
              <a:t>Primary medical therapy </a:t>
            </a:r>
            <a:r>
              <a:rPr lang="en-US" sz="2800" b="1" dirty="0"/>
              <a:t>is indicated for patients </a:t>
            </a:r>
            <a:r>
              <a:rPr lang="en-US" sz="2800" b="1" dirty="0" smtClean="0"/>
              <a:t>:</a:t>
            </a:r>
          </a:p>
          <a:p>
            <a:pPr>
              <a:buFont typeface="Wingdings" panose="05000000000000000000" pitchFamily="2" charset="2"/>
              <a:buChar char="ü"/>
            </a:pPr>
            <a:r>
              <a:rPr lang="en-US" sz="2800" b="1" dirty="0" smtClean="0"/>
              <a:t>with </a:t>
            </a:r>
            <a:r>
              <a:rPr lang="en-US" sz="2800" b="1" dirty="0" err="1" smtClean="0">
                <a:solidFill>
                  <a:srgbClr val="FF0000"/>
                </a:solidFill>
              </a:rPr>
              <a:t>unresectable</a:t>
            </a:r>
            <a:r>
              <a:rPr lang="en-US" sz="2800" b="1" dirty="0" smtClean="0">
                <a:solidFill>
                  <a:srgbClr val="FF0000"/>
                </a:solidFill>
              </a:rPr>
              <a:t> </a:t>
            </a:r>
            <a:r>
              <a:rPr lang="en-US" sz="2800" b="1" dirty="0">
                <a:solidFill>
                  <a:srgbClr val="FF0000"/>
                </a:solidFill>
              </a:rPr>
              <a:t>invasive </a:t>
            </a:r>
            <a:r>
              <a:rPr lang="en-US" sz="2800" b="1" dirty="0"/>
              <a:t>tumors with minimal chance of </a:t>
            </a:r>
            <a:r>
              <a:rPr lang="en-US" sz="2800" b="1" dirty="0" smtClean="0"/>
              <a:t>surgical cure</a:t>
            </a:r>
            <a:endParaRPr lang="en-US" sz="2800" b="1" dirty="0"/>
          </a:p>
          <a:p>
            <a:pPr>
              <a:buFont typeface="Wingdings" panose="05000000000000000000" pitchFamily="2" charset="2"/>
              <a:buChar char="ü"/>
            </a:pPr>
            <a:r>
              <a:rPr lang="en-US" sz="2800" b="1" dirty="0" smtClean="0"/>
              <a:t> </a:t>
            </a:r>
            <a:r>
              <a:rPr lang="en-US" sz="2800" b="1" dirty="0"/>
              <a:t>those with </a:t>
            </a:r>
            <a:r>
              <a:rPr lang="en-US" sz="2800" b="1" dirty="0">
                <a:solidFill>
                  <a:srgbClr val="FF0000"/>
                </a:solidFill>
              </a:rPr>
              <a:t>contraindications</a:t>
            </a:r>
            <a:r>
              <a:rPr lang="en-US" sz="2800" b="1" dirty="0"/>
              <a:t> to </a:t>
            </a:r>
            <a:r>
              <a:rPr lang="en-US" sz="2800" b="1" dirty="0" smtClean="0"/>
              <a:t>surgery</a:t>
            </a:r>
          </a:p>
          <a:p>
            <a:pPr>
              <a:buFont typeface="Wingdings" panose="05000000000000000000" pitchFamily="2" charset="2"/>
              <a:buChar char="Ø"/>
            </a:pPr>
            <a:r>
              <a:rPr lang="en-US" sz="2800" b="1" dirty="0" smtClean="0"/>
              <a:t>and those </a:t>
            </a:r>
            <a:r>
              <a:rPr lang="en-US" sz="2800" b="1" dirty="0"/>
              <a:t>who </a:t>
            </a:r>
            <a:r>
              <a:rPr lang="en-US" sz="2800" b="1" dirty="0">
                <a:solidFill>
                  <a:srgbClr val="FF0000"/>
                </a:solidFill>
              </a:rPr>
              <a:t>prefer</a:t>
            </a:r>
            <a:r>
              <a:rPr lang="en-US" sz="2800" b="1" dirty="0"/>
              <a:t> it over other options </a:t>
            </a:r>
            <a:r>
              <a:rPr lang="en-US" sz="2800" b="1" dirty="0" smtClean="0"/>
              <a:t> Primary medical </a:t>
            </a:r>
            <a:r>
              <a:rPr lang="en-US" sz="2800" b="1" dirty="0"/>
              <a:t>therapy, often with SSAs, may normalize IGF-1 </a:t>
            </a:r>
            <a:r>
              <a:rPr lang="en-US" sz="2800" b="1" dirty="0" smtClean="0"/>
              <a:t>in up </a:t>
            </a:r>
            <a:r>
              <a:rPr lang="en-US" sz="2800" b="1" dirty="0"/>
              <a:t>to </a:t>
            </a:r>
            <a:r>
              <a:rPr lang="en-US" sz="2800" b="1" dirty="0">
                <a:solidFill>
                  <a:srgbClr val="FF0000"/>
                </a:solidFill>
              </a:rPr>
              <a:t>70</a:t>
            </a:r>
            <a:r>
              <a:rPr lang="en-US" sz="2800" b="1" dirty="0"/>
              <a:t>% of patients, with subsequent reductions in </a:t>
            </a:r>
            <a:r>
              <a:rPr lang="en-US" sz="2800" b="1" dirty="0" smtClean="0"/>
              <a:t>tumor volume .</a:t>
            </a:r>
          </a:p>
          <a:p>
            <a:pPr>
              <a:buFont typeface="Wingdings" panose="05000000000000000000" pitchFamily="2" charset="2"/>
              <a:buChar char="Ø"/>
            </a:pPr>
            <a:r>
              <a:rPr lang="en-US" sz="2800" b="1" dirty="0" smtClean="0"/>
              <a:t> </a:t>
            </a:r>
            <a:r>
              <a:rPr lang="en-US" sz="2800" b="1" dirty="0"/>
              <a:t>However, up to </a:t>
            </a:r>
            <a:r>
              <a:rPr lang="en-US" sz="3200" b="1" dirty="0">
                <a:solidFill>
                  <a:srgbClr val="FF0000"/>
                </a:solidFill>
              </a:rPr>
              <a:t>50</a:t>
            </a:r>
            <a:r>
              <a:rPr lang="en-US" sz="2800" b="1" dirty="0"/>
              <a:t>% will </a:t>
            </a:r>
            <a:r>
              <a:rPr lang="en-US" sz="3200" b="1" dirty="0">
                <a:solidFill>
                  <a:srgbClr val="FF0000"/>
                </a:solidFill>
              </a:rPr>
              <a:t>not</a:t>
            </a:r>
            <a:r>
              <a:rPr lang="en-US" sz="2800" b="1" dirty="0"/>
              <a:t> achieve </a:t>
            </a:r>
            <a:r>
              <a:rPr lang="en-US" sz="2800" b="1" dirty="0" smtClean="0"/>
              <a:t>biochemical control </a:t>
            </a:r>
            <a:r>
              <a:rPr lang="en-US" sz="2800" b="1" dirty="0"/>
              <a:t>after primary therapy </a:t>
            </a:r>
            <a:r>
              <a:rPr lang="en-US" sz="2800" b="1" dirty="0">
                <a:solidFill>
                  <a:srgbClr val="FF0000"/>
                </a:solidFill>
              </a:rPr>
              <a:t>with SSAs </a:t>
            </a:r>
            <a:r>
              <a:rPr lang="en-US" sz="2800" b="1" dirty="0" smtClean="0"/>
              <a:t>, and </a:t>
            </a:r>
            <a:r>
              <a:rPr lang="en-US" sz="2800" b="1" dirty="0">
                <a:solidFill>
                  <a:srgbClr val="FF0000"/>
                </a:solidFill>
              </a:rPr>
              <a:t>combination therapy</a:t>
            </a:r>
            <a:r>
              <a:rPr lang="en-US" sz="2800" b="1" dirty="0"/>
              <a:t>, shown to be </a:t>
            </a:r>
            <a:r>
              <a:rPr lang="en-US" sz="2800" b="1" dirty="0">
                <a:solidFill>
                  <a:srgbClr val="FF0000"/>
                </a:solidFill>
              </a:rPr>
              <a:t>effective </a:t>
            </a:r>
            <a:r>
              <a:rPr lang="en-US" sz="2800" b="1" dirty="0"/>
              <a:t>in </a:t>
            </a:r>
            <a:r>
              <a:rPr lang="en-US" sz="2800" b="1" dirty="0" smtClean="0"/>
              <a:t>some patients</a:t>
            </a:r>
            <a:r>
              <a:rPr lang="en-US" sz="2800" b="1" dirty="0"/>
              <a:t>, is </a:t>
            </a:r>
            <a:r>
              <a:rPr lang="en-US" sz="2800" b="1" dirty="0" smtClean="0"/>
              <a:t>recommended.</a:t>
            </a:r>
            <a:endParaRPr lang="en-US" sz="2800" b="1" dirty="0"/>
          </a:p>
        </p:txBody>
      </p:sp>
    </p:spTree>
    <p:extLst>
      <p:ext uri="{BB962C8B-B14F-4D97-AF65-F5344CB8AC3E}">
        <p14:creationId xmlns:p14="http://schemas.microsoft.com/office/powerpoint/2010/main" val="801957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0"/>
            <a:ext cx="8534400" cy="212501"/>
          </a:xfrm>
        </p:spPr>
        <p:txBody>
          <a:bodyPr>
            <a:normAutofit fontScale="90000"/>
          </a:bodyPr>
          <a:lstStyle/>
          <a:p>
            <a:endParaRPr lang="en-US" dirty="0"/>
          </a:p>
        </p:txBody>
      </p:sp>
      <p:sp>
        <p:nvSpPr>
          <p:cNvPr id="3" name="Content Placeholder 2"/>
          <p:cNvSpPr>
            <a:spLocks noGrp="1"/>
          </p:cNvSpPr>
          <p:nvPr>
            <p:ph idx="1"/>
          </p:nvPr>
        </p:nvSpPr>
        <p:spPr>
          <a:xfrm>
            <a:off x="684212" y="824248"/>
            <a:ext cx="10610560" cy="5267459"/>
          </a:xfrm>
        </p:spPr>
        <p:txBody>
          <a:bodyPr>
            <a:noAutofit/>
          </a:bodyPr>
          <a:lstStyle/>
          <a:p>
            <a:pPr>
              <a:buFont typeface="Wingdings" panose="05000000000000000000" pitchFamily="2" charset="2"/>
              <a:buChar char="Ø"/>
            </a:pPr>
            <a:r>
              <a:rPr lang="en-US" sz="2800" b="1" dirty="0"/>
              <a:t>For patients with </a:t>
            </a:r>
            <a:r>
              <a:rPr lang="en-US" sz="2800" b="1" dirty="0" smtClean="0">
                <a:solidFill>
                  <a:srgbClr val="FF0000"/>
                </a:solidFill>
              </a:rPr>
              <a:t>partial</a:t>
            </a:r>
            <a:r>
              <a:rPr lang="en-US" sz="2800" b="1" dirty="0" smtClean="0"/>
              <a:t> response </a:t>
            </a:r>
            <a:r>
              <a:rPr lang="en-US" sz="2800" b="1" dirty="0"/>
              <a:t>to SSAs, recommended treatment </a:t>
            </a:r>
            <a:r>
              <a:rPr lang="en-US" sz="2800" b="1" dirty="0" smtClean="0"/>
              <a:t>options include </a:t>
            </a:r>
            <a:r>
              <a:rPr lang="en-US" sz="2800" b="1" dirty="0"/>
              <a:t>combination </a:t>
            </a:r>
            <a:r>
              <a:rPr lang="en-US" sz="2800" b="1" dirty="0">
                <a:solidFill>
                  <a:srgbClr val="FF0000"/>
                </a:solidFill>
              </a:rPr>
              <a:t>SSAs</a:t>
            </a:r>
            <a:r>
              <a:rPr lang="en-US" sz="2800" b="1" dirty="0"/>
              <a:t> with </a:t>
            </a:r>
            <a:r>
              <a:rPr lang="en-US" sz="2800" b="1" dirty="0">
                <a:solidFill>
                  <a:srgbClr val="FF0000"/>
                </a:solidFill>
              </a:rPr>
              <a:t>DAs</a:t>
            </a:r>
            <a:r>
              <a:rPr lang="en-US" sz="2800" b="1" dirty="0"/>
              <a:t>, or </a:t>
            </a:r>
            <a:r>
              <a:rPr lang="en-US" sz="2800" b="1" dirty="0">
                <a:solidFill>
                  <a:srgbClr val="FF0000"/>
                </a:solidFill>
              </a:rPr>
              <a:t>SSAs</a:t>
            </a:r>
            <a:r>
              <a:rPr lang="en-US" sz="2800" b="1" dirty="0"/>
              <a:t> with </a:t>
            </a:r>
            <a:r>
              <a:rPr lang="en-US" sz="2800" b="1" dirty="0" err="1" smtClean="0">
                <a:solidFill>
                  <a:srgbClr val="FF0000"/>
                </a:solidFill>
              </a:rPr>
              <a:t>pegvisomant</a:t>
            </a:r>
            <a:r>
              <a:rPr lang="en-US" sz="2800" b="1" dirty="0" smtClean="0"/>
              <a:t>.</a:t>
            </a:r>
          </a:p>
          <a:p>
            <a:pPr>
              <a:buFont typeface="Wingdings" panose="05000000000000000000" pitchFamily="2" charset="2"/>
              <a:buChar char="Ø"/>
            </a:pPr>
            <a:r>
              <a:rPr lang="en-US" sz="2800" b="1" u="sng" dirty="0" smtClean="0"/>
              <a:t> </a:t>
            </a:r>
            <a:r>
              <a:rPr lang="en-US" sz="2800" b="1" u="sng" dirty="0" err="1" smtClean="0"/>
              <a:t>Pegvisomant</a:t>
            </a:r>
            <a:r>
              <a:rPr lang="en-US" sz="2800" b="1" u="sng" dirty="0" smtClean="0"/>
              <a:t> </a:t>
            </a:r>
            <a:r>
              <a:rPr lang="en-US" sz="2800" b="1" dirty="0">
                <a:solidFill>
                  <a:srgbClr val="FF0000"/>
                </a:solidFill>
              </a:rPr>
              <a:t>alone</a:t>
            </a:r>
            <a:r>
              <a:rPr lang="en-US" sz="2800" b="1" dirty="0"/>
              <a:t> is considered for those </a:t>
            </a:r>
            <a:r>
              <a:rPr lang="en-US" sz="2800" b="1" dirty="0" smtClean="0"/>
              <a:t>having </a:t>
            </a:r>
            <a:r>
              <a:rPr lang="en-US" sz="3600" b="1" dirty="0" smtClean="0">
                <a:solidFill>
                  <a:srgbClr val="FF0000"/>
                </a:solidFill>
              </a:rPr>
              <a:t>no </a:t>
            </a:r>
            <a:r>
              <a:rPr lang="en-US" sz="2800" b="1" dirty="0"/>
              <a:t>response with SSAs </a:t>
            </a:r>
            <a:r>
              <a:rPr lang="en-US" sz="2800" b="1" dirty="0" smtClean="0"/>
              <a:t>. </a:t>
            </a:r>
          </a:p>
          <a:p>
            <a:pPr>
              <a:buFont typeface="Wingdings" panose="05000000000000000000" pitchFamily="2" charset="2"/>
              <a:buChar char="Ø"/>
            </a:pPr>
            <a:r>
              <a:rPr lang="en-US" sz="2800" b="1" u="sng" dirty="0" smtClean="0"/>
              <a:t>Radiotherapy</a:t>
            </a:r>
            <a:r>
              <a:rPr lang="en-US" sz="2800" b="1" dirty="0" smtClean="0"/>
              <a:t> is </a:t>
            </a:r>
            <a:r>
              <a:rPr lang="en-US" sz="2800" b="1" dirty="0"/>
              <a:t>recommended for patients who have</a:t>
            </a:r>
            <a:r>
              <a:rPr lang="en-US" sz="2800" b="1" dirty="0">
                <a:solidFill>
                  <a:srgbClr val="FF0000"/>
                </a:solidFill>
              </a:rPr>
              <a:t> failed </a:t>
            </a:r>
            <a:r>
              <a:rPr lang="en-US" sz="2800" b="1" u="sng" dirty="0"/>
              <a:t>primary</a:t>
            </a:r>
            <a:r>
              <a:rPr lang="en-US" sz="2800" b="1" dirty="0"/>
              <a:t> </a:t>
            </a:r>
            <a:r>
              <a:rPr lang="en-US" sz="2800" b="1" dirty="0" smtClean="0"/>
              <a:t>medical therapy </a:t>
            </a:r>
            <a:r>
              <a:rPr lang="en-US" sz="2800" b="1" dirty="0"/>
              <a:t>and </a:t>
            </a:r>
            <a:r>
              <a:rPr lang="en-US" sz="2800" b="1" u="sng" dirty="0"/>
              <a:t>combination</a:t>
            </a:r>
            <a:r>
              <a:rPr lang="en-US" sz="2800" b="1" dirty="0"/>
              <a:t> therapy </a:t>
            </a:r>
            <a:r>
              <a:rPr lang="en-US" sz="2800" b="1" dirty="0" smtClean="0"/>
              <a:t>. </a:t>
            </a:r>
          </a:p>
        </p:txBody>
      </p:sp>
    </p:spTree>
    <p:extLst>
      <p:ext uri="{BB962C8B-B14F-4D97-AF65-F5344CB8AC3E}">
        <p14:creationId xmlns:p14="http://schemas.microsoft.com/office/powerpoint/2010/main" val="40100415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8000"/>
            <a:ext cx="8534400" cy="199622"/>
          </a:xfrm>
        </p:spPr>
        <p:txBody>
          <a:bodyPr>
            <a:normAutofit fontScale="90000"/>
          </a:bodyPr>
          <a:lstStyle/>
          <a:p>
            <a:endParaRPr lang="en-US" dirty="0"/>
          </a:p>
        </p:txBody>
      </p:sp>
      <p:sp>
        <p:nvSpPr>
          <p:cNvPr id="3" name="Content Placeholder 2"/>
          <p:cNvSpPr>
            <a:spLocks noGrp="1"/>
          </p:cNvSpPr>
          <p:nvPr>
            <p:ph idx="1"/>
          </p:nvPr>
        </p:nvSpPr>
        <p:spPr>
          <a:xfrm>
            <a:off x="684212" y="685800"/>
            <a:ext cx="10996926" cy="5148330"/>
          </a:xfrm>
        </p:spPr>
        <p:txBody>
          <a:bodyPr>
            <a:noAutofit/>
          </a:bodyPr>
          <a:lstStyle/>
          <a:p>
            <a:pPr marL="0" indent="0">
              <a:buNone/>
            </a:pPr>
            <a:r>
              <a:rPr lang="en-US" sz="3200" b="1" i="1" dirty="0">
                <a:solidFill>
                  <a:srgbClr val="FF0000"/>
                </a:solidFill>
              </a:rPr>
              <a:t>Patients with Persistent or </a:t>
            </a:r>
            <a:r>
              <a:rPr lang="en-US" sz="3200" b="1" i="1" dirty="0" smtClean="0">
                <a:solidFill>
                  <a:srgbClr val="FF0000"/>
                </a:solidFill>
              </a:rPr>
              <a:t>Recurring Disease </a:t>
            </a:r>
            <a:r>
              <a:rPr lang="en-US" sz="3200" b="1" i="1" dirty="0">
                <a:solidFill>
                  <a:srgbClr val="FF0000"/>
                </a:solidFill>
              </a:rPr>
              <a:t>after Surgery</a:t>
            </a:r>
          </a:p>
          <a:p>
            <a:r>
              <a:rPr lang="en-US" sz="2800" b="1" dirty="0"/>
              <a:t>Many patients with acromegaly do undergo </a:t>
            </a:r>
            <a:r>
              <a:rPr lang="en-US" sz="2800" b="1" dirty="0" smtClean="0"/>
              <a:t>surgery, but </a:t>
            </a:r>
            <a:r>
              <a:rPr lang="en-US" sz="2800" b="1" dirty="0"/>
              <a:t>approximately </a:t>
            </a:r>
            <a:r>
              <a:rPr lang="en-US" sz="2800" b="1" dirty="0">
                <a:solidFill>
                  <a:srgbClr val="FF0000"/>
                </a:solidFill>
              </a:rPr>
              <a:t>40</a:t>
            </a:r>
            <a:r>
              <a:rPr lang="en-US" sz="2800" b="1" dirty="0"/>
              <a:t> to </a:t>
            </a:r>
            <a:r>
              <a:rPr lang="en-US" sz="2800" b="1" dirty="0">
                <a:solidFill>
                  <a:srgbClr val="FF0000"/>
                </a:solidFill>
              </a:rPr>
              <a:t>60</a:t>
            </a:r>
            <a:r>
              <a:rPr lang="en-US" sz="2800" b="1" dirty="0"/>
              <a:t>% do </a:t>
            </a:r>
            <a:r>
              <a:rPr lang="en-US" sz="2800" b="1" dirty="0">
                <a:solidFill>
                  <a:srgbClr val="FF0000"/>
                </a:solidFill>
              </a:rPr>
              <a:t>not </a:t>
            </a:r>
            <a:r>
              <a:rPr lang="en-US" sz="2800" b="1" dirty="0"/>
              <a:t>achieve durable </a:t>
            </a:r>
            <a:r>
              <a:rPr lang="en-US" sz="2800" b="1" dirty="0" smtClean="0"/>
              <a:t>biochemical </a:t>
            </a:r>
            <a:r>
              <a:rPr lang="en-US" sz="2800" b="1" dirty="0" smtClean="0">
                <a:solidFill>
                  <a:srgbClr val="FF0000"/>
                </a:solidFill>
              </a:rPr>
              <a:t>remission</a:t>
            </a:r>
            <a:r>
              <a:rPr lang="en-US" sz="2800" b="1" dirty="0" smtClean="0"/>
              <a:t> </a:t>
            </a:r>
            <a:r>
              <a:rPr lang="en-US" sz="2800" b="1" dirty="0"/>
              <a:t>with surgery alone </a:t>
            </a:r>
            <a:r>
              <a:rPr lang="en-US" sz="2800" b="1" dirty="0" smtClean="0"/>
              <a:t>.</a:t>
            </a:r>
          </a:p>
          <a:p>
            <a:r>
              <a:rPr lang="en-US" sz="2800" b="1" dirty="0" smtClean="0"/>
              <a:t>Additionally</a:t>
            </a:r>
            <a:r>
              <a:rPr lang="en-US" sz="2800" b="1" dirty="0"/>
              <a:t>, approximately </a:t>
            </a:r>
            <a:r>
              <a:rPr lang="en-US" sz="2800" b="1" dirty="0">
                <a:solidFill>
                  <a:srgbClr val="FF0000"/>
                </a:solidFill>
              </a:rPr>
              <a:t>20</a:t>
            </a:r>
            <a:r>
              <a:rPr lang="en-US" sz="2800" b="1" dirty="0"/>
              <a:t>% will experience</a:t>
            </a:r>
            <a:r>
              <a:rPr lang="en-US" sz="2800" b="1" dirty="0">
                <a:solidFill>
                  <a:srgbClr val="FF0000"/>
                </a:solidFill>
              </a:rPr>
              <a:t> </a:t>
            </a:r>
            <a:r>
              <a:rPr lang="en-US" sz="2800" b="1" dirty="0" smtClean="0">
                <a:solidFill>
                  <a:srgbClr val="FF0000"/>
                </a:solidFill>
              </a:rPr>
              <a:t>recurrent </a:t>
            </a:r>
            <a:r>
              <a:rPr lang="en-US" sz="2800" b="1" dirty="0" smtClean="0"/>
              <a:t>disease following postsurgical remission .</a:t>
            </a:r>
          </a:p>
          <a:p>
            <a:r>
              <a:rPr lang="en-US" sz="2800" b="1" dirty="0" smtClean="0"/>
              <a:t> </a:t>
            </a:r>
            <a:r>
              <a:rPr lang="en-US" sz="2800" b="1" dirty="0" smtClean="0">
                <a:solidFill>
                  <a:srgbClr val="FF0000"/>
                </a:solidFill>
              </a:rPr>
              <a:t>Medical therapy </a:t>
            </a:r>
            <a:r>
              <a:rPr lang="en-US" sz="2800" b="1" dirty="0"/>
              <a:t>remains the treatment of </a:t>
            </a:r>
            <a:r>
              <a:rPr lang="en-US" sz="2800" b="1" dirty="0">
                <a:solidFill>
                  <a:srgbClr val="FF0000"/>
                </a:solidFill>
              </a:rPr>
              <a:t>choice</a:t>
            </a:r>
            <a:r>
              <a:rPr lang="en-US" sz="2800" b="1" dirty="0"/>
              <a:t> for </a:t>
            </a:r>
            <a:r>
              <a:rPr lang="en-US" sz="2800" b="1" dirty="0" smtClean="0"/>
              <a:t>postsurgical patients </a:t>
            </a:r>
            <a:r>
              <a:rPr lang="en-US" sz="2800" b="1" dirty="0"/>
              <a:t>with </a:t>
            </a:r>
            <a:r>
              <a:rPr lang="en-US" sz="2800" b="1" u="sng" dirty="0"/>
              <a:t>uncontrolled</a:t>
            </a:r>
            <a:r>
              <a:rPr lang="en-US" sz="2800" b="1" dirty="0"/>
              <a:t> disease and is associated </a:t>
            </a:r>
            <a:r>
              <a:rPr lang="en-US" sz="2800" b="1" dirty="0" smtClean="0"/>
              <a:t>with </a:t>
            </a:r>
            <a:r>
              <a:rPr lang="en-US" sz="2800" b="1" u="sng" dirty="0" smtClean="0"/>
              <a:t>long-term</a:t>
            </a:r>
            <a:r>
              <a:rPr lang="en-US" sz="2800" b="1" dirty="0" smtClean="0"/>
              <a:t> </a:t>
            </a:r>
            <a:r>
              <a:rPr lang="en-US" sz="2800" b="1" dirty="0"/>
              <a:t>biochemical remission.</a:t>
            </a:r>
          </a:p>
        </p:txBody>
      </p:sp>
    </p:spTree>
    <p:extLst>
      <p:ext uri="{BB962C8B-B14F-4D97-AF65-F5344CB8AC3E}">
        <p14:creationId xmlns:p14="http://schemas.microsoft.com/office/powerpoint/2010/main" val="15001538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948680"/>
            <a:ext cx="8534400" cy="45719"/>
          </a:xfrm>
        </p:spPr>
        <p:txBody>
          <a:bodyPr>
            <a:normAutofit fontScale="90000"/>
          </a:bodyPr>
          <a:lstStyle/>
          <a:p>
            <a:endParaRPr lang="en-US" dirty="0"/>
          </a:p>
        </p:txBody>
      </p:sp>
      <p:sp>
        <p:nvSpPr>
          <p:cNvPr id="3" name="Content Placeholder 2"/>
          <p:cNvSpPr>
            <a:spLocks noGrp="1"/>
          </p:cNvSpPr>
          <p:nvPr>
            <p:ph idx="1"/>
          </p:nvPr>
        </p:nvSpPr>
        <p:spPr>
          <a:xfrm>
            <a:off x="684211" y="579549"/>
            <a:ext cx="10803743" cy="4958366"/>
          </a:xfrm>
        </p:spPr>
        <p:txBody>
          <a:bodyPr>
            <a:noAutofit/>
          </a:bodyPr>
          <a:lstStyle/>
          <a:p>
            <a:pPr>
              <a:buFont typeface="Wingdings" panose="05000000000000000000" pitchFamily="2" charset="2"/>
              <a:buChar char="Ø"/>
            </a:pPr>
            <a:r>
              <a:rPr lang="en-US" sz="2800" b="1" dirty="0"/>
              <a:t>Patients who undergo surgery have the advantage </a:t>
            </a:r>
            <a:r>
              <a:rPr lang="en-US" sz="2800" b="1" dirty="0" smtClean="0"/>
              <a:t>that the </a:t>
            </a:r>
            <a:r>
              <a:rPr lang="en-US" sz="2800" b="1" dirty="0"/>
              <a:t>source of GH </a:t>
            </a:r>
            <a:r>
              <a:rPr lang="en-US" sz="2800" b="1" dirty="0" err="1"/>
              <a:t>hypersecretion</a:t>
            </a:r>
            <a:r>
              <a:rPr lang="en-US" sz="2800" b="1" dirty="0"/>
              <a:t> is removed. </a:t>
            </a:r>
            <a:endParaRPr lang="en-US" sz="2800" b="1" dirty="0" smtClean="0"/>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In </a:t>
            </a:r>
            <a:r>
              <a:rPr lang="en-US" sz="2800" b="1" dirty="0"/>
              <a:t>cases of </a:t>
            </a:r>
            <a:r>
              <a:rPr lang="en-US" sz="2800" b="1" u="sng" dirty="0" smtClean="0"/>
              <a:t>persistent</a:t>
            </a:r>
            <a:r>
              <a:rPr lang="en-US" sz="2800" b="1" dirty="0" smtClean="0"/>
              <a:t> or </a:t>
            </a:r>
            <a:r>
              <a:rPr lang="en-US" sz="2800" b="1" u="sng" dirty="0"/>
              <a:t>recurren</a:t>
            </a:r>
            <a:r>
              <a:rPr lang="en-US" sz="2800" b="1" dirty="0"/>
              <a:t>t disease following surgery, </a:t>
            </a:r>
            <a:r>
              <a:rPr lang="en-US" sz="2800" b="1" dirty="0" smtClean="0"/>
              <a:t>continuing therapy </a:t>
            </a:r>
            <a:r>
              <a:rPr lang="en-US" sz="2800" b="1" dirty="0"/>
              <a:t>with </a:t>
            </a:r>
            <a:r>
              <a:rPr lang="en-US" sz="2800" b="1" dirty="0">
                <a:solidFill>
                  <a:srgbClr val="FF0000"/>
                </a:solidFill>
              </a:rPr>
              <a:t>regular</a:t>
            </a:r>
            <a:r>
              <a:rPr lang="en-US" sz="2800" b="1" dirty="0"/>
              <a:t> monitoring, </a:t>
            </a:r>
            <a:r>
              <a:rPr lang="en-US" sz="2800" b="1" dirty="0">
                <a:solidFill>
                  <a:srgbClr val="FF0000"/>
                </a:solidFill>
              </a:rPr>
              <a:t>increas</a:t>
            </a:r>
            <a:r>
              <a:rPr lang="en-US" sz="2800" b="1" dirty="0"/>
              <a:t>ing dosage </a:t>
            </a:r>
            <a:r>
              <a:rPr lang="en-US" sz="2800" b="1" dirty="0" smtClean="0"/>
              <a:t>of medical </a:t>
            </a:r>
            <a:r>
              <a:rPr lang="en-US" sz="2800" b="1" dirty="0"/>
              <a:t>therapy, </a:t>
            </a:r>
            <a:r>
              <a:rPr lang="en-US" sz="2800" b="1" dirty="0">
                <a:solidFill>
                  <a:srgbClr val="FF0000"/>
                </a:solidFill>
              </a:rPr>
              <a:t>switch</a:t>
            </a:r>
            <a:r>
              <a:rPr lang="en-US" sz="2800" b="1" dirty="0"/>
              <a:t>ing to other medical therapy, </a:t>
            </a:r>
            <a:r>
              <a:rPr lang="en-US" sz="2800" b="1" dirty="0" smtClean="0"/>
              <a:t>and using </a:t>
            </a:r>
            <a:r>
              <a:rPr lang="en-US" sz="2800" b="1" dirty="0">
                <a:solidFill>
                  <a:srgbClr val="FF0000"/>
                </a:solidFill>
              </a:rPr>
              <a:t>combination</a:t>
            </a:r>
            <a:r>
              <a:rPr lang="en-US" sz="2800" b="1" dirty="0"/>
              <a:t> medical therapy or </a:t>
            </a:r>
            <a:r>
              <a:rPr lang="en-US" sz="2800" b="1" dirty="0">
                <a:solidFill>
                  <a:srgbClr val="FF0000"/>
                </a:solidFill>
              </a:rPr>
              <a:t>radio</a:t>
            </a:r>
            <a:r>
              <a:rPr lang="en-US" sz="2800" b="1" dirty="0"/>
              <a:t>therapy are </a:t>
            </a:r>
            <a:r>
              <a:rPr lang="en-US" sz="2800" b="1" dirty="0" smtClean="0"/>
              <a:t>all recommended . </a:t>
            </a:r>
            <a:endParaRPr lang="en-US" sz="2800" b="1" dirty="0"/>
          </a:p>
        </p:txBody>
      </p:sp>
    </p:spTree>
    <p:extLst>
      <p:ext uri="{BB962C8B-B14F-4D97-AF65-F5344CB8AC3E}">
        <p14:creationId xmlns:p14="http://schemas.microsoft.com/office/powerpoint/2010/main" val="22238773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7999"/>
            <a:ext cx="8534400" cy="45719"/>
          </a:xfrm>
        </p:spPr>
        <p:txBody>
          <a:bodyPr>
            <a:normAutofit fontScale="90000"/>
          </a:bodyPr>
          <a:lstStyle/>
          <a:p>
            <a:endParaRPr lang="en-US" dirty="0"/>
          </a:p>
        </p:txBody>
      </p:sp>
      <p:sp>
        <p:nvSpPr>
          <p:cNvPr id="3" name="Content Placeholder 2"/>
          <p:cNvSpPr>
            <a:spLocks noGrp="1"/>
          </p:cNvSpPr>
          <p:nvPr>
            <p:ph idx="1"/>
          </p:nvPr>
        </p:nvSpPr>
        <p:spPr>
          <a:xfrm>
            <a:off x="450760" y="334851"/>
            <a:ext cx="11153105" cy="6091707"/>
          </a:xfrm>
        </p:spPr>
        <p:txBody>
          <a:bodyPr>
            <a:noAutofit/>
          </a:bodyPr>
          <a:lstStyle/>
          <a:p>
            <a:pPr marL="0" indent="0">
              <a:buNone/>
            </a:pPr>
            <a:r>
              <a:rPr lang="en-US" sz="4000" b="1" i="1" dirty="0">
                <a:solidFill>
                  <a:srgbClr val="FF0000"/>
                </a:solidFill>
              </a:rPr>
              <a:t>Patients Lost to Follow-up</a:t>
            </a:r>
          </a:p>
          <a:p>
            <a:r>
              <a:rPr lang="en-US" sz="2800" b="1" dirty="0"/>
              <a:t>A substantial proportion of patients achieving </a:t>
            </a:r>
            <a:r>
              <a:rPr lang="en-US" sz="2800" b="1" dirty="0" smtClean="0"/>
              <a:t>biochemical control </a:t>
            </a:r>
            <a:r>
              <a:rPr lang="en-US" sz="2800" b="1" dirty="0"/>
              <a:t>with medical therapy will require</a:t>
            </a:r>
            <a:r>
              <a:rPr lang="en-US" sz="2800" b="1" dirty="0">
                <a:solidFill>
                  <a:srgbClr val="FF0000"/>
                </a:solidFill>
              </a:rPr>
              <a:t> </a:t>
            </a:r>
            <a:r>
              <a:rPr lang="en-US" sz="2800" b="1" dirty="0" err="1" smtClean="0">
                <a:solidFill>
                  <a:srgbClr val="FF0000"/>
                </a:solidFill>
              </a:rPr>
              <a:t>longterm</a:t>
            </a:r>
            <a:r>
              <a:rPr lang="en-US" sz="2800" b="1" dirty="0">
                <a:solidFill>
                  <a:srgbClr val="FF0000"/>
                </a:solidFill>
              </a:rPr>
              <a:t> </a:t>
            </a:r>
            <a:r>
              <a:rPr lang="en-US" sz="2800" b="1" dirty="0" smtClean="0">
                <a:solidFill>
                  <a:srgbClr val="FF0000"/>
                </a:solidFill>
              </a:rPr>
              <a:t>treatment </a:t>
            </a:r>
            <a:r>
              <a:rPr lang="en-US" sz="2800" b="1" dirty="0"/>
              <a:t>to maintain benefit. Although these </a:t>
            </a:r>
            <a:r>
              <a:rPr lang="en-US" sz="2800" b="1" dirty="0" smtClean="0"/>
              <a:t>patients have </a:t>
            </a:r>
            <a:r>
              <a:rPr lang="en-US" sz="2800" b="1" dirty="0"/>
              <a:t>controlled disease, </a:t>
            </a:r>
            <a:r>
              <a:rPr lang="en-US" sz="2800" b="1" dirty="0">
                <a:solidFill>
                  <a:srgbClr val="FF0000"/>
                </a:solidFill>
              </a:rPr>
              <a:t>active</a:t>
            </a:r>
            <a:r>
              <a:rPr lang="en-US" sz="2800" b="1" dirty="0"/>
              <a:t> monitoring is required </a:t>
            </a:r>
            <a:r>
              <a:rPr lang="en-US" sz="2800" b="1" dirty="0" smtClean="0"/>
              <a:t>to detect </a:t>
            </a:r>
            <a:r>
              <a:rPr lang="en-US" sz="2800" b="1" u="sng" dirty="0"/>
              <a:t>recurrence</a:t>
            </a:r>
            <a:r>
              <a:rPr lang="en-US" sz="2800" b="1" dirty="0"/>
              <a:t> of disease </a:t>
            </a:r>
            <a:r>
              <a:rPr lang="en-US" sz="2800" b="1" dirty="0" smtClean="0"/>
              <a:t>.</a:t>
            </a:r>
          </a:p>
          <a:p>
            <a:r>
              <a:rPr lang="en-US" sz="2800" b="1" dirty="0" smtClean="0"/>
              <a:t> </a:t>
            </a:r>
            <a:r>
              <a:rPr lang="en-US" sz="2800" b="1" dirty="0"/>
              <a:t>Yet </a:t>
            </a:r>
            <a:r>
              <a:rPr lang="en-US" sz="2800" b="1" dirty="0" smtClean="0"/>
              <a:t>some patients </a:t>
            </a:r>
            <a:r>
              <a:rPr lang="en-US" sz="2800" b="1" dirty="0"/>
              <a:t>are </a:t>
            </a:r>
            <a:r>
              <a:rPr lang="en-US" sz="2800" b="1" dirty="0">
                <a:solidFill>
                  <a:srgbClr val="FF0000"/>
                </a:solidFill>
              </a:rPr>
              <a:t>lost</a:t>
            </a:r>
            <a:r>
              <a:rPr lang="en-US" sz="2800" b="1" dirty="0"/>
              <a:t> to </a:t>
            </a:r>
            <a:r>
              <a:rPr lang="en-US" sz="2800" b="1" dirty="0">
                <a:solidFill>
                  <a:srgbClr val="FF0000"/>
                </a:solidFill>
              </a:rPr>
              <a:t>follow-up</a:t>
            </a:r>
            <a:r>
              <a:rPr lang="en-US" sz="2800" b="1" dirty="0"/>
              <a:t> and are at an increased </a:t>
            </a:r>
            <a:r>
              <a:rPr lang="en-US" sz="2800" b="1" dirty="0" smtClean="0"/>
              <a:t>risk for </a:t>
            </a:r>
            <a:r>
              <a:rPr lang="en-US" sz="2800" b="1" dirty="0"/>
              <a:t>active disease.</a:t>
            </a:r>
          </a:p>
        </p:txBody>
      </p:sp>
    </p:spTree>
    <p:extLst>
      <p:ext uri="{BB962C8B-B14F-4D97-AF65-F5344CB8AC3E}">
        <p14:creationId xmlns:p14="http://schemas.microsoft.com/office/powerpoint/2010/main" val="30842739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879" y="6812281"/>
            <a:ext cx="8534400" cy="45719"/>
          </a:xfrm>
        </p:spPr>
        <p:txBody>
          <a:bodyPr>
            <a:normAutofit fontScale="90000"/>
          </a:bodyPr>
          <a:lstStyle/>
          <a:p>
            <a:endParaRPr lang="en-US" dirty="0"/>
          </a:p>
        </p:txBody>
      </p:sp>
      <p:sp>
        <p:nvSpPr>
          <p:cNvPr id="3" name="Content Placeholder 2"/>
          <p:cNvSpPr>
            <a:spLocks noGrp="1"/>
          </p:cNvSpPr>
          <p:nvPr>
            <p:ph idx="1"/>
          </p:nvPr>
        </p:nvSpPr>
        <p:spPr>
          <a:xfrm>
            <a:off x="373487" y="681937"/>
            <a:ext cx="11423561" cy="6130344"/>
          </a:xfrm>
        </p:spPr>
        <p:txBody>
          <a:bodyPr>
            <a:noAutofit/>
          </a:bodyPr>
          <a:lstStyle/>
          <a:p>
            <a:pPr>
              <a:buFont typeface="Wingdings" panose="05000000000000000000" pitchFamily="2" charset="2"/>
              <a:buChar char="Ø"/>
            </a:pPr>
            <a:r>
              <a:rPr lang="en-US" sz="3200" b="1" dirty="0" smtClean="0"/>
              <a:t>Importantly</a:t>
            </a:r>
            <a:r>
              <a:rPr lang="en-US" sz="3200" b="1" dirty="0"/>
              <a:t>,</a:t>
            </a:r>
            <a:r>
              <a:rPr lang="en-US" sz="3200" b="1" dirty="0">
                <a:solidFill>
                  <a:srgbClr val="FF0000"/>
                </a:solidFill>
              </a:rPr>
              <a:t> 88</a:t>
            </a:r>
            <a:r>
              <a:rPr lang="en-US" sz="3200" b="1" dirty="0"/>
              <a:t>% of evaluable patients </a:t>
            </a:r>
            <a:r>
              <a:rPr lang="en-US" sz="3200" b="1" dirty="0" smtClean="0"/>
              <a:t>who were </a:t>
            </a:r>
            <a:r>
              <a:rPr lang="en-US" sz="3200" b="1" dirty="0"/>
              <a:t>lost to follow-up had </a:t>
            </a:r>
            <a:r>
              <a:rPr lang="en-US" sz="3200" b="1" dirty="0">
                <a:solidFill>
                  <a:srgbClr val="FF0000"/>
                </a:solidFill>
              </a:rPr>
              <a:t>active</a:t>
            </a:r>
            <a:r>
              <a:rPr lang="en-US" sz="3200" b="1" dirty="0"/>
              <a:t> disease</a:t>
            </a:r>
            <a:r>
              <a:rPr lang="en-US" sz="3200" b="1" dirty="0" smtClean="0"/>
              <a:t>.</a:t>
            </a:r>
          </a:p>
          <a:p>
            <a:pPr>
              <a:buFont typeface="Wingdings" panose="05000000000000000000" pitchFamily="2" charset="2"/>
              <a:buChar char="Ø"/>
            </a:pPr>
            <a:endParaRPr lang="en-US" sz="3200" b="1" dirty="0" smtClean="0"/>
          </a:p>
          <a:p>
            <a:pPr>
              <a:buFont typeface="Wingdings" panose="05000000000000000000" pitchFamily="2" charset="2"/>
              <a:buChar char="Ø"/>
            </a:pPr>
            <a:r>
              <a:rPr lang="en-US" sz="3200" b="1" dirty="0" smtClean="0"/>
              <a:t> </a:t>
            </a:r>
            <a:r>
              <a:rPr lang="en-US" sz="3200" b="1" dirty="0"/>
              <a:t>A continuing </a:t>
            </a:r>
            <a:r>
              <a:rPr lang="en-US" sz="3200" b="1" dirty="0">
                <a:solidFill>
                  <a:srgbClr val="FF0000"/>
                </a:solidFill>
              </a:rPr>
              <a:t>challenge</a:t>
            </a:r>
            <a:r>
              <a:rPr lang="en-US" sz="3200" b="1" dirty="0"/>
              <a:t> in management of patients with acromegaly is the </a:t>
            </a:r>
            <a:r>
              <a:rPr lang="en-US" sz="3200" b="1" dirty="0">
                <a:solidFill>
                  <a:srgbClr val="FF0000"/>
                </a:solidFill>
              </a:rPr>
              <a:t>long-term nature </a:t>
            </a:r>
            <a:r>
              <a:rPr lang="en-US" sz="3200" b="1" dirty="0"/>
              <a:t>of care required. </a:t>
            </a:r>
            <a:endParaRPr lang="en-US" sz="3200" b="1" dirty="0" smtClean="0"/>
          </a:p>
          <a:p>
            <a:pPr marL="0" indent="0">
              <a:buNone/>
            </a:pPr>
            <a:endParaRPr lang="en-US" sz="3200" b="1" dirty="0"/>
          </a:p>
        </p:txBody>
      </p:sp>
    </p:spTree>
    <p:extLst>
      <p:ext uri="{BB962C8B-B14F-4D97-AF65-F5344CB8AC3E}">
        <p14:creationId xmlns:p14="http://schemas.microsoft.com/office/powerpoint/2010/main" val="40732137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8000"/>
            <a:ext cx="8534400" cy="186744"/>
          </a:xfrm>
        </p:spPr>
        <p:txBody>
          <a:bodyPr>
            <a:normAutofit fontScale="90000"/>
          </a:bodyPr>
          <a:lstStyle/>
          <a:p>
            <a:endParaRPr lang="en-US" dirty="0"/>
          </a:p>
        </p:txBody>
      </p:sp>
      <p:sp>
        <p:nvSpPr>
          <p:cNvPr id="3" name="Content Placeholder 2"/>
          <p:cNvSpPr>
            <a:spLocks noGrp="1"/>
          </p:cNvSpPr>
          <p:nvPr>
            <p:ph idx="1"/>
          </p:nvPr>
        </p:nvSpPr>
        <p:spPr>
          <a:xfrm>
            <a:off x="154546" y="347730"/>
            <a:ext cx="11706896" cy="5306095"/>
          </a:xfrm>
        </p:spPr>
        <p:txBody>
          <a:bodyPr/>
          <a:lstStyle/>
          <a:p>
            <a:pPr marL="0" indent="0">
              <a:buNone/>
            </a:pPr>
            <a:r>
              <a:rPr lang="en-US" sz="3600" b="1" dirty="0" smtClean="0">
                <a:solidFill>
                  <a:srgbClr val="FF0000"/>
                </a:solidFill>
              </a:rPr>
              <a:t>    New </a:t>
            </a:r>
            <a:r>
              <a:rPr lang="en-US" sz="3600" b="1" dirty="0">
                <a:solidFill>
                  <a:srgbClr val="FF0000"/>
                </a:solidFill>
              </a:rPr>
              <a:t>Therapies for Treatment of Acromegaly</a:t>
            </a:r>
          </a:p>
          <a:p>
            <a:pPr marL="0" indent="0">
              <a:buNone/>
            </a:pPr>
            <a:endParaRPr lang="en-US" sz="2800" b="1" dirty="0" smtClean="0"/>
          </a:p>
          <a:p>
            <a:pPr>
              <a:buFont typeface="Wingdings" panose="05000000000000000000" pitchFamily="2" charset="2"/>
              <a:buChar char="Ø"/>
            </a:pPr>
            <a:r>
              <a:rPr lang="en-US" sz="2800" b="1" dirty="0" smtClean="0"/>
              <a:t>The </a:t>
            </a:r>
            <a:r>
              <a:rPr lang="en-US" sz="2800" b="1" dirty="0"/>
              <a:t>diversity of patient subgroups with uncontrolled</a:t>
            </a:r>
          </a:p>
          <a:p>
            <a:pPr marL="0" indent="0">
              <a:buNone/>
            </a:pPr>
            <a:r>
              <a:rPr lang="en-US" sz="2800" b="1" dirty="0" smtClean="0"/>
              <a:t>   acromegaly </a:t>
            </a:r>
            <a:r>
              <a:rPr lang="en-US" sz="2800" b="1" dirty="0"/>
              <a:t>highlights a need for improved therapies.</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Several </a:t>
            </a:r>
            <a:r>
              <a:rPr lang="en-US" sz="2800" b="1" dirty="0"/>
              <a:t>novel medical therapies have been evaluated in</a:t>
            </a:r>
          </a:p>
          <a:p>
            <a:pPr marL="0" indent="0">
              <a:buNone/>
            </a:pPr>
            <a:r>
              <a:rPr lang="en-US" sz="2800" b="1" dirty="0" smtClean="0"/>
              <a:t>   recent </a:t>
            </a:r>
            <a:r>
              <a:rPr lang="en-US" sz="2800" b="1" dirty="0"/>
              <a:t>years</a:t>
            </a:r>
            <a:r>
              <a:rPr lang="en-US" sz="2800" b="1" dirty="0" smtClean="0"/>
              <a:t>.</a:t>
            </a:r>
            <a:endParaRPr lang="en-US" sz="2800" b="1" dirty="0"/>
          </a:p>
        </p:txBody>
      </p:sp>
    </p:spTree>
    <p:extLst>
      <p:ext uri="{BB962C8B-B14F-4D97-AF65-F5344CB8AC3E}">
        <p14:creationId xmlns:p14="http://schemas.microsoft.com/office/powerpoint/2010/main" val="1155163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73487" y="321971"/>
            <a:ext cx="11359167" cy="6387921"/>
          </a:xfrm>
          <a:prstGeom prst="rect">
            <a:avLst/>
          </a:prstGeom>
        </p:spPr>
      </p:pic>
    </p:spTree>
    <p:extLst>
      <p:ext uri="{BB962C8B-B14F-4D97-AF65-F5344CB8AC3E}">
        <p14:creationId xmlns:p14="http://schemas.microsoft.com/office/powerpoint/2010/main" val="13998008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748528"/>
            <a:ext cx="8534400" cy="109471"/>
          </a:xfrm>
        </p:spPr>
        <p:txBody>
          <a:bodyPr>
            <a:normAutofit fontScale="90000"/>
          </a:bodyPr>
          <a:lstStyle/>
          <a:p>
            <a:endParaRPr lang="en-US" dirty="0"/>
          </a:p>
        </p:txBody>
      </p:sp>
      <p:sp>
        <p:nvSpPr>
          <p:cNvPr id="3" name="Content Placeholder 2"/>
          <p:cNvSpPr>
            <a:spLocks noGrp="1"/>
          </p:cNvSpPr>
          <p:nvPr>
            <p:ph idx="1"/>
          </p:nvPr>
        </p:nvSpPr>
        <p:spPr>
          <a:xfrm>
            <a:off x="684211" y="0"/>
            <a:ext cx="10777986" cy="6053070"/>
          </a:xfrm>
        </p:spPr>
        <p:txBody>
          <a:bodyPr>
            <a:noAutofit/>
          </a:bodyPr>
          <a:lstStyle/>
          <a:p>
            <a:pPr marL="0" indent="0">
              <a:buNone/>
            </a:pPr>
            <a:r>
              <a:rPr lang="en-US" sz="3600" b="1" i="1" dirty="0" err="1" smtClean="0">
                <a:solidFill>
                  <a:srgbClr val="FF0000"/>
                </a:solidFill>
              </a:rPr>
              <a:t>Pasireotide</a:t>
            </a:r>
            <a:r>
              <a:rPr lang="en-US" sz="3600" b="1" i="1" dirty="0" smtClean="0">
                <a:solidFill>
                  <a:srgbClr val="FF0000"/>
                </a:solidFill>
              </a:rPr>
              <a:t> </a:t>
            </a:r>
            <a:r>
              <a:rPr lang="en-US" sz="3600" b="1" i="1" dirty="0">
                <a:solidFill>
                  <a:srgbClr val="FF0000"/>
                </a:solidFill>
              </a:rPr>
              <a:t>LAR</a:t>
            </a:r>
          </a:p>
          <a:p>
            <a:pPr>
              <a:buFont typeface="Wingdings" panose="05000000000000000000" pitchFamily="2" charset="2"/>
              <a:buChar char="Ø"/>
            </a:pPr>
            <a:r>
              <a:rPr lang="en-US" sz="2800" b="1" dirty="0" err="1"/>
              <a:t>Pasireotide</a:t>
            </a:r>
            <a:r>
              <a:rPr lang="en-US" sz="2800" b="1" dirty="0"/>
              <a:t> LAR is a next-generation, </a:t>
            </a:r>
            <a:r>
              <a:rPr lang="en-US" sz="2800" b="1" dirty="0" err="1" smtClean="0">
                <a:solidFill>
                  <a:srgbClr val="FF0000"/>
                </a:solidFill>
              </a:rPr>
              <a:t>multi</a:t>
            </a:r>
            <a:r>
              <a:rPr lang="en-US" sz="2800" b="1" dirty="0" err="1" smtClean="0"/>
              <a:t>receptortargeted</a:t>
            </a:r>
            <a:r>
              <a:rPr lang="en-US" sz="2800" b="1" dirty="0"/>
              <a:t> </a:t>
            </a:r>
            <a:r>
              <a:rPr lang="en-US" sz="2800" b="1" dirty="0" smtClean="0"/>
              <a:t>SSA </a:t>
            </a:r>
            <a:r>
              <a:rPr lang="en-US" sz="2800" b="1" dirty="0"/>
              <a:t>recently approved by the FDA for </a:t>
            </a:r>
            <a:r>
              <a:rPr lang="en-US" sz="2800" b="1" dirty="0" smtClean="0"/>
              <a:t>treatment of </a:t>
            </a:r>
            <a:r>
              <a:rPr lang="en-US" sz="2800" b="1" dirty="0"/>
              <a:t>patients with acromegaly who have had </a:t>
            </a:r>
            <a:r>
              <a:rPr lang="en-US" sz="2800" b="1" dirty="0" smtClean="0">
                <a:solidFill>
                  <a:srgbClr val="FF0000"/>
                </a:solidFill>
              </a:rPr>
              <a:t>inadequate</a:t>
            </a:r>
            <a:r>
              <a:rPr lang="en-US" sz="2800" b="1" dirty="0" smtClean="0"/>
              <a:t> responses </a:t>
            </a:r>
            <a:r>
              <a:rPr lang="en-US" sz="2800" b="1" dirty="0"/>
              <a:t>to </a:t>
            </a:r>
            <a:r>
              <a:rPr lang="en-US" sz="2800" b="1" u="sng" dirty="0"/>
              <a:t>surgery</a:t>
            </a:r>
            <a:r>
              <a:rPr lang="en-US" sz="2800" b="1" dirty="0"/>
              <a:t> and/or for whom surgery is</a:t>
            </a:r>
            <a:r>
              <a:rPr lang="en-US" sz="2800" b="1" u="sng" dirty="0"/>
              <a:t> not </a:t>
            </a:r>
            <a:r>
              <a:rPr lang="en-US" sz="2800" b="1" dirty="0" smtClean="0"/>
              <a:t>an option . </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In </a:t>
            </a:r>
            <a:r>
              <a:rPr lang="en-US" sz="2800" b="1" dirty="0"/>
              <a:t>a prospective phase 3 study, </a:t>
            </a:r>
            <a:r>
              <a:rPr lang="en-US" sz="2800" b="1" dirty="0" err="1" smtClean="0"/>
              <a:t>pasireotide</a:t>
            </a:r>
            <a:r>
              <a:rPr lang="en-US" sz="2800" b="1" dirty="0"/>
              <a:t> </a:t>
            </a:r>
            <a:r>
              <a:rPr lang="en-US" sz="2800" b="1" dirty="0" smtClean="0"/>
              <a:t>LAR </a:t>
            </a:r>
            <a:r>
              <a:rPr lang="en-US" sz="2800" b="1" dirty="0"/>
              <a:t>demonstrated</a:t>
            </a:r>
            <a:r>
              <a:rPr lang="en-US" sz="2800" b="1" dirty="0">
                <a:solidFill>
                  <a:srgbClr val="FF0000"/>
                </a:solidFill>
              </a:rPr>
              <a:t> superior </a:t>
            </a:r>
            <a:r>
              <a:rPr lang="en-US" sz="2800" b="1" dirty="0"/>
              <a:t>efficacy over </a:t>
            </a:r>
            <a:r>
              <a:rPr lang="en-US" sz="2800" b="1" dirty="0" err="1"/>
              <a:t>octreotide</a:t>
            </a:r>
            <a:r>
              <a:rPr lang="en-US" sz="2800" b="1" dirty="0"/>
              <a:t> </a:t>
            </a:r>
            <a:r>
              <a:rPr lang="en-US" sz="2800" b="1" dirty="0" smtClean="0"/>
              <a:t>LAR in </a:t>
            </a:r>
            <a:r>
              <a:rPr lang="en-US" sz="2800" b="1" dirty="0"/>
              <a:t>medically naïve patients with </a:t>
            </a:r>
            <a:r>
              <a:rPr lang="en-US" sz="2800" b="1" dirty="0" smtClean="0"/>
              <a:t>acromegaly.</a:t>
            </a:r>
            <a:endParaRPr lang="en-US" sz="2800" b="1" dirty="0"/>
          </a:p>
        </p:txBody>
      </p:sp>
    </p:spTree>
    <p:extLst>
      <p:ext uri="{BB962C8B-B14F-4D97-AF65-F5344CB8AC3E}">
        <p14:creationId xmlns:p14="http://schemas.microsoft.com/office/powerpoint/2010/main" val="7527280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954592"/>
            <a:ext cx="8534400" cy="64394"/>
          </a:xfrm>
        </p:spPr>
        <p:txBody>
          <a:bodyPr>
            <a:normAutofit fontScale="90000"/>
          </a:bodyPr>
          <a:lstStyle/>
          <a:p>
            <a:endParaRPr lang="en-US" dirty="0"/>
          </a:p>
        </p:txBody>
      </p:sp>
      <p:sp>
        <p:nvSpPr>
          <p:cNvPr id="3" name="Content Placeholder 2"/>
          <p:cNvSpPr>
            <a:spLocks noGrp="1"/>
          </p:cNvSpPr>
          <p:nvPr>
            <p:ph idx="1"/>
          </p:nvPr>
        </p:nvSpPr>
        <p:spPr>
          <a:xfrm>
            <a:off x="516787" y="528034"/>
            <a:ext cx="11074200" cy="5795494"/>
          </a:xfrm>
        </p:spPr>
        <p:txBody>
          <a:bodyPr>
            <a:noAutofit/>
          </a:bodyPr>
          <a:lstStyle/>
          <a:p>
            <a:pPr>
              <a:buFont typeface="Wingdings" panose="05000000000000000000" pitchFamily="2" charset="2"/>
              <a:buChar char="Ø"/>
            </a:pPr>
            <a:r>
              <a:rPr lang="en-US" sz="2800" b="1" dirty="0"/>
              <a:t>A </a:t>
            </a:r>
            <a:r>
              <a:rPr lang="en-US" sz="2800" b="1" dirty="0" smtClean="0"/>
              <a:t>significantly higher </a:t>
            </a:r>
            <a:r>
              <a:rPr lang="en-US" sz="2800" b="1" dirty="0"/>
              <a:t>proportion of patients achieved </a:t>
            </a:r>
            <a:r>
              <a:rPr lang="en-US" sz="2800" b="1" dirty="0" smtClean="0"/>
              <a:t>biochemical control </a:t>
            </a:r>
            <a:r>
              <a:rPr lang="en-US" sz="2800" b="1" dirty="0"/>
              <a:t>with </a:t>
            </a:r>
            <a:r>
              <a:rPr lang="en-US" sz="2800" b="1" u="sng" dirty="0" err="1"/>
              <a:t>pasireotide</a:t>
            </a:r>
            <a:r>
              <a:rPr lang="en-US" sz="2800" b="1" u="sng" dirty="0"/>
              <a:t> </a:t>
            </a:r>
            <a:r>
              <a:rPr lang="en-US" sz="2800" b="1" dirty="0"/>
              <a:t>LAR (</a:t>
            </a:r>
            <a:r>
              <a:rPr lang="en-US" sz="2800" b="1" dirty="0">
                <a:solidFill>
                  <a:srgbClr val="FF0000"/>
                </a:solidFill>
              </a:rPr>
              <a:t>31.3</a:t>
            </a:r>
            <a:r>
              <a:rPr lang="en-US" sz="2800" b="1" dirty="0"/>
              <a:t>%) than </a:t>
            </a:r>
            <a:r>
              <a:rPr lang="en-US" sz="2800" b="1" dirty="0" smtClean="0"/>
              <a:t>with </a:t>
            </a:r>
            <a:r>
              <a:rPr lang="en-US" sz="2800" b="1" u="sng" dirty="0" err="1" smtClean="0"/>
              <a:t>octreotide</a:t>
            </a:r>
            <a:r>
              <a:rPr lang="en-US" sz="2800" b="1" dirty="0" smtClean="0"/>
              <a:t> </a:t>
            </a:r>
            <a:r>
              <a:rPr lang="en-US" sz="2800" b="1" dirty="0"/>
              <a:t>LAR (</a:t>
            </a:r>
            <a:r>
              <a:rPr lang="en-US" sz="2800" b="1" dirty="0">
                <a:solidFill>
                  <a:srgbClr val="FF0000"/>
                </a:solidFill>
              </a:rPr>
              <a:t>19.2</a:t>
            </a:r>
            <a:r>
              <a:rPr lang="en-US" sz="2800" b="1" dirty="0"/>
              <a:t>%) </a:t>
            </a:r>
            <a:r>
              <a:rPr lang="en-US" sz="2800" b="1" dirty="0" smtClean="0"/>
              <a:t>, </a:t>
            </a:r>
            <a:r>
              <a:rPr lang="en-US" sz="2800" b="1" dirty="0"/>
              <a:t>and suppression of </a:t>
            </a:r>
            <a:r>
              <a:rPr lang="en-US" sz="2800" b="1" dirty="0" smtClean="0"/>
              <a:t>hormone markers </a:t>
            </a:r>
            <a:r>
              <a:rPr lang="en-US" sz="2800" b="1" dirty="0"/>
              <a:t>by </a:t>
            </a:r>
            <a:r>
              <a:rPr lang="en-US" sz="2800" b="1" dirty="0" err="1"/>
              <a:t>pasireotide</a:t>
            </a:r>
            <a:r>
              <a:rPr lang="en-US" sz="2800" b="1" dirty="0"/>
              <a:t> LAR was </a:t>
            </a:r>
            <a:r>
              <a:rPr lang="en-US" sz="2800" b="1" dirty="0">
                <a:solidFill>
                  <a:srgbClr val="FF0000"/>
                </a:solidFill>
              </a:rPr>
              <a:t>maintained</a:t>
            </a:r>
            <a:r>
              <a:rPr lang="en-US" sz="2800" b="1" dirty="0"/>
              <a:t> for up to </a:t>
            </a:r>
            <a:r>
              <a:rPr lang="en-US" sz="2800" b="1" dirty="0" smtClean="0">
                <a:solidFill>
                  <a:srgbClr val="FF0000"/>
                </a:solidFill>
              </a:rPr>
              <a:t>25</a:t>
            </a:r>
            <a:r>
              <a:rPr lang="en-US" sz="2800" b="1" dirty="0" smtClean="0"/>
              <a:t> months.</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 </a:t>
            </a:r>
            <a:r>
              <a:rPr lang="en-US" sz="2800" b="1" dirty="0"/>
              <a:t>Patients treated with </a:t>
            </a:r>
            <a:r>
              <a:rPr lang="en-US" sz="2800" b="1" dirty="0" err="1"/>
              <a:t>pasireotide</a:t>
            </a:r>
            <a:r>
              <a:rPr lang="en-US" sz="2800" b="1" dirty="0"/>
              <a:t> LAR </a:t>
            </a:r>
            <a:r>
              <a:rPr lang="en-US" sz="2800" b="1" dirty="0" smtClean="0"/>
              <a:t>showed improvement </a:t>
            </a:r>
            <a:r>
              <a:rPr lang="en-US" sz="2800" b="1" dirty="0"/>
              <a:t>in symptoms and a safety profile </a:t>
            </a:r>
            <a:r>
              <a:rPr lang="en-US" sz="2800" b="1" dirty="0">
                <a:solidFill>
                  <a:srgbClr val="FF0000"/>
                </a:solidFill>
              </a:rPr>
              <a:t>similar</a:t>
            </a:r>
            <a:r>
              <a:rPr lang="en-US" sz="2800" b="1" dirty="0"/>
              <a:t> </a:t>
            </a:r>
            <a:r>
              <a:rPr lang="en-US" sz="2800" b="1" dirty="0" smtClean="0"/>
              <a:t>to those </a:t>
            </a:r>
            <a:r>
              <a:rPr lang="en-US" sz="2800" b="1" dirty="0"/>
              <a:t>treated with </a:t>
            </a:r>
            <a:r>
              <a:rPr lang="en-US" sz="2800" b="1" dirty="0" err="1"/>
              <a:t>octreotide</a:t>
            </a:r>
            <a:r>
              <a:rPr lang="en-US" sz="2800" b="1" dirty="0"/>
              <a:t> LAR</a:t>
            </a:r>
            <a:r>
              <a:rPr lang="en-US" sz="2800" b="1" dirty="0" smtClean="0"/>
              <a:t>, </a:t>
            </a:r>
            <a:r>
              <a:rPr lang="en-US" sz="3200" b="1" dirty="0" smtClean="0">
                <a:solidFill>
                  <a:srgbClr val="FF0000"/>
                </a:solidFill>
              </a:rPr>
              <a:t>except</a:t>
            </a:r>
            <a:r>
              <a:rPr lang="en-US" sz="3200" b="1" dirty="0">
                <a:solidFill>
                  <a:srgbClr val="FF0000"/>
                </a:solidFill>
              </a:rPr>
              <a:t> </a:t>
            </a:r>
            <a:r>
              <a:rPr lang="en-US" sz="2800" b="1" dirty="0" smtClean="0"/>
              <a:t>for </a:t>
            </a:r>
            <a:r>
              <a:rPr lang="en-US" sz="2800" b="1" dirty="0"/>
              <a:t>a </a:t>
            </a:r>
            <a:r>
              <a:rPr lang="en-US" sz="2800" b="1" dirty="0">
                <a:solidFill>
                  <a:srgbClr val="FF0000"/>
                </a:solidFill>
              </a:rPr>
              <a:t>higher</a:t>
            </a:r>
            <a:r>
              <a:rPr lang="en-US" sz="2800" b="1" dirty="0"/>
              <a:t> </a:t>
            </a:r>
            <a:r>
              <a:rPr lang="en-US" sz="2800" b="1" dirty="0" smtClean="0"/>
              <a:t>frequency of </a:t>
            </a:r>
            <a:r>
              <a:rPr lang="en-US" sz="2800" b="1" dirty="0">
                <a:solidFill>
                  <a:srgbClr val="FF0000"/>
                </a:solidFill>
              </a:rPr>
              <a:t>hyperglycemia</a:t>
            </a:r>
            <a:r>
              <a:rPr lang="en-US" sz="2800" b="1" dirty="0"/>
              <a:t> (28.7% </a:t>
            </a:r>
            <a:r>
              <a:rPr lang="en-US" sz="2800" b="1" dirty="0" smtClean="0"/>
              <a:t>vs 8.3%).</a:t>
            </a:r>
            <a:endParaRPr lang="en-US" sz="2800" b="1" dirty="0"/>
          </a:p>
        </p:txBody>
      </p:sp>
    </p:spTree>
    <p:extLst>
      <p:ext uri="{BB962C8B-B14F-4D97-AF65-F5344CB8AC3E}">
        <p14:creationId xmlns:p14="http://schemas.microsoft.com/office/powerpoint/2010/main" val="31496909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213412"/>
            <a:ext cx="8534400" cy="45719"/>
          </a:xfrm>
        </p:spPr>
        <p:txBody>
          <a:bodyPr>
            <a:normAutofit fontScale="90000"/>
          </a:bodyPr>
          <a:lstStyle/>
          <a:p>
            <a:endParaRPr lang="en-US" dirty="0"/>
          </a:p>
        </p:txBody>
      </p:sp>
      <p:sp>
        <p:nvSpPr>
          <p:cNvPr id="3" name="Content Placeholder 2"/>
          <p:cNvSpPr>
            <a:spLocks noGrp="1"/>
          </p:cNvSpPr>
          <p:nvPr>
            <p:ph idx="1"/>
          </p:nvPr>
        </p:nvSpPr>
        <p:spPr>
          <a:xfrm>
            <a:off x="684212" y="721217"/>
            <a:ext cx="11048442" cy="5293218"/>
          </a:xfrm>
        </p:spPr>
        <p:txBody>
          <a:bodyPr>
            <a:noAutofit/>
          </a:bodyPr>
          <a:lstStyle/>
          <a:p>
            <a:pPr>
              <a:buFont typeface="Wingdings" panose="05000000000000000000" pitchFamily="2" charset="2"/>
              <a:buChar char="Ø"/>
            </a:pPr>
            <a:r>
              <a:rPr lang="en-US" sz="2800" b="1" dirty="0" smtClean="0"/>
              <a:t>Treatment </a:t>
            </a:r>
            <a:r>
              <a:rPr lang="en-US" sz="2800" b="1" dirty="0"/>
              <a:t>with </a:t>
            </a:r>
            <a:r>
              <a:rPr lang="en-US" sz="2800" b="1" dirty="0" err="1"/>
              <a:t>pasireotide</a:t>
            </a:r>
            <a:r>
              <a:rPr lang="en-US" sz="2800" b="1" dirty="0"/>
              <a:t> LAR decreased mean </a:t>
            </a:r>
            <a:r>
              <a:rPr lang="en-US" sz="2800" b="1" dirty="0" smtClean="0"/>
              <a:t>values of </a:t>
            </a:r>
            <a:r>
              <a:rPr lang="en-US" sz="2800" b="1" dirty="0"/>
              <a:t>GH and IGF-1 from baseline to week </a:t>
            </a:r>
            <a:r>
              <a:rPr lang="en-US" sz="2800" b="1" dirty="0">
                <a:solidFill>
                  <a:srgbClr val="FF0000"/>
                </a:solidFill>
              </a:rPr>
              <a:t>12</a:t>
            </a:r>
            <a:r>
              <a:rPr lang="en-US" sz="2800" b="1" dirty="0"/>
              <a:t>, and </a:t>
            </a:r>
            <a:r>
              <a:rPr lang="en-US" sz="2800" b="1" dirty="0" smtClean="0"/>
              <a:t>these values </a:t>
            </a:r>
            <a:r>
              <a:rPr lang="en-US" sz="2800" b="1" u="sng" dirty="0"/>
              <a:t>remained stable </a:t>
            </a:r>
            <a:r>
              <a:rPr lang="en-US" sz="2800" b="1" dirty="0"/>
              <a:t>through week </a:t>
            </a:r>
            <a:r>
              <a:rPr lang="en-US" sz="2800" b="1" dirty="0">
                <a:solidFill>
                  <a:srgbClr val="FF0000"/>
                </a:solidFill>
              </a:rPr>
              <a:t>24</a:t>
            </a:r>
            <a:r>
              <a:rPr lang="en-US" sz="2800" b="1" dirty="0" smtClean="0"/>
              <a:t>.</a:t>
            </a:r>
          </a:p>
          <a:p>
            <a:pPr>
              <a:buFont typeface="Wingdings" panose="05000000000000000000" pitchFamily="2" charset="2"/>
              <a:buChar char="Ø"/>
            </a:pPr>
            <a:r>
              <a:rPr lang="en-US" sz="2800" b="1" dirty="0" smtClean="0"/>
              <a:t> </a:t>
            </a:r>
            <a:r>
              <a:rPr lang="en-US" sz="2800" b="1" dirty="0"/>
              <a:t>By contrast, </a:t>
            </a:r>
            <a:r>
              <a:rPr lang="en-US" sz="2800" b="1" dirty="0" smtClean="0"/>
              <a:t>mean</a:t>
            </a:r>
            <a:r>
              <a:rPr lang="en-US" sz="2800" b="1" dirty="0" smtClean="0">
                <a:solidFill>
                  <a:srgbClr val="FF0000"/>
                </a:solidFill>
              </a:rPr>
              <a:t> IGF-1</a:t>
            </a:r>
            <a:r>
              <a:rPr lang="en-US" sz="2800" b="1" dirty="0" smtClean="0"/>
              <a:t> </a:t>
            </a:r>
            <a:r>
              <a:rPr lang="en-US" sz="2800" b="1" dirty="0"/>
              <a:t>levels remained</a:t>
            </a:r>
            <a:r>
              <a:rPr lang="en-US" sz="2800" b="1" dirty="0">
                <a:solidFill>
                  <a:srgbClr val="FF0000"/>
                </a:solidFill>
              </a:rPr>
              <a:t> close </a:t>
            </a:r>
            <a:r>
              <a:rPr lang="en-US" sz="2800" b="1" dirty="0"/>
              <a:t>to baseline and mean </a:t>
            </a:r>
            <a:r>
              <a:rPr lang="en-US" sz="2800" b="1" dirty="0">
                <a:solidFill>
                  <a:srgbClr val="FF0000"/>
                </a:solidFill>
              </a:rPr>
              <a:t>GH</a:t>
            </a:r>
            <a:r>
              <a:rPr lang="en-US" sz="2800" b="1" dirty="0"/>
              <a:t> </a:t>
            </a:r>
            <a:r>
              <a:rPr lang="en-US" sz="2800" b="1" dirty="0" smtClean="0"/>
              <a:t>levels decreased </a:t>
            </a:r>
            <a:r>
              <a:rPr lang="en-US" sz="2800" b="1" dirty="0">
                <a:solidFill>
                  <a:srgbClr val="FF0000"/>
                </a:solidFill>
              </a:rPr>
              <a:t>slightly</a:t>
            </a:r>
            <a:r>
              <a:rPr lang="en-US" sz="2800" b="1" dirty="0"/>
              <a:t> in patients who continued on </a:t>
            </a:r>
            <a:r>
              <a:rPr lang="en-US" sz="2800" b="1" dirty="0" err="1" smtClean="0"/>
              <a:t>octreotide</a:t>
            </a:r>
            <a:r>
              <a:rPr lang="en-US" sz="2800" b="1" dirty="0"/>
              <a:t> </a:t>
            </a:r>
            <a:r>
              <a:rPr lang="en-US" sz="2800" b="1" dirty="0" smtClean="0"/>
              <a:t>or </a:t>
            </a:r>
            <a:r>
              <a:rPr lang="en-US" sz="2800" b="1" dirty="0" err="1"/>
              <a:t>lanreotide</a:t>
            </a:r>
            <a:r>
              <a:rPr lang="en-US" sz="2800" b="1" dirty="0"/>
              <a:t>.</a:t>
            </a:r>
          </a:p>
        </p:txBody>
      </p:sp>
    </p:spTree>
    <p:extLst>
      <p:ext uri="{BB962C8B-B14F-4D97-AF65-F5344CB8AC3E}">
        <p14:creationId xmlns:p14="http://schemas.microsoft.com/office/powerpoint/2010/main" val="33682564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5994399"/>
            <a:ext cx="8534400" cy="45719"/>
          </a:xfrm>
        </p:spPr>
        <p:txBody>
          <a:bodyPr>
            <a:normAutofit fontScale="90000"/>
          </a:bodyPr>
          <a:lstStyle/>
          <a:p>
            <a:endParaRPr lang="en-US" dirty="0"/>
          </a:p>
        </p:txBody>
      </p:sp>
      <p:sp>
        <p:nvSpPr>
          <p:cNvPr id="3" name="Content Placeholder 2"/>
          <p:cNvSpPr>
            <a:spLocks noGrp="1"/>
          </p:cNvSpPr>
          <p:nvPr>
            <p:ph idx="1"/>
          </p:nvPr>
        </p:nvSpPr>
        <p:spPr>
          <a:xfrm>
            <a:off x="684211" y="685800"/>
            <a:ext cx="10623439" cy="4916510"/>
          </a:xfrm>
        </p:spPr>
        <p:txBody>
          <a:bodyPr>
            <a:noAutofit/>
          </a:bodyPr>
          <a:lstStyle/>
          <a:p>
            <a:r>
              <a:rPr lang="en-US" sz="2800" b="1" dirty="0" err="1"/>
              <a:t>Pasireotide</a:t>
            </a:r>
            <a:r>
              <a:rPr lang="en-US" sz="2800" b="1" dirty="0"/>
              <a:t> LAR also </a:t>
            </a:r>
            <a:r>
              <a:rPr lang="en-US" sz="2800" b="1" dirty="0" smtClean="0"/>
              <a:t>demonstrated </a:t>
            </a:r>
            <a:r>
              <a:rPr lang="en-US" sz="2800" b="1" dirty="0" smtClean="0">
                <a:solidFill>
                  <a:srgbClr val="FF0000"/>
                </a:solidFill>
              </a:rPr>
              <a:t>higher</a:t>
            </a:r>
            <a:r>
              <a:rPr lang="en-US" sz="2800" b="1" dirty="0" smtClean="0"/>
              <a:t> </a:t>
            </a:r>
            <a:r>
              <a:rPr lang="en-US" sz="2800" b="1" dirty="0"/>
              <a:t>rates of </a:t>
            </a:r>
            <a:r>
              <a:rPr lang="en-US" sz="2800" b="1" dirty="0">
                <a:solidFill>
                  <a:srgbClr val="FF0000"/>
                </a:solidFill>
              </a:rPr>
              <a:t>tumor volume </a:t>
            </a:r>
            <a:r>
              <a:rPr lang="en-US" sz="2800" b="1" dirty="0"/>
              <a:t>reduction than </a:t>
            </a:r>
            <a:r>
              <a:rPr lang="en-US" sz="2800" b="1" dirty="0" err="1" smtClean="0"/>
              <a:t>octreotide</a:t>
            </a:r>
            <a:r>
              <a:rPr lang="en-US" sz="2800" b="1" dirty="0"/>
              <a:t> </a:t>
            </a:r>
            <a:r>
              <a:rPr lang="en-US" sz="2800" b="1" dirty="0" smtClean="0"/>
              <a:t>LAR </a:t>
            </a:r>
            <a:r>
              <a:rPr lang="en-US" sz="2800" b="1" dirty="0"/>
              <a:t>or </a:t>
            </a:r>
            <a:r>
              <a:rPr lang="en-US" sz="2800" b="1" dirty="0" err="1"/>
              <a:t>lanreotide</a:t>
            </a:r>
            <a:r>
              <a:rPr lang="en-US" sz="2800" b="1" dirty="0"/>
              <a:t> ATG</a:t>
            </a:r>
            <a:r>
              <a:rPr lang="en-US" sz="2800" b="1" dirty="0" smtClean="0"/>
              <a:t>.</a:t>
            </a:r>
          </a:p>
          <a:p>
            <a:endParaRPr lang="en-US" sz="2800" b="1" dirty="0" smtClean="0"/>
          </a:p>
          <a:p>
            <a:r>
              <a:rPr lang="en-US" sz="2800" b="1" dirty="0" smtClean="0"/>
              <a:t>In addition </a:t>
            </a:r>
            <a:r>
              <a:rPr lang="en-US" sz="2800" b="1" dirty="0" err="1"/>
              <a:t>pasireotide</a:t>
            </a:r>
            <a:r>
              <a:rPr lang="en-US" sz="2800" b="1" dirty="0"/>
              <a:t> </a:t>
            </a:r>
            <a:r>
              <a:rPr lang="en-US" sz="2800" b="1" dirty="0" smtClean="0"/>
              <a:t>LAR may </a:t>
            </a:r>
            <a:r>
              <a:rPr lang="en-US" sz="2800" b="1" dirty="0"/>
              <a:t>be an </a:t>
            </a:r>
            <a:r>
              <a:rPr lang="en-US" sz="2800" b="1" dirty="0">
                <a:solidFill>
                  <a:srgbClr val="FF0000"/>
                </a:solidFill>
              </a:rPr>
              <a:t>effective</a:t>
            </a:r>
            <a:r>
              <a:rPr lang="en-US" sz="2800" b="1" dirty="0"/>
              <a:t> medical therapeutic option for </a:t>
            </a:r>
            <a:r>
              <a:rPr lang="en-US" sz="2800" b="1" dirty="0" smtClean="0"/>
              <a:t>patients who </a:t>
            </a:r>
            <a:r>
              <a:rPr lang="en-US" sz="2800" b="1" u="sng" dirty="0"/>
              <a:t>failed</a:t>
            </a:r>
            <a:r>
              <a:rPr lang="en-US" sz="2800" b="1" dirty="0"/>
              <a:t> to achieve biochemical control with </a:t>
            </a:r>
            <a:r>
              <a:rPr lang="en-US" sz="2800" b="1" dirty="0" smtClean="0"/>
              <a:t>currently </a:t>
            </a:r>
            <a:r>
              <a:rPr lang="en-US" sz="2800" b="1" dirty="0" smtClean="0">
                <a:solidFill>
                  <a:srgbClr val="FF0000"/>
                </a:solidFill>
              </a:rPr>
              <a:t>approved SSAs</a:t>
            </a:r>
            <a:r>
              <a:rPr lang="en-US" sz="2800" b="1" dirty="0" smtClean="0"/>
              <a:t>.</a:t>
            </a:r>
            <a:endParaRPr lang="en-US" sz="2800" b="1" dirty="0"/>
          </a:p>
        </p:txBody>
      </p:sp>
    </p:spTree>
    <p:extLst>
      <p:ext uri="{BB962C8B-B14F-4D97-AF65-F5344CB8AC3E}">
        <p14:creationId xmlns:p14="http://schemas.microsoft.com/office/powerpoint/2010/main" val="20384185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8945" y="991673"/>
            <a:ext cx="9839461" cy="4288665"/>
          </a:xfrm>
        </p:spPr>
      </p:pic>
    </p:spTree>
    <p:extLst>
      <p:ext uri="{BB962C8B-B14F-4D97-AF65-F5344CB8AC3E}">
        <p14:creationId xmlns:p14="http://schemas.microsoft.com/office/powerpoint/2010/main" val="28798165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031865"/>
            <a:ext cx="8534400" cy="51514"/>
          </a:xfrm>
        </p:spPr>
        <p:txBody>
          <a:bodyPr>
            <a:normAutofit fontScale="90000"/>
          </a:bodyPr>
          <a:lstStyle/>
          <a:p>
            <a:endParaRPr lang="en-US" dirty="0"/>
          </a:p>
        </p:txBody>
      </p:sp>
      <p:sp>
        <p:nvSpPr>
          <p:cNvPr id="3" name="Content Placeholder 2"/>
          <p:cNvSpPr>
            <a:spLocks noGrp="1"/>
          </p:cNvSpPr>
          <p:nvPr>
            <p:ph idx="1"/>
          </p:nvPr>
        </p:nvSpPr>
        <p:spPr>
          <a:xfrm>
            <a:off x="684211" y="296214"/>
            <a:ext cx="10739350" cy="6065949"/>
          </a:xfrm>
        </p:spPr>
        <p:txBody>
          <a:bodyPr>
            <a:noAutofit/>
          </a:bodyPr>
          <a:lstStyle/>
          <a:p>
            <a:pPr marL="0" indent="0">
              <a:buNone/>
            </a:pPr>
            <a:r>
              <a:rPr lang="en-US" sz="4400" b="1" i="1" dirty="0" err="1">
                <a:solidFill>
                  <a:srgbClr val="FF0000"/>
                </a:solidFill>
                <a:effectLst>
                  <a:outerShdw blurRad="38100" dist="38100" dir="2700000" algn="tl">
                    <a:srgbClr val="000000">
                      <a:alpha val="43137"/>
                    </a:srgbClr>
                  </a:outerShdw>
                </a:effectLst>
              </a:rPr>
              <a:t>Somatoprim</a:t>
            </a:r>
            <a:endParaRPr lang="en-US" sz="4400" b="1" i="1" dirty="0">
              <a:solidFill>
                <a:srgbClr val="FF0000"/>
              </a:solidFill>
              <a:effectLst>
                <a:outerShdw blurRad="38100" dist="38100" dir="2700000" algn="tl">
                  <a:srgbClr val="000000">
                    <a:alpha val="43137"/>
                  </a:srgbClr>
                </a:outerShdw>
              </a:effectLst>
            </a:endParaRPr>
          </a:p>
          <a:p>
            <a:pPr>
              <a:buFont typeface="Wingdings" panose="05000000000000000000" pitchFamily="2" charset="2"/>
              <a:buChar char="Ø"/>
            </a:pPr>
            <a:r>
              <a:rPr lang="en-US" sz="2800" b="1" dirty="0" err="1"/>
              <a:t>Somatoprim</a:t>
            </a:r>
            <a:r>
              <a:rPr lang="en-US" sz="2800" b="1" dirty="0"/>
              <a:t> is a novel SSA currently </a:t>
            </a:r>
            <a:r>
              <a:rPr lang="en-US" sz="2800" b="1" u="sng" dirty="0"/>
              <a:t>under </a:t>
            </a:r>
            <a:r>
              <a:rPr lang="en-US" sz="2800" b="1" u="sng" dirty="0" smtClean="0"/>
              <a:t>investigation </a:t>
            </a:r>
            <a:r>
              <a:rPr lang="en-US" sz="2800" b="1" dirty="0" smtClean="0"/>
              <a:t>for </a:t>
            </a:r>
            <a:r>
              <a:rPr lang="en-US" sz="2800" b="1" dirty="0"/>
              <a:t>treatment of acromegaly</a:t>
            </a:r>
            <a:r>
              <a:rPr lang="en-US" sz="2800" b="1" dirty="0" smtClean="0"/>
              <a:t>.</a:t>
            </a:r>
          </a:p>
          <a:p>
            <a:pPr>
              <a:buFont typeface="Wingdings" panose="05000000000000000000" pitchFamily="2" charset="2"/>
              <a:buChar char="Ø"/>
            </a:pPr>
            <a:r>
              <a:rPr lang="en-US" sz="2800" b="1" dirty="0" smtClean="0"/>
              <a:t> </a:t>
            </a:r>
            <a:r>
              <a:rPr lang="en-US" sz="2800" b="1" dirty="0" err="1"/>
              <a:t>Somatoprim</a:t>
            </a:r>
            <a:r>
              <a:rPr lang="en-US" sz="2800" b="1" dirty="0"/>
              <a:t> binds </a:t>
            </a:r>
            <a:r>
              <a:rPr lang="en-US" sz="2800" b="1" dirty="0" smtClean="0"/>
              <a:t>to sst</a:t>
            </a:r>
            <a:r>
              <a:rPr lang="en-US" sz="2800" b="1" dirty="0" smtClean="0">
                <a:solidFill>
                  <a:srgbClr val="FF0000"/>
                </a:solidFill>
              </a:rPr>
              <a:t>2</a:t>
            </a:r>
            <a:r>
              <a:rPr lang="en-US" sz="2800" b="1" dirty="0"/>
              <a:t>, sst</a:t>
            </a:r>
            <a:r>
              <a:rPr lang="en-US" sz="2800" b="1" dirty="0">
                <a:solidFill>
                  <a:srgbClr val="FF0000"/>
                </a:solidFill>
              </a:rPr>
              <a:t>4</a:t>
            </a:r>
            <a:r>
              <a:rPr lang="en-US" sz="2800" b="1" dirty="0"/>
              <a:t>, and sst</a:t>
            </a:r>
            <a:r>
              <a:rPr lang="en-US" sz="2800" b="1" dirty="0">
                <a:solidFill>
                  <a:srgbClr val="FF0000"/>
                </a:solidFill>
              </a:rPr>
              <a:t>5</a:t>
            </a:r>
            <a:r>
              <a:rPr lang="en-US" sz="2800" b="1" dirty="0"/>
              <a:t> and has been reported to be more </a:t>
            </a:r>
            <a:r>
              <a:rPr lang="en-US" sz="2800" b="1" dirty="0" smtClean="0">
                <a:solidFill>
                  <a:srgbClr val="FF0000"/>
                </a:solidFill>
              </a:rPr>
              <a:t>potent</a:t>
            </a:r>
            <a:r>
              <a:rPr lang="en-US" sz="2800" b="1" dirty="0" smtClean="0"/>
              <a:t> than </a:t>
            </a:r>
            <a:r>
              <a:rPr lang="en-US" sz="2800" b="1" dirty="0" err="1"/>
              <a:t>octreotide</a:t>
            </a:r>
            <a:r>
              <a:rPr lang="en-US" sz="2800" b="1" dirty="0"/>
              <a:t> in reducing GH in vitro </a:t>
            </a:r>
            <a:r>
              <a:rPr lang="en-US" sz="2800" b="1" dirty="0" smtClean="0"/>
              <a:t>.</a:t>
            </a:r>
          </a:p>
          <a:p>
            <a:pPr>
              <a:buFont typeface="Wingdings" panose="05000000000000000000" pitchFamily="2" charset="2"/>
              <a:buChar char="Ø"/>
            </a:pPr>
            <a:r>
              <a:rPr lang="en-US" sz="2800" b="1" dirty="0" smtClean="0"/>
              <a:t> Notably, </a:t>
            </a:r>
            <a:r>
              <a:rPr lang="en-US" sz="2800" b="1" dirty="0" err="1" smtClean="0"/>
              <a:t>somatoprim</a:t>
            </a:r>
            <a:r>
              <a:rPr lang="en-US" sz="2800" b="1" dirty="0" smtClean="0"/>
              <a:t> </a:t>
            </a:r>
            <a:r>
              <a:rPr lang="en-US" sz="2800" b="1" dirty="0">
                <a:solidFill>
                  <a:srgbClr val="FF0000"/>
                </a:solidFill>
              </a:rPr>
              <a:t>reduced</a:t>
            </a:r>
            <a:r>
              <a:rPr lang="en-US" sz="2800" b="1" dirty="0"/>
              <a:t> GH by pituitary adenomas in </a:t>
            </a:r>
            <a:r>
              <a:rPr lang="en-US" sz="2800" b="1" dirty="0" smtClean="0"/>
              <a:t>patients who </a:t>
            </a:r>
            <a:r>
              <a:rPr lang="en-US" sz="2800" b="1" dirty="0"/>
              <a:t>did </a:t>
            </a:r>
            <a:r>
              <a:rPr lang="en-US" sz="3200" b="1" dirty="0">
                <a:solidFill>
                  <a:srgbClr val="FF0000"/>
                </a:solidFill>
              </a:rPr>
              <a:t>not</a:t>
            </a:r>
            <a:r>
              <a:rPr lang="en-US" sz="2800" b="1" dirty="0"/>
              <a:t> respond to </a:t>
            </a:r>
            <a:r>
              <a:rPr lang="en-US" sz="2800" b="1" dirty="0" err="1"/>
              <a:t>octreotide</a:t>
            </a:r>
            <a:r>
              <a:rPr lang="en-US" sz="2800" b="1" dirty="0"/>
              <a:t> and is reported to </a:t>
            </a:r>
            <a:r>
              <a:rPr lang="en-US" sz="2800" b="1" dirty="0" smtClean="0"/>
              <a:t>have</a:t>
            </a:r>
            <a:r>
              <a:rPr lang="en-US" sz="2800" b="1" dirty="0" smtClean="0">
                <a:solidFill>
                  <a:srgbClr val="FF0000"/>
                </a:solidFill>
              </a:rPr>
              <a:t> less </a:t>
            </a:r>
            <a:r>
              <a:rPr lang="en-US" sz="2800" b="1" dirty="0"/>
              <a:t>effect in decreasing </a:t>
            </a:r>
            <a:r>
              <a:rPr lang="en-US" sz="2800" b="1" dirty="0">
                <a:solidFill>
                  <a:srgbClr val="FF0000"/>
                </a:solidFill>
              </a:rPr>
              <a:t>insulin secretion </a:t>
            </a:r>
            <a:r>
              <a:rPr lang="en-US" sz="2800" b="1" dirty="0" smtClean="0"/>
              <a:t>. </a:t>
            </a:r>
          </a:p>
          <a:p>
            <a:pPr>
              <a:buFont typeface="Wingdings" panose="05000000000000000000" pitchFamily="2" charset="2"/>
              <a:buChar char="Ø"/>
            </a:pPr>
            <a:r>
              <a:rPr lang="en-US" sz="2800" b="1" dirty="0" smtClean="0"/>
              <a:t>These preliminary </a:t>
            </a:r>
            <a:r>
              <a:rPr lang="en-US" sz="2800" b="1" dirty="0"/>
              <a:t>data suggest that </a:t>
            </a:r>
            <a:r>
              <a:rPr lang="en-US" sz="2800" b="1" dirty="0" err="1"/>
              <a:t>somatoprim</a:t>
            </a:r>
            <a:r>
              <a:rPr lang="en-US" sz="2800" b="1" dirty="0"/>
              <a:t> could become </a:t>
            </a:r>
            <a:r>
              <a:rPr lang="en-US" sz="2800" b="1" dirty="0" smtClean="0"/>
              <a:t>a new </a:t>
            </a:r>
            <a:r>
              <a:rPr lang="en-US" sz="2800" b="1" dirty="0"/>
              <a:t>medical therapy for </a:t>
            </a:r>
            <a:r>
              <a:rPr lang="en-US" sz="2800" b="1" u="sng" dirty="0"/>
              <a:t>uncontrolled</a:t>
            </a:r>
            <a:r>
              <a:rPr lang="en-US" sz="2800" b="1" dirty="0"/>
              <a:t> patients.</a:t>
            </a:r>
          </a:p>
        </p:txBody>
      </p:sp>
    </p:spTree>
    <p:extLst>
      <p:ext uri="{BB962C8B-B14F-4D97-AF65-F5344CB8AC3E}">
        <p14:creationId xmlns:p14="http://schemas.microsoft.com/office/powerpoint/2010/main" val="21927022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8000"/>
            <a:ext cx="8534400" cy="251138"/>
          </a:xfrm>
        </p:spPr>
        <p:txBody>
          <a:bodyPr>
            <a:normAutofit fontScale="90000"/>
          </a:bodyPr>
          <a:lstStyle/>
          <a:p>
            <a:endParaRPr lang="en-US" dirty="0"/>
          </a:p>
        </p:txBody>
      </p:sp>
      <p:sp>
        <p:nvSpPr>
          <p:cNvPr id="3" name="Content Placeholder 2"/>
          <p:cNvSpPr>
            <a:spLocks noGrp="1"/>
          </p:cNvSpPr>
          <p:nvPr>
            <p:ph idx="1"/>
          </p:nvPr>
        </p:nvSpPr>
        <p:spPr>
          <a:xfrm>
            <a:off x="684212" y="0"/>
            <a:ext cx="10855258" cy="6581103"/>
          </a:xfrm>
        </p:spPr>
        <p:txBody>
          <a:bodyPr>
            <a:noAutofit/>
          </a:bodyPr>
          <a:lstStyle/>
          <a:p>
            <a:pPr marL="0" indent="0">
              <a:buNone/>
            </a:pPr>
            <a:r>
              <a:rPr lang="en-US" sz="3200" b="1" i="1" dirty="0" err="1">
                <a:solidFill>
                  <a:srgbClr val="FF0000"/>
                </a:solidFill>
              </a:rPr>
              <a:t>Octreotide</a:t>
            </a:r>
            <a:r>
              <a:rPr lang="en-US" sz="3200" b="1" i="1" dirty="0">
                <a:solidFill>
                  <a:srgbClr val="FF0000"/>
                </a:solidFill>
              </a:rPr>
              <a:t> Subcutaneous Depot</a:t>
            </a:r>
          </a:p>
          <a:p>
            <a:pPr>
              <a:buFont typeface="Wingdings" panose="05000000000000000000" pitchFamily="2" charset="2"/>
              <a:buChar char="Ø"/>
            </a:pPr>
            <a:r>
              <a:rPr lang="en-US" sz="2800" b="1" dirty="0" err="1"/>
              <a:t>Octreotide</a:t>
            </a:r>
            <a:r>
              <a:rPr lang="en-US" sz="2800" b="1" dirty="0"/>
              <a:t> subcutaneous (SC) depot is currently </a:t>
            </a:r>
            <a:r>
              <a:rPr lang="en-US" sz="2800" b="1" dirty="0" smtClean="0"/>
              <a:t>being developed </a:t>
            </a:r>
            <a:r>
              <a:rPr lang="en-US" sz="2800" b="1" dirty="0"/>
              <a:t>as a </a:t>
            </a:r>
            <a:r>
              <a:rPr lang="en-US" sz="2800" b="1" dirty="0">
                <a:solidFill>
                  <a:srgbClr val="FF0000"/>
                </a:solidFill>
              </a:rPr>
              <a:t>long-acting</a:t>
            </a:r>
            <a:r>
              <a:rPr lang="en-US" sz="2800" b="1" dirty="0"/>
              <a:t> </a:t>
            </a:r>
            <a:r>
              <a:rPr lang="en-US" sz="2800" b="1" dirty="0" err="1"/>
              <a:t>octreotide</a:t>
            </a:r>
            <a:r>
              <a:rPr lang="en-US" sz="2800" b="1" dirty="0"/>
              <a:t> for treatment </a:t>
            </a:r>
            <a:r>
              <a:rPr lang="en-US" sz="2800" b="1" dirty="0" smtClean="0"/>
              <a:t>of acromegaly.</a:t>
            </a:r>
          </a:p>
          <a:p>
            <a:pPr>
              <a:buFont typeface="Wingdings" panose="05000000000000000000" pitchFamily="2" charset="2"/>
              <a:buChar char="Ø"/>
            </a:pPr>
            <a:r>
              <a:rPr lang="en-US" sz="2800" b="1" dirty="0" smtClean="0"/>
              <a:t> </a:t>
            </a:r>
            <a:r>
              <a:rPr lang="en-US" sz="2800" b="1" dirty="0" err="1"/>
              <a:t>Octreotide</a:t>
            </a:r>
            <a:r>
              <a:rPr lang="en-US" sz="2800" b="1" dirty="0"/>
              <a:t> SC depot is administered </a:t>
            </a:r>
            <a:r>
              <a:rPr lang="en-US" sz="2800" b="1" dirty="0">
                <a:solidFill>
                  <a:srgbClr val="FF0000"/>
                </a:solidFill>
              </a:rPr>
              <a:t>SC</a:t>
            </a:r>
            <a:r>
              <a:rPr lang="en-US" sz="2800" b="1" dirty="0"/>
              <a:t> as </a:t>
            </a:r>
            <a:r>
              <a:rPr lang="en-US" sz="2800" b="1" dirty="0" smtClean="0"/>
              <a:t>a </a:t>
            </a:r>
            <a:r>
              <a:rPr lang="en-US" sz="2800" b="1" dirty="0" smtClean="0">
                <a:solidFill>
                  <a:srgbClr val="FF0000"/>
                </a:solidFill>
              </a:rPr>
              <a:t>low-volume </a:t>
            </a:r>
            <a:r>
              <a:rPr lang="en-US" sz="2800" b="1" dirty="0">
                <a:solidFill>
                  <a:srgbClr val="FF0000"/>
                </a:solidFill>
              </a:rPr>
              <a:t>injection</a:t>
            </a:r>
            <a:r>
              <a:rPr lang="en-US" sz="2800" b="1" dirty="0"/>
              <a:t> and uses a proprietary </a:t>
            </a:r>
            <a:r>
              <a:rPr lang="en-US" sz="2800" b="1" dirty="0" err="1" smtClean="0">
                <a:solidFill>
                  <a:srgbClr val="FF0000"/>
                </a:solidFill>
              </a:rPr>
              <a:t>FluidCrystal</a:t>
            </a:r>
            <a:r>
              <a:rPr lang="en-US" sz="2800" b="1" dirty="0" smtClean="0"/>
              <a:t>® Injection </a:t>
            </a:r>
            <a:r>
              <a:rPr lang="en-US" sz="2800" b="1" dirty="0"/>
              <a:t>depot </a:t>
            </a:r>
            <a:r>
              <a:rPr lang="en-US" sz="2800" b="1" dirty="0" smtClean="0"/>
              <a:t> </a:t>
            </a:r>
            <a:r>
              <a:rPr lang="en-US" sz="2800" b="1" dirty="0"/>
              <a:t>that </a:t>
            </a:r>
            <a:r>
              <a:rPr lang="en-US" sz="2800" b="1" dirty="0" smtClean="0"/>
              <a:t>allows for </a:t>
            </a:r>
            <a:r>
              <a:rPr lang="en-US" sz="2800" b="1" dirty="0"/>
              <a:t>controlled release of </a:t>
            </a:r>
            <a:r>
              <a:rPr lang="en-US" sz="2800" b="1" dirty="0" err="1"/>
              <a:t>octreotide</a:t>
            </a:r>
            <a:r>
              <a:rPr lang="en-US" sz="2800" b="1" dirty="0"/>
              <a:t> over</a:t>
            </a:r>
            <a:r>
              <a:rPr lang="en-US" sz="2800" b="1" dirty="0">
                <a:solidFill>
                  <a:srgbClr val="FF0000"/>
                </a:solidFill>
              </a:rPr>
              <a:t> extended </a:t>
            </a:r>
            <a:r>
              <a:rPr lang="en-US" sz="2800" b="1" dirty="0" smtClean="0"/>
              <a:t>periods. </a:t>
            </a:r>
          </a:p>
        </p:txBody>
      </p:sp>
    </p:spTree>
    <p:extLst>
      <p:ext uri="{BB962C8B-B14F-4D97-AF65-F5344CB8AC3E}">
        <p14:creationId xmlns:p14="http://schemas.microsoft.com/office/powerpoint/2010/main" val="9402134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5994399"/>
            <a:ext cx="8534400" cy="45793"/>
          </a:xfrm>
        </p:spPr>
        <p:txBody>
          <a:bodyPr>
            <a:normAutofit fontScale="90000"/>
          </a:bodyPr>
          <a:lstStyle/>
          <a:p>
            <a:endParaRPr lang="en-US" dirty="0"/>
          </a:p>
        </p:txBody>
      </p:sp>
      <p:sp>
        <p:nvSpPr>
          <p:cNvPr id="3" name="Content Placeholder 2"/>
          <p:cNvSpPr>
            <a:spLocks noGrp="1"/>
          </p:cNvSpPr>
          <p:nvPr>
            <p:ph idx="1"/>
          </p:nvPr>
        </p:nvSpPr>
        <p:spPr>
          <a:xfrm>
            <a:off x="774363" y="1175198"/>
            <a:ext cx="10984047" cy="3615267"/>
          </a:xfrm>
        </p:spPr>
        <p:txBody>
          <a:bodyPr>
            <a:normAutofit/>
          </a:bodyPr>
          <a:lstStyle/>
          <a:p>
            <a:pPr>
              <a:buFont typeface="Wingdings" panose="05000000000000000000" pitchFamily="2" charset="2"/>
              <a:buChar char="Ø"/>
            </a:pPr>
            <a:r>
              <a:rPr lang="en-US" sz="2800" b="1" dirty="0"/>
              <a:t>In healthy volunteers, </a:t>
            </a:r>
            <a:r>
              <a:rPr lang="en-US" sz="2800" b="1" dirty="0" err="1"/>
              <a:t>octreotide</a:t>
            </a:r>
            <a:r>
              <a:rPr lang="en-US" sz="2800" b="1" dirty="0"/>
              <a:t> SC depot was </a:t>
            </a:r>
            <a:r>
              <a:rPr lang="en-US" sz="2800" b="1" dirty="0">
                <a:solidFill>
                  <a:srgbClr val="FF0000"/>
                </a:solidFill>
              </a:rPr>
              <a:t>well</a:t>
            </a:r>
            <a:r>
              <a:rPr lang="en-US" sz="2800" b="1" dirty="0"/>
              <a:t> tolerated and </a:t>
            </a:r>
            <a:r>
              <a:rPr lang="en-US" sz="2800" b="1" dirty="0">
                <a:solidFill>
                  <a:srgbClr val="FF0000"/>
                </a:solidFill>
              </a:rPr>
              <a:t>significantly</a:t>
            </a:r>
            <a:r>
              <a:rPr lang="en-US" sz="2800" b="1" dirty="0"/>
              <a:t> reduced IGF-1 after a month of treatment . </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Further </a:t>
            </a:r>
            <a:r>
              <a:rPr lang="en-US" sz="2800" b="1" dirty="0"/>
              <a:t>studies are currently under way to evaluate </a:t>
            </a:r>
            <a:r>
              <a:rPr lang="en-US" sz="2800" b="1" dirty="0" err="1"/>
              <a:t>octreotide</a:t>
            </a:r>
            <a:r>
              <a:rPr lang="en-US" sz="2800" b="1" dirty="0"/>
              <a:t> SC depot as a potential treatment for acromegaly.</a:t>
            </a:r>
          </a:p>
        </p:txBody>
      </p:sp>
    </p:spTree>
    <p:extLst>
      <p:ext uri="{BB962C8B-B14F-4D97-AF65-F5344CB8AC3E}">
        <p14:creationId xmlns:p14="http://schemas.microsoft.com/office/powerpoint/2010/main" val="15381428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4212" y="1254918"/>
            <a:ext cx="10494650" cy="5029971"/>
          </a:xfrm>
        </p:spPr>
      </p:pic>
    </p:spTree>
    <p:extLst>
      <p:ext uri="{BB962C8B-B14F-4D97-AF65-F5344CB8AC3E}">
        <p14:creationId xmlns:p14="http://schemas.microsoft.com/office/powerpoint/2010/main" val="25505101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1" y="7011830"/>
            <a:ext cx="8534400" cy="45793"/>
          </a:xfrm>
        </p:spPr>
        <p:txBody>
          <a:bodyPr>
            <a:normAutofit fontScale="90000"/>
          </a:bodyPr>
          <a:lstStyle/>
          <a:p>
            <a:endParaRPr lang="en-US" dirty="0"/>
          </a:p>
        </p:txBody>
      </p:sp>
      <p:sp>
        <p:nvSpPr>
          <p:cNvPr id="3" name="Content Placeholder 2"/>
          <p:cNvSpPr>
            <a:spLocks noGrp="1"/>
          </p:cNvSpPr>
          <p:nvPr>
            <p:ph idx="1"/>
          </p:nvPr>
        </p:nvSpPr>
        <p:spPr>
          <a:xfrm>
            <a:off x="684211" y="0"/>
            <a:ext cx="10005253" cy="6516710"/>
          </a:xfrm>
        </p:spPr>
        <p:txBody>
          <a:bodyPr>
            <a:noAutofit/>
          </a:bodyPr>
          <a:lstStyle/>
          <a:p>
            <a:pPr marL="0" indent="0">
              <a:buNone/>
            </a:pPr>
            <a:r>
              <a:rPr lang="en-US" sz="4000" b="1" i="1" dirty="0">
                <a:solidFill>
                  <a:srgbClr val="FF0000"/>
                </a:solidFill>
              </a:rPr>
              <a:t>Oral </a:t>
            </a:r>
            <a:r>
              <a:rPr lang="en-US" sz="4000" b="1" i="1" dirty="0" err="1">
                <a:solidFill>
                  <a:srgbClr val="FF0000"/>
                </a:solidFill>
              </a:rPr>
              <a:t>Octreotide</a:t>
            </a:r>
            <a:endParaRPr lang="en-US" sz="4000" b="1" i="1" dirty="0">
              <a:solidFill>
                <a:srgbClr val="FF0000"/>
              </a:solidFill>
            </a:endParaRPr>
          </a:p>
          <a:p>
            <a:pPr>
              <a:buFont typeface="Wingdings" panose="05000000000000000000" pitchFamily="2" charset="2"/>
              <a:buChar char="Ø"/>
            </a:pPr>
            <a:r>
              <a:rPr lang="en-US" sz="2800" b="1" dirty="0"/>
              <a:t>A novel formulation currently under clinical </a:t>
            </a:r>
            <a:r>
              <a:rPr lang="en-US" sz="2800" b="1" dirty="0" smtClean="0"/>
              <a:t>investigation for </a:t>
            </a:r>
            <a:r>
              <a:rPr lang="en-US" sz="2800" b="1" dirty="0"/>
              <a:t>acromegaly is </a:t>
            </a:r>
            <a:r>
              <a:rPr lang="en-US" sz="2800" b="1" dirty="0">
                <a:solidFill>
                  <a:srgbClr val="FF0000"/>
                </a:solidFill>
              </a:rPr>
              <a:t>oral</a:t>
            </a:r>
            <a:r>
              <a:rPr lang="en-US" sz="2800" b="1" dirty="0"/>
              <a:t> delivery of </a:t>
            </a:r>
            <a:r>
              <a:rPr lang="en-US" sz="2800" b="1" dirty="0">
                <a:solidFill>
                  <a:srgbClr val="FF0000"/>
                </a:solidFill>
              </a:rPr>
              <a:t>encapsulat</a:t>
            </a:r>
            <a:r>
              <a:rPr lang="en-US" sz="2800" b="1" dirty="0"/>
              <a:t>ed </a:t>
            </a:r>
            <a:r>
              <a:rPr lang="en-US" sz="2800" b="1" dirty="0" err="1" smtClean="0"/>
              <a:t>octreotide</a:t>
            </a:r>
            <a:r>
              <a:rPr lang="en-US" sz="2800" b="1" dirty="0" smtClean="0"/>
              <a:t>.</a:t>
            </a:r>
          </a:p>
          <a:p>
            <a:pPr>
              <a:buFont typeface="Wingdings" panose="05000000000000000000" pitchFamily="2" charset="2"/>
              <a:buChar char="Ø"/>
            </a:pPr>
            <a:r>
              <a:rPr lang="en-US" sz="2800" b="1" dirty="0" smtClean="0"/>
              <a:t> </a:t>
            </a:r>
            <a:r>
              <a:rPr lang="en-US" sz="2800" b="1" dirty="0"/>
              <a:t>In a recently completed phase 3 study, </a:t>
            </a:r>
            <a:r>
              <a:rPr lang="en-US" sz="2800" b="1" dirty="0">
                <a:solidFill>
                  <a:srgbClr val="FF0000"/>
                </a:solidFill>
              </a:rPr>
              <a:t>65</a:t>
            </a:r>
            <a:r>
              <a:rPr lang="en-US" sz="2800" b="1" dirty="0"/>
              <a:t>% </a:t>
            </a:r>
            <a:r>
              <a:rPr lang="en-US" sz="2800" b="1" dirty="0" smtClean="0"/>
              <a:t>and </a:t>
            </a:r>
            <a:r>
              <a:rPr lang="en-US" sz="2800" b="1" dirty="0" smtClean="0">
                <a:solidFill>
                  <a:srgbClr val="FF0000"/>
                </a:solidFill>
              </a:rPr>
              <a:t>62</a:t>
            </a:r>
            <a:r>
              <a:rPr lang="en-US" sz="2800" b="1" dirty="0"/>
              <a:t>% of evaluable patients who were </a:t>
            </a:r>
            <a:r>
              <a:rPr lang="en-US" sz="2800" b="1" dirty="0">
                <a:solidFill>
                  <a:srgbClr val="FF0000"/>
                </a:solidFill>
              </a:rPr>
              <a:t>switched</a:t>
            </a:r>
            <a:r>
              <a:rPr lang="en-US" sz="2800" b="1" dirty="0"/>
              <a:t> from </a:t>
            </a:r>
            <a:r>
              <a:rPr lang="en-US" sz="2800" b="1" dirty="0" smtClean="0"/>
              <a:t>injectable SSAs </a:t>
            </a:r>
            <a:r>
              <a:rPr lang="en-US" sz="2800" b="1" dirty="0"/>
              <a:t>and treated with oral </a:t>
            </a:r>
            <a:r>
              <a:rPr lang="en-US" sz="2800" b="1" dirty="0" err="1"/>
              <a:t>octreotide</a:t>
            </a:r>
            <a:r>
              <a:rPr lang="en-US" sz="2800" b="1" dirty="0"/>
              <a:t> achieved </a:t>
            </a:r>
            <a:r>
              <a:rPr lang="en-US" sz="2800" b="1" dirty="0" smtClean="0"/>
              <a:t>the </a:t>
            </a:r>
            <a:r>
              <a:rPr lang="en-US" sz="2800" b="1" dirty="0" smtClean="0">
                <a:solidFill>
                  <a:srgbClr val="FF0000"/>
                </a:solidFill>
              </a:rPr>
              <a:t>primary </a:t>
            </a:r>
            <a:r>
              <a:rPr lang="en-US" sz="2800" b="1" dirty="0">
                <a:solidFill>
                  <a:srgbClr val="FF0000"/>
                </a:solidFill>
              </a:rPr>
              <a:t>endpoint </a:t>
            </a:r>
            <a:r>
              <a:rPr lang="en-US" sz="2800" b="1" dirty="0"/>
              <a:t>(age-matched IGF-1 &lt;1.3 × upper </a:t>
            </a:r>
            <a:r>
              <a:rPr lang="en-US" sz="2800" b="1" dirty="0" smtClean="0"/>
              <a:t>limit of </a:t>
            </a:r>
            <a:r>
              <a:rPr lang="en-US" sz="2800" b="1" dirty="0"/>
              <a:t>normal and GH &lt;2.5 ng/mL) </a:t>
            </a:r>
            <a:r>
              <a:rPr lang="en-US" sz="2800" b="1" dirty="0" smtClean="0"/>
              <a:t>compared </a:t>
            </a:r>
            <a:r>
              <a:rPr lang="en-US" sz="2800" b="1" dirty="0"/>
              <a:t>with </a:t>
            </a:r>
            <a:r>
              <a:rPr lang="en-US" sz="2800" b="1" dirty="0">
                <a:solidFill>
                  <a:srgbClr val="FF0000"/>
                </a:solidFill>
              </a:rPr>
              <a:t>88.7</a:t>
            </a:r>
            <a:r>
              <a:rPr lang="en-US" sz="2800" b="1" dirty="0"/>
              <a:t>% of patients </a:t>
            </a:r>
            <a:r>
              <a:rPr lang="en-US" sz="2800" b="1" dirty="0" smtClean="0"/>
              <a:t>at baseline </a:t>
            </a:r>
            <a:r>
              <a:rPr lang="en-US" sz="2800" b="1" dirty="0"/>
              <a:t>who were receiving </a:t>
            </a:r>
            <a:r>
              <a:rPr lang="en-US" sz="2800" b="1" u="sng" dirty="0"/>
              <a:t>injectable</a:t>
            </a:r>
            <a:r>
              <a:rPr lang="en-US" sz="2800" b="1" dirty="0"/>
              <a:t> SSAs.</a:t>
            </a:r>
          </a:p>
        </p:txBody>
      </p:sp>
    </p:spTree>
    <p:extLst>
      <p:ext uri="{BB962C8B-B14F-4D97-AF65-F5344CB8AC3E}">
        <p14:creationId xmlns:p14="http://schemas.microsoft.com/office/powerpoint/2010/main" val="503692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516" y="316904"/>
            <a:ext cx="8534400" cy="1507067"/>
          </a:xfrm>
        </p:spPr>
        <p:txBody>
          <a:bodyPr/>
          <a:lstStyle/>
          <a:p>
            <a:r>
              <a:rPr lang="en-US" b="1" dirty="0">
                <a:solidFill>
                  <a:srgbClr val="FF0000"/>
                </a:solidFill>
              </a:rPr>
              <a:t>Complexities in </a:t>
            </a:r>
            <a:r>
              <a:rPr lang="en-US" b="1" dirty="0" smtClean="0">
                <a:solidFill>
                  <a:srgbClr val="FF0000"/>
                </a:solidFill>
              </a:rPr>
              <a:t>Diagnosis</a:t>
            </a:r>
            <a:endParaRPr lang="en-US" dirty="0">
              <a:solidFill>
                <a:srgbClr val="FF0000"/>
              </a:solidFill>
            </a:endParaRPr>
          </a:p>
        </p:txBody>
      </p:sp>
      <p:sp>
        <p:nvSpPr>
          <p:cNvPr id="3" name="Content Placeholder 2"/>
          <p:cNvSpPr>
            <a:spLocks noGrp="1"/>
          </p:cNvSpPr>
          <p:nvPr>
            <p:ph idx="1"/>
          </p:nvPr>
        </p:nvSpPr>
        <p:spPr>
          <a:xfrm>
            <a:off x="864514" y="1571223"/>
            <a:ext cx="10468893" cy="4571999"/>
          </a:xfrm>
        </p:spPr>
        <p:txBody>
          <a:bodyPr>
            <a:noAutofit/>
          </a:bodyPr>
          <a:lstStyle/>
          <a:p>
            <a:pPr>
              <a:buFont typeface="Wingdings" panose="05000000000000000000" pitchFamily="2" charset="2"/>
              <a:buChar char="Ø"/>
            </a:pPr>
            <a:r>
              <a:rPr lang="en-US" sz="2800" b="1" u="sng" dirty="0"/>
              <a:t>Early diagnosis </a:t>
            </a:r>
            <a:r>
              <a:rPr lang="en-US" sz="2800" b="1" dirty="0"/>
              <a:t>and </a:t>
            </a:r>
            <a:r>
              <a:rPr lang="en-US" sz="2800" b="1" u="sng" dirty="0"/>
              <a:t>effective therapy </a:t>
            </a:r>
            <a:r>
              <a:rPr lang="en-US" sz="2800" b="1" dirty="0"/>
              <a:t>are </a:t>
            </a:r>
            <a:r>
              <a:rPr lang="en-US" sz="2800" b="1" dirty="0">
                <a:solidFill>
                  <a:srgbClr val="FF0000"/>
                </a:solidFill>
              </a:rPr>
              <a:t>critical</a:t>
            </a:r>
            <a:r>
              <a:rPr lang="en-US" sz="2800" b="1" dirty="0"/>
              <a:t> </a:t>
            </a:r>
            <a:r>
              <a:rPr lang="en-US" sz="2800" b="1" dirty="0" smtClean="0"/>
              <a:t>to improving </a:t>
            </a:r>
            <a:r>
              <a:rPr lang="en-US" sz="2800" b="1" dirty="0"/>
              <a:t>clinical symptoms and reducing mortality </a:t>
            </a:r>
            <a:r>
              <a:rPr lang="en-US" sz="2800" b="1" dirty="0" smtClean="0"/>
              <a:t>risk in </a:t>
            </a:r>
            <a:r>
              <a:rPr lang="en-US" sz="2800" b="1" dirty="0"/>
              <a:t>patients with acromegaly</a:t>
            </a:r>
            <a:r>
              <a:rPr lang="en-US" sz="2800" b="1" dirty="0" smtClean="0"/>
              <a:t>.</a:t>
            </a:r>
          </a:p>
          <a:p>
            <a:pPr>
              <a:buFont typeface="Wingdings" panose="05000000000000000000" pitchFamily="2" charset="2"/>
              <a:buChar char="Ø"/>
            </a:pPr>
            <a:r>
              <a:rPr lang="en-US" sz="2800" b="1" dirty="0" smtClean="0"/>
              <a:t> </a:t>
            </a:r>
            <a:r>
              <a:rPr lang="en-US" sz="2800" b="1" dirty="0"/>
              <a:t>However, the average time </a:t>
            </a:r>
            <a:r>
              <a:rPr lang="en-US" sz="2800" b="1" dirty="0" smtClean="0"/>
              <a:t>to diagnosis </a:t>
            </a:r>
            <a:r>
              <a:rPr lang="en-US" sz="2800" b="1" dirty="0"/>
              <a:t>is approximately </a:t>
            </a:r>
            <a:r>
              <a:rPr lang="en-US" sz="2800" b="1" dirty="0">
                <a:solidFill>
                  <a:srgbClr val="FF0000"/>
                </a:solidFill>
              </a:rPr>
              <a:t>10 </a:t>
            </a:r>
            <a:r>
              <a:rPr lang="en-US" sz="2800" b="1" dirty="0"/>
              <a:t>years due to the </a:t>
            </a:r>
            <a:r>
              <a:rPr lang="en-US" sz="2800" b="1" dirty="0" smtClean="0">
                <a:solidFill>
                  <a:srgbClr val="FF0000"/>
                </a:solidFill>
              </a:rPr>
              <a:t>insidious </a:t>
            </a:r>
            <a:r>
              <a:rPr lang="en-US" sz="2800" b="1" dirty="0" smtClean="0"/>
              <a:t>onset </a:t>
            </a:r>
            <a:r>
              <a:rPr lang="en-US" sz="2800" b="1" dirty="0"/>
              <a:t>of symptoms,</a:t>
            </a:r>
            <a:r>
              <a:rPr lang="en-US" sz="2800" b="1" dirty="0">
                <a:solidFill>
                  <a:srgbClr val="FF0000"/>
                </a:solidFill>
              </a:rPr>
              <a:t> slow </a:t>
            </a:r>
            <a:r>
              <a:rPr lang="en-US" sz="2800" b="1" dirty="0"/>
              <a:t>disease progression,</a:t>
            </a:r>
            <a:r>
              <a:rPr lang="en-US" sz="2800" b="1" dirty="0">
                <a:solidFill>
                  <a:srgbClr val="FF0000"/>
                </a:solidFill>
              </a:rPr>
              <a:t> overlap </a:t>
            </a:r>
            <a:r>
              <a:rPr lang="en-US" sz="2800" b="1" dirty="0" smtClean="0"/>
              <a:t>of clinical </a:t>
            </a:r>
            <a:r>
              <a:rPr lang="en-US" sz="2800" b="1" dirty="0"/>
              <a:t>manifestations with other common medical </a:t>
            </a:r>
            <a:r>
              <a:rPr lang="en-US" sz="2800" b="1" dirty="0" smtClean="0"/>
              <a:t>conditions, and </a:t>
            </a:r>
            <a:r>
              <a:rPr lang="en-US" sz="2800" b="1" dirty="0">
                <a:solidFill>
                  <a:srgbClr val="FF0000"/>
                </a:solidFill>
              </a:rPr>
              <a:t>difficulties</a:t>
            </a:r>
            <a:r>
              <a:rPr lang="en-US" sz="2800" b="1" dirty="0"/>
              <a:t> in disease recognition among </a:t>
            </a:r>
            <a:r>
              <a:rPr lang="en-US" sz="2800" b="1" dirty="0" smtClean="0"/>
              <a:t>healthcare providers.</a:t>
            </a:r>
            <a:endParaRPr lang="en-US" sz="2800" b="1" dirty="0"/>
          </a:p>
        </p:txBody>
      </p:sp>
    </p:spTree>
    <p:extLst>
      <p:ext uri="{BB962C8B-B14F-4D97-AF65-F5344CB8AC3E}">
        <p14:creationId xmlns:p14="http://schemas.microsoft.com/office/powerpoint/2010/main" val="10748039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004" y="347730"/>
            <a:ext cx="11140224" cy="6375042"/>
          </a:xfrm>
        </p:spPr>
      </p:pic>
    </p:spTree>
    <p:extLst>
      <p:ext uri="{BB962C8B-B14F-4D97-AF65-F5344CB8AC3E}">
        <p14:creationId xmlns:p14="http://schemas.microsoft.com/office/powerpoint/2010/main" val="3547432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359631"/>
            <a:ext cx="8534400" cy="45719"/>
          </a:xfrm>
        </p:spPr>
        <p:txBody>
          <a:bodyPr>
            <a:normAutofit fontScale="90000"/>
          </a:bodyPr>
          <a:lstStyle/>
          <a:p>
            <a:endParaRPr lang="en-US" dirty="0"/>
          </a:p>
        </p:txBody>
      </p:sp>
      <p:sp>
        <p:nvSpPr>
          <p:cNvPr id="3" name="Content Placeholder 2"/>
          <p:cNvSpPr>
            <a:spLocks noGrp="1"/>
          </p:cNvSpPr>
          <p:nvPr>
            <p:ph idx="1"/>
          </p:nvPr>
        </p:nvSpPr>
        <p:spPr>
          <a:xfrm>
            <a:off x="684212" y="734097"/>
            <a:ext cx="10496282" cy="5525036"/>
          </a:xfrm>
        </p:spPr>
        <p:txBody>
          <a:bodyPr>
            <a:noAutofit/>
          </a:bodyPr>
          <a:lstStyle/>
          <a:p>
            <a:pPr marL="0" indent="0">
              <a:buNone/>
            </a:pPr>
            <a:r>
              <a:rPr lang="en-US" sz="4000" b="1" i="1" dirty="0" err="1">
                <a:solidFill>
                  <a:srgbClr val="FF0000"/>
                </a:solidFill>
              </a:rPr>
              <a:t>Temozolomide</a:t>
            </a:r>
            <a:endParaRPr lang="en-US" sz="4000" b="1" i="1" dirty="0">
              <a:solidFill>
                <a:srgbClr val="FF0000"/>
              </a:solidFill>
            </a:endParaRPr>
          </a:p>
          <a:p>
            <a:pPr>
              <a:buFont typeface="Wingdings" panose="05000000000000000000" pitchFamily="2" charset="2"/>
              <a:buChar char="Ø"/>
            </a:pPr>
            <a:r>
              <a:rPr lang="en-US" sz="2800" b="1" dirty="0" err="1"/>
              <a:t>Temozolomide</a:t>
            </a:r>
            <a:r>
              <a:rPr lang="en-US" sz="2800" b="1" dirty="0"/>
              <a:t>, an </a:t>
            </a:r>
            <a:r>
              <a:rPr lang="en-US" sz="2800" b="1" dirty="0">
                <a:solidFill>
                  <a:srgbClr val="FF0000"/>
                </a:solidFill>
                <a:effectLst>
                  <a:outerShdw blurRad="38100" dist="38100" dir="2700000" algn="tl">
                    <a:srgbClr val="000000">
                      <a:alpha val="43137"/>
                    </a:srgbClr>
                  </a:outerShdw>
                </a:effectLst>
              </a:rPr>
              <a:t>alkylating chemotherapeutic </a:t>
            </a:r>
            <a:r>
              <a:rPr lang="en-US" sz="2800" b="1" dirty="0" smtClean="0"/>
              <a:t>agent, has </a:t>
            </a:r>
            <a:r>
              <a:rPr lang="en-US" sz="2800" b="1" dirty="0"/>
              <a:t>been used for the treatment of </a:t>
            </a:r>
            <a:r>
              <a:rPr lang="en-US" sz="2800" b="1" dirty="0">
                <a:solidFill>
                  <a:srgbClr val="FF0000"/>
                </a:solidFill>
                <a:effectLst>
                  <a:outerShdw blurRad="38100" dist="38100" dir="2700000" algn="tl">
                    <a:srgbClr val="000000">
                      <a:alpha val="43137"/>
                    </a:srgbClr>
                  </a:outerShdw>
                </a:effectLst>
              </a:rPr>
              <a:t>aggressive</a:t>
            </a:r>
            <a:r>
              <a:rPr lang="en-US" sz="2800" b="1" dirty="0"/>
              <a:t> </a:t>
            </a:r>
            <a:r>
              <a:rPr lang="en-US" sz="2800" b="1" dirty="0" smtClean="0"/>
              <a:t>pituitary adenomas </a:t>
            </a:r>
            <a:r>
              <a:rPr lang="en-US" sz="2800" b="1" dirty="0"/>
              <a:t>when </a:t>
            </a:r>
            <a:r>
              <a:rPr lang="en-US" sz="2800" b="1" dirty="0">
                <a:solidFill>
                  <a:srgbClr val="FF0000"/>
                </a:solidFill>
              </a:rPr>
              <a:t>other</a:t>
            </a:r>
            <a:r>
              <a:rPr lang="en-US" sz="2800" b="1" dirty="0"/>
              <a:t> therapeutic options have </a:t>
            </a:r>
            <a:r>
              <a:rPr lang="en-US" sz="2800" b="1" dirty="0" smtClean="0">
                <a:solidFill>
                  <a:srgbClr val="FF0000"/>
                </a:solidFill>
              </a:rPr>
              <a:t>failed</a:t>
            </a:r>
            <a:r>
              <a:rPr lang="en-US" sz="2800" b="1" dirty="0" smtClean="0">
                <a:solidFill>
                  <a:schemeClr val="bg1"/>
                </a:solidFill>
              </a:rPr>
              <a:t>.</a:t>
            </a:r>
            <a:r>
              <a:rPr lang="en-US" sz="2800" b="1" dirty="0" smtClean="0"/>
              <a:t> </a:t>
            </a:r>
          </a:p>
          <a:p>
            <a:pPr>
              <a:buFont typeface="Wingdings" panose="05000000000000000000" pitchFamily="2" charset="2"/>
              <a:buChar char="Ø"/>
            </a:pPr>
            <a:endParaRPr lang="en-US" sz="2800" b="1" dirty="0" smtClean="0"/>
          </a:p>
          <a:p>
            <a:pPr>
              <a:buFont typeface="Wingdings" panose="05000000000000000000" pitchFamily="2" charset="2"/>
              <a:buChar char="Ø"/>
            </a:pPr>
            <a:r>
              <a:rPr lang="en-US" sz="2800" b="1" dirty="0" smtClean="0"/>
              <a:t>Among </a:t>
            </a:r>
            <a:r>
              <a:rPr lang="en-US" sz="2800" b="1" dirty="0">
                <a:solidFill>
                  <a:srgbClr val="FF0000"/>
                </a:solidFill>
              </a:rPr>
              <a:t>30 </a:t>
            </a:r>
            <a:r>
              <a:rPr lang="en-US" sz="2800" b="1" dirty="0"/>
              <a:t>cases of pituitary adenomas treated with </a:t>
            </a:r>
            <a:r>
              <a:rPr lang="en-US" sz="2800" b="1" dirty="0" err="1" smtClean="0"/>
              <a:t>temozolomide</a:t>
            </a:r>
            <a:r>
              <a:rPr lang="en-US" sz="2800" b="1" dirty="0" smtClean="0"/>
              <a:t>, including</a:t>
            </a:r>
            <a:r>
              <a:rPr lang="en-US" sz="2800" b="1" dirty="0" smtClean="0">
                <a:solidFill>
                  <a:srgbClr val="FF0000"/>
                </a:solidFill>
              </a:rPr>
              <a:t> </a:t>
            </a:r>
            <a:r>
              <a:rPr lang="en-US" sz="2800" b="1" dirty="0">
                <a:solidFill>
                  <a:srgbClr val="FF0000"/>
                </a:solidFill>
              </a:rPr>
              <a:t>2 </a:t>
            </a:r>
            <a:r>
              <a:rPr lang="en-US" sz="2800" b="1" dirty="0"/>
              <a:t>cases of GH-producing </a:t>
            </a:r>
            <a:r>
              <a:rPr lang="en-US" sz="2800" b="1" dirty="0" smtClean="0"/>
              <a:t>adenomas, response </a:t>
            </a:r>
            <a:r>
              <a:rPr lang="en-US" sz="2800" b="1" dirty="0"/>
              <a:t>rates of up to </a:t>
            </a:r>
            <a:r>
              <a:rPr lang="en-US" sz="2800" b="1" dirty="0">
                <a:solidFill>
                  <a:srgbClr val="FF0000"/>
                </a:solidFill>
              </a:rPr>
              <a:t>60</a:t>
            </a:r>
            <a:r>
              <a:rPr lang="en-US" sz="2800" b="1" dirty="0"/>
              <a:t>% were reported</a:t>
            </a:r>
            <a:r>
              <a:rPr lang="en-US" sz="2800" b="1" dirty="0" smtClean="0"/>
              <a:t>.</a:t>
            </a:r>
          </a:p>
          <a:p>
            <a:pPr>
              <a:buFont typeface="Wingdings" panose="05000000000000000000" pitchFamily="2" charset="2"/>
              <a:buChar char="Ø"/>
            </a:pPr>
            <a:r>
              <a:rPr lang="en-US" sz="2800" b="1" dirty="0" smtClean="0"/>
              <a:t>The </a:t>
            </a:r>
            <a:r>
              <a:rPr lang="en-US" sz="2800" b="1" dirty="0"/>
              <a:t>future </a:t>
            </a:r>
            <a:r>
              <a:rPr lang="en-US" sz="2800" b="1" dirty="0" smtClean="0"/>
              <a:t>role of </a:t>
            </a:r>
            <a:r>
              <a:rPr lang="en-US" sz="2800" b="1" dirty="0" err="1"/>
              <a:t>temozolomide</a:t>
            </a:r>
            <a:r>
              <a:rPr lang="en-US" sz="2800" b="1" dirty="0"/>
              <a:t> in the treatment of acromegaly remains </a:t>
            </a:r>
            <a:r>
              <a:rPr lang="en-US" sz="2800" b="1" dirty="0" smtClean="0"/>
              <a:t>to be </a:t>
            </a:r>
            <a:r>
              <a:rPr lang="en-US" sz="2800" b="1" dirty="0"/>
              <a:t>determined.</a:t>
            </a:r>
          </a:p>
        </p:txBody>
      </p:sp>
    </p:spTree>
    <p:extLst>
      <p:ext uri="{BB962C8B-B14F-4D97-AF65-F5344CB8AC3E}">
        <p14:creationId xmlns:p14="http://schemas.microsoft.com/office/powerpoint/2010/main" val="171038820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6562" y="708338"/>
            <a:ext cx="4134119" cy="5254580"/>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693" y="0"/>
            <a:ext cx="7055991" cy="606594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3684" y="1738648"/>
            <a:ext cx="4146997" cy="2871989"/>
          </a:xfrm>
          <a:prstGeom prst="rect">
            <a:avLst/>
          </a:prstGeom>
        </p:spPr>
      </p:pic>
    </p:spTree>
    <p:extLst>
      <p:ext uri="{BB962C8B-B14F-4D97-AF65-F5344CB8AC3E}">
        <p14:creationId xmlns:p14="http://schemas.microsoft.com/office/powerpoint/2010/main" val="218839937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57999"/>
            <a:ext cx="8534400" cy="45719"/>
          </a:xfrm>
        </p:spPr>
        <p:txBody>
          <a:bodyPr>
            <a:normAutofit fontScale="90000"/>
          </a:bodyPr>
          <a:lstStyle/>
          <a:p>
            <a:endParaRPr lang="en-US" dirty="0"/>
          </a:p>
        </p:txBody>
      </p:sp>
      <p:sp>
        <p:nvSpPr>
          <p:cNvPr id="3" name="Content Placeholder 2"/>
          <p:cNvSpPr>
            <a:spLocks noGrp="1"/>
          </p:cNvSpPr>
          <p:nvPr>
            <p:ph idx="1"/>
          </p:nvPr>
        </p:nvSpPr>
        <p:spPr>
          <a:xfrm>
            <a:off x="684212" y="0"/>
            <a:ext cx="10288588" cy="6259132"/>
          </a:xfrm>
        </p:spPr>
        <p:txBody>
          <a:bodyPr>
            <a:noAutofit/>
          </a:bodyPr>
          <a:lstStyle/>
          <a:p>
            <a:pPr marL="0" indent="0">
              <a:buNone/>
            </a:pPr>
            <a:r>
              <a:rPr lang="en-US" sz="4400" b="1" dirty="0">
                <a:solidFill>
                  <a:srgbClr val="FF0000"/>
                </a:solidFill>
              </a:rPr>
              <a:t>CONCLUSION</a:t>
            </a:r>
          </a:p>
          <a:p>
            <a:pPr>
              <a:buFont typeface="Wingdings" panose="05000000000000000000" pitchFamily="2" charset="2"/>
              <a:buChar char="Ø"/>
            </a:pPr>
            <a:r>
              <a:rPr lang="en-US" sz="2800" b="1" u="sng" dirty="0"/>
              <a:t>Surgery</a:t>
            </a:r>
            <a:r>
              <a:rPr lang="en-US" sz="2800" b="1" dirty="0"/>
              <a:t>,</a:t>
            </a:r>
            <a:r>
              <a:rPr lang="en-US" sz="2800" b="1" u="sng" dirty="0"/>
              <a:t> medical </a:t>
            </a:r>
            <a:r>
              <a:rPr lang="en-US" sz="2800" b="1" dirty="0"/>
              <a:t>therapy, and</a:t>
            </a:r>
            <a:r>
              <a:rPr lang="en-US" sz="2800" b="1" u="sng" dirty="0"/>
              <a:t> radiotherapy </a:t>
            </a:r>
            <a:r>
              <a:rPr lang="en-US" sz="2800" b="1" dirty="0" smtClean="0"/>
              <a:t>each have </a:t>
            </a:r>
            <a:r>
              <a:rPr lang="en-US" sz="2800" b="1" dirty="0"/>
              <a:t>a proven role in improving clinical outcomes </a:t>
            </a:r>
            <a:r>
              <a:rPr lang="en-US" sz="2800" b="1" dirty="0" smtClean="0"/>
              <a:t>and survival </a:t>
            </a:r>
            <a:r>
              <a:rPr lang="en-US" sz="2800" b="1" dirty="0"/>
              <a:t>for many patients with acromegaly who </a:t>
            </a:r>
            <a:r>
              <a:rPr lang="en-US" sz="2800" b="1" dirty="0" smtClean="0"/>
              <a:t>achieve biochemical </a:t>
            </a:r>
            <a:r>
              <a:rPr lang="en-US" sz="2800" b="1" dirty="0"/>
              <a:t>remission</a:t>
            </a:r>
            <a:r>
              <a:rPr lang="en-US" sz="2800" b="1" dirty="0" smtClean="0"/>
              <a:t>.</a:t>
            </a:r>
          </a:p>
          <a:p>
            <a:pPr>
              <a:buFont typeface="Wingdings" panose="05000000000000000000" pitchFamily="2" charset="2"/>
              <a:buChar char="Ø"/>
            </a:pPr>
            <a:r>
              <a:rPr lang="en-US" sz="2800" b="1" dirty="0" smtClean="0"/>
              <a:t> </a:t>
            </a:r>
            <a:r>
              <a:rPr lang="en-US" sz="2800" b="1" dirty="0"/>
              <a:t>Conversely, some patients </a:t>
            </a:r>
            <a:r>
              <a:rPr lang="en-US" sz="2800" b="1" dirty="0" smtClean="0"/>
              <a:t>will</a:t>
            </a:r>
            <a:r>
              <a:rPr lang="en-US" sz="2800" b="1" dirty="0" smtClean="0">
                <a:solidFill>
                  <a:srgbClr val="FF0000"/>
                </a:solidFill>
              </a:rPr>
              <a:t> inadequately </a:t>
            </a:r>
            <a:r>
              <a:rPr lang="en-US" sz="2800" b="1" dirty="0"/>
              <a:t>respond to current treatment options, </a:t>
            </a:r>
            <a:r>
              <a:rPr lang="en-US" sz="2800" b="1" dirty="0" smtClean="0"/>
              <a:t>giving rise </a:t>
            </a:r>
            <a:r>
              <a:rPr lang="en-US" sz="2800" b="1" dirty="0"/>
              <a:t>to patient subgroups with high need for </a:t>
            </a:r>
            <a:r>
              <a:rPr lang="en-US" sz="2800" b="1" dirty="0" smtClean="0"/>
              <a:t>improved management options.</a:t>
            </a:r>
            <a:endParaRPr lang="en-US" sz="2800" b="1" dirty="0"/>
          </a:p>
        </p:txBody>
      </p:sp>
    </p:spTree>
    <p:extLst>
      <p:ext uri="{BB962C8B-B14F-4D97-AF65-F5344CB8AC3E}">
        <p14:creationId xmlns:p14="http://schemas.microsoft.com/office/powerpoint/2010/main" val="1703021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7250806"/>
            <a:ext cx="8534400" cy="270456"/>
          </a:xfrm>
        </p:spPr>
        <p:txBody>
          <a:bodyPr>
            <a:normAutofit fontScale="90000"/>
          </a:bodyPr>
          <a:lstStyle/>
          <a:p>
            <a:endParaRPr lang="en-US" dirty="0"/>
          </a:p>
        </p:txBody>
      </p:sp>
      <p:sp>
        <p:nvSpPr>
          <p:cNvPr id="3" name="Content Placeholder 2"/>
          <p:cNvSpPr>
            <a:spLocks noGrp="1"/>
          </p:cNvSpPr>
          <p:nvPr>
            <p:ph idx="1"/>
          </p:nvPr>
        </p:nvSpPr>
        <p:spPr>
          <a:xfrm>
            <a:off x="684212" y="698678"/>
            <a:ext cx="10430256" cy="5264239"/>
          </a:xfrm>
        </p:spPr>
        <p:txBody>
          <a:bodyPr>
            <a:noAutofit/>
          </a:bodyPr>
          <a:lstStyle/>
          <a:p>
            <a:pPr>
              <a:buFont typeface="Wingdings" panose="05000000000000000000" pitchFamily="2" charset="2"/>
              <a:buChar char="Ø"/>
            </a:pPr>
            <a:r>
              <a:rPr lang="en-US" sz="2800" b="1" dirty="0"/>
              <a:t>Currently, high-need </a:t>
            </a:r>
            <a:r>
              <a:rPr lang="en-US" sz="2800" b="1" dirty="0" smtClean="0"/>
              <a:t>patients include </a:t>
            </a:r>
            <a:r>
              <a:rPr lang="en-US" sz="2800" b="1" dirty="0"/>
              <a:t>those who are </a:t>
            </a:r>
            <a:r>
              <a:rPr lang="en-US" sz="2800" b="1" dirty="0">
                <a:solidFill>
                  <a:srgbClr val="FF0000"/>
                </a:solidFill>
              </a:rPr>
              <a:t>undiagnosed</a:t>
            </a:r>
            <a:r>
              <a:rPr lang="en-US" sz="2800" b="1" dirty="0"/>
              <a:t> and experience </a:t>
            </a:r>
            <a:r>
              <a:rPr lang="en-US" sz="2800" b="1" dirty="0" err="1" smtClean="0"/>
              <a:t>longterm</a:t>
            </a:r>
            <a:r>
              <a:rPr lang="en-US" sz="2800" b="1" dirty="0"/>
              <a:t> </a:t>
            </a:r>
            <a:r>
              <a:rPr lang="en-US" sz="2800" b="1" dirty="0" smtClean="0"/>
              <a:t>effects </a:t>
            </a:r>
            <a:r>
              <a:rPr lang="en-US" sz="2800" b="1" dirty="0"/>
              <a:t>of GH and IGF-1 </a:t>
            </a:r>
            <a:r>
              <a:rPr lang="en-US" sz="2800" b="1" dirty="0" err="1"/>
              <a:t>hypersecretion</a:t>
            </a:r>
            <a:r>
              <a:rPr lang="en-US" sz="2800" b="1" dirty="0"/>
              <a:t>, those </a:t>
            </a:r>
            <a:r>
              <a:rPr lang="en-US" sz="2800" b="1" dirty="0" smtClean="0"/>
              <a:t>who do </a:t>
            </a:r>
            <a:r>
              <a:rPr lang="en-US" sz="2800" b="1" dirty="0">
                <a:solidFill>
                  <a:srgbClr val="FF0000"/>
                </a:solidFill>
              </a:rPr>
              <a:t>not</a:t>
            </a:r>
            <a:r>
              <a:rPr lang="en-US" sz="2800" b="1" dirty="0"/>
              <a:t> undergo </a:t>
            </a:r>
            <a:r>
              <a:rPr lang="en-US" sz="2800" b="1" dirty="0">
                <a:solidFill>
                  <a:srgbClr val="FF0000"/>
                </a:solidFill>
              </a:rPr>
              <a:t>surgery </a:t>
            </a:r>
            <a:r>
              <a:rPr lang="en-US" sz="2800" b="1" dirty="0"/>
              <a:t>and have intact adenomas, </a:t>
            </a:r>
            <a:r>
              <a:rPr lang="en-US" sz="2800" b="1" dirty="0" smtClean="0"/>
              <a:t>those who </a:t>
            </a:r>
            <a:r>
              <a:rPr lang="en-US" sz="2800" b="1" dirty="0"/>
              <a:t>undergo surgery but have</a:t>
            </a:r>
            <a:r>
              <a:rPr lang="en-US" sz="2800" b="1" dirty="0">
                <a:solidFill>
                  <a:srgbClr val="FF0000"/>
                </a:solidFill>
              </a:rPr>
              <a:t> persistent </a:t>
            </a:r>
            <a:r>
              <a:rPr lang="en-US" sz="2800" b="1" dirty="0"/>
              <a:t>or </a:t>
            </a:r>
            <a:r>
              <a:rPr lang="en-US" sz="2800" b="1" dirty="0">
                <a:solidFill>
                  <a:srgbClr val="FF0000"/>
                </a:solidFill>
              </a:rPr>
              <a:t>recurrent</a:t>
            </a:r>
            <a:r>
              <a:rPr lang="en-US" sz="2800" b="1" dirty="0"/>
              <a:t> </a:t>
            </a:r>
            <a:r>
              <a:rPr lang="en-US" sz="2800" b="1" dirty="0" smtClean="0"/>
              <a:t>disease after </a:t>
            </a:r>
            <a:r>
              <a:rPr lang="en-US" sz="2800" b="1" dirty="0"/>
              <a:t>surgery and medical therapy, and those who </a:t>
            </a:r>
            <a:r>
              <a:rPr lang="en-US" sz="2800" b="1" dirty="0" smtClean="0"/>
              <a:t>have responses </a:t>
            </a:r>
            <a:r>
              <a:rPr lang="en-US" sz="2800" b="1" dirty="0"/>
              <a:t>to current therapy but </a:t>
            </a:r>
            <a:r>
              <a:rPr lang="en-US" sz="2800" b="1" dirty="0">
                <a:solidFill>
                  <a:srgbClr val="FF0000"/>
                </a:solidFill>
              </a:rPr>
              <a:t>not</a:t>
            </a:r>
            <a:r>
              <a:rPr lang="en-US" sz="2800" b="1" dirty="0"/>
              <a:t> proper</a:t>
            </a:r>
            <a:r>
              <a:rPr lang="en-US" sz="2800" b="1" dirty="0">
                <a:solidFill>
                  <a:srgbClr val="FF0000"/>
                </a:solidFill>
              </a:rPr>
              <a:t> follow-up</a:t>
            </a:r>
            <a:r>
              <a:rPr lang="en-US" sz="2800" b="1" dirty="0"/>
              <a:t>.</a:t>
            </a:r>
          </a:p>
        </p:txBody>
      </p:sp>
    </p:spTree>
    <p:extLst>
      <p:ext uri="{BB962C8B-B14F-4D97-AF65-F5344CB8AC3E}">
        <p14:creationId xmlns:p14="http://schemas.microsoft.com/office/powerpoint/2010/main" val="37580651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12280"/>
            <a:ext cx="8534400" cy="45719"/>
          </a:xfrm>
        </p:spPr>
        <p:txBody>
          <a:bodyPr>
            <a:normAutofit fontScale="90000"/>
          </a:bodyPr>
          <a:lstStyle/>
          <a:p>
            <a:endParaRPr lang="en-US" dirty="0"/>
          </a:p>
        </p:txBody>
      </p:sp>
      <p:sp>
        <p:nvSpPr>
          <p:cNvPr id="3" name="Content Placeholder 2"/>
          <p:cNvSpPr>
            <a:spLocks noGrp="1"/>
          </p:cNvSpPr>
          <p:nvPr>
            <p:ph idx="1"/>
          </p:nvPr>
        </p:nvSpPr>
        <p:spPr>
          <a:xfrm>
            <a:off x="684212" y="685800"/>
            <a:ext cx="10996926" cy="5354392"/>
          </a:xfrm>
        </p:spPr>
        <p:txBody>
          <a:bodyPr>
            <a:noAutofit/>
          </a:bodyPr>
          <a:lstStyle/>
          <a:p>
            <a:r>
              <a:rPr lang="en-US" sz="2800" b="1" dirty="0"/>
              <a:t>Without improved management and therapeutic </a:t>
            </a:r>
            <a:r>
              <a:rPr lang="en-US" sz="2800" b="1" dirty="0" smtClean="0"/>
              <a:t>options, these </a:t>
            </a:r>
            <a:r>
              <a:rPr lang="en-US" sz="2800" b="1" dirty="0"/>
              <a:t>patients will continue to suffer irreversible </a:t>
            </a:r>
            <a:r>
              <a:rPr lang="en-US" sz="2800" b="1" dirty="0" smtClean="0"/>
              <a:t>health effects</a:t>
            </a:r>
            <a:r>
              <a:rPr lang="en-US" sz="2800" b="1" dirty="0"/>
              <a:t>, worsening of </a:t>
            </a:r>
            <a:r>
              <a:rPr lang="en-US" sz="2800" b="1" dirty="0">
                <a:solidFill>
                  <a:srgbClr val="FF0000"/>
                </a:solidFill>
              </a:rPr>
              <a:t>comorbidities</a:t>
            </a:r>
            <a:r>
              <a:rPr lang="en-US" sz="2800" b="1" dirty="0"/>
              <a:t>, reduced </a:t>
            </a:r>
            <a:r>
              <a:rPr lang="en-US" sz="2800" b="1" dirty="0" smtClean="0"/>
              <a:t>health-related </a:t>
            </a:r>
            <a:r>
              <a:rPr lang="en-US" sz="2800" b="1" dirty="0" smtClean="0">
                <a:solidFill>
                  <a:srgbClr val="FF0000"/>
                </a:solidFill>
              </a:rPr>
              <a:t>quality </a:t>
            </a:r>
            <a:r>
              <a:rPr lang="en-US" sz="2800" b="1" dirty="0">
                <a:solidFill>
                  <a:srgbClr val="FF0000"/>
                </a:solidFill>
              </a:rPr>
              <a:t>of life</a:t>
            </a:r>
            <a:r>
              <a:rPr lang="en-US" sz="2800" b="1" dirty="0"/>
              <a:t>, and increased </a:t>
            </a:r>
            <a:r>
              <a:rPr lang="en-US" sz="2800" b="1" dirty="0">
                <a:solidFill>
                  <a:srgbClr val="FF0000"/>
                </a:solidFill>
              </a:rPr>
              <a:t>mortality risk </a:t>
            </a:r>
            <a:r>
              <a:rPr lang="en-US" sz="2800" b="1" dirty="0"/>
              <a:t>associated </a:t>
            </a:r>
            <a:r>
              <a:rPr lang="en-US" sz="2800" b="1" dirty="0" smtClean="0"/>
              <a:t>with acromegaly</a:t>
            </a:r>
            <a:r>
              <a:rPr lang="en-US" sz="2800" b="1" dirty="0"/>
              <a:t>. </a:t>
            </a:r>
            <a:endParaRPr lang="en-US" sz="2800" b="1" dirty="0" smtClean="0"/>
          </a:p>
          <a:p>
            <a:r>
              <a:rPr lang="en-US" sz="2800" b="1" dirty="0" smtClean="0"/>
              <a:t>In </a:t>
            </a:r>
            <a:r>
              <a:rPr lang="en-US" sz="2800" b="1" dirty="0"/>
              <a:t>conjunction with new permutations </a:t>
            </a:r>
            <a:r>
              <a:rPr lang="en-US" sz="2800" b="1" dirty="0" smtClean="0"/>
              <a:t>for</a:t>
            </a:r>
            <a:r>
              <a:rPr lang="en-US" sz="2800" b="1" u="sng" dirty="0" smtClean="0"/>
              <a:t> combination </a:t>
            </a:r>
            <a:r>
              <a:rPr lang="en-US" sz="2800" b="1" dirty="0"/>
              <a:t>therapy, therapy</a:t>
            </a:r>
            <a:r>
              <a:rPr lang="en-US" sz="2800" b="1" u="sng" dirty="0"/>
              <a:t> switch</a:t>
            </a:r>
            <a:r>
              <a:rPr lang="en-US" sz="2800" b="1" dirty="0"/>
              <a:t>, </a:t>
            </a:r>
            <a:r>
              <a:rPr lang="en-US" sz="2800" b="1" u="sng" dirty="0"/>
              <a:t>optimal </a:t>
            </a:r>
            <a:r>
              <a:rPr lang="en-US" sz="2800" b="1" dirty="0"/>
              <a:t>dosing, </a:t>
            </a:r>
            <a:r>
              <a:rPr lang="en-US" sz="2800" b="1" dirty="0" smtClean="0"/>
              <a:t>and </a:t>
            </a:r>
            <a:r>
              <a:rPr lang="en-US" sz="2800" b="1" u="sng" dirty="0" smtClean="0"/>
              <a:t>improved </a:t>
            </a:r>
            <a:r>
              <a:rPr lang="en-US" sz="2800" b="1" dirty="0"/>
              <a:t>diagnosis and monitoring, these therapies </a:t>
            </a:r>
            <a:r>
              <a:rPr lang="en-US" sz="2800" b="1" dirty="0" smtClean="0"/>
              <a:t>may </a:t>
            </a:r>
            <a:r>
              <a:rPr lang="en-US" sz="2800" b="1" dirty="0"/>
              <a:t>provide </a:t>
            </a:r>
            <a:r>
              <a:rPr lang="en-US" sz="2800" b="1" dirty="0">
                <a:solidFill>
                  <a:srgbClr val="FF0000"/>
                </a:solidFill>
              </a:rPr>
              <a:t>better</a:t>
            </a:r>
            <a:r>
              <a:rPr lang="en-US" sz="2800" b="1" dirty="0"/>
              <a:t> outcomes and improved management </a:t>
            </a:r>
            <a:r>
              <a:rPr lang="en-US" sz="2800" b="1" dirty="0" smtClean="0"/>
              <a:t>of patients </a:t>
            </a:r>
            <a:r>
              <a:rPr lang="en-US" sz="2800" b="1" dirty="0"/>
              <a:t>with acromegaly.</a:t>
            </a:r>
          </a:p>
        </p:txBody>
      </p:sp>
    </p:spTree>
    <p:extLst>
      <p:ext uri="{BB962C8B-B14F-4D97-AF65-F5344CB8AC3E}">
        <p14:creationId xmlns:p14="http://schemas.microsoft.com/office/powerpoint/2010/main" val="17939259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96214" y="0"/>
            <a:ext cx="11463829" cy="6684135"/>
          </a:xfrm>
          <a:prstGeom prst="rect">
            <a:avLst/>
          </a:prstGeom>
        </p:spPr>
      </p:pic>
    </p:spTree>
    <p:extLst>
      <p:ext uri="{BB962C8B-B14F-4D97-AF65-F5344CB8AC3E}">
        <p14:creationId xmlns:p14="http://schemas.microsoft.com/office/powerpoint/2010/main" val="34109972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054479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283335"/>
            <a:ext cx="10301468" cy="5434885"/>
          </a:xfrm>
        </p:spPr>
        <p:txBody>
          <a:bodyPr>
            <a:noAutofit/>
          </a:bodyPr>
          <a:lstStyle/>
          <a:p>
            <a:pPr>
              <a:buFont typeface="Wingdings" panose="05000000000000000000" pitchFamily="2" charset="2"/>
              <a:buChar char="Ø"/>
            </a:pPr>
            <a:r>
              <a:rPr lang="en-US" sz="3200" b="1" dirty="0"/>
              <a:t>The initial diagnosis of </a:t>
            </a:r>
            <a:r>
              <a:rPr lang="en-US" sz="3200" b="1" dirty="0" smtClean="0"/>
              <a:t>acromegaly is </a:t>
            </a:r>
            <a:r>
              <a:rPr lang="en-US" sz="3200" b="1" dirty="0"/>
              <a:t>determined by </a:t>
            </a:r>
            <a:r>
              <a:rPr lang="en-US" sz="3200" b="1" dirty="0">
                <a:solidFill>
                  <a:srgbClr val="FF0000"/>
                </a:solidFill>
              </a:rPr>
              <a:t>high</a:t>
            </a:r>
            <a:r>
              <a:rPr lang="en-US" sz="3200" b="1" dirty="0"/>
              <a:t> clinical suspicion, </a:t>
            </a:r>
            <a:r>
              <a:rPr lang="en-US" sz="3200" b="1" dirty="0">
                <a:solidFill>
                  <a:srgbClr val="FF0000"/>
                </a:solidFill>
              </a:rPr>
              <a:t>radiologic</a:t>
            </a:r>
            <a:r>
              <a:rPr lang="en-US" sz="3200" b="1" dirty="0"/>
              <a:t> </a:t>
            </a:r>
            <a:r>
              <a:rPr lang="en-US" sz="3200" b="1" dirty="0" smtClean="0"/>
              <a:t>imaging, and </a:t>
            </a:r>
            <a:r>
              <a:rPr lang="en-US" sz="3200" b="1" dirty="0">
                <a:solidFill>
                  <a:srgbClr val="FF0000"/>
                </a:solidFill>
              </a:rPr>
              <a:t>biochemical </a:t>
            </a:r>
            <a:r>
              <a:rPr lang="en-US" sz="3200" b="1" dirty="0"/>
              <a:t>testing assessed with serum </a:t>
            </a:r>
            <a:r>
              <a:rPr lang="en-US" sz="3200" b="1" dirty="0" smtClean="0">
                <a:solidFill>
                  <a:srgbClr val="FF0000"/>
                </a:solidFill>
              </a:rPr>
              <a:t>IGF-1</a:t>
            </a:r>
            <a:r>
              <a:rPr lang="en-US" sz="3200" b="1" dirty="0" smtClean="0"/>
              <a:t> and </a:t>
            </a:r>
            <a:r>
              <a:rPr lang="en-US" sz="3200" b="1" dirty="0">
                <a:solidFill>
                  <a:srgbClr val="FF0000"/>
                </a:solidFill>
              </a:rPr>
              <a:t>glucose-suppressed</a:t>
            </a:r>
            <a:r>
              <a:rPr lang="en-US" sz="3200" b="1" dirty="0"/>
              <a:t> </a:t>
            </a:r>
            <a:r>
              <a:rPr lang="en-US" sz="3200" b="1" dirty="0">
                <a:solidFill>
                  <a:srgbClr val="FF0000"/>
                </a:solidFill>
              </a:rPr>
              <a:t>GH</a:t>
            </a:r>
            <a:r>
              <a:rPr lang="en-US" sz="3200" b="1" dirty="0"/>
              <a:t> </a:t>
            </a:r>
            <a:r>
              <a:rPr lang="en-US" sz="3200" b="1" dirty="0" smtClean="0"/>
              <a:t>.</a:t>
            </a:r>
          </a:p>
        </p:txBody>
      </p:sp>
    </p:spTree>
    <p:extLst>
      <p:ext uri="{BB962C8B-B14F-4D97-AF65-F5344CB8AC3E}">
        <p14:creationId xmlns:p14="http://schemas.microsoft.com/office/powerpoint/2010/main" val="3280606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31819" y="154547"/>
            <a:ext cx="11732654" cy="6503831"/>
          </a:xfrm>
          <a:prstGeom prst="rect">
            <a:avLst/>
          </a:prstGeom>
        </p:spPr>
      </p:pic>
      <p:sp>
        <p:nvSpPr>
          <p:cNvPr id="3" name="5-Point Star 2"/>
          <p:cNvSpPr/>
          <p:nvPr/>
        </p:nvSpPr>
        <p:spPr>
          <a:xfrm>
            <a:off x="497468" y="2472743"/>
            <a:ext cx="373488" cy="4121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5-Point Star 4"/>
          <p:cNvSpPr/>
          <p:nvPr/>
        </p:nvSpPr>
        <p:spPr>
          <a:xfrm>
            <a:off x="6632619" y="3649488"/>
            <a:ext cx="386367" cy="34772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104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55313" y="872065"/>
            <a:ext cx="9012549" cy="4253727"/>
          </a:xfrm>
        </p:spPr>
        <p:txBody>
          <a:bodyPr>
            <a:normAutofit/>
          </a:bodyPr>
          <a:lstStyle/>
          <a:p>
            <a:pPr marL="0" indent="0">
              <a:buNone/>
            </a:pPr>
            <a:r>
              <a:rPr lang="en-US" sz="8000" b="1" dirty="0">
                <a:solidFill>
                  <a:srgbClr val="FF0000"/>
                </a:solidFill>
                <a:effectLst>
                  <a:outerShdw blurRad="38100" dist="38100" dir="2700000" algn="tl">
                    <a:srgbClr val="000000">
                      <a:alpha val="43137"/>
                    </a:srgbClr>
                  </a:outerShdw>
                </a:effectLst>
              </a:rPr>
              <a:t>Treatment Goals</a:t>
            </a:r>
            <a:endParaRPr lang="en-US" sz="80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806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1036</TotalTime>
  <Words>3279</Words>
  <Application>Microsoft Office PowerPoint</Application>
  <PresentationFormat>Widescreen</PresentationFormat>
  <Paragraphs>205</Paragraphs>
  <Slides>67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Century Gothic</vt:lpstr>
      <vt:lpstr>Tahoma</vt:lpstr>
      <vt:lpstr>Wingdings</vt:lpstr>
      <vt:lpstr>Wingdings 3</vt:lpstr>
      <vt:lpstr>Slice</vt:lpstr>
      <vt:lpstr>PowerPoint Presentation</vt:lpstr>
      <vt:lpstr>Michael H. Shanik, MD, FACP, FACE AACE 2016 </vt:lpstr>
      <vt:lpstr>Acromegaly is a rare hormonal disease caused primarily by hypersecretion of growth hormone (GH) from benign pituitary somatotroph adenomas. Although it is rare, acromegaly can also be caused by secretion of ectopic growth hormone-releasing hormone .   Excess GH induces hepatic production of IGF-1, leading to regulation of cell proliferation and differentiation , cytoskeletal changes, and glucose metabolism  alterations.</vt:lpstr>
      <vt:lpstr>PowerPoint Presentation</vt:lpstr>
      <vt:lpstr>PowerPoint Presentation</vt:lpstr>
      <vt:lpstr>Complexities in Diagnosis</vt:lpstr>
      <vt:lpstr>PowerPoint Presentation</vt:lpstr>
      <vt:lpstr>PowerPoint Presentation</vt:lpstr>
      <vt:lpstr>PowerPoint Presentation</vt:lpstr>
      <vt:lpstr>PowerPoint Presentation</vt:lpstr>
      <vt:lpstr>Current Treatment Options and Need for Improved Therapeutic Approaches</vt:lpstr>
      <vt:lpstr>            Surgery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Michael H. Shanik, MD, FACP, FACE AACE 2016</dc:title>
  <dc:creator>Asus</dc:creator>
  <cp:lastModifiedBy>Asus</cp:lastModifiedBy>
  <cp:revision>75</cp:revision>
  <dcterms:created xsi:type="dcterms:W3CDTF">2016-05-08T01:22:13Z</dcterms:created>
  <dcterms:modified xsi:type="dcterms:W3CDTF">2016-05-12T05:02:21Z</dcterms:modified>
</cp:coreProperties>
</file>