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05"/>
  </p:notesMasterIdLst>
  <p:sldIdLst>
    <p:sldId id="476" r:id="rId2"/>
    <p:sldId id="258" r:id="rId3"/>
    <p:sldId id="395" r:id="rId4"/>
    <p:sldId id="457" r:id="rId5"/>
    <p:sldId id="491" r:id="rId6"/>
    <p:sldId id="492" r:id="rId7"/>
    <p:sldId id="458" r:id="rId8"/>
    <p:sldId id="490" r:id="rId9"/>
    <p:sldId id="460" r:id="rId10"/>
    <p:sldId id="462" r:id="rId11"/>
    <p:sldId id="463" r:id="rId12"/>
    <p:sldId id="469" r:id="rId13"/>
    <p:sldId id="430" r:id="rId14"/>
    <p:sldId id="494" r:id="rId15"/>
    <p:sldId id="396" r:id="rId16"/>
    <p:sldId id="459" r:id="rId17"/>
    <p:sldId id="397" r:id="rId18"/>
    <p:sldId id="259" r:id="rId19"/>
    <p:sldId id="360" r:id="rId20"/>
    <p:sldId id="359" r:id="rId21"/>
    <p:sldId id="358" r:id="rId22"/>
    <p:sldId id="357" r:id="rId23"/>
    <p:sldId id="456" r:id="rId24"/>
    <p:sldId id="356" r:id="rId25"/>
    <p:sldId id="367" r:id="rId26"/>
    <p:sldId id="366" r:id="rId27"/>
    <p:sldId id="365" r:id="rId28"/>
    <p:sldId id="368" r:id="rId29"/>
    <p:sldId id="428" r:id="rId30"/>
    <p:sldId id="370" r:id="rId31"/>
    <p:sldId id="373" r:id="rId32"/>
    <p:sldId id="466" r:id="rId33"/>
    <p:sldId id="372" r:id="rId34"/>
    <p:sldId id="467" r:id="rId35"/>
    <p:sldId id="376" r:id="rId36"/>
    <p:sldId id="374" r:id="rId37"/>
    <p:sldId id="265" r:id="rId38"/>
    <p:sldId id="270" r:id="rId39"/>
    <p:sldId id="285" r:id="rId40"/>
    <p:sldId id="282" r:id="rId41"/>
    <p:sldId id="281" r:id="rId42"/>
    <p:sldId id="280" r:id="rId43"/>
    <p:sldId id="468" r:id="rId44"/>
    <p:sldId id="279" r:id="rId45"/>
    <p:sldId id="278" r:id="rId46"/>
    <p:sldId id="277" r:id="rId47"/>
    <p:sldId id="342" r:id="rId48"/>
    <p:sldId id="493" r:id="rId49"/>
    <p:sldId id="432" r:id="rId50"/>
    <p:sldId id="495" r:id="rId51"/>
    <p:sldId id="496" r:id="rId52"/>
    <p:sldId id="488" r:id="rId53"/>
    <p:sldId id="479" r:id="rId54"/>
    <p:sldId id="433" r:id="rId55"/>
    <p:sldId id="274" r:id="rId56"/>
    <p:sldId id="273" r:id="rId57"/>
    <p:sldId id="343" r:id="rId58"/>
    <p:sldId id="470" r:id="rId59"/>
    <p:sldId id="286" r:id="rId60"/>
    <p:sldId id="471" r:id="rId61"/>
    <p:sldId id="302" r:id="rId62"/>
    <p:sldId id="435" r:id="rId63"/>
    <p:sldId id="437" r:id="rId64"/>
    <p:sldId id="304" r:id="rId65"/>
    <p:sldId id="472" r:id="rId66"/>
    <p:sldId id="303" r:id="rId67"/>
    <p:sldId id="300" r:id="rId68"/>
    <p:sldId id="434" r:id="rId69"/>
    <p:sldId id="344" r:id="rId70"/>
    <p:sldId id="297" r:id="rId71"/>
    <p:sldId id="295" r:id="rId72"/>
    <p:sldId id="294" r:id="rId73"/>
    <p:sldId id="388" r:id="rId74"/>
    <p:sldId id="292" r:id="rId75"/>
    <p:sldId id="473" r:id="rId76"/>
    <p:sldId id="289" r:id="rId77"/>
    <p:sldId id="440" r:id="rId78"/>
    <p:sldId id="443" r:id="rId79"/>
    <p:sldId id="442" r:id="rId80"/>
    <p:sldId id="444" r:id="rId81"/>
    <p:sldId id="288" r:id="rId82"/>
    <p:sldId id="438" r:id="rId83"/>
    <p:sldId id="480" r:id="rId84"/>
    <p:sldId id="445" r:id="rId85"/>
    <p:sldId id="446" r:id="rId86"/>
    <p:sldId id="447" r:id="rId87"/>
    <p:sldId id="448" r:id="rId88"/>
    <p:sldId id="454" r:id="rId89"/>
    <p:sldId id="449" r:id="rId90"/>
    <p:sldId id="450" r:id="rId91"/>
    <p:sldId id="451" r:id="rId92"/>
    <p:sldId id="404" r:id="rId93"/>
    <p:sldId id="498" r:id="rId94"/>
    <p:sldId id="497" r:id="rId95"/>
    <p:sldId id="482" r:id="rId96"/>
    <p:sldId id="409" r:id="rId97"/>
    <p:sldId id="410" r:id="rId98"/>
    <p:sldId id="483" r:id="rId99"/>
    <p:sldId id="411" r:id="rId100"/>
    <p:sldId id="400" r:id="rId101"/>
    <p:sldId id="401" r:id="rId102"/>
    <p:sldId id="489" r:id="rId103"/>
    <p:sldId id="499" r:id="rId10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559" autoAdjust="0"/>
    <p:restoredTop sz="94660"/>
  </p:normalViewPr>
  <p:slideViewPr>
    <p:cSldViewPr>
      <p:cViewPr varScale="1">
        <p:scale>
          <a:sx n="66" d="100"/>
          <a:sy n="66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AE6FDE-7EF5-4FA3-B3CD-F7FEC6897119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E734FA-0E85-412E-AC15-DA67E9CCB3F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3D738-65BE-42E9-AD5F-871F14E2039A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100</a:t>
            </a:fld>
            <a:endParaRPr lang="fa-I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101</a:t>
            </a:fld>
            <a:endParaRPr lang="fa-I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102</a:t>
            </a:fld>
            <a:endParaRPr lang="fa-I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2B4A5-43BC-4D5E-8009-64DB02766D7D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44</a:t>
            </a:fld>
            <a:endParaRPr lang="fa-I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45</a:t>
            </a:fld>
            <a:endParaRPr lang="fa-I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46</a:t>
            </a:fld>
            <a:endParaRPr lang="fa-I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47</a:t>
            </a:fld>
            <a:endParaRPr lang="fa-I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48</a:t>
            </a:fld>
            <a:endParaRPr lang="fa-I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49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50</a:t>
            </a:fld>
            <a:endParaRPr lang="fa-I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51</a:t>
            </a:fld>
            <a:endParaRPr lang="fa-I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52</a:t>
            </a:fld>
            <a:endParaRPr lang="fa-I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53</a:t>
            </a:fld>
            <a:endParaRPr lang="fa-I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54</a:t>
            </a:fld>
            <a:endParaRPr lang="fa-I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55</a:t>
            </a:fld>
            <a:endParaRPr lang="fa-I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56</a:t>
            </a:fld>
            <a:endParaRPr lang="fa-I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57</a:t>
            </a:fld>
            <a:endParaRPr lang="fa-I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58</a:t>
            </a:fld>
            <a:endParaRPr lang="fa-I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59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60</a:t>
            </a:fld>
            <a:endParaRPr lang="fa-I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61</a:t>
            </a:fld>
            <a:endParaRPr lang="fa-I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62</a:t>
            </a:fld>
            <a:endParaRPr lang="fa-I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63</a:t>
            </a:fld>
            <a:endParaRPr lang="fa-I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64</a:t>
            </a:fld>
            <a:endParaRPr lang="fa-I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65</a:t>
            </a:fld>
            <a:endParaRPr lang="fa-I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66</a:t>
            </a:fld>
            <a:endParaRPr lang="fa-I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67</a:t>
            </a:fld>
            <a:endParaRPr lang="fa-I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68</a:t>
            </a:fld>
            <a:endParaRPr lang="fa-I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69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70</a:t>
            </a:fld>
            <a:endParaRPr lang="fa-I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71</a:t>
            </a:fld>
            <a:endParaRPr lang="fa-I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72</a:t>
            </a:fld>
            <a:endParaRPr lang="fa-I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73</a:t>
            </a:fld>
            <a:endParaRPr lang="fa-I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74</a:t>
            </a:fld>
            <a:endParaRPr lang="fa-I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75</a:t>
            </a:fld>
            <a:endParaRPr lang="fa-I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76</a:t>
            </a:fld>
            <a:endParaRPr lang="fa-I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77</a:t>
            </a:fld>
            <a:endParaRPr lang="fa-I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78</a:t>
            </a:fld>
            <a:endParaRPr lang="fa-I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79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80</a:t>
            </a:fld>
            <a:endParaRPr lang="fa-I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81</a:t>
            </a:fld>
            <a:endParaRPr lang="fa-I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82</a:t>
            </a:fld>
            <a:endParaRPr lang="fa-I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83</a:t>
            </a:fld>
            <a:endParaRPr lang="fa-I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84</a:t>
            </a:fld>
            <a:endParaRPr lang="fa-I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85</a:t>
            </a:fld>
            <a:endParaRPr lang="fa-I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86</a:t>
            </a:fld>
            <a:endParaRPr lang="fa-I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87</a:t>
            </a:fld>
            <a:endParaRPr lang="fa-I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88</a:t>
            </a:fld>
            <a:endParaRPr lang="fa-I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89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90</a:t>
            </a:fld>
            <a:endParaRPr lang="fa-I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91</a:t>
            </a:fld>
            <a:endParaRPr lang="fa-I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92</a:t>
            </a:fld>
            <a:endParaRPr lang="fa-I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93</a:t>
            </a:fld>
            <a:endParaRPr lang="fa-I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94</a:t>
            </a:fld>
            <a:endParaRPr lang="fa-I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95</a:t>
            </a:fld>
            <a:endParaRPr lang="fa-I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96</a:t>
            </a:fld>
            <a:endParaRPr lang="fa-I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97</a:t>
            </a:fld>
            <a:endParaRPr lang="fa-I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34FA-0E85-412E-AC15-DA67E9CCB3F8}" type="slidenum">
              <a:rPr lang="fa-IR" smtClean="0"/>
              <a:pPr/>
              <a:t>98</a:t>
            </a:fld>
            <a:endParaRPr lang="fa-I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fa-IR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Management of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immunosuppression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to minimize the risk of developing NODAT and to improve established NODAT. *Third or fourth transplantation, second transplantation if the first was lost &lt;2 years, presence of anti-HLA antibodies/high panel-reactive antibody, five to six HLA mismatches. †Age &gt;45 years, black or Hispanic ethnicity, familial history of type 2 diabetes, personal history of gestational diabetes or NODAT, metabolic syndrome, abnormal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pretransplant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fasting or 2-h </a:t>
            </a:r>
            <a:r>
              <a:rPr lang="en-GB" dirty="0" err="1">
                <a:latin typeface="Arial" pitchFamily="34" charset="0"/>
                <a:ea typeface="msgothic" charset="0"/>
                <a:cs typeface="msgothic" charset="0"/>
              </a:rPr>
              <a:t>postload</a:t>
            </a:r>
            <a:r>
              <a:rPr lang="en-GB" dirty="0">
                <a:latin typeface="Arial" pitchFamily="34" charset="0"/>
                <a:ea typeface="msgothic" charset="0"/>
                <a:cs typeface="msgothic" charset="0"/>
              </a:rPr>
              <a:t> OGTT plasma glucose, BMI &gt;30 kg/m2, positive hepatitis C serology. ‡NODAT requiring insulin or A1C level &gt;7% with glucose-lowering agent.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5C93F1-122B-4797-81F6-6C2311BABE90}" type="datetimeFigureOut">
              <a:rPr lang="fa-IR" smtClean="0"/>
              <a:pPr/>
              <a:t>06/01/1436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DBAFCB0-EDB5-4D93-84DE-8F54FDCE0AC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Glucose-lowering agents used in kidney transplant patients with NODAT</a:t>
            </a:r>
            <a:endParaRPr lang="fa-I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835824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7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8115328" cy="5305444"/>
          </a:xfr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algn="l" rtl="0"/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Conclusions: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This detailed review of hyperglycemia management in PTDM demonstrates that there is a lack of studies addressing hyperglycemia in this population.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 is a significant need for future research studies, particularly using </a:t>
            </a:r>
            <a:r>
              <a:rPr lang="en-US" dirty="0" err="1" smtClean="0"/>
              <a:t>metformin</a:t>
            </a:r>
            <a:r>
              <a:rPr lang="en-US" dirty="0" smtClean="0"/>
              <a:t> and </a:t>
            </a:r>
            <a:r>
              <a:rPr lang="en-US" dirty="0" err="1" smtClean="0"/>
              <a:t>incretins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91" y="1214423"/>
            <a:ext cx="8319541" cy="2500329"/>
          </a:xfrm>
        </p:spPr>
        <p:txBody>
          <a:bodyPr>
            <a:no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-Roman"/>
              </a:rPr>
              <a:t>THANKS FOR Your</a:t>
            </a:r>
            <a: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-Roman"/>
              </a:rPr>
              <a:t/>
            </a:r>
            <a:br>
              <a:rPr lang="en-US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-Roman"/>
              </a:rPr>
            </a:b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-Roman"/>
              </a:rPr>
              <a:t>ATTENTION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-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2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9144000" cy="34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714356"/>
            <a:ext cx="7901014" cy="5305444"/>
          </a:xfrm>
        </p:spPr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 err="1" smtClean="0"/>
              <a:t>posttransplant</a:t>
            </a:r>
            <a:r>
              <a:rPr lang="en-US" dirty="0" smtClean="0"/>
              <a:t> period is frequently associated with </a:t>
            </a:r>
            <a:r>
              <a:rPr lang="en-US" dirty="0" smtClean="0">
                <a:solidFill>
                  <a:srgbClr val="00B0F0"/>
                </a:solidFill>
              </a:rPr>
              <a:t>anemia (due to surgical blood loss, iron deficiency, immunosuppressive drugs, graft dysfunction, and abrupt discontinuation of erythropoietin administration), resulting in spurious A1C results </a:t>
            </a:r>
            <a:r>
              <a:rPr lang="en-US" dirty="0" smtClean="0"/>
              <a:t>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Likewise, glucose levels rather than A1C must be used as screening in case of rapid onset of diabetes, a situation encountered after high-dose </a:t>
            </a:r>
            <a:r>
              <a:rPr lang="en-US" dirty="0" err="1" smtClean="0"/>
              <a:t>glucocorticoid</a:t>
            </a:r>
            <a:r>
              <a:rPr lang="en-US" dirty="0" smtClean="0"/>
              <a:t> administration.</a:t>
            </a:r>
            <a:endParaRPr lang="fa-I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972452" cy="544832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Thus, </a:t>
            </a:r>
            <a:r>
              <a:rPr lang="en-US" dirty="0" smtClean="0">
                <a:solidFill>
                  <a:srgbClr val="00B0F0"/>
                </a:solidFill>
              </a:rPr>
              <a:t>maintaining A1c &lt; 7% is generally recommended </a:t>
            </a:r>
            <a:r>
              <a:rPr lang="en-US" dirty="0" smtClean="0"/>
              <a:t>with the understanding that no definitive data exists for this population.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concept of individualized </a:t>
            </a:r>
            <a:r>
              <a:rPr lang="en-US" dirty="0" err="1" smtClean="0"/>
              <a:t>glycemic</a:t>
            </a:r>
            <a:r>
              <a:rPr lang="en-US" dirty="0" smtClean="0"/>
              <a:t> targets based on risk assessment is widely used, thus </a:t>
            </a:r>
            <a:r>
              <a:rPr lang="en-US" dirty="0" smtClean="0">
                <a:solidFill>
                  <a:srgbClr val="00B0F0"/>
                </a:solidFill>
              </a:rPr>
              <a:t>A1c goals of up to 8% in </a:t>
            </a:r>
            <a:r>
              <a:rPr lang="en-US" dirty="0" smtClean="0"/>
              <a:t>patients with </a:t>
            </a:r>
            <a:r>
              <a:rPr lang="en-US" dirty="0" smtClean="0">
                <a:solidFill>
                  <a:srgbClr val="7030A0"/>
                </a:solidFill>
              </a:rPr>
              <a:t>high risk of hypoglycemia, limited life expectancy, advanced micro/</a:t>
            </a:r>
            <a:r>
              <a:rPr lang="en-US" dirty="0" err="1" smtClean="0">
                <a:solidFill>
                  <a:srgbClr val="7030A0"/>
                </a:solidFill>
              </a:rPr>
              <a:t>macrovascular</a:t>
            </a:r>
            <a:r>
              <a:rPr lang="en-US" dirty="0" smtClean="0">
                <a:solidFill>
                  <a:srgbClr val="7030A0"/>
                </a:solidFill>
              </a:rPr>
              <a:t> complications or extensive co-morbidities </a:t>
            </a:r>
            <a:r>
              <a:rPr lang="en-US" dirty="0" smtClean="0">
                <a:solidFill>
                  <a:srgbClr val="002060"/>
                </a:solidFill>
              </a:rPr>
              <a:t>may be acceptable 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785794"/>
            <a:ext cx="8043890" cy="52340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Methods: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performed a </a:t>
            </a:r>
            <a:r>
              <a:rPr lang="en-US" dirty="0" err="1" smtClean="0">
                <a:solidFill>
                  <a:srgbClr val="00B0F0"/>
                </a:solidFill>
              </a:rPr>
              <a:t>Pubmed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earch of studies published in English addressing hyperglycemia management of PTDM/NODAT. Relevant cited articles were also retrieved.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Our review was designed to answer the following questions:</a:t>
            </a:r>
          </a:p>
          <a:p>
            <a:pPr algn="l" rtl="0"/>
            <a:r>
              <a:rPr lang="en-US" dirty="0" smtClean="0"/>
              <a:t> 1) </a:t>
            </a:r>
            <a:r>
              <a:rPr lang="en-US" dirty="0" smtClean="0">
                <a:solidFill>
                  <a:srgbClr val="00B0F0"/>
                </a:solidFill>
              </a:rPr>
              <a:t>what is the efficacy </a:t>
            </a:r>
            <a:r>
              <a:rPr lang="en-US" dirty="0" smtClean="0"/>
              <a:t>of various available therapies for hyperglycemia management in PTDM and </a:t>
            </a:r>
          </a:p>
          <a:p>
            <a:pPr algn="l" rtl="0"/>
            <a:r>
              <a:rPr lang="en-US" dirty="0" smtClean="0"/>
              <a:t>2) </a:t>
            </a:r>
            <a:r>
              <a:rPr lang="en-US" dirty="0" smtClean="0">
                <a:solidFill>
                  <a:srgbClr val="00B0F0"/>
                </a:solidFill>
              </a:rPr>
              <a:t>what is known about the safety </a:t>
            </a:r>
            <a:r>
              <a:rPr lang="en-US" dirty="0" smtClean="0"/>
              <a:t>of available glucose-lowering agents in this population?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857232"/>
            <a:ext cx="7972452" cy="51625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and Our inclusion criteria </a:t>
            </a:r>
            <a:r>
              <a:rPr lang="en-US" dirty="0" smtClean="0"/>
              <a:t>were: adult subjects (&gt;18 years of age), diagnosis of NODAT and use of glucose-lowering therapy.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</a:t>
            </a:r>
            <a:r>
              <a:rPr lang="en-US" dirty="0" smtClean="0">
                <a:solidFill>
                  <a:srgbClr val="00B0F0"/>
                </a:solidFill>
              </a:rPr>
              <a:t>excluded </a:t>
            </a:r>
            <a:r>
              <a:rPr lang="en-US" dirty="0" smtClean="0"/>
              <a:t>children (&lt; 18 years of age), patients with known pre-transplant diabetes and studies not addressing glucose-lowering agents.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Out of </a:t>
            </a:r>
            <a:r>
              <a:rPr lang="en-US" dirty="0" smtClean="0">
                <a:solidFill>
                  <a:srgbClr val="00B0F0"/>
                </a:solidFill>
              </a:rPr>
              <a:t>400 abstracts </a:t>
            </a:r>
            <a:r>
              <a:rPr lang="en-US" dirty="0" smtClean="0"/>
              <a:t>matching the search criteria, </a:t>
            </a:r>
            <a:r>
              <a:rPr lang="en-US" dirty="0" smtClean="0">
                <a:solidFill>
                  <a:srgbClr val="00B0F0"/>
                </a:solidFill>
              </a:rPr>
              <a:t>25 studies that met our inclusion </a:t>
            </a:r>
            <a:r>
              <a:rPr lang="en-US" dirty="0" smtClean="0"/>
              <a:t>criteria are reviewed here.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58204" cy="6019824"/>
          </a:xfrm>
          <a:blipFill dpi="0" rotWithShape="1">
            <a:blip r:embed="rId3">
              <a:alphaModFix amt="26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3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Results: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Most of the </a:t>
            </a:r>
            <a:r>
              <a:rPr lang="en-US" dirty="0" smtClean="0">
                <a:solidFill>
                  <a:srgbClr val="00B0F0"/>
                </a:solidFill>
              </a:rPr>
              <a:t>25 publications eligible </a:t>
            </a:r>
            <a:r>
              <a:rPr lang="en-US" dirty="0" smtClean="0"/>
              <a:t>for review were retrospective studies.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Insulin therapy during the early post-transplantation period has </a:t>
            </a:r>
            <a:r>
              <a:rPr lang="en-US" dirty="0" smtClean="0">
                <a:solidFill>
                  <a:srgbClr val="00B0F0"/>
                </a:solidFill>
              </a:rPr>
              <a:t>shown promise in preventing PTDM development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>
                <a:solidFill>
                  <a:srgbClr val="00B0F0"/>
                </a:solidFill>
              </a:rPr>
              <a:t>Thiazolidine</a:t>
            </a:r>
            <a:r>
              <a:rPr lang="en-US" dirty="0" smtClean="0"/>
              <a:t> </a:t>
            </a:r>
            <a:r>
              <a:rPr lang="en-US" dirty="0" err="1" smtClean="0"/>
              <a:t>diones</a:t>
            </a:r>
            <a:r>
              <a:rPr lang="en-US" dirty="0" smtClean="0"/>
              <a:t> have shown </a:t>
            </a:r>
            <a:r>
              <a:rPr lang="en-US" dirty="0" err="1" smtClean="0"/>
              <a:t>glycemia</a:t>
            </a:r>
            <a:r>
              <a:rPr lang="en-US" dirty="0" smtClean="0"/>
              <a:t> control, mostly, in retrospective studies, at the expense of weight gain and fluid retention.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Evidence with </a:t>
            </a:r>
            <a:r>
              <a:rPr lang="en-US" dirty="0" err="1" smtClean="0"/>
              <a:t>metformin</a:t>
            </a:r>
            <a:r>
              <a:rPr lang="en-US" dirty="0" smtClean="0"/>
              <a:t>, </a:t>
            </a:r>
            <a:r>
              <a:rPr lang="en-US" dirty="0" err="1" smtClean="0"/>
              <a:t>sulfonylureas</a:t>
            </a:r>
            <a:r>
              <a:rPr lang="en-US" dirty="0" smtClean="0"/>
              <a:t> and </a:t>
            </a:r>
            <a:r>
              <a:rPr lang="en-US" dirty="0" err="1" smtClean="0"/>
              <a:t>meglitinides</a:t>
            </a:r>
            <a:r>
              <a:rPr lang="en-US" dirty="0" smtClean="0"/>
              <a:t> is very </a:t>
            </a:r>
            <a:r>
              <a:rPr lang="en-US" dirty="0" smtClean="0">
                <a:solidFill>
                  <a:srgbClr val="00B0F0"/>
                </a:solidFill>
              </a:rPr>
              <a:t>limited.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Incretins</a:t>
            </a:r>
            <a:r>
              <a:rPr lang="en-US" dirty="0" smtClean="0">
                <a:solidFill>
                  <a:srgbClr val="00B0F0"/>
                </a:solidFill>
              </a:rPr>
              <a:t> have shown promising results </a:t>
            </a:r>
            <a:r>
              <a:rPr lang="en-US" dirty="0" smtClean="0"/>
              <a:t>in small prospective studies using </a:t>
            </a:r>
            <a:r>
              <a:rPr lang="en-US" dirty="0" err="1" smtClean="0"/>
              <a:t>sitagliptin</a:t>
            </a:r>
            <a:r>
              <a:rPr lang="en-US" dirty="0" smtClean="0"/>
              <a:t>, </a:t>
            </a:r>
            <a:r>
              <a:rPr lang="en-US" dirty="0" err="1" smtClean="0"/>
              <a:t>linaglitpin</a:t>
            </a:r>
            <a:r>
              <a:rPr lang="en-US" dirty="0" smtClean="0"/>
              <a:t> and </a:t>
            </a:r>
            <a:r>
              <a:rPr lang="en-US" dirty="0" err="1" smtClean="0"/>
              <a:t>vildagliptin</a:t>
            </a:r>
            <a:r>
              <a:rPr lang="en-US" dirty="0" smtClean="0"/>
              <a:t> and in a case series using </a:t>
            </a:r>
            <a:r>
              <a:rPr lang="en-US" dirty="0" err="1" smtClean="0"/>
              <a:t>liraglutide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contrast="-14000"/>
          </a:blip>
          <a:srcRect/>
          <a:stretch>
            <a:fillRect/>
          </a:stretch>
        </p:blipFill>
        <p:spPr bwMode="auto">
          <a:xfrm>
            <a:off x="1071538" y="642918"/>
            <a:ext cx="73581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857232"/>
            <a:ext cx="7901014" cy="49482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Renal transplant recipients with NODAT </a:t>
            </a:r>
            <a:r>
              <a:rPr lang="en-US" dirty="0" smtClean="0">
                <a:solidFill>
                  <a:srgbClr val="00B0F0"/>
                </a:solidFill>
              </a:rPr>
              <a:t>exhibit similar complications </a:t>
            </a:r>
            <a:r>
              <a:rPr lang="en-US" dirty="0" smtClean="0"/>
              <a:t>as those seen in the general population with type 2 diabetes, but at an accelerated rate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As a consequence, NODAT is associated with worse outcomes after renal transplantation, such as a </a:t>
            </a:r>
            <a:r>
              <a:rPr lang="en-US" dirty="0" smtClean="0">
                <a:solidFill>
                  <a:srgbClr val="00B0F0"/>
                </a:solidFill>
              </a:rPr>
              <a:t>higher risk of major cardiovascular events, graft failure, death-censored graft failure, and death</a:t>
            </a:r>
            <a:r>
              <a:rPr lang="en-US" dirty="0" smtClean="0"/>
              <a:t>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addition, this metabolic complication substantially increases medical costs 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785794"/>
            <a:ext cx="7700962" cy="5643570"/>
          </a:xfrm>
          <a:blipFill dpi="0" rotWithShape="1">
            <a:blip r:embed="rId3">
              <a:alphaModFix amt="39000"/>
            </a:blip>
            <a:srcRect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HYPERGLYCEMIA MANAGEMENT IN PATIENTS WITH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POST-TRANSPLANTATION DIABETES</a:t>
            </a:r>
          </a:p>
          <a:p>
            <a:pPr algn="l" rtl="0">
              <a:buNone/>
            </a:pPr>
            <a:r>
              <a:rPr lang="en-US" sz="3600" b="1" dirty="0" smtClean="0"/>
              <a:t>   </a:t>
            </a:r>
          </a:p>
          <a:p>
            <a:pPr algn="l" rtl="0">
              <a:buNone/>
            </a:pPr>
            <a:endParaRPr lang="en-US" sz="3600" dirty="0" smtClean="0"/>
          </a:p>
          <a:p>
            <a:pPr algn="l" rtl="0">
              <a:buNone/>
            </a:pPr>
            <a:r>
              <a:rPr lang="en-US" sz="3600" b="1" dirty="0" smtClean="0"/>
              <a:t>Emerging treatments for post-transplantation diabetes mellitus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r>
              <a:rPr lang="en-US" sz="2800" dirty="0" err="1" smtClean="0"/>
              <a:t>Jenssen</a:t>
            </a:r>
            <a:r>
              <a:rPr lang="en-US" sz="2800" dirty="0" smtClean="0"/>
              <a:t>, T. &amp; Hartmann, A. </a:t>
            </a:r>
            <a:r>
              <a:rPr lang="en-US" sz="2800" i="1" dirty="0" smtClean="0"/>
              <a:t>Nat. Rev. </a:t>
            </a:r>
            <a:r>
              <a:rPr lang="en-US" sz="2800" i="1" dirty="0" err="1" smtClean="0"/>
              <a:t>Nephrol</a:t>
            </a:r>
            <a:r>
              <a:rPr lang="en-US" sz="2800" i="1" dirty="0" smtClean="0"/>
              <a:t>. advance online publication 28 April 2015; doi:10.1038/nrneph.2015.59</a:t>
            </a:r>
          </a:p>
          <a:p>
            <a:pPr algn="l" rtl="0">
              <a:buNone/>
            </a:pPr>
            <a:r>
              <a:rPr lang="en-US" sz="3500" b="1" dirty="0" smtClean="0"/>
              <a:t>.</a:t>
            </a:r>
            <a:endParaRPr lang="fa-IR" sz="3500" b="1" dirty="0" smtClean="0"/>
          </a:p>
          <a:p>
            <a:pPr algn="l" rtl="0">
              <a:buNone/>
            </a:pPr>
            <a:endParaRPr lang="fa-IR" sz="2800" dirty="0"/>
          </a:p>
        </p:txBody>
      </p:sp>
      <p:sp>
        <p:nvSpPr>
          <p:cNvPr id="4" name="Rectangle 3"/>
          <p:cNvSpPr/>
          <p:nvPr/>
        </p:nvSpPr>
        <p:spPr>
          <a:xfrm>
            <a:off x="-714412" y="2000241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2015 AACE</a:t>
            </a:r>
            <a:r>
              <a:rPr lang="en-US" sz="3600" dirty="0"/>
              <a:t>.</a:t>
            </a:r>
            <a:endParaRPr lang="fa-I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0001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2000" b="1" dirty="0" smtClean="0"/>
              <a:t/>
            </a:r>
            <a:br>
              <a:rPr lang="fa-IR" sz="2000" b="1" dirty="0" smtClean="0"/>
            </a:br>
            <a:r>
              <a:rPr lang="fa-IR" sz="2000" b="1" dirty="0" smtClean="0"/>
              <a:t/>
            </a:r>
            <a:br>
              <a:rPr lang="fa-IR" sz="2000" b="1" dirty="0" smtClean="0"/>
            </a:br>
            <a:r>
              <a:rPr lang="fa-IR" sz="2000" b="1" dirty="0" smtClean="0"/>
              <a:t/>
            </a:r>
            <a:br>
              <a:rPr lang="fa-IR" sz="2000" b="1" dirty="0" smtClean="0"/>
            </a:br>
            <a:r>
              <a:rPr lang="fa-IR" sz="2000" b="1" dirty="0" smtClean="0"/>
              <a:t/>
            </a:r>
            <a:br>
              <a:rPr lang="fa-IR" sz="2000" b="1" dirty="0" smtClean="0"/>
            </a:br>
            <a:r>
              <a:rPr lang="fa-IR" sz="2000" b="1" dirty="0" smtClean="0"/>
              <a:t/>
            </a:r>
            <a:br>
              <a:rPr lang="fa-IR" sz="2000" b="1" dirty="0" smtClean="0"/>
            </a:br>
            <a:r>
              <a:rPr lang="en-US" sz="2000" b="1" dirty="0" smtClean="0"/>
              <a:t>RISK FACTORS</a:t>
            </a:r>
            <a:br>
              <a:rPr lang="en-US" sz="2000" b="1" dirty="0" smtClean="0"/>
            </a:br>
            <a:r>
              <a:rPr lang="en-US" sz="2000" b="1" dirty="0" smtClean="0"/>
              <a:t>Risk factors shared with type 2 diabetes in the general population</a:t>
            </a:r>
            <a:br>
              <a:rPr lang="en-US" sz="2000" b="1" dirty="0" smtClean="0"/>
            </a:b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358246" cy="5429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As observed in type 2 diabetes in the general population, </a:t>
            </a:r>
            <a:r>
              <a:rPr lang="en-US" dirty="0" smtClean="0">
                <a:solidFill>
                  <a:srgbClr val="00B0F0"/>
                </a:solidFill>
              </a:rPr>
              <a:t>older age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00B0F0"/>
                </a:solidFill>
              </a:rPr>
              <a:t>strong independent risk factor of NODAT</a:t>
            </a:r>
            <a:r>
              <a:rPr lang="en-US" dirty="0" smtClean="0"/>
              <a:t>. There is a </a:t>
            </a:r>
            <a:r>
              <a:rPr lang="en-US" dirty="0" smtClean="0">
                <a:solidFill>
                  <a:srgbClr val="00B0F0"/>
                </a:solidFill>
              </a:rPr>
              <a:t>90% increase </a:t>
            </a:r>
            <a:r>
              <a:rPr lang="en-US" dirty="0" smtClean="0"/>
              <a:t>of relative risk (RR) in renal transplant patients aged </a:t>
            </a:r>
            <a:r>
              <a:rPr lang="en-US" dirty="0" smtClean="0">
                <a:solidFill>
                  <a:srgbClr val="00B0F0"/>
                </a:solidFill>
              </a:rPr>
              <a:t>45–59 and a 160% increase in patients ≥60 </a:t>
            </a:r>
            <a:r>
              <a:rPr lang="en-US" dirty="0" smtClean="0"/>
              <a:t>(versus 18–44 years as a reference). </a:t>
            </a:r>
          </a:p>
          <a:p>
            <a:pPr algn="just" rtl="0"/>
            <a:r>
              <a:rPr lang="en-US" dirty="0" smtClean="0"/>
              <a:t>The RR of NODAT is increased by</a:t>
            </a:r>
            <a:r>
              <a:rPr lang="en-US" dirty="0" smtClean="0">
                <a:solidFill>
                  <a:srgbClr val="00B0F0"/>
                </a:solidFill>
              </a:rPr>
              <a:t> 32–68% in black </a:t>
            </a:r>
            <a:r>
              <a:rPr lang="en-US" dirty="0" smtClean="0"/>
              <a:t>patients and by </a:t>
            </a:r>
            <a:r>
              <a:rPr lang="en-US" dirty="0" smtClean="0">
                <a:solidFill>
                  <a:srgbClr val="00B0F0"/>
                </a:solidFill>
              </a:rPr>
              <a:t>35% in Hispanic patients </a:t>
            </a:r>
            <a:r>
              <a:rPr lang="en-US" dirty="0" smtClean="0"/>
              <a:t>in comparison with white patients.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>
                <a:solidFill>
                  <a:srgbClr val="00B0F0"/>
                </a:solidFill>
              </a:rPr>
              <a:t>Overweight or obese patients </a:t>
            </a:r>
            <a:r>
              <a:rPr lang="en-US" dirty="0" smtClean="0"/>
              <a:t>have a higher risk of developing NODAT, with an RR of 1.4 for patients with a BMI between 25 and 30 kg/m</a:t>
            </a:r>
            <a:r>
              <a:rPr lang="en-US" baseline="30000" dirty="0" smtClean="0"/>
              <a:t>2</a:t>
            </a:r>
            <a:r>
              <a:rPr lang="en-US" dirty="0" smtClean="0"/>
              <a:t> and an RR of 1.7–1.8 for patients with a BMI &gt;30 kg/m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algn="just" rtl="0"/>
            <a:r>
              <a:rPr lang="en-US" dirty="0" smtClean="0"/>
              <a:t> The RR of NODAT associated with a </a:t>
            </a:r>
            <a:r>
              <a:rPr lang="en-US" dirty="0" smtClean="0">
                <a:solidFill>
                  <a:srgbClr val="00B0F0"/>
                </a:solidFill>
              </a:rPr>
              <a:t>positive hepatitis C virus (HCV</a:t>
            </a:r>
            <a:r>
              <a:rPr lang="en-US" dirty="0" smtClean="0"/>
              <a:t>) serology ranges from 1.3 to 1.4 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1214422"/>
            <a:ext cx="7829576" cy="48053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dirty="0" smtClean="0"/>
              <a:t>With regard to cytomegalovirus (CMV), a group showed that </a:t>
            </a:r>
            <a:r>
              <a:rPr lang="en-US" dirty="0" smtClean="0">
                <a:solidFill>
                  <a:srgbClr val="00B0F0"/>
                </a:solidFill>
              </a:rPr>
              <a:t>both </a:t>
            </a:r>
            <a:r>
              <a:rPr lang="en-US" dirty="0" err="1" smtClean="0">
                <a:solidFill>
                  <a:srgbClr val="00B0F0"/>
                </a:solidFill>
              </a:rPr>
              <a:t>ganciclovir</a:t>
            </a:r>
            <a:r>
              <a:rPr lang="en-US" dirty="0" smtClean="0">
                <a:solidFill>
                  <a:srgbClr val="00B0F0"/>
                </a:solidFill>
              </a:rPr>
              <a:t>-treated and asymptomatic CMV infection episodes are independent risk factors of NODAT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Likewise, there is no clear relationship between positive CMV serological status and the risk of type 2 diabetes in the general population.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500042"/>
            <a:ext cx="8329642" cy="551975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 role of a </a:t>
            </a:r>
            <a:r>
              <a:rPr lang="en-US" dirty="0" smtClean="0">
                <a:solidFill>
                  <a:srgbClr val="00B0F0"/>
                </a:solidFill>
              </a:rPr>
              <a:t>family history </a:t>
            </a:r>
            <a:r>
              <a:rPr lang="en-US" dirty="0" smtClean="0"/>
              <a:t>of diabetes in predicting NODAT is </a:t>
            </a:r>
            <a:r>
              <a:rPr lang="en-US" dirty="0" smtClean="0">
                <a:solidFill>
                  <a:srgbClr val="00B0F0"/>
                </a:solidFill>
              </a:rPr>
              <a:t>unclear,</a:t>
            </a:r>
            <a:r>
              <a:rPr lang="en-US" dirty="0" smtClean="0"/>
              <a:t> as it has not been evaluated in large registry reports. However, </a:t>
            </a:r>
            <a:r>
              <a:rPr lang="en-US" dirty="0" smtClean="0">
                <a:solidFill>
                  <a:srgbClr val="00B0F0"/>
                </a:solidFill>
              </a:rPr>
              <a:t>a family history of type 2 diabetes emerged as a significant risk factor associated with NODAT in multivariate </a:t>
            </a:r>
            <a:r>
              <a:rPr lang="en-US" dirty="0" smtClean="0"/>
              <a:t>analysis of several studies.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Retrospective studies reported a </a:t>
            </a:r>
            <a:r>
              <a:rPr lang="en-US" dirty="0" smtClean="0">
                <a:solidFill>
                  <a:srgbClr val="00B0F0"/>
                </a:solidFill>
              </a:rPr>
              <a:t>higher incidence of NODAT in patients with a metabolic syndrome at baseline</a:t>
            </a:r>
            <a:r>
              <a:rPr lang="en-US" dirty="0" smtClean="0"/>
              <a:t>. Patients with an increasing number of criteria are more likely to develop NODAT (</a:t>
            </a:r>
            <a:r>
              <a:rPr lang="en-US" dirty="0" smtClean="0">
                <a:solidFill>
                  <a:srgbClr val="00B050"/>
                </a:solidFill>
              </a:rPr>
              <a:t>74% </a:t>
            </a:r>
            <a:r>
              <a:rPr lang="en-US" dirty="0" smtClean="0"/>
              <a:t>of patients with five </a:t>
            </a:r>
            <a:r>
              <a:rPr lang="en-US" dirty="0" err="1" smtClean="0">
                <a:solidFill>
                  <a:srgbClr val="00B050"/>
                </a:solidFill>
              </a:rPr>
              <a:t>pretransplant</a:t>
            </a:r>
            <a:r>
              <a:rPr lang="en-US" dirty="0" smtClean="0">
                <a:solidFill>
                  <a:srgbClr val="00B050"/>
                </a:solidFill>
              </a:rPr>
              <a:t> criteria </a:t>
            </a:r>
            <a:r>
              <a:rPr lang="en-US" dirty="0" smtClean="0"/>
              <a:t>developed NODAT) 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fa-I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risk of NODAT increases stepwise with </a:t>
            </a:r>
            <a:r>
              <a:rPr lang="en-US" dirty="0" err="1" smtClean="0">
                <a:solidFill>
                  <a:srgbClr val="00B0F0"/>
                </a:solidFill>
              </a:rPr>
              <a:t>pretransplant</a:t>
            </a:r>
            <a:r>
              <a:rPr lang="en-US" dirty="0" smtClean="0">
                <a:solidFill>
                  <a:srgbClr val="00B0F0"/>
                </a:solidFill>
              </a:rPr>
              <a:t> FPG level </a:t>
            </a:r>
            <a:r>
              <a:rPr lang="en-US" dirty="0" smtClean="0"/>
              <a:t>(FPG 101–110, odds ratio [OR] 1.5; FPG 110–125, OR 7.6) . The 2-h plasma glucose level after an oral glucose tolerance test (OGTT) correlates with the risk of NODAT (OR 1.26 per 1 </a:t>
            </a:r>
            <a:r>
              <a:rPr lang="en-US" dirty="0" err="1" smtClean="0"/>
              <a:t>mmol</a:t>
            </a:r>
            <a:r>
              <a:rPr lang="en-US" dirty="0" smtClean="0"/>
              <a:t>/L or 18 mg/</a:t>
            </a:r>
            <a:r>
              <a:rPr lang="en-US" dirty="0" err="1" smtClean="0"/>
              <a:t>dL</a:t>
            </a:r>
            <a:r>
              <a:rPr lang="en-US" dirty="0" smtClean="0"/>
              <a:t>). </a:t>
            </a:r>
          </a:p>
          <a:p>
            <a:pPr algn="l" rtl="0"/>
            <a:endParaRPr lang="en-US" dirty="0" smtClean="0">
              <a:solidFill>
                <a:srgbClr val="002060"/>
              </a:solidFill>
            </a:endParaRPr>
          </a:p>
          <a:p>
            <a:pPr algn="l" rtl="0"/>
            <a:r>
              <a:rPr lang="en-US" dirty="0" err="1" smtClean="0">
                <a:solidFill>
                  <a:srgbClr val="002060"/>
                </a:solidFill>
              </a:rPr>
              <a:t>Pretransplantation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hypertriglyceridemia</a:t>
            </a:r>
            <a:r>
              <a:rPr lang="en-US" dirty="0" smtClean="0">
                <a:solidFill>
                  <a:srgbClr val="FF0000"/>
                </a:solidFill>
              </a:rPr>
              <a:t> was </a:t>
            </a:r>
            <a:r>
              <a:rPr lang="en-US" dirty="0" smtClean="0">
                <a:solidFill>
                  <a:srgbClr val="002060"/>
                </a:solidFill>
              </a:rPr>
              <a:t>also shown to correlate with NODAT .</a:t>
            </a:r>
            <a:endParaRPr lang="fa-IR" dirty="0" smtClean="0">
              <a:solidFill>
                <a:srgbClr val="00206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785794"/>
            <a:ext cx="8043890" cy="5234006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Since the first genome-wide association study (GWAS) in 2007, </a:t>
            </a:r>
            <a:r>
              <a:rPr lang="en-US" dirty="0" smtClean="0">
                <a:solidFill>
                  <a:srgbClr val="00B0F0"/>
                </a:solidFill>
              </a:rPr>
              <a:t>&gt;40 confirmed loci have been associated with type 2 diabetes in the general population.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</a:rPr>
              <a:t>One of the </a:t>
            </a:r>
            <a:r>
              <a:rPr lang="en-US" dirty="0" smtClean="0">
                <a:solidFill>
                  <a:srgbClr val="00B0F0"/>
                </a:solidFill>
              </a:rPr>
              <a:t>largest ORs was 1.55 </a:t>
            </a:r>
            <a:r>
              <a:rPr lang="en-US" dirty="0" smtClean="0">
                <a:solidFill>
                  <a:srgbClr val="002060"/>
                </a:solidFill>
              </a:rPr>
              <a:t>and was observed in </a:t>
            </a:r>
            <a:r>
              <a:rPr lang="en-US" dirty="0" err="1" smtClean="0">
                <a:solidFill>
                  <a:srgbClr val="00B0F0"/>
                </a:solidFill>
              </a:rPr>
              <a:t>nonobese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patients with genetic polymorphism rs7903146 </a:t>
            </a:r>
            <a:r>
              <a:rPr lang="en-US" dirty="0" smtClean="0">
                <a:solidFill>
                  <a:srgbClr val="FF0000"/>
                </a:solidFill>
              </a:rPr>
              <a:t>(T allele), </a:t>
            </a:r>
            <a:r>
              <a:rPr lang="en-US" dirty="0" smtClean="0">
                <a:solidFill>
                  <a:srgbClr val="00B0F0"/>
                </a:solidFill>
              </a:rPr>
              <a:t>a common variant in the </a:t>
            </a:r>
            <a:r>
              <a:rPr lang="en-US" i="1" dirty="0" smtClean="0">
                <a:solidFill>
                  <a:srgbClr val="00B0F0"/>
                </a:solidFill>
              </a:rPr>
              <a:t>TCF7L2</a:t>
            </a:r>
            <a:r>
              <a:rPr lang="en-US" dirty="0" smtClean="0">
                <a:solidFill>
                  <a:srgbClr val="00B0F0"/>
                </a:solidFill>
              </a:rPr>
              <a:t> (transcription factor 7-like 2) gene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This allele has been associated with </a:t>
            </a:r>
            <a:r>
              <a:rPr lang="en-US" dirty="0" smtClean="0">
                <a:solidFill>
                  <a:srgbClr val="00B050"/>
                </a:solidFill>
              </a:rPr>
              <a:t>impaired insulin secretion, </a:t>
            </a:r>
            <a:r>
              <a:rPr lang="en-US" dirty="0" err="1" smtClean="0">
                <a:solidFill>
                  <a:srgbClr val="00B050"/>
                </a:solidFill>
              </a:rPr>
              <a:t>incretin</a:t>
            </a:r>
            <a:r>
              <a:rPr lang="en-US" dirty="0" smtClean="0">
                <a:solidFill>
                  <a:srgbClr val="00B050"/>
                </a:solidFill>
              </a:rPr>
              <a:t> effect, and enhanced rate of hepatic glucose production in humans 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8115328" cy="5376882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/>
          </a:p>
          <a:p>
            <a:pPr algn="l" rtl="0"/>
            <a:r>
              <a:rPr lang="en-US" sz="2800" dirty="0" smtClean="0"/>
              <a:t>Thus, although the </a:t>
            </a:r>
            <a:r>
              <a:rPr lang="en-US" sz="2800" dirty="0" smtClean="0">
                <a:solidFill>
                  <a:srgbClr val="0070C0"/>
                </a:solidFill>
              </a:rPr>
              <a:t>association of </a:t>
            </a:r>
            <a:r>
              <a:rPr lang="en-US" sz="2800" i="1" dirty="0" smtClean="0">
                <a:solidFill>
                  <a:srgbClr val="0070C0"/>
                </a:solidFill>
              </a:rPr>
              <a:t>TCF7L2</a:t>
            </a:r>
            <a:r>
              <a:rPr lang="en-US" sz="2800" dirty="0" smtClean="0">
                <a:solidFill>
                  <a:srgbClr val="0070C0"/>
                </a:solidFill>
              </a:rPr>
              <a:t> with NODAT highlights a major common mechanistic pathway with type 2 diabetes,</a:t>
            </a:r>
          </a:p>
          <a:p>
            <a:pPr algn="l" rtl="0"/>
            <a:endParaRPr lang="en-US" sz="2800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800" dirty="0" smtClean="0"/>
              <a:t> we </a:t>
            </a:r>
            <a:r>
              <a:rPr lang="en-US" sz="2800" dirty="0" smtClean="0">
                <a:solidFill>
                  <a:srgbClr val="00B050"/>
                </a:solidFill>
              </a:rPr>
              <a:t>do not currently recommend genotyping </a:t>
            </a:r>
            <a:r>
              <a:rPr lang="en-US" sz="2800" i="1" dirty="0" smtClean="0">
                <a:solidFill>
                  <a:srgbClr val="00B050"/>
                </a:solidFill>
              </a:rPr>
              <a:t>TCF7L2</a:t>
            </a:r>
            <a:r>
              <a:rPr lang="en-US" sz="2800" dirty="0" smtClean="0">
                <a:solidFill>
                  <a:srgbClr val="00B050"/>
                </a:solidFill>
              </a:rPr>
              <a:t> for individual risk prediction of NODAT today.</a:t>
            </a:r>
            <a:endParaRPr lang="fa-IR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186766" cy="685804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err="1" smtClean="0">
                <a:solidFill>
                  <a:srgbClr val="00B0F0"/>
                </a:solidFill>
              </a:rPr>
              <a:t>Hypomagnesemia</a:t>
            </a:r>
            <a:r>
              <a:rPr lang="en-US" sz="2400" dirty="0" smtClean="0"/>
              <a:t> induced by </a:t>
            </a:r>
            <a:r>
              <a:rPr lang="en-US" sz="2400" dirty="0" smtClean="0">
                <a:solidFill>
                  <a:srgbClr val="00B050"/>
                </a:solidFill>
              </a:rPr>
              <a:t>CNIs (more common with </a:t>
            </a:r>
            <a:r>
              <a:rPr lang="en-US" sz="2400" dirty="0" err="1" smtClean="0">
                <a:solidFill>
                  <a:srgbClr val="00B050"/>
                </a:solidFill>
              </a:rPr>
              <a:t>tacrolimus</a:t>
            </a:r>
            <a:r>
              <a:rPr lang="en-US" sz="2400" dirty="0" smtClean="0"/>
              <a:t>) is due to renal magnesium wasting occurring through </a:t>
            </a:r>
            <a:r>
              <a:rPr lang="en-US" sz="2400" dirty="0" smtClean="0">
                <a:solidFill>
                  <a:srgbClr val="00B0F0"/>
                </a:solidFill>
              </a:rPr>
              <a:t>transcriptional inhibition </a:t>
            </a:r>
            <a:r>
              <a:rPr lang="en-US" sz="2400" dirty="0" smtClean="0"/>
              <a:t>of the renal magnesium transporter in the distal collecting tubule.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Recently, </a:t>
            </a:r>
            <a:r>
              <a:rPr lang="en-US" sz="2400" dirty="0" err="1" smtClean="0"/>
              <a:t>posttransplantation</a:t>
            </a:r>
            <a:r>
              <a:rPr lang="en-US" sz="2400" dirty="0" smtClean="0"/>
              <a:t> </a:t>
            </a:r>
            <a:r>
              <a:rPr lang="en-US" sz="2400" dirty="0" err="1" smtClean="0"/>
              <a:t>hypomagnesemia</a:t>
            </a:r>
            <a:r>
              <a:rPr lang="en-US" sz="2400" dirty="0" smtClean="0"/>
              <a:t> was found to be </a:t>
            </a:r>
            <a:r>
              <a:rPr lang="en-US" sz="2400" dirty="0" smtClean="0">
                <a:solidFill>
                  <a:srgbClr val="00B0F0"/>
                </a:solidFill>
              </a:rPr>
              <a:t>an independent predictor of NODAT in both renal and liver transplant</a:t>
            </a:r>
            <a:r>
              <a:rPr lang="en-US" sz="2400" dirty="0" smtClean="0"/>
              <a:t>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This finding is in line with data from the general population where </a:t>
            </a:r>
            <a:r>
              <a:rPr lang="en-US" sz="2400" dirty="0" err="1" smtClean="0"/>
              <a:t>hypomagnesemia</a:t>
            </a:r>
            <a:r>
              <a:rPr lang="en-US" sz="2400" dirty="0" smtClean="0"/>
              <a:t> cross-</a:t>
            </a:r>
            <a:r>
              <a:rPr lang="en-US" sz="2400" dirty="0" err="1" smtClean="0"/>
              <a:t>sectionally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associates with insulin resistance in obese children and with a metabolic syndrome in both diabetic and </a:t>
            </a:r>
            <a:r>
              <a:rPr lang="en-US" sz="2400" dirty="0" err="1" smtClean="0">
                <a:solidFill>
                  <a:srgbClr val="00B0F0"/>
                </a:solidFill>
              </a:rPr>
              <a:t>nondiabetic</a:t>
            </a:r>
            <a:r>
              <a:rPr lang="en-US" sz="2400" dirty="0" smtClean="0">
                <a:solidFill>
                  <a:srgbClr val="00B0F0"/>
                </a:solidFill>
              </a:rPr>
              <a:t> adults</a:t>
            </a:r>
            <a:r>
              <a:rPr lang="en-US" sz="2400" dirty="0" smtClean="0"/>
              <a:t>.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00042"/>
            <a:ext cx="7972452" cy="551975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err="1" smtClean="0"/>
              <a:t>hypomagnesemia</a:t>
            </a:r>
            <a:r>
              <a:rPr lang="en-US" sz="2400" dirty="0" smtClean="0"/>
              <a:t> might merely represent a surrogate marker or be a consequence of </a:t>
            </a:r>
            <a:r>
              <a:rPr lang="en-US" sz="2400" dirty="0" smtClean="0">
                <a:solidFill>
                  <a:srgbClr val="00B0F0"/>
                </a:solidFill>
              </a:rPr>
              <a:t>insulin resistance, inflammation, or endothelial dysfunction</a:t>
            </a:r>
            <a:r>
              <a:rPr lang="en-US" sz="2400" dirty="0" smtClean="0"/>
              <a:t>, which are all risk factors for diabetes in the general population.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Although magnesium supplementation has previously demonstrated a beneficial impact on insulin resistance in the general population,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randomized, controlled trials assessing the impact of early </a:t>
            </a:r>
            <a:r>
              <a:rPr lang="en-US" sz="2400" dirty="0" err="1" smtClean="0">
                <a:solidFill>
                  <a:srgbClr val="00B0F0"/>
                </a:solidFill>
              </a:rPr>
              <a:t>posttransplantation</a:t>
            </a:r>
            <a:r>
              <a:rPr lang="en-US" sz="2400" dirty="0" smtClean="0">
                <a:solidFill>
                  <a:srgbClr val="00B0F0"/>
                </a:solidFill>
              </a:rPr>
              <a:t> magnesium supplementation </a:t>
            </a:r>
            <a:r>
              <a:rPr lang="en-US" sz="2400" dirty="0" smtClean="0"/>
              <a:t>on glucose metabolism, which are ongoing, will hopefully shed light on this still </a:t>
            </a:r>
            <a:r>
              <a:rPr lang="en-US" sz="2400" dirty="0" smtClean="0">
                <a:solidFill>
                  <a:srgbClr val="00B0F0"/>
                </a:solidFill>
              </a:rPr>
              <a:t>controversial</a:t>
            </a:r>
            <a:r>
              <a:rPr lang="en-US" sz="2400" dirty="0" smtClean="0"/>
              <a:t> issue . 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7829576" cy="49482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Post-Transplantation Diabetes (PTDM) is a common occurrence </a:t>
            </a:r>
            <a:r>
              <a:rPr lang="en-US" dirty="0" smtClean="0">
                <a:solidFill>
                  <a:srgbClr val="00B0F0"/>
                </a:solidFill>
              </a:rPr>
              <a:t>after solid organ transplantation </a:t>
            </a:r>
            <a:r>
              <a:rPr lang="en-US" dirty="0" smtClean="0"/>
              <a:t>and is associated with </a:t>
            </a:r>
            <a:r>
              <a:rPr lang="en-US" dirty="0" smtClean="0">
                <a:solidFill>
                  <a:srgbClr val="00B0F0"/>
                </a:solidFill>
              </a:rPr>
              <a:t>increased morbidity, mortality and healthcare costs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</a:t>
            </a:r>
            <a:r>
              <a:rPr lang="en-US" dirty="0" smtClean="0">
                <a:solidFill>
                  <a:srgbClr val="002060"/>
                </a:solidFill>
              </a:rPr>
              <a:t> is </a:t>
            </a:r>
            <a:r>
              <a:rPr lang="en-US" dirty="0" smtClean="0">
                <a:solidFill>
                  <a:srgbClr val="00B0F0"/>
                </a:solidFill>
              </a:rPr>
              <a:t>limited </a:t>
            </a:r>
            <a:r>
              <a:rPr lang="en-US" dirty="0" smtClean="0"/>
              <a:t>number of studies addressing strategies for hyperglycemia management in this population, with few articles emerging recently.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500042"/>
            <a:ext cx="7901014" cy="5519758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Specific factors related to transplantation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Although </a:t>
            </a:r>
            <a:r>
              <a:rPr lang="en-US" sz="2400" dirty="0" smtClean="0">
                <a:solidFill>
                  <a:srgbClr val="FF0000"/>
                </a:solidFill>
              </a:rPr>
              <a:t>the type of donor (deceased versus living) is not </a:t>
            </a:r>
            <a:r>
              <a:rPr lang="en-US" sz="2400" dirty="0" smtClean="0"/>
              <a:t>an independent risk factor for NODAT</a:t>
            </a:r>
            <a:r>
              <a:rPr lang="en-US" sz="2400" dirty="0" smtClean="0">
                <a:solidFill>
                  <a:srgbClr val="00B0F0"/>
                </a:solidFill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</a:rPr>
              <a:t>immunosuppression</a:t>
            </a:r>
            <a:r>
              <a:rPr lang="en-US" sz="2400" dirty="0" smtClean="0">
                <a:solidFill>
                  <a:srgbClr val="00B0F0"/>
                </a:solidFill>
              </a:rPr>
              <a:t> is a major factor contributing to the risk of NODAT.</a:t>
            </a:r>
            <a:r>
              <a:rPr lang="en-US" sz="2400" dirty="0" smtClean="0"/>
              <a:t>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 err="1" smtClean="0"/>
              <a:t>diabetogenic</a:t>
            </a:r>
            <a:r>
              <a:rPr lang="en-US" sz="2400" dirty="0" smtClean="0"/>
              <a:t> effect of </a:t>
            </a:r>
            <a:r>
              <a:rPr lang="en-US" sz="2400" dirty="0" err="1" smtClean="0">
                <a:solidFill>
                  <a:srgbClr val="00B0F0"/>
                </a:solidFill>
              </a:rPr>
              <a:t>glucocorticoids</a:t>
            </a:r>
            <a:r>
              <a:rPr lang="en-US" sz="2400" dirty="0" smtClean="0"/>
              <a:t>, mainly due </a:t>
            </a:r>
            <a:r>
              <a:rPr lang="en-US" sz="2400" dirty="0" smtClean="0">
                <a:solidFill>
                  <a:srgbClr val="00B0F0"/>
                </a:solidFill>
              </a:rPr>
              <a:t>to insulin resistance</a:t>
            </a:r>
            <a:r>
              <a:rPr lang="en-US" sz="2400" dirty="0" smtClean="0"/>
              <a:t>, is mediated by both impaired insulin-dependent glucose uptake in the peripheral tissues and enhanced </a:t>
            </a:r>
            <a:r>
              <a:rPr lang="en-US" sz="2400" dirty="0" err="1" smtClean="0"/>
              <a:t>gluconeogenesis</a:t>
            </a:r>
            <a:r>
              <a:rPr lang="en-US" sz="2400" dirty="0" smtClean="0"/>
              <a:t> in the liver.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 High-dose </a:t>
            </a:r>
            <a:r>
              <a:rPr lang="en-US" sz="2400" dirty="0" err="1" smtClean="0"/>
              <a:t>glucocorticoid</a:t>
            </a:r>
            <a:r>
              <a:rPr lang="en-US" sz="2400" dirty="0" smtClean="0"/>
              <a:t> regimens used during the 1970s were associated with a very high incidence of so-called </a:t>
            </a:r>
            <a:r>
              <a:rPr lang="en-US" sz="2400" dirty="0" smtClean="0">
                <a:solidFill>
                  <a:srgbClr val="00B0F0"/>
                </a:solidFill>
              </a:rPr>
              <a:t>“steroid diabetes</a:t>
            </a:r>
            <a:r>
              <a:rPr lang="en-US" sz="2400" dirty="0" smtClean="0"/>
              <a:t>,” which </a:t>
            </a:r>
            <a:r>
              <a:rPr lang="en-US" sz="2400" dirty="0" smtClean="0">
                <a:solidFill>
                  <a:srgbClr val="00B0F0"/>
                </a:solidFill>
              </a:rPr>
              <a:t>declined when cyclosporine was introduced as an immunosuppressant in the 1980s</a:t>
            </a:r>
            <a:r>
              <a:rPr lang="en-US" sz="1600" dirty="0" smtClean="0">
                <a:solidFill>
                  <a:srgbClr val="00B0F0"/>
                </a:solidFill>
              </a:rPr>
              <a:t>.</a:t>
            </a:r>
            <a:r>
              <a:rPr lang="en-US" sz="1600" dirty="0" smtClean="0"/>
              <a:t> </a:t>
            </a:r>
          </a:p>
          <a:p>
            <a:pPr algn="l" rtl="0"/>
            <a:endParaRPr lang="en-US" sz="2400" dirty="0" smtClean="0">
              <a:solidFill>
                <a:srgbClr val="00B0F0"/>
              </a:solidFill>
            </a:endParaRPr>
          </a:p>
          <a:p>
            <a:pPr algn="l" rtl="0"/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8329642" cy="514356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However, pulse </a:t>
            </a:r>
            <a:r>
              <a:rPr lang="en-US" sz="2400" dirty="0" err="1" smtClean="0"/>
              <a:t>glucocorticoid</a:t>
            </a:r>
            <a:r>
              <a:rPr lang="en-US" sz="2400" dirty="0" smtClean="0"/>
              <a:t> therapy still given in the context of acute rejection treatment remains an </a:t>
            </a:r>
            <a:r>
              <a:rPr lang="en-US" sz="2400" dirty="0" smtClean="0">
                <a:solidFill>
                  <a:srgbClr val="00B0F0"/>
                </a:solidFill>
              </a:rPr>
              <a:t>independent risk factor of NODAT 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. However, both steroid-sparing strategies were associated with higher acute rejection rates and </a:t>
            </a:r>
            <a:r>
              <a:rPr lang="en-US" sz="2400" dirty="0" smtClean="0">
                <a:solidFill>
                  <a:srgbClr val="00B0F0"/>
                </a:solidFill>
              </a:rPr>
              <a:t>higher risk of graft loss excluding death 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 Therefore, in patients </a:t>
            </a:r>
            <a:r>
              <a:rPr lang="en-US" sz="2400" dirty="0" smtClean="0">
                <a:solidFill>
                  <a:srgbClr val="00B0F0"/>
                </a:solidFill>
              </a:rPr>
              <a:t>at high risk of NODAT</a:t>
            </a:r>
            <a:r>
              <a:rPr lang="en-US" sz="2400" dirty="0" smtClean="0"/>
              <a:t>, a </a:t>
            </a:r>
            <a:r>
              <a:rPr lang="en-US" sz="2400" dirty="0" err="1" smtClean="0"/>
              <a:t>glucocorticoid</a:t>
            </a:r>
            <a:r>
              <a:rPr lang="en-US" sz="2400" dirty="0" smtClean="0"/>
              <a:t> minimization strategy should be </a:t>
            </a:r>
            <a:r>
              <a:rPr lang="en-US" sz="2400" dirty="0" smtClean="0">
                <a:solidFill>
                  <a:srgbClr val="00B0F0"/>
                </a:solidFill>
              </a:rPr>
              <a:t>balanced with the immunological risk </a:t>
            </a:r>
            <a:r>
              <a:rPr lang="en-US" sz="2400" dirty="0" smtClean="0"/>
              <a:t>profile to avoid acute rejection and graft loss. 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8115328" cy="5305444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CS </a:t>
            </a:r>
            <a:r>
              <a:rPr lang="en-US" sz="3200" dirty="0" smtClean="0"/>
              <a:t>may lead to increased hepatic </a:t>
            </a:r>
            <a:r>
              <a:rPr lang="en-US" sz="3200" dirty="0" err="1" smtClean="0"/>
              <a:t>gluconeogenesis</a:t>
            </a:r>
            <a:r>
              <a:rPr lang="en-US" sz="3200" dirty="0" smtClean="0"/>
              <a:t>, development of insulin resistance and defective insulin secretion .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>
                <a:solidFill>
                  <a:srgbClr val="00B0F0"/>
                </a:solidFill>
              </a:rPr>
              <a:t>Improvement of insulin sensitivity </a:t>
            </a:r>
            <a:r>
              <a:rPr lang="en-US" sz="3200" dirty="0" smtClean="0"/>
              <a:t>in post-transplant subjects was noticed upon CS dose reduction  and withdrawal , suggesting a </a:t>
            </a:r>
            <a:r>
              <a:rPr lang="en-US" sz="3200" dirty="0" smtClean="0">
                <a:solidFill>
                  <a:srgbClr val="00B0F0"/>
                </a:solidFill>
              </a:rPr>
              <a:t>dose-related increase in insulin resistance.</a:t>
            </a:r>
            <a:endParaRPr lang="fa-IR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401080" cy="5429288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>
                <a:solidFill>
                  <a:srgbClr val="00B0F0"/>
                </a:solidFill>
              </a:rPr>
              <a:t>CNIs are </a:t>
            </a:r>
            <a:r>
              <a:rPr lang="en-US" sz="2400" b="1" dirty="0" err="1" smtClean="0">
                <a:solidFill>
                  <a:srgbClr val="00B0F0"/>
                </a:solidFill>
              </a:rPr>
              <a:t>diabetogenic</a:t>
            </a:r>
            <a:r>
              <a:rPr lang="en-US" sz="2400" b="1" dirty="0" smtClean="0"/>
              <a:t> by inducing a </a:t>
            </a:r>
            <a:r>
              <a:rPr lang="en-US" sz="2400" b="1" dirty="0" smtClean="0">
                <a:solidFill>
                  <a:srgbClr val="00B0F0"/>
                </a:solidFill>
              </a:rPr>
              <a:t>defect in insulin secretion by interfering with the nuclear factor of activated T-cell signaling in pancreatic β</a:t>
            </a:r>
            <a:r>
              <a:rPr lang="en-US" sz="2400" b="1" dirty="0" smtClean="0"/>
              <a:t>. </a:t>
            </a:r>
          </a:p>
          <a:p>
            <a:pPr algn="l" rtl="0"/>
            <a:endParaRPr lang="en-US" sz="2400" b="1" dirty="0" smtClean="0"/>
          </a:p>
          <a:p>
            <a:pPr algn="l" rtl="0"/>
            <a:r>
              <a:rPr lang="en-US" sz="2400" b="1" dirty="0" err="1" smtClean="0"/>
              <a:t>Tacrolimus</a:t>
            </a:r>
            <a:r>
              <a:rPr lang="en-US" sz="2400" b="1" dirty="0" smtClean="0"/>
              <a:t> induces a </a:t>
            </a:r>
            <a:r>
              <a:rPr lang="en-US" sz="2400" b="1" dirty="0" smtClean="0">
                <a:solidFill>
                  <a:srgbClr val="00B050"/>
                </a:solidFill>
              </a:rPr>
              <a:t>reversible suppression of insulin secretion </a:t>
            </a:r>
            <a:r>
              <a:rPr lang="en-US" sz="2400" b="1" dirty="0" smtClean="0"/>
              <a:t>at the level of insulin </a:t>
            </a:r>
            <a:r>
              <a:rPr lang="en-US" sz="2400" b="1" dirty="0" smtClean="0">
                <a:solidFill>
                  <a:srgbClr val="00B050"/>
                </a:solidFill>
              </a:rPr>
              <a:t>mRNA transcription</a:t>
            </a:r>
            <a:r>
              <a:rPr lang="en-US" sz="2400" b="1" dirty="0" smtClean="0"/>
              <a:t>, mediated by the binding of the drug to FK506 binding protein-12 and a subsequent inhibition of </a:t>
            </a:r>
            <a:r>
              <a:rPr lang="en-US" sz="2400" b="1" dirty="0" err="1" smtClean="0"/>
              <a:t>calcineurin</a:t>
            </a:r>
            <a:r>
              <a:rPr lang="en-US" sz="2400" b="1" dirty="0" smtClean="0"/>
              <a:t> in the β-cells. </a:t>
            </a:r>
          </a:p>
          <a:p>
            <a:pPr algn="l" rtl="0"/>
            <a:endParaRPr lang="en-US" sz="2400" b="1" dirty="0" smtClean="0"/>
          </a:p>
          <a:p>
            <a:pPr algn="l" rtl="0"/>
            <a:r>
              <a:rPr lang="en-US" sz="2400" b="1" dirty="0" smtClean="0"/>
              <a:t>The </a:t>
            </a:r>
            <a:r>
              <a:rPr lang="en-US" sz="2400" b="1" dirty="0" smtClean="0">
                <a:solidFill>
                  <a:srgbClr val="00B0F0"/>
                </a:solidFill>
              </a:rPr>
              <a:t>high level of FK506 binding protein-12 present in pancreatic β-cells might explain why </a:t>
            </a:r>
            <a:r>
              <a:rPr lang="en-US" sz="2400" b="1" dirty="0" err="1" smtClean="0">
                <a:solidFill>
                  <a:srgbClr val="00B0F0"/>
                </a:solidFill>
              </a:rPr>
              <a:t>tacrolimus</a:t>
            </a:r>
            <a:r>
              <a:rPr lang="en-US" sz="2400" b="1" dirty="0" smtClean="0">
                <a:solidFill>
                  <a:srgbClr val="00B0F0"/>
                </a:solidFill>
              </a:rPr>
              <a:t> more profoundly inhibits insulin secretion than cyclosporine</a:t>
            </a:r>
            <a:r>
              <a:rPr lang="en-US" sz="2400" b="1" dirty="0" smtClean="0"/>
              <a:t>. </a:t>
            </a:r>
          </a:p>
          <a:p>
            <a:pPr algn="l" rtl="0"/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857232"/>
            <a:ext cx="7829576" cy="5162568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Registry analyses, meta-analyses, and the prospective study of </a:t>
            </a:r>
            <a:r>
              <a:rPr lang="en-US" sz="2800" b="1" dirty="0" err="1" smtClean="0"/>
              <a:t>Vincenti</a:t>
            </a:r>
            <a:r>
              <a:rPr lang="en-US" sz="2800" b="1" dirty="0" smtClean="0"/>
              <a:t> et al. showed that the risk of NODAT was </a:t>
            </a:r>
            <a:r>
              <a:rPr lang="en-US" sz="2800" b="1" dirty="0" smtClean="0">
                <a:solidFill>
                  <a:srgbClr val="FF0000"/>
                </a:solidFill>
              </a:rPr>
              <a:t>significantly higher in patients on </a:t>
            </a:r>
            <a:r>
              <a:rPr lang="en-US" sz="2800" b="1" dirty="0" err="1" smtClean="0">
                <a:solidFill>
                  <a:srgbClr val="FF0000"/>
                </a:solidFill>
              </a:rPr>
              <a:t>tacrolimus</a:t>
            </a:r>
            <a:r>
              <a:rPr lang="en-US" sz="2800" b="1" dirty="0" smtClean="0">
                <a:solidFill>
                  <a:srgbClr val="FF0000"/>
                </a:solidFill>
              </a:rPr>
              <a:t> versus cyclosporine .</a:t>
            </a:r>
            <a:endParaRPr lang="fa-IR" sz="2800" b="1" dirty="0" smtClean="0">
              <a:solidFill>
                <a:srgbClr val="FF0000"/>
              </a:solidFill>
            </a:endParaRPr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r>
              <a:rPr lang="en-US" sz="2800" b="1" dirty="0" smtClean="0"/>
              <a:t>Recent data suggest that </a:t>
            </a:r>
            <a:r>
              <a:rPr lang="en-US" sz="2800" b="1" dirty="0" err="1" smtClean="0">
                <a:solidFill>
                  <a:srgbClr val="00B050"/>
                </a:solidFill>
              </a:rPr>
              <a:t>tacrolimus</a:t>
            </a:r>
            <a:r>
              <a:rPr lang="en-US" sz="2800" b="1" dirty="0" smtClean="0">
                <a:solidFill>
                  <a:srgbClr val="00B050"/>
                </a:solidFill>
              </a:rPr>
              <a:t> may also induce beta-cell apoptosis </a:t>
            </a:r>
            <a:r>
              <a:rPr lang="en-US" sz="2800" b="1" dirty="0" smtClean="0"/>
              <a:t>. </a:t>
            </a:r>
          </a:p>
          <a:p>
            <a:pPr algn="l" rtl="0"/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8115328" cy="537688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The risk of NODAT </a:t>
            </a:r>
            <a:r>
              <a:rPr lang="en-US" sz="2800" dirty="0" smtClean="0"/>
              <a:t>related to </a:t>
            </a:r>
            <a:r>
              <a:rPr lang="en-US" sz="2800" dirty="0" err="1" smtClean="0"/>
              <a:t>tacrolimus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is dose dependent </a:t>
            </a:r>
            <a:r>
              <a:rPr lang="en-US" sz="2800" dirty="0" smtClean="0"/>
              <a:t>and high trough levels enhance this risk, in particular during the early </a:t>
            </a:r>
            <a:r>
              <a:rPr lang="en-US" sz="2800" dirty="0" err="1" smtClean="0"/>
              <a:t>posttransplant</a:t>
            </a:r>
            <a:r>
              <a:rPr lang="en-US" sz="2800" dirty="0" smtClean="0"/>
              <a:t> period 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 Indeed, studies comparing </a:t>
            </a:r>
            <a:r>
              <a:rPr lang="en-US" sz="2800" dirty="0" err="1" smtClean="0">
                <a:solidFill>
                  <a:srgbClr val="00B0F0"/>
                </a:solidFill>
              </a:rPr>
              <a:t>belatacept</a:t>
            </a:r>
            <a:r>
              <a:rPr lang="en-US" sz="2800" dirty="0" smtClean="0">
                <a:solidFill>
                  <a:srgbClr val="00B0F0"/>
                </a:solidFill>
              </a:rPr>
              <a:t> (a molecule that inhibits T-cell activation) with a cyclosporine-based </a:t>
            </a:r>
            <a:r>
              <a:rPr lang="en-US" sz="2800" dirty="0" smtClean="0"/>
              <a:t>regimen showed that NODAT developed in 6.7% of patients on cyclosporine versus 3.5% of </a:t>
            </a:r>
            <a:r>
              <a:rPr lang="en-US" sz="2800" dirty="0" err="1" smtClean="0"/>
              <a:t>belatacept</a:t>
            </a:r>
            <a:r>
              <a:rPr lang="en-US" sz="2800" dirty="0" smtClean="0"/>
              <a:t> patients at 12 months (</a:t>
            </a:r>
            <a:r>
              <a:rPr lang="en-US" sz="2800" i="1" dirty="0" smtClean="0"/>
              <a:t>P</a:t>
            </a:r>
            <a:r>
              <a:rPr lang="en-US" sz="2800" dirty="0" smtClean="0"/>
              <a:t> = 0.018). </a:t>
            </a:r>
          </a:p>
          <a:p>
            <a:pPr algn="l" rtl="0"/>
            <a:endParaRPr lang="en-US" sz="2800" dirty="0" smtClean="0">
              <a:solidFill>
                <a:srgbClr val="00B0F0"/>
              </a:solidFill>
            </a:endParaRPr>
          </a:p>
          <a:p>
            <a:pPr algn="l" rtl="0"/>
            <a:endParaRPr lang="en-US" sz="2800" dirty="0" smtClean="0">
              <a:solidFill>
                <a:srgbClr val="00B0F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00B0F0"/>
                </a:solidFill>
              </a:rPr>
              <a:t>We showed that 42% of switched patients experienced a resolution of NODAT, whereas this never occurred in patients remaining on </a:t>
            </a:r>
            <a:r>
              <a:rPr lang="en-US" sz="2800" dirty="0" err="1" smtClean="0">
                <a:solidFill>
                  <a:srgbClr val="00B0F0"/>
                </a:solidFill>
              </a:rPr>
              <a:t>tacrolimus</a:t>
            </a:r>
            <a:r>
              <a:rPr lang="en-US" sz="2800" dirty="0" smtClean="0">
                <a:solidFill>
                  <a:srgbClr val="00B0F0"/>
                </a:solidFill>
              </a:rPr>
              <a:t>, after a follow-up of 1 year </a:t>
            </a:r>
            <a:r>
              <a:rPr lang="en-US" sz="2800" dirty="0" smtClean="0"/>
              <a:t>.</a:t>
            </a:r>
            <a:endParaRPr lang="fa-IR" sz="2800" dirty="0" smtClean="0"/>
          </a:p>
          <a:p>
            <a:pPr algn="l" rtl="0"/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8043890" cy="566263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/>
              <a:t>There is now strong evidence that </a:t>
            </a:r>
            <a:r>
              <a:rPr lang="en-US" sz="2800" i="1" dirty="0" smtClean="0">
                <a:solidFill>
                  <a:srgbClr val="00B0F0"/>
                </a:solidFill>
              </a:rPr>
              <a:t>m</a:t>
            </a:r>
            <a:r>
              <a:rPr lang="en-US" sz="2800" dirty="0" smtClean="0">
                <a:solidFill>
                  <a:srgbClr val="00B0F0"/>
                </a:solidFill>
              </a:rPr>
              <a:t>-TOR (mammalian target of </a:t>
            </a:r>
            <a:r>
              <a:rPr lang="en-US" sz="2800" dirty="0" err="1" smtClean="0">
                <a:solidFill>
                  <a:srgbClr val="00B0F0"/>
                </a:solidFill>
              </a:rPr>
              <a:t>rapamycin</a:t>
            </a:r>
            <a:r>
              <a:rPr lang="en-US" sz="2800" dirty="0" smtClean="0">
                <a:solidFill>
                  <a:srgbClr val="00B0F0"/>
                </a:solidFill>
              </a:rPr>
              <a:t>) inhibitors cause alterations in glucose metabolism</a:t>
            </a:r>
            <a:r>
              <a:rPr lang="en-US" sz="2800" dirty="0" smtClean="0"/>
              <a:t>. This </a:t>
            </a:r>
            <a:r>
              <a:rPr lang="en-US" sz="2800" dirty="0" err="1" smtClean="0"/>
              <a:t>diabetogenic</a:t>
            </a:r>
            <a:r>
              <a:rPr lang="en-US" sz="2800" dirty="0" smtClean="0"/>
              <a:t> effect is probably due to a </a:t>
            </a:r>
            <a:r>
              <a:rPr lang="en-US" sz="2800" dirty="0" smtClean="0">
                <a:solidFill>
                  <a:srgbClr val="00B050"/>
                </a:solidFill>
              </a:rPr>
              <a:t>combination of an insulin secretion defect (toxicity to β-cells) and insulin resistance</a:t>
            </a:r>
            <a:r>
              <a:rPr lang="en-US" sz="2800" dirty="0" smtClean="0"/>
              <a:t>.</a:t>
            </a:r>
            <a:r>
              <a:rPr lang="en-US" sz="2800" b="1" dirty="0" smtClean="0"/>
              <a:t> 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Sirolimus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has been associated with an increased risk of NODAT in large North American and European cohorts. The r</a:t>
            </a:r>
            <a:r>
              <a:rPr lang="en-US" sz="2800" dirty="0" smtClean="0">
                <a:solidFill>
                  <a:srgbClr val="00B0F0"/>
                </a:solidFill>
              </a:rPr>
              <a:t>isk is particularly high when </a:t>
            </a:r>
            <a:r>
              <a:rPr lang="en-US" sz="2800" dirty="0" err="1" smtClean="0">
                <a:solidFill>
                  <a:srgbClr val="00B0F0"/>
                </a:solidFill>
              </a:rPr>
              <a:t>sirolimus</a:t>
            </a:r>
            <a:r>
              <a:rPr lang="en-US" sz="2800" dirty="0" smtClean="0">
                <a:solidFill>
                  <a:srgbClr val="00B0F0"/>
                </a:solidFill>
              </a:rPr>
              <a:t> is associated with a CNI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 Experimental and clinical data on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everolimus</a:t>
            </a:r>
            <a:r>
              <a:rPr lang="en-US" sz="2800" dirty="0" smtClean="0"/>
              <a:t>, the other </a:t>
            </a:r>
            <a:r>
              <a:rPr lang="en-US" sz="2800" i="1" dirty="0" smtClean="0"/>
              <a:t>m</a:t>
            </a:r>
            <a:r>
              <a:rPr lang="en-US" sz="2800" dirty="0" smtClean="0"/>
              <a:t>-TOR on the market, are more scant</a:t>
            </a:r>
            <a:r>
              <a:rPr lang="en-US" sz="2000" dirty="0" smtClean="0"/>
              <a:t>. 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8115328" cy="5234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i="1" dirty="0" smtClean="0"/>
              <a:t>Acute </a:t>
            </a:r>
            <a:r>
              <a:rPr lang="en-US" i="1" dirty="0" err="1" smtClean="0"/>
              <a:t>vs</a:t>
            </a:r>
            <a:r>
              <a:rPr lang="en-US" i="1" dirty="0" smtClean="0"/>
              <a:t> chronic hyperglycemia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Many patients develop inpatient post-transplantation hyperglycemia, </a:t>
            </a:r>
            <a:r>
              <a:rPr lang="en-US" dirty="0" smtClean="0">
                <a:solidFill>
                  <a:srgbClr val="00B0F0"/>
                </a:solidFill>
              </a:rPr>
              <a:t>afflicting &gt; 80% of patients without pre-transplant diabetes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is currently recommended to differentiate this common phenomenon from that of PTDM – a </a:t>
            </a:r>
            <a:r>
              <a:rPr lang="en-US" dirty="0" smtClean="0">
                <a:solidFill>
                  <a:srgbClr val="00B0F0"/>
                </a:solidFill>
              </a:rPr>
              <a:t>more persistent and chronic insulin-deficient and resistant state</a:t>
            </a:r>
            <a:r>
              <a:rPr lang="en-US" dirty="0" smtClean="0"/>
              <a:t> 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1500174"/>
            <a:ext cx="7772400" cy="4572000"/>
          </a:xfrm>
        </p:spPr>
        <p:txBody>
          <a:bodyPr/>
          <a:lstStyle/>
          <a:p>
            <a:pPr algn="l" rtl="0"/>
            <a:r>
              <a:rPr lang="en-US" dirty="0" smtClean="0"/>
              <a:t>Current guidelines recommends:</a:t>
            </a:r>
            <a:endParaRPr lang="fa-IR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waiting </a:t>
            </a:r>
            <a:r>
              <a:rPr lang="en-US" dirty="0" smtClean="0">
                <a:solidFill>
                  <a:srgbClr val="00B0F0"/>
                </a:solidFill>
              </a:rPr>
              <a:t>for up to 45 days </a:t>
            </a:r>
            <a:r>
              <a:rPr lang="en-US" dirty="0" smtClean="0"/>
              <a:t>post-transplantation before assigning the diagnosis of PTDM,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but recommended treating patients </a:t>
            </a:r>
            <a:r>
              <a:rPr lang="en-US" dirty="0" smtClean="0">
                <a:solidFill>
                  <a:srgbClr val="00B0F0"/>
                </a:solidFill>
              </a:rPr>
              <a:t>with early post-transplant hyperglycemia with insulin therapy</a:t>
            </a:r>
            <a:r>
              <a:rPr lang="en-US" dirty="0" smtClean="0"/>
              <a:t>, especially in the hospital.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329642" cy="523400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i="1" dirty="0" smtClean="0"/>
              <a:t>Chronic Hyperglycemia: Transient/Reversible </a:t>
            </a:r>
            <a:r>
              <a:rPr lang="en-US" i="1" dirty="0" err="1" smtClean="0"/>
              <a:t>vs</a:t>
            </a:r>
            <a:r>
              <a:rPr lang="en-US" i="1" dirty="0" smtClean="0"/>
              <a:t> Persistent </a:t>
            </a:r>
            <a:r>
              <a:rPr lang="en-US" i="1" dirty="0" err="1" smtClean="0"/>
              <a:t>vs</a:t>
            </a:r>
            <a:r>
              <a:rPr lang="en-US" i="1" dirty="0" smtClean="0"/>
              <a:t> Recurrent PTDM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Many patients will have </a:t>
            </a:r>
            <a:r>
              <a:rPr lang="en-US" dirty="0" smtClean="0">
                <a:solidFill>
                  <a:srgbClr val="00B0F0"/>
                </a:solidFill>
              </a:rPr>
              <a:t>improvement of their </a:t>
            </a:r>
            <a:r>
              <a:rPr lang="en-US" dirty="0" err="1" smtClean="0">
                <a:solidFill>
                  <a:srgbClr val="00B0F0"/>
                </a:solidFill>
              </a:rPr>
              <a:t>dysglycemia</a:t>
            </a:r>
            <a:r>
              <a:rPr lang="en-US" dirty="0" smtClean="0">
                <a:solidFill>
                  <a:srgbClr val="00B0F0"/>
                </a:solidFill>
              </a:rPr>
              <a:t> once the dose of immunosuppressive therapies is decreased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Consequently, PTDM has been classified as</a:t>
            </a:r>
          </a:p>
          <a:p>
            <a:pPr algn="l" rtl="0"/>
            <a:r>
              <a:rPr lang="en-US" dirty="0" smtClean="0"/>
              <a:t>early-onset or late-onset, based on the time of diagnosis (</a:t>
            </a:r>
            <a:r>
              <a:rPr lang="en-US" dirty="0" smtClean="0">
                <a:solidFill>
                  <a:srgbClr val="00B0F0"/>
                </a:solidFill>
              </a:rPr>
              <a:t>before or after 3 months</a:t>
            </a:r>
            <a:r>
              <a:rPr lang="en-US" dirty="0" smtClean="0"/>
              <a:t>), or as</a:t>
            </a:r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persistent, recurrent and reversible </a:t>
            </a:r>
            <a:r>
              <a:rPr lang="en-US" dirty="0" smtClean="0"/>
              <a:t>(transient), based on the long-term </a:t>
            </a:r>
            <a:r>
              <a:rPr lang="en-US" dirty="0" smtClean="0">
                <a:solidFill>
                  <a:srgbClr val="0070C0"/>
                </a:solidFill>
              </a:rPr>
              <a:t>clinical evolution.</a:t>
            </a:r>
            <a:endParaRPr lang="fa-I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8043890" cy="544832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Introduction: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Post-Transplantation Diabetes Mellitus (PTDM), formerly known as New Onset Diabetes After Transplantation (NODAT), is one of the most problematic </a:t>
            </a:r>
            <a:r>
              <a:rPr lang="en-US" dirty="0" err="1" smtClean="0"/>
              <a:t>comorbidities</a:t>
            </a:r>
            <a:r>
              <a:rPr lang="en-US" dirty="0" smtClean="0"/>
              <a:t> of solid organ transplantation.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PTDM is associated with </a:t>
            </a:r>
            <a:r>
              <a:rPr lang="en-US" dirty="0" smtClean="0">
                <a:solidFill>
                  <a:srgbClr val="00B0F0"/>
                </a:solidFill>
              </a:rPr>
              <a:t>increased mortality, overall graft failure, rate of acute rejection, infections, major-cardiovascular events </a:t>
            </a:r>
            <a:r>
              <a:rPr lang="en-US" dirty="0" smtClean="0"/>
              <a:t>. and </a:t>
            </a:r>
            <a:r>
              <a:rPr lang="en-US" dirty="0" smtClean="0">
                <a:solidFill>
                  <a:srgbClr val="00B0F0"/>
                </a:solidFill>
              </a:rPr>
              <a:t>earlier onset of diabetes-related </a:t>
            </a:r>
            <a:r>
              <a:rPr lang="en-US" dirty="0" err="1" smtClean="0">
                <a:solidFill>
                  <a:srgbClr val="00B0F0"/>
                </a:solidFill>
              </a:rPr>
              <a:t>microvascular</a:t>
            </a:r>
            <a:r>
              <a:rPr lang="en-US" dirty="0" smtClean="0">
                <a:solidFill>
                  <a:srgbClr val="00B0F0"/>
                </a:solidFill>
              </a:rPr>
              <a:t> complications .</a:t>
            </a:r>
            <a:r>
              <a:rPr lang="en-US" dirty="0" smtClean="0"/>
              <a:t> 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8186766" cy="544832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hyperglycemia management during the inpatient/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-transplant period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Extensive literature supports </a:t>
            </a:r>
            <a:r>
              <a:rPr lang="en-US" dirty="0" smtClean="0">
                <a:solidFill>
                  <a:srgbClr val="00B0F0"/>
                </a:solidFill>
              </a:rPr>
              <a:t>inpatient glucose contro</a:t>
            </a:r>
            <a:r>
              <a:rPr lang="en-US" dirty="0" smtClean="0"/>
              <a:t>l to </a:t>
            </a:r>
            <a:r>
              <a:rPr lang="en-US" dirty="0" smtClean="0">
                <a:solidFill>
                  <a:srgbClr val="00B0F0"/>
                </a:solidFill>
              </a:rPr>
              <a:t>improve hospital-related outcomes and mortality in the general patient population</a:t>
            </a:r>
            <a:r>
              <a:rPr lang="en-US" dirty="0" smtClean="0"/>
              <a:t>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However, the literature is remarkably limited in the transplant population . </a:t>
            </a:r>
            <a:r>
              <a:rPr lang="en-US" dirty="0" smtClean="0">
                <a:solidFill>
                  <a:srgbClr val="0070C0"/>
                </a:solidFill>
              </a:rPr>
              <a:t>Only one </a:t>
            </a:r>
            <a:r>
              <a:rPr lang="en-US" dirty="0" smtClean="0"/>
              <a:t>prospective randomized trial has been published on the acute management of hyperglycemia during the </a:t>
            </a:r>
            <a:r>
              <a:rPr lang="en-US" dirty="0" err="1" smtClean="0"/>
              <a:t>peri</a:t>
            </a:r>
            <a:r>
              <a:rPr lang="en-US" dirty="0" smtClean="0"/>
              <a:t>-transplant period.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714356"/>
            <a:ext cx="8043890" cy="5305444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Hermayer</a:t>
            </a:r>
            <a:r>
              <a:rPr lang="en-US" dirty="0" smtClean="0"/>
              <a:t> et al. showed that </a:t>
            </a:r>
            <a:r>
              <a:rPr lang="en-US" dirty="0" smtClean="0">
                <a:solidFill>
                  <a:srgbClr val="00B0F0"/>
                </a:solidFill>
              </a:rPr>
              <a:t>intensive </a:t>
            </a:r>
            <a:r>
              <a:rPr lang="en-US" dirty="0" err="1" smtClean="0">
                <a:solidFill>
                  <a:srgbClr val="00B0F0"/>
                </a:solidFill>
              </a:rPr>
              <a:t>glycemic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control (blood glucose target of 70-110 mg/dl) compared to standard-of-care (blood glucose target &lt; 180 mg/dl) in </a:t>
            </a:r>
            <a:r>
              <a:rPr lang="en-US" dirty="0" smtClean="0">
                <a:solidFill>
                  <a:srgbClr val="00B0F0"/>
                </a:solidFill>
              </a:rPr>
              <a:t>the immediate 3-day-posttransplant  </a:t>
            </a:r>
            <a:r>
              <a:rPr lang="en-US" dirty="0" smtClean="0">
                <a:solidFill>
                  <a:srgbClr val="002060"/>
                </a:solidFill>
              </a:rPr>
              <a:t>peri</a:t>
            </a:r>
            <a:r>
              <a:rPr lang="en-US" dirty="0" smtClean="0"/>
              <a:t>od was </a:t>
            </a:r>
            <a:r>
              <a:rPr lang="en-US" dirty="0" smtClean="0">
                <a:solidFill>
                  <a:srgbClr val="00B0F0"/>
                </a:solidFill>
              </a:rPr>
              <a:t>associated with: 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increased incidence of graft rejections </a:t>
            </a:r>
            <a:r>
              <a:rPr lang="en-US" dirty="0" smtClean="0"/>
              <a:t>(p=0.012), </a:t>
            </a:r>
          </a:p>
          <a:p>
            <a:pPr algn="l" rtl="0"/>
            <a:r>
              <a:rPr lang="en-US" dirty="0" smtClean="0"/>
              <a:t>delayed graft function (18% </a:t>
            </a:r>
            <a:r>
              <a:rPr lang="en-US" dirty="0" err="1" smtClean="0"/>
              <a:t>vs</a:t>
            </a:r>
            <a:r>
              <a:rPr lang="en-US" dirty="0" smtClean="0"/>
              <a:t> 24%, p=0.46) </a:t>
            </a:r>
          </a:p>
          <a:p>
            <a:pPr algn="l" rtl="0"/>
            <a:r>
              <a:rPr lang="en-US" dirty="0" smtClean="0"/>
              <a:t>and more hypoglycemic events (p=0.08) in kidney transplant recipients.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This study, however, only included </a:t>
            </a:r>
            <a:r>
              <a:rPr lang="en-US" dirty="0" smtClean="0">
                <a:solidFill>
                  <a:srgbClr val="00B0F0"/>
                </a:solidFill>
              </a:rPr>
              <a:t>patients with </a:t>
            </a:r>
            <a:r>
              <a:rPr lang="en-US" dirty="0" err="1" smtClean="0">
                <a:solidFill>
                  <a:srgbClr val="00B0F0"/>
                </a:solidFill>
              </a:rPr>
              <a:t>pretransplant</a:t>
            </a:r>
            <a:r>
              <a:rPr lang="en-US" dirty="0" smtClean="0">
                <a:solidFill>
                  <a:srgbClr val="00B0F0"/>
                </a:solidFill>
              </a:rPr>
              <a:t> diabetes 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8186766" cy="537688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retrospective study of 92 heart transplant recipients, 28% of whom had preexisting DM, who were managed with insulin in the early post-transplant period was recently published.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authors reported their experience using a standardized insulin infusion protocol while in the intensive care unit (ICU) and a basal-bolus insulin regimen, with a target fasting blood glucose of 80-110 mg/dl. </a:t>
            </a:r>
            <a:r>
              <a:rPr lang="en-US" dirty="0" smtClean="0">
                <a:solidFill>
                  <a:srgbClr val="00B0F0"/>
                </a:solidFill>
              </a:rPr>
              <a:t>There were no significant differences in blood glucose, 30-day all-cause mortality, ICU length-of-stay, rejection episodes, 30- day readmission rate between patients with preexisting DM and those who were newly experiencing hyperglycemia.</a:t>
            </a:r>
            <a:r>
              <a:rPr lang="en-US" dirty="0" smtClean="0"/>
              <a:t> However, the rates of moderate hypoglycemia (40-69 mg/dl) were </a:t>
            </a:r>
            <a:r>
              <a:rPr lang="en-US" dirty="0" smtClean="0">
                <a:solidFill>
                  <a:srgbClr val="00B0F0"/>
                </a:solidFill>
              </a:rPr>
              <a:t>19% when using insulin infusion protocols and 27% while on</a:t>
            </a:r>
            <a:r>
              <a:rPr lang="en-US" dirty="0" smtClean="0"/>
              <a:t> the subcutaneous basal-bolus regimen 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186766" cy="551975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err="1" smtClean="0"/>
              <a:t>Hypoglycaemia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Hypoglycaemic</a:t>
            </a:r>
            <a:r>
              <a:rPr lang="en-US" dirty="0" smtClean="0"/>
              <a:t> episodes are detrimental in patients with </a:t>
            </a:r>
            <a:r>
              <a:rPr lang="en-US" dirty="0" smtClean="0">
                <a:solidFill>
                  <a:srgbClr val="00B0F0"/>
                </a:solidFill>
              </a:rPr>
              <a:t>advanced arteriosclerosis</a:t>
            </a:r>
            <a:r>
              <a:rPr lang="en-US" dirty="0" smtClean="0"/>
              <a:t>, and in some cases, </a:t>
            </a:r>
            <a:r>
              <a:rPr lang="en-US" dirty="0" smtClean="0">
                <a:solidFill>
                  <a:srgbClr val="00B0F0"/>
                </a:solidFill>
              </a:rPr>
              <a:t>asymptomatic coronary artery disease,</a:t>
            </a:r>
            <a:r>
              <a:rPr lang="en-US" dirty="0" smtClean="0"/>
              <a:t> and </a:t>
            </a:r>
            <a:r>
              <a:rPr lang="en-US" dirty="0" err="1" smtClean="0"/>
              <a:t>hypoglycaemic</a:t>
            </a:r>
            <a:r>
              <a:rPr lang="en-US" dirty="0" smtClean="0"/>
              <a:t> episodes are common in patients with </a:t>
            </a:r>
            <a:r>
              <a:rPr lang="en-US" dirty="0" err="1" smtClean="0"/>
              <a:t>uraemia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the absence of renal failure, the kidneys contribute </a:t>
            </a:r>
            <a:r>
              <a:rPr lang="en-US" dirty="0" smtClean="0">
                <a:solidFill>
                  <a:srgbClr val="00B0F0"/>
                </a:solidFill>
              </a:rPr>
              <a:t>50% of total </a:t>
            </a:r>
            <a:r>
              <a:rPr lang="en-US" dirty="0" err="1" smtClean="0">
                <a:solidFill>
                  <a:srgbClr val="00B0F0"/>
                </a:solidFill>
              </a:rPr>
              <a:t>gluconeogenesis</a:t>
            </a:r>
            <a:r>
              <a:rPr lang="en-US" dirty="0" smtClean="0"/>
              <a:t>, which </a:t>
            </a:r>
            <a:r>
              <a:rPr lang="en-US" dirty="0" smtClean="0">
                <a:solidFill>
                  <a:srgbClr val="00B0F0"/>
                </a:solidFill>
              </a:rPr>
              <a:t>equates to 25% of total endogenous glucose production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err="1" smtClean="0"/>
              <a:t>Hypoglycaemia</a:t>
            </a:r>
            <a:r>
              <a:rPr lang="en-US" dirty="0" smtClean="0"/>
              <a:t> might also cause lengthening of the QT interval observed by echocardiography and induce pro-arrhythmic </a:t>
            </a:r>
            <a:r>
              <a:rPr lang="en-US" dirty="0" err="1" smtClean="0"/>
              <a:t>repolarization</a:t>
            </a:r>
            <a:r>
              <a:rPr lang="en-US" dirty="0" smtClean="0"/>
              <a:t> changes.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8186766" cy="544832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Based on the available but limited information, </a:t>
            </a:r>
            <a:r>
              <a:rPr lang="en-US" dirty="0" err="1" smtClean="0"/>
              <a:t>glycemic</a:t>
            </a:r>
            <a:r>
              <a:rPr lang="en-US" dirty="0" smtClean="0"/>
              <a:t> targets of 140-180 mg/dl (with a lower target of 110-140 mg/dl for selected patients at a </a:t>
            </a:r>
            <a:r>
              <a:rPr lang="en-US" dirty="0" smtClean="0">
                <a:solidFill>
                  <a:srgbClr val="00B0F0"/>
                </a:solidFill>
              </a:rPr>
              <a:t>lower risk </a:t>
            </a:r>
            <a:r>
              <a:rPr lang="en-US" dirty="0" smtClean="0"/>
              <a:t>of hypoglycemia) seem reasonable for </a:t>
            </a:r>
            <a:r>
              <a:rPr lang="en-US" dirty="0" smtClean="0">
                <a:solidFill>
                  <a:srgbClr val="00B0F0"/>
                </a:solidFill>
              </a:rPr>
              <a:t>critically ill patients</a:t>
            </a:r>
            <a:r>
              <a:rPr lang="en-US" dirty="0" smtClean="0"/>
              <a:t>, as </a:t>
            </a:r>
            <a:r>
              <a:rPr lang="en-US" dirty="0" smtClean="0">
                <a:solidFill>
                  <a:srgbClr val="00B0F0"/>
                </a:solidFill>
              </a:rPr>
              <a:t>generally recommended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For non-critically ill patients</a:t>
            </a:r>
            <a:r>
              <a:rPr lang="en-US" dirty="0" smtClean="0"/>
              <a:t>, a target pre-meal blood glucose &lt;140 mg/dl and random blood glucose &lt; 180 mg/dl is </a:t>
            </a:r>
            <a:r>
              <a:rPr lang="en-US" dirty="0" err="1" smtClean="0"/>
              <a:t>recommende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1142984"/>
            <a:ext cx="7829576" cy="4876816"/>
          </a:xfrm>
        </p:spPr>
        <p:txBody>
          <a:bodyPr/>
          <a:lstStyle/>
          <a:p>
            <a:pPr algn="l" rtl="0"/>
            <a:r>
              <a:rPr lang="en-US" dirty="0" smtClean="0"/>
              <a:t>Wide and abrupt changes in </a:t>
            </a:r>
            <a:r>
              <a:rPr lang="en-US" dirty="0" err="1" smtClean="0"/>
              <a:t>glycemia</a:t>
            </a:r>
            <a:r>
              <a:rPr lang="en-US" dirty="0" smtClean="0"/>
              <a:t> can occur during these periods, requiring daily evaluation of the insulin regimen.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Several factors such as </a:t>
            </a:r>
            <a:r>
              <a:rPr lang="en-US" dirty="0" smtClean="0">
                <a:solidFill>
                  <a:srgbClr val="00B0F0"/>
                </a:solidFill>
              </a:rPr>
              <a:t>nutrition, pain, infection and steroid dose</a:t>
            </a:r>
            <a:r>
              <a:rPr lang="en-US" dirty="0" smtClean="0"/>
              <a:t> may drastically change during this period, influencing the insulin doses.</a:t>
            </a:r>
            <a:endParaRPr lang="fa-IR" dirty="0" smtClean="0"/>
          </a:p>
          <a:p>
            <a:pPr algn="l" rtl="0"/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401080" cy="523400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There are no studies specifically addressing whether early insulin therapy is better than non-insulin agents in this population. However, a recent pilot study by </a:t>
            </a:r>
            <a:r>
              <a:rPr lang="en-US" dirty="0" err="1" smtClean="0"/>
              <a:t>Hecking</a:t>
            </a:r>
            <a:r>
              <a:rPr lang="en-US" dirty="0" smtClean="0"/>
              <a:t> et al suggested </a:t>
            </a:r>
            <a:r>
              <a:rPr lang="en-US" dirty="0" smtClean="0">
                <a:solidFill>
                  <a:srgbClr val="00B0F0"/>
                </a:solidFill>
              </a:rPr>
              <a:t>that early basal insulin reduces the risk of PTDM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authors suggested that </a:t>
            </a:r>
            <a:r>
              <a:rPr lang="en-US" dirty="0" smtClean="0">
                <a:solidFill>
                  <a:srgbClr val="00B0F0"/>
                </a:solidFill>
              </a:rPr>
              <a:t>early exogenous insulin supplementation might prevent beta-cell exhaustion </a:t>
            </a:r>
            <a:r>
              <a:rPr lang="en-US" dirty="0" smtClean="0"/>
              <a:t>while it’s exposed to the toxic effects of </a:t>
            </a:r>
            <a:r>
              <a:rPr lang="en-US" dirty="0" err="1" smtClean="0"/>
              <a:t>immunosuppressants</a:t>
            </a:r>
            <a:r>
              <a:rPr lang="en-US" dirty="0" smtClean="0"/>
              <a:t> and inflammatory stress 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714356"/>
            <a:ext cx="7972452" cy="530544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Insulin is the preferred agent </a:t>
            </a:r>
            <a:r>
              <a:rPr lang="en-US" dirty="0" smtClean="0"/>
              <a:t>during the immediate and early post-transplant period, particularly during acute illness or when high doses of corticosteroids or CNIs are used.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Oral agents with low risk for hypoglycemia such as DDP-4 inhibitors and </a:t>
            </a:r>
            <a:r>
              <a:rPr lang="en-US" dirty="0" err="1" smtClean="0">
                <a:solidFill>
                  <a:srgbClr val="00B0F0"/>
                </a:solidFill>
              </a:rPr>
              <a:t>meglitinides</a:t>
            </a:r>
            <a:r>
              <a:rPr lang="en-US" dirty="0" smtClean="0">
                <a:solidFill>
                  <a:srgbClr val="00B0F0"/>
                </a:solidFill>
              </a:rPr>
              <a:t> - particularly in patients with renal dysfunction - might be </a:t>
            </a:r>
            <a:r>
              <a:rPr lang="en-US" dirty="0" smtClean="0">
                <a:solidFill>
                  <a:srgbClr val="FF0000"/>
                </a:solidFill>
              </a:rPr>
              <a:t>more appropriate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after the immediate post-transplant/stress response period or hospitalization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pPr algn="l" rtl="0">
              <a:buNone/>
            </a:pPr>
            <a:endParaRPr lang="fa-IR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186766" cy="5734072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Chronic Hyperglycemia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00B0F0"/>
                </a:solidFill>
              </a:rPr>
              <a:t>insufficient evidence </a:t>
            </a:r>
            <a:r>
              <a:rPr lang="en-US" sz="2400" dirty="0" smtClean="0"/>
              <a:t>to recommend a first </a:t>
            </a:r>
            <a:r>
              <a:rPr lang="en-US" sz="2400" dirty="0" smtClean="0">
                <a:solidFill>
                  <a:srgbClr val="00B0F0"/>
                </a:solidFill>
              </a:rPr>
              <a:t>choice agent </a:t>
            </a:r>
            <a:r>
              <a:rPr lang="en-US" sz="2400" dirty="0" smtClean="0"/>
              <a:t>for chronic hyperglycemia in these patients. Special consideration should be given to the side effect.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profile as well as the effectiveness of each agent in achieving </a:t>
            </a:r>
            <a:r>
              <a:rPr lang="en-US" sz="2400" dirty="0" err="1" smtClean="0"/>
              <a:t>glycemic</a:t>
            </a:r>
            <a:r>
              <a:rPr lang="en-US" sz="2400" dirty="0" smtClean="0"/>
              <a:t> targets, drug interactions and medication cost.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smtClean="0"/>
              <a:t> There is extensive evidence of the </a:t>
            </a:r>
            <a:r>
              <a:rPr lang="en-US" sz="2400" dirty="0" smtClean="0">
                <a:solidFill>
                  <a:srgbClr val="00B0F0"/>
                </a:solidFill>
              </a:rPr>
              <a:t>benefits of long-term </a:t>
            </a:r>
            <a:r>
              <a:rPr lang="en-US" sz="2400" dirty="0" err="1" smtClean="0">
                <a:solidFill>
                  <a:srgbClr val="00B0F0"/>
                </a:solidFill>
              </a:rPr>
              <a:t>glycemia</a:t>
            </a:r>
            <a:r>
              <a:rPr lang="en-US" sz="2400" dirty="0" smtClean="0">
                <a:solidFill>
                  <a:srgbClr val="00B0F0"/>
                </a:solidFill>
              </a:rPr>
              <a:t> control in preventing </a:t>
            </a:r>
            <a:r>
              <a:rPr lang="en-US" sz="2400" dirty="0" err="1" smtClean="0">
                <a:solidFill>
                  <a:srgbClr val="00B0F0"/>
                </a:solidFill>
              </a:rPr>
              <a:t>microvascular</a:t>
            </a:r>
            <a:r>
              <a:rPr lang="en-US" sz="2400" dirty="0" smtClean="0">
                <a:solidFill>
                  <a:srgbClr val="00B0F0"/>
                </a:solidFill>
              </a:rPr>
              <a:t> and </a:t>
            </a:r>
            <a:r>
              <a:rPr lang="en-US" sz="2400" dirty="0" err="1" smtClean="0">
                <a:solidFill>
                  <a:srgbClr val="00B0F0"/>
                </a:solidFill>
              </a:rPr>
              <a:t>macrovascular</a:t>
            </a:r>
            <a:r>
              <a:rPr lang="en-US" sz="2400" dirty="0" smtClean="0">
                <a:solidFill>
                  <a:srgbClr val="00B0F0"/>
                </a:solidFill>
              </a:rPr>
              <a:t> complications </a:t>
            </a:r>
            <a:r>
              <a:rPr lang="en-US" sz="2400" dirty="0" smtClean="0"/>
              <a:t>in the general diabetes population . 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8043890" cy="4948254"/>
          </a:xfrm>
        </p:spPr>
        <p:txBody>
          <a:bodyPr/>
          <a:lstStyle/>
          <a:p>
            <a:pPr algn="l" rtl="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Glucose-lowering treatment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Glucose-lowering therapy in PTDM involves three approaches: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lifestyle intervention, </a:t>
            </a:r>
          </a:p>
          <a:p>
            <a:pPr algn="l" rtl="0"/>
            <a:r>
              <a:rPr lang="en-US" dirty="0" smtClean="0"/>
              <a:t>changes in the immunosuppressive regimen</a:t>
            </a:r>
          </a:p>
          <a:p>
            <a:pPr algn="l" rtl="0"/>
            <a:r>
              <a:rPr lang="en-US" dirty="0" smtClean="0"/>
              <a:t>initiation of glucose-lowering treatment</a:t>
            </a:r>
            <a:endParaRPr lang="fa-I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939784"/>
          </a:xfr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INCIDENCE AND IMPACT OF NODAT IN RENAL TRANSPLANT PATIENTS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715436" cy="51435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reported incidence of NODAT greatly depends on </a:t>
            </a:r>
            <a:r>
              <a:rPr lang="en-US" dirty="0" smtClean="0">
                <a:solidFill>
                  <a:srgbClr val="00B0F0"/>
                </a:solidFill>
              </a:rPr>
              <a:t>the length of follow-up, diagnostic criteria, and </a:t>
            </a:r>
            <a:r>
              <a:rPr lang="en-US" dirty="0" err="1" smtClean="0">
                <a:solidFill>
                  <a:srgbClr val="00B0F0"/>
                </a:solidFill>
              </a:rPr>
              <a:t>immunosuppression</a:t>
            </a:r>
            <a:r>
              <a:rPr lang="en-US" dirty="0" smtClean="0">
                <a:solidFill>
                  <a:srgbClr val="00B0F0"/>
                </a:solidFill>
              </a:rPr>
              <a:t> regimen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true incremental incidence of diabetes occurs mainly during the </a:t>
            </a:r>
            <a:r>
              <a:rPr lang="en-US" dirty="0" smtClean="0">
                <a:solidFill>
                  <a:srgbClr val="00B0F0"/>
                </a:solidFill>
              </a:rPr>
              <a:t>first 6 months </a:t>
            </a:r>
            <a:r>
              <a:rPr lang="en-US" dirty="0" err="1" smtClean="0"/>
              <a:t>posttransplantation</a:t>
            </a:r>
            <a:r>
              <a:rPr lang="en-US" dirty="0" smtClean="0"/>
              <a:t>, when patients are treated with high doses of </a:t>
            </a:r>
            <a:r>
              <a:rPr lang="en-US" dirty="0" err="1" smtClean="0"/>
              <a:t>immunosuppression</a:t>
            </a:r>
            <a:r>
              <a:rPr lang="en-US" dirty="0" smtClean="0"/>
              <a:t>. After 6 months, the annual incidence of diabetes </a:t>
            </a:r>
            <a:r>
              <a:rPr lang="en-US" dirty="0" smtClean="0">
                <a:solidFill>
                  <a:srgbClr val="00B0F0"/>
                </a:solidFill>
              </a:rPr>
              <a:t>is similar to that observed in patients on the waiting list (∼6% per year)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Thus, late-onset cases of NODAT may be difficult to distinguish from genuine cases of type 2 diabetes.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most accurate incidence of NODAT under </a:t>
            </a:r>
            <a:r>
              <a:rPr lang="en-US" dirty="0" err="1" smtClean="0"/>
              <a:t>calcineurin</a:t>
            </a:r>
            <a:r>
              <a:rPr lang="en-US" dirty="0" smtClean="0"/>
              <a:t> inhibitor (CNI) therapy is provided by the prospective study of </a:t>
            </a:r>
            <a:r>
              <a:rPr lang="en-US" dirty="0" err="1" smtClean="0"/>
              <a:t>Vincenti</a:t>
            </a:r>
            <a:r>
              <a:rPr lang="en-US" dirty="0" smtClean="0"/>
              <a:t> et al.  reporting an incidence of </a:t>
            </a:r>
            <a:r>
              <a:rPr lang="en-US" dirty="0" smtClean="0">
                <a:solidFill>
                  <a:srgbClr val="00B0F0"/>
                </a:solidFill>
              </a:rPr>
              <a:t>NODAT reaching 20.5% within the first 6 months </a:t>
            </a:r>
            <a:r>
              <a:rPr lang="en-US" dirty="0" err="1" smtClean="0">
                <a:solidFill>
                  <a:srgbClr val="00B0F0"/>
                </a:solidFill>
              </a:rPr>
              <a:t>postrenal</a:t>
            </a:r>
            <a:r>
              <a:rPr lang="en-US" dirty="0" smtClean="0">
                <a:solidFill>
                  <a:srgbClr val="00B0F0"/>
                </a:solidFill>
              </a:rPr>
              <a:t> transplantation.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573407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General measures: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Transplant recipients have a tendency to </a:t>
            </a:r>
            <a:r>
              <a:rPr lang="en-US" dirty="0" smtClean="0">
                <a:solidFill>
                  <a:srgbClr val="00B0F0"/>
                </a:solidFill>
              </a:rPr>
              <a:t>gain weight </a:t>
            </a:r>
            <a:r>
              <a:rPr lang="en-US" dirty="0" smtClean="0"/>
              <a:t>after transplantation. </a:t>
            </a:r>
            <a:r>
              <a:rPr lang="en-US" dirty="0" smtClean="0">
                <a:solidFill>
                  <a:srgbClr val="00B0F0"/>
                </a:solidFill>
              </a:rPr>
              <a:t>Obesity</a:t>
            </a:r>
            <a:r>
              <a:rPr lang="en-US" dirty="0" smtClean="0"/>
              <a:t> is associated with increased risk for development of PTDM and worse transplant-related outcomes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</a:t>
            </a:r>
            <a:r>
              <a:rPr lang="en-US" dirty="0" smtClean="0">
                <a:solidFill>
                  <a:srgbClr val="00B0F0"/>
                </a:solidFill>
              </a:rPr>
              <a:t>healthy diet and regular exercise </a:t>
            </a:r>
            <a:r>
              <a:rPr lang="en-US" dirty="0" smtClean="0"/>
              <a:t>is encouraged.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. A randomized control trial in kidney transplant recipients studied the effect of </a:t>
            </a:r>
            <a:r>
              <a:rPr lang="en-US" dirty="0" smtClean="0">
                <a:solidFill>
                  <a:srgbClr val="00B0F0"/>
                </a:solidFill>
              </a:rPr>
              <a:t>an </a:t>
            </a:r>
            <a:r>
              <a:rPr lang="en-US" dirty="0" err="1" smtClean="0">
                <a:solidFill>
                  <a:srgbClr val="00B0F0"/>
                </a:solidFill>
              </a:rPr>
              <a:t>immunomodulatory</a:t>
            </a:r>
            <a:r>
              <a:rPr lang="en-US" dirty="0" smtClean="0">
                <a:solidFill>
                  <a:srgbClr val="00B0F0"/>
                </a:solidFill>
              </a:rPr>
              <a:t> diet, rich in omega-3 and omega-9 fatty acids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Patients who received </a:t>
            </a:r>
            <a:r>
              <a:rPr lang="en-US" dirty="0" smtClean="0">
                <a:solidFill>
                  <a:srgbClr val="00B0F0"/>
                </a:solidFill>
              </a:rPr>
              <a:t>L-</a:t>
            </a:r>
            <a:r>
              <a:rPr lang="en-US" dirty="0" err="1" smtClean="0">
                <a:solidFill>
                  <a:srgbClr val="00B0F0"/>
                </a:solidFill>
              </a:rPr>
              <a:t>arginine</a:t>
            </a:r>
            <a:r>
              <a:rPr lang="en-US" dirty="0" smtClean="0">
                <a:solidFill>
                  <a:srgbClr val="00B0F0"/>
                </a:solidFill>
              </a:rPr>
              <a:t> supplements and canola oil </a:t>
            </a:r>
            <a:r>
              <a:rPr lang="en-US" dirty="0" smtClean="0"/>
              <a:t>had </a:t>
            </a:r>
            <a:r>
              <a:rPr lang="en-US" dirty="0" smtClean="0">
                <a:solidFill>
                  <a:srgbClr val="00B050"/>
                </a:solidFill>
              </a:rPr>
              <a:t>decreased rejection rates, CNIs toxicity and lower incidence of PTDM 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258204" cy="544832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Intensive life-style modifications (</a:t>
            </a:r>
            <a:r>
              <a:rPr lang="en-US" sz="3200" dirty="0" smtClean="0">
                <a:solidFill>
                  <a:srgbClr val="00B0F0"/>
                </a:solidFill>
              </a:rPr>
              <a:t>dietitian referral, exercise program, weight loss advice</a:t>
            </a:r>
            <a:r>
              <a:rPr lang="en-US" sz="3200" dirty="0" smtClean="0"/>
              <a:t>) resulted in </a:t>
            </a:r>
            <a:r>
              <a:rPr lang="en-US" sz="3200" dirty="0" smtClean="0">
                <a:solidFill>
                  <a:srgbClr val="00B0F0"/>
                </a:solidFill>
              </a:rPr>
              <a:t>15% improvement </a:t>
            </a:r>
            <a:r>
              <a:rPr lang="en-US" sz="3200" dirty="0" smtClean="0"/>
              <a:t>of post-</a:t>
            </a:r>
            <a:r>
              <a:rPr lang="en-US" sz="3200" dirty="0" err="1" smtClean="0"/>
              <a:t>prandial</a:t>
            </a:r>
            <a:r>
              <a:rPr lang="en-US" sz="3200" dirty="0" smtClean="0"/>
              <a:t> glucose based on oral-glucose tolerance test (OGTT) in renal transplant recipients with impaired glucose tolerance (IGT) (n: 25) and PTDM (n: 7</a:t>
            </a:r>
            <a:r>
              <a:rPr lang="en-US" sz="3200" dirty="0" smtClean="0"/>
              <a:t>).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286544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Glucose-lowering therapy must be compatible with :</a:t>
            </a:r>
          </a:p>
          <a:p>
            <a:pPr algn="l" rtl="0"/>
            <a:endParaRPr lang="en-US" sz="32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3200" dirty="0" smtClean="0"/>
              <a:t>immunosuppressant agents,</a:t>
            </a:r>
          </a:p>
          <a:p>
            <a:pPr algn="l" rtl="0"/>
            <a:r>
              <a:rPr lang="en-US" sz="3200" dirty="0" smtClean="0"/>
              <a:t> reduced </a:t>
            </a:r>
            <a:r>
              <a:rPr lang="en-US" sz="3200" dirty="0" err="1" smtClean="0"/>
              <a:t>glomerular</a:t>
            </a:r>
            <a:r>
              <a:rPr lang="en-US" sz="3200" dirty="0" smtClean="0"/>
              <a:t> filtration rate (GFR)</a:t>
            </a:r>
          </a:p>
          <a:p>
            <a:pPr algn="l" rtl="0"/>
            <a:r>
              <a:rPr lang="en-US" sz="3200" dirty="0" smtClean="0"/>
              <a:t> and severe arteriosclerosis </a:t>
            </a:r>
          </a:p>
          <a:p>
            <a:pPr algn="l" rtl="0"/>
            <a:r>
              <a:rPr lang="en-US" sz="3200" dirty="0" smtClean="0"/>
              <a:t>elicit weight gain.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 Such therapy should not place the patient at risk by inducing </a:t>
            </a:r>
            <a:r>
              <a:rPr lang="en-US" sz="3200" dirty="0" err="1" smtClean="0">
                <a:solidFill>
                  <a:srgbClr val="00B0F0"/>
                </a:solidFill>
              </a:rPr>
              <a:t>hypoglycaemic</a:t>
            </a:r>
            <a:r>
              <a:rPr lang="en-US" sz="3200" dirty="0" smtClean="0">
                <a:solidFill>
                  <a:srgbClr val="00B0F0"/>
                </a:solidFill>
              </a:rPr>
              <a:t> episodes </a:t>
            </a:r>
            <a:r>
              <a:rPr lang="en-US" sz="3200" dirty="0" smtClean="0"/>
              <a:t>or </a:t>
            </a:r>
            <a:r>
              <a:rPr lang="en-US" sz="3200" dirty="0" smtClean="0">
                <a:solidFill>
                  <a:srgbClr val="00B0F0"/>
                </a:solidFill>
              </a:rPr>
              <a:t>exacerbating renal function </a:t>
            </a:r>
            <a:r>
              <a:rPr lang="en-US" sz="3200" dirty="0" smtClean="0"/>
              <a:t>owing to adverse gastrointestinal effects with </a:t>
            </a:r>
            <a:r>
              <a:rPr lang="en-US" sz="3200" dirty="0" err="1" smtClean="0"/>
              <a:t>hypovolaemia</a:t>
            </a:r>
            <a:r>
              <a:rPr lang="en-US" sz="3200" dirty="0" smtClean="0"/>
              <a:t>. </a:t>
            </a:r>
          </a:p>
          <a:p>
            <a:pPr algn="l" rtl="0">
              <a:buNone/>
            </a:pPr>
            <a:endParaRPr lang="en-US" sz="3200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785794"/>
            <a:ext cx="8043890" cy="5234006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sz="3200" dirty="0" smtClean="0"/>
              <a:t>Short-term use of the </a:t>
            </a:r>
            <a:r>
              <a:rPr lang="en-US" sz="3200" dirty="0" smtClean="0">
                <a:solidFill>
                  <a:srgbClr val="00B0F0"/>
                </a:solidFill>
              </a:rPr>
              <a:t>DPP‑4 inhibitors </a:t>
            </a:r>
            <a:r>
              <a:rPr lang="en-US" sz="3200" dirty="0" err="1" smtClean="0">
                <a:solidFill>
                  <a:srgbClr val="00B0F0"/>
                </a:solidFill>
              </a:rPr>
              <a:t>sitagliptin</a:t>
            </a:r>
            <a:r>
              <a:rPr lang="en-US" sz="3200" dirty="0" smtClean="0">
                <a:solidFill>
                  <a:srgbClr val="00B0F0"/>
                </a:solidFill>
              </a:rPr>
              <a:t> and </a:t>
            </a:r>
            <a:r>
              <a:rPr lang="en-US" sz="3200" dirty="0" err="1" smtClean="0">
                <a:solidFill>
                  <a:srgbClr val="00B0F0"/>
                </a:solidFill>
              </a:rPr>
              <a:t>vildagliptin</a:t>
            </a:r>
            <a:r>
              <a:rPr lang="en-US" sz="3200" dirty="0" smtClean="0">
                <a:solidFill>
                  <a:srgbClr val="00B0F0"/>
                </a:solidFill>
              </a:rPr>
              <a:t>, </a:t>
            </a:r>
            <a:r>
              <a:rPr lang="en-US" sz="3200" dirty="0" smtClean="0"/>
              <a:t>as well as </a:t>
            </a:r>
            <a:r>
              <a:rPr lang="en-US" sz="3200" dirty="0" err="1" smtClean="0"/>
              <a:t>glinides</a:t>
            </a:r>
            <a:r>
              <a:rPr lang="en-US" sz="3200" dirty="0" smtClean="0"/>
              <a:t> have been shown to be safe and effective in small clinical trials</a:t>
            </a:r>
          </a:p>
          <a:p>
            <a:pPr algn="l" rtl="0">
              <a:buNone/>
            </a:pPr>
            <a:endParaRPr lang="fa-IR" sz="3200" dirty="0" smtClean="0"/>
          </a:p>
          <a:p>
            <a:pPr algn="l" rtl="0"/>
            <a:r>
              <a:rPr lang="en-US" sz="3200" dirty="0" smtClean="0"/>
              <a:t>The use </a:t>
            </a:r>
            <a:r>
              <a:rPr lang="en-US" sz="3200" dirty="0" smtClean="0">
                <a:solidFill>
                  <a:srgbClr val="00B0F0"/>
                </a:solidFill>
              </a:rPr>
              <a:t>of GLP‑1 analogues, SGLT2 inhibitors, and </a:t>
            </a:r>
            <a:r>
              <a:rPr lang="en-US" sz="3200" dirty="0" err="1" smtClean="0">
                <a:solidFill>
                  <a:srgbClr val="00B0F0"/>
                </a:solidFill>
              </a:rPr>
              <a:t>metformin</a:t>
            </a:r>
            <a:r>
              <a:rPr lang="en-US" sz="3200" dirty="0" smtClean="0">
                <a:solidFill>
                  <a:srgbClr val="00B0F0"/>
                </a:solidFill>
              </a:rPr>
              <a:t> at GFR &lt;60 ml/min/1.73 m2 </a:t>
            </a:r>
            <a:r>
              <a:rPr lang="en-US" sz="3200" dirty="0" smtClean="0"/>
              <a:t>needs to be explored among patients with PTDM</a:t>
            </a:r>
            <a:endParaRPr lang="fa-IR" sz="32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972452" cy="5448320"/>
          </a:xfrm>
        </p:spPr>
        <p:txBody>
          <a:bodyPr>
            <a:noAutofit/>
          </a:bodyPr>
          <a:lstStyle/>
          <a:p>
            <a:pPr algn="l" rtl="0">
              <a:buNone/>
            </a:pPr>
            <a:r>
              <a:rPr lang="en-US" sz="2800" b="1" dirty="0" smtClean="0"/>
              <a:t>immunosuppressive agents: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The usual immunosuppressive regimen in most organ transplant recipients is a </a:t>
            </a:r>
            <a:r>
              <a:rPr lang="en-US" sz="2800" dirty="0" smtClean="0">
                <a:solidFill>
                  <a:srgbClr val="00B0F0"/>
                </a:solidFill>
              </a:rPr>
              <a:t>triple combination</a:t>
            </a:r>
            <a:r>
              <a:rPr lang="en-US" sz="2800" dirty="0" smtClean="0"/>
              <a:t> of :</a:t>
            </a:r>
          </a:p>
          <a:p>
            <a:pPr algn="l" rtl="0">
              <a:buNone/>
            </a:pPr>
            <a:r>
              <a:rPr lang="en-US" sz="2800" dirty="0" smtClean="0"/>
              <a:t> </a:t>
            </a:r>
          </a:p>
          <a:p>
            <a:pPr algn="l" rtl="0"/>
            <a:r>
              <a:rPr lang="en-US" sz="2800" dirty="0" err="1" smtClean="0"/>
              <a:t>glucocorticosteroid</a:t>
            </a:r>
            <a:r>
              <a:rPr lang="en-US" sz="2800" dirty="0" smtClean="0"/>
              <a:t> (for example, </a:t>
            </a:r>
            <a:r>
              <a:rPr lang="en-US" sz="2800" dirty="0" err="1" smtClean="0"/>
              <a:t>prednisolone</a:t>
            </a:r>
            <a:r>
              <a:rPr lang="en-US" sz="2800" dirty="0" smtClean="0"/>
              <a:t>), </a:t>
            </a:r>
          </a:p>
          <a:p>
            <a:pPr algn="l" rtl="0"/>
            <a:r>
              <a:rPr lang="en-US" sz="2800" dirty="0" smtClean="0"/>
              <a:t> CNI</a:t>
            </a:r>
          </a:p>
          <a:p>
            <a:pPr algn="l" rtl="0"/>
            <a:r>
              <a:rPr lang="en-US" sz="2800" dirty="0" err="1" smtClean="0"/>
              <a:t>antiproliferative</a:t>
            </a:r>
            <a:r>
              <a:rPr lang="en-US" sz="2800" dirty="0" smtClean="0"/>
              <a:t> agent (for example, </a:t>
            </a:r>
            <a:r>
              <a:rPr lang="en-US" sz="2800" dirty="0" err="1" smtClean="0"/>
              <a:t>mycophenolate</a:t>
            </a:r>
            <a:r>
              <a:rPr lang="en-US" sz="2800" dirty="0" smtClean="0"/>
              <a:t> acid). </a:t>
            </a:r>
          </a:p>
          <a:p>
            <a:pPr algn="l" rtl="0"/>
            <a:endParaRPr lang="en-US" sz="2800" dirty="0" smtClean="0"/>
          </a:p>
          <a:p>
            <a:pPr algn="l" rtl="0">
              <a:buNone/>
            </a:pPr>
            <a:r>
              <a:rPr lang="en-US" sz="2800" dirty="0" smtClean="0"/>
              <a:t>.</a:t>
            </a:r>
            <a:endParaRPr lang="fa-IR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785794"/>
            <a:ext cx="8043890" cy="523400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Previous</a:t>
            </a:r>
            <a:r>
              <a:rPr lang="en-US" dirty="0" smtClean="0"/>
              <a:t> guidelines for </a:t>
            </a:r>
            <a:r>
              <a:rPr lang="en-US" dirty="0" smtClean="0">
                <a:solidFill>
                  <a:srgbClr val="00B0F0"/>
                </a:solidFill>
              </a:rPr>
              <a:t>NODAT recommended </a:t>
            </a:r>
            <a:r>
              <a:rPr lang="en-US" dirty="0" smtClean="0"/>
              <a:t>starting with </a:t>
            </a:r>
          </a:p>
          <a:p>
            <a:pPr algn="l" rtl="0"/>
            <a:r>
              <a:rPr lang="en-US" dirty="0" smtClean="0"/>
              <a:t>life-style modification, followed by oral agents and finally insulin if no </a:t>
            </a:r>
            <a:r>
              <a:rPr lang="en-US" dirty="0" err="1" smtClean="0"/>
              <a:t>glycemia</a:t>
            </a:r>
            <a:r>
              <a:rPr lang="en-US" dirty="0" smtClean="0"/>
              <a:t> control is achieved with oral agents.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However, the United States Renal Data System data showed contrasting provider preferences in 2009-2011. </a:t>
            </a:r>
          </a:p>
          <a:p>
            <a:pPr algn="l" rtl="0"/>
            <a:r>
              <a:rPr lang="en-US" dirty="0" smtClean="0"/>
              <a:t>Insulin was the </a:t>
            </a:r>
            <a:r>
              <a:rPr lang="en-US" dirty="0" smtClean="0">
                <a:solidFill>
                  <a:srgbClr val="00B0F0"/>
                </a:solidFill>
              </a:rPr>
              <a:t>most common prescribed medication (~30%) in patients without pre-transplant diabetes during the initial six months after transplantation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second most common agents were </a:t>
            </a:r>
            <a:r>
              <a:rPr lang="en-US" dirty="0" err="1" smtClean="0">
                <a:solidFill>
                  <a:srgbClr val="7030A0"/>
                </a:solidFill>
              </a:rPr>
              <a:t>sulfonyureas</a:t>
            </a:r>
            <a:r>
              <a:rPr lang="en-US" dirty="0" smtClean="0"/>
              <a:t> (~10%), followed by </a:t>
            </a:r>
            <a:r>
              <a:rPr lang="en-US" dirty="0" err="1" smtClean="0">
                <a:solidFill>
                  <a:srgbClr val="7030A0"/>
                </a:solidFill>
              </a:rPr>
              <a:t>thiazolinediones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biguanides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meglitinides</a:t>
            </a:r>
            <a:r>
              <a:rPr lang="en-US" dirty="0" smtClean="0">
                <a:solidFill>
                  <a:srgbClr val="7030A0"/>
                </a:solidFill>
              </a:rPr>
              <a:t> and DPP-4 inhibitors (smaller rates ~&lt;5%</a:t>
            </a:r>
            <a:r>
              <a:rPr lang="en-US" dirty="0" smtClean="0"/>
              <a:t>) 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8115328" cy="544832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Such stepwise </a:t>
            </a:r>
            <a:r>
              <a:rPr lang="en-US" dirty="0" smtClean="0"/>
              <a:t>approach might be considered in patients with late-onset PTDM as endorsed by the recent guidelines, but it has several limitations for those with early </a:t>
            </a:r>
            <a:r>
              <a:rPr lang="en-US" dirty="0" err="1" smtClean="0"/>
              <a:t>posttransplant</a:t>
            </a:r>
            <a:r>
              <a:rPr lang="en-US" dirty="0" smtClean="0"/>
              <a:t> hyperglycemia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PTDM has a </a:t>
            </a:r>
            <a:r>
              <a:rPr lang="en-US" dirty="0" smtClean="0">
                <a:solidFill>
                  <a:srgbClr val="00B0F0"/>
                </a:solidFill>
              </a:rPr>
              <a:t>more rapid onset and progression </a:t>
            </a:r>
            <a:r>
              <a:rPr lang="en-US" dirty="0" smtClean="0"/>
              <a:t>than T2DM. High doses of steroids and immunosuppressive agents are usually required initially after transplantation leading </a:t>
            </a:r>
            <a:r>
              <a:rPr lang="en-US" dirty="0" smtClean="0">
                <a:solidFill>
                  <a:srgbClr val="00B0F0"/>
                </a:solidFill>
              </a:rPr>
              <a:t>to swift beta-cell damage</a:t>
            </a:r>
            <a:r>
              <a:rPr lang="en-US" dirty="0" smtClean="0"/>
              <a:t>, with subsequent reduction in insulin secretion, and </a:t>
            </a:r>
            <a:r>
              <a:rPr lang="en-US" dirty="0" smtClean="0">
                <a:solidFill>
                  <a:srgbClr val="00B0F0"/>
                </a:solidFill>
              </a:rPr>
              <a:t>periods of transient high insulin resistance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Therefore, agents that prevent beta-cell exhaustion, such as </a:t>
            </a:r>
            <a:r>
              <a:rPr lang="en-US" dirty="0" smtClean="0">
                <a:solidFill>
                  <a:srgbClr val="00B0F0"/>
                </a:solidFill>
              </a:rPr>
              <a:t>insulin and/or </a:t>
            </a:r>
            <a:r>
              <a:rPr lang="en-US" dirty="0" err="1" smtClean="0">
                <a:solidFill>
                  <a:srgbClr val="00B0F0"/>
                </a:solidFill>
              </a:rPr>
              <a:t>incretins</a:t>
            </a:r>
            <a:r>
              <a:rPr lang="en-US" dirty="0" smtClean="0">
                <a:solidFill>
                  <a:srgbClr val="00B0F0"/>
                </a:solidFill>
              </a:rPr>
              <a:t> , hold particular therapeutic promise.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However, to our knowledge, there are </a:t>
            </a:r>
            <a:r>
              <a:rPr lang="en-US" dirty="0" smtClean="0">
                <a:solidFill>
                  <a:srgbClr val="00B0F0"/>
                </a:solidFill>
              </a:rPr>
              <a:t>no reported </a:t>
            </a:r>
            <a:r>
              <a:rPr lang="en-US" dirty="0" smtClean="0"/>
              <a:t>studies addressing the use of </a:t>
            </a:r>
            <a:r>
              <a:rPr lang="en-US" dirty="0" smtClean="0">
                <a:solidFill>
                  <a:srgbClr val="00B0F0"/>
                </a:solidFill>
              </a:rPr>
              <a:t>insulin therapy for long-term hyperglycemia management beyond three months after transplant.</a:t>
            </a:r>
            <a:r>
              <a:rPr lang="en-US" dirty="0" smtClean="0"/>
              <a:t> 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3327"/>
            <a:ext cx="8215370" cy="626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428604"/>
            <a:ext cx="8043890" cy="559119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err="1" smtClean="0"/>
              <a:t>Metformin</a:t>
            </a:r>
            <a:r>
              <a:rPr lang="en-US" sz="2800" dirty="0" smtClean="0"/>
              <a:t>: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err="1" smtClean="0"/>
              <a:t>Metformin</a:t>
            </a:r>
            <a:r>
              <a:rPr lang="en-US" sz="2800" dirty="0" smtClean="0"/>
              <a:t> is considered first-line therapy in Type 2 Diabetes Mellitus (T2DM).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This agent decreases hyperglycemia by </a:t>
            </a:r>
            <a:r>
              <a:rPr lang="en-US" sz="2800" dirty="0" smtClean="0">
                <a:solidFill>
                  <a:srgbClr val="00B0F0"/>
                </a:solidFill>
              </a:rPr>
              <a:t>inhibiting hepatic </a:t>
            </a:r>
            <a:r>
              <a:rPr lang="en-US" sz="2800" dirty="0" err="1" smtClean="0">
                <a:solidFill>
                  <a:srgbClr val="00B0F0"/>
                </a:solidFill>
              </a:rPr>
              <a:t>gluconeogenesis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B0F0"/>
                </a:solidFill>
              </a:rPr>
              <a:t>delaying intestinal glucose absorption and increasing insulin-mediated glucose uptake by muscle.</a:t>
            </a:r>
            <a:r>
              <a:rPr lang="en-US" sz="2800" dirty="0" smtClean="0"/>
              <a:t> </a:t>
            </a:r>
          </a:p>
          <a:p>
            <a:pPr algn="l" rtl="0"/>
            <a:endParaRPr lang="en-US" sz="2800" dirty="0" smtClean="0"/>
          </a:p>
          <a:p>
            <a:pPr algn="l" rtl="0">
              <a:buNone/>
            </a:pP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214422"/>
            <a:ext cx="8115328" cy="4805378"/>
          </a:xfrm>
        </p:spPr>
        <p:txBody>
          <a:bodyPr/>
          <a:lstStyle/>
          <a:p>
            <a:pPr algn="l" rtl="0"/>
            <a:r>
              <a:rPr lang="en-US" sz="3600" dirty="0" smtClean="0"/>
              <a:t>Post-transplantation diabetes mellitus (PTDM), also known as new-onset diabetes mellitus (NODM), </a:t>
            </a:r>
          </a:p>
          <a:p>
            <a:pPr algn="l" rtl="0"/>
            <a:endParaRPr lang="en-US" sz="3600" dirty="0" smtClean="0"/>
          </a:p>
          <a:p>
            <a:pPr algn="l" rtl="0"/>
            <a:r>
              <a:rPr lang="en-US" sz="3600" dirty="0" smtClean="0"/>
              <a:t>occurs in </a:t>
            </a:r>
            <a:r>
              <a:rPr lang="en-US" sz="3600" dirty="0" smtClean="0">
                <a:solidFill>
                  <a:srgbClr val="FF0000"/>
                </a:solidFill>
              </a:rPr>
              <a:t>10–15% of </a:t>
            </a:r>
            <a:r>
              <a:rPr lang="en-US" sz="3600" dirty="0" smtClean="0">
                <a:solidFill>
                  <a:srgbClr val="00B0F0"/>
                </a:solidFill>
              </a:rPr>
              <a:t>renal</a:t>
            </a:r>
            <a:r>
              <a:rPr lang="en-US" sz="3600" dirty="0" smtClean="0"/>
              <a:t> transplant recipients and is associated with cardiovascular disease and reduced lifespan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/>
              <a:t>Common side effects include diarrhea and bloating. </a:t>
            </a:r>
            <a:r>
              <a:rPr lang="en-US" sz="2800" dirty="0" err="1" smtClean="0"/>
              <a:t>Metformin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rgbClr val="00B0F0"/>
                </a:solidFill>
              </a:rPr>
              <a:t>contraindicated in patients with impaired renal function, alcoholism, hemodynamic instability and metabolic/lactic acidosis </a:t>
            </a:r>
          </a:p>
          <a:p>
            <a:pPr algn="l" rtl="0"/>
            <a:endParaRPr lang="en-US" sz="2800" dirty="0" smtClean="0">
              <a:solidFill>
                <a:srgbClr val="00B0F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/>
              <a:t>Concerns of lactic acidosis in kidney disease have limited its use in transplant patients. However, recent reports </a:t>
            </a:r>
            <a:r>
              <a:rPr lang="en-US" sz="2800" dirty="0" smtClean="0">
                <a:solidFill>
                  <a:srgbClr val="00B0F0"/>
                </a:solidFill>
              </a:rPr>
              <a:t>suggest that patients with mild to moderate chronic kidney disease may still benefit from this therapy, provided appropriate dose adjustment based on the </a:t>
            </a:r>
            <a:r>
              <a:rPr lang="en-US" sz="2800" dirty="0" err="1" smtClean="0">
                <a:solidFill>
                  <a:srgbClr val="00B0F0"/>
                </a:solidFill>
              </a:rPr>
              <a:t>glomerular</a:t>
            </a:r>
            <a:r>
              <a:rPr lang="en-US" sz="2800" dirty="0" smtClean="0">
                <a:solidFill>
                  <a:srgbClr val="00B0F0"/>
                </a:solidFill>
              </a:rPr>
              <a:t> filtration rate and close monitoring of renal function .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29642" cy="5591196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The authors felt that despite the small study population, </a:t>
            </a:r>
            <a:r>
              <a:rPr lang="en-US" dirty="0" err="1" smtClean="0">
                <a:solidFill>
                  <a:srgbClr val="00B0F0"/>
                </a:solidFill>
              </a:rPr>
              <a:t>metformin</a:t>
            </a:r>
            <a:r>
              <a:rPr lang="en-US" dirty="0" smtClean="0">
                <a:solidFill>
                  <a:srgbClr val="00B0F0"/>
                </a:solidFill>
              </a:rPr>
              <a:t> use appeared to be safe in this population as </a:t>
            </a:r>
            <a:r>
              <a:rPr lang="en-US" dirty="0" smtClean="0">
                <a:solidFill>
                  <a:srgbClr val="FF0000"/>
                </a:solidFill>
              </a:rPr>
              <a:t>only two </a:t>
            </a:r>
            <a:r>
              <a:rPr lang="en-US" dirty="0" smtClean="0">
                <a:solidFill>
                  <a:srgbClr val="00B0F0"/>
                </a:solidFill>
              </a:rPr>
              <a:t>patients discontinued </a:t>
            </a:r>
            <a:r>
              <a:rPr lang="en-US" dirty="0" err="1" smtClean="0">
                <a:solidFill>
                  <a:srgbClr val="00B0F0"/>
                </a:solidFill>
              </a:rPr>
              <a:t>metformin</a:t>
            </a:r>
            <a:r>
              <a:rPr lang="en-US" dirty="0" smtClean="0">
                <a:solidFill>
                  <a:srgbClr val="00B0F0"/>
                </a:solidFill>
              </a:rPr>
              <a:t> in the setting of decreased renal function and there </a:t>
            </a:r>
            <a:r>
              <a:rPr lang="en-US" dirty="0" smtClean="0">
                <a:solidFill>
                  <a:srgbClr val="FF0000"/>
                </a:solidFill>
              </a:rPr>
              <a:t>was not recorded cases of lactic acidosis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Soliman</a:t>
            </a:r>
            <a:r>
              <a:rPr lang="en-US" dirty="0" smtClean="0"/>
              <a:t> et al reported their experience with </a:t>
            </a:r>
            <a:r>
              <a:rPr lang="en-US" dirty="0" err="1" smtClean="0"/>
              <a:t>sitagliptin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glargine</a:t>
            </a:r>
            <a:r>
              <a:rPr lang="en-US" dirty="0" smtClean="0"/>
              <a:t> as add-on therapy to </a:t>
            </a:r>
            <a:r>
              <a:rPr lang="en-US" dirty="0" err="1" smtClean="0"/>
              <a:t>metformin</a:t>
            </a:r>
            <a:r>
              <a:rPr lang="en-US" dirty="0" smtClean="0"/>
              <a:t> (n: 62), but there were </a:t>
            </a:r>
            <a:r>
              <a:rPr lang="en-US" dirty="0" smtClean="0">
                <a:solidFill>
                  <a:srgbClr val="FF0000"/>
                </a:solidFill>
              </a:rPr>
              <a:t>no comments on lactic acidosis .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 The use of </a:t>
            </a:r>
            <a:r>
              <a:rPr lang="en-US" dirty="0" err="1" smtClean="0"/>
              <a:t>metformin</a:t>
            </a:r>
            <a:r>
              <a:rPr lang="en-US" dirty="0" smtClean="0"/>
              <a:t>, however, is not advocated for use in the USA in patients with a GFR &lt;60 ml/min/1.73 m2 (</a:t>
            </a:r>
            <a:r>
              <a:rPr lang="en-US" dirty="0" err="1" smtClean="0"/>
              <a:t>creatinine</a:t>
            </a:r>
            <a:r>
              <a:rPr lang="en-US" dirty="0" smtClean="0"/>
              <a:t> level &lt;1.5 mg/dl)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1000108"/>
            <a:ext cx="7829576" cy="5019692"/>
          </a:xfrm>
        </p:spPr>
        <p:txBody>
          <a:bodyPr/>
          <a:lstStyle/>
          <a:p>
            <a:pPr algn="l" rtl="0"/>
            <a:r>
              <a:rPr lang="en-US" dirty="0" err="1" smtClean="0">
                <a:solidFill>
                  <a:srgbClr val="00B0F0"/>
                </a:solidFill>
              </a:rPr>
              <a:t>Phenformin</a:t>
            </a:r>
            <a:r>
              <a:rPr lang="en-US" dirty="0" smtClean="0"/>
              <a:t> is another </a:t>
            </a:r>
            <a:r>
              <a:rPr lang="en-US" dirty="0" err="1" smtClean="0"/>
              <a:t>biguanide</a:t>
            </a:r>
            <a:r>
              <a:rPr lang="en-US" dirty="0" smtClean="0"/>
              <a:t> derivative; however, clinical development of this drug was abandoned because </a:t>
            </a:r>
            <a:r>
              <a:rPr lang="en-US" dirty="0" smtClean="0">
                <a:solidFill>
                  <a:srgbClr val="00B0F0"/>
                </a:solidFill>
              </a:rPr>
              <a:t>of fatal lactic acidosis among patients with renal failure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/>
              <a:t> The risk of fatal lactic acidosis is lower with </a:t>
            </a:r>
            <a:r>
              <a:rPr lang="en-US" dirty="0" err="1" smtClean="0"/>
              <a:t>metformin</a:t>
            </a:r>
            <a:r>
              <a:rPr lang="en-US" dirty="0" smtClean="0"/>
              <a:t> as compared with </a:t>
            </a:r>
            <a:r>
              <a:rPr lang="en-US" dirty="0" err="1" smtClean="0"/>
              <a:t>phenformin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Most cases of lactic acidosis with </a:t>
            </a:r>
            <a:r>
              <a:rPr lang="en-US" dirty="0" err="1" smtClean="0">
                <a:solidFill>
                  <a:srgbClr val="00B0F0"/>
                </a:solidFill>
              </a:rPr>
              <a:t>metformin</a:t>
            </a:r>
            <a:r>
              <a:rPr lang="en-US" dirty="0" smtClean="0">
                <a:solidFill>
                  <a:srgbClr val="00B0F0"/>
                </a:solidFill>
              </a:rPr>
              <a:t> have been reported when it is combined with </a:t>
            </a:r>
            <a:r>
              <a:rPr lang="en-US" dirty="0" err="1" smtClean="0">
                <a:solidFill>
                  <a:srgbClr val="00B0F0"/>
                </a:solidFill>
              </a:rPr>
              <a:t>angiotensin</a:t>
            </a:r>
            <a:r>
              <a:rPr lang="en-US" dirty="0" smtClean="0">
                <a:solidFill>
                  <a:srgbClr val="00B0F0"/>
                </a:solidFill>
              </a:rPr>
              <a:t>-converting</a:t>
            </a:r>
            <a:r>
              <a:rPr lang="en-US" dirty="0" smtClean="0"/>
              <a:t>-enzyme (ACE) inhibitors or </a:t>
            </a:r>
            <a:r>
              <a:rPr lang="en-US" dirty="0" err="1" smtClean="0"/>
              <a:t>angiotensin</a:t>
            </a:r>
            <a:r>
              <a:rPr lang="en-US" dirty="0" smtClean="0"/>
              <a:t> II-receptor blockers in patients with a </a:t>
            </a:r>
            <a:r>
              <a:rPr lang="en-US" dirty="0" smtClean="0">
                <a:solidFill>
                  <a:srgbClr val="00B0F0"/>
                </a:solidFill>
              </a:rPr>
              <a:t>reduced GFR.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500042"/>
            <a:ext cx="7901014" cy="551975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Experimental studies in rats have shown that </a:t>
            </a:r>
            <a:r>
              <a:rPr lang="en-US" dirty="0" err="1" smtClean="0"/>
              <a:t>metformin</a:t>
            </a:r>
            <a:r>
              <a:rPr lang="en-US" dirty="0" smtClean="0"/>
              <a:t> reduces </a:t>
            </a:r>
            <a:r>
              <a:rPr lang="en-US" dirty="0" err="1" smtClean="0">
                <a:solidFill>
                  <a:srgbClr val="00B0F0"/>
                </a:solidFill>
              </a:rPr>
              <a:t>hyperglycaemia</a:t>
            </a:r>
            <a:r>
              <a:rPr lang="en-US" dirty="0" smtClean="0">
                <a:solidFill>
                  <a:srgbClr val="00B0F0"/>
                </a:solidFill>
              </a:rPr>
              <a:t> induced by immunosuppressant drugs and decreases exocrine apoptosis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Some evidence suggests that </a:t>
            </a:r>
            <a:r>
              <a:rPr lang="en-US" dirty="0" smtClean="0">
                <a:solidFill>
                  <a:srgbClr val="00B0F0"/>
                </a:solidFill>
              </a:rPr>
              <a:t>high doses of </a:t>
            </a:r>
            <a:r>
              <a:rPr lang="en-US" dirty="0" err="1" smtClean="0">
                <a:solidFill>
                  <a:srgbClr val="00B0F0"/>
                </a:solidFill>
              </a:rPr>
              <a:t>metformin</a:t>
            </a:r>
            <a:r>
              <a:rPr lang="en-US" dirty="0" smtClean="0">
                <a:solidFill>
                  <a:srgbClr val="00B0F0"/>
                </a:solidFill>
              </a:rPr>
              <a:t> could antagonize cancer progression </a:t>
            </a:r>
            <a:r>
              <a:rPr lang="en-US" i="1" dirty="0" smtClean="0">
                <a:solidFill>
                  <a:srgbClr val="00B0F0"/>
                </a:solidFill>
              </a:rPr>
              <a:t>in vitro</a:t>
            </a:r>
            <a:r>
              <a:rPr lang="en-US" i="1" dirty="0" smtClean="0"/>
              <a:t>,</a:t>
            </a:r>
          </a:p>
          <a:p>
            <a:pPr algn="l" rtl="0"/>
            <a:endParaRPr lang="en-US" i="1" dirty="0" smtClean="0"/>
          </a:p>
          <a:p>
            <a:pPr algn="l" rtl="0"/>
            <a:r>
              <a:rPr lang="en-US" i="1" dirty="0" smtClean="0"/>
              <a:t> whereas other studies have suggested that </a:t>
            </a:r>
            <a:r>
              <a:rPr lang="en-US" i="1" dirty="0" err="1" smtClean="0"/>
              <a:t>metformin</a:t>
            </a:r>
            <a:r>
              <a:rPr lang="en-US" i="1" dirty="0" smtClean="0"/>
              <a:t> might </a:t>
            </a:r>
            <a:r>
              <a:rPr lang="en-US" i="1" dirty="0" smtClean="0">
                <a:solidFill>
                  <a:srgbClr val="00B0F0"/>
                </a:solidFill>
              </a:rPr>
              <a:t>prevent</a:t>
            </a:r>
            <a:r>
              <a:rPr lang="en-US" dirty="0" smtClean="0">
                <a:solidFill>
                  <a:srgbClr val="00B0F0"/>
                </a:solidFill>
              </a:rPr>
              <a:t> cancer progression in a clinical setting.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Metformin</a:t>
            </a:r>
            <a:r>
              <a:rPr lang="en-US" dirty="0" smtClean="0"/>
              <a:t> has been recommended as the first-line </a:t>
            </a:r>
            <a:r>
              <a:rPr lang="en-US" dirty="0" err="1" smtClean="0"/>
              <a:t>hypoglycaemic</a:t>
            </a:r>
            <a:r>
              <a:rPr lang="en-US" dirty="0" smtClean="0"/>
              <a:t> agent in patients with normal renal function, since the identification of a </a:t>
            </a:r>
            <a:r>
              <a:rPr lang="en-US" dirty="0" err="1" smtClean="0">
                <a:solidFill>
                  <a:srgbClr val="00B0F0"/>
                </a:solidFill>
              </a:rPr>
              <a:t>cardioprotective</a:t>
            </a:r>
            <a:r>
              <a:rPr lang="en-US" dirty="0" smtClean="0">
                <a:solidFill>
                  <a:srgbClr val="00B0F0"/>
                </a:solidFill>
              </a:rPr>
              <a:t> effect </a:t>
            </a:r>
            <a:r>
              <a:rPr lang="en-US" dirty="0" smtClean="0"/>
              <a:t>in a small subset of obese patients in the UK Prospective Diabetes study.</a:t>
            </a:r>
            <a:endParaRPr lang="fa-I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58204" cy="6286544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Thiazolidinediones</a:t>
            </a:r>
            <a:r>
              <a:rPr lang="en-US" dirty="0" smtClean="0"/>
              <a:t> (TZD):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>
                <a:solidFill>
                  <a:srgbClr val="00B0F0"/>
                </a:solidFill>
              </a:rPr>
              <a:t>Rosiglitazone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pioglitazone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are two members of this class.</a:t>
            </a:r>
          </a:p>
          <a:p>
            <a:pPr algn="l" rtl="0"/>
            <a:r>
              <a:rPr lang="en-US" dirty="0" smtClean="0"/>
              <a:t> TZDs improve insulin sensitivity by </a:t>
            </a:r>
            <a:r>
              <a:rPr lang="en-US" dirty="0" smtClean="0">
                <a:solidFill>
                  <a:srgbClr val="00B0F0"/>
                </a:solidFill>
              </a:rPr>
              <a:t>activating the </a:t>
            </a:r>
            <a:r>
              <a:rPr lang="en-US" dirty="0" err="1" smtClean="0">
                <a:solidFill>
                  <a:srgbClr val="00B0F0"/>
                </a:solidFill>
              </a:rPr>
              <a:t>peroxisome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proliferator</a:t>
            </a:r>
            <a:r>
              <a:rPr lang="en-US" dirty="0" smtClean="0">
                <a:solidFill>
                  <a:srgbClr val="00B0F0"/>
                </a:solidFill>
              </a:rPr>
              <a:t>-activated receptor gamma nuclear transcription factor.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Common </a:t>
            </a:r>
            <a:r>
              <a:rPr lang="en-US" dirty="0" smtClean="0">
                <a:solidFill>
                  <a:srgbClr val="00B0F0"/>
                </a:solidFill>
              </a:rPr>
              <a:t>side effects </a:t>
            </a:r>
            <a:r>
              <a:rPr lang="en-US" dirty="0" smtClean="0"/>
              <a:t>include weight gain, edema/fluid retention and congestive heart failure (CHF). Liver enzyme elevation has been described less commonly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There has been </a:t>
            </a:r>
            <a:r>
              <a:rPr lang="en-US" dirty="0" smtClean="0">
                <a:solidFill>
                  <a:srgbClr val="00B0F0"/>
                </a:solidFill>
              </a:rPr>
              <a:t>controversy</a:t>
            </a:r>
            <a:r>
              <a:rPr lang="en-US" dirty="0" smtClean="0"/>
              <a:t> about a potential association of </a:t>
            </a:r>
            <a:r>
              <a:rPr lang="en-US" dirty="0" err="1" smtClean="0">
                <a:solidFill>
                  <a:srgbClr val="00B0F0"/>
                </a:solidFill>
              </a:rPr>
              <a:t>rosiglitazone</a:t>
            </a:r>
            <a:r>
              <a:rPr lang="en-US" dirty="0" smtClean="0"/>
              <a:t> (not available in Europe) with </a:t>
            </a:r>
            <a:r>
              <a:rPr lang="en-US" dirty="0" smtClean="0">
                <a:solidFill>
                  <a:srgbClr val="00B0F0"/>
                </a:solidFill>
              </a:rPr>
              <a:t>increased risk of myocardial infarction and </a:t>
            </a:r>
            <a:r>
              <a:rPr lang="en-US" dirty="0" err="1" smtClean="0">
                <a:solidFill>
                  <a:srgbClr val="00B0F0"/>
                </a:solidFill>
              </a:rPr>
              <a:t>pioglitazone</a:t>
            </a:r>
            <a:r>
              <a:rPr lang="en-US" dirty="0" smtClean="0">
                <a:solidFill>
                  <a:srgbClr val="00B0F0"/>
                </a:solidFill>
              </a:rPr>
              <a:t> with increased bladder </a:t>
            </a:r>
            <a:r>
              <a:rPr lang="en-US" dirty="0" smtClean="0"/>
              <a:t>cancer risk.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TZDs have been linked to </a:t>
            </a:r>
            <a:r>
              <a:rPr lang="en-US" dirty="0" smtClean="0">
                <a:solidFill>
                  <a:srgbClr val="00B0F0"/>
                </a:solidFill>
              </a:rPr>
              <a:t>accelerated bone loss, decrease bone formation and also with increased risk for fractures</a:t>
            </a:r>
            <a:r>
              <a:rPr lang="en-US" dirty="0" smtClean="0"/>
              <a:t> . TZDs are contraindicated in patients with CHF (class III –IV). Given the side effect profile and ongoing controversy, patients should be actively involved in </a:t>
            </a:r>
            <a:r>
              <a:rPr lang="en-US" dirty="0" smtClean="0">
                <a:solidFill>
                  <a:srgbClr val="FF0000"/>
                </a:solidFill>
              </a:rPr>
              <a:t>the risk-benefit </a:t>
            </a:r>
            <a:r>
              <a:rPr lang="en-US" dirty="0" smtClean="0"/>
              <a:t>discussion of TZD therapy. 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1071546"/>
            <a:ext cx="7829576" cy="4948254"/>
          </a:xfrm>
        </p:spPr>
        <p:txBody>
          <a:bodyPr/>
          <a:lstStyle/>
          <a:p>
            <a:pPr algn="l" rtl="0"/>
            <a:r>
              <a:rPr lang="en-US" dirty="0" smtClean="0"/>
              <a:t>The findings of the prospective </a:t>
            </a:r>
            <a:r>
              <a:rPr lang="en-US" dirty="0" err="1" smtClean="0"/>
              <a:t>pioglitazone</a:t>
            </a:r>
            <a:r>
              <a:rPr lang="en-US" dirty="0" smtClean="0"/>
              <a:t> clinical trial in </a:t>
            </a:r>
            <a:r>
              <a:rPr lang="en-US" dirty="0" err="1" smtClean="0"/>
              <a:t>macrovascular</a:t>
            </a:r>
            <a:r>
              <a:rPr lang="en-US" dirty="0" smtClean="0"/>
              <a:t> events (</a:t>
            </a:r>
            <a:r>
              <a:rPr lang="en-US" dirty="0" err="1" smtClean="0"/>
              <a:t>PROactive</a:t>
            </a:r>
            <a:r>
              <a:rPr lang="en-US" dirty="0" smtClean="0"/>
              <a:t>) study suggested that: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pioglitazone</a:t>
            </a:r>
            <a:r>
              <a:rPr lang="en-US" dirty="0" smtClean="0"/>
              <a:t> produced a </a:t>
            </a:r>
            <a:r>
              <a:rPr lang="en-US" dirty="0" smtClean="0">
                <a:solidFill>
                  <a:srgbClr val="00B0F0"/>
                </a:solidFill>
              </a:rPr>
              <a:t>cardiovascular protective effect </a:t>
            </a:r>
            <a:r>
              <a:rPr lang="en-US" dirty="0" smtClean="0"/>
              <a:t>in patients with T2DM and cardiovascular disease possibly due to </a:t>
            </a:r>
            <a:r>
              <a:rPr lang="en-US" dirty="0" smtClean="0">
                <a:solidFill>
                  <a:srgbClr val="00B0F0"/>
                </a:solidFill>
              </a:rPr>
              <a:t>an increase in the concentration of HDL.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Peripheral edema </a:t>
            </a:r>
            <a:r>
              <a:rPr lang="en-US" dirty="0" smtClean="0"/>
              <a:t>developed in </a:t>
            </a:r>
            <a:r>
              <a:rPr lang="en-US" dirty="0" smtClean="0">
                <a:solidFill>
                  <a:srgbClr val="00B0F0"/>
                </a:solidFill>
              </a:rPr>
              <a:t>13%</a:t>
            </a:r>
            <a:r>
              <a:rPr lang="en-US" dirty="0" smtClean="0"/>
              <a:t> of patients </a:t>
            </a:r>
            <a:r>
              <a:rPr lang="en-US" dirty="0" smtClean="0">
                <a:solidFill>
                  <a:srgbClr val="00B0F0"/>
                </a:solidFill>
              </a:rPr>
              <a:t>but none </a:t>
            </a:r>
            <a:r>
              <a:rPr lang="en-US" dirty="0" smtClean="0"/>
              <a:t>required discontinuation of </a:t>
            </a:r>
            <a:r>
              <a:rPr lang="en-US" dirty="0" smtClean="0"/>
              <a:t>therapy. 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571480"/>
            <a:ext cx="8186766" cy="5734072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err="1" smtClean="0"/>
              <a:t>Sulfonylureas</a:t>
            </a:r>
            <a:r>
              <a:rPr lang="en-US" sz="2400" b="1" dirty="0" smtClean="0"/>
              <a:t> (SU):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SUs induce insulin secretion by binding to </a:t>
            </a:r>
            <a:r>
              <a:rPr lang="en-US" sz="2400" dirty="0" smtClean="0">
                <a:solidFill>
                  <a:srgbClr val="00B0F0"/>
                </a:solidFill>
              </a:rPr>
              <a:t>the SU-receptor in the pancreatic beta cell and activating ATP-dependent K-channels.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 Common side effects are </a:t>
            </a:r>
            <a:r>
              <a:rPr lang="en-US" sz="2400" dirty="0" smtClean="0">
                <a:solidFill>
                  <a:srgbClr val="00B0F0"/>
                </a:solidFill>
              </a:rPr>
              <a:t>hypoglycemia and weight gain</a:t>
            </a:r>
            <a:r>
              <a:rPr lang="en-US" sz="2400" dirty="0" smtClean="0"/>
              <a:t>. Most SUs are metabolized in the liver to compounds with little activity.</a:t>
            </a:r>
          </a:p>
          <a:p>
            <a:pPr algn="l" rtl="0">
              <a:buNone/>
            </a:pPr>
            <a:r>
              <a:rPr lang="en-US" sz="2400" dirty="0" smtClean="0"/>
              <a:t> </a:t>
            </a:r>
          </a:p>
          <a:p>
            <a:pPr algn="l" rtl="0"/>
            <a:r>
              <a:rPr lang="en-US" sz="2400" dirty="0" smtClean="0"/>
              <a:t>Thus, patients with </a:t>
            </a:r>
            <a:r>
              <a:rPr lang="en-US" sz="2400" dirty="0" smtClean="0">
                <a:solidFill>
                  <a:srgbClr val="00B0F0"/>
                </a:solidFill>
              </a:rPr>
              <a:t>liver</a:t>
            </a:r>
            <a:r>
              <a:rPr lang="en-US" sz="2400" dirty="0" smtClean="0"/>
              <a:t> disease may have active drug accumulation and increased hypoglycemia risk, in addition to disease-related </a:t>
            </a:r>
            <a:r>
              <a:rPr lang="en-US" sz="2400" dirty="0" smtClean="0">
                <a:solidFill>
                  <a:srgbClr val="00B0F0"/>
                </a:solidFill>
              </a:rPr>
              <a:t>impaired </a:t>
            </a:r>
            <a:r>
              <a:rPr lang="en-US" sz="2400" dirty="0" err="1" smtClean="0">
                <a:solidFill>
                  <a:srgbClr val="00B0F0"/>
                </a:solidFill>
              </a:rPr>
              <a:t>gluconeogenesis</a:t>
            </a:r>
            <a:r>
              <a:rPr lang="en-US" sz="2400" dirty="0" smtClean="0"/>
              <a:t>. </a:t>
            </a:r>
          </a:p>
          <a:p>
            <a:pPr algn="l" rtl="0"/>
            <a:r>
              <a:rPr lang="en-US" sz="2400" dirty="0" smtClean="0"/>
              <a:t>Moreover, accumulation of active SU metabolites occurs with decreased renal function leading to increased risk of hypoglycemia.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8186766" cy="5662634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Sulphonylureas</a:t>
            </a:r>
            <a:r>
              <a:rPr lang="en-US" dirty="0" smtClean="0"/>
              <a:t> are metabolized in the liver and active metabolites are </a:t>
            </a:r>
            <a:r>
              <a:rPr lang="en-US" dirty="0" smtClean="0">
                <a:solidFill>
                  <a:srgbClr val="00B0F0"/>
                </a:solidFill>
              </a:rPr>
              <a:t>excreted in the urine. </a:t>
            </a:r>
            <a:r>
              <a:rPr lang="en-US" dirty="0" smtClean="0"/>
              <a:t>The half life of these drugs is prolonged among patients with renal failure, and thus their use should be avoided in patients with </a:t>
            </a:r>
            <a:r>
              <a:rPr lang="en-US" dirty="0" smtClean="0">
                <a:solidFill>
                  <a:srgbClr val="00B0F0"/>
                </a:solidFill>
              </a:rPr>
              <a:t>GFR &lt;30</a:t>
            </a:r>
            <a:r>
              <a:rPr lang="en-US" dirty="0" smtClean="0"/>
              <a:t> ml/min/1.73 m2.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A large cohort study in patients with T2DM showed </a:t>
            </a:r>
            <a:r>
              <a:rPr lang="en-US" dirty="0" smtClean="0">
                <a:solidFill>
                  <a:srgbClr val="00B0F0"/>
                </a:solidFill>
              </a:rPr>
              <a:t>increased mortality </a:t>
            </a:r>
            <a:r>
              <a:rPr lang="en-US" dirty="0" smtClean="0"/>
              <a:t>with </a:t>
            </a:r>
            <a:r>
              <a:rPr lang="en-US" dirty="0" err="1" smtClean="0"/>
              <a:t>sulphonylurea</a:t>
            </a:r>
            <a:r>
              <a:rPr lang="en-US" dirty="0" smtClean="0"/>
              <a:t> drugs as compare to </a:t>
            </a:r>
            <a:r>
              <a:rPr lang="en-US" dirty="0" err="1" smtClean="0"/>
              <a:t>metformin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>
                <a:solidFill>
                  <a:srgbClr val="00B0F0"/>
                </a:solidFill>
              </a:rPr>
              <a:t>Sulphonylurea</a:t>
            </a:r>
            <a:r>
              <a:rPr lang="en-US" dirty="0" smtClean="0">
                <a:solidFill>
                  <a:srgbClr val="00B0F0"/>
                </a:solidFill>
              </a:rPr>
              <a:t> receptors are also present in the myocardium, and </a:t>
            </a:r>
            <a:r>
              <a:rPr lang="en-US" dirty="0" smtClean="0">
                <a:solidFill>
                  <a:srgbClr val="002060"/>
                </a:solidFill>
              </a:rPr>
              <a:t>it has been speculated that closure of the K+–ATP channels </a:t>
            </a:r>
            <a:r>
              <a:rPr lang="en-US" dirty="0" smtClean="0">
                <a:solidFill>
                  <a:srgbClr val="00B0F0"/>
                </a:solidFill>
              </a:rPr>
              <a:t>reduces myocardial preconditioning during hypoxia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This adverse effect seems </a:t>
            </a:r>
            <a:r>
              <a:rPr lang="en-US" dirty="0" smtClean="0">
                <a:solidFill>
                  <a:srgbClr val="00B050"/>
                </a:solidFill>
              </a:rPr>
              <a:t>less pronounced with </a:t>
            </a:r>
            <a:r>
              <a:rPr lang="en-US" dirty="0" err="1" smtClean="0">
                <a:solidFill>
                  <a:srgbClr val="00B050"/>
                </a:solidFill>
              </a:rPr>
              <a:t>glimepiride</a:t>
            </a:r>
            <a:r>
              <a:rPr lang="en-US" dirty="0" smtClean="0"/>
              <a:t>, a third-generation </a:t>
            </a:r>
            <a:r>
              <a:rPr lang="en-US" dirty="0" err="1" smtClean="0"/>
              <a:t>sulphonylurea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472518" cy="6215106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>
                <a:solidFill>
                  <a:srgbClr val="00B0F0"/>
                </a:solidFill>
              </a:rPr>
              <a:t>In patients with impaired renal function, </a:t>
            </a:r>
            <a:r>
              <a:rPr lang="en-US" dirty="0" err="1" smtClean="0">
                <a:solidFill>
                  <a:srgbClr val="00B0F0"/>
                </a:solidFill>
              </a:rPr>
              <a:t>glipizide</a:t>
            </a:r>
            <a:r>
              <a:rPr lang="en-US" dirty="0" smtClean="0">
                <a:solidFill>
                  <a:srgbClr val="00B0F0"/>
                </a:solidFill>
              </a:rPr>
              <a:t> is the preferred agent as only a limited amount (&lt;5%) of the intact drug is </a:t>
            </a:r>
            <a:r>
              <a:rPr lang="en-US" dirty="0" err="1" smtClean="0">
                <a:solidFill>
                  <a:srgbClr val="00B0F0"/>
                </a:solidFill>
              </a:rPr>
              <a:t>renally</a:t>
            </a:r>
            <a:r>
              <a:rPr lang="en-US" dirty="0" smtClean="0">
                <a:solidFill>
                  <a:srgbClr val="00B0F0"/>
                </a:solidFill>
              </a:rPr>
              <a:t> excreted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That said, even </a:t>
            </a:r>
            <a:r>
              <a:rPr lang="en-US" dirty="0" err="1" smtClean="0"/>
              <a:t>glipizide</a:t>
            </a:r>
            <a:r>
              <a:rPr lang="en-US" dirty="0" smtClean="0"/>
              <a:t> should be avoided in patients with severe renal impairment to avoid hypoglycemia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en-US" dirty="0" err="1" smtClean="0">
                <a:solidFill>
                  <a:srgbClr val="00B050"/>
                </a:solidFill>
              </a:rPr>
              <a:t>Glipizide</a:t>
            </a:r>
            <a:r>
              <a:rPr lang="en-US" dirty="0" smtClean="0">
                <a:solidFill>
                  <a:srgbClr val="00B050"/>
                </a:solidFill>
              </a:rPr>
              <a:t> was found not to change cyclosporine levels in kidney transplant recipients with PTDM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Moreover, many transplant recipients require prophylactic antibiotics, such as: </a:t>
            </a:r>
            <a:r>
              <a:rPr lang="en-US" dirty="0" err="1" smtClean="0">
                <a:solidFill>
                  <a:srgbClr val="00B0F0"/>
                </a:solidFill>
              </a:rPr>
              <a:t>sulfamethoxazole-trimethoprim</a:t>
            </a:r>
            <a:r>
              <a:rPr lang="en-US" dirty="0" smtClean="0">
                <a:solidFill>
                  <a:srgbClr val="00B0F0"/>
                </a:solidFill>
              </a:rPr>
              <a:t>, which was recently found to increase the risk of hypoglycemia in patients taking SUs 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In PTDM patients, particularly initially in the disease course, beta-cells are exposed to severe injury from immunosuppressive agents. The additional concern </a:t>
            </a:r>
            <a:r>
              <a:rPr lang="en-US" dirty="0" smtClean="0">
                <a:solidFill>
                  <a:srgbClr val="00B050"/>
                </a:solidFill>
              </a:rPr>
              <a:t>of SU-induced beta-cell apoptosis questions their utility early in the disease .</a:t>
            </a:r>
            <a:endParaRPr lang="fa-I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8129590" cy="521494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Even though this disorder has been recognized for several years, it was not until the publication of a guideline in 2003 that the term “NODAT” and its definition were widely accepted 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Transplant centers may be unable to effectively recognize </a:t>
            </a:r>
            <a:r>
              <a:rPr lang="en-US" dirty="0" err="1" smtClean="0">
                <a:solidFill>
                  <a:srgbClr val="00B0F0"/>
                </a:solidFill>
              </a:rPr>
              <a:t>dysglycemia</a:t>
            </a:r>
            <a:r>
              <a:rPr lang="en-US" dirty="0" smtClean="0">
                <a:solidFill>
                  <a:srgbClr val="00B0F0"/>
                </a:solidFill>
              </a:rPr>
              <a:t> during the pre-transplant </a:t>
            </a:r>
            <a:r>
              <a:rPr lang="en-US" dirty="0" smtClean="0"/>
              <a:t>evaluation; the term “New-Onset Diabetes After Transplantation” may therefore be misleading.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Recently, an international consensus meeting acknowledged this concern and </a:t>
            </a:r>
            <a:r>
              <a:rPr lang="en-US" dirty="0" smtClean="0">
                <a:solidFill>
                  <a:srgbClr val="00B0F0"/>
                </a:solidFill>
              </a:rPr>
              <a:t>suggested using the term PTDM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8258204" cy="5448320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Meglitinides</a:t>
            </a:r>
            <a:r>
              <a:rPr lang="en-US" dirty="0" smtClean="0"/>
              <a:t>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>
                <a:solidFill>
                  <a:srgbClr val="00B0F0"/>
                </a:solidFill>
              </a:rPr>
              <a:t>Repaglinide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nateglinide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are short acting insulin </a:t>
            </a:r>
            <a:r>
              <a:rPr lang="en-US" dirty="0" err="1" smtClean="0"/>
              <a:t>secretagogues</a:t>
            </a:r>
            <a:r>
              <a:rPr lang="en-US" dirty="0" smtClean="0"/>
              <a:t> that predominantly </a:t>
            </a:r>
            <a:r>
              <a:rPr lang="en-US" dirty="0" smtClean="0">
                <a:solidFill>
                  <a:srgbClr val="00B0F0"/>
                </a:solidFill>
              </a:rPr>
              <a:t>reduce post-</a:t>
            </a:r>
            <a:r>
              <a:rPr lang="en-US" dirty="0" err="1" smtClean="0">
                <a:solidFill>
                  <a:srgbClr val="00B0F0"/>
                </a:solidFill>
              </a:rPr>
              <a:t>prandial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hyperglycemia.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risk of hypoglycemia is lower compared to SU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In contrast to </a:t>
            </a:r>
            <a:r>
              <a:rPr lang="en-US" dirty="0" err="1" smtClean="0"/>
              <a:t>nateglinide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repaglinide</a:t>
            </a:r>
            <a:r>
              <a:rPr lang="en-US" dirty="0" smtClean="0">
                <a:solidFill>
                  <a:srgbClr val="00B0F0"/>
                </a:solidFill>
              </a:rPr>
              <a:t> has been used in patients with renal dysfunction without significant risk of hypoglycemia 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Serum </a:t>
            </a:r>
            <a:r>
              <a:rPr lang="en-US" dirty="0" err="1" smtClean="0"/>
              <a:t>creatinine</a:t>
            </a:r>
            <a:r>
              <a:rPr lang="en-US" dirty="0" smtClean="0"/>
              <a:t> and CNI levels did not change significantly  .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928670"/>
            <a:ext cx="8115328" cy="5091130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Given its lower hypoglycemia risk compared to SU and expected post-</a:t>
            </a:r>
            <a:r>
              <a:rPr lang="en-US" dirty="0" err="1" smtClean="0"/>
              <a:t>prandial</a:t>
            </a:r>
            <a:r>
              <a:rPr lang="en-US" dirty="0" smtClean="0"/>
              <a:t> hyperglycemia in PTDM, these agents may be suitable for use in these patients, particularly if renal failure is a concern.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A three-times-daily dosing regimen may </a:t>
            </a:r>
            <a:r>
              <a:rPr lang="en-US" dirty="0" smtClean="0">
                <a:solidFill>
                  <a:srgbClr val="00B0F0"/>
                </a:solidFill>
              </a:rPr>
              <a:t>limit adherence </a:t>
            </a:r>
            <a:r>
              <a:rPr lang="en-US" dirty="0" smtClean="0"/>
              <a:t>in a </a:t>
            </a:r>
            <a:r>
              <a:rPr lang="en-US" dirty="0" smtClean="0">
                <a:solidFill>
                  <a:srgbClr val="00B0F0"/>
                </a:solidFill>
              </a:rPr>
              <a:t>population with an already heavy medication burden.</a:t>
            </a:r>
            <a:endParaRPr lang="fa-I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8401080" cy="5591196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Incretins</a:t>
            </a:r>
            <a:r>
              <a:rPr lang="en-US" dirty="0" smtClean="0"/>
              <a:t>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Incretins</a:t>
            </a:r>
            <a:r>
              <a:rPr lang="en-US" dirty="0" smtClean="0"/>
              <a:t> [glucagon-like peptide-1 (GLP-1) and glucose-dependent </a:t>
            </a:r>
            <a:r>
              <a:rPr lang="en-US" dirty="0" err="1" smtClean="0"/>
              <a:t>insulinotropic</a:t>
            </a:r>
            <a:r>
              <a:rPr lang="en-US" dirty="0" smtClean="0"/>
              <a:t> polypeptide (GIP)] are gut hormones secreted in response to </a:t>
            </a:r>
            <a:r>
              <a:rPr lang="en-US" dirty="0" smtClean="0">
                <a:solidFill>
                  <a:srgbClr val="00B0F0"/>
                </a:solidFill>
              </a:rPr>
              <a:t>food ingestion.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half-life of GLP-1 is very short due to the </a:t>
            </a:r>
            <a:r>
              <a:rPr lang="en-US" dirty="0" smtClean="0">
                <a:solidFill>
                  <a:srgbClr val="00B0F0"/>
                </a:solidFill>
              </a:rPr>
              <a:t>rapid degradation by </a:t>
            </a:r>
            <a:r>
              <a:rPr lang="en-US" dirty="0" err="1" smtClean="0">
                <a:solidFill>
                  <a:srgbClr val="00B0F0"/>
                </a:solidFill>
              </a:rPr>
              <a:t>dipeptidyl</a:t>
            </a:r>
            <a:r>
              <a:rPr lang="en-US" dirty="0" smtClean="0">
                <a:solidFill>
                  <a:srgbClr val="00B0F0"/>
                </a:solidFill>
              </a:rPr>
              <a:t> peptidase-4 (DPP-4) enzyme and renal clearance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Two groups of agents have been developed to treat T2DM: </a:t>
            </a:r>
            <a:r>
              <a:rPr lang="en-US" dirty="0" err="1" smtClean="0"/>
              <a:t>injectable</a:t>
            </a:r>
            <a:r>
              <a:rPr lang="en-US" dirty="0" smtClean="0"/>
              <a:t> GLP-1 agonists and oral enhancers of endogenous </a:t>
            </a:r>
            <a:r>
              <a:rPr lang="en-US" dirty="0" err="1" smtClean="0"/>
              <a:t>incretin</a:t>
            </a:r>
            <a:r>
              <a:rPr lang="en-US" dirty="0" smtClean="0"/>
              <a:t> action (DDP-4 inhibitors).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329642" cy="614366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DPP-4 inhibitors </a:t>
            </a:r>
            <a:r>
              <a:rPr lang="en-US" dirty="0" smtClean="0">
                <a:solidFill>
                  <a:srgbClr val="00B0F0"/>
                </a:solidFill>
              </a:rPr>
              <a:t>boost GLP-1 action by increasing endogenous levels.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Hypoglycemic action of </a:t>
            </a:r>
            <a:r>
              <a:rPr lang="en-US" dirty="0" err="1" smtClean="0"/>
              <a:t>incretins</a:t>
            </a:r>
            <a:r>
              <a:rPr lang="en-US" dirty="0" smtClean="0"/>
              <a:t> is mediated by </a:t>
            </a:r>
            <a:r>
              <a:rPr lang="en-US" dirty="0" smtClean="0">
                <a:solidFill>
                  <a:srgbClr val="00B0F0"/>
                </a:solidFill>
              </a:rPr>
              <a:t>an increase in glucose-dependent insulin secretion, decrease of glucagon production and delay in gastric emptying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GLP-1 agonists also stimulate </a:t>
            </a:r>
            <a:r>
              <a:rPr lang="en-US" dirty="0" smtClean="0">
                <a:solidFill>
                  <a:srgbClr val="00B050"/>
                </a:solidFill>
              </a:rPr>
              <a:t>satiety </a:t>
            </a:r>
            <a:r>
              <a:rPr lang="en-US" dirty="0" smtClean="0"/>
              <a:t>and promote </a:t>
            </a:r>
            <a:r>
              <a:rPr lang="en-US" dirty="0" smtClean="0">
                <a:solidFill>
                  <a:srgbClr val="00B050"/>
                </a:solidFill>
              </a:rPr>
              <a:t>weight loss</a:t>
            </a:r>
            <a:r>
              <a:rPr lang="en-US" dirty="0" smtClean="0"/>
              <a:t>, while DPP-4 inhibitors are considered weight-neutral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Overall, </a:t>
            </a:r>
            <a:r>
              <a:rPr lang="en-US" dirty="0" err="1" smtClean="0"/>
              <a:t>incretin</a:t>
            </a:r>
            <a:r>
              <a:rPr lang="en-US" dirty="0" smtClean="0"/>
              <a:t> therapy has a favorable side effect profile with very </a:t>
            </a:r>
            <a:r>
              <a:rPr lang="en-US" dirty="0" smtClean="0">
                <a:solidFill>
                  <a:srgbClr val="00B050"/>
                </a:solidFill>
              </a:rPr>
              <a:t>low risk of hypoglycemia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Animal studies suggest a potential protective effect against beta cell apoptosis and preliminary human trials have shown </a:t>
            </a:r>
            <a:r>
              <a:rPr lang="en-US" dirty="0" smtClean="0">
                <a:solidFill>
                  <a:srgbClr val="00B050"/>
                </a:solidFill>
              </a:rPr>
              <a:t>beneficial effect on beta-cell </a:t>
            </a:r>
            <a:r>
              <a:rPr lang="en-US" dirty="0" smtClean="0">
                <a:solidFill>
                  <a:srgbClr val="00B050"/>
                </a:solidFill>
              </a:rPr>
              <a:t>function.</a:t>
            </a:r>
            <a:endParaRPr lang="fa-IR" dirty="0" smtClean="0">
              <a:solidFill>
                <a:srgbClr val="00B050"/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329642" cy="61436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  GLP-1 agonists may cause dose-dependent </a:t>
            </a:r>
            <a:r>
              <a:rPr lang="en-US" dirty="0" smtClean="0">
                <a:solidFill>
                  <a:srgbClr val="0070C0"/>
                </a:solidFill>
              </a:rPr>
              <a:t>nausea, vomiting or diarrhea.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link between </a:t>
            </a:r>
            <a:r>
              <a:rPr lang="en-US" dirty="0" err="1" smtClean="0"/>
              <a:t>incretin</a:t>
            </a:r>
            <a:r>
              <a:rPr lang="en-US" dirty="0" smtClean="0"/>
              <a:t> therapy and </a:t>
            </a:r>
            <a:r>
              <a:rPr lang="en-US" dirty="0" smtClean="0">
                <a:solidFill>
                  <a:srgbClr val="00B050"/>
                </a:solidFill>
              </a:rPr>
              <a:t>pancreatitis, pancreatic cancer or </a:t>
            </a:r>
            <a:r>
              <a:rPr lang="en-US" dirty="0" err="1" smtClean="0">
                <a:solidFill>
                  <a:srgbClr val="00B050"/>
                </a:solidFill>
              </a:rPr>
              <a:t>medullary</a:t>
            </a:r>
            <a:r>
              <a:rPr lang="en-US" dirty="0" smtClean="0">
                <a:solidFill>
                  <a:srgbClr val="00B050"/>
                </a:solidFill>
              </a:rPr>
              <a:t> c-cell carcinoma of the thyroid in humans </a:t>
            </a:r>
            <a:r>
              <a:rPr lang="en-US" dirty="0" smtClean="0"/>
              <a:t>has recently generated some controversy, as it has not been  clinical trials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In patients with renal impairment the dose should be adjusted based on their </a:t>
            </a:r>
            <a:r>
              <a:rPr lang="en-US" dirty="0" err="1" smtClean="0"/>
              <a:t>glomerular</a:t>
            </a:r>
            <a:r>
              <a:rPr lang="en-US" dirty="0" smtClean="0"/>
              <a:t> filtration rate (GFR), </a:t>
            </a:r>
            <a:r>
              <a:rPr lang="en-US" dirty="0" smtClean="0">
                <a:solidFill>
                  <a:srgbClr val="0070C0"/>
                </a:solidFill>
              </a:rPr>
              <a:t>except with </a:t>
            </a:r>
            <a:r>
              <a:rPr lang="en-US" dirty="0" err="1" smtClean="0">
                <a:solidFill>
                  <a:srgbClr val="0070C0"/>
                </a:solidFill>
              </a:rPr>
              <a:t>linagliptin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dulaglutide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albiglutide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dirty="0" err="1" smtClean="0">
                <a:solidFill>
                  <a:srgbClr val="0070C0"/>
                </a:solidFill>
              </a:rPr>
              <a:t>liraglutide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The SAVOR-TIMI 53 study generated some concerns with the use of </a:t>
            </a:r>
            <a:r>
              <a:rPr lang="en-US" dirty="0" err="1" smtClean="0">
                <a:solidFill>
                  <a:srgbClr val="0070C0"/>
                </a:solidFill>
              </a:rPr>
              <a:t>saxagliptin</a:t>
            </a:r>
            <a:r>
              <a:rPr lang="en-US" dirty="0" smtClean="0">
                <a:solidFill>
                  <a:srgbClr val="0070C0"/>
                </a:solidFill>
              </a:rPr>
              <a:t> in patients with type 2 diabetes and high cardiovascular risk.</a:t>
            </a:r>
          </a:p>
          <a:p>
            <a:pPr algn="l" rtl="0"/>
            <a:endParaRPr lang="en-US" dirty="0" smtClean="0">
              <a:solidFill>
                <a:srgbClr val="0070C0"/>
              </a:solidFill>
            </a:endParaRPr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The authors found a significant </a:t>
            </a:r>
            <a:r>
              <a:rPr lang="en-US" dirty="0" smtClean="0">
                <a:solidFill>
                  <a:srgbClr val="0070C0"/>
                </a:solidFill>
              </a:rPr>
              <a:t>increase of CHF </a:t>
            </a:r>
            <a:r>
              <a:rPr lang="en-US" dirty="0" smtClean="0"/>
              <a:t>in patients taking the drug compared to placebo (3.5% </a:t>
            </a:r>
            <a:r>
              <a:rPr lang="en-US" dirty="0" err="1" smtClean="0"/>
              <a:t>vs</a:t>
            </a:r>
            <a:r>
              <a:rPr lang="en-US" dirty="0" smtClean="0"/>
              <a:t> 2.8%, HR 1.27, 95% CI 1.07-1.51, p- 0.007)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However, the recently published TECOS trial (n: 14 671) found that the rate of major cardiovascular events and hospitalization for CHF </a:t>
            </a:r>
            <a:r>
              <a:rPr lang="en-US" dirty="0" smtClean="0">
                <a:solidFill>
                  <a:srgbClr val="0070C0"/>
                </a:solidFill>
              </a:rPr>
              <a:t>did not differ between the </a:t>
            </a:r>
            <a:r>
              <a:rPr lang="en-US" dirty="0" err="1" smtClean="0">
                <a:solidFill>
                  <a:srgbClr val="0070C0"/>
                </a:solidFill>
              </a:rPr>
              <a:t>sitagliptin</a:t>
            </a:r>
            <a:r>
              <a:rPr lang="en-US" dirty="0" smtClean="0">
                <a:solidFill>
                  <a:srgbClr val="0070C0"/>
                </a:solidFill>
              </a:rPr>
              <a:t> and the placebo group.</a:t>
            </a:r>
            <a:endParaRPr lang="fa-IR" dirty="0" smtClean="0">
              <a:solidFill>
                <a:srgbClr val="0070C0"/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972452" cy="544832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The only published observation on GLP-1 agonist use post-transplant is a retrospective study of 5 kidney-transplant recipients using </a:t>
            </a:r>
            <a:r>
              <a:rPr lang="en-US" dirty="0" err="1" smtClean="0"/>
              <a:t>tacrolimus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In this case series, </a:t>
            </a:r>
            <a:r>
              <a:rPr lang="en-US" dirty="0" err="1" smtClean="0">
                <a:solidFill>
                  <a:srgbClr val="FF0000"/>
                </a:solidFill>
              </a:rPr>
              <a:t>liraglutide</a:t>
            </a:r>
            <a:r>
              <a:rPr lang="en-US" dirty="0" smtClean="0">
                <a:solidFill>
                  <a:srgbClr val="FF0000"/>
                </a:solidFill>
              </a:rPr>
              <a:t> showed good safety and did not interfere with </a:t>
            </a:r>
            <a:r>
              <a:rPr lang="en-US" dirty="0" err="1" smtClean="0">
                <a:solidFill>
                  <a:srgbClr val="FF0000"/>
                </a:solidFill>
              </a:rPr>
              <a:t>tacrolimus</a:t>
            </a:r>
            <a:r>
              <a:rPr lang="en-US" dirty="0" smtClean="0">
                <a:solidFill>
                  <a:srgbClr val="FF0000"/>
                </a:solidFill>
              </a:rPr>
              <a:t> levels or induce hypoglycemia</a:t>
            </a:r>
            <a:r>
              <a:rPr lang="en-US" dirty="0" smtClean="0"/>
              <a:t>. Moreover, it </a:t>
            </a:r>
            <a:r>
              <a:rPr lang="en-US" dirty="0" smtClean="0">
                <a:solidFill>
                  <a:srgbClr val="00B0F0"/>
                </a:solidFill>
              </a:rPr>
              <a:t>decreased post-</a:t>
            </a:r>
            <a:r>
              <a:rPr lang="en-US" dirty="0" err="1" smtClean="0">
                <a:solidFill>
                  <a:srgbClr val="00B0F0"/>
                </a:solidFill>
              </a:rPr>
              <a:t>prandial</a:t>
            </a:r>
            <a:r>
              <a:rPr lang="en-US" dirty="0" smtClean="0">
                <a:solidFill>
                  <a:srgbClr val="00B0F0"/>
                </a:solidFill>
              </a:rPr>
              <a:t> blood glucose at 60 and 120 minutes and produced weight loss </a:t>
            </a:r>
            <a:r>
              <a:rPr lang="en-US" dirty="0" smtClean="0"/>
              <a:t>(-2.1 +/- 1.3 kg after 21 days), but </a:t>
            </a:r>
            <a:r>
              <a:rPr lang="en-US" dirty="0" smtClean="0">
                <a:solidFill>
                  <a:srgbClr val="00B0F0"/>
                </a:solidFill>
              </a:rPr>
              <a:t>did not impact fasting blood glucose 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These agents should probably not be used in patients with GFR &lt;30 ml/min/1.73 m2, and they have </a:t>
            </a:r>
            <a:r>
              <a:rPr lang="en-US" dirty="0" smtClean="0">
                <a:solidFill>
                  <a:srgbClr val="00B050"/>
                </a:solidFill>
              </a:rPr>
              <a:t>not yet been validated in individuals with PTDM.</a:t>
            </a:r>
            <a:endParaRPr lang="fa-IR" dirty="0" smtClean="0">
              <a:solidFill>
                <a:srgbClr val="00B050"/>
              </a:solidFill>
            </a:endParaRPr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357166"/>
            <a:ext cx="8115328" cy="566263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i="1" dirty="0" smtClean="0"/>
              <a:t>SGLT2 inhibitors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SGLT2 inhibitors lower blood glucose </a:t>
            </a:r>
            <a:r>
              <a:rPr lang="en-US" dirty="0" smtClean="0">
                <a:solidFill>
                  <a:srgbClr val="00B0F0"/>
                </a:solidFill>
              </a:rPr>
              <a:t>by inducing renal glucose excretion, and in the long term cause weight reduction due to caloric loss.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Recovered glucose is actively </a:t>
            </a:r>
            <a:r>
              <a:rPr lang="en-US" dirty="0" smtClean="0">
                <a:solidFill>
                  <a:srgbClr val="00B050"/>
                </a:solidFill>
              </a:rPr>
              <a:t>reabsorbed</a:t>
            </a:r>
            <a:r>
              <a:rPr lang="en-US" dirty="0" smtClean="0"/>
              <a:t> in the proximal tubules by the ATP-dependent sodium–glucose co-transporters 1 and 2 (SGLT1 and SGLT2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algn="l" rtl="0"/>
            <a:endParaRPr lang="en-US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SGLT2 is a low-affinity </a:t>
            </a:r>
            <a:r>
              <a:rPr lang="en-US" dirty="0" smtClean="0"/>
              <a:t>high-capacity transporter located within </a:t>
            </a:r>
            <a:r>
              <a:rPr lang="en-US" dirty="0" smtClean="0">
                <a:solidFill>
                  <a:srgbClr val="FF0000"/>
                </a:solidFill>
              </a:rPr>
              <a:t>the S1 segment of the proximal tubule </a:t>
            </a:r>
            <a:r>
              <a:rPr lang="en-US" dirty="0" smtClean="0"/>
              <a:t>that is responsible for ~90% of the glucose </a:t>
            </a:r>
            <a:r>
              <a:rPr lang="en-US" dirty="0" err="1" smtClean="0"/>
              <a:t>reabsorption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1000108"/>
            <a:ext cx="7829576" cy="5019692"/>
          </a:xfrm>
        </p:spPr>
        <p:txBody>
          <a:bodyPr/>
          <a:lstStyle/>
          <a:p>
            <a:pPr algn="l" rtl="0"/>
            <a:r>
              <a:rPr lang="en-US" dirty="0" smtClean="0"/>
              <a:t>A </a:t>
            </a:r>
            <a:r>
              <a:rPr lang="en-US" dirty="0" err="1" smtClean="0"/>
              <a:t>normoglycaemic</a:t>
            </a:r>
            <a:r>
              <a:rPr lang="en-US" dirty="0" smtClean="0"/>
              <a:t> individual weighing </a:t>
            </a:r>
            <a:r>
              <a:rPr lang="en-US" dirty="0" smtClean="0">
                <a:solidFill>
                  <a:srgbClr val="0070C0"/>
                </a:solidFill>
              </a:rPr>
              <a:t>70 kg</a:t>
            </a:r>
            <a:r>
              <a:rPr lang="en-US" dirty="0" smtClean="0"/>
              <a:t> produces ~</a:t>
            </a:r>
            <a:r>
              <a:rPr lang="en-US" dirty="0" smtClean="0">
                <a:solidFill>
                  <a:srgbClr val="0070C0"/>
                </a:solidFill>
              </a:rPr>
              <a:t>180 g glucose per day from endogenous sources</a:t>
            </a:r>
            <a:r>
              <a:rPr lang="en-US" dirty="0" smtClean="0"/>
              <a:t>, and has a daily glucose intake from </a:t>
            </a:r>
            <a:r>
              <a:rPr lang="en-US" dirty="0" smtClean="0">
                <a:solidFill>
                  <a:srgbClr val="0070C0"/>
                </a:solidFill>
              </a:rPr>
              <a:t>exogenous sources of ~180 g per day. </a:t>
            </a:r>
          </a:p>
          <a:p>
            <a:pPr algn="l" rtl="0"/>
            <a:endParaRPr lang="en-US" dirty="0" smtClean="0">
              <a:solidFill>
                <a:srgbClr val="0070C0"/>
              </a:solidFill>
            </a:endParaRPr>
          </a:p>
          <a:p>
            <a:pPr algn="l" rtl="0"/>
            <a:endParaRPr lang="en-US" dirty="0" smtClean="0">
              <a:solidFill>
                <a:srgbClr val="0070C0"/>
              </a:solidFill>
            </a:endParaRPr>
          </a:p>
          <a:p>
            <a:pPr algn="l" rtl="0"/>
            <a:r>
              <a:rPr lang="en-US" dirty="0" smtClean="0">
                <a:solidFill>
                  <a:srgbClr val="0070C0"/>
                </a:solidFill>
              </a:rPr>
              <a:t>Tubular </a:t>
            </a:r>
            <a:r>
              <a:rPr lang="en-US" dirty="0" err="1" smtClean="0">
                <a:solidFill>
                  <a:srgbClr val="0070C0"/>
                </a:solidFill>
              </a:rPr>
              <a:t>reabsorption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glucose, therefore, accounts for </a:t>
            </a:r>
            <a:r>
              <a:rPr lang="en-US" dirty="0" smtClean="0">
                <a:solidFill>
                  <a:srgbClr val="0070C0"/>
                </a:solidFill>
              </a:rPr>
              <a:t>~50% of total daily glucose turnover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857232"/>
            <a:ext cx="7972452" cy="5162568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Dapagliflozin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canagliflozin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FF0000"/>
                </a:solidFill>
              </a:rPr>
              <a:t>empagliflozin</a:t>
            </a:r>
            <a:r>
              <a:rPr lang="en-US" dirty="0" smtClean="0"/>
              <a:t> are SGLT2 inhibitors that are currently in clinical use.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These compounds partly </a:t>
            </a:r>
            <a:r>
              <a:rPr lang="en-US" dirty="0" smtClean="0">
                <a:solidFill>
                  <a:srgbClr val="0070C0"/>
                </a:solidFill>
              </a:rPr>
              <a:t>reverse the </a:t>
            </a:r>
            <a:r>
              <a:rPr lang="en-US" dirty="0" err="1" smtClean="0">
                <a:solidFill>
                  <a:srgbClr val="0070C0"/>
                </a:solidFill>
              </a:rPr>
              <a:t>reabsorption</a:t>
            </a:r>
            <a:r>
              <a:rPr lang="en-US" dirty="0" smtClean="0">
                <a:solidFill>
                  <a:srgbClr val="0070C0"/>
                </a:solidFill>
              </a:rPr>
              <a:t> of glucose</a:t>
            </a:r>
            <a:r>
              <a:rPr lang="en-US" dirty="0" smtClean="0"/>
              <a:t>, leading to </a:t>
            </a:r>
            <a:r>
              <a:rPr lang="en-US" dirty="0" smtClean="0">
                <a:solidFill>
                  <a:srgbClr val="0070C0"/>
                </a:solidFill>
              </a:rPr>
              <a:t>daily excretion of 70 g glucose </a:t>
            </a:r>
            <a:r>
              <a:rPr lang="en-US" dirty="0" smtClean="0"/>
              <a:t>(corresponding to </a:t>
            </a:r>
            <a:r>
              <a:rPr lang="en-US" dirty="0" smtClean="0">
                <a:solidFill>
                  <a:srgbClr val="0070C0"/>
                </a:solidFill>
              </a:rPr>
              <a:t>280 kcal</a:t>
            </a:r>
            <a:r>
              <a:rPr lang="en-US" dirty="0" smtClean="0"/>
              <a:t>) and a moderate </a:t>
            </a:r>
            <a:r>
              <a:rPr lang="en-US" dirty="0" smtClean="0">
                <a:solidFill>
                  <a:srgbClr val="0070C0"/>
                </a:solidFill>
              </a:rPr>
              <a:t>osmotic </a:t>
            </a:r>
            <a:r>
              <a:rPr lang="en-US" dirty="0" err="1" smtClean="0">
                <a:solidFill>
                  <a:srgbClr val="0070C0"/>
                </a:solidFill>
              </a:rPr>
              <a:t>diuresis</a:t>
            </a:r>
            <a:r>
              <a:rPr lang="en-US" dirty="0" smtClean="0">
                <a:solidFill>
                  <a:srgbClr val="0070C0"/>
                </a:solidFill>
              </a:rPr>
              <a:t> of 200–300 ml per </a:t>
            </a:r>
            <a:r>
              <a:rPr lang="en-US" dirty="0" smtClean="0"/>
              <a:t>day.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Hyperglycaemia</a:t>
            </a:r>
            <a:r>
              <a:rPr lang="en-US" dirty="0" smtClean="0"/>
              <a:t> is reduced and a loss of </a:t>
            </a:r>
            <a:r>
              <a:rPr lang="en-US" dirty="0" smtClean="0">
                <a:solidFill>
                  <a:srgbClr val="0070C0"/>
                </a:solidFill>
              </a:rPr>
              <a:t>2–5 kg in body weight </a:t>
            </a:r>
            <a:r>
              <a:rPr lang="en-US" dirty="0" smtClean="0"/>
              <a:t>is observed together with a </a:t>
            </a:r>
            <a:r>
              <a:rPr lang="en-US" dirty="0" smtClean="0">
                <a:solidFill>
                  <a:srgbClr val="0070C0"/>
                </a:solidFill>
              </a:rPr>
              <a:t>slight reduction in blood pressure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sustained effect on glucose lowering and persistent weight loss has been shown for up to 2 years among patients with </a:t>
            </a:r>
            <a:r>
              <a:rPr lang="en-US" dirty="0" smtClean="0"/>
              <a:t>T2DM.</a:t>
            </a:r>
            <a:endParaRPr lang="fa-I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8929718" cy="57864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857224" y="0"/>
            <a:ext cx="6000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historical overview of several terms used for transplant-related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dysglycemia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illustrated in Figure 1.</a:t>
            </a:r>
            <a:endParaRPr lang="fa-I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928670"/>
            <a:ext cx="7972452" cy="5091130"/>
          </a:xfrm>
        </p:spPr>
        <p:txBody>
          <a:bodyPr/>
          <a:lstStyle/>
          <a:p>
            <a:pPr algn="l" rtl="0"/>
            <a:r>
              <a:rPr lang="en-US" dirty="0" smtClean="0"/>
              <a:t>The use of SGLT2 inhibitors has not yet been investigated in PTDM.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Reabsorption</a:t>
            </a:r>
            <a:r>
              <a:rPr lang="en-US" dirty="0" smtClean="0"/>
              <a:t> of glucose </a:t>
            </a:r>
            <a:r>
              <a:rPr lang="en-US" dirty="0" smtClean="0">
                <a:solidFill>
                  <a:srgbClr val="0070C0"/>
                </a:solidFill>
              </a:rPr>
              <a:t>depends on </a:t>
            </a:r>
            <a:r>
              <a:rPr lang="en-US" dirty="0" err="1" smtClean="0">
                <a:solidFill>
                  <a:srgbClr val="0070C0"/>
                </a:solidFill>
              </a:rPr>
              <a:t>glycaemia</a:t>
            </a:r>
            <a:r>
              <a:rPr lang="en-US" dirty="0" smtClean="0">
                <a:solidFill>
                  <a:srgbClr val="0070C0"/>
                </a:solidFill>
              </a:rPr>
              <a:t> and GFR, </a:t>
            </a:r>
            <a:r>
              <a:rPr lang="en-US" dirty="0" smtClean="0"/>
              <a:t>consequently the rate of </a:t>
            </a:r>
            <a:r>
              <a:rPr lang="en-US" dirty="0" err="1" smtClean="0"/>
              <a:t>reabsorption</a:t>
            </a:r>
            <a:r>
              <a:rPr lang="en-US" dirty="0" smtClean="0"/>
              <a:t> is low among patients with a low GFR.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efficiency of SGLT2 inhibitors in recipients of a renal transplant might </a:t>
            </a:r>
            <a:r>
              <a:rPr lang="en-US" dirty="0" smtClean="0">
                <a:solidFill>
                  <a:srgbClr val="00B0F0"/>
                </a:solidFill>
              </a:rPr>
              <a:t>therefore be questioned</a:t>
            </a:r>
            <a:r>
              <a:rPr lang="en-US" dirty="0" smtClean="0"/>
              <a:t>.</a:t>
            </a:r>
            <a:endParaRPr lang="fa-I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58204" cy="6143668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Insulin</a:t>
            </a:r>
            <a:r>
              <a:rPr lang="en-US" sz="2400" dirty="0" smtClean="0"/>
              <a:t>: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>
                <a:solidFill>
                  <a:srgbClr val="00B0F0"/>
                </a:solidFill>
              </a:rPr>
              <a:t>The natural history </a:t>
            </a:r>
            <a:r>
              <a:rPr lang="en-US" sz="2400" dirty="0" smtClean="0"/>
              <a:t>of PTDM is characterized by early severe hyperglycemia </a:t>
            </a:r>
            <a:r>
              <a:rPr lang="en-US" sz="2400" dirty="0" smtClean="0">
                <a:solidFill>
                  <a:srgbClr val="00B0F0"/>
                </a:solidFill>
              </a:rPr>
              <a:t>immediately after transplantation that transitions to legitimate diabetes within months that </a:t>
            </a:r>
            <a:r>
              <a:rPr lang="en-US" sz="2400" dirty="0" smtClean="0"/>
              <a:t>may or may not spontaneously abate 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This trajectory is likely related to the postsurgical </a:t>
            </a:r>
            <a:r>
              <a:rPr lang="en-US" sz="2400" dirty="0" smtClean="0">
                <a:solidFill>
                  <a:srgbClr val="00B050"/>
                </a:solidFill>
              </a:rPr>
              <a:t>stress and high doses of immunosuppressive agents used in the early </a:t>
            </a:r>
            <a:r>
              <a:rPr lang="en-US" sz="2400" dirty="0" err="1" smtClean="0">
                <a:solidFill>
                  <a:srgbClr val="00B050"/>
                </a:solidFill>
              </a:rPr>
              <a:t>posttransplantation</a:t>
            </a:r>
            <a:r>
              <a:rPr lang="en-US" sz="2400" dirty="0" smtClean="0">
                <a:solidFill>
                  <a:srgbClr val="00B050"/>
                </a:solidFill>
              </a:rPr>
              <a:t> period. </a:t>
            </a:r>
          </a:p>
          <a:p>
            <a:pPr algn="l" rtl="0"/>
            <a:endParaRPr lang="en-US" sz="2400" dirty="0" smtClean="0">
              <a:solidFill>
                <a:srgbClr val="00B050"/>
              </a:solidFill>
            </a:endParaRPr>
          </a:p>
          <a:p>
            <a:pPr algn="l" rtl="0"/>
            <a:r>
              <a:rPr lang="en-US" sz="2400" dirty="0" smtClean="0"/>
              <a:t>Thus, it’s been suggested that insulin therapy might prevent beta cell </a:t>
            </a:r>
            <a:r>
              <a:rPr lang="en-US" sz="2400" dirty="0" smtClean="0">
                <a:solidFill>
                  <a:srgbClr val="00B0F0"/>
                </a:solidFill>
              </a:rPr>
              <a:t>exhaustion</a:t>
            </a:r>
            <a:r>
              <a:rPr lang="en-US" sz="2400" dirty="0" smtClean="0"/>
              <a:t> and progression into diabetes .</a:t>
            </a:r>
          </a:p>
          <a:p>
            <a:pPr algn="l" rtl="0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428604"/>
            <a:ext cx="7972452" cy="5591196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800" dirty="0" smtClean="0"/>
              <a:t> Insulin is the </a:t>
            </a:r>
            <a:r>
              <a:rPr lang="en-US" sz="2800" dirty="0" smtClean="0">
                <a:solidFill>
                  <a:srgbClr val="00B0F0"/>
                </a:solidFill>
              </a:rPr>
              <a:t>most commonly used agent during the first six months after kidney transplantation in the US </a:t>
            </a:r>
            <a:r>
              <a:rPr lang="en-US" sz="2800" dirty="0" smtClean="0"/>
              <a:t>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 To our knowledge, there are </a:t>
            </a:r>
            <a:r>
              <a:rPr lang="en-US" sz="2800" dirty="0" smtClean="0">
                <a:solidFill>
                  <a:srgbClr val="00B0F0"/>
                </a:solidFill>
              </a:rPr>
              <a:t>no</a:t>
            </a:r>
            <a:r>
              <a:rPr lang="en-US" sz="2800" dirty="0" smtClean="0"/>
              <a:t> reported studies addressing the use of insulin </a:t>
            </a:r>
            <a:r>
              <a:rPr lang="en-US" sz="2800" dirty="0" smtClean="0">
                <a:solidFill>
                  <a:srgbClr val="00B0F0"/>
                </a:solidFill>
              </a:rPr>
              <a:t>therapy for long term  hyperglycemia management after three months</a:t>
            </a:r>
            <a:r>
              <a:rPr lang="en-US" sz="2800" dirty="0" smtClean="0"/>
              <a:t>. Recent recommendations support the use insulin as a safe and effective agent during the early transplantation period as aforementioned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. Studies addressing </a:t>
            </a:r>
            <a:r>
              <a:rPr lang="en-US" sz="2800" dirty="0" smtClean="0">
                <a:solidFill>
                  <a:srgbClr val="00B050"/>
                </a:solidFill>
              </a:rPr>
              <a:t>different insulin approaches </a:t>
            </a:r>
            <a:r>
              <a:rPr lang="en-US" sz="2800" dirty="0" smtClean="0"/>
              <a:t>to inpatient/early or late hyperglycemia are needed.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Oral medications can be subsequently considered if the insulin dose required to maintain </a:t>
            </a:r>
            <a:r>
              <a:rPr lang="en-US" sz="2800" dirty="0" err="1" smtClean="0"/>
              <a:t>glycaemic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control is &lt;20 units </a:t>
            </a:r>
            <a:r>
              <a:rPr lang="en-US" sz="2800" dirty="0" smtClean="0"/>
              <a:t>per day</a:t>
            </a:r>
            <a:endParaRPr lang="fa-IR" sz="2800" dirty="0" smtClean="0"/>
          </a:p>
          <a:p>
            <a:pPr algn="l" rtl="0"/>
            <a:endParaRPr lang="fa-IR" sz="2800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642918"/>
            <a:ext cx="7901014" cy="494825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Future therapies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Several novel agents are currently in development for T2DM that might also hold promise for the treatment of PTDM.</a:t>
            </a:r>
            <a:endParaRPr lang="fa-IR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401080" cy="580551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err="1" smtClean="0"/>
              <a:t>Amylin</a:t>
            </a:r>
            <a:r>
              <a:rPr lang="en-US" b="1" dirty="0" smtClean="0"/>
              <a:t> analogues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/>
              <a:t>Amylin</a:t>
            </a:r>
            <a:r>
              <a:rPr lang="en-US" dirty="0" smtClean="0"/>
              <a:t> is a </a:t>
            </a:r>
            <a:r>
              <a:rPr lang="en-US" dirty="0" err="1" smtClean="0"/>
              <a:t>β‑cell</a:t>
            </a:r>
            <a:r>
              <a:rPr lang="en-US" dirty="0" smtClean="0"/>
              <a:t> hormone that is released together with insulin. </a:t>
            </a:r>
            <a:r>
              <a:rPr lang="en-US" dirty="0" err="1" smtClean="0">
                <a:solidFill>
                  <a:srgbClr val="00B0F0"/>
                </a:solidFill>
              </a:rPr>
              <a:t>Pramlintide</a:t>
            </a:r>
            <a:r>
              <a:rPr lang="en-US" dirty="0" smtClean="0">
                <a:solidFill>
                  <a:srgbClr val="00B0F0"/>
                </a:solidFill>
              </a:rPr>
              <a:t>, an </a:t>
            </a:r>
            <a:r>
              <a:rPr lang="en-US" dirty="0" err="1" smtClean="0">
                <a:solidFill>
                  <a:srgbClr val="00B0F0"/>
                </a:solidFill>
              </a:rPr>
              <a:t>amylin</a:t>
            </a:r>
            <a:r>
              <a:rPr lang="en-US" dirty="0" smtClean="0">
                <a:solidFill>
                  <a:srgbClr val="00B0F0"/>
                </a:solidFill>
              </a:rPr>
              <a:t> analogue</a:t>
            </a:r>
            <a:r>
              <a:rPr lang="en-US" dirty="0" smtClean="0"/>
              <a:t>, is available for use in the USA in conjunction </a:t>
            </a:r>
            <a:r>
              <a:rPr lang="en-US" dirty="0" smtClean="0">
                <a:solidFill>
                  <a:srgbClr val="00B0F0"/>
                </a:solidFill>
              </a:rPr>
              <a:t>with insulin therapy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Amylin</a:t>
            </a:r>
            <a:r>
              <a:rPr lang="en-US" dirty="0" smtClean="0"/>
              <a:t> analogues are administered by </a:t>
            </a:r>
            <a:r>
              <a:rPr lang="en-US" dirty="0" smtClean="0">
                <a:solidFill>
                  <a:srgbClr val="00B0F0"/>
                </a:solidFill>
              </a:rPr>
              <a:t>subcutaneous injection </a:t>
            </a:r>
            <a:r>
              <a:rPr lang="en-US" dirty="0" smtClean="0"/>
              <a:t>and they </a:t>
            </a:r>
            <a:r>
              <a:rPr lang="en-US" dirty="0" smtClean="0">
                <a:solidFill>
                  <a:srgbClr val="00B0F0"/>
                </a:solidFill>
              </a:rPr>
              <a:t>inhibit glucagon production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delaygastric</a:t>
            </a:r>
            <a:r>
              <a:rPr lang="en-US" dirty="0" smtClean="0">
                <a:solidFill>
                  <a:srgbClr val="00B0F0"/>
                </a:solidFill>
              </a:rPr>
              <a:t> emptying,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increase satiety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Although </a:t>
            </a:r>
            <a:r>
              <a:rPr lang="en-US" dirty="0" err="1" smtClean="0"/>
              <a:t>pramlintide</a:t>
            </a:r>
            <a:r>
              <a:rPr lang="en-US" dirty="0" smtClean="0"/>
              <a:t> can be used in patients with moderate renal impairment </a:t>
            </a:r>
            <a:r>
              <a:rPr lang="en-US" dirty="0" smtClean="0">
                <a:solidFill>
                  <a:srgbClr val="00B0F0"/>
                </a:solidFill>
              </a:rPr>
              <a:t>(GFR ≥20 ml/min/1.73 m2),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it has not been tested in patients with PTDM. </a:t>
            </a:r>
            <a:r>
              <a:rPr lang="en-US" dirty="0" err="1" smtClean="0">
                <a:solidFill>
                  <a:srgbClr val="00B0F0"/>
                </a:solidFill>
              </a:rPr>
              <a:t>Hypoglycaemia</a:t>
            </a:r>
            <a:r>
              <a:rPr lang="en-US" dirty="0" smtClean="0">
                <a:solidFill>
                  <a:srgbClr val="00B0F0"/>
                </a:solidFill>
              </a:rPr>
              <a:t> and nausea </a:t>
            </a:r>
            <a:r>
              <a:rPr lang="en-US" dirty="0" smtClean="0"/>
              <a:t>are important adverse effects that are particularly undesirable for renal transplant recipients.</a:t>
            </a:r>
            <a:endParaRPr lang="fa-IR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8043890" cy="537688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err="1" smtClean="0"/>
              <a:t>Glucokinase</a:t>
            </a:r>
            <a:r>
              <a:rPr lang="en-US" b="1" dirty="0" smtClean="0"/>
              <a:t> activators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Glucose must be converted to glucose‑6-phosphate</a:t>
            </a:r>
            <a:r>
              <a:rPr lang="en-US" dirty="0" smtClean="0"/>
              <a:t> by </a:t>
            </a:r>
            <a:r>
              <a:rPr lang="en-US" dirty="0" err="1" smtClean="0">
                <a:solidFill>
                  <a:srgbClr val="00B0F0"/>
                </a:solidFill>
              </a:rPr>
              <a:t>glucokinase</a:t>
            </a:r>
            <a:r>
              <a:rPr lang="en-US" dirty="0" smtClean="0"/>
              <a:t> after cellular uptake before it can undergo </a:t>
            </a:r>
            <a:r>
              <a:rPr lang="en-US" dirty="0" err="1" smtClean="0"/>
              <a:t>glycolysis</a:t>
            </a:r>
            <a:r>
              <a:rPr lang="en-US" dirty="0" smtClean="0"/>
              <a:t> or be </a:t>
            </a:r>
            <a:r>
              <a:rPr lang="en-US" dirty="0" smtClean="0">
                <a:solidFill>
                  <a:srgbClr val="00B0F0"/>
                </a:solidFill>
              </a:rPr>
              <a:t>used for glycogen synthesis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Glucokinase</a:t>
            </a:r>
            <a:r>
              <a:rPr lang="en-US" dirty="0" smtClean="0"/>
              <a:t> acts as a </a:t>
            </a:r>
            <a:r>
              <a:rPr lang="en-US" dirty="0" smtClean="0">
                <a:solidFill>
                  <a:srgbClr val="00B0F0"/>
                </a:solidFill>
              </a:rPr>
              <a:t>glucose sensor </a:t>
            </a:r>
            <a:r>
              <a:rPr lang="en-US" dirty="0" smtClean="0"/>
              <a:t>and is expressed in numerous cell types, </a:t>
            </a:r>
            <a:r>
              <a:rPr lang="en-US" dirty="0" smtClean="0">
                <a:solidFill>
                  <a:srgbClr val="00B0F0"/>
                </a:solidFill>
              </a:rPr>
              <a:t>including β cells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safety and efficacy of </a:t>
            </a:r>
            <a:r>
              <a:rPr lang="en-US" dirty="0" err="1" smtClean="0"/>
              <a:t>glucokinase</a:t>
            </a:r>
            <a:r>
              <a:rPr lang="en-US" dirty="0" smtClean="0"/>
              <a:t> activators are currently being evaluated in phase I and phase II clinical trials. </a:t>
            </a:r>
            <a:endParaRPr lang="fa-I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285728"/>
            <a:ext cx="7972452" cy="5734072"/>
          </a:xfrm>
        </p:spPr>
        <p:txBody>
          <a:bodyPr/>
          <a:lstStyle/>
          <a:p>
            <a:pPr algn="l" rtl="0"/>
            <a:r>
              <a:rPr lang="en-US" b="1" dirty="0" smtClean="0"/>
              <a:t>Glucagon antagonists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T2DM is a condition with adversely </a:t>
            </a:r>
            <a:r>
              <a:rPr lang="en-US" dirty="0" smtClean="0">
                <a:solidFill>
                  <a:srgbClr val="00B0F0"/>
                </a:solidFill>
              </a:rPr>
              <a:t>high glucagon secretion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increased hepatic glucose output.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/>
              <a:t>A new class of agents </a:t>
            </a:r>
            <a:r>
              <a:rPr lang="en-US" dirty="0" smtClean="0">
                <a:solidFill>
                  <a:srgbClr val="00B0F0"/>
                </a:solidFill>
              </a:rPr>
              <a:t>that block the effect of glucagon on its corresponding receptor in liver cells</a:t>
            </a:r>
            <a:r>
              <a:rPr lang="en-US" dirty="0" smtClean="0"/>
              <a:t> is being developed.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These agents are presently undergoing phase I and II clinical trials.</a:t>
            </a:r>
            <a:endParaRPr lang="fa-IR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500042"/>
            <a:ext cx="7972452" cy="551975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Bile acid </a:t>
            </a:r>
            <a:r>
              <a:rPr lang="en-US" b="1" dirty="0" err="1" smtClean="0"/>
              <a:t>sequestrants</a:t>
            </a:r>
            <a:endParaRPr lang="en-US" b="1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>
                <a:solidFill>
                  <a:srgbClr val="00B0F0"/>
                </a:solidFill>
              </a:rPr>
              <a:t>Cholestyramine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err="1" smtClean="0">
                <a:solidFill>
                  <a:srgbClr val="00B0F0"/>
                </a:solidFill>
              </a:rPr>
              <a:t>colestimide</a:t>
            </a:r>
            <a:r>
              <a:rPr lang="en-US" dirty="0" smtClean="0">
                <a:solidFill>
                  <a:srgbClr val="00B0F0"/>
                </a:solidFill>
              </a:rPr>
              <a:t>, and </a:t>
            </a:r>
            <a:r>
              <a:rPr lang="en-US" dirty="0" err="1" smtClean="0">
                <a:solidFill>
                  <a:srgbClr val="00B0F0"/>
                </a:solidFill>
              </a:rPr>
              <a:t>colesevelam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are bile acid </a:t>
            </a:r>
            <a:r>
              <a:rPr lang="en-US" dirty="0" err="1" smtClean="0"/>
              <a:t>sequestrants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00B0F0"/>
                </a:solidFill>
              </a:rPr>
              <a:t>inhibit the </a:t>
            </a:r>
            <a:r>
              <a:rPr lang="en-US" dirty="0" err="1" smtClean="0">
                <a:solidFill>
                  <a:srgbClr val="00B0F0"/>
                </a:solidFill>
              </a:rPr>
              <a:t>reabsorption</a:t>
            </a:r>
            <a:r>
              <a:rPr lang="en-US" dirty="0" smtClean="0">
                <a:solidFill>
                  <a:srgbClr val="00B0F0"/>
                </a:solidFill>
              </a:rPr>
              <a:t> of bile acids in the gut </a:t>
            </a:r>
            <a:r>
              <a:rPr lang="en-US" dirty="0" smtClean="0"/>
              <a:t>and are used in the </a:t>
            </a:r>
            <a:r>
              <a:rPr lang="en-US" dirty="0" smtClean="0">
                <a:solidFill>
                  <a:srgbClr val="00B0F0"/>
                </a:solidFill>
              </a:rPr>
              <a:t>treatment of hypercholesterolemia.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/>
              <a:t>Bile acid </a:t>
            </a:r>
            <a:r>
              <a:rPr lang="en-US" dirty="0" err="1" smtClean="0"/>
              <a:t>sequestrants</a:t>
            </a:r>
            <a:r>
              <a:rPr lang="en-US" dirty="0" smtClean="0"/>
              <a:t> also exhibit a </a:t>
            </a:r>
            <a:r>
              <a:rPr lang="en-US" dirty="0" smtClean="0">
                <a:solidFill>
                  <a:srgbClr val="00B0F0"/>
                </a:solidFill>
              </a:rPr>
              <a:t>modest glucose-lowering effect, which has been explored in small clinical trials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Known adverse effects of these drugs are </a:t>
            </a:r>
            <a:r>
              <a:rPr lang="en-US" dirty="0" err="1" smtClean="0">
                <a:solidFill>
                  <a:srgbClr val="00B0F0"/>
                </a:solidFill>
              </a:rPr>
              <a:t>borborygmi</a:t>
            </a:r>
            <a:r>
              <a:rPr lang="en-US" dirty="0" smtClean="0"/>
              <a:t> (stomach rumbling), </a:t>
            </a:r>
            <a:r>
              <a:rPr lang="en-US" dirty="0" smtClean="0">
                <a:solidFill>
                  <a:srgbClr val="00B0F0"/>
                </a:solidFill>
              </a:rPr>
              <a:t>nausea, </a:t>
            </a:r>
            <a:r>
              <a:rPr lang="en-US" dirty="0" err="1" smtClean="0">
                <a:solidFill>
                  <a:srgbClr val="00B0F0"/>
                </a:solidFill>
              </a:rPr>
              <a:t>diarrhoea</a:t>
            </a:r>
            <a:r>
              <a:rPr lang="en-US" dirty="0" smtClean="0">
                <a:solidFill>
                  <a:srgbClr val="00B0F0"/>
                </a:solidFill>
              </a:rPr>
              <a:t>, and impaired absorption of fat-soluble vitamins A,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D, and K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These adverse effects might limit their use in transplant recipients.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928670"/>
            <a:ext cx="7901014" cy="5091130"/>
          </a:xfrm>
        </p:spPr>
        <p:txBody>
          <a:bodyPr/>
          <a:lstStyle/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Sevelamer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a phosphate binder, was also reported to have a glucose-lowering effect,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but of modest and probably insignificant magnitude.</a:t>
            </a:r>
            <a:endParaRPr lang="fa-IR" dirty="0" smtClean="0"/>
          </a:p>
          <a:p>
            <a:pPr algn="l" rtl="0"/>
            <a:endParaRPr lang="fa-IR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23439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501122" cy="5234006"/>
          </a:xfrm>
          <a:blipFill dpi="0" rotWithShape="1">
            <a:blip r:embed="rId3">
              <a:alphaModFix amt="29000"/>
            </a:blip>
            <a:srcRect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dirty="0" smtClean="0"/>
              <a:t>Diagnosis :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Current PTDM guidelines recommend the use of: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fasting blood glucose, 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2-hours oral glucose tolerance test </a:t>
            </a:r>
          </a:p>
          <a:p>
            <a:pPr algn="l" rtl="0"/>
            <a:r>
              <a:rPr lang="en-US" dirty="0" smtClean="0">
                <a:solidFill>
                  <a:srgbClr val="00B0F0"/>
                </a:solidFill>
              </a:rPr>
              <a:t>and/or A1c for diagnosis</a:t>
            </a:r>
            <a:r>
              <a:rPr lang="en-US" dirty="0" smtClean="0"/>
              <a:t>, as endorsed by the American Diabetes Association 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728667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828680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MANAGEMENT OF NODAT</a:t>
            </a:r>
            <a:br>
              <a:rPr lang="en-US" sz="2000" b="1" dirty="0" smtClean="0"/>
            </a:br>
            <a:r>
              <a:rPr lang="en-US" sz="2000" b="1" dirty="0" err="1" smtClean="0"/>
              <a:t>Pretransplant</a:t>
            </a:r>
            <a:r>
              <a:rPr lang="en-US" sz="2000" b="1" dirty="0" smtClean="0"/>
              <a:t> evaluation</a:t>
            </a:r>
            <a:br>
              <a:rPr lang="en-US" sz="2000" b="1" dirty="0" smtClean="0"/>
            </a:b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401080" cy="4591064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Currently,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pretransplant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risk assessment should be based on the </a:t>
            </a:r>
            <a:r>
              <a:rPr lang="en-US" dirty="0" smtClean="0">
                <a:solidFill>
                  <a:srgbClr val="00B0F0"/>
                </a:solidFill>
              </a:rPr>
              <a:t>phenotype and the medical history of the patient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following factors associated with a higher risk of NODAT should be considered: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an age &gt;45 years old,</a:t>
            </a:r>
          </a:p>
          <a:p>
            <a:pPr algn="l" rtl="0"/>
            <a:r>
              <a:rPr lang="en-US" dirty="0" smtClean="0"/>
              <a:t> a familial history of type 2 diabetes, </a:t>
            </a:r>
          </a:p>
          <a:p>
            <a:pPr algn="l" rtl="0"/>
            <a:r>
              <a:rPr lang="en-US" dirty="0" smtClean="0"/>
              <a:t>a personal history of NODAT with previous graft or a gestational diabetes,</a:t>
            </a:r>
          </a:p>
          <a:p>
            <a:pPr algn="l" rtl="0"/>
            <a:r>
              <a:rPr lang="en-US" dirty="0" smtClean="0"/>
              <a:t> IFG, impaired glucose tolerance</a:t>
            </a:r>
          </a:p>
          <a:p>
            <a:pPr algn="l" rtl="0"/>
            <a:r>
              <a:rPr lang="en-US" dirty="0" smtClean="0"/>
              <a:t>, criteria for metabolic syndrome, </a:t>
            </a:r>
          </a:p>
          <a:p>
            <a:pPr algn="l" rtl="0"/>
            <a:r>
              <a:rPr lang="en-US" dirty="0" smtClean="0"/>
              <a:t>a BMI &gt;30 kg/m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</a:p>
          <a:p>
            <a:pPr algn="l" rtl="0"/>
            <a:r>
              <a:rPr lang="en-US" dirty="0" smtClean="0"/>
              <a:t> and a positive hepatitis C serology.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The screening should include an evaluation of the glucose metabolism status by FPG and/or OGTT.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 recent large study (</a:t>
            </a:r>
            <a:r>
              <a:rPr lang="en-US" i="1" dirty="0" smtClean="0"/>
              <a:t>N</a:t>
            </a:r>
            <a:r>
              <a:rPr lang="en-US" dirty="0" smtClean="0"/>
              <a:t> = 889) has underlined </a:t>
            </a:r>
            <a:r>
              <a:rPr lang="en-US" dirty="0" smtClean="0">
                <a:solidFill>
                  <a:srgbClr val="00B0F0"/>
                </a:solidFill>
              </a:rPr>
              <a:t>the low sensitivity of FPG in detecting </a:t>
            </a:r>
            <a:r>
              <a:rPr lang="en-US" dirty="0" err="1" smtClean="0">
                <a:solidFill>
                  <a:srgbClr val="00B0F0"/>
                </a:solidFill>
              </a:rPr>
              <a:t>pretransplant</a:t>
            </a:r>
            <a:r>
              <a:rPr lang="en-US" dirty="0" smtClean="0">
                <a:solidFill>
                  <a:srgbClr val="00B0F0"/>
                </a:solidFill>
              </a:rPr>
              <a:t> glucose metabolism abnormalities in patients with ESRD because of insulin resistance.</a:t>
            </a:r>
          </a:p>
          <a:p>
            <a:pPr algn="l" rtl="0"/>
            <a:endParaRPr lang="en-US" dirty="0" smtClean="0">
              <a:solidFill>
                <a:srgbClr val="00B0F0"/>
              </a:solidFill>
            </a:endParaRPr>
          </a:p>
          <a:p>
            <a:pPr algn="l" rtl="0"/>
            <a:r>
              <a:rPr lang="en-US" dirty="0" smtClean="0"/>
              <a:t> An FPG screening should be performed in all candidates, followed ideally by an OGTT in patients with </a:t>
            </a:r>
            <a:r>
              <a:rPr lang="en-US" dirty="0" smtClean="0">
                <a:solidFill>
                  <a:srgbClr val="00B0F0"/>
                </a:solidFill>
              </a:rPr>
              <a:t>FPG between 92 and 125 mg/</a:t>
            </a:r>
            <a:r>
              <a:rPr lang="en-US" dirty="0" err="1" smtClean="0">
                <a:solidFill>
                  <a:srgbClr val="00B0F0"/>
                </a:solidFill>
              </a:rPr>
              <a:t>dL</a:t>
            </a:r>
            <a:r>
              <a:rPr lang="en-US" dirty="0" smtClean="0">
                <a:solidFill>
                  <a:srgbClr val="00B0F0"/>
                </a:solidFill>
              </a:rPr>
              <a:t> (±50% of patients)</a:t>
            </a:r>
            <a:r>
              <a:rPr lang="en-US" dirty="0" smtClean="0"/>
              <a:t>. This should allow the identification of &gt;80% of </a:t>
            </a:r>
            <a:r>
              <a:rPr lang="en-US" dirty="0" err="1" smtClean="0"/>
              <a:t>pretransplant</a:t>
            </a:r>
            <a:r>
              <a:rPr lang="en-US" dirty="0" smtClean="0"/>
              <a:t> diabetes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857232"/>
            <a:ext cx="7972452" cy="51625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 . The </a:t>
            </a:r>
            <a:r>
              <a:rPr lang="en-US" dirty="0" smtClean="0">
                <a:solidFill>
                  <a:srgbClr val="00B0F0"/>
                </a:solidFill>
              </a:rPr>
              <a:t>use of A1C is not recommended for the screening given the low sensitivity of the test in ESRD patients</a:t>
            </a:r>
            <a:r>
              <a:rPr lang="en-US" dirty="0" smtClean="0"/>
              <a:t> 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Patients should be screened for risk factors before transplantation in order to </a:t>
            </a:r>
            <a:r>
              <a:rPr lang="en-US" dirty="0" smtClean="0">
                <a:solidFill>
                  <a:srgbClr val="00B050"/>
                </a:solidFill>
              </a:rPr>
              <a:t>prospectively tailor their </a:t>
            </a:r>
            <a:r>
              <a:rPr lang="en-US" dirty="0" err="1" smtClean="0">
                <a:solidFill>
                  <a:srgbClr val="00B050"/>
                </a:solidFill>
              </a:rPr>
              <a:t>immunosuppression</a:t>
            </a:r>
            <a:r>
              <a:rPr lang="en-US" dirty="0" smtClean="0">
                <a:solidFill>
                  <a:srgbClr val="00B050"/>
                </a:solidFill>
              </a:rPr>
              <a:t> and minimize the risk of NODAT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Patients at risk should be counseled on the importance of </a:t>
            </a:r>
            <a:r>
              <a:rPr lang="en-US" dirty="0" smtClean="0">
                <a:solidFill>
                  <a:srgbClr val="00B0F0"/>
                </a:solidFill>
              </a:rPr>
              <a:t>lifestyle intervention</a:t>
            </a:r>
            <a:r>
              <a:rPr lang="en-US" dirty="0" smtClean="0"/>
              <a:t>, including </a:t>
            </a:r>
            <a:r>
              <a:rPr lang="en-US" dirty="0" smtClean="0">
                <a:solidFill>
                  <a:srgbClr val="00B0F0"/>
                </a:solidFill>
              </a:rPr>
              <a:t>weight control, diet, and physical activity</a:t>
            </a:r>
            <a:r>
              <a:rPr lang="en-US" dirty="0" smtClean="0"/>
              <a:t>; as such strategy is efficient in patients at risk for type 2 diabetes. 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7972452" cy="5929354"/>
          </a:xfrm>
          <a:blipFill dpi="0" rotWithShape="1">
            <a:blip r:embed="rId3">
              <a:alphaModFix amt="38000"/>
            </a:blip>
            <a:srcRect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7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Posttransplant</a:t>
            </a:r>
            <a:r>
              <a:rPr lang="en-US" sz="7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monitoring of glucose metabolism status</a:t>
            </a:r>
            <a:r>
              <a:rPr lang="en-US" sz="4300" dirty="0" smtClean="0"/>
              <a:t/>
            </a:r>
            <a:br>
              <a:rPr lang="en-US" sz="4300" dirty="0" smtClean="0"/>
            </a:br>
            <a:endParaRPr lang="en-US" sz="4300" dirty="0" smtClean="0"/>
          </a:p>
          <a:p>
            <a:pPr algn="l" rtl="0"/>
            <a:endParaRPr lang="en-US" sz="4300" dirty="0" smtClean="0"/>
          </a:p>
          <a:p>
            <a:pPr algn="l" rtl="0"/>
            <a:r>
              <a:rPr lang="en-US" sz="7400" dirty="0" smtClean="0"/>
              <a:t>Recent guidelines </a:t>
            </a:r>
            <a:r>
              <a:rPr lang="en-US" sz="7400" dirty="0" smtClean="0">
                <a:solidFill>
                  <a:srgbClr val="00B0F0"/>
                </a:solidFill>
              </a:rPr>
              <a:t>recommend screening all kidney transplant recipients with FPG, OGTT, and/or A1C assay at least weekly for 4 weeks, every 3 months for 1 year, and annually thereafter.</a:t>
            </a:r>
            <a:r>
              <a:rPr lang="en-US" sz="7400" dirty="0" smtClean="0"/>
              <a:t> .</a:t>
            </a:r>
          </a:p>
          <a:p>
            <a:pPr algn="l" rtl="0">
              <a:buNone/>
            </a:pPr>
            <a:endParaRPr lang="en-US" sz="7400" dirty="0" smtClean="0"/>
          </a:p>
          <a:p>
            <a:pPr algn="l" rtl="0">
              <a:buNone/>
            </a:pPr>
            <a:endParaRPr lang="en-US" sz="7400" dirty="0" smtClean="0"/>
          </a:p>
          <a:p>
            <a:pPr algn="l" rtl="0"/>
            <a:r>
              <a:rPr lang="en-US" sz="7400" dirty="0" smtClean="0"/>
              <a:t> Additionally, </a:t>
            </a:r>
            <a:r>
              <a:rPr lang="en-US" sz="7400" dirty="0" smtClean="0">
                <a:solidFill>
                  <a:srgbClr val="00B0F0"/>
                </a:solidFill>
              </a:rPr>
              <a:t>A1C could be assayed at 3 and 6 months, and then yearly, to improve </a:t>
            </a:r>
            <a:r>
              <a:rPr lang="en-US" sz="7400" dirty="0" smtClean="0"/>
              <a:t>NODAT diagnostic accuracy. </a:t>
            </a:r>
          </a:p>
          <a:p>
            <a:pPr algn="l" rtl="0"/>
            <a:endParaRPr lang="en-US" sz="7400" dirty="0" smtClean="0"/>
          </a:p>
          <a:p>
            <a:pPr algn="l" rtl="0"/>
            <a:endParaRPr lang="en-US" sz="7400" dirty="0" smtClean="0">
              <a:solidFill>
                <a:srgbClr val="00B0F0"/>
              </a:solidFill>
            </a:endParaRPr>
          </a:p>
          <a:p>
            <a:pPr algn="l" rtl="0"/>
            <a:r>
              <a:rPr lang="en-US" sz="7400" dirty="0" smtClean="0">
                <a:solidFill>
                  <a:srgbClr val="00B0F0"/>
                </a:solidFill>
              </a:rPr>
              <a:t>Self-monitoring </a:t>
            </a:r>
            <a:r>
              <a:rPr lang="en-US" sz="7400" dirty="0" smtClean="0"/>
              <a:t>of blood glucose should ideally be performed in patients treated by insulin or oral hypoglycemic agents, as in type 2 diabetic patients . </a:t>
            </a:r>
            <a:endParaRPr lang="fa-IR" sz="7400" dirty="0" smtClean="0"/>
          </a:p>
          <a:p>
            <a:pPr algn="l" rtl="0">
              <a:buNone/>
            </a:pPr>
            <a:r>
              <a:rPr lang="en-US" sz="7400" dirty="0" smtClean="0"/>
              <a:t> </a:t>
            </a:r>
            <a:endParaRPr lang="fa-IR" sz="7400" dirty="0" smtClean="0"/>
          </a:p>
          <a:p>
            <a:pPr algn="l" rtl="0">
              <a:buNone/>
            </a:pPr>
            <a:endParaRPr lang="en-US" sz="4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Management of </a:t>
            </a:r>
            <a:r>
              <a:rPr lang="en-US" b="1" dirty="0" err="1" smtClean="0"/>
              <a:t>immunosuppression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329642" cy="5019692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We suggest an algorithm for the management of </a:t>
            </a:r>
            <a:r>
              <a:rPr lang="en-US" sz="2400" dirty="0" err="1" smtClean="0"/>
              <a:t>immunosuppression</a:t>
            </a:r>
            <a:r>
              <a:rPr lang="en-US" sz="2400" dirty="0" smtClean="0"/>
              <a:t> in order to both minimize the risk of developing NODAT and improve established NODAT, based on published data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The</a:t>
            </a:r>
            <a:r>
              <a:rPr lang="en-US" sz="2400" dirty="0" smtClean="0">
                <a:solidFill>
                  <a:srgbClr val="00B050"/>
                </a:solidFill>
              </a:rPr>
              <a:t> choice </a:t>
            </a:r>
            <a:r>
              <a:rPr lang="en-US" sz="2400" dirty="0" smtClean="0">
                <a:solidFill>
                  <a:srgbClr val="00B0F0"/>
                </a:solidFill>
              </a:rPr>
              <a:t>of </a:t>
            </a:r>
            <a:r>
              <a:rPr lang="en-US" sz="2400" dirty="0" err="1" smtClean="0">
                <a:solidFill>
                  <a:srgbClr val="00B0F0"/>
                </a:solidFill>
              </a:rPr>
              <a:t>immunosuppression</a:t>
            </a:r>
            <a:r>
              <a:rPr lang="en-US" sz="2400" dirty="0" smtClean="0">
                <a:solidFill>
                  <a:srgbClr val="00B0F0"/>
                </a:solidFill>
              </a:rPr>
              <a:t> should first take into account the immunological risk of the patients in order to </a:t>
            </a:r>
            <a:r>
              <a:rPr lang="en-US" sz="2400" dirty="0" smtClean="0">
                <a:solidFill>
                  <a:srgbClr val="00B050"/>
                </a:solidFill>
              </a:rPr>
              <a:t>avoid acute rejection</a:t>
            </a:r>
            <a:r>
              <a:rPr lang="en-US" sz="2400" dirty="0" smtClean="0"/>
              <a:t>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In patients with a low immunological risk and a high risk of NODAT, the</a:t>
            </a:r>
            <a:r>
              <a:rPr lang="en-US" sz="2400" dirty="0" smtClean="0">
                <a:solidFill>
                  <a:srgbClr val="00B050"/>
                </a:solidFill>
              </a:rPr>
              <a:t> first choice </a:t>
            </a:r>
            <a:r>
              <a:rPr lang="en-US" sz="2400" dirty="0" smtClean="0">
                <a:solidFill>
                  <a:srgbClr val="00B0F0"/>
                </a:solidFill>
              </a:rPr>
              <a:t>might be a cyclosporine- or </a:t>
            </a:r>
            <a:r>
              <a:rPr lang="en-US" sz="2400" dirty="0" err="1" smtClean="0">
                <a:solidFill>
                  <a:srgbClr val="00B0F0"/>
                </a:solidFill>
              </a:rPr>
              <a:t>belatacept</a:t>
            </a:r>
            <a:r>
              <a:rPr lang="en-US" sz="2400" dirty="0" smtClean="0">
                <a:solidFill>
                  <a:srgbClr val="00B0F0"/>
                </a:solidFill>
              </a:rPr>
              <a:t>-based immunosuppressive regimen</a:t>
            </a:r>
            <a:r>
              <a:rPr lang="en-US" sz="2400" dirty="0" smtClean="0"/>
              <a:t>. 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In patients with </a:t>
            </a:r>
            <a:r>
              <a:rPr lang="en-US" sz="2400" dirty="0" smtClean="0">
                <a:solidFill>
                  <a:srgbClr val="00B0F0"/>
                </a:solidFill>
              </a:rPr>
              <a:t>a </a:t>
            </a:r>
            <a:r>
              <a:rPr lang="en-US" sz="2400" dirty="0" smtClean="0">
                <a:solidFill>
                  <a:srgbClr val="00B050"/>
                </a:solidFill>
              </a:rPr>
              <a:t>high</a:t>
            </a:r>
            <a:r>
              <a:rPr lang="en-US" sz="2400" dirty="0" smtClean="0">
                <a:solidFill>
                  <a:srgbClr val="00B0F0"/>
                </a:solidFill>
              </a:rPr>
              <a:t> immunological risk 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</a:rPr>
              <a:t>tacrolimus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is </a:t>
            </a:r>
            <a:r>
              <a:rPr lang="en-US" sz="2400" dirty="0" smtClean="0"/>
              <a:t>still preferred.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8186766" cy="571504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. In patients who develop NODAT, </a:t>
            </a:r>
            <a:r>
              <a:rPr lang="en-US" sz="2800" dirty="0" smtClean="0">
                <a:solidFill>
                  <a:srgbClr val="00B0F0"/>
                </a:solidFill>
              </a:rPr>
              <a:t>a reduction in the exposure to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diabetogenic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drugs such as </a:t>
            </a:r>
            <a:r>
              <a:rPr lang="en-US" sz="2800" dirty="0" smtClean="0">
                <a:solidFill>
                  <a:srgbClr val="00B050"/>
                </a:solidFill>
              </a:rPr>
              <a:t>CNIs</a:t>
            </a:r>
            <a:r>
              <a:rPr lang="en-US" sz="2800" dirty="0" smtClean="0">
                <a:solidFill>
                  <a:srgbClr val="00B0F0"/>
                </a:solidFill>
              </a:rPr>
              <a:t> and </a:t>
            </a:r>
            <a:r>
              <a:rPr lang="en-US" sz="2800" dirty="0" err="1" smtClean="0">
                <a:solidFill>
                  <a:srgbClr val="00B050"/>
                </a:solidFill>
              </a:rPr>
              <a:t>glucocorticoids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should be done carefully and progressively</a:t>
            </a:r>
            <a:r>
              <a:rPr lang="en-US" sz="2800" dirty="0" smtClean="0"/>
              <a:t>.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Likewise, </a:t>
            </a:r>
            <a:r>
              <a:rPr lang="en-US" sz="2800" dirty="0" err="1" smtClean="0">
                <a:solidFill>
                  <a:srgbClr val="00B0F0"/>
                </a:solidFill>
              </a:rPr>
              <a:t>mycophenolic</a:t>
            </a:r>
            <a:r>
              <a:rPr lang="en-US" sz="2800" dirty="0" smtClean="0">
                <a:solidFill>
                  <a:srgbClr val="00B0F0"/>
                </a:solidFill>
              </a:rPr>
              <a:t> acid (MPA) </a:t>
            </a:r>
            <a:r>
              <a:rPr lang="en-US" sz="2800" dirty="0" smtClean="0">
                <a:solidFill>
                  <a:srgbClr val="002060"/>
                </a:solidFill>
              </a:rPr>
              <a:t>should be closely monitored to avoid rejection in the context of </a:t>
            </a:r>
            <a:r>
              <a:rPr lang="en-US" sz="2800" dirty="0" err="1" smtClean="0">
                <a:solidFill>
                  <a:srgbClr val="00B0F0"/>
                </a:solidFill>
              </a:rPr>
              <a:t>glucocorticoid</a:t>
            </a:r>
            <a:r>
              <a:rPr lang="en-US" sz="2800" dirty="0" smtClean="0">
                <a:solidFill>
                  <a:srgbClr val="00B0F0"/>
                </a:solidFill>
              </a:rPr>
              <a:t> tapering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5786" y="571480"/>
            <a:ext cx="7901014" cy="544832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00B0F0"/>
                </a:solidFill>
              </a:rPr>
              <a:t>In </a:t>
            </a:r>
            <a:r>
              <a:rPr lang="en-US" sz="2800" dirty="0" err="1" smtClean="0">
                <a:solidFill>
                  <a:srgbClr val="00B0F0"/>
                </a:solidFill>
              </a:rPr>
              <a:t>tacrolimus</a:t>
            </a:r>
            <a:r>
              <a:rPr lang="en-US" sz="2800" dirty="0" smtClean="0"/>
              <a:t>-treated patients whose diabetes is difficult to control (A1C &gt;7% and/or insulin requirement), </a:t>
            </a:r>
            <a:r>
              <a:rPr lang="en-US" sz="2800" dirty="0" smtClean="0">
                <a:solidFill>
                  <a:srgbClr val="00B0F0"/>
                </a:solidFill>
              </a:rPr>
              <a:t>a switch to cyclosporine might be considered in cases of high immunological risk, </a:t>
            </a:r>
          </a:p>
          <a:p>
            <a:pPr algn="l" rtl="0"/>
            <a:endParaRPr lang="en-US" sz="2800" dirty="0" smtClean="0">
              <a:solidFill>
                <a:srgbClr val="00B0F0"/>
              </a:solidFill>
            </a:endParaRPr>
          </a:p>
          <a:p>
            <a:pPr algn="l" rtl="0"/>
            <a:r>
              <a:rPr lang="en-US" sz="2800" dirty="0" smtClean="0"/>
              <a:t>whereas a switch to </a:t>
            </a:r>
            <a:r>
              <a:rPr lang="en-US" sz="2800" dirty="0" err="1" smtClean="0">
                <a:solidFill>
                  <a:srgbClr val="00B0F0"/>
                </a:solidFill>
              </a:rPr>
              <a:t>belatacept</a:t>
            </a:r>
            <a:r>
              <a:rPr lang="en-US" sz="2800" dirty="0" smtClean="0">
                <a:solidFill>
                  <a:srgbClr val="00B0F0"/>
                </a:solidFill>
              </a:rPr>
              <a:t> might also be considered in cases of low immunological risk</a:t>
            </a:r>
            <a:r>
              <a:rPr lang="en-US" sz="2800" dirty="0" smtClean="0"/>
              <a:t>. </a:t>
            </a:r>
            <a:endParaRPr lang="fa-IR" sz="2800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85720" y="214290"/>
            <a:ext cx="8493120" cy="1434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200" b="1" dirty="0" smtClean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gent</a:t>
            </a:r>
            <a:r>
              <a:rPr lang="en-GB" sz="1200" b="1" dirty="0">
                <a:solidFill>
                  <a:srgbClr val="000000"/>
                </a:solidFill>
                <a:latin typeface="Arial" pitchFamily="34" charset="0"/>
                <a:ea typeface="msgothic" charset="0"/>
                <a:cs typeface="msgothic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6143644"/>
            <a:ext cx="2857520" cy="500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8904"/>
            <a:ext cx="8786842" cy="576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3110</TotalTime>
  <Words>6317</Words>
  <Application>Microsoft Office PowerPoint</Application>
  <PresentationFormat>On-screen Show (4:3)</PresentationFormat>
  <Paragraphs>623</Paragraphs>
  <Slides>103</Slides>
  <Notes>103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Equity</vt:lpstr>
      <vt:lpstr>Slide 1</vt:lpstr>
      <vt:lpstr>Slide 2</vt:lpstr>
      <vt:lpstr>Slide 3</vt:lpstr>
      <vt:lpstr>Slide 4</vt:lpstr>
      <vt:lpstr>INCIDENCE AND IMPACT OF NODAT IN RENAL TRANSPLANT PATIENTS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    RISK FACTORS Risk factors shared with type 2 diabetes in the general population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MANAGEMENT OF NODAT Pretransplant evaluation </vt:lpstr>
      <vt:lpstr>Slide 93</vt:lpstr>
      <vt:lpstr>Slide 94</vt:lpstr>
      <vt:lpstr>Slide 95</vt:lpstr>
      <vt:lpstr>Management of immunosuppression </vt:lpstr>
      <vt:lpstr>Slide 97</vt:lpstr>
      <vt:lpstr>Slide 98</vt:lpstr>
      <vt:lpstr>Slide 99</vt:lpstr>
      <vt:lpstr>Glucose-lowering agents used in kidney transplant patients with NODAT</vt:lpstr>
      <vt:lpstr>Slide 101</vt:lpstr>
      <vt:lpstr>Slide 102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karimi</dc:creator>
  <cp:lastModifiedBy>karimi</cp:lastModifiedBy>
  <cp:revision>377</cp:revision>
  <dcterms:created xsi:type="dcterms:W3CDTF">2015-02-26T06:59:40Z</dcterms:created>
  <dcterms:modified xsi:type="dcterms:W3CDTF">2015-03-21T17:13:14Z</dcterms:modified>
</cp:coreProperties>
</file>