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 id="2147483804" r:id="rId2"/>
  </p:sldMasterIdLst>
  <p:notesMasterIdLst>
    <p:notesMasterId r:id="rId62"/>
  </p:notesMasterIdLst>
  <p:sldIdLst>
    <p:sldId id="256" r:id="rId3"/>
    <p:sldId id="257" r:id="rId4"/>
    <p:sldId id="259" r:id="rId5"/>
    <p:sldId id="258" r:id="rId6"/>
    <p:sldId id="260" r:id="rId7"/>
    <p:sldId id="261" r:id="rId8"/>
    <p:sldId id="262" r:id="rId9"/>
    <p:sldId id="263" r:id="rId10"/>
    <p:sldId id="264" r:id="rId11"/>
    <p:sldId id="265" r:id="rId12"/>
    <p:sldId id="267" r:id="rId13"/>
    <p:sldId id="299" r:id="rId14"/>
    <p:sldId id="269" r:id="rId15"/>
    <p:sldId id="289" r:id="rId16"/>
    <p:sldId id="291" r:id="rId17"/>
    <p:sldId id="292" r:id="rId18"/>
    <p:sldId id="282" r:id="rId19"/>
    <p:sldId id="266" r:id="rId20"/>
    <p:sldId id="287" r:id="rId21"/>
    <p:sldId id="288" r:id="rId22"/>
    <p:sldId id="290" r:id="rId23"/>
    <p:sldId id="268" r:id="rId24"/>
    <p:sldId id="271" r:id="rId25"/>
    <p:sldId id="274" r:id="rId26"/>
    <p:sldId id="283" r:id="rId27"/>
    <p:sldId id="275" r:id="rId28"/>
    <p:sldId id="276" r:id="rId29"/>
    <p:sldId id="277" r:id="rId30"/>
    <p:sldId id="278" r:id="rId31"/>
    <p:sldId id="279" r:id="rId32"/>
    <p:sldId id="272" r:id="rId33"/>
    <p:sldId id="284" r:id="rId34"/>
    <p:sldId id="286" r:id="rId35"/>
    <p:sldId id="285" r:id="rId36"/>
    <p:sldId id="293" r:id="rId37"/>
    <p:sldId id="297" r:id="rId38"/>
    <p:sldId id="298" r:id="rId39"/>
    <p:sldId id="273" r:id="rId40"/>
    <p:sldId id="294" r:id="rId41"/>
    <p:sldId id="295" r:id="rId42"/>
    <p:sldId id="296"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280" r:id="rId60"/>
    <p:sldId id="316" r:id="rId6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17"/>
    <a:srgbClr val="180216"/>
    <a:srgbClr val="C80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sorterViewPr>
    <p:cViewPr>
      <p:scale>
        <a:sx n="100" d="100"/>
        <a:sy n="100" d="100"/>
      </p:scale>
      <p:origin x="0" y="8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90B644-C146-400D-A70A-A1B5D14D86A9}" type="datetimeFigureOut">
              <a:rPr lang="fa-IR" smtClean="0"/>
              <a:t>04/02/1437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BB1891-7B6A-41C0-B468-21D09014914A}" type="slidenum">
              <a:rPr lang="fa-IR" smtClean="0"/>
              <a:t>‹#›</a:t>
            </a:fld>
            <a:endParaRPr lang="fa-IR"/>
          </a:p>
        </p:txBody>
      </p:sp>
    </p:spTree>
    <p:extLst>
      <p:ext uri="{BB962C8B-B14F-4D97-AF65-F5344CB8AC3E}">
        <p14:creationId xmlns:p14="http://schemas.microsoft.com/office/powerpoint/2010/main" val="33439242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0BB1891-7B6A-41C0-B468-21D09014914A}" type="slidenum">
              <a:rPr lang="fa-IR" smtClean="0"/>
              <a:t>1</a:t>
            </a:fld>
            <a:endParaRPr lang="fa-IR"/>
          </a:p>
        </p:txBody>
      </p:sp>
    </p:spTree>
    <p:extLst>
      <p:ext uri="{BB962C8B-B14F-4D97-AF65-F5344CB8AC3E}">
        <p14:creationId xmlns:p14="http://schemas.microsoft.com/office/powerpoint/2010/main" val="61170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p:txBody>
          <a:bodyPr/>
          <a:lstStyle/>
          <a:p>
            <a:r>
              <a:rPr lang="en-US"/>
              <a:t>This slide summarizes the general recommendations for antihyperglycemic therapy in type 2 diabetes, as outlined in the ADA-European Association for the Study of Diabetes (EASD) position statement</a:t>
            </a:r>
          </a:p>
          <a:p>
            <a:pPr lvl="1"/>
            <a:r>
              <a:rPr lang="en-US"/>
              <a:t>Definitions: DPP-4-i,DPP-4 inhibitor; Fx’s, bone fractures; GI, gastrointestinal; GLP-1-RA, GLP-1 receptor agonist; HF, heart failure; SU, sulfonylurea; TZD, thiazolidinedione</a:t>
            </a:r>
          </a:p>
          <a:p>
            <a:r>
              <a:rPr lang="en-US"/>
              <a:t>This 2015 position statement is less prescriptive than prior algorithms and discusses advantages/disadvantages of the available medication classes and considerations for use</a:t>
            </a:r>
          </a:p>
          <a:p>
            <a:r>
              <a:rPr lang="en-US"/>
              <a:t>A patient-centered approach is stressed, including patient preferences, cost and potential side effects of each class, effects on body weight, and hypoglycemia risk</a:t>
            </a:r>
          </a:p>
          <a:p>
            <a:r>
              <a:rPr lang="en-US"/>
              <a:t>Metformin is reaffirmed as the preferred initial agent, barring contraindication or intolerance, either in addition to lifestyle counseling and support for weight loss and exercise, or when lifestyle efforts alone have not achieved or maintained glycemic goals</a:t>
            </a:r>
          </a:p>
          <a:p>
            <a:pPr lvl="1"/>
            <a:r>
              <a:rPr lang="en-US"/>
              <a:t>The progressive nature of type 2 diabetes and its therapies should be regularly and objectively explained to patients</a:t>
            </a:r>
          </a:p>
          <a:p>
            <a:r>
              <a:rPr lang="en-US"/>
              <a:t>Equipping patients with an algorithm for self-titration of insulin doses based on SMBG results improves glycemic control in type 2 diabetic patients initiating insulin</a:t>
            </a:r>
            <a:r>
              <a:rPr lang="en-US" baseline="30000"/>
              <a:t>3</a:t>
            </a:r>
          </a:p>
        </p:txBody>
      </p:sp>
      <p:sp>
        <p:nvSpPr>
          <p:cNvPr id="471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algn="l" rtl="0" eaLnBrk="0" fontAlgn="base" hangingPunct="0">
              <a:spcBef>
                <a:spcPts val="400"/>
              </a:spcBef>
              <a:spcAft>
                <a:spcPct val="0"/>
              </a:spcAft>
              <a:defRPr sz="1100">
                <a:solidFill>
                  <a:schemeClr val="tx1"/>
                </a:solidFill>
                <a:latin typeface="Calibri" pitchFamily="34" charset="0"/>
              </a:defRPr>
            </a:lvl6pPr>
            <a:lvl7pPr marL="2971800" indent="-228600" algn="l" rtl="0" eaLnBrk="0" fontAlgn="base" hangingPunct="0">
              <a:spcBef>
                <a:spcPts val="400"/>
              </a:spcBef>
              <a:spcAft>
                <a:spcPct val="0"/>
              </a:spcAft>
              <a:defRPr sz="1100">
                <a:solidFill>
                  <a:schemeClr val="tx1"/>
                </a:solidFill>
                <a:latin typeface="Calibri" pitchFamily="34" charset="0"/>
              </a:defRPr>
            </a:lvl7pPr>
            <a:lvl8pPr marL="3429000" indent="-228600" algn="l" rtl="0" eaLnBrk="0" fontAlgn="base" hangingPunct="0">
              <a:spcBef>
                <a:spcPts val="400"/>
              </a:spcBef>
              <a:spcAft>
                <a:spcPct val="0"/>
              </a:spcAft>
              <a:defRPr sz="1100">
                <a:solidFill>
                  <a:schemeClr val="tx1"/>
                </a:solidFill>
                <a:latin typeface="Calibri" pitchFamily="34" charset="0"/>
              </a:defRPr>
            </a:lvl8pPr>
            <a:lvl9pPr marL="3886200" indent="-228600" algn="l" rtl="0" eaLnBrk="0" fontAlgn="base" hangingPunct="0">
              <a:spcBef>
                <a:spcPts val="400"/>
              </a:spcBef>
              <a:spcAft>
                <a:spcPct val="0"/>
              </a:spcAft>
              <a:defRPr sz="1100">
                <a:solidFill>
                  <a:schemeClr val="tx1"/>
                </a:solidFill>
                <a:latin typeface="Calibri" pitchFamily="34" charset="0"/>
              </a:defRPr>
            </a:lvl9pPr>
          </a:lstStyle>
          <a:p>
            <a:pPr rtl="0" fontAlgn="base">
              <a:spcBef>
                <a:spcPct val="0"/>
              </a:spcBef>
              <a:spcAft>
                <a:spcPct val="0"/>
              </a:spcAft>
            </a:pPr>
            <a:fld id="{D7C05DC1-7AAD-49D5-969A-E161A3CF3F22}" type="slidenum">
              <a:rPr lang="en-US" sz="900">
                <a:solidFill>
                  <a:prstClr val="black"/>
                </a:solidFill>
                <a:cs typeface="Arial" pitchFamily="34" charset="0"/>
              </a:rPr>
              <a:pPr rtl="0" fontAlgn="base">
                <a:spcBef>
                  <a:spcPct val="0"/>
                </a:spcBef>
                <a:spcAft>
                  <a:spcPct val="0"/>
                </a:spcAft>
              </a:pPr>
              <a:t>17</a:t>
            </a:fld>
            <a:endParaRPr lang="en-US" sz="900">
              <a:solidFill>
                <a:prstClr val="black"/>
              </a:solidFill>
              <a:cs typeface="Arial" pitchFamily="34" charset="0"/>
            </a:endParaRPr>
          </a:p>
        </p:txBody>
      </p:sp>
      <p:sp>
        <p:nvSpPr>
          <p:cNvPr id="471045"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algn="l" rtl="0" eaLnBrk="0" fontAlgn="base" hangingPunct="0">
              <a:spcBef>
                <a:spcPts val="400"/>
              </a:spcBef>
              <a:spcAft>
                <a:spcPct val="0"/>
              </a:spcAft>
              <a:defRPr sz="1100">
                <a:solidFill>
                  <a:schemeClr val="tx1"/>
                </a:solidFill>
                <a:latin typeface="Calibri" pitchFamily="34" charset="0"/>
              </a:defRPr>
            </a:lvl6pPr>
            <a:lvl7pPr marL="2971800" indent="-228600" algn="l" rtl="0" eaLnBrk="0" fontAlgn="base" hangingPunct="0">
              <a:spcBef>
                <a:spcPts val="400"/>
              </a:spcBef>
              <a:spcAft>
                <a:spcPct val="0"/>
              </a:spcAft>
              <a:defRPr sz="1100">
                <a:solidFill>
                  <a:schemeClr val="tx1"/>
                </a:solidFill>
                <a:latin typeface="Calibri" pitchFamily="34" charset="0"/>
              </a:defRPr>
            </a:lvl7pPr>
            <a:lvl8pPr marL="3429000" indent="-228600" algn="l" rtl="0" eaLnBrk="0" fontAlgn="base" hangingPunct="0">
              <a:spcBef>
                <a:spcPts val="400"/>
              </a:spcBef>
              <a:spcAft>
                <a:spcPct val="0"/>
              </a:spcAft>
              <a:defRPr sz="1100">
                <a:solidFill>
                  <a:schemeClr val="tx1"/>
                </a:solidFill>
                <a:latin typeface="Calibri" pitchFamily="34" charset="0"/>
              </a:defRPr>
            </a:lvl8pPr>
            <a:lvl9pPr marL="3886200" indent="-228600" algn="l" rtl="0" eaLnBrk="0" fontAlgn="base" hangingPunct="0">
              <a:spcBef>
                <a:spcPts val="400"/>
              </a:spcBef>
              <a:spcAft>
                <a:spcPct val="0"/>
              </a:spcAft>
              <a:defRPr sz="1100">
                <a:solidFill>
                  <a:schemeClr val="tx1"/>
                </a:solidFill>
                <a:latin typeface="Calibri" pitchFamily="34" charset="0"/>
              </a:defRPr>
            </a:lvl9pPr>
          </a:lstStyle>
          <a:p>
            <a:pPr algn="l" rtl="0" fontAlgn="base">
              <a:spcBef>
                <a:spcPts val="589"/>
              </a:spcBef>
              <a:spcAft>
                <a:spcPct val="0"/>
              </a:spcAft>
            </a:pPr>
            <a:r>
              <a:rPr lang="en-US" sz="900" b="1">
                <a:solidFill>
                  <a:prstClr val="black"/>
                </a:solidFill>
                <a:cs typeface="Arial" pitchFamily="34" charset="0"/>
              </a:rPr>
              <a:t>References</a:t>
            </a:r>
          </a:p>
          <a:p>
            <a:pPr algn="l" rtl="0" fontAlgn="base">
              <a:spcBef>
                <a:spcPct val="0"/>
              </a:spcBef>
              <a:spcAft>
                <a:spcPct val="0"/>
              </a:spcAft>
              <a:buFont typeface="Calibri" pitchFamily="34" charset="0"/>
              <a:buNone/>
            </a:pPr>
            <a:r>
              <a:rPr lang="en-US" sz="900">
                <a:solidFill>
                  <a:prstClr val="black"/>
                </a:solidFill>
                <a:cs typeface="Arial" pitchFamily="34" charset="0"/>
              </a:rPr>
              <a:t>American Diabetes Association. Standards of medical care in diabetes—2014. Diabetes Care 2014;37(suppl 1):S25; Figure 2</a:t>
            </a:r>
          </a:p>
          <a:p>
            <a:pPr algn="l" rtl="0" fontAlgn="base">
              <a:spcBef>
                <a:spcPct val="0"/>
              </a:spcBef>
              <a:spcAft>
                <a:spcPct val="0"/>
              </a:spcAft>
              <a:buFont typeface="Calibri" pitchFamily="34" charset="0"/>
              <a:buNone/>
            </a:pPr>
            <a:r>
              <a:rPr lang="en-US" sz="900">
                <a:solidFill>
                  <a:prstClr val="black"/>
                </a:solidFill>
                <a:cs typeface="Arial" pitchFamily="34" charset="0"/>
              </a:rPr>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of the Study of Diabetes (EASD). Diabetes Care 2012;35:1364-1379</a:t>
            </a:r>
          </a:p>
          <a:p>
            <a:pPr algn="l" rtl="0" fontAlgn="base">
              <a:spcBef>
                <a:spcPct val="0"/>
              </a:spcBef>
              <a:spcAft>
                <a:spcPct val="0"/>
              </a:spcAft>
              <a:buFont typeface="Calibri" pitchFamily="34" charset="0"/>
              <a:buNone/>
            </a:pPr>
            <a:r>
              <a:rPr lang="en-US" sz="900">
                <a:solidFill>
                  <a:prstClr val="black"/>
                </a:solidFill>
                <a:cs typeface="Arial" pitchFamily="34" charset="0"/>
              </a:rPr>
              <a:t>Blonde L,MerilainenM, Karwe V, Raskin P; TITRATE Study Group. Patient-directed titration for achieving glycaemic goals using a once-daily basal insulin analogue: an assessment of two different fasting plasma glucose targets the TITRATE study. Diabetes Obes Metab 2009;11:623–631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0BB1891-7B6A-41C0-B468-21D09014914A}" type="slidenum">
              <a:rPr lang="fa-IR" smtClean="0"/>
              <a:t>31</a:t>
            </a:fld>
            <a:endParaRPr lang="fa-IR"/>
          </a:p>
        </p:txBody>
      </p:sp>
    </p:spTree>
    <p:extLst>
      <p:ext uri="{BB962C8B-B14F-4D97-AF65-F5344CB8AC3E}">
        <p14:creationId xmlns:p14="http://schemas.microsoft.com/office/powerpoint/2010/main" val="48326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98479C2-8434-4C43-B344-B6CE9977079C}" type="datetimeFigureOut">
              <a:rPr lang="fa-IR" smtClean="0"/>
              <a:t>04/02/1437</a:t>
            </a:fld>
            <a:endParaRPr lang="fa-IR"/>
          </a:p>
        </p:txBody>
      </p:sp>
      <p:sp>
        <p:nvSpPr>
          <p:cNvPr id="8" name="Slide Number Placeholder 7"/>
          <p:cNvSpPr>
            <a:spLocks noGrp="1"/>
          </p:cNvSpPr>
          <p:nvPr>
            <p:ph type="sldNum" sz="quarter" idx="11"/>
          </p:nvPr>
        </p:nvSpPr>
        <p:spPr/>
        <p:txBody>
          <a:bodyPr/>
          <a:lstStyle/>
          <a:p>
            <a:fld id="{2D2CD196-4266-4B14-8F5D-F965F5D8FF55}"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479C2-8434-4C43-B344-B6CE9977079C}" type="datetimeFigureOut">
              <a:rPr lang="fa-IR" smtClean="0"/>
              <a:t>04/02/1437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479C2-8434-4C43-B344-B6CE9977079C}" type="datetimeFigureOut">
              <a:rPr lang="fa-IR" smtClean="0"/>
              <a:t>04/02/1437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
        <p:nvSpPr>
          <p:cNvPr id="4" name="Footer Placeholder 3"/>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402662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Footer Placeholder 3"/>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33619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103719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Footer Placeholder 4"/>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309466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Footer Placeholder 6"/>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32547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Footer Placeholder 2"/>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9435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3159997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415205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98479C2-8434-4C43-B344-B6CE9977079C}" type="datetimeFigureOut">
              <a:rPr lang="fa-IR" smtClean="0"/>
              <a:t>04/02/1437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11232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Footer Placeholder 3"/>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170204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516563"/>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0" y="152400"/>
            <a:ext cx="67056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Footer Placeholder 3"/>
          <p:cNvSpPr>
            <a:spLocks noGrp="1"/>
          </p:cNvSpPr>
          <p:nvPr>
            <p:ph type="ftr" sz="quarter" idx="10"/>
          </p:nvPr>
        </p:nvSpPr>
        <p:spPr/>
        <p:txBody>
          <a:bodyPr/>
          <a:lstStyle>
            <a:lvl1pPr>
              <a:defRPr/>
            </a:lvl1pPr>
          </a:lstStyle>
          <a:p>
            <a:r>
              <a:rPr lang="en-US"/>
              <a:t>Reference</a:t>
            </a:r>
          </a:p>
        </p:txBody>
      </p:sp>
    </p:spTree>
    <p:extLst>
      <p:ext uri="{BB962C8B-B14F-4D97-AF65-F5344CB8AC3E}">
        <p14:creationId xmlns:p14="http://schemas.microsoft.com/office/powerpoint/2010/main" val="12275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479C2-8434-4C43-B344-B6CE9977079C}" type="datetimeFigureOut">
              <a:rPr lang="fa-IR" smtClean="0"/>
              <a:t>04/02/1437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CD196-4266-4B14-8F5D-F965F5D8FF55}" type="slidenum">
              <a:rPr lang="fa-IR" smtClean="0"/>
              <a:t>‹#›</a:t>
            </a:fld>
            <a:endParaRPr lang="fa-I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98479C2-8434-4C43-B344-B6CE9977079C}" type="datetimeFigureOut">
              <a:rPr lang="fa-IR" smtClean="0"/>
              <a:t>04/02/1437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CD196-4266-4B14-8F5D-F965F5D8FF55}" type="slidenum">
              <a:rPr lang="fa-IR" smtClean="0"/>
              <a:t>‹#›</a:t>
            </a:fld>
            <a:endParaRPr lang="fa-I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98479C2-8434-4C43-B344-B6CE9977079C}" type="datetimeFigureOut">
              <a:rPr lang="fa-IR" smtClean="0"/>
              <a:t>04/02/1437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D2CD196-4266-4B14-8F5D-F965F5D8FF55}" type="slidenum">
              <a:rPr lang="fa-IR" smtClean="0"/>
              <a:t>‹#›</a:t>
            </a:fld>
            <a:endParaRPr lang="fa-I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8479C2-8434-4C43-B344-B6CE9977079C}" type="datetimeFigureOut">
              <a:rPr lang="fa-IR" smtClean="0"/>
              <a:t>04/02/1437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479C2-8434-4C43-B344-B6CE9977079C}" type="datetimeFigureOut">
              <a:rPr lang="fa-IR" smtClean="0"/>
              <a:t>04/02/1437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479C2-8434-4C43-B344-B6CE9977079C}" type="datetimeFigureOut">
              <a:rPr lang="fa-IR" smtClean="0"/>
              <a:t>04/02/1437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479C2-8434-4C43-B344-B6CE9977079C}" type="datetimeFigureOut">
              <a:rPr lang="fa-IR" smtClean="0"/>
              <a:t>04/02/1437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CD196-4266-4B14-8F5D-F965F5D8FF55}"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98479C2-8434-4C43-B344-B6CE9977079C}" type="datetimeFigureOut">
              <a:rPr lang="fa-IR" smtClean="0"/>
              <a:t>04/02/1437</a:t>
            </a:fld>
            <a:endParaRPr lang="fa-I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a-I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D2CD196-4266-4B14-8F5D-F965F5D8FF55}" type="slidenum">
              <a:rPr lang="fa-IR" smtClean="0"/>
              <a:t>‹#›</a:t>
            </a:fld>
            <a:endParaRPr lang="fa-I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23567"/>
        </a:solidFill>
        <a:effectLst/>
      </p:bgPr>
    </p:bg>
    <p:spTree>
      <p:nvGrpSpPr>
        <p:cNvPr id="1" name=""/>
        <p:cNvGrpSpPr/>
        <p:nvPr/>
      </p:nvGrpSpPr>
      <p:grpSpPr>
        <a:xfrm>
          <a:off x="0" y="0"/>
          <a:ext cx="0" cy="0"/>
          <a:chOff x="0" y="0"/>
          <a:chExt cx="0" cy="0"/>
        </a:xfrm>
      </p:grpSpPr>
      <p:pic>
        <p:nvPicPr>
          <p:cNvPr id="1026" name="Picture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9063" y="6324600"/>
            <a:ext cx="152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ChangeArrowheads="1"/>
          </p:cNvSpPr>
          <p:nvPr/>
        </p:nvSpPr>
        <p:spPr bwMode="auto">
          <a:xfrm>
            <a:off x="0" y="0"/>
            <a:ext cx="9144000" cy="990600"/>
          </a:xfrm>
          <a:prstGeom prst="rect">
            <a:avLst/>
          </a:prstGeom>
          <a:solidFill>
            <a:schemeClr val="bg1"/>
          </a:solidFill>
          <a:ln w="25400" algn="ctr">
            <a:solidFill>
              <a:schemeClr val="bg1"/>
            </a:solidFill>
            <a:miter lim="800000"/>
            <a:headEnd/>
            <a:tailEnd/>
          </a:ln>
        </p:spPr>
        <p:txBody>
          <a:bodyPr anchor="ctr"/>
          <a:lstStyle/>
          <a:p>
            <a:pPr algn="ctr" rtl="0" fontAlgn="base">
              <a:spcBef>
                <a:spcPct val="0"/>
              </a:spcBef>
              <a:spcAft>
                <a:spcPct val="0"/>
              </a:spcAft>
              <a:buClr>
                <a:srgbClr val="FFFFFF"/>
              </a:buClr>
              <a:buFont typeface="Verdana" pitchFamily="34" charset="0"/>
              <a:buNone/>
            </a:pPr>
            <a:endParaRPr lang="fa-IR" sz="2400" b="1">
              <a:solidFill>
                <a:srgbClr val="FFFFFF"/>
              </a:solidFill>
              <a:cs typeface="Arial" pitchFamily="34" charset="0"/>
              <a:sym typeface="Verdana" pitchFamily="34" charset="0"/>
            </a:endParaRPr>
          </a:p>
        </p:txBody>
      </p:sp>
      <p:sp>
        <p:nvSpPr>
          <p:cNvPr id="1028"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0" eaLnBrk="1" fontAlgn="base" hangingPunct="1">
              <a:spcBef>
                <a:spcPct val="0"/>
              </a:spcBef>
              <a:spcAft>
                <a:spcPct val="0"/>
              </a:spcAft>
              <a:buClr>
                <a:srgbClr val="898989"/>
              </a:buClr>
              <a:buFont typeface="Verdana" pitchFamily="34" charset="0"/>
              <a:buNone/>
            </a:pPr>
            <a:endParaRPr lang="fa-IR" sz="1200" b="1">
              <a:solidFill>
                <a:srgbClr val="898989"/>
              </a:solidFill>
              <a:latin typeface="Verdana" pitchFamily="34" charset="0"/>
              <a:sym typeface="Verdana" pitchFamily="34" charset="0"/>
            </a:endParaRPr>
          </a:p>
        </p:txBody>
      </p:sp>
      <p:cxnSp>
        <p:nvCxnSpPr>
          <p:cNvPr id="1029" name="Straight Connector 11"/>
          <p:cNvCxnSpPr>
            <a:cxnSpLocks noChangeShapeType="1"/>
          </p:cNvCxnSpPr>
          <p:nvPr/>
        </p:nvCxnSpPr>
        <p:spPr bwMode="auto">
          <a:xfrm>
            <a:off x="0" y="6172200"/>
            <a:ext cx="91440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0" name="Straight Connector 12"/>
          <p:cNvCxnSpPr>
            <a:cxnSpLocks noChangeShapeType="1"/>
          </p:cNvCxnSpPr>
          <p:nvPr/>
        </p:nvCxnSpPr>
        <p:spPr bwMode="auto">
          <a:xfrm>
            <a:off x="-34925" y="1016000"/>
            <a:ext cx="9220200" cy="0"/>
          </a:xfrm>
          <a:prstGeom prst="line">
            <a:avLst/>
          </a:prstGeom>
          <a:noFill/>
          <a:ln w="19050" algn="ctr">
            <a:solidFill>
              <a:srgbClr val="F8C206"/>
            </a:solidFill>
            <a:round/>
            <a:headEnd/>
            <a:tailEnd/>
          </a:ln>
          <a:extLst>
            <a:ext uri="{909E8E84-426E-40DD-AFC4-6F175D3DCCD1}">
              <a14:hiddenFill xmlns:a14="http://schemas.microsoft.com/office/drawing/2010/main">
                <a:noFill/>
              </a14:hiddenFill>
            </a:ext>
          </a:extLst>
        </p:spPr>
      </p:cxnSp>
      <p:sp>
        <p:nvSpPr>
          <p:cNvPr id="1031" name="Title Placeholder 1"/>
          <p:cNvSpPr>
            <a:spLocks noGrp="1"/>
          </p:cNvSpPr>
          <p:nvPr>
            <p:ph type="title"/>
          </p:nvPr>
        </p:nvSpPr>
        <p:spPr bwMode="auto">
          <a:xfrm>
            <a:off x="0" y="152400"/>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Text Placeholder 2"/>
          <p:cNvSpPr>
            <a:spLocks noGrp="1"/>
          </p:cNvSpPr>
          <p:nvPr>
            <p:ph type="body" idx="1"/>
          </p:nvPr>
        </p:nvSpPr>
        <p:spPr bwMode="auto">
          <a:xfrm>
            <a:off x="457200" y="1143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Footer Placeholder 5"/>
          <p:cNvSpPr>
            <a:spLocks noGrp="1"/>
          </p:cNvSpPr>
          <p:nvPr>
            <p:ph type="ftr" sz="quarter" idx="3"/>
          </p:nvPr>
        </p:nvSpPr>
        <p:spPr bwMode="auto">
          <a:xfrm>
            <a:off x="4343400" y="6416675"/>
            <a:ext cx="472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rtl="0" fontAlgn="base">
              <a:spcBef>
                <a:spcPct val="0"/>
              </a:spcBef>
              <a:spcAft>
                <a:spcPct val="0"/>
              </a:spcAft>
            </a:pPr>
            <a:r>
              <a:rPr lang="en-US">
                <a:latin typeface="Arial" pitchFamily="34" charset="0"/>
                <a:cs typeface="Arial" pitchFamily="34" charset="0"/>
              </a:rPr>
              <a:t>Reference</a:t>
            </a:r>
          </a:p>
        </p:txBody>
      </p:sp>
    </p:spTree>
    <p:extLst>
      <p:ext uri="{BB962C8B-B14F-4D97-AF65-F5344CB8AC3E}">
        <p14:creationId xmlns:p14="http://schemas.microsoft.com/office/powerpoint/2010/main" val="29227356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023567"/>
          </a:solidFill>
          <a:latin typeface="+mj-lt"/>
          <a:ea typeface="+mj-ea"/>
          <a:cs typeface="+mj-cs"/>
        </a:defRPr>
      </a:lvl1pPr>
      <a:lvl2pPr algn="ctr" rtl="0" eaLnBrk="0" fontAlgn="base" hangingPunct="0">
        <a:spcBef>
          <a:spcPct val="0"/>
        </a:spcBef>
        <a:spcAft>
          <a:spcPct val="0"/>
        </a:spcAft>
        <a:defRPr sz="3600" b="1">
          <a:solidFill>
            <a:srgbClr val="023567"/>
          </a:solidFill>
          <a:latin typeface="Verdana" pitchFamily="34" charset="0"/>
        </a:defRPr>
      </a:lvl2pPr>
      <a:lvl3pPr algn="ctr" rtl="0" eaLnBrk="0" fontAlgn="base" hangingPunct="0">
        <a:spcBef>
          <a:spcPct val="0"/>
        </a:spcBef>
        <a:spcAft>
          <a:spcPct val="0"/>
        </a:spcAft>
        <a:defRPr sz="3600" b="1">
          <a:solidFill>
            <a:srgbClr val="023567"/>
          </a:solidFill>
          <a:latin typeface="Verdana" pitchFamily="34" charset="0"/>
        </a:defRPr>
      </a:lvl3pPr>
      <a:lvl4pPr algn="ctr" rtl="0" eaLnBrk="0" fontAlgn="base" hangingPunct="0">
        <a:spcBef>
          <a:spcPct val="0"/>
        </a:spcBef>
        <a:spcAft>
          <a:spcPct val="0"/>
        </a:spcAft>
        <a:defRPr sz="3600" b="1">
          <a:solidFill>
            <a:srgbClr val="023567"/>
          </a:solidFill>
          <a:latin typeface="Verdana" pitchFamily="34" charset="0"/>
        </a:defRPr>
      </a:lvl4pPr>
      <a:lvl5pPr algn="ctr" rtl="0" eaLnBrk="0" fontAlgn="base" hangingPunct="0">
        <a:spcBef>
          <a:spcPct val="0"/>
        </a:spcBef>
        <a:spcAft>
          <a:spcPct val="0"/>
        </a:spcAft>
        <a:defRPr sz="3600" b="1">
          <a:solidFill>
            <a:srgbClr val="023567"/>
          </a:solidFill>
          <a:latin typeface="Verdana" pitchFamily="34" charset="0"/>
        </a:defRPr>
      </a:lvl5pPr>
      <a:lvl6pPr marL="457200" algn="ctr" rtl="0" eaLnBrk="0" fontAlgn="base" hangingPunct="0">
        <a:spcBef>
          <a:spcPct val="0"/>
        </a:spcBef>
        <a:spcAft>
          <a:spcPct val="0"/>
        </a:spcAft>
        <a:defRPr sz="3600" b="1">
          <a:solidFill>
            <a:srgbClr val="023567"/>
          </a:solidFill>
          <a:latin typeface="Verdana" pitchFamily="34" charset="0"/>
        </a:defRPr>
      </a:lvl6pPr>
      <a:lvl7pPr marL="914400" algn="ctr" rtl="0" eaLnBrk="0" fontAlgn="base" hangingPunct="0">
        <a:spcBef>
          <a:spcPct val="0"/>
        </a:spcBef>
        <a:spcAft>
          <a:spcPct val="0"/>
        </a:spcAft>
        <a:defRPr sz="3600" b="1">
          <a:solidFill>
            <a:srgbClr val="023567"/>
          </a:solidFill>
          <a:latin typeface="Verdana" pitchFamily="34" charset="0"/>
        </a:defRPr>
      </a:lvl7pPr>
      <a:lvl8pPr marL="1371600" algn="ctr" rtl="0" eaLnBrk="0" fontAlgn="base" hangingPunct="0">
        <a:spcBef>
          <a:spcPct val="0"/>
        </a:spcBef>
        <a:spcAft>
          <a:spcPct val="0"/>
        </a:spcAft>
        <a:defRPr sz="3600" b="1">
          <a:solidFill>
            <a:srgbClr val="023567"/>
          </a:solidFill>
          <a:latin typeface="Verdana" pitchFamily="34" charset="0"/>
        </a:defRPr>
      </a:lvl8pPr>
      <a:lvl9pPr marL="1828800" algn="ctr" rtl="0" eaLnBrk="0" fontAlgn="base" hangingPunct="0">
        <a:spcBef>
          <a:spcPct val="0"/>
        </a:spcBef>
        <a:spcAft>
          <a:spcPct val="0"/>
        </a:spcAft>
        <a:defRPr sz="3600" b="1">
          <a:solidFill>
            <a:srgbClr val="023567"/>
          </a:solidFill>
          <a:latin typeface="Verdana" pitchFamily="34" charset="0"/>
        </a:defRPr>
      </a:lvl9pPr>
    </p:titleStyle>
    <p:bodyStyle>
      <a:lvl1pPr marL="342900" indent="-342900" algn="l" rtl="0" eaLnBrk="0" fontAlgn="base" hangingPunct="0">
        <a:spcBef>
          <a:spcPct val="20000"/>
        </a:spcBef>
        <a:spcAft>
          <a:spcPct val="0"/>
        </a:spcAft>
        <a:buClr>
          <a:srgbClr val="FBE905"/>
        </a:buClr>
        <a:buSzPct val="100000"/>
        <a:buFont typeface="Verdana" pitchFamily="34" charset="0"/>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BE905"/>
        </a:buClr>
        <a:buSzPct val="80000"/>
        <a:buFont typeface="Courier New" pitchFamily="49" charset="0"/>
        <a:buChar char="o"/>
        <a:defRPr sz="2400" b="1">
          <a:solidFill>
            <a:schemeClr val="bg1"/>
          </a:solidFill>
          <a:latin typeface="+mn-lt"/>
        </a:defRPr>
      </a:lvl2pPr>
      <a:lvl3pPr marL="1143000" indent="-228600" algn="l" rtl="0" eaLnBrk="0" fontAlgn="base" hangingPunct="0">
        <a:spcBef>
          <a:spcPct val="20000"/>
        </a:spcBef>
        <a:spcAft>
          <a:spcPct val="0"/>
        </a:spcAft>
        <a:buClr>
          <a:srgbClr val="FBE905"/>
        </a:buClr>
        <a:buSzPct val="80000"/>
        <a:buFont typeface="Verdana" pitchFamily="34" charset="0"/>
        <a:buChar char="‒"/>
        <a:defRPr sz="2000" b="1">
          <a:solidFill>
            <a:schemeClr val="bg1"/>
          </a:solidFill>
          <a:latin typeface="+mn-lt"/>
        </a:defRPr>
      </a:lvl3pPr>
      <a:lvl4pPr marL="1600200" indent="-228600" algn="l" rtl="0" eaLnBrk="0" fontAlgn="base" hangingPunct="0">
        <a:spcBef>
          <a:spcPct val="20000"/>
        </a:spcBef>
        <a:spcAft>
          <a:spcPct val="0"/>
        </a:spcAft>
        <a:buClr>
          <a:srgbClr val="FBE905"/>
        </a:buClr>
        <a:buSzPct val="80000"/>
        <a:buFont typeface="Wingdings" pitchFamily="2" charset="2"/>
        <a:buChar char="v"/>
        <a:defRPr b="1">
          <a:solidFill>
            <a:schemeClr val="bg1"/>
          </a:solidFill>
          <a:latin typeface="+mn-lt"/>
        </a:defRPr>
      </a:lvl4pPr>
      <a:lvl5pPr marL="2057400" indent="-228600" algn="l" rtl="0" eaLnBrk="0" fontAlgn="base" hangingPunct="0">
        <a:spcBef>
          <a:spcPct val="20000"/>
        </a:spcBef>
        <a:spcAft>
          <a:spcPct val="0"/>
        </a:spcAft>
        <a:buClr>
          <a:srgbClr val="FBE905"/>
        </a:buClr>
        <a:buSzPct val="80000"/>
        <a:buFont typeface="Arial" pitchFamily="34" charset="0"/>
        <a:buChar char="•"/>
        <a:defRPr b="1">
          <a:solidFill>
            <a:schemeClr val="bg1"/>
          </a:solidFill>
          <a:latin typeface="+mn-lt"/>
        </a:defRPr>
      </a:lvl5pPr>
      <a:lvl6pPr marL="2514600" indent="-228600" algn="l" rtl="0" eaLnBrk="0" fontAlgn="base" hangingPunct="0">
        <a:spcBef>
          <a:spcPct val="20000"/>
        </a:spcBef>
        <a:spcAft>
          <a:spcPct val="0"/>
        </a:spcAft>
        <a:buClr>
          <a:srgbClr val="FBE905"/>
        </a:buClr>
        <a:buSzPct val="80000"/>
        <a:buFont typeface="Arial" pitchFamily="34" charset="0"/>
        <a:buChar char="•"/>
        <a:defRPr b="1">
          <a:solidFill>
            <a:schemeClr val="bg1"/>
          </a:solidFill>
          <a:latin typeface="+mn-lt"/>
        </a:defRPr>
      </a:lvl6pPr>
      <a:lvl7pPr marL="2971800" indent="-228600" algn="l" rtl="0" eaLnBrk="0" fontAlgn="base" hangingPunct="0">
        <a:spcBef>
          <a:spcPct val="20000"/>
        </a:spcBef>
        <a:spcAft>
          <a:spcPct val="0"/>
        </a:spcAft>
        <a:buClr>
          <a:srgbClr val="FBE905"/>
        </a:buClr>
        <a:buSzPct val="80000"/>
        <a:buFont typeface="Arial" pitchFamily="34" charset="0"/>
        <a:buChar char="•"/>
        <a:defRPr b="1">
          <a:solidFill>
            <a:schemeClr val="bg1"/>
          </a:solidFill>
          <a:latin typeface="+mn-lt"/>
        </a:defRPr>
      </a:lvl7pPr>
      <a:lvl8pPr marL="3429000" indent="-228600" algn="l" rtl="0" eaLnBrk="0" fontAlgn="base" hangingPunct="0">
        <a:spcBef>
          <a:spcPct val="20000"/>
        </a:spcBef>
        <a:spcAft>
          <a:spcPct val="0"/>
        </a:spcAft>
        <a:buClr>
          <a:srgbClr val="FBE905"/>
        </a:buClr>
        <a:buSzPct val="80000"/>
        <a:buFont typeface="Arial" pitchFamily="34" charset="0"/>
        <a:buChar char="•"/>
        <a:defRPr b="1">
          <a:solidFill>
            <a:schemeClr val="bg1"/>
          </a:solidFill>
          <a:latin typeface="+mn-lt"/>
        </a:defRPr>
      </a:lvl8pPr>
      <a:lvl9pPr marL="3886200" indent="-228600" algn="l" rtl="0" eaLnBrk="0" fontAlgn="base" hangingPunct="0">
        <a:spcBef>
          <a:spcPct val="20000"/>
        </a:spcBef>
        <a:spcAft>
          <a:spcPct val="0"/>
        </a:spcAft>
        <a:buClr>
          <a:srgbClr val="FBE905"/>
        </a:buClr>
        <a:buSzPct val="80000"/>
        <a:buFont typeface="Arial" pitchFamily="34" charset="0"/>
        <a:buChar char="•"/>
        <a:defRPr b="1">
          <a:solidFill>
            <a:schemeClr val="bg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541694"/>
            <a:ext cx="7543800" cy="2664296"/>
          </a:xfrm>
        </p:spPr>
        <p:txBody>
          <a:bodyPr>
            <a:normAutofit/>
          </a:bodyPr>
          <a:lstStyle/>
          <a:p>
            <a:r>
              <a:rPr lang="fa-IR" sz="4800" dirty="0" smtClean="0"/>
              <a:t>اصول تجویز و مصرف منطقی متفورمین و گلینیدها</a:t>
            </a:r>
            <a:endParaRPr lang="fa-IR" sz="4800" dirty="0"/>
          </a:p>
        </p:txBody>
      </p:sp>
      <p:sp>
        <p:nvSpPr>
          <p:cNvPr id="3" name="Subtitle 2"/>
          <p:cNvSpPr>
            <a:spLocks noGrp="1"/>
          </p:cNvSpPr>
          <p:nvPr>
            <p:ph type="subTitle" idx="1"/>
          </p:nvPr>
        </p:nvSpPr>
        <p:spPr>
          <a:xfrm>
            <a:off x="5580112" y="4653136"/>
            <a:ext cx="1800200" cy="1440160"/>
          </a:xfrm>
        </p:spPr>
        <p:txBody>
          <a:bodyPr>
            <a:normAutofit/>
          </a:bodyPr>
          <a:lstStyle/>
          <a:p>
            <a:r>
              <a:rPr lang="fa-IR" sz="2400" dirty="0" smtClean="0">
                <a:solidFill>
                  <a:srgbClr val="FF0000"/>
                </a:solidFill>
              </a:rPr>
              <a:t>94/10/24 دکتر وهابی</a:t>
            </a:r>
            <a:endParaRPr lang="fa-IR" sz="2400" dirty="0">
              <a:solidFill>
                <a:srgbClr val="FF0000"/>
              </a:solidFill>
            </a:endParaRPr>
          </a:p>
        </p:txBody>
      </p:sp>
    </p:spTree>
    <p:extLst>
      <p:ext uri="{BB962C8B-B14F-4D97-AF65-F5344CB8AC3E}">
        <p14:creationId xmlns:p14="http://schemas.microsoft.com/office/powerpoint/2010/main" val="1999806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3528" y="2060848"/>
            <a:ext cx="8568952" cy="4525963"/>
          </a:xfrm>
        </p:spPr>
        <p:txBody>
          <a:bodyPr>
            <a:normAutofit/>
          </a:bodyPr>
          <a:lstStyle/>
          <a:p>
            <a:pPr marL="0" indent="0" algn="ctr" rtl="0">
              <a:buNone/>
            </a:pPr>
            <a:r>
              <a:rPr lang="en-US" sz="4400" b="1" dirty="0">
                <a:solidFill>
                  <a:schemeClr val="tx1">
                    <a:lumMod val="95000"/>
                    <a:lumOff val="5000"/>
                  </a:schemeClr>
                </a:solidFill>
                <a:latin typeface="TimesNewRomanPSMT"/>
              </a:rPr>
              <a:t>Metformin is the only </a:t>
            </a:r>
            <a:r>
              <a:rPr lang="en-US" sz="4400" b="1" dirty="0" err="1">
                <a:solidFill>
                  <a:schemeClr val="tx1">
                    <a:lumMod val="95000"/>
                    <a:lumOff val="5000"/>
                  </a:schemeClr>
                </a:solidFill>
                <a:latin typeface="TimesNewRomanPSMT"/>
              </a:rPr>
              <a:t>biguanide</a:t>
            </a:r>
            <a:r>
              <a:rPr lang="en-US" sz="4400" b="1" dirty="0">
                <a:solidFill>
                  <a:schemeClr val="tx1">
                    <a:lumMod val="95000"/>
                    <a:lumOff val="5000"/>
                  </a:schemeClr>
                </a:solidFill>
                <a:latin typeface="TimesNewRomanPSMT"/>
              </a:rPr>
              <a:t> currently available in the United States.</a:t>
            </a:r>
            <a:endParaRPr lang="fa-IR" sz="4400" b="1" dirty="0">
              <a:solidFill>
                <a:schemeClr val="tx1">
                  <a:lumMod val="95000"/>
                  <a:lumOff val="5000"/>
                </a:schemeClr>
              </a:solidFill>
            </a:endParaRPr>
          </a:p>
        </p:txBody>
      </p:sp>
    </p:spTree>
    <p:extLst>
      <p:ext uri="{BB962C8B-B14F-4D97-AF65-F5344CB8AC3E}">
        <p14:creationId xmlns:p14="http://schemas.microsoft.com/office/powerpoint/2010/main" val="374870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2016</a:t>
            </a:r>
            <a:endParaRPr lang="fa-IR" dirty="0"/>
          </a:p>
        </p:txBody>
      </p:sp>
      <p:sp>
        <p:nvSpPr>
          <p:cNvPr id="3" name="Content Placeholder 2"/>
          <p:cNvSpPr>
            <a:spLocks noGrp="1"/>
          </p:cNvSpPr>
          <p:nvPr>
            <p:ph idx="1"/>
          </p:nvPr>
        </p:nvSpPr>
        <p:spPr>
          <a:xfrm>
            <a:off x="611560" y="1844824"/>
            <a:ext cx="8229600" cy="4525963"/>
          </a:xfrm>
        </p:spPr>
        <p:txBody>
          <a:bodyPr>
            <a:normAutofit/>
          </a:bodyPr>
          <a:lstStyle/>
          <a:p>
            <a:pPr marL="0" indent="0" algn="ctr">
              <a:buNone/>
            </a:pPr>
            <a:r>
              <a:rPr lang="en-US" sz="4000" dirty="0">
                <a:solidFill>
                  <a:schemeClr val="tx1">
                    <a:lumMod val="95000"/>
                    <a:lumOff val="5000"/>
                  </a:schemeClr>
                </a:solidFill>
                <a:latin typeface="AdvOT7b515deb"/>
              </a:rPr>
              <a:t>Metformin, if not contraindicated</a:t>
            </a:r>
          </a:p>
          <a:p>
            <a:pPr marL="0" indent="0" algn="ctr">
              <a:buNone/>
            </a:pPr>
            <a:r>
              <a:rPr lang="en-US" sz="4000" dirty="0">
                <a:solidFill>
                  <a:schemeClr val="tx1">
                    <a:lumMod val="95000"/>
                    <a:lumOff val="5000"/>
                  </a:schemeClr>
                </a:solidFill>
                <a:latin typeface="AdvOT7b515deb"/>
              </a:rPr>
              <a:t>and if tolerated, is the preferred</a:t>
            </a:r>
          </a:p>
          <a:p>
            <a:pPr marL="0" indent="0" algn="ctr">
              <a:buNone/>
            </a:pPr>
            <a:r>
              <a:rPr lang="en-US" sz="4000" dirty="0">
                <a:solidFill>
                  <a:schemeClr val="tx1">
                    <a:lumMod val="95000"/>
                    <a:lumOff val="5000"/>
                  </a:schemeClr>
                </a:solidFill>
                <a:latin typeface="AdvOT7b515deb"/>
              </a:rPr>
              <a:t>initial pharmacological agent for</a:t>
            </a:r>
          </a:p>
          <a:p>
            <a:pPr marL="0" indent="0" algn="ctr">
              <a:buNone/>
            </a:pPr>
            <a:r>
              <a:rPr lang="en-US" sz="4000" dirty="0">
                <a:solidFill>
                  <a:schemeClr val="tx1">
                    <a:lumMod val="95000"/>
                    <a:lumOff val="5000"/>
                  </a:schemeClr>
                </a:solidFill>
                <a:latin typeface="AdvOT7b515deb"/>
              </a:rPr>
              <a:t>type 2 diabetes.</a:t>
            </a:r>
            <a:endParaRPr lang="fa-IR" sz="4000" dirty="0">
              <a:solidFill>
                <a:schemeClr val="tx1">
                  <a:lumMod val="95000"/>
                  <a:lumOff val="5000"/>
                </a:schemeClr>
              </a:solidFill>
            </a:endParaRPr>
          </a:p>
        </p:txBody>
      </p:sp>
    </p:spTree>
    <p:extLst>
      <p:ext uri="{BB962C8B-B14F-4D97-AF65-F5344CB8AC3E}">
        <p14:creationId xmlns:p14="http://schemas.microsoft.com/office/powerpoint/2010/main" val="766874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sz="3200" b="1" dirty="0">
                <a:solidFill>
                  <a:schemeClr val="bg2">
                    <a:lumMod val="10000"/>
                  </a:schemeClr>
                </a:solidFill>
                <a:latin typeface="Times New Roman"/>
                <a:ea typeface="Times New Roman"/>
              </a:rPr>
              <a:t>Insulin </a:t>
            </a:r>
            <a:r>
              <a:rPr lang="en-US" sz="3200" b="1" dirty="0" smtClean="0">
                <a:solidFill>
                  <a:schemeClr val="bg2">
                    <a:lumMod val="10000"/>
                  </a:schemeClr>
                </a:solidFill>
                <a:latin typeface="Times New Roman"/>
                <a:ea typeface="Times New Roman"/>
              </a:rPr>
              <a:t>can be considered </a:t>
            </a:r>
            <a:r>
              <a:rPr lang="en-US" sz="3200" b="1" dirty="0">
                <a:solidFill>
                  <a:schemeClr val="bg2">
                    <a:lumMod val="10000"/>
                  </a:schemeClr>
                </a:solidFill>
                <a:latin typeface="Times New Roman"/>
                <a:ea typeface="Times New Roman"/>
              </a:rPr>
              <a:t>a first-line therapy for all patients with type 2 diabetes</a:t>
            </a:r>
            <a:r>
              <a:rPr lang="en-US" sz="3200" b="1" dirty="0" smtClean="0">
                <a:solidFill>
                  <a:schemeClr val="bg2">
                    <a:lumMod val="10000"/>
                  </a:schemeClr>
                </a:solidFill>
                <a:latin typeface="Times New Roman"/>
                <a:ea typeface="Times New Roman"/>
              </a:rPr>
              <a:t>, </a:t>
            </a:r>
            <a:r>
              <a:rPr lang="en-US" sz="3200" b="1" dirty="0">
                <a:solidFill>
                  <a:schemeClr val="bg2">
                    <a:lumMod val="10000"/>
                  </a:schemeClr>
                </a:solidFill>
                <a:latin typeface="Times New Roman"/>
                <a:ea typeface="Times New Roman"/>
              </a:rPr>
              <a:t>presenting with A1C &gt;10 percent, fasting plasma glucose &gt;250 mg/</a:t>
            </a:r>
            <a:r>
              <a:rPr lang="en-US" sz="3200" b="1" dirty="0" err="1">
                <a:solidFill>
                  <a:schemeClr val="bg2">
                    <a:lumMod val="10000"/>
                  </a:schemeClr>
                </a:solidFill>
                <a:latin typeface="Times New Roman"/>
                <a:ea typeface="Times New Roman"/>
              </a:rPr>
              <a:t>dL</a:t>
            </a:r>
            <a:r>
              <a:rPr lang="en-US" sz="3200" b="1" dirty="0">
                <a:solidFill>
                  <a:schemeClr val="bg2">
                    <a:lumMod val="10000"/>
                  </a:schemeClr>
                </a:solidFill>
                <a:latin typeface="Times New Roman"/>
                <a:ea typeface="Times New Roman"/>
              </a:rPr>
              <a:t> (13.9 </a:t>
            </a:r>
            <a:r>
              <a:rPr lang="en-US" sz="3200" b="1" dirty="0" err="1">
                <a:solidFill>
                  <a:schemeClr val="bg2">
                    <a:lumMod val="10000"/>
                  </a:schemeClr>
                </a:solidFill>
                <a:latin typeface="Times New Roman"/>
                <a:ea typeface="Times New Roman"/>
              </a:rPr>
              <a:t>mmol</a:t>
            </a:r>
            <a:r>
              <a:rPr lang="en-US" sz="3200" b="1" dirty="0">
                <a:solidFill>
                  <a:schemeClr val="bg2">
                    <a:lumMod val="10000"/>
                  </a:schemeClr>
                </a:solidFill>
                <a:latin typeface="Times New Roman"/>
                <a:ea typeface="Times New Roman"/>
              </a:rPr>
              <a:t>/L), random glucose consistently &gt;300 mg/</a:t>
            </a:r>
            <a:r>
              <a:rPr lang="en-US" sz="3200" b="1" dirty="0" err="1">
                <a:solidFill>
                  <a:schemeClr val="bg2">
                    <a:lumMod val="10000"/>
                  </a:schemeClr>
                </a:solidFill>
                <a:latin typeface="Times New Roman"/>
                <a:ea typeface="Times New Roman"/>
              </a:rPr>
              <a:t>dL</a:t>
            </a:r>
            <a:r>
              <a:rPr lang="en-US" sz="3200" b="1" dirty="0">
                <a:solidFill>
                  <a:schemeClr val="bg2">
                    <a:lumMod val="10000"/>
                  </a:schemeClr>
                </a:solidFill>
                <a:latin typeface="Times New Roman"/>
                <a:ea typeface="Times New Roman"/>
              </a:rPr>
              <a:t> (16.7 </a:t>
            </a:r>
            <a:r>
              <a:rPr lang="en-US" sz="3200" b="1" dirty="0" err="1">
                <a:solidFill>
                  <a:schemeClr val="bg2">
                    <a:lumMod val="10000"/>
                  </a:schemeClr>
                </a:solidFill>
                <a:latin typeface="Times New Roman"/>
                <a:ea typeface="Times New Roman"/>
              </a:rPr>
              <a:t>mmol</a:t>
            </a:r>
            <a:r>
              <a:rPr lang="en-US" sz="3200" b="1" dirty="0">
                <a:solidFill>
                  <a:schemeClr val="bg2">
                    <a:lumMod val="10000"/>
                  </a:schemeClr>
                </a:solidFill>
                <a:latin typeface="Times New Roman"/>
                <a:ea typeface="Times New Roman"/>
              </a:rPr>
              <a:t>/L), or </a:t>
            </a:r>
            <a:r>
              <a:rPr lang="en-US" sz="3200" b="1" dirty="0" err="1">
                <a:solidFill>
                  <a:schemeClr val="bg2">
                    <a:lumMod val="10000"/>
                  </a:schemeClr>
                </a:solidFill>
                <a:latin typeface="Times New Roman"/>
                <a:ea typeface="Times New Roman"/>
              </a:rPr>
              <a:t>ketonuria</a:t>
            </a:r>
            <a:r>
              <a:rPr lang="en-US" sz="3200" b="1" dirty="0">
                <a:solidFill>
                  <a:schemeClr val="bg2">
                    <a:lumMod val="10000"/>
                  </a:schemeClr>
                </a:solidFill>
                <a:latin typeface="Times New Roman"/>
                <a:ea typeface="Times New Roman"/>
              </a:rPr>
              <a:t>. </a:t>
            </a:r>
            <a:endParaRPr lang="fa-IR" sz="3200" b="1" dirty="0">
              <a:solidFill>
                <a:schemeClr val="bg2">
                  <a:lumMod val="10000"/>
                </a:schemeClr>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424" y="4725144"/>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38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7544" y="1916832"/>
            <a:ext cx="8229600" cy="4525963"/>
          </a:xfrm>
        </p:spPr>
        <p:txBody>
          <a:bodyPr>
            <a:normAutofit/>
          </a:bodyPr>
          <a:lstStyle/>
          <a:p>
            <a:pPr marL="0" indent="0" algn="ctr" rtl="0">
              <a:buNone/>
            </a:pPr>
            <a:r>
              <a:rPr lang="en-US" sz="3200" b="1" dirty="0">
                <a:solidFill>
                  <a:schemeClr val="tx1">
                    <a:lumMod val="95000"/>
                    <a:lumOff val="5000"/>
                  </a:schemeClr>
                </a:solidFill>
              </a:rPr>
              <a:t>Metformin has a </a:t>
            </a:r>
            <a:r>
              <a:rPr lang="en-US" sz="3200" b="1" dirty="0" smtClean="0">
                <a:solidFill>
                  <a:schemeClr val="tx1">
                    <a:lumMod val="95000"/>
                    <a:lumOff val="5000"/>
                  </a:schemeClr>
                </a:solidFill>
              </a:rPr>
              <a:t>longstanding evidence </a:t>
            </a:r>
            <a:r>
              <a:rPr lang="en-US" sz="3200" b="1" dirty="0">
                <a:solidFill>
                  <a:schemeClr val="tx1">
                    <a:lumMod val="95000"/>
                    <a:lumOff val="5000"/>
                  </a:schemeClr>
                </a:solidFill>
              </a:rPr>
              <a:t>base for efficacy </a:t>
            </a:r>
            <a:r>
              <a:rPr lang="en-US" sz="3200" b="1" dirty="0" smtClean="0">
                <a:solidFill>
                  <a:schemeClr val="tx1">
                    <a:lumMod val="95000"/>
                    <a:lumOff val="5000"/>
                  </a:schemeClr>
                </a:solidFill>
              </a:rPr>
              <a:t>and safety</a:t>
            </a:r>
            <a:r>
              <a:rPr lang="en-US" sz="3200" b="1" dirty="0">
                <a:solidFill>
                  <a:schemeClr val="tx1">
                    <a:lumMod val="95000"/>
                    <a:lumOff val="5000"/>
                  </a:schemeClr>
                </a:solidFill>
              </a:rPr>
              <a:t>, is inexpensive, and may </a:t>
            </a:r>
            <a:r>
              <a:rPr lang="en-US" sz="3200" b="1" dirty="0" smtClean="0">
                <a:solidFill>
                  <a:schemeClr val="tx1">
                    <a:lumMod val="95000"/>
                    <a:lumOff val="5000"/>
                  </a:schemeClr>
                </a:solidFill>
              </a:rPr>
              <a:t>reduce risk </a:t>
            </a:r>
            <a:r>
              <a:rPr lang="en-US" sz="3200" b="1" dirty="0">
                <a:solidFill>
                  <a:schemeClr val="tx1">
                    <a:lumMod val="95000"/>
                    <a:lumOff val="5000"/>
                  </a:schemeClr>
                </a:solidFill>
              </a:rPr>
              <a:t>of cardiovascular events and </a:t>
            </a:r>
            <a:r>
              <a:rPr lang="en-US" sz="3200" b="1" dirty="0" smtClean="0">
                <a:solidFill>
                  <a:schemeClr val="tx1">
                    <a:lumMod val="95000"/>
                    <a:lumOff val="5000"/>
                  </a:schemeClr>
                </a:solidFill>
              </a:rPr>
              <a:t>death</a:t>
            </a:r>
          </a:p>
          <a:p>
            <a:pPr marL="0" indent="0" algn="ctr" rtl="0">
              <a:buNone/>
            </a:pPr>
            <a:endParaRPr lang="en-US" sz="2800" b="1" dirty="0" smtClean="0">
              <a:solidFill>
                <a:srgbClr val="FF0000"/>
              </a:solidFill>
            </a:endParaRPr>
          </a:p>
          <a:p>
            <a:pPr marL="0" indent="0" algn="ctr" rtl="0">
              <a:buNone/>
            </a:pPr>
            <a:endParaRPr lang="en-US" sz="2800" b="1" dirty="0">
              <a:solidFill>
                <a:srgbClr val="FF0000"/>
              </a:solidFill>
            </a:endParaRPr>
          </a:p>
          <a:p>
            <a:pPr marL="0" indent="0" algn="ctr" rtl="0">
              <a:buNone/>
            </a:pPr>
            <a:r>
              <a:rPr lang="en-US" sz="2800" b="1" dirty="0" smtClean="0">
                <a:solidFill>
                  <a:srgbClr val="FF0000"/>
                </a:solidFill>
              </a:rPr>
              <a:t>ADA 2016</a:t>
            </a:r>
          </a:p>
          <a:p>
            <a:pPr marL="0" indent="0" algn="ctr" rtl="0">
              <a:buNone/>
            </a:pPr>
            <a:endParaRPr lang="fa-IR" sz="2800" b="1" dirty="0">
              <a:solidFill>
                <a:srgbClr val="FF0000"/>
              </a:solidFill>
            </a:endParaRPr>
          </a:p>
        </p:txBody>
      </p:sp>
    </p:spTree>
    <p:extLst>
      <p:ext uri="{BB962C8B-B14F-4D97-AF65-F5344CB8AC3E}">
        <p14:creationId xmlns:p14="http://schemas.microsoft.com/office/powerpoint/2010/main" val="3428751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effects of metformin</a:t>
            </a:r>
            <a:endParaRPr lang="fa-IR" dirty="0">
              <a:solidFill>
                <a:srgbClr val="FF0000"/>
              </a:solidFill>
            </a:endParaRPr>
          </a:p>
        </p:txBody>
      </p:sp>
      <p:sp>
        <p:nvSpPr>
          <p:cNvPr id="3" name="Content Placeholder 2"/>
          <p:cNvSpPr>
            <a:spLocks noGrp="1"/>
          </p:cNvSpPr>
          <p:nvPr>
            <p:ph idx="1"/>
          </p:nvPr>
        </p:nvSpPr>
        <p:spPr>
          <a:xfrm>
            <a:off x="467544" y="1988840"/>
            <a:ext cx="8229600" cy="4525963"/>
          </a:xfrm>
        </p:spPr>
        <p:txBody>
          <a:bodyPr>
            <a:normAutofit/>
          </a:bodyPr>
          <a:lstStyle/>
          <a:p>
            <a:pPr marL="0" indent="0" algn="ctr">
              <a:buNone/>
            </a:pPr>
            <a:r>
              <a:rPr lang="en-US" sz="2800" dirty="0">
                <a:solidFill>
                  <a:schemeClr val="tx1">
                    <a:lumMod val="95000"/>
                    <a:lumOff val="5000"/>
                  </a:schemeClr>
                </a:solidFill>
                <a:latin typeface="StoneSerif"/>
              </a:rPr>
              <a:t>The beneficial effect of metformin </a:t>
            </a:r>
            <a:r>
              <a:rPr lang="en-US" sz="2800" dirty="0" smtClean="0">
                <a:solidFill>
                  <a:schemeClr val="tx1">
                    <a:lumMod val="95000"/>
                    <a:lumOff val="5000"/>
                  </a:schemeClr>
                </a:solidFill>
                <a:latin typeface="StoneSerif"/>
              </a:rPr>
              <a:t>on </a:t>
            </a:r>
            <a:r>
              <a:rPr lang="en-US" sz="2800" dirty="0" err="1" smtClean="0">
                <a:solidFill>
                  <a:schemeClr val="tx1">
                    <a:lumMod val="95000"/>
                    <a:lumOff val="5000"/>
                  </a:schemeClr>
                </a:solidFill>
                <a:latin typeface="StoneSerif"/>
              </a:rPr>
              <a:t>macrovascular</a:t>
            </a:r>
            <a:r>
              <a:rPr lang="en-US" sz="2800" dirty="0" smtClean="0">
                <a:solidFill>
                  <a:schemeClr val="tx1">
                    <a:lumMod val="95000"/>
                    <a:lumOff val="5000"/>
                  </a:schemeClr>
                </a:solidFill>
                <a:latin typeface="StoneSerif"/>
              </a:rPr>
              <a:t> </a:t>
            </a:r>
            <a:r>
              <a:rPr lang="en-US" sz="2800" dirty="0">
                <a:solidFill>
                  <a:schemeClr val="tx1">
                    <a:lumMod val="95000"/>
                    <a:lumOff val="5000"/>
                  </a:schemeClr>
                </a:solidFill>
                <a:latin typeface="StoneSerif"/>
              </a:rPr>
              <a:t>complications through mechanisms </a:t>
            </a:r>
            <a:r>
              <a:rPr lang="en-US" sz="2800" dirty="0" smtClean="0">
                <a:solidFill>
                  <a:schemeClr val="tx1">
                    <a:lumMod val="95000"/>
                    <a:lumOff val="5000"/>
                  </a:schemeClr>
                </a:solidFill>
                <a:latin typeface="StoneSerif"/>
              </a:rPr>
              <a:t>independent of </a:t>
            </a:r>
            <a:r>
              <a:rPr lang="en-US" sz="2800" dirty="0">
                <a:solidFill>
                  <a:schemeClr val="tx1">
                    <a:lumMod val="95000"/>
                    <a:lumOff val="5000"/>
                  </a:schemeClr>
                </a:solidFill>
                <a:latin typeface="StoneSerif"/>
              </a:rPr>
              <a:t>glycemic control is certainly plausible and </a:t>
            </a:r>
            <a:r>
              <a:rPr lang="en-US" sz="2800" dirty="0" smtClean="0">
                <a:solidFill>
                  <a:schemeClr val="tx1">
                    <a:lumMod val="95000"/>
                    <a:lumOff val="5000"/>
                  </a:schemeClr>
                </a:solidFill>
                <a:latin typeface="StoneSerif"/>
              </a:rPr>
              <a:t>is supported </a:t>
            </a:r>
            <a:r>
              <a:rPr lang="en-US" sz="2800" dirty="0">
                <a:solidFill>
                  <a:schemeClr val="tx1">
                    <a:lumMod val="95000"/>
                    <a:lumOff val="5000"/>
                  </a:schemeClr>
                </a:solidFill>
                <a:latin typeface="StoneSerif"/>
              </a:rPr>
              <a:t>by such observations as </a:t>
            </a:r>
            <a:r>
              <a:rPr lang="en-US" sz="2800" dirty="0" smtClean="0">
                <a:solidFill>
                  <a:schemeClr val="tx1">
                    <a:lumMod val="95000"/>
                    <a:lumOff val="5000"/>
                  </a:schemeClr>
                </a:solidFill>
                <a:latin typeface="StoneSerif"/>
              </a:rPr>
              <a:t>metformin-associated modest </a:t>
            </a:r>
            <a:r>
              <a:rPr lang="en-US" sz="2800" dirty="0">
                <a:solidFill>
                  <a:schemeClr val="tx1">
                    <a:lumMod val="95000"/>
                    <a:lumOff val="5000"/>
                  </a:schemeClr>
                </a:solidFill>
                <a:latin typeface="StoneSerif"/>
              </a:rPr>
              <a:t>reductions in LDL, triglycerides, blood </a:t>
            </a:r>
            <a:r>
              <a:rPr lang="en-US" sz="2800" dirty="0" smtClean="0">
                <a:solidFill>
                  <a:schemeClr val="tx1">
                    <a:lumMod val="95000"/>
                    <a:lumOff val="5000"/>
                  </a:schemeClr>
                </a:solidFill>
                <a:latin typeface="StoneSerif"/>
              </a:rPr>
              <a:t>pressure, and </a:t>
            </a:r>
            <a:r>
              <a:rPr lang="en-US" sz="2800" dirty="0" err="1">
                <a:solidFill>
                  <a:schemeClr val="tx1">
                    <a:lumMod val="95000"/>
                    <a:lumOff val="5000"/>
                  </a:schemeClr>
                </a:solidFill>
                <a:latin typeface="StoneSerif"/>
              </a:rPr>
              <a:t>procoagulant</a:t>
            </a:r>
            <a:r>
              <a:rPr lang="en-US" sz="2800" dirty="0">
                <a:solidFill>
                  <a:schemeClr val="tx1">
                    <a:lumMod val="95000"/>
                    <a:lumOff val="5000"/>
                  </a:schemeClr>
                </a:solidFill>
                <a:latin typeface="StoneSerif"/>
              </a:rPr>
              <a:t> factors.</a:t>
            </a:r>
            <a:endParaRPr lang="fa-IR" sz="2800" dirty="0">
              <a:solidFill>
                <a:schemeClr val="tx1">
                  <a:lumMod val="95000"/>
                  <a:lumOff val="5000"/>
                </a:schemeClr>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363" y="5229200"/>
            <a:ext cx="20732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19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l">
              <a:buNone/>
            </a:pPr>
            <a:r>
              <a:rPr lang="en-US" sz="3200" b="1" u="sng" dirty="0">
                <a:solidFill>
                  <a:schemeClr val="tx1">
                    <a:lumMod val="95000"/>
                    <a:lumOff val="5000"/>
                  </a:schemeClr>
                </a:solidFill>
                <a:latin typeface="Times New Roman"/>
                <a:ea typeface="Times New Roman"/>
                <a:cs typeface="Arial"/>
                <a:hlinkClick r:id="rId2"/>
              </a:rPr>
              <a:t>Metformin</a:t>
            </a:r>
            <a:r>
              <a:rPr lang="en-US" sz="3200" b="1" dirty="0">
                <a:solidFill>
                  <a:schemeClr val="tx1">
                    <a:lumMod val="95000"/>
                    <a:lumOff val="5000"/>
                  </a:schemeClr>
                </a:solidFill>
                <a:latin typeface="Times New Roman"/>
                <a:ea typeface="Times New Roman"/>
              </a:rPr>
              <a:t> has lipid-lowering activity, resulting in a decrease in serum triglyceride and free fatty acid concentrations, a small decrease in serum low-density-lipoprotein (LDL) cholesterol concentrations, and a very modest increase in serum high-density-lipoprotein (HDL) cholesterol concentrations </a:t>
            </a:r>
            <a:endParaRPr lang="en-US" sz="3200" b="1" dirty="0" smtClean="0">
              <a:solidFill>
                <a:schemeClr val="tx1">
                  <a:lumMod val="95000"/>
                  <a:lumOff val="5000"/>
                </a:schemeClr>
              </a:solidFill>
              <a:latin typeface="Times New Roman"/>
              <a:ea typeface="Times New Roman"/>
            </a:endParaRPr>
          </a:p>
          <a:p>
            <a:pPr lvl="0" algn="l" rtl="0"/>
            <a:r>
              <a:rPr lang="en-US" sz="2000" dirty="0">
                <a:solidFill>
                  <a:srgbClr val="0070C0"/>
                </a:solidFill>
                <a:latin typeface="Times New Roman"/>
              </a:rPr>
              <a:t>UP TO </a:t>
            </a:r>
            <a:r>
              <a:rPr lang="en-US" sz="2000" dirty="0" smtClean="0">
                <a:solidFill>
                  <a:srgbClr val="0070C0"/>
                </a:solidFill>
                <a:latin typeface="Times New Roman"/>
              </a:rPr>
              <a:t>DATE 2015</a:t>
            </a:r>
            <a:endParaRPr lang="fa-IR" sz="2000" dirty="0">
              <a:solidFill>
                <a:srgbClr val="0070C0"/>
              </a:solidFill>
            </a:endParaRPr>
          </a:p>
          <a:p>
            <a:pPr marL="0" indent="0" algn="l">
              <a:buNone/>
            </a:pPr>
            <a:endParaRPr lang="fa-IR" sz="3200" b="1" dirty="0">
              <a:solidFill>
                <a:schemeClr val="tx1">
                  <a:lumMod val="95000"/>
                  <a:lumOff val="5000"/>
                </a:schemeClr>
              </a:solidFill>
            </a:endParaRPr>
          </a:p>
        </p:txBody>
      </p:sp>
    </p:spTree>
    <p:extLst>
      <p:ext uri="{BB962C8B-B14F-4D97-AF65-F5344CB8AC3E}">
        <p14:creationId xmlns:p14="http://schemas.microsoft.com/office/powerpoint/2010/main" val="117924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CANCER INCIDENCE</a:t>
            </a:r>
            <a:endParaRPr lang="fa-IR" dirty="0">
              <a:solidFill>
                <a:srgbClr val="FF0000"/>
              </a:solidFill>
            </a:endParaRPr>
          </a:p>
        </p:txBody>
      </p:sp>
      <p:sp>
        <p:nvSpPr>
          <p:cNvPr id="3" name="Content Placeholder 2"/>
          <p:cNvSpPr>
            <a:spLocks noGrp="1"/>
          </p:cNvSpPr>
          <p:nvPr>
            <p:ph idx="1"/>
          </p:nvPr>
        </p:nvSpPr>
        <p:spPr>
          <a:xfrm>
            <a:off x="611560" y="2314465"/>
            <a:ext cx="8229600" cy="4525963"/>
          </a:xfrm>
        </p:spPr>
        <p:txBody>
          <a:bodyPr>
            <a:normAutofit/>
          </a:bodyPr>
          <a:lstStyle/>
          <a:p>
            <a:pPr algn="l" rtl="0"/>
            <a:r>
              <a:rPr lang="en-US" sz="3600" dirty="0">
                <a:solidFill>
                  <a:schemeClr val="tx1">
                    <a:lumMod val="95000"/>
                    <a:lumOff val="5000"/>
                  </a:schemeClr>
                </a:solidFill>
                <a:latin typeface="Times New Roman"/>
                <a:ea typeface="Times New Roman"/>
              </a:rPr>
              <a:t> Observational data suggest that use of </a:t>
            </a:r>
            <a:r>
              <a:rPr lang="en-US" sz="3600" u="sng" dirty="0">
                <a:solidFill>
                  <a:schemeClr val="tx1">
                    <a:lumMod val="95000"/>
                    <a:lumOff val="5000"/>
                  </a:schemeClr>
                </a:solidFill>
                <a:latin typeface="Times New Roman"/>
                <a:ea typeface="Times New Roman"/>
                <a:cs typeface="Arial"/>
                <a:hlinkClick r:id="rId2"/>
              </a:rPr>
              <a:t>metformin</a:t>
            </a:r>
            <a:r>
              <a:rPr lang="en-US" sz="3600" dirty="0">
                <a:solidFill>
                  <a:schemeClr val="tx1">
                    <a:lumMod val="95000"/>
                    <a:lumOff val="5000"/>
                  </a:schemeClr>
                </a:solidFill>
                <a:latin typeface="Times New Roman"/>
                <a:ea typeface="Times New Roman"/>
              </a:rPr>
              <a:t> decreases </a:t>
            </a:r>
            <a:r>
              <a:rPr lang="en-US" sz="3600" dirty="0" smtClean="0">
                <a:solidFill>
                  <a:schemeClr val="tx1">
                    <a:lumMod val="95000"/>
                    <a:lumOff val="5000"/>
                  </a:schemeClr>
                </a:solidFill>
                <a:latin typeface="Times New Roman"/>
                <a:ea typeface="Times New Roman"/>
              </a:rPr>
              <a:t>cancer incidence.</a:t>
            </a:r>
          </a:p>
          <a:p>
            <a:pPr algn="l" rtl="0"/>
            <a:r>
              <a:rPr lang="en-US" sz="3600" dirty="0">
                <a:solidFill>
                  <a:schemeClr val="tx1">
                    <a:lumMod val="95000"/>
                    <a:lumOff val="5000"/>
                  </a:schemeClr>
                </a:solidFill>
                <a:latin typeface="Times New Roman"/>
                <a:ea typeface="Times New Roman"/>
              </a:rPr>
              <a:t>In contrast to the observational data, a meta-analysis of randomized trials comparing </a:t>
            </a:r>
            <a:r>
              <a:rPr lang="en-US" sz="3600" u="sng" dirty="0">
                <a:solidFill>
                  <a:schemeClr val="tx1">
                    <a:lumMod val="95000"/>
                    <a:lumOff val="5000"/>
                  </a:schemeClr>
                </a:solidFill>
                <a:latin typeface="Times New Roman"/>
                <a:ea typeface="Times New Roman"/>
                <a:cs typeface="Arial"/>
                <a:hlinkClick r:id="rId2"/>
              </a:rPr>
              <a:t>metformin</a:t>
            </a:r>
            <a:r>
              <a:rPr lang="en-US" sz="3600" dirty="0">
                <a:solidFill>
                  <a:schemeClr val="tx1">
                    <a:lumMod val="95000"/>
                    <a:lumOff val="5000"/>
                  </a:schemeClr>
                </a:solidFill>
                <a:latin typeface="Times New Roman"/>
                <a:ea typeface="Times New Roman"/>
              </a:rPr>
              <a:t> to a comparator </a:t>
            </a:r>
            <a:r>
              <a:rPr lang="en-US" sz="3600" dirty="0" smtClean="0">
                <a:solidFill>
                  <a:schemeClr val="tx1">
                    <a:lumMod val="95000"/>
                    <a:lumOff val="5000"/>
                  </a:schemeClr>
                </a:solidFill>
                <a:latin typeface="Times New Roman"/>
                <a:ea typeface="Times New Roman"/>
              </a:rPr>
              <a:t>did </a:t>
            </a:r>
            <a:r>
              <a:rPr lang="en-US" sz="3600" dirty="0">
                <a:solidFill>
                  <a:schemeClr val="tx1">
                    <a:lumMod val="95000"/>
                    <a:lumOff val="5000"/>
                  </a:schemeClr>
                </a:solidFill>
                <a:latin typeface="Times New Roman"/>
                <a:ea typeface="Times New Roman"/>
              </a:rPr>
              <a:t>not show a reduction in cancer </a:t>
            </a:r>
            <a:r>
              <a:rPr lang="en-US" sz="3600" dirty="0" smtClean="0">
                <a:solidFill>
                  <a:schemeClr val="tx1">
                    <a:lumMod val="95000"/>
                    <a:lumOff val="5000"/>
                  </a:schemeClr>
                </a:solidFill>
                <a:latin typeface="Times New Roman"/>
                <a:ea typeface="Times New Roman"/>
              </a:rPr>
              <a:t>incidence.</a:t>
            </a:r>
          </a:p>
          <a:p>
            <a:pPr algn="l" rtl="0"/>
            <a:r>
              <a:rPr lang="en-US" sz="2000" dirty="0" smtClean="0">
                <a:solidFill>
                  <a:srgbClr val="0070C0"/>
                </a:solidFill>
                <a:latin typeface="Times New Roman"/>
              </a:rPr>
              <a:t>UP TO DATE 2015</a:t>
            </a:r>
            <a:endParaRPr lang="fa-IR" sz="2000" dirty="0">
              <a:solidFill>
                <a:srgbClr val="0070C0"/>
              </a:solidFill>
            </a:endParaRPr>
          </a:p>
        </p:txBody>
      </p:sp>
    </p:spTree>
    <p:extLst>
      <p:ext uri="{BB962C8B-B14F-4D97-AF65-F5344CB8AC3E}">
        <p14:creationId xmlns:p14="http://schemas.microsoft.com/office/powerpoint/2010/main" val="398057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65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035050"/>
            <a:ext cx="676592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6547" name="Title 1"/>
          <p:cNvSpPr>
            <a:spLocks noGrp="1"/>
          </p:cNvSpPr>
          <p:nvPr>
            <p:ph type="title" idx="4294967295"/>
          </p:nvPr>
        </p:nvSpPr>
        <p:spPr/>
        <p:txBody>
          <a:bodyPr/>
          <a:lstStyle/>
          <a:p>
            <a:r>
              <a:rPr lang="en-US" sz="3200"/>
              <a:t>Antihyperglycemic Therapy in</a:t>
            </a:r>
            <a:br>
              <a:rPr lang="en-US" sz="3200"/>
            </a:br>
            <a:r>
              <a:rPr lang="en-US" sz="3200"/>
              <a:t>Type 2 Diabetes</a:t>
            </a:r>
          </a:p>
        </p:txBody>
      </p:sp>
      <p:sp>
        <p:nvSpPr>
          <p:cNvPr id="236548" name="TextBox 6"/>
          <p:cNvSpPr txBox="1">
            <a:spLocks noChangeArrowheads="1"/>
          </p:cNvSpPr>
          <p:nvPr/>
        </p:nvSpPr>
        <p:spPr bwMode="auto">
          <a:xfrm>
            <a:off x="2133600" y="6380163"/>
            <a:ext cx="7010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0" fontAlgn="base">
              <a:lnSpc>
                <a:spcPts val="1500"/>
              </a:lnSpc>
              <a:spcBef>
                <a:spcPct val="0"/>
              </a:spcBef>
              <a:spcAft>
                <a:spcPct val="0"/>
              </a:spcAft>
            </a:pPr>
            <a:r>
              <a:rPr lang="en-US" sz="1400">
                <a:solidFill>
                  <a:srgbClr val="FFFFFF"/>
                </a:solidFill>
                <a:latin typeface="Verdana" pitchFamily="34" charset="0"/>
              </a:rPr>
              <a:t>American Diabetes Association Standards of Medical Care in Diabetes. Approaches to Glycemic Treatment. </a:t>
            </a:r>
            <a:r>
              <a:rPr lang="en-US" sz="1400" i="1">
                <a:solidFill>
                  <a:srgbClr val="FFFFFF"/>
                </a:solidFill>
                <a:latin typeface="Verdana" pitchFamily="34" charset="0"/>
              </a:rPr>
              <a:t>Diabetes Care </a:t>
            </a:r>
            <a:r>
              <a:rPr lang="en-US" sz="1400">
                <a:solidFill>
                  <a:srgbClr val="FFFFFF"/>
                </a:solidFill>
                <a:latin typeface="Verdana" pitchFamily="34" charset="0"/>
              </a:rPr>
              <a:t>2016; 39 (Suppl. 1): </a:t>
            </a:r>
            <a:r>
              <a:rPr lang="en-US" sz="1400">
                <a:solidFill>
                  <a:srgbClr val="FF0000"/>
                </a:solidFill>
                <a:latin typeface="Verdana" pitchFamily="34" charset="0"/>
              </a:rPr>
              <a:t>SX</a:t>
            </a:r>
          </a:p>
        </p:txBody>
      </p:sp>
    </p:spTree>
    <p:extLst>
      <p:ext uri="{BB962C8B-B14F-4D97-AF65-F5344CB8AC3E}">
        <p14:creationId xmlns:p14="http://schemas.microsoft.com/office/powerpoint/2010/main" val="126901629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NewRomanPS-BoldMT"/>
              </a:rPr>
              <a:t>Mechanisms of Action</a:t>
            </a:r>
            <a:endParaRPr lang="fa-IR" dirty="0">
              <a:solidFill>
                <a:srgbClr val="FF0000"/>
              </a:solidFill>
            </a:endParaRPr>
          </a:p>
        </p:txBody>
      </p:sp>
      <p:sp>
        <p:nvSpPr>
          <p:cNvPr id="3" name="Content Placeholder 2"/>
          <p:cNvSpPr>
            <a:spLocks noGrp="1"/>
          </p:cNvSpPr>
          <p:nvPr>
            <p:ph idx="1"/>
          </p:nvPr>
        </p:nvSpPr>
        <p:spPr>
          <a:xfrm>
            <a:off x="395536" y="1844824"/>
            <a:ext cx="8445624" cy="4869160"/>
          </a:xfrm>
        </p:spPr>
        <p:txBody>
          <a:bodyPr>
            <a:normAutofit/>
          </a:bodyPr>
          <a:lstStyle/>
          <a:p>
            <a:pPr marL="0" indent="0" algn="ctr" rtl="0">
              <a:buNone/>
            </a:pPr>
            <a:r>
              <a:rPr lang="en-US" sz="3200" dirty="0">
                <a:solidFill>
                  <a:schemeClr val="tx1">
                    <a:lumMod val="95000"/>
                    <a:lumOff val="5000"/>
                  </a:schemeClr>
                </a:solidFill>
                <a:latin typeface="StoneSerif"/>
              </a:rPr>
              <a:t>Some studies suggest that </a:t>
            </a:r>
            <a:r>
              <a:rPr lang="en-US" sz="3200" dirty="0" smtClean="0">
                <a:solidFill>
                  <a:schemeClr val="tx1">
                    <a:lumMod val="95000"/>
                    <a:lumOff val="5000"/>
                  </a:schemeClr>
                </a:solidFill>
                <a:latin typeface="StoneSerif"/>
              </a:rPr>
              <a:t>it activates </a:t>
            </a:r>
            <a:r>
              <a:rPr lang="en-US" sz="3200" dirty="0">
                <a:solidFill>
                  <a:schemeClr val="tx1">
                    <a:lumMod val="95000"/>
                    <a:lumOff val="5000"/>
                  </a:schemeClr>
                </a:solidFill>
                <a:latin typeface="StoneSerif"/>
              </a:rPr>
              <a:t>AMPK, </a:t>
            </a:r>
            <a:r>
              <a:rPr lang="en-US" sz="3200" dirty="0" smtClean="0">
                <a:solidFill>
                  <a:schemeClr val="tx1">
                    <a:lumMod val="95000"/>
                    <a:lumOff val="5000"/>
                  </a:schemeClr>
                </a:solidFill>
                <a:latin typeface="StoneSerif"/>
              </a:rPr>
              <a:t> </a:t>
            </a:r>
            <a:r>
              <a:rPr lang="en-US" sz="3200" dirty="0">
                <a:solidFill>
                  <a:schemeClr val="tx1">
                    <a:lumMod val="95000"/>
                    <a:lumOff val="5000"/>
                  </a:schemeClr>
                </a:solidFill>
                <a:latin typeface="StoneSerif"/>
              </a:rPr>
              <a:t>that has been implicated in stimulation </a:t>
            </a:r>
            <a:r>
              <a:rPr lang="en-US" sz="3200" dirty="0" smtClean="0">
                <a:solidFill>
                  <a:schemeClr val="tx1">
                    <a:lumMod val="95000"/>
                    <a:lumOff val="5000"/>
                  </a:schemeClr>
                </a:solidFill>
                <a:latin typeface="StoneSerif"/>
              </a:rPr>
              <a:t>of skeletal </a:t>
            </a:r>
            <a:r>
              <a:rPr lang="en-US" sz="3200" dirty="0">
                <a:solidFill>
                  <a:schemeClr val="tx1">
                    <a:lumMod val="95000"/>
                    <a:lumOff val="5000"/>
                  </a:schemeClr>
                </a:solidFill>
                <a:latin typeface="StoneSerif"/>
              </a:rPr>
              <a:t>muscle glucose uptake and inhibition of </a:t>
            </a:r>
            <a:r>
              <a:rPr lang="en-US" sz="3200" dirty="0" smtClean="0">
                <a:solidFill>
                  <a:schemeClr val="tx1">
                    <a:lumMod val="95000"/>
                    <a:lumOff val="5000"/>
                  </a:schemeClr>
                </a:solidFill>
                <a:latin typeface="StoneSerif"/>
              </a:rPr>
              <a:t>hepatic gluconeogenesis</a:t>
            </a:r>
            <a:r>
              <a:rPr lang="en-US" sz="3200" dirty="0">
                <a:solidFill>
                  <a:schemeClr val="tx1">
                    <a:lumMod val="95000"/>
                    <a:lumOff val="5000"/>
                  </a:schemeClr>
                </a:solidFill>
                <a:latin typeface="StoneSerif"/>
              </a:rPr>
              <a:t>, whereas more recent studies </a:t>
            </a:r>
            <a:r>
              <a:rPr lang="en-US" sz="3200" dirty="0" smtClean="0">
                <a:solidFill>
                  <a:schemeClr val="tx1">
                    <a:lumMod val="95000"/>
                    <a:lumOff val="5000"/>
                  </a:schemeClr>
                </a:solidFill>
                <a:latin typeface="StoneSerif"/>
              </a:rPr>
              <a:t>implicate inhibiting mitochondrial </a:t>
            </a:r>
            <a:r>
              <a:rPr lang="en-US" sz="3200" dirty="0" err="1">
                <a:solidFill>
                  <a:schemeClr val="tx1">
                    <a:lumMod val="95000"/>
                    <a:lumOff val="5000"/>
                  </a:schemeClr>
                </a:solidFill>
                <a:latin typeface="StoneSerif"/>
              </a:rPr>
              <a:t>glycerophosphate</a:t>
            </a:r>
            <a:r>
              <a:rPr lang="en-US" sz="3200" dirty="0">
                <a:solidFill>
                  <a:schemeClr val="tx1">
                    <a:lumMod val="95000"/>
                    <a:lumOff val="5000"/>
                  </a:schemeClr>
                </a:solidFill>
                <a:latin typeface="StoneSerif"/>
              </a:rPr>
              <a:t> </a:t>
            </a:r>
            <a:r>
              <a:rPr lang="en-US" sz="3200" dirty="0" smtClean="0">
                <a:solidFill>
                  <a:schemeClr val="tx1">
                    <a:lumMod val="95000"/>
                    <a:lumOff val="5000"/>
                  </a:schemeClr>
                </a:solidFill>
                <a:latin typeface="StoneSerif"/>
              </a:rPr>
              <a:t>dehydrogenase as </a:t>
            </a:r>
            <a:r>
              <a:rPr lang="en-US" sz="3200" dirty="0">
                <a:solidFill>
                  <a:schemeClr val="tx1">
                    <a:lumMod val="95000"/>
                    <a:lumOff val="5000"/>
                  </a:schemeClr>
                </a:solidFill>
                <a:latin typeface="StoneSerif"/>
              </a:rPr>
              <a:t>the primary action.</a:t>
            </a:r>
            <a:endParaRPr lang="fa-IR" sz="3200" dirty="0">
              <a:solidFill>
                <a:schemeClr val="tx1">
                  <a:lumMod val="95000"/>
                  <a:lumOff val="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383" y="5553127"/>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249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NewRomanPS-BoldMT"/>
              </a:rPr>
              <a:t>Mechanisms of Action</a:t>
            </a:r>
            <a:endParaRPr lang="fa-IR" dirty="0"/>
          </a:p>
        </p:txBody>
      </p:sp>
      <p:sp>
        <p:nvSpPr>
          <p:cNvPr id="3" name="Content Placeholder 2"/>
          <p:cNvSpPr>
            <a:spLocks noGrp="1"/>
          </p:cNvSpPr>
          <p:nvPr>
            <p:ph idx="1"/>
          </p:nvPr>
        </p:nvSpPr>
        <p:spPr>
          <a:xfrm>
            <a:off x="539552" y="1772816"/>
            <a:ext cx="8424936" cy="4525963"/>
          </a:xfrm>
        </p:spPr>
        <p:txBody>
          <a:bodyPr/>
          <a:lstStyle/>
          <a:p>
            <a:pPr lvl="0" algn="l" rtl="0"/>
            <a:r>
              <a:rPr lang="en-US" u="sng" dirty="0">
                <a:solidFill>
                  <a:schemeClr val="tx1">
                    <a:lumMod val="95000"/>
                    <a:lumOff val="5000"/>
                  </a:schemeClr>
                </a:solidFill>
                <a:latin typeface="Times New Roman"/>
                <a:ea typeface="Times New Roman"/>
                <a:cs typeface="Arial"/>
              </a:rPr>
              <a:t>B</a:t>
            </a:r>
            <a:r>
              <a:rPr lang="en-US" dirty="0" smtClean="0">
                <a:solidFill>
                  <a:schemeClr val="tx1">
                    <a:lumMod val="95000"/>
                    <a:lumOff val="5000"/>
                  </a:schemeClr>
                </a:solidFill>
                <a:latin typeface="Times New Roman"/>
                <a:ea typeface="Times New Roman"/>
                <a:cs typeface="Arial"/>
              </a:rPr>
              <a:t>y </a:t>
            </a:r>
            <a:r>
              <a:rPr lang="en-US" dirty="0">
                <a:solidFill>
                  <a:schemeClr val="tx1">
                    <a:lumMod val="95000"/>
                    <a:lumOff val="5000"/>
                  </a:schemeClr>
                </a:solidFill>
                <a:latin typeface="Times New Roman"/>
                <a:ea typeface="Times New Roman"/>
                <a:cs typeface="Arial"/>
              </a:rPr>
              <a:t>inhibiting a specific mitochondrial isoform of </a:t>
            </a:r>
            <a:r>
              <a:rPr lang="en-US" dirty="0" err="1">
                <a:solidFill>
                  <a:schemeClr val="tx1">
                    <a:lumMod val="95000"/>
                    <a:lumOff val="5000"/>
                  </a:schemeClr>
                </a:solidFill>
                <a:latin typeface="Times New Roman"/>
                <a:ea typeface="Times New Roman"/>
                <a:cs typeface="Arial"/>
              </a:rPr>
              <a:t>glycerophosphate</a:t>
            </a:r>
            <a:r>
              <a:rPr lang="en-US" dirty="0">
                <a:solidFill>
                  <a:schemeClr val="tx1">
                    <a:lumMod val="95000"/>
                    <a:lumOff val="5000"/>
                  </a:schemeClr>
                </a:solidFill>
                <a:latin typeface="Times New Roman"/>
                <a:ea typeface="Times New Roman"/>
                <a:cs typeface="Arial"/>
              </a:rPr>
              <a:t> dehydrogenase (</a:t>
            </a:r>
            <a:r>
              <a:rPr lang="en-US" dirty="0" err="1">
                <a:solidFill>
                  <a:schemeClr val="tx1">
                    <a:lumMod val="95000"/>
                    <a:lumOff val="5000"/>
                  </a:schemeClr>
                </a:solidFill>
                <a:latin typeface="Times New Roman"/>
                <a:ea typeface="Times New Roman"/>
                <a:cs typeface="Arial"/>
              </a:rPr>
              <a:t>mGPD</a:t>
            </a:r>
            <a:r>
              <a:rPr lang="en-US" dirty="0">
                <a:solidFill>
                  <a:schemeClr val="tx1">
                    <a:lumMod val="95000"/>
                    <a:lumOff val="5000"/>
                  </a:schemeClr>
                </a:solidFill>
                <a:latin typeface="Times New Roman"/>
                <a:ea typeface="Times New Roman"/>
                <a:cs typeface="Arial"/>
              </a:rPr>
              <a:t>), an enzyme responsible for converting </a:t>
            </a:r>
            <a:r>
              <a:rPr lang="en-US" dirty="0" err="1">
                <a:solidFill>
                  <a:schemeClr val="tx1">
                    <a:lumMod val="95000"/>
                    <a:lumOff val="5000"/>
                  </a:schemeClr>
                </a:solidFill>
                <a:latin typeface="Times New Roman"/>
                <a:ea typeface="Times New Roman"/>
                <a:cs typeface="Arial"/>
              </a:rPr>
              <a:t>glycerophosphate</a:t>
            </a:r>
            <a:r>
              <a:rPr lang="en-US" dirty="0">
                <a:solidFill>
                  <a:schemeClr val="tx1">
                    <a:lumMod val="95000"/>
                    <a:lumOff val="5000"/>
                  </a:schemeClr>
                </a:solidFill>
                <a:latin typeface="Times New Roman"/>
                <a:ea typeface="Times New Roman"/>
                <a:cs typeface="Arial"/>
              </a:rPr>
              <a:t> to </a:t>
            </a:r>
            <a:r>
              <a:rPr lang="en-US" dirty="0" err="1">
                <a:solidFill>
                  <a:schemeClr val="tx1">
                    <a:lumMod val="95000"/>
                    <a:lumOff val="5000"/>
                  </a:schemeClr>
                </a:solidFill>
                <a:latin typeface="Times New Roman"/>
                <a:ea typeface="Times New Roman"/>
                <a:cs typeface="Arial"/>
              </a:rPr>
              <a:t>dihydroxyacetone</a:t>
            </a:r>
            <a:r>
              <a:rPr lang="en-US" dirty="0">
                <a:solidFill>
                  <a:schemeClr val="tx1">
                    <a:lumMod val="95000"/>
                    <a:lumOff val="5000"/>
                  </a:schemeClr>
                </a:solidFill>
                <a:latin typeface="Times New Roman"/>
                <a:ea typeface="Times New Roman"/>
                <a:cs typeface="Arial"/>
              </a:rPr>
              <a:t> phosphate, </a:t>
            </a:r>
            <a:r>
              <a:rPr lang="en-US" dirty="0" smtClean="0">
                <a:solidFill>
                  <a:schemeClr val="tx1">
                    <a:lumMod val="95000"/>
                    <a:lumOff val="5000"/>
                  </a:schemeClr>
                </a:solidFill>
                <a:latin typeface="Times New Roman"/>
                <a:ea typeface="Times New Roman"/>
                <a:cs typeface="Arial"/>
              </a:rPr>
              <a:t>preventing </a:t>
            </a:r>
            <a:r>
              <a:rPr lang="en-US" dirty="0">
                <a:solidFill>
                  <a:schemeClr val="tx1">
                    <a:lumMod val="95000"/>
                    <a:lumOff val="5000"/>
                  </a:schemeClr>
                </a:solidFill>
                <a:latin typeface="Times New Roman"/>
                <a:ea typeface="Times New Roman"/>
                <a:cs typeface="Arial"/>
              </a:rPr>
              <a:t>glycerol from contributing to the </a:t>
            </a:r>
            <a:r>
              <a:rPr lang="en-US" dirty="0" err="1">
                <a:solidFill>
                  <a:schemeClr val="tx1">
                    <a:lumMod val="95000"/>
                    <a:lumOff val="5000"/>
                  </a:schemeClr>
                </a:solidFill>
                <a:latin typeface="Times New Roman"/>
                <a:ea typeface="Times New Roman"/>
                <a:cs typeface="Arial"/>
              </a:rPr>
              <a:t>gluconeogenic</a:t>
            </a:r>
            <a:r>
              <a:rPr lang="en-US" dirty="0">
                <a:solidFill>
                  <a:schemeClr val="tx1">
                    <a:lumMod val="95000"/>
                    <a:lumOff val="5000"/>
                  </a:schemeClr>
                </a:solidFill>
                <a:latin typeface="Times New Roman"/>
                <a:ea typeface="Times New Roman"/>
                <a:cs typeface="Arial"/>
              </a:rPr>
              <a:t> pathway </a:t>
            </a:r>
            <a:r>
              <a:rPr lang="en-US" dirty="0" smtClean="0">
                <a:solidFill>
                  <a:schemeClr val="tx1">
                    <a:lumMod val="95000"/>
                    <a:lumOff val="5000"/>
                  </a:schemeClr>
                </a:solidFill>
                <a:latin typeface="Times New Roman"/>
                <a:ea typeface="Times New Roman"/>
                <a:cs typeface="Arial"/>
              </a:rPr>
              <a:t>. </a:t>
            </a:r>
            <a:r>
              <a:rPr lang="en-US" dirty="0">
                <a:solidFill>
                  <a:schemeClr val="tx1">
                    <a:lumMod val="95000"/>
                    <a:lumOff val="5000"/>
                  </a:schemeClr>
                </a:solidFill>
                <a:latin typeface="Times New Roman"/>
                <a:ea typeface="Times New Roman"/>
                <a:cs typeface="Arial"/>
              </a:rPr>
              <a:t>In addition, inhibition of </a:t>
            </a:r>
            <a:r>
              <a:rPr lang="en-US" dirty="0" err="1">
                <a:solidFill>
                  <a:schemeClr val="tx1">
                    <a:lumMod val="95000"/>
                    <a:lumOff val="5000"/>
                  </a:schemeClr>
                </a:solidFill>
                <a:latin typeface="Times New Roman"/>
                <a:ea typeface="Times New Roman"/>
                <a:cs typeface="Arial"/>
              </a:rPr>
              <a:t>mGPD</a:t>
            </a:r>
            <a:r>
              <a:rPr lang="en-US" dirty="0">
                <a:solidFill>
                  <a:schemeClr val="tx1">
                    <a:lumMod val="95000"/>
                    <a:lumOff val="5000"/>
                  </a:schemeClr>
                </a:solidFill>
                <a:latin typeface="Times New Roman"/>
                <a:ea typeface="Times New Roman"/>
                <a:cs typeface="Arial"/>
              </a:rPr>
              <a:t> leads to accumulation of cytoplasmic NADH and a decrease in the conversion of lactate to pyruvate, limiting lactate contributions to hepatic gluconeogenesis. Excess glycerol and lactate are released into the plasma</a:t>
            </a:r>
            <a:r>
              <a:rPr lang="en-US" dirty="0" smtClean="0">
                <a:solidFill>
                  <a:schemeClr val="tx1">
                    <a:lumMod val="95000"/>
                    <a:lumOff val="5000"/>
                  </a:schemeClr>
                </a:solidFill>
                <a:latin typeface="Times New Roman"/>
                <a:ea typeface="Times New Roman"/>
                <a:cs typeface="Arial"/>
              </a:rPr>
              <a:t>.</a:t>
            </a:r>
            <a:r>
              <a:rPr lang="en-US" sz="2000" dirty="0">
                <a:solidFill>
                  <a:srgbClr val="0070C0"/>
                </a:solidFill>
                <a:latin typeface="Times New Roman"/>
              </a:rPr>
              <a:t> </a:t>
            </a:r>
            <a:endParaRPr lang="en-US" sz="2000" dirty="0" smtClean="0">
              <a:solidFill>
                <a:srgbClr val="0070C0"/>
              </a:solidFill>
              <a:latin typeface="Times New Roman"/>
            </a:endParaRPr>
          </a:p>
          <a:p>
            <a:pPr lvl="0" algn="l" rtl="0"/>
            <a:r>
              <a:rPr lang="en-US" sz="2000" dirty="0" smtClean="0">
                <a:solidFill>
                  <a:srgbClr val="0070C0"/>
                </a:solidFill>
                <a:latin typeface="Times New Roman"/>
              </a:rPr>
              <a:t>UP </a:t>
            </a:r>
            <a:r>
              <a:rPr lang="en-US" sz="2000" dirty="0">
                <a:solidFill>
                  <a:srgbClr val="0070C0"/>
                </a:solidFill>
                <a:latin typeface="Times New Roman"/>
              </a:rPr>
              <a:t>TO DATE 2015</a:t>
            </a:r>
            <a:endParaRPr lang="fa-IR" sz="2000" dirty="0">
              <a:solidFill>
                <a:srgbClr val="0070C0"/>
              </a:solidFill>
            </a:endParaRPr>
          </a:p>
          <a:p>
            <a:pPr marL="0" indent="0" algn="l" rtl="0">
              <a:lnSpc>
                <a:spcPct val="115000"/>
              </a:lnSpc>
              <a:spcAft>
                <a:spcPts val="1000"/>
              </a:spcAft>
              <a:buNone/>
            </a:pPr>
            <a:endParaRPr lang="en-US" dirty="0" smtClean="0">
              <a:solidFill>
                <a:schemeClr val="tx1">
                  <a:lumMod val="95000"/>
                  <a:lumOff val="5000"/>
                </a:schemeClr>
              </a:solidFill>
              <a:latin typeface="Times New Roman"/>
              <a:ea typeface="Times New Roman"/>
              <a:cs typeface="Arial"/>
            </a:endParaRPr>
          </a:p>
          <a:p>
            <a:pPr marL="0" indent="0" algn="l" rtl="0">
              <a:lnSpc>
                <a:spcPct val="115000"/>
              </a:lnSpc>
              <a:spcAft>
                <a:spcPts val="1000"/>
              </a:spcAft>
              <a:buNone/>
            </a:pPr>
            <a:endParaRPr lang="en-US" sz="2000" dirty="0">
              <a:solidFill>
                <a:schemeClr val="tx1">
                  <a:lumMod val="95000"/>
                  <a:lumOff val="5000"/>
                </a:schemeClr>
              </a:solidFill>
              <a:latin typeface="Calibri"/>
              <a:ea typeface="Calibri"/>
              <a:cs typeface="Arial"/>
            </a:endParaRPr>
          </a:p>
          <a:p>
            <a:pPr marL="0" indent="0" algn="l" rtl="0">
              <a:buNone/>
            </a:pPr>
            <a:endParaRPr lang="fa-IR" dirty="0">
              <a:solidFill>
                <a:schemeClr val="tx1">
                  <a:lumMod val="95000"/>
                  <a:lumOff val="5000"/>
                </a:schemeClr>
              </a:solidFill>
            </a:endParaRPr>
          </a:p>
        </p:txBody>
      </p:sp>
    </p:spTree>
    <p:extLst>
      <p:ext uri="{BB962C8B-B14F-4D97-AF65-F5344CB8AC3E}">
        <p14:creationId xmlns:p14="http://schemas.microsoft.com/office/powerpoint/2010/main" val="396372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2523" y="1488707"/>
            <a:ext cx="4391609" cy="394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23528" y="1484784"/>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a-IR" dirty="0"/>
          </a:p>
        </p:txBody>
      </p:sp>
    </p:spTree>
    <p:extLst>
      <p:ext uri="{BB962C8B-B14F-4D97-AF65-F5344CB8AC3E}">
        <p14:creationId xmlns:p14="http://schemas.microsoft.com/office/powerpoint/2010/main" val="332477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NewRomanPS-BoldMT"/>
              </a:rPr>
              <a:t>Mechanisms of Action</a:t>
            </a:r>
            <a:endParaRPr lang="fa-IR" dirty="0"/>
          </a:p>
        </p:txBody>
      </p:sp>
      <p:sp>
        <p:nvSpPr>
          <p:cNvPr id="3" name="Content Placeholder 2"/>
          <p:cNvSpPr>
            <a:spLocks noGrp="1"/>
          </p:cNvSpPr>
          <p:nvPr>
            <p:ph idx="1"/>
          </p:nvPr>
        </p:nvSpPr>
        <p:spPr>
          <a:xfrm>
            <a:off x="611560" y="1772816"/>
            <a:ext cx="8229600" cy="4525963"/>
          </a:xfrm>
        </p:spPr>
        <p:txBody>
          <a:bodyPr>
            <a:normAutofit/>
          </a:bodyPr>
          <a:lstStyle/>
          <a:p>
            <a:pPr marL="0" indent="0" algn="l" rtl="0">
              <a:buNone/>
            </a:pPr>
            <a:r>
              <a:rPr lang="en-US" u="sng" dirty="0">
                <a:solidFill>
                  <a:schemeClr val="tx1">
                    <a:lumMod val="95000"/>
                    <a:lumOff val="5000"/>
                  </a:schemeClr>
                </a:solidFill>
                <a:hlinkClick r:id="rId2"/>
              </a:rPr>
              <a:t>Metformin</a:t>
            </a:r>
            <a:r>
              <a:rPr lang="en-US" dirty="0">
                <a:solidFill>
                  <a:schemeClr val="tx1">
                    <a:lumMod val="95000"/>
                    <a:lumOff val="5000"/>
                  </a:schemeClr>
                </a:solidFill>
              </a:rPr>
              <a:t> also activates the enzyme AMP-activated protein kinase (AMPK) in hepatocytes, which appears to be the mechanism by which metformin lowers serum lipid concentrations </a:t>
            </a:r>
            <a:r>
              <a:rPr lang="en-US" dirty="0" smtClean="0">
                <a:solidFill>
                  <a:schemeClr val="tx1">
                    <a:lumMod val="95000"/>
                    <a:lumOff val="5000"/>
                  </a:schemeClr>
                </a:solidFill>
              </a:rPr>
              <a:t>. </a:t>
            </a:r>
            <a:r>
              <a:rPr lang="en-US" dirty="0">
                <a:solidFill>
                  <a:schemeClr val="tx1">
                    <a:lumMod val="95000"/>
                    <a:lumOff val="5000"/>
                  </a:schemeClr>
                </a:solidFill>
              </a:rPr>
              <a:t>AMPK-dependent inhibitory phosphorylation of acetyl-coA carboxylases Acc1 and Acc2 suppresses </a:t>
            </a:r>
            <a:r>
              <a:rPr lang="en-US" dirty="0" err="1">
                <a:solidFill>
                  <a:schemeClr val="tx1">
                    <a:lumMod val="95000"/>
                    <a:lumOff val="5000"/>
                  </a:schemeClr>
                </a:solidFill>
              </a:rPr>
              <a:t>lipogenesis</a:t>
            </a:r>
            <a:r>
              <a:rPr lang="en-US" dirty="0">
                <a:solidFill>
                  <a:schemeClr val="tx1">
                    <a:lumMod val="95000"/>
                    <a:lumOff val="5000"/>
                  </a:schemeClr>
                </a:solidFill>
              </a:rPr>
              <a:t> and lowers cellular fatty acid synthesis in liver and </a:t>
            </a:r>
            <a:r>
              <a:rPr lang="en-US" dirty="0" smtClean="0">
                <a:solidFill>
                  <a:schemeClr val="tx1">
                    <a:lumMod val="95000"/>
                    <a:lumOff val="5000"/>
                  </a:schemeClr>
                </a:solidFill>
              </a:rPr>
              <a:t>muscle. </a:t>
            </a:r>
            <a:r>
              <a:rPr lang="en-US" dirty="0">
                <a:solidFill>
                  <a:schemeClr val="tx1">
                    <a:lumMod val="95000"/>
                    <a:lumOff val="5000"/>
                  </a:schemeClr>
                </a:solidFill>
              </a:rPr>
              <a:t>LKB1 is a tumor suppressor, and activation of AMPK through LKB1 may play a role in inhibiting cell growth </a:t>
            </a:r>
            <a:r>
              <a:rPr lang="en-US" dirty="0" smtClean="0">
                <a:solidFill>
                  <a:schemeClr val="tx1">
                    <a:lumMod val="95000"/>
                    <a:lumOff val="5000"/>
                  </a:schemeClr>
                </a:solidFill>
              </a:rPr>
              <a:t>.</a:t>
            </a:r>
          </a:p>
          <a:p>
            <a:pPr lvl="0" algn="l" rtl="0"/>
            <a:r>
              <a:rPr lang="en-US" sz="2000" dirty="0">
                <a:solidFill>
                  <a:srgbClr val="0070C0"/>
                </a:solidFill>
                <a:latin typeface="Times New Roman"/>
              </a:rPr>
              <a:t>UP TO DATE 2015</a:t>
            </a:r>
            <a:endParaRPr lang="fa-IR" sz="2000" dirty="0">
              <a:solidFill>
                <a:srgbClr val="0070C0"/>
              </a:solidFill>
            </a:endParaRPr>
          </a:p>
          <a:p>
            <a:pPr marL="0" indent="0" algn="l" rtl="0">
              <a:buNone/>
            </a:pPr>
            <a:endParaRPr lang="en-US" dirty="0">
              <a:solidFill>
                <a:schemeClr val="tx1">
                  <a:lumMod val="95000"/>
                  <a:lumOff val="5000"/>
                </a:schemeClr>
              </a:solidFill>
            </a:endParaRPr>
          </a:p>
          <a:p>
            <a:pPr marL="0" indent="0" algn="l" rtl="0">
              <a:buNone/>
            </a:pPr>
            <a:endParaRPr lang="fa-IR" dirty="0">
              <a:solidFill>
                <a:schemeClr val="tx1">
                  <a:lumMod val="95000"/>
                  <a:lumOff val="5000"/>
                </a:schemeClr>
              </a:solidFill>
            </a:endParaRPr>
          </a:p>
        </p:txBody>
      </p:sp>
    </p:spTree>
    <p:extLst>
      <p:ext uri="{BB962C8B-B14F-4D97-AF65-F5344CB8AC3E}">
        <p14:creationId xmlns:p14="http://schemas.microsoft.com/office/powerpoint/2010/main" val="1501731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314450"/>
            <a:ext cx="86582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38638" y="5805264"/>
            <a:ext cx="2066723" cy="5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989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ACTIVITY</a:t>
            </a:r>
            <a:endParaRPr lang="fa-IR" dirty="0">
              <a:solidFill>
                <a:srgbClr val="FF0000"/>
              </a:solidFill>
            </a:endParaRPr>
          </a:p>
        </p:txBody>
      </p:sp>
      <p:sp>
        <p:nvSpPr>
          <p:cNvPr id="3" name="Content Placeholder 2"/>
          <p:cNvSpPr>
            <a:spLocks noGrp="1"/>
          </p:cNvSpPr>
          <p:nvPr>
            <p:ph idx="1"/>
          </p:nvPr>
        </p:nvSpPr>
        <p:spPr>
          <a:xfrm>
            <a:off x="683568" y="2060848"/>
            <a:ext cx="8229600" cy="4525963"/>
          </a:xfrm>
        </p:spPr>
        <p:txBody>
          <a:bodyPr>
            <a:normAutofit/>
          </a:bodyPr>
          <a:lstStyle/>
          <a:p>
            <a:pPr marL="0" indent="0" algn="ctr">
              <a:buNone/>
            </a:pPr>
            <a:r>
              <a:rPr lang="en-US" sz="3200" dirty="0">
                <a:solidFill>
                  <a:schemeClr val="tx1">
                    <a:lumMod val="95000"/>
                    <a:lumOff val="5000"/>
                  </a:schemeClr>
                </a:solidFill>
                <a:latin typeface="StoneSerif"/>
              </a:rPr>
              <a:t>The major clinical activity </a:t>
            </a:r>
            <a:r>
              <a:rPr lang="en-US" sz="3200" dirty="0" smtClean="0">
                <a:solidFill>
                  <a:schemeClr val="tx1">
                    <a:lumMod val="95000"/>
                    <a:lumOff val="5000"/>
                  </a:schemeClr>
                </a:solidFill>
                <a:latin typeface="StoneSerif"/>
              </a:rPr>
              <a:t>of metformin </a:t>
            </a:r>
            <a:r>
              <a:rPr lang="en-US" sz="3200" dirty="0">
                <a:solidFill>
                  <a:schemeClr val="tx1">
                    <a:lumMod val="95000"/>
                    <a:lumOff val="5000"/>
                  </a:schemeClr>
                </a:solidFill>
                <a:latin typeface="StoneSerif"/>
              </a:rPr>
              <a:t>is to reduce hepatic gluconeogenesis </a:t>
            </a:r>
            <a:r>
              <a:rPr lang="en-US" sz="3200" dirty="0" smtClean="0">
                <a:solidFill>
                  <a:schemeClr val="tx1">
                    <a:lumMod val="95000"/>
                    <a:lumOff val="5000"/>
                  </a:schemeClr>
                </a:solidFill>
                <a:latin typeface="StoneSerif"/>
              </a:rPr>
              <a:t>and glucose </a:t>
            </a:r>
            <a:r>
              <a:rPr lang="en-US" sz="3200" dirty="0">
                <a:solidFill>
                  <a:schemeClr val="tx1">
                    <a:lumMod val="95000"/>
                    <a:lumOff val="5000"/>
                  </a:schemeClr>
                </a:solidFill>
                <a:latin typeface="StoneSerif"/>
              </a:rPr>
              <a:t>production. It has more inconsistently </a:t>
            </a:r>
            <a:r>
              <a:rPr lang="en-US" sz="3200" dirty="0" smtClean="0">
                <a:solidFill>
                  <a:schemeClr val="tx1">
                    <a:lumMod val="95000"/>
                    <a:lumOff val="5000"/>
                  </a:schemeClr>
                </a:solidFill>
                <a:latin typeface="StoneSerif"/>
              </a:rPr>
              <a:t>improved insulin </a:t>
            </a:r>
            <a:r>
              <a:rPr lang="en-US" sz="3200" dirty="0">
                <a:solidFill>
                  <a:schemeClr val="tx1">
                    <a:lumMod val="95000"/>
                    <a:lumOff val="5000"/>
                  </a:schemeClr>
                </a:solidFill>
                <a:latin typeface="StoneSerif"/>
              </a:rPr>
              <a:t>sensitivity in peripheral tissues</a:t>
            </a:r>
            <a:endParaRPr lang="fa-IR" sz="3200" dirty="0">
              <a:solidFill>
                <a:schemeClr val="tx1">
                  <a:lumMod val="95000"/>
                  <a:lumOff val="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472514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47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NewRomanPS-BoldMT"/>
              </a:rPr>
              <a:t>Metabolism &amp; Excretion</a:t>
            </a:r>
            <a:endParaRPr lang="fa-IR" dirty="0">
              <a:solidFill>
                <a:srgbClr val="FF0000"/>
              </a:solidFill>
            </a:endParaRPr>
          </a:p>
        </p:txBody>
      </p:sp>
      <p:sp>
        <p:nvSpPr>
          <p:cNvPr id="3" name="Content Placeholder 2"/>
          <p:cNvSpPr>
            <a:spLocks noGrp="1"/>
          </p:cNvSpPr>
          <p:nvPr>
            <p:ph idx="1"/>
          </p:nvPr>
        </p:nvSpPr>
        <p:spPr>
          <a:xfrm>
            <a:off x="539552" y="1772816"/>
            <a:ext cx="8229600" cy="4525963"/>
          </a:xfrm>
        </p:spPr>
        <p:txBody>
          <a:bodyPr/>
          <a:lstStyle/>
          <a:p>
            <a:pPr marL="0" indent="0" algn="l" rtl="0">
              <a:buNone/>
            </a:pPr>
            <a:r>
              <a:rPr lang="en-US" b="1" dirty="0">
                <a:solidFill>
                  <a:schemeClr val="tx1">
                    <a:lumMod val="95000"/>
                    <a:lumOff val="5000"/>
                  </a:schemeClr>
                </a:solidFill>
              </a:rPr>
              <a:t>Metformin has a half-life of 1.5–3 hours, is not bound to plasma proteins, is not metabolized, and is excreted by the kidneys as the </a:t>
            </a:r>
            <a:r>
              <a:rPr lang="en-US" b="1" dirty="0" smtClean="0">
                <a:solidFill>
                  <a:schemeClr val="tx1">
                    <a:lumMod val="95000"/>
                    <a:lumOff val="5000"/>
                  </a:schemeClr>
                </a:solidFill>
              </a:rPr>
              <a:t>active compound</a:t>
            </a:r>
            <a:r>
              <a:rPr lang="en-US" b="1" dirty="0">
                <a:solidFill>
                  <a:schemeClr val="tx1">
                    <a:lumMod val="95000"/>
                    <a:lumOff val="5000"/>
                  </a:schemeClr>
                </a:solidFill>
              </a:rPr>
              <a:t>. </a:t>
            </a:r>
            <a:endParaRPr lang="en-US" b="1" dirty="0" smtClean="0">
              <a:solidFill>
                <a:schemeClr val="tx1">
                  <a:lumMod val="95000"/>
                  <a:lumOff val="5000"/>
                </a:schemeClr>
              </a:solidFill>
            </a:endParaRPr>
          </a:p>
          <a:p>
            <a:pPr marL="0" indent="0" algn="l" rtl="0">
              <a:buNone/>
            </a:pPr>
            <a:r>
              <a:rPr lang="en-US" b="1" dirty="0" smtClean="0">
                <a:solidFill>
                  <a:schemeClr val="tx1">
                    <a:lumMod val="95000"/>
                    <a:lumOff val="5000"/>
                  </a:schemeClr>
                </a:solidFill>
              </a:rPr>
              <a:t>As </a:t>
            </a:r>
            <a:r>
              <a:rPr lang="en-US" b="1" dirty="0">
                <a:solidFill>
                  <a:schemeClr val="tx1">
                    <a:lumMod val="95000"/>
                    <a:lumOff val="5000"/>
                  </a:schemeClr>
                </a:solidFill>
              </a:rPr>
              <a:t>a consequence of metformin’s blockade of gluconeogenesis, the drug may impair the hepatic metabolism of lactic acid. </a:t>
            </a:r>
            <a:endParaRPr lang="en-US" b="1" dirty="0" smtClean="0">
              <a:solidFill>
                <a:schemeClr val="tx1">
                  <a:lumMod val="95000"/>
                  <a:lumOff val="5000"/>
                </a:schemeClr>
              </a:solidFill>
            </a:endParaRPr>
          </a:p>
          <a:p>
            <a:pPr marL="0" lvl="0" indent="0" algn="l" rtl="0">
              <a:buNone/>
            </a:pPr>
            <a:endParaRPr lang="fa-IR" sz="1600" b="1" dirty="0">
              <a:solidFill>
                <a:srgbClr val="FF0000"/>
              </a:solidFill>
            </a:endParaRPr>
          </a:p>
          <a:p>
            <a:pPr marL="0" indent="0" algn="l" rtl="0">
              <a:buNone/>
            </a:pPr>
            <a:endParaRPr lang="en-US" b="1" dirty="0" smtClean="0">
              <a:solidFill>
                <a:schemeClr val="tx1">
                  <a:lumMod val="95000"/>
                  <a:lumOff val="5000"/>
                </a:schemeClr>
              </a:solidFill>
            </a:endParaRPr>
          </a:p>
          <a:p>
            <a:pPr marL="0" indent="0" algn="l" rtl="0">
              <a:buNone/>
            </a:pPr>
            <a:endParaRPr lang="en-US" sz="1600" b="1" dirty="0">
              <a:solidFill>
                <a:schemeClr val="tx1">
                  <a:lumMod val="95000"/>
                  <a:lumOff val="5000"/>
                </a:schemeClr>
              </a:solidFill>
            </a:endParaRPr>
          </a:p>
          <a:p>
            <a:pPr marL="0" indent="0" algn="l" rtl="0">
              <a:buNone/>
            </a:pPr>
            <a:r>
              <a:rPr lang="en-US" b="1" dirty="0" smtClean="0">
                <a:solidFill>
                  <a:schemeClr val="tx1">
                    <a:lumMod val="95000"/>
                    <a:lumOff val="5000"/>
                  </a:schemeClr>
                </a:solidFill>
              </a:rPr>
              <a:t>.</a:t>
            </a:r>
            <a:endParaRPr lang="fa-IR" b="1" dirty="0">
              <a:solidFill>
                <a:schemeClr val="tx1">
                  <a:lumMod val="95000"/>
                  <a:lumOff val="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301208"/>
            <a:ext cx="46021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96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5536" y="2332037"/>
            <a:ext cx="8373616" cy="4525963"/>
          </a:xfrm>
        </p:spPr>
        <p:txBody>
          <a:bodyPr>
            <a:normAutofit/>
          </a:bodyPr>
          <a:lstStyle/>
          <a:p>
            <a:pPr marL="0" indent="0" algn="ctr" rtl="0">
              <a:buNone/>
            </a:pPr>
            <a:r>
              <a:rPr lang="en-US" sz="3200" b="1" dirty="0">
                <a:solidFill>
                  <a:schemeClr val="tx1">
                    <a:lumMod val="95000"/>
                    <a:lumOff val="5000"/>
                  </a:schemeClr>
                </a:solidFill>
              </a:rPr>
              <a:t>Because of </a:t>
            </a:r>
            <a:r>
              <a:rPr lang="en-US" sz="3200" b="1" dirty="0" smtClean="0">
                <a:solidFill>
                  <a:schemeClr val="tx1">
                    <a:lumMod val="95000"/>
                    <a:lumOff val="5000"/>
                  </a:schemeClr>
                </a:solidFill>
              </a:rPr>
              <a:t>its limited </a:t>
            </a:r>
            <a:r>
              <a:rPr lang="en-US" sz="3200" b="1" dirty="0">
                <a:solidFill>
                  <a:schemeClr val="tx1">
                    <a:lumMod val="95000"/>
                    <a:lumOff val="5000"/>
                  </a:schemeClr>
                </a:solidFill>
              </a:rPr>
              <a:t>duration of action, it is usually taken at </a:t>
            </a:r>
            <a:r>
              <a:rPr lang="en-US" sz="3200" b="1" dirty="0" smtClean="0">
                <a:solidFill>
                  <a:schemeClr val="tx1">
                    <a:lumMod val="95000"/>
                    <a:lumOff val="5000"/>
                  </a:schemeClr>
                </a:solidFill>
              </a:rPr>
              <a:t>least twice </a:t>
            </a:r>
            <a:r>
              <a:rPr lang="en-US" sz="3200" b="1" dirty="0">
                <a:solidFill>
                  <a:schemeClr val="tx1">
                    <a:lumMod val="95000"/>
                    <a:lumOff val="5000"/>
                  </a:schemeClr>
                </a:solidFill>
              </a:rPr>
              <a:t>daily, although a </a:t>
            </a:r>
            <a:r>
              <a:rPr lang="en-US" sz="3200" b="1" dirty="0" smtClean="0">
                <a:solidFill>
                  <a:schemeClr val="tx1">
                    <a:lumMod val="95000"/>
                    <a:lumOff val="5000"/>
                  </a:schemeClr>
                </a:solidFill>
              </a:rPr>
              <a:t>sustained-release formulation is available</a:t>
            </a:r>
            <a:r>
              <a:rPr lang="en-US" sz="3200" b="1" dirty="0">
                <a:solidFill>
                  <a:schemeClr val="tx1">
                    <a:lumMod val="95000"/>
                    <a:lumOff val="5000"/>
                  </a:schemeClr>
                </a:solidFill>
              </a:rPr>
              <a:t>.</a:t>
            </a:r>
            <a:endParaRPr lang="fa-IR" sz="3200" b="1" dirty="0">
              <a:solidFill>
                <a:schemeClr val="tx1">
                  <a:lumMod val="95000"/>
                  <a:lumOff val="5000"/>
                </a:scheme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09120"/>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071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9552" y="2332037"/>
            <a:ext cx="8229600" cy="4525963"/>
          </a:xfrm>
        </p:spPr>
        <p:txBody>
          <a:bodyPr>
            <a:normAutofit/>
          </a:bodyPr>
          <a:lstStyle/>
          <a:p>
            <a:pPr algn="l" rtl="0"/>
            <a:r>
              <a:rPr lang="en-US" sz="3600" dirty="0">
                <a:solidFill>
                  <a:schemeClr val="tx1">
                    <a:lumMod val="95000"/>
                    <a:lumOff val="5000"/>
                  </a:schemeClr>
                </a:solidFill>
              </a:rPr>
              <a:t>As a result of the improvement in glycemic control, serum insulin concentrations decline </a:t>
            </a:r>
            <a:r>
              <a:rPr lang="en-US" sz="3600" dirty="0" smtClean="0">
                <a:solidFill>
                  <a:schemeClr val="tx1">
                    <a:lumMod val="95000"/>
                    <a:lumOff val="5000"/>
                  </a:schemeClr>
                </a:solidFill>
              </a:rPr>
              <a:t>slightly</a:t>
            </a:r>
          </a:p>
          <a:p>
            <a:pPr lvl="0" algn="l" rtl="0"/>
            <a:r>
              <a:rPr lang="en-US" sz="2000" dirty="0">
                <a:solidFill>
                  <a:srgbClr val="0070C0"/>
                </a:solidFill>
                <a:latin typeface="Times New Roman"/>
              </a:rPr>
              <a:t>UP TO DATE 2015</a:t>
            </a:r>
            <a:endParaRPr lang="fa-IR" sz="2000" dirty="0">
              <a:solidFill>
                <a:srgbClr val="0070C0"/>
              </a:solidFill>
            </a:endParaRPr>
          </a:p>
          <a:p>
            <a:pPr algn="l" rtl="0"/>
            <a:endParaRPr lang="en-US" sz="3600" dirty="0" smtClean="0">
              <a:solidFill>
                <a:schemeClr val="tx1">
                  <a:lumMod val="95000"/>
                  <a:lumOff val="5000"/>
                </a:schemeClr>
              </a:solidFill>
            </a:endParaRPr>
          </a:p>
          <a:p>
            <a:pPr algn="l" rtl="0"/>
            <a:endParaRPr lang="fa-IR" sz="3600" dirty="0">
              <a:solidFill>
                <a:schemeClr val="tx1">
                  <a:lumMod val="95000"/>
                  <a:lumOff val="5000"/>
                </a:schemeClr>
              </a:solidFill>
            </a:endParaRPr>
          </a:p>
        </p:txBody>
      </p:sp>
    </p:spTree>
    <p:extLst>
      <p:ext uri="{BB962C8B-B14F-4D97-AF65-F5344CB8AC3E}">
        <p14:creationId xmlns:p14="http://schemas.microsoft.com/office/powerpoint/2010/main" val="1881222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Adverse events</a:t>
            </a:r>
            <a:endParaRPr lang="fa-IR" dirty="0">
              <a:solidFill>
                <a:srgbClr val="FF0000"/>
              </a:solidFill>
            </a:endParaRPr>
          </a:p>
        </p:txBody>
      </p:sp>
      <p:sp>
        <p:nvSpPr>
          <p:cNvPr id="3" name="Content Placeholder 2"/>
          <p:cNvSpPr>
            <a:spLocks noGrp="1"/>
          </p:cNvSpPr>
          <p:nvPr>
            <p:ph idx="1"/>
          </p:nvPr>
        </p:nvSpPr>
        <p:spPr>
          <a:xfrm>
            <a:off x="539552" y="2332037"/>
            <a:ext cx="8229600" cy="4525963"/>
          </a:xfrm>
        </p:spPr>
        <p:txBody>
          <a:bodyPr>
            <a:normAutofit/>
          </a:bodyPr>
          <a:lstStyle/>
          <a:p>
            <a:pPr marL="0" indent="0" algn="l" rtl="0">
              <a:buNone/>
            </a:pPr>
            <a:r>
              <a:rPr lang="en-US" sz="3600" dirty="0">
                <a:solidFill>
                  <a:schemeClr val="tx1">
                    <a:lumMod val="95000"/>
                    <a:lumOff val="5000"/>
                  </a:schemeClr>
                </a:solidFill>
                <a:latin typeface="StoneSerif"/>
              </a:rPr>
              <a:t>Because </a:t>
            </a:r>
            <a:r>
              <a:rPr lang="en-US" sz="3600" dirty="0" err="1">
                <a:solidFill>
                  <a:schemeClr val="tx1">
                    <a:lumMod val="95000"/>
                    <a:lumOff val="5000"/>
                  </a:schemeClr>
                </a:solidFill>
                <a:latin typeface="StoneSerif"/>
              </a:rPr>
              <a:t>biguanides</a:t>
            </a:r>
            <a:r>
              <a:rPr lang="en-US" sz="3600" dirty="0">
                <a:solidFill>
                  <a:schemeClr val="tx1">
                    <a:lumMod val="95000"/>
                    <a:lumOff val="5000"/>
                  </a:schemeClr>
                </a:solidFill>
                <a:latin typeface="StoneSerif"/>
              </a:rPr>
              <a:t> do not increase insulin levels, </a:t>
            </a:r>
            <a:r>
              <a:rPr lang="en-US" sz="3600" dirty="0" smtClean="0">
                <a:solidFill>
                  <a:schemeClr val="tx1">
                    <a:lumMod val="95000"/>
                    <a:lumOff val="5000"/>
                  </a:schemeClr>
                </a:solidFill>
                <a:latin typeface="StoneSerif"/>
              </a:rPr>
              <a:t>they are </a:t>
            </a:r>
            <a:r>
              <a:rPr lang="en-US" sz="3600" dirty="0">
                <a:solidFill>
                  <a:schemeClr val="tx1">
                    <a:lumMod val="95000"/>
                    <a:lumOff val="5000"/>
                  </a:schemeClr>
                </a:solidFill>
                <a:latin typeface="StoneSerif"/>
              </a:rPr>
              <a:t>not associated </a:t>
            </a:r>
            <a:r>
              <a:rPr lang="en-US" sz="3600" dirty="0" smtClean="0">
                <a:solidFill>
                  <a:schemeClr val="tx1">
                    <a:lumMod val="95000"/>
                    <a:lumOff val="5000"/>
                  </a:schemeClr>
                </a:solidFill>
                <a:latin typeface="StoneSerif"/>
              </a:rPr>
              <a:t>with </a:t>
            </a:r>
            <a:r>
              <a:rPr lang="en-US" sz="3600" dirty="0">
                <a:solidFill>
                  <a:schemeClr val="tx1">
                    <a:lumMod val="95000"/>
                    <a:lumOff val="5000"/>
                  </a:schemeClr>
                </a:solidFill>
                <a:latin typeface="StoneSerif"/>
              </a:rPr>
              <a:t>a significant risk of hypoglycemia</a:t>
            </a:r>
            <a:r>
              <a:rPr lang="en-US" sz="3600" dirty="0" smtClean="0">
                <a:solidFill>
                  <a:schemeClr val="tx1">
                    <a:lumMod val="95000"/>
                    <a:lumOff val="5000"/>
                  </a:schemeClr>
                </a:solidFill>
                <a:latin typeface="StoneSerif"/>
              </a:rPr>
              <a:t>.</a:t>
            </a:r>
          </a:p>
          <a:p>
            <a:pPr lvl="0" algn="l" rtl="0"/>
            <a:r>
              <a:rPr lang="en-US" sz="2000" dirty="0">
                <a:solidFill>
                  <a:srgbClr val="0070C0"/>
                </a:solidFill>
                <a:latin typeface="Times New Roman"/>
              </a:rPr>
              <a:t>UP TO DATE 2015</a:t>
            </a:r>
            <a:endParaRPr lang="fa-IR" sz="2000" dirty="0">
              <a:solidFill>
                <a:srgbClr val="0070C0"/>
              </a:solidFill>
            </a:endParaRPr>
          </a:p>
          <a:p>
            <a:pPr marL="0" indent="0" algn="l" rtl="0">
              <a:buNone/>
            </a:pPr>
            <a:endParaRPr lang="fa-IR" sz="3600" dirty="0">
              <a:solidFill>
                <a:schemeClr val="tx1">
                  <a:lumMod val="95000"/>
                  <a:lumOff val="5000"/>
                </a:schemeClr>
              </a:solidFill>
            </a:endParaRPr>
          </a:p>
        </p:txBody>
      </p:sp>
    </p:spTree>
    <p:extLst>
      <p:ext uri="{BB962C8B-B14F-4D97-AF65-F5344CB8AC3E}">
        <p14:creationId xmlns:p14="http://schemas.microsoft.com/office/powerpoint/2010/main" val="258257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Adverse events</a:t>
            </a:r>
            <a:endParaRPr lang="fa-IR"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4000" dirty="0">
                <a:solidFill>
                  <a:schemeClr val="tx1">
                    <a:lumMod val="95000"/>
                    <a:lumOff val="5000"/>
                  </a:schemeClr>
                </a:solidFill>
                <a:latin typeface="StoneSerif"/>
              </a:rPr>
              <a:t>The most common adverse events are gastrointestinal:</a:t>
            </a:r>
          </a:p>
          <a:p>
            <a:pPr marL="0" indent="0" algn="l">
              <a:buNone/>
            </a:pPr>
            <a:r>
              <a:rPr lang="en-US" sz="4000" dirty="0">
                <a:solidFill>
                  <a:schemeClr val="tx1">
                    <a:lumMod val="95000"/>
                    <a:lumOff val="5000"/>
                  </a:schemeClr>
                </a:solidFill>
                <a:latin typeface="StoneSerif"/>
              </a:rPr>
              <a:t>nausea, diarrhea, </a:t>
            </a:r>
            <a:endParaRPr lang="en-US" sz="4000" dirty="0" smtClean="0">
              <a:solidFill>
                <a:schemeClr val="tx1">
                  <a:lumMod val="95000"/>
                  <a:lumOff val="5000"/>
                </a:schemeClr>
              </a:solidFill>
              <a:latin typeface="StoneSerif"/>
            </a:endParaRPr>
          </a:p>
          <a:p>
            <a:pPr marL="0" indent="0" algn="l">
              <a:buNone/>
            </a:pPr>
            <a:r>
              <a:rPr lang="en-US" sz="4000" dirty="0" err="1" smtClean="0">
                <a:solidFill>
                  <a:schemeClr val="tx1">
                    <a:lumMod val="95000"/>
                    <a:lumOff val="5000"/>
                  </a:schemeClr>
                </a:solidFill>
                <a:latin typeface="StoneSerif"/>
              </a:rPr>
              <a:t>crampy</a:t>
            </a:r>
            <a:r>
              <a:rPr lang="en-US" sz="4000" dirty="0" smtClean="0">
                <a:solidFill>
                  <a:schemeClr val="tx1">
                    <a:lumMod val="95000"/>
                    <a:lumOff val="5000"/>
                  </a:schemeClr>
                </a:solidFill>
                <a:latin typeface="StoneSerif"/>
              </a:rPr>
              <a:t> </a:t>
            </a:r>
            <a:r>
              <a:rPr lang="en-US" sz="4000" dirty="0">
                <a:solidFill>
                  <a:schemeClr val="tx1">
                    <a:lumMod val="95000"/>
                    <a:lumOff val="5000"/>
                  </a:schemeClr>
                </a:solidFill>
                <a:latin typeface="StoneSerif"/>
              </a:rPr>
              <a:t>abdominal pain, </a:t>
            </a:r>
            <a:endParaRPr lang="en-US" sz="4000" dirty="0" smtClean="0">
              <a:solidFill>
                <a:schemeClr val="tx1">
                  <a:lumMod val="95000"/>
                  <a:lumOff val="5000"/>
                </a:schemeClr>
              </a:solidFill>
              <a:latin typeface="StoneSerif"/>
            </a:endParaRPr>
          </a:p>
          <a:p>
            <a:pPr marL="0" indent="0" algn="l">
              <a:buNone/>
            </a:pPr>
            <a:r>
              <a:rPr lang="en-US" sz="4000" dirty="0" smtClean="0">
                <a:solidFill>
                  <a:schemeClr val="tx1">
                    <a:lumMod val="95000"/>
                    <a:lumOff val="5000"/>
                  </a:schemeClr>
                </a:solidFill>
                <a:latin typeface="StoneSerif"/>
              </a:rPr>
              <a:t>and </a:t>
            </a:r>
            <a:r>
              <a:rPr lang="en-US" sz="4000" dirty="0" err="1">
                <a:solidFill>
                  <a:schemeClr val="tx1">
                    <a:lumMod val="95000"/>
                    <a:lumOff val="5000"/>
                  </a:schemeClr>
                </a:solidFill>
                <a:latin typeface="StoneSerif"/>
              </a:rPr>
              <a:t>dysgeusia</a:t>
            </a:r>
            <a:endParaRPr lang="fa-IR" sz="4000" dirty="0">
              <a:solidFill>
                <a:schemeClr val="tx1">
                  <a:lumMod val="95000"/>
                  <a:lumOff val="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70305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797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marL="0" indent="0" algn="l">
              <a:buNone/>
            </a:pPr>
            <a:r>
              <a:rPr lang="en-US" sz="4400" dirty="0" smtClean="0">
                <a:solidFill>
                  <a:schemeClr val="tx1">
                    <a:lumMod val="95000"/>
                    <a:lumOff val="5000"/>
                  </a:schemeClr>
                </a:solidFill>
                <a:latin typeface="StoneSerif"/>
              </a:rPr>
              <a:t>This distress </a:t>
            </a:r>
            <a:r>
              <a:rPr lang="en-US" sz="4400" dirty="0">
                <a:solidFill>
                  <a:schemeClr val="tx1">
                    <a:lumMod val="95000"/>
                    <a:lumOff val="5000"/>
                  </a:schemeClr>
                </a:solidFill>
                <a:latin typeface="StoneSerif"/>
              </a:rPr>
              <a:t>can be minimized by starting with a low dose once</a:t>
            </a:r>
          </a:p>
          <a:p>
            <a:pPr marL="0" indent="0" algn="l">
              <a:buNone/>
            </a:pPr>
            <a:r>
              <a:rPr lang="en-US" sz="4400" dirty="0">
                <a:solidFill>
                  <a:schemeClr val="tx1">
                    <a:lumMod val="95000"/>
                    <a:lumOff val="5000"/>
                  </a:schemeClr>
                </a:solidFill>
                <a:latin typeface="StoneSerif"/>
              </a:rPr>
              <a:t>daily with meals and titrating upward slowly (over weeks)</a:t>
            </a:r>
            <a:endParaRPr lang="fa-IR" sz="4400" dirty="0">
              <a:solidFill>
                <a:schemeClr val="tx1">
                  <a:lumMod val="95000"/>
                  <a:lumOff val="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653135"/>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153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67544" y="1916832"/>
            <a:ext cx="8363272" cy="4525963"/>
          </a:xfrm>
        </p:spPr>
        <p:txBody>
          <a:bodyPr>
            <a:normAutofit/>
          </a:bodyPr>
          <a:lstStyle/>
          <a:p>
            <a:pPr marL="0" indent="0" algn="ctr" rtl="0">
              <a:buNone/>
            </a:pPr>
            <a:r>
              <a:rPr lang="en-US" sz="2800" dirty="0">
                <a:solidFill>
                  <a:srgbClr val="FF0000"/>
                </a:solidFill>
                <a:latin typeface="StoneSerif"/>
              </a:rPr>
              <a:t>Sustained-release metformin </a:t>
            </a:r>
            <a:r>
              <a:rPr lang="en-US" sz="2800" dirty="0">
                <a:solidFill>
                  <a:schemeClr val="tx1">
                    <a:lumMod val="95000"/>
                    <a:lumOff val="5000"/>
                  </a:schemeClr>
                </a:solidFill>
                <a:latin typeface="StoneSerif"/>
              </a:rPr>
              <a:t>is </a:t>
            </a:r>
            <a:r>
              <a:rPr lang="en-US" sz="2800" dirty="0" smtClean="0">
                <a:solidFill>
                  <a:schemeClr val="tx1">
                    <a:lumMod val="95000"/>
                    <a:lumOff val="5000"/>
                  </a:schemeClr>
                </a:solidFill>
                <a:latin typeface="StoneSerif"/>
              </a:rPr>
              <a:t>associated with </a:t>
            </a:r>
            <a:r>
              <a:rPr lang="en-US" sz="2800" dirty="0">
                <a:solidFill>
                  <a:schemeClr val="tx1">
                    <a:lumMod val="95000"/>
                    <a:lumOff val="5000"/>
                  </a:schemeClr>
                </a:solidFill>
                <a:latin typeface="StoneSerif"/>
              </a:rPr>
              <a:t>less frequent and less severe </a:t>
            </a:r>
            <a:r>
              <a:rPr lang="en-US" sz="2800" dirty="0" smtClean="0">
                <a:solidFill>
                  <a:schemeClr val="tx1">
                    <a:lumMod val="95000"/>
                    <a:lumOff val="5000"/>
                  </a:schemeClr>
                </a:solidFill>
                <a:latin typeface="StoneSerif"/>
              </a:rPr>
              <a:t>upper gastrointestinal symptoms</a:t>
            </a:r>
            <a:r>
              <a:rPr lang="en-US" sz="2800" dirty="0">
                <a:solidFill>
                  <a:schemeClr val="tx1">
                    <a:lumMod val="95000"/>
                    <a:lumOff val="5000"/>
                  </a:schemeClr>
                </a:solidFill>
                <a:latin typeface="StoneSerif"/>
              </a:rPr>
              <a:t>, the more common of the adverse effects </a:t>
            </a:r>
            <a:r>
              <a:rPr lang="en-US" sz="2800" dirty="0" smtClean="0">
                <a:solidFill>
                  <a:schemeClr val="tx1">
                    <a:lumMod val="95000"/>
                    <a:lumOff val="5000"/>
                  </a:schemeClr>
                </a:solidFill>
                <a:latin typeface="StoneSerif"/>
              </a:rPr>
              <a:t>of metformin</a:t>
            </a:r>
            <a:r>
              <a:rPr lang="en-US" sz="2800" dirty="0">
                <a:solidFill>
                  <a:schemeClr val="tx1">
                    <a:lumMod val="95000"/>
                    <a:lumOff val="5000"/>
                  </a:schemeClr>
                </a:solidFill>
                <a:latin typeface="StoneSerif"/>
              </a:rPr>
              <a:t>, but it can increase the frequency of </a:t>
            </a:r>
            <a:r>
              <a:rPr lang="en-US" sz="2800" dirty="0" smtClean="0">
                <a:solidFill>
                  <a:schemeClr val="tx1">
                    <a:lumMod val="95000"/>
                    <a:lumOff val="5000"/>
                  </a:schemeClr>
                </a:solidFill>
                <a:latin typeface="StoneSerif"/>
              </a:rPr>
              <a:t>diarrhea, a </a:t>
            </a:r>
            <a:r>
              <a:rPr lang="en-US" sz="2800" dirty="0">
                <a:solidFill>
                  <a:schemeClr val="tx1">
                    <a:lumMod val="95000"/>
                    <a:lumOff val="5000"/>
                  </a:schemeClr>
                </a:solidFill>
                <a:latin typeface="StoneSerif"/>
              </a:rPr>
              <a:t>much less common adverse effect </a:t>
            </a:r>
            <a:r>
              <a:rPr lang="en-US" sz="2800" dirty="0" smtClean="0">
                <a:solidFill>
                  <a:schemeClr val="tx1">
                    <a:lumMod val="95000"/>
                    <a:lumOff val="5000"/>
                  </a:schemeClr>
                </a:solidFill>
                <a:latin typeface="StoneSerif"/>
              </a:rPr>
              <a:t>overall</a:t>
            </a:r>
            <a:endParaRPr lang="fa-IR" sz="2800" dirty="0">
              <a:solidFill>
                <a:schemeClr val="tx1">
                  <a:lumMod val="95000"/>
                  <a:lumOff val="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653136"/>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45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39552" y="2332037"/>
            <a:ext cx="8229600" cy="4525963"/>
          </a:xfrm>
        </p:spPr>
        <p:txBody>
          <a:bodyPr>
            <a:normAutofit/>
          </a:bodyPr>
          <a:lstStyle/>
          <a:p>
            <a:pPr marL="0" indent="0" algn="ctr" rtl="0">
              <a:buNone/>
            </a:pPr>
            <a:r>
              <a:rPr lang="en-US" sz="6000" b="1" dirty="0" smtClean="0">
                <a:solidFill>
                  <a:srgbClr val="FF0000"/>
                </a:solidFill>
              </a:rPr>
              <a:t>Endocrine effects of insulin </a:t>
            </a:r>
            <a:endParaRPr lang="fa-IR" sz="6000" b="1" dirty="0">
              <a:solidFill>
                <a:srgbClr val="FF0000"/>
              </a:solidFill>
            </a:endParaRPr>
          </a:p>
        </p:txBody>
      </p:sp>
    </p:spTree>
    <p:extLst>
      <p:ext uri="{BB962C8B-B14F-4D97-AF65-F5344CB8AC3E}">
        <p14:creationId xmlns:p14="http://schemas.microsoft.com/office/powerpoint/2010/main" val="1710981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Effect on weight</a:t>
            </a:r>
            <a:endParaRPr lang="fa-IR"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3200" dirty="0" smtClean="0">
                <a:solidFill>
                  <a:schemeClr val="tx1">
                    <a:lumMod val="95000"/>
                    <a:lumOff val="5000"/>
                  </a:schemeClr>
                </a:solidFill>
                <a:latin typeface="StoneSerif"/>
              </a:rPr>
              <a:t>Perhaps as </a:t>
            </a:r>
            <a:r>
              <a:rPr lang="en-US" sz="3200" dirty="0">
                <a:solidFill>
                  <a:schemeClr val="tx1">
                    <a:lumMod val="95000"/>
                    <a:lumOff val="5000"/>
                  </a:schemeClr>
                </a:solidFill>
                <a:latin typeface="StoneSerif"/>
              </a:rPr>
              <a:t>a result of clinical or subclinical gastrointestinal </a:t>
            </a:r>
            <a:r>
              <a:rPr lang="en-US" sz="3200" dirty="0" smtClean="0">
                <a:solidFill>
                  <a:schemeClr val="tx1">
                    <a:lumMod val="95000"/>
                    <a:lumOff val="5000"/>
                  </a:schemeClr>
                </a:solidFill>
                <a:latin typeface="StoneSerif"/>
              </a:rPr>
              <a:t>effects, metformin </a:t>
            </a:r>
            <a:r>
              <a:rPr lang="en-US" sz="3200" dirty="0">
                <a:solidFill>
                  <a:schemeClr val="tx1">
                    <a:lumMod val="95000"/>
                    <a:lumOff val="5000"/>
                  </a:schemeClr>
                </a:solidFill>
                <a:latin typeface="StoneSerif"/>
              </a:rPr>
              <a:t>is associated with less weight gain than other</a:t>
            </a:r>
          </a:p>
          <a:p>
            <a:pPr marL="0" indent="0" algn="l">
              <a:buNone/>
            </a:pPr>
            <a:r>
              <a:rPr lang="en-US" sz="3200" dirty="0" err="1">
                <a:solidFill>
                  <a:schemeClr val="tx1">
                    <a:lumMod val="95000"/>
                    <a:lumOff val="5000"/>
                  </a:schemeClr>
                </a:solidFill>
                <a:latin typeface="StoneSerif"/>
              </a:rPr>
              <a:t>antihyperglycemic</a:t>
            </a:r>
            <a:r>
              <a:rPr lang="en-US" sz="3200" dirty="0">
                <a:solidFill>
                  <a:schemeClr val="tx1">
                    <a:lumMod val="95000"/>
                    <a:lumOff val="5000"/>
                  </a:schemeClr>
                </a:solidFill>
                <a:latin typeface="StoneSerif"/>
              </a:rPr>
              <a:t> agents, and in some studies it has </a:t>
            </a:r>
            <a:r>
              <a:rPr lang="en-US" sz="3200" dirty="0" smtClean="0">
                <a:solidFill>
                  <a:schemeClr val="tx1">
                    <a:lumMod val="95000"/>
                    <a:lumOff val="5000"/>
                  </a:schemeClr>
                </a:solidFill>
                <a:latin typeface="StoneSerif"/>
              </a:rPr>
              <a:t>been associated </a:t>
            </a:r>
            <a:r>
              <a:rPr lang="en-US" sz="3200" dirty="0">
                <a:solidFill>
                  <a:schemeClr val="tx1">
                    <a:lumMod val="95000"/>
                    <a:lumOff val="5000"/>
                  </a:schemeClr>
                </a:solidFill>
                <a:latin typeface="StoneSerif"/>
              </a:rPr>
              <a:t>with a modest weight </a:t>
            </a:r>
            <a:r>
              <a:rPr lang="en-US" sz="3200" dirty="0" smtClean="0">
                <a:solidFill>
                  <a:schemeClr val="tx1">
                    <a:lumMod val="95000"/>
                    <a:lumOff val="5000"/>
                  </a:schemeClr>
                </a:solidFill>
                <a:latin typeface="StoneSerif"/>
              </a:rPr>
              <a:t>loss(</a:t>
            </a:r>
            <a:r>
              <a:rPr lang="en-US" sz="3200" dirty="0" smtClean="0">
                <a:solidFill>
                  <a:srgbClr val="FF0000"/>
                </a:solidFill>
                <a:latin typeface="StoneSerif"/>
              </a:rPr>
              <a:t>weight neutral</a:t>
            </a:r>
            <a:r>
              <a:rPr lang="en-US" sz="3200" dirty="0" smtClean="0">
                <a:solidFill>
                  <a:schemeClr val="tx1">
                    <a:lumMod val="95000"/>
                    <a:lumOff val="5000"/>
                  </a:schemeClr>
                </a:solidFill>
                <a:latin typeface="StoneSerif"/>
              </a:rPr>
              <a:t>)</a:t>
            </a:r>
            <a:endParaRPr lang="fa-IR" sz="3200" dirty="0">
              <a:solidFill>
                <a:schemeClr val="tx1">
                  <a:lumMod val="95000"/>
                  <a:lumOff val="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08518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847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TOXICITY</a:t>
            </a:r>
            <a:endParaRPr lang="fa-IR" dirty="0">
              <a:solidFill>
                <a:srgbClr val="FF0000"/>
              </a:solidFill>
            </a:endParaRPr>
          </a:p>
        </p:txBody>
      </p:sp>
      <p:sp>
        <p:nvSpPr>
          <p:cNvPr id="3" name="Content Placeholder 2"/>
          <p:cNvSpPr>
            <a:spLocks noGrp="1"/>
          </p:cNvSpPr>
          <p:nvPr>
            <p:ph idx="1"/>
          </p:nvPr>
        </p:nvSpPr>
        <p:spPr>
          <a:xfrm>
            <a:off x="539552" y="1988840"/>
            <a:ext cx="8229600" cy="4525963"/>
          </a:xfrm>
        </p:spPr>
        <p:txBody>
          <a:bodyPr/>
          <a:lstStyle/>
          <a:p>
            <a:pPr marL="0" indent="0" algn="l" rtl="0">
              <a:buNone/>
            </a:pPr>
            <a:r>
              <a:rPr lang="en-US" b="1" dirty="0">
                <a:solidFill>
                  <a:schemeClr val="tx1">
                    <a:lumMod val="95000"/>
                    <a:lumOff val="5000"/>
                  </a:schemeClr>
                </a:solidFill>
              </a:rPr>
              <a:t>Metformin interferes with the calcium-dependent absorption of vitamin B12-intrinsic factor complex in the terminal ileum, and </a:t>
            </a:r>
            <a:r>
              <a:rPr lang="en-US" b="1" dirty="0" smtClean="0">
                <a:solidFill>
                  <a:schemeClr val="tx1">
                    <a:lumMod val="95000"/>
                    <a:lumOff val="5000"/>
                  </a:schemeClr>
                </a:solidFill>
              </a:rPr>
              <a:t>vitamin B12 </a:t>
            </a:r>
            <a:r>
              <a:rPr lang="en-US" b="1" dirty="0">
                <a:solidFill>
                  <a:schemeClr val="tx1">
                    <a:lumMod val="95000"/>
                    <a:lumOff val="5000"/>
                  </a:schemeClr>
                </a:solidFill>
              </a:rPr>
              <a:t>deficiency can occur after many years of metformin use</a:t>
            </a:r>
            <a:r>
              <a:rPr lang="en-US" b="1" dirty="0" smtClean="0">
                <a:solidFill>
                  <a:schemeClr val="tx1">
                    <a:lumMod val="95000"/>
                    <a:lumOff val="5000"/>
                  </a:schemeClr>
                </a:solidFill>
              </a:rPr>
              <a:t>.</a:t>
            </a:r>
          </a:p>
          <a:p>
            <a:pPr marL="0" indent="0" algn="l" rtl="0">
              <a:buNone/>
            </a:pPr>
            <a:r>
              <a:rPr lang="en-US" b="1" dirty="0" smtClean="0">
                <a:solidFill>
                  <a:schemeClr val="tx1">
                    <a:lumMod val="95000"/>
                    <a:lumOff val="5000"/>
                  </a:schemeClr>
                </a:solidFill>
              </a:rPr>
              <a:t>Increased </a:t>
            </a:r>
            <a:r>
              <a:rPr lang="en-US" b="1" dirty="0">
                <a:solidFill>
                  <a:schemeClr val="tx1">
                    <a:lumMod val="95000"/>
                    <a:lumOff val="5000"/>
                  </a:schemeClr>
                </a:solidFill>
              </a:rPr>
              <a:t>intake of calcium may prevent </a:t>
            </a:r>
            <a:r>
              <a:rPr lang="en-US" b="1" dirty="0" smtClean="0">
                <a:solidFill>
                  <a:schemeClr val="tx1">
                    <a:lumMod val="95000"/>
                    <a:lumOff val="5000"/>
                  </a:schemeClr>
                </a:solidFill>
              </a:rPr>
              <a:t>the metformin-induced B12 </a:t>
            </a:r>
            <a:r>
              <a:rPr lang="en-US" b="1" dirty="0" err="1" smtClean="0">
                <a:solidFill>
                  <a:schemeClr val="tx1">
                    <a:lumMod val="95000"/>
                    <a:lumOff val="5000"/>
                  </a:schemeClr>
                </a:solidFill>
              </a:rPr>
              <a:t>malabsorption</a:t>
            </a:r>
            <a:endParaRPr lang="en-US" b="1" dirty="0" smtClean="0">
              <a:solidFill>
                <a:schemeClr val="tx1">
                  <a:lumMod val="95000"/>
                  <a:lumOff val="5000"/>
                </a:schemeClr>
              </a:solidFill>
            </a:endParaRPr>
          </a:p>
          <a:p>
            <a:pPr marL="0" indent="0" algn="l" rtl="0">
              <a:buNone/>
            </a:pPr>
            <a:endParaRPr lang="en-US" b="1" dirty="0">
              <a:solidFill>
                <a:schemeClr val="tx1">
                  <a:lumMod val="95000"/>
                  <a:lumOff val="5000"/>
                </a:schemeClr>
              </a:solidFill>
            </a:endParaRPr>
          </a:p>
          <a:p>
            <a:pPr marL="0" indent="0" algn="l" rtl="0">
              <a:buNone/>
            </a:pPr>
            <a:endParaRPr lang="fa-IR" b="1" dirty="0">
              <a:solidFill>
                <a:schemeClr val="tx1">
                  <a:lumMod val="95000"/>
                  <a:lumOff val="5000"/>
                </a:schemeClr>
              </a:solidFill>
            </a:endParaRPr>
          </a:p>
        </p:txBody>
      </p:sp>
      <p:sp>
        <p:nvSpPr>
          <p:cNvPr id="4" name="Rectangle 3"/>
          <p:cNvSpPr/>
          <p:nvPr/>
        </p:nvSpPr>
        <p:spPr>
          <a:xfrm>
            <a:off x="3635896" y="5373216"/>
            <a:ext cx="4572000" cy="584775"/>
          </a:xfrm>
          <a:prstGeom prst="rect">
            <a:avLst/>
          </a:prstGeom>
        </p:spPr>
        <p:txBody>
          <a:bodyPr>
            <a:spAutoFit/>
          </a:bodyPr>
          <a:lstStyle/>
          <a:p>
            <a:pPr lvl="0" algn="l" rtl="0">
              <a:spcBef>
                <a:spcPct val="20000"/>
              </a:spcBef>
            </a:pPr>
            <a:r>
              <a:rPr lang="en-US" sz="1600" b="1" dirty="0">
                <a:solidFill>
                  <a:srgbClr val="FF0000"/>
                </a:solidFill>
                <a:latin typeface="Century Gothic"/>
              </a:rPr>
              <a:t>BASIC AND CLINICAL PHARMACOLOGY(KATZUNG)</a:t>
            </a:r>
            <a:endParaRPr lang="fa-IR" sz="1600" b="1" dirty="0">
              <a:solidFill>
                <a:srgbClr val="FF0000"/>
              </a:solidFill>
              <a:latin typeface="Century Gothic"/>
            </a:endParaRPr>
          </a:p>
        </p:txBody>
      </p:sp>
    </p:spTree>
    <p:extLst>
      <p:ext uri="{BB962C8B-B14F-4D97-AF65-F5344CB8AC3E}">
        <p14:creationId xmlns:p14="http://schemas.microsoft.com/office/powerpoint/2010/main" val="151297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TOXICITY</a:t>
            </a:r>
            <a:endParaRPr lang="fa-IR" dirty="0"/>
          </a:p>
        </p:txBody>
      </p:sp>
      <p:sp>
        <p:nvSpPr>
          <p:cNvPr id="3" name="Content Placeholder 2"/>
          <p:cNvSpPr>
            <a:spLocks noGrp="1"/>
          </p:cNvSpPr>
          <p:nvPr>
            <p:ph idx="1"/>
          </p:nvPr>
        </p:nvSpPr>
        <p:spPr>
          <a:xfrm>
            <a:off x="827584" y="2204864"/>
            <a:ext cx="8229600" cy="4525963"/>
          </a:xfrm>
        </p:spPr>
        <p:txBody>
          <a:bodyPr>
            <a:normAutofit/>
          </a:bodyPr>
          <a:lstStyle/>
          <a:p>
            <a:pPr marL="0" indent="0" algn="l" rtl="0">
              <a:buNone/>
            </a:pPr>
            <a:r>
              <a:rPr lang="en-US" sz="9600" dirty="0">
                <a:solidFill>
                  <a:schemeClr val="bg2">
                    <a:lumMod val="10000"/>
                  </a:schemeClr>
                </a:solidFill>
                <a:latin typeface="Times New Roman"/>
                <a:ea typeface="Times New Roman"/>
              </a:rPr>
              <a:t>Lactic acidosis </a:t>
            </a:r>
            <a:endParaRPr lang="fa-IR" sz="9600" dirty="0">
              <a:solidFill>
                <a:schemeClr val="bg2">
                  <a:lumMod val="10000"/>
                </a:schemeClr>
              </a:solidFill>
            </a:endParaRPr>
          </a:p>
        </p:txBody>
      </p:sp>
    </p:spTree>
    <p:extLst>
      <p:ext uri="{BB962C8B-B14F-4D97-AF65-F5344CB8AC3E}">
        <p14:creationId xmlns:p14="http://schemas.microsoft.com/office/powerpoint/2010/main" val="2658066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latin typeface="Times New Roman"/>
                <a:ea typeface="Times New Roman"/>
              </a:rPr>
              <a:t>Lactic acidosis </a:t>
            </a:r>
            <a:endParaRPr lang="fa-IR" dirty="0">
              <a:solidFill>
                <a:srgbClr val="FF0000"/>
              </a:solidFill>
            </a:endParaRPr>
          </a:p>
        </p:txBody>
      </p:sp>
      <p:sp>
        <p:nvSpPr>
          <p:cNvPr id="3" name="Content Placeholder 2"/>
          <p:cNvSpPr>
            <a:spLocks noGrp="1"/>
          </p:cNvSpPr>
          <p:nvPr>
            <p:ph idx="1"/>
          </p:nvPr>
        </p:nvSpPr>
        <p:spPr>
          <a:xfrm>
            <a:off x="611560" y="2060848"/>
            <a:ext cx="8229600" cy="4525963"/>
          </a:xfrm>
        </p:spPr>
        <p:txBody>
          <a:bodyPr>
            <a:normAutofit/>
          </a:bodyPr>
          <a:lstStyle/>
          <a:p>
            <a:pPr marL="0" indent="0" algn="l" rtl="0">
              <a:buNone/>
            </a:pPr>
            <a:r>
              <a:rPr lang="en-US" sz="3600" dirty="0" smtClean="0">
                <a:solidFill>
                  <a:schemeClr val="tx1">
                    <a:lumMod val="95000"/>
                    <a:lumOff val="5000"/>
                  </a:schemeClr>
                </a:solidFill>
                <a:latin typeface="Times New Roman"/>
                <a:ea typeface="Times New Roman"/>
              </a:rPr>
              <a:t> </a:t>
            </a:r>
            <a:r>
              <a:rPr lang="en-US" sz="3600" dirty="0">
                <a:solidFill>
                  <a:schemeClr val="tx1">
                    <a:lumMod val="95000"/>
                    <a:lumOff val="5000"/>
                  </a:schemeClr>
                </a:solidFill>
                <a:latin typeface="Times New Roman"/>
                <a:ea typeface="Times New Roman"/>
              </a:rPr>
              <a:t>Symptoms of lactic acidosis are nonspecific and may include </a:t>
            </a:r>
            <a:r>
              <a:rPr lang="en-US" sz="3600" dirty="0">
                <a:solidFill>
                  <a:srgbClr val="00B050"/>
                </a:solidFill>
                <a:latin typeface="Times New Roman"/>
                <a:ea typeface="Times New Roman"/>
              </a:rPr>
              <a:t>anorexia</a:t>
            </a:r>
            <a:r>
              <a:rPr lang="en-US" sz="3600" dirty="0">
                <a:solidFill>
                  <a:schemeClr val="tx1">
                    <a:lumMod val="95000"/>
                    <a:lumOff val="5000"/>
                  </a:schemeClr>
                </a:solidFill>
                <a:latin typeface="Times New Roman"/>
                <a:ea typeface="Times New Roman"/>
              </a:rPr>
              <a:t>, </a:t>
            </a:r>
            <a:r>
              <a:rPr lang="en-US" sz="3600" dirty="0">
                <a:solidFill>
                  <a:srgbClr val="7030A0"/>
                </a:solidFill>
                <a:latin typeface="Times New Roman"/>
                <a:ea typeface="Times New Roman"/>
              </a:rPr>
              <a:t>nausea</a:t>
            </a:r>
            <a:r>
              <a:rPr lang="en-US" sz="3600" dirty="0">
                <a:solidFill>
                  <a:schemeClr val="tx1">
                    <a:lumMod val="95000"/>
                    <a:lumOff val="5000"/>
                  </a:schemeClr>
                </a:solidFill>
                <a:latin typeface="Times New Roman"/>
                <a:ea typeface="Times New Roman"/>
              </a:rPr>
              <a:t>, </a:t>
            </a:r>
            <a:r>
              <a:rPr lang="en-US" sz="3600" dirty="0">
                <a:solidFill>
                  <a:srgbClr val="FF0000"/>
                </a:solidFill>
                <a:latin typeface="Times New Roman"/>
                <a:ea typeface="Times New Roman"/>
              </a:rPr>
              <a:t>vomiting</a:t>
            </a:r>
            <a:r>
              <a:rPr lang="en-US" sz="3600" dirty="0">
                <a:solidFill>
                  <a:srgbClr val="0070C0"/>
                </a:solidFill>
                <a:latin typeface="Times New Roman"/>
                <a:ea typeface="Times New Roman"/>
              </a:rPr>
              <a:t>, abdominal pain</a:t>
            </a:r>
            <a:r>
              <a:rPr lang="en-US" sz="3600" dirty="0">
                <a:solidFill>
                  <a:schemeClr val="tx1">
                    <a:lumMod val="95000"/>
                    <a:lumOff val="5000"/>
                  </a:schemeClr>
                </a:solidFill>
                <a:latin typeface="Times New Roman"/>
                <a:ea typeface="Times New Roman"/>
              </a:rPr>
              <a:t>, </a:t>
            </a:r>
            <a:r>
              <a:rPr lang="en-US" sz="3600" dirty="0">
                <a:solidFill>
                  <a:srgbClr val="C808AD"/>
                </a:solidFill>
                <a:latin typeface="Times New Roman"/>
                <a:ea typeface="Times New Roman"/>
              </a:rPr>
              <a:t>lethargy</a:t>
            </a:r>
            <a:r>
              <a:rPr lang="en-US" sz="3600" dirty="0">
                <a:solidFill>
                  <a:schemeClr val="tx1">
                    <a:lumMod val="95000"/>
                    <a:lumOff val="5000"/>
                  </a:schemeClr>
                </a:solidFill>
                <a:latin typeface="Times New Roman"/>
                <a:ea typeface="Times New Roman"/>
              </a:rPr>
              <a:t>, </a:t>
            </a:r>
            <a:r>
              <a:rPr lang="en-US" sz="3600" dirty="0">
                <a:solidFill>
                  <a:srgbClr val="FFC000"/>
                </a:solidFill>
                <a:latin typeface="Times New Roman"/>
                <a:ea typeface="Times New Roman"/>
              </a:rPr>
              <a:t>hyperventilation</a:t>
            </a:r>
            <a:r>
              <a:rPr lang="en-US" sz="3600" dirty="0">
                <a:solidFill>
                  <a:schemeClr val="tx1">
                    <a:lumMod val="95000"/>
                    <a:lumOff val="5000"/>
                  </a:schemeClr>
                </a:solidFill>
                <a:latin typeface="Times New Roman"/>
                <a:ea typeface="Times New Roman"/>
              </a:rPr>
              <a:t>, and </a:t>
            </a:r>
            <a:r>
              <a:rPr lang="en-US" sz="3600" dirty="0">
                <a:solidFill>
                  <a:srgbClr val="C00000"/>
                </a:solidFill>
                <a:latin typeface="Times New Roman"/>
                <a:ea typeface="Times New Roman"/>
              </a:rPr>
              <a:t>hypotension</a:t>
            </a:r>
            <a:endParaRPr lang="fa-IR" sz="3600" dirty="0">
              <a:solidFill>
                <a:srgbClr val="C0000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653136"/>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116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latin typeface="Times New Roman"/>
                <a:ea typeface="Times New Roman"/>
              </a:rPr>
              <a:t>Lactic acidosis </a:t>
            </a:r>
            <a:endParaRPr lang="fa-IR" dirty="0"/>
          </a:p>
        </p:txBody>
      </p:sp>
      <p:sp>
        <p:nvSpPr>
          <p:cNvPr id="3" name="Content Placeholder 2"/>
          <p:cNvSpPr>
            <a:spLocks noGrp="1"/>
          </p:cNvSpPr>
          <p:nvPr>
            <p:ph idx="1"/>
          </p:nvPr>
        </p:nvSpPr>
        <p:spPr>
          <a:xfrm>
            <a:off x="611560" y="1844824"/>
            <a:ext cx="8229600" cy="4525963"/>
          </a:xfrm>
        </p:spPr>
        <p:txBody>
          <a:bodyPr/>
          <a:lstStyle/>
          <a:p>
            <a:pPr algn="l" rtl="0"/>
            <a:r>
              <a:rPr lang="en-US" u="sng" dirty="0">
                <a:solidFill>
                  <a:schemeClr val="tx1">
                    <a:lumMod val="95000"/>
                    <a:lumOff val="5000"/>
                  </a:schemeClr>
                </a:solidFill>
                <a:latin typeface="Times New Roman"/>
                <a:ea typeface="Times New Roman"/>
                <a:cs typeface="Arial"/>
                <a:hlinkClick r:id="rId2"/>
              </a:rPr>
              <a:t>Metformin</a:t>
            </a:r>
            <a:r>
              <a:rPr lang="en-US" dirty="0">
                <a:solidFill>
                  <a:schemeClr val="tx1">
                    <a:lumMod val="95000"/>
                    <a:lumOff val="5000"/>
                  </a:schemeClr>
                </a:solidFill>
                <a:latin typeface="Times New Roman"/>
                <a:ea typeface="Times New Roman"/>
              </a:rPr>
              <a:t>-induced lactic acidosis can occur in patients with normal renal and hepatic function. One such setting is a purposeful metformin </a:t>
            </a:r>
            <a:r>
              <a:rPr lang="en-US" dirty="0" smtClean="0">
                <a:solidFill>
                  <a:schemeClr val="tx1">
                    <a:lumMod val="95000"/>
                    <a:lumOff val="5000"/>
                  </a:schemeClr>
                </a:solidFill>
                <a:latin typeface="Times New Roman"/>
                <a:ea typeface="Times New Roman"/>
              </a:rPr>
              <a:t>overdose. </a:t>
            </a:r>
          </a:p>
          <a:p>
            <a:pPr algn="l" rtl="0"/>
            <a:r>
              <a:rPr lang="en-US" dirty="0" smtClean="0">
                <a:solidFill>
                  <a:schemeClr val="tx1">
                    <a:lumMod val="95000"/>
                    <a:lumOff val="5000"/>
                  </a:schemeClr>
                </a:solidFill>
                <a:latin typeface="Times New Roman"/>
                <a:ea typeface="Times New Roman"/>
              </a:rPr>
              <a:t>In </a:t>
            </a:r>
            <a:r>
              <a:rPr lang="en-US" dirty="0">
                <a:solidFill>
                  <a:schemeClr val="tx1">
                    <a:lumMod val="95000"/>
                    <a:lumOff val="5000"/>
                  </a:schemeClr>
                </a:solidFill>
                <a:latin typeface="Times New Roman"/>
                <a:ea typeface="Times New Roman"/>
              </a:rPr>
              <a:t>addition, patients with the genetic diabetes syndrome, maternally-inherited diabetes and deafness (MIDD), are at increased risk of developing lactic acidosis with metformin therapy</a:t>
            </a:r>
            <a:endParaRPr lang="fa-IR" dirty="0">
              <a:solidFill>
                <a:schemeClr val="tx1">
                  <a:lumMod val="95000"/>
                  <a:lumOff val="5000"/>
                </a:schemeClr>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725144"/>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462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latin typeface="Times New Roman"/>
                <a:ea typeface="Times New Roman"/>
              </a:rPr>
              <a:t>Lactic acidosis Predisposing factors </a:t>
            </a:r>
            <a:endParaRPr lang="fa-IR" dirty="0">
              <a:solidFill>
                <a:srgbClr val="FF0000"/>
              </a:solidFill>
            </a:endParaRPr>
          </a:p>
        </p:txBody>
      </p:sp>
      <p:sp>
        <p:nvSpPr>
          <p:cNvPr id="3" name="Content Placeholder 2"/>
          <p:cNvSpPr>
            <a:spLocks noGrp="1"/>
          </p:cNvSpPr>
          <p:nvPr>
            <p:ph idx="1"/>
          </p:nvPr>
        </p:nvSpPr>
        <p:spPr/>
        <p:txBody>
          <a:bodyPr/>
          <a:lstStyle/>
          <a:p>
            <a:pPr algn="l" rtl="0"/>
            <a:r>
              <a:rPr lang="en-US" dirty="0" smtClean="0">
                <a:solidFill>
                  <a:schemeClr val="tx1">
                    <a:lumMod val="85000"/>
                    <a:lumOff val="15000"/>
                  </a:schemeClr>
                </a:solidFill>
                <a:latin typeface="Times New Roman"/>
                <a:ea typeface="Times New Roman"/>
              </a:rPr>
              <a:t> </a:t>
            </a:r>
            <a:r>
              <a:rPr lang="en-US" dirty="0" err="1">
                <a:solidFill>
                  <a:srgbClr val="0070C0"/>
                </a:solidFill>
                <a:latin typeface="Times New Roman"/>
                <a:ea typeface="Times New Roman"/>
              </a:rPr>
              <a:t>hypoperfusion</a:t>
            </a:r>
            <a:r>
              <a:rPr lang="en-US" dirty="0">
                <a:solidFill>
                  <a:srgbClr val="0070C0"/>
                </a:solidFill>
                <a:latin typeface="Times New Roman"/>
                <a:ea typeface="Times New Roman"/>
              </a:rPr>
              <a:t> and hypoxemia </a:t>
            </a:r>
            <a:r>
              <a:rPr lang="en-US" dirty="0" smtClean="0">
                <a:solidFill>
                  <a:schemeClr val="tx1">
                    <a:lumMod val="85000"/>
                    <a:lumOff val="15000"/>
                  </a:schemeClr>
                </a:solidFill>
                <a:latin typeface="Times New Roman"/>
                <a:ea typeface="Times New Roman"/>
              </a:rPr>
              <a:t>(, </a:t>
            </a:r>
            <a:r>
              <a:rPr lang="en-US" dirty="0">
                <a:solidFill>
                  <a:schemeClr val="tx1">
                    <a:lumMod val="85000"/>
                    <a:lumOff val="15000"/>
                  </a:schemeClr>
                </a:solidFill>
                <a:latin typeface="Times New Roman"/>
                <a:ea typeface="Times New Roman"/>
              </a:rPr>
              <a:t>acute or progressive heart failure, acute pulmonary </a:t>
            </a:r>
            <a:r>
              <a:rPr lang="en-US" dirty="0" err="1">
                <a:solidFill>
                  <a:schemeClr val="tx1">
                    <a:lumMod val="85000"/>
                    <a:lumOff val="15000"/>
                  </a:schemeClr>
                </a:solidFill>
                <a:latin typeface="Times New Roman"/>
                <a:ea typeface="Times New Roman"/>
              </a:rPr>
              <a:t>decompensation</a:t>
            </a:r>
            <a:r>
              <a:rPr lang="en-US" dirty="0">
                <a:solidFill>
                  <a:schemeClr val="tx1">
                    <a:lumMod val="85000"/>
                    <a:lumOff val="15000"/>
                  </a:schemeClr>
                </a:solidFill>
                <a:latin typeface="Times New Roman"/>
                <a:ea typeface="Times New Roman"/>
              </a:rPr>
              <a:t>, sepsis, dehydration</a:t>
            </a:r>
            <a:r>
              <a:rPr lang="en-US" dirty="0" smtClean="0">
                <a:solidFill>
                  <a:schemeClr val="tx1">
                    <a:lumMod val="85000"/>
                    <a:lumOff val="15000"/>
                  </a:schemeClr>
                </a:solidFill>
                <a:latin typeface="Times New Roman"/>
                <a:ea typeface="Times New Roman"/>
              </a:rPr>
              <a:t>)</a:t>
            </a:r>
          </a:p>
          <a:p>
            <a:pPr algn="l" rtl="0"/>
            <a:r>
              <a:rPr lang="en-US" dirty="0" smtClean="0">
                <a:solidFill>
                  <a:schemeClr val="tx1">
                    <a:lumMod val="85000"/>
                    <a:lumOff val="15000"/>
                  </a:schemeClr>
                </a:solidFill>
                <a:latin typeface="Times New Roman"/>
                <a:ea typeface="Times New Roman"/>
              </a:rPr>
              <a:t> </a:t>
            </a:r>
            <a:r>
              <a:rPr lang="en-US" dirty="0">
                <a:solidFill>
                  <a:srgbClr val="0070C0"/>
                </a:solidFill>
                <a:latin typeface="Times New Roman"/>
                <a:ea typeface="Times New Roman"/>
              </a:rPr>
              <a:t>acute or progressive renal </a:t>
            </a:r>
            <a:r>
              <a:rPr lang="en-US" dirty="0" smtClean="0">
                <a:solidFill>
                  <a:srgbClr val="0070C0"/>
                </a:solidFill>
                <a:latin typeface="Times New Roman"/>
                <a:ea typeface="Times New Roman"/>
              </a:rPr>
              <a:t>impairment </a:t>
            </a:r>
            <a:r>
              <a:rPr lang="en-US" dirty="0" smtClean="0">
                <a:solidFill>
                  <a:schemeClr val="tx1">
                    <a:lumMod val="85000"/>
                    <a:lumOff val="15000"/>
                  </a:schemeClr>
                </a:solidFill>
                <a:latin typeface="Times New Roman"/>
                <a:ea typeface="Times New Roman"/>
              </a:rPr>
              <a:t>this </a:t>
            </a:r>
            <a:r>
              <a:rPr lang="en-US" dirty="0">
                <a:solidFill>
                  <a:schemeClr val="tx1">
                    <a:lumMod val="85000"/>
                    <a:lumOff val="15000"/>
                  </a:schemeClr>
                </a:solidFill>
                <a:latin typeface="Times New Roman"/>
                <a:ea typeface="Times New Roman"/>
              </a:rPr>
              <a:t>finding has resulted in the development of standard contraindications to metformin, including a serum </a:t>
            </a:r>
            <a:r>
              <a:rPr lang="en-US" dirty="0" err="1">
                <a:solidFill>
                  <a:schemeClr val="tx1">
                    <a:lumMod val="85000"/>
                    <a:lumOff val="15000"/>
                  </a:schemeClr>
                </a:solidFill>
                <a:latin typeface="Times New Roman"/>
                <a:ea typeface="Times New Roman"/>
              </a:rPr>
              <a:t>creatinine</a:t>
            </a:r>
            <a:r>
              <a:rPr lang="en-US" dirty="0">
                <a:solidFill>
                  <a:schemeClr val="tx1">
                    <a:lumMod val="85000"/>
                    <a:lumOff val="15000"/>
                  </a:schemeClr>
                </a:solidFill>
                <a:latin typeface="Times New Roman"/>
                <a:ea typeface="Times New Roman"/>
              </a:rPr>
              <a:t> level ≥1.4 mg/</a:t>
            </a:r>
            <a:r>
              <a:rPr lang="en-US" dirty="0" err="1">
                <a:solidFill>
                  <a:schemeClr val="tx1">
                    <a:lumMod val="85000"/>
                    <a:lumOff val="15000"/>
                  </a:schemeClr>
                </a:solidFill>
                <a:latin typeface="Times New Roman"/>
                <a:ea typeface="Times New Roman"/>
              </a:rPr>
              <a:t>dL</a:t>
            </a:r>
            <a:r>
              <a:rPr lang="en-US" dirty="0">
                <a:solidFill>
                  <a:schemeClr val="tx1">
                    <a:lumMod val="85000"/>
                    <a:lumOff val="15000"/>
                  </a:schemeClr>
                </a:solidFill>
                <a:latin typeface="Times New Roman"/>
                <a:ea typeface="Times New Roman"/>
              </a:rPr>
              <a:t> (124 </a:t>
            </a:r>
            <a:r>
              <a:rPr lang="en-US" dirty="0" err="1">
                <a:solidFill>
                  <a:schemeClr val="tx1">
                    <a:lumMod val="85000"/>
                    <a:lumOff val="15000"/>
                  </a:schemeClr>
                </a:solidFill>
                <a:latin typeface="Times New Roman"/>
                <a:ea typeface="Times New Roman"/>
              </a:rPr>
              <a:t>micromol</a:t>
            </a:r>
            <a:r>
              <a:rPr lang="en-US" dirty="0">
                <a:solidFill>
                  <a:schemeClr val="tx1">
                    <a:lumMod val="85000"/>
                    <a:lumOff val="15000"/>
                  </a:schemeClr>
                </a:solidFill>
                <a:latin typeface="Times New Roman"/>
                <a:ea typeface="Times New Roman"/>
              </a:rPr>
              <a:t>/L) in women and ≥1.5 mg/</a:t>
            </a:r>
            <a:r>
              <a:rPr lang="en-US" dirty="0" err="1">
                <a:solidFill>
                  <a:schemeClr val="tx1">
                    <a:lumMod val="85000"/>
                    <a:lumOff val="15000"/>
                  </a:schemeClr>
                </a:solidFill>
                <a:latin typeface="Times New Roman"/>
                <a:ea typeface="Times New Roman"/>
              </a:rPr>
              <a:t>dL</a:t>
            </a:r>
            <a:r>
              <a:rPr lang="en-US" dirty="0">
                <a:solidFill>
                  <a:schemeClr val="tx1">
                    <a:lumMod val="85000"/>
                    <a:lumOff val="15000"/>
                  </a:schemeClr>
                </a:solidFill>
                <a:latin typeface="Times New Roman"/>
                <a:ea typeface="Times New Roman"/>
              </a:rPr>
              <a:t> (133 </a:t>
            </a:r>
            <a:r>
              <a:rPr lang="en-US" dirty="0" err="1">
                <a:solidFill>
                  <a:schemeClr val="tx1">
                    <a:lumMod val="85000"/>
                    <a:lumOff val="15000"/>
                  </a:schemeClr>
                </a:solidFill>
                <a:latin typeface="Times New Roman"/>
                <a:ea typeface="Times New Roman"/>
              </a:rPr>
              <a:t>micromol</a:t>
            </a:r>
            <a:r>
              <a:rPr lang="en-US" dirty="0">
                <a:solidFill>
                  <a:schemeClr val="tx1">
                    <a:lumMod val="85000"/>
                    <a:lumOff val="15000"/>
                  </a:schemeClr>
                </a:solidFill>
                <a:latin typeface="Times New Roman"/>
                <a:ea typeface="Times New Roman"/>
              </a:rPr>
              <a:t>/L) in men, </a:t>
            </a:r>
            <a:endParaRPr lang="en-US" dirty="0" smtClean="0">
              <a:solidFill>
                <a:schemeClr val="tx1">
                  <a:lumMod val="85000"/>
                  <a:lumOff val="15000"/>
                </a:schemeClr>
              </a:solidFill>
              <a:latin typeface="Times New Roman"/>
              <a:ea typeface="Times New Roman"/>
            </a:endParaRPr>
          </a:p>
          <a:p>
            <a:pPr algn="l" rtl="0"/>
            <a:r>
              <a:rPr lang="en-US" dirty="0" smtClean="0">
                <a:solidFill>
                  <a:srgbClr val="0070C0"/>
                </a:solidFill>
                <a:latin typeface="Times New Roman"/>
                <a:ea typeface="Times New Roman"/>
              </a:rPr>
              <a:t>heart </a:t>
            </a:r>
            <a:r>
              <a:rPr lang="en-US" dirty="0">
                <a:solidFill>
                  <a:srgbClr val="0070C0"/>
                </a:solidFill>
                <a:latin typeface="Times New Roman"/>
                <a:ea typeface="Times New Roman"/>
              </a:rPr>
              <a:t>failure</a:t>
            </a:r>
            <a:r>
              <a:rPr lang="en-US" dirty="0">
                <a:solidFill>
                  <a:schemeClr val="tx1">
                    <a:lumMod val="85000"/>
                    <a:lumOff val="15000"/>
                  </a:schemeClr>
                </a:solidFill>
                <a:latin typeface="Times New Roman"/>
                <a:ea typeface="Times New Roman"/>
              </a:rPr>
              <a:t>, </a:t>
            </a:r>
            <a:r>
              <a:rPr lang="en-US" dirty="0">
                <a:solidFill>
                  <a:srgbClr val="0070C0"/>
                </a:solidFill>
                <a:latin typeface="Times New Roman"/>
                <a:ea typeface="Times New Roman"/>
              </a:rPr>
              <a:t>liver disease</a:t>
            </a:r>
            <a:r>
              <a:rPr lang="en-US" dirty="0">
                <a:solidFill>
                  <a:schemeClr val="tx1">
                    <a:lumMod val="85000"/>
                    <a:lumOff val="15000"/>
                  </a:schemeClr>
                </a:solidFill>
                <a:latin typeface="Times New Roman"/>
                <a:ea typeface="Times New Roman"/>
              </a:rPr>
              <a:t>, and </a:t>
            </a:r>
            <a:r>
              <a:rPr lang="en-US" dirty="0">
                <a:solidFill>
                  <a:srgbClr val="0070C0"/>
                </a:solidFill>
                <a:latin typeface="Times New Roman"/>
                <a:ea typeface="Times New Roman"/>
              </a:rPr>
              <a:t>excessive alcohol intake </a:t>
            </a:r>
            <a:endParaRPr lang="fa-IR" dirty="0">
              <a:solidFill>
                <a:srgbClr val="0070C0"/>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97152"/>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06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HOLD</a:t>
            </a:r>
            <a:endParaRPr lang="fa-IR" dirty="0">
              <a:solidFill>
                <a:srgbClr val="FF0000"/>
              </a:solidFill>
            </a:endParaRPr>
          </a:p>
        </p:txBody>
      </p:sp>
      <p:sp>
        <p:nvSpPr>
          <p:cNvPr id="3" name="Content Placeholder 2"/>
          <p:cNvSpPr>
            <a:spLocks noGrp="1"/>
          </p:cNvSpPr>
          <p:nvPr>
            <p:ph idx="1"/>
          </p:nvPr>
        </p:nvSpPr>
        <p:spPr>
          <a:xfrm>
            <a:off x="467544" y="2060848"/>
            <a:ext cx="8229600" cy="4525963"/>
          </a:xfrm>
        </p:spPr>
        <p:txBody>
          <a:bodyPr/>
          <a:lstStyle/>
          <a:p>
            <a:pPr algn="ctr" rtl="0"/>
            <a:r>
              <a:rPr lang="en-US" dirty="0">
                <a:solidFill>
                  <a:schemeClr val="tx1">
                    <a:lumMod val="95000"/>
                    <a:lumOff val="5000"/>
                  </a:schemeClr>
                </a:solidFill>
                <a:latin typeface="Times New Roman"/>
                <a:ea typeface="Times New Roman"/>
              </a:rPr>
              <a:t>We prefer to hold </a:t>
            </a:r>
            <a:r>
              <a:rPr lang="en-US" u="sng" dirty="0">
                <a:solidFill>
                  <a:schemeClr val="tx1">
                    <a:lumMod val="95000"/>
                    <a:lumOff val="5000"/>
                  </a:schemeClr>
                </a:solidFill>
                <a:latin typeface="Times New Roman"/>
                <a:ea typeface="Times New Roman"/>
                <a:cs typeface="Arial"/>
                <a:hlinkClick r:id="rId2"/>
              </a:rPr>
              <a:t>metformin</a:t>
            </a:r>
            <a:r>
              <a:rPr lang="en-US" dirty="0">
                <a:solidFill>
                  <a:schemeClr val="tx1">
                    <a:lumMod val="95000"/>
                    <a:lumOff val="5000"/>
                  </a:schemeClr>
                </a:solidFill>
                <a:latin typeface="Times New Roman"/>
                <a:ea typeface="Times New Roman"/>
              </a:rPr>
              <a:t> in patients who are about to receive intravenous iodinated contrast material (with potential for contrast-induced renal failure) or undergo a surgical procedure (with potential compromise of circulation), irrespective of baseline renal function, until stable renal function can be established.</a:t>
            </a:r>
            <a:endParaRPr lang="fa-IR" dirty="0">
              <a:solidFill>
                <a:schemeClr val="tx1">
                  <a:lumMod val="95000"/>
                  <a:lumOff val="5000"/>
                </a:schemeClr>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653136"/>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258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HOLD</a:t>
            </a:r>
            <a:endParaRPr lang="fa-IR" dirty="0">
              <a:solidFill>
                <a:srgbClr val="FF0000"/>
              </a:solidFill>
            </a:endParaRPr>
          </a:p>
        </p:txBody>
      </p:sp>
      <p:sp>
        <p:nvSpPr>
          <p:cNvPr id="3" name="Content Placeholder 2"/>
          <p:cNvSpPr>
            <a:spLocks noGrp="1"/>
          </p:cNvSpPr>
          <p:nvPr>
            <p:ph idx="1"/>
          </p:nvPr>
        </p:nvSpPr>
        <p:spPr/>
        <p:txBody>
          <a:bodyPr>
            <a:normAutofit/>
          </a:bodyPr>
          <a:lstStyle/>
          <a:p>
            <a:pPr algn="l" rtl="0"/>
            <a:r>
              <a:rPr lang="en-US" sz="3600" dirty="0">
                <a:solidFill>
                  <a:schemeClr val="tx1">
                    <a:lumMod val="95000"/>
                    <a:lumOff val="5000"/>
                  </a:schemeClr>
                </a:solidFill>
                <a:latin typeface="Times New Roman"/>
                <a:ea typeface="Times New Roman"/>
              </a:rPr>
              <a:t>We </a:t>
            </a:r>
            <a:r>
              <a:rPr lang="en-US" sz="3600" dirty="0" smtClean="0">
                <a:solidFill>
                  <a:schemeClr val="tx1">
                    <a:lumMod val="95000"/>
                    <a:lumOff val="5000"/>
                  </a:schemeClr>
                </a:solidFill>
                <a:latin typeface="Times New Roman"/>
                <a:ea typeface="Times New Roman"/>
              </a:rPr>
              <a:t>advise </a:t>
            </a:r>
            <a:r>
              <a:rPr lang="en-US" sz="3600" dirty="0">
                <a:solidFill>
                  <a:schemeClr val="tx1">
                    <a:lumMod val="95000"/>
                    <a:lumOff val="5000"/>
                  </a:schemeClr>
                </a:solidFill>
                <a:latin typeface="Times New Roman"/>
                <a:ea typeface="Times New Roman"/>
              </a:rPr>
              <a:t>patients to stop taking </a:t>
            </a:r>
            <a:r>
              <a:rPr lang="en-US" sz="3600" u="sng" dirty="0">
                <a:solidFill>
                  <a:schemeClr val="tx1">
                    <a:lumMod val="95000"/>
                    <a:lumOff val="5000"/>
                  </a:schemeClr>
                </a:solidFill>
                <a:latin typeface="Times New Roman"/>
                <a:ea typeface="Times New Roman"/>
                <a:cs typeface="Arial"/>
                <a:hlinkClick r:id="rId2"/>
              </a:rPr>
              <a:t>metformin</a:t>
            </a:r>
            <a:r>
              <a:rPr lang="en-US" sz="3600" dirty="0">
                <a:solidFill>
                  <a:schemeClr val="tx1">
                    <a:lumMod val="95000"/>
                    <a:lumOff val="5000"/>
                  </a:schemeClr>
                </a:solidFill>
                <a:latin typeface="Times New Roman"/>
                <a:ea typeface="Times New Roman"/>
              </a:rPr>
              <a:t> if they have any illness, such as influenza, upper respiratory infection, or urinary tract infection, until the condition has resolved</a:t>
            </a:r>
            <a:endParaRPr lang="fa-IR" sz="3600" dirty="0">
              <a:solidFill>
                <a:schemeClr val="tx1">
                  <a:lumMod val="95000"/>
                  <a:lumOff val="5000"/>
                </a:schemeClr>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4725144"/>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99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RADIOCONTRAST</a:t>
            </a:r>
            <a:endParaRPr lang="fa-IR" dirty="0"/>
          </a:p>
        </p:txBody>
      </p:sp>
      <p:sp>
        <p:nvSpPr>
          <p:cNvPr id="3" name="Content Placeholder 2"/>
          <p:cNvSpPr>
            <a:spLocks noGrp="1"/>
          </p:cNvSpPr>
          <p:nvPr>
            <p:ph idx="1"/>
          </p:nvPr>
        </p:nvSpPr>
        <p:spPr>
          <a:xfrm>
            <a:off x="611560" y="2060848"/>
            <a:ext cx="8229600" cy="4525963"/>
          </a:xfrm>
        </p:spPr>
        <p:txBody>
          <a:bodyPr/>
          <a:lstStyle/>
          <a:p>
            <a:pPr marL="0" indent="0" algn="l" rtl="0">
              <a:buNone/>
            </a:pPr>
            <a:r>
              <a:rPr lang="en-US" b="1" dirty="0" err="1">
                <a:solidFill>
                  <a:schemeClr val="tx1">
                    <a:lumMod val="95000"/>
                    <a:lumOff val="5000"/>
                  </a:schemeClr>
                </a:solidFill>
              </a:rPr>
              <a:t>Radiocontrast</a:t>
            </a:r>
            <a:r>
              <a:rPr lang="en-US" b="1" dirty="0">
                <a:solidFill>
                  <a:schemeClr val="tx1">
                    <a:lumMod val="95000"/>
                    <a:lumOff val="5000"/>
                  </a:schemeClr>
                </a:solidFill>
              </a:rPr>
              <a:t> administration can cause acute kidney failure in patients with diabetes and incipient nephropathy. </a:t>
            </a:r>
            <a:r>
              <a:rPr lang="en-US" b="1" dirty="0" smtClean="0">
                <a:solidFill>
                  <a:schemeClr val="tx1">
                    <a:lumMod val="95000"/>
                    <a:lumOff val="5000"/>
                  </a:schemeClr>
                </a:solidFill>
              </a:rPr>
              <a:t>Metformin therapy </a:t>
            </a:r>
            <a:r>
              <a:rPr lang="en-US" b="1" dirty="0">
                <a:solidFill>
                  <a:schemeClr val="tx1">
                    <a:lumMod val="95000"/>
                    <a:lumOff val="5000"/>
                  </a:schemeClr>
                </a:solidFill>
              </a:rPr>
              <a:t>should therefore be temporarily halted on the day of </a:t>
            </a:r>
            <a:r>
              <a:rPr lang="en-US" b="1" dirty="0" err="1">
                <a:solidFill>
                  <a:schemeClr val="tx1">
                    <a:lumMod val="95000"/>
                    <a:lumOff val="5000"/>
                  </a:schemeClr>
                </a:solidFill>
              </a:rPr>
              <a:t>radiocontrast</a:t>
            </a:r>
            <a:r>
              <a:rPr lang="en-US" b="1" dirty="0">
                <a:solidFill>
                  <a:schemeClr val="tx1">
                    <a:lumMod val="95000"/>
                    <a:lumOff val="5000"/>
                  </a:schemeClr>
                </a:solidFill>
              </a:rPr>
              <a:t> use and restarted a day or two later after confirmation </a:t>
            </a:r>
            <a:r>
              <a:rPr lang="en-US" b="1" dirty="0" smtClean="0">
                <a:solidFill>
                  <a:schemeClr val="tx1">
                    <a:lumMod val="95000"/>
                    <a:lumOff val="5000"/>
                  </a:schemeClr>
                </a:solidFill>
              </a:rPr>
              <a:t>that renal </a:t>
            </a:r>
            <a:r>
              <a:rPr lang="en-US" b="1" dirty="0">
                <a:solidFill>
                  <a:schemeClr val="tx1">
                    <a:lumMod val="95000"/>
                    <a:lumOff val="5000"/>
                  </a:schemeClr>
                </a:solidFill>
              </a:rPr>
              <a:t>function has not deteriorated</a:t>
            </a:r>
            <a:r>
              <a:rPr lang="en-US" b="1" dirty="0" smtClean="0">
                <a:solidFill>
                  <a:schemeClr val="tx1">
                    <a:lumMod val="95000"/>
                    <a:lumOff val="5000"/>
                  </a:schemeClr>
                </a:solidFill>
              </a:rPr>
              <a:t>.</a:t>
            </a:r>
          </a:p>
          <a:p>
            <a:pPr marL="0" indent="0" algn="l" rtl="0">
              <a:buNone/>
            </a:pPr>
            <a:endParaRPr lang="en-US" b="1" dirty="0">
              <a:solidFill>
                <a:schemeClr val="tx1">
                  <a:lumMod val="95000"/>
                  <a:lumOff val="5000"/>
                </a:schemeClr>
              </a:solidFill>
            </a:endParaRPr>
          </a:p>
          <a:p>
            <a:pPr marL="0" indent="0" algn="l" rtl="0">
              <a:buNone/>
            </a:pPr>
            <a:endParaRPr lang="fa-IR" sz="16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517232"/>
            <a:ext cx="46021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99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supplied?</a:t>
            </a:r>
            <a:endParaRPr lang="fa-IR" dirty="0">
              <a:solidFill>
                <a:srgbClr val="FF0000"/>
              </a:solidFill>
            </a:endParaRPr>
          </a:p>
        </p:txBody>
      </p:sp>
      <p:sp>
        <p:nvSpPr>
          <p:cNvPr id="3" name="Content Placeholder 2"/>
          <p:cNvSpPr>
            <a:spLocks noGrp="1"/>
          </p:cNvSpPr>
          <p:nvPr>
            <p:ph idx="1"/>
          </p:nvPr>
        </p:nvSpPr>
        <p:spPr>
          <a:xfrm>
            <a:off x="611560" y="1988840"/>
            <a:ext cx="8229600" cy="4525963"/>
          </a:xfrm>
        </p:spPr>
        <p:txBody>
          <a:bodyPr>
            <a:normAutofit/>
          </a:bodyPr>
          <a:lstStyle/>
          <a:p>
            <a:pPr algn="l" rtl="0"/>
            <a:r>
              <a:rPr lang="en-US" sz="4400" u="sng" dirty="0">
                <a:solidFill>
                  <a:schemeClr val="bg2">
                    <a:lumMod val="10000"/>
                  </a:schemeClr>
                </a:solidFill>
                <a:latin typeface="Times New Roman"/>
                <a:ea typeface="Times New Roman"/>
                <a:cs typeface="Arial"/>
                <a:hlinkClick r:id="rId2"/>
              </a:rPr>
              <a:t>Metformin</a:t>
            </a:r>
            <a:r>
              <a:rPr lang="en-US" sz="4400" dirty="0">
                <a:solidFill>
                  <a:schemeClr val="bg2">
                    <a:lumMod val="10000"/>
                  </a:schemeClr>
                </a:solidFill>
                <a:latin typeface="Times New Roman"/>
                <a:ea typeface="Times New Roman"/>
              </a:rPr>
              <a:t> is available as 500, 850, or 1000 mg tablets, and should be taken with meals.</a:t>
            </a:r>
            <a:endParaRPr lang="fa-IR" sz="4400" dirty="0">
              <a:solidFill>
                <a:schemeClr val="bg2">
                  <a:lumMod val="10000"/>
                </a:schemeClr>
              </a:solidFill>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365104"/>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37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036496"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69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prescription</a:t>
            </a:r>
            <a:endParaRPr lang="fa-IR" dirty="0">
              <a:solidFill>
                <a:srgbClr val="FF0000"/>
              </a:solidFill>
            </a:endParaRPr>
          </a:p>
        </p:txBody>
      </p:sp>
      <p:sp>
        <p:nvSpPr>
          <p:cNvPr id="3" name="Content Placeholder 2"/>
          <p:cNvSpPr>
            <a:spLocks noGrp="1"/>
          </p:cNvSpPr>
          <p:nvPr>
            <p:ph idx="1"/>
          </p:nvPr>
        </p:nvSpPr>
        <p:spPr>
          <a:xfrm>
            <a:off x="179512" y="2132856"/>
            <a:ext cx="8229600" cy="4525963"/>
          </a:xfrm>
        </p:spPr>
        <p:txBody>
          <a:bodyPr/>
          <a:lstStyle/>
          <a:p>
            <a:pPr algn="l" rtl="0"/>
            <a:r>
              <a:rPr lang="en-US" dirty="0">
                <a:solidFill>
                  <a:schemeClr val="tx1">
                    <a:lumMod val="95000"/>
                    <a:lumOff val="5000"/>
                  </a:schemeClr>
                </a:solidFill>
                <a:latin typeface="Times New Roman"/>
                <a:ea typeface="Times New Roman"/>
              </a:rPr>
              <a:t>. We begin with 500 mg once daily with the evening meal and, if tolerated, add a second 500 mg dose with breakfast. The dose can be increased slowly (one tablet every one to two weeks) as necessary </a:t>
            </a:r>
            <a:r>
              <a:rPr lang="en-US" dirty="0" smtClean="0">
                <a:solidFill>
                  <a:schemeClr val="tx1">
                    <a:lumMod val="95000"/>
                    <a:lumOff val="5000"/>
                  </a:schemeClr>
                </a:solidFill>
                <a:latin typeface="Times New Roman"/>
                <a:ea typeface="Times New Roman"/>
              </a:rPr>
              <a:t>. </a:t>
            </a:r>
            <a:r>
              <a:rPr lang="en-US" dirty="0">
                <a:solidFill>
                  <a:schemeClr val="tx1">
                    <a:lumMod val="95000"/>
                    <a:lumOff val="5000"/>
                  </a:schemeClr>
                </a:solidFill>
                <a:latin typeface="Times New Roman"/>
                <a:ea typeface="Times New Roman"/>
              </a:rPr>
              <a:t>The usual effective dose is 1500 to 2000 mg/day per day; the maximum dose of 2550 mg/day (850 mg three times daily) provides only marginally better glycemic control and is often not tolerated due to gastrointestinal side effects </a:t>
            </a:r>
            <a:endParaRPr lang="fa-IR" dirty="0">
              <a:solidFill>
                <a:schemeClr val="tx1">
                  <a:lumMod val="95000"/>
                  <a:lumOff val="5000"/>
                </a:schemeClr>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5" y="5229200"/>
            <a:ext cx="26336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191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Univers-CondensedBold"/>
              </a:rPr>
              <a:t>Insulin </a:t>
            </a:r>
            <a:r>
              <a:rPr lang="en-US" b="1" dirty="0" err="1">
                <a:solidFill>
                  <a:srgbClr val="FF0000"/>
                </a:solidFill>
                <a:latin typeface="Univers-CondensedBold"/>
              </a:rPr>
              <a:t>Secretagogues</a:t>
            </a:r>
            <a:endParaRPr lang="fa-IR" dirty="0">
              <a:solidFill>
                <a:srgbClr val="FF0000"/>
              </a:solidFill>
            </a:endParaRPr>
          </a:p>
        </p:txBody>
      </p:sp>
      <p:sp>
        <p:nvSpPr>
          <p:cNvPr id="3" name="Content Placeholder 2"/>
          <p:cNvSpPr>
            <a:spLocks noGrp="1"/>
          </p:cNvSpPr>
          <p:nvPr>
            <p:ph idx="1"/>
          </p:nvPr>
        </p:nvSpPr>
        <p:spPr>
          <a:xfrm>
            <a:off x="395536" y="1700808"/>
            <a:ext cx="8496944" cy="4525963"/>
          </a:xfrm>
        </p:spPr>
        <p:txBody>
          <a:bodyPr>
            <a:normAutofit/>
          </a:bodyPr>
          <a:lstStyle/>
          <a:p>
            <a:pPr marL="0" indent="0" algn="ctr">
              <a:buNone/>
            </a:pPr>
            <a:r>
              <a:rPr lang="en-US" sz="3600" dirty="0">
                <a:solidFill>
                  <a:srgbClr val="180216"/>
                </a:solidFill>
                <a:latin typeface="StoneSerif"/>
              </a:rPr>
              <a:t>Currently available </a:t>
            </a:r>
            <a:r>
              <a:rPr lang="en-US" sz="3600" dirty="0" smtClean="0">
                <a:solidFill>
                  <a:srgbClr val="180216"/>
                </a:solidFill>
                <a:latin typeface="StoneSerif"/>
              </a:rPr>
              <a:t>insulin </a:t>
            </a:r>
            <a:r>
              <a:rPr lang="en-US" sz="3600" dirty="0" err="1" smtClean="0">
                <a:solidFill>
                  <a:srgbClr val="180216"/>
                </a:solidFill>
                <a:latin typeface="StoneSerif"/>
              </a:rPr>
              <a:t>secretagogues</a:t>
            </a:r>
            <a:r>
              <a:rPr lang="en-US" sz="3600" dirty="0" smtClean="0">
                <a:solidFill>
                  <a:srgbClr val="180216"/>
                </a:solidFill>
                <a:latin typeface="StoneSerif"/>
              </a:rPr>
              <a:t> </a:t>
            </a:r>
            <a:r>
              <a:rPr lang="en-US" sz="3600" dirty="0">
                <a:solidFill>
                  <a:srgbClr val="180216"/>
                </a:solidFill>
                <a:latin typeface="StoneSerif"/>
              </a:rPr>
              <a:t>all bind to </a:t>
            </a:r>
            <a:r>
              <a:rPr lang="en-US" sz="3600" dirty="0" smtClean="0">
                <a:solidFill>
                  <a:srgbClr val="180216"/>
                </a:solidFill>
                <a:latin typeface="StoneSerif"/>
              </a:rPr>
              <a:t>the SUR1</a:t>
            </a:r>
            <a:r>
              <a:rPr lang="en-US" sz="3600" dirty="0">
                <a:solidFill>
                  <a:srgbClr val="180216"/>
                </a:solidFill>
                <a:latin typeface="StoneSerif"/>
              </a:rPr>
              <a:t>, a subunit of the KATP potassium channel on </a:t>
            </a:r>
            <a:r>
              <a:rPr lang="en-US" sz="3600" dirty="0" smtClean="0">
                <a:solidFill>
                  <a:srgbClr val="180216"/>
                </a:solidFill>
                <a:latin typeface="StoneSerif"/>
              </a:rPr>
              <a:t>the plasma </a:t>
            </a:r>
            <a:r>
              <a:rPr lang="en-US" sz="3600" dirty="0">
                <a:solidFill>
                  <a:srgbClr val="180216"/>
                </a:solidFill>
                <a:latin typeface="StoneSerif"/>
              </a:rPr>
              <a:t>membrane of pancreatic beta cells.</a:t>
            </a:r>
            <a:endParaRPr lang="fa-IR" sz="3600" dirty="0">
              <a:solidFill>
                <a:srgbClr val="180216"/>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653136"/>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960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Univers-CondensedBold"/>
              </a:rPr>
              <a:t>Insulin </a:t>
            </a:r>
            <a:r>
              <a:rPr lang="en-US" b="1" dirty="0" err="1">
                <a:solidFill>
                  <a:srgbClr val="FF0000"/>
                </a:solidFill>
                <a:latin typeface="Univers-CondensedBold"/>
              </a:rPr>
              <a:t>Secretagogues</a:t>
            </a:r>
            <a:endParaRPr lang="fa-IR" dirty="0"/>
          </a:p>
        </p:txBody>
      </p:sp>
      <p:sp>
        <p:nvSpPr>
          <p:cNvPr id="3" name="Content Placeholder 2"/>
          <p:cNvSpPr>
            <a:spLocks noGrp="1"/>
          </p:cNvSpPr>
          <p:nvPr>
            <p:ph idx="1"/>
          </p:nvPr>
        </p:nvSpPr>
        <p:spPr>
          <a:xfrm>
            <a:off x="539552" y="1844824"/>
            <a:ext cx="8229600" cy="4525963"/>
          </a:xfrm>
        </p:spPr>
        <p:txBody>
          <a:bodyPr>
            <a:normAutofit/>
          </a:bodyPr>
          <a:lstStyle/>
          <a:p>
            <a:pPr marL="0" indent="0" algn="l" rtl="0">
              <a:buNone/>
            </a:pPr>
            <a:r>
              <a:rPr lang="en-US" sz="3600" dirty="0">
                <a:solidFill>
                  <a:srgbClr val="180216"/>
                </a:solidFill>
              </a:rPr>
              <a:t>The major </a:t>
            </a:r>
            <a:r>
              <a:rPr lang="en-US" sz="3600" dirty="0" smtClean="0">
                <a:solidFill>
                  <a:srgbClr val="180216"/>
                </a:solidFill>
              </a:rPr>
              <a:t>differences among </a:t>
            </a:r>
            <a:r>
              <a:rPr lang="en-US" sz="3600" dirty="0">
                <a:solidFill>
                  <a:srgbClr val="180216"/>
                </a:solidFill>
              </a:rPr>
              <a:t>the insulin </a:t>
            </a:r>
            <a:r>
              <a:rPr lang="en-US" sz="3600" dirty="0" err="1">
                <a:solidFill>
                  <a:srgbClr val="180216"/>
                </a:solidFill>
              </a:rPr>
              <a:t>secretagogues</a:t>
            </a:r>
            <a:r>
              <a:rPr lang="en-US" sz="3600" dirty="0">
                <a:solidFill>
                  <a:srgbClr val="180216"/>
                </a:solidFill>
              </a:rPr>
              <a:t> seem to be related </a:t>
            </a:r>
            <a:r>
              <a:rPr lang="en-US" sz="3600" dirty="0" smtClean="0">
                <a:solidFill>
                  <a:srgbClr val="180216"/>
                </a:solidFill>
              </a:rPr>
              <a:t>to duration </a:t>
            </a:r>
            <a:r>
              <a:rPr lang="en-US" sz="3600" dirty="0">
                <a:solidFill>
                  <a:srgbClr val="180216"/>
                </a:solidFill>
              </a:rPr>
              <a:t>of action and to subtle variations in hypoglycemic</a:t>
            </a:r>
          </a:p>
          <a:p>
            <a:pPr marL="0" indent="0" algn="l" rtl="0">
              <a:buNone/>
            </a:pPr>
            <a:r>
              <a:rPr lang="en-US" sz="3600" dirty="0">
                <a:solidFill>
                  <a:srgbClr val="180216"/>
                </a:solidFill>
              </a:rPr>
              <a:t>potential.</a:t>
            </a:r>
            <a:endParaRPr lang="fa-IR" sz="3600" dirty="0">
              <a:solidFill>
                <a:srgbClr val="180216"/>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7" y="4921423"/>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747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Univers-CondensedBold"/>
              </a:rPr>
              <a:t>Insulin </a:t>
            </a:r>
            <a:r>
              <a:rPr lang="en-US" b="1" dirty="0" err="1">
                <a:solidFill>
                  <a:srgbClr val="FF0000"/>
                </a:solidFill>
                <a:latin typeface="Univers-CondensedBold"/>
              </a:rPr>
              <a:t>Secretagogues</a:t>
            </a:r>
            <a:endParaRPr lang="fa-IR" dirty="0"/>
          </a:p>
        </p:txBody>
      </p:sp>
      <p:sp>
        <p:nvSpPr>
          <p:cNvPr id="3" name="Content Placeholder 2"/>
          <p:cNvSpPr>
            <a:spLocks noGrp="1"/>
          </p:cNvSpPr>
          <p:nvPr>
            <p:ph idx="1"/>
          </p:nvPr>
        </p:nvSpPr>
        <p:spPr>
          <a:xfrm>
            <a:off x="755576" y="2060848"/>
            <a:ext cx="8229600" cy="4525963"/>
          </a:xfrm>
        </p:spPr>
        <p:txBody>
          <a:bodyPr>
            <a:normAutofit/>
          </a:bodyPr>
          <a:lstStyle/>
          <a:p>
            <a:pPr algn="l" rtl="0"/>
            <a:r>
              <a:rPr lang="en-US" sz="6600" dirty="0" smtClean="0">
                <a:solidFill>
                  <a:srgbClr val="180216"/>
                </a:solidFill>
              </a:rPr>
              <a:t>Sulfonylureas</a:t>
            </a:r>
          </a:p>
          <a:p>
            <a:pPr algn="l" rtl="0"/>
            <a:r>
              <a:rPr lang="en-US" sz="6600" dirty="0" err="1" smtClean="0">
                <a:solidFill>
                  <a:srgbClr val="180216"/>
                </a:solidFill>
              </a:rPr>
              <a:t>Glinides</a:t>
            </a:r>
            <a:endParaRPr lang="fa-IR" sz="6600" dirty="0">
              <a:solidFill>
                <a:srgbClr val="180216"/>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653136"/>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183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err="1">
                <a:solidFill>
                  <a:srgbClr val="FF0000"/>
                </a:solidFill>
                <a:latin typeface="Univers-CondensedBold"/>
              </a:rPr>
              <a:t>Glinides</a:t>
            </a:r>
            <a:endParaRPr lang="fa-IR" sz="8000" dirty="0">
              <a:solidFill>
                <a:srgbClr val="FF0000"/>
              </a:solidFill>
            </a:endParaRPr>
          </a:p>
        </p:txBody>
      </p:sp>
      <p:sp>
        <p:nvSpPr>
          <p:cNvPr id="3" name="Content Placeholder 2"/>
          <p:cNvSpPr>
            <a:spLocks noGrp="1"/>
          </p:cNvSpPr>
          <p:nvPr>
            <p:ph idx="1"/>
          </p:nvPr>
        </p:nvSpPr>
        <p:spPr>
          <a:xfrm>
            <a:off x="2339752" y="2492896"/>
            <a:ext cx="8229600" cy="4525963"/>
          </a:xfrm>
        </p:spPr>
        <p:txBody>
          <a:bodyPr>
            <a:normAutofit/>
          </a:bodyPr>
          <a:lstStyle/>
          <a:p>
            <a:pPr algn="l" rtl="0"/>
            <a:r>
              <a:rPr lang="en-US" sz="6000" dirty="0" err="1" smtClean="0">
                <a:solidFill>
                  <a:schemeClr val="tx1">
                    <a:lumMod val="95000"/>
                    <a:lumOff val="5000"/>
                  </a:schemeClr>
                </a:solidFill>
                <a:latin typeface="StoneSerif"/>
              </a:rPr>
              <a:t>Repaglinide</a:t>
            </a:r>
            <a:endParaRPr lang="en-US" sz="6000" dirty="0" smtClean="0">
              <a:solidFill>
                <a:schemeClr val="tx1">
                  <a:lumMod val="95000"/>
                  <a:lumOff val="5000"/>
                </a:schemeClr>
              </a:solidFill>
              <a:latin typeface="StoneSerif"/>
            </a:endParaRPr>
          </a:p>
          <a:p>
            <a:pPr algn="l" rtl="0"/>
            <a:r>
              <a:rPr lang="en-US" sz="6000" dirty="0" err="1">
                <a:solidFill>
                  <a:schemeClr val="tx1">
                    <a:lumMod val="95000"/>
                    <a:lumOff val="5000"/>
                  </a:schemeClr>
                </a:solidFill>
                <a:latin typeface="StoneSerif"/>
              </a:rPr>
              <a:t>Nateglinide</a:t>
            </a:r>
            <a:endParaRPr lang="fa-IR" sz="6000" dirty="0">
              <a:solidFill>
                <a:schemeClr val="tx1">
                  <a:lumMod val="95000"/>
                  <a:lumOff val="5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7" y="4797152"/>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842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Repaglinide</a:t>
            </a:r>
            <a:endParaRPr lang="fa-IR" dirty="0">
              <a:solidFill>
                <a:srgbClr val="FF0000"/>
              </a:solidFill>
            </a:endParaRPr>
          </a:p>
        </p:txBody>
      </p:sp>
      <p:sp>
        <p:nvSpPr>
          <p:cNvPr id="3" name="Content Placeholder 2"/>
          <p:cNvSpPr>
            <a:spLocks noGrp="1"/>
          </p:cNvSpPr>
          <p:nvPr>
            <p:ph idx="1"/>
          </p:nvPr>
        </p:nvSpPr>
        <p:spPr>
          <a:xfrm>
            <a:off x="755576" y="2347216"/>
            <a:ext cx="8229600" cy="4525963"/>
          </a:xfrm>
        </p:spPr>
        <p:txBody>
          <a:bodyPr/>
          <a:lstStyle/>
          <a:p>
            <a:pPr marL="0" indent="0" algn="l">
              <a:buNone/>
            </a:pPr>
            <a:r>
              <a:rPr lang="en-US" dirty="0" err="1">
                <a:solidFill>
                  <a:schemeClr val="tx1">
                    <a:lumMod val="95000"/>
                    <a:lumOff val="5000"/>
                  </a:schemeClr>
                </a:solidFill>
                <a:latin typeface="StoneSerif"/>
              </a:rPr>
              <a:t>Repaglinide</a:t>
            </a:r>
            <a:r>
              <a:rPr lang="en-US" dirty="0">
                <a:solidFill>
                  <a:schemeClr val="tx1">
                    <a:lumMod val="95000"/>
                    <a:lumOff val="5000"/>
                  </a:schemeClr>
                </a:solidFill>
                <a:latin typeface="StoneSerif"/>
              </a:rPr>
              <a:t> is a member of the </a:t>
            </a:r>
            <a:r>
              <a:rPr lang="en-US" dirty="0" err="1">
                <a:solidFill>
                  <a:schemeClr val="tx1">
                    <a:lumMod val="95000"/>
                    <a:lumOff val="5000"/>
                  </a:schemeClr>
                </a:solidFill>
                <a:latin typeface="StoneSerif"/>
              </a:rPr>
              <a:t>meglitinide</a:t>
            </a:r>
            <a:r>
              <a:rPr lang="en-US" dirty="0">
                <a:solidFill>
                  <a:schemeClr val="tx1">
                    <a:lumMod val="95000"/>
                    <a:lumOff val="5000"/>
                  </a:schemeClr>
                </a:solidFill>
                <a:latin typeface="StoneSerif"/>
              </a:rPr>
              <a:t> family</a:t>
            </a:r>
          </a:p>
          <a:p>
            <a:pPr marL="0" indent="0" algn="l">
              <a:buNone/>
            </a:pPr>
            <a:r>
              <a:rPr lang="en-US" dirty="0">
                <a:solidFill>
                  <a:schemeClr val="tx1">
                    <a:lumMod val="95000"/>
                    <a:lumOff val="5000"/>
                  </a:schemeClr>
                </a:solidFill>
                <a:latin typeface="StoneSerif"/>
              </a:rPr>
              <a:t>of insulin </a:t>
            </a:r>
            <a:r>
              <a:rPr lang="en-US" dirty="0" err="1">
                <a:solidFill>
                  <a:schemeClr val="tx1">
                    <a:lumMod val="95000"/>
                    <a:lumOff val="5000"/>
                  </a:schemeClr>
                </a:solidFill>
                <a:latin typeface="StoneSerif"/>
              </a:rPr>
              <a:t>secretagogues</a:t>
            </a:r>
            <a:r>
              <a:rPr lang="en-US" dirty="0">
                <a:solidFill>
                  <a:schemeClr val="tx1">
                    <a:lumMod val="95000"/>
                    <a:lumOff val="5000"/>
                  </a:schemeClr>
                </a:solidFill>
                <a:latin typeface="StoneSerif"/>
              </a:rPr>
              <a:t>, distinct from the sulfonylureas. It</a:t>
            </a:r>
          </a:p>
          <a:p>
            <a:pPr marL="0" indent="0" algn="l">
              <a:buNone/>
            </a:pPr>
            <a:r>
              <a:rPr lang="en-US" dirty="0">
                <a:solidFill>
                  <a:schemeClr val="tx1">
                    <a:lumMod val="95000"/>
                    <a:lumOff val="5000"/>
                  </a:schemeClr>
                </a:solidFill>
                <a:latin typeface="StoneSerif"/>
              </a:rPr>
              <a:t>has a short half-life and a distinct SUR1 binding site. As a</a:t>
            </a:r>
          </a:p>
          <a:p>
            <a:pPr marL="0" indent="0" algn="l">
              <a:buNone/>
            </a:pPr>
            <a:r>
              <a:rPr lang="en-US" dirty="0">
                <a:solidFill>
                  <a:schemeClr val="tx1">
                    <a:lumMod val="95000"/>
                    <a:lumOff val="5000"/>
                  </a:schemeClr>
                </a:solidFill>
                <a:latin typeface="StoneSerif"/>
              </a:rPr>
              <a:t>result of more rapid absorption, it produces a generally</a:t>
            </a:r>
          </a:p>
          <a:p>
            <a:pPr marL="0" indent="0" algn="l">
              <a:buNone/>
            </a:pPr>
            <a:r>
              <a:rPr lang="en-US" dirty="0">
                <a:solidFill>
                  <a:schemeClr val="tx1">
                    <a:lumMod val="95000"/>
                    <a:lumOff val="5000"/>
                  </a:schemeClr>
                </a:solidFill>
                <a:latin typeface="StoneSerif"/>
              </a:rPr>
              <a:t>faster and briefer stimulus to insulin </a:t>
            </a:r>
            <a:r>
              <a:rPr lang="en-US" dirty="0" smtClean="0">
                <a:solidFill>
                  <a:schemeClr val="tx1">
                    <a:lumMod val="95000"/>
                    <a:lumOff val="5000"/>
                  </a:schemeClr>
                </a:solidFill>
                <a:latin typeface="StoneSerif"/>
              </a:rPr>
              <a:t>secretion.</a:t>
            </a:r>
            <a:endParaRPr lang="fa-IR" dirty="0">
              <a:solidFill>
                <a:schemeClr val="tx1">
                  <a:lumMod val="95000"/>
                  <a:lumOff val="5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97152"/>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945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Repaglinide</a:t>
            </a:r>
            <a:endParaRPr lang="fa-IR" dirty="0">
              <a:solidFill>
                <a:srgbClr val="FF0000"/>
              </a:solidFill>
            </a:endParaRPr>
          </a:p>
        </p:txBody>
      </p:sp>
      <p:sp>
        <p:nvSpPr>
          <p:cNvPr id="3" name="Content Placeholder 2"/>
          <p:cNvSpPr>
            <a:spLocks noGrp="1"/>
          </p:cNvSpPr>
          <p:nvPr>
            <p:ph idx="1"/>
          </p:nvPr>
        </p:nvSpPr>
        <p:spPr>
          <a:xfrm>
            <a:off x="395536" y="2132856"/>
            <a:ext cx="8229600" cy="4525963"/>
          </a:xfrm>
        </p:spPr>
        <p:txBody>
          <a:bodyPr>
            <a:normAutofit/>
          </a:bodyPr>
          <a:lstStyle/>
          <a:p>
            <a:pPr marL="0" indent="0" algn="ctr" rtl="0">
              <a:buNone/>
            </a:pPr>
            <a:r>
              <a:rPr lang="en-US" sz="3200" b="1" dirty="0">
                <a:solidFill>
                  <a:schemeClr val="tx1">
                    <a:lumMod val="95000"/>
                    <a:lumOff val="5000"/>
                  </a:schemeClr>
                </a:solidFill>
              </a:rPr>
              <a:t>it is typically taken with each meal and provides </a:t>
            </a:r>
            <a:r>
              <a:rPr lang="en-US" sz="3200" b="1" dirty="0" smtClean="0">
                <a:solidFill>
                  <a:srgbClr val="0070C0"/>
                </a:solidFill>
              </a:rPr>
              <a:t>better postprandial </a:t>
            </a:r>
            <a:r>
              <a:rPr lang="en-US" sz="3200" b="1" dirty="0">
                <a:solidFill>
                  <a:srgbClr val="0070C0"/>
                </a:solidFill>
              </a:rPr>
              <a:t>control </a:t>
            </a:r>
            <a:r>
              <a:rPr lang="en-US" sz="3200" b="1" dirty="0">
                <a:solidFill>
                  <a:schemeClr val="tx1">
                    <a:lumMod val="95000"/>
                    <a:lumOff val="5000"/>
                  </a:schemeClr>
                </a:solidFill>
              </a:rPr>
              <a:t>and generally </a:t>
            </a:r>
            <a:r>
              <a:rPr lang="en-US" sz="3200" b="1" dirty="0">
                <a:solidFill>
                  <a:srgbClr val="0070C0"/>
                </a:solidFill>
              </a:rPr>
              <a:t>less hypoglycemia </a:t>
            </a:r>
            <a:r>
              <a:rPr lang="en-US" sz="3200" b="1" dirty="0" smtClean="0">
                <a:solidFill>
                  <a:schemeClr val="tx1">
                    <a:lumMod val="95000"/>
                    <a:lumOff val="5000"/>
                  </a:schemeClr>
                </a:solidFill>
              </a:rPr>
              <a:t>and weight </a:t>
            </a:r>
            <a:r>
              <a:rPr lang="en-US" sz="3200" b="1" dirty="0">
                <a:solidFill>
                  <a:schemeClr val="tx1">
                    <a:lumMod val="95000"/>
                    <a:lumOff val="5000"/>
                  </a:schemeClr>
                </a:solidFill>
              </a:rPr>
              <a:t>gain than glyburide</a:t>
            </a:r>
            <a:endParaRPr lang="fa-IR" sz="3200" b="1" dirty="0">
              <a:solidFill>
                <a:schemeClr val="tx1">
                  <a:lumMod val="95000"/>
                  <a:lumOff val="5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6510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438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Repaglinide</a:t>
            </a:r>
            <a:endParaRPr lang="fa-IR" dirty="0">
              <a:solidFill>
                <a:srgbClr val="FF0000"/>
              </a:solidFill>
            </a:endParaRPr>
          </a:p>
        </p:txBody>
      </p:sp>
      <p:sp>
        <p:nvSpPr>
          <p:cNvPr id="3" name="Content Placeholder 2"/>
          <p:cNvSpPr>
            <a:spLocks noGrp="1"/>
          </p:cNvSpPr>
          <p:nvPr>
            <p:ph idx="1"/>
          </p:nvPr>
        </p:nvSpPr>
        <p:spPr>
          <a:xfrm>
            <a:off x="467544" y="1556792"/>
            <a:ext cx="8229600" cy="4525963"/>
          </a:xfrm>
        </p:spPr>
        <p:txBody>
          <a:bodyPr>
            <a:normAutofit/>
          </a:bodyPr>
          <a:lstStyle/>
          <a:p>
            <a:pPr marL="0" indent="0" algn="ctr" rtl="0">
              <a:buNone/>
            </a:pPr>
            <a:r>
              <a:rPr lang="en-US" sz="3600" dirty="0" err="1">
                <a:solidFill>
                  <a:schemeClr val="bg2">
                    <a:lumMod val="10000"/>
                  </a:schemeClr>
                </a:solidFill>
                <a:latin typeface="StoneSerif"/>
              </a:rPr>
              <a:t>Repaglinide</a:t>
            </a:r>
            <a:r>
              <a:rPr lang="en-US" sz="3600" dirty="0">
                <a:solidFill>
                  <a:schemeClr val="bg2">
                    <a:lumMod val="10000"/>
                  </a:schemeClr>
                </a:solidFill>
                <a:latin typeface="StoneSerif"/>
              </a:rPr>
              <a:t> does seem to have</a:t>
            </a:r>
          </a:p>
          <a:p>
            <a:pPr marL="0" indent="0" algn="ctr" rtl="0">
              <a:buNone/>
            </a:pPr>
            <a:r>
              <a:rPr lang="en-US" sz="3600" dirty="0">
                <a:solidFill>
                  <a:schemeClr val="bg2">
                    <a:lumMod val="10000"/>
                  </a:schemeClr>
                </a:solidFill>
                <a:latin typeface="StoneSerif"/>
              </a:rPr>
              <a:t>a long residence time on the SUR1 and a prolonged </a:t>
            </a:r>
            <a:r>
              <a:rPr lang="en-US" sz="3600" dirty="0" smtClean="0">
                <a:solidFill>
                  <a:schemeClr val="bg2">
                    <a:lumMod val="10000"/>
                  </a:schemeClr>
                </a:solidFill>
                <a:latin typeface="StoneSerif"/>
              </a:rPr>
              <a:t>effect on </a:t>
            </a:r>
            <a:r>
              <a:rPr lang="en-US" sz="3600" dirty="0">
                <a:solidFill>
                  <a:schemeClr val="bg2">
                    <a:lumMod val="10000"/>
                  </a:schemeClr>
                </a:solidFill>
                <a:latin typeface="StoneSerif"/>
              </a:rPr>
              <a:t>FPG, even though its pharmacologic half-life is </a:t>
            </a:r>
            <a:r>
              <a:rPr lang="en-US" sz="3600" dirty="0" smtClean="0">
                <a:solidFill>
                  <a:schemeClr val="bg2">
                    <a:lumMod val="10000"/>
                  </a:schemeClr>
                </a:solidFill>
                <a:latin typeface="StoneSerif"/>
              </a:rPr>
              <a:t>quite short</a:t>
            </a:r>
            <a:r>
              <a:rPr lang="en-US" sz="3600" dirty="0">
                <a:solidFill>
                  <a:schemeClr val="bg2">
                    <a:lumMod val="10000"/>
                  </a:schemeClr>
                </a:solidFill>
                <a:latin typeface="StoneSerif"/>
              </a:rPr>
              <a:t>.</a:t>
            </a:r>
            <a:endParaRPr lang="fa-IR" sz="3600" dirty="0">
              <a:solidFill>
                <a:schemeClr val="bg2">
                  <a:lumMod val="1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2514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835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Repaglinide</a:t>
            </a:r>
            <a:endParaRPr lang="fa-IR" dirty="0"/>
          </a:p>
        </p:txBody>
      </p:sp>
      <p:sp>
        <p:nvSpPr>
          <p:cNvPr id="3" name="Content Placeholder 2"/>
          <p:cNvSpPr>
            <a:spLocks noGrp="1"/>
          </p:cNvSpPr>
          <p:nvPr>
            <p:ph idx="1"/>
          </p:nvPr>
        </p:nvSpPr>
        <p:spPr>
          <a:xfrm>
            <a:off x="683568" y="2276872"/>
            <a:ext cx="8229600" cy="4525963"/>
          </a:xfrm>
        </p:spPr>
        <p:txBody>
          <a:bodyPr/>
          <a:lstStyle/>
          <a:p>
            <a:pPr marL="0" indent="0" algn="l">
              <a:buNone/>
            </a:pPr>
            <a:r>
              <a:rPr lang="en-US" dirty="0" err="1">
                <a:solidFill>
                  <a:schemeClr val="bg2">
                    <a:lumMod val="10000"/>
                  </a:schemeClr>
                </a:solidFill>
                <a:latin typeface="StoneSerif"/>
              </a:rPr>
              <a:t>Repaglinide</a:t>
            </a:r>
            <a:r>
              <a:rPr lang="en-US" dirty="0">
                <a:solidFill>
                  <a:schemeClr val="bg2">
                    <a:lumMod val="10000"/>
                  </a:schemeClr>
                </a:solidFill>
                <a:latin typeface="StoneSerif"/>
              </a:rPr>
              <a:t> is available in 0.5-, 1-, and 2-mg tablets.</a:t>
            </a:r>
          </a:p>
          <a:p>
            <a:pPr marL="0" indent="0" algn="l">
              <a:buNone/>
            </a:pPr>
            <a:r>
              <a:rPr lang="en-US" dirty="0">
                <a:solidFill>
                  <a:schemeClr val="bg2">
                    <a:lumMod val="10000"/>
                  </a:schemeClr>
                </a:solidFill>
                <a:latin typeface="StoneSerif"/>
              </a:rPr>
              <a:t>The maximum dose is 4 mg with each meal</a:t>
            </a:r>
            <a:r>
              <a:rPr lang="en-US" dirty="0" smtClean="0">
                <a:solidFill>
                  <a:schemeClr val="bg2">
                    <a:lumMod val="10000"/>
                  </a:schemeClr>
                </a:solidFill>
                <a:latin typeface="StoneSerif"/>
              </a:rPr>
              <a:t>.</a:t>
            </a:r>
          </a:p>
          <a:p>
            <a:pPr marL="0" indent="0" algn="l">
              <a:buNone/>
            </a:pPr>
            <a:endParaRPr lang="fa-IR" dirty="0" smtClean="0">
              <a:solidFill>
                <a:schemeClr val="bg2">
                  <a:lumMod val="10000"/>
                </a:schemeClr>
              </a:solidFill>
              <a:latin typeface="StoneSerif"/>
            </a:endParaRPr>
          </a:p>
          <a:p>
            <a:pPr marL="0" indent="0" algn="r" rtl="0">
              <a:buNone/>
            </a:pPr>
            <a:r>
              <a:rPr lang="en-US" dirty="0" smtClean="0">
                <a:solidFill>
                  <a:schemeClr val="bg2">
                    <a:lumMod val="10000"/>
                  </a:schemeClr>
                </a:solidFill>
                <a:latin typeface="StoneSerif"/>
              </a:rPr>
              <a:t> </a:t>
            </a:r>
            <a:r>
              <a:rPr lang="en-US" dirty="0">
                <a:solidFill>
                  <a:schemeClr val="bg2">
                    <a:lumMod val="10000"/>
                  </a:schemeClr>
                </a:solidFill>
                <a:latin typeface="StoneSerif"/>
              </a:rPr>
              <a:t>As with </a:t>
            </a:r>
            <a:r>
              <a:rPr lang="en-US" dirty="0" smtClean="0">
                <a:solidFill>
                  <a:schemeClr val="bg2">
                    <a:lumMod val="10000"/>
                  </a:schemeClr>
                </a:solidFill>
                <a:latin typeface="StoneSerif"/>
              </a:rPr>
              <a:t>the sulfonylureas</a:t>
            </a:r>
            <a:r>
              <a:rPr lang="en-US" dirty="0">
                <a:solidFill>
                  <a:schemeClr val="bg2">
                    <a:lumMod val="10000"/>
                  </a:schemeClr>
                </a:solidFill>
                <a:latin typeface="StoneSerif"/>
              </a:rPr>
              <a:t>, there is only a modest </a:t>
            </a:r>
            <a:r>
              <a:rPr lang="en-US" dirty="0" smtClean="0">
                <a:solidFill>
                  <a:schemeClr val="bg2">
                    <a:lumMod val="10000"/>
                  </a:schemeClr>
                </a:solidFill>
                <a:latin typeface="StoneSerif"/>
              </a:rPr>
              <a:t>glucose-</a:t>
            </a:r>
          </a:p>
          <a:p>
            <a:pPr marL="0" indent="0" algn="r" rtl="0">
              <a:buNone/>
            </a:pPr>
            <a:r>
              <a:rPr lang="en-US" dirty="0" smtClean="0">
                <a:solidFill>
                  <a:schemeClr val="bg2">
                    <a:lumMod val="10000"/>
                  </a:schemeClr>
                </a:solidFill>
                <a:latin typeface="StoneSerif"/>
              </a:rPr>
              <a:t>lowering advantage </a:t>
            </a:r>
            <a:r>
              <a:rPr lang="en-US" dirty="0">
                <a:solidFill>
                  <a:schemeClr val="bg2">
                    <a:lumMod val="10000"/>
                  </a:schemeClr>
                </a:solidFill>
                <a:latin typeface="StoneSerif"/>
              </a:rPr>
              <a:t>of high doses compared with </a:t>
            </a:r>
            <a:r>
              <a:rPr lang="en-US" dirty="0" smtClean="0">
                <a:solidFill>
                  <a:schemeClr val="bg2">
                    <a:lumMod val="10000"/>
                  </a:schemeClr>
                </a:solidFill>
                <a:latin typeface="StoneSerif"/>
              </a:rPr>
              <a:t>moderate</a:t>
            </a:r>
          </a:p>
          <a:p>
            <a:pPr marL="0" indent="0" algn="l">
              <a:buNone/>
            </a:pPr>
            <a:r>
              <a:rPr lang="en-US" dirty="0" smtClean="0">
                <a:solidFill>
                  <a:schemeClr val="bg2">
                    <a:lumMod val="10000"/>
                  </a:schemeClr>
                </a:solidFill>
                <a:latin typeface="StoneSerif"/>
              </a:rPr>
              <a:t> </a:t>
            </a:r>
            <a:r>
              <a:rPr lang="en-US" dirty="0">
                <a:solidFill>
                  <a:schemeClr val="bg2">
                    <a:lumMod val="10000"/>
                  </a:schemeClr>
                </a:solidFill>
                <a:latin typeface="StoneSerif"/>
              </a:rPr>
              <a:t>doses </a:t>
            </a:r>
            <a:r>
              <a:rPr lang="en-US" dirty="0" smtClean="0">
                <a:solidFill>
                  <a:schemeClr val="bg2">
                    <a:lumMod val="10000"/>
                  </a:schemeClr>
                </a:solidFill>
                <a:latin typeface="StoneSerif"/>
              </a:rPr>
              <a:t>of </a:t>
            </a:r>
            <a:r>
              <a:rPr lang="en-US" dirty="0" err="1" smtClean="0">
                <a:solidFill>
                  <a:schemeClr val="bg2">
                    <a:lumMod val="10000"/>
                  </a:schemeClr>
                </a:solidFill>
                <a:latin typeface="StoneSerif"/>
              </a:rPr>
              <a:t>repaglinide</a:t>
            </a:r>
            <a:endParaRPr lang="fa-IR" dirty="0">
              <a:solidFill>
                <a:schemeClr val="bg2">
                  <a:lumMod val="10000"/>
                </a:schemeClr>
              </a:solidFill>
            </a:endParaRPr>
          </a:p>
        </p:txBody>
      </p:sp>
    </p:spTree>
    <p:extLst>
      <p:ext uri="{BB962C8B-B14F-4D97-AF65-F5344CB8AC3E}">
        <p14:creationId xmlns:p14="http://schemas.microsoft.com/office/powerpoint/2010/main" val="4138781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Repaglinide</a:t>
            </a:r>
            <a:endParaRPr lang="fa-IR" dirty="0"/>
          </a:p>
        </p:txBody>
      </p:sp>
      <p:sp>
        <p:nvSpPr>
          <p:cNvPr id="3" name="Content Placeholder 2"/>
          <p:cNvSpPr>
            <a:spLocks noGrp="1"/>
          </p:cNvSpPr>
          <p:nvPr>
            <p:ph idx="1"/>
          </p:nvPr>
        </p:nvSpPr>
        <p:spPr>
          <a:xfrm>
            <a:off x="683568" y="2780928"/>
            <a:ext cx="8229600" cy="4525963"/>
          </a:xfrm>
        </p:spPr>
        <p:txBody>
          <a:bodyPr/>
          <a:lstStyle/>
          <a:p>
            <a:pPr algn="l" rtl="0"/>
            <a:r>
              <a:rPr lang="en-US" dirty="0" smtClean="0">
                <a:solidFill>
                  <a:schemeClr val="bg2">
                    <a:lumMod val="10000"/>
                  </a:schemeClr>
                </a:solidFill>
              </a:rPr>
              <a:t>Is principally metabolized by the liver , with less than 10 percent </a:t>
            </a:r>
            <a:r>
              <a:rPr lang="en-US" dirty="0" err="1" smtClean="0">
                <a:solidFill>
                  <a:schemeClr val="bg2">
                    <a:lumMod val="10000"/>
                  </a:schemeClr>
                </a:solidFill>
              </a:rPr>
              <a:t>renally</a:t>
            </a:r>
            <a:r>
              <a:rPr lang="en-US" dirty="0" smtClean="0">
                <a:solidFill>
                  <a:schemeClr val="bg2">
                    <a:lumMod val="10000"/>
                  </a:schemeClr>
                </a:solidFill>
              </a:rPr>
              <a:t> excreted. Dose adjustment with this agent do not appear to be necessary in patients with renal insufficiency.</a:t>
            </a: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smtClean="0">
              <a:solidFill>
                <a:schemeClr val="bg2">
                  <a:lumMod val="10000"/>
                </a:schemeClr>
              </a:solidFill>
            </a:endParaRPr>
          </a:p>
          <a:p>
            <a:pPr algn="l" rtl="0"/>
            <a:r>
              <a:rPr lang="en-US" sz="1800" dirty="0" smtClean="0">
                <a:solidFill>
                  <a:srgbClr val="0070C0"/>
                </a:solidFill>
              </a:rPr>
              <a:t>Up </a:t>
            </a:r>
            <a:r>
              <a:rPr lang="en-US" sz="1800" dirty="0">
                <a:solidFill>
                  <a:srgbClr val="0070C0"/>
                </a:solidFill>
              </a:rPr>
              <a:t>T</a:t>
            </a:r>
            <a:r>
              <a:rPr lang="en-US" sz="1800" dirty="0" smtClean="0">
                <a:solidFill>
                  <a:srgbClr val="0070C0"/>
                </a:solidFill>
              </a:rPr>
              <a:t>o Date 2015</a:t>
            </a:r>
            <a:endParaRPr lang="fa-IR" sz="1800" dirty="0">
              <a:solidFill>
                <a:srgbClr val="0070C0"/>
              </a:solidFill>
            </a:endParaRPr>
          </a:p>
        </p:txBody>
      </p:sp>
    </p:spTree>
    <p:extLst>
      <p:ext uri="{BB962C8B-B14F-4D97-AF65-F5344CB8AC3E}">
        <p14:creationId xmlns:p14="http://schemas.microsoft.com/office/powerpoint/2010/main" val="116724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980728"/>
            <a:ext cx="8712969" cy="464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793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Nateglinide</a:t>
            </a:r>
            <a:endParaRPr lang="fa-IR" dirty="0">
              <a:solidFill>
                <a:srgbClr val="FF0000"/>
              </a:solidFill>
            </a:endParaRPr>
          </a:p>
        </p:txBody>
      </p:sp>
      <p:sp>
        <p:nvSpPr>
          <p:cNvPr id="3" name="Content Placeholder 2"/>
          <p:cNvSpPr>
            <a:spLocks noGrp="1"/>
          </p:cNvSpPr>
          <p:nvPr>
            <p:ph idx="1"/>
          </p:nvPr>
        </p:nvSpPr>
        <p:spPr>
          <a:xfrm>
            <a:off x="467544" y="1988840"/>
            <a:ext cx="8507288" cy="4525963"/>
          </a:xfrm>
        </p:spPr>
        <p:txBody>
          <a:bodyPr>
            <a:normAutofit/>
          </a:bodyPr>
          <a:lstStyle/>
          <a:p>
            <a:pPr marL="0" indent="0" algn="ctr" rtl="0">
              <a:buNone/>
            </a:pPr>
            <a:r>
              <a:rPr lang="en-US" sz="4000" dirty="0" smtClean="0">
                <a:solidFill>
                  <a:schemeClr val="tx1">
                    <a:lumMod val="95000"/>
                    <a:lumOff val="5000"/>
                  </a:schemeClr>
                </a:solidFill>
              </a:rPr>
              <a:t>It is </a:t>
            </a:r>
            <a:r>
              <a:rPr lang="en-US" sz="4000" dirty="0">
                <a:solidFill>
                  <a:schemeClr val="tx1">
                    <a:lumMod val="95000"/>
                    <a:lumOff val="5000"/>
                  </a:schemeClr>
                </a:solidFill>
              </a:rPr>
              <a:t>a derivative </a:t>
            </a:r>
            <a:r>
              <a:rPr lang="en-US" sz="4000" dirty="0" smtClean="0">
                <a:solidFill>
                  <a:schemeClr val="tx1">
                    <a:lumMod val="95000"/>
                    <a:lumOff val="5000"/>
                  </a:schemeClr>
                </a:solidFill>
              </a:rPr>
              <a:t>of phenylalanine </a:t>
            </a:r>
            <a:r>
              <a:rPr lang="en-US" sz="4000" dirty="0">
                <a:solidFill>
                  <a:schemeClr val="tx1">
                    <a:lumMod val="95000"/>
                    <a:lumOff val="5000"/>
                  </a:schemeClr>
                </a:solidFill>
              </a:rPr>
              <a:t>and is </a:t>
            </a:r>
            <a:r>
              <a:rPr lang="en-US" sz="4000" dirty="0" smtClean="0">
                <a:solidFill>
                  <a:schemeClr val="tx1">
                    <a:lumMod val="95000"/>
                    <a:lumOff val="5000"/>
                  </a:schemeClr>
                </a:solidFill>
              </a:rPr>
              <a:t>structurally distinct </a:t>
            </a:r>
            <a:r>
              <a:rPr lang="en-US" sz="4000" dirty="0">
                <a:solidFill>
                  <a:schemeClr val="tx1">
                    <a:lumMod val="95000"/>
                    <a:lumOff val="5000"/>
                  </a:schemeClr>
                </a:solidFill>
              </a:rPr>
              <a:t>from both sulfonylureas and the </a:t>
            </a:r>
            <a:endParaRPr lang="en-US" sz="4000" dirty="0" smtClean="0">
              <a:solidFill>
                <a:schemeClr val="tx1">
                  <a:lumMod val="95000"/>
                  <a:lumOff val="5000"/>
                </a:schemeClr>
              </a:solidFill>
            </a:endParaRPr>
          </a:p>
          <a:p>
            <a:pPr marL="0" indent="0" algn="ctr" rtl="0">
              <a:buNone/>
            </a:pPr>
            <a:r>
              <a:rPr lang="en-US" sz="4000" dirty="0" err="1" smtClean="0">
                <a:solidFill>
                  <a:schemeClr val="tx1">
                    <a:lumMod val="95000"/>
                    <a:lumOff val="5000"/>
                  </a:schemeClr>
                </a:solidFill>
              </a:rPr>
              <a:t>meglitinides</a:t>
            </a:r>
            <a:r>
              <a:rPr lang="en-US" sz="4000" dirty="0">
                <a:solidFill>
                  <a:schemeClr val="tx1">
                    <a:lumMod val="95000"/>
                    <a:lumOff val="5000"/>
                  </a:schemeClr>
                </a:solidFill>
              </a:rPr>
              <a:t>.</a:t>
            </a:r>
            <a:endParaRPr lang="fa-IR" sz="4000" dirty="0">
              <a:solidFill>
                <a:schemeClr val="tx1">
                  <a:lumMod val="95000"/>
                  <a:lumOff val="5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157192"/>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548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Nateglinide</a:t>
            </a:r>
            <a:endParaRPr lang="fa-IR" dirty="0">
              <a:solidFill>
                <a:srgbClr val="FF0000"/>
              </a:solidFill>
            </a:endParaRPr>
          </a:p>
        </p:txBody>
      </p:sp>
      <p:sp>
        <p:nvSpPr>
          <p:cNvPr id="3" name="Content Placeholder 2"/>
          <p:cNvSpPr>
            <a:spLocks noGrp="1"/>
          </p:cNvSpPr>
          <p:nvPr>
            <p:ph idx="1"/>
          </p:nvPr>
        </p:nvSpPr>
        <p:spPr>
          <a:xfrm>
            <a:off x="683568" y="2060848"/>
            <a:ext cx="8229600" cy="4525963"/>
          </a:xfrm>
        </p:spPr>
        <p:txBody>
          <a:bodyPr>
            <a:normAutofit/>
          </a:bodyPr>
          <a:lstStyle/>
          <a:p>
            <a:pPr marL="0" indent="0" algn="l" rtl="0">
              <a:buNone/>
            </a:pPr>
            <a:r>
              <a:rPr lang="en-US" sz="3200" b="1" dirty="0">
                <a:solidFill>
                  <a:schemeClr val="tx1">
                    <a:lumMod val="95000"/>
                    <a:lumOff val="5000"/>
                  </a:schemeClr>
                </a:solidFill>
              </a:rPr>
              <a:t>It has a quicker onset and a shorter duration </a:t>
            </a:r>
            <a:r>
              <a:rPr lang="en-US" sz="3200" b="1" dirty="0" smtClean="0">
                <a:solidFill>
                  <a:schemeClr val="tx1">
                    <a:lumMod val="95000"/>
                    <a:lumOff val="5000"/>
                  </a:schemeClr>
                </a:solidFill>
              </a:rPr>
              <a:t>of action </a:t>
            </a:r>
            <a:r>
              <a:rPr lang="en-US" sz="3200" b="1" dirty="0">
                <a:solidFill>
                  <a:schemeClr val="tx1">
                    <a:lumMod val="95000"/>
                    <a:lumOff val="5000"/>
                  </a:schemeClr>
                </a:solidFill>
              </a:rPr>
              <a:t>than </a:t>
            </a:r>
            <a:r>
              <a:rPr lang="en-US" sz="3200" b="1" dirty="0" err="1">
                <a:solidFill>
                  <a:schemeClr val="tx1">
                    <a:lumMod val="95000"/>
                    <a:lumOff val="5000"/>
                  </a:schemeClr>
                </a:solidFill>
              </a:rPr>
              <a:t>repaglinide</a:t>
            </a:r>
            <a:r>
              <a:rPr lang="en-US" sz="3200" b="1" dirty="0">
                <a:solidFill>
                  <a:schemeClr val="tx1">
                    <a:lumMod val="95000"/>
                    <a:lumOff val="5000"/>
                  </a:schemeClr>
                </a:solidFill>
              </a:rPr>
              <a:t>. </a:t>
            </a:r>
          </a:p>
          <a:p>
            <a:pPr marL="0" indent="0" algn="l" rtl="0">
              <a:buNone/>
            </a:pPr>
            <a:r>
              <a:rPr lang="en-US" sz="3200" b="1" dirty="0" smtClean="0">
                <a:solidFill>
                  <a:schemeClr val="tx1">
                    <a:lumMod val="95000"/>
                    <a:lumOff val="5000"/>
                  </a:schemeClr>
                </a:solidFill>
              </a:rPr>
              <a:t>As </a:t>
            </a:r>
            <a:r>
              <a:rPr lang="en-US" sz="3200" b="1" dirty="0">
                <a:solidFill>
                  <a:schemeClr val="tx1">
                    <a:lumMod val="95000"/>
                    <a:lumOff val="5000"/>
                  </a:schemeClr>
                </a:solidFill>
              </a:rPr>
              <a:t>a result, its effect in lowering postprandial </a:t>
            </a:r>
            <a:r>
              <a:rPr lang="en-US" sz="3200" b="1" dirty="0" smtClean="0">
                <a:solidFill>
                  <a:schemeClr val="tx1">
                    <a:lumMod val="95000"/>
                    <a:lumOff val="5000"/>
                  </a:schemeClr>
                </a:solidFill>
              </a:rPr>
              <a:t>glucose is </a:t>
            </a:r>
            <a:r>
              <a:rPr lang="en-US" sz="3200" b="1" dirty="0">
                <a:solidFill>
                  <a:schemeClr val="tx1">
                    <a:lumMod val="95000"/>
                    <a:lumOff val="5000"/>
                  </a:schemeClr>
                </a:solidFill>
              </a:rPr>
              <a:t>quite specific, and it has little effect in </a:t>
            </a:r>
            <a:r>
              <a:rPr lang="en-US" sz="3200" b="1" dirty="0" smtClean="0">
                <a:solidFill>
                  <a:schemeClr val="tx1">
                    <a:lumMod val="95000"/>
                    <a:lumOff val="5000"/>
                  </a:schemeClr>
                </a:solidFill>
              </a:rPr>
              <a:t>lowering FPG (less </a:t>
            </a:r>
            <a:r>
              <a:rPr lang="en-US" sz="3200" b="1" dirty="0" err="1" smtClean="0">
                <a:solidFill>
                  <a:schemeClr val="tx1">
                    <a:lumMod val="95000"/>
                    <a:lumOff val="5000"/>
                  </a:schemeClr>
                </a:solidFill>
              </a:rPr>
              <a:t>hypoglycemia,less</a:t>
            </a:r>
            <a:r>
              <a:rPr lang="en-US" sz="3200" b="1" dirty="0" smtClean="0">
                <a:solidFill>
                  <a:schemeClr val="tx1">
                    <a:lumMod val="95000"/>
                    <a:lumOff val="5000"/>
                  </a:schemeClr>
                </a:solidFill>
              </a:rPr>
              <a:t> glucose lowering)</a:t>
            </a:r>
            <a:endParaRPr lang="fa-IR" sz="3200" b="1" dirty="0">
              <a:solidFill>
                <a:schemeClr val="tx1">
                  <a:lumMod val="95000"/>
                  <a:lumOff val="5000"/>
                </a:scheme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44522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153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Nateglinide</a:t>
            </a:r>
            <a:endParaRPr lang="fa-IR" dirty="0">
              <a:solidFill>
                <a:srgbClr val="FF0000"/>
              </a:solidFill>
            </a:endParaRPr>
          </a:p>
        </p:txBody>
      </p:sp>
      <p:sp>
        <p:nvSpPr>
          <p:cNvPr id="3" name="Content Placeholder 2"/>
          <p:cNvSpPr>
            <a:spLocks noGrp="1"/>
          </p:cNvSpPr>
          <p:nvPr>
            <p:ph idx="1"/>
          </p:nvPr>
        </p:nvSpPr>
        <p:spPr>
          <a:xfrm>
            <a:off x="467544" y="1916832"/>
            <a:ext cx="8229600" cy="4525963"/>
          </a:xfrm>
        </p:spPr>
        <p:txBody>
          <a:bodyPr>
            <a:normAutofit/>
          </a:bodyPr>
          <a:lstStyle/>
          <a:p>
            <a:pPr marL="0" indent="0" algn="ctr" rtl="0">
              <a:buNone/>
            </a:pPr>
            <a:r>
              <a:rPr lang="en-US" sz="3200" b="1" dirty="0" err="1">
                <a:solidFill>
                  <a:schemeClr val="tx1">
                    <a:lumMod val="95000"/>
                    <a:lumOff val="5000"/>
                  </a:schemeClr>
                </a:solidFill>
              </a:rPr>
              <a:t>Nateglinide</a:t>
            </a:r>
            <a:r>
              <a:rPr lang="en-US" sz="3200" b="1" dirty="0">
                <a:solidFill>
                  <a:schemeClr val="tx1">
                    <a:lumMod val="95000"/>
                    <a:lumOff val="5000"/>
                  </a:schemeClr>
                </a:solidFill>
              </a:rPr>
              <a:t> is most appropriately used when FPG levels </a:t>
            </a:r>
            <a:r>
              <a:rPr lang="en-US" sz="3200" b="1" dirty="0" smtClean="0">
                <a:solidFill>
                  <a:schemeClr val="tx1">
                    <a:lumMod val="95000"/>
                    <a:lumOff val="5000"/>
                  </a:schemeClr>
                </a:solidFill>
              </a:rPr>
              <a:t>are modestly </a:t>
            </a:r>
            <a:r>
              <a:rPr lang="en-US" sz="3200" b="1" dirty="0">
                <a:solidFill>
                  <a:schemeClr val="tx1">
                    <a:lumMod val="95000"/>
                    <a:lumOff val="5000"/>
                  </a:schemeClr>
                </a:solidFill>
              </a:rPr>
              <a:t>elevated in early diabetes or in combination with</a:t>
            </a:r>
          </a:p>
          <a:p>
            <a:pPr marL="0" indent="0" algn="ctr" rtl="0">
              <a:buNone/>
            </a:pPr>
            <a:r>
              <a:rPr lang="en-US" sz="3200" b="1" dirty="0">
                <a:solidFill>
                  <a:schemeClr val="tx1">
                    <a:lumMod val="95000"/>
                    <a:lumOff val="5000"/>
                  </a:schemeClr>
                </a:solidFill>
              </a:rPr>
              <a:t>insulin sensitizers or long-acting evening insulin</a:t>
            </a:r>
            <a:endParaRPr lang="fa-IR" sz="3200" b="1" dirty="0">
              <a:solidFill>
                <a:schemeClr val="tx1">
                  <a:lumMod val="95000"/>
                  <a:lumOff val="5000"/>
                </a:schemeClr>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653136"/>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732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Nateglinide</a:t>
            </a:r>
            <a:endParaRPr lang="fa-IR" dirty="0">
              <a:solidFill>
                <a:srgbClr val="FF0000"/>
              </a:solidFill>
            </a:endParaRPr>
          </a:p>
        </p:txBody>
      </p:sp>
      <p:sp>
        <p:nvSpPr>
          <p:cNvPr id="3" name="Content Placeholder 2"/>
          <p:cNvSpPr>
            <a:spLocks noGrp="1"/>
          </p:cNvSpPr>
          <p:nvPr>
            <p:ph idx="1"/>
          </p:nvPr>
        </p:nvSpPr>
        <p:spPr/>
        <p:txBody>
          <a:bodyPr>
            <a:noAutofit/>
          </a:bodyPr>
          <a:lstStyle/>
          <a:p>
            <a:pPr marL="0" indent="0" algn="l" rtl="0">
              <a:buNone/>
            </a:pPr>
            <a:endParaRPr lang="en-US" sz="2800" b="1" dirty="0">
              <a:solidFill>
                <a:schemeClr val="tx1">
                  <a:lumMod val="95000"/>
                  <a:lumOff val="5000"/>
                </a:schemeClr>
              </a:solidFill>
            </a:endParaRPr>
          </a:p>
          <a:p>
            <a:pPr marL="0" indent="0" algn="l" rtl="0">
              <a:buNone/>
            </a:pPr>
            <a:r>
              <a:rPr lang="en-US" sz="2800" b="1" dirty="0" smtClean="0">
                <a:solidFill>
                  <a:schemeClr val="tx1">
                    <a:lumMod val="95000"/>
                    <a:lumOff val="5000"/>
                  </a:schemeClr>
                </a:solidFill>
              </a:rPr>
              <a:t>It is </a:t>
            </a:r>
            <a:r>
              <a:rPr lang="en-US" sz="2800" b="1" dirty="0">
                <a:solidFill>
                  <a:schemeClr val="tx1">
                    <a:lumMod val="95000"/>
                    <a:lumOff val="5000"/>
                  </a:schemeClr>
                </a:solidFill>
              </a:rPr>
              <a:t>available as 120-mg tablets and is taken </a:t>
            </a:r>
            <a:endParaRPr lang="en-US" sz="2800" b="1" dirty="0" smtClean="0">
              <a:solidFill>
                <a:schemeClr val="tx1">
                  <a:lumMod val="95000"/>
                  <a:lumOff val="5000"/>
                </a:schemeClr>
              </a:solidFill>
            </a:endParaRPr>
          </a:p>
          <a:p>
            <a:pPr marL="0" indent="0" algn="l" rtl="0">
              <a:buNone/>
            </a:pPr>
            <a:r>
              <a:rPr lang="en-US" sz="2800" b="1" dirty="0" smtClean="0">
                <a:solidFill>
                  <a:schemeClr val="tx1">
                    <a:lumMod val="95000"/>
                    <a:lumOff val="5000"/>
                  </a:schemeClr>
                </a:solidFill>
              </a:rPr>
              <a:t>with each meal .</a:t>
            </a:r>
          </a:p>
          <a:p>
            <a:pPr marL="0" indent="0" algn="l" rtl="0">
              <a:buNone/>
            </a:pPr>
            <a:endParaRPr lang="en-US" sz="2800" b="1" dirty="0">
              <a:solidFill>
                <a:schemeClr val="tx1">
                  <a:lumMod val="95000"/>
                  <a:lumOff val="5000"/>
                </a:schemeClr>
              </a:solidFill>
            </a:endParaRPr>
          </a:p>
          <a:p>
            <a:pPr marL="0" indent="0" algn="l" rtl="0">
              <a:buNone/>
            </a:pPr>
            <a:r>
              <a:rPr lang="en-US" sz="2800" b="1" dirty="0" smtClean="0">
                <a:solidFill>
                  <a:schemeClr val="tx1">
                    <a:lumMod val="95000"/>
                    <a:lumOff val="5000"/>
                  </a:schemeClr>
                </a:solidFill>
              </a:rPr>
              <a:t>A 60 mg tablet is available but is not generally</a:t>
            </a:r>
          </a:p>
          <a:p>
            <a:pPr marL="0" indent="0" algn="l" rtl="0">
              <a:buNone/>
            </a:pPr>
            <a:r>
              <a:rPr lang="en-US" sz="2800" b="1" dirty="0" smtClean="0">
                <a:solidFill>
                  <a:schemeClr val="tx1">
                    <a:lumMod val="95000"/>
                    <a:lumOff val="5000"/>
                  </a:schemeClr>
                </a:solidFill>
              </a:rPr>
              <a:t> used except in patients with minimal hyperglycemia.</a:t>
            </a:r>
            <a:endParaRPr lang="fa-IR" sz="2800" b="1" dirty="0">
              <a:solidFill>
                <a:schemeClr val="tx1">
                  <a:lumMod val="95000"/>
                  <a:lumOff val="5000"/>
                </a:scheme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013176"/>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579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StoneSerif"/>
              </a:rPr>
              <a:t>Nateglinide</a:t>
            </a:r>
            <a:endParaRPr lang="fa-IR" dirty="0"/>
          </a:p>
        </p:txBody>
      </p:sp>
      <p:sp>
        <p:nvSpPr>
          <p:cNvPr id="3" name="Content Placeholder 2"/>
          <p:cNvSpPr>
            <a:spLocks noGrp="1"/>
          </p:cNvSpPr>
          <p:nvPr>
            <p:ph idx="1"/>
          </p:nvPr>
        </p:nvSpPr>
        <p:spPr>
          <a:xfrm>
            <a:off x="467544" y="2132856"/>
            <a:ext cx="8229600" cy="4525963"/>
          </a:xfrm>
        </p:spPr>
        <p:txBody>
          <a:bodyPr>
            <a:normAutofit/>
          </a:bodyPr>
          <a:lstStyle/>
          <a:p>
            <a:pPr algn="l" rtl="0"/>
            <a:r>
              <a:rPr lang="en-US" sz="2800" b="1" dirty="0" smtClean="0">
                <a:solidFill>
                  <a:schemeClr val="tx1">
                    <a:lumMod val="95000"/>
                    <a:lumOff val="5000"/>
                  </a:schemeClr>
                </a:solidFill>
              </a:rPr>
              <a:t>It is metabolized by </a:t>
            </a:r>
            <a:r>
              <a:rPr lang="en-US" sz="2800" b="1" dirty="0" err="1" smtClean="0">
                <a:solidFill>
                  <a:schemeClr val="tx1">
                    <a:lumMod val="95000"/>
                    <a:lumOff val="5000"/>
                  </a:schemeClr>
                </a:solidFill>
              </a:rPr>
              <a:t>liver,with</a:t>
            </a:r>
            <a:r>
              <a:rPr lang="en-US" sz="2800" b="1" dirty="0" smtClean="0">
                <a:solidFill>
                  <a:schemeClr val="tx1">
                    <a:lumMod val="95000"/>
                    <a:lumOff val="5000"/>
                  </a:schemeClr>
                </a:solidFill>
              </a:rPr>
              <a:t> renal excretion of active metabolites . With renal </a:t>
            </a:r>
            <a:r>
              <a:rPr lang="en-US" sz="2800" b="1" dirty="0" err="1" smtClean="0">
                <a:solidFill>
                  <a:schemeClr val="tx1">
                    <a:lumMod val="95000"/>
                    <a:lumOff val="5000"/>
                  </a:schemeClr>
                </a:solidFill>
              </a:rPr>
              <a:t>failure,the</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accumolation</a:t>
            </a:r>
            <a:r>
              <a:rPr lang="en-US" sz="2800" b="1" dirty="0" smtClean="0">
                <a:solidFill>
                  <a:schemeClr val="tx1">
                    <a:lumMod val="95000"/>
                    <a:lumOff val="5000"/>
                  </a:schemeClr>
                </a:solidFill>
              </a:rPr>
              <a:t> of active metabolites and hypoglycemia has </a:t>
            </a:r>
            <a:r>
              <a:rPr lang="en-US" sz="2800" b="1" dirty="0" err="1" smtClean="0">
                <a:solidFill>
                  <a:schemeClr val="tx1">
                    <a:lumMod val="95000"/>
                    <a:lumOff val="5000"/>
                  </a:schemeClr>
                </a:solidFill>
              </a:rPr>
              <a:t>occured</a:t>
            </a:r>
            <a:endParaRPr lang="fa-IR" sz="2800" b="1" dirty="0">
              <a:solidFill>
                <a:schemeClr val="tx1">
                  <a:lumMod val="95000"/>
                  <a:lumOff val="5000"/>
                </a:scheme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7" y="4221088"/>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7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11560" y="2132856"/>
            <a:ext cx="8229600" cy="4525963"/>
          </a:xfrm>
        </p:spPr>
        <p:txBody>
          <a:bodyPr>
            <a:normAutofit/>
          </a:bodyPr>
          <a:lstStyle/>
          <a:p>
            <a:pPr marL="0" indent="0" algn="ctr">
              <a:buNone/>
            </a:pPr>
            <a:r>
              <a:rPr lang="en-US" sz="3200" dirty="0">
                <a:solidFill>
                  <a:schemeClr val="tx1">
                    <a:lumMod val="95000"/>
                    <a:lumOff val="5000"/>
                  </a:schemeClr>
                </a:solidFill>
                <a:latin typeface="StoneSerif"/>
              </a:rPr>
              <a:t>Furthermore, </a:t>
            </a:r>
            <a:r>
              <a:rPr lang="en-US" sz="3200" dirty="0" smtClean="0">
                <a:solidFill>
                  <a:schemeClr val="tx1">
                    <a:lumMod val="95000"/>
                    <a:lumOff val="5000"/>
                  </a:schemeClr>
                </a:solidFill>
                <a:latin typeface="StoneSerif"/>
              </a:rPr>
              <a:t>these newer </a:t>
            </a:r>
            <a:r>
              <a:rPr lang="en-US" sz="3200" dirty="0">
                <a:solidFill>
                  <a:schemeClr val="tx1">
                    <a:lumMod val="95000"/>
                    <a:lumOff val="5000"/>
                  </a:schemeClr>
                </a:solidFill>
                <a:latin typeface="StoneSerif"/>
              </a:rPr>
              <a:t>agents demonstrate little binding to the vascular</a:t>
            </a:r>
          </a:p>
          <a:p>
            <a:pPr marL="0" indent="0" algn="ctr">
              <a:buNone/>
            </a:pPr>
            <a:r>
              <a:rPr lang="en-US" sz="3200" dirty="0">
                <a:solidFill>
                  <a:schemeClr val="tx1">
                    <a:lumMod val="95000"/>
                    <a:lumOff val="5000"/>
                  </a:schemeClr>
                </a:solidFill>
                <a:latin typeface="StoneSerif"/>
              </a:rPr>
              <a:t>smooth muscle and cardiac SUR2 receptors.</a:t>
            </a:r>
            <a:endParaRPr lang="fa-IR" sz="3200" dirty="0">
              <a:solidFill>
                <a:schemeClr val="tx1">
                  <a:lumMod val="95000"/>
                  <a:lumOff val="5000"/>
                </a:scheme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7" y="436510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797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611560" y="1916832"/>
            <a:ext cx="8229600" cy="4525963"/>
          </a:xfrm>
        </p:spPr>
        <p:txBody>
          <a:bodyPr>
            <a:normAutofit/>
          </a:bodyPr>
          <a:lstStyle/>
          <a:p>
            <a:pPr marL="0" indent="0" algn="l" rtl="0">
              <a:buNone/>
            </a:pPr>
            <a:r>
              <a:rPr lang="en-US" dirty="0">
                <a:solidFill>
                  <a:schemeClr val="tx1">
                    <a:lumMod val="95000"/>
                    <a:lumOff val="5000"/>
                  </a:schemeClr>
                </a:solidFill>
                <a:latin typeface="StoneSerif"/>
              </a:rPr>
              <a:t>However, </a:t>
            </a:r>
            <a:r>
              <a:rPr lang="en-US" dirty="0" smtClean="0">
                <a:solidFill>
                  <a:schemeClr val="tx1">
                    <a:lumMod val="95000"/>
                    <a:lumOff val="5000"/>
                  </a:schemeClr>
                </a:solidFill>
                <a:latin typeface="StoneSerif"/>
              </a:rPr>
              <a:t>the use </a:t>
            </a:r>
            <a:r>
              <a:rPr lang="en-US" dirty="0">
                <a:solidFill>
                  <a:schemeClr val="tx1">
                    <a:lumMod val="95000"/>
                    <a:lumOff val="5000"/>
                  </a:schemeClr>
                </a:solidFill>
                <a:latin typeface="StoneSerif"/>
              </a:rPr>
              <a:t>in the United States of these newer </a:t>
            </a:r>
            <a:r>
              <a:rPr lang="en-US" dirty="0" err="1">
                <a:solidFill>
                  <a:schemeClr val="tx1">
                    <a:lumMod val="95000"/>
                    <a:lumOff val="5000"/>
                  </a:schemeClr>
                </a:solidFill>
                <a:latin typeface="StoneSerif"/>
              </a:rPr>
              <a:t>glinide</a:t>
            </a:r>
            <a:r>
              <a:rPr lang="en-US" dirty="0">
                <a:solidFill>
                  <a:schemeClr val="tx1">
                    <a:lumMod val="95000"/>
                    <a:lumOff val="5000"/>
                  </a:schemeClr>
                </a:solidFill>
                <a:latin typeface="StoneSerif"/>
              </a:rPr>
              <a:t> agents </a:t>
            </a:r>
            <a:r>
              <a:rPr lang="en-US" dirty="0" smtClean="0">
                <a:solidFill>
                  <a:schemeClr val="tx1">
                    <a:lumMod val="95000"/>
                    <a:lumOff val="5000"/>
                  </a:schemeClr>
                </a:solidFill>
                <a:latin typeface="StoneSerif"/>
              </a:rPr>
              <a:t>has been </a:t>
            </a:r>
            <a:r>
              <a:rPr lang="en-US" dirty="0">
                <a:solidFill>
                  <a:schemeClr val="tx1">
                    <a:lumMod val="95000"/>
                    <a:lumOff val="5000"/>
                  </a:schemeClr>
                </a:solidFill>
                <a:latin typeface="StoneSerif"/>
              </a:rPr>
              <a:t>modest, in part because of the need </a:t>
            </a:r>
            <a:r>
              <a:rPr lang="en-US" dirty="0">
                <a:solidFill>
                  <a:srgbClr val="FF0000"/>
                </a:solidFill>
                <a:latin typeface="StoneSerif"/>
              </a:rPr>
              <a:t>for multiple </a:t>
            </a:r>
            <a:r>
              <a:rPr lang="en-US" dirty="0" smtClean="0">
                <a:solidFill>
                  <a:srgbClr val="FF0000"/>
                </a:solidFill>
                <a:latin typeface="StoneSerif"/>
              </a:rPr>
              <a:t>daily doses</a:t>
            </a:r>
            <a:r>
              <a:rPr lang="en-US" dirty="0">
                <a:solidFill>
                  <a:schemeClr val="tx1">
                    <a:lumMod val="95000"/>
                    <a:lumOff val="5000"/>
                  </a:schemeClr>
                </a:solidFill>
                <a:latin typeface="StoneSerif"/>
              </a:rPr>
              <a:t>, </a:t>
            </a:r>
            <a:r>
              <a:rPr lang="en-US" dirty="0">
                <a:solidFill>
                  <a:srgbClr val="FF0000"/>
                </a:solidFill>
                <a:latin typeface="StoneSerif"/>
              </a:rPr>
              <a:t>greater expense </a:t>
            </a:r>
            <a:r>
              <a:rPr lang="en-US" dirty="0">
                <a:solidFill>
                  <a:schemeClr val="tx1">
                    <a:lumMod val="95000"/>
                    <a:lumOff val="5000"/>
                  </a:schemeClr>
                </a:solidFill>
                <a:latin typeface="StoneSerif"/>
              </a:rPr>
              <a:t>than with sulfonylureas, and lack </a:t>
            </a:r>
            <a:r>
              <a:rPr lang="en-US" dirty="0" smtClean="0">
                <a:solidFill>
                  <a:schemeClr val="tx1">
                    <a:lumMod val="95000"/>
                    <a:lumOff val="5000"/>
                  </a:schemeClr>
                </a:solidFill>
                <a:latin typeface="StoneSerif"/>
              </a:rPr>
              <a:t>of head-to-head </a:t>
            </a:r>
            <a:r>
              <a:rPr lang="en-US" dirty="0">
                <a:solidFill>
                  <a:schemeClr val="tx1">
                    <a:lumMod val="95000"/>
                    <a:lumOff val="5000"/>
                  </a:schemeClr>
                </a:solidFill>
                <a:latin typeface="StoneSerif"/>
              </a:rPr>
              <a:t>comparative studies that demonstrate </a:t>
            </a:r>
            <a:r>
              <a:rPr lang="en-US" dirty="0" smtClean="0">
                <a:solidFill>
                  <a:schemeClr val="tx1">
                    <a:lumMod val="95000"/>
                    <a:lumOff val="5000"/>
                  </a:schemeClr>
                </a:solidFill>
                <a:latin typeface="StoneSerif"/>
              </a:rPr>
              <a:t>superiority over </a:t>
            </a:r>
            <a:r>
              <a:rPr lang="en-US" dirty="0">
                <a:solidFill>
                  <a:schemeClr val="tx1">
                    <a:lumMod val="95000"/>
                    <a:lumOff val="5000"/>
                  </a:schemeClr>
                </a:solidFill>
                <a:latin typeface="StoneSerif"/>
              </a:rPr>
              <a:t>newer sulfonylureas, which are already perceived</a:t>
            </a:r>
          </a:p>
          <a:p>
            <a:pPr marL="0" indent="0" algn="l" rtl="0">
              <a:buNone/>
            </a:pPr>
            <a:r>
              <a:rPr lang="en-US" dirty="0">
                <a:solidFill>
                  <a:schemeClr val="tx1">
                    <a:lumMod val="95000"/>
                    <a:lumOff val="5000"/>
                  </a:schemeClr>
                </a:solidFill>
                <a:latin typeface="StoneSerif"/>
              </a:rPr>
              <a:t>as having low potential for producing hypoglycemia</a:t>
            </a:r>
          </a:p>
          <a:p>
            <a:pPr marL="0" indent="0" algn="l" rtl="0">
              <a:buNone/>
            </a:pPr>
            <a:r>
              <a:rPr lang="en-US" dirty="0">
                <a:solidFill>
                  <a:schemeClr val="tx1">
                    <a:lumMod val="95000"/>
                    <a:lumOff val="5000"/>
                  </a:schemeClr>
                </a:solidFill>
                <a:latin typeface="StoneSerif"/>
              </a:rPr>
              <a:t>and weight gain.</a:t>
            </a:r>
            <a:endParaRPr lang="fa-IR" dirty="0">
              <a:solidFill>
                <a:schemeClr val="tx1">
                  <a:lumMod val="95000"/>
                  <a:lumOff val="5000"/>
                </a:scheme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869160"/>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822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Adverse effect</a:t>
            </a:r>
            <a:endParaRPr lang="fa-IR" dirty="0">
              <a:solidFill>
                <a:srgbClr val="FF0000"/>
              </a:solidFill>
            </a:endParaRPr>
          </a:p>
        </p:txBody>
      </p:sp>
      <p:sp>
        <p:nvSpPr>
          <p:cNvPr id="3" name="Content Placeholder 2"/>
          <p:cNvSpPr>
            <a:spLocks noGrp="1"/>
          </p:cNvSpPr>
          <p:nvPr>
            <p:ph idx="1"/>
          </p:nvPr>
        </p:nvSpPr>
        <p:spPr>
          <a:xfrm>
            <a:off x="2267744" y="2780928"/>
            <a:ext cx="8229600" cy="4525963"/>
          </a:xfrm>
        </p:spPr>
        <p:txBody>
          <a:bodyPr>
            <a:normAutofit/>
          </a:bodyPr>
          <a:lstStyle/>
          <a:p>
            <a:pPr marL="0" indent="0" algn="l" rtl="0">
              <a:buNone/>
            </a:pPr>
            <a:r>
              <a:rPr lang="en-US" sz="5400" dirty="0" smtClean="0">
                <a:solidFill>
                  <a:srgbClr val="180217"/>
                </a:solidFill>
              </a:rPr>
              <a:t>Hypoglycemia</a:t>
            </a:r>
            <a:endParaRPr lang="fa-IR" sz="5400" dirty="0">
              <a:solidFill>
                <a:srgbClr val="180217"/>
              </a:solidFill>
            </a:endParaRPr>
          </a:p>
        </p:txBody>
      </p:sp>
    </p:spTree>
    <p:extLst>
      <p:ext uri="{BB962C8B-B14F-4D97-AF65-F5344CB8AC3E}">
        <p14:creationId xmlns:p14="http://schemas.microsoft.com/office/powerpoint/2010/main" val="356488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3486787" y="-1209915"/>
            <a:ext cx="2664297" cy="963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229200"/>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860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7544" y="1916832"/>
            <a:ext cx="8229600" cy="4525963"/>
          </a:xfrm>
        </p:spPr>
        <p:txBody>
          <a:bodyPr>
            <a:normAutofit/>
          </a:bodyPr>
          <a:lstStyle/>
          <a:p>
            <a:pPr marL="0" indent="0" algn="ctr" rtl="0">
              <a:buNone/>
            </a:pPr>
            <a:r>
              <a:rPr lang="en-US" sz="6600" dirty="0" smtClean="0">
                <a:solidFill>
                  <a:srgbClr val="FF0000"/>
                </a:solidFill>
              </a:rPr>
              <a:t>Thank you for your attention</a:t>
            </a:r>
            <a:endParaRPr lang="fa-IR" sz="6600" dirty="0">
              <a:solidFill>
                <a:srgbClr val="FF0000"/>
              </a:solidFill>
            </a:endParaRPr>
          </a:p>
        </p:txBody>
      </p:sp>
    </p:spTree>
    <p:extLst>
      <p:ext uri="{BB962C8B-B14F-4D97-AF65-F5344CB8AC3E}">
        <p14:creationId xmlns:p14="http://schemas.microsoft.com/office/powerpoint/2010/main" val="181833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8229600" cy="396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3568" y="2420888"/>
            <a:ext cx="8229600" cy="4525963"/>
          </a:xfrm>
        </p:spPr>
        <p:txBody>
          <a:bodyPr>
            <a:normAutofit/>
          </a:bodyPr>
          <a:lstStyle/>
          <a:p>
            <a:pPr marL="0" indent="0" algn="ctr" rtl="0">
              <a:buNone/>
            </a:pPr>
            <a:r>
              <a:rPr lang="en-US" sz="5400" b="1" dirty="0">
                <a:solidFill>
                  <a:srgbClr val="B1063A"/>
                </a:solidFill>
                <a:latin typeface="TimesNewRomanPS-BoldMT"/>
              </a:rPr>
              <a:t>ORAL ANTIDIABETIC AGENTS</a:t>
            </a:r>
            <a:endParaRPr lang="fa-IR" sz="5400" dirty="0"/>
          </a:p>
        </p:txBody>
      </p:sp>
    </p:spTree>
    <p:extLst>
      <p:ext uri="{BB962C8B-B14F-4D97-AF65-F5344CB8AC3E}">
        <p14:creationId xmlns:p14="http://schemas.microsoft.com/office/powerpoint/2010/main" val="10545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611560" y="1844824"/>
            <a:ext cx="8229600" cy="4525963"/>
          </a:xfrm>
        </p:spPr>
        <p:txBody>
          <a:bodyPr>
            <a:normAutofit fontScale="85000" lnSpcReduction="10000"/>
          </a:bodyPr>
          <a:lstStyle/>
          <a:p>
            <a:pPr marL="0" indent="0" algn="l" rtl="0">
              <a:buNone/>
            </a:pPr>
            <a:r>
              <a:rPr lang="en-US" b="1" dirty="0">
                <a:solidFill>
                  <a:schemeClr val="tx1">
                    <a:lumMod val="95000"/>
                    <a:lumOff val="5000"/>
                  </a:schemeClr>
                </a:solidFill>
                <a:latin typeface="TimesNewRomanPSMT"/>
              </a:rPr>
              <a:t>Several categories of oral </a:t>
            </a:r>
            <a:r>
              <a:rPr lang="en-US" b="1" dirty="0" err="1">
                <a:solidFill>
                  <a:schemeClr val="tx1">
                    <a:lumMod val="95000"/>
                    <a:lumOff val="5000"/>
                  </a:schemeClr>
                </a:solidFill>
                <a:latin typeface="TimesNewRomanPSMT"/>
              </a:rPr>
              <a:t>antidiabetic</a:t>
            </a:r>
            <a:r>
              <a:rPr lang="en-US" b="1" dirty="0">
                <a:solidFill>
                  <a:schemeClr val="tx1">
                    <a:lumMod val="95000"/>
                    <a:lumOff val="5000"/>
                  </a:schemeClr>
                </a:solidFill>
                <a:latin typeface="TimesNewRomanPSMT"/>
              </a:rPr>
              <a:t> agents are now available </a:t>
            </a:r>
            <a:r>
              <a:rPr lang="en-US" b="1" dirty="0" smtClean="0">
                <a:solidFill>
                  <a:schemeClr val="tx1">
                    <a:lumMod val="95000"/>
                    <a:lumOff val="5000"/>
                  </a:schemeClr>
                </a:solidFill>
                <a:latin typeface="TimesNewRomanPSMT"/>
              </a:rPr>
              <a:t> for </a:t>
            </a:r>
            <a:r>
              <a:rPr lang="en-US" b="1" dirty="0">
                <a:solidFill>
                  <a:schemeClr val="tx1">
                    <a:lumMod val="95000"/>
                    <a:lumOff val="5000"/>
                  </a:schemeClr>
                </a:solidFill>
                <a:latin typeface="TimesNewRomanPSMT"/>
              </a:rPr>
              <a:t>the treatment of persons with type 2 diabetes</a:t>
            </a:r>
            <a:r>
              <a:rPr lang="en-US" b="1" dirty="0" smtClean="0">
                <a:solidFill>
                  <a:schemeClr val="tx1">
                    <a:lumMod val="95000"/>
                    <a:lumOff val="5000"/>
                  </a:schemeClr>
                </a:solidFill>
                <a:latin typeface="TimesNewRomanPSMT"/>
              </a:rPr>
              <a:t>:</a:t>
            </a:r>
          </a:p>
          <a:p>
            <a:pPr marL="0" indent="0" algn="l">
              <a:buNone/>
            </a:pPr>
            <a:r>
              <a:rPr lang="en-US" b="1" dirty="0" smtClean="0">
                <a:solidFill>
                  <a:schemeClr val="tx1">
                    <a:lumMod val="95000"/>
                    <a:lumOff val="5000"/>
                  </a:schemeClr>
                </a:solidFill>
                <a:latin typeface="TimesNewRomanPSMT"/>
              </a:rPr>
              <a:t> </a:t>
            </a:r>
            <a:r>
              <a:rPr lang="en-US" b="1" dirty="0">
                <a:solidFill>
                  <a:schemeClr val="tx1">
                    <a:lumMod val="95000"/>
                    <a:lumOff val="5000"/>
                  </a:schemeClr>
                </a:solidFill>
                <a:latin typeface="TimesNewRomanPSMT"/>
              </a:rPr>
              <a:t>(1) </a:t>
            </a:r>
            <a:r>
              <a:rPr lang="en-US" b="1" dirty="0" smtClean="0">
                <a:solidFill>
                  <a:schemeClr val="tx1">
                    <a:lumMod val="95000"/>
                    <a:lumOff val="5000"/>
                  </a:schemeClr>
                </a:solidFill>
                <a:latin typeface="TimesNewRomanPSMT"/>
              </a:rPr>
              <a:t>agents that </a:t>
            </a:r>
            <a:r>
              <a:rPr lang="en-US" b="1" dirty="0">
                <a:solidFill>
                  <a:schemeClr val="tx1">
                    <a:lumMod val="95000"/>
                    <a:lumOff val="5000"/>
                  </a:schemeClr>
                </a:solidFill>
                <a:latin typeface="TimesNewRomanPSMT"/>
              </a:rPr>
              <a:t>bind to the sulfonylurea receptor and stimulate insulin </a:t>
            </a:r>
            <a:r>
              <a:rPr lang="en-US" b="1" dirty="0" smtClean="0">
                <a:solidFill>
                  <a:schemeClr val="tx1">
                    <a:lumMod val="95000"/>
                    <a:lumOff val="5000"/>
                  </a:schemeClr>
                </a:solidFill>
                <a:latin typeface="TimesNewRomanPSMT"/>
              </a:rPr>
              <a:t>secretion</a:t>
            </a:r>
          </a:p>
          <a:p>
            <a:pPr marL="0" indent="0" algn="l">
              <a:buNone/>
            </a:pPr>
            <a:r>
              <a:rPr lang="en-US" b="1" dirty="0" smtClean="0">
                <a:solidFill>
                  <a:schemeClr val="tx1">
                    <a:lumMod val="95000"/>
                    <a:lumOff val="5000"/>
                  </a:schemeClr>
                </a:solidFill>
                <a:latin typeface="TimesNewRomanPSMT"/>
              </a:rPr>
              <a:t> </a:t>
            </a:r>
            <a:r>
              <a:rPr lang="en-US" b="1" dirty="0">
                <a:solidFill>
                  <a:schemeClr val="tx1">
                    <a:lumMod val="95000"/>
                    <a:lumOff val="5000"/>
                  </a:schemeClr>
                </a:solidFill>
                <a:latin typeface="TimesNewRomanPSMT"/>
              </a:rPr>
              <a:t>(2) </a:t>
            </a:r>
            <a:r>
              <a:rPr lang="en-US" b="1" dirty="0" smtClean="0">
                <a:solidFill>
                  <a:schemeClr val="tx1">
                    <a:lumMod val="95000"/>
                    <a:lumOff val="5000"/>
                  </a:schemeClr>
                </a:solidFill>
                <a:latin typeface="TimesNewRomanPSMT"/>
              </a:rPr>
              <a:t>agents that </a:t>
            </a:r>
            <a:r>
              <a:rPr lang="en-US" b="1" dirty="0">
                <a:solidFill>
                  <a:schemeClr val="tx1">
                    <a:lumMod val="95000"/>
                    <a:lumOff val="5000"/>
                  </a:schemeClr>
                </a:solidFill>
                <a:latin typeface="TimesNewRomanPSMT"/>
              </a:rPr>
              <a:t>lower glucose levels by their actions on liver, muscle, and adipose tissue (</a:t>
            </a:r>
            <a:r>
              <a:rPr lang="en-US" b="1" dirty="0" err="1" smtClean="0">
                <a:solidFill>
                  <a:schemeClr val="tx1">
                    <a:lumMod val="95000"/>
                    <a:lumOff val="5000"/>
                  </a:schemeClr>
                </a:solidFill>
                <a:latin typeface="TimesNewRomanPSMT"/>
              </a:rPr>
              <a:t>biguanides,thiazolidinediones</a:t>
            </a:r>
            <a:r>
              <a:rPr lang="en-US" b="1" dirty="0">
                <a:solidFill>
                  <a:schemeClr val="tx1">
                    <a:lumMod val="95000"/>
                    <a:lumOff val="5000"/>
                  </a:schemeClr>
                </a:solidFill>
                <a:latin typeface="TimesNewRomanPSMT"/>
              </a:rPr>
              <a:t>); </a:t>
            </a:r>
            <a:endParaRPr lang="en-US" b="1" dirty="0" smtClean="0">
              <a:solidFill>
                <a:schemeClr val="tx1">
                  <a:lumMod val="95000"/>
                  <a:lumOff val="5000"/>
                </a:schemeClr>
              </a:solidFill>
              <a:latin typeface="TimesNewRomanPSMT"/>
            </a:endParaRPr>
          </a:p>
          <a:p>
            <a:pPr marL="0" indent="0" algn="l">
              <a:buNone/>
            </a:pPr>
            <a:r>
              <a:rPr lang="en-US" b="1" dirty="0" smtClean="0">
                <a:solidFill>
                  <a:schemeClr val="tx1">
                    <a:lumMod val="95000"/>
                    <a:lumOff val="5000"/>
                  </a:schemeClr>
                </a:solidFill>
                <a:latin typeface="TimesNewRomanPSMT"/>
              </a:rPr>
              <a:t>(</a:t>
            </a:r>
            <a:r>
              <a:rPr lang="en-US" b="1" dirty="0">
                <a:solidFill>
                  <a:schemeClr val="tx1">
                    <a:lumMod val="95000"/>
                    <a:lumOff val="5000"/>
                  </a:schemeClr>
                </a:solidFill>
                <a:latin typeface="TimesNewRomanPSMT"/>
              </a:rPr>
              <a:t>3) agents that </a:t>
            </a:r>
            <a:r>
              <a:rPr lang="en-US" b="1" dirty="0" smtClean="0">
                <a:solidFill>
                  <a:schemeClr val="tx1">
                    <a:lumMod val="95000"/>
                    <a:lumOff val="5000"/>
                  </a:schemeClr>
                </a:solidFill>
                <a:latin typeface="TimesNewRomanPSMT"/>
              </a:rPr>
              <a:t>principally slow </a:t>
            </a:r>
            <a:r>
              <a:rPr lang="en-US" b="1" dirty="0">
                <a:solidFill>
                  <a:schemeClr val="tx1">
                    <a:lumMod val="95000"/>
                    <a:lumOff val="5000"/>
                  </a:schemeClr>
                </a:solidFill>
                <a:latin typeface="TimesNewRomanPSMT"/>
              </a:rPr>
              <a:t>the intestinal absorption of glucose (α-</a:t>
            </a:r>
            <a:r>
              <a:rPr lang="en-US" b="1" dirty="0" err="1">
                <a:solidFill>
                  <a:schemeClr val="tx1">
                    <a:lumMod val="95000"/>
                    <a:lumOff val="5000"/>
                  </a:schemeClr>
                </a:solidFill>
                <a:latin typeface="TimesNewRomanPSMT"/>
              </a:rPr>
              <a:t>glucosidase</a:t>
            </a:r>
            <a:r>
              <a:rPr lang="en-US" b="1" dirty="0">
                <a:solidFill>
                  <a:schemeClr val="tx1">
                    <a:lumMod val="95000"/>
                    <a:lumOff val="5000"/>
                  </a:schemeClr>
                </a:solidFill>
                <a:latin typeface="TimesNewRomanPSMT"/>
              </a:rPr>
              <a:t> inhibitors</a:t>
            </a:r>
            <a:r>
              <a:rPr lang="en-US" b="1" dirty="0" smtClean="0">
                <a:solidFill>
                  <a:schemeClr val="tx1">
                    <a:lumMod val="95000"/>
                    <a:lumOff val="5000"/>
                  </a:schemeClr>
                </a:solidFill>
                <a:latin typeface="TimesNewRomanPSMT"/>
              </a:rPr>
              <a:t>)</a:t>
            </a:r>
          </a:p>
          <a:p>
            <a:pPr marL="0" indent="0" algn="l">
              <a:buNone/>
            </a:pPr>
            <a:r>
              <a:rPr lang="en-US" b="1" dirty="0" smtClean="0">
                <a:solidFill>
                  <a:schemeClr val="tx1">
                    <a:lumMod val="95000"/>
                    <a:lumOff val="5000"/>
                  </a:schemeClr>
                </a:solidFill>
                <a:latin typeface="TimesNewRomanPSMT"/>
              </a:rPr>
              <a:t>(</a:t>
            </a:r>
            <a:r>
              <a:rPr lang="en-US" b="1" dirty="0">
                <a:solidFill>
                  <a:schemeClr val="tx1">
                    <a:lumMod val="95000"/>
                    <a:lumOff val="5000"/>
                  </a:schemeClr>
                </a:solidFill>
                <a:latin typeface="TimesNewRomanPSMT"/>
              </a:rPr>
              <a:t>4) agents that mimic </a:t>
            </a:r>
            <a:r>
              <a:rPr lang="en-US" b="1" dirty="0" err="1">
                <a:solidFill>
                  <a:schemeClr val="tx1">
                    <a:lumMod val="95000"/>
                    <a:lumOff val="5000"/>
                  </a:schemeClr>
                </a:solidFill>
                <a:latin typeface="TimesNewRomanPSMT"/>
              </a:rPr>
              <a:t>incretin</a:t>
            </a:r>
            <a:r>
              <a:rPr lang="en-US" b="1" dirty="0">
                <a:solidFill>
                  <a:schemeClr val="tx1">
                    <a:lumMod val="95000"/>
                    <a:lumOff val="5000"/>
                  </a:schemeClr>
                </a:solidFill>
                <a:latin typeface="TimesNewRomanPSMT"/>
              </a:rPr>
              <a:t> effect or prolong </a:t>
            </a:r>
            <a:r>
              <a:rPr lang="en-US" b="1" dirty="0" err="1">
                <a:solidFill>
                  <a:schemeClr val="tx1">
                    <a:lumMod val="95000"/>
                    <a:lumOff val="5000"/>
                  </a:schemeClr>
                </a:solidFill>
                <a:latin typeface="TimesNewRomanPSMT"/>
              </a:rPr>
              <a:t>incretin</a:t>
            </a:r>
            <a:r>
              <a:rPr lang="en-US" b="1" dirty="0">
                <a:solidFill>
                  <a:schemeClr val="tx1">
                    <a:lumMod val="95000"/>
                    <a:lumOff val="5000"/>
                  </a:schemeClr>
                </a:solidFill>
                <a:latin typeface="TimesNewRomanPSMT"/>
              </a:rPr>
              <a:t> action</a:t>
            </a:r>
          </a:p>
          <a:p>
            <a:pPr marL="0" indent="0" algn="l">
              <a:buNone/>
            </a:pPr>
            <a:r>
              <a:rPr lang="en-US" b="1" dirty="0" smtClean="0">
                <a:solidFill>
                  <a:schemeClr val="tx1">
                    <a:lumMod val="95000"/>
                    <a:lumOff val="5000"/>
                  </a:schemeClr>
                </a:solidFill>
                <a:latin typeface="TimesNewRomanPSMT"/>
              </a:rPr>
              <a:t>(</a:t>
            </a:r>
            <a:r>
              <a:rPr lang="en-US" b="1" dirty="0">
                <a:solidFill>
                  <a:schemeClr val="tx1">
                    <a:lumMod val="95000"/>
                    <a:lumOff val="5000"/>
                  </a:schemeClr>
                </a:solidFill>
                <a:latin typeface="TimesNewRomanPSMT"/>
              </a:rPr>
              <a:t>5) agents that inhibit the reabsorption </a:t>
            </a:r>
            <a:r>
              <a:rPr lang="en-US" b="1" dirty="0" smtClean="0">
                <a:solidFill>
                  <a:schemeClr val="tx1">
                    <a:lumMod val="95000"/>
                    <a:lumOff val="5000"/>
                  </a:schemeClr>
                </a:solidFill>
                <a:latin typeface="TimesNewRomanPSMT"/>
              </a:rPr>
              <a:t>of glucose </a:t>
            </a:r>
            <a:r>
              <a:rPr lang="en-US" b="1" dirty="0">
                <a:solidFill>
                  <a:schemeClr val="tx1">
                    <a:lumMod val="95000"/>
                    <a:lumOff val="5000"/>
                  </a:schemeClr>
                </a:solidFill>
                <a:latin typeface="TimesNewRomanPSMT"/>
              </a:rPr>
              <a:t>in the kidney </a:t>
            </a:r>
            <a:endParaRPr lang="en-US" b="1" dirty="0" smtClean="0">
              <a:solidFill>
                <a:schemeClr val="tx1">
                  <a:lumMod val="95000"/>
                  <a:lumOff val="5000"/>
                </a:schemeClr>
              </a:solidFill>
              <a:latin typeface="TimesNewRomanPSMT"/>
            </a:endParaRPr>
          </a:p>
          <a:p>
            <a:pPr marL="0" indent="0" algn="l">
              <a:buNone/>
            </a:pPr>
            <a:r>
              <a:rPr lang="en-US" b="1" dirty="0" smtClean="0">
                <a:solidFill>
                  <a:schemeClr val="tx1">
                    <a:lumMod val="95000"/>
                    <a:lumOff val="5000"/>
                  </a:schemeClr>
                </a:solidFill>
                <a:latin typeface="TimesNewRomanPSMT"/>
              </a:rPr>
              <a:t>(6</a:t>
            </a:r>
            <a:r>
              <a:rPr lang="en-US" b="1" dirty="0">
                <a:solidFill>
                  <a:schemeClr val="tx1">
                    <a:lumMod val="95000"/>
                    <a:lumOff val="5000"/>
                  </a:schemeClr>
                </a:solidFill>
                <a:latin typeface="TimesNewRomanPSMT"/>
              </a:rPr>
              <a:t>) agents that act by other or ill-defined mechanisms</a:t>
            </a:r>
          </a:p>
          <a:p>
            <a:pPr marL="0" indent="0" algn="l">
              <a:buNone/>
            </a:pPr>
            <a:r>
              <a:rPr lang="en-US" b="1" dirty="0" smtClean="0">
                <a:solidFill>
                  <a:schemeClr val="tx1">
                    <a:lumMod val="95000"/>
                    <a:lumOff val="5000"/>
                  </a:schemeClr>
                </a:solidFill>
                <a:latin typeface="TimesNewRomanPSMT"/>
              </a:rPr>
              <a:t>(</a:t>
            </a:r>
            <a:r>
              <a:rPr lang="en-US" b="1" dirty="0" err="1" smtClean="0">
                <a:solidFill>
                  <a:schemeClr val="tx1">
                    <a:lumMod val="95000"/>
                    <a:lumOff val="5000"/>
                  </a:schemeClr>
                </a:solidFill>
                <a:latin typeface="TimesNewRomanPSMT"/>
              </a:rPr>
              <a:t>pramlintide</a:t>
            </a:r>
            <a:r>
              <a:rPr lang="en-US" b="1" dirty="0">
                <a:solidFill>
                  <a:schemeClr val="tx1">
                    <a:lumMod val="95000"/>
                    <a:lumOff val="5000"/>
                  </a:schemeClr>
                </a:solidFill>
                <a:latin typeface="TimesNewRomanPSMT"/>
              </a:rPr>
              <a:t>, </a:t>
            </a:r>
            <a:r>
              <a:rPr lang="en-US" b="1" dirty="0" err="1">
                <a:solidFill>
                  <a:schemeClr val="tx1">
                    <a:lumMod val="95000"/>
                    <a:lumOff val="5000"/>
                  </a:schemeClr>
                </a:solidFill>
                <a:latin typeface="TimesNewRomanPSMT"/>
              </a:rPr>
              <a:t>bromocriptine</a:t>
            </a:r>
            <a:r>
              <a:rPr lang="en-US" b="1" dirty="0">
                <a:solidFill>
                  <a:schemeClr val="tx1">
                    <a:lumMod val="95000"/>
                    <a:lumOff val="5000"/>
                  </a:schemeClr>
                </a:solidFill>
                <a:latin typeface="TimesNewRomanPSMT"/>
              </a:rPr>
              <a:t>, </a:t>
            </a:r>
            <a:r>
              <a:rPr lang="en-US" b="1" dirty="0" err="1">
                <a:solidFill>
                  <a:schemeClr val="tx1">
                    <a:lumMod val="95000"/>
                    <a:lumOff val="5000"/>
                  </a:schemeClr>
                </a:solidFill>
                <a:latin typeface="TimesNewRomanPSMT"/>
              </a:rPr>
              <a:t>colesevelam</a:t>
            </a:r>
            <a:r>
              <a:rPr lang="en-US" b="1" dirty="0">
                <a:solidFill>
                  <a:schemeClr val="tx1">
                    <a:lumMod val="95000"/>
                    <a:lumOff val="5000"/>
                  </a:schemeClr>
                </a:solidFill>
                <a:latin typeface="TimesNewRomanPSMT"/>
              </a:rPr>
              <a:t>).</a:t>
            </a:r>
            <a:endParaRPr lang="fa-IR" b="1"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463" y="5445224"/>
            <a:ext cx="2066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621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915207" y="2332037"/>
            <a:ext cx="8229600" cy="4525963"/>
          </a:xfrm>
        </p:spPr>
        <p:txBody>
          <a:bodyPr>
            <a:normAutofit/>
          </a:bodyPr>
          <a:lstStyle/>
          <a:p>
            <a:pPr marL="0" indent="0" algn="l" rtl="0">
              <a:buNone/>
            </a:pPr>
            <a:r>
              <a:rPr lang="en-US" sz="8800" b="1" dirty="0">
                <a:solidFill>
                  <a:srgbClr val="FF0000"/>
                </a:solidFill>
                <a:latin typeface="TimesNewRomanPS-BoldMT"/>
              </a:rPr>
              <a:t>BIGUANIDES</a:t>
            </a:r>
            <a:endParaRPr lang="fa-IR" sz="8800" dirty="0">
              <a:solidFill>
                <a:srgbClr val="FF0000"/>
              </a:solidFill>
            </a:endParaRPr>
          </a:p>
        </p:txBody>
      </p:sp>
    </p:spTree>
    <p:extLst>
      <p:ext uri="{BB962C8B-B14F-4D97-AF65-F5344CB8AC3E}">
        <p14:creationId xmlns:p14="http://schemas.microsoft.com/office/powerpoint/2010/main" val="4008939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816</TotalTime>
  <Words>2070</Words>
  <Application>Microsoft Office PowerPoint</Application>
  <PresentationFormat>On-screen Show (4:3)</PresentationFormat>
  <Paragraphs>169</Paragraphs>
  <Slides>59</Slides>
  <Notes>3</Notes>
  <HiddenSlides>1</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Executive</vt:lpstr>
      <vt:lpstr>3_Office Theme</vt:lpstr>
      <vt:lpstr>اصول تجویز و مصرف منطقی متفورمین و گلینیدها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 2016</vt:lpstr>
      <vt:lpstr>PowerPoint Presentation</vt:lpstr>
      <vt:lpstr>PowerPoint Presentation</vt:lpstr>
      <vt:lpstr>Other effects of metformin</vt:lpstr>
      <vt:lpstr>PowerPoint Presentation</vt:lpstr>
      <vt:lpstr>CANCER INCIDENCE</vt:lpstr>
      <vt:lpstr>Antihyperglycemic Therapy in Type 2 Diabetes</vt:lpstr>
      <vt:lpstr>Mechanisms of Action</vt:lpstr>
      <vt:lpstr>Mechanisms of Action</vt:lpstr>
      <vt:lpstr>Mechanisms of Action</vt:lpstr>
      <vt:lpstr>PowerPoint Presentation</vt:lpstr>
      <vt:lpstr>ACTIVITY</vt:lpstr>
      <vt:lpstr>Metabolism &amp; Excretion</vt:lpstr>
      <vt:lpstr>PowerPoint Presentation</vt:lpstr>
      <vt:lpstr>PowerPoint Presentation</vt:lpstr>
      <vt:lpstr>Adverse events</vt:lpstr>
      <vt:lpstr>Adverse events</vt:lpstr>
      <vt:lpstr>PowerPoint Presentation</vt:lpstr>
      <vt:lpstr>PowerPoint Presentation</vt:lpstr>
      <vt:lpstr>Effect on weight</vt:lpstr>
      <vt:lpstr>TOXICITY</vt:lpstr>
      <vt:lpstr>TOXICITY</vt:lpstr>
      <vt:lpstr>Lactic acidosis </vt:lpstr>
      <vt:lpstr>Lactic acidosis </vt:lpstr>
      <vt:lpstr>Lactic acidosis Predisposing factors </vt:lpstr>
      <vt:lpstr>HOLD</vt:lpstr>
      <vt:lpstr>HOLD</vt:lpstr>
      <vt:lpstr>RADIOCONTRAST</vt:lpstr>
      <vt:lpstr>How supplied?</vt:lpstr>
      <vt:lpstr>prescription</vt:lpstr>
      <vt:lpstr>Insulin Secretagogues</vt:lpstr>
      <vt:lpstr>Insulin Secretagogues</vt:lpstr>
      <vt:lpstr>Insulin Secretagogues</vt:lpstr>
      <vt:lpstr>Glinides</vt:lpstr>
      <vt:lpstr>Repaglinide</vt:lpstr>
      <vt:lpstr>Repaglinide</vt:lpstr>
      <vt:lpstr>Repaglinide</vt:lpstr>
      <vt:lpstr>Repaglinide</vt:lpstr>
      <vt:lpstr>Repaglinide</vt:lpstr>
      <vt:lpstr>Nateglinide</vt:lpstr>
      <vt:lpstr>Nateglinide</vt:lpstr>
      <vt:lpstr>Nateglinide</vt:lpstr>
      <vt:lpstr>Nateglinide</vt:lpstr>
      <vt:lpstr>Nateglinide</vt:lpstr>
      <vt:lpstr>PowerPoint Presentation</vt:lpstr>
      <vt:lpstr>PowerPoint Presentation</vt:lpstr>
      <vt:lpstr>Adverse effect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تجویز و مصرف منطقی متفورمین</dc:title>
  <dc:creator>PARMIS</dc:creator>
  <cp:lastModifiedBy>PARMIS</cp:lastModifiedBy>
  <cp:revision>54</cp:revision>
  <dcterms:created xsi:type="dcterms:W3CDTF">2016-01-05T18:47:36Z</dcterms:created>
  <dcterms:modified xsi:type="dcterms:W3CDTF">2016-01-12T15:38:47Z</dcterms:modified>
</cp:coreProperties>
</file>