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67" r:id="rId2"/>
    <p:sldId id="268" r:id="rId3"/>
    <p:sldId id="306" r:id="rId4"/>
    <p:sldId id="307" r:id="rId5"/>
    <p:sldId id="308" r:id="rId6"/>
    <p:sldId id="269" r:id="rId7"/>
    <p:sldId id="270" r:id="rId8"/>
    <p:sldId id="302" r:id="rId9"/>
    <p:sldId id="303" r:id="rId10"/>
    <p:sldId id="304" r:id="rId11"/>
    <p:sldId id="310" r:id="rId12"/>
    <p:sldId id="309" r:id="rId13"/>
    <p:sldId id="271" r:id="rId14"/>
    <p:sldId id="311" r:id="rId15"/>
    <p:sldId id="272" r:id="rId16"/>
    <p:sldId id="273" r:id="rId17"/>
    <p:sldId id="320" r:id="rId18"/>
    <p:sldId id="274" r:id="rId19"/>
    <p:sldId id="312" r:id="rId20"/>
    <p:sldId id="313" r:id="rId21"/>
    <p:sldId id="314" r:id="rId22"/>
    <p:sldId id="278" r:id="rId23"/>
    <p:sldId id="279" r:id="rId24"/>
    <p:sldId id="280" r:id="rId25"/>
    <p:sldId id="281" r:id="rId26"/>
    <p:sldId id="282" r:id="rId27"/>
    <p:sldId id="283" r:id="rId28"/>
    <p:sldId id="31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15" r:id="rId37"/>
    <p:sldId id="321" r:id="rId38"/>
    <p:sldId id="322" r:id="rId39"/>
    <p:sldId id="292" r:id="rId40"/>
    <p:sldId id="296" r:id="rId41"/>
    <p:sldId id="323" r:id="rId42"/>
    <p:sldId id="31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9605-7428-4C5D-80BD-EC1434163A61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CC3DB-23CE-4479-A3DE-5382A6F6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BF06ED-AD11-4D0F-83BA-DFE3C21BCB2E}" type="slidenum">
              <a:rPr lang="en-US" altLang="en-US" sz="1000" smtClean="0">
                <a:latin typeface="Times New Roman" panose="02020603050405020304" pitchFamily="18" charset="0"/>
                <a:cs typeface="Arial" panose="020B0604020202020204" pitchFamily="34" charset="0"/>
                <a:sym typeface="WP Greek Courier" pitchFamily="49" charset="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000" smtClean="0">
              <a:latin typeface="Times New Roman" panose="02020603050405020304" pitchFamily="18" charset="0"/>
              <a:cs typeface="Arial" panose="020B0604020202020204" pitchFamily="34" charset="0"/>
              <a:sym typeface="WP Greek Courier" pitchFamily="49" charset="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500063"/>
            <a:ext cx="4443412" cy="2500312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10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14475" y="3175000"/>
            <a:ext cx="6907213" cy="2536825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36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68C35-F16E-4CDB-A60C-362A171888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81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6F560-75D8-4080-8DEF-DBF72188EEA3}" type="slidenum">
              <a:rPr lang="nl-NL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قطب قلب اصفهان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91CE-CBC1-42AA-B55B-6CF122DFC71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2032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0" advTm="83000">
        <p15:prstTrans prst="prestige"/>
        <p:sndAc>
          <p:stSnd>
            <p:snd r:embed="rId2" name="laser.wav"/>
          </p:stSnd>
        </p:sndAc>
      </p:transition>
    </mc:Choice>
    <mc:Fallback xmlns="">
      <p:transition spd="slow" advTm="83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5514" y="657225"/>
            <a:ext cx="7807325" cy="725488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en-US" b="1" dirty="0" smtClean="0">
                <a:solidFill>
                  <a:srgbClr val="FF0000"/>
                </a:solidFill>
              </a:rPr>
              <a:t>What is meta analysis?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299063" y="1831521"/>
            <a:ext cx="8895805" cy="25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HG Mincho Light J;MS Gothic;HG " charset="0"/>
              </a:rPr>
              <a:t>Quantitative</a:t>
            </a:r>
            <a:r>
              <a:rPr lang="en-GB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approach for</a:t>
            </a:r>
            <a:r>
              <a:rPr lang="en-GB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4400" dirty="0">
                <a:solidFill>
                  <a:srgbClr val="000080"/>
                </a:solidFill>
                <a:latin typeface="Times New Roman" panose="02020603050405020304" pitchFamily="18" charset="0"/>
                <a:cs typeface="HG Mincho Light J;MS Gothic;HG " charset="0"/>
              </a:rPr>
              <a:t>systematically combining</a:t>
            </a:r>
            <a:r>
              <a:rPr lang="en-GB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results of</a:t>
            </a:r>
            <a:r>
              <a:rPr lang="en-GB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HG Mincho Light J;MS Gothic;HG " charset="0"/>
              </a:rPr>
              <a:t>previous research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to </a:t>
            </a:r>
            <a:r>
              <a:rPr lang="en-GB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HG Mincho Light J;MS Gothic;HG " charset="0"/>
              </a:rPr>
              <a:t>arrive at conclusions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HG Mincho Light J;MS Gothic;HG " charset="0"/>
              </a:rPr>
              <a:t> </a:t>
            </a: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HG Mincho Light J;MS Gothic;HG " charset="0"/>
              </a:rPr>
              <a:t>about the body of research.</a:t>
            </a:r>
            <a:endParaRPr lang="en-GB" altLang="en-US" sz="3200" dirty="0">
              <a:solidFill>
                <a:srgbClr val="000000"/>
              </a:solidFill>
              <a:latin typeface="Times New Roman" panose="02020603050405020304" pitchFamily="18" charset="0"/>
              <a:cs typeface="HG Mincho Light J;MS Gothic;HG 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06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489" y="111034"/>
            <a:ext cx="10018713" cy="17525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Style" panose="00000400000000000000" pitchFamily="2" charset="-78"/>
              </a:rPr>
              <a:t>Steps of Meta-analysis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385647" y="2051862"/>
            <a:ext cx="10018713" cy="3817716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Define the Research Question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Perform the literature search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Select the studies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Extract the data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Analyze the data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b="1" dirty="0">
                <a:cs typeface="Arabic Style" panose="00000400000000000000" pitchFamily="2" charset="-78"/>
              </a:rPr>
              <a:t>Report the results </a:t>
            </a:r>
          </a:p>
        </p:txBody>
      </p:sp>
    </p:spTree>
    <p:extLst>
      <p:ext uri="{BB962C8B-B14F-4D97-AF65-F5344CB8AC3E}">
        <p14:creationId xmlns:p14="http://schemas.microsoft.com/office/powerpoint/2010/main" val="1379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06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elements of a well-formed clinical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035" y="2023255"/>
            <a:ext cx="10018713" cy="3950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smtClean="0"/>
              <a:t>1-</a:t>
            </a:r>
            <a:r>
              <a:rPr lang="en-US" sz="4800" b="1" i="1" dirty="0" smtClean="0">
                <a:solidFill>
                  <a:srgbClr val="FF0000"/>
                </a:solidFill>
              </a:rPr>
              <a:t>P</a:t>
            </a:r>
            <a:r>
              <a:rPr lang="en-US" sz="4800" b="1" i="1" dirty="0" smtClean="0"/>
              <a:t>atients</a:t>
            </a:r>
          </a:p>
          <a:p>
            <a:pPr marL="0" indent="0">
              <a:buNone/>
            </a:pPr>
            <a:r>
              <a:rPr lang="en-US" sz="4800" b="1" i="1" dirty="0" smtClean="0"/>
              <a:t>2-</a:t>
            </a:r>
            <a:r>
              <a:rPr lang="en-US" sz="4800" b="1" i="1" dirty="0" smtClean="0">
                <a:solidFill>
                  <a:srgbClr val="FF0000"/>
                </a:solidFill>
              </a:rPr>
              <a:t>I</a:t>
            </a:r>
            <a:r>
              <a:rPr lang="en-US" sz="4800" b="1" i="1" dirty="0" smtClean="0"/>
              <a:t>ntervention</a:t>
            </a:r>
          </a:p>
          <a:p>
            <a:pPr marL="0" indent="0">
              <a:buNone/>
            </a:pPr>
            <a:r>
              <a:rPr lang="en-US" sz="4800" b="1" i="1" dirty="0" smtClean="0"/>
              <a:t>3-</a:t>
            </a:r>
            <a:r>
              <a:rPr lang="en-US" sz="4800" b="1" i="1" dirty="0" smtClean="0">
                <a:solidFill>
                  <a:srgbClr val="FF0000"/>
                </a:solidFill>
              </a:rPr>
              <a:t>C</a:t>
            </a:r>
            <a:r>
              <a:rPr lang="en-US" sz="4800" b="1" i="1" dirty="0" smtClean="0"/>
              <a:t>omparision</a:t>
            </a:r>
          </a:p>
          <a:p>
            <a:pPr marL="0" indent="0">
              <a:buNone/>
            </a:pPr>
            <a:r>
              <a:rPr lang="en-US" sz="4800" b="1" i="1" dirty="0" smtClean="0"/>
              <a:t>4-</a:t>
            </a:r>
            <a:r>
              <a:rPr lang="en-US" sz="4800" b="1" i="1" dirty="0" smtClean="0">
                <a:solidFill>
                  <a:srgbClr val="FF0000"/>
                </a:solidFill>
              </a:rPr>
              <a:t>O</a:t>
            </a:r>
            <a:r>
              <a:rPr lang="en-US" sz="4800" b="1" i="1" dirty="0" smtClean="0"/>
              <a:t>utcome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972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3000">
        <p14:doors dir="vert"/>
        <p:sndAc>
          <p:stSnd>
            <p:snd r:embed="rId2" name="laser.wav"/>
          </p:stSnd>
        </p:sndAc>
      </p:transition>
    </mc:Choice>
    <mc:Fallback xmlns="">
      <p:transition spd="slow" advTm="83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032094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FF0000"/>
                </a:solidFill>
              </a:rPr>
              <a:t>literature search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04" y="1186736"/>
            <a:ext cx="10018713" cy="42517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503"/>
            <a:ext cx="12192001" cy="67534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قطب قلب اصفهان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91CE-CBC1-42AA-B55B-6CF122DFC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3000">
        <p14:ripple/>
        <p:sndAc>
          <p:stSnd>
            <p:snd r:embed="rId2" name="laser.wav"/>
          </p:stSnd>
        </p:sndAc>
      </p:transition>
    </mc:Choice>
    <mc:Fallback xmlns="">
      <p:transition spd="slow" advTm="83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8" y="182880"/>
            <a:ext cx="10183675" cy="113646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Identification of relevant trials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058092"/>
            <a:ext cx="10536372" cy="50422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 </a:t>
            </a:r>
            <a:r>
              <a:rPr lang="en-US" sz="3200" b="1" dirty="0"/>
              <a:t>searched the medical literature for reports on the </a:t>
            </a:r>
            <a:r>
              <a:rPr lang="en-US" sz="3200" b="1" dirty="0">
                <a:solidFill>
                  <a:srgbClr val="FF0000"/>
                </a:solidFill>
              </a:rPr>
              <a:t>cardiac </a:t>
            </a:r>
            <a:r>
              <a:rPr lang="en-US" sz="3200" b="1" dirty="0" smtClean="0">
                <a:solidFill>
                  <a:srgbClr val="FF0000"/>
                </a:solidFill>
              </a:rPr>
              <a:t>effects of </a:t>
            </a:r>
            <a:r>
              <a:rPr lang="en-US" sz="3200" b="1" dirty="0">
                <a:solidFill>
                  <a:srgbClr val="FF0000"/>
                </a:solidFill>
              </a:rPr>
              <a:t>somatostatin analogs in acromegaly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 I </a:t>
            </a:r>
            <a:r>
              <a:rPr lang="en-US" sz="3200" b="1" dirty="0"/>
              <a:t>searched three </a:t>
            </a:r>
            <a:r>
              <a:rPr lang="en-US" sz="3200" b="1" dirty="0" smtClean="0"/>
              <a:t>electronic databases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Medline</a:t>
            </a:r>
            <a:r>
              <a:rPr lang="en-US" sz="3200" b="1" dirty="0"/>
              <a:t> (Ovid), </a:t>
            </a:r>
            <a:r>
              <a:rPr lang="en-US" sz="3200" b="1" dirty="0" err="1" smtClean="0">
                <a:solidFill>
                  <a:srgbClr val="FF0000"/>
                </a:solidFill>
              </a:rPr>
              <a:t>EMBase</a:t>
            </a:r>
            <a:r>
              <a:rPr lang="en-US" sz="3200" b="1" dirty="0" smtClean="0"/>
              <a:t>, </a:t>
            </a:r>
            <a:r>
              <a:rPr lang="en-US" sz="3200" b="1" dirty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Cochrane</a:t>
            </a:r>
            <a:r>
              <a:rPr lang="en-US" sz="3200" b="1" dirty="0" smtClean="0"/>
              <a:t> from</a:t>
            </a:r>
            <a:r>
              <a:rPr lang="en-US" sz="3200" b="1" dirty="0"/>
              <a:t> </a:t>
            </a:r>
            <a:r>
              <a:rPr lang="en-US" sz="3200" b="1" dirty="0" smtClean="0"/>
              <a:t>2006 to May 2016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r>
              <a:rPr lang="en-US" sz="3200" b="1" dirty="0" smtClean="0"/>
              <a:t>I </a:t>
            </a:r>
            <a:r>
              <a:rPr lang="en-US" sz="3200" b="1" dirty="0"/>
              <a:t>used a combination of </a:t>
            </a:r>
            <a:r>
              <a:rPr lang="en-US" sz="3200" b="1" dirty="0" smtClean="0"/>
              <a:t>the following </a:t>
            </a:r>
            <a:r>
              <a:rPr lang="en-US" sz="3200" b="1" dirty="0"/>
              <a:t>key words: </a:t>
            </a:r>
            <a:r>
              <a:rPr lang="en-US" sz="3200" b="1" dirty="0" err="1"/>
              <a:t>lanreotide</a:t>
            </a:r>
            <a:r>
              <a:rPr lang="en-US" sz="3200" b="1" dirty="0"/>
              <a:t>, octreotide, somatostatin analog, </a:t>
            </a:r>
            <a:r>
              <a:rPr lang="en-US" sz="3200" b="1" dirty="0" smtClean="0"/>
              <a:t>ventricular, heart</a:t>
            </a:r>
            <a:r>
              <a:rPr lang="en-US" sz="3200" b="1" dirty="0"/>
              <a:t>, and </a:t>
            </a:r>
            <a:r>
              <a:rPr lang="en-US" sz="3200" b="1" dirty="0" smtClean="0"/>
              <a:t>acromegaly</a:t>
            </a:r>
          </a:p>
          <a:p>
            <a:r>
              <a:rPr lang="en-US" sz="3200" b="1" dirty="0"/>
              <a:t>The search strategy was not limited </a:t>
            </a:r>
            <a:r>
              <a:rPr lang="en-US" sz="3200" b="1" dirty="0" smtClean="0"/>
              <a:t>by </a:t>
            </a:r>
            <a:r>
              <a:rPr lang="en-US" sz="3200" b="1" dirty="0"/>
              <a:t>study design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49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1830976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i="1" dirty="0" smtClean="0">
                <a:solidFill>
                  <a:srgbClr val="FF0000"/>
                </a:solidFill>
              </a:rPr>
              <a:t>       Inclusion </a:t>
            </a:r>
            <a:r>
              <a:rPr lang="en-US" sz="6600" b="1" i="1" dirty="0">
                <a:solidFill>
                  <a:srgbClr val="FF0000"/>
                </a:solidFill>
              </a:rPr>
              <a:t>criteria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58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588483" y="-104503"/>
            <a:ext cx="10018713" cy="10450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5" y="391886"/>
            <a:ext cx="10607040" cy="606116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 </a:t>
            </a:r>
            <a:r>
              <a:rPr lang="en-US" sz="3600" b="1" dirty="0"/>
              <a:t>first included all studies of </a:t>
            </a:r>
            <a:r>
              <a:rPr lang="en-US" sz="3600" b="1" dirty="0">
                <a:solidFill>
                  <a:srgbClr val="FF0000"/>
                </a:solidFill>
              </a:rPr>
              <a:t>somatostatin analogs </a:t>
            </a:r>
            <a:r>
              <a:rPr lang="en-US" sz="3600" b="1" dirty="0"/>
              <a:t>in </a:t>
            </a:r>
            <a:r>
              <a:rPr lang="en-US" sz="3600" b="1" dirty="0" smtClean="0"/>
              <a:t>acromegaly. </a:t>
            </a:r>
          </a:p>
          <a:p>
            <a:r>
              <a:rPr lang="en-US" sz="3600" b="1" dirty="0" smtClean="0"/>
              <a:t>The </a:t>
            </a:r>
            <a:r>
              <a:rPr lang="en-US" sz="3600" b="1" dirty="0"/>
              <a:t>selected publications had to report at least one of the </a:t>
            </a:r>
            <a:r>
              <a:rPr lang="en-US" sz="3600" b="1" dirty="0" smtClean="0"/>
              <a:t>following outcome </a:t>
            </a:r>
            <a:r>
              <a:rPr lang="en-US" sz="3600" b="1" dirty="0"/>
              <a:t>measures: </a:t>
            </a:r>
            <a:r>
              <a:rPr lang="en-US" sz="3600" b="1" dirty="0">
                <a:solidFill>
                  <a:srgbClr val="FF0000"/>
                </a:solidFill>
              </a:rPr>
              <a:t>heart rate </a:t>
            </a:r>
            <a:r>
              <a:rPr lang="en-US" sz="3600" b="1" dirty="0"/>
              <a:t>(HR), interventricular septum (IVS), </a:t>
            </a:r>
            <a:r>
              <a:rPr lang="en-US" sz="3600" b="1" dirty="0" smtClean="0">
                <a:solidFill>
                  <a:srgbClr val="FF0000"/>
                </a:solidFill>
              </a:rPr>
              <a:t>left ventricular </a:t>
            </a:r>
            <a:r>
              <a:rPr lang="en-US" sz="3600" b="1" dirty="0"/>
              <a:t>(LV) </a:t>
            </a:r>
            <a:r>
              <a:rPr lang="en-US" sz="3600" b="1" dirty="0">
                <a:solidFill>
                  <a:srgbClr val="FF0000"/>
                </a:solidFill>
              </a:rPr>
              <a:t>posterior wall </a:t>
            </a:r>
            <a:r>
              <a:rPr lang="en-US" sz="3600" b="1" dirty="0"/>
              <a:t>(LVPW), left ventricular </a:t>
            </a:r>
            <a:r>
              <a:rPr lang="en-US" sz="3600" b="1" dirty="0" smtClean="0"/>
              <a:t>end-diastolic dimension </a:t>
            </a:r>
            <a:r>
              <a:rPr lang="en-US" sz="3600" b="1" dirty="0"/>
              <a:t>(LVEDD), </a:t>
            </a:r>
            <a:r>
              <a:rPr lang="en-US" sz="3600" b="1" dirty="0">
                <a:solidFill>
                  <a:srgbClr val="FF0000"/>
                </a:solidFill>
              </a:rPr>
              <a:t>LV end-systolic diameter</a:t>
            </a:r>
            <a:r>
              <a:rPr lang="en-US" sz="3600" b="1" dirty="0"/>
              <a:t> (LVESD), LV </a:t>
            </a:r>
            <a:r>
              <a:rPr lang="en-US" sz="3600" b="1" dirty="0" smtClean="0"/>
              <a:t>mass (LVM</a:t>
            </a:r>
            <a:r>
              <a:rPr lang="en-US" sz="3600" b="1" dirty="0"/>
              <a:t>), </a:t>
            </a:r>
            <a:r>
              <a:rPr lang="en-US" sz="3600" b="1" dirty="0">
                <a:solidFill>
                  <a:srgbClr val="FF0000"/>
                </a:solidFill>
              </a:rPr>
              <a:t>LV mass index </a:t>
            </a:r>
            <a:r>
              <a:rPr lang="en-US" sz="3600" b="1" dirty="0"/>
              <a:t>(per square meter of body surface area) (</a:t>
            </a:r>
            <a:r>
              <a:rPr lang="en-US" sz="3600" b="1" dirty="0" err="1"/>
              <a:t>LVMi</a:t>
            </a:r>
            <a:r>
              <a:rPr lang="en-US" sz="3600" b="1" dirty="0" smtClean="0"/>
              <a:t>), left </a:t>
            </a:r>
            <a:r>
              <a:rPr lang="en-US" sz="3600" b="1" dirty="0"/>
              <a:t>ventricular </a:t>
            </a:r>
            <a:r>
              <a:rPr lang="en-US" sz="3600" b="1" dirty="0">
                <a:solidFill>
                  <a:srgbClr val="FF0000"/>
                </a:solidFill>
              </a:rPr>
              <a:t>ejection fraction </a:t>
            </a:r>
            <a:r>
              <a:rPr lang="en-US" sz="3600" b="1" dirty="0"/>
              <a:t>(</a:t>
            </a:r>
            <a:r>
              <a:rPr lang="en-US" sz="3600" b="1" dirty="0" smtClean="0"/>
              <a:t>EF) and </a:t>
            </a:r>
            <a:r>
              <a:rPr lang="en-US" sz="3600" b="1" dirty="0"/>
              <a:t>ratio of early to late mitral </a:t>
            </a:r>
            <a:r>
              <a:rPr lang="en-US" sz="3600" b="1" dirty="0" smtClean="0"/>
              <a:t>diastolic flow </a:t>
            </a:r>
            <a:r>
              <a:rPr lang="en-US" sz="3600" b="1" dirty="0"/>
              <a:t>(E/A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52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47" y="87272"/>
            <a:ext cx="4864608" cy="37323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Search Strategy in </a:t>
            </a:r>
            <a:r>
              <a:rPr lang="en-US" sz="2800" b="1" dirty="0" smtClean="0">
                <a:solidFill>
                  <a:srgbClr val="FF0000"/>
                </a:solidFill>
              </a:rPr>
              <a:t>Medline (Ovid)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78761" y="806048"/>
          <a:ext cx="5157216" cy="5483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949">
                  <a:extLst>
                    <a:ext uri="{9D8B030D-6E8A-4147-A177-3AD203B41FA5}">
                      <a16:colId xmlns:a16="http://schemas.microsoft.com/office/drawing/2014/main" xmlns="" val="2593239543"/>
                    </a:ext>
                  </a:extLst>
                </a:gridCol>
                <a:gridCol w="4339267">
                  <a:extLst>
                    <a:ext uri="{9D8B030D-6E8A-4147-A177-3AD203B41FA5}">
                      <a16:colId xmlns:a16="http://schemas.microsoft.com/office/drawing/2014/main" xmlns="" val="1605482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exp Acromegaly/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2083963895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"acromegal*".tw.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415365312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1 or 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554808026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exp</a:t>
                      </a:r>
                      <a:r>
                        <a:rPr lang="en-US" sz="1800" b="1" dirty="0">
                          <a:effectLst/>
                        </a:rPr>
                        <a:t> Octreotide/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1271500287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Octreotide.tw.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424211940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pasireotide.tw.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2259324935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lanreotide.tw.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650758293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Sandostatin</a:t>
                      </a:r>
                      <a:r>
                        <a:rPr lang="en-US" sz="1800" b="1" dirty="0">
                          <a:effectLst/>
                        </a:rPr>
                        <a:t> LAR Depot.tw.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500870884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Sandostatin.tw.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2187834548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angiopeptin.tw.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1054025578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Signifor.tw.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502915867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Signifor</a:t>
                      </a:r>
                      <a:r>
                        <a:rPr lang="en-US" sz="1800" b="1" dirty="0">
                          <a:effectLst/>
                        </a:rPr>
                        <a:t> LAR.tw.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896098466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Somatuline</a:t>
                      </a:r>
                      <a:r>
                        <a:rPr lang="en-US" sz="1800" b="1" dirty="0">
                          <a:effectLst/>
                        </a:rPr>
                        <a:t> Depot.tw.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1512106938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"somatostatin analog* ".</a:t>
                      </a:r>
                      <a:r>
                        <a:rPr lang="en-US" sz="1800" b="1" dirty="0" err="1">
                          <a:effectLst/>
                        </a:rPr>
                        <a:t>tw</a:t>
                      </a:r>
                      <a:r>
                        <a:rPr lang="en-US" sz="1800" b="1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2309731847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4 or 5 or 6 or 7 or 8 or 9 or 10 or 11 or 12 or 13 or 14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655110586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exp</a:t>
                      </a:r>
                      <a:r>
                        <a:rPr lang="en-US" sz="1800" b="1" dirty="0">
                          <a:effectLst/>
                        </a:rPr>
                        <a:t> Cardiovascular Diseases/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1186723107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3 and 15 and 16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1327241557"/>
                  </a:ext>
                </a:extLst>
              </a:tr>
              <a:tr h="2940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18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</a:rPr>
                        <a:t>limit </a:t>
                      </a:r>
                      <a:r>
                        <a:rPr lang="en-US" sz="1800" b="1" dirty="0" smtClean="0">
                          <a:effectLst/>
                        </a:rPr>
                        <a:t>16 </a:t>
                      </a:r>
                      <a:r>
                        <a:rPr lang="en-US" sz="1800" b="1" dirty="0">
                          <a:effectLst/>
                        </a:rPr>
                        <a:t>to </a:t>
                      </a:r>
                      <a:r>
                        <a:rPr lang="en-US" sz="1800" b="1" dirty="0" err="1">
                          <a:effectLst/>
                        </a:rPr>
                        <a:t>yr</a:t>
                      </a:r>
                      <a:r>
                        <a:rPr lang="en-US" sz="1800" b="1" dirty="0">
                          <a:effectLst/>
                        </a:rPr>
                        <a:t>="2007 -Current"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145" marB="23145"/>
                </a:tc>
                <a:extLst>
                  <a:ext uri="{0D108BD9-81ED-4DB2-BD59-A6C34878D82A}">
                    <a16:rowId xmlns:a16="http://schemas.microsoft.com/office/drawing/2014/main" xmlns="" val="3276605519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06063" y="1986642"/>
            <a:ext cx="1527220" cy="2276777"/>
          </a:xfrm>
        </p:spPr>
        <p:txBody>
          <a:bodyPr>
            <a:noAutofit/>
          </a:bodyPr>
          <a:lstStyle/>
          <a:p>
            <a:pPr algn="l"/>
            <a:endParaRPr lang="en-US" sz="54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8" name="Picture 4" descr="http://cdn.slidehunter.com/wp-content/uploads/free-heart-cardiogram-powerpoint-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3717"/>
            <a:ext cx="12191999" cy="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20550" y="355533"/>
            <a:ext cx="5267458" cy="618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Effect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Somatostatin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Analogs on the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Cardiovascular System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Acromegaly: 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Metaanalysis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54614" y="21894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10893777" y="-50071"/>
            <a:ext cx="1298221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7" name="Picture 2" descr="Image result for pituitary g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45155"/>
            <a:ext cx="6809261" cy="68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8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379" y="0"/>
            <a:ext cx="4480560" cy="274383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Search Strategy in </a:t>
            </a:r>
            <a:r>
              <a:rPr lang="en-US" sz="3200" b="1" dirty="0" err="1" smtClean="0">
                <a:solidFill>
                  <a:srgbClr val="FF0000"/>
                </a:solidFill>
              </a:rPr>
              <a:t>EMBase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86321"/>
              </p:ext>
            </p:extLst>
          </p:nvPr>
        </p:nvGraphicFramePr>
        <p:xfrm>
          <a:off x="5522976" y="694949"/>
          <a:ext cx="5230368" cy="5871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448">
                  <a:extLst>
                    <a:ext uri="{9D8B030D-6E8A-4147-A177-3AD203B41FA5}">
                      <a16:colId xmlns:a16="http://schemas.microsoft.com/office/drawing/2014/main" xmlns="" val="3722740518"/>
                    </a:ext>
                  </a:extLst>
                </a:gridCol>
                <a:gridCol w="4296920">
                  <a:extLst>
                    <a:ext uri="{9D8B030D-6E8A-4147-A177-3AD203B41FA5}">
                      <a16:colId xmlns:a16="http://schemas.microsoft.com/office/drawing/2014/main" xmlns="" val="3093110834"/>
                    </a:ext>
                  </a:extLst>
                </a:gridCol>
              </a:tblGrid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'acromegaly'/exp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7965634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acromegal*:ab,ti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4332527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 smtClean="0">
                          <a:effectLst/>
                        </a:rPr>
                        <a:t>#3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 OR #2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4109319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'octreotide'/exp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1030682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pasireotide</a:t>
                      </a:r>
                      <a:r>
                        <a:rPr lang="en-US" sz="1600" b="1" spc="10" dirty="0">
                          <a:effectLst/>
                        </a:rPr>
                        <a:t>'/</a:t>
                      </a:r>
                      <a:r>
                        <a:rPr lang="en-US" sz="1600" b="1" spc="10" dirty="0" err="1">
                          <a:effectLst/>
                        </a:rPr>
                        <a:t>exp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740359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angiopeptin</a:t>
                      </a:r>
                      <a:r>
                        <a:rPr lang="en-US" sz="1600" b="1" spc="10" dirty="0">
                          <a:effectLst/>
                        </a:rPr>
                        <a:t>'/</a:t>
                      </a:r>
                      <a:r>
                        <a:rPr lang="en-US" sz="1600" b="1" spc="10" dirty="0" err="1">
                          <a:effectLst/>
                        </a:rPr>
                        <a:t>exp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4718069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sandostatin</a:t>
                      </a:r>
                      <a:r>
                        <a:rPr lang="en-US" sz="1600" b="1" spc="10" dirty="0">
                          <a:effectLst/>
                        </a:rPr>
                        <a:t> lar depot':</a:t>
                      </a:r>
                      <a:r>
                        <a:rPr lang="en-US" sz="1600" b="1" spc="10" dirty="0" err="1">
                          <a:effectLst/>
                        </a:rPr>
                        <a:t>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3237093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 err="1">
                          <a:effectLst/>
                        </a:rPr>
                        <a:t>sandostatin:ab,ti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6682215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 err="1">
                          <a:effectLst/>
                        </a:rPr>
                        <a:t>signifor:ab,ti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0246478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signifor</a:t>
                      </a:r>
                      <a:r>
                        <a:rPr lang="en-US" sz="1600" b="1" spc="10" dirty="0">
                          <a:effectLst/>
                        </a:rPr>
                        <a:t> lar':</a:t>
                      </a:r>
                      <a:r>
                        <a:rPr lang="en-US" sz="1600" b="1" spc="10" dirty="0" err="1">
                          <a:effectLst/>
                        </a:rPr>
                        <a:t>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2116500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somatuline</a:t>
                      </a:r>
                      <a:r>
                        <a:rPr lang="en-US" sz="1600" b="1" spc="10" dirty="0">
                          <a:effectLst/>
                        </a:rPr>
                        <a:t> depot':</a:t>
                      </a:r>
                      <a:r>
                        <a:rPr lang="en-US" sz="1600" b="1" spc="10" dirty="0" err="1">
                          <a:effectLst/>
                        </a:rPr>
                        <a:t>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9647866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</a:t>
                      </a:r>
                      <a:r>
                        <a:rPr lang="en-US" sz="1600" b="1" spc="10" dirty="0" err="1">
                          <a:effectLst/>
                        </a:rPr>
                        <a:t>lanreotide</a:t>
                      </a:r>
                      <a:r>
                        <a:rPr lang="en-US" sz="1600" b="1" spc="10" dirty="0">
                          <a:effectLst/>
                        </a:rPr>
                        <a:t>':</a:t>
                      </a:r>
                      <a:r>
                        <a:rPr lang="en-US" sz="1600" b="1" spc="10" dirty="0" err="1">
                          <a:effectLst/>
                        </a:rPr>
                        <a:t>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250566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'somatostatin analog*':</a:t>
                      </a:r>
                      <a:r>
                        <a:rPr lang="en-US" sz="1600" b="1" spc="10" dirty="0" err="1">
                          <a:effectLst/>
                        </a:rPr>
                        <a:t>ab,ti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3672894"/>
                  </a:ext>
                </a:extLst>
              </a:tr>
              <a:tr h="533641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#4 OR #5 OR #6 OR #7 OR #8 OR #9 OR #10 OR #11 OR #12 OR #13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4792888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'cardiovascular disease'/</a:t>
                      </a:r>
                      <a:r>
                        <a:rPr lang="en-US" sz="1600" b="1" spc="10" dirty="0" err="1">
                          <a:effectLst/>
                        </a:rPr>
                        <a:t>exp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7819306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#3 AND #14 AND #15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4579704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#16 AND [</a:t>
                      </a:r>
                      <a:r>
                        <a:rPr lang="en-US" sz="1600" b="1" spc="10" dirty="0" err="1">
                          <a:effectLst/>
                        </a:rPr>
                        <a:t>embase</a:t>
                      </a:r>
                      <a:r>
                        <a:rPr lang="en-US" sz="1600" b="1" spc="10" dirty="0">
                          <a:effectLst/>
                        </a:rPr>
                        <a:t>]/</a:t>
                      </a:r>
                      <a:r>
                        <a:rPr lang="en-US" sz="1600" b="1" spc="10" dirty="0" err="1">
                          <a:effectLst/>
                        </a:rPr>
                        <a:t>lim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5949044"/>
                  </a:ext>
                </a:extLst>
              </a:tr>
              <a:tr h="313973"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>
                          <a:effectLst/>
                        </a:rPr>
                        <a:t>#17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905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</a:rPr>
                        <a:t>#16 AND </a:t>
                      </a:r>
                      <a:r>
                        <a:rPr lang="en-US" sz="1600" b="1" spc="10" dirty="0" err="1">
                          <a:effectLst/>
                        </a:rPr>
                        <a:t>AND</a:t>
                      </a:r>
                      <a:r>
                        <a:rPr lang="en-US" sz="1600" b="1" spc="10" dirty="0">
                          <a:effectLst/>
                        </a:rPr>
                        <a:t> [</a:t>
                      </a:r>
                      <a:r>
                        <a:rPr lang="en-US" sz="1600" b="1" spc="10" dirty="0" smtClean="0">
                          <a:effectLst/>
                        </a:rPr>
                        <a:t>2007-2016]/</a:t>
                      </a:r>
                      <a:r>
                        <a:rPr lang="en-US" sz="1600" b="1" spc="10" dirty="0" err="1">
                          <a:effectLst/>
                        </a:rPr>
                        <a:t>py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448746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>
          <a:xfrm>
            <a:off x="1993104" y="447675"/>
            <a:ext cx="9001126" cy="5800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Dr  Z  Farajzadegan</a:t>
            </a:r>
          </a:p>
        </p:txBody>
      </p:sp>
    </p:spTree>
    <p:extLst>
      <p:ext uri="{BB962C8B-B14F-4D97-AF65-F5344CB8AC3E}">
        <p14:creationId xmlns:p14="http://schemas.microsoft.com/office/powerpoint/2010/main" val="1366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282"/>
            <a:ext cx="11822807" cy="68966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46091" y="5352845"/>
            <a:ext cx="2799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99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46975" y="3490175"/>
            <a:ext cx="4765183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45521" y="4108361"/>
            <a:ext cx="1326524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0913" y="4700789"/>
            <a:ext cx="1596980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30332" y="5352845"/>
            <a:ext cx="3953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3030" y="0"/>
            <a:ext cx="1193442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86138" y="5276921"/>
            <a:ext cx="23513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45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 flipH="1" flipV="1">
            <a:off x="103030" y="4932133"/>
            <a:ext cx="2537138" cy="51515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03030" y="2833350"/>
            <a:ext cx="3877766" cy="3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28823" y="2871987"/>
            <a:ext cx="4457315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87921" y="862885"/>
            <a:ext cx="2253803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59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6112" y="-38637"/>
            <a:ext cx="11719775" cy="6896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94761" y="5022761"/>
            <a:ext cx="2090321" cy="96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36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81837" y="3425780"/>
            <a:ext cx="3760631" cy="3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2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-193183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95007" y="5472973"/>
            <a:ext cx="22206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8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0462" y="4919730"/>
            <a:ext cx="4391696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09893" y="4945487"/>
            <a:ext cx="4027276" cy="3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8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6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06465" y="5491086"/>
            <a:ext cx="205273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56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9077" y="3721994"/>
            <a:ext cx="1584726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65949" y="2214694"/>
            <a:ext cx="3116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-38637"/>
            <a:ext cx="12192000" cy="6896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80987" y="5203436"/>
            <a:ext cx="21087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18 patients</a:t>
            </a:r>
            <a:endParaRPr lang="en-US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87144" y="3709115"/>
            <a:ext cx="4340180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0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681" y="1254034"/>
            <a:ext cx="10018713" cy="349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Style" panose="00000400000000000000" pitchFamily="2" charset="-78"/>
              </a:rPr>
              <a:t>Quality Assessment</a:t>
            </a:r>
            <a:endParaRPr lang="en-US" sz="7200" b="1" dirty="0">
              <a:solidFill>
                <a:srgbClr val="FF0000"/>
              </a:solidFill>
              <a:cs typeface="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27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287383"/>
            <a:ext cx="10402889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812" y="765706"/>
            <a:ext cx="10018713" cy="6221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12" y="1076776"/>
            <a:ext cx="10018713" cy="49713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Chronic GH/IGF-1 secretion in patients with </a:t>
            </a:r>
            <a:r>
              <a:rPr lang="en-US" sz="2800" b="1" dirty="0" smtClean="0"/>
              <a:t>acromegaly is </a:t>
            </a:r>
            <a:r>
              <a:rPr lang="en-US" sz="2800" b="1" dirty="0"/>
              <a:t>associated with a specific cardiomyopathy that is </a:t>
            </a:r>
            <a:r>
              <a:rPr lang="en-US" sz="2800" b="1" dirty="0" smtClean="0"/>
              <a:t>characterized by </a:t>
            </a:r>
            <a:r>
              <a:rPr lang="en-US" sz="2800" b="1" dirty="0">
                <a:solidFill>
                  <a:srgbClr val="FF0000"/>
                </a:solidFill>
              </a:rPr>
              <a:t>biventricular hypertrophy</a:t>
            </a:r>
            <a:r>
              <a:rPr lang="en-US" sz="2800" b="1" dirty="0"/>
              <a:t>, impaired left </a:t>
            </a:r>
            <a:r>
              <a:rPr lang="en-US" sz="2800" b="1" dirty="0" smtClean="0"/>
              <a:t>ventricular ejection </a:t>
            </a:r>
            <a:r>
              <a:rPr lang="en-US" sz="2800" b="1" dirty="0"/>
              <a:t>fraction (LVEF) response to exercise,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decreased </a:t>
            </a:r>
            <a:r>
              <a:rPr lang="en-US" sz="2800" b="1" dirty="0">
                <a:solidFill>
                  <a:srgbClr val="FF0000"/>
                </a:solidFill>
              </a:rPr>
              <a:t>exercise tolerance </a:t>
            </a:r>
            <a:r>
              <a:rPr lang="en-US" sz="2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The </a:t>
            </a:r>
            <a:r>
              <a:rPr lang="en-US" sz="2800" b="1" dirty="0" err="1"/>
              <a:t>acromegalic</a:t>
            </a:r>
            <a:r>
              <a:rPr lang="en-US" sz="2800" b="1" dirty="0"/>
              <a:t> cardiomyopathy develops </a:t>
            </a:r>
            <a:r>
              <a:rPr lang="en-US" sz="2800" b="1" dirty="0" smtClean="0"/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three </a:t>
            </a:r>
            <a:r>
              <a:rPr lang="en-US" sz="2800" b="1" dirty="0"/>
              <a:t>main stages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1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097" y="300445"/>
            <a:ext cx="10724606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274319"/>
            <a:ext cx="10233071" cy="64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45" y="182879"/>
            <a:ext cx="10802983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3" y="143691"/>
            <a:ext cx="10593977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470263"/>
            <a:ext cx="10384971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09" y="143691"/>
            <a:ext cx="1078992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604772" y="628333"/>
            <a:ext cx="2228850" cy="682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Records identified through database searching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394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59"/>
          <p:cNvSpPr>
            <a:spLocks noChangeArrowheads="1"/>
          </p:cNvSpPr>
          <p:nvPr/>
        </p:nvSpPr>
        <p:spPr bwMode="auto">
          <a:xfrm rot="16200000">
            <a:off x="267303" y="2538889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Screening</a:t>
            </a:r>
            <a:endParaRPr kumimoji="0" lang="en-CA" altLang="en-U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 rot="16200000">
            <a:off x="267303" y="5739289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endParaRPr kumimoji="0" lang="en-CA" altLang="en-U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AutoShape 58"/>
          <p:cNvSpPr>
            <a:spLocks noChangeArrowheads="1"/>
          </p:cNvSpPr>
          <p:nvPr/>
        </p:nvSpPr>
        <p:spPr bwMode="auto">
          <a:xfrm rot="16200000">
            <a:off x="267303" y="4139089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Eligibility</a:t>
            </a:r>
            <a:endParaRPr kumimoji="0" lang="en-CA" altLang="en-U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2" name="AutoShape 56"/>
          <p:cNvSpPr>
            <a:spLocks noChangeShapeType="1"/>
          </p:cNvSpPr>
          <p:nvPr/>
        </p:nvSpPr>
        <p:spPr bwMode="auto">
          <a:xfrm>
            <a:off x="2862072" y="1314133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" name="AutoShape 55"/>
          <p:cNvSpPr>
            <a:spLocks noChangeShapeType="1"/>
          </p:cNvSpPr>
          <p:nvPr/>
        </p:nvSpPr>
        <p:spPr bwMode="auto">
          <a:xfrm>
            <a:off x="5148072" y="1314133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40"/>
          <p:cNvSpPr>
            <a:spLocks noChangeArrowheads="1"/>
          </p:cNvSpPr>
          <p:nvPr/>
        </p:nvSpPr>
        <p:spPr bwMode="auto">
          <a:xfrm rot="16200000">
            <a:off x="267303" y="938689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endParaRPr kumimoji="0" lang="en-CA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4076509" y="644681"/>
            <a:ext cx="222885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 records identified through other sources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6" name="Rectangle 53"/>
          <p:cNvSpPr>
            <a:spLocks noChangeArrowheads="1"/>
          </p:cNvSpPr>
          <p:nvPr/>
        </p:nvSpPr>
        <p:spPr bwMode="auto">
          <a:xfrm>
            <a:off x="2619185" y="1771333"/>
            <a:ext cx="27717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Records after duplicates removed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352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7" name="Rectangle 52"/>
          <p:cNvSpPr>
            <a:spLocks noChangeArrowheads="1"/>
          </p:cNvSpPr>
          <p:nvPr/>
        </p:nvSpPr>
        <p:spPr bwMode="auto">
          <a:xfrm>
            <a:off x="3170047" y="2800033"/>
            <a:ext cx="16700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Records screened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352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5490972" y="2800033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Records excluded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238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3147822" y="3714433"/>
            <a:ext cx="17145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Full-text articles assessed for eligibility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114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0" name="Rectangle 49"/>
          <p:cNvSpPr>
            <a:spLocks noChangeArrowheads="1"/>
          </p:cNvSpPr>
          <p:nvPr/>
        </p:nvSpPr>
        <p:spPr bwMode="auto">
          <a:xfrm>
            <a:off x="5490972" y="3714433"/>
            <a:ext cx="17145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Full-text articles excluded, 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101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1" name="Rectangle 48"/>
          <p:cNvSpPr>
            <a:spLocks noChangeArrowheads="1"/>
          </p:cNvSpPr>
          <p:nvPr/>
        </p:nvSpPr>
        <p:spPr bwMode="auto">
          <a:xfrm>
            <a:off x="3147822" y="4743133"/>
            <a:ext cx="17145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 included in qualitative synthesis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2" name="Rectangle 47"/>
          <p:cNvSpPr>
            <a:spLocks noChangeArrowheads="1"/>
          </p:cNvSpPr>
          <p:nvPr/>
        </p:nvSpPr>
        <p:spPr bwMode="auto">
          <a:xfrm>
            <a:off x="3147822" y="5771833"/>
            <a:ext cx="17145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Studies included in quantitative synthesis (meta-analysis)</a:t>
            </a:r>
            <a:b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 =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 </a:t>
            </a: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)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3" name="AutoShape 46"/>
          <p:cNvSpPr>
            <a:spLocks noChangeShapeType="1"/>
          </p:cNvSpPr>
          <p:nvPr/>
        </p:nvSpPr>
        <p:spPr bwMode="auto">
          <a:xfrm>
            <a:off x="4005072" y="2342833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45"/>
          <p:cNvSpPr>
            <a:spLocks noChangeShapeType="1"/>
          </p:cNvSpPr>
          <p:nvPr/>
        </p:nvSpPr>
        <p:spPr bwMode="auto">
          <a:xfrm>
            <a:off x="4005072" y="3371533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AutoShape 44"/>
          <p:cNvSpPr>
            <a:spLocks noChangeShapeType="1"/>
          </p:cNvSpPr>
          <p:nvPr/>
        </p:nvSpPr>
        <p:spPr bwMode="auto">
          <a:xfrm>
            <a:off x="4005072" y="4400233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43"/>
          <p:cNvSpPr>
            <a:spLocks noChangeShapeType="1"/>
          </p:cNvSpPr>
          <p:nvPr/>
        </p:nvSpPr>
        <p:spPr bwMode="auto">
          <a:xfrm>
            <a:off x="4005072" y="5428933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AutoShape 42"/>
          <p:cNvSpPr>
            <a:spLocks noChangeShapeType="1"/>
          </p:cNvSpPr>
          <p:nvPr/>
        </p:nvSpPr>
        <p:spPr bwMode="auto">
          <a:xfrm>
            <a:off x="4840097" y="3085783"/>
            <a:ext cx="650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41"/>
          <p:cNvSpPr>
            <a:spLocks noChangeShapeType="1"/>
          </p:cNvSpPr>
          <p:nvPr/>
        </p:nvSpPr>
        <p:spPr bwMode="auto">
          <a:xfrm>
            <a:off x="4862322" y="4057333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2" name="Picture 60" descr="Consort-Logo-Graphic-30-12-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0689" r="87100" b="17241"/>
          <a:stretch>
            <a:fillRect/>
          </a:stretch>
        </p:blipFill>
        <p:spPr bwMode="auto">
          <a:xfrm>
            <a:off x="690372" y="-640080"/>
            <a:ext cx="685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89" name="Rectangle 61"/>
          <p:cNvSpPr>
            <a:spLocks noChangeArrowheads="1"/>
          </p:cNvSpPr>
          <p:nvPr/>
        </p:nvSpPr>
        <p:spPr bwMode="auto">
          <a:xfrm>
            <a:off x="1261872" y="-10972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Rectangle 62"/>
          <p:cNvSpPr>
            <a:spLocks noChangeArrowheads="1"/>
          </p:cNvSpPr>
          <p:nvPr/>
        </p:nvSpPr>
        <p:spPr bwMode="auto">
          <a:xfrm>
            <a:off x="1719072" y="-6400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8801100" algn="r"/>
              </a:tabLst>
            </a:pPr>
            <a:r>
              <a:rPr kumimoji="0" lang="en-CA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PRISMA 2009 Flow Diagram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88011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1" name="Rectangle 76"/>
          <p:cNvSpPr>
            <a:spLocks noChangeArrowheads="1"/>
          </p:cNvSpPr>
          <p:nvPr/>
        </p:nvSpPr>
        <p:spPr bwMode="auto">
          <a:xfrm>
            <a:off x="1261872" y="-182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2" name="Slide Number Placeholder 30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" name="Picture 2" descr="Image result for pituitary gla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73" y="1432881"/>
            <a:ext cx="4694426" cy="36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5" y="1562099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solidFill>
                  <a:srgbClr val="FF0000"/>
                </a:solidFill>
              </a:rPr>
              <a:t>                  Data </a:t>
            </a:r>
            <a:r>
              <a:rPr lang="en-US" sz="6000" b="1" i="1" dirty="0">
                <a:solidFill>
                  <a:srgbClr val="FF0000"/>
                </a:solidFill>
              </a:rPr>
              <a:t>extraction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571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685800"/>
            <a:ext cx="10332720" cy="5492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Data were extracted from published reports </a:t>
            </a:r>
            <a:r>
              <a:rPr lang="en-US" sz="2800" b="1" dirty="0" smtClean="0"/>
              <a:t>on to </a:t>
            </a:r>
            <a:r>
              <a:rPr lang="en-US" sz="2800" b="1" dirty="0"/>
              <a:t>standardized forms by two </a:t>
            </a:r>
            <a:r>
              <a:rPr lang="en-US" sz="2800" b="1" dirty="0" err="1"/>
              <a:t>metaanalysts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Discrepancies were resolved by discussion among the authors of the present paper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The following data were extracted: </a:t>
            </a:r>
            <a:r>
              <a:rPr lang="en-US" sz="2800" b="1" dirty="0">
                <a:solidFill>
                  <a:srgbClr val="FF0000"/>
                </a:solidFill>
              </a:rPr>
              <a:t>mean age</a:t>
            </a:r>
            <a:r>
              <a:rPr lang="en-US" sz="2800" b="1" dirty="0"/>
              <a:t>, sex, </a:t>
            </a:r>
            <a:r>
              <a:rPr lang="en-US" sz="2800" b="1" dirty="0">
                <a:solidFill>
                  <a:srgbClr val="FF0000"/>
                </a:solidFill>
              </a:rPr>
              <a:t>number of patients</a:t>
            </a:r>
            <a:r>
              <a:rPr lang="en-US" sz="2800" b="1" dirty="0"/>
              <a:t> included, duration of acromegaly, </a:t>
            </a:r>
            <a:r>
              <a:rPr lang="en-US" sz="2800" b="1" dirty="0">
                <a:solidFill>
                  <a:srgbClr val="FF0000"/>
                </a:solidFill>
              </a:rPr>
              <a:t>conventional heart failure</a:t>
            </a:r>
            <a:r>
              <a:rPr lang="en-US" sz="2800" b="1" dirty="0"/>
              <a:t> therapy, somatostatin analog name, </a:t>
            </a:r>
            <a:r>
              <a:rPr lang="en-US" sz="2800" b="1" dirty="0">
                <a:solidFill>
                  <a:srgbClr val="FF0000"/>
                </a:solidFill>
              </a:rPr>
              <a:t>target dose</a:t>
            </a:r>
            <a:r>
              <a:rPr lang="en-US" sz="2800" b="1" dirty="0"/>
              <a:t>, treatment duration, </a:t>
            </a:r>
            <a:r>
              <a:rPr lang="en-US" sz="2800" b="1" dirty="0">
                <a:solidFill>
                  <a:srgbClr val="FF0000"/>
                </a:solidFill>
              </a:rPr>
              <a:t>GH concentration </a:t>
            </a:r>
            <a:r>
              <a:rPr lang="en-US" sz="2800" b="1" dirty="0"/>
              <a:t>at baseline, IGF-I decline during treatment, study quality (design, blinding, statistical methods), losses to follow-up for each outcome </a:t>
            </a:r>
            <a:r>
              <a:rPr lang="en-US" sz="2800" b="1" dirty="0" smtClean="0"/>
              <a:t>measure.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81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8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acromegalic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cardiomyopathy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8759"/>
            <a:ext cx="10018713" cy="3852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1-cardiac involvement is </a:t>
            </a:r>
            <a:r>
              <a:rPr lang="en-US" sz="2800" b="1" dirty="0">
                <a:solidFill>
                  <a:srgbClr val="FF0000"/>
                </a:solidFill>
              </a:rPr>
              <a:t>asymptomatic</a:t>
            </a:r>
            <a:r>
              <a:rPr lang="en-US" sz="2800" b="1" dirty="0"/>
              <a:t>, and consists mainly of </a:t>
            </a:r>
            <a:r>
              <a:rPr lang="en-US" sz="2800" b="1" dirty="0">
                <a:solidFill>
                  <a:srgbClr val="FF0000"/>
                </a:solidFill>
              </a:rPr>
              <a:t>myocardial </a:t>
            </a:r>
            <a:r>
              <a:rPr lang="en-US" sz="2800" b="1" dirty="0" smtClean="0">
                <a:solidFill>
                  <a:srgbClr val="FF0000"/>
                </a:solidFill>
              </a:rPr>
              <a:t>hypertrophy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2- </a:t>
            </a:r>
            <a:r>
              <a:rPr lang="en-US" sz="2800" b="1" dirty="0">
                <a:solidFill>
                  <a:srgbClr val="FF0000"/>
                </a:solidFill>
              </a:rPr>
              <a:t>concentric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eccentric</a:t>
            </a:r>
            <a:r>
              <a:rPr lang="en-US" sz="2800" b="1" dirty="0"/>
              <a:t> cardiomyopathy, diastolic filling abnormalities at rest, and impaired cardiac performance at peak </a:t>
            </a:r>
            <a:r>
              <a:rPr lang="en-US" sz="2800" b="1" dirty="0">
                <a:solidFill>
                  <a:srgbClr val="FF0000"/>
                </a:solidFill>
              </a:rPr>
              <a:t>physical exercise </a:t>
            </a:r>
            <a:r>
              <a:rPr lang="en-US" sz="2800" b="1" dirty="0"/>
              <a:t>are </a:t>
            </a:r>
            <a:r>
              <a:rPr lang="en-US" sz="2800" b="1" dirty="0" smtClean="0"/>
              <a:t>evident.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3-cardiac </a:t>
            </a:r>
            <a:r>
              <a:rPr lang="en-US" sz="2800" b="1" dirty="0">
                <a:solidFill>
                  <a:srgbClr val="FF0000"/>
                </a:solidFill>
              </a:rPr>
              <a:t>valve disease </a:t>
            </a:r>
            <a:r>
              <a:rPr lang="en-US" sz="2800" b="1" dirty="0"/>
              <a:t>and impaired systolic and diastolic performance with a </a:t>
            </a:r>
            <a:r>
              <a:rPr lang="en-US" sz="2800" b="1" dirty="0">
                <a:solidFill>
                  <a:srgbClr val="FF0000"/>
                </a:solidFill>
              </a:rPr>
              <a:t>low cardiac output </a:t>
            </a:r>
            <a:r>
              <a:rPr lang="en-US" sz="2800" b="1" dirty="0"/>
              <a:t>even at</a:t>
            </a:r>
            <a:r>
              <a:rPr lang="en-US" sz="2800" b="1" dirty="0">
                <a:solidFill>
                  <a:srgbClr val="FF0000"/>
                </a:solidFill>
              </a:rPr>
              <a:t> rest </a:t>
            </a:r>
            <a:r>
              <a:rPr lang="en-US" sz="2800" b="1" dirty="0"/>
              <a:t>have been </a:t>
            </a:r>
            <a:r>
              <a:rPr lang="en-US" sz="2800" b="1" dirty="0" smtClean="0"/>
              <a:t>reported.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520861"/>
            <a:ext cx="10018713" cy="5270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We explored </a:t>
            </a:r>
            <a:r>
              <a:rPr lang="en-US" sz="3200" b="1" dirty="0">
                <a:solidFill>
                  <a:srgbClr val="FF0000"/>
                </a:solidFill>
              </a:rPr>
              <a:t>heterogeneity</a:t>
            </a:r>
            <a:r>
              <a:rPr lang="en-US" sz="3200" b="1" dirty="0"/>
              <a:t> across studies with the Q test. When </a:t>
            </a:r>
            <a:r>
              <a:rPr lang="en-US" sz="3200" b="1" dirty="0" smtClean="0"/>
              <a:t>the effect </a:t>
            </a:r>
            <a:r>
              <a:rPr lang="en-US" sz="3200" b="1" dirty="0"/>
              <a:t>size was significant in a fixed model but the </a:t>
            </a:r>
            <a:r>
              <a:rPr lang="en-US" sz="3200" b="1" dirty="0">
                <a:solidFill>
                  <a:srgbClr val="FF0000"/>
                </a:solidFill>
              </a:rPr>
              <a:t>Q test </a:t>
            </a:r>
            <a:r>
              <a:rPr lang="en-US" sz="3200" b="1" dirty="0"/>
              <a:t>was </a:t>
            </a:r>
            <a:r>
              <a:rPr lang="en-US" sz="3200" b="1" dirty="0" smtClean="0"/>
              <a:t>significant, the </a:t>
            </a:r>
            <a:r>
              <a:rPr lang="en-US" sz="3200" b="1" dirty="0"/>
              <a:t>analyses were repeated with a random-effects model to confirm </a:t>
            </a:r>
            <a:r>
              <a:rPr lang="en-US" sz="3200" b="1" dirty="0" smtClean="0"/>
              <a:t>the result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Funnel </a:t>
            </a:r>
            <a:r>
              <a:rPr lang="en-US" sz="3200" b="1" dirty="0"/>
              <a:t>plots were drawn and their </a:t>
            </a:r>
            <a:r>
              <a:rPr lang="en-US" sz="3200" b="1" dirty="0">
                <a:solidFill>
                  <a:srgbClr val="FF0000"/>
                </a:solidFill>
              </a:rPr>
              <a:t>asymmetry</a:t>
            </a:r>
            <a:r>
              <a:rPr lang="en-US" sz="3200" b="1" dirty="0"/>
              <a:t> was measured </a:t>
            </a:r>
            <a:r>
              <a:rPr lang="en-US" sz="3200" b="1" dirty="0" smtClean="0"/>
              <a:t>to assess </a:t>
            </a:r>
            <a:r>
              <a:rPr lang="en-US" sz="3200" b="1" dirty="0"/>
              <a:t>the possible influence of publication and location biases</a:t>
            </a:r>
          </a:p>
        </p:txBody>
      </p:sp>
    </p:spTree>
    <p:extLst>
      <p:ext uri="{BB962C8B-B14F-4D97-AF65-F5344CB8AC3E}">
        <p14:creationId xmlns:p14="http://schemas.microsoft.com/office/powerpoint/2010/main" val="6871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173" y="156209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Style" panose="00000400000000000000" pitchFamily="2" charset="-78"/>
              </a:rPr>
              <a:t>REPORT THE RESULTS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91" y="-143691"/>
            <a:ext cx="3818709" cy="675349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</a:t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result for flow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73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74022"/>
            <a:ext cx="10750731" cy="6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laser.wav"/>
          </p:stSnd>
        </p:sndAc>
      </p:transition>
    </mc:Choice>
    <mc:Fallback xmlns="">
      <p:transition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22068" y="1"/>
            <a:ext cx="11689785" cy="685800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4250029" y="1596981"/>
            <a:ext cx="412123" cy="3086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flipV="1">
            <a:off x="4301543" y="2842619"/>
            <a:ext cx="360609" cy="2438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4301543" y="4391696"/>
            <a:ext cx="360609" cy="22602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301543" y="5190186"/>
            <a:ext cx="360609" cy="251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laser.wav"/>
          </p:stSnd>
        </p:sndAc>
      </p:transition>
    </mc:Choice>
    <mc:Fallback xmlns="">
      <p:transition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00" y="609600"/>
            <a:ext cx="7246938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Rationale for Combining Studies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336799" y="2010865"/>
            <a:ext cx="7799977" cy="320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680" tIns="41841" rIns="83680" bIns="418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“Many of the groups…are far too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small</a:t>
            </a:r>
            <a:r>
              <a:rPr lang="en-US" altLang="en-US" sz="3200" b="1" dirty="0"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 to allow of any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definite</a:t>
            </a:r>
            <a:r>
              <a:rPr lang="en-US" altLang="en-US" sz="3200" b="1" dirty="0"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 opinion being formed at all, having regard to the size of the probable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 error </a:t>
            </a:r>
            <a:r>
              <a:rPr lang="en-US" altLang="en-US" sz="3200" b="1" dirty="0">
                <a:latin typeface="Arial" panose="020B0604020202020204" pitchFamily="34" charset="0"/>
                <a:cs typeface="Arabic Style" panose="00000400000000000000" pitchFamily="2" charset="-78"/>
                <a:sym typeface="WP Greek Courier" pitchFamily="49" charset="2"/>
              </a:rPr>
              <a:t>involved.”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  <a:sym typeface="WP Greek Courier" pitchFamily="49" charset="2"/>
              </a:rPr>
              <a:t>						</a:t>
            </a: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P Greek Courier" pitchFamily="49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P Greek Courier" pitchFamily="49" charset="2"/>
              </a:rPr>
              <a:t>Pearson, 1904</a:t>
            </a:r>
            <a:endParaRPr lang="en-US" alt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1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1" y="0"/>
            <a:ext cx="7789863" cy="1219200"/>
          </a:xfrm>
        </p:spPr>
        <p:txBody>
          <a:bodyPr>
            <a:normAutofit/>
          </a:bodyPr>
          <a:lstStyle/>
          <a:p>
            <a:pPr algn="l" rtl="1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47" y="1325065"/>
            <a:ext cx="9116376" cy="4352925"/>
          </a:xfrm>
        </p:spPr>
        <p:txBody>
          <a:bodyPr rtlCol="0">
            <a:norm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en-US" sz="3600" dirty="0">
                <a:cs typeface="Arabic Style" panose="00000400000000000000" pitchFamily="2" charset="-78"/>
              </a:rPr>
              <a:t>“</a:t>
            </a:r>
            <a:r>
              <a:rPr lang="en-US" sz="3600" b="1" dirty="0">
                <a:cs typeface="Arabic Style" panose="00000400000000000000" pitchFamily="2" charset="-78"/>
              </a:rPr>
              <a:t>Meta-analysis refers to the analysis of </a:t>
            </a:r>
            <a:r>
              <a:rPr lang="en-US" sz="3600" b="1" dirty="0" smtClean="0">
                <a:cs typeface="Arabic Style" panose="00000400000000000000" pitchFamily="2" charset="-78"/>
              </a:rPr>
              <a:t>  analyses…the </a:t>
            </a:r>
            <a:r>
              <a:rPr lang="en-US" sz="3600" b="1" dirty="0">
                <a:cs typeface="Arabic Style" panose="00000400000000000000" pitchFamily="2" charset="-78"/>
              </a:rPr>
              <a:t>statistical analysis of a large collection of analysis results from individual studies for the purpose of </a:t>
            </a:r>
            <a:r>
              <a:rPr lang="en-US" sz="3600" b="1" dirty="0">
                <a:solidFill>
                  <a:srgbClr val="FF0000"/>
                </a:solidFill>
                <a:cs typeface="Arabic Style" panose="00000400000000000000" pitchFamily="2" charset="-78"/>
              </a:rPr>
              <a:t>integrating </a:t>
            </a:r>
            <a:r>
              <a:rPr lang="en-US" sz="3600" b="1" dirty="0">
                <a:cs typeface="Arabic Style" panose="00000400000000000000" pitchFamily="2" charset="-78"/>
              </a:rPr>
              <a:t>findings.</a:t>
            </a:r>
          </a:p>
          <a:p>
            <a:pPr algn="l">
              <a:spcAft>
                <a:spcPts val="0"/>
              </a:spcAft>
              <a:defRPr/>
            </a:pPr>
            <a:endParaRPr lang="en-US" sz="3600" dirty="0"/>
          </a:p>
          <a:p>
            <a:pPr algn="l">
              <a:spcAft>
                <a:spcPts val="0"/>
              </a:spcAft>
              <a:defRPr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FF0000"/>
                </a:solidFill>
              </a:rPr>
              <a:t>          Glass, </a:t>
            </a:r>
            <a:r>
              <a:rPr lang="en-US" sz="2400" dirty="0" smtClean="0">
                <a:solidFill>
                  <a:srgbClr val="FF0000"/>
                </a:solidFill>
              </a:rPr>
              <a:t>1976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3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636</TotalTime>
  <Words>901</Words>
  <Application>Microsoft Office PowerPoint</Application>
  <PresentationFormat>Widescreen</PresentationFormat>
  <Paragraphs>155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Arabic Style</vt:lpstr>
      <vt:lpstr>Arabic Typesetting</vt:lpstr>
      <vt:lpstr>Arial</vt:lpstr>
      <vt:lpstr>Calibri</vt:lpstr>
      <vt:lpstr>Corbel</vt:lpstr>
      <vt:lpstr>HG Mincho Light J;MS Gothic;HG </vt:lpstr>
      <vt:lpstr>StarSymbol</vt:lpstr>
      <vt:lpstr>Tahoma</vt:lpstr>
      <vt:lpstr>Times New Roman</vt:lpstr>
      <vt:lpstr>Wingdings</vt:lpstr>
      <vt:lpstr>WP Greek Courier</vt:lpstr>
      <vt:lpstr>Parallax</vt:lpstr>
      <vt:lpstr>PowerPoint Presentation</vt:lpstr>
      <vt:lpstr>PowerPoint Presentation</vt:lpstr>
      <vt:lpstr>INTRODUCTION</vt:lpstr>
      <vt:lpstr>acromegalic cardiomyopathy</vt:lpstr>
      <vt:lpstr>PowerPoint Presentation</vt:lpstr>
      <vt:lpstr>PowerPoint Presentation</vt:lpstr>
      <vt:lpstr>PowerPoint Presentation</vt:lpstr>
      <vt:lpstr>Rationale for Combining Studies</vt:lpstr>
      <vt:lpstr>                       Definition</vt:lpstr>
      <vt:lpstr>What is meta analysis?</vt:lpstr>
      <vt:lpstr>Steps of Meta-analysis </vt:lpstr>
      <vt:lpstr>The four elements of a well-formed clinical question</vt:lpstr>
      <vt:lpstr>PowerPoint Presentation</vt:lpstr>
      <vt:lpstr>literature search</vt:lpstr>
      <vt:lpstr>PowerPoint Presentation</vt:lpstr>
      <vt:lpstr>Identification of relevant trials</vt:lpstr>
      <vt:lpstr>PowerPoint Presentation</vt:lpstr>
      <vt:lpstr> </vt:lpstr>
      <vt:lpstr>Search Strategy in Medline (Ovid)      </vt:lpstr>
      <vt:lpstr>Search Strategy in EMBase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davood shafie</dc:creator>
  <cp:lastModifiedBy>EMRC-Users</cp:lastModifiedBy>
  <cp:revision>39</cp:revision>
  <dcterms:created xsi:type="dcterms:W3CDTF">2017-01-17T13:15:56Z</dcterms:created>
  <dcterms:modified xsi:type="dcterms:W3CDTF">2017-01-26T06:37:25Z</dcterms:modified>
</cp:coreProperties>
</file>