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58" r:id="rId4"/>
    <p:sldId id="260" r:id="rId5"/>
    <p:sldId id="259" r:id="rId6"/>
    <p:sldId id="276" r:id="rId7"/>
    <p:sldId id="277" r:id="rId8"/>
    <p:sldId id="280" r:id="rId9"/>
    <p:sldId id="281" r:id="rId10"/>
    <p:sldId id="261" r:id="rId11"/>
    <p:sldId id="278" r:id="rId12"/>
    <p:sldId id="279" r:id="rId13"/>
    <p:sldId id="262" r:id="rId14"/>
    <p:sldId id="263" r:id="rId15"/>
    <p:sldId id="264" r:id="rId16"/>
    <p:sldId id="265" r:id="rId17"/>
    <p:sldId id="266" r:id="rId18"/>
    <p:sldId id="269" r:id="rId19"/>
    <p:sldId id="275" r:id="rId20"/>
    <p:sldId id="267" r:id="rId21"/>
    <p:sldId id="270" r:id="rId22"/>
    <p:sldId id="268" r:id="rId23"/>
    <p:sldId id="272" r:id="rId24"/>
    <p:sldId id="273" r:id="rId25"/>
    <p:sldId id="274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8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8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1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282" y="1986642"/>
            <a:ext cx="8915399" cy="2276777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EFFECT of </a:t>
            </a:r>
            <a:r>
              <a:rPr lang="en-US" sz="5400" b="1" dirty="0" err="1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Somatostatin</a:t>
            </a:r>
            <a:r>
              <a:rPr lang="en-US" sz="5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Analogs on the CARDIOVASCULAR SYSTEM </a:t>
            </a:r>
            <a:r>
              <a:rPr lang="en-US" sz="5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Acromegaly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A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Metaanalysis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05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The global prognosis of </a:t>
            </a:r>
            <a:r>
              <a:rPr lang="en-US" sz="3200" b="1" dirty="0" err="1"/>
              <a:t>acromegalic</a:t>
            </a:r>
            <a:r>
              <a:rPr lang="en-US" sz="3200" b="1" dirty="0"/>
              <a:t> patients with </a:t>
            </a:r>
            <a:r>
              <a:rPr lang="en-US" sz="3200" b="1" dirty="0" smtClean="0"/>
              <a:t>chronic CHF </a:t>
            </a:r>
            <a:r>
              <a:rPr lang="en-US" sz="3200" b="1" dirty="0"/>
              <a:t>remains poor. In </a:t>
            </a:r>
            <a:r>
              <a:rPr lang="en-US" sz="3200" b="1" dirty="0" smtClean="0"/>
              <a:t>one series</a:t>
            </a:r>
            <a:r>
              <a:rPr lang="en-US" sz="3200" b="1" dirty="0"/>
              <a:t>, </a:t>
            </a:r>
            <a:r>
              <a:rPr lang="en-US" sz="3200" b="1" dirty="0" smtClean="0"/>
              <a:t>the mortality / transplantation</a:t>
            </a:r>
            <a:r>
              <a:rPr lang="en-US" sz="3200" b="1" dirty="0"/>
              <a:t> </a:t>
            </a:r>
            <a:r>
              <a:rPr lang="en-US" sz="3200" b="1" dirty="0" smtClean="0"/>
              <a:t>rate </a:t>
            </a:r>
            <a:r>
              <a:rPr lang="en-US" sz="3200" b="1" dirty="0"/>
              <a:t>was </a:t>
            </a:r>
            <a:r>
              <a:rPr lang="en-US" sz="3200" b="1" dirty="0">
                <a:solidFill>
                  <a:srgbClr val="FF0000"/>
                </a:solidFill>
              </a:rPr>
              <a:t>25</a:t>
            </a:r>
            <a:r>
              <a:rPr lang="en-US" sz="3200" b="1" dirty="0"/>
              <a:t>% at </a:t>
            </a:r>
            <a:r>
              <a:rPr lang="en-US" sz="3200" b="1" dirty="0">
                <a:solidFill>
                  <a:srgbClr val="FF0000"/>
                </a:solidFill>
              </a:rPr>
              <a:t>1 </a:t>
            </a:r>
            <a:r>
              <a:rPr lang="en-US" sz="3200" b="1" dirty="0" err="1">
                <a:solidFill>
                  <a:srgbClr val="FF0000"/>
                </a:solidFill>
              </a:rPr>
              <a:t>yr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and 37.5% at 5 yr. These rates are </a:t>
            </a:r>
            <a:r>
              <a:rPr lang="en-US" sz="3200" b="1" dirty="0" smtClean="0"/>
              <a:t>very </a:t>
            </a:r>
            <a:r>
              <a:rPr lang="en-US" sz="3200" b="1" dirty="0" smtClean="0">
                <a:solidFill>
                  <a:srgbClr val="FF0000"/>
                </a:solidFill>
              </a:rPr>
              <a:t>similar</a:t>
            </a:r>
            <a:r>
              <a:rPr lang="en-US" sz="3200" b="1" dirty="0" smtClean="0"/>
              <a:t> </a:t>
            </a:r>
            <a:r>
              <a:rPr lang="en-US" sz="3200" b="1" dirty="0"/>
              <a:t>to those seen in patients with other causes of </a:t>
            </a:r>
            <a:r>
              <a:rPr lang="en-US" sz="3200" b="1" dirty="0" smtClean="0"/>
              <a:t>systolic heart </a:t>
            </a:r>
            <a:r>
              <a:rPr lang="en-US" sz="3200" b="1" dirty="0"/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129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367092"/>
            <a:ext cx="1219200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chemeClr val="tx2"/>
                </a:solidFill>
              </a:rPr>
              <a:t>        </a:t>
            </a:r>
            <a:r>
              <a:rPr lang="en-US" sz="11500" b="1" dirty="0" smtClean="0">
                <a:solidFill>
                  <a:schemeClr val="accent1">
                    <a:lumMod val="50000"/>
                  </a:schemeClr>
                </a:solidFill>
              </a:rPr>
              <a:t>GUIDELINE</a:t>
            </a:r>
            <a:endParaRPr lang="en-US" sz="1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054" y="618518"/>
            <a:ext cx="5228822" cy="95270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15725" y="1324947"/>
            <a:ext cx="8915400" cy="45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 </a:t>
            </a:r>
            <a:r>
              <a:rPr lang="en-US" sz="2400" b="1" dirty="0"/>
              <a:t>Medical therapy</a:t>
            </a:r>
          </a:p>
          <a:p>
            <a:pPr marL="0" indent="0">
              <a:buNone/>
            </a:pPr>
            <a:r>
              <a:rPr lang="en-US" sz="2400" dirty="0" smtClean="0"/>
              <a:t>1- </a:t>
            </a:r>
            <a:r>
              <a:rPr lang="en-US" sz="2400" dirty="0"/>
              <a:t>We recommend medical therapy in a patient </a:t>
            </a:r>
            <a:r>
              <a:rPr lang="en-US" sz="2400" dirty="0" smtClean="0"/>
              <a:t>with persistent </a:t>
            </a:r>
            <a:r>
              <a:rPr lang="en-US" sz="2400" dirty="0"/>
              <a:t>disease following surgery.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2- </a:t>
            </a:r>
            <a:r>
              <a:rPr lang="en-US" sz="2400" dirty="0"/>
              <a:t>In a patient with significant disease (</a:t>
            </a:r>
            <a:r>
              <a:rPr lang="en-US" sz="2400" dirty="0" err="1"/>
              <a:t>ie</a:t>
            </a:r>
            <a:r>
              <a:rPr lang="en-US" sz="2400" dirty="0"/>
              <a:t>, with </a:t>
            </a:r>
            <a:r>
              <a:rPr lang="en-US" sz="2400" dirty="0" smtClean="0"/>
              <a:t>moderate- to-severe </a:t>
            </a:r>
            <a:r>
              <a:rPr lang="en-US" sz="2400" dirty="0"/>
              <a:t>signs and symptoms of GH excess </a:t>
            </a:r>
            <a:r>
              <a:rPr lang="en-US" sz="2400" dirty="0" smtClean="0"/>
              <a:t>and without </a:t>
            </a:r>
            <a:r>
              <a:rPr lang="en-US" sz="2400" dirty="0"/>
              <a:t>local mass effects), we suggest use of either a </a:t>
            </a:r>
            <a:r>
              <a:rPr lang="en-US" sz="2400" dirty="0" smtClean="0"/>
              <a:t>SRL or </a:t>
            </a:r>
            <a:r>
              <a:rPr lang="en-US" sz="2400" dirty="0" err="1"/>
              <a:t>pegvisomant</a:t>
            </a:r>
            <a:r>
              <a:rPr lang="en-US" sz="2400" dirty="0"/>
              <a:t> as the initial adjuvant medical therapy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3-</a:t>
            </a:r>
            <a:r>
              <a:rPr lang="en-US" sz="2400" dirty="0"/>
              <a:t>We suggest use of an SRL as primary therapy in </a:t>
            </a:r>
            <a:r>
              <a:rPr lang="en-US" sz="2400" dirty="0" smtClean="0"/>
              <a:t>a patient </a:t>
            </a:r>
            <a:r>
              <a:rPr lang="en-US" sz="2400" dirty="0"/>
              <a:t>who cannot be cured by surgery, has </a:t>
            </a:r>
            <a:r>
              <a:rPr lang="en-US" sz="2400" dirty="0" smtClean="0"/>
              <a:t>extensive cavernous </a:t>
            </a:r>
            <a:r>
              <a:rPr lang="en-US" sz="2400" dirty="0"/>
              <a:t>sinus invasion, does not have </a:t>
            </a:r>
            <a:r>
              <a:rPr lang="en-US" sz="2400" dirty="0" err="1"/>
              <a:t>chiasmal</a:t>
            </a:r>
            <a:r>
              <a:rPr lang="en-US" sz="2400" dirty="0"/>
              <a:t> </a:t>
            </a:r>
            <a:r>
              <a:rPr lang="en-US" sz="2400" dirty="0" smtClean="0"/>
              <a:t>compression, or </a:t>
            </a:r>
            <a:r>
              <a:rPr lang="en-US" sz="2400" dirty="0"/>
              <a:t>is a poor surgical candidate.</a:t>
            </a:r>
          </a:p>
        </p:txBody>
      </p:sp>
    </p:spTree>
    <p:extLst>
      <p:ext uri="{BB962C8B-B14F-4D97-AF65-F5344CB8AC3E}">
        <p14:creationId xmlns:p14="http://schemas.microsoft.com/office/powerpoint/2010/main" val="5084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085" y="703081"/>
            <a:ext cx="8915400" cy="4847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Octreotide</a:t>
            </a:r>
            <a:r>
              <a:rPr lang="en-US" sz="3200" b="1" dirty="0"/>
              <a:t> </a:t>
            </a:r>
            <a:r>
              <a:rPr lang="en-US" sz="3200" b="1" dirty="0" smtClean="0"/>
              <a:t>and </a:t>
            </a:r>
            <a:r>
              <a:rPr lang="en-US" sz="3200" b="1" dirty="0" err="1">
                <a:solidFill>
                  <a:srgbClr val="FF0000"/>
                </a:solidFill>
              </a:rPr>
              <a:t>lanreotide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are </a:t>
            </a:r>
            <a:r>
              <a:rPr lang="en-US" sz="3200" b="1" dirty="0" err="1" smtClean="0"/>
              <a:t>somatostatin</a:t>
            </a:r>
            <a:r>
              <a:rPr lang="en-US" sz="3200" b="1" dirty="0" smtClean="0"/>
              <a:t> </a:t>
            </a:r>
            <a:r>
              <a:rPr lang="en-US" sz="3200" b="1" dirty="0"/>
              <a:t>analogues, which are the medical therapy </a:t>
            </a:r>
            <a:r>
              <a:rPr lang="en-US" sz="3200" b="1" dirty="0" smtClean="0"/>
              <a:t>of choice; </a:t>
            </a:r>
            <a:r>
              <a:rPr lang="en-US" sz="3200" b="1" dirty="0"/>
              <a:t>they are </a:t>
            </a:r>
            <a:r>
              <a:rPr lang="en-US" sz="3200" b="1" dirty="0" smtClean="0"/>
              <a:t>efficacious, have </a:t>
            </a:r>
            <a:r>
              <a:rPr lang="en-US" sz="3200" b="1" dirty="0"/>
              <a:t>good patient compliance and are well </a:t>
            </a:r>
            <a:r>
              <a:rPr lang="en-US" sz="3200" b="1" dirty="0" smtClean="0"/>
              <a:t>tolerated. These </a:t>
            </a:r>
            <a:r>
              <a:rPr lang="en-US" sz="3200" b="1" dirty="0"/>
              <a:t>somatostatin analogues are the most </a:t>
            </a:r>
            <a:r>
              <a:rPr lang="en-US" sz="3200" b="1" dirty="0" smtClean="0"/>
              <a:t>commonly-used adjuvant </a:t>
            </a:r>
            <a:r>
              <a:rPr lang="en-US" sz="3200" b="1" dirty="0"/>
              <a:t>medical therapy in those patients for whom </a:t>
            </a:r>
            <a:r>
              <a:rPr lang="en-US" sz="3200" b="1" dirty="0" smtClean="0"/>
              <a:t>surgery does </a:t>
            </a:r>
            <a:r>
              <a:rPr lang="en-US" sz="3200" b="1" dirty="0"/>
              <a:t>not provide a curative solution.</a:t>
            </a:r>
          </a:p>
        </p:txBody>
      </p:sp>
    </p:spTree>
    <p:extLst>
      <p:ext uri="{BB962C8B-B14F-4D97-AF65-F5344CB8AC3E}">
        <p14:creationId xmlns:p14="http://schemas.microsoft.com/office/powerpoint/2010/main" val="5473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10418" y="850531"/>
            <a:ext cx="8915400" cy="4828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Somatostatin analogues can improve cardiac </a:t>
            </a:r>
            <a:r>
              <a:rPr lang="en-US" sz="3200" b="1" dirty="0" smtClean="0"/>
              <a:t>function through </a:t>
            </a:r>
            <a:r>
              <a:rPr lang="en-US" sz="3200" b="1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inhibition</a:t>
            </a:r>
            <a:r>
              <a:rPr lang="en-US" sz="3200" b="1" dirty="0"/>
              <a:t> of excessive GH and IGF-1 </a:t>
            </a:r>
            <a:r>
              <a:rPr lang="en-US" sz="3200" b="1" dirty="0">
                <a:solidFill>
                  <a:srgbClr val="FF0000"/>
                </a:solidFill>
              </a:rPr>
              <a:t>production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In addition, octreotide and </a:t>
            </a:r>
            <a:r>
              <a:rPr lang="en-US" sz="3200" b="1" dirty="0" err="1"/>
              <a:t>lanreotide</a:t>
            </a:r>
            <a:r>
              <a:rPr lang="en-US" sz="3200" b="1" dirty="0"/>
              <a:t> may </a:t>
            </a:r>
            <a:r>
              <a:rPr lang="en-US" sz="3200" b="1" dirty="0" smtClean="0"/>
              <a:t>have </a:t>
            </a:r>
            <a:r>
              <a:rPr lang="en-US" sz="3200" b="1" dirty="0" smtClean="0">
                <a:solidFill>
                  <a:srgbClr val="FF0000"/>
                </a:solidFill>
              </a:rPr>
              <a:t>direct</a:t>
            </a:r>
            <a:r>
              <a:rPr lang="en-US" sz="3200" b="1" dirty="0" smtClean="0"/>
              <a:t> </a:t>
            </a:r>
            <a:r>
              <a:rPr lang="en-US" sz="3200" b="1" dirty="0"/>
              <a:t>beneficial </a:t>
            </a:r>
            <a:r>
              <a:rPr lang="en-US" sz="3200" b="1" dirty="0">
                <a:solidFill>
                  <a:srgbClr val="FF0000"/>
                </a:solidFill>
              </a:rPr>
              <a:t>effects</a:t>
            </a:r>
            <a:r>
              <a:rPr lang="en-US" sz="3200" b="1" dirty="0"/>
              <a:t> on the cardiovascular system </a:t>
            </a:r>
            <a:r>
              <a:rPr lang="en-US" sz="3200" b="1" dirty="0" smtClean="0"/>
              <a:t>by acting </a:t>
            </a:r>
            <a:r>
              <a:rPr lang="en-US" sz="3200" b="1" dirty="0"/>
              <a:t>through somatostatin receptors on cardiac cells.</a:t>
            </a:r>
          </a:p>
        </p:txBody>
      </p:sp>
    </p:spTree>
    <p:extLst>
      <p:ext uri="{BB962C8B-B14F-4D97-AF65-F5344CB8AC3E}">
        <p14:creationId xmlns:p14="http://schemas.microsoft.com/office/powerpoint/2010/main" val="25302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2867" y="1130720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Somatostatin receptor subtypes sst</a:t>
            </a:r>
            <a:r>
              <a:rPr lang="en-US" sz="2400" b="1" dirty="0">
                <a:solidFill>
                  <a:srgbClr val="FF0000"/>
                </a:solidFill>
              </a:rPr>
              <a:t>1,2,4 </a:t>
            </a:r>
            <a:r>
              <a:rPr lang="en-US" sz="3200" b="1" dirty="0"/>
              <a:t>and sst</a:t>
            </a:r>
            <a:r>
              <a:rPr lang="en-US" sz="2000" b="1" dirty="0">
                <a:solidFill>
                  <a:srgbClr val="FF0000"/>
                </a:solidFill>
              </a:rPr>
              <a:t>5 </a:t>
            </a:r>
            <a:r>
              <a:rPr lang="en-US" sz="3200" b="1" dirty="0" smtClean="0"/>
              <a:t>are co-expressed </a:t>
            </a:r>
            <a:r>
              <a:rPr lang="en-US" sz="3200" b="1" dirty="0"/>
              <a:t>in human arterial and ventricular tissue; </a:t>
            </a:r>
            <a:r>
              <a:rPr lang="en-US" sz="3200" b="1" dirty="0" smtClean="0"/>
              <a:t>cardiac fibroblasts </a:t>
            </a:r>
            <a:r>
              <a:rPr lang="en-US" sz="3200" b="1" dirty="0"/>
              <a:t>express all four of these </a:t>
            </a:r>
            <a:r>
              <a:rPr lang="en-US" sz="3200" b="1" dirty="0" smtClean="0"/>
              <a:t>somatostatin receptor </a:t>
            </a:r>
            <a:r>
              <a:rPr lang="en-US" sz="3200" b="1" dirty="0"/>
              <a:t>subtypes and cardiac myocytes express sst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3200" b="1" dirty="0"/>
              <a:t> </a:t>
            </a:r>
            <a:r>
              <a:rPr lang="en-US" sz="3200" b="1" dirty="0" smtClean="0"/>
              <a:t>and sst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48624" y="1426934"/>
            <a:ext cx="10363826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Octreotide and </a:t>
            </a:r>
            <a:r>
              <a:rPr lang="en-US" sz="2800" b="1" dirty="0" err="1"/>
              <a:t>lanreotide</a:t>
            </a:r>
            <a:r>
              <a:rPr lang="en-US" sz="2800" b="1" dirty="0"/>
              <a:t> are active at sst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 </a:t>
            </a:r>
            <a:r>
              <a:rPr lang="en-US" sz="2800" b="1" dirty="0" smtClean="0"/>
              <a:t>and sst</a:t>
            </a:r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en-US" sz="2800" b="1" dirty="0" smtClean="0"/>
              <a:t> </a:t>
            </a:r>
            <a:r>
              <a:rPr lang="en-US" sz="2800" b="1" dirty="0"/>
              <a:t>and, therefore, may mediate effects on both cell types</a:t>
            </a:r>
            <a:r>
              <a:rPr lang="en-US" sz="2800" b="1" dirty="0" smtClean="0"/>
              <a:t>.</a:t>
            </a:r>
            <a:r>
              <a:rPr lang="en-US" sz="2800" b="1" dirty="0"/>
              <a:t> </a:t>
            </a:r>
            <a:r>
              <a:rPr lang="en-US" sz="2800" b="1" dirty="0" smtClean="0"/>
              <a:t>Octreotide </a:t>
            </a:r>
            <a:r>
              <a:rPr lang="en-US" sz="2800" b="1" dirty="0"/>
              <a:t>and </a:t>
            </a:r>
            <a:r>
              <a:rPr lang="en-US" sz="2800" b="1" dirty="0" err="1"/>
              <a:t>lanreotide</a:t>
            </a:r>
            <a:r>
              <a:rPr lang="en-US" sz="2800" b="1" dirty="0"/>
              <a:t> </a:t>
            </a:r>
            <a:r>
              <a:rPr lang="en-US" sz="2800" b="1" dirty="0" smtClean="0"/>
              <a:t>treatments have </a:t>
            </a:r>
            <a:r>
              <a:rPr lang="en-US" sz="2800" b="1" dirty="0"/>
              <a:t>all been reported to </a:t>
            </a:r>
            <a:r>
              <a:rPr lang="en-US" sz="2800" b="1" dirty="0">
                <a:solidFill>
                  <a:srgbClr val="FF0000"/>
                </a:solidFill>
              </a:rPr>
              <a:t>improve</a:t>
            </a:r>
            <a:r>
              <a:rPr lang="en-US" sz="2800" b="1" dirty="0"/>
              <a:t> </a:t>
            </a:r>
            <a:r>
              <a:rPr lang="en-US" sz="2800" b="1" dirty="0" err="1" smtClean="0"/>
              <a:t>acromegalic</a:t>
            </a:r>
            <a:r>
              <a:rPr lang="en-US" sz="2800" b="1" dirty="0"/>
              <a:t> </a:t>
            </a:r>
            <a:r>
              <a:rPr lang="en-US" sz="2800" b="1" dirty="0" smtClean="0"/>
              <a:t>cardiomyopathy</a:t>
            </a:r>
            <a:r>
              <a:rPr lang="en-US" sz="2800" b="1" dirty="0"/>
              <a:t>. However, a recent </a:t>
            </a:r>
            <a:r>
              <a:rPr lang="en-US" sz="2800" b="1" dirty="0" err="1" smtClean="0"/>
              <a:t>metaanalysis</a:t>
            </a:r>
            <a:r>
              <a:rPr lang="en-US" sz="2800" b="1" dirty="0" smtClean="0"/>
              <a:t> demonstrated that </a:t>
            </a:r>
            <a:r>
              <a:rPr lang="en-US" sz="2800" b="1" dirty="0"/>
              <a:t>there is more evidence for beneficial </a:t>
            </a:r>
            <a:r>
              <a:rPr lang="en-US" sz="2800" b="1" dirty="0" smtClean="0"/>
              <a:t>cardiac effects </a:t>
            </a:r>
            <a:r>
              <a:rPr lang="en-US" sz="2800" b="1" dirty="0"/>
              <a:t>with </a:t>
            </a:r>
            <a:r>
              <a:rPr lang="en-US" sz="2800" b="1" dirty="0">
                <a:solidFill>
                  <a:srgbClr val="FF0000"/>
                </a:solidFill>
              </a:rPr>
              <a:t>octreotide</a:t>
            </a:r>
            <a:r>
              <a:rPr lang="en-US" sz="2800" b="1" dirty="0"/>
              <a:t> than with </a:t>
            </a:r>
            <a:r>
              <a:rPr lang="en-US" sz="2800" b="1" dirty="0" err="1"/>
              <a:t>lanreotide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034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 Effects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16331"/>
            <a:ext cx="10363826" cy="4110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1-</a:t>
            </a:r>
            <a:r>
              <a:rPr lang="en-US" sz="2800" b="1" dirty="0"/>
              <a:t>significant </a:t>
            </a:r>
            <a:r>
              <a:rPr lang="en-US" sz="2800" b="1" dirty="0" smtClean="0"/>
              <a:t>reduction in </a:t>
            </a:r>
            <a:r>
              <a:rPr lang="en-US" sz="2800" b="1" dirty="0"/>
              <a:t>LV </a:t>
            </a:r>
            <a:r>
              <a:rPr lang="en-US" sz="2800" b="1" dirty="0" smtClean="0"/>
              <a:t>mass</a:t>
            </a:r>
          </a:p>
          <a:p>
            <a:pPr marL="0" indent="0">
              <a:buNone/>
            </a:pPr>
            <a:r>
              <a:rPr lang="en-US" sz="2800" b="1" dirty="0" smtClean="0"/>
              <a:t>2-improve  </a:t>
            </a:r>
            <a:r>
              <a:rPr lang="en-US" sz="2800" b="1" dirty="0"/>
              <a:t>diastolic </a:t>
            </a:r>
            <a:r>
              <a:rPr lang="en-US" sz="2800" b="1" dirty="0" smtClean="0"/>
              <a:t>filling</a:t>
            </a:r>
          </a:p>
          <a:p>
            <a:pPr marL="0" indent="0">
              <a:buNone/>
            </a:pPr>
            <a:r>
              <a:rPr lang="en-US" sz="2800" b="1" dirty="0" smtClean="0"/>
              <a:t>3-increase </a:t>
            </a:r>
            <a:r>
              <a:rPr lang="en-US" sz="2800" b="1" dirty="0"/>
              <a:t>exercise-induced change in </a:t>
            </a:r>
            <a:r>
              <a:rPr lang="en-US" sz="2800" b="1" dirty="0" smtClean="0"/>
              <a:t>LVEF</a:t>
            </a:r>
          </a:p>
          <a:p>
            <a:pPr marL="0" indent="0">
              <a:buNone/>
            </a:pPr>
            <a:r>
              <a:rPr lang="en-US" sz="2800" b="1" dirty="0" smtClean="0"/>
              <a:t>4-decrease ECG abnormality </a:t>
            </a:r>
          </a:p>
          <a:p>
            <a:pPr marL="0" indent="0">
              <a:buNone/>
            </a:pPr>
            <a:r>
              <a:rPr lang="en-US" sz="2800" b="1" dirty="0" smtClean="0"/>
              <a:t>5-Increase </a:t>
            </a:r>
            <a:r>
              <a:rPr lang="en-US" sz="2800" b="1" dirty="0"/>
              <a:t>exercise </a:t>
            </a:r>
            <a:r>
              <a:rPr lang="en-US" sz="2800" b="1" dirty="0" smtClean="0"/>
              <a:t>capacity</a:t>
            </a:r>
          </a:p>
          <a:p>
            <a:pPr marL="0" indent="0">
              <a:buNone/>
            </a:pPr>
            <a:r>
              <a:rPr lang="en-US" sz="2800" b="1" dirty="0" smtClean="0"/>
              <a:t>6-decrease SVT &amp; VT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9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However, most studies involving somatostatin </a:t>
            </a:r>
            <a:r>
              <a:rPr lang="en-US" sz="2800" b="1" dirty="0" smtClean="0"/>
              <a:t>analogs involved </a:t>
            </a:r>
            <a:r>
              <a:rPr lang="en-US" sz="2800" b="1" dirty="0"/>
              <a:t>small numbers of patients, raising the </a:t>
            </a:r>
            <a:r>
              <a:rPr lang="en-US" sz="2800" b="1" dirty="0" smtClean="0"/>
              <a:t>possibility that </a:t>
            </a:r>
            <a:r>
              <a:rPr lang="en-US" sz="2800" b="1" dirty="0"/>
              <a:t>nonsignificant results were related to </a:t>
            </a:r>
            <a:r>
              <a:rPr lang="en-US" sz="2800" b="1" dirty="0" smtClean="0"/>
              <a:t>inadequate statistical </a:t>
            </a:r>
            <a:r>
              <a:rPr lang="en-US" sz="2800" b="1" dirty="0"/>
              <a:t>power. </a:t>
            </a:r>
            <a:r>
              <a:rPr lang="en-US" sz="2800" b="1" dirty="0" smtClean="0"/>
              <a:t>Therefore </a:t>
            </a:r>
            <a:r>
              <a:rPr lang="en-US" sz="2800" b="1" dirty="0" err="1" smtClean="0"/>
              <a:t>Maison</a:t>
            </a:r>
            <a:r>
              <a:rPr lang="en-US" sz="2800" b="1" dirty="0" smtClean="0"/>
              <a:t> et al , </a:t>
            </a:r>
            <a:r>
              <a:rPr lang="en-US" sz="2800" b="1" dirty="0"/>
              <a:t>conducted a </a:t>
            </a:r>
            <a:r>
              <a:rPr lang="en-US" sz="2800" b="1" dirty="0" err="1"/>
              <a:t>metaanalysis</a:t>
            </a:r>
            <a:r>
              <a:rPr lang="en-US" sz="2800" b="1" dirty="0"/>
              <a:t> </a:t>
            </a:r>
            <a:r>
              <a:rPr lang="en-US" sz="2800" b="1" dirty="0" smtClean="0"/>
              <a:t>to obtain </a:t>
            </a:r>
            <a:r>
              <a:rPr lang="en-US" sz="2800" b="1" dirty="0"/>
              <a:t>a more accurate picture of the impact of </a:t>
            </a:r>
            <a:r>
              <a:rPr lang="en-US" sz="2800" b="1" dirty="0" smtClean="0"/>
              <a:t>somatostatin analogs </a:t>
            </a:r>
            <a:r>
              <a:rPr lang="en-US" sz="2800" b="1" dirty="0"/>
              <a:t>on the heart in patients with acromegaly</a:t>
            </a:r>
            <a:r>
              <a:rPr lang="en-US" sz="2800" b="1" dirty="0" smtClean="0"/>
              <a:t>.(2007)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447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6328" y="723642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Acromegaly is characterized by excessive growth </a:t>
            </a:r>
            <a:r>
              <a:rPr lang="en-US" sz="3600" b="1" dirty="0" smtClean="0"/>
              <a:t>hormone (GH</a:t>
            </a:r>
            <a:r>
              <a:rPr lang="en-US" sz="3600" b="1" dirty="0"/>
              <a:t>) secretion and is primarily caused by a </a:t>
            </a:r>
            <a:r>
              <a:rPr lang="en-US" sz="3600" b="1" dirty="0" smtClean="0"/>
              <a:t>GH-secreting pituitary </a:t>
            </a:r>
            <a:r>
              <a:rPr lang="en-US" sz="3600" b="1" dirty="0"/>
              <a:t>adenoma, which stimulates the growth of </a:t>
            </a:r>
            <a:r>
              <a:rPr lang="en-US" sz="3600" b="1" dirty="0" smtClean="0"/>
              <a:t>various tissues </a:t>
            </a:r>
            <a:r>
              <a:rPr lang="en-US" sz="3600" b="1" dirty="0"/>
              <a:t>and impairs the structures and functioning </a:t>
            </a:r>
            <a:r>
              <a:rPr lang="en-US" sz="3600" b="1" dirty="0" smtClean="0"/>
              <a:t>of the </a:t>
            </a:r>
            <a:r>
              <a:rPr lang="en-US" sz="3600" b="1" dirty="0"/>
              <a:t>heart and great vessels</a:t>
            </a:r>
          </a:p>
        </p:txBody>
      </p:sp>
    </p:spTree>
    <p:extLst>
      <p:ext uri="{BB962C8B-B14F-4D97-AF65-F5344CB8AC3E}">
        <p14:creationId xmlns:p14="http://schemas.microsoft.com/office/powerpoint/2010/main" val="22995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4231" y="1169357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In conclusion, this </a:t>
            </a:r>
            <a:r>
              <a:rPr lang="en-US" sz="2800" b="1" dirty="0" err="1"/>
              <a:t>metaanalysis</a:t>
            </a:r>
            <a:r>
              <a:rPr lang="en-US" sz="2800" b="1" dirty="0"/>
              <a:t> confirms that </a:t>
            </a:r>
            <a:r>
              <a:rPr lang="en-US" sz="2800" b="1" dirty="0" smtClean="0"/>
              <a:t>somatostatin analog </a:t>
            </a:r>
            <a:r>
              <a:rPr lang="en-US" sz="2800" b="1" dirty="0"/>
              <a:t>treatment targeting stringent control of </a:t>
            </a:r>
            <a:r>
              <a:rPr lang="en-US" sz="2800" b="1" dirty="0" smtClean="0"/>
              <a:t>GH/IGF-I concentrations </a:t>
            </a:r>
            <a:r>
              <a:rPr lang="en-US" sz="2800" b="1" dirty="0"/>
              <a:t>has a significant positive effect on </a:t>
            </a:r>
            <a:r>
              <a:rPr lang="en-US" sz="2800" b="1" dirty="0" smtClean="0"/>
              <a:t>LVM, LVPW </a:t>
            </a:r>
            <a:r>
              <a:rPr lang="en-US" sz="2800" b="1" dirty="0"/>
              <a:t>thickness, LVEDD, E/A, and EF (as assessed by echocardiography</a:t>
            </a:r>
            <a:r>
              <a:rPr lang="en-US" sz="2800" b="1" dirty="0" smtClean="0"/>
              <a:t>), and </a:t>
            </a:r>
            <a:r>
              <a:rPr lang="en-US" sz="2800" b="1" dirty="0"/>
              <a:t>on exercise duration, in patients </a:t>
            </a:r>
            <a:r>
              <a:rPr lang="en-US" sz="2800" b="1" dirty="0" smtClean="0"/>
              <a:t>with acromegaly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1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7261" y="1182235"/>
            <a:ext cx="10363826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Most parameters differed widely among the studies, </a:t>
            </a:r>
            <a:r>
              <a:rPr lang="en-US" sz="2800" b="1" dirty="0" smtClean="0"/>
              <a:t>possibly owing </a:t>
            </a:r>
            <a:r>
              <a:rPr lang="en-US" sz="2800" b="1" dirty="0"/>
              <a:t>to differences in patient populations. </a:t>
            </a:r>
            <a:r>
              <a:rPr lang="en-US" sz="2800" b="1" dirty="0" smtClean="0"/>
              <a:t>Nevertheless, our </a:t>
            </a:r>
            <a:r>
              <a:rPr lang="en-US" sz="2800" b="1" dirty="0"/>
              <a:t>analysis supports differences in the treatment </a:t>
            </a:r>
            <a:r>
              <a:rPr lang="en-US" sz="2800" b="1" dirty="0" smtClean="0"/>
              <a:t>effects according </a:t>
            </a:r>
            <a:r>
              <a:rPr lang="en-US" sz="2800" b="1" dirty="0"/>
              <a:t>to age and the degree of hypertrophy </a:t>
            </a:r>
            <a:r>
              <a:rPr lang="en-US" sz="2800" b="1" dirty="0" smtClean="0"/>
              <a:t>. Larger trials </a:t>
            </a:r>
            <a:r>
              <a:rPr lang="en-US" sz="2800" b="1" dirty="0"/>
              <a:t>or </a:t>
            </a:r>
            <a:r>
              <a:rPr lang="en-US" sz="2800" b="1" dirty="0" err="1"/>
              <a:t>metaanalysis</a:t>
            </a:r>
            <a:r>
              <a:rPr lang="en-US" sz="2800" b="1" dirty="0"/>
              <a:t> of individual data is needed to </a:t>
            </a:r>
            <a:r>
              <a:rPr lang="en-US" sz="2800" b="1" dirty="0" smtClean="0"/>
              <a:t>explore these </a:t>
            </a:r>
            <a:r>
              <a:rPr lang="en-US" sz="2800" b="1" dirty="0"/>
              <a:t>sources of variability and their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20097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94710" y="2705878"/>
            <a:ext cx="1567543" cy="634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36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16213" y="2072951"/>
            <a:ext cx="222068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0608" y="386367"/>
            <a:ext cx="11397803" cy="62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321973"/>
            <a:ext cx="10364451" cy="63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9965" y="268941"/>
            <a:ext cx="11403106" cy="63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6858" y="309281"/>
            <a:ext cx="11389659" cy="61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138333"/>
            <a:ext cx="8911687" cy="503064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Cardiovascular disease is known to be the </a:t>
            </a:r>
            <a:r>
              <a:rPr lang="en-US" b="1" i="1" dirty="0">
                <a:solidFill>
                  <a:srgbClr val="FF0000"/>
                </a:solidFill>
              </a:rPr>
              <a:t>most important </a:t>
            </a:r>
            <a:r>
              <a:rPr lang="en-US" b="1" dirty="0"/>
              <a:t>complication of acromegaly, accounting for the increased morbidity and decreased life expectancy of these patients . In the absence of other known cardiac diseases, cardiovascular disease in acromegaly is characterized by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acromegalic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cardiomyopathy</a:t>
            </a:r>
            <a:r>
              <a:rPr lang="en-US" b="1" dirty="0"/>
              <a:t>, which was first defined in </a:t>
            </a:r>
            <a:r>
              <a:rPr lang="en-US" b="1" dirty="0">
                <a:solidFill>
                  <a:srgbClr val="FF0000"/>
                </a:solidFill>
              </a:rPr>
              <a:t>1895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37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2728" y="336176"/>
            <a:ext cx="11577919" cy="62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81628" y="829768"/>
            <a:ext cx="8915400" cy="559679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The </a:t>
            </a:r>
            <a:r>
              <a:rPr lang="en-US" sz="3200" b="1" i="1" dirty="0" smtClean="0">
                <a:solidFill>
                  <a:srgbClr val="FF0000"/>
                </a:solidFill>
              </a:rPr>
              <a:t>most </a:t>
            </a:r>
            <a:r>
              <a:rPr lang="en-US" sz="3200" b="1" i="1" dirty="0">
                <a:solidFill>
                  <a:srgbClr val="FF0000"/>
                </a:solidFill>
              </a:rPr>
              <a:t>common </a:t>
            </a:r>
            <a:r>
              <a:rPr lang="en-US" sz="3200" b="1" dirty="0"/>
              <a:t>feature </a:t>
            </a:r>
            <a:r>
              <a:rPr lang="en-US" sz="3200" b="1" dirty="0" smtClean="0"/>
              <a:t>of </a:t>
            </a:r>
            <a:r>
              <a:rPr lang="en-US" sz="3200" b="1" dirty="0" err="1" smtClean="0"/>
              <a:t>acromegalic</a:t>
            </a:r>
            <a:r>
              <a:rPr lang="en-US" sz="3200" b="1" dirty="0" smtClean="0"/>
              <a:t> cardiomyopathy </a:t>
            </a:r>
            <a:r>
              <a:rPr lang="en-US" sz="3200" b="1" dirty="0"/>
              <a:t>is concentric </a:t>
            </a:r>
            <a:r>
              <a:rPr lang="en-US" sz="3200" b="1" dirty="0" smtClean="0"/>
              <a:t>biventricular hypertrophy</a:t>
            </a:r>
            <a:r>
              <a:rPr lang="en-US" sz="3200" b="1" dirty="0"/>
              <a:t> </a:t>
            </a:r>
            <a:r>
              <a:rPr lang="en-US" sz="3200" b="1" dirty="0" smtClean="0"/>
              <a:t>, </a:t>
            </a:r>
            <a:r>
              <a:rPr lang="en-US" sz="3200" b="1" dirty="0"/>
              <a:t>which consists of both structural and functional </a:t>
            </a:r>
            <a:r>
              <a:rPr lang="en-US" sz="3200" b="1" dirty="0" smtClean="0"/>
              <a:t>abnormalities.</a:t>
            </a:r>
            <a:r>
              <a:rPr lang="en-US" sz="3200" b="1" dirty="0"/>
              <a:t> </a:t>
            </a:r>
            <a:r>
              <a:rPr lang="en-US" sz="3200" b="1" dirty="0" smtClean="0"/>
              <a:t>hypertrophy occurring </a:t>
            </a:r>
            <a:r>
              <a:rPr lang="en-US" sz="3200" b="1" dirty="0"/>
              <a:t>in </a:t>
            </a:r>
            <a:r>
              <a:rPr lang="en-US" sz="3200" b="1" dirty="0" smtClean="0">
                <a:solidFill>
                  <a:srgbClr val="FF0000"/>
                </a:solidFill>
              </a:rPr>
              <a:t>90</a:t>
            </a:r>
            <a:r>
              <a:rPr lang="en-US" sz="3200" b="1" dirty="0">
                <a:solidFill>
                  <a:srgbClr val="FF0000"/>
                </a:solidFill>
              </a:rPr>
              <a:t>%</a:t>
            </a:r>
            <a:r>
              <a:rPr lang="en-US" sz="3200" b="1" dirty="0"/>
              <a:t> of </a:t>
            </a:r>
            <a:r>
              <a:rPr lang="en-US" sz="3200" b="1" dirty="0" smtClean="0"/>
              <a:t>patients  with </a:t>
            </a:r>
            <a:r>
              <a:rPr lang="en-US" sz="3200" b="1" dirty="0"/>
              <a:t>hypertension and long disease durations</a:t>
            </a:r>
            <a:r>
              <a:rPr lang="en-US" sz="3200" b="1" dirty="0" smtClean="0"/>
              <a:t>.</a:t>
            </a:r>
            <a:r>
              <a:rPr lang="en-US" sz="3200" b="1" dirty="0"/>
              <a:t> </a:t>
            </a:r>
            <a:r>
              <a:rPr lang="en-US" sz="3200" b="1" dirty="0" smtClean="0"/>
              <a:t>cardiovascular </a:t>
            </a:r>
            <a:r>
              <a:rPr lang="en-US" sz="3200" b="1" dirty="0"/>
              <a:t>disease is the </a:t>
            </a:r>
            <a:r>
              <a:rPr lang="en-US" sz="3200" b="1" dirty="0" smtClean="0"/>
              <a:t>cause of </a:t>
            </a:r>
            <a:r>
              <a:rPr lang="en-US" sz="3200" b="1" dirty="0"/>
              <a:t>death in </a:t>
            </a:r>
            <a:r>
              <a:rPr lang="en-US" sz="3200" b="1" dirty="0">
                <a:solidFill>
                  <a:srgbClr val="FF0000"/>
                </a:solidFill>
              </a:rPr>
              <a:t>60%</a:t>
            </a:r>
            <a:r>
              <a:rPr lang="en-US" sz="3200" b="1" dirty="0"/>
              <a:t> of these patients </a:t>
            </a:r>
          </a:p>
        </p:txBody>
      </p:sp>
    </p:spTree>
    <p:extLst>
      <p:ext uri="{BB962C8B-B14F-4D97-AF65-F5344CB8AC3E}">
        <p14:creationId xmlns:p14="http://schemas.microsoft.com/office/powerpoint/2010/main" val="17516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2388" y="255494"/>
            <a:ext cx="11537577" cy="63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26894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134471"/>
            <a:ext cx="12192000" cy="69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1180</TotalTime>
  <Words>668</Words>
  <Application>Microsoft Office PowerPoint</Application>
  <PresentationFormat>Widescreen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Arabic Typesetting</vt:lpstr>
      <vt:lpstr>Arial</vt:lpstr>
      <vt:lpstr>Tw Cen MT</vt:lpstr>
      <vt:lpstr>Droplet</vt:lpstr>
      <vt:lpstr>EFFECT of Somatostatin Analogs on the CARDIOVASCULAR SYSTEM in Acromegaly: A Metaanalysis</vt:lpstr>
      <vt:lpstr>PowerPoint Presentation</vt:lpstr>
      <vt:lpstr>Cardiovascular disease is known to be the most important complication of acromegaly, accounting for the increased morbidity and decreased life expectancy of these patients . In the absence of other known cardiac diseases, cardiovascular disease in acromegaly is characterized by acromegalic cardiomyopathy, which was first defined in 1895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CV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Somatostatin Analogs on the Heart in Acromegaly: A Metaanalysis</dc:title>
  <dc:creator>Windows User</dc:creator>
  <cp:lastModifiedBy>Asus</cp:lastModifiedBy>
  <cp:revision>23</cp:revision>
  <dcterms:created xsi:type="dcterms:W3CDTF">2016-04-21T06:28:28Z</dcterms:created>
  <dcterms:modified xsi:type="dcterms:W3CDTF">2016-05-11T01:40:21Z</dcterms:modified>
</cp:coreProperties>
</file>