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20" r:id="rId2"/>
    <p:sldId id="256" r:id="rId3"/>
    <p:sldId id="257" r:id="rId4"/>
    <p:sldId id="259" r:id="rId5"/>
    <p:sldId id="260" r:id="rId6"/>
    <p:sldId id="258" r:id="rId7"/>
    <p:sldId id="261" r:id="rId8"/>
    <p:sldId id="262" r:id="rId9"/>
    <p:sldId id="283" r:id="rId10"/>
    <p:sldId id="306" r:id="rId11"/>
    <p:sldId id="284" r:id="rId12"/>
    <p:sldId id="312" r:id="rId13"/>
    <p:sldId id="307" r:id="rId14"/>
    <p:sldId id="308" r:id="rId15"/>
    <p:sldId id="309" r:id="rId16"/>
    <p:sldId id="263" r:id="rId17"/>
    <p:sldId id="278" r:id="rId18"/>
    <p:sldId id="280" r:id="rId19"/>
    <p:sldId id="264" r:id="rId20"/>
    <p:sldId id="310" r:id="rId21"/>
    <p:sldId id="281" r:id="rId22"/>
    <p:sldId id="282" r:id="rId23"/>
    <p:sldId id="313" r:id="rId24"/>
    <p:sldId id="314" r:id="rId25"/>
    <p:sldId id="315" r:id="rId26"/>
    <p:sldId id="316" r:id="rId27"/>
    <p:sldId id="265" r:id="rId28"/>
    <p:sldId id="266" r:id="rId29"/>
    <p:sldId id="267" r:id="rId30"/>
    <p:sldId id="268" r:id="rId31"/>
    <p:sldId id="269" r:id="rId32"/>
    <p:sldId id="270" r:id="rId33"/>
    <p:sldId id="272" r:id="rId34"/>
    <p:sldId id="273" r:id="rId35"/>
    <p:sldId id="271" r:id="rId36"/>
    <p:sldId id="274" r:id="rId37"/>
    <p:sldId id="305" r:id="rId38"/>
    <p:sldId id="304" r:id="rId39"/>
    <p:sldId id="285" r:id="rId40"/>
    <p:sldId id="286" r:id="rId41"/>
    <p:sldId id="287" r:id="rId42"/>
    <p:sldId id="288" r:id="rId43"/>
    <p:sldId id="275" r:id="rId44"/>
    <p:sldId id="289" r:id="rId45"/>
    <p:sldId id="290" r:id="rId46"/>
    <p:sldId id="292" r:id="rId47"/>
    <p:sldId id="293" r:id="rId48"/>
    <p:sldId id="294" r:id="rId49"/>
    <p:sldId id="297" r:id="rId50"/>
    <p:sldId id="295" r:id="rId51"/>
    <p:sldId id="296" r:id="rId52"/>
    <p:sldId id="298" r:id="rId53"/>
    <p:sldId id="299" r:id="rId54"/>
    <p:sldId id="303" r:id="rId55"/>
    <p:sldId id="301" r:id="rId56"/>
    <p:sldId id="302" r:id="rId57"/>
    <p:sldId id="321" r:id="rId58"/>
    <p:sldId id="318" r:id="rId59"/>
    <p:sldId id="319"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79" d="100"/>
          <a:sy n="79" d="100"/>
        </p:scale>
        <p:origin x="12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4/18/2016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4/18/2016</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3739" y="252664"/>
            <a:ext cx="10611853" cy="6352674"/>
          </a:xfrm>
          <a:prstGeom prst="rect">
            <a:avLst/>
          </a:prstGeom>
        </p:spPr>
      </p:pic>
    </p:spTree>
    <p:extLst>
      <p:ext uri="{BB962C8B-B14F-4D97-AF65-F5344CB8AC3E}">
        <p14:creationId xmlns:p14="http://schemas.microsoft.com/office/powerpoint/2010/main" val="15834774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2229632"/>
            <a:ext cx="10878135" cy="4628368"/>
          </a:xfrm>
        </p:spPr>
        <p:txBody>
          <a:bodyPr>
            <a:normAutofit fontScale="90000"/>
          </a:bodyPr>
          <a:lstStyle/>
          <a:p>
            <a:r>
              <a:rPr lang="pt-BR" sz="1300" b="1" dirty="0" smtClean="0">
                <a:latin typeface="Goudy-Bold"/>
              </a:rPr>
              <a:t> </a:t>
            </a:r>
            <a:r>
              <a:rPr lang="it-IT" dirty="0">
                <a:latin typeface="Goudy"/>
              </a:rPr>
              <a:t/>
            </a:r>
            <a:br>
              <a:rPr lang="it-IT" dirty="0">
                <a:latin typeface="Goudy"/>
              </a:rPr>
            </a:br>
            <a:r>
              <a:rPr lang="en-US" sz="2000" dirty="0">
                <a:latin typeface="Goudy"/>
              </a:rPr>
              <a:t>60</a:t>
            </a:r>
            <a:r>
              <a:rPr lang="en-US" sz="2200" dirty="0">
                <a:latin typeface="Goudy"/>
              </a:rPr>
              <a:t>.</a:t>
            </a:r>
            <a:r>
              <a:rPr lang="en-US" sz="4000" dirty="0">
                <a:latin typeface="Goudy"/>
              </a:rPr>
              <a:t> </a:t>
            </a:r>
            <a:r>
              <a:rPr lang="en-US" sz="1600" b="1" dirty="0" err="1">
                <a:latin typeface="Goudy-Bold"/>
              </a:rPr>
              <a:t>Laudat</a:t>
            </a:r>
            <a:r>
              <a:rPr lang="en-US" sz="1600" b="1" dirty="0">
                <a:latin typeface="Goudy-Bold"/>
              </a:rPr>
              <a:t> MH, </a:t>
            </a:r>
            <a:r>
              <a:rPr lang="en-US" sz="1600" b="1" dirty="0" err="1">
                <a:latin typeface="Goudy-Bold"/>
              </a:rPr>
              <a:t>Cerdas</a:t>
            </a:r>
            <a:r>
              <a:rPr lang="en-US" sz="1600" b="1" dirty="0">
                <a:latin typeface="Goudy-Bold"/>
              </a:rPr>
              <a:t> S, Fournier C, </a:t>
            </a:r>
            <a:r>
              <a:rPr lang="en-US" sz="1600" b="1" dirty="0" err="1">
                <a:latin typeface="Goudy-Bold"/>
              </a:rPr>
              <a:t>Guiban</a:t>
            </a:r>
            <a:r>
              <a:rPr lang="en-US" sz="1600" b="1" dirty="0">
                <a:latin typeface="Goudy-Bold"/>
              </a:rPr>
              <a:t> D, </a:t>
            </a:r>
            <a:r>
              <a:rPr lang="en-US" sz="1600" b="1" dirty="0" err="1" smtClean="0">
                <a:latin typeface="Goudy-Bold"/>
              </a:rPr>
              <a:t>Guilhaume</a:t>
            </a:r>
            <a:r>
              <a:rPr lang="en-US" sz="1600" b="1" dirty="0" smtClean="0">
                <a:latin typeface="Goudy-Bold"/>
              </a:rPr>
              <a:t> </a:t>
            </a:r>
            <a:r>
              <a:rPr lang="en-US" sz="1800" b="1" dirty="0" smtClean="0">
                <a:latin typeface="Goudy-Bold"/>
              </a:rPr>
              <a:t>B</a:t>
            </a:r>
            <a:r>
              <a:rPr lang="en-US" sz="1800" b="1" dirty="0">
                <a:latin typeface="Goudy-Bold"/>
              </a:rPr>
              <a:t>, </a:t>
            </a:r>
            <a:r>
              <a:rPr lang="en-US" sz="1800" b="1" dirty="0" err="1">
                <a:latin typeface="Goudy-Bold"/>
              </a:rPr>
              <a:t>Luton</a:t>
            </a:r>
            <a:r>
              <a:rPr lang="en-US" sz="1800" b="1" dirty="0">
                <a:latin typeface="Goudy-Bold"/>
              </a:rPr>
              <a:t> JP </a:t>
            </a:r>
            <a:r>
              <a:rPr lang="en-US" sz="1800" dirty="0">
                <a:latin typeface="Goudy"/>
              </a:rPr>
              <a:t>1988 Salivary cortisol measurement: </a:t>
            </a:r>
            <a:r>
              <a:rPr lang="en-US" sz="1800" dirty="0" smtClean="0">
                <a:latin typeface="Goudy"/>
              </a:rPr>
              <a:t>a practical </a:t>
            </a:r>
            <a:r>
              <a:rPr lang="en-US" sz="1800" dirty="0">
                <a:latin typeface="Goudy"/>
              </a:rPr>
              <a:t>approach to assess pituitary-adrenal function</a:t>
            </a:r>
            <a:r>
              <a:rPr lang="en-US" sz="1800" dirty="0" smtClean="0">
                <a:latin typeface="Goudy"/>
              </a:rPr>
              <a:t>. </a:t>
            </a:r>
            <a:r>
              <a:rPr lang="it-IT" sz="1800" dirty="0" smtClean="0">
                <a:latin typeface="Goudy"/>
              </a:rPr>
              <a:t>J </a:t>
            </a:r>
            <a:r>
              <a:rPr lang="it-IT" sz="1800" dirty="0">
                <a:latin typeface="Goudy"/>
              </a:rPr>
              <a:t>Clin Endocrinol Metab </a:t>
            </a:r>
            <a:r>
              <a:rPr lang="it-IT" sz="1800" dirty="0" smtClean="0">
                <a:latin typeface="Goudy"/>
              </a:rPr>
              <a:t>66:343–348 </a:t>
            </a:r>
            <a:br>
              <a:rPr lang="it-IT" sz="1800" dirty="0" smtClean="0">
                <a:latin typeface="Goudy"/>
              </a:rPr>
            </a:br>
            <a:r>
              <a:rPr lang="it-IT" sz="1800" dirty="0" smtClean="0">
                <a:latin typeface="Goudy"/>
              </a:rPr>
              <a:t/>
            </a:r>
            <a:br>
              <a:rPr lang="it-IT" sz="1800" dirty="0" smtClean="0">
                <a:latin typeface="Goudy"/>
              </a:rPr>
            </a:br>
            <a:r>
              <a:rPr lang="en-US" sz="1800" dirty="0" smtClean="0">
                <a:latin typeface="Goudy"/>
              </a:rPr>
              <a:t>61</a:t>
            </a:r>
            <a:r>
              <a:rPr lang="en-US" sz="1300" dirty="0">
                <a:latin typeface="Goudy"/>
              </a:rPr>
              <a:t>.</a:t>
            </a:r>
            <a:r>
              <a:rPr lang="en-US" sz="1800" dirty="0">
                <a:latin typeface="Goudy"/>
              </a:rPr>
              <a:t> </a:t>
            </a:r>
            <a:r>
              <a:rPr lang="en-US" sz="1800" b="1" dirty="0" err="1">
                <a:latin typeface="Goudy-Bold"/>
              </a:rPr>
              <a:t>Luthold</a:t>
            </a:r>
            <a:r>
              <a:rPr lang="en-US" sz="1800" b="1" dirty="0">
                <a:latin typeface="Goudy-Bold"/>
              </a:rPr>
              <a:t> WW, </a:t>
            </a:r>
            <a:r>
              <a:rPr lang="en-US" sz="1800" b="1" dirty="0" err="1">
                <a:latin typeface="Goudy-Bold"/>
              </a:rPr>
              <a:t>Marcondes</a:t>
            </a:r>
            <a:r>
              <a:rPr lang="en-US" sz="1800" b="1" dirty="0">
                <a:latin typeface="Goudy-Bold"/>
              </a:rPr>
              <a:t> JA, </a:t>
            </a:r>
            <a:r>
              <a:rPr lang="en-US" sz="1800" b="1" dirty="0" err="1">
                <a:latin typeface="Goudy-Bold"/>
              </a:rPr>
              <a:t>Wajchenberg</a:t>
            </a:r>
            <a:r>
              <a:rPr lang="en-US" sz="1800" b="1" dirty="0">
                <a:latin typeface="Goudy-Bold"/>
              </a:rPr>
              <a:t> BL </a:t>
            </a:r>
            <a:r>
              <a:rPr lang="en-US" sz="1800" dirty="0" smtClean="0">
                <a:latin typeface="Goudy"/>
              </a:rPr>
              <a:t>1985 Salivary </a:t>
            </a:r>
            <a:r>
              <a:rPr lang="en-US" sz="1800" dirty="0">
                <a:latin typeface="Goudy"/>
              </a:rPr>
              <a:t>cortisol for the evaluation of Cushing’s </a:t>
            </a:r>
            <a:r>
              <a:rPr lang="en-US" sz="1800" dirty="0" err="1" smtClean="0">
                <a:latin typeface="Goudy"/>
              </a:rPr>
              <a:t>syndrome.Clin</a:t>
            </a:r>
            <a:r>
              <a:rPr lang="en-US" sz="1800" dirty="0" smtClean="0">
                <a:latin typeface="Goudy"/>
              </a:rPr>
              <a:t> </a:t>
            </a:r>
            <a:r>
              <a:rPr lang="en-US" sz="1800" dirty="0" err="1">
                <a:latin typeface="Goudy"/>
              </a:rPr>
              <a:t>Chim</a:t>
            </a:r>
            <a:r>
              <a:rPr lang="en-US" sz="1800" dirty="0">
                <a:latin typeface="Goudy"/>
              </a:rPr>
              <a:t> </a:t>
            </a:r>
            <a:r>
              <a:rPr lang="en-US" sz="1800" dirty="0" err="1">
                <a:latin typeface="Goudy"/>
              </a:rPr>
              <a:t>Acta</a:t>
            </a:r>
            <a:r>
              <a:rPr lang="en-US" sz="1800" dirty="0">
                <a:latin typeface="Goudy"/>
              </a:rPr>
              <a:t> 151:33–39</a:t>
            </a:r>
            <a:r>
              <a:rPr lang="en-US" dirty="0">
                <a:latin typeface="Goudy"/>
              </a:rPr>
              <a:t/>
            </a:r>
            <a:br>
              <a:rPr lang="en-US" dirty="0">
                <a:latin typeface="Goudy"/>
              </a:rPr>
            </a:br>
            <a:r>
              <a:rPr lang="pt-BR" sz="2000" dirty="0">
                <a:latin typeface="Goudy"/>
              </a:rPr>
              <a:t>62.</a:t>
            </a:r>
            <a:r>
              <a:rPr lang="pt-BR" dirty="0">
                <a:latin typeface="Goudy"/>
              </a:rPr>
              <a:t> </a:t>
            </a:r>
            <a:r>
              <a:rPr lang="pt-BR" sz="1800" b="1" dirty="0">
                <a:latin typeface="Goudy-Bold"/>
              </a:rPr>
              <a:t>Papanicolaou DA, Mullen N, Kyrou I, Nieman </a:t>
            </a:r>
            <a:r>
              <a:rPr lang="pt-BR" sz="1800" b="1" dirty="0" smtClean="0">
                <a:latin typeface="Goudy-Bold"/>
              </a:rPr>
              <a:t>LK </a:t>
            </a:r>
            <a:r>
              <a:rPr lang="en-US" sz="1800" dirty="0" smtClean="0">
                <a:latin typeface="Goudy"/>
              </a:rPr>
              <a:t>2002 </a:t>
            </a:r>
            <a:r>
              <a:rPr lang="en-US" sz="1600" dirty="0">
                <a:latin typeface="Goudy"/>
              </a:rPr>
              <a:t>Nighttime salivary cortisol: a useful test for </a:t>
            </a:r>
            <a:r>
              <a:rPr lang="en-US" sz="1600" dirty="0" smtClean="0">
                <a:latin typeface="Goudy"/>
              </a:rPr>
              <a:t>the diagnosis </a:t>
            </a:r>
            <a:r>
              <a:rPr lang="en-US" sz="1600" dirty="0">
                <a:latin typeface="Goudy"/>
              </a:rPr>
              <a:t>of Cushing’s syndrome. J </a:t>
            </a:r>
            <a:r>
              <a:rPr lang="en-US" sz="1600" dirty="0" err="1">
                <a:latin typeface="Goudy"/>
              </a:rPr>
              <a:t>Clin</a:t>
            </a:r>
            <a:r>
              <a:rPr lang="en-US" sz="1600" dirty="0">
                <a:latin typeface="Goudy"/>
              </a:rPr>
              <a:t> </a:t>
            </a:r>
            <a:r>
              <a:rPr lang="en-US" sz="1600" dirty="0" err="1">
                <a:latin typeface="Goudy"/>
              </a:rPr>
              <a:t>Endocrinol</a:t>
            </a:r>
            <a:r>
              <a:rPr lang="en-US" sz="1600" dirty="0">
                <a:latin typeface="Goudy"/>
              </a:rPr>
              <a:t> </a:t>
            </a:r>
            <a:r>
              <a:rPr lang="en-US" sz="1600" dirty="0" err="1">
                <a:latin typeface="Goudy"/>
              </a:rPr>
              <a:t>Metab</a:t>
            </a:r>
            <a:r>
              <a:rPr lang="en-US" sz="1600" dirty="0">
                <a:latin typeface="Goudy"/>
              </a:rPr>
              <a:t/>
            </a:r>
            <a:br>
              <a:rPr lang="en-US" sz="1600" dirty="0">
                <a:latin typeface="Goudy"/>
              </a:rPr>
            </a:br>
            <a:r>
              <a:rPr lang="en-US" sz="1600" dirty="0">
                <a:latin typeface="Goudy"/>
              </a:rPr>
              <a:t>87:4515–4521</a:t>
            </a:r>
            <a:r>
              <a:rPr lang="en-US" sz="3100" dirty="0">
                <a:latin typeface="Goudy"/>
              </a:rPr>
              <a:t/>
            </a:r>
            <a:br>
              <a:rPr lang="en-US" sz="3100" dirty="0">
                <a:latin typeface="Goudy"/>
              </a:rPr>
            </a:br>
            <a:r>
              <a:rPr lang="it-IT" sz="2000" dirty="0">
                <a:latin typeface="Goudy"/>
              </a:rPr>
              <a:t>63.</a:t>
            </a:r>
            <a:r>
              <a:rPr lang="it-IT" sz="3100" dirty="0">
                <a:latin typeface="Goudy"/>
              </a:rPr>
              <a:t> </a:t>
            </a:r>
            <a:r>
              <a:rPr lang="it-IT" sz="1600" b="1" dirty="0">
                <a:latin typeface="Goudy-Bold"/>
              </a:rPr>
              <a:t>Putignano P, Toja P, Dubini A, Pecori Giraldi F, </a:t>
            </a:r>
            <a:r>
              <a:rPr lang="it-IT" sz="1600" b="1" dirty="0" smtClean="0">
                <a:latin typeface="Goudy-Bold"/>
              </a:rPr>
              <a:t>Corsello </a:t>
            </a:r>
            <a:r>
              <a:rPr lang="en-US" sz="1600" b="1" dirty="0" smtClean="0">
                <a:latin typeface="Goudy-Bold"/>
              </a:rPr>
              <a:t>SM</a:t>
            </a:r>
            <a:r>
              <a:rPr lang="en-US" sz="1600" b="1" dirty="0">
                <a:latin typeface="Goudy-Bold"/>
              </a:rPr>
              <a:t>, </a:t>
            </a:r>
            <a:r>
              <a:rPr lang="en-US" sz="1600" b="1" dirty="0" err="1">
                <a:latin typeface="Goudy-Bold"/>
              </a:rPr>
              <a:t>Cavagnini</a:t>
            </a:r>
            <a:r>
              <a:rPr lang="en-US" sz="1600" b="1" dirty="0">
                <a:latin typeface="Goudy-Bold"/>
              </a:rPr>
              <a:t> F </a:t>
            </a:r>
            <a:r>
              <a:rPr lang="en-US" sz="1800" dirty="0">
                <a:latin typeface="Goudy"/>
              </a:rPr>
              <a:t>2003 </a:t>
            </a:r>
            <a:r>
              <a:rPr lang="en-US" sz="1300" dirty="0">
                <a:latin typeface="Goudy"/>
              </a:rPr>
              <a:t>Midnight salivary cortisol </a:t>
            </a:r>
            <a:r>
              <a:rPr lang="en-US" sz="1300" dirty="0" smtClean="0">
                <a:latin typeface="Goudy"/>
              </a:rPr>
              <a:t>versus </a:t>
            </a:r>
            <a:r>
              <a:rPr lang="en-US" sz="1600" dirty="0" smtClean="0">
                <a:latin typeface="Goudy"/>
              </a:rPr>
              <a:t>urinary </a:t>
            </a:r>
            <a:r>
              <a:rPr lang="en-US" sz="1600" dirty="0">
                <a:latin typeface="Goudy"/>
              </a:rPr>
              <a:t>free and midnight serum cortisol as</a:t>
            </a:r>
            <a:r>
              <a:rPr lang="en-US" sz="2000" dirty="0">
                <a:latin typeface="Goudy"/>
              </a:rPr>
              <a:t> </a:t>
            </a:r>
            <a:r>
              <a:rPr lang="en-US" sz="1300" dirty="0">
                <a:latin typeface="Goudy"/>
              </a:rPr>
              <a:t>screening </a:t>
            </a:r>
            <a:r>
              <a:rPr lang="en-US" sz="1300" dirty="0" smtClean="0">
                <a:latin typeface="Goudy"/>
              </a:rPr>
              <a:t>tests for </a:t>
            </a:r>
            <a:r>
              <a:rPr lang="en-US" sz="1300" dirty="0">
                <a:latin typeface="Goudy"/>
              </a:rPr>
              <a:t>Cushing’s syndrome. J </a:t>
            </a:r>
            <a:r>
              <a:rPr lang="en-US" sz="1300" dirty="0" err="1">
                <a:latin typeface="Goudy"/>
              </a:rPr>
              <a:t>Clin</a:t>
            </a:r>
            <a:r>
              <a:rPr lang="en-US" sz="1300" dirty="0">
                <a:latin typeface="Goudy"/>
              </a:rPr>
              <a:t> </a:t>
            </a:r>
            <a:r>
              <a:rPr lang="en-US" sz="1300" dirty="0" err="1">
                <a:latin typeface="Goudy"/>
              </a:rPr>
              <a:t>Endocrinol</a:t>
            </a:r>
            <a:r>
              <a:rPr lang="en-US" sz="1300" dirty="0">
                <a:latin typeface="Goudy"/>
              </a:rPr>
              <a:t> </a:t>
            </a:r>
            <a:r>
              <a:rPr lang="en-US" sz="1300" dirty="0" err="1" smtClean="0">
                <a:latin typeface="Goudy"/>
              </a:rPr>
              <a:t>Metab</a:t>
            </a:r>
            <a:r>
              <a:rPr lang="en-US" sz="1300" dirty="0" smtClean="0">
                <a:latin typeface="Goudy"/>
              </a:rPr>
              <a:t> </a:t>
            </a:r>
            <a:r>
              <a:rPr lang="en-US" sz="1800" dirty="0" smtClean="0">
                <a:latin typeface="Goudy"/>
              </a:rPr>
              <a:t>88:4153–4157 </a:t>
            </a:r>
            <a:br>
              <a:rPr lang="en-US" sz="1800" dirty="0" smtClean="0">
                <a:latin typeface="Goudy"/>
              </a:rPr>
            </a:br>
            <a:r>
              <a:rPr lang="en-US" sz="1800" dirty="0" smtClean="0">
                <a:latin typeface="Goudy"/>
              </a:rPr>
              <a:t/>
            </a:r>
            <a:br>
              <a:rPr lang="en-US" sz="1800" dirty="0" smtClean="0">
                <a:latin typeface="Goudy"/>
              </a:rPr>
            </a:br>
            <a:r>
              <a:rPr lang="en-US" sz="1800" dirty="0" smtClean="0">
                <a:latin typeface="Goudy"/>
              </a:rPr>
              <a:t>64. </a:t>
            </a:r>
            <a:r>
              <a:rPr lang="en-US" sz="1600" b="1" dirty="0" smtClean="0"/>
              <a:t>Raff </a:t>
            </a:r>
            <a:r>
              <a:rPr lang="en-US" sz="1600" b="1" dirty="0"/>
              <a:t>H, Raff JL, </a:t>
            </a:r>
            <a:r>
              <a:rPr lang="en-US" sz="1600" b="1" dirty="0" err="1"/>
              <a:t>Findling</a:t>
            </a:r>
            <a:r>
              <a:rPr lang="en-US" sz="1600" b="1" dirty="0"/>
              <a:t> JW </a:t>
            </a:r>
            <a:r>
              <a:rPr lang="en-US" sz="1600" dirty="0"/>
              <a:t>1998 Late-night </a:t>
            </a:r>
            <a:r>
              <a:rPr lang="en-US" sz="1600" dirty="0" smtClean="0"/>
              <a:t>salivary cortisol </a:t>
            </a:r>
            <a:r>
              <a:rPr lang="en-US" sz="1600" dirty="0"/>
              <a:t>as a screening test for Cushing’s syndrome.</a:t>
            </a:r>
            <a:br>
              <a:rPr lang="en-US" sz="1600" dirty="0"/>
            </a:br>
            <a:r>
              <a:rPr lang="it-IT" sz="1800" dirty="0"/>
              <a:t>J Clin Endocrinol Metab 83:2681–2686</a:t>
            </a:r>
            <a:r>
              <a:rPr lang="en-US" sz="1800" dirty="0">
                <a:latin typeface="Goudy"/>
              </a:rPr>
              <a:t/>
            </a:r>
            <a:br>
              <a:rPr lang="en-US" sz="1800" dirty="0">
                <a:latin typeface="Goudy"/>
              </a:rPr>
            </a:br>
            <a:endParaRPr lang="en-US" sz="1800" dirty="0"/>
          </a:p>
        </p:txBody>
      </p:sp>
      <p:sp>
        <p:nvSpPr>
          <p:cNvPr id="3" name="Content Placeholder 2"/>
          <p:cNvSpPr>
            <a:spLocks noGrp="1"/>
          </p:cNvSpPr>
          <p:nvPr>
            <p:ph idx="1"/>
          </p:nvPr>
        </p:nvSpPr>
        <p:spPr>
          <a:xfrm>
            <a:off x="684211" y="250520"/>
            <a:ext cx="10781883" cy="1979112"/>
          </a:xfrm>
        </p:spPr>
        <p:txBody>
          <a:bodyPr>
            <a:normAutofit/>
          </a:bodyPr>
          <a:lstStyle/>
          <a:p>
            <a:r>
              <a:rPr lang="en-US" sz="2800" dirty="0" smtClean="0">
                <a:latin typeface="Arial Rounded MT Bold" panose="020F0704030504030204" pitchFamily="34" charset="0"/>
              </a:rPr>
              <a:t>Various methods have been used to measure cortisol in the saliva, resulting in different reference ranges and yielding differences in sensitivity and specificity </a:t>
            </a:r>
            <a:r>
              <a:rPr lang="pt-BR" sz="1200" b="1" dirty="0"/>
              <a:t>.</a:t>
            </a:r>
            <a:endParaRPr lang="en-US" b="1" dirty="0"/>
          </a:p>
        </p:txBody>
      </p:sp>
    </p:spTree>
    <p:extLst>
      <p:ext uri="{BB962C8B-B14F-4D97-AF65-F5344CB8AC3E}">
        <p14:creationId xmlns:p14="http://schemas.microsoft.com/office/powerpoint/2010/main" val="24836800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50933"/>
            <a:ext cx="11562348" cy="1507067"/>
          </a:xfrm>
        </p:spPr>
        <p:txBody>
          <a:bodyPr>
            <a:normAutofit/>
          </a:bodyPr>
          <a:lstStyle/>
          <a:p>
            <a:r>
              <a:rPr lang="en-US" sz="1800" b="1" dirty="0" err="1">
                <a:solidFill>
                  <a:srgbClr val="FFFF00"/>
                </a:solidFill>
              </a:rPr>
              <a:t>Baid</a:t>
            </a:r>
            <a:r>
              <a:rPr lang="en-US" sz="1800" b="1" dirty="0">
                <a:solidFill>
                  <a:srgbClr val="FFFF00"/>
                </a:solidFill>
              </a:rPr>
              <a:t> SK, </a:t>
            </a:r>
            <a:r>
              <a:rPr lang="en-US" sz="1800" b="1" dirty="0" err="1">
                <a:solidFill>
                  <a:srgbClr val="FFFF00"/>
                </a:solidFill>
              </a:rPr>
              <a:t>Sinaii</a:t>
            </a:r>
            <a:r>
              <a:rPr lang="en-US" sz="1800" b="1" dirty="0">
                <a:solidFill>
                  <a:srgbClr val="FFFF00"/>
                </a:solidFill>
              </a:rPr>
              <a:t> N, Wade M, </a:t>
            </a:r>
            <a:r>
              <a:rPr lang="en-US" sz="1800" b="1" dirty="0" err="1">
                <a:solidFill>
                  <a:srgbClr val="FFFF00"/>
                </a:solidFill>
              </a:rPr>
              <a:t>Rubino</a:t>
            </a:r>
            <a:r>
              <a:rPr lang="en-US" sz="1800" b="1" dirty="0">
                <a:solidFill>
                  <a:srgbClr val="FFFF00"/>
                </a:solidFill>
              </a:rPr>
              <a:t> D, </a:t>
            </a:r>
            <a:r>
              <a:rPr lang="en-US" sz="1800" b="1" dirty="0" err="1">
                <a:solidFill>
                  <a:srgbClr val="FFFF00"/>
                </a:solidFill>
              </a:rPr>
              <a:t>Nieman</a:t>
            </a:r>
            <a:r>
              <a:rPr lang="en-US" sz="1800" b="1" dirty="0">
                <a:solidFill>
                  <a:srgbClr val="FFFF00"/>
                </a:solidFill>
              </a:rPr>
              <a:t> LK </a:t>
            </a:r>
            <a:r>
              <a:rPr lang="en-US" sz="1800" dirty="0" smtClean="0">
                <a:solidFill>
                  <a:srgbClr val="FFFF00"/>
                </a:solidFill>
              </a:rPr>
              <a:t>2007 Radioimmunoassay </a:t>
            </a:r>
            <a:r>
              <a:rPr lang="en-US" sz="1800" dirty="0">
                <a:solidFill>
                  <a:srgbClr val="FFFF00"/>
                </a:solidFill>
              </a:rPr>
              <a:t>and tandem mass </a:t>
            </a:r>
            <a:r>
              <a:rPr lang="en-US" sz="1800" dirty="0" smtClean="0">
                <a:solidFill>
                  <a:srgbClr val="FFFF00"/>
                </a:solidFill>
              </a:rPr>
              <a:t>spectrometry measurement </a:t>
            </a:r>
            <a:r>
              <a:rPr lang="en-US" sz="1800" dirty="0">
                <a:solidFill>
                  <a:srgbClr val="FFFF00"/>
                </a:solidFill>
              </a:rPr>
              <a:t>of bedtime salivary cortisol levels</a:t>
            </a:r>
            <a:r>
              <a:rPr lang="en-US" sz="1800" dirty="0" smtClean="0">
                <a:solidFill>
                  <a:srgbClr val="FFFF00"/>
                </a:solidFill>
              </a:rPr>
              <a:t>: a </a:t>
            </a:r>
            <a:r>
              <a:rPr lang="en-US" sz="1800" dirty="0">
                <a:solidFill>
                  <a:srgbClr val="FFFF00"/>
                </a:solidFill>
              </a:rPr>
              <a:t>comparison of assays to establish </a:t>
            </a:r>
            <a:r>
              <a:rPr lang="en-US" sz="1800" dirty="0" err="1">
                <a:solidFill>
                  <a:srgbClr val="FFFF00"/>
                </a:solidFill>
              </a:rPr>
              <a:t>hypercortisolism</a:t>
            </a:r>
            <a:r>
              <a:rPr lang="en-US" sz="1800" dirty="0" smtClean="0">
                <a:solidFill>
                  <a:srgbClr val="FFFF00"/>
                </a:solidFill>
              </a:rPr>
              <a:t>. </a:t>
            </a:r>
            <a:r>
              <a:rPr lang="it-IT" sz="1800" dirty="0" smtClean="0">
                <a:solidFill>
                  <a:srgbClr val="FFFF00"/>
                </a:solidFill>
              </a:rPr>
              <a:t>J </a:t>
            </a:r>
            <a:r>
              <a:rPr lang="it-IT" sz="1800" dirty="0">
                <a:solidFill>
                  <a:srgbClr val="FFFF00"/>
                </a:solidFill>
              </a:rPr>
              <a:t>Clin Endocrinol Metab 92:3102–3107</a:t>
            </a:r>
            <a:endParaRPr lang="en-US" sz="2800" dirty="0">
              <a:solidFill>
                <a:srgbClr val="FFFF00"/>
              </a:solidFill>
            </a:endParaRPr>
          </a:p>
        </p:txBody>
      </p:sp>
      <p:sp>
        <p:nvSpPr>
          <p:cNvPr id="3" name="Content Placeholder 2"/>
          <p:cNvSpPr>
            <a:spLocks noGrp="1"/>
          </p:cNvSpPr>
          <p:nvPr>
            <p:ph idx="1"/>
          </p:nvPr>
        </p:nvSpPr>
        <p:spPr>
          <a:xfrm>
            <a:off x="0" y="-216567"/>
            <a:ext cx="12192000" cy="3826042"/>
          </a:xfrm>
        </p:spPr>
        <p:txBody>
          <a:bodyPr>
            <a:normAutofit/>
          </a:bodyPr>
          <a:lstStyle/>
          <a:p>
            <a:r>
              <a:rPr lang="en-US" sz="2400" dirty="0">
                <a:solidFill>
                  <a:schemeClr val="tx1"/>
                </a:solidFill>
                <a:latin typeface="Arial Rounded MT Bold" panose="020F0704030504030204" pitchFamily="34" charset="0"/>
              </a:rPr>
              <a:t>The best-validated assays used in </a:t>
            </a:r>
            <a:r>
              <a:rPr lang="en-US" sz="2400" dirty="0" smtClean="0">
                <a:solidFill>
                  <a:schemeClr val="tx1"/>
                </a:solidFill>
                <a:latin typeface="Arial Rounded MT Bold" panose="020F0704030504030204" pitchFamily="34" charset="0"/>
              </a:rPr>
              <a:t>the  United </a:t>
            </a:r>
            <a:r>
              <a:rPr lang="en-US" sz="2400" dirty="0">
                <a:solidFill>
                  <a:schemeClr val="tx1"/>
                </a:solidFill>
                <a:latin typeface="Arial Rounded MT Bold" panose="020F0704030504030204" pitchFamily="34" charset="0"/>
              </a:rPr>
              <a:t>States to measure salivary cortisol are </a:t>
            </a:r>
            <a:r>
              <a:rPr lang="en-US" sz="2400" dirty="0" smtClean="0">
                <a:solidFill>
                  <a:schemeClr val="tx1"/>
                </a:solidFill>
                <a:latin typeface="Arial Rounded MT Bold" panose="020F0704030504030204" pitchFamily="34" charset="0"/>
              </a:rPr>
              <a:t>an ELISA </a:t>
            </a:r>
            <a:r>
              <a:rPr lang="en-US" sz="2400" dirty="0">
                <a:solidFill>
                  <a:schemeClr val="tx1"/>
                </a:solidFill>
                <a:latin typeface="Arial Rounded MT Bold" panose="020F0704030504030204" pitchFamily="34" charset="0"/>
              </a:rPr>
              <a:t>and an assay performed by LC-MS/MS </a:t>
            </a:r>
            <a:r>
              <a:rPr lang="en-US" sz="2400" dirty="0" smtClean="0">
                <a:solidFill>
                  <a:schemeClr val="tx1"/>
                </a:solidFill>
                <a:latin typeface="Arial Rounded MT Bold" panose="020F0704030504030204" pitchFamily="34" charset="0"/>
              </a:rPr>
              <a:t>.</a:t>
            </a:r>
          </a:p>
          <a:p>
            <a:pPr marL="0" indent="0">
              <a:buNone/>
            </a:pPr>
            <a:endParaRPr lang="en-US" sz="2400" dirty="0">
              <a:solidFill>
                <a:schemeClr val="tx1"/>
              </a:solidFill>
              <a:latin typeface="Arial Rounded MT Bold" panose="020F0704030504030204" pitchFamily="34" charset="0"/>
            </a:endParaRPr>
          </a:p>
          <a:p>
            <a:r>
              <a:rPr lang="en-US" sz="2400" dirty="0">
                <a:solidFill>
                  <a:schemeClr val="tx1"/>
                </a:solidFill>
                <a:latin typeface="Arial Rounded MT Bold" panose="020F0704030504030204" pitchFamily="34" charset="0"/>
              </a:rPr>
              <a:t>When these two assay techniques are used, </a:t>
            </a:r>
            <a:r>
              <a:rPr lang="en-US" sz="2400" dirty="0" smtClean="0">
                <a:solidFill>
                  <a:schemeClr val="tx1"/>
                </a:solidFill>
                <a:latin typeface="Arial Rounded MT Bold" panose="020F0704030504030204" pitchFamily="34" charset="0"/>
              </a:rPr>
              <a:t>normal  subjects </a:t>
            </a:r>
            <a:r>
              <a:rPr lang="en-US" sz="2400" dirty="0">
                <a:solidFill>
                  <a:schemeClr val="tx1"/>
                </a:solidFill>
                <a:latin typeface="Arial Rounded MT Bold" panose="020F0704030504030204" pitchFamily="34" charset="0"/>
              </a:rPr>
              <a:t>usually have salivary cortisol levels </a:t>
            </a:r>
            <a:r>
              <a:rPr lang="en-US" sz="2400" dirty="0" smtClean="0">
                <a:solidFill>
                  <a:schemeClr val="tx1"/>
                </a:solidFill>
                <a:latin typeface="Arial Rounded MT Bold" panose="020F0704030504030204" pitchFamily="34" charset="0"/>
              </a:rPr>
              <a:t>at  bedtime</a:t>
            </a:r>
            <a:r>
              <a:rPr lang="en-US" sz="2400" dirty="0">
                <a:solidFill>
                  <a:schemeClr val="tx1"/>
                </a:solidFill>
                <a:latin typeface="Arial Rounded MT Bold" panose="020F0704030504030204" pitchFamily="34" charset="0"/>
              </a:rPr>
              <a:t>, or between 2300 and 2400 h, of less than</a:t>
            </a:r>
          </a:p>
          <a:p>
            <a:pPr marL="0" indent="0">
              <a:buNone/>
            </a:pPr>
            <a:r>
              <a:rPr lang="en-US" sz="2400" dirty="0" smtClean="0">
                <a:solidFill>
                  <a:schemeClr val="tx1"/>
                </a:solidFill>
                <a:latin typeface="Arial Rounded MT Bold" panose="020F0704030504030204" pitchFamily="34" charset="0"/>
              </a:rPr>
              <a:t>   145 </a:t>
            </a:r>
            <a:r>
              <a:rPr lang="en-US" sz="2400" dirty="0" err="1">
                <a:solidFill>
                  <a:schemeClr val="tx1"/>
                </a:solidFill>
                <a:latin typeface="Arial Rounded MT Bold" panose="020F0704030504030204" pitchFamily="34" charset="0"/>
              </a:rPr>
              <a:t>ng</a:t>
            </a:r>
            <a:r>
              <a:rPr lang="en-US" sz="2400" dirty="0">
                <a:solidFill>
                  <a:schemeClr val="tx1"/>
                </a:solidFill>
                <a:latin typeface="Arial Rounded MT Bold" panose="020F0704030504030204" pitchFamily="34" charset="0"/>
              </a:rPr>
              <a:t>/dl (4 </a:t>
            </a:r>
            <a:r>
              <a:rPr lang="en-US" sz="2400" dirty="0" err="1">
                <a:solidFill>
                  <a:schemeClr val="tx1"/>
                </a:solidFill>
                <a:latin typeface="Arial Rounded MT Bold" panose="020F0704030504030204" pitchFamily="34" charset="0"/>
              </a:rPr>
              <a:t>nmol</a:t>
            </a:r>
            <a:r>
              <a:rPr lang="en-US" sz="2400" dirty="0">
                <a:solidFill>
                  <a:schemeClr val="tx1"/>
                </a:solidFill>
                <a:latin typeface="Arial Rounded MT Bold" panose="020F0704030504030204" pitchFamily="34" charset="0"/>
              </a:rPr>
              <a:t>/liter). </a:t>
            </a:r>
          </a:p>
        </p:txBody>
      </p:sp>
    </p:spTree>
    <p:extLst>
      <p:ext uri="{BB962C8B-B14F-4D97-AF65-F5344CB8AC3E}">
        <p14:creationId xmlns:p14="http://schemas.microsoft.com/office/powerpoint/2010/main" val="3079882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4487332"/>
            <a:ext cx="10817977" cy="1507067"/>
          </a:xfrm>
        </p:spPr>
        <p:txBody>
          <a:bodyPr>
            <a:noAutofit/>
          </a:bodyPr>
          <a:lstStyle/>
          <a:p>
            <a:r>
              <a:rPr lang="en-US" sz="1800" b="1" dirty="0" err="1">
                <a:solidFill>
                  <a:schemeClr val="bg1"/>
                </a:solidFill>
              </a:rPr>
              <a:t>Baid</a:t>
            </a:r>
            <a:r>
              <a:rPr lang="en-US" sz="1800" b="1" dirty="0">
                <a:solidFill>
                  <a:schemeClr val="bg1"/>
                </a:solidFill>
              </a:rPr>
              <a:t> SK, </a:t>
            </a:r>
            <a:r>
              <a:rPr lang="en-US" sz="1800" b="1" dirty="0" err="1">
                <a:solidFill>
                  <a:schemeClr val="bg1"/>
                </a:solidFill>
              </a:rPr>
              <a:t>Sinaii</a:t>
            </a:r>
            <a:r>
              <a:rPr lang="en-US" sz="1800" b="1" dirty="0">
                <a:solidFill>
                  <a:schemeClr val="bg1"/>
                </a:solidFill>
              </a:rPr>
              <a:t> N, Wade M, </a:t>
            </a:r>
            <a:r>
              <a:rPr lang="en-US" sz="1800" b="1" dirty="0" err="1">
                <a:solidFill>
                  <a:schemeClr val="bg1"/>
                </a:solidFill>
              </a:rPr>
              <a:t>Rubino</a:t>
            </a:r>
            <a:r>
              <a:rPr lang="en-US" sz="1800" b="1" dirty="0">
                <a:solidFill>
                  <a:schemeClr val="bg1"/>
                </a:solidFill>
              </a:rPr>
              <a:t> D, </a:t>
            </a:r>
            <a:r>
              <a:rPr lang="en-US" sz="1800" b="1" dirty="0" err="1">
                <a:solidFill>
                  <a:schemeClr val="bg1"/>
                </a:solidFill>
              </a:rPr>
              <a:t>Nieman</a:t>
            </a:r>
            <a:r>
              <a:rPr lang="en-US" sz="1800" b="1" dirty="0">
                <a:solidFill>
                  <a:schemeClr val="bg1"/>
                </a:solidFill>
              </a:rPr>
              <a:t> LK </a:t>
            </a:r>
            <a:r>
              <a:rPr lang="en-US" sz="1800" dirty="0" smtClean="0">
                <a:solidFill>
                  <a:schemeClr val="bg1"/>
                </a:solidFill>
              </a:rPr>
              <a:t>2007 Radioimmunoassay </a:t>
            </a:r>
            <a:r>
              <a:rPr lang="en-US" sz="1800" dirty="0">
                <a:solidFill>
                  <a:schemeClr val="bg1"/>
                </a:solidFill>
              </a:rPr>
              <a:t>and tandem mass </a:t>
            </a:r>
            <a:r>
              <a:rPr lang="en-US" sz="1800" dirty="0" smtClean="0">
                <a:solidFill>
                  <a:schemeClr val="bg1"/>
                </a:solidFill>
              </a:rPr>
              <a:t>spectrometry measurement </a:t>
            </a:r>
            <a:r>
              <a:rPr lang="en-US" sz="1800" dirty="0">
                <a:solidFill>
                  <a:schemeClr val="bg1"/>
                </a:solidFill>
              </a:rPr>
              <a:t>of bedtime salivary cortisol levels</a:t>
            </a:r>
            <a:r>
              <a:rPr lang="en-US" sz="1800" dirty="0" smtClean="0">
                <a:solidFill>
                  <a:schemeClr val="bg1"/>
                </a:solidFill>
              </a:rPr>
              <a:t>: a </a:t>
            </a:r>
            <a:r>
              <a:rPr lang="en-US" sz="1800" dirty="0">
                <a:solidFill>
                  <a:schemeClr val="bg1"/>
                </a:solidFill>
              </a:rPr>
              <a:t>comparison of assays to establish </a:t>
            </a:r>
            <a:r>
              <a:rPr lang="en-US" sz="1800" dirty="0" err="1">
                <a:solidFill>
                  <a:schemeClr val="bg1"/>
                </a:solidFill>
              </a:rPr>
              <a:t>hypercortisolism</a:t>
            </a:r>
            <a:r>
              <a:rPr lang="en-US" sz="1800" dirty="0">
                <a:solidFill>
                  <a:schemeClr val="bg1"/>
                </a:solidFill>
              </a:rPr>
              <a:t>.</a:t>
            </a:r>
            <a:br>
              <a:rPr lang="en-US" sz="1800" dirty="0">
                <a:solidFill>
                  <a:schemeClr val="bg1"/>
                </a:solidFill>
              </a:rPr>
            </a:br>
            <a:r>
              <a:rPr lang="it-IT" sz="1800" dirty="0">
                <a:solidFill>
                  <a:schemeClr val="bg1"/>
                </a:solidFill>
              </a:rPr>
              <a:t>J Clin Endocrinol Metab 92:3102–3107</a:t>
            </a:r>
            <a:endParaRPr lang="en-US" sz="1800" dirty="0">
              <a:solidFill>
                <a:schemeClr val="bg1"/>
              </a:solidFill>
            </a:endParaRPr>
          </a:p>
        </p:txBody>
      </p:sp>
      <p:sp>
        <p:nvSpPr>
          <p:cNvPr id="3" name="Content Placeholder 2"/>
          <p:cNvSpPr>
            <a:spLocks noGrp="1"/>
          </p:cNvSpPr>
          <p:nvPr>
            <p:ph idx="1"/>
          </p:nvPr>
        </p:nvSpPr>
        <p:spPr>
          <a:xfrm>
            <a:off x="684211" y="-661737"/>
            <a:ext cx="10726999" cy="4704348"/>
          </a:xfrm>
        </p:spPr>
        <p:txBody>
          <a:bodyPr/>
          <a:lstStyle/>
          <a:p>
            <a:r>
              <a:rPr lang="en-US" sz="2400" dirty="0" err="1">
                <a:solidFill>
                  <a:schemeClr val="tx1"/>
                </a:solidFill>
                <a:latin typeface="Arial Rounded MT Bold" panose="020F0704030504030204" pitchFamily="34" charset="0"/>
              </a:rPr>
              <a:t>Baid</a:t>
            </a:r>
            <a:r>
              <a:rPr lang="en-US" sz="2400" dirty="0">
                <a:solidFill>
                  <a:schemeClr val="tx1"/>
                </a:solidFill>
                <a:latin typeface="Arial Rounded MT Bold" panose="020F0704030504030204" pitchFamily="34" charset="0"/>
              </a:rPr>
              <a:t> </a:t>
            </a:r>
            <a:r>
              <a:rPr lang="en-US" sz="2400" i="1" dirty="0">
                <a:solidFill>
                  <a:schemeClr val="tx1"/>
                </a:solidFill>
                <a:latin typeface="Arial Rounded MT Bold" panose="020F0704030504030204" pitchFamily="34" charset="0"/>
              </a:rPr>
              <a:t>et al. </a:t>
            </a:r>
            <a:r>
              <a:rPr lang="en-US" sz="2400" dirty="0" smtClean="0">
                <a:solidFill>
                  <a:schemeClr val="tx1"/>
                </a:solidFill>
                <a:latin typeface="Arial Rounded MT Bold" panose="020F0704030504030204" pitchFamily="34" charset="0"/>
              </a:rPr>
              <a:t> </a:t>
            </a:r>
            <a:r>
              <a:rPr lang="en-US" sz="2400" dirty="0">
                <a:solidFill>
                  <a:schemeClr val="tx1"/>
                </a:solidFill>
                <a:latin typeface="Arial Rounded MT Bold" panose="020F0704030504030204" pitchFamily="34" charset="0"/>
              </a:rPr>
              <a:t>measured </a:t>
            </a:r>
            <a:r>
              <a:rPr lang="en-US" sz="2400" dirty="0" smtClean="0">
                <a:solidFill>
                  <a:schemeClr val="tx1"/>
                </a:solidFill>
                <a:latin typeface="Arial Rounded MT Bold" panose="020F0704030504030204" pitchFamily="34" charset="0"/>
              </a:rPr>
              <a:t>bedtime  salivary </a:t>
            </a:r>
            <a:r>
              <a:rPr lang="en-US" sz="2400" dirty="0">
                <a:solidFill>
                  <a:schemeClr val="tx1"/>
                </a:solidFill>
                <a:latin typeface="Arial Rounded MT Bold" panose="020F0704030504030204" pitchFamily="34" charset="0"/>
              </a:rPr>
              <a:t>cortisol levels in a large number of </a:t>
            </a:r>
            <a:r>
              <a:rPr lang="en-US" sz="2400" dirty="0" smtClean="0">
                <a:solidFill>
                  <a:schemeClr val="tx1"/>
                </a:solidFill>
                <a:latin typeface="Arial Rounded MT Bold" panose="020F0704030504030204" pitchFamily="34" charset="0"/>
              </a:rPr>
              <a:t>obese  subjects </a:t>
            </a:r>
            <a:r>
              <a:rPr lang="en-US" sz="2400" dirty="0">
                <a:solidFill>
                  <a:schemeClr val="tx1"/>
                </a:solidFill>
                <a:latin typeface="Arial Rounded MT Bold" panose="020F0704030504030204" pitchFamily="34" charset="0"/>
              </a:rPr>
              <a:t>and found a specificity of only </a:t>
            </a:r>
            <a:r>
              <a:rPr lang="en-US" sz="2400" u="sng" dirty="0">
                <a:solidFill>
                  <a:schemeClr val="bg1"/>
                </a:solidFill>
                <a:latin typeface="Arial Rounded MT Bold" panose="020F0704030504030204" pitchFamily="34" charset="0"/>
              </a:rPr>
              <a:t>85%</a:t>
            </a:r>
            <a:r>
              <a:rPr lang="en-US" sz="2400" dirty="0">
                <a:solidFill>
                  <a:schemeClr val="tx1"/>
                </a:solidFill>
                <a:latin typeface="Arial Rounded MT Bold" panose="020F0704030504030204" pitchFamily="34" charset="0"/>
              </a:rPr>
              <a:t> </a:t>
            </a:r>
            <a:r>
              <a:rPr lang="en-US" sz="2400" dirty="0" smtClean="0">
                <a:solidFill>
                  <a:schemeClr val="tx1"/>
                </a:solidFill>
                <a:latin typeface="Arial Rounded MT Bold" panose="020F0704030504030204" pitchFamily="34" charset="0"/>
              </a:rPr>
              <a:t>when they </a:t>
            </a:r>
            <a:r>
              <a:rPr lang="en-US" sz="2400" dirty="0">
                <a:solidFill>
                  <a:schemeClr val="tx1"/>
                </a:solidFill>
                <a:latin typeface="Arial Rounded MT Bold" panose="020F0704030504030204" pitchFamily="34" charset="0"/>
              </a:rPr>
              <a:t>used a RIA technique</a:t>
            </a:r>
            <a:r>
              <a:rPr lang="en-US" sz="2400" dirty="0" smtClean="0">
                <a:solidFill>
                  <a:schemeClr val="tx1"/>
                </a:solidFill>
                <a:latin typeface="Arial Rounded MT Bold" panose="020F0704030504030204" pitchFamily="34" charset="0"/>
              </a:rPr>
              <a:t>, </a:t>
            </a:r>
          </a:p>
          <a:p>
            <a:pPr marL="0" indent="0">
              <a:buNone/>
            </a:pPr>
            <a:endParaRPr lang="en-US" sz="2400" dirty="0" smtClean="0">
              <a:solidFill>
                <a:schemeClr val="tx1"/>
              </a:solidFill>
              <a:latin typeface="Arial Rounded MT Bold" panose="020F0704030504030204" pitchFamily="34" charset="0"/>
            </a:endParaRPr>
          </a:p>
          <a:p>
            <a:r>
              <a:rPr lang="en-US" sz="2800" dirty="0" smtClean="0">
                <a:solidFill>
                  <a:srgbClr val="FFFF00"/>
                </a:solidFill>
                <a:latin typeface="Aharoni" panose="02010803020104030203" pitchFamily="2" charset="-79"/>
                <a:cs typeface="Aharoni" panose="02010803020104030203" pitchFamily="2" charset="-79"/>
              </a:rPr>
              <a:t> </a:t>
            </a:r>
            <a:r>
              <a:rPr lang="en-US" sz="2800" dirty="0">
                <a:solidFill>
                  <a:srgbClr val="FFFF00"/>
                </a:solidFill>
                <a:latin typeface="Aharoni" panose="02010803020104030203" pitchFamily="2" charset="-79"/>
                <a:cs typeface="Aharoni" panose="02010803020104030203" pitchFamily="2" charset="-79"/>
              </a:rPr>
              <a:t>but a better specificity </a:t>
            </a:r>
            <a:r>
              <a:rPr lang="en-US" sz="2800" dirty="0" smtClean="0">
                <a:solidFill>
                  <a:srgbClr val="FFFF00"/>
                </a:solidFill>
                <a:latin typeface="Aharoni" panose="02010803020104030203" pitchFamily="2" charset="-79"/>
                <a:cs typeface="Aharoni" panose="02010803020104030203" pitchFamily="2" charset="-79"/>
              </a:rPr>
              <a:t>of  </a:t>
            </a:r>
            <a:r>
              <a:rPr lang="en-US" sz="2800" u="sng" dirty="0" smtClean="0">
                <a:solidFill>
                  <a:schemeClr val="bg1"/>
                </a:solidFill>
                <a:latin typeface="Algerian" panose="04020705040A02060702" pitchFamily="82" charset="0"/>
                <a:cs typeface="Aharoni" panose="02010803020104030203" pitchFamily="2" charset="-79"/>
              </a:rPr>
              <a:t>92</a:t>
            </a:r>
            <a:r>
              <a:rPr lang="en-US" sz="2800" u="sng" dirty="0">
                <a:solidFill>
                  <a:schemeClr val="bg1"/>
                </a:solidFill>
                <a:latin typeface="Algerian" panose="04020705040A02060702" pitchFamily="82" charset="0"/>
                <a:cs typeface="Aharoni" panose="02010803020104030203" pitchFamily="2" charset="-79"/>
              </a:rPr>
              <a:t>%</a:t>
            </a:r>
            <a:r>
              <a:rPr lang="en-US" sz="2800" u="sng" dirty="0">
                <a:solidFill>
                  <a:schemeClr val="bg1"/>
                </a:solidFill>
                <a:latin typeface="Aharoni" panose="02010803020104030203" pitchFamily="2" charset="-79"/>
                <a:cs typeface="Aharoni" panose="02010803020104030203" pitchFamily="2" charset="-79"/>
              </a:rPr>
              <a:t> </a:t>
            </a:r>
            <a:r>
              <a:rPr lang="en-US" sz="2800" u="sng" dirty="0" smtClean="0">
                <a:solidFill>
                  <a:schemeClr val="bg1"/>
                </a:solidFill>
                <a:latin typeface="Aharoni" panose="02010803020104030203" pitchFamily="2" charset="-79"/>
                <a:cs typeface="Aharoni" panose="02010803020104030203" pitchFamily="2" charset="-79"/>
              </a:rPr>
              <a:t> </a:t>
            </a:r>
            <a:r>
              <a:rPr lang="en-US" sz="2800" dirty="0" smtClean="0">
                <a:solidFill>
                  <a:srgbClr val="FFFF00"/>
                </a:solidFill>
                <a:latin typeface="Aharoni" panose="02010803020104030203" pitchFamily="2" charset="-79"/>
                <a:cs typeface="Aharoni" panose="02010803020104030203" pitchFamily="2" charset="-79"/>
              </a:rPr>
              <a:t>when </a:t>
            </a:r>
            <a:r>
              <a:rPr lang="en-US" sz="2800" dirty="0">
                <a:solidFill>
                  <a:srgbClr val="FFFF00"/>
                </a:solidFill>
                <a:latin typeface="Aharoni" panose="02010803020104030203" pitchFamily="2" charset="-79"/>
                <a:cs typeface="Aharoni" panose="02010803020104030203" pitchFamily="2" charset="-79"/>
              </a:rPr>
              <a:t>tandem mass spectrometry was used.</a:t>
            </a:r>
          </a:p>
        </p:txBody>
      </p:sp>
    </p:spTree>
    <p:extLst>
      <p:ext uri="{BB962C8B-B14F-4D97-AF65-F5344CB8AC3E}">
        <p14:creationId xmlns:p14="http://schemas.microsoft.com/office/powerpoint/2010/main" val="27477017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864" y="2671011"/>
            <a:ext cx="10589377" cy="4045283"/>
          </a:xfrm>
        </p:spPr>
        <p:txBody>
          <a:bodyPr>
            <a:normAutofit/>
          </a:bodyPr>
          <a:lstStyle/>
          <a:p>
            <a:r>
              <a:rPr lang="en-US" sz="1400" dirty="0" smtClean="0"/>
              <a:t>64. </a:t>
            </a:r>
            <a:r>
              <a:rPr lang="en-US" sz="1400" b="1" dirty="0" smtClean="0"/>
              <a:t>Raff </a:t>
            </a:r>
            <a:r>
              <a:rPr lang="en-US" sz="1400" b="1" dirty="0"/>
              <a:t>H, Raff JL, </a:t>
            </a:r>
            <a:r>
              <a:rPr lang="en-US" sz="1400" b="1" dirty="0" err="1"/>
              <a:t>Findling</a:t>
            </a:r>
            <a:r>
              <a:rPr lang="en-US" sz="1400" b="1" dirty="0"/>
              <a:t> JW </a:t>
            </a:r>
            <a:r>
              <a:rPr lang="en-US" sz="1400" dirty="0"/>
              <a:t>1998 Late-night </a:t>
            </a:r>
            <a:r>
              <a:rPr lang="en-US" sz="1400" dirty="0" smtClean="0"/>
              <a:t>salivary  cortisol </a:t>
            </a:r>
            <a:r>
              <a:rPr lang="en-US" sz="1400" dirty="0"/>
              <a:t>as a screening test for Cushing’s syndrome</a:t>
            </a:r>
            <a:r>
              <a:rPr lang="en-US" sz="1400" dirty="0" smtClean="0"/>
              <a:t>. </a:t>
            </a:r>
            <a:r>
              <a:rPr lang="it-IT" sz="1400" dirty="0" smtClean="0"/>
              <a:t>J </a:t>
            </a:r>
            <a:r>
              <a:rPr lang="it-IT" sz="1400" dirty="0"/>
              <a:t>Clin Endocrinol Metab </a:t>
            </a:r>
            <a:r>
              <a:rPr lang="it-IT" sz="1400" dirty="0" smtClean="0"/>
              <a:t>83:2681–2686</a:t>
            </a:r>
            <a:r>
              <a:rPr lang="en-US" sz="1400" dirty="0" smtClean="0"/>
              <a:t>. </a:t>
            </a:r>
            <a:br>
              <a:rPr lang="en-US" sz="1400" dirty="0" smtClean="0"/>
            </a:br>
            <a:r>
              <a:rPr lang="en-US" sz="1400" dirty="0" smtClean="0"/>
              <a:t> </a:t>
            </a:r>
            <a:br>
              <a:rPr lang="en-US" sz="1400" dirty="0" smtClean="0"/>
            </a:br>
            <a:r>
              <a:rPr lang="en-US" sz="1400" dirty="0" smtClean="0"/>
              <a:t>65. </a:t>
            </a:r>
            <a:r>
              <a:rPr lang="en-US" sz="1400" b="1" dirty="0" err="1"/>
              <a:t>Trilck</a:t>
            </a:r>
            <a:r>
              <a:rPr lang="en-US" sz="1400" b="1" dirty="0"/>
              <a:t> M, </a:t>
            </a:r>
            <a:r>
              <a:rPr lang="en-US" sz="1400" b="1" dirty="0" err="1"/>
              <a:t>Flitsch</a:t>
            </a:r>
            <a:r>
              <a:rPr lang="en-US" sz="1400" b="1" dirty="0"/>
              <a:t> J, </a:t>
            </a:r>
            <a:r>
              <a:rPr lang="en-US" sz="1400" b="1" dirty="0" err="1"/>
              <a:t>Ludecke</a:t>
            </a:r>
            <a:r>
              <a:rPr lang="en-US" sz="1400" b="1" dirty="0"/>
              <a:t> DK, Jung R, </a:t>
            </a:r>
            <a:r>
              <a:rPr lang="en-US" sz="1400" b="1" dirty="0" err="1"/>
              <a:t>Petersenn</a:t>
            </a:r>
            <a:r>
              <a:rPr lang="en-US" sz="1400" b="1" dirty="0"/>
              <a:t> </a:t>
            </a:r>
            <a:r>
              <a:rPr lang="en-US" sz="1400" b="1" dirty="0" smtClean="0"/>
              <a:t>S </a:t>
            </a:r>
            <a:r>
              <a:rPr lang="en-US" sz="1400" dirty="0" smtClean="0"/>
              <a:t>2005 </a:t>
            </a:r>
            <a:r>
              <a:rPr lang="en-US" sz="1400" dirty="0"/>
              <a:t>Salivary cortisol measurement—a reliable method </a:t>
            </a:r>
            <a:r>
              <a:rPr lang="en-US" sz="1400" dirty="0" smtClean="0"/>
              <a:t>for the </a:t>
            </a:r>
            <a:r>
              <a:rPr lang="en-US" sz="1400" dirty="0"/>
              <a:t>diagnosis of Cushing’s syndrome. </a:t>
            </a:r>
            <a:r>
              <a:rPr lang="en-US" sz="1400" dirty="0" err="1"/>
              <a:t>Exp</a:t>
            </a:r>
            <a:r>
              <a:rPr lang="en-US" sz="1400" dirty="0"/>
              <a:t> </a:t>
            </a:r>
            <a:r>
              <a:rPr lang="en-US" sz="1400" dirty="0" err="1"/>
              <a:t>Clin</a:t>
            </a:r>
            <a:r>
              <a:rPr lang="en-US" sz="1400" dirty="0"/>
              <a:t> </a:t>
            </a:r>
            <a:r>
              <a:rPr lang="en-US" sz="1400" dirty="0" err="1" smtClean="0"/>
              <a:t>Endocrinol</a:t>
            </a:r>
            <a:r>
              <a:rPr lang="en-US" sz="1400" dirty="0" smtClean="0"/>
              <a:t> Diabetes 113:225–230 . </a:t>
            </a:r>
            <a:br>
              <a:rPr lang="en-US" sz="1400" dirty="0" smtClean="0"/>
            </a:br>
            <a:r>
              <a:rPr lang="en-US" sz="1400" dirty="0" smtClean="0"/>
              <a:t/>
            </a:r>
            <a:br>
              <a:rPr lang="en-US" sz="1400" dirty="0" smtClean="0"/>
            </a:br>
            <a:r>
              <a:rPr lang="en-US" sz="1400" dirty="0" smtClean="0"/>
              <a:t>66. </a:t>
            </a:r>
            <a:r>
              <a:rPr lang="en-US" sz="1400" b="1" dirty="0" err="1"/>
              <a:t>Viardot</a:t>
            </a:r>
            <a:r>
              <a:rPr lang="en-US" sz="1400" b="1" dirty="0"/>
              <a:t> A, Huber P, </a:t>
            </a:r>
            <a:r>
              <a:rPr lang="en-US" sz="1400" b="1" dirty="0" err="1"/>
              <a:t>Puder</a:t>
            </a:r>
            <a:r>
              <a:rPr lang="en-US" sz="1400" b="1" dirty="0"/>
              <a:t> JJ, </a:t>
            </a:r>
            <a:r>
              <a:rPr lang="en-US" sz="1400" b="1" dirty="0" err="1"/>
              <a:t>Zulewski</a:t>
            </a:r>
            <a:r>
              <a:rPr lang="en-US" sz="1400" b="1" dirty="0"/>
              <a:t> H, Keller </a:t>
            </a:r>
            <a:r>
              <a:rPr lang="en-US" sz="1400" b="1" dirty="0" err="1" smtClean="0"/>
              <a:t>U,Muller</a:t>
            </a:r>
            <a:r>
              <a:rPr lang="en-US" sz="1400" b="1" dirty="0" smtClean="0"/>
              <a:t> </a:t>
            </a:r>
            <a:r>
              <a:rPr lang="en-US" sz="1400" b="1" dirty="0"/>
              <a:t>B </a:t>
            </a:r>
            <a:r>
              <a:rPr lang="en-US" sz="1400" dirty="0"/>
              <a:t>2005 Reproducibility of nighttime </a:t>
            </a:r>
            <a:r>
              <a:rPr lang="en-US" sz="1400" dirty="0" smtClean="0"/>
              <a:t>salivary cortisol </a:t>
            </a:r>
            <a:r>
              <a:rPr lang="en-US" sz="1400" dirty="0"/>
              <a:t>and its use in the diagnosis of </a:t>
            </a:r>
            <a:r>
              <a:rPr lang="en-US" sz="1400" dirty="0" err="1" smtClean="0"/>
              <a:t>hypercortisolism</a:t>
            </a:r>
            <a:r>
              <a:rPr lang="en-US" sz="1400" dirty="0" smtClean="0"/>
              <a:t> compared </a:t>
            </a:r>
            <a:r>
              <a:rPr lang="en-US" sz="1400" dirty="0"/>
              <a:t>with urinary free cortisol and </a:t>
            </a:r>
            <a:r>
              <a:rPr lang="en-US" sz="1400" dirty="0" smtClean="0"/>
              <a:t>overnight dexamethasone </a:t>
            </a:r>
            <a:r>
              <a:rPr lang="en-US" sz="1400" dirty="0"/>
              <a:t>suppression test. J </a:t>
            </a:r>
            <a:r>
              <a:rPr lang="en-US" sz="1400" dirty="0" err="1"/>
              <a:t>Clin</a:t>
            </a:r>
            <a:r>
              <a:rPr lang="en-US" sz="1400" dirty="0"/>
              <a:t> </a:t>
            </a:r>
            <a:r>
              <a:rPr lang="en-US" sz="1400" dirty="0" err="1"/>
              <a:t>Endocrinol</a:t>
            </a:r>
            <a:r>
              <a:rPr lang="en-US" sz="1400" dirty="0"/>
              <a:t> </a:t>
            </a:r>
            <a:r>
              <a:rPr lang="en-US" sz="1400" dirty="0" err="1" smtClean="0"/>
              <a:t>Metab</a:t>
            </a:r>
            <a:r>
              <a:rPr lang="en-US" sz="1400" dirty="0" smtClean="0"/>
              <a:t> 90:5730–5736  .</a:t>
            </a:r>
            <a:br>
              <a:rPr lang="en-US" sz="1400" dirty="0" smtClean="0"/>
            </a:br>
            <a:r>
              <a:rPr lang="en-US" sz="1400" dirty="0" smtClean="0"/>
              <a:t/>
            </a:r>
            <a:br>
              <a:rPr lang="en-US" sz="1400" dirty="0" smtClean="0"/>
            </a:br>
            <a:r>
              <a:rPr lang="en-US" sz="1400" dirty="0" smtClean="0"/>
              <a:t>67. </a:t>
            </a:r>
            <a:r>
              <a:rPr lang="en-US" sz="1400" b="1" dirty="0" err="1"/>
              <a:t>Yaneva</a:t>
            </a:r>
            <a:r>
              <a:rPr lang="en-US" sz="1400" b="1" dirty="0"/>
              <a:t> M, </a:t>
            </a:r>
            <a:r>
              <a:rPr lang="en-US" sz="1400" b="1" dirty="0" err="1"/>
              <a:t>Mosnier-Pudar</a:t>
            </a:r>
            <a:r>
              <a:rPr lang="en-US" sz="1400" b="1" dirty="0"/>
              <a:t> H, </a:t>
            </a:r>
            <a:r>
              <a:rPr lang="en-US" sz="1400" b="1" dirty="0" err="1"/>
              <a:t>Dugue</a:t>
            </a:r>
            <a:r>
              <a:rPr lang="en-US" sz="1400" b="1" dirty="0"/>
              <a:t> MA, </a:t>
            </a:r>
            <a:r>
              <a:rPr lang="en-US" sz="1400" b="1" dirty="0" err="1"/>
              <a:t>Grabar</a:t>
            </a:r>
            <a:r>
              <a:rPr lang="en-US" sz="1400" b="1" dirty="0"/>
              <a:t> S, </a:t>
            </a:r>
            <a:r>
              <a:rPr lang="en-US" sz="1400" b="1" dirty="0" err="1" smtClean="0"/>
              <a:t>Fulla</a:t>
            </a:r>
            <a:r>
              <a:rPr lang="en-US" sz="1400" b="1" dirty="0" smtClean="0"/>
              <a:t> Y</a:t>
            </a:r>
            <a:r>
              <a:rPr lang="en-US" sz="1400" b="1" dirty="0"/>
              <a:t>, </a:t>
            </a:r>
            <a:r>
              <a:rPr lang="en-US" sz="1400" b="1" dirty="0" err="1"/>
              <a:t>Bertagna</a:t>
            </a:r>
            <a:r>
              <a:rPr lang="en-US" sz="1400" b="1" dirty="0"/>
              <a:t> X </a:t>
            </a:r>
            <a:r>
              <a:rPr lang="en-US" sz="1400" dirty="0"/>
              <a:t>2004 Midnight salivary cortisol for </a:t>
            </a:r>
            <a:r>
              <a:rPr lang="en-US" sz="1400" dirty="0" smtClean="0"/>
              <a:t>the initial </a:t>
            </a:r>
            <a:r>
              <a:rPr lang="en-US" sz="1400" dirty="0"/>
              <a:t>diagnosis of Cushing’s syndrome of various causes</a:t>
            </a:r>
            <a:r>
              <a:rPr lang="en-US" sz="1400" dirty="0" smtClean="0"/>
              <a:t>. </a:t>
            </a:r>
            <a:r>
              <a:rPr lang="it-IT" sz="1400" dirty="0" smtClean="0"/>
              <a:t>J </a:t>
            </a:r>
            <a:r>
              <a:rPr lang="it-IT" sz="1400" dirty="0"/>
              <a:t>Clin Endocrinol Metab </a:t>
            </a:r>
            <a:r>
              <a:rPr lang="it-IT" sz="1400" dirty="0" smtClean="0"/>
              <a:t>89:3345 – 3351 .</a:t>
            </a:r>
            <a:endParaRPr lang="en-US" sz="1400" dirty="0"/>
          </a:p>
        </p:txBody>
      </p:sp>
      <p:sp>
        <p:nvSpPr>
          <p:cNvPr id="3" name="Content Placeholder 2"/>
          <p:cNvSpPr>
            <a:spLocks noGrp="1"/>
          </p:cNvSpPr>
          <p:nvPr>
            <p:ph idx="1"/>
          </p:nvPr>
        </p:nvSpPr>
        <p:spPr>
          <a:xfrm>
            <a:off x="551864" y="0"/>
            <a:ext cx="10866104" cy="2671011"/>
          </a:xfrm>
        </p:spPr>
        <p:txBody>
          <a:bodyPr>
            <a:normAutofit/>
          </a:bodyPr>
          <a:lstStyle/>
          <a:p>
            <a:r>
              <a:rPr lang="en-US" sz="2400" dirty="0">
                <a:latin typeface="Arial Rounded MT Bold" panose="020F0704030504030204" pitchFamily="34" charset="0"/>
              </a:rPr>
              <a:t>Using a variety of assays </a:t>
            </a:r>
            <a:r>
              <a:rPr lang="en-US" sz="2400" dirty="0" smtClean="0">
                <a:latin typeface="Arial Rounded MT Bold" panose="020F0704030504030204" pitchFamily="34" charset="0"/>
              </a:rPr>
              <a:t>and diagnostic </a:t>
            </a:r>
            <a:r>
              <a:rPr lang="en-US" sz="2400" dirty="0">
                <a:latin typeface="Arial Rounded MT Bold" panose="020F0704030504030204" pitchFamily="34" charset="0"/>
              </a:rPr>
              <a:t>criteria, investigators from </a:t>
            </a:r>
            <a:r>
              <a:rPr lang="en-US" sz="2400" dirty="0" smtClean="0">
                <a:latin typeface="Arial Rounded MT Bold" panose="020F0704030504030204" pitchFamily="34" charset="0"/>
              </a:rPr>
              <a:t>different countries </a:t>
            </a:r>
            <a:r>
              <a:rPr lang="en-US" sz="2400" dirty="0">
                <a:latin typeface="Arial Rounded MT Bold" panose="020F0704030504030204" pitchFamily="34" charset="0"/>
              </a:rPr>
              <a:t>have reported that late-night </a:t>
            </a:r>
            <a:r>
              <a:rPr lang="en-US" sz="2400" dirty="0" smtClean="0">
                <a:latin typeface="Arial Rounded MT Bold" panose="020F0704030504030204" pitchFamily="34" charset="0"/>
              </a:rPr>
              <a:t>salivary cortisol </a:t>
            </a:r>
            <a:r>
              <a:rPr lang="en-US" sz="2400" dirty="0">
                <a:latin typeface="Arial Rounded MT Bold" panose="020F0704030504030204" pitchFamily="34" charset="0"/>
              </a:rPr>
              <a:t>levels yield a 92–100% sensitivity and </a:t>
            </a:r>
            <a:r>
              <a:rPr lang="en-US" sz="2400" dirty="0" smtClean="0">
                <a:latin typeface="Arial Rounded MT Bold" panose="020F0704030504030204" pitchFamily="34" charset="0"/>
              </a:rPr>
              <a:t>a 93–100</a:t>
            </a:r>
            <a:r>
              <a:rPr lang="en-US" sz="2400" dirty="0">
                <a:latin typeface="Arial Rounded MT Bold" panose="020F0704030504030204" pitchFamily="34" charset="0"/>
              </a:rPr>
              <a:t>% specificity for the diagnosis of </a:t>
            </a:r>
            <a:r>
              <a:rPr lang="en-US" sz="2400" dirty="0" smtClean="0">
                <a:latin typeface="Arial Rounded MT Bold" panose="020F0704030504030204" pitchFamily="34" charset="0"/>
              </a:rPr>
              <a:t>Cushing’s </a:t>
            </a:r>
            <a:r>
              <a:rPr lang="sv-SE" sz="2400" dirty="0" smtClean="0">
                <a:latin typeface="Arial Rounded MT Bold" panose="020F0704030504030204" pitchFamily="34" charset="0"/>
              </a:rPr>
              <a:t>syndrome  .</a:t>
            </a:r>
            <a:endParaRPr lang="en-US" sz="2400" dirty="0">
              <a:latin typeface="Arial Rounded MT Bold" panose="020F0704030504030204" pitchFamily="34" charset="0"/>
            </a:endParaRPr>
          </a:p>
        </p:txBody>
      </p:sp>
    </p:spTree>
    <p:extLst>
      <p:ext uri="{BB962C8B-B14F-4D97-AF65-F5344CB8AC3E}">
        <p14:creationId xmlns:p14="http://schemas.microsoft.com/office/powerpoint/2010/main" val="25409142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487332"/>
            <a:ext cx="10529220" cy="1507067"/>
          </a:xfrm>
        </p:spPr>
        <p:txBody>
          <a:bodyPr>
            <a:noAutofit/>
          </a:bodyPr>
          <a:lstStyle/>
          <a:p>
            <a:r>
              <a:rPr lang="sv-SE" sz="2000" b="1" dirty="0"/>
              <a:t>Elamin MB, Murad MH, Mullan R, </a:t>
            </a:r>
            <a:r>
              <a:rPr lang="sv-SE" sz="2000" b="1" dirty="0" smtClean="0"/>
              <a:t>erickson </a:t>
            </a:r>
            <a:r>
              <a:rPr lang="sv-SE" sz="2000" b="1" dirty="0"/>
              <a:t>D, </a:t>
            </a:r>
            <a:r>
              <a:rPr lang="sv-SE" sz="2000" b="1" dirty="0" smtClean="0"/>
              <a:t>Harris </a:t>
            </a:r>
            <a:r>
              <a:rPr lang="en-US" sz="2000" b="1" dirty="0" smtClean="0"/>
              <a:t>K</a:t>
            </a:r>
            <a:r>
              <a:rPr lang="en-US" sz="2000" b="1" dirty="0"/>
              <a:t>, </a:t>
            </a:r>
            <a:r>
              <a:rPr lang="en-US" sz="2000" b="1" dirty="0" err="1"/>
              <a:t>Nadeem</a:t>
            </a:r>
            <a:r>
              <a:rPr lang="en-US" sz="2000" b="1" dirty="0"/>
              <a:t> S, Ennis R, Erwin PJ, </a:t>
            </a:r>
            <a:r>
              <a:rPr lang="en-US" sz="2000" b="1" dirty="0" err="1"/>
              <a:t>Montori</a:t>
            </a:r>
            <a:r>
              <a:rPr lang="en-US" sz="2000" b="1" dirty="0"/>
              <a:t> VM </a:t>
            </a:r>
            <a:r>
              <a:rPr lang="en-US" sz="2000" dirty="0" smtClean="0"/>
              <a:t>2008 Accuracy </a:t>
            </a:r>
            <a:r>
              <a:rPr lang="en-US" sz="2000" dirty="0"/>
              <a:t>of diagnostic tests for Cushing syndrome</a:t>
            </a:r>
            <a:r>
              <a:rPr lang="en-US" sz="2000" dirty="0" smtClean="0"/>
              <a:t>: a </a:t>
            </a:r>
            <a:r>
              <a:rPr lang="en-US" sz="2000" dirty="0"/>
              <a:t>systematic review and meta-analyses. J </a:t>
            </a:r>
            <a:r>
              <a:rPr lang="en-US" sz="2000" dirty="0" err="1"/>
              <a:t>Clin</a:t>
            </a:r>
            <a:r>
              <a:rPr lang="en-US" sz="2000" dirty="0"/>
              <a:t> </a:t>
            </a:r>
            <a:r>
              <a:rPr lang="en-US" sz="2000" dirty="0" err="1" smtClean="0"/>
              <a:t>Endocrinol</a:t>
            </a:r>
            <a:r>
              <a:rPr lang="en-US" sz="2000" dirty="0" smtClean="0"/>
              <a:t> </a:t>
            </a:r>
            <a:r>
              <a:rPr lang="en-US" sz="2000" dirty="0" err="1" smtClean="0"/>
              <a:t>Metab</a:t>
            </a:r>
            <a:r>
              <a:rPr lang="en-US" sz="2000" dirty="0" smtClean="0"/>
              <a:t> </a:t>
            </a:r>
            <a:r>
              <a:rPr lang="en-US" sz="2000" dirty="0"/>
              <a:t>93:1553–1562</a:t>
            </a:r>
          </a:p>
        </p:txBody>
      </p:sp>
      <p:sp>
        <p:nvSpPr>
          <p:cNvPr id="3" name="Content Placeholder 2"/>
          <p:cNvSpPr>
            <a:spLocks noGrp="1"/>
          </p:cNvSpPr>
          <p:nvPr>
            <p:ph idx="1"/>
          </p:nvPr>
        </p:nvSpPr>
        <p:spPr>
          <a:xfrm>
            <a:off x="684212" y="685800"/>
            <a:ext cx="10408904" cy="1804737"/>
          </a:xfrm>
        </p:spPr>
        <p:txBody>
          <a:bodyPr/>
          <a:lstStyle/>
          <a:p>
            <a:r>
              <a:rPr lang="en-US" sz="2800" dirty="0">
                <a:solidFill>
                  <a:schemeClr val="bg1"/>
                </a:solidFill>
                <a:latin typeface="Arial Rounded MT Bold" panose="020F0704030504030204" pitchFamily="34" charset="0"/>
              </a:rPr>
              <a:t>Overall</a:t>
            </a:r>
            <a:r>
              <a:rPr lang="en-US" sz="2800" dirty="0" smtClean="0">
                <a:solidFill>
                  <a:schemeClr val="bg1"/>
                </a:solidFill>
                <a:latin typeface="Arial Rounded MT Bold" panose="020F0704030504030204" pitchFamily="34" charset="0"/>
              </a:rPr>
              <a:t>, the </a:t>
            </a:r>
            <a:r>
              <a:rPr lang="en-US" sz="2800" dirty="0">
                <a:solidFill>
                  <a:schemeClr val="bg1"/>
                </a:solidFill>
                <a:latin typeface="Arial Rounded MT Bold" panose="020F0704030504030204" pitchFamily="34" charset="0"/>
              </a:rPr>
              <a:t>evidence in adults suggests that the accuracy </a:t>
            </a:r>
            <a:r>
              <a:rPr lang="en-US" sz="2800" dirty="0" smtClean="0">
                <a:solidFill>
                  <a:schemeClr val="bg1"/>
                </a:solidFill>
                <a:latin typeface="Arial Rounded MT Bold" panose="020F0704030504030204" pitchFamily="34" charset="0"/>
              </a:rPr>
              <a:t>of  salivary  </a:t>
            </a:r>
            <a:r>
              <a:rPr lang="en-US" sz="2800" dirty="0">
                <a:solidFill>
                  <a:schemeClr val="bg1"/>
                </a:solidFill>
                <a:latin typeface="Arial Rounded MT Bold" panose="020F0704030504030204" pitchFamily="34" charset="0"/>
              </a:rPr>
              <a:t>test is similar to that of UFC </a:t>
            </a:r>
            <a:r>
              <a:rPr lang="en-US" dirty="0" smtClean="0"/>
              <a:t>.</a:t>
            </a:r>
            <a:endParaRPr lang="en-US" dirty="0"/>
          </a:p>
        </p:txBody>
      </p:sp>
    </p:spTree>
    <p:extLst>
      <p:ext uri="{BB962C8B-B14F-4D97-AF65-F5344CB8AC3E}">
        <p14:creationId xmlns:p14="http://schemas.microsoft.com/office/powerpoint/2010/main" val="37759014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609578"/>
            <a:ext cx="10517188" cy="2104373"/>
          </a:xfrm>
        </p:spPr>
        <p:txBody>
          <a:bodyPr>
            <a:normAutofit fontScale="90000"/>
          </a:bodyPr>
          <a:lstStyle/>
          <a:p>
            <a:pPr algn="ctr"/>
            <a:r>
              <a:rPr lang="en-US" sz="5300" dirty="0" err="1" smtClean="0">
                <a:solidFill>
                  <a:srgbClr val="FFFF00"/>
                </a:solidFill>
                <a:latin typeface="Algerian" panose="04020705040A02060702" pitchFamily="82" charset="0"/>
              </a:rPr>
              <a:t>Salivery</a:t>
            </a:r>
            <a:r>
              <a:rPr lang="en-US" sz="5300" dirty="0" smtClean="0">
                <a:solidFill>
                  <a:srgbClr val="FFFF00"/>
                </a:solidFill>
                <a:latin typeface="Algerian" panose="04020705040A02060702" pitchFamily="82" charset="0"/>
              </a:rPr>
              <a:t>   cortisol</a:t>
            </a:r>
            <a:r>
              <a:rPr lang="en-US" dirty="0" smtClean="0"/>
              <a:t/>
            </a:r>
            <a:br>
              <a:rPr lang="en-US" dirty="0" smtClean="0"/>
            </a:br>
            <a:r>
              <a:rPr lang="en-US" dirty="0" smtClean="0"/>
              <a:t/>
            </a:r>
            <a:br>
              <a:rPr lang="en-US" dirty="0" smtClean="0"/>
            </a:br>
            <a:r>
              <a:rPr lang="en-US" sz="2000" b="1" dirty="0" err="1"/>
              <a:t>Martinelli</a:t>
            </a:r>
            <a:r>
              <a:rPr lang="en-US" sz="2000" b="1" dirty="0"/>
              <a:t> </a:t>
            </a:r>
            <a:r>
              <a:rPr lang="en-US" sz="2000" b="1" dirty="0" err="1"/>
              <a:t>Jr</a:t>
            </a:r>
            <a:r>
              <a:rPr lang="en-US" sz="2000" b="1" dirty="0"/>
              <a:t> CE, </a:t>
            </a:r>
            <a:r>
              <a:rPr lang="en-US" sz="2000" b="1" dirty="0" err="1"/>
              <a:t>Sader</a:t>
            </a:r>
            <a:r>
              <a:rPr lang="en-US" sz="2000" b="1" dirty="0"/>
              <a:t> SL, Oliveira EB, </a:t>
            </a:r>
            <a:r>
              <a:rPr lang="en-US" sz="2000" b="1" dirty="0" err="1"/>
              <a:t>Daneluzzi</a:t>
            </a:r>
            <a:r>
              <a:rPr lang="en-US" sz="2000" b="1" dirty="0"/>
              <a:t> JC</a:t>
            </a:r>
            <a:r>
              <a:rPr lang="en-US" sz="2000" b="1" dirty="0" smtClean="0"/>
              <a:t>, Moreira </a:t>
            </a:r>
            <a:r>
              <a:rPr lang="en-US" sz="2000" b="1" dirty="0"/>
              <a:t>AC </a:t>
            </a:r>
            <a:r>
              <a:rPr lang="en-US" sz="2000" dirty="0"/>
              <a:t>1999 Salivary cortisol for screening of </a:t>
            </a:r>
            <a:r>
              <a:rPr lang="en-US" sz="2000" dirty="0" smtClean="0"/>
              <a:t>Cushing’s syndrome </a:t>
            </a:r>
            <a:r>
              <a:rPr lang="en-US" sz="2000" dirty="0"/>
              <a:t>in children</a:t>
            </a:r>
            <a:r>
              <a:rPr lang="en-US" sz="2000" dirty="0" smtClean="0"/>
              <a:t>.                                                   </a:t>
            </a:r>
            <a:r>
              <a:rPr lang="en-US" sz="2000" dirty="0" err="1"/>
              <a:t>Clin</a:t>
            </a:r>
            <a:r>
              <a:rPr lang="en-US" sz="2000" dirty="0"/>
              <a:t> </a:t>
            </a:r>
            <a:r>
              <a:rPr lang="en-US" sz="2000" dirty="0" smtClean="0"/>
              <a:t> </a:t>
            </a:r>
            <a:r>
              <a:rPr lang="en-US" sz="2000" dirty="0" err="1" smtClean="0"/>
              <a:t>Endocrinol</a:t>
            </a:r>
            <a:r>
              <a:rPr lang="en-US" sz="2000" dirty="0" smtClean="0"/>
              <a:t>  </a:t>
            </a:r>
            <a:r>
              <a:rPr lang="en-US" sz="2000" dirty="0"/>
              <a:t>(</a:t>
            </a:r>
            <a:r>
              <a:rPr lang="en-US" sz="2000" dirty="0" err="1"/>
              <a:t>Oxf</a:t>
            </a:r>
            <a:r>
              <a:rPr lang="en-US" sz="2000" dirty="0"/>
              <a:t>) </a:t>
            </a:r>
            <a:r>
              <a:rPr lang="en-US" sz="2000" dirty="0" smtClean="0"/>
              <a:t> 51:67–71 .</a:t>
            </a:r>
            <a:endParaRPr lang="en-US" dirty="0"/>
          </a:p>
        </p:txBody>
      </p:sp>
      <p:sp>
        <p:nvSpPr>
          <p:cNvPr id="3" name="Content Placeholder 2"/>
          <p:cNvSpPr>
            <a:spLocks noGrp="1"/>
          </p:cNvSpPr>
          <p:nvPr>
            <p:ph idx="1"/>
          </p:nvPr>
        </p:nvSpPr>
        <p:spPr>
          <a:xfrm>
            <a:off x="684211" y="1"/>
            <a:ext cx="10432967" cy="3883068"/>
          </a:xfrm>
        </p:spPr>
        <p:txBody>
          <a:bodyPr>
            <a:normAutofit/>
          </a:bodyPr>
          <a:lstStyle/>
          <a:p>
            <a:r>
              <a:rPr lang="en-US" sz="2800" dirty="0">
                <a:latin typeface="Aharoni" panose="02010803020104030203" pitchFamily="2" charset="-79"/>
                <a:cs typeface="Aharoni" panose="02010803020104030203" pitchFamily="2" charset="-79"/>
              </a:rPr>
              <a:t>This </a:t>
            </a:r>
            <a:r>
              <a:rPr lang="en-US" sz="2800" dirty="0" smtClean="0">
                <a:latin typeface="Aharoni" panose="02010803020104030203" pitchFamily="2" charset="-79"/>
                <a:cs typeface="Aharoni" panose="02010803020104030203" pitchFamily="2" charset="-79"/>
              </a:rPr>
              <a:t>easily performed</a:t>
            </a:r>
            <a:r>
              <a:rPr lang="en-US" sz="2800" dirty="0">
                <a:latin typeface="Aharoni" panose="02010803020104030203" pitchFamily="2" charset="-79"/>
                <a:cs typeface="Aharoni" panose="02010803020104030203" pitchFamily="2" charset="-79"/>
              </a:rPr>
              <a:t>, noninvasive test has been used in </a:t>
            </a:r>
            <a:r>
              <a:rPr lang="en-US" sz="3200" i="1" u="sng" dirty="0" smtClean="0">
                <a:solidFill>
                  <a:srgbClr val="FFFF00"/>
                </a:solidFill>
                <a:latin typeface="Aharoni" panose="02010803020104030203" pitchFamily="2" charset="-79"/>
                <a:cs typeface="Aharoni" panose="02010803020104030203" pitchFamily="2" charset="-79"/>
              </a:rPr>
              <a:t>children</a:t>
            </a:r>
            <a:r>
              <a:rPr lang="en-US" sz="2800" dirty="0" smtClean="0">
                <a:latin typeface="Aharoni" panose="02010803020104030203" pitchFamily="2" charset="-79"/>
                <a:cs typeface="Aharoni" panose="02010803020104030203" pitchFamily="2" charset="-79"/>
              </a:rPr>
              <a:t> to </a:t>
            </a:r>
            <a:r>
              <a:rPr lang="en-US" sz="2800" dirty="0">
                <a:latin typeface="Aharoni" panose="02010803020104030203" pitchFamily="2" charset="-79"/>
                <a:cs typeface="Aharoni" panose="02010803020104030203" pitchFamily="2" charset="-79"/>
              </a:rPr>
              <a:t>differentiate patients with Cushing’s </a:t>
            </a:r>
            <a:r>
              <a:rPr lang="en-US" sz="2800" dirty="0" smtClean="0">
                <a:latin typeface="Aharoni" panose="02010803020104030203" pitchFamily="2" charset="-79"/>
                <a:cs typeface="Aharoni" panose="02010803020104030203" pitchFamily="2" charset="-79"/>
              </a:rPr>
              <a:t>syndrome from </a:t>
            </a:r>
            <a:r>
              <a:rPr lang="en-US" sz="2800" dirty="0">
                <a:latin typeface="Aharoni" panose="02010803020104030203" pitchFamily="2" charset="-79"/>
                <a:cs typeface="Aharoni" panose="02010803020104030203" pitchFamily="2" charset="-79"/>
              </a:rPr>
              <a:t>those with simple obesity</a:t>
            </a:r>
            <a:r>
              <a:rPr lang="en-US" sz="2800" dirty="0" smtClean="0">
                <a:latin typeface="Aharoni" panose="02010803020104030203" pitchFamily="2" charset="-79"/>
                <a:cs typeface="Aharoni" panose="02010803020104030203" pitchFamily="2" charset="-79"/>
              </a:rPr>
              <a:t>. </a:t>
            </a:r>
          </a:p>
          <a:p>
            <a:pPr marL="0" indent="0">
              <a:buNone/>
            </a:pPr>
            <a:endParaRPr lang="en-US" sz="2800" dirty="0" smtClean="0">
              <a:latin typeface="Aharoni" panose="02010803020104030203" pitchFamily="2" charset="-79"/>
              <a:cs typeface="Aharoni" panose="02010803020104030203" pitchFamily="2" charset="-79"/>
            </a:endParaRPr>
          </a:p>
          <a:p>
            <a:r>
              <a:rPr lang="en-US" sz="2800" dirty="0" smtClean="0">
                <a:latin typeface="Aharoni" panose="02010803020104030203" pitchFamily="2" charset="-79"/>
                <a:cs typeface="Aharoni" panose="02010803020104030203" pitchFamily="2" charset="-79"/>
              </a:rPr>
              <a:t> </a:t>
            </a:r>
            <a:r>
              <a:rPr lang="en-US" sz="2800" dirty="0">
                <a:latin typeface="Aharoni" panose="02010803020104030203" pitchFamily="2" charset="-79"/>
                <a:cs typeface="Aharoni" panose="02010803020104030203" pitchFamily="2" charset="-79"/>
              </a:rPr>
              <a:t>Investigators </a:t>
            </a:r>
            <a:r>
              <a:rPr lang="en-US" sz="2800" dirty="0" smtClean="0">
                <a:latin typeface="Aharoni" panose="02010803020104030203" pitchFamily="2" charset="-79"/>
                <a:cs typeface="Aharoni" panose="02010803020104030203" pitchFamily="2" charset="-79"/>
              </a:rPr>
              <a:t>have  reported </a:t>
            </a:r>
            <a:r>
              <a:rPr lang="en-US" sz="2800" dirty="0">
                <a:latin typeface="Aharoni" panose="02010803020104030203" pitchFamily="2" charset="-79"/>
                <a:cs typeface="Aharoni" panose="02010803020104030203" pitchFamily="2" charset="-79"/>
              </a:rPr>
              <a:t>high sensitivity </a:t>
            </a:r>
            <a:r>
              <a:rPr lang="en-US" sz="2800" dirty="0">
                <a:solidFill>
                  <a:schemeClr val="tx1"/>
                </a:solidFill>
                <a:latin typeface="Algerian" panose="04020705040A02060702" pitchFamily="82" charset="0"/>
                <a:cs typeface="Aharoni" panose="02010803020104030203" pitchFamily="2" charset="-79"/>
              </a:rPr>
              <a:t>(100%) </a:t>
            </a:r>
            <a:r>
              <a:rPr lang="en-US" sz="2800" dirty="0">
                <a:latin typeface="Aharoni" panose="02010803020104030203" pitchFamily="2" charset="-79"/>
                <a:cs typeface="Aharoni" panose="02010803020104030203" pitchFamily="2" charset="-79"/>
              </a:rPr>
              <a:t>and </a:t>
            </a:r>
            <a:r>
              <a:rPr lang="en-US" sz="2800" dirty="0" smtClean="0">
                <a:latin typeface="Aharoni" panose="02010803020104030203" pitchFamily="2" charset="-79"/>
                <a:cs typeface="Aharoni" panose="02010803020104030203" pitchFamily="2" charset="-79"/>
              </a:rPr>
              <a:t>specificity </a:t>
            </a:r>
            <a:r>
              <a:rPr lang="en-US" sz="2800" dirty="0" smtClean="0">
                <a:solidFill>
                  <a:schemeClr val="tx1"/>
                </a:solidFill>
                <a:latin typeface="Algerian" panose="04020705040A02060702" pitchFamily="82" charset="0"/>
                <a:cs typeface="Aharoni" panose="02010803020104030203" pitchFamily="2" charset="-79"/>
              </a:rPr>
              <a:t>(</a:t>
            </a:r>
            <a:r>
              <a:rPr lang="en-US" sz="2800" dirty="0">
                <a:solidFill>
                  <a:schemeClr val="tx1"/>
                </a:solidFill>
                <a:latin typeface="Algerian" panose="04020705040A02060702" pitchFamily="82" charset="0"/>
                <a:cs typeface="Aharoni" panose="02010803020104030203" pitchFamily="2" charset="-79"/>
              </a:rPr>
              <a:t>95.2%) </a:t>
            </a:r>
            <a:r>
              <a:rPr lang="en-US" sz="2800" dirty="0">
                <a:latin typeface="Aharoni" panose="02010803020104030203" pitchFamily="2" charset="-79"/>
                <a:cs typeface="Aharoni" panose="02010803020104030203" pitchFamily="2" charset="-79"/>
              </a:rPr>
              <a:t>for Cushing’s syndrome in this </a:t>
            </a:r>
            <a:r>
              <a:rPr lang="en-US" sz="2800" dirty="0" smtClean="0">
                <a:latin typeface="Aharoni" panose="02010803020104030203" pitchFamily="2" charset="-79"/>
                <a:cs typeface="Aharoni" panose="02010803020104030203" pitchFamily="2" charset="-79"/>
              </a:rPr>
              <a:t>setting. </a:t>
            </a:r>
            <a:endParaRPr lang="en-US" sz="2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4727338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485" y="5350933"/>
            <a:ext cx="10384841" cy="1507067"/>
          </a:xfrm>
        </p:spPr>
        <p:txBody>
          <a:bodyPr/>
          <a:lstStyle/>
          <a:p>
            <a:pPr algn="ctr"/>
            <a:r>
              <a:rPr lang="en-US" dirty="0" smtClean="0">
                <a:solidFill>
                  <a:srgbClr val="FFFF00"/>
                </a:solidFill>
                <a:latin typeface="Algerian" panose="04020705040A02060702" pitchFamily="82" charset="0"/>
              </a:rPr>
              <a:t>William's  textbook  of  endocrinology 2016</a:t>
            </a:r>
            <a:endParaRPr lang="en-US" dirty="0">
              <a:solidFill>
                <a:srgbClr val="FFFF00"/>
              </a:solidFill>
              <a:latin typeface="Algerian" panose="04020705040A02060702" pitchFamily="82" charset="0"/>
            </a:endParaRPr>
          </a:p>
        </p:txBody>
      </p:sp>
      <p:sp>
        <p:nvSpPr>
          <p:cNvPr id="3" name="Content Placeholder 2"/>
          <p:cNvSpPr>
            <a:spLocks noGrp="1"/>
          </p:cNvSpPr>
          <p:nvPr>
            <p:ph idx="1"/>
          </p:nvPr>
        </p:nvSpPr>
        <p:spPr>
          <a:xfrm>
            <a:off x="243840" y="-152400"/>
            <a:ext cx="11734800" cy="4453467"/>
          </a:xfrm>
        </p:spPr>
        <p:txBody>
          <a:bodyPr/>
          <a:lstStyle/>
          <a:p>
            <a:r>
              <a:rPr lang="en-US" sz="2400" dirty="0">
                <a:latin typeface="Arial Black" panose="020B0A04020102020204" pitchFamily="34" charset="0"/>
              </a:rPr>
              <a:t>The cutoff </a:t>
            </a:r>
            <a:r>
              <a:rPr lang="en-US" sz="2400" dirty="0" smtClean="0">
                <a:latin typeface="Arial Black" panose="020B0A04020102020204" pitchFamily="34" charset="0"/>
              </a:rPr>
              <a:t>points that </a:t>
            </a:r>
            <a:r>
              <a:rPr lang="en-US" sz="2400" dirty="0">
                <a:latin typeface="Arial Black" panose="020B0A04020102020204" pitchFamily="34" charset="0"/>
              </a:rPr>
              <a:t>define disease vary depending on the assay used.</a:t>
            </a:r>
          </a:p>
          <a:p>
            <a:r>
              <a:rPr lang="en-US" sz="2400" dirty="0">
                <a:latin typeface="Arial Black" panose="020B0A04020102020204" pitchFamily="34" charset="0"/>
              </a:rPr>
              <a:t>In one study, a cortisol value greater than 2.0 </a:t>
            </a:r>
            <a:r>
              <a:rPr lang="en-US" sz="2400" dirty="0" err="1" smtClean="0">
                <a:latin typeface="Arial Black" panose="020B0A04020102020204" pitchFamily="34" charset="0"/>
              </a:rPr>
              <a:t>ng</a:t>
            </a:r>
            <a:r>
              <a:rPr lang="en-US" sz="2400" dirty="0" smtClean="0">
                <a:latin typeface="Arial Black" panose="020B0A04020102020204" pitchFamily="34" charset="0"/>
              </a:rPr>
              <a:t>/mL (</a:t>
            </a:r>
            <a:r>
              <a:rPr lang="en-US" sz="2400" dirty="0">
                <a:latin typeface="Arial Black" panose="020B0A04020102020204" pitchFamily="34" charset="0"/>
              </a:rPr>
              <a:t>5.5 </a:t>
            </a:r>
            <a:r>
              <a:rPr lang="en-US" sz="2400" dirty="0" err="1">
                <a:latin typeface="Arial Black" panose="020B0A04020102020204" pitchFamily="34" charset="0"/>
              </a:rPr>
              <a:t>nmol</a:t>
            </a:r>
            <a:r>
              <a:rPr lang="en-US" sz="2400" dirty="0">
                <a:latin typeface="Arial Black" panose="020B0A04020102020204" pitchFamily="34" charset="0"/>
              </a:rPr>
              <a:t>/L) had a 100% sensitivity and a 96% </a:t>
            </a:r>
            <a:r>
              <a:rPr lang="en-US" sz="2400" dirty="0" smtClean="0">
                <a:latin typeface="Arial Black" panose="020B0A04020102020204" pitchFamily="34" charset="0"/>
              </a:rPr>
              <a:t>specificity for </a:t>
            </a:r>
            <a:r>
              <a:rPr lang="en-US" sz="2400" dirty="0">
                <a:latin typeface="Arial Black" panose="020B0A04020102020204" pitchFamily="34" charset="0"/>
              </a:rPr>
              <a:t>diagnosis of Cushing syndrome</a:t>
            </a:r>
            <a:r>
              <a:rPr lang="en-US" dirty="0"/>
              <a:t>.253,256,257</a:t>
            </a:r>
          </a:p>
        </p:txBody>
      </p:sp>
    </p:spTree>
    <p:extLst>
      <p:ext uri="{BB962C8B-B14F-4D97-AF65-F5344CB8AC3E}">
        <p14:creationId xmlns:p14="http://schemas.microsoft.com/office/powerpoint/2010/main" val="3049948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48" y="0"/>
            <a:ext cx="101586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8768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506" y="5350933"/>
            <a:ext cx="10420935" cy="1507067"/>
          </a:xfrm>
        </p:spPr>
        <p:txBody>
          <a:bodyPr>
            <a:normAutofit/>
          </a:bodyPr>
          <a:lstStyle/>
          <a:p>
            <a:r>
              <a:rPr lang="en-US" sz="4400" dirty="0" smtClean="0">
                <a:solidFill>
                  <a:srgbClr val="FFFF00"/>
                </a:solidFill>
                <a:latin typeface="Algerian" pitchFamily="82" charset="0"/>
              </a:rPr>
              <a:t>Late-night    </a:t>
            </a:r>
            <a:r>
              <a:rPr lang="en-US" sz="4400" dirty="0">
                <a:solidFill>
                  <a:srgbClr val="FFFF00"/>
                </a:solidFill>
                <a:latin typeface="Algerian" pitchFamily="82" charset="0"/>
              </a:rPr>
              <a:t>salivary </a:t>
            </a:r>
            <a:r>
              <a:rPr lang="en-US" sz="4400" dirty="0" smtClean="0">
                <a:solidFill>
                  <a:srgbClr val="FFFF00"/>
                </a:solidFill>
                <a:latin typeface="Algerian" pitchFamily="82" charset="0"/>
              </a:rPr>
              <a:t>  cortisol </a:t>
            </a:r>
            <a:endParaRPr lang="en-US" sz="4400" dirty="0">
              <a:solidFill>
                <a:srgbClr val="FFFF00"/>
              </a:solidFill>
              <a:latin typeface="Algerian" pitchFamily="82" charset="0"/>
            </a:endParaRPr>
          </a:p>
        </p:txBody>
      </p:sp>
      <p:sp>
        <p:nvSpPr>
          <p:cNvPr id="3" name="Content Placeholder 2"/>
          <p:cNvSpPr>
            <a:spLocks noGrp="1"/>
          </p:cNvSpPr>
          <p:nvPr>
            <p:ph idx="1"/>
          </p:nvPr>
        </p:nvSpPr>
        <p:spPr>
          <a:xfrm>
            <a:off x="565483" y="0"/>
            <a:ext cx="11417969" cy="5125453"/>
          </a:xfrm>
        </p:spPr>
        <p:txBody>
          <a:bodyPr>
            <a:normAutofit/>
          </a:bodyPr>
          <a:lstStyle/>
          <a:p>
            <a:r>
              <a:rPr lang="en-US" dirty="0">
                <a:solidFill>
                  <a:schemeClr val="tx1"/>
                </a:solidFill>
                <a:latin typeface="Arial Rounded MT Bold" panose="020F0704030504030204" pitchFamily="34" charset="0"/>
              </a:rPr>
              <a:t>Late-night salivary cortisol has also been shown to be useful to identify patients with pseudo-Cushing’s syndrome, i.e. the presence of the </a:t>
            </a:r>
            <a:r>
              <a:rPr lang="en-US" dirty="0" err="1">
                <a:solidFill>
                  <a:schemeClr val="tx1"/>
                </a:solidFill>
                <a:latin typeface="Arial Rounded MT Bold" panose="020F0704030504030204" pitchFamily="34" charset="0"/>
              </a:rPr>
              <a:t>Cushingoid</a:t>
            </a:r>
            <a:r>
              <a:rPr lang="en-US" dirty="0">
                <a:solidFill>
                  <a:schemeClr val="tx1"/>
                </a:solidFill>
                <a:latin typeface="Arial Rounded MT Bold" panose="020F0704030504030204" pitchFamily="34" charset="0"/>
              </a:rPr>
              <a:t> habitus associated with </a:t>
            </a:r>
            <a:r>
              <a:rPr lang="en-US" dirty="0">
                <a:solidFill>
                  <a:schemeClr val="bg1"/>
                </a:solidFill>
                <a:latin typeface="Arial Rounded MT Bold" panose="020F0704030504030204" pitchFamily="34" charset="0"/>
              </a:rPr>
              <a:t>alcohol intake</a:t>
            </a:r>
            <a:r>
              <a:rPr lang="en-US" dirty="0">
                <a:solidFill>
                  <a:schemeClr val="tx1"/>
                </a:solidFill>
                <a:latin typeface="Arial Rounded MT Bold" panose="020F0704030504030204" pitchFamily="34" charset="0"/>
              </a:rPr>
              <a:t>, </a:t>
            </a:r>
            <a:r>
              <a:rPr lang="en-US" dirty="0">
                <a:solidFill>
                  <a:schemeClr val="bg1"/>
                </a:solidFill>
                <a:latin typeface="Arial Rounded MT Bold" panose="020F0704030504030204" pitchFamily="34" charset="0"/>
              </a:rPr>
              <a:t>type 2 diabetes</a:t>
            </a:r>
            <a:r>
              <a:rPr lang="en-US" dirty="0">
                <a:solidFill>
                  <a:schemeClr val="tx1"/>
                </a:solidFill>
                <a:latin typeface="Arial Rounded MT Bold" panose="020F0704030504030204" pitchFamily="34" charset="0"/>
              </a:rPr>
              <a:t>, and </a:t>
            </a:r>
            <a:r>
              <a:rPr lang="en-US" dirty="0">
                <a:solidFill>
                  <a:schemeClr val="bg1"/>
                </a:solidFill>
                <a:latin typeface="Arial Rounded MT Bold" panose="020F0704030504030204" pitchFamily="34" charset="0"/>
              </a:rPr>
              <a:t>major depression </a:t>
            </a:r>
            <a:r>
              <a:rPr lang="en-US" dirty="0">
                <a:solidFill>
                  <a:schemeClr val="tx1"/>
                </a:solidFill>
                <a:latin typeface="Arial Rounded MT Bold" panose="020F0704030504030204" pitchFamily="34" charset="0"/>
              </a:rPr>
              <a:t>(28, 32). </a:t>
            </a:r>
            <a:endParaRPr lang="en-US" dirty="0" smtClean="0">
              <a:solidFill>
                <a:schemeClr val="tx1"/>
              </a:solidFill>
              <a:latin typeface="Arial Rounded MT Bold" panose="020F0704030504030204" pitchFamily="34" charset="0"/>
            </a:endParaRPr>
          </a:p>
          <a:p>
            <a:pPr marL="114300" indent="0">
              <a:buNone/>
            </a:pPr>
            <a:endParaRPr lang="en-US" dirty="0" smtClean="0"/>
          </a:p>
          <a:p>
            <a:r>
              <a:rPr lang="en-US" dirty="0" smtClean="0">
                <a:solidFill>
                  <a:schemeClr val="tx1"/>
                </a:solidFill>
                <a:latin typeface="Arial Rounded MT Bold" panose="020F0704030504030204" pitchFamily="34" charset="0"/>
              </a:rPr>
              <a:t>There </a:t>
            </a:r>
            <a:r>
              <a:rPr lang="en-US" dirty="0">
                <a:solidFill>
                  <a:schemeClr val="tx1"/>
                </a:solidFill>
                <a:latin typeface="Arial Rounded MT Bold" panose="020F0704030504030204" pitchFamily="34" charset="0"/>
              </a:rPr>
              <a:t>are several conditions such as </a:t>
            </a:r>
            <a:r>
              <a:rPr lang="en-US" b="1" i="1" dirty="0">
                <a:solidFill>
                  <a:schemeClr val="bg1"/>
                </a:solidFill>
                <a:latin typeface="Arial Rounded MT Bold" panose="020F0704030504030204" pitchFamily="34" charset="0"/>
              </a:rPr>
              <a:t>hypertension</a:t>
            </a:r>
            <a:r>
              <a:rPr lang="en-US" dirty="0">
                <a:solidFill>
                  <a:schemeClr val="tx1"/>
                </a:solidFill>
                <a:latin typeface="Arial Rounded MT Bold" panose="020F0704030504030204" pitchFamily="34" charset="0"/>
              </a:rPr>
              <a:t>, </a:t>
            </a:r>
            <a:r>
              <a:rPr lang="en-US" b="1" i="1" dirty="0">
                <a:solidFill>
                  <a:schemeClr val="bg1"/>
                </a:solidFill>
                <a:latin typeface="Arial Rounded MT Bold" panose="020F0704030504030204" pitchFamily="34" charset="0"/>
              </a:rPr>
              <a:t>advanced age</a:t>
            </a:r>
            <a:r>
              <a:rPr lang="en-US" dirty="0">
                <a:solidFill>
                  <a:schemeClr val="tx1"/>
                </a:solidFill>
                <a:latin typeface="Arial Rounded MT Bold" panose="020F0704030504030204" pitchFamily="34" charset="0"/>
              </a:rPr>
              <a:t>, and </a:t>
            </a:r>
            <a:r>
              <a:rPr lang="en-US" b="1" i="1" dirty="0">
                <a:solidFill>
                  <a:schemeClr val="bg1"/>
                </a:solidFill>
                <a:latin typeface="Arial Rounded MT Bold" panose="020F0704030504030204" pitchFamily="34" charset="0"/>
              </a:rPr>
              <a:t>psychiatric diagnoses </a:t>
            </a:r>
            <a:r>
              <a:rPr lang="en-US" dirty="0">
                <a:solidFill>
                  <a:schemeClr val="tx1"/>
                </a:solidFill>
                <a:latin typeface="Arial Rounded MT Bold" panose="020F0704030504030204" pitchFamily="34" charset="0"/>
              </a:rPr>
              <a:t>that may lead to false-positive late-night salivary cortisol results (33). </a:t>
            </a:r>
            <a:endParaRPr lang="en-US" dirty="0" smtClean="0">
              <a:solidFill>
                <a:schemeClr val="tx1"/>
              </a:solidFill>
              <a:latin typeface="Arial Rounded MT Bold" panose="020F0704030504030204" pitchFamily="34" charset="0"/>
            </a:endParaRPr>
          </a:p>
          <a:p>
            <a:r>
              <a:rPr lang="en-US" dirty="0" smtClean="0">
                <a:solidFill>
                  <a:schemeClr val="tx1"/>
                </a:solidFill>
                <a:latin typeface="Arial Rounded MT Bold" panose="020F0704030504030204" pitchFamily="34" charset="0"/>
              </a:rPr>
              <a:t>However</a:t>
            </a:r>
            <a:r>
              <a:rPr lang="en-US" dirty="0">
                <a:solidFill>
                  <a:schemeClr val="tx1"/>
                </a:solidFill>
                <a:latin typeface="Arial Rounded MT Bold" panose="020F0704030504030204" pitchFamily="34" charset="0"/>
              </a:rPr>
              <a:t>, </a:t>
            </a:r>
            <a:r>
              <a:rPr lang="en-US" sz="2800" b="1" u="sng" dirty="0">
                <a:solidFill>
                  <a:schemeClr val="bg1"/>
                </a:solidFill>
                <a:latin typeface="Arial Rounded MT Bold" panose="020F0704030504030204" pitchFamily="34" charset="0"/>
              </a:rPr>
              <a:t>repeat testing </a:t>
            </a:r>
            <a:r>
              <a:rPr lang="en-US" dirty="0">
                <a:solidFill>
                  <a:schemeClr val="tx1"/>
                </a:solidFill>
                <a:latin typeface="Arial Rounded MT Bold" panose="020F0704030504030204" pitchFamily="34" charset="0"/>
              </a:rPr>
              <a:t>is often normal in these false-positive situations, whereas it is usually not in true endogenous Cushing’s syndrome (29, 33). </a:t>
            </a:r>
          </a:p>
        </p:txBody>
      </p:sp>
    </p:spTree>
    <p:extLst>
      <p:ext uri="{BB962C8B-B14F-4D97-AF65-F5344CB8AC3E}">
        <p14:creationId xmlns:p14="http://schemas.microsoft.com/office/powerpoint/2010/main" val="11480006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948" y="541422"/>
            <a:ext cx="11411551" cy="4800600"/>
          </a:xfrm>
        </p:spPr>
        <p:txBody>
          <a:bodyPr>
            <a:normAutofit lnSpcReduction="10000"/>
          </a:bodyPr>
          <a:lstStyle/>
          <a:p>
            <a:r>
              <a:rPr lang="en-US" sz="2800" dirty="0">
                <a:solidFill>
                  <a:schemeClr val="bg1"/>
                </a:solidFill>
                <a:latin typeface="Aharoni" panose="02010803020104030203" pitchFamily="2" charset="-79"/>
                <a:cs typeface="Aharoni" panose="02010803020104030203" pitchFamily="2" charset="-79"/>
              </a:rPr>
              <a:t>It is </a:t>
            </a:r>
            <a:r>
              <a:rPr lang="en-US" sz="2800" dirty="0" smtClean="0">
                <a:solidFill>
                  <a:schemeClr val="bg1"/>
                </a:solidFill>
                <a:latin typeface="Aharoni" panose="02010803020104030203" pitchFamily="2" charset="-79"/>
                <a:cs typeface="Aharoni" panose="02010803020104030203" pitchFamily="2" charset="-79"/>
              </a:rPr>
              <a:t>important to </a:t>
            </a:r>
            <a:r>
              <a:rPr lang="en-US" sz="2800" dirty="0">
                <a:solidFill>
                  <a:schemeClr val="bg1"/>
                </a:solidFill>
                <a:latin typeface="Aharoni" panose="02010803020104030203" pitchFamily="2" charset="-79"/>
                <a:cs typeface="Aharoni" panose="02010803020104030203" pitchFamily="2" charset="-79"/>
              </a:rPr>
              <a:t>note, however, </a:t>
            </a:r>
            <a:r>
              <a:rPr lang="en-US" sz="2800" dirty="0" smtClean="0">
                <a:solidFill>
                  <a:schemeClr val="bg1"/>
                </a:solidFill>
                <a:latin typeface="Aharoni" panose="02010803020104030203" pitchFamily="2" charset="-79"/>
                <a:cs typeface="Aharoni" panose="02010803020104030203" pitchFamily="2" charset="-79"/>
              </a:rPr>
              <a:t>that  </a:t>
            </a:r>
            <a:r>
              <a:rPr lang="en-US" sz="2800" dirty="0">
                <a:solidFill>
                  <a:schemeClr val="bg1"/>
                </a:solidFill>
                <a:latin typeface="Aharoni" panose="02010803020104030203" pitchFamily="2" charset="-79"/>
                <a:cs typeface="Aharoni" panose="02010803020104030203" pitchFamily="2" charset="-79"/>
              </a:rPr>
              <a:t>late-night salivary cortisol tends </a:t>
            </a:r>
            <a:r>
              <a:rPr lang="en-US" sz="2800" dirty="0" smtClean="0">
                <a:solidFill>
                  <a:schemeClr val="bg1"/>
                </a:solidFill>
                <a:latin typeface="Aharoni" panose="02010803020104030203" pitchFamily="2" charset="-79"/>
                <a:cs typeface="Aharoni" panose="02010803020104030203" pitchFamily="2" charset="-79"/>
              </a:rPr>
              <a:t>to  increase  with  </a:t>
            </a:r>
            <a:r>
              <a:rPr lang="en-US" sz="3200" dirty="0">
                <a:solidFill>
                  <a:schemeClr val="tx1"/>
                </a:solidFill>
                <a:latin typeface="Aharoni" panose="02010803020104030203" pitchFamily="2" charset="-79"/>
                <a:cs typeface="Aharoni" panose="02010803020104030203" pitchFamily="2" charset="-79"/>
              </a:rPr>
              <a:t>age</a:t>
            </a:r>
            <a:r>
              <a:rPr lang="en-US" sz="2800" dirty="0">
                <a:solidFill>
                  <a:schemeClr val="bg1"/>
                </a:solidFill>
                <a:latin typeface="Aharoni" panose="02010803020104030203" pitchFamily="2" charset="-79"/>
                <a:cs typeface="Aharoni" panose="02010803020104030203" pitchFamily="2" charset="-79"/>
              </a:rPr>
              <a:t> and </a:t>
            </a:r>
            <a:r>
              <a:rPr lang="en-US" sz="3200" dirty="0" smtClean="0">
                <a:solidFill>
                  <a:schemeClr val="tx1"/>
                </a:solidFill>
                <a:latin typeface="Aharoni" panose="02010803020104030203" pitchFamily="2" charset="-79"/>
                <a:cs typeface="Aharoni" panose="02010803020104030203" pitchFamily="2" charset="-79"/>
              </a:rPr>
              <a:t>cardiovascular  </a:t>
            </a:r>
            <a:r>
              <a:rPr lang="en-US" sz="3200" dirty="0">
                <a:solidFill>
                  <a:schemeClr val="tx1"/>
                </a:solidFill>
                <a:latin typeface="Aharoni" panose="02010803020104030203" pitchFamily="2" charset="-79"/>
                <a:cs typeface="Aharoni" panose="02010803020104030203" pitchFamily="2" charset="-79"/>
              </a:rPr>
              <a:t>comorbid </a:t>
            </a:r>
            <a:r>
              <a:rPr lang="en-US" sz="3200" dirty="0" smtClean="0">
                <a:solidFill>
                  <a:schemeClr val="tx1"/>
                </a:solidFill>
                <a:latin typeface="Aharoni" panose="02010803020104030203" pitchFamily="2" charset="-79"/>
                <a:cs typeface="Aharoni" panose="02010803020104030203" pitchFamily="2" charset="-79"/>
              </a:rPr>
              <a:t>conditions</a:t>
            </a:r>
            <a:r>
              <a:rPr lang="en-US" sz="2800" dirty="0" smtClean="0">
                <a:solidFill>
                  <a:schemeClr val="bg1"/>
                </a:solidFill>
                <a:latin typeface="Aharoni" panose="02010803020104030203" pitchFamily="2" charset="-79"/>
                <a:cs typeface="Aharoni" panose="02010803020104030203" pitchFamily="2" charset="-79"/>
              </a:rPr>
              <a:t> such </a:t>
            </a:r>
            <a:r>
              <a:rPr lang="en-US" sz="2800" dirty="0">
                <a:solidFill>
                  <a:schemeClr val="bg1"/>
                </a:solidFill>
                <a:latin typeface="Aharoni" panose="02010803020104030203" pitchFamily="2" charset="-79"/>
                <a:cs typeface="Aharoni" panose="02010803020104030203" pitchFamily="2" charset="-79"/>
              </a:rPr>
              <a:t>as </a:t>
            </a:r>
            <a:r>
              <a:rPr lang="en-US" sz="2800" u="sng" dirty="0">
                <a:solidFill>
                  <a:schemeClr val="tx1"/>
                </a:solidFill>
                <a:latin typeface="Aharoni" panose="02010803020104030203" pitchFamily="2" charset="-79"/>
                <a:cs typeface="Aharoni" panose="02010803020104030203" pitchFamily="2" charset="-79"/>
              </a:rPr>
              <a:t>hypertension</a:t>
            </a:r>
            <a:r>
              <a:rPr lang="en-US" sz="2800" dirty="0">
                <a:solidFill>
                  <a:schemeClr val="bg1"/>
                </a:solidFill>
                <a:latin typeface="Aharoni" panose="02010803020104030203" pitchFamily="2" charset="-79"/>
                <a:cs typeface="Aharoni" panose="02010803020104030203" pitchFamily="2" charset="-79"/>
              </a:rPr>
              <a:t> and </a:t>
            </a:r>
            <a:r>
              <a:rPr lang="en-US" sz="2800" i="1" u="sng" dirty="0">
                <a:solidFill>
                  <a:schemeClr val="tx1"/>
                </a:solidFill>
                <a:latin typeface="Aharoni" panose="02010803020104030203" pitchFamily="2" charset="-79"/>
                <a:cs typeface="Aharoni" panose="02010803020104030203" pitchFamily="2" charset="-79"/>
              </a:rPr>
              <a:t>diabetes</a:t>
            </a:r>
            <a:r>
              <a:rPr lang="en-US" sz="2800" dirty="0">
                <a:solidFill>
                  <a:schemeClr val="bg1"/>
                </a:solidFill>
                <a:latin typeface="Aharoni" panose="02010803020104030203" pitchFamily="2" charset="-79"/>
                <a:cs typeface="Aharoni" panose="02010803020104030203" pitchFamily="2" charset="-79"/>
              </a:rPr>
              <a:t>, and thus the </a:t>
            </a:r>
            <a:r>
              <a:rPr lang="en-US" sz="2800" dirty="0" smtClean="0">
                <a:solidFill>
                  <a:schemeClr val="bg1"/>
                </a:solidFill>
                <a:latin typeface="Aharoni" panose="02010803020104030203" pitchFamily="2" charset="-79"/>
                <a:cs typeface="Aharoni" panose="02010803020104030203" pitchFamily="2" charset="-79"/>
              </a:rPr>
              <a:t>discriminating power </a:t>
            </a:r>
            <a:r>
              <a:rPr lang="en-US" sz="2800" dirty="0">
                <a:solidFill>
                  <a:schemeClr val="bg1"/>
                </a:solidFill>
                <a:latin typeface="Aharoni" panose="02010803020104030203" pitchFamily="2" charset="-79"/>
                <a:cs typeface="Aharoni" panose="02010803020104030203" pitchFamily="2" charset="-79"/>
              </a:rPr>
              <a:t>diminishes in the elderly </a:t>
            </a:r>
            <a:r>
              <a:rPr lang="en-US" sz="2800" dirty="0" smtClean="0">
                <a:solidFill>
                  <a:schemeClr val="bg1"/>
                </a:solidFill>
                <a:latin typeface="Aharoni" panose="02010803020104030203" pitchFamily="2" charset="-79"/>
                <a:cs typeface="Aharoni" panose="02010803020104030203" pitchFamily="2" charset="-79"/>
              </a:rPr>
              <a:t>population</a:t>
            </a:r>
            <a:r>
              <a:rPr lang="en-US" dirty="0" smtClean="0"/>
              <a:t>.258</a:t>
            </a:r>
          </a:p>
          <a:p>
            <a:endParaRPr lang="en-US" dirty="0" smtClean="0"/>
          </a:p>
          <a:p>
            <a:pPr marL="0" indent="0">
              <a:buNone/>
            </a:pPr>
            <a:endParaRPr lang="en-US" dirty="0" smtClean="0"/>
          </a:p>
          <a:p>
            <a:r>
              <a:rPr lang="en-US" sz="3600" dirty="0" smtClean="0">
                <a:solidFill>
                  <a:srgbClr val="FFFF00"/>
                </a:solidFill>
                <a:latin typeface="Algerian" panose="04020705040A02060702" pitchFamily="82" charset="0"/>
              </a:rPr>
              <a:t>Shift    workers</a:t>
            </a:r>
          </a:p>
          <a:p>
            <a:pPr marL="0" indent="0">
              <a:buNone/>
            </a:pPr>
            <a:r>
              <a:rPr lang="en-US" sz="3600" dirty="0" smtClean="0">
                <a:solidFill>
                  <a:srgbClr val="FFFF00"/>
                </a:solidFill>
                <a:latin typeface="Algerian" panose="04020705040A02060702" pitchFamily="82" charset="0"/>
              </a:rPr>
              <a:t> </a:t>
            </a:r>
            <a:r>
              <a:rPr lang="en-US" sz="1600" dirty="0" smtClean="0">
                <a:solidFill>
                  <a:schemeClr val="bg1"/>
                </a:solidFill>
                <a:latin typeface="Algerian" panose="04020705040A02060702" pitchFamily="82" charset="0"/>
              </a:rPr>
              <a:t>(</a:t>
            </a:r>
            <a:r>
              <a:rPr lang="en-US" sz="1800" b="1" dirty="0">
                <a:solidFill>
                  <a:schemeClr val="tx1"/>
                </a:solidFill>
              </a:rPr>
              <a:t>Butler PW, </a:t>
            </a:r>
            <a:r>
              <a:rPr lang="en-US" sz="1800" b="1" dirty="0" err="1">
                <a:solidFill>
                  <a:schemeClr val="tx1"/>
                </a:solidFill>
              </a:rPr>
              <a:t>Besser</a:t>
            </a:r>
            <a:r>
              <a:rPr lang="en-US" sz="1800" b="1" dirty="0">
                <a:solidFill>
                  <a:schemeClr val="tx1"/>
                </a:solidFill>
              </a:rPr>
              <a:t> GM </a:t>
            </a:r>
            <a:r>
              <a:rPr lang="en-US" sz="1800" dirty="0">
                <a:solidFill>
                  <a:schemeClr val="tx1"/>
                </a:solidFill>
              </a:rPr>
              <a:t>1968 Pituitary-adrenal function </a:t>
            </a:r>
            <a:r>
              <a:rPr lang="en-US" sz="1800" dirty="0" smtClean="0">
                <a:solidFill>
                  <a:schemeClr val="tx1"/>
                </a:solidFill>
              </a:rPr>
              <a:t>in severe </a:t>
            </a:r>
            <a:r>
              <a:rPr lang="en-US" sz="1800" dirty="0">
                <a:solidFill>
                  <a:schemeClr val="tx1"/>
                </a:solidFill>
              </a:rPr>
              <a:t>depressive illness. Lancet </a:t>
            </a:r>
            <a:r>
              <a:rPr lang="en-US" sz="1800" dirty="0" smtClean="0">
                <a:solidFill>
                  <a:schemeClr val="tx1"/>
                </a:solidFill>
              </a:rPr>
              <a:t>1:1234–1236</a:t>
            </a:r>
          </a:p>
          <a:p>
            <a:pPr marL="0" indent="0">
              <a:buNone/>
            </a:pPr>
            <a:r>
              <a:rPr lang="en-US" sz="1800" dirty="0" smtClean="0">
                <a:solidFill>
                  <a:schemeClr val="tx1"/>
                </a:solidFill>
              </a:rPr>
              <a:t>   </a:t>
            </a:r>
            <a:r>
              <a:rPr lang="en-US" sz="1800" b="1" dirty="0" err="1">
                <a:solidFill>
                  <a:schemeClr val="tx1"/>
                </a:solidFill>
              </a:rPr>
              <a:t>Pfohl</a:t>
            </a:r>
            <a:r>
              <a:rPr lang="en-US" sz="1800" b="1" dirty="0">
                <a:solidFill>
                  <a:schemeClr val="tx1"/>
                </a:solidFill>
              </a:rPr>
              <a:t> B, Sherman B, </a:t>
            </a:r>
            <a:r>
              <a:rPr lang="en-US" sz="1800" b="1" dirty="0" err="1">
                <a:solidFill>
                  <a:schemeClr val="tx1"/>
                </a:solidFill>
              </a:rPr>
              <a:t>Schlechte</a:t>
            </a:r>
            <a:r>
              <a:rPr lang="en-US" sz="1800" b="1" dirty="0">
                <a:solidFill>
                  <a:schemeClr val="tx1"/>
                </a:solidFill>
              </a:rPr>
              <a:t> J, Stone R </a:t>
            </a:r>
            <a:r>
              <a:rPr lang="en-US" sz="1800" dirty="0">
                <a:solidFill>
                  <a:schemeClr val="tx1"/>
                </a:solidFill>
              </a:rPr>
              <a:t>1985 </a:t>
            </a:r>
            <a:r>
              <a:rPr lang="en-US" sz="1800" dirty="0" err="1" smtClean="0">
                <a:solidFill>
                  <a:schemeClr val="tx1"/>
                </a:solidFill>
              </a:rPr>
              <a:t>Pituitaryadrenal</a:t>
            </a:r>
            <a:r>
              <a:rPr lang="en-US" sz="1800" dirty="0" smtClean="0">
                <a:solidFill>
                  <a:schemeClr val="tx1"/>
                </a:solidFill>
              </a:rPr>
              <a:t> axis </a:t>
            </a:r>
            <a:r>
              <a:rPr lang="en-US" sz="1800" dirty="0">
                <a:solidFill>
                  <a:schemeClr val="tx1"/>
                </a:solidFill>
              </a:rPr>
              <a:t>rhythm disturbances in </a:t>
            </a:r>
            <a:endParaRPr lang="en-US" sz="1800" dirty="0" smtClean="0">
              <a:solidFill>
                <a:schemeClr val="tx1"/>
              </a:solidFill>
            </a:endParaRPr>
          </a:p>
          <a:p>
            <a:pPr marL="0" indent="0">
              <a:buNone/>
            </a:pPr>
            <a:r>
              <a:rPr lang="en-US" sz="1800" dirty="0" smtClean="0">
                <a:solidFill>
                  <a:schemeClr val="tx1"/>
                </a:solidFill>
              </a:rPr>
              <a:t>            psychiatric depression. Arch </a:t>
            </a:r>
            <a:r>
              <a:rPr lang="en-US" sz="1800" dirty="0">
                <a:solidFill>
                  <a:schemeClr val="tx1"/>
                </a:solidFill>
              </a:rPr>
              <a:t>Gen Psychiatry </a:t>
            </a:r>
            <a:r>
              <a:rPr lang="en-US" sz="1800" dirty="0" smtClean="0">
                <a:solidFill>
                  <a:schemeClr val="tx1"/>
                </a:solidFill>
              </a:rPr>
              <a:t>42:897–903</a:t>
            </a:r>
            <a:r>
              <a:rPr lang="en-US" sz="1800" b="1" dirty="0" smtClean="0">
                <a:solidFill>
                  <a:schemeClr val="bg1"/>
                </a:solidFill>
              </a:rPr>
              <a:t>)</a:t>
            </a:r>
            <a:endParaRPr lang="en-US" sz="1800" b="1" dirty="0">
              <a:solidFill>
                <a:schemeClr val="bg1"/>
              </a:solidFill>
              <a:latin typeface="Algerian" panose="04020705040A02060702" pitchFamily="82" charset="0"/>
            </a:endParaRPr>
          </a:p>
          <a:p>
            <a:endParaRPr lang="en-US" dirty="0"/>
          </a:p>
        </p:txBody>
      </p:sp>
    </p:spTree>
    <p:extLst>
      <p:ext uri="{BB962C8B-B14F-4D97-AF65-F5344CB8AC3E}">
        <p14:creationId xmlns:p14="http://schemas.microsoft.com/office/powerpoint/2010/main" val="13243589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3021" y="878304"/>
            <a:ext cx="8734925" cy="2971801"/>
          </a:xfrm>
        </p:spPr>
        <p:txBody>
          <a:bodyPr>
            <a:noAutofit/>
          </a:bodyPr>
          <a:lstStyle/>
          <a:p>
            <a:r>
              <a:rPr lang="en-US" sz="5400" dirty="0" smtClean="0">
                <a:latin typeface="Aharoni" panose="02010803020104030203" pitchFamily="2" charset="-79"/>
                <a:cs typeface="Aharoni" panose="02010803020104030203" pitchFamily="2" charset="-79"/>
              </a:rPr>
              <a:t>Diagnostic    tests   of</a:t>
            </a:r>
            <a:br>
              <a:rPr lang="en-US" sz="5400" dirty="0" smtClean="0">
                <a:latin typeface="Aharoni" panose="02010803020104030203" pitchFamily="2" charset="-79"/>
                <a:cs typeface="Aharoni" panose="02010803020104030203" pitchFamily="2" charset="-79"/>
              </a:rPr>
            </a:br>
            <a:r>
              <a:rPr lang="en-US" sz="5400" dirty="0">
                <a:latin typeface="Aharoni" panose="02010803020104030203" pitchFamily="2" charset="-79"/>
                <a:cs typeface="Aharoni" panose="02010803020104030203" pitchFamily="2" charset="-79"/>
              </a:rPr>
              <a:t/>
            </a:r>
            <a:br>
              <a:rPr lang="en-US" sz="5400" dirty="0">
                <a:latin typeface="Aharoni" panose="02010803020104030203" pitchFamily="2" charset="-79"/>
                <a:cs typeface="Aharoni" panose="02010803020104030203" pitchFamily="2" charset="-79"/>
              </a:rPr>
            </a:br>
            <a:r>
              <a:rPr lang="en-US" sz="5400" dirty="0" err="1" smtClean="0">
                <a:latin typeface="Aharoni" panose="02010803020104030203" pitchFamily="2" charset="-79"/>
                <a:cs typeface="Aharoni" panose="02010803020104030203" pitchFamily="2" charset="-79"/>
              </a:rPr>
              <a:t>cushing</a:t>
            </a:r>
            <a:r>
              <a:rPr lang="en-US" sz="5400" dirty="0" smtClean="0">
                <a:latin typeface="Aharoni" panose="02010803020104030203" pitchFamily="2" charset="-79"/>
                <a:cs typeface="Aharoni" panose="02010803020104030203" pitchFamily="2" charset="-79"/>
              </a:rPr>
              <a:t>   syndrome</a:t>
            </a:r>
            <a:endParaRPr lang="en-US" sz="5400" dirty="0">
              <a:latin typeface="Aharoni" panose="02010803020104030203" pitchFamily="2" charset="-79"/>
              <a:cs typeface="Aharoni" panose="02010803020104030203" pitchFamily="2" charset="-79"/>
            </a:endParaRPr>
          </a:p>
        </p:txBody>
      </p:sp>
      <p:sp>
        <p:nvSpPr>
          <p:cNvPr id="3" name="Subtitle 2"/>
          <p:cNvSpPr>
            <a:spLocks noGrp="1"/>
          </p:cNvSpPr>
          <p:nvPr>
            <p:ph type="subTitle" idx="1"/>
          </p:nvPr>
        </p:nvSpPr>
        <p:spPr>
          <a:xfrm>
            <a:off x="3114591" y="4910667"/>
            <a:ext cx="6400800" cy="1947333"/>
          </a:xfrm>
        </p:spPr>
        <p:txBody>
          <a:bodyPr/>
          <a:lstStyle/>
          <a:p>
            <a:pPr algn="ctr"/>
            <a:r>
              <a:rPr lang="en-US" sz="3600" b="1" dirty="0" smtClean="0">
                <a:solidFill>
                  <a:srgbClr val="FFC000"/>
                </a:solidFill>
              </a:rPr>
              <a:t>Dr.  A. R.  </a:t>
            </a:r>
            <a:r>
              <a:rPr lang="en-US" sz="3600" b="1" dirty="0" err="1" smtClean="0">
                <a:solidFill>
                  <a:srgbClr val="FFC000"/>
                </a:solidFill>
              </a:rPr>
              <a:t>Goharian</a:t>
            </a:r>
            <a:endParaRPr lang="en-US" sz="3600" b="1" dirty="0" smtClean="0">
              <a:solidFill>
                <a:srgbClr val="FFC000"/>
              </a:solidFill>
            </a:endParaRPr>
          </a:p>
          <a:p>
            <a:pPr algn="ctr"/>
            <a:r>
              <a:rPr lang="en-US" sz="3200" b="1" dirty="0" smtClean="0">
                <a:solidFill>
                  <a:schemeClr val="bg1"/>
                </a:solidFill>
              </a:rPr>
              <a:t>Endocrinologist</a:t>
            </a:r>
            <a:endParaRPr lang="en-US" sz="3200" b="1" dirty="0">
              <a:solidFill>
                <a:schemeClr val="bg1"/>
              </a:solidFill>
            </a:endParaRPr>
          </a:p>
        </p:txBody>
      </p:sp>
      <p:sp>
        <p:nvSpPr>
          <p:cNvPr id="4" name="TextBox 3"/>
          <p:cNvSpPr txBox="1"/>
          <p:nvPr/>
        </p:nvSpPr>
        <p:spPr>
          <a:xfrm>
            <a:off x="3560551" y="55636"/>
            <a:ext cx="5113422" cy="584775"/>
          </a:xfrm>
          <a:prstGeom prst="rect">
            <a:avLst/>
          </a:prstGeom>
          <a:noFill/>
        </p:spPr>
        <p:txBody>
          <a:bodyPr wrap="square" rtlCol="0">
            <a:spAutoFit/>
          </a:bodyPr>
          <a:lstStyle/>
          <a:p>
            <a:r>
              <a:rPr lang="fa-IR" sz="3200" b="1" dirty="0" smtClean="0">
                <a:solidFill>
                  <a:schemeClr val="bg1"/>
                </a:solidFill>
              </a:rPr>
              <a:t>بسم الله الرحمن الرحیم</a:t>
            </a:r>
            <a:endParaRPr lang="en-US" sz="3200" b="1" dirty="0">
              <a:solidFill>
                <a:schemeClr val="bg1"/>
              </a:solidFill>
            </a:endParaRPr>
          </a:p>
        </p:txBody>
      </p:sp>
      <p:sp>
        <p:nvSpPr>
          <p:cNvPr id="6" name="Horizontal Scroll 5"/>
          <p:cNvSpPr/>
          <p:nvPr/>
        </p:nvSpPr>
        <p:spPr>
          <a:xfrm>
            <a:off x="792481" y="518160"/>
            <a:ext cx="10360794" cy="4130040"/>
          </a:xfrm>
          <a:prstGeom prst="horizontalScroll">
            <a:avLst/>
          </a:prstGeom>
          <a:noFill/>
          <a:ln w="117475" cmpd="thickThi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xplosion 1 6"/>
          <p:cNvSpPr/>
          <p:nvPr/>
        </p:nvSpPr>
        <p:spPr>
          <a:xfrm>
            <a:off x="1913021" y="3596640"/>
            <a:ext cx="9240254" cy="3962399"/>
          </a:xfrm>
          <a:prstGeom prst="irregularSeal1">
            <a:avLst/>
          </a:prstGeom>
          <a:noFill/>
          <a:ln w="53975"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1333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5176263"/>
            <a:ext cx="10564161" cy="1507067"/>
          </a:xfrm>
        </p:spPr>
        <p:txBody>
          <a:bodyPr>
            <a:noAutofit/>
          </a:bodyPr>
          <a:lstStyle/>
          <a:p>
            <a:r>
              <a:rPr lang="pt-BR" sz="2400" b="1" dirty="0">
                <a:solidFill>
                  <a:schemeClr val="bg1"/>
                </a:solidFill>
              </a:rPr>
              <a:t>Liu H, Bravata DM, Cabaccan J, Raff H, Ryzen E </a:t>
            </a:r>
            <a:r>
              <a:rPr lang="pt-BR" sz="2400" dirty="0" smtClean="0">
                <a:solidFill>
                  <a:schemeClr val="bg1"/>
                </a:solidFill>
              </a:rPr>
              <a:t>2005 </a:t>
            </a:r>
            <a:r>
              <a:rPr lang="en-US" sz="2400" dirty="0" smtClean="0">
                <a:solidFill>
                  <a:schemeClr val="bg1"/>
                </a:solidFill>
              </a:rPr>
              <a:t>Elevated </a:t>
            </a:r>
            <a:r>
              <a:rPr lang="en-US" sz="2400" dirty="0">
                <a:solidFill>
                  <a:schemeClr val="bg1"/>
                </a:solidFill>
              </a:rPr>
              <a:t>late-night salivary cortisol levels in elderly </a:t>
            </a:r>
            <a:r>
              <a:rPr lang="en-US" sz="2400" dirty="0" smtClean="0">
                <a:solidFill>
                  <a:schemeClr val="bg1"/>
                </a:solidFill>
              </a:rPr>
              <a:t>male type </a:t>
            </a:r>
            <a:r>
              <a:rPr lang="en-US" sz="2400" dirty="0">
                <a:solidFill>
                  <a:schemeClr val="bg1"/>
                </a:solidFill>
              </a:rPr>
              <a:t>2 diabetic veterans. </a:t>
            </a:r>
            <a:r>
              <a:rPr lang="en-US" sz="2400" dirty="0" err="1">
                <a:solidFill>
                  <a:schemeClr val="bg1"/>
                </a:solidFill>
              </a:rPr>
              <a:t>Clin</a:t>
            </a:r>
            <a:r>
              <a:rPr lang="en-US" sz="2400" dirty="0">
                <a:solidFill>
                  <a:schemeClr val="bg1"/>
                </a:solidFill>
              </a:rPr>
              <a:t> </a:t>
            </a:r>
            <a:r>
              <a:rPr lang="en-US" sz="2400" dirty="0" err="1">
                <a:solidFill>
                  <a:schemeClr val="bg1"/>
                </a:solidFill>
              </a:rPr>
              <a:t>Endocrinol</a:t>
            </a:r>
            <a:r>
              <a:rPr lang="en-US" sz="2400" dirty="0">
                <a:solidFill>
                  <a:schemeClr val="bg1"/>
                </a:solidFill>
              </a:rPr>
              <a:t> (</a:t>
            </a:r>
            <a:r>
              <a:rPr lang="en-US" sz="2400" dirty="0" err="1">
                <a:solidFill>
                  <a:schemeClr val="bg1"/>
                </a:solidFill>
              </a:rPr>
              <a:t>Oxf</a:t>
            </a:r>
            <a:r>
              <a:rPr lang="en-US" sz="2400" dirty="0">
                <a:solidFill>
                  <a:schemeClr val="bg1"/>
                </a:solidFill>
              </a:rPr>
              <a:t>) 63:642–649</a:t>
            </a:r>
          </a:p>
        </p:txBody>
      </p:sp>
      <p:sp>
        <p:nvSpPr>
          <p:cNvPr id="3" name="Content Placeholder 2"/>
          <p:cNvSpPr>
            <a:spLocks noGrp="1"/>
          </p:cNvSpPr>
          <p:nvPr>
            <p:ph idx="1"/>
          </p:nvPr>
        </p:nvSpPr>
        <p:spPr>
          <a:xfrm>
            <a:off x="684211" y="685800"/>
            <a:ext cx="10839733" cy="3615267"/>
          </a:xfrm>
        </p:spPr>
        <p:txBody>
          <a:bodyPr>
            <a:normAutofit/>
          </a:bodyPr>
          <a:lstStyle/>
          <a:p>
            <a:r>
              <a:rPr lang="en-US" sz="3200" dirty="0" smtClean="0">
                <a:solidFill>
                  <a:schemeClr val="tx1"/>
                </a:solidFill>
                <a:latin typeface="Arial Rounded MT Bold" panose="020F0704030504030204" pitchFamily="34" charset="0"/>
              </a:rPr>
              <a:t>In a  study </a:t>
            </a:r>
            <a:r>
              <a:rPr lang="en-US" sz="3200" dirty="0">
                <a:solidFill>
                  <a:schemeClr val="tx1"/>
                </a:solidFill>
                <a:latin typeface="Arial Rounded MT Bold" panose="020F0704030504030204" pitchFamily="34" charset="0"/>
              </a:rPr>
              <a:t>of men aged 60 </a:t>
            </a:r>
            <a:r>
              <a:rPr lang="en-US" sz="3200" dirty="0" err="1">
                <a:solidFill>
                  <a:schemeClr val="tx1"/>
                </a:solidFill>
                <a:latin typeface="Arial Rounded MT Bold" panose="020F0704030504030204" pitchFamily="34" charset="0"/>
              </a:rPr>
              <a:t>yr</a:t>
            </a:r>
            <a:r>
              <a:rPr lang="en-US" sz="3200" dirty="0">
                <a:solidFill>
                  <a:schemeClr val="tx1"/>
                </a:solidFill>
                <a:latin typeface="Arial Rounded MT Bold" panose="020F0704030504030204" pitchFamily="34" charset="0"/>
              </a:rPr>
              <a:t> or older, </a:t>
            </a:r>
            <a:r>
              <a:rPr lang="en-US" sz="3200" i="1" u="sng" dirty="0">
                <a:solidFill>
                  <a:srgbClr val="FFFF00"/>
                </a:solidFill>
                <a:latin typeface="Arial Rounded MT Bold" panose="020F0704030504030204" pitchFamily="34" charset="0"/>
              </a:rPr>
              <a:t>Liu et al. </a:t>
            </a:r>
            <a:r>
              <a:rPr lang="en-US" sz="3200" i="1" u="sng" dirty="0" smtClean="0">
                <a:solidFill>
                  <a:srgbClr val="FFFF00"/>
                </a:solidFill>
                <a:latin typeface="Arial Rounded MT Bold" panose="020F0704030504030204" pitchFamily="34" charset="0"/>
              </a:rPr>
              <a:t> </a:t>
            </a:r>
            <a:r>
              <a:rPr lang="en-US" sz="3200" dirty="0" smtClean="0">
                <a:solidFill>
                  <a:schemeClr val="tx1"/>
                </a:solidFill>
                <a:latin typeface="Arial Rounded MT Bold" panose="020F0704030504030204" pitchFamily="34" charset="0"/>
              </a:rPr>
              <a:t>reported </a:t>
            </a:r>
            <a:r>
              <a:rPr lang="en-US" sz="3200" dirty="0">
                <a:solidFill>
                  <a:schemeClr val="tx1"/>
                </a:solidFill>
                <a:latin typeface="Arial Rounded MT Bold" panose="020F0704030504030204" pitchFamily="34" charset="0"/>
              </a:rPr>
              <a:t>that 20% of </a:t>
            </a:r>
            <a:r>
              <a:rPr lang="en-US" sz="3200" dirty="0" smtClean="0">
                <a:solidFill>
                  <a:schemeClr val="tx1"/>
                </a:solidFill>
                <a:latin typeface="Arial Rounded MT Bold" panose="020F0704030504030204" pitchFamily="34" charset="0"/>
              </a:rPr>
              <a:t>all  participants </a:t>
            </a:r>
            <a:r>
              <a:rPr lang="en-US" sz="3200" dirty="0">
                <a:solidFill>
                  <a:schemeClr val="tx1"/>
                </a:solidFill>
                <a:latin typeface="Arial Rounded MT Bold" panose="020F0704030504030204" pitchFamily="34" charset="0"/>
              </a:rPr>
              <a:t>and 40% </a:t>
            </a:r>
            <a:r>
              <a:rPr lang="en-US" sz="3200" dirty="0" smtClean="0">
                <a:solidFill>
                  <a:schemeClr val="tx1"/>
                </a:solidFill>
                <a:latin typeface="Arial Rounded MT Bold" panose="020F0704030504030204" pitchFamily="34" charset="0"/>
              </a:rPr>
              <a:t>of diabetic </a:t>
            </a:r>
            <a:r>
              <a:rPr lang="en-US" sz="3200" dirty="0">
                <a:solidFill>
                  <a:schemeClr val="tx1"/>
                </a:solidFill>
                <a:latin typeface="Arial Rounded MT Bold" panose="020F0704030504030204" pitchFamily="34" charset="0"/>
              </a:rPr>
              <a:t>hypertensive subjects had at least </a:t>
            </a:r>
            <a:r>
              <a:rPr lang="en-US" sz="3200" dirty="0" smtClean="0">
                <a:solidFill>
                  <a:schemeClr val="tx1"/>
                </a:solidFill>
                <a:latin typeface="Arial Rounded MT Bold" panose="020F0704030504030204" pitchFamily="34" charset="0"/>
              </a:rPr>
              <a:t>one elevated </a:t>
            </a:r>
            <a:r>
              <a:rPr lang="en-US" sz="3200" dirty="0">
                <a:solidFill>
                  <a:schemeClr val="tx1"/>
                </a:solidFill>
                <a:latin typeface="Arial Rounded MT Bold" panose="020F0704030504030204" pitchFamily="34" charset="0"/>
              </a:rPr>
              <a:t>late-night salivary cortisol measurement.</a:t>
            </a:r>
          </a:p>
        </p:txBody>
      </p:sp>
    </p:spTree>
    <p:extLst>
      <p:ext uri="{BB962C8B-B14F-4D97-AF65-F5344CB8AC3E}">
        <p14:creationId xmlns:p14="http://schemas.microsoft.com/office/powerpoint/2010/main" val="10108404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307" y="5350933"/>
            <a:ext cx="8534400" cy="1507067"/>
          </a:xfrm>
        </p:spPr>
        <p:txBody>
          <a:bodyPr/>
          <a:lstStyle/>
          <a:p>
            <a:pPr algn="ctr"/>
            <a:r>
              <a:rPr lang="en-US" dirty="0">
                <a:solidFill>
                  <a:srgbClr val="FFC000"/>
                </a:solidFill>
                <a:latin typeface="Algerian" panose="04020705040A02060702" pitchFamily="82" charset="0"/>
              </a:rPr>
              <a:t>Late-night    salivary   cortisol </a:t>
            </a:r>
          </a:p>
        </p:txBody>
      </p:sp>
      <p:sp>
        <p:nvSpPr>
          <p:cNvPr id="3" name="Content Placeholder 2"/>
          <p:cNvSpPr>
            <a:spLocks noGrp="1"/>
          </p:cNvSpPr>
          <p:nvPr>
            <p:ph idx="1"/>
          </p:nvPr>
        </p:nvSpPr>
        <p:spPr>
          <a:xfrm>
            <a:off x="324853" y="685800"/>
            <a:ext cx="11538284" cy="3615267"/>
          </a:xfrm>
        </p:spPr>
        <p:txBody>
          <a:bodyPr/>
          <a:lstStyle/>
          <a:p>
            <a:r>
              <a:rPr lang="en-US" sz="2400" dirty="0">
                <a:solidFill>
                  <a:schemeClr val="tx1"/>
                </a:solidFill>
                <a:latin typeface="Aharoni" panose="02010803020104030203" pitchFamily="2" charset="-79"/>
                <a:cs typeface="Aharoni" panose="02010803020104030203" pitchFamily="2" charset="-79"/>
              </a:rPr>
              <a:t>Saliva </a:t>
            </a:r>
            <a:r>
              <a:rPr lang="en-US" sz="2400" dirty="0" smtClean="0">
                <a:solidFill>
                  <a:schemeClr val="tx1"/>
                </a:solidFill>
                <a:latin typeface="Aharoni" panose="02010803020104030203" pitchFamily="2" charset="-79"/>
                <a:cs typeface="Aharoni" panose="02010803020104030203" pitchFamily="2" charset="-79"/>
              </a:rPr>
              <a:t>is collected </a:t>
            </a:r>
            <a:r>
              <a:rPr lang="en-US" sz="2400" dirty="0">
                <a:solidFill>
                  <a:schemeClr val="tx1"/>
                </a:solidFill>
                <a:latin typeface="Aharoni" panose="02010803020104030203" pitchFamily="2" charset="-79"/>
                <a:cs typeface="Aharoni" panose="02010803020104030203" pitchFamily="2" charset="-79"/>
              </a:rPr>
              <a:t>either by passive drooling into a plastic </a:t>
            </a:r>
            <a:r>
              <a:rPr lang="en-US" sz="2400" dirty="0" smtClean="0">
                <a:solidFill>
                  <a:schemeClr val="tx1"/>
                </a:solidFill>
                <a:latin typeface="Aharoni" panose="02010803020104030203" pitchFamily="2" charset="-79"/>
                <a:cs typeface="Aharoni" panose="02010803020104030203" pitchFamily="2" charset="-79"/>
              </a:rPr>
              <a:t>tube or </a:t>
            </a:r>
            <a:r>
              <a:rPr lang="en-US" sz="2400" dirty="0">
                <a:solidFill>
                  <a:schemeClr val="tx1"/>
                </a:solidFill>
                <a:latin typeface="Aharoni" panose="02010803020104030203" pitchFamily="2" charset="-79"/>
                <a:cs typeface="Aharoni" panose="02010803020104030203" pitchFamily="2" charset="-79"/>
              </a:rPr>
              <a:t>by placing a cotton </a:t>
            </a:r>
            <a:r>
              <a:rPr lang="en-US" sz="2400" dirty="0" err="1">
                <a:solidFill>
                  <a:schemeClr val="tx1"/>
                </a:solidFill>
                <a:latin typeface="Aharoni" panose="02010803020104030203" pitchFamily="2" charset="-79"/>
                <a:cs typeface="Aharoni" panose="02010803020104030203" pitchFamily="2" charset="-79"/>
              </a:rPr>
              <a:t>pledget</a:t>
            </a:r>
            <a:r>
              <a:rPr lang="en-US" sz="2400" dirty="0">
                <a:solidFill>
                  <a:schemeClr val="tx1"/>
                </a:solidFill>
                <a:latin typeface="Aharoni" panose="02010803020104030203" pitchFamily="2" charset="-79"/>
                <a:cs typeface="Aharoni" panose="02010803020104030203" pitchFamily="2" charset="-79"/>
              </a:rPr>
              <a:t> (</a:t>
            </a:r>
            <a:r>
              <a:rPr lang="en-US" sz="2400" dirty="0" err="1">
                <a:solidFill>
                  <a:schemeClr val="tx1"/>
                </a:solidFill>
                <a:latin typeface="Aharoni" panose="02010803020104030203" pitchFamily="2" charset="-79"/>
                <a:cs typeface="Aharoni" panose="02010803020104030203" pitchFamily="2" charset="-79"/>
              </a:rPr>
              <a:t>salivette</a:t>
            </a:r>
            <a:r>
              <a:rPr lang="en-US" sz="2400" dirty="0">
                <a:solidFill>
                  <a:schemeClr val="tx1"/>
                </a:solidFill>
                <a:latin typeface="Aharoni" panose="02010803020104030203" pitchFamily="2" charset="-79"/>
                <a:cs typeface="Aharoni" panose="02010803020104030203" pitchFamily="2" charset="-79"/>
              </a:rPr>
              <a:t>) in </a:t>
            </a:r>
            <a:r>
              <a:rPr lang="en-US" sz="2400" dirty="0" smtClean="0">
                <a:solidFill>
                  <a:schemeClr val="tx1"/>
                </a:solidFill>
                <a:latin typeface="Aharoni" panose="02010803020104030203" pitchFamily="2" charset="-79"/>
                <a:cs typeface="Aharoni" panose="02010803020104030203" pitchFamily="2" charset="-79"/>
              </a:rPr>
              <a:t>the mouth </a:t>
            </a:r>
            <a:r>
              <a:rPr lang="en-US" sz="2400" dirty="0">
                <a:solidFill>
                  <a:schemeClr val="tx1"/>
                </a:solidFill>
                <a:latin typeface="Aharoni" panose="02010803020104030203" pitchFamily="2" charset="-79"/>
                <a:cs typeface="Aharoni" panose="02010803020104030203" pitchFamily="2" charset="-79"/>
              </a:rPr>
              <a:t>and chewing for </a:t>
            </a:r>
            <a:r>
              <a:rPr lang="en-US" sz="2400" dirty="0">
                <a:solidFill>
                  <a:srgbClr val="FFFF00"/>
                </a:solidFill>
                <a:latin typeface="Algerian" panose="04020705040A02060702" pitchFamily="82" charset="0"/>
                <a:cs typeface="Aharoni" panose="02010803020104030203" pitchFamily="2" charset="-79"/>
              </a:rPr>
              <a:t>1–2</a:t>
            </a:r>
            <a:r>
              <a:rPr lang="en-US" sz="2400" dirty="0">
                <a:solidFill>
                  <a:schemeClr val="tx1"/>
                </a:solidFill>
                <a:latin typeface="Aharoni" panose="02010803020104030203" pitchFamily="2" charset="-79"/>
                <a:cs typeface="Aharoni" panose="02010803020104030203" pitchFamily="2" charset="-79"/>
              </a:rPr>
              <a:t> min. </a:t>
            </a:r>
            <a:endParaRPr lang="en-US" sz="2400" dirty="0" smtClean="0">
              <a:solidFill>
                <a:schemeClr val="tx1"/>
              </a:solidFill>
              <a:latin typeface="Aharoni" panose="02010803020104030203" pitchFamily="2" charset="-79"/>
              <a:cs typeface="Aharoni" panose="02010803020104030203" pitchFamily="2" charset="-79"/>
            </a:endParaRPr>
          </a:p>
          <a:p>
            <a:endParaRPr lang="en-US" dirty="0"/>
          </a:p>
          <a:p>
            <a:r>
              <a:rPr lang="en-US" sz="2800" dirty="0" smtClean="0">
                <a:solidFill>
                  <a:schemeClr val="tx1"/>
                </a:solidFill>
                <a:latin typeface="Arial Rounded MT Bold" panose="020F0704030504030204" pitchFamily="34" charset="0"/>
              </a:rPr>
              <a:t>The </a:t>
            </a:r>
            <a:r>
              <a:rPr lang="en-US" sz="2800" dirty="0">
                <a:solidFill>
                  <a:schemeClr val="tx1"/>
                </a:solidFill>
                <a:latin typeface="Arial Rounded MT Bold" panose="020F0704030504030204" pitchFamily="34" charset="0"/>
              </a:rPr>
              <a:t>sample is </a:t>
            </a:r>
            <a:r>
              <a:rPr lang="en-US" sz="2800" dirty="0" smtClean="0">
                <a:solidFill>
                  <a:schemeClr val="tx1"/>
                </a:solidFill>
                <a:latin typeface="Arial Rounded MT Bold" panose="020F0704030504030204" pitchFamily="34" charset="0"/>
              </a:rPr>
              <a:t>stable at </a:t>
            </a:r>
            <a:r>
              <a:rPr lang="en-US" sz="2800" dirty="0">
                <a:solidFill>
                  <a:schemeClr val="tx1"/>
                </a:solidFill>
                <a:latin typeface="Arial Rounded MT Bold" panose="020F0704030504030204" pitchFamily="34" charset="0"/>
              </a:rPr>
              <a:t>room or refrigerator temperature for several </a:t>
            </a:r>
            <a:r>
              <a:rPr lang="en-US" sz="2800" dirty="0" smtClean="0">
                <a:solidFill>
                  <a:schemeClr val="tx1"/>
                </a:solidFill>
                <a:latin typeface="Arial Rounded MT Bold" panose="020F0704030504030204" pitchFamily="34" charset="0"/>
              </a:rPr>
              <a:t>weeks and </a:t>
            </a:r>
            <a:r>
              <a:rPr lang="en-US" sz="2800" dirty="0">
                <a:solidFill>
                  <a:schemeClr val="tx1"/>
                </a:solidFill>
                <a:latin typeface="Arial Rounded MT Bold" panose="020F0704030504030204" pitchFamily="34" charset="0"/>
              </a:rPr>
              <a:t>can be mailed to a reference laboratory.</a:t>
            </a:r>
          </a:p>
        </p:txBody>
      </p:sp>
    </p:spTree>
    <p:extLst>
      <p:ext uri="{BB962C8B-B14F-4D97-AF65-F5344CB8AC3E}">
        <p14:creationId xmlns:p14="http://schemas.microsoft.com/office/powerpoint/2010/main" val="27452283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927" y="5257353"/>
            <a:ext cx="11407525" cy="1507067"/>
          </a:xfrm>
        </p:spPr>
        <p:txBody>
          <a:bodyPr>
            <a:noAutofit/>
          </a:bodyPr>
          <a:lstStyle/>
          <a:p>
            <a:r>
              <a:rPr lang="de-DE" sz="2000" b="1" dirty="0">
                <a:solidFill>
                  <a:srgbClr val="FFFF00"/>
                </a:solidFill>
              </a:rPr>
              <a:t>Poll EM, Kreitschmann-Andermahr I, Langejuergen </a:t>
            </a:r>
            <a:r>
              <a:rPr lang="de-DE" sz="2000" b="1" dirty="0" smtClean="0">
                <a:solidFill>
                  <a:srgbClr val="FFFF00"/>
                </a:solidFill>
              </a:rPr>
              <a:t>Y,</a:t>
            </a:r>
            <a:r>
              <a:rPr lang="en-US" sz="2000" b="1" dirty="0" err="1" smtClean="0">
                <a:solidFill>
                  <a:srgbClr val="FFFF00"/>
                </a:solidFill>
              </a:rPr>
              <a:t>Stanzel</a:t>
            </a:r>
            <a:r>
              <a:rPr lang="en-US" sz="2000" b="1" dirty="0" smtClean="0">
                <a:solidFill>
                  <a:srgbClr val="FFFF00"/>
                </a:solidFill>
              </a:rPr>
              <a:t> </a:t>
            </a:r>
            <a:r>
              <a:rPr lang="en-US" sz="2000" b="1" dirty="0">
                <a:solidFill>
                  <a:srgbClr val="FFFF00"/>
                </a:solidFill>
              </a:rPr>
              <a:t>S, </a:t>
            </a:r>
            <a:r>
              <a:rPr lang="en-US" sz="2000" b="1" dirty="0" err="1">
                <a:solidFill>
                  <a:srgbClr val="FFFF00"/>
                </a:solidFill>
              </a:rPr>
              <a:t>Gilsbach</a:t>
            </a:r>
            <a:r>
              <a:rPr lang="en-US" sz="2000" b="1" dirty="0">
                <a:solidFill>
                  <a:srgbClr val="FFFF00"/>
                </a:solidFill>
              </a:rPr>
              <a:t> JM, </a:t>
            </a:r>
            <a:r>
              <a:rPr lang="en-US" sz="2000" b="1" dirty="0" err="1">
                <a:solidFill>
                  <a:srgbClr val="FFFF00"/>
                </a:solidFill>
              </a:rPr>
              <a:t>Gressner</a:t>
            </a:r>
            <a:r>
              <a:rPr lang="en-US" sz="2000" b="1" dirty="0">
                <a:solidFill>
                  <a:srgbClr val="FFFF00"/>
                </a:solidFill>
              </a:rPr>
              <a:t> A, </a:t>
            </a:r>
            <a:r>
              <a:rPr lang="en-US" sz="2000" b="1" dirty="0" err="1">
                <a:solidFill>
                  <a:srgbClr val="FFFF00"/>
                </a:solidFill>
              </a:rPr>
              <a:t>Yagmur</a:t>
            </a:r>
            <a:r>
              <a:rPr lang="en-US" sz="2000" b="1" dirty="0">
                <a:solidFill>
                  <a:srgbClr val="FFFF00"/>
                </a:solidFill>
              </a:rPr>
              <a:t> E </a:t>
            </a:r>
            <a:r>
              <a:rPr lang="en-US" sz="2000" dirty="0" smtClean="0">
                <a:solidFill>
                  <a:srgbClr val="FFFF00"/>
                </a:solidFill>
              </a:rPr>
              <a:t>2007 Saliva </a:t>
            </a:r>
            <a:r>
              <a:rPr lang="en-US" sz="2000" dirty="0">
                <a:solidFill>
                  <a:srgbClr val="FFFF00"/>
                </a:solidFill>
              </a:rPr>
              <a:t>collection method affects predictability of </a:t>
            </a:r>
            <a:r>
              <a:rPr lang="en-US" sz="2000" dirty="0" smtClean="0">
                <a:solidFill>
                  <a:srgbClr val="FFFF00"/>
                </a:solidFill>
              </a:rPr>
              <a:t>serum  </a:t>
            </a:r>
            <a:r>
              <a:rPr lang="pt-BR" sz="2000" dirty="0" smtClean="0">
                <a:solidFill>
                  <a:srgbClr val="FFFF00"/>
                </a:solidFill>
              </a:rPr>
              <a:t>cortisol. </a:t>
            </a:r>
            <a:r>
              <a:rPr lang="pt-BR" sz="2000" dirty="0">
                <a:solidFill>
                  <a:srgbClr val="FFFF00"/>
                </a:solidFill>
              </a:rPr>
              <a:t>Clin Chim Acta 382:15–19</a:t>
            </a:r>
            <a:endParaRPr lang="en-US" sz="2000" dirty="0">
              <a:solidFill>
                <a:srgbClr val="FFFF00"/>
              </a:solidFill>
            </a:endParaRPr>
          </a:p>
        </p:txBody>
      </p:sp>
      <p:sp>
        <p:nvSpPr>
          <p:cNvPr id="3" name="Content Placeholder 2"/>
          <p:cNvSpPr>
            <a:spLocks noGrp="1"/>
          </p:cNvSpPr>
          <p:nvPr>
            <p:ph idx="1"/>
          </p:nvPr>
        </p:nvSpPr>
        <p:spPr>
          <a:xfrm>
            <a:off x="240631" y="1"/>
            <a:ext cx="11742821" cy="4439652"/>
          </a:xfrm>
        </p:spPr>
        <p:txBody>
          <a:bodyPr>
            <a:normAutofit/>
          </a:bodyPr>
          <a:lstStyle/>
          <a:p>
            <a:r>
              <a:rPr lang="en-US" sz="2400" dirty="0">
                <a:solidFill>
                  <a:schemeClr val="tx1"/>
                </a:solidFill>
                <a:latin typeface="Arial Rounded MT Bold" panose="020F0704030504030204" pitchFamily="34" charset="0"/>
              </a:rPr>
              <a:t>When samples were obtained </a:t>
            </a:r>
            <a:r>
              <a:rPr lang="en-US" sz="2400" dirty="0" smtClean="0">
                <a:solidFill>
                  <a:schemeClr val="tx1"/>
                </a:solidFill>
                <a:latin typeface="Arial Rounded MT Bold" panose="020F0704030504030204" pitchFamily="34" charset="0"/>
              </a:rPr>
              <a:t>at the </a:t>
            </a:r>
            <a:r>
              <a:rPr lang="en-US" sz="2400" dirty="0">
                <a:solidFill>
                  <a:schemeClr val="tx1"/>
                </a:solidFill>
                <a:latin typeface="Arial Rounded MT Bold" panose="020F0704030504030204" pitchFamily="34" charset="0"/>
              </a:rPr>
              <a:t>same </a:t>
            </a:r>
            <a:r>
              <a:rPr lang="en-US" sz="2400" dirty="0" smtClean="0">
                <a:solidFill>
                  <a:schemeClr val="tx1"/>
                </a:solidFill>
                <a:latin typeface="Arial Rounded MT Bold" panose="020F0704030504030204" pitchFamily="34" charset="0"/>
              </a:rPr>
              <a:t>setting</a:t>
            </a:r>
            <a:r>
              <a:rPr lang="en-US" sz="2400" dirty="0">
                <a:solidFill>
                  <a:schemeClr val="tx1"/>
                </a:solidFill>
                <a:latin typeface="Arial Rounded MT Bold" panose="020F0704030504030204" pitchFamily="34" charset="0"/>
              </a:rPr>
              <a:t>, those collected using the </a:t>
            </a:r>
            <a:r>
              <a:rPr lang="en-US" sz="3200" dirty="0" err="1" smtClean="0">
                <a:solidFill>
                  <a:srgbClr val="FFFF00"/>
                </a:solidFill>
                <a:latin typeface="Arial Rounded MT Bold" panose="020F0704030504030204" pitchFamily="34" charset="0"/>
              </a:rPr>
              <a:t>salivette</a:t>
            </a:r>
            <a:r>
              <a:rPr lang="en-US" sz="2400" dirty="0" smtClean="0">
                <a:solidFill>
                  <a:schemeClr val="tx1"/>
                </a:solidFill>
                <a:latin typeface="Arial Rounded MT Bold" panose="020F0704030504030204" pitchFamily="34" charset="0"/>
              </a:rPr>
              <a:t>  device </a:t>
            </a:r>
            <a:r>
              <a:rPr lang="en-US" sz="2400" dirty="0">
                <a:solidFill>
                  <a:schemeClr val="tx1"/>
                </a:solidFill>
                <a:latin typeface="Arial Rounded MT Bold" panose="020F0704030504030204" pitchFamily="34" charset="0"/>
              </a:rPr>
              <a:t>had lower cortisol concentrations than </a:t>
            </a:r>
            <a:r>
              <a:rPr lang="en-US" sz="2400" dirty="0" smtClean="0">
                <a:solidFill>
                  <a:schemeClr val="tx1"/>
                </a:solidFill>
                <a:latin typeface="Arial Rounded MT Bold" panose="020F0704030504030204" pitchFamily="34" charset="0"/>
              </a:rPr>
              <a:t>those collected </a:t>
            </a:r>
            <a:r>
              <a:rPr lang="en-US" sz="2400" dirty="0">
                <a:solidFill>
                  <a:schemeClr val="tx1"/>
                </a:solidFill>
                <a:latin typeface="Arial Rounded MT Bold" panose="020F0704030504030204" pitchFamily="34" charset="0"/>
              </a:rPr>
              <a:t>from passive drooling, </a:t>
            </a:r>
            <a:r>
              <a:rPr lang="en-US" sz="2400" dirty="0" smtClean="0">
                <a:solidFill>
                  <a:schemeClr val="tx1"/>
                </a:solidFill>
                <a:latin typeface="Arial Rounded MT Bold" panose="020F0704030504030204" pitchFamily="34" charset="0"/>
              </a:rPr>
              <a:t>but   </a:t>
            </a:r>
            <a:r>
              <a:rPr lang="en-US" sz="2400" dirty="0">
                <a:solidFill>
                  <a:schemeClr val="tx1"/>
                </a:solidFill>
                <a:latin typeface="Arial Rounded MT Bold" panose="020F0704030504030204" pitchFamily="34" charset="0"/>
              </a:rPr>
              <a:t>they </a:t>
            </a:r>
            <a:r>
              <a:rPr lang="en-US" sz="2400" dirty="0" smtClean="0">
                <a:solidFill>
                  <a:schemeClr val="tx1"/>
                </a:solidFill>
                <a:latin typeface="Arial Rounded MT Bold" panose="020F0704030504030204" pitchFamily="34" charset="0"/>
              </a:rPr>
              <a:t>correlated better </a:t>
            </a:r>
            <a:r>
              <a:rPr lang="en-US" sz="2400" dirty="0">
                <a:solidFill>
                  <a:schemeClr val="tx1"/>
                </a:solidFill>
                <a:latin typeface="Arial Rounded MT Bold" panose="020F0704030504030204" pitchFamily="34" charset="0"/>
              </a:rPr>
              <a:t>with total and free serum cortisol levels </a:t>
            </a:r>
            <a:r>
              <a:rPr lang="en-US" sz="2400" dirty="0" smtClean="0">
                <a:solidFill>
                  <a:schemeClr val="tx1"/>
                </a:solidFill>
                <a:latin typeface="Arial Rounded MT Bold" panose="020F0704030504030204" pitchFamily="34" charset="0"/>
              </a:rPr>
              <a:t>.</a:t>
            </a:r>
            <a:endParaRPr lang="en-US" sz="24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4969584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591" y="5350933"/>
            <a:ext cx="10457030" cy="1507067"/>
          </a:xfrm>
        </p:spPr>
        <p:txBody>
          <a:bodyPr>
            <a:normAutofit/>
          </a:bodyPr>
          <a:lstStyle/>
          <a:p>
            <a:r>
              <a:rPr lang="en-US" sz="1800" b="1" dirty="0">
                <a:solidFill>
                  <a:srgbClr val="FFFF00"/>
                </a:solidFill>
              </a:rPr>
              <a:t>Smith RE, Maguire JA, Stein-Oakley AN, </a:t>
            </a:r>
            <a:r>
              <a:rPr lang="en-US" sz="1800" b="1" dirty="0" err="1">
                <a:solidFill>
                  <a:srgbClr val="FFFF00"/>
                </a:solidFill>
              </a:rPr>
              <a:t>Sasano</a:t>
            </a:r>
            <a:r>
              <a:rPr lang="en-US" sz="1800" b="1" dirty="0">
                <a:solidFill>
                  <a:srgbClr val="FFFF00"/>
                </a:solidFill>
              </a:rPr>
              <a:t> </a:t>
            </a:r>
            <a:r>
              <a:rPr lang="en-US" sz="1800" b="1" dirty="0" err="1" smtClean="0">
                <a:solidFill>
                  <a:srgbClr val="FFFF00"/>
                </a:solidFill>
              </a:rPr>
              <a:t>H,Takahashi</a:t>
            </a:r>
            <a:r>
              <a:rPr lang="en-US" sz="1800" b="1" dirty="0" smtClean="0">
                <a:solidFill>
                  <a:srgbClr val="FFFF00"/>
                </a:solidFill>
              </a:rPr>
              <a:t> </a:t>
            </a:r>
            <a:r>
              <a:rPr lang="en-US" sz="1800" b="1" dirty="0">
                <a:solidFill>
                  <a:srgbClr val="FFFF00"/>
                </a:solidFill>
              </a:rPr>
              <a:t>K, Fukushima K, </a:t>
            </a:r>
            <a:r>
              <a:rPr lang="en-US" sz="1800" b="1" dirty="0" err="1">
                <a:solidFill>
                  <a:srgbClr val="FFFF00"/>
                </a:solidFill>
              </a:rPr>
              <a:t>Krozowski</a:t>
            </a:r>
            <a:r>
              <a:rPr lang="en-US" sz="1800" b="1" dirty="0">
                <a:solidFill>
                  <a:srgbClr val="FFFF00"/>
                </a:solidFill>
              </a:rPr>
              <a:t> ZS </a:t>
            </a:r>
            <a:r>
              <a:rPr lang="en-US" sz="1800" dirty="0" smtClean="0">
                <a:solidFill>
                  <a:srgbClr val="FFFF00"/>
                </a:solidFill>
              </a:rPr>
              <a:t>1996 Localization </a:t>
            </a:r>
            <a:r>
              <a:rPr lang="en-US" sz="1800" dirty="0">
                <a:solidFill>
                  <a:srgbClr val="FFFF00"/>
                </a:solidFill>
              </a:rPr>
              <a:t>of 11&amp;bgr;-</a:t>
            </a:r>
            <a:r>
              <a:rPr lang="en-US" sz="1800" dirty="0" err="1">
                <a:solidFill>
                  <a:srgbClr val="FFFF00"/>
                </a:solidFill>
              </a:rPr>
              <a:t>hydroxysteroid</a:t>
            </a:r>
            <a:r>
              <a:rPr lang="en-US" sz="1800" dirty="0">
                <a:solidFill>
                  <a:srgbClr val="FFFF00"/>
                </a:solidFill>
              </a:rPr>
              <a:t> dehydrogenase </a:t>
            </a:r>
            <a:r>
              <a:rPr lang="en-US" sz="1800" dirty="0" smtClean="0">
                <a:solidFill>
                  <a:srgbClr val="FFFF00"/>
                </a:solidFill>
              </a:rPr>
              <a:t>type  II </a:t>
            </a:r>
            <a:r>
              <a:rPr lang="en-US" sz="1800" dirty="0">
                <a:solidFill>
                  <a:srgbClr val="FFFF00"/>
                </a:solidFill>
              </a:rPr>
              <a:t>in human epithelial tissues. </a:t>
            </a:r>
            <a:r>
              <a:rPr lang="en-US" sz="1800" dirty="0" smtClean="0">
                <a:solidFill>
                  <a:srgbClr val="FFFF00"/>
                </a:solidFill>
              </a:rPr>
              <a:t>J </a:t>
            </a:r>
            <a:r>
              <a:rPr lang="en-US" sz="1800" dirty="0" err="1">
                <a:solidFill>
                  <a:srgbClr val="FFFF00"/>
                </a:solidFill>
              </a:rPr>
              <a:t>Clin</a:t>
            </a:r>
            <a:r>
              <a:rPr lang="en-US" sz="1800" dirty="0">
                <a:solidFill>
                  <a:srgbClr val="FFFF00"/>
                </a:solidFill>
              </a:rPr>
              <a:t> </a:t>
            </a:r>
            <a:r>
              <a:rPr lang="en-US" sz="1800" dirty="0" err="1">
                <a:solidFill>
                  <a:srgbClr val="FFFF00"/>
                </a:solidFill>
              </a:rPr>
              <a:t>Endocrinol</a:t>
            </a:r>
            <a:r>
              <a:rPr lang="en-US" sz="1800" dirty="0">
                <a:solidFill>
                  <a:srgbClr val="FFFF00"/>
                </a:solidFill>
              </a:rPr>
              <a:t> </a:t>
            </a:r>
            <a:r>
              <a:rPr lang="en-US" sz="1800" dirty="0" err="1" smtClean="0">
                <a:solidFill>
                  <a:srgbClr val="FFFF00"/>
                </a:solidFill>
              </a:rPr>
              <a:t>Metab</a:t>
            </a:r>
            <a:r>
              <a:rPr lang="en-US" sz="1800" dirty="0" smtClean="0">
                <a:solidFill>
                  <a:srgbClr val="FFFF00"/>
                </a:solidFill>
              </a:rPr>
              <a:t> 81:3244–3248</a:t>
            </a:r>
            <a:endParaRPr lang="en-US" sz="1800" dirty="0">
              <a:solidFill>
                <a:srgbClr val="FFFF00"/>
              </a:solidFill>
            </a:endParaRPr>
          </a:p>
        </p:txBody>
      </p:sp>
      <p:sp>
        <p:nvSpPr>
          <p:cNvPr id="3" name="Content Placeholder 2"/>
          <p:cNvSpPr>
            <a:spLocks noGrp="1"/>
          </p:cNvSpPr>
          <p:nvPr>
            <p:ph idx="1"/>
          </p:nvPr>
        </p:nvSpPr>
        <p:spPr>
          <a:xfrm>
            <a:off x="684212" y="0"/>
            <a:ext cx="10745788" cy="3615267"/>
          </a:xfrm>
        </p:spPr>
        <p:txBody>
          <a:bodyPr/>
          <a:lstStyle/>
          <a:p>
            <a:r>
              <a:rPr lang="en-US" sz="2400" dirty="0">
                <a:solidFill>
                  <a:schemeClr val="bg1"/>
                </a:solidFill>
                <a:latin typeface="Arial Rounded MT Bold" panose="020F0704030504030204" pitchFamily="34" charset="0"/>
              </a:rPr>
              <a:t>The salivary glands express </a:t>
            </a:r>
            <a:r>
              <a:rPr lang="en-US" sz="2400" dirty="0" smtClean="0">
                <a:solidFill>
                  <a:schemeClr val="bg1"/>
                </a:solidFill>
                <a:latin typeface="Arial Rounded MT Bold" panose="020F0704030504030204" pitchFamily="34" charset="0"/>
              </a:rPr>
              <a:t>11</a:t>
            </a:r>
            <a:r>
              <a:rPr lang="el-GR" sz="2400" dirty="0" smtClean="0">
                <a:solidFill>
                  <a:schemeClr val="bg1"/>
                </a:solidFill>
                <a:latin typeface="Times New Roman" panose="02020603050405020304" pitchFamily="18" charset="0"/>
                <a:cs typeface="Times New Roman" panose="02020603050405020304" pitchFamily="18" charset="0"/>
              </a:rPr>
              <a:t>β</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smtClean="0">
                <a:solidFill>
                  <a:schemeClr val="bg1"/>
                </a:solidFill>
                <a:latin typeface="Arial Rounded MT Bold" panose="020F0704030504030204" pitchFamily="34" charset="0"/>
              </a:rPr>
              <a:t>-</a:t>
            </a:r>
            <a:r>
              <a:rPr lang="en-US" sz="2400" dirty="0" err="1" smtClean="0">
                <a:solidFill>
                  <a:schemeClr val="bg1"/>
                </a:solidFill>
                <a:latin typeface="Arial Rounded MT Bold" panose="020F0704030504030204" pitchFamily="34" charset="0"/>
              </a:rPr>
              <a:t>hydroxysteroid</a:t>
            </a:r>
            <a:r>
              <a:rPr lang="en-US" sz="2400" dirty="0" smtClean="0">
                <a:solidFill>
                  <a:schemeClr val="bg1"/>
                </a:solidFill>
                <a:latin typeface="Arial Rounded MT Bold" panose="020F0704030504030204" pitchFamily="34" charset="0"/>
              </a:rPr>
              <a:t> dehydrogenase </a:t>
            </a:r>
            <a:r>
              <a:rPr lang="en-US" sz="2400" dirty="0">
                <a:solidFill>
                  <a:schemeClr val="bg1"/>
                </a:solidFill>
                <a:latin typeface="Arial Rounded MT Bold" panose="020F0704030504030204" pitchFamily="34" charset="0"/>
              </a:rPr>
              <a:t>type 2 (</a:t>
            </a:r>
            <a:r>
              <a:rPr lang="en-US" sz="2400" dirty="0" smtClean="0">
                <a:solidFill>
                  <a:schemeClr val="bg1"/>
                </a:solidFill>
                <a:latin typeface="Arial Rounded MT Bold" panose="020F0704030504030204" pitchFamily="34" charset="0"/>
              </a:rPr>
              <a:t>11</a:t>
            </a:r>
            <a:r>
              <a:rPr lang="el-GR" sz="2400" dirty="0" smtClean="0">
                <a:solidFill>
                  <a:schemeClr val="bg1"/>
                </a:solidFill>
                <a:latin typeface="Times New Roman" panose="02020603050405020304" pitchFamily="18" charset="0"/>
                <a:cs typeface="Times New Roman" panose="02020603050405020304" pitchFamily="18" charset="0"/>
              </a:rPr>
              <a:t>β</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smtClean="0">
                <a:solidFill>
                  <a:schemeClr val="bg1"/>
                </a:solidFill>
                <a:latin typeface="Arial Rounded MT Bold" panose="020F0704030504030204" pitchFamily="34" charset="0"/>
              </a:rPr>
              <a:t>-HSD2</a:t>
            </a:r>
            <a:r>
              <a:rPr lang="en-US" sz="2400" dirty="0">
                <a:solidFill>
                  <a:schemeClr val="bg1"/>
                </a:solidFill>
                <a:latin typeface="Arial Rounded MT Bold" panose="020F0704030504030204" pitchFamily="34" charset="0"/>
              </a:rPr>
              <a:t>), which </a:t>
            </a:r>
            <a:r>
              <a:rPr lang="en-US" sz="2400" dirty="0" smtClean="0">
                <a:solidFill>
                  <a:schemeClr val="bg1"/>
                </a:solidFill>
                <a:latin typeface="Arial Rounded MT Bold" panose="020F0704030504030204" pitchFamily="34" charset="0"/>
              </a:rPr>
              <a:t>converts the </a:t>
            </a:r>
            <a:r>
              <a:rPr lang="en-US" sz="2400" dirty="0">
                <a:solidFill>
                  <a:schemeClr val="bg1"/>
                </a:solidFill>
                <a:latin typeface="Arial Rounded MT Bold" panose="020F0704030504030204" pitchFamily="34" charset="0"/>
              </a:rPr>
              <a:t>biologically active cortisol to inactive </a:t>
            </a:r>
            <a:r>
              <a:rPr lang="en-US" sz="2400" dirty="0" smtClean="0">
                <a:solidFill>
                  <a:schemeClr val="bg1"/>
                </a:solidFill>
                <a:latin typeface="Arial Rounded MT Bold" panose="020F0704030504030204" pitchFamily="34" charset="0"/>
              </a:rPr>
              <a:t>cortisone .</a:t>
            </a:r>
          </a:p>
          <a:p>
            <a:pPr marL="0" indent="0">
              <a:buNone/>
            </a:pPr>
            <a:endParaRPr lang="en-US" sz="2400" dirty="0" smtClean="0">
              <a:solidFill>
                <a:schemeClr val="bg1"/>
              </a:solidFill>
              <a:latin typeface="Arial Rounded MT Bold" panose="020F0704030504030204" pitchFamily="34" charset="0"/>
            </a:endParaRPr>
          </a:p>
          <a:p>
            <a:r>
              <a:rPr lang="en-US" sz="2800" dirty="0" smtClean="0">
                <a:solidFill>
                  <a:schemeClr val="tx1"/>
                </a:solidFill>
                <a:latin typeface="Aharoni" panose="02010803020104030203" pitchFamily="2" charset="-79"/>
                <a:cs typeface="Aharoni" panose="02010803020104030203" pitchFamily="2" charset="-79"/>
              </a:rPr>
              <a:t> </a:t>
            </a:r>
            <a:r>
              <a:rPr lang="en-US" sz="2800" dirty="0">
                <a:solidFill>
                  <a:schemeClr val="tx1"/>
                </a:solidFill>
                <a:latin typeface="Aharoni" panose="02010803020104030203" pitchFamily="2" charset="-79"/>
                <a:cs typeface="Aharoni" panose="02010803020104030203" pitchFamily="2" charset="-79"/>
              </a:rPr>
              <a:t>It is theoretically possible that individuals </a:t>
            </a:r>
            <a:r>
              <a:rPr lang="en-US" sz="2800" dirty="0" smtClean="0">
                <a:solidFill>
                  <a:schemeClr val="tx1"/>
                </a:solidFill>
                <a:latin typeface="Aharoni" panose="02010803020104030203" pitchFamily="2" charset="-79"/>
                <a:cs typeface="Aharoni" panose="02010803020104030203" pitchFamily="2" charset="-79"/>
              </a:rPr>
              <a:t>using licorice </a:t>
            </a:r>
            <a:r>
              <a:rPr lang="en-US" sz="2800" dirty="0">
                <a:solidFill>
                  <a:schemeClr val="tx1"/>
                </a:solidFill>
                <a:latin typeface="Aharoni" panose="02010803020104030203" pitchFamily="2" charset="-79"/>
                <a:cs typeface="Aharoni" panose="02010803020104030203" pitchFamily="2" charset="-79"/>
              </a:rPr>
              <a:t>or chewing tobacco (both of </a:t>
            </a:r>
            <a:r>
              <a:rPr lang="en-US" sz="2800" dirty="0" smtClean="0">
                <a:solidFill>
                  <a:schemeClr val="tx1"/>
                </a:solidFill>
                <a:latin typeface="Aharoni" panose="02010803020104030203" pitchFamily="2" charset="-79"/>
                <a:cs typeface="Aharoni" panose="02010803020104030203" pitchFamily="2" charset="-79"/>
              </a:rPr>
              <a:t>which  contain  the  </a:t>
            </a:r>
            <a:r>
              <a:rPr lang="en-US" sz="2800" dirty="0" smtClean="0">
                <a:solidFill>
                  <a:schemeClr val="tx1"/>
                </a:solidFill>
                <a:latin typeface="Algerian" panose="04020705040A02060702" pitchFamily="82" charset="0"/>
                <a:cs typeface="Aharoni" panose="02010803020104030203" pitchFamily="2" charset="-79"/>
              </a:rPr>
              <a:t>11</a:t>
            </a:r>
            <a:r>
              <a:rPr lang="el-GR" sz="2800" dirty="0" smtClean="0">
                <a:solidFill>
                  <a:schemeClr val="tx1"/>
                </a:solidFill>
                <a:latin typeface="Times New Roman" panose="02020603050405020304" pitchFamily="18" charset="0"/>
                <a:cs typeface="Times New Roman" panose="02020603050405020304" pitchFamily="18" charset="0"/>
              </a:rPr>
              <a:t>β</a:t>
            </a:r>
            <a:r>
              <a:rPr lang="en-US" sz="2800" dirty="0" smtClean="0">
                <a:solidFill>
                  <a:schemeClr val="tx1"/>
                </a:solidFill>
                <a:latin typeface="Aharoni" panose="02010803020104030203" pitchFamily="2" charset="-79"/>
                <a:cs typeface="Aharoni" panose="02010803020104030203" pitchFamily="2" charset="-79"/>
              </a:rPr>
              <a:t>-</a:t>
            </a:r>
            <a:r>
              <a:rPr lang="en-US" sz="2800" dirty="0" err="1" smtClean="0">
                <a:solidFill>
                  <a:schemeClr val="tx1"/>
                </a:solidFill>
                <a:latin typeface="Aharoni" panose="02010803020104030203" pitchFamily="2" charset="-79"/>
                <a:cs typeface="Aharoni" panose="02010803020104030203" pitchFamily="2" charset="-79"/>
              </a:rPr>
              <a:t>hydroxysteroid</a:t>
            </a:r>
            <a:r>
              <a:rPr lang="en-US" sz="2800" dirty="0" smtClean="0">
                <a:solidFill>
                  <a:schemeClr val="tx1"/>
                </a:solidFill>
                <a:latin typeface="Aharoni" panose="02010803020104030203" pitchFamily="2" charset="-79"/>
                <a:cs typeface="Aharoni" panose="02010803020104030203" pitchFamily="2" charset="-79"/>
              </a:rPr>
              <a:t> </a:t>
            </a:r>
            <a:r>
              <a:rPr lang="en-US" sz="2800" dirty="0">
                <a:solidFill>
                  <a:schemeClr val="tx1"/>
                </a:solidFill>
                <a:latin typeface="Aharoni" panose="02010803020104030203" pitchFamily="2" charset="-79"/>
                <a:cs typeface="Aharoni" panose="02010803020104030203" pitchFamily="2" charset="-79"/>
              </a:rPr>
              <a:t>dehydrogenase type </a:t>
            </a:r>
            <a:r>
              <a:rPr lang="en-US" sz="2800" dirty="0" smtClean="0">
                <a:solidFill>
                  <a:schemeClr val="tx1"/>
                </a:solidFill>
                <a:latin typeface="Algerian" panose="04020705040A02060702" pitchFamily="82" charset="0"/>
                <a:cs typeface="Aharoni" panose="02010803020104030203" pitchFamily="2" charset="-79"/>
              </a:rPr>
              <a:t>2</a:t>
            </a:r>
            <a:r>
              <a:rPr lang="en-US" sz="2800" dirty="0" smtClean="0">
                <a:solidFill>
                  <a:schemeClr val="tx1"/>
                </a:solidFill>
                <a:latin typeface="Aharoni" panose="02010803020104030203" pitchFamily="2" charset="-79"/>
                <a:cs typeface="Aharoni" panose="02010803020104030203" pitchFamily="2" charset="-79"/>
              </a:rPr>
              <a:t> inhibitor </a:t>
            </a:r>
            <a:r>
              <a:rPr lang="en-US" sz="2800" dirty="0" err="1">
                <a:solidFill>
                  <a:srgbClr val="FFFF00"/>
                </a:solidFill>
                <a:latin typeface="Aharoni" panose="02010803020104030203" pitchFamily="2" charset="-79"/>
                <a:cs typeface="Aharoni" panose="02010803020104030203" pitchFamily="2" charset="-79"/>
              </a:rPr>
              <a:t>glycyrrhizic</a:t>
            </a:r>
            <a:r>
              <a:rPr lang="en-US" sz="2800" dirty="0">
                <a:solidFill>
                  <a:srgbClr val="FFFF00"/>
                </a:solidFill>
                <a:latin typeface="Aharoni" panose="02010803020104030203" pitchFamily="2" charset="-79"/>
                <a:cs typeface="Aharoni" panose="02010803020104030203" pitchFamily="2" charset="-79"/>
              </a:rPr>
              <a:t> acid)</a:t>
            </a:r>
            <a:r>
              <a:rPr lang="en-US" sz="2800" dirty="0">
                <a:solidFill>
                  <a:schemeClr val="tx1"/>
                </a:solidFill>
                <a:latin typeface="Aharoni" panose="02010803020104030203" pitchFamily="2" charset="-79"/>
                <a:cs typeface="Aharoni" panose="02010803020104030203" pitchFamily="2" charset="-79"/>
              </a:rPr>
              <a:t> may have a falsely </a:t>
            </a:r>
            <a:r>
              <a:rPr lang="en-US" sz="2800" dirty="0" smtClean="0">
                <a:solidFill>
                  <a:schemeClr val="tx1"/>
                </a:solidFill>
                <a:latin typeface="Aharoni" panose="02010803020104030203" pitchFamily="2" charset="-79"/>
                <a:cs typeface="Aharoni" panose="02010803020104030203" pitchFamily="2" charset="-79"/>
              </a:rPr>
              <a:t>elevated late-night </a:t>
            </a:r>
            <a:r>
              <a:rPr lang="en-US" sz="2800" dirty="0">
                <a:solidFill>
                  <a:schemeClr val="tx1"/>
                </a:solidFill>
                <a:latin typeface="Aharoni" panose="02010803020104030203" pitchFamily="2" charset="-79"/>
                <a:cs typeface="Aharoni" panose="02010803020104030203" pitchFamily="2" charset="-79"/>
              </a:rPr>
              <a:t>salivary cortisol.</a:t>
            </a:r>
          </a:p>
        </p:txBody>
      </p:sp>
    </p:spTree>
    <p:extLst>
      <p:ext uri="{BB962C8B-B14F-4D97-AF65-F5344CB8AC3E}">
        <p14:creationId xmlns:p14="http://schemas.microsoft.com/office/powerpoint/2010/main" val="27853211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328" y="5350933"/>
            <a:ext cx="10589377" cy="1507067"/>
          </a:xfrm>
        </p:spPr>
        <p:txBody>
          <a:bodyPr>
            <a:noAutofit/>
          </a:bodyPr>
          <a:lstStyle/>
          <a:p>
            <a:r>
              <a:rPr lang="en-US" sz="2000" b="1" dirty="0" err="1">
                <a:solidFill>
                  <a:srgbClr val="FFFF00"/>
                </a:solidFill>
              </a:rPr>
              <a:t>Badrick</a:t>
            </a:r>
            <a:r>
              <a:rPr lang="en-US" sz="2000" b="1" dirty="0">
                <a:solidFill>
                  <a:srgbClr val="FFFF00"/>
                </a:solidFill>
              </a:rPr>
              <a:t> E, </a:t>
            </a:r>
            <a:r>
              <a:rPr lang="en-US" sz="2000" b="1" dirty="0" err="1">
                <a:solidFill>
                  <a:srgbClr val="FFFF00"/>
                </a:solidFill>
              </a:rPr>
              <a:t>Kirschbaum</a:t>
            </a:r>
            <a:r>
              <a:rPr lang="en-US" sz="2000" b="1" dirty="0">
                <a:solidFill>
                  <a:srgbClr val="FFFF00"/>
                </a:solidFill>
              </a:rPr>
              <a:t> C, </a:t>
            </a:r>
            <a:r>
              <a:rPr lang="en-US" sz="2000" b="1" dirty="0" err="1">
                <a:solidFill>
                  <a:srgbClr val="FFFF00"/>
                </a:solidFill>
              </a:rPr>
              <a:t>Kumari</a:t>
            </a:r>
            <a:r>
              <a:rPr lang="en-US" sz="2000" b="1" dirty="0">
                <a:solidFill>
                  <a:srgbClr val="FFFF00"/>
                </a:solidFill>
              </a:rPr>
              <a:t> M </a:t>
            </a:r>
            <a:r>
              <a:rPr lang="en-US" sz="2000" dirty="0">
                <a:solidFill>
                  <a:srgbClr val="FFFF00"/>
                </a:solidFill>
              </a:rPr>
              <a:t>2007 </a:t>
            </a:r>
            <a:r>
              <a:rPr lang="en-US" sz="2000" dirty="0" smtClean="0">
                <a:solidFill>
                  <a:srgbClr val="FFFF00"/>
                </a:solidFill>
              </a:rPr>
              <a:t>The relationship </a:t>
            </a:r>
            <a:r>
              <a:rPr lang="en-US" sz="2000" dirty="0">
                <a:solidFill>
                  <a:srgbClr val="FFFF00"/>
                </a:solidFill>
              </a:rPr>
              <a:t>between smoking status and cortisol </a:t>
            </a:r>
            <a:r>
              <a:rPr lang="en-US" sz="2000" dirty="0" smtClean="0">
                <a:solidFill>
                  <a:srgbClr val="FFFF00"/>
                </a:solidFill>
              </a:rPr>
              <a:t>secretion.  </a:t>
            </a:r>
            <a:r>
              <a:rPr lang="it-IT" sz="2000" dirty="0" smtClean="0">
                <a:solidFill>
                  <a:srgbClr val="FFFF00"/>
                </a:solidFill>
              </a:rPr>
              <a:t>J </a:t>
            </a:r>
            <a:r>
              <a:rPr lang="it-IT" sz="2000" dirty="0">
                <a:solidFill>
                  <a:srgbClr val="FFFF00"/>
                </a:solidFill>
              </a:rPr>
              <a:t>Clin Endocrinol Metab 92:819–824</a:t>
            </a:r>
            <a:endParaRPr lang="en-US" sz="2000" dirty="0">
              <a:solidFill>
                <a:srgbClr val="FFFF00"/>
              </a:solidFill>
            </a:endParaRPr>
          </a:p>
        </p:txBody>
      </p:sp>
      <p:sp>
        <p:nvSpPr>
          <p:cNvPr id="3" name="Content Placeholder 2"/>
          <p:cNvSpPr>
            <a:spLocks noGrp="1"/>
          </p:cNvSpPr>
          <p:nvPr>
            <p:ph idx="1"/>
          </p:nvPr>
        </p:nvSpPr>
        <p:spPr>
          <a:xfrm>
            <a:off x="684212" y="685800"/>
            <a:ext cx="10396872" cy="3615267"/>
          </a:xfrm>
        </p:spPr>
        <p:txBody>
          <a:bodyPr/>
          <a:lstStyle/>
          <a:p>
            <a:r>
              <a:rPr lang="en-US" sz="2400" dirty="0">
                <a:solidFill>
                  <a:schemeClr val="tx1"/>
                </a:solidFill>
                <a:latin typeface="Arial Rounded MT Bold" panose="020F0704030504030204" pitchFamily="34" charset="0"/>
              </a:rPr>
              <a:t>Patients who </a:t>
            </a:r>
            <a:r>
              <a:rPr lang="en-US" sz="2400" dirty="0" smtClean="0">
                <a:solidFill>
                  <a:schemeClr val="tx1"/>
                </a:solidFill>
                <a:latin typeface="Arial Rounded MT Bold" panose="020F0704030504030204" pitchFamily="34" charset="0"/>
              </a:rPr>
              <a:t>smoke cigarettes </a:t>
            </a:r>
            <a:r>
              <a:rPr lang="en-US" sz="2400" dirty="0">
                <a:solidFill>
                  <a:schemeClr val="tx1"/>
                </a:solidFill>
                <a:latin typeface="Arial Rounded MT Bold" panose="020F0704030504030204" pitchFamily="34" charset="0"/>
              </a:rPr>
              <a:t>also have been shown to have higher </a:t>
            </a:r>
            <a:r>
              <a:rPr lang="en-US" sz="2400" dirty="0" smtClean="0">
                <a:solidFill>
                  <a:schemeClr val="tx1"/>
                </a:solidFill>
                <a:latin typeface="Arial Rounded MT Bold" panose="020F0704030504030204" pitchFamily="34" charset="0"/>
              </a:rPr>
              <a:t>late night  salivary </a:t>
            </a:r>
            <a:r>
              <a:rPr lang="en-US" sz="2400" dirty="0">
                <a:solidFill>
                  <a:schemeClr val="tx1"/>
                </a:solidFill>
                <a:latin typeface="Arial Rounded MT Bold" panose="020F0704030504030204" pitchFamily="34" charset="0"/>
              </a:rPr>
              <a:t>cortisol measurements than </a:t>
            </a:r>
            <a:r>
              <a:rPr lang="en-US" sz="2400" dirty="0" smtClean="0">
                <a:solidFill>
                  <a:schemeClr val="tx1"/>
                </a:solidFill>
                <a:latin typeface="Arial Rounded MT Bold" panose="020F0704030504030204" pitchFamily="34" charset="0"/>
              </a:rPr>
              <a:t>do nonsmokers </a:t>
            </a:r>
            <a:r>
              <a:rPr lang="en-US" dirty="0" smtClean="0"/>
              <a:t>. </a:t>
            </a:r>
          </a:p>
          <a:p>
            <a:pPr marL="0" indent="0">
              <a:buNone/>
            </a:pPr>
            <a:endParaRPr lang="en-US" dirty="0" smtClean="0"/>
          </a:p>
          <a:p>
            <a:r>
              <a:rPr lang="en-US" sz="2400" dirty="0" smtClean="0">
                <a:solidFill>
                  <a:schemeClr val="bg1"/>
                </a:solidFill>
                <a:latin typeface="Arial Rounded MT Bold" panose="020F0704030504030204" pitchFamily="34" charset="0"/>
              </a:rPr>
              <a:t>Although </a:t>
            </a:r>
            <a:r>
              <a:rPr lang="en-US" sz="2400" dirty="0">
                <a:solidFill>
                  <a:schemeClr val="bg1"/>
                </a:solidFill>
                <a:latin typeface="Arial Rounded MT Bold" panose="020F0704030504030204" pitchFamily="34" charset="0"/>
              </a:rPr>
              <a:t>the duration of this </a:t>
            </a:r>
            <a:r>
              <a:rPr lang="en-US" sz="2400" dirty="0" smtClean="0">
                <a:solidFill>
                  <a:schemeClr val="bg1"/>
                </a:solidFill>
                <a:latin typeface="Arial Rounded MT Bold" panose="020F0704030504030204" pitchFamily="34" charset="0"/>
              </a:rPr>
              <a:t>effect is </a:t>
            </a:r>
            <a:r>
              <a:rPr lang="en-US" sz="2400" dirty="0">
                <a:solidFill>
                  <a:schemeClr val="bg1"/>
                </a:solidFill>
                <a:latin typeface="Arial Rounded MT Bold" panose="020F0704030504030204" pitchFamily="34" charset="0"/>
              </a:rPr>
              <a:t>not known, it seems prudent to avoid </a:t>
            </a:r>
            <a:r>
              <a:rPr lang="en-US" sz="2400" dirty="0" smtClean="0">
                <a:solidFill>
                  <a:schemeClr val="bg1"/>
                </a:solidFill>
                <a:latin typeface="Arial Rounded MT Bold" panose="020F0704030504030204" pitchFamily="34" charset="0"/>
              </a:rPr>
              <a:t>cigarette smoking </a:t>
            </a:r>
            <a:r>
              <a:rPr lang="en-US" sz="2400" dirty="0">
                <a:solidFill>
                  <a:schemeClr val="bg1"/>
                </a:solidFill>
                <a:latin typeface="Arial Rounded MT Bold" panose="020F0704030504030204" pitchFamily="34" charset="0"/>
              </a:rPr>
              <a:t>on the day of collection.</a:t>
            </a:r>
          </a:p>
        </p:txBody>
      </p:sp>
    </p:spTree>
    <p:extLst>
      <p:ext uri="{BB962C8B-B14F-4D97-AF65-F5344CB8AC3E}">
        <p14:creationId xmlns:p14="http://schemas.microsoft.com/office/powerpoint/2010/main" val="22354637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1" y="120316"/>
            <a:ext cx="10601409" cy="5847347"/>
          </a:xfrm>
        </p:spPr>
        <p:txBody>
          <a:bodyPr>
            <a:normAutofit/>
          </a:bodyPr>
          <a:lstStyle/>
          <a:p>
            <a:r>
              <a:rPr lang="en-US" sz="2400" dirty="0" smtClean="0">
                <a:solidFill>
                  <a:schemeClr val="tx1"/>
                </a:solidFill>
                <a:latin typeface="Arial Rounded MT Bold" panose="020F0704030504030204" pitchFamily="34" charset="0"/>
              </a:rPr>
              <a:t>Direct contamination </a:t>
            </a:r>
            <a:r>
              <a:rPr lang="en-US" sz="2400" dirty="0">
                <a:solidFill>
                  <a:schemeClr val="tx1"/>
                </a:solidFill>
                <a:latin typeface="Arial Rounded MT Bold" panose="020F0704030504030204" pitchFamily="34" charset="0"/>
              </a:rPr>
              <a:t>of the </a:t>
            </a:r>
            <a:r>
              <a:rPr lang="en-US" sz="2400" dirty="0" err="1">
                <a:solidFill>
                  <a:schemeClr val="tx1"/>
                </a:solidFill>
                <a:latin typeface="Arial Rounded MT Bold" panose="020F0704030504030204" pitchFamily="34" charset="0"/>
              </a:rPr>
              <a:t>salivette</a:t>
            </a:r>
            <a:r>
              <a:rPr lang="en-US" sz="2400" dirty="0">
                <a:solidFill>
                  <a:schemeClr val="tx1"/>
                </a:solidFill>
                <a:latin typeface="Arial Rounded MT Bold" panose="020F0704030504030204" pitchFamily="34" charset="0"/>
              </a:rPr>
              <a:t> by </a:t>
            </a:r>
            <a:r>
              <a:rPr lang="en-US" sz="2400" dirty="0" smtClean="0">
                <a:solidFill>
                  <a:schemeClr val="tx1"/>
                </a:solidFill>
                <a:latin typeface="Arial Rounded MT Bold" panose="020F0704030504030204" pitchFamily="34" charset="0"/>
              </a:rPr>
              <a:t>steroid-containing lotion </a:t>
            </a:r>
            <a:r>
              <a:rPr lang="en-US" sz="2400" dirty="0">
                <a:solidFill>
                  <a:schemeClr val="tx1"/>
                </a:solidFill>
                <a:latin typeface="Arial Rounded MT Bold" panose="020F0704030504030204" pitchFamily="34" charset="0"/>
              </a:rPr>
              <a:t>or oral gels also may result in </a:t>
            </a:r>
            <a:r>
              <a:rPr lang="en-US" sz="2400" dirty="0" smtClean="0">
                <a:solidFill>
                  <a:schemeClr val="tx1"/>
                </a:solidFill>
                <a:latin typeface="Arial Rounded MT Bold" panose="020F0704030504030204" pitchFamily="34" charset="0"/>
              </a:rPr>
              <a:t>false-positive results.</a:t>
            </a:r>
          </a:p>
          <a:p>
            <a:pPr marL="0" indent="0">
              <a:buNone/>
            </a:pPr>
            <a:endParaRPr lang="en-US" sz="2400" dirty="0" smtClean="0">
              <a:solidFill>
                <a:schemeClr val="tx1"/>
              </a:solidFill>
              <a:latin typeface="Arial Rounded MT Bold" panose="020F0704030504030204" pitchFamily="34" charset="0"/>
            </a:endParaRPr>
          </a:p>
          <a:p>
            <a:pPr marL="0" indent="0">
              <a:buNone/>
            </a:pPr>
            <a:endParaRPr lang="en-US" sz="2400" dirty="0" smtClean="0">
              <a:solidFill>
                <a:schemeClr val="tx1"/>
              </a:solidFill>
              <a:latin typeface="Arial Rounded MT Bold" panose="020F0704030504030204" pitchFamily="34" charset="0"/>
            </a:endParaRPr>
          </a:p>
          <a:p>
            <a:r>
              <a:rPr lang="en-US" sz="2400" dirty="0" smtClean="0">
                <a:solidFill>
                  <a:schemeClr val="bg1"/>
                </a:solidFill>
              </a:rPr>
              <a:t> </a:t>
            </a:r>
            <a:r>
              <a:rPr lang="en-US" sz="2400" dirty="0">
                <a:solidFill>
                  <a:schemeClr val="bg1"/>
                </a:solidFill>
              </a:rPr>
              <a:t>Because the test assumes a nadir of cortisol </a:t>
            </a:r>
            <a:r>
              <a:rPr lang="en-US" sz="2400" dirty="0" smtClean="0">
                <a:solidFill>
                  <a:schemeClr val="bg1"/>
                </a:solidFill>
              </a:rPr>
              <a:t>in the </a:t>
            </a:r>
            <a:r>
              <a:rPr lang="en-US" sz="2400" dirty="0">
                <a:solidFill>
                  <a:schemeClr val="bg1"/>
                </a:solidFill>
              </a:rPr>
              <a:t>late evening, it may not be appropriate for </a:t>
            </a:r>
            <a:r>
              <a:rPr lang="en-US" sz="2400" b="1" i="1" u="sng" dirty="0" smtClean="0">
                <a:solidFill>
                  <a:srgbClr val="FFFF00"/>
                </a:solidFill>
              </a:rPr>
              <a:t>shift workers </a:t>
            </a:r>
            <a:r>
              <a:rPr lang="en-US" sz="2400" dirty="0">
                <a:solidFill>
                  <a:schemeClr val="bg1"/>
                </a:solidFill>
              </a:rPr>
              <a:t>or those with variable bedtimes, and </a:t>
            </a:r>
            <a:r>
              <a:rPr lang="en-US" sz="2400" dirty="0" smtClean="0">
                <a:solidFill>
                  <a:schemeClr val="bg1"/>
                </a:solidFill>
              </a:rPr>
              <a:t>the timing </a:t>
            </a:r>
            <a:r>
              <a:rPr lang="en-US" sz="2400" dirty="0">
                <a:solidFill>
                  <a:schemeClr val="bg1"/>
                </a:solidFill>
              </a:rPr>
              <a:t>of the collection should be adjusted to the </a:t>
            </a:r>
            <a:r>
              <a:rPr lang="en-US" sz="2400" dirty="0" smtClean="0">
                <a:solidFill>
                  <a:schemeClr val="bg1"/>
                </a:solidFill>
              </a:rPr>
              <a:t>time of </a:t>
            </a:r>
            <a:r>
              <a:rPr lang="en-US" sz="2400" dirty="0">
                <a:solidFill>
                  <a:schemeClr val="bg1"/>
                </a:solidFill>
              </a:rPr>
              <a:t>sleeping for those with bedtimes consistently </a:t>
            </a:r>
            <a:r>
              <a:rPr lang="en-US" sz="2400" dirty="0" smtClean="0">
                <a:solidFill>
                  <a:schemeClr val="bg1"/>
                </a:solidFill>
              </a:rPr>
              <a:t>long after </a:t>
            </a:r>
            <a:r>
              <a:rPr lang="en-US" sz="2400" dirty="0">
                <a:solidFill>
                  <a:schemeClr val="bg1"/>
                </a:solidFill>
              </a:rPr>
              <a:t>midnight.</a:t>
            </a:r>
          </a:p>
        </p:txBody>
      </p:sp>
    </p:spTree>
    <p:extLst>
      <p:ext uri="{BB962C8B-B14F-4D97-AF65-F5344CB8AC3E}">
        <p14:creationId xmlns:p14="http://schemas.microsoft.com/office/powerpoint/2010/main" val="5224492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453" y="5076880"/>
            <a:ext cx="10336714" cy="1507067"/>
          </a:xfrm>
        </p:spPr>
        <p:txBody>
          <a:bodyPr>
            <a:noAutofit/>
          </a:bodyPr>
          <a:lstStyle/>
          <a:p>
            <a:r>
              <a:rPr lang="de-DE" sz="2000" b="1" dirty="0">
                <a:solidFill>
                  <a:srgbClr val="FFFF00"/>
                </a:solidFill>
              </a:rPr>
              <a:t>Kivlighan KT, Granger DA, Schwartz EB, Nelson </a:t>
            </a:r>
            <a:r>
              <a:rPr lang="de-DE" sz="2000" b="1" dirty="0" smtClean="0">
                <a:solidFill>
                  <a:srgbClr val="FFFF00"/>
                </a:solidFill>
              </a:rPr>
              <a:t>V,</a:t>
            </a:r>
            <a:r>
              <a:rPr lang="en-US" sz="2000" b="1" dirty="0" smtClean="0">
                <a:solidFill>
                  <a:srgbClr val="FFFF00"/>
                </a:solidFill>
              </a:rPr>
              <a:t>Curran </a:t>
            </a:r>
            <a:r>
              <a:rPr lang="en-US" sz="2000" b="1" dirty="0">
                <a:solidFill>
                  <a:srgbClr val="FFFF00"/>
                </a:solidFill>
              </a:rPr>
              <a:t>M, </a:t>
            </a:r>
            <a:r>
              <a:rPr lang="en-US" sz="2000" b="1" dirty="0" err="1">
                <a:solidFill>
                  <a:srgbClr val="FFFF00"/>
                </a:solidFill>
              </a:rPr>
              <a:t>Shirtcliff</a:t>
            </a:r>
            <a:r>
              <a:rPr lang="en-US" sz="2000" b="1" dirty="0">
                <a:solidFill>
                  <a:srgbClr val="FFFF00"/>
                </a:solidFill>
              </a:rPr>
              <a:t> EA </a:t>
            </a:r>
            <a:r>
              <a:rPr lang="en-US" sz="2000" dirty="0">
                <a:solidFill>
                  <a:srgbClr val="FFFF00"/>
                </a:solidFill>
              </a:rPr>
              <a:t>2004 Quantifying blood </a:t>
            </a:r>
            <a:r>
              <a:rPr lang="en-US" sz="2000" dirty="0" smtClean="0">
                <a:solidFill>
                  <a:srgbClr val="FFFF00"/>
                </a:solidFill>
              </a:rPr>
              <a:t>leakage  into </a:t>
            </a:r>
            <a:r>
              <a:rPr lang="en-US" sz="2000" dirty="0">
                <a:solidFill>
                  <a:srgbClr val="FFFF00"/>
                </a:solidFill>
              </a:rPr>
              <a:t>the oral mucosa and its effects on the measurement </a:t>
            </a:r>
            <a:r>
              <a:rPr lang="en-US" sz="2000" dirty="0" smtClean="0">
                <a:solidFill>
                  <a:srgbClr val="FFFF00"/>
                </a:solidFill>
              </a:rPr>
              <a:t>of </a:t>
            </a:r>
            <a:r>
              <a:rPr lang="it-IT" sz="2000" dirty="0" smtClean="0">
                <a:solidFill>
                  <a:srgbClr val="FFFF00"/>
                </a:solidFill>
              </a:rPr>
              <a:t>cortisol</a:t>
            </a:r>
            <a:r>
              <a:rPr lang="it-IT" sz="2000" dirty="0">
                <a:solidFill>
                  <a:srgbClr val="FFFF00"/>
                </a:solidFill>
              </a:rPr>
              <a:t>, dehydroepiandrosterone, and </a:t>
            </a:r>
            <a:r>
              <a:rPr lang="it-IT" sz="2000" dirty="0" smtClean="0">
                <a:solidFill>
                  <a:srgbClr val="FFFF00"/>
                </a:solidFill>
              </a:rPr>
              <a:t> testosterone in </a:t>
            </a:r>
            <a:r>
              <a:rPr lang="en-US" sz="2000" dirty="0" smtClean="0">
                <a:solidFill>
                  <a:srgbClr val="FFFF00"/>
                </a:solidFill>
              </a:rPr>
              <a:t>saliva</a:t>
            </a:r>
            <a:r>
              <a:rPr lang="en-US" sz="2000" dirty="0">
                <a:solidFill>
                  <a:srgbClr val="FFFF00"/>
                </a:solidFill>
              </a:rPr>
              <a:t>. </a:t>
            </a:r>
            <a:r>
              <a:rPr lang="en-US" sz="2000" dirty="0" err="1">
                <a:solidFill>
                  <a:srgbClr val="FFFF00"/>
                </a:solidFill>
              </a:rPr>
              <a:t>Horm</a:t>
            </a:r>
            <a:r>
              <a:rPr lang="en-US" sz="2000" dirty="0">
                <a:solidFill>
                  <a:srgbClr val="FFFF00"/>
                </a:solidFill>
              </a:rPr>
              <a:t> </a:t>
            </a:r>
            <a:r>
              <a:rPr lang="en-US" sz="2000" dirty="0" err="1">
                <a:solidFill>
                  <a:srgbClr val="FFFF00"/>
                </a:solidFill>
              </a:rPr>
              <a:t>Behav</a:t>
            </a:r>
            <a:r>
              <a:rPr lang="en-US" sz="2000" dirty="0">
                <a:solidFill>
                  <a:srgbClr val="FFFF00"/>
                </a:solidFill>
              </a:rPr>
              <a:t> 46:39–46</a:t>
            </a:r>
          </a:p>
        </p:txBody>
      </p:sp>
      <p:sp>
        <p:nvSpPr>
          <p:cNvPr id="3" name="Content Placeholder 2"/>
          <p:cNvSpPr>
            <a:spLocks noGrp="1"/>
          </p:cNvSpPr>
          <p:nvPr>
            <p:ph idx="1"/>
          </p:nvPr>
        </p:nvSpPr>
        <p:spPr>
          <a:xfrm>
            <a:off x="553453" y="576033"/>
            <a:ext cx="10696073" cy="3851587"/>
          </a:xfrm>
        </p:spPr>
        <p:txBody>
          <a:bodyPr>
            <a:normAutofit/>
          </a:bodyPr>
          <a:lstStyle/>
          <a:p>
            <a:r>
              <a:rPr lang="en-US" sz="2800" dirty="0">
                <a:solidFill>
                  <a:schemeClr val="tx1"/>
                </a:solidFill>
                <a:latin typeface="Arial Rounded MT Bold" panose="020F0704030504030204" pitchFamily="34" charset="0"/>
              </a:rPr>
              <a:t>Theoretically, contamination with blood </a:t>
            </a:r>
            <a:r>
              <a:rPr lang="en-US" sz="2800" dirty="0" smtClean="0">
                <a:solidFill>
                  <a:schemeClr val="tx1"/>
                </a:solidFill>
                <a:latin typeface="Arial Rounded MT Bold" panose="020F0704030504030204" pitchFamily="34" charset="0"/>
              </a:rPr>
              <a:t>might  increase </a:t>
            </a:r>
            <a:r>
              <a:rPr lang="en-US" sz="2800" dirty="0">
                <a:solidFill>
                  <a:schemeClr val="tx1"/>
                </a:solidFill>
                <a:latin typeface="Arial Rounded MT Bold" panose="020F0704030504030204" pitchFamily="34" charset="0"/>
              </a:rPr>
              <a:t>salivary cortisol levels</a:t>
            </a:r>
            <a:r>
              <a:rPr lang="en-US" sz="2800" dirty="0" smtClean="0">
                <a:solidFill>
                  <a:schemeClr val="tx1"/>
                </a:solidFill>
                <a:latin typeface="Arial Rounded MT Bold" panose="020F0704030504030204" pitchFamily="34" charset="0"/>
              </a:rPr>
              <a:t>.</a:t>
            </a:r>
          </a:p>
          <a:p>
            <a:r>
              <a:rPr lang="en-US" sz="2800" dirty="0" smtClean="0">
                <a:solidFill>
                  <a:schemeClr val="tx1"/>
                </a:solidFill>
                <a:latin typeface="Arial Rounded MT Bold" panose="020F0704030504030204" pitchFamily="34" charset="0"/>
              </a:rPr>
              <a:t> </a:t>
            </a:r>
            <a:r>
              <a:rPr lang="en-US" sz="2800" dirty="0">
                <a:solidFill>
                  <a:schemeClr val="tx1"/>
                </a:solidFill>
                <a:latin typeface="Arial Rounded MT Bold" panose="020F0704030504030204" pitchFamily="34" charset="0"/>
              </a:rPr>
              <a:t>Although </a:t>
            </a:r>
            <a:r>
              <a:rPr lang="en-US" sz="2800" dirty="0" err="1" smtClean="0">
                <a:solidFill>
                  <a:schemeClr val="tx1"/>
                </a:solidFill>
                <a:latin typeface="Arial Rounded MT Bold" panose="020F0704030504030204" pitchFamily="34" charset="0"/>
              </a:rPr>
              <a:t>Kivlighan</a:t>
            </a:r>
            <a:r>
              <a:rPr lang="en-US" sz="2800" dirty="0" smtClean="0">
                <a:solidFill>
                  <a:schemeClr val="tx1"/>
                </a:solidFill>
                <a:latin typeface="Arial Rounded MT Bold" panose="020F0704030504030204" pitchFamily="34" charset="0"/>
              </a:rPr>
              <a:t> e</a:t>
            </a:r>
            <a:r>
              <a:rPr lang="en-US" sz="2800" i="1" dirty="0" smtClean="0">
                <a:solidFill>
                  <a:schemeClr val="tx1"/>
                </a:solidFill>
                <a:latin typeface="Arial Rounded MT Bold" panose="020F0704030504030204" pitchFamily="34" charset="0"/>
              </a:rPr>
              <a:t>t </a:t>
            </a:r>
            <a:r>
              <a:rPr lang="en-US" sz="2800" i="1" dirty="0">
                <a:solidFill>
                  <a:schemeClr val="tx1"/>
                </a:solidFill>
                <a:latin typeface="Arial Rounded MT Bold" panose="020F0704030504030204" pitchFamily="34" charset="0"/>
              </a:rPr>
              <a:t>al. </a:t>
            </a:r>
            <a:r>
              <a:rPr lang="en-US" sz="2800" dirty="0" smtClean="0">
                <a:solidFill>
                  <a:schemeClr val="tx1"/>
                </a:solidFill>
                <a:latin typeface="Arial Rounded MT Bold" panose="020F0704030504030204" pitchFamily="34" charset="0"/>
              </a:rPr>
              <a:t> </a:t>
            </a:r>
            <a:r>
              <a:rPr lang="en-US" sz="2800" dirty="0">
                <a:solidFill>
                  <a:schemeClr val="tx1"/>
                </a:solidFill>
                <a:latin typeface="Arial Rounded MT Bold" panose="020F0704030504030204" pitchFamily="34" charset="0"/>
              </a:rPr>
              <a:t>reported that minor to moderate </a:t>
            </a:r>
            <a:r>
              <a:rPr lang="en-US" sz="2800" dirty="0" smtClean="0">
                <a:solidFill>
                  <a:schemeClr val="tx1"/>
                </a:solidFill>
                <a:latin typeface="Arial Rounded MT Bold" panose="020F0704030504030204" pitchFamily="34" charset="0"/>
              </a:rPr>
              <a:t>blood leakage </a:t>
            </a:r>
            <a:r>
              <a:rPr lang="en-US" sz="2800" dirty="0">
                <a:solidFill>
                  <a:schemeClr val="tx1"/>
                </a:solidFill>
                <a:latin typeface="Arial Rounded MT Bold" panose="020F0704030504030204" pitchFamily="34" charset="0"/>
              </a:rPr>
              <a:t>as a result of vigorous tooth brushing had </a:t>
            </a:r>
            <a:r>
              <a:rPr lang="en-US" sz="2800" dirty="0" smtClean="0">
                <a:solidFill>
                  <a:schemeClr val="tx1"/>
                </a:solidFill>
                <a:latin typeface="Arial Rounded MT Bold" panose="020F0704030504030204" pitchFamily="34" charset="0"/>
              </a:rPr>
              <a:t>no effect </a:t>
            </a:r>
            <a:r>
              <a:rPr lang="en-US" sz="2800" dirty="0">
                <a:solidFill>
                  <a:schemeClr val="tx1"/>
                </a:solidFill>
                <a:latin typeface="Arial Rounded MT Bold" panose="020F0704030504030204" pitchFamily="34" charset="0"/>
              </a:rPr>
              <a:t>on salivary cortisol values, the possible effect </a:t>
            </a:r>
            <a:r>
              <a:rPr lang="en-US" sz="2800" dirty="0" smtClean="0">
                <a:solidFill>
                  <a:schemeClr val="tx1"/>
                </a:solidFill>
                <a:latin typeface="Arial Rounded MT Bold" panose="020F0704030504030204" pitchFamily="34" charset="0"/>
              </a:rPr>
              <a:t>of gingivitis </a:t>
            </a:r>
            <a:r>
              <a:rPr lang="en-US" sz="2800" dirty="0">
                <a:solidFill>
                  <a:schemeClr val="tx1"/>
                </a:solidFill>
                <a:latin typeface="Arial Rounded MT Bold" panose="020F0704030504030204" pitchFamily="34" charset="0"/>
              </a:rPr>
              <a:t>or oral sores or injury is not known.</a:t>
            </a:r>
          </a:p>
        </p:txBody>
      </p:sp>
    </p:spTree>
    <p:extLst>
      <p:ext uri="{BB962C8B-B14F-4D97-AF65-F5344CB8AC3E}">
        <p14:creationId xmlns:p14="http://schemas.microsoft.com/office/powerpoint/2010/main" val="36808247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1" y="985520"/>
            <a:ext cx="11507789" cy="2281600"/>
          </a:xfrm>
        </p:spPr>
        <p:txBody>
          <a:bodyPr>
            <a:normAutofit/>
          </a:bodyPr>
          <a:lstStyle/>
          <a:p>
            <a:pPr algn="ctr"/>
            <a:r>
              <a:rPr lang="en-US" sz="4400" dirty="0" smtClean="0">
                <a:latin typeface="Algerian" panose="04020705040A02060702" pitchFamily="82" charset="0"/>
              </a:rPr>
              <a:t>Urinary    Free   </a:t>
            </a:r>
            <a:r>
              <a:rPr lang="en-US" sz="4400" dirty="0">
                <a:latin typeface="Algerian" panose="04020705040A02060702" pitchFamily="82" charset="0"/>
              </a:rPr>
              <a:t>Cortisol </a:t>
            </a:r>
            <a:r>
              <a:rPr lang="en-US" sz="4400" dirty="0" smtClean="0">
                <a:latin typeface="Algerian" panose="04020705040A02060702" pitchFamily="82" charset="0"/>
              </a:rPr>
              <a:t> Excretion</a:t>
            </a:r>
            <a:endParaRPr lang="en-US" sz="4400" dirty="0">
              <a:latin typeface="Algerian" panose="04020705040A02060702" pitchFamily="82" charset="0"/>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737217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332" y="5350933"/>
            <a:ext cx="8534400" cy="1507067"/>
          </a:xfrm>
        </p:spPr>
        <p:txBody>
          <a:bodyPr>
            <a:noAutofit/>
          </a:bodyPr>
          <a:lstStyle/>
          <a:p>
            <a:pPr algn="ctr"/>
            <a:r>
              <a:rPr lang="en-US" sz="11500" dirty="0" smtClean="0">
                <a:solidFill>
                  <a:srgbClr val="FFC000"/>
                </a:solidFill>
                <a:latin typeface="Algerian" panose="04020705040A02060702" pitchFamily="82" charset="0"/>
              </a:rPr>
              <a:t>U.F.C</a:t>
            </a:r>
            <a:endParaRPr lang="en-US" sz="11500" dirty="0">
              <a:solidFill>
                <a:srgbClr val="FFC000"/>
              </a:solidFill>
              <a:latin typeface="Algerian" panose="04020705040A02060702" pitchFamily="82" charset="0"/>
            </a:endParaRPr>
          </a:p>
        </p:txBody>
      </p:sp>
      <p:sp>
        <p:nvSpPr>
          <p:cNvPr id="3" name="Content Placeholder 2"/>
          <p:cNvSpPr>
            <a:spLocks noGrp="1"/>
          </p:cNvSpPr>
          <p:nvPr>
            <p:ph idx="1"/>
          </p:nvPr>
        </p:nvSpPr>
        <p:spPr>
          <a:xfrm>
            <a:off x="228600" y="-182880"/>
            <a:ext cx="11765280" cy="4483947"/>
          </a:xfrm>
        </p:spPr>
        <p:txBody>
          <a:bodyPr>
            <a:noAutofit/>
          </a:bodyPr>
          <a:lstStyle/>
          <a:p>
            <a:r>
              <a:rPr lang="en-US" sz="2800" dirty="0">
                <a:latin typeface="Arial Rounded MT Bold" panose="020F0704030504030204" pitchFamily="34" charset="0"/>
              </a:rPr>
              <a:t>Normal values depend on the assay used and tend to </a:t>
            </a:r>
            <a:r>
              <a:rPr lang="en-US" sz="2800" dirty="0" smtClean="0">
                <a:latin typeface="Arial Rounded MT Bold" panose="020F0704030504030204" pitchFamily="34" charset="0"/>
              </a:rPr>
              <a:t>be lower </a:t>
            </a:r>
            <a:r>
              <a:rPr lang="en-US" sz="2800" dirty="0">
                <a:latin typeface="Arial Rounded MT Bold" panose="020F0704030504030204" pitchFamily="34" charset="0"/>
              </a:rPr>
              <a:t>when analyzed </a:t>
            </a:r>
            <a:r>
              <a:rPr lang="en-US" sz="2800" dirty="0" smtClean="0">
                <a:latin typeface="Arial Rounded MT Bold" panose="020F0704030504030204" pitchFamily="34" charset="0"/>
              </a:rPr>
              <a:t>by  </a:t>
            </a:r>
            <a:r>
              <a:rPr lang="en-US" sz="2800" u="sng" dirty="0">
                <a:solidFill>
                  <a:schemeClr val="tx1"/>
                </a:solidFill>
                <a:latin typeface="Arial Rounded MT Bold" panose="020F0704030504030204" pitchFamily="34" charset="0"/>
              </a:rPr>
              <a:t>liquid chromatography </a:t>
            </a:r>
            <a:r>
              <a:rPr lang="en-US" sz="2800" dirty="0" smtClean="0">
                <a:latin typeface="Arial Rounded MT Bold" panose="020F0704030504030204" pitchFamily="34" charset="0"/>
              </a:rPr>
              <a:t>and </a:t>
            </a:r>
            <a:r>
              <a:rPr lang="en-US" sz="2800" u="sng" dirty="0" smtClean="0">
                <a:solidFill>
                  <a:schemeClr val="tx1"/>
                </a:solidFill>
                <a:latin typeface="Arial Rounded MT Bold" panose="020F0704030504030204" pitchFamily="34" charset="0"/>
              </a:rPr>
              <a:t>tandem </a:t>
            </a:r>
            <a:r>
              <a:rPr lang="en-US" sz="2800" u="sng" dirty="0">
                <a:solidFill>
                  <a:schemeClr val="tx1"/>
                </a:solidFill>
                <a:latin typeface="Arial Rounded MT Bold" panose="020F0704030504030204" pitchFamily="34" charset="0"/>
              </a:rPr>
              <a:t>mass spectrometry. </a:t>
            </a:r>
            <a:endParaRPr lang="en-US" sz="2800" u="sng" dirty="0" smtClean="0">
              <a:solidFill>
                <a:schemeClr val="tx1"/>
              </a:solidFill>
              <a:latin typeface="Arial Rounded MT Bold" panose="020F0704030504030204" pitchFamily="34" charset="0"/>
            </a:endParaRPr>
          </a:p>
          <a:p>
            <a:pPr marL="0" indent="0">
              <a:buNone/>
            </a:pPr>
            <a:endParaRPr lang="en-US" sz="2800" dirty="0" smtClean="0">
              <a:latin typeface="Arial Rounded MT Bold" panose="020F0704030504030204" pitchFamily="34" charset="0"/>
            </a:endParaRPr>
          </a:p>
          <a:p>
            <a:r>
              <a:rPr lang="en-US" sz="2800" dirty="0" smtClean="0">
                <a:latin typeface="Arial Rounded MT Bold" panose="020F0704030504030204" pitchFamily="34" charset="0"/>
              </a:rPr>
              <a:t>Although </a:t>
            </a:r>
            <a:r>
              <a:rPr lang="en-US" sz="2800" dirty="0">
                <a:latin typeface="Arial Rounded MT Bold" panose="020F0704030504030204" pitchFamily="34" charset="0"/>
              </a:rPr>
              <a:t>in widespread </a:t>
            </a:r>
            <a:r>
              <a:rPr lang="en-US" sz="2800" dirty="0" err="1" smtClean="0">
                <a:latin typeface="Arial Rounded MT Bold" panose="020F0704030504030204" pitchFamily="34" charset="0"/>
              </a:rPr>
              <a:t>use,urinary</a:t>
            </a:r>
            <a:r>
              <a:rPr lang="en-US" sz="2800" dirty="0" smtClean="0">
                <a:latin typeface="Arial Rounded MT Bold" panose="020F0704030504030204" pitchFamily="34" charset="0"/>
              </a:rPr>
              <a:t> </a:t>
            </a:r>
            <a:r>
              <a:rPr lang="en-US" sz="2800" dirty="0">
                <a:latin typeface="Arial Rounded MT Bold" panose="020F0704030504030204" pitchFamily="34" charset="0"/>
              </a:rPr>
              <a:t>free cortisol is </a:t>
            </a:r>
            <a:r>
              <a:rPr lang="en-US" sz="2800" i="1" u="sng" dirty="0">
                <a:solidFill>
                  <a:schemeClr val="tx1"/>
                </a:solidFill>
                <a:latin typeface="Arial Rounded MT Bold" panose="020F0704030504030204" pitchFamily="34" charset="0"/>
              </a:rPr>
              <a:t>less sensitive </a:t>
            </a:r>
            <a:r>
              <a:rPr lang="en-US" sz="2800" dirty="0">
                <a:latin typeface="Arial Rounded MT Bold" panose="020F0704030504030204" pitchFamily="34" charset="0"/>
              </a:rPr>
              <a:t>that salivary </a:t>
            </a:r>
            <a:r>
              <a:rPr lang="en-US" sz="2800" dirty="0" smtClean="0">
                <a:latin typeface="Arial Rounded MT Bold" panose="020F0704030504030204" pitchFamily="34" charset="0"/>
              </a:rPr>
              <a:t>cortisol </a:t>
            </a:r>
            <a:r>
              <a:rPr lang="en-US" sz="2800" dirty="0">
                <a:latin typeface="Arial Rounded MT Bold" panose="020F0704030504030204" pitchFamily="34" charset="0"/>
              </a:rPr>
              <a:t>and dexamethasone suppression testing. </a:t>
            </a:r>
          </a:p>
        </p:txBody>
      </p:sp>
    </p:spTree>
    <p:extLst>
      <p:ext uri="{BB962C8B-B14F-4D97-AF65-F5344CB8AC3E}">
        <p14:creationId xmlns:p14="http://schemas.microsoft.com/office/powerpoint/2010/main" val="26025094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972" y="5020732"/>
            <a:ext cx="8534400" cy="1507067"/>
          </a:xfrm>
        </p:spPr>
        <p:txBody>
          <a:bodyPr>
            <a:noAutofit/>
          </a:bodyPr>
          <a:lstStyle/>
          <a:p>
            <a:pPr algn="ctr"/>
            <a:r>
              <a:rPr lang="en-US" sz="19900" dirty="0" err="1" smtClean="0">
                <a:solidFill>
                  <a:srgbClr val="FFFF00"/>
                </a:solidFill>
                <a:latin typeface="Algerian" panose="04020705040A02060702" pitchFamily="82" charset="0"/>
              </a:rPr>
              <a:t>U.f.c</a:t>
            </a:r>
            <a:endParaRPr lang="en-US" sz="19900" dirty="0">
              <a:solidFill>
                <a:srgbClr val="FFFF00"/>
              </a:solidFill>
              <a:latin typeface="Algerian" panose="04020705040A02060702" pitchFamily="82" charset="0"/>
            </a:endParaRPr>
          </a:p>
        </p:txBody>
      </p:sp>
      <p:sp>
        <p:nvSpPr>
          <p:cNvPr id="3" name="Content Placeholder 2"/>
          <p:cNvSpPr>
            <a:spLocks noGrp="1"/>
          </p:cNvSpPr>
          <p:nvPr>
            <p:ph idx="1"/>
          </p:nvPr>
        </p:nvSpPr>
        <p:spPr>
          <a:xfrm>
            <a:off x="381000" y="685800"/>
            <a:ext cx="11612880" cy="3615267"/>
          </a:xfrm>
        </p:spPr>
        <p:txBody>
          <a:bodyPr>
            <a:normAutofit/>
          </a:bodyPr>
          <a:lstStyle/>
          <a:p>
            <a:r>
              <a:rPr lang="en-US" sz="2800" dirty="0">
                <a:solidFill>
                  <a:schemeClr val="bg1"/>
                </a:solidFill>
                <a:latin typeface="Arial Rounded MT Bold" panose="020F0704030504030204" pitchFamily="34" charset="0"/>
              </a:rPr>
              <a:t>Patients </a:t>
            </a:r>
            <a:r>
              <a:rPr lang="en-US" sz="2800" dirty="0" smtClean="0">
                <a:solidFill>
                  <a:schemeClr val="bg1"/>
                </a:solidFill>
                <a:latin typeface="Arial Rounded MT Bold" panose="020F0704030504030204" pitchFamily="34" charset="0"/>
              </a:rPr>
              <a:t>should  make  </a:t>
            </a:r>
            <a:r>
              <a:rPr lang="en-US" sz="3200" b="1" dirty="0">
                <a:solidFill>
                  <a:schemeClr val="tx1"/>
                </a:solidFill>
                <a:latin typeface="Arial Rounded MT Bold" panose="020F0704030504030204" pitchFamily="34" charset="0"/>
              </a:rPr>
              <a:t>two</a:t>
            </a:r>
            <a:r>
              <a:rPr lang="en-US" sz="2800" dirty="0">
                <a:solidFill>
                  <a:schemeClr val="bg1"/>
                </a:solidFill>
                <a:latin typeface="Arial Rounded MT Bold" panose="020F0704030504030204" pitchFamily="34" charset="0"/>
              </a:rPr>
              <a:t> or </a:t>
            </a:r>
            <a:r>
              <a:rPr lang="en-US" sz="3200" b="1" dirty="0">
                <a:solidFill>
                  <a:schemeClr val="tx1"/>
                </a:solidFill>
                <a:latin typeface="Arial Rounded MT Bold" panose="020F0704030504030204" pitchFamily="34" charset="0"/>
              </a:rPr>
              <a:t>three</a:t>
            </a:r>
            <a:r>
              <a:rPr lang="en-US" sz="2800" dirty="0">
                <a:solidFill>
                  <a:schemeClr val="bg1"/>
                </a:solidFill>
                <a:latin typeface="Arial Rounded MT Bold" panose="020F0704030504030204" pitchFamily="34" charset="0"/>
              </a:rPr>
              <a:t> </a:t>
            </a:r>
            <a:r>
              <a:rPr lang="en-US" sz="2800" dirty="0" smtClean="0">
                <a:solidFill>
                  <a:schemeClr val="bg1"/>
                </a:solidFill>
                <a:latin typeface="Arial Rounded MT Bold" panose="020F0704030504030204" pitchFamily="34" charset="0"/>
              </a:rPr>
              <a:t> complete  </a:t>
            </a:r>
            <a:r>
              <a:rPr lang="en-US" sz="2800" dirty="0">
                <a:solidFill>
                  <a:schemeClr val="bg1"/>
                </a:solidFill>
                <a:latin typeface="Arial Rounded MT Bold" panose="020F0704030504030204" pitchFamily="34" charset="0"/>
              </a:rPr>
              <a:t>consecutive collections </a:t>
            </a:r>
            <a:r>
              <a:rPr lang="en-US" sz="2800" dirty="0" smtClean="0">
                <a:solidFill>
                  <a:schemeClr val="bg1"/>
                </a:solidFill>
                <a:latin typeface="Arial Rounded MT Bold" panose="020F0704030504030204" pitchFamily="34" charset="0"/>
              </a:rPr>
              <a:t>to account </a:t>
            </a:r>
            <a:r>
              <a:rPr lang="en-US" sz="2800" dirty="0">
                <a:solidFill>
                  <a:schemeClr val="bg1"/>
                </a:solidFill>
                <a:latin typeface="Arial Rounded MT Bold" panose="020F0704030504030204" pitchFamily="34" charset="0"/>
              </a:rPr>
              <a:t>for patient error in collecting samples and </a:t>
            </a:r>
            <a:r>
              <a:rPr lang="en-US" sz="2800" dirty="0" smtClean="0">
                <a:solidFill>
                  <a:schemeClr val="bg1"/>
                </a:solidFill>
                <a:latin typeface="Arial Rounded MT Bold" panose="020F0704030504030204" pitchFamily="34" charset="0"/>
              </a:rPr>
              <a:t>for  episodic  </a:t>
            </a:r>
            <a:r>
              <a:rPr lang="en-US" sz="2800" dirty="0">
                <a:solidFill>
                  <a:schemeClr val="bg1"/>
                </a:solidFill>
                <a:latin typeface="Arial Rounded MT Bold" panose="020F0704030504030204" pitchFamily="34" charset="0"/>
              </a:rPr>
              <a:t>cortisol secretion, notably from adrenal adenomas.</a:t>
            </a:r>
          </a:p>
        </p:txBody>
      </p:sp>
    </p:spTree>
    <p:extLst>
      <p:ext uri="{BB962C8B-B14F-4D97-AF65-F5344CB8AC3E}">
        <p14:creationId xmlns:p14="http://schemas.microsoft.com/office/powerpoint/2010/main" val="16587467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185163"/>
            <a:ext cx="11034546" cy="1507067"/>
          </a:xfrm>
        </p:spPr>
        <p:txBody>
          <a:bodyPr>
            <a:normAutofit fontScale="90000"/>
          </a:bodyPr>
          <a:lstStyle/>
          <a:p>
            <a:pPr algn="ctr"/>
            <a:r>
              <a:rPr lang="en-US" b="1" dirty="0"/>
              <a:t>Investigation </a:t>
            </a:r>
            <a:r>
              <a:rPr lang="fa-IR" b="1" dirty="0" smtClean="0"/>
              <a:t>  </a:t>
            </a:r>
            <a:r>
              <a:rPr lang="en-US" b="1" dirty="0" smtClean="0"/>
              <a:t>of </a:t>
            </a:r>
            <a:r>
              <a:rPr lang="fa-IR" b="1" dirty="0" smtClean="0"/>
              <a:t>  </a:t>
            </a:r>
            <a:r>
              <a:rPr lang="en-US" b="1" dirty="0" smtClean="0"/>
              <a:t>Patients </a:t>
            </a:r>
            <a:r>
              <a:rPr lang="fa-IR" b="1" dirty="0" smtClean="0"/>
              <a:t>   </a:t>
            </a:r>
            <a:r>
              <a:rPr lang="en-US" b="1" dirty="0" smtClean="0"/>
              <a:t>With </a:t>
            </a:r>
            <a:r>
              <a:rPr lang="fa-IR" b="1" dirty="0" smtClean="0"/>
              <a:t>  </a:t>
            </a:r>
            <a:r>
              <a:rPr lang="en-US" b="1" dirty="0" smtClean="0"/>
              <a:t>Suspected</a:t>
            </a:r>
            <a:r>
              <a:rPr lang="en-US" b="1" dirty="0"/>
              <a:t/>
            </a:r>
            <a:br>
              <a:rPr lang="en-US" b="1" dirty="0"/>
            </a:br>
            <a:r>
              <a:rPr lang="en-US" b="1" dirty="0"/>
              <a:t>Cushing </a:t>
            </a:r>
            <a:r>
              <a:rPr lang="fa-IR" b="1" dirty="0" smtClean="0"/>
              <a:t>   </a:t>
            </a:r>
            <a:r>
              <a:rPr lang="en-US" b="1" dirty="0" smtClean="0"/>
              <a:t>Syndrome</a:t>
            </a:r>
            <a:endParaRPr lang="en-US" dirty="0"/>
          </a:p>
        </p:txBody>
      </p:sp>
      <p:sp>
        <p:nvSpPr>
          <p:cNvPr id="3" name="Content Placeholder 2"/>
          <p:cNvSpPr>
            <a:spLocks noGrp="1"/>
          </p:cNvSpPr>
          <p:nvPr>
            <p:ph idx="1"/>
          </p:nvPr>
        </p:nvSpPr>
        <p:spPr>
          <a:xfrm>
            <a:off x="336884" y="685800"/>
            <a:ext cx="11634537" cy="3615267"/>
          </a:xfrm>
        </p:spPr>
        <p:txBody>
          <a:bodyPr>
            <a:normAutofit/>
          </a:bodyPr>
          <a:lstStyle/>
          <a:p>
            <a:r>
              <a:rPr lang="en-US" dirty="0">
                <a:solidFill>
                  <a:schemeClr val="bg1"/>
                </a:solidFill>
                <a:latin typeface="Arial Black" panose="020B0A04020102020204" pitchFamily="34" charset="0"/>
              </a:rPr>
              <a:t>There </a:t>
            </a:r>
            <a:r>
              <a:rPr lang="fa-IR" dirty="0" smtClean="0">
                <a:solidFill>
                  <a:schemeClr val="bg1"/>
                </a:solidFill>
                <a:latin typeface="Arial Black" panose="020B0A04020102020204" pitchFamily="34" charset="0"/>
              </a:rPr>
              <a:t>  </a:t>
            </a:r>
            <a:r>
              <a:rPr lang="en-US" dirty="0" smtClean="0">
                <a:solidFill>
                  <a:schemeClr val="bg1"/>
                </a:solidFill>
                <a:latin typeface="Arial Black" panose="020B0A04020102020204" pitchFamily="34" charset="0"/>
              </a:rPr>
              <a:t>are</a:t>
            </a:r>
            <a:r>
              <a:rPr lang="fa-IR" dirty="0" smtClean="0">
                <a:solidFill>
                  <a:schemeClr val="bg1"/>
                </a:solidFill>
                <a:latin typeface="Arial Black" panose="020B0A04020102020204" pitchFamily="34" charset="0"/>
              </a:rPr>
              <a:t>  </a:t>
            </a:r>
            <a:r>
              <a:rPr lang="en-US" dirty="0" smtClean="0">
                <a:solidFill>
                  <a:schemeClr val="bg1"/>
                </a:solidFill>
                <a:latin typeface="Arial Black" panose="020B0A04020102020204" pitchFamily="34" charset="0"/>
              </a:rPr>
              <a:t> two</a:t>
            </a:r>
            <a:r>
              <a:rPr lang="fa-IR" dirty="0" smtClean="0">
                <a:solidFill>
                  <a:schemeClr val="bg1"/>
                </a:solidFill>
                <a:latin typeface="Arial Black" panose="020B0A04020102020204" pitchFamily="34" charset="0"/>
              </a:rPr>
              <a:t> </a:t>
            </a:r>
            <a:r>
              <a:rPr lang="en-US" dirty="0" smtClean="0">
                <a:solidFill>
                  <a:schemeClr val="bg1"/>
                </a:solidFill>
                <a:latin typeface="Arial Black" panose="020B0A04020102020204" pitchFamily="34" charset="0"/>
              </a:rPr>
              <a:t> </a:t>
            </a:r>
            <a:r>
              <a:rPr lang="en-US" dirty="0">
                <a:solidFill>
                  <a:schemeClr val="bg1"/>
                </a:solidFill>
                <a:latin typeface="Arial Black" panose="020B0A04020102020204" pitchFamily="34" charset="0"/>
              </a:rPr>
              <a:t>stages </a:t>
            </a:r>
            <a:r>
              <a:rPr lang="fa-IR" dirty="0" smtClean="0">
                <a:solidFill>
                  <a:schemeClr val="bg1"/>
                </a:solidFill>
                <a:latin typeface="Arial Black" panose="020B0A04020102020204" pitchFamily="34" charset="0"/>
              </a:rPr>
              <a:t> </a:t>
            </a:r>
            <a:r>
              <a:rPr lang="en-US" dirty="0" smtClean="0">
                <a:solidFill>
                  <a:schemeClr val="bg1"/>
                </a:solidFill>
                <a:latin typeface="Arial Black" panose="020B0A04020102020204" pitchFamily="34" charset="0"/>
              </a:rPr>
              <a:t>in </a:t>
            </a:r>
            <a:r>
              <a:rPr lang="fa-IR" dirty="0" smtClean="0">
                <a:solidFill>
                  <a:schemeClr val="bg1"/>
                </a:solidFill>
                <a:latin typeface="Arial Black" panose="020B0A04020102020204" pitchFamily="34" charset="0"/>
              </a:rPr>
              <a:t> </a:t>
            </a:r>
            <a:r>
              <a:rPr lang="en-US" dirty="0" smtClean="0">
                <a:solidFill>
                  <a:schemeClr val="bg1"/>
                </a:solidFill>
                <a:latin typeface="Arial Black" panose="020B0A04020102020204" pitchFamily="34" charset="0"/>
              </a:rPr>
              <a:t>the</a:t>
            </a:r>
            <a:r>
              <a:rPr lang="fa-IR" dirty="0" smtClean="0">
                <a:solidFill>
                  <a:schemeClr val="bg1"/>
                </a:solidFill>
                <a:latin typeface="Arial Black" panose="020B0A04020102020204" pitchFamily="34" charset="0"/>
              </a:rPr>
              <a:t> </a:t>
            </a:r>
            <a:r>
              <a:rPr lang="en-US" dirty="0" smtClean="0">
                <a:solidFill>
                  <a:schemeClr val="bg1"/>
                </a:solidFill>
                <a:latin typeface="Arial Black" panose="020B0A04020102020204" pitchFamily="34" charset="0"/>
              </a:rPr>
              <a:t> investigation</a:t>
            </a:r>
            <a:r>
              <a:rPr lang="fa-IR" dirty="0" smtClean="0">
                <a:solidFill>
                  <a:schemeClr val="bg1"/>
                </a:solidFill>
                <a:latin typeface="Arial Black" panose="020B0A04020102020204" pitchFamily="34" charset="0"/>
              </a:rPr>
              <a:t> </a:t>
            </a:r>
            <a:r>
              <a:rPr lang="en-US" dirty="0" smtClean="0">
                <a:solidFill>
                  <a:schemeClr val="bg1"/>
                </a:solidFill>
                <a:latin typeface="Arial Black" panose="020B0A04020102020204" pitchFamily="34" charset="0"/>
              </a:rPr>
              <a:t> of </a:t>
            </a:r>
            <a:r>
              <a:rPr lang="fa-IR" dirty="0" smtClean="0">
                <a:solidFill>
                  <a:schemeClr val="bg1"/>
                </a:solidFill>
                <a:latin typeface="Arial Black" panose="020B0A04020102020204" pitchFamily="34" charset="0"/>
              </a:rPr>
              <a:t> </a:t>
            </a:r>
            <a:r>
              <a:rPr lang="en-US" dirty="0" smtClean="0">
                <a:solidFill>
                  <a:srgbClr val="FFFF00"/>
                </a:solidFill>
                <a:latin typeface="Arial Black" panose="020B0A04020102020204" pitchFamily="34" charset="0"/>
              </a:rPr>
              <a:t>suspected</a:t>
            </a:r>
            <a:r>
              <a:rPr lang="fa-IR" dirty="0" smtClean="0">
                <a:solidFill>
                  <a:srgbClr val="FFFF00"/>
                </a:solidFill>
                <a:latin typeface="Arial Black" panose="020B0A04020102020204" pitchFamily="34" charset="0"/>
              </a:rPr>
              <a:t>  </a:t>
            </a:r>
            <a:r>
              <a:rPr lang="en-US" dirty="0" smtClean="0">
                <a:solidFill>
                  <a:srgbClr val="FFFF00"/>
                </a:solidFill>
                <a:latin typeface="Arial Black" panose="020B0A04020102020204" pitchFamily="34" charset="0"/>
              </a:rPr>
              <a:t>Cushing   syndrome:</a:t>
            </a:r>
            <a:r>
              <a:rPr lang="fa-IR" dirty="0" smtClean="0">
                <a:solidFill>
                  <a:srgbClr val="FFFF00"/>
                </a:solidFill>
                <a:latin typeface="Arial Black" panose="020B0A04020102020204" pitchFamily="34" charset="0"/>
              </a:rPr>
              <a:t> </a:t>
            </a:r>
          </a:p>
          <a:p>
            <a:pPr marL="0" indent="0">
              <a:buNone/>
            </a:pPr>
            <a:r>
              <a:rPr lang="en-US" sz="2800" dirty="0" smtClean="0">
                <a:solidFill>
                  <a:schemeClr val="bg1"/>
                </a:solidFill>
                <a:latin typeface="Arial Black" panose="020B0A04020102020204" pitchFamily="34" charset="0"/>
              </a:rPr>
              <a:t>        (1) Does this patient have Cushing syndrome ?</a:t>
            </a:r>
            <a:endParaRPr lang="fa-IR" sz="2800" dirty="0" smtClean="0">
              <a:solidFill>
                <a:schemeClr val="bg1"/>
              </a:solidFill>
              <a:latin typeface="Arial Black" panose="020B0A04020102020204" pitchFamily="34" charset="0"/>
            </a:endParaRPr>
          </a:p>
          <a:p>
            <a:pPr marL="0" indent="0">
              <a:buNone/>
            </a:pPr>
            <a:r>
              <a:rPr lang="en-US" dirty="0" smtClean="0">
                <a:solidFill>
                  <a:schemeClr val="bg1"/>
                </a:solidFill>
                <a:latin typeface="Arial Black" panose="020B0A04020102020204" pitchFamily="34" charset="0"/>
              </a:rPr>
              <a:t>                      </a:t>
            </a:r>
          </a:p>
          <a:p>
            <a:pPr marL="0" indent="0">
              <a:buNone/>
            </a:pPr>
            <a:r>
              <a:rPr lang="en-US" dirty="0">
                <a:solidFill>
                  <a:schemeClr val="bg1"/>
                </a:solidFill>
                <a:latin typeface="Arial Black" panose="020B0A04020102020204" pitchFamily="34" charset="0"/>
              </a:rPr>
              <a:t> </a:t>
            </a:r>
            <a:r>
              <a:rPr lang="en-US" dirty="0" smtClean="0">
                <a:solidFill>
                  <a:schemeClr val="bg1"/>
                </a:solidFill>
                <a:latin typeface="Arial Black" panose="020B0A04020102020204" pitchFamily="34" charset="0"/>
              </a:rPr>
              <a:t>                And</a:t>
            </a:r>
            <a:endParaRPr lang="fa-IR" dirty="0" smtClean="0">
              <a:solidFill>
                <a:schemeClr val="bg1"/>
              </a:solidFill>
              <a:latin typeface="Arial Black" panose="020B0A04020102020204" pitchFamily="34" charset="0"/>
            </a:endParaRPr>
          </a:p>
          <a:p>
            <a:endParaRPr lang="fa-IR" dirty="0" smtClean="0">
              <a:solidFill>
                <a:schemeClr val="bg1"/>
              </a:solidFill>
              <a:latin typeface="Arial Black" panose="020B0A04020102020204" pitchFamily="34" charset="0"/>
            </a:endParaRPr>
          </a:p>
          <a:p>
            <a:pPr marL="0" indent="0">
              <a:buNone/>
            </a:pPr>
            <a:r>
              <a:rPr lang="en-US" sz="3200" dirty="0" smtClean="0">
                <a:solidFill>
                  <a:schemeClr val="bg1"/>
                </a:solidFill>
                <a:latin typeface="Arial Black" panose="020B0A04020102020204" pitchFamily="34" charset="0"/>
              </a:rPr>
              <a:t>       (</a:t>
            </a:r>
            <a:r>
              <a:rPr lang="en-US" sz="3200" dirty="0">
                <a:solidFill>
                  <a:schemeClr val="bg1"/>
                </a:solidFill>
                <a:latin typeface="Arial Black" panose="020B0A04020102020204" pitchFamily="34" charset="0"/>
              </a:rPr>
              <a:t>2) If the answer is “yes,” what is the cause?</a:t>
            </a:r>
            <a:endParaRPr lang="en-US"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8652574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066" y="5052815"/>
            <a:ext cx="11050588" cy="1507067"/>
          </a:xfrm>
        </p:spPr>
        <p:txBody>
          <a:bodyPr/>
          <a:lstStyle/>
          <a:p>
            <a:r>
              <a:rPr lang="en-US" dirty="0">
                <a:solidFill>
                  <a:srgbClr val="FFFF00"/>
                </a:solidFill>
                <a:latin typeface="Algerian" panose="04020705040A02060702" pitchFamily="82" charset="0"/>
              </a:rPr>
              <a:t>William's  textbook  of  endocrinology 2016</a:t>
            </a:r>
            <a:endParaRPr lang="en-US" dirty="0"/>
          </a:p>
        </p:txBody>
      </p:sp>
      <p:sp>
        <p:nvSpPr>
          <p:cNvPr id="3" name="Content Placeholder 2"/>
          <p:cNvSpPr>
            <a:spLocks noGrp="1"/>
          </p:cNvSpPr>
          <p:nvPr>
            <p:ph idx="1"/>
          </p:nvPr>
        </p:nvSpPr>
        <p:spPr>
          <a:xfrm>
            <a:off x="121920" y="-243840"/>
            <a:ext cx="11612880" cy="3615267"/>
          </a:xfrm>
        </p:spPr>
        <p:txBody>
          <a:bodyPr/>
          <a:lstStyle/>
          <a:p>
            <a:r>
              <a:rPr lang="en-US" sz="2800" dirty="0">
                <a:solidFill>
                  <a:schemeClr val="tx1"/>
                </a:solidFill>
                <a:latin typeface="Arial Rounded MT Bold" panose="020F0704030504030204" pitchFamily="34" charset="0"/>
              </a:rPr>
              <a:t>Urinary </a:t>
            </a:r>
            <a:r>
              <a:rPr lang="en-US" sz="2800" dirty="0" smtClean="0">
                <a:solidFill>
                  <a:schemeClr val="tx1"/>
                </a:solidFill>
                <a:latin typeface="Arial Rounded MT Bold" panose="020F0704030504030204" pitchFamily="34" charset="0"/>
              </a:rPr>
              <a:t> free  cortisol  is </a:t>
            </a:r>
            <a:r>
              <a:rPr lang="en-US" sz="2800" dirty="0">
                <a:solidFill>
                  <a:schemeClr val="tx1"/>
                </a:solidFill>
                <a:latin typeface="Arial Rounded MT Bold" panose="020F0704030504030204" pitchFamily="34" charset="0"/>
              </a:rPr>
              <a:t>a </a:t>
            </a:r>
            <a:r>
              <a:rPr lang="en-US" sz="2800" dirty="0" smtClean="0">
                <a:solidFill>
                  <a:schemeClr val="tx1"/>
                </a:solidFill>
                <a:latin typeface="Arial Rounded MT Bold" panose="020F0704030504030204" pitchFamily="34" charset="0"/>
              </a:rPr>
              <a:t>useful screening </a:t>
            </a:r>
            <a:r>
              <a:rPr lang="en-US" sz="2800" dirty="0">
                <a:solidFill>
                  <a:schemeClr val="tx1"/>
                </a:solidFill>
                <a:latin typeface="Arial Rounded MT Bold" panose="020F0704030504030204" pitchFamily="34" charset="0"/>
              </a:rPr>
              <a:t>test, although it is </a:t>
            </a:r>
            <a:r>
              <a:rPr lang="en-US" sz="2800" dirty="0" smtClean="0">
                <a:solidFill>
                  <a:schemeClr val="tx1"/>
                </a:solidFill>
                <a:latin typeface="Arial Rounded MT Bold" panose="020F0704030504030204" pitchFamily="34" charset="0"/>
              </a:rPr>
              <a:t>accepted  </a:t>
            </a:r>
            <a:r>
              <a:rPr lang="en-US" sz="2800" dirty="0">
                <a:solidFill>
                  <a:schemeClr val="tx1"/>
                </a:solidFill>
                <a:latin typeface="Arial Rounded MT Bold" panose="020F0704030504030204" pitchFamily="34" charset="0"/>
              </a:rPr>
              <a:t>that </a:t>
            </a:r>
            <a:r>
              <a:rPr lang="en-US" sz="2800" dirty="0" smtClean="0">
                <a:solidFill>
                  <a:schemeClr val="tx1"/>
                </a:solidFill>
                <a:latin typeface="Arial Rounded MT Bold" panose="020F0704030504030204" pitchFamily="34" charset="0"/>
              </a:rPr>
              <a:t> the </a:t>
            </a:r>
            <a:r>
              <a:rPr lang="en-US" sz="2800" dirty="0">
                <a:solidFill>
                  <a:schemeClr val="tx1"/>
                </a:solidFill>
                <a:latin typeface="Arial Rounded MT Bold" panose="020F0704030504030204" pitchFamily="34" charset="0"/>
              </a:rPr>
              <a:t>value </a:t>
            </a:r>
            <a:r>
              <a:rPr lang="en-US" sz="2800" dirty="0" smtClean="0">
                <a:solidFill>
                  <a:schemeClr val="tx1"/>
                </a:solidFill>
                <a:latin typeface="Arial Rounded MT Bold" panose="020F0704030504030204" pitchFamily="34" charset="0"/>
              </a:rPr>
              <a:t>can  be </a:t>
            </a:r>
            <a:r>
              <a:rPr lang="en-US" sz="2800" dirty="0">
                <a:solidFill>
                  <a:schemeClr val="tx1"/>
                </a:solidFill>
                <a:latin typeface="Arial Rounded MT Bold" panose="020F0704030504030204" pitchFamily="34" charset="0"/>
              </a:rPr>
              <a:t>normal in up to </a:t>
            </a:r>
            <a:r>
              <a:rPr lang="en-US" sz="3200" i="1" u="sng" dirty="0">
                <a:solidFill>
                  <a:schemeClr val="bg1"/>
                </a:solidFill>
                <a:latin typeface="Arial Rounded MT Bold" panose="020F0704030504030204" pitchFamily="34" charset="0"/>
              </a:rPr>
              <a:t>8% to 15% </a:t>
            </a:r>
            <a:r>
              <a:rPr lang="en-US" sz="2800" dirty="0">
                <a:solidFill>
                  <a:schemeClr val="tx1"/>
                </a:solidFill>
                <a:latin typeface="Arial Rounded MT Bold" panose="020F0704030504030204" pitchFamily="34" charset="0"/>
              </a:rPr>
              <a:t>of patients with </a:t>
            </a:r>
            <a:r>
              <a:rPr lang="en-US" sz="2800" dirty="0" smtClean="0">
                <a:solidFill>
                  <a:schemeClr val="tx1"/>
                </a:solidFill>
                <a:latin typeface="Arial Rounded MT Bold" panose="020F0704030504030204" pitchFamily="34" charset="0"/>
              </a:rPr>
              <a:t>Cushing  syndrome</a:t>
            </a:r>
            <a:r>
              <a:rPr lang="en-US" dirty="0" smtClean="0"/>
              <a:t>.253,254,259</a:t>
            </a:r>
            <a:endParaRPr lang="en-US" dirty="0"/>
          </a:p>
        </p:txBody>
      </p:sp>
    </p:spTree>
    <p:extLst>
      <p:ext uri="{BB962C8B-B14F-4D97-AF65-F5344CB8AC3E}">
        <p14:creationId xmlns:p14="http://schemas.microsoft.com/office/powerpoint/2010/main" val="3413149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4487332"/>
            <a:ext cx="10830009" cy="1507067"/>
          </a:xfrm>
        </p:spPr>
        <p:txBody>
          <a:bodyPr/>
          <a:lstStyle/>
          <a:p>
            <a:r>
              <a:rPr lang="en-US" dirty="0">
                <a:solidFill>
                  <a:srgbClr val="FFFF00"/>
                </a:solidFill>
                <a:latin typeface="Algerian" panose="04020705040A02060702" pitchFamily="82" charset="0"/>
              </a:rPr>
              <a:t>William's  textbook  of  endocrinology 2016</a:t>
            </a:r>
            <a:endParaRPr lang="en-US" dirty="0"/>
          </a:p>
        </p:txBody>
      </p:sp>
      <p:sp>
        <p:nvSpPr>
          <p:cNvPr id="3" name="Content Placeholder 2"/>
          <p:cNvSpPr>
            <a:spLocks noGrp="1"/>
          </p:cNvSpPr>
          <p:nvPr>
            <p:ph idx="1"/>
          </p:nvPr>
        </p:nvSpPr>
        <p:spPr>
          <a:xfrm>
            <a:off x="409074" y="-493294"/>
            <a:ext cx="11646568" cy="4794362"/>
          </a:xfrm>
        </p:spPr>
        <p:txBody>
          <a:bodyPr/>
          <a:lstStyle/>
          <a:p>
            <a:r>
              <a:rPr lang="en-US" sz="2800" dirty="0" smtClean="0">
                <a:solidFill>
                  <a:schemeClr val="tx1"/>
                </a:solidFill>
                <a:latin typeface="Arial Rounded MT Bold" panose="020F0704030504030204" pitchFamily="34" charset="0"/>
              </a:rPr>
              <a:t>Variations  in U.F.C  </a:t>
            </a:r>
            <a:r>
              <a:rPr lang="en-US" sz="2800" dirty="0">
                <a:solidFill>
                  <a:schemeClr val="tx1"/>
                </a:solidFill>
                <a:latin typeface="Arial Rounded MT Bold" panose="020F0704030504030204" pitchFamily="34" charset="0"/>
              </a:rPr>
              <a:t>levels of up to 50% have been observed in patients </a:t>
            </a:r>
            <a:r>
              <a:rPr lang="en-US" sz="2800" dirty="0" smtClean="0">
                <a:solidFill>
                  <a:schemeClr val="tx1"/>
                </a:solidFill>
                <a:latin typeface="Arial Rounded MT Bold" panose="020F0704030504030204" pitchFamily="34" charset="0"/>
              </a:rPr>
              <a:t>with proven </a:t>
            </a:r>
            <a:r>
              <a:rPr lang="en-US" sz="2800" dirty="0">
                <a:solidFill>
                  <a:schemeClr val="tx1"/>
                </a:solidFill>
                <a:latin typeface="Arial Rounded MT Bold" panose="020F0704030504030204" pitchFamily="34" charset="0"/>
              </a:rPr>
              <a:t>Cushing disease, reinforcing the need for </a:t>
            </a:r>
            <a:r>
              <a:rPr lang="en-US" sz="2800" dirty="0" smtClean="0">
                <a:solidFill>
                  <a:schemeClr val="tx1"/>
                </a:solidFill>
                <a:latin typeface="Arial Rounded MT Bold" panose="020F0704030504030204" pitchFamily="34" charset="0"/>
              </a:rPr>
              <a:t>multiple collections.   </a:t>
            </a:r>
            <a:r>
              <a:rPr lang="en-US" dirty="0" smtClean="0"/>
              <a:t>260</a:t>
            </a:r>
          </a:p>
          <a:p>
            <a:endParaRPr lang="en-US" dirty="0"/>
          </a:p>
          <a:p>
            <a:endParaRPr lang="en-US" dirty="0"/>
          </a:p>
        </p:txBody>
      </p:sp>
    </p:spTree>
    <p:extLst>
      <p:ext uri="{BB962C8B-B14F-4D97-AF65-F5344CB8AC3E}">
        <p14:creationId xmlns:p14="http://schemas.microsoft.com/office/powerpoint/2010/main" val="25098181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053" y="5350933"/>
            <a:ext cx="11106735" cy="1507067"/>
          </a:xfrm>
        </p:spPr>
        <p:txBody>
          <a:bodyPr>
            <a:normAutofit/>
          </a:bodyPr>
          <a:lstStyle/>
          <a:p>
            <a:pPr algn="ctr"/>
            <a:r>
              <a:rPr lang="en-US" sz="4800" b="1" dirty="0" smtClean="0">
                <a:solidFill>
                  <a:srgbClr val="FFFF00"/>
                </a:solidFill>
              </a:rPr>
              <a:t>Cutoff   point  &gt; 25   </a:t>
            </a:r>
            <a:r>
              <a:rPr lang="en-US" sz="4800" b="1" dirty="0" err="1" smtClean="0">
                <a:solidFill>
                  <a:srgbClr val="FFFF00"/>
                </a:solidFill>
              </a:rPr>
              <a:t>nmol</a:t>
            </a:r>
            <a:r>
              <a:rPr lang="en-US" sz="4800" b="1" dirty="0" smtClean="0">
                <a:solidFill>
                  <a:srgbClr val="FFFF00"/>
                </a:solidFill>
              </a:rPr>
              <a:t>/</a:t>
            </a:r>
            <a:r>
              <a:rPr lang="en-US" sz="4800" b="1" dirty="0" err="1" smtClean="0">
                <a:solidFill>
                  <a:srgbClr val="FFFF00"/>
                </a:solidFill>
              </a:rPr>
              <a:t>mmol</a:t>
            </a:r>
            <a:endParaRPr lang="en-US" sz="4800" b="1" dirty="0">
              <a:solidFill>
                <a:srgbClr val="FFFF00"/>
              </a:solidFill>
            </a:endParaRPr>
          </a:p>
        </p:txBody>
      </p:sp>
      <p:sp>
        <p:nvSpPr>
          <p:cNvPr id="3" name="Content Placeholder 2"/>
          <p:cNvSpPr>
            <a:spLocks noGrp="1"/>
          </p:cNvSpPr>
          <p:nvPr>
            <p:ph idx="1"/>
          </p:nvPr>
        </p:nvSpPr>
        <p:spPr>
          <a:xfrm>
            <a:off x="204537" y="685800"/>
            <a:ext cx="11766884" cy="3615267"/>
          </a:xfrm>
        </p:spPr>
        <p:txBody>
          <a:bodyPr/>
          <a:lstStyle/>
          <a:p>
            <a:r>
              <a:rPr lang="en-US" sz="3200" dirty="0">
                <a:solidFill>
                  <a:schemeClr val="tx1"/>
                </a:solidFill>
                <a:latin typeface="Arial Rounded MT Bold" panose="020F0704030504030204" pitchFamily="34" charset="0"/>
              </a:rPr>
              <a:t>Measurement of the </a:t>
            </a:r>
            <a:r>
              <a:rPr lang="en-US" sz="3200" u="sng" dirty="0">
                <a:solidFill>
                  <a:schemeClr val="bg1"/>
                </a:solidFill>
                <a:latin typeface="Arial Rounded MT Bold" panose="020F0704030504030204" pitchFamily="34" charset="0"/>
              </a:rPr>
              <a:t>cortisol-to-creatinine ratio </a:t>
            </a:r>
            <a:r>
              <a:rPr lang="en-US" sz="3200" u="sng" dirty="0" smtClean="0">
                <a:solidFill>
                  <a:schemeClr val="bg1"/>
                </a:solidFill>
                <a:latin typeface="Arial Rounded MT Bold" panose="020F0704030504030204" pitchFamily="34" charset="0"/>
              </a:rPr>
              <a:t> </a:t>
            </a:r>
            <a:r>
              <a:rPr lang="en-US" sz="3200" dirty="0" smtClean="0">
                <a:solidFill>
                  <a:schemeClr val="tx1"/>
                </a:solidFill>
                <a:latin typeface="Arial Rounded MT Bold" panose="020F0704030504030204" pitchFamily="34" charset="0"/>
              </a:rPr>
              <a:t>in  the  first </a:t>
            </a:r>
            <a:r>
              <a:rPr lang="en-US" sz="3200" dirty="0">
                <a:solidFill>
                  <a:schemeClr val="tx1"/>
                </a:solidFill>
                <a:latin typeface="Arial Rounded MT Bold" panose="020F0704030504030204" pitchFamily="34" charset="0"/>
              </a:rPr>
              <a:t>urine specimen passed on waking obviates the </a:t>
            </a:r>
            <a:r>
              <a:rPr lang="en-US" sz="3200" dirty="0" smtClean="0">
                <a:solidFill>
                  <a:schemeClr val="tx1"/>
                </a:solidFill>
                <a:latin typeface="Arial Rounded MT Bold" panose="020F0704030504030204" pitchFamily="34" charset="0"/>
              </a:rPr>
              <a:t>need  for </a:t>
            </a:r>
            <a:r>
              <a:rPr lang="en-US" sz="3200" dirty="0">
                <a:solidFill>
                  <a:schemeClr val="tx1"/>
                </a:solidFill>
                <a:latin typeface="Arial Rounded MT Bold" panose="020F0704030504030204" pitchFamily="34" charset="0"/>
              </a:rPr>
              <a:t>a timed collection and has been used as a screening </a:t>
            </a:r>
            <a:r>
              <a:rPr lang="en-US" sz="3200" dirty="0" smtClean="0">
                <a:solidFill>
                  <a:schemeClr val="tx1"/>
                </a:solidFill>
                <a:latin typeface="Arial Rounded MT Bold" panose="020F0704030504030204" pitchFamily="34" charset="0"/>
              </a:rPr>
              <a:t>test , particularly  </a:t>
            </a:r>
            <a:r>
              <a:rPr lang="en-US" sz="3200" dirty="0">
                <a:solidFill>
                  <a:schemeClr val="tx1"/>
                </a:solidFill>
                <a:latin typeface="Arial Rounded MT Bold" panose="020F0704030504030204" pitchFamily="34" charset="0"/>
              </a:rPr>
              <a:t>when </a:t>
            </a:r>
            <a:r>
              <a:rPr lang="en-US" sz="3200" dirty="0" smtClean="0">
                <a:solidFill>
                  <a:schemeClr val="tx1"/>
                </a:solidFill>
                <a:latin typeface="Arial Rounded MT Bold" panose="020F0704030504030204" pitchFamily="34" charset="0"/>
              </a:rPr>
              <a:t> </a:t>
            </a:r>
            <a:r>
              <a:rPr lang="en-US" sz="3200" dirty="0" smtClean="0">
                <a:solidFill>
                  <a:srgbClr val="FFC000"/>
                </a:solidFill>
                <a:latin typeface="Arial Rounded MT Bold" panose="020F0704030504030204" pitchFamily="34" charset="0"/>
              </a:rPr>
              <a:t>cyclic </a:t>
            </a:r>
            <a:r>
              <a:rPr lang="en-US" sz="3200" dirty="0">
                <a:solidFill>
                  <a:srgbClr val="FFC000"/>
                </a:solidFill>
                <a:latin typeface="Arial Rounded MT Bold" panose="020F0704030504030204" pitchFamily="34" charset="0"/>
              </a:rPr>
              <a:t>Cushing </a:t>
            </a:r>
            <a:r>
              <a:rPr lang="en-US" sz="3200" dirty="0" smtClean="0">
                <a:solidFill>
                  <a:srgbClr val="FFC000"/>
                </a:solidFill>
                <a:latin typeface="Arial Rounded MT Bold" panose="020F0704030504030204" pitchFamily="34" charset="0"/>
              </a:rPr>
              <a:t>syndrome</a:t>
            </a:r>
            <a:r>
              <a:rPr lang="en-US" sz="3200" dirty="0" smtClean="0">
                <a:solidFill>
                  <a:schemeClr val="tx1"/>
                </a:solidFill>
                <a:latin typeface="Arial Rounded MT Bold" panose="020F0704030504030204" pitchFamily="34" charset="0"/>
              </a:rPr>
              <a:t>  </a:t>
            </a:r>
            <a:r>
              <a:rPr lang="en-US" sz="3200" dirty="0">
                <a:solidFill>
                  <a:schemeClr val="tx1"/>
                </a:solidFill>
                <a:latin typeface="Arial Rounded MT Bold" panose="020F0704030504030204" pitchFamily="34" charset="0"/>
              </a:rPr>
              <a:t>is suspected</a:t>
            </a:r>
            <a:r>
              <a:rPr lang="en-US" sz="3200" dirty="0" smtClean="0">
                <a:solidFill>
                  <a:schemeClr val="tx1"/>
                </a:solidFill>
                <a:latin typeface="Arial Rounded MT Bold" panose="020F0704030504030204" pitchFamily="34" charset="0"/>
              </a:rPr>
              <a:t>.</a:t>
            </a:r>
            <a:r>
              <a:rPr lang="en-US" sz="3200" dirty="0" smtClean="0">
                <a:latin typeface="Arial Rounded MT Bold" panose="020F0704030504030204" pitchFamily="34" charset="0"/>
              </a:rPr>
              <a:t>    </a:t>
            </a:r>
            <a:r>
              <a:rPr lang="en-US" dirty="0" smtClean="0"/>
              <a:t>261</a:t>
            </a:r>
            <a:endParaRPr lang="en-US" dirty="0"/>
          </a:p>
        </p:txBody>
      </p:sp>
    </p:spTree>
    <p:extLst>
      <p:ext uri="{BB962C8B-B14F-4D97-AF65-F5344CB8AC3E}">
        <p14:creationId xmlns:p14="http://schemas.microsoft.com/office/powerpoint/2010/main" val="24627138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348916"/>
            <a:ext cx="11323305" cy="3939284"/>
          </a:xfrm>
        </p:spPr>
        <p:txBody>
          <a:bodyPr>
            <a:normAutofit/>
          </a:bodyPr>
          <a:lstStyle/>
          <a:p>
            <a:pPr algn="ctr"/>
            <a:r>
              <a:rPr lang="en-US" sz="4800" dirty="0">
                <a:latin typeface="Arial Black" panose="020B0A04020102020204" pitchFamily="34" charset="0"/>
              </a:rPr>
              <a:t>Low-Dose </a:t>
            </a:r>
            <a:r>
              <a:rPr lang="en-US" sz="4800" dirty="0" smtClean="0">
                <a:latin typeface="Arial Black" panose="020B0A04020102020204" pitchFamily="34" charset="0"/>
              </a:rPr>
              <a:t>    Overnight </a:t>
            </a:r>
            <a:r>
              <a:rPr lang="en-US" sz="4800" dirty="0">
                <a:latin typeface="Arial Black" panose="020B0A04020102020204" pitchFamily="34" charset="0"/>
              </a:rPr>
              <a:t>Dexamethasone Suppression </a:t>
            </a:r>
            <a:r>
              <a:rPr lang="en-US" sz="4800" dirty="0" smtClean="0">
                <a:latin typeface="Arial Black" panose="020B0A04020102020204" pitchFamily="34" charset="0"/>
              </a:rPr>
              <a:t>  Tests </a:t>
            </a:r>
            <a:r>
              <a:rPr lang="en-US" sz="4800" dirty="0" smtClean="0">
                <a:solidFill>
                  <a:srgbClr val="FFFF00"/>
                </a:solidFill>
                <a:latin typeface="Arial Black" panose="020B0A04020102020204" pitchFamily="34" charset="0"/>
              </a:rPr>
              <a:t>( </a:t>
            </a:r>
            <a:r>
              <a:rPr lang="en-US" sz="4800" dirty="0" err="1" smtClean="0">
                <a:solidFill>
                  <a:srgbClr val="FFFF00"/>
                </a:solidFill>
                <a:latin typeface="Arial Black" panose="020B0A04020102020204" pitchFamily="34" charset="0"/>
              </a:rPr>
              <a:t>Odst</a:t>
            </a:r>
            <a:r>
              <a:rPr lang="en-US" sz="4800" dirty="0" smtClean="0">
                <a:solidFill>
                  <a:srgbClr val="FFFF00"/>
                </a:solidFill>
                <a:latin typeface="Arial Black" panose="020B0A04020102020204" pitchFamily="34" charset="0"/>
              </a:rPr>
              <a:t> )</a:t>
            </a:r>
            <a:endParaRPr lang="en-US" dirty="0">
              <a:solidFill>
                <a:srgbClr val="FFFF00"/>
              </a:solidFill>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68211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501" y="5350933"/>
            <a:ext cx="10625472" cy="1507067"/>
          </a:xfrm>
        </p:spPr>
        <p:txBody>
          <a:bodyPr/>
          <a:lstStyle/>
          <a:p>
            <a:r>
              <a:rPr lang="en-US" dirty="0">
                <a:solidFill>
                  <a:schemeClr val="bg1">
                    <a:lumMod val="85000"/>
                    <a:lumOff val="15000"/>
                  </a:schemeClr>
                </a:solidFill>
                <a:latin typeface="Algerian" panose="04020705040A02060702" pitchFamily="82" charset="0"/>
              </a:rPr>
              <a:t>William's  textbook  of  endocrinology 2016</a:t>
            </a:r>
            <a:endParaRPr lang="en-US" dirty="0">
              <a:solidFill>
                <a:schemeClr val="bg1">
                  <a:lumMod val="85000"/>
                  <a:lumOff val="15000"/>
                </a:schemeClr>
              </a:solidFill>
            </a:endParaRPr>
          </a:p>
        </p:txBody>
      </p:sp>
      <p:sp>
        <p:nvSpPr>
          <p:cNvPr id="3" name="Content Placeholder 2"/>
          <p:cNvSpPr>
            <a:spLocks noGrp="1"/>
          </p:cNvSpPr>
          <p:nvPr>
            <p:ph idx="1"/>
          </p:nvPr>
        </p:nvSpPr>
        <p:spPr>
          <a:xfrm>
            <a:off x="0" y="144379"/>
            <a:ext cx="12071684" cy="3615267"/>
          </a:xfrm>
        </p:spPr>
        <p:txBody>
          <a:bodyPr/>
          <a:lstStyle/>
          <a:p>
            <a:r>
              <a:rPr lang="en-US" sz="2400" dirty="0">
                <a:solidFill>
                  <a:schemeClr val="bg1"/>
                </a:solidFill>
                <a:latin typeface="Arial Rounded MT Bold" panose="020F0704030504030204" pitchFamily="34" charset="0"/>
              </a:rPr>
              <a:t>The overnight test is a useful outpatient </a:t>
            </a:r>
            <a:r>
              <a:rPr lang="en-US" sz="2400" dirty="0" smtClean="0">
                <a:solidFill>
                  <a:schemeClr val="bg1"/>
                </a:solidFill>
                <a:latin typeface="Arial Rounded MT Bold" panose="020F0704030504030204" pitchFamily="34" charset="0"/>
              </a:rPr>
              <a:t>screening  test, </a:t>
            </a:r>
            <a:r>
              <a:rPr lang="en-US" sz="2400" dirty="0">
                <a:solidFill>
                  <a:schemeClr val="bg1"/>
                </a:solidFill>
                <a:latin typeface="Arial Rounded MT Bold" panose="020F0704030504030204" pitchFamily="34" charset="0"/>
              </a:rPr>
              <a:t>in which 1 mg of dexamethasone is given </a:t>
            </a:r>
            <a:r>
              <a:rPr lang="en-US" sz="2400" dirty="0" smtClean="0">
                <a:solidFill>
                  <a:schemeClr val="bg1"/>
                </a:solidFill>
                <a:latin typeface="Arial Rounded MT Bold" panose="020F0704030504030204" pitchFamily="34" charset="0"/>
              </a:rPr>
              <a:t>at   11 </a:t>
            </a:r>
            <a:r>
              <a:rPr lang="en-US" sz="2400" dirty="0">
                <a:solidFill>
                  <a:schemeClr val="bg1"/>
                </a:solidFill>
                <a:latin typeface="Arial Rounded MT Bold" panose="020F0704030504030204" pitchFamily="34" charset="0"/>
              </a:rPr>
              <a:t>PM</a:t>
            </a:r>
            <a:r>
              <a:rPr lang="en-US" sz="2400" dirty="0" smtClean="0">
                <a:solidFill>
                  <a:schemeClr val="bg1"/>
                </a:solidFill>
                <a:latin typeface="Arial Rounded MT Bold" panose="020F0704030504030204" pitchFamily="34" charset="0"/>
              </a:rPr>
              <a:t>.</a:t>
            </a:r>
          </a:p>
          <a:p>
            <a:pPr marL="0" indent="0">
              <a:buNone/>
            </a:pPr>
            <a:endParaRPr lang="en-US" sz="2400" dirty="0" smtClean="0">
              <a:solidFill>
                <a:schemeClr val="bg1"/>
              </a:solidFill>
              <a:latin typeface="Arial Rounded MT Bold" panose="020F0704030504030204" pitchFamily="34" charset="0"/>
            </a:endParaRPr>
          </a:p>
          <a:p>
            <a:r>
              <a:rPr lang="en-US" dirty="0" smtClean="0"/>
              <a:t> </a:t>
            </a:r>
            <a:r>
              <a:rPr lang="en-US" sz="2400" dirty="0">
                <a:solidFill>
                  <a:schemeClr val="tx1"/>
                </a:solidFill>
                <a:latin typeface="Arial Rounded MT Bold" panose="020F0704030504030204" pitchFamily="34" charset="0"/>
              </a:rPr>
              <a:t>A normal response is a plasma cortisol </a:t>
            </a:r>
            <a:r>
              <a:rPr lang="en-US" sz="2400" dirty="0" smtClean="0">
                <a:solidFill>
                  <a:schemeClr val="tx1"/>
                </a:solidFill>
                <a:latin typeface="Arial Rounded MT Bold" panose="020F0704030504030204" pitchFamily="34" charset="0"/>
              </a:rPr>
              <a:t>level  </a:t>
            </a:r>
            <a:r>
              <a:rPr lang="en-US" sz="2400" dirty="0">
                <a:solidFill>
                  <a:schemeClr val="tx1"/>
                </a:solidFill>
                <a:latin typeface="Arial Rounded MT Bold" panose="020F0704030504030204" pitchFamily="34" charset="0"/>
              </a:rPr>
              <a:t>of </a:t>
            </a:r>
            <a:r>
              <a:rPr lang="en-US" sz="2400" dirty="0" smtClean="0">
                <a:solidFill>
                  <a:schemeClr val="tx1"/>
                </a:solidFill>
                <a:latin typeface="Arial Rounded MT Bold" panose="020F0704030504030204" pitchFamily="34" charset="0"/>
              </a:rPr>
              <a:t> less  than  50  </a:t>
            </a:r>
            <a:r>
              <a:rPr lang="en-US" sz="2400" dirty="0" err="1" smtClean="0">
                <a:solidFill>
                  <a:schemeClr val="tx1"/>
                </a:solidFill>
                <a:latin typeface="Arial Rounded MT Bold" panose="020F0704030504030204" pitchFamily="34" charset="0"/>
              </a:rPr>
              <a:t>nmol</a:t>
            </a:r>
            <a:r>
              <a:rPr lang="en-US" sz="2400" dirty="0" smtClean="0">
                <a:solidFill>
                  <a:schemeClr val="tx1"/>
                </a:solidFill>
                <a:latin typeface="Arial Rounded MT Bold" panose="020F0704030504030204" pitchFamily="34" charset="0"/>
              </a:rPr>
              <a:t>/L              (&lt;</a:t>
            </a:r>
            <a:r>
              <a:rPr lang="en-US" sz="2400" dirty="0">
                <a:solidFill>
                  <a:schemeClr val="tx1"/>
                </a:solidFill>
                <a:latin typeface="Arial Rounded MT Bold" panose="020F0704030504030204" pitchFamily="34" charset="0"/>
              </a:rPr>
              <a:t>1.8 </a:t>
            </a:r>
            <a:r>
              <a:rPr lang="en-US" sz="2400" dirty="0" err="1">
                <a:solidFill>
                  <a:schemeClr val="tx1"/>
                </a:solidFill>
                <a:latin typeface="Arial Rounded MT Bold" panose="020F0704030504030204" pitchFamily="34" charset="0"/>
              </a:rPr>
              <a:t>μg</a:t>
            </a:r>
            <a:r>
              <a:rPr lang="en-US" sz="2400" dirty="0">
                <a:solidFill>
                  <a:schemeClr val="tx1"/>
                </a:solidFill>
                <a:latin typeface="Arial Rounded MT Bold" panose="020F0704030504030204" pitchFamily="34" charset="0"/>
              </a:rPr>
              <a:t>/</a:t>
            </a:r>
            <a:r>
              <a:rPr lang="en-US" sz="2400" dirty="0" err="1">
                <a:solidFill>
                  <a:schemeClr val="tx1"/>
                </a:solidFill>
                <a:latin typeface="Arial Rounded MT Bold" panose="020F0704030504030204" pitchFamily="34" charset="0"/>
              </a:rPr>
              <a:t>dL</a:t>
            </a:r>
            <a:r>
              <a:rPr lang="en-US" sz="2400" dirty="0" smtClean="0">
                <a:solidFill>
                  <a:schemeClr val="tx1"/>
                </a:solidFill>
                <a:latin typeface="Arial Rounded MT Bold" panose="020F0704030504030204" pitchFamily="34" charset="0"/>
              </a:rPr>
              <a:t>)  </a:t>
            </a:r>
            <a:r>
              <a:rPr lang="en-US" sz="2400" dirty="0">
                <a:solidFill>
                  <a:schemeClr val="tx1"/>
                </a:solidFill>
                <a:latin typeface="Arial Rounded MT Bold" panose="020F0704030504030204" pitchFamily="34" charset="0"/>
              </a:rPr>
              <a:t>between 8 and 9 AM the </a:t>
            </a:r>
            <a:r>
              <a:rPr lang="en-US" sz="2400" dirty="0" smtClean="0">
                <a:solidFill>
                  <a:schemeClr val="tx1"/>
                </a:solidFill>
                <a:latin typeface="Arial Rounded MT Bold" panose="020F0704030504030204" pitchFamily="34" charset="0"/>
              </a:rPr>
              <a:t>following  morning.</a:t>
            </a:r>
          </a:p>
          <a:p>
            <a:pPr marL="0" indent="0">
              <a:buNone/>
            </a:pPr>
            <a:r>
              <a:rPr lang="en-US" sz="2400" dirty="0" smtClean="0">
                <a:solidFill>
                  <a:schemeClr val="tx1"/>
                </a:solidFill>
                <a:latin typeface="Arial Rounded MT Bold" panose="020F0704030504030204" pitchFamily="34" charset="0"/>
              </a:rPr>
              <a:t> </a:t>
            </a:r>
          </a:p>
          <a:p>
            <a:r>
              <a:rPr lang="en-US" sz="2400" dirty="0" smtClean="0">
                <a:solidFill>
                  <a:srgbClr val="FFFF00"/>
                </a:solidFill>
                <a:latin typeface="Arial Black" panose="020B0A04020102020204" pitchFamily="34" charset="0"/>
              </a:rPr>
              <a:t>The </a:t>
            </a:r>
            <a:r>
              <a:rPr lang="en-US" sz="2400" dirty="0">
                <a:solidFill>
                  <a:srgbClr val="FFFF00"/>
                </a:solidFill>
                <a:latin typeface="Arial Black" panose="020B0A04020102020204" pitchFamily="34" charset="0"/>
              </a:rPr>
              <a:t>outpatient overnight test has </a:t>
            </a:r>
            <a:r>
              <a:rPr lang="en-US" sz="2400" dirty="0" smtClean="0">
                <a:solidFill>
                  <a:srgbClr val="FFFF00"/>
                </a:solidFill>
                <a:latin typeface="Arial Black" panose="020B0A04020102020204" pitchFamily="34" charset="0"/>
              </a:rPr>
              <a:t>high  sensitivity </a:t>
            </a:r>
            <a:r>
              <a:rPr lang="en-US" sz="2400" dirty="0">
                <a:solidFill>
                  <a:srgbClr val="FFFF00"/>
                </a:solidFill>
                <a:latin typeface="Arial Black" panose="020B0A04020102020204" pitchFamily="34" charset="0"/>
              </a:rPr>
              <a:t>(95%) but lower specificity, and further </a:t>
            </a:r>
            <a:r>
              <a:rPr lang="en-US" sz="2400" dirty="0" smtClean="0">
                <a:solidFill>
                  <a:srgbClr val="FFFF00"/>
                </a:solidFill>
                <a:latin typeface="Arial Black" panose="020B0A04020102020204" pitchFamily="34" charset="0"/>
              </a:rPr>
              <a:t>investigation  is </a:t>
            </a:r>
            <a:r>
              <a:rPr lang="en-US" sz="2400" dirty="0">
                <a:solidFill>
                  <a:srgbClr val="FFFF00"/>
                </a:solidFill>
                <a:latin typeface="Arial Black" panose="020B0A04020102020204" pitchFamily="34" charset="0"/>
              </a:rPr>
              <a:t>often </a:t>
            </a:r>
            <a:r>
              <a:rPr lang="en-US" sz="2400" dirty="0" smtClean="0">
                <a:solidFill>
                  <a:srgbClr val="FFFF00"/>
                </a:solidFill>
                <a:latin typeface="Arial Black" panose="020B0A04020102020204" pitchFamily="34" charset="0"/>
              </a:rPr>
              <a:t>required.</a:t>
            </a:r>
            <a:endParaRPr lang="en-US" sz="240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15415668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50933"/>
            <a:ext cx="8534400" cy="1507067"/>
          </a:xfrm>
        </p:spPr>
        <p:txBody>
          <a:bodyPr>
            <a:noAutofit/>
          </a:bodyPr>
          <a:lstStyle/>
          <a:p>
            <a:pPr algn="ctr"/>
            <a:r>
              <a:rPr lang="en-US" sz="16600" dirty="0" err="1" smtClean="0">
                <a:latin typeface="Arial Black" panose="020B0A04020102020204" pitchFamily="34" charset="0"/>
              </a:rPr>
              <a:t>lddst</a:t>
            </a:r>
            <a:endParaRPr lang="en-US" sz="16600" dirty="0">
              <a:latin typeface="Arial Black" panose="020B0A04020102020204" pitchFamily="34" charset="0"/>
            </a:endParaRPr>
          </a:p>
        </p:txBody>
      </p:sp>
      <p:sp>
        <p:nvSpPr>
          <p:cNvPr id="3" name="Content Placeholder 2"/>
          <p:cNvSpPr>
            <a:spLocks noGrp="1"/>
          </p:cNvSpPr>
          <p:nvPr>
            <p:ph idx="1"/>
          </p:nvPr>
        </p:nvSpPr>
        <p:spPr>
          <a:xfrm>
            <a:off x="240633" y="0"/>
            <a:ext cx="11521307" cy="4301067"/>
          </a:xfrm>
        </p:spPr>
        <p:txBody>
          <a:bodyPr>
            <a:normAutofit/>
          </a:bodyPr>
          <a:lstStyle/>
          <a:p>
            <a:r>
              <a:rPr lang="en-US" sz="2400" dirty="0">
                <a:solidFill>
                  <a:schemeClr val="bg1"/>
                </a:solidFill>
                <a:latin typeface="Arial Rounded MT Bold" panose="020F0704030504030204" pitchFamily="34" charset="0"/>
              </a:rPr>
              <a:t>In the 48-hour low-dose dexamethasone test, </a:t>
            </a:r>
            <a:r>
              <a:rPr lang="en-US" sz="2400" dirty="0" smtClean="0">
                <a:solidFill>
                  <a:schemeClr val="bg1"/>
                </a:solidFill>
                <a:latin typeface="Arial Rounded MT Bold" panose="020F0704030504030204" pitchFamily="34" charset="0"/>
              </a:rPr>
              <a:t>plasma  cortisol </a:t>
            </a:r>
            <a:r>
              <a:rPr lang="en-US" sz="2400" dirty="0">
                <a:solidFill>
                  <a:schemeClr val="bg1"/>
                </a:solidFill>
                <a:latin typeface="Arial Rounded MT Bold" panose="020F0704030504030204" pitchFamily="34" charset="0"/>
              </a:rPr>
              <a:t>is measured at 9 AM on day 0 and again 48 </a:t>
            </a:r>
            <a:r>
              <a:rPr lang="en-US" sz="2400" dirty="0" smtClean="0">
                <a:solidFill>
                  <a:schemeClr val="bg1"/>
                </a:solidFill>
                <a:latin typeface="Arial Rounded MT Bold" panose="020F0704030504030204" pitchFamily="34" charset="0"/>
              </a:rPr>
              <a:t>hours  later</a:t>
            </a:r>
            <a:r>
              <a:rPr lang="en-US" sz="2400" dirty="0">
                <a:solidFill>
                  <a:schemeClr val="bg1"/>
                </a:solidFill>
                <a:latin typeface="Arial Rounded MT Bold" panose="020F0704030504030204" pitchFamily="34" charset="0"/>
              </a:rPr>
              <a:t>, after administration of dexamethasone 0.5 mg </a:t>
            </a:r>
            <a:r>
              <a:rPr lang="en-US" sz="2400" dirty="0" smtClean="0">
                <a:solidFill>
                  <a:schemeClr val="bg1"/>
                </a:solidFill>
                <a:latin typeface="Arial Rounded MT Bold" panose="020F0704030504030204" pitchFamily="34" charset="0"/>
              </a:rPr>
              <a:t>every 6 </a:t>
            </a:r>
            <a:r>
              <a:rPr lang="en-US" sz="2400" dirty="0">
                <a:solidFill>
                  <a:schemeClr val="bg1"/>
                </a:solidFill>
                <a:latin typeface="Arial Rounded MT Bold" panose="020F0704030504030204" pitchFamily="34" charset="0"/>
              </a:rPr>
              <a:t>hours for 48 hours</a:t>
            </a:r>
            <a:r>
              <a:rPr lang="en-US" sz="2400" dirty="0" smtClean="0">
                <a:solidFill>
                  <a:schemeClr val="bg1"/>
                </a:solidFill>
                <a:latin typeface="Arial Rounded MT Bold" panose="020F0704030504030204" pitchFamily="34" charset="0"/>
              </a:rPr>
              <a:t>.   [ </a:t>
            </a:r>
            <a:r>
              <a:rPr lang="en-US" sz="2400" dirty="0" smtClean="0">
                <a:solidFill>
                  <a:schemeClr val="tx1"/>
                </a:solidFill>
                <a:latin typeface="Arial Rounded MT Bold" panose="020F0704030504030204" pitchFamily="34" charset="0"/>
              </a:rPr>
              <a:t>D1</a:t>
            </a:r>
            <a:r>
              <a:rPr lang="en-US" sz="2400" dirty="0" smtClean="0"/>
              <a:t>( 9 – 15 – 21);                       </a:t>
            </a:r>
            <a:r>
              <a:rPr lang="en-US" sz="2400" dirty="0" smtClean="0">
                <a:solidFill>
                  <a:schemeClr val="tx1"/>
                </a:solidFill>
                <a:latin typeface="Arial Rounded MT Bold" panose="020F0704030504030204" pitchFamily="34" charset="0"/>
              </a:rPr>
              <a:t>D2</a:t>
            </a:r>
            <a:r>
              <a:rPr lang="en-US" sz="2400" dirty="0" smtClean="0"/>
              <a:t>( – 3 – 9 – 15 – 21);   </a:t>
            </a:r>
            <a:r>
              <a:rPr lang="en-US" sz="2400" dirty="0" smtClean="0">
                <a:solidFill>
                  <a:schemeClr val="tx1"/>
                </a:solidFill>
                <a:latin typeface="Arial Rounded MT Bold" panose="020F0704030504030204" pitchFamily="34" charset="0"/>
              </a:rPr>
              <a:t>D3</a:t>
            </a:r>
            <a:r>
              <a:rPr lang="en-US" sz="2400" dirty="0" smtClean="0"/>
              <a:t> – 3 </a:t>
            </a:r>
            <a:r>
              <a:rPr lang="en-US" sz="2400" b="1" dirty="0" smtClean="0">
                <a:solidFill>
                  <a:schemeClr val="bg1"/>
                </a:solidFill>
                <a:latin typeface="Arial Rounded MT Bold" panose="020F0704030504030204" pitchFamily="34" charset="0"/>
              </a:rPr>
              <a:t>]</a:t>
            </a:r>
          </a:p>
          <a:p>
            <a:pPr marL="0" indent="0">
              <a:buNone/>
            </a:pPr>
            <a:endParaRPr lang="en-US" sz="2400" b="1" dirty="0" smtClean="0">
              <a:solidFill>
                <a:schemeClr val="bg1"/>
              </a:solidFill>
              <a:latin typeface="Arial Rounded MT Bold" panose="020F0704030504030204" pitchFamily="34" charset="0"/>
            </a:endParaRPr>
          </a:p>
          <a:p>
            <a:r>
              <a:rPr lang="en-US" sz="2400" dirty="0" smtClean="0">
                <a:solidFill>
                  <a:schemeClr val="bg1"/>
                </a:solidFill>
                <a:latin typeface="Arial Rounded MT Bold" panose="020F0704030504030204" pitchFamily="34" charset="0"/>
              </a:rPr>
              <a:t> </a:t>
            </a:r>
            <a:r>
              <a:rPr lang="en-US" sz="2400" dirty="0">
                <a:solidFill>
                  <a:schemeClr val="bg1"/>
                </a:solidFill>
                <a:latin typeface="Arial Rounded MT Bold" panose="020F0704030504030204" pitchFamily="34" charset="0"/>
              </a:rPr>
              <a:t>Using a </a:t>
            </a:r>
            <a:r>
              <a:rPr lang="en-US" sz="2400" dirty="0" err="1">
                <a:solidFill>
                  <a:schemeClr val="bg1"/>
                </a:solidFill>
                <a:latin typeface="Arial Rounded MT Bold" panose="020F0704030504030204" pitchFamily="34" charset="0"/>
              </a:rPr>
              <a:t>postdexamethasone</a:t>
            </a:r>
            <a:r>
              <a:rPr lang="en-US" sz="2400" dirty="0">
                <a:solidFill>
                  <a:schemeClr val="bg1"/>
                </a:solidFill>
                <a:latin typeface="Arial Rounded MT Bold" panose="020F0704030504030204" pitchFamily="34" charset="0"/>
              </a:rPr>
              <a:t> </a:t>
            </a:r>
            <a:r>
              <a:rPr lang="en-US" sz="2400" dirty="0" smtClean="0">
                <a:solidFill>
                  <a:schemeClr val="bg1"/>
                </a:solidFill>
                <a:latin typeface="Arial Rounded MT Bold" panose="020F0704030504030204" pitchFamily="34" charset="0"/>
              </a:rPr>
              <a:t>plasma  cortisol </a:t>
            </a:r>
            <a:r>
              <a:rPr lang="en-US" sz="2400" dirty="0">
                <a:solidFill>
                  <a:schemeClr val="bg1"/>
                </a:solidFill>
                <a:latin typeface="Arial Rounded MT Bold" panose="020F0704030504030204" pitchFamily="34" charset="0"/>
              </a:rPr>
              <a:t>concentration of less than 50 </a:t>
            </a:r>
            <a:r>
              <a:rPr lang="en-US" sz="2400" dirty="0" err="1">
                <a:solidFill>
                  <a:schemeClr val="bg1"/>
                </a:solidFill>
                <a:latin typeface="Arial Rounded MT Bold" panose="020F0704030504030204" pitchFamily="34" charset="0"/>
              </a:rPr>
              <a:t>nmol</a:t>
            </a:r>
            <a:r>
              <a:rPr lang="en-US" sz="2400" dirty="0">
                <a:solidFill>
                  <a:schemeClr val="bg1"/>
                </a:solidFill>
                <a:latin typeface="Arial Rounded MT Bold" panose="020F0704030504030204" pitchFamily="34" charset="0"/>
              </a:rPr>
              <a:t>/L (&lt;1.8 </a:t>
            </a:r>
            <a:r>
              <a:rPr lang="en-US" sz="2400" dirty="0" err="1">
                <a:solidFill>
                  <a:schemeClr val="bg1"/>
                </a:solidFill>
                <a:latin typeface="Arial Rounded MT Bold" panose="020F0704030504030204" pitchFamily="34" charset="0"/>
              </a:rPr>
              <a:t>μg</a:t>
            </a:r>
            <a:r>
              <a:rPr lang="en-US" sz="2400" dirty="0">
                <a:solidFill>
                  <a:schemeClr val="bg1"/>
                </a:solidFill>
                <a:latin typeface="Arial Rounded MT Bold" panose="020F0704030504030204" pitchFamily="34" charset="0"/>
              </a:rPr>
              <a:t>/</a:t>
            </a:r>
            <a:r>
              <a:rPr lang="en-US" sz="2400" dirty="0" err="1">
                <a:solidFill>
                  <a:schemeClr val="bg1"/>
                </a:solidFill>
                <a:latin typeface="Arial Rounded MT Bold" panose="020F0704030504030204" pitchFamily="34" charset="0"/>
              </a:rPr>
              <a:t>dL</a:t>
            </a:r>
            <a:r>
              <a:rPr lang="en-US" sz="2400" dirty="0" smtClean="0">
                <a:solidFill>
                  <a:schemeClr val="bg1"/>
                </a:solidFill>
                <a:latin typeface="Arial Rounded MT Bold" panose="020F0704030504030204" pitchFamily="34" charset="0"/>
              </a:rPr>
              <a:t>) as </a:t>
            </a:r>
            <a:r>
              <a:rPr lang="en-US" sz="2400" dirty="0">
                <a:solidFill>
                  <a:schemeClr val="bg1"/>
                </a:solidFill>
                <a:latin typeface="Arial Rounded MT Bold" panose="020F0704030504030204" pitchFamily="34" charset="0"/>
              </a:rPr>
              <a:t>the cutoff point, this </a:t>
            </a:r>
            <a:r>
              <a:rPr lang="en-US" sz="2400" dirty="0" smtClean="0">
                <a:solidFill>
                  <a:schemeClr val="bg1"/>
                </a:solidFill>
                <a:latin typeface="Arial Rounded MT Bold" panose="020F0704030504030204" pitchFamily="34" charset="0"/>
              </a:rPr>
              <a:t> test  is  reported  to  have    </a:t>
            </a:r>
            <a:r>
              <a:rPr lang="en-US" sz="2400" dirty="0">
                <a:solidFill>
                  <a:schemeClr val="bg1"/>
                </a:solidFill>
                <a:latin typeface="Arial Rounded MT Bold" panose="020F0704030504030204" pitchFamily="34" charset="0"/>
              </a:rPr>
              <a:t>a </a:t>
            </a:r>
            <a:r>
              <a:rPr lang="en-US" sz="2400" dirty="0" smtClean="0">
                <a:solidFill>
                  <a:schemeClr val="bg1"/>
                </a:solidFill>
                <a:latin typeface="Arial Rounded MT Bold" panose="020F0704030504030204" pitchFamily="34" charset="0"/>
              </a:rPr>
              <a:t> </a:t>
            </a:r>
            <a:r>
              <a:rPr lang="en-US" sz="2400" b="1" i="1" u="sng" dirty="0" smtClean="0">
                <a:solidFill>
                  <a:srgbClr val="FFFF00"/>
                </a:solidFill>
                <a:latin typeface="Arial Rounded MT Bold" panose="020F0704030504030204" pitchFamily="34" charset="0"/>
              </a:rPr>
              <a:t>97</a:t>
            </a:r>
            <a:r>
              <a:rPr lang="en-US" sz="2400" b="1" i="1" u="sng" dirty="0">
                <a:solidFill>
                  <a:srgbClr val="FFFF00"/>
                </a:solidFill>
                <a:latin typeface="Arial Rounded MT Bold" panose="020F0704030504030204" pitchFamily="34" charset="0"/>
              </a:rPr>
              <a:t>% </a:t>
            </a:r>
            <a:r>
              <a:rPr lang="en-US" sz="2400" b="1" i="1" u="sng" dirty="0" smtClean="0">
                <a:solidFill>
                  <a:srgbClr val="FFFF00"/>
                </a:solidFill>
                <a:latin typeface="Arial Rounded MT Bold" panose="020F0704030504030204" pitchFamily="34" charset="0"/>
              </a:rPr>
              <a:t>to  100</a:t>
            </a:r>
            <a:r>
              <a:rPr lang="en-US" sz="2400" b="1" i="1" u="sng" dirty="0">
                <a:solidFill>
                  <a:srgbClr val="FFFF00"/>
                </a:solidFill>
                <a:latin typeface="Arial Rounded MT Bold" panose="020F0704030504030204" pitchFamily="34" charset="0"/>
              </a:rPr>
              <a:t>% true-positive </a:t>
            </a:r>
            <a:r>
              <a:rPr lang="en-US" sz="2400" b="1" i="1" u="sng" dirty="0" smtClean="0">
                <a:solidFill>
                  <a:srgbClr val="FFFF00"/>
                </a:solidFill>
                <a:latin typeface="Arial Rounded MT Bold" panose="020F0704030504030204" pitchFamily="34" charset="0"/>
              </a:rPr>
              <a:t>rate    </a:t>
            </a:r>
            <a:r>
              <a:rPr lang="en-US" sz="2400" dirty="0">
                <a:solidFill>
                  <a:schemeClr val="bg1"/>
                </a:solidFill>
                <a:latin typeface="Arial Rounded MT Bold" panose="020F0704030504030204" pitchFamily="34" charset="0"/>
              </a:rPr>
              <a:t>and </a:t>
            </a:r>
            <a:r>
              <a:rPr lang="en-US" sz="2400" dirty="0" smtClean="0">
                <a:solidFill>
                  <a:schemeClr val="bg1"/>
                </a:solidFill>
                <a:latin typeface="Arial Rounded MT Bold" panose="020F0704030504030204" pitchFamily="34" charset="0"/>
              </a:rPr>
              <a:t>  a </a:t>
            </a:r>
          </a:p>
          <a:p>
            <a:pPr marL="0" indent="0">
              <a:buNone/>
            </a:pPr>
            <a:r>
              <a:rPr lang="en-US" sz="2400" dirty="0">
                <a:solidFill>
                  <a:schemeClr val="bg1"/>
                </a:solidFill>
                <a:latin typeface="Arial Rounded MT Bold" panose="020F0704030504030204" pitchFamily="34" charset="0"/>
              </a:rPr>
              <a:t> </a:t>
            </a:r>
            <a:r>
              <a:rPr lang="en-US" sz="2400" dirty="0" smtClean="0">
                <a:solidFill>
                  <a:schemeClr val="bg1"/>
                </a:solidFill>
                <a:latin typeface="Arial Rounded MT Bold" panose="020F0704030504030204" pitchFamily="34" charset="0"/>
              </a:rPr>
              <a:t>                                    </a:t>
            </a:r>
            <a:r>
              <a:rPr lang="en-US" sz="2800" i="1" u="sng" dirty="0">
                <a:solidFill>
                  <a:srgbClr val="FFFF00"/>
                </a:solidFill>
                <a:latin typeface="Arial Rounded MT Bold" panose="020F0704030504030204" pitchFamily="34" charset="0"/>
              </a:rPr>
              <a:t>false-positive rate of less </a:t>
            </a:r>
            <a:r>
              <a:rPr lang="en-US" sz="2800" i="1" u="sng" dirty="0" smtClean="0">
                <a:solidFill>
                  <a:srgbClr val="FFFF00"/>
                </a:solidFill>
                <a:latin typeface="Arial Rounded MT Bold" panose="020F0704030504030204" pitchFamily="34" charset="0"/>
              </a:rPr>
              <a:t>than 1%.</a:t>
            </a:r>
            <a:r>
              <a:rPr lang="en-US" sz="2800" i="1" u="sng" dirty="0" smtClean="0">
                <a:solidFill>
                  <a:srgbClr val="FFFF00"/>
                </a:solidFill>
              </a:rPr>
              <a:t>      </a:t>
            </a:r>
            <a:endParaRPr lang="en-US" sz="2400" dirty="0"/>
          </a:p>
        </p:txBody>
      </p:sp>
    </p:spTree>
    <p:extLst>
      <p:ext uri="{BB962C8B-B14F-4D97-AF65-F5344CB8AC3E}">
        <p14:creationId xmlns:p14="http://schemas.microsoft.com/office/powerpoint/2010/main" val="39330148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801" y="5350933"/>
            <a:ext cx="10974388" cy="1507067"/>
          </a:xfrm>
        </p:spPr>
        <p:txBody>
          <a:bodyPr>
            <a:noAutofit/>
          </a:bodyPr>
          <a:lstStyle/>
          <a:p>
            <a:pPr algn="ctr"/>
            <a:r>
              <a:rPr lang="en-US" sz="6000" dirty="0" smtClean="0">
                <a:latin typeface="Aharoni" panose="02010803020104030203" pitchFamily="2" charset="-79"/>
                <a:cs typeface="Aharoni" panose="02010803020104030203" pitchFamily="2" charset="-79"/>
              </a:rPr>
              <a:t>false-positive       </a:t>
            </a:r>
            <a:r>
              <a:rPr lang="en-US" sz="6000" dirty="0">
                <a:latin typeface="Aharoni" panose="02010803020104030203" pitchFamily="2" charset="-79"/>
                <a:cs typeface="Aharoni" panose="02010803020104030203" pitchFamily="2" charset="-79"/>
              </a:rPr>
              <a:t>results </a:t>
            </a:r>
          </a:p>
        </p:txBody>
      </p:sp>
      <p:sp>
        <p:nvSpPr>
          <p:cNvPr id="3" name="Content Placeholder 2"/>
          <p:cNvSpPr>
            <a:spLocks noGrp="1"/>
          </p:cNvSpPr>
          <p:nvPr>
            <p:ph idx="1"/>
          </p:nvPr>
        </p:nvSpPr>
        <p:spPr>
          <a:xfrm>
            <a:off x="192505" y="685800"/>
            <a:ext cx="11718757" cy="3615267"/>
          </a:xfrm>
        </p:spPr>
        <p:txBody>
          <a:bodyPr>
            <a:normAutofit/>
          </a:bodyPr>
          <a:lstStyle/>
          <a:p>
            <a:r>
              <a:rPr lang="en-US" sz="2800" dirty="0">
                <a:latin typeface="Arial Rounded MT Bold" panose="020F0704030504030204" pitchFamily="34" charset="0"/>
              </a:rPr>
              <a:t>Certain drugs </a:t>
            </a:r>
            <a:r>
              <a:rPr lang="en-US" sz="3200" i="1" u="sng" dirty="0">
                <a:solidFill>
                  <a:srgbClr val="FFFF00"/>
                </a:solidFill>
                <a:latin typeface="Arial Rounded MT Bold" panose="020F0704030504030204" pitchFamily="34" charset="0"/>
              </a:rPr>
              <a:t>(e.g., phenytoin, rifampicin) </a:t>
            </a:r>
            <a:r>
              <a:rPr lang="en-US" sz="2800" dirty="0">
                <a:latin typeface="Arial Rounded MT Bold" panose="020F0704030504030204" pitchFamily="34" charset="0"/>
              </a:rPr>
              <a:t>may increase</a:t>
            </a:r>
          </a:p>
          <a:p>
            <a:pPr marL="0" indent="0">
              <a:buNone/>
            </a:pPr>
            <a:r>
              <a:rPr lang="en-US" sz="2800" dirty="0" smtClean="0">
                <a:latin typeface="Arial Rounded MT Bold" panose="020F0704030504030204" pitchFamily="34" charset="0"/>
              </a:rPr>
              <a:t>      the </a:t>
            </a:r>
            <a:r>
              <a:rPr lang="en-US" sz="2800" dirty="0">
                <a:latin typeface="Arial Rounded MT Bold" panose="020F0704030504030204" pitchFamily="34" charset="0"/>
              </a:rPr>
              <a:t>metabolic clearance rate of dexamethasone, leading to</a:t>
            </a:r>
          </a:p>
          <a:p>
            <a:pPr marL="0" indent="0">
              <a:buNone/>
            </a:pPr>
            <a:r>
              <a:rPr lang="en-US" sz="2800" dirty="0" smtClean="0">
                <a:latin typeface="Arial Rounded MT Bold" panose="020F0704030504030204" pitchFamily="34" charset="0"/>
              </a:rPr>
              <a:t>       false-positive results</a:t>
            </a:r>
            <a:r>
              <a:rPr lang="en-US" sz="2800" dirty="0">
                <a:latin typeface="Arial Rounded MT Bold" panose="020F0704030504030204" pitchFamily="34" charset="0"/>
              </a:rPr>
              <a:t> </a:t>
            </a:r>
            <a:r>
              <a:rPr lang="en-US" sz="2800" dirty="0" smtClean="0">
                <a:latin typeface="Arial Rounded MT Bold" panose="020F0704030504030204" pitchFamily="34" charset="0"/>
              </a:rPr>
              <a:t>of  LDDST .</a:t>
            </a:r>
            <a:endParaRPr lang="en-US" sz="2800" dirty="0">
              <a:latin typeface="Arial Rounded MT Bold" panose="020F0704030504030204" pitchFamily="34" charset="0"/>
            </a:endParaRPr>
          </a:p>
        </p:txBody>
      </p:sp>
    </p:spTree>
    <p:extLst>
      <p:ext uri="{BB962C8B-B14F-4D97-AF65-F5344CB8AC3E}">
        <p14:creationId xmlns:p14="http://schemas.microsoft.com/office/powerpoint/2010/main" val="20188465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8505" y="0"/>
            <a:ext cx="6797842" cy="6858000"/>
          </a:xfrm>
          <a:prstGeom prst="rect">
            <a:avLst/>
          </a:prstGeom>
        </p:spPr>
      </p:pic>
    </p:spTree>
    <p:extLst>
      <p:ext uri="{BB962C8B-B14F-4D97-AF65-F5344CB8AC3E}">
        <p14:creationId xmlns:p14="http://schemas.microsoft.com/office/powerpoint/2010/main" val="23088548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4263" y="0"/>
            <a:ext cx="7423484" cy="6857999"/>
          </a:xfrm>
          <a:prstGeom prst="rect">
            <a:avLst/>
          </a:prstGeom>
        </p:spPr>
      </p:pic>
    </p:spTree>
    <p:extLst>
      <p:ext uri="{BB962C8B-B14F-4D97-AF65-F5344CB8AC3E}">
        <p14:creationId xmlns:p14="http://schemas.microsoft.com/office/powerpoint/2010/main" val="34456246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863" y="213895"/>
            <a:ext cx="11141242" cy="2281600"/>
          </a:xfrm>
        </p:spPr>
        <p:txBody>
          <a:bodyPr>
            <a:normAutofit/>
          </a:bodyPr>
          <a:lstStyle/>
          <a:p>
            <a:r>
              <a:rPr lang="en-US" dirty="0" smtClean="0"/>
              <a:t>The  Endocrine   Society , in  </a:t>
            </a:r>
            <a:r>
              <a:rPr lang="en-US" dirty="0"/>
              <a:t>collaboration</a:t>
            </a:r>
            <a:br>
              <a:rPr lang="en-US" dirty="0"/>
            </a:br>
            <a:r>
              <a:rPr lang="en-US" dirty="0"/>
              <a:t>with </a:t>
            </a:r>
            <a:r>
              <a:rPr lang="en-US" dirty="0" smtClean="0"/>
              <a:t> the  European   </a:t>
            </a:r>
            <a:r>
              <a:rPr lang="en-US" dirty="0"/>
              <a:t>Society </a:t>
            </a:r>
            <a:r>
              <a:rPr lang="en-US" dirty="0" smtClean="0"/>
              <a:t> for </a:t>
            </a:r>
            <a:r>
              <a:rPr lang="en-US" dirty="0"/>
              <a:t>Endocrinology</a:t>
            </a:r>
          </a:p>
        </p:txBody>
      </p:sp>
      <p:sp>
        <p:nvSpPr>
          <p:cNvPr id="3" name="Text Placeholder 2"/>
          <p:cNvSpPr>
            <a:spLocks noGrp="1"/>
          </p:cNvSpPr>
          <p:nvPr>
            <p:ph type="body" idx="1"/>
          </p:nvPr>
        </p:nvSpPr>
        <p:spPr>
          <a:xfrm>
            <a:off x="1069223" y="5359400"/>
            <a:ext cx="10204366" cy="1498600"/>
          </a:xfrm>
        </p:spPr>
        <p:txBody>
          <a:bodyPr>
            <a:noAutofit/>
          </a:bodyPr>
          <a:lstStyle/>
          <a:p>
            <a:r>
              <a:rPr lang="en-US" sz="5400" dirty="0">
                <a:solidFill>
                  <a:srgbClr val="FFFF00"/>
                </a:solidFill>
                <a:latin typeface="Algerian" panose="04020705040A02060702" pitchFamily="82" charset="0"/>
              </a:rPr>
              <a:t>Diagnostic </a:t>
            </a:r>
            <a:r>
              <a:rPr lang="en-US" sz="5400" dirty="0" smtClean="0">
                <a:solidFill>
                  <a:srgbClr val="FFFF00"/>
                </a:solidFill>
                <a:latin typeface="Algerian" panose="04020705040A02060702" pitchFamily="82" charset="0"/>
              </a:rPr>
              <a:t>       Guidelines</a:t>
            </a:r>
            <a:endParaRPr lang="en-US" sz="5400" dirty="0">
              <a:solidFill>
                <a:srgbClr val="FFFF00"/>
              </a:solidFill>
              <a:latin typeface="Algerian" panose="04020705040A02060702" pitchFamily="82" charset="0"/>
            </a:endParaRPr>
          </a:p>
        </p:txBody>
      </p:sp>
    </p:spTree>
    <p:extLst>
      <p:ext uri="{BB962C8B-B14F-4D97-AF65-F5344CB8AC3E}">
        <p14:creationId xmlns:p14="http://schemas.microsoft.com/office/powerpoint/2010/main" val="7221407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84212" y="1"/>
            <a:ext cx="10757820" cy="6858000"/>
          </a:xfrm>
          <a:prstGeom prst="rect">
            <a:avLst/>
          </a:prstGeom>
        </p:spPr>
      </p:pic>
    </p:spTree>
    <p:extLst>
      <p:ext uri="{BB962C8B-B14F-4D97-AF65-F5344CB8AC3E}">
        <p14:creationId xmlns:p14="http://schemas.microsoft.com/office/powerpoint/2010/main" val="26239327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42412" y="0"/>
            <a:ext cx="5515726" cy="6858000"/>
          </a:xfrm>
          <a:prstGeom prst="rect">
            <a:avLst/>
          </a:prstGeom>
        </p:spPr>
      </p:pic>
      <p:sp>
        <p:nvSpPr>
          <p:cNvPr id="3" name="TextBox 2"/>
          <p:cNvSpPr txBox="1"/>
          <p:nvPr/>
        </p:nvSpPr>
        <p:spPr>
          <a:xfrm flipH="1">
            <a:off x="8145377" y="409073"/>
            <a:ext cx="3789948" cy="1569660"/>
          </a:xfrm>
          <a:prstGeom prst="rect">
            <a:avLst/>
          </a:prstGeom>
          <a:noFill/>
        </p:spPr>
        <p:txBody>
          <a:bodyPr wrap="square" rtlCol="0">
            <a:spAutoFit/>
          </a:bodyPr>
          <a:lstStyle/>
          <a:p>
            <a:r>
              <a:rPr lang="en-US" sz="2400" b="1" dirty="0" smtClean="0">
                <a:latin typeface="Arial Rounded MT Bold" panose="020F0704030504030204" pitchFamily="34" charset="0"/>
              </a:rPr>
              <a:t> a  late  night   salivary </a:t>
            </a:r>
            <a:r>
              <a:rPr lang="en-US" sz="2400" b="1" dirty="0">
                <a:latin typeface="Arial Rounded MT Bold" panose="020F0704030504030204" pitchFamily="34" charset="0"/>
              </a:rPr>
              <a:t>cortisol </a:t>
            </a:r>
            <a:r>
              <a:rPr lang="en-US" sz="2400" b="1" dirty="0" smtClean="0">
                <a:latin typeface="Arial Rounded MT Bold" panose="020F0704030504030204" pitchFamily="34" charset="0"/>
              </a:rPr>
              <a:t> concentration greater  than  </a:t>
            </a:r>
            <a:r>
              <a:rPr lang="en-US" sz="2400" b="1" dirty="0">
                <a:latin typeface="Arial Rounded MT Bold" panose="020F0704030504030204" pitchFamily="34" charset="0"/>
              </a:rPr>
              <a:t>145 </a:t>
            </a:r>
            <a:r>
              <a:rPr lang="en-US" sz="2400" b="1" dirty="0" err="1">
                <a:latin typeface="Arial Rounded MT Bold" panose="020F0704030504030204" pitchFamily="34" charset="0"/>
              </a:rPr>
              <a:t>ng</a:t>
            </a:r>
            <a:r>
              <a:rPr lang="en-US" sz="2400" b="1" dirty="0">
                <a:latin typeface="Arial Rounded MT Bold" panose="020F0704030504030204" pitchFamily="34" charset="0"/>
              </a:rPr>
              <a:t>/</a:t>
            </a:r>
            <a:r>
              <a:rPr lang="en-US" sz="2400" b="1" dirty="0" err="1">
                <a:latin typeface="Arial Rounded MT Bold" panose="020F0704030504030204" pitchFamily="34" charset="0"/>
              </a:rPr>
              <a:t>dL</a:t>
            </a:r>
            <a:r>
              <a:rPr lang="en-US" sz="2400" b="1" dirty="0">
                <a:latin typeface="Arial Rounded MT Bold" panose="020F0704030504030204" pitchFamily="34" charset="0"/>
              </a:rPr>
              <a:t> (&gt;4 </a:t>
            </a:r>
            <a:r>
              <a:rPr lang="en-US" sz="2400" b="1" dirty="0" err="1">
                <a:latin typeface="Arial Rounded MT Bold" panose="020F0704030504030204" pitchFamily="34" charset="0"/>
              </a:rPr>
              <a:t>nmol</a:t>
            </a:r>
            <a:r>
              <a:rPr lang="en-US" sz="2400" b="1" dirty="0">
                <a:latin typeface="Arial Rounded MT Bold" panose="020F0704030504030204" pitchFamily="34" charset="0"/>
              </a:rPr>
              <a:t>/L).</a:t>
            </a:r>
          </a:p>
        </p:txBody>
      </p:sp>
    </p:spTree>
    <p:extLst>
      <p:ext uri="{BB962C8B-B14F-4D97-AF65-F5344CB8AC3E}">
        <p14:creationId xmlns:p14="http://schemas.microsoft.com/office/powerpoint/2010/main" val="41316185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863600"/>
            <a:ext cx="10950326" cy="2281600"/>
          </a:xfrm>
        </p:spPr>
        <p:txBody>
          <a:bodyPr>
            <a:normAutofit/>
          </a:bodyPr>
          <a:lstStyle/>
          <a:p>
            <a:r>
              <a:rPr lang="en-US" sz="4000" dirty="0">
                <a:solidFill>
                  <a:srgbClr val="FFFF00"/>
                </a:solidFill>
                <a:latin typeface="Algerian" panose="04020705040A02060702" pitchFamily="82" charset="0"/>
              </a:rPr>
              <a:t>Question </a:t>
            </a:r>
            <a:r>
              <a:rPr lang="en-US" sz="4000" dirty="0" smtClean="0">
                <a:solidFill>
                  <a:srgbClr val="FFFF00"/>
                </a:solidFill>
                <a:latin typeface="Algerian" panose="04020705040A02060702" pitchFamily="82" charset="0"/>
              </a:rPr>
              <a:t> 2 :  What  Is  the  </a:t>
            </a:r>
            <a:r>
              <a:rPr lang="en-US" sz="4000" dirty="0">
                <a:solidFill>
                  <a:srgbClr val="FFFF00"/>
                </a:solidFill>
                <a:latin typeface="Algerian" panose="04020705040A02060702" pitchFamily="82" charset="0"/>
              </a:rPr>
              <a:t>Cause </a:t>
            </a:r>
            <a:r>
              <a:rPr lang="en-US" sz="4000" dirty="0" smtClean="0">
                <a:solidFill>
                  <a:srgbClr val="FFFF00"/>
                </a:solidFill>
                <a:latin typeface="Algerian" panose="04020705040A02060702" pitchFamily="82" charset="0"/>
              </a:rPr>
              <a:t> of Cushing  Syndrome  in  This  Patient ?</a:t>
            </a:r>
            <a:endParaRPr lang="en-US" sz="4000" dirty="0">
              <a:solidFill>
                <a:srgbClr val="FFFF00"/>
              </a:solidFill>
              <a:latin typeface="Algerian" panose="04020705040A02060702" pitchFamily="82" charset="0"/>
            </a:endParaRPr>
          </a:p>
        </p:txBody>
      </p:sp>
      <p:sp>
        <p:nvSpPr>
          <p:cNvPr id="3" name="Text Placeholder 2"/>
          <p:cNvSpPr>
            <a:spLocks noGrp="1"/>
          </p:cNvSpPr>
          <p:nvPr>
            <p:ph type="body" idx="1"/>
          </p:nvPr>
        </p:nvSpPr>
        <p:spPr>
          <a:xfrm>
            <a:off x="2826164" y="4232753"/>
            <a:ext cx="8534400" cy="1498600"/>
          </a:xfrm>
        </p:spPr>
        <p:txBody>
          <a:bodyPr>
            <a:noAutofit/>
          </a:bodyPr>
          <a:lstStyle/>
          <a:p>
            <a:r>
              <a:rPr lang="en-US" sz="19900" dirty="0" smtClean="0">
                <a:solidFill>
                  <a:schemeClr val="tx1"/>
                </a:solidFill>
                <a:latin typeface="Algerian" panose="04020705040A02060702" pitchFamily="82" charset="0"/>
              </a:rPr>
              <a:t>DDX</a:t>
            </a:r>
            <a:endParaRPr lang="en-US" sz="19900" dirty="0">
              <a:solidFill>
                <a:schemeClr val="tx1"/>
              </a:solidFill>
              <a:latin typeface="Algerian" panose="04020705040A02060702" pitchFamily="82" charset="0"/>
            </a:endParaRPr>
          </a:p>
        </p:txBody>
      </p:sp>
    </p:spTree>
    <p:extLst>
      <p:ext uri="{BB962C8B-B14F-4D97-AF65-F5344CB8AC3E}">
        <p14:creationId xmlns:p14="http://schemas.microsoft.com/office/powerpoint/2010/main" val="1113464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225468"/>
            <a:ext cx="10626792" cy="2309088"/>
          </a:xfrm>
        </p:spPr>
        <p:txBody>
          <a:bodyPr>
            <a:normAutofit/>
          </a:bodyPr>
          <a:lstStyle/>
          <a:p>
            <a:r>
              <a:rPr lang="en-US" sz="5400" dirty="0" smtClean="0">
                <a:solidFill>
                  <a:srgbClr val="FFC000"/>
                </a:solidFill>
                <a:latin typeface="Arial Black" panose="020B0A04020102020204" pitchFamily="34" charset="0"/>
              </a:rPr>
              <a:t>Morning   </a:t>
            </a:r>
            <a:r>
              <a:rPr lang="en-US" sz="5400" dirty="0">
                <a:solidFill>
                  <a:srgbClr val="FFC000"/>
                </a:solidFill>
                <a:latin typeface="Arial Black" panose="020B0A04020102020204" pitchFamily="34" charset="0"/>
              </a:rPr>
              <a:t>Plasma </a:t>
            </a:r>
            <a:r>
              <a:rPr lang="en-US" sz="5400" dirty="0" smtClean="0">
                <a:solidFill>
                  <a:srgbClr val="FFC000"/>
                </a:solidFill>
                <a:latin typeface="Arial Black" panose="020B0A04020102020204" pitchFamily="34" charset="0"/>
              </a:rPr>
              <a:t>  ACTH</a:t>
            </a:r>
            <a:endParaRPr lang="en-US" sz="5400" dirty="0">
              <a:solidFill>
                <a:srgbClr val="FFC000"/>
              </a:solidFill>
              <a:latin typeface="Arial Black" panose="020B0A04020102020204" pitchFamily="34" charset="0"/>
            </a:endParaRPr>
          </a:p>
        </p:txBody>
      </p:sp>
      <p:sp>
        <p:nvSpPr>
          <p:cNvPr id="3" name="Text Placeholder 2"/>
          <p:cNvSpPr>
            <a:spLocks noGrp="1"/>
          </p:cNvSpPr>
          <p:nvPr>
            <p:ph type="body" idx="1"/>
          </p:nvPr>
        </p:nvSpPr>
        <p:spPr>
          <a:xfrm>
            <a:off x="1448302" y="4796425"/>
            <a:ext cx="8534400" cy="1498600"/>
          </a:xfrm>
        </p:spPr>
        <p:txBody>
          <a:bodyPr>
            <a:noAutofit/>
          </a:bodyPr>
          <a:lstStyle/>
          <a:p>
            <a:pPr algn="ctr"/>
            <a:r>
              <a:rPr lang="en-US" sz="13800" dirty="0" smtClean="0">
                <a:solidFill>
                  <a:schemeClr val="tx1"/>
                </a:solidFill>
                <a:latin typeface="Algerian" panose="04020705040A02060702" pitchFamily="82" charset="0"/>
              </a:rPr>
              <a:t>NO  1</a:t>
            </a:r>
            <a:endParaRPr lang="en-US" sz="13800" dirty="0">
              <a:solidFill>
                <a:schemeClr val="tx1"/>
              </a:solidFill>
              <a:latin typeface="Algerian" panose="04020705040A02060702" pitchFamily="82" charset="0"/>
            </a:endParaRPr>
          </a:p>
        </p:txBody>
      </p:sp>
    </p:spTree>
    <p:extLst>
      <p:ext uri="{BB962C8B-B14F-4D97-AF65-F5344CB8AC3E}">
        <p14:creationId xmlns:p14="http://schemas.microsoft.com/office/powerpoint/2010/main" val="19714014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50933"/>
            <a:ext cx="11140358" cy="1507067"/>
          </a:xfrm>
        </p:spPr>
        <p:txBody>
          <a:bodyPr>
            <a:noAutofit/>
          </a:bodyPr>
          <a:lstStyle/>
          <a:p>
            <a:pPr algn="ctr"/>
            <a:r>
              <a:rPr lang="en-US" sz="6600" dirty="0">
                <a:solidFill>
                  <a:schemeClr val="bg1">
                    <a:lumMod val="95000"/>
                    <a:lumOff val="5000"/>
                  </a:schemeClr>
                </a:solidFill>
                <a:latin typeface="Algerian" panose="04020705040A02060702" pitchFamily="82" charset="0"/>
              </a:rPr>
              <a:t>Morning   Plasma   ACTH</a:t>
            </a:r>
          </a:p>
        </p:txBody>
      </p:sp>
      <p:sp>
        <p:nvSpPr>
          <p:cNvPr id="3" name="Content Placeholder 2"/>
          <p:cNvSpPr>
            <a:spLocks noGrp="1"/>
          </p:cNvSpPr>
          <p:nvPr>
            <p:ph idx="1"/>
          </p:nvPr>
        </p:nvSpPr>
        <p:spPr>
          <a:xfrm>
            <a:off x="684212" y="685800"/>
            <a:ext cx="11228040" cy="3615267"/>
          </a:xfrm>
        </p:spPr>
        <p:txBody>
          <a:bodyPr/>
          <a:lstStyle/>
          <a:p>
            <a:r>
              <a:rPr lang="en-US" sz="3200" dirty="0" smtClean="0">
                <a:solidFill>
                  <a:schemeClr val="tx1"/>
                </a:solidFill>
                <a:latin typeface="Arial Black" panose="020B0A04020102020204" pitchFamily="34" charset="0"/>
              </a:rPr>
              <a:t>Method : two-site  </a:t>
            </a:r>
            <a:r>
              <a:rPr lang="en-US" sz="3200" dirty="0" err="1" smtClean="0">
                <a:solidFill>
                  <a:schemeClr val="tx1"/>
                </a:solidFill>
                <a:latin typeface="Arial Black" panose="020B0A04020102020204" pitchFamily="34" charset="0"/>
              </a:rPr>
              <a:t>immunoradiometric</a:t>
            </a:r>
            <a:r>
              <a:rPr lang="en-US" sz="3200" dirty="0" smtClean="0">
                <a:solidFill>
                  <a:schemeClr val="tx1"/>
                </a:solidFill>
                <a:latin typeface="Arial Black" panose="020B0A04020102020204" pitchFamily="34" charset="0"/>
              </a:rPr>
              <a:t>  assay.</a:t>
            </a:r>
          </a:p>
          <a:p>
            <a:r>
              <a:rPr lang="en-US" dirty="0" smtClean="0"/>
              <a:t> </a:t>
            </a:r>
            <a:r>
              <a:rPr lang="en-US" dirty="0"/>
              <a:t>Such a test differentiates </a:t>
            </a:r>
            <a:r>
              <a:rPr lang="en-US" dirty="0" smtClean="0"/>
              <a:t> ACTH-dependent  from  ACTH-independent  causes</a:t>
            </a:r>
            <a:r>
              <a:rPr lang="en-US" dirty="0"/>
              <a:t>. </a:t>
            </a:r>
            <a:endParaRPr lang="en-US" dirty="0" smtClean="0"/>
          </a:p>
          <a:p>
            <a:endParaRPr lang="en-US" dirty="0"/>
          </a:p>
          <a:p>
            <a:r>
              <a:rPr lang="en-US" sz="2800" dirty="0" smtClean="0">
                <a:solidFill>
                  <a:srgbClr val="FFFF00"/>
                </a:solidFill>
                <a:latin typeface="Arial Rounded MT Bold" panose="020F0704030504030204" pitchFamily="34" charset="0"/>
              </a:rPr>
              <a:t>The </a:t>
            </a:r>
            <a:r>
              <a:rPr lang="en-US" sz="2800" dirty="0">
                <a:solidFill>
                  <a:srgbClr val="FFFF00"/>
                </a:solidFill>
                <a:latin typeface="Arial Rounded MT Bold" panose="020F0704030504030204" pitchFamily="34" charset="0"/>
              </a:rPr>
              <a:t>samples should be </a:t>
            </a:r>
            <a:r>
              <a:rPr lang="en-US" sz="2800" dirty="0" smtClean="0">
                <a:solidFill>
                  <a:srgbClr val="FFFF00"/>
                </a:solidFill>
                <a:latin typeface="Arial Rounded MT Bold" panose="020F0704030504030204" pitchFamily="34" charset="0"/>
              </a:rPr>
              <a:t>taken in </a:t>
            </a:r>
            <a:r>
              <a:rPr lang="en-US" sz="2800" dirty="0">
                <a:solidFill>
                  <a:srgbClr val="FFFF00"/>
                </a:solidFill>
                <a:latin typeface="Arial Rounded MT Bold" panose="020F0704030504030204" pitchFamily="34" charset="0"/>
              </a:rPr>
              <a:t>ice cold tubes and immediately separated ahead </a:t>
            </a:r>
            <a:r>
              <a:rPr lang="en-US" sz="2800" dirty="0" smtClean="0">
                <a:solidFill>
                  <a:srgbClr val="FFFF00"/>
                </a:solidFill>
                <a:latin typeface="Arial Rounded MT Bold" panose="020F0704030504030204" pitchFamily="34" charset="0"/>
              </a:rPr>
              <a:t>of  storage </a:t>
            </a:r>
            <a:r>
              <a:rPr lang="en-US" sz="2800" dirty="0">
                <a:solidFill>
                  <a:srgbClr val="FFFF00"/>
                </a:solidFill>
                <a:latin typeface="Arial Rounded MT Bold" panose="020F0704030504030204" pitchFamily="34" charset="0"/>
              </a:rPr>
              <a:t>at −40° C ahead of analysis to prevent </a:t>
            </a:r>
            <a:r>
              <a:rPr lang="en-US" sz="2800" dirty="0" smtClean="0">
                <a:solidFill>
                  <a:srgbClr val="FFFF00"/>
                </a:solidFill>
                <a:latin typeface="Arial Rounded MT Bold" panose="020F0704030504030204" pitchFamily="34" charset="0"/>
              </a:rPr>
              <a:t>inadvertent degradation</a:t>
            </a:r>
            <a:r>
              <a:rPr lang="en-US" sz="2800" dirty="0">
                <a:solidFill>
                  <a:srgbClr val="FFFF00"/>
                </a:solidFill>
                <a:latin typeface="Arial Rounded MT Bold" panose="020F0704030504030204" pitchFamily="34" charset="0"/>
              </a:rPr>
              <a:t>.</a:t>
            </a:r>
          </a:p>
        </p:txBody>
      </p:sp>
    </p:spTree>
    <p:extLst>
      <p:ext uri="{BB962C8B-B14F-4D97-AF65-F5344CB8AC3E}">
        <p14:creationId xmlns:p14="http://schemas.microsoft.com/office/powerpoint/2010/main" val="33981442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5350933"/>
            <a:ext cx="10757820" cy="1507067"/>
          </a:xfrm>
        </p:spPr>
        <p:txBody>
          <a:bodyPr>
            <a:noAutofit/>
          </a:bodyPr>
          <a:lstStyle/>
          <a:p>
            <a:pPr algn="ctr"/>
            <a:r>
              <a:rPr lang="en-US" sz="6000" dirty="0">
                <a:solidFill>
                  <a:srgbClr val="FFFF00"/>
                </a:solidFill>
                <a:latin typeface="Algerian" panose="04020705040A02060702" pitchFamily="82" charset="0"/>
              </a:rPr>
              <a:t>Morning   Plasma   ACTH</a:t>
            </a:r>
          </a:p>
        </p:txBody>
      </p:sp>
      <p:sp>
        <p:nvSpPr>
          <p:cNvPr id="3" name="Content Placeholder 2"/>
          <p:cNvSpPr>
            <a:spLocks noGrp="1"/>
          </p:cNvSpPr>
          <p:nvPr>
            <p:ph idx="1"/>
          </p:nvPr>
        </p:nvSpPr>
        <p:spPr>
          <a:xfrm>
            <a:off x="336884" y="685800"/>
            <a:ext cx="11562348" cy="3615267"/>
          </a:xfrm>
        </p:spPr>
        <p:txBody>
          <a:bodyPr/>
          <a:lstStyle/>
          <a:p>
            <a:r>
              <a:rPr lang="en-US" sz="2400" dirty="0">
                <a:solidFill>
                  <a:schemeClr val="tx1"/>
                </a:solidFill>
                <a:latin typeface="Arial Rounded MT Bold" panose="020F0704030504030204" pitchFamily="34" charset="0"/>
              </a:rPr>
              <a:t>In Cushing disease, 50% of patients have a </a:t>
            </a:r>
            <a:r>
              <a:rPr lang="en-US" sz="2400" dirty="0" smtClean="0">
                <a:solidFill>
                  <a:schemeClr val="tx1"/>
                </a:solidFill>
                <a:latin typeface="Arial Rounded MT Bold" panose="020F0704030504030204" pitchFamily="34" charset="0"/>
              </a:rPr>
              <a:t>9 AM </a:t>
            </a:r>
            <a:r>
              <a:rPr lang="en-US" sz="2400" dirty="0">
                <a:solidFill>
                  <a:schemeClr val="tx1"/>
                </a:solidFill>
                <a:latin typeface="Arial Rounded MT Bold" panose="020F0704030504030204" pitchFamily="34" charset="0"/>
              </a:rPr>
              <a:t>ACTH level within the normal reference range (2 </a:t>
            </a:r>
            <a:r>
              <a:rPr lang="en-US" sz="2400" dirty="0" smtClean="0">
                <a:solidFill>
                  <a:schemeClr val="tx1"/>
                </a:solidFill>
                <a:latin typeface="Arial Rounded MT Bold" panose="020F0704030504030204" pitchFamily="34" charset="0"/>
              </a:rPr>
              <a:t>to 11 </a:t>
            </a:r>
            <a:r>
              <a:rPr lang="en-US" sz="2400" dirty="0" err="1">
                <a:solidFill>
                  <a:schemeClr val="tx1"/>
                </a:solidFill>
                <a:latin typeface="Arial Rounded MT Bold" panose="020F0704030504030204" pitchFamily="34" charset="0"/>
              </a:rPr>
              <a:t>pmol</a:t>
            </a:r>
            <a:r>
              <a:rPr lang="en-US" sz="2400" dirty="0">
                <a:solidFill>
                  <a:schemeClr val="tx1"/>
                </a:solidFill>
                <a:latin typeface="Arial Rounded MT Bold" panose="020F0704030504030204" pitchFamily="34" charset="0"/>
              </a:rPr>
              <a:t>/L [9 to 52 </a:t>
            </a:r>
            <a:r>
              <a:rPr lang="en-US" sz="2400" dirty="0" err="1">
                <a:solidFill>
                  <a:schemeClr val="tx1"/>
                </a:solidFill>
                <a:latin typeface="Arial Rounded MT Bold" panose="020F0704030504030204" pitchFamily="34" charset="0"/>
              </a:rPr>
              <a:t>pg</a:t>
            </a:r>
            <a:r>
              <a:rPr lang="en-US" sz="2400" dirty="0">
                <a:solidFill>
                  <a:schemeClr val="tx1"/>
                </a:solidFill>
                <a:latin typeface="Arial Rounded MT Bold" panose="020F0704030504030204" pitchFamily="34" charset="0"/>
              </a:rPr>
              <a:t>/mL]); in the remainder</a:t>
            </a:r>
            <a:r>
              <a:rPr lang="en-US" sz="2400" dirty="0" smtClean="0">
                <a:solidFill>
                  <a:schemeClr val="tx1"/>
                </a:solidFill>
                <a:latin typeface="Arial Rounded MT Bold" panose="020F0704030504030204" pitchFamily="34" charset="0"/>
              </a:rPr>
              <a:t>,  </a:t>
            </a:r>
            <a:r>
              <a:rPr lang="en-US" sz="2400" dirty="0">
                <a:solidFill>
                  <a:schemeClr val="tx1"/>
                </a:solidFill>
                <a:latin typeface="Arial Rounded MT Bold" panose="020F0704030504030204" pitchFamily="34" charset="0"/>
              </a:rPr>
              <a:t>it is </a:t>
            </a:r>
            <a:r>
              <a:rPr lang="en-US" sz="2400" dirty="0" smtClean="0">
                <a:solidFill>
                  <a:schemeClr val="tx1"/>
                </a:solidFill>
                <a:latin typeface="Arial Rounded MT Bold" panose="020F0704030504030204" pitchFamily="34" charset="0"/>
              </a:rPr>
              <a:t>modestly  elevated.</a:t>
            </a:r>
          </a:p>
          <a:p>
            <a:endParaRPr lang="en-US" dirty="0"/>
          </a:p>
          <a:p>
            <a:pPr marL="0" indent="0">
              <a:buNone/>
            </a:pPr>
            <a:r>
              <a:rPr lang="en-US" dirty="0" smtClean="0"/>
              <a:t> </a:t>
            </a:r>
          </a:p>
          <a:p>
            <a:r>
              <a:rPr lang="en-US" dirty="0" smtClean="0">
                <a:solidFill>
                  <a:schemeClr val="bg1"/>
                </a:solidFill>
                <a:latin typeface="Arial Black" panose="020B0A04020102020204" pitchFamily="34" charset="0"/>
              </a:rPr>
              <a:t>Occasionally</a:t>
            </a:r>
            <a:r>
              <a:rPr lang="en-US" dirty="0">
                <a:solidFill>
                  <a:schemeClr val="bg1"/>
                </a:solidFill>
                <a:latin typeface="Arial Black" panose="020B0A04020102020204" pitchFamily="34" charset="0"/>
              </a:rPr>
              <a:t>, due to episodic secretion</a:t>
            </a:r>
            <a:r>
              <a:rPr lang="en-US" dirty="0" smtClean="0">
                <a:solidFill>
                  <a:schemeClr val="bg1"/>
                </a:solidFill>
                <a:latin typeface="Arial Black" panose="020B0A04020102020204" pitchFamily="34" charset="0"/>
              </a:rPr>
              <a:t>, levels </a:t>
            </a:r>
            <a:r>
              <a:rPr lang="en-US" dirty="0">
                <a:solidFill>
                  <a:schemeClr val="bg1"/>
                </a:solidFill>
                <a:latin typeface="Arial Black" panose="020B0A04020102020204" pitchFamily="34" charset="0"/>
              </a:rPr>
              <a:t>may be very low, and thus measurement of </a:t>
            </a:r>
            <a:r>
              <a:rPr lang="en-US" sz="2400" i="1" u="sng" dirty="0">
                <a:solidFill>
                  <a:srgbClr val="FFFF00"/>
                </a:solidFill>
                <a:latin typeface="Arial Black" panose="020B0A04020102020204" pitchFamily="34" charset="0"/>
              </a:rPr>
              <a:t>at </a:t>
            </a:r>
            <a:r>
              <a:rPr lang="en-US" sz="2400" i="1" u="sng" dirty="0" smtClean="0">
                <a:solidFill>
                  <a:srgbClr val="FFFF00"/>
                </a:solidFill>
                <a:latin typeface="Arial Black" panose="020B0A04020102020204" pitchFamily="34" charset="0"/>
              </a:rPr>
              <a:t>least  two </a:t>
            </a:r>
            <a:r>
              <a:rPr lang="en-US" sz="2400" i="1" u="sng" dirty="0">
                <a:solidFill>
                  <a:srgbClr val="FFFF00"/>
                </a:solidFill>
                <a:latin typeface="Arial Black" panose="020B0A04020102020204" pitchFamily="34" charset="0"/>
              </a:rPr>
              <a:t>values </a:t>
            </a:r>
            <a:r>
              <a:rPr lang="en-US" dirty="0">
                <a:solidFill>
                  <a:schemeClr val="bg1"/>
                </a:solidFill>
                <a:latin typeface="Arial Black" panose="020B0A04020102020204" pitchFamily="34" charset="0"/>
              </a:rPr>
              <a:t>is recommended to avoid misclassification </a:t>
            </a:r>
            <a:r>
              <a:rPr lang="en-US" dirty="0" smtClean="0">
                <a:solidFill>
                  <a:schemeClr val="bg1"/>
                </a:solidFill>
                <a:latin typeface="Arial Black" panose="020B0A04020102020204" pitchFamily="34" charset="0"/>
              </a:rPr>
              <a:t>of mild </a:t>
            </a:r>
            <a:r>
              <a:rPr lang="en-US" dirty="0">
                <a:solidFill>
                  <a:schemeClr val="bg1"/>
                </a:solidFill>
                <a:latin typeface="Arial Black" panose="020B0A04020102020204" pitchFamily="34" charset="0"/>
              </a:rPr>
              <a:t>Cushing disease as ACTH-independent.</a:t>
            </a:r>
          </a:p>
        </p:txBody>
      </p:sp>
    </p:spTree>
    <p:extLst>
      <p:ext uri="{BB962C8B-B14F-4D97-AF65-F5344CB8AC3E}">
        <p14:creationId xmlns:p14="http://schemas.microsoft.com/office/powerpoint/2010/main" val="36484163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38" y="5350933"/>
            <a:ext cx="10842041" cy="1507067"/>
          </a:xfrm>
        </p:spPr>
        <p:txBody>
          <a:bodyPr>
            <a:noAutofit/>
          </a:bodyPr>
          <a:lstStyle/>
          <a:p>
            <a:pPr algn="ctr"/>
            <a:r>
              <a:rPr lang="en-US" sz="6000" dirty="0">
                <a:latin typeface="Algerian" panose="04020705040A02060702" pitchFamily="82" charset="0"/>
              </a:rPr>
              <a:t>Morning   Plasma   ACTH</a:t>
            </a:r>
          </a:p>
        </p:txBody>
      </p:sp>
      <p:sp>
        <p:nvSpPr>
          <p:cNvPr id="3" name="Content Placeholder 2"/>
          <p:cNvSpPr>
            <a:spLocks noGrp="1"/>
          </p:cNvSpPr>
          <p:nvPr>
            <p:ph idx="1"/>
          </p:nvPr>
        </p:nvSpPr>
        <p:spPr>
          <a:xfrm>
            <a:off x="276727" y="685800"/>
            <a:ext cx="11634536" cy="3615267"/>
          </a:xfrm>
        </p:spPr>
        <p:txBody>
          <a:bodyPr>
            <a:normAutofit/>
          </a:bodyPr>
          <a:lstStyle/>
          <a:p>
            <a:r>
              <a:rPr lang="en-US" sz="2400" dirty="0">
                <a:solidFill>
                  <a:schemeClr val="tx1"/>
                </a:solidFill>
                <a:latin typeface="Arial Black" panose="020B0A04020102020204" pitchFamily="34" charset="0"/>
              </a:rPr>
              <a:t>ACTH </a:t>
            </a:r>
            <a:r>
              <a:rPr lang="en-US" sz="2400" dirty="0" smtClean="0">
                <a:solidFill>
                  <a:schemeClr val="tx1"/>
                </a:solidFill>
                <a:latin typeface="Arial Black" panose="020B0A04020102020204" pitchFamily="34" charset="0"/>
              </a:rPr>
              <a:t>levels in </a:t>
            </a:r>
            <a:r>
              <a:rPr lang="en-US" sz="2400" dirty="0">
                <a:solidFill>
                  <a:schemeClr val="tx1"/>
                </a:solidFill>
                <a:latin typeface="Arial Black" panose="020B0A04020102020204" pitchFamily="34" charset="0"/>
              </a:rPr>
              <a:t>the ectopic ACTH syndrome are high (usually &gt;20 </a:t>
            </a:r>
            <a:r>
              <a:rPr lang="en-US" sz="2400" dirty="0" err="1" smtClean="0">
                <a:solidFill>
                  <a:schemeClr val="tx1"/>
                </a:solidFill>
                <a:latin typeface="Arial Black" panose="020B0A04020102020204" pitchFamily="34" charset="0"/>
              </a:rPr>
              <a:t>pmol</a:t>
            </a:r>
            <a:r>
              <a:rPr lang="en-US" sz="2400" dirty="0" smtClean="0">
                <a:solidFill>
                  <a:schemeClr val="tx1"/>
                </a:solidFill>
                <a:latin typeface="Arial Black" panose="020B0A04020102020204" pitchFamily="34" charset="0"/>
              </a:rPr>
              <a:t>/L  [&gt;</a:t>
            </a:r>
            <a:r>
              <a:rPr lang="en-US" sz="2400" dirty="0">
                <a:solidFill>
                  <a:schemeClr val="tx1"/>
                </a:solidFill>
                <a:latin typeface="Arial Black" panose="020B0A04020102020204" pitchFamily="34" charset="0"/>
              </a:rPr>
              <a:t>90 </a:t>
            </a:r>
            <a:r>
              <a:rPr lang="en-US" sz="2400" dirty="0" err="1">
                <a:solidFill>
                  <a:schemeClr val="tx1"/>
                </a:solidFill>
                <a:latin typeface="Arial Black" panose="020B0A04020102020204" pitchFamily="34" charset="0"/>
              </a:rPr>
              <a:t>pg</a:t>
            </a:r>
            <a:r>
              <a:rPr lang="en-US" sz="2400" dirty="0">
                <a:solidFill>
                  <a:schemeClr val="tx1"/>
                </a:solidFill>
                <a:latin typeface="Arial Black" panose="020B0A04020102020204" pitchFamily="34" charset="0"/>
              </a:rPr>
              <a:t>/mL]); nevertheless, overlap values are seen </a:t>
            </a:r>
            <a:r>
              <a:rPr lang="en-US" sz="2400" dirty="0" smtClean="0">
                <a:solidFill>
                  <a:schemeClr val="tx1"/>
                </a:solidFill>
                <a:latin typeface="Arial Black" panose="020B0A04020102020204" pitchFamily="34" charset="0"/>
              </a:rPr>
              <a:t>in  Cushing </a:t>
            </a:r>
            <a:r>
              <a:rPr lang="en-US" sz="2400" dirty="0">
                <a:solidFill>
                  <a:schemeClr val="tx1"/>
                </a:solidFill>
                <a:latin typeface="Arial Black" panose="020B0A04020102020204" pitchFamily="34" charset="0"/>
              </a:rPr>
              <a:t>disease in 30% of cases</a:t>
            </a:r>
            <a:r>
              <a:rPr lang="en-US" sz="2400" dirty="0" smtClean="0">
                <a:solidFill>
                  <a:schemeClr val="tx1"/>
                </a:solidFill>
                <a:latin typeface="Arial Black" panose="020B0A04020102020204" pitchFamily="34" charset="0"/>
              </a:rPr>
              <a:t>.    </a:t>
            </a:r>
            <a:r>
              <a:rPr lang="en-US" sz="1400" dirty="0">
                <a:solidFill>
                  <a:schemeClr val="bg1">
                    <a:lumMod val="85000"/>
                    <a:lumOff val="15000"/>
                  </a:schemeClr>
                </a:solidFill>
                <a:latin typeface="Arial Black" panose="020B0A04020102020204" pitchFamily="34" charset="0"/>
              </a:rPr>
              <a:t>(</a:t>
            </a:r>
            <a:r>
              <a:rPr lang="en-US" sz="1400" dirty="0" smtClean="0">
                <a:solidFill>
                  <a:schemeClr val="bg1">
                    <a:lumMod val="85000"/>
                    <a:lumOff val="15000"/>
                  </a:schemeClr>
                </a:solidFill>
                <a:latin typeface="Arial Black" panose="020B0A04020102020204" pitchFamily="34" charset="0"/>
              </a:rPr>
              <a:t>267)</a:t>
            </a:r>
          </a:p>
          <a:p>
            <a:r>
              <a:rPr lang="en-US" sz="2400" dirty="0">
                <a:solidFill>
                  <a:schemeClr val="bg1"/>
                </a:solidFill>
                <a:latin typeface="Arial Rounded MT Bold" panose="020F0704030504030204" pitchFamily="34" charset="0"/>
              </a:rPr>
              <a:t>In patients with adrenal tumors, plasma ACTH is </a:t>
            </a:r>
            <a:r>
              <a:rPr lang="en-US" sz="2400" dirty="0" smtClean="0">
                <a:solidFill>
                  <a:schemeClr val="bg1"/>
                </a:solidFill>
                <a:latin typeface="Arial Rounded MT Bold" panose="020F0704030504030204" pitchFamily="34" charset="0"/>
              </a:rPr>
              <a:t>invariably undetectable   </a:t>
            </a:r>
            <a:r>
              <a:rPr lang="en-US" sz="2400" dirty="0">
                <a:solidFill>
                  <a:schemeClr val="bg1"/>
                </a:solidFill>
                <a:latin typeface="Arial Rounded MT Bold" panose="020F0704030504030204" pitchFamily="34" charset="0"/>
              </a:rPr>
              <a:t>(&lt;1 </a:t>
            </a:r>
            <a:r>
              <a:rPr lang="en-US" sz="2400" dirty="0" err="1">
                <a:solidFill>
                  <a:schemeClr val="bg1"/>
                </a:solidFill>
                <a:latin typeface="Arial Rounded MT Bold" panose="020F0704030504030204" pitchFamily="34" charset="0"/>
              </a:rPr>
              <a:t>pmol</a:t>
            </a:r>
            <a:r>
              <a:rPr lang="en-US" sz="2400" dirty="0">
                <a:solidFill>
                  <a:schemeClr val="bg1"/>
                </a:solidFill>
                <a:latin typeface="Arial Rounded MT Bold" panose="020F0704030504030204" pitchFamily="34" charset="0"/>
              </a:rPr>
              <a:t>/L</a:t>
            </a:r>
            <a:r>
              <a:rPr lang="en-US" sz="2400" dirty="0" smtClean="0">
                <a:solidFill>
                  <a:schemeClr val="bg1"/>
                </a:solidFill>
                <a:latin typeface="Arial Rounded MT Bold" panose="020F0704030504030204" pitchFamily="34" charset="0"/>
              </a:rPr>
              <a:t>).</a:t>
            </a:r>
          </a:p>
          <a:p>
            <a:r>
              <a:rPr lang="en-US" sz="2800" dirty="0" smtClean="0">
                <a:solidFill>
                  <a:srgbClr val="FFFF00"/>
                </a:solidFill>
                <a:latin typeface="Aharoni" panose="02010803020104030203" pitchFamily="2" charset="-79"/>
                <a:cs typeface="Aharoni" panose="02010803020104030203" pitchFamily="2" charset="-79"/>
              </a:rPr>
              <a:t> </a:t>
            </a:r>
            <a:r>
              <a:rPr lang="en-US" sz="2800" dirty="0">
                <a:solidFill>
                  <a:srgbClr val="FFFF00"/>
                </a:solidFill>
                <a:latin typeface="Aharoni" panose="02010803020104030203" pitchFamily="2" charset="-79"/>
                <a:cs typeface="Aharoni" panose="02010803020104030203" pitchFamily="2" charset="-79"/>
              </a:rPr>
              <a:t>The presence of </a:t>
            </a:r>
            <a:r>
              <a:rPr lang="en-US" sz="2800" dirty="0" smtClean="0">
                <a:solidFill>
                  <a:srgbClr val="FFFF00"/>
                </a:solidFill>
                <a:latin typeface="Aharoni" panose="02010803020104030203" pitchFamily="2" charset="-79"/>
                <a:cs typeface="Aharoni" panose="02010803020104030203" pitchFamily="2" charset="-79"/>
              </a:rPr>
              <a:t>plasma ACTH </a:t>
            </a:r>
            <a:r>
              <a:rPr lang="en-US" sz="2800" dirty="0">
                <a:solidFill>
                  <a:srgbClr val="FFFF00"/>
                </a:solidFill>
                <a:latin typeface="Aharoni" panose="02010803020104030203" pitchFamily="2" charset="-79"/>
                <a:cs typeface="Aharoni" panose="02010803020104030203" pitchFamily="2" charset="-79"/>
              </a:rPr>
              <a:t>levels that are low-normal or intermittently detectable</a:t>
            </a:r>
            <a:r>
              <a:rPr lang="en-US" sz="2800" dirty="0" smtClean="0">
                <a:solidFill>
                  <a:srgbClr val="FFFF00"/>
                </a:solidFill>
                <a:latin typeface="Aharoni" panose="02010803020104030203" pitchFamily="2" charset="-79"/>
                <a:cs typeface="Aharoni" panose="02010803020104030203" pitchFamily="2" charset="-79"/>
              </a:rPr>
              <a:t>, which </a:t>
            </a:r>
            <a:r>
              <a:rPr lang="en-US" sz="2800" dirty="0">
                <a:solidFill>
                  <a:srgbClr val="FFFF00"/>
                </a:solidFill>
                <a:latin typeface="Aharoni" panose="02010803020104030203" pitchFamily="2" charset="-79"/>
                <a:cs typeface="Aharoni" panose="02010803020104030203" pitchFamily="2" charset="-79"/>
              </a:rPr>
              <a:t>may occur in MAH, is problematic.</a:t>
            </a:r>
          </a:p>
          <a:p>
            <a:endParaRPr lang="en-US" sz="24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4404063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50933"/>
            <a:ext cx="8534400" cy="1507067"/>
          </a:xfrm>
        </p:spPr>
        <p:txBody>
          <a:bodyPr/>
          <a:lstStyle/>
          <a:p>
            <a:pPr algn="ctr"/>
            <a:r>
              <a:rPr lang="en-US" dirty="0" smtClean="0">
                <a:latin typeface="Algerian" panose="04020705040A02060702" pitchFamily="82" charset="0"/>
              </a:rPr>
              <a:t>NO   2.   Plasma    Potassium</a:t>
            </a:r>
            <a:endParaRPr lang="en-US" dirty="0">
              <a:latin typeface="Algerian" panose="04020705040A02060702" pitchFamily="82" charset="0"/>
            </a:endParaRPr>
          </a:p>
        </p:txBody>
      </p:sp>
      <p:sp>
        <p:nvSpPr>
          <p:cNvPr id="3" name="Content Placeholder 2"/>
          <p:cNvSpPr>
            <a:spLocks noGrp="1"/>
          </p:cNvSpPr>
          <p:nvPr>
            <p:ph idx="1"/>
          </p:nvPr>
        </p:nvSpPr>
        <p:spPr>
          <a:xfrm>
            <a:off x="684212" y="685800"/>
            <a:ext cx="11082672" cy="3615267"/>
          </a:xfrm>
        </p:spPr>
        <p:txBody>
          <a:bodyPr/>
          <a:lstStyle/>
          <a:p>
            <a:r>
              <a:rPr lang="en-US" sz="2800" b="1" dirty="0" smtClean="0">
                <a:solidFill>
                  <a:schemeClr val="tx1"/>
                </a:solidFill>
                <a:latin typeface="Arial Rounded MT Bold" panose="020F0704030504030204" pitchFamily="34" charset="0"/>
              </a:rPr>
              <a:t> </a:t>
            </a:r>
            <a:r>
              <a:rPr lang="en-US" sz="2800" dirty="0">
                <a:solidFill>
                  <a:schemeClr val="tx1"/>
                </a:solidFill>
                <a:latin typeface="Arial Rounded MT Bold" panose="020F0704030504030204" pitchFamily="34" charset="0"/>
              </a:rPr>
              <a:t>Hypokalemic </a:t>
            </a:r>
            <a:r>
              <a:rPr lang="en-US" sz="2800" dirty="0" smtClean="0">
                <a:solidFill>
                  <a:schemeClr val="tx1"/>
                </a:solidFill>
                <a:latin typeface="Arial Rounded MT Bold" panose="020F0704030504030204" pitchFamily="34" charset="0"/>
              </a:rPr>
              <a:t> alkalosis  </a:t>
            </a:r>
            <a:r>
              <a:rPr lang="en-US" sz="2800" dirty="0">
                <a:solidFill>
                  <a:schemeClr val="tx1"/>
                </a:solidFill>
                <a:latin typeface="Arial Rounded MT Bold" panose="020F0704030504030204" pitchFamily="34" charset="0"/>
              </a:rPr>
              <a:t>is present in </a:t>
            </a:r>
            <a:r>
              <a:rPr lang="en-US" sz="2800" dirty="0" smtClean="0">
                <a:solidFill>
                  <a:schemeClr val="tx1"/>
                </a:solidFill>
                <a:latin typeface="Arial Rounded MT Bold" panose="020F0704030504030204" pitchFamily="34" charset="0"/>
              </a:rPr>
              <a:t>more than </a:t>
            </a:r>
            <a:r>
              <a:rPr lang="en-US" sz="2800" dirty="0">
                <a:solidFill>
                  <a:schemeClr val="tx1"/>
                </a:solidFill>
                <a:latin typeface="Arial Rounded MT Bold" panose="020F0704030504030204" pitchFamily="34" charset="0"/>
              </a:rPr>
              <a:t>95% of patients with the ectopic ACTH </a:t>
            </a:r>
            <a:r>
              <a:rPr lang="en-US" sz="2800" dirty="0" smtClean="0">
                <a:solidFill>
                  <a:schemeClr val="tx1"/>
                </a:solidFill>
                <a:latin typeface="Arial Rounded MT Bold" panose="020F0704030504030204" pitchFamily="34" charset="0"/>
              </a:rPr>
              <a:t>syndrome , </a:t>
            </a:r>
          </a:p>
          <a:p>
            <a:pPr marL="0" indent="0">
              <a:buNone/>
            </a:pPr>
            <a:endParaRPr lang="en-US" sz="2800" dirty="0" smtClean="0">
              <a:solidFill>
                <a:schemeClr val="tx1"/>
              </a:solidFill>
              <a:latin typeface="Arial Rounded MT Bold" panose="020F0704030504030204" pitchFamily="34" charset="0"/>
            </a:endParaRPr>
          </a:p>
          <a:p>
            <a:r>
              <a:rPr lang="en-US" sz="2800" dirty="0" smtClean="0">
                <a:solidFill>
                  <a:srgbClr val="FFFF00"/>
                </a:solidFill>
                <a:latin typeface="Arial Black" panose="020B0A04020102020204" pitchFamily="34" charset="0"/>
              </a:rPr>
              <a:t> but  in </a:t>
            </a:r>
            <a:r>
              <a:rPr lang="en-US" sz="2800" dirty="0">
                <a:solidFill>
                  <a:srgbClr val="FFFF00"/>
                </a:solidFill>
                <a:latin typeface="Arial Black" panose="020B0A04020102020204" pitchFamily="34" charset="0"/>
              </a:rPr>
              <a:t>fewer than 10% of those with Cushing disease</a:t>
            </a:r>
            <a:r>
              <a:rPr lang="en-US" sz="2800" dirty="0" smtClean="0">
                <a:solidFill>
                  <a:srgbClr val="FFFF00"/>
                </a:solidFill>
                <a:latin typeface="Arial Black" panose="020B0A04020102020204" pitchFamily="34" charset="0"/>
              </a:rPr>
              <a:t>. </a:t>
            </a:r>
          </a:p>
          <a:p>
            <a:endParaRPr lang="en-US" dirty="0"/>
          </a:p>
          <a:p>
            <a:r>
              <a:rPr lang="en-US" sz="3600" dirty="0" smtClean="0">
                <a:solidFill>
                  <a:schemeClr val="bg1"/>
                </a:solidFill>
                <a:latin typeface="Arial Rounded MT Bold" panose="020F0704030504030204" pitchFamily="34" charset="0"/>
              </a:rPr>
              <a:t>And  higher  levels  of   DOC</a:t>
            </a:r>
            <a:endParaRPr lang="en-US" sz="36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30525062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54" y="5350933"/>
            <a:ext cx="11610472" cy="1507067"/>
          </a:xfrm>
        </p:spPr>
        <p:txBody>
          <a:bodyPr/>
          <a:lstStyle/>
          <a:p>
            <a:pPr algn="ctr"/>
            <a:r>
              <a:rPr lang="en-US" dirty="0" smtClean="0">
                <a:solidFill>
                  <a:srgbClr val="FFFF00"/>
                </a:solidFill>
                <a:latin typeface="Algerian" panose="04020705040A02060702" pitchFamily="82" charset="0"/>
              </a:rPr>
              <a:t>High-Dose   </a:t>
            </a:r>
            <a:r>
              <a:rPr lang="en-US" dirty="0">
                <a:solidFill>
                  <a:srgbClr val="FFFF00"/>
                </a:solidFill>
                <a:latin typeface="Algerian" panose="04020705040A02060702" pitchFamily="82" charset="0"/>
              </a:rPr>
              <a:t>Dexamethasone </a:t>
            </a:r>
            <a:r>
              <a:rPr lang="en-US" dirty="0" smtClean="0">
                <a:solidFill>
                  <a:srgbClr val="FFFF00"/>
                </a:solidFill>
                <a:latin typeface="Algerian" panose="04020705040A02060702" pitchFamily="82" charset="0"/>
              </a:rPr>
              <a:t>  Suppression  Test</a:t>
            </a:r>
            <a:endParaRPr lang="en-US" dirty="0">
              <a:solidFill>
                <a:srgbClr val="FFFF00"/>
              </a:solidFill>
              <a:latin typeface="Algerian" panose="04020705040A02060702" pitchFamily="82" charset="0"/>
            </a:endParaRPr>
          </a:p>
        </p:txBody>
      </p:sp>
      <p:sp>
        <p:nvSpPr>
          <p:cNvPr id="3" name="Content Placeholder 2"/>
          <p:cNvSpPr>
            <a:spLocks noGrp="1"/>
          </p:cNvSpPr>
          <p:nvPr>
            <p:ph idx="1"/>
          </p:nvPr>
        </p:nvSpPr>
        <p:spPr>
          <a:xfrm>
            <a:off x="684212" y="132347"/>
            <a:ext cx="11311272" cy="5402179"/>
          </a:xfrm>
        </p:spPr>
        <p:txBody>
          <a:bodyPr>
            <a:normAutofit/>
          </a:bodyPr>
          <a:lstStyle/>
          <a:p>
            <a:r>
              <a:rPr lang="en-US" sz="2800" dirty="0">
                <a:solidFill>
                  <a:schemeClr val="tx1"/>
                </a:solidFill>
                <a:latin typeface="Arial Rounded MT Bold" panose="020F0704030504030204" pitchFamily="34" charset="0"/>
              </a:rPr>
              <a:t>In the </a:t>
            </a:r>
            <a:r>
              <a:rPr lang="en-US" sz="2800" dirty="0" smtClean="0">
                <a:solidFill>
                  <a:schemeClr val="tx1"/>
                </a:solidFill>
                <a:latin typeface="Arial Rounded MT Bold" panose="020F0704030504030204" pitchFamily="34" charset="0"/>
              </a:rPr>
              <a:t>modern  test</a:t>
            </a:r>
            <a:r>
              <a:rPr lang="en-US" sz="2800" dirty="0">
                <a:solidFill>
                  <a:schemeClr val="tx1"/>
                </a:solidFill>
                <a:latin typeface="Arial Rounded MT Bold" panose="020F0704030504030204" pitchFamily="34" charset="0"/>
              </a:rPr>
              <a:t>, </a:t>
            </a:r>
            <a:r>
              <a:rPr lang="en-US" sz="2800" dirty="0">
                <a:solidFill>
                  <a:schemeClr val="bg1"/>
                </a:solidFill>
                <a:latin typeface="Arial Rounded MT Bold" panose="020F0704030504030204" pitchFamily="34" charset="0"/>
              </a:rPr>
              <a:t>the </a:t>
            </a:r>
            <a:r>
              <a:rPr lang="en-US" sz="2800" dirty="0" smtClean="0">
                <a:solidFill>
                  <a:schemeClr val="bg1"/>
                </a:solidFill>
                <a:latin typeface="Arial Rounded MT Bold" panose="020F0704030504030204" pitchFamily="34" charset="0"/>
              </a:rPr>
              <a:t> plasma  </a:t>
            </a:r>
            <a:r>
              <a:rPr lang="en-US" sz="2800" dirty="0">
                <a:solidFill>
                  <a:schemeClr val="tx1"/>
                </a:solidFill>
                <a:latin typeface="Arial Rounded MT Bold" panose="020F0704030504030204" pitchFamily="34" charset="0"/>
              </a:rPr>
              <a:t>or </a:t>
            </a:r>
            <a:r>
              <a:rPr lang="en-US" sz="2800" dirty="0">
                <a:solidFill>
                  <a:schemeClr val="bg1"/>
                </a:solidFill>
                <a:latin typeface="Arial Rounded MT Bold" panose="020F0704030504030204" pitchFamily="34" charset="0"/>
              </a:rPr>
              <a:t>urinary </a:t>
            </a:r>
            <a:r>
              <a:rPr lang="en-US" sz="2800" dirty="0" smtClean="0">
                <a:solidFill>
                  <a:schemeClr val="bg1"/>
                </a:solidFill>
                <a:latin typeface="Arial Rounded MT Bold" panose="020F0704030504030204" pitchFamily="34" charset="0"/>
              </a:rPr>
              <a:t> free  cortisol  </a:t>
            </a:r>
            <a:r>
              <a:rPr lang="en-US" sz="2800" dirty="0" smtClean="0">
                <a:solidFill>
                  <a:schemeClr val="tx1"/>
                </a:solidFill>
                <a:latin typeface="Arial Rounded MT Bold" panose="020F0704030504030204" pitchFamily="34" charset="0"/>
              </a:rPr>
              <a:t>(</a:t>
            </a:r>
            <a:r>
              <a:rPr lang="en-US" sz="2800" dirty="0">
                <a:solidFill>
                  <a:schemeClr val="tx1"/>
                </a:solidFill>
                <a:latin typeface="Arial Rounded MT Bold" panose="020F0704030504030204" pitchFamily="34" charset="0"/>
              </a:rPr>
              <a:t>or both) is </a:t>
            </a:r>
            <a:r>
              <a:rPr lang="en-US" sz="2800" dirty="0" smtClean="0">
                <a:solidFill>
                  <a:schemeClr val="tx1"/>
                </a:solidFill>
                <a:latin typeface="Arial Rounded MT Bold" panose="020F0704030504030204" pitchFamily="34" charset="0"/>
              </a:rPr>
              <a:t>measured at </a:t>
            </a:r>
            <a:r>
              <a:rPr lang="en-US" sz="2800" dirty="0">
                <a:solidFill>
                  <a:schemeClr val="tx1"/>
                </a:solidFill>
                <a:latin typeface="Arial Rounded MT Bold" panose="020F0704030504030204" pitchFamily="34" charset="0"/>
              </a:rPr>
              <a:t>0 and +48 hours, and a greater than 50% </a:t>
            </a:r>
            <a:r>
              <a:rPr lang="en-US" sz="2800" dirty="0" smtClean="0">
                <a:solidFill>
                  <a:schemeClr val="tx1"/>
                </a:solidFill>
                <a:latin typeface="Arial Rounded MT Bold" panose="020F0704030504030204" pitchFamily="34" charset="0"/>
              </a:rPr>
              <a:t>suppression  of </a:t>
            </a:r>
            <a:r>
              <a:rPr lang="en-US" sz="2800" dirty="0">
                <a:solidFill>
                  <a:schemeClr val="tx1"/>
                </a:solidFill>
                <a:latin typeface="Arial Rounded MT Bold" panose="020F0704030504030204" pitchFamily="34" charset="0"/>
              </a:rPr>
              <a:t>plasma cortisol from the basal value has been </a:t>
            </a:r>
            <a:r>
              <a:rPr lang="en-US" sz="2800" dirty="0" smtClean="0">
                <a:solidFill>
                  <a:schemeClr val="tx1"/>
                </a:solidFill>
                <a:latin typeface="Arial Rounded MT Bold" panose="020F0704030504030204" pitchFamily="34" charset="0"/>
              </a:rPr>
              <a:t>used </a:t>
            </a:r>
            <a:r>
              <a:rPr lang="it-IT" sz="2800" dirty="0" smtClean="0">
                <a:solidFill>
                  <a:schemeClr val="tx1"/>
                </a:solidFill>
                <a:latin typeface="Arial Rounded MT Bold" panose="020F0704030504030204" pitchFamily="34" charset="0"/>
              </a:rPr>
              <a:t>to define </a:t>
            </a:r>
            <a:r>
              <a:rPr lang="it-IT" sz="2800" dirty="0">
                <a:solidFill>
                  <a:schemeClr val="tx1"/>
                </a:solidFill>
                <a:latin typeface="Arial Rounded MT Bold" panose="020F0704030504030204" pitchFamily="34" charset="0"/>
              </a:rPr>
              <a:t>a positive </a:t>
            </a:r>
            <a:r>
              <a:rPr lang="it-IT" sz="2800" dirty="0" smtClean="0">
                <a:solidFill>
                  <a:schemeClr val="tx1"/>
                </a:solidFill>
                <a:latin typeface="Arial Rounded MT Bold" panose="020F0704030504030204" pitchFamily="34" charset="0"/>
              </a:rPr>
              <a:t>response .</a:t>
            </a:r>
          </a:p>
          <a:p>
            <a:pPr marL="0" indent="0">
              <a:buNone/>
            </a:pPr>
            <a:endParaRPr lang="it-IT" sz="2800" dirty="0" smtClean="0">
              <a:solidFill>
                <a:schemeClr val="tx1"/>
              </a:solidFill>
              <a:latin typeface="Arial Rounded MT Bold" panose="020F0704030504030204" pitchFamily="34" charset="0"/>
            </a:endParaRPr>
          </a:p>
          <a:p>
            <a:r>
              <a:rPr lang="en-US" sz="2800" dirty="0">
                <a:solidFill>
                  <a:schemeClr val="bg1"/>
                </a:solidFill>
                <a:latin typeface="Arial Black" panose="020B0A04020102020204" pitchFamily="34" charset="0"/>
              </a:rPr>
              <a:t>G</a:t>
            </a:r>
            <a:r>
              <a:rPr lang="en-US" sz="2800" dirty="0" smtClean="0">
                <a:solidFill>
                  <a:schemeClr val="bg1"/>
                </a:solidFill>
                <a:latin typeface="Arial Black" panose="020B0A04020102020204" pitchFamily="34" charset="0"/>
              </a:rPr>
              <a:t>reater </a:t>
            </a:r>
            <a:r>
              <a:rPr lang="en-US" sz="2800" dirty="0">
                <a:solidFill>
                  <a:schemeClr val="bg1"/>
                </a:solidFill>
                <a:latin typeface="Arial Black" panose="020B0A04020102020204" pitchFamily="34" charset="0"/>
              </a:rPr>
              <a:t>suppression is often observed in </a:t>
            </a:r>
            <a:r>
              <a:rPr lang="en-US" sz="2800" dirty="0" smtClean="0">
                <a:solidFill>
                  <a:schemeClr val="bg1"/>
                </a:solidFill>
                <a:latin typeface="Arial Black" panose="020B0A04020102020204" pitchFamily="34" charset="0"/>
              </a:rPr>
              <a:t>patients with </a:t>
            </a:r>
            <a:r>
              <a:rPr lang="en-US" sz="2800" dirty="0">
                <a:solidFill>
                  <a:schemeClr val="bg1"/>
                </a:solidFill>
                <a:latin typeface="Arial Black" panose="020B0A04020102020204" pitchFamily="34" charset="0"/>
              </a:rPr>
              <a:t>lower basal cortisol values.</a:t>
            </a:r>
          </a:p>
        </p:txBody>
      </p:sp>
    </p:spTree>
    <p:extLst>
      <p:ext uri="{BB962C8B-B14F-4D97-AF65-F5344CB8AC3E}">
        <p14:creationId xmlns:p14="http://schemas.microsoft.com/office/powerpoint/2010/main" val="32800718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510462"/>
            <a:ext cx="9951704" cy="1179095"/>
          </a:xfrm>
        </p:spPr>
        <p:txBody>
          <a:bodyPr>
            <a:normAutofit/>
          </a:bodyPr>
          <a:lstStyle/>
          <a:p>
            <a:r>
              <a:rPr lang="en-US" sz="1800" dirty="0">
                <a:solidFill>
                  <a:srgbClr val="FFFF00"/>
                </a:solidFill>
              </a:rPr>
              <a:t>the low-dose dexamethasone suppression test in establishing the </a:t>
            </a:r>
            <a:r>
              <a:rPr lang="en-US" sz="1800" dirty="0" smtClean="0">
                <a:solidFill>
                  <a:srgbClr val="FFFF00"/>
                </a:solidFill>
              </a:rPr>
              <a:t>diagnosis and </a:t>
            </a:r>
            <a:r>
              <a:rPr lang="en-US" sz="1800" dirty="0">
                <a:solidFill>
                  <a:srgbClr val="FFFF00"/>
                </a:solidFill>
              </a:rPr>
              <a:t>differential diagnosis of Cushing’s syndrome. </a:t>
            </a:r>
            <a:r>
              <a:rPr lang="en-US" sz="1800" i="1" dirty="0">
                <a:solidFill>
                  <a:srgbClr val="FFFF00"/>
                </a:solidFill>
              </a:rPr>
              <a:t>J </a:t>
            </a:r>
            <a:r>
              <a:rPr lang="en-US" sz="1800" i="1" dirty="0" err="1">
                <a:solidFill>
                  <a:srgbClr val="FFFF00"/>
                </a:solidFill>
              </a:rPr>
              <a:t>Clin</a:t>
            </a:r>
            <a:r>
              <a:rPr lang="en-US" sz="1800" i="1" dirty="0">
                <a:solidFill>
                  <a:srgbClr val="FFFF00"/>
                </a:solidFill>
              </a:rPr>
              <a:t> </a:t>
            </a:r>
            <a:r>
              <a:rPr lang="en-US" sz="1800" i="1" dirty="0" err="1" smtClean="0">
                <a:solidFill>
                  <a:srgbClr val="FFFF00"/>
                </a:solidFill>
              </a:rPr>
              <a:t>Endocrinol</a:t>
            </a:r>
            <a:r>
              <a:rPr lang="en-US" sz="1800" i="1" dirty="0" smtClean="0">
                <a:solidFill>
                  <a:srgbClr val="FFFF00"/>
                </a:solidFill>
              </a:rPr>
              <a:t>  </a:t>
            </a:r>
            <a:r>
              <a:rPr lang="en-US" sz="1800" i="1" dirty="0" err="1" smtClean="0">
                <a:solidFill>
                  <a:srgbClr val="FFFF00"/>
                </a:solidFill>
              </a:rPr>
              <a:t>Metab</a:t>
            </a:r>
            <a:r>
              <a:rPr lang="en-US" sz="1800" dirty="0">
                <a:solidFill>
                  <a:srgbClr val="FFFF00"/>
                </a:solidFill>
              </a:rPr>
              <a:t>. 2003;88(11):5299-5306.</a:t>
            </a:r>
          </a:p>
        </p:txBody>
      </p:sp>
      <p:sp>
        <p:nvSpPr>
          <p:cNvPr id="3" name="Content Placeholder 2"/>
          <p:cNvSpPr>
            <a:spLocks noGrp="1"/>
          </p:cNvSpPr>
          <p:nvPr>
            <p:ph idx="1"/>
          </p:nvPr>
        </p:nvSpPr>
        <p:spPr>
          <a:xfrm>
            <a:off x="372979" y="685800"/>
            <a:ext cx="11502189" cy="3615267"/>
          </a:xfrm>
        </p:spPr>
        <p:txBody>
          <a:bodyPr/>
          <a:lstStyle/>
          <a:p>
            <a:r>
              <a:rPr lang="en-US" sz="4000" dirty="0" smtClean="0">
                <a:latin typeface="Arial Rounded MT Bold" panose="020F0704030504030204" pitchFamily="34" charset="0"/>
              </a:rPr>
              <a:t>Today , logic is in favor of  IPSS.</a:t>
            </a:r>
          </a:p>
          <a:p>
            <a:pPr marL="0" indent="0">
              <a:buNone/>
            </a:pPr>
            <a:endParaRPr lang="en-US" sz="4000" dirty="0" smtClean="0">
              <a:latin typeface="Arial Rounded MT Bold" panose="020F0704030504030204" pitchFamily="34" charset="0"/>
            </a:endParaRPr>
          </a:p>
          <a:p>
            <a:r>
              <a:rPr lang="en-US" sz="2800" dirty="0" smtClean="0">
                <a:solidFill>
                  <a:schemeClr val="tx1"/>
                </a:solidFill>
                <a:latin typeface="Aharoni" panose="02010803020104030203" pitchFamily="2" charset="-79"/>
                <a:cs typeface="Aharoni" panose="02010803020104030203" pitchFamily="2" charset="-79"/>
              </a:rPr>
              <a:t>Moreover</a:t>
            </a:r>
            <a:r>
              <a:rPr lang="en-US" sz="2800" dirty="0">
                <a:solidFill>
                  <a:schemeClr val="tx1"/>
                </a:solidFill>
                <a:latin typeface="Aharoni" panose="02010803020104030203" pitchFamily="2" charset="-79"/>
                <a:cs typeface="Aharoni" panose="02010803020104030203" pitchFamily="2" charset="-79"/>
              </a:rPr>
              <a:t>, if the low-dose </a:t>
            </a:r>
            <a:r>
              <a:rPr lang="en-US" sz="2800" dirty="0" smtClean="0">
                <a:solidFill>
                  <a:schemeClr val="tx1"/>
                </a:solidFill>
                <a:latin typeface="Aharoni" panose="02010803020104030203" pitchFamily="2" charset="-79"/>
                <a:cs typeface="Aharoni" panose="02010803020104030203" pitchFamily="2" charset="-79"/>
              </a:rPr>
              <a:t>dexamethasone suppression </a:t>
            </a:r>
            <a:r>
              <a:rPr lang="en-US" sz="2800" dirty="0">
                <a:solidFill>
                  <a:schemeClr val="tx1"/>
                </a:solidFill>
                <a:latin typeface="Aharoni" panose="02010803020104030203" pitchFamily="2" charset="-79"/>
                <a:cs typeface="Aharoni" panose="02010803020104030203" pitchFamily="2" charset="-79"/>
              </a:rPr>
              <a:t>test has been used in the </a:t>
            </a:r>
            <a:r>
              <a:rPr lang="en-US" sz="2800" dirty="0" smtClean="0">
                <a:solidFill>
                  <a:schemeClr val="tx1"/>
                </a:solidFill>
                <a:latin typeface="Aharoni" panose="02010803020104030203" pitchFamily="2" charset="-79"/>
                <a:cs typeface="Aharoni" panose="02010803020104030203" pitchFamily="2" charset="-79"/>
              </a:rPr>
              <a:t>diagnosis of </a:t>
            </a:r>
            <a:r>
              <a:rPr lang="en-US" sz="2800" dirty="0">
                <a:solidFill>
                  <a:schemeClr val="tx1"/>
                </a:solidFill>
                <a:latin typeface="Aharoni" panose="02010803020104030203" pitchFamily="2" charset="-79"/>
                <a:cs typeface="Aharoni" panose="02010803020104030203" pitchFamily="2" charset="-79"/>
              </a:rPr>
              <a:t>Cushing syndrome and a greater than </a:t>
            </a:r>
            <a:r>
              <a:rPr lang="en-US" sz="3600" dirty="0">
                <a:solidFill>
                  <a:schemeClr val="tx1"/>
                </a:solidFill>
                <a:latin typeface="Algerian" panose="04020705040A02060702" pitchFamily="82" charset="0"/>
                <a:cs typeface="Aharoni" panose="02010803020104030203" pitchFamily="2" charset="-79"/>
              </a:rPr>
              <a:t>50%</a:t>
            </a:r>
            <a:r>
              <a:rPr lang="en-US" sz="2800" dirty="0">
                <a:solidFill>
                  <a:schemeClr val="tx1"/>
                </a:solidFill>
                <a:latin typeface="Aharoni" panose="02010803020104030203" pitchFamily="2" charset="-79"/>
                <a:cs typeface="Aharoni" panose="02010803020104030203" pitchFamily="2" charset="-79"/>
              </a:rPr>
              <a:t> fall in </a:t>
            </a:r>
            <a:r>
              <a:rPr lang="en-US" sz="2800" dirty="0" smtClean="0">
                <a:solidFill>
                  <a:schemeClr val="tx1"/>
                </a:solidFill>
                <a:latin typeface="Aharoni" panose="02010803020104030203" pitchFamily="2" charset="-79"/>
                <a:cs typeface="Aharoni" panose="02010803020104030203" pitchFamily="2" charset="-79"/>
              </a:rPr>
              <a:t>cortisol is </a:t>
            </a:r>
            <a:r>
              <a:rPr lang="en-US" sz="2800" dirty="0">
                <a:solidFill>
                  <a:schemeClr val="tx1"/>
                </a:solidFill>
                <a:latin typeface="Aharoni" panose="02010803020104030203" pitchFamily="2" charset="-79"/>
                <a:cs typeface="Aharoni" panose="02010803020104030203" pitchFamily="2" charset="-79"/>
              </a:rPr>
              <a:t>observed, there is no added value in the </a:t>
            </a:r>
            <a:r>
              <a:rPr lang="en-US" sz="2800" dirty="0" smtClean="0">
                <a:solidFill>
                  <a:schemeClr val="tx1"/>
                </a:solidFill>
                <a:latin typeface="Aharoni" panose="02010803020104030203" pitchFamily="2" charset="-79"/>
                <a:cs typeface="Aharoni" panose="02010803020104030203" pitchFamily="2" charset="-79"/>
              </a:rPr>
              <a:t>high-dose dexamethasone </a:t>
            </a:r>
            <a:r>
              <a:rPr lang="en-US" sz="2800" dirty="0">
                <a:solidFill>
                  <a:schemeClr val="tx1"/>
                </a:solidFill>
                <a:latin typeface="Aharoni" panose="02010803020104030203" pitchFamily="2" charset="-79"/>
                <a:cs typeface="Aharoni" panose="02010803020104030203" pitchFamily="2" charset="-79"/>
              </a:rPr>
              <a:t>suppression test</a:t>
            </a:r>
            <a:r>
              <a:rPr lang="en-US" sz="2800" dirty="0" smtClean="0">
                <a:solidFill>
                  <a:schemeClr val="tx1"/>
                </a:solidFill>
                <a:latin typeface="Aharoni" panose="02010803020104030203" pitchFamily="2" charset="-79"/>
                <a:cs typeface="Aharoni" panose="02010803020104030203" pitchFamily="2" charset="-79"/>
              </a:rPr>
              <a:t>.    </a:t>
            </a:r>
            <a:endParaRPr lang="en-US" sz="2800" dirty="0">
              <a:solidFill>
                <a:schemeClr val="tx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8111740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80" y="1200484"/>
            <a:ext cx="11297652" cy="2281600"/>
          </a:xfrm>
        </p:spPr>
        <p:txBody>
          <a:bodyPr>
            <a:normAutofit/>
          </a:bodyPr>
          <a:lstStyle/>
          <a:p>
            <a:pPr algn="ctr"/>
            <a:r>
              <a:rPr lang="en-US" sz="4400" dirty="0" err="1">
                <a:solidFill>
                  <a:srgbClr val="FFFF00"/>
                </a:solidFill>
                <a:latin typeface="Algerian" panose="04020705040A02060702" pitchFamily="82" charset="0"/>
              </a:rPr>
              <a:t>Corticotropin</a:t>
            </a:r>
            <a:r>
              <a:rPr lang="en-US" sz="4400" dirty="0">
                <a:solidFill>
                  <a:srgbClr val="FFFF00"/>
                </a:solidFill>
                <a:latin typeface="Algerian" panose="04020705040A02060702" pitchFamily="82" charset="0"/>
              </a:rPr>
              <a:t>-Releasing </a:t>
            </a:r>
            <a:r>
              <a:rPr lang="en-US" sz="4400" dirty="0" smtClean="0">
                <a:solidFill>
                  <a:srgbClr val="FFFF00"/>
                </a:solidFill>
                <a:latin typeface="Algerian" panose="04020705040A02060702" pitchFamily="82" charset="0"/>
              </a:rPr>
              <a:t>    Hormone Test</a:t>
            </a:r>
            <a:endParaRPr lang="en-US" sz="4400" dirty="0">
              <a:solidFill>
                <a:srgbClr val="FFFF00"/>
              </a:solidFill>
              <a:latin typeface="Algerian" panose="04020705040A02060702" pitchFamily="82" charset="0"/>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81682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21" y="2006600"/>
            <a:ext cx="11983453" cy="2281600"/>
          </a:xfrm>
        </p:spPr>
        <p:txBody>
          <a:bodyPr>
            <a:normAutofit/>
          </a:bodyPr>
          <a:lstStyle/>
          <a:p>
            <a:pPr algn="ctr"/>
            <a:r>
              <a:rPr lang="en-US" sz="6600" dirty="0" smtClean="0">
                <a:solidFill>
                  <a:schemeClr val="bg1"/>
                </a:solidFill>
                <a:latin typeface="Arial Black" panose="020B0A04020102020204" pitchFamily="34" charset="0"/>
              </a:rPr>
              <a:t>Confirmatory   tests</a:t>
            </a:r>
            <a:endParaRPr lang="en-US" sz="6600" dirty="0">
              <a:solidFill>
                <a:schemeClr val="bg1"/>
              </a:solidFill>
              <a:latin typeface="Arial Black" panose="020B0A04020102020204" pitchFamily="34" charset="0"/>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300456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075" y="5531407"/>
            <a:ext cx="11514220" cy="1507067"/>
          </a:xfrm>
        </p:spPr>
        <p:txBody>
          <a:bodyPr/>
          <a:lstStyle/>
          <a:p>
            <a:pPr algn="ctr"/>
            <a:r>
              <a:rPr lang="en-US" dirty="0" err="1">
                <a:solidFill>
                  <a:srgbClr val="FFFF00"/>
                </a:solidFill>
                <a:latin typeface="Algerian" panose="04020705040A02060702" pitchFamily="82" charset="0"/>
              </a:rPr>
              <a:t>Corticotropin</a:t>
            </a:r>
            <a:r>
              <a:rPr lang="en-US" dirty="0">
                <a:solidFill>
                  <a:srgbClr val="FFFF00"/>
                </a:solidFill>
                <a:latin typeface="Algerian" panose="04020705040A02060702" pitchFamily="82" charset="0"/>
              </a:rPr>
              <a:t>-Releasing </a:t>
            </a:r>
            <a:r>
              <a:rPr lang="en-US" dirty="0" smtClean="0">
                <a:solidFill>
                  <a:srgbClr val="FFFF00"/>
                </a:solidFill>
                <a:latin typeface="Algerian" panose="04020705040A02060702" pitchFamily="82" charset="0"/>
              </a:rPr>
              <a:t>   Hormone    Test</a:t>
            </a:r>
            <a:endParaRPr lang="en-US" dirty="0">
              <a:solidFill>
                <a:srgbClr val="FFFF00"/>
              </a:solidFill>
              <a:latin typeface="Algerian" panose="04020705040A02060702" pitchFamily="82" charset="0"/>
            </a:endParaRPr>
          </a:p>
        </p:txBody>
      </p:sp>
      <p:sp>
        <p:nvSpPr>
          <p:cNvPr id="3" name="Content Placeholder 2"/>
          <p:cNvSpPr>
            <a:spLocks noGrp="1"/>
          </p:cNvSpPr>
          <p:nvPr>
            <p:ph idx="1"/>
          </p:nvPr>
        </p:nvSpPr>
        <p:spPr>
          <a:xfrm>
            <a:off x="240633" y="0"/>
            <a:ext cx="11682662" cy="5101389"/>
          </a:xfrm>
        </p:spPr>
        <p:txBody>
          <a:bodyPr/>
          <a:lstStyle/>
          <a:p>
            <a:r>
              <a:rPr lang="en-US" sz="2400" dirty="0" smtClean="0">
                <a:solidFill>
                  <a:schemeClr val="tx1"/>
                </a:solidFill>
                <a:latin typeface="Arial Rounded MT Bold" panose="020F0704030504030204" pitchFamily="34" charset="0"/>
              </a:rPr>
              <a:t>The  </a:t>
            </a:r>
            <a:r>
              <a:rPr lang="en-US" sz="2400" dirty="0">
                <a:solidFill>
                  <a:schemeClr val="tx1"/>
                </a:solidFill>
                <a:latin typeface="Arial Rounded MT Bold" panose="020F0704030504030204" pitchFamily="34" charset="0"/>
              </a:rPr>
              <a:t>test involves the intravenous </a:t>
            </a:r>
            <a:r>
              <a:rPr lang="en-US" sz="2400" dirty="0" smtClean="0">
                <a:solidFill>
                  <a:schemeClr val="tx1"/>
                </a:solidFill>
                <a:latin typeface="Arial Rounded MT Bold" panose="020F0704030504030204" pitchFamily="34" charset="0"/>
              </a:rPr>
              <a:t>injection of </a:t>
            </a:r>
            <a:r>
              <a:rPr lang="en-US" sz="2400" dirty="0">
                <a:solidFill>
                  <a:schemeClr val="tx1"/>
                </a:solidFill>
                <a:latin typeface="Arial Rounded MT Bold" panose="020F0704030504030204" pitchFamily="34" charset="0"/>
              </a:rPr>
              <a:t>either ovine or human sequence CRH in a dose of 1 </a:t>
            </a:r>
            <a:r>
              <a:rPr lang="en-US" sz="2400" dirty="0" err="1" smtClean="0">
                <a:solidFill>
                  <a:schemeClr val="tx1"/>
                </a:solidFill>
                <a:latin typeface="Arial Rounded MT Bold" panose="020F0704030504030204" pitchFamily="34" charset="0"/>
              </a:rPr>
              <a:t>μg</a:t>
            </a:r>
            <a:r>
              <a:rPr lang="en-US" sz="2400" dirty="0" smtClean="0">
                <a:solidFill>
                  <a:schemeClr val="tx1"/>
                </a:solidFill>
                <a:latin typeface="Arial Rounded MT Bold" panose="020F0704030504030204" pitchFamily="34" charset="0"/>
              </a:rPr>
              <a:t>/kg </a:t>
            </a:r>
            <a:r>
              <a:rPr lang="en-US" sz="2400" dirty="0">
                <a:solidFill>
                  <a:schemeClr val="tx1"/>
                </a:solidFill>
                <a:latin typeface="Arial Rounded MT Bold" panose="020F0704030504030204" pitchFamily="34" charset="0"/>
              </a:rPr>
              <a:t>body weight or a single dose of 100 </a:t>
            </a:r>
            <a:r>
              <a:rPr lang="en-US" sz="2400" dirty="0" err="1">
                <a:solidFill>
                  <a:schemeClr val="tx1"/>
                </a:solidFill>
                <a:latin typeface="Arial Rounded MT Bold" panose="020F0704030504030204" pitchFamily="34" charset="0"/>
              </a:rPr>
              <a:t>μg</a:t>
            </a:r>
            <a:r>
              <a:rPr lang="en-US" sz="2400" dirty="0">
                <a:solidFill>
                  <a:schemeClr val="tx1"/>
                </a:solidFill>
                <a:latin typeface="Arial Rounded MT Bold" panose="020F0704030504030204" pitchFamily="34" charset="0"/>
              </a:rPr>
              <a:t> </a:t>
            </a:r>
            <a:r>
              <a:rPr lang="en-US" sz="2400" dirty="0" smtClean="0">
                <a:solidFill>
                  <a:schemeClr val="tx1"/>
                </a:solidFill>
                <a:latin typeface="Arial Rounded MT Bold" panose="020F0704030504030204" pitchFamily="34" charset="0"/>
              </a:rPr>
              <a:t>.</a:t>
            </a:r>
          </a:p>
          <a:p>
            <a:pPr marL="0" indent="0">
              <a:buNone/>
            </a:pPr>
            <a:endParaRPr lang="en-US" sz="2400" dirty="0" smtClean="0">
              <a:solidFill>
                <a:schemeClr val="tx1"/>
              </a:solidFill>
              <a:latin typeface="Arial Rounded MT Bold" panose="020F0704030504030204" pitchFamily="34" charset="0"/>
            </a:endParaRPr>
          </a:p>
          <a:p>
            <a:r>
              <a:rPr lang="en-US" sz="2400" dirty="0" smtClean="0">
                <a:solidFill>
                  <a:srgbClr val="FFFF00"/>
                </a:solidFill>
                <a:latin typeface="Arial Black" panose="020B0A04020102020204" pitchFamily="34" charset="0"/>
              </a:rPr>
              <a:t>The test </a:t>
            </a:r>
            <a:r>
              <a:rPr lang="en-US" sz="2400" dirty="0">
                <a:solidFill>
                  <a:srgbClr val="FFFF00"/>
                </a:solidFill>
                <a:latin typeface="Arial Black" panose="020B0A04020102020204" pitchFamily="34" charset="0"/>
              </a:rPr>
              <a:t>can be performed in the morning or afternoon</a:t>
            </a:r>
            <a:r>
              <a:rPr lang="en-US" sz="2400" dirty="0" smtClean="0">
                <a:solidFill>
                  <a:srgbClr val="FFFF00"/>
                </a:solidFill>
                <a:latin typeface="Arial Black" panose="020B0A04020102020204" pitchFamily="34" charset="0"/>
              </a:rPr>
              <a:t>.</a:t>
            </a:r>
          </a:p>
          <a:p>
            <a:pPr marL="0" indent="0">
              <a:buNone/>
            </a:pPr>
            <a:r>
              <a:rPr lang="en-US" sz="2400" dirty="0" smtClean="0">
                <a:solidFill>
                  <a:srgbClr val="FFFF00"/>
                </a:solidFill>
                <a:latin typeface="Arial Black" panose="020B0A04020102020204" pitchFamily="34" charset="0"/>
              </a:rPr>
              <a:t> </a:t>
            </a:r>
          </a:p>
          <a:p>
            <a:r>
              <a:rPr lang="en-US" sz="2400" dirty="0" smtClean="0">
                <a:solidFill>
                  <a:schemeClr val="bg1"/>
                </a:solidFill>
                <a:latin typeface="Arial Rounded MT Bold" panose="020F0704030504030204" pitchFamily="34" charset="0"/>
              </a:rPr>
              <a:t>After basal </a:t>
            </a:r>
            <a:r>
              <a:rPr lang="en-US" sz="2400" dirty="0">
                <a:solidFill>
                  <a:schemeClr val="bg1"/>
                </a:solidFill>
                <a:latin typeface="Arial Rounded MT Bold" panose="020F0704030504030204" pitchFamily="34" charset="0"/>
              </a:rPr>
              <a:t>sampling, CRH is administered and blood samples </a:t>
            </a:r>
            <a:r>
              <a:rPr lang="en-US" sz="2400" dirty="0" smtClean="0">
                <a:solidFill>
                  <a:schemeClr val="bg1"/>
                </a:solidFill>
                <a:latin typeface="Arial Rounded MT Bold" panose="020F0704030504030204" pitchFamily="34" charset="0"/>
              </a:rPr>
              <a:t>for ACTH </a:t>
            </a:r>
            <a:r>
              <a:rPr lang="en-US" sz="2400" dirty="0">
                <a:solidFill>
                  <a:schemeClr val="bg1"/>
                </a:solidFill>
                <a:latin typeface="Arial Rounded MT Bold" panose="020F0704030504030204" pitchFamily="34" charset="0"/>
              </a:rPr>
              <a:t>and cortisol are then taken every 15 minutes for </a:t>
            </a:r>
            <a:r>
              <a:rPr lang="en-US" sz="2400" dirty="0" smtClean="0">
                <a:solidFill>
                  <a:schemeClr val="bg1"/>
                </a:solidFill>
                <a:latin typeface="Arial Rounded MT Bold" panose="020F0704030504030204" pitchFamily="34" charset="0"/>
              </a:rPr>
              <a:t>1 to </a:t>
            </a:r>
            <a:r>
              <a:rPr lang="en-US" sz="2400" dirty="0">
                <a:solidFill>
                  <a:schemeClr val="bg1"/>
                </a:solidFill>
                <a:latin typeface="Arial Rounded MT Bold" panose="020F0704030504030204" pitchFamily="34" charset="0"/>
              </a:rPr>
              <a:t>2 hours</a:t>
            </a:r>
            <a:r>
              <a:rPr lang="en-US" sz="2400" dirty="0" smtClean="0">
                <a:solidFill>
                  <a:schemeClr val="bg1"/>
                </a:solidFill>
                <a:latin typeface="Arial Rounded MT Bold" panose="020F0704030504030204" pitchFamily="34" charset="0"/>
              </a:rPr>
              <a:t>.               </a:t>
            </a:r>
            <a:r>
              <a:rPr lang="en-US" sz="2400" dirty="0" smtClean="0">
                <a:solidFill>
                  <a:schemeClr val="bg1">
                    <a:lumMod val="65000"/>
                    <a:lumOff val="35000"/>
                  </a:schemeClr>
                </a:solidFill>
                <a:latin typeface="Arial Rounded MT Bold" panose="020F0704030504030204" pitchFamily="34" charset="0"/>
              </a:rPr>
              <a:t>(</a:t>
            </a:r>
            <a:r>
              <a:rPr lang="en-US" dirty="0" smtClean="0"/>
              <a:t>261,263,269,270 )</a:t>
            </a:r>
            <a:endParaRPr lang="en-US" dirty="0"/>
          </a:p>
        </p:txBody>
      </p:sp>
    </p:spTree>
    <p:extLst>
      <p:ext uri="{BB962C8B-B14F-4D97-AF65-F5344CB8AC3E}">
        <p14:creationId xmlns:p14="http://schemas.microsoft.com/office/powerpoint/2010/main" val="38530433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74" y="5350933"/>
            <a:ext cx="11287209" cy="1507067"/>
          </a:xfrm>
        </p:spPr>
        <p:txBody>
          <a:bodyPr/>
          <a:lstStyle/>
          <a:p>
            <a:pPr algn="ctr"/>
            <a:r>
              <a:rPr lang="en-US" dirty="0" err="1" smtClean="0">
                <a:solidFill>
                  <a:srgbClr val="FFFF00"/>
                </a:solidFill>
                <a:latin typeface="Algerian" panose="04020705040A02060702" pitchFamily="82" charset="0"/>
              </a:rPr>
              <a:t>Corticotropin</a:t>
            </a:r>
            <a:r>
              <a:rPr lang="en-US" dirty="0" smtClean="0">
                <a:solidFill>
                  <a:srgbClr val="FFFF00"/>
                </a:solidFill>
                <a:latin typeface="Algerian" panose="04020705040A02060702" pitchFamily="82" charset="0"/>
              </a:rPr>
              <a:t>-Releasing   Hormone    Test</a:t>
            </a:r>
            <a:endParaRPr lang="en-US" dirty="0"/>
          </a:p>
        </p:txBody>
      </p:sp>
      <p:sp>
        <p:nvSpPr>
          <p:cNvPr id="3" name="Content Placeholder 2"/>
          <p:cNvSpPr>
            <a:spLocks noGrp="1"/>
          </p:cNvSpPr>
          <p:nvPr>
            <p:ph idx="1"/>
          </p:nvPr>
        </p:nvSpPr>
        <p:spPr>
          <a:xfrm>
            <a:off x="180474" y="685800"/>
            <a:ext cx="12011525" cy="4665133"/>
          </a:xfrm>
        </p:spPr>
        <p:txBody>
          <a:bodyPr/>
          <a:lstStyle/>
          <a:p>
            <a:r>
              <a:rPr lang="en-US" sz="2400" dirty="0">
                <a:solidFill>
                  <a:schemeClr val="bg1"/>
                </a:solidFill>
                <a:latin typeface="Arial Rounded MT Bold" panose="020F0704030504030204" pitchFamily="34" charset="0"/>
              </a:rPr>
              <a:t>In </a:t>
            </a:r>
            <a:r>
              <a:rPr lang="en-US" sz="2400" dirty="0" smtClean="0">
                <a:solidFill>
                  <a:schemeClr val="bg1"/>
                </a:solidFill>
                <a:latin typeface="Arial Rounded MT Bold" panose="020F0704030504030204" pitchFamily="34" charset="0"/>
              </a:rPr>
              <a:t>normal  </a:t>
            </a:r>
            <a:r>
              <a:rPr lang="en-US" sz="2400" dirty="0">
                <a:solidFill>
                  <a:schemeClr val="bg1"/>
                </a:solidFill>
                <a:latin typeface="Arial Rounded MT Bold" panose="020F0704030504030204" pitchFamily="34" charset="0"/>
              </a:rPr>
              <a:t>subjects, CRH produces a rise in ACTH </a:t>
            </a:r>
            <a:r>
              <a:rPr lang="en-US" sz="2400" dirty="0" smtClean="0">
                <a:solidFill>
                  <a:schemeClr val="bg1"/>
                </a:solidFill>
                <a:latin typeface="Arial Rounded MT Bold" panose="020F0704030504030204" pitchFamily="34" charset="0"/>
              </a:rPr>
              <a:t>and  cortisol </a:t>
            </a:r>
            <a:r>
              <a:rPr lang="en-US" sz="2400" dirty="0">
                <a:solidFill>
                  <a:schemeClr val="bg1"/>
                </a:solidFill>
                <a:latin typeface="Arial Rounded MT Bold" panose="020F0704030504030204" pitchFamily="34" charset="0"/>
              </a:rPr>
              <a:t>of 15% to 20</a:t>
            </a:r>
            <a:r>
              <a:rPr lang="en-US" sz="2400" dirty="0" smtClean="0">
                <a:solidFill>
                  <a:schemeClr val="bg1"/>
                </a:solidFill>
                <a:latin typeface="Arial Rounded MT Bold" panose="020F0704030504030204" pitchFamily="34" charset="0"/>
              </a:rPr>
              <a:t>%.</a:t>
            </a:r>
          </a:p>
          <a:p>
            <a:pPr marL="0" indent="0">
              <a:buNone/>
            </a:pPr>
            <a:r>
              <a:rPr lang="en-US" sz="2400" dirty="0" smtClean="0">
                <a:solidFill>
                  <a:schemeClr val="bg1"/>
                </a:solidFill>
                <a:latin typeface="Arial Rounded MT Bold" panose="020F0704030504030204" pitchFamily="34" charset="0"/>
              </a:rPr>
              <a:t> </a:t>
            </a:r>
          </a:p>
          <a:p>
            <a:r>
              <a:rPr lang="en-US" sz="2400" dirty="0" smtClean="0">
                <a:solidFill>
                  <a:schemeClr val="tx1"/>
                </a:solidFill>
                <a:latin typeface="Aharoni" panose="02010803020104030203" pitchFamily="2" charset="-79"/>
                <a:cs typeface="Aharoni" panose="02010803020104030203" pitchFamily="2" charset="-79"/>
              </a:rPr>
              <a:t>This </a:t>
            </a:r>
            <a:r>
              <a:rPr lang="en-US" sz="2400" dirty="0">
                <a:solidFill>
                  <a:schemeClr val="tx1"/>
                </a:solidFill>
                <a:latin typeface="Aharoni" panose="02010803020104030203" pitchFamily="2" charset="-79"/>
                <a:cs typeface="Aharoni" panose="02010803020104030203" pitchFamily="2" charset="-79"/>
              </a:rPr>
              <a:t>response is exaggerated </a:t>
            </a:r>
            <a:r>
              <a:rPr lang="en-US" sz="2400" dirty="0" smtClean="0">
                <a:solidFill>
                  <a:schemeClr val="tx1"/>
                </a:solidFill>
                <a:latin typeface="Aharoni" panose="02010803020104030203" pitchFamily="2" charset="-79"/>
                <a:cs typeface="Aharoni" panose="02010803020104030203" pitchFamily="2" charset="-79"/>
              </a:rPr>
              <a:t>in Cushing </a:t>
            </a:r>
            <a:r>
              <a:rPr lang="en-US" sz="2400" dirty="0">
                <a:solidFill>
                  <a:schemeClr val="tx1"/>
                </a:solidFill>
                <a:latin typeface="Aharoni" panose="02010803020104030203" pitchFamily="2" charset="-79"/>
                <a:cs typeface="Aharoni" panose="02010803020104030203" pitchFamily="2" charset="-79"/>
              </a:rPr>
              <a:t>disease, in which typically an ACTH </a:t>
            </a:r>
            <a:r>
              <a:rPr lang="en-US" sz="2400" dirty="0" smtClean="0">
                <a:solidFill>
                  <a:schemeClr val="tx1"/>
                </a:solidFill>
                <a:latin typeface="Aharoni" panose="02010803020104030203" pitchFamily="2" charset="-79"/>
                <a:cs typeface="Aharoni" panose="02010803020104030203" pitchFamily="2" charset="-79"/>
              </a:rPr>
              <a:t>increase  greater </a:t>
            </a:r>
            <a:r>
              <a:rPr lang="en-US" sz="2400" dirty="0">
                <a:solidFill>
                  <a:schemeClr val="tx1"/>
                </a:solidFill>
                <a:latin typeface="Aharoni" panose="02010803020104030203" pitchFamily="2" charset="-79"/>
                <a:cs typeface="Aharoni" panose="02010803020104030203" pitchFamily="2" charset="-79"/>
              </a:rPr>
              <a:t>than </a:t>
            </a:r>
            <a:r>
              <a:rPr lang="en-US" sz="3200" dirty="0">
                <a:solidFill>
                  <a:srgbClr val="FFFF00"/>
                </a:solidFill>
                <a:latin typeface="Algerian" panose="04020705040A02060702" pitchFamily="82" charset="0"/>
                <a:cs typeface="Aharoni" panose="02010803020104030203" pitchFamily="2" charset="-79"/>
              </a:rPr>
              <a:t>50%</a:t>
            </a:r>
            <a:r>
              <a:rPr lang="en-US" sz="2400" dirty="0">
                <a:solidFill>
                  <a:schemeClr val="tx1"/>
                </a:solidFill>
                <a:latin typeface="Aharoni" panose="02010803020104030203" pitchFamily="2" charset="-79"/>
                <a:cs typeface="Aharoni" panose="02010803020104030203" pitchFamily="2" charset="-79"/>
              </a:rPr>
              <a:t> and a cortisol rise greater than </a:t>
            </a:r>
            <a:r>
              <a:rPr lang="en-US" sz="2800" dirty="0">
                <a:solidFill>
                  <a:srgbClr val="FFFF00"/>
                </a:solidFill>
                <a:latin typeface="Algerian" panose="04020705040A02060702" pitchFamily="82" charset="0"/>
                <a:cs typeface="Aharoni" panose="02010803020104030203" pitchFamily="2" charset="-79"/>
              </a:rPr>
              <a:t>20% </a:t>
            </a:r>
            <a:r>
              <a:rPr lang="en-US" sz="2400" dirty="0" smtClean="0">
                <a:solidFill>
                  <a:schemeClr val="tx1"/>
                </a:solidFill>
                <a:latin typeface="Aharoni" panose="02010803020104030203" pitchFamily="2" charset="-79"/>
                <a:cs typeface="Aharoni" panose="02010803020104030203" pitchFamily="2" charset="-79"/>
              </a:rPr>
              <a:t>over baseline </a:t>
            </a:r>
            <a:r>
              <a:rPr lang="en-US" sz="2400" dirty="0">
                <a:solidFill>
                  <a:schemeClr val="tx1"/>
                </a:solidFill>
                <a:latin typeface="Aharoni" panose="02010803020104030203" pitchFamily="2" charset="-79"/>
                <a:cs typeface="Aharoni" panose="02010803020104030203" pitchFamily="2" charset="-79"/>
              </a:rPr>
              <a:t>values are seen</a:t>
            </a:r>
            <a:r>
              <a:rPr lang="en-US" sz="2400" dirty="0" smtClean="0">
                <a:solidFill>
                  <a:schemeClr val="tx1"/>
                </a:solidFill>
                <a:latin typeface="Aharoni" panose="02010803020104030203" pitchFamily="2" charset="-79"/>
                <a:cs typeface="Aharoni" panose="02010803020104030203" pitchFamily="2" charset="-79"/>
              </a:rPr>
              <a:t>.</a:t>
            </a:r>
          </a:p>
          <a:p>
            <a:pPr marL="0" indent="0">
              <a:buNone/>
            </a:pPr>
            <a:endParaRPr lang="en-US" sz="2400" dirty="0" smtClean="0">
              <a:solidFill>
                <a:schemeClr val="tx1"/>
              </a:solidFill>
              <a:latin typeface="Aharoni" panose="02010803020104030203" pitchFamily="2" charset="-79"/>
              <a:cs typeface="Aharoni" panose="02010803020104030203" pitchFamily="2" charset="-79"/>
            </a:endParaRPr>
          </a:p>
          <a:p>
            <a:r>
              <a:rPr lang="en-US" sz="2400" dirty="0">
                <a:solidFill>
                  <a:schemeClr val="bg1"/>
                </a:solidFill>
                <a:latin typeface="Arial Rounded MT Bold" panose="020F0704030504030204" pitchFamily="34" charset="0"/>
              </a:rPr>
              <a:t>has </a:t>
            </a:r>
            <a:r>
              <a:rPr lang="en-US" sz="2400" dirty="0" smtClean="0">
                <a:solidFill>
                  <a:schemeClr val="bg1"/>
                </a:solidFill>
                <a:latin typeface="Arial Rounded MT Bold" panose="020F0704030504030204" pitchFamily="34" charset="0"/>
              </a:rPr>
              <a:t> a  specificity  and  a  sensitivity  of  approximately  90% . </a:t>
            </a:r>
          </a:p>
          <a:p>
            <a:r>
              <a:rPr lang="en-US" sz="2400" dirty="0" smtClean="0">
                <a:solidFill>
                  <a:schemeClr val="bg1"/>
                </a:solidFill>
                <a:latin typeface="Arial Rounded MT Bold" panose="020F0704030504030204" pitchFamily="34" charset="0"/>
                <a:cs typeface="Aharoni" panose="02010803020104030203" pitchFamily="2" charset="-79"/>
              </a:rPr>
              <a:t>False Negative  in  Cushing  Disease :  up  to  10%</a:t>
            </a:r>
            <a:endParaRPr lang="en-US" sz="2400" dirty="0">
              <a:solidFill>
                <a:schemeClr val="bg1"/>
              </a:solidFill>
              <a:latin typeface="Arial Rounded MT Bold" panose="020F0704030504030204" pitchFamily="34" charset="0"/>
              <a:cs typeface="Aharoni" panose="02010803020104030203" pitchFamily="2" charset="-79"/>
            </a:endParaRPr>
          </a:p>
        </p:txBody>
      </p:sp>
    </p:spTree>
    <p:extLst>
      <p:ext uri="{BB962C8B-B14F-4D97-AF65-F5344CB8AC3E}">
        <p14:creationId xmlns:p14="http://schemas.microsoft.com/office/powerpoint/2010/main" val="24603566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854" y="5350933"/>
            <a:ext cx="8534400" cy="1507067"/>
          </a:xfrm>
        </p:spPr>
        <p:txBody>
          <a:bodyPr>
            <a:noAutofit/>
          </a:bodyPr>
          <a:lstStyle/>
          <a:p>
            <a:pPr algn="ctr"/>
            <a:r>
              <a:rPr lang="en-US" sz="11500" dirty="0" err="1" smtClean="0">
                <a:solidFill>
                  <a:srgbClr val="FFFF00"/>
                </a:solidFill>
                <a:latin typeface="Algerian" panose="04020705040A02060702" pitchFamily="82" charset="0"/>
              </a:rPr>
              <a:t>Crh</a:t>
            </a:r>
            <a:r>
              <a:rPr lang="en-US" sz="11500" dirty="0" smtClean="0">
                <a:solidFill>
                  <a:srgbClr val="FFFF00"/>
                </a:solidFill>
                <a:latin typeface="Algerian" panose="04020705040A02060702" pitchFamily="82" charset="0"/>
              </a:rPr>
              <a:t>   test</a:t>
            </a:r>
            <a:endParaRPr lang="en-US" sz="11500" dirty="0">
              <a:solidFill>
                <a:srgbClr val="FFFF00"/>
              </a:solidFill>
              <a:latin typeface="Algerian" panose="04020705040A02060702" pitchFamily="82" charset="0"/>
            </a:endParaRPr>
          </a:p>
        </p:txBody>
      </p:sp>
      <p:sp>
        <p:nvSpPr>
          <p:cNvPr id="3" name="Content Placeholder 2"/>
          <p:cNvSpPr>
            <a:spLocks noGrp="1"/>
          </p:cNvSpPr>
          <p:nvPr>
            <p:ph idx="1"/>
          </p:nvPr>
        </p:nvSpPr>
        <p:spPr>
          <a:xfrm>
            <a:off x="360947" y="685800"/>
            <a:ext cx="11429999" cy="3615267"/>
          </a:xfrm>
        </p:spPr>
        <p:txBody>
          <a:bodyPr>
            <a:normAutofit/>
          </a:bodyPr>
          <a:lstStyle/>
          <a:p>
            <a:r>
              <a:rPr lang="en-US" sz="2800" dirty="0">
                <a:solidFill>
                  <a:schemeClr val="tx1"/>
                </a:solidFill>
                <a:latin typeface="Arial Rounded MT Bold" panose="020F0704030504030204" pitchFamily="34" charset="0"/>
              </a:rPr>
              <a:t>However, </a:t>
            </a:r>
            <a:r>
              <a:rPr lang="en-US" sz="2800" dirty="0" smtClean="0">
                <a:solidFill>
                  <a:schemeClr val="tx1"/>
                </a:solidFill>
                <a:latin typeface="Arial Rounded MT Bold" panose="020F0704030504030204" pitchFamily="34" charset="0"/>
              </a:rPr>
              <a:t>a  </a:t>
            </a:r>
            <a:r>
              <a:rPr lang="en-US" sz="2800" dirty="0">
                <a:solidFill>
                  <a:schemeClr val="tx1"/>
                </a:solidFill>
                <a:latin typeface="Arial Rounded MT Bold" panose="020F0704030504030204" pitchFamily="34" charset="0"/>
              </a:rPr>
              <a:t>positive </a:t>
            </a:r>
            <a:r>
              <a:rPr lang="en-US" sz="2800" dirty="0" smtClean="0">
                <a:solidFill>
                  <a:schemeClr val="tx1"/>
                </a:solidFill>
                <a:latin typeface="Arial Rounded MT Bold" panose="020F0704030504030204" pitchFamily="34" charset="0"/>
              </a:rPr>
              <a:t>response defined </a:t>
            </a:r>
            <a:r>
              <a:rPr lang="en-US" sz="2800" dirty="0">
                <a:solidFill>
                  <a:schemeClr val="tx1"/>
                </a:solidFill>
                <a:latin typeface="Arial Rounded MT Bold" panose="020F0704030504030204" pitchFamily="34" charset="0"/>
              </a:rPr>
              <a:t>as an ACTH increase of 100% </a:t>
            </a:r>
            <a:r>
              <a:rPr lang="en-US" sz="2800" dirty="0" smtClean="0">
                <a:solidFill>
                  <a:schemeClr val="tx1"/>
                </a:solidFill>
                <a:latin typeface="Arial Rounded MT Bold" panose="020F0704030504030204" pitchFamily="34" charset="0"/>
              </a:rPr>
              <a:t> or  a  cortisol  </a:t>
            </a:r>
            <a:r>
              <a:rPr lang="en-US" sz="2800" dirty="0">
                <a:solidFill>
                  <a:schemeClr val="tx1"/>
                </a:solidFill>
                <a:latin typeface="Arial Rounded MT Bold" panose="020F0704030504030204" pitchFamily="34" charset="0"/>
              </a:rPr>
              <a:t>rise </a:t>
            </a:r>
            <a:r>
              <a:rPr lang="en-US" sz="2800" dirty="0" smtClean="0">
                <a:solidFill>
                  <a:schemeClr val="tx1"/>
                </a:solidFill>
                <a:latin typeface="Arial Rounded MT Bold" panose="020F0704030504030204" pitchFamily="34" charset="0"/>
              </a:rPr>
              <a:t>of   50</a:t>
            </a:r>
            <a:r>
              <a:rPr lang="en-US" sz="2800" dirty="0">
                <a:solidFill>
                  <a:schemeClr val="tx1"/>
                </a:solidFill>
                <a:latin typeface="Arial Rounded MT Bold" panose="020F0704030504030204" pitchFamily="34" charset="0"/>
              </a:rPr>
              <a:t>% </a:t>
            </a:r>
            <a:r>
              <a:rPr lang="en-US" sz="2800" dirty="0" smtClean="0">
                <a:solidFill>
                  <a:schemeClr val="tx1"/>
                </a:solidFill>
                <a:latin typeface="Arial Rounded MT Bold" panose="020F0704030504030204" pitchFamily="34" charset="0"/>
              </a:rPr>
              <a:t> over </a:t>
            </a:r>
            <a:r>
              <a:rPr lang="en-US" sz="2800" dirty="0">
                <a:solidFill>
                  <a:schemeClr val="tx1"/>
                </a:solidFill>
                <a:latin typeface="Arial Rounded MT Bold" panose="020F0704030504030204" pitchFamily="34" charset="0"/>
              </a:rPr>
              <a:t>baseline values effectively eliminates a </a:t>
            </a:r>
            <a:r>
              <a:rPr lang="en-US" sz="2800" dirty="0" smtClean="0">
                <a:solidFill>
                  <a:schemeClr val="tx1"/>
                </a:solidFill>
                <a:latin typeface="Arial Rounded MT Bold" panose="020F0704030504030204" pitchFamily="34" charset="0"/>
              </a:rPr>
              <a:t>diagnosis of </a:t>
            </a:r>
            <a:r>
              <a:rPr lang="en-US" sz="2800" dirty="0">
                <a:solidFill>
                  <a:schemeClr val="tx1"/>
                </a:solidFill>
                <a:latin typeface="Arial Rounded MT Bold" panose="020F0704030504030204" pitchFamily="34" charset="0"/>
              </a:rPr>
              <a:t>ectopic ACTH </a:t>
            </a:r>
            <a:r>
              <a:rPr lang="en-US" sz="2800" dirty="0" smtClean="0">
                <a:solidFill>
                  <a:schemeClr val="tx1"/>
                </a:solidFill>
                <a:latin typeface="Arial Rounded MT Bold" panose="020F0704030504030204" pitchFamily="34" charset="0"/>
              </a:rPr>
              <a:t>syndrome</a:t>
            </a:r>
            <a:r>
              <a:rPr lang="en-US" sz="2800" dirty="0">
                <a:solidFill>
                  <a:schemeClr val="tx1"/>
                </a:solidFill>
                <a:latin typeface="Arial Rounded MT Bold" panose="020F0704030504030204" pitchFamily="34" charset="0"/>
              </a:rPr>
              <a:t> </a:t>
            </a:r>
            <a:r>
              <a:rPr lang="en-US" sz="2800" dirty="0" smtClean="0">
                <a:solidFill>
                  <a:schemeClr val="tx1"/>
                </a:solidFill>
                <a:latin typeface="Arial Rounded MT Bold" panose="020F0704030504030204" pitchFamily="34" charset="0"/>
              </a:rPr>
              <a:t>.</a:t>
            </a:r>
            <a:endParaRPr lang="en-US" sz="28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1387497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63" y="5350933"/>
            <a:ext cx="11359399" cy="1507067"/>
          </a:xfrm>
        </p:spPr>
        <p:txBody>
          <a:bodyPr>
            <a:normAutofit/>
          </a:bodyPr>
          <a:lstStyle/>
          <a:p>
            <a:pPr algn="ctr"/>
            <a:r>
              <a:rPr lang="en-US" dirty="0">
                <a:solidFill>
                  <a:srgbClr val="FFFF00"/>
                </a:solidFill>
                <a:latin typeface="Algerian" panose="04020705040A02060702" pitchFamily="82" charset="0"/>
              </a:rPr>
              <a:t>Inferior </a:t>
            </a:r>
            <a:r>
              <a:rPr lang="en-US" dirty="0" smtClean="0">
                <a:solidFill>
                  <a:srgbClr val="FFFF00"/>
                </a:solidFill>
                <a:latin typeface="Algerian" panose="04020705040A02060702" pitchFamily="82" charset="0"/>
              </a:rPr>
              <a:t>  </a:t>
            </a:r>
            <a:r>
              <a:rPr lang="en-US" dirty="0" err="1" smtClean="0">
                <a:solidFill>
                  <a:srgbClr val="FFFF00"/>
                </a:solidFill>
                <a:latin typeface="Algerian" panose="04020705040A02060702" pitchFamily="82" charset="0"/>
              </a:rPr>
              <a:t>Petrosal</a:t>
            </a:r>
            <a:r>
              <a:rPr lang="en-US" dirty="0" smtClean="0">
                <a:solidFill>
                  <a:srgbClr val="FFFF00"/>
                </a:solidFill>
                <a:latin typeface="Algerian" panose="04020705040A02060702" pitchFamily="82" charset="0"/>
              </a:rPr>
              <a:t>  Sinus   Sampling  </a:t>
            </a:r>
            <a:r>
              <a:rPr lang="en-US" dirty="0">
                <a:solidFill>
                  <a:srgbClr val="FFFF00"/>
                </a:solidFill>
                <a:latin typeface="Algerian" panose="04020705040A02060702" pitchFamily="82" charset="0"/>
              </a:rPr>
              <a:t>&amp;</a:t>
            </a:r>
            <a:r>
              <a:rPr lang="en-US" dirty="0" smtClean="0">
                <a:solidFill>
                  <a:srgbClr val="FFFF00"/>
                </a:solidFill>
                <a:latin typeface="Algerian" panose="04020705040A02060702" pitchFamily="82" charset="0"/>
              </a:rPr>
              <a:t> Selective   </a:t>
            </a:r>
            <a:r>
              <a:rPr lang="en-US" dirty="0">
                <a:solidFill>
                  <a:srgbClr val="FFFF00"/>
                </a:solidFill>
                <a:latin typeface="Algerian" panose="04020705040A02060702" pitchFamily="82" charset="0"/>
              </a:rPr>
              <a:t>Venous </a:t>
            </a:r>
            <a:r>
              <a:rPr lang="en-US" dirty="0" smtClean="0">
                <a:solidFill>
                  <a:srgbClr val="FFFF00"/>
                </a:solidFill>
                <a:latin typeface="Algerian" panose="04020705040A02060702" pitchFamily="82" charset="0"/>
              </a:rPr>
              <a:t>   Catheterization</a:t>
            </a:r>
            <a:endParaRPr lang="en-US" dirty="0"/>
          </a:p>
        </p:txBody>
      </p:sp>
      <p:sp>
        <p:nvSpPr>
          <p:cNvPr id="3" name="Content Placeholder 2"/>
          <p:cNvSpPr>
            <a:spLocks noGrp="1"/>
          </p:cNvSpPr>
          <p:nvPr>
            <p:ph idx="1"/>
          </p:nvPr>
        </p:nvSpPr>
        <p:spPr>
          <a:xfrm>
            <a:off x="419515" y="0"/>
            <a:ext cx="11166893" cy="5005137"/>
          </a:xfrm>
        </p:spPr>
        <p:txBody>
          <a:bodyPr>
            <a:normAutofit/>
          </a:bodyPr>
          <a:lstStyle/>
          <a:p>
            <a:pPr marL="0" indent="0">
              <a:buNone/>
            </a:pPr>
            <a:endParaRPr lang="en-US" b="1" dirty="0"/>
          </a:p>
          <a:p>
            <a:r>
              <a:rPr lang="en-US" sz="3200" dirty="0">
                <a:latin typeface="Arial Rounded MT Bold" panose="020F0704030504030204" pitchFamily="34" charset="0"/>
              </a:rPr>
              <a:t>The most robust test to distinguish Cushing </a:t>
            </a:r>
            <a:r>
              <a:rPr lang="en-US" sz="3200" dirty="0" smtClean="0">
                <a:latin typeface="Arial Rounded MT Bold" panose="020F0704030504030204" pitchFamily="34" charset="0"/>
              </a:rPr>
              <a:t>disease from </a:t>
            </a:r>
            <a:r>
              <a:rPr lang="en-US" sz="3200" dirty="0">
                <a:latin typeface="Arial Rounded MT Bold" panose="020F0704030504030204" pitchFamily="34" charset="0"/>
              </a:rPr>
              <a:t>the ectopic ACTH syndrome is IPSS</a:t>
            </a:r>
            <a:r>
              <a:rPr lang="en-US" sz="3200" dirty="0" smtClean="0">
                <a:latin typeface="Arial Rounded MT Bold" panose="020F0704030504030204" pitchFamily="34" charset="0"/>
              </a:rPr>
              <a:t>.   </a:t>
            </a:r>
            <a:r>
              <a:rPr lang="en-US" dirty="0" smtClean="0"/>
              <a:t>   177</a:t>
            </a:r>
          </a:p>
          <a:p>
            <a:endParaRPr lang="en-US" sz="2800" dirty="0" smtClean="0">
              <a:solidFill>
                <a:schemeClr val="tx1"/>
              </a:solidFill>
              <a:latin typeface="Arial Rounded MT Bold" panose="020F0704030504030204" pitchFamily="34" charset="0"/>
            </a:endParaRPr>
          </a:p>
          <a:p>
            <a:r>
              <a:rPr lang="en-US" sz="2800" dirty="0" smtClean="0">
                <a:solidFill>
                  <a:schemeClr val="tx1"/>
                </a:solidFill>
                <a:latin typeface="Arial Rounded MT Bold" panose="020F0704030504030204" pitchFamily="34" charset="0"/>
              </a:rPr>
              <a:t>IPS / Peripheral blood ACTH  Concentration  Ratio :</a:t>
            </a:r>
          </a:p>
          <a:p>
            <a:pPr marL="0" indent="0">
              <a:buNone/>
            </a:pPr>
            <a:r>
              <a:rPr lang="en-US" sz="2800" dirty="0">
                <a:solidFill>
                  <a:schemeClr val="tx1"/>
                </a:solidFill>
                <a:latin typeface="Arial Rounded MT Bold" panose="020F0704030504030204" pitchFamily="34" charset="0"/>
              </a:rPr>
              <a:t> </a:t>
            </a:r>
            <a:r>
              <a:rPr lang="en-US" sz="2800" dirty="0" smtClean="0">
                <a:solidFill>
                  <a:schemeClr val="tx1"/>
                </a:solidFill>
                <a:latin typeface="Arial Rounded MT Bold" panose="020F0704030504030204" pitchFamily="34" charset="0"/>
              </a:rPr>
              <a:t>           - Without  CRH  Stimulation  &gt;  2 </a:t>
            </a:r>
          </a:p>
          <a:p>
            <a:pPr marL="0" indent="0">
              <a:buNone/>
            </a:pPr>
            <a:r>
              <a:rPr lang="en-US" sz="2800" dirty="0">
                <a:solidFill>
                  <a:schemeClr val="tx1"/>
                </a:solidFill>
                <a:latin typeface="Arial Rounded MT Bold" panose="020F0704030504030204" pitchFamily="34" charset="0"/>
              </a:rPr>
              <a:t> </a:t>
            </a:r>
            <a:r>
              <a:rPr lang="en-US" sz="2800" dirty="0" smtClean="0">
                <a:solidFill>
                  <a:schemeClr val="tx1"/>
                </a:solidFill>
                <a:latin typeface="Arial Rounded MT Bold" panose="020F0704030504030204" pitchFamily="34" charset="0"/>
              </a:rPr>
              <a:t>           - With   CRH   Stimulation  &gt;  3  ( Sensitivity = 95%  ; </a:t>
            </a:r>
          </a:p>
          <a:p>
            <a:pPr marL="0" indent="0">
              <a:buNone/>
            </a:pPr>
            <a:r>
              <a:rPr lang="en-US" sz="2800" dirty="0">
                <a:solidFill>
                  <a:schemeClr val="tx1"/>
                </a:solidFill>
                <a:latin typeface="Arial Rounded MT Bold" panose="020F0704030504030204" pitchFamily="34" charset="0"/>
              </a:rPr>
              <a:t> </a:t>
            </a:r>
            <a:r>
              <a:rPr lang="en-US" sz="2800" dirty="0" smtClean="0">
                <a:solidFill>
                  <a:schemeClr val="tx1"/>
                </a:solidFill>
                <a:latin typeface="Arial Rounded MT Bold" panose="020F0704030504030204" pitchFamily="34" charset="0"/>
              </a:rPr>
              <a:t>                                                                                   Specificity # 100% )</a:t>
            </a:r>
            <a:endParaRPr lang="en-US" sz="28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5473662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1284" y="0"/>
            <a:ext cx="9541042" cy="6857999"/>
          </a:xfrm>
          <a:prstGeom prst="rect">
            <a:avLst/>
          </a:prstGeom>
        </p:spPr>
      </p:pic>
    </p:spTree>
    <p:extLst>
      <p:ext uri="{BB962C8B-B14F-4D97-AF65-F5344CB8AC3E}">
        <p14:creationId xmlns:p14="http://schemas.microsoft.com/office/powerpoint/2010/main" val="16667561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726" y="683126"/>
            <a:ext cx="11381874" cy="2281600"/>
          </a:xfrm>
        </p:spPr>
        <p:txBody>
          <a:bodyPr>
            <a:normAutofit/>
          </a:bodyPr>
          <a:lstStyle/>
          <a:p>
            <a:pPr algn="ctr"/>
            <a:r>
              <a:rPr lang="en-US" dirty="0"/>
              <a:t/>
            </a:r>
            <a:br>
              <a:rPr lang="en-US" dirty="0"/>
            </a:br>
            <a:r>
              <a:rPr lang="en-US" sz="4900" dirty="0" smtClean="0">
                <a:latin typeface="Aharoni" panose="02010803020104030203" pitchFamily="2" charset="-79"/>
                <a:cs typeface="Aharoni" panose="02010803020104030203" pitchFamily="2" charset="-79"/>
              </a:rPr>
              <a:t>CT/MRI   </a:t>
            </a:r>
            <a:r>
              <a:rPr lang="en-US" sz="4900" dirty="0">
                <a:latin typeface="Aharoni" panose="02010803020104030203" pitchFamily="2" charset="-79"/>
                <a:cs typeface="Aharoni" panose="02010803020104030203" pitchFamily="2" charset="-79"/>
              </a:rPr>
              <a:t>Scanning </a:t>
            </a:r>
            <a:r>
              <a:rPr lang="en-US" sz="4900" dirty="0" smtClean="0">
                <a:latin typeface="Aharoni" panose="02010803020104030203" pitchFamily="2" charset="-79"/>
                <a:cs typeface="Aharoni" panose="02010803020104030203" pitchFamily="2" charset="-79"/>
              </a:rPr>
              <a:t> of   Pituitary   </a:t>
            </a:r>
            <a:r>
              <a:rPr lang="en-US" sz="4900" dirty="0">
                <a:latin typeface="Aharoni" panose="02010803020104030203" pitchFamily="2" charset="-79"/>
                <a:cs typeface="Aharoni" panose="02010803020104030203" pitchFamily="2" charset="-79"/>
              </a:rPr>
              <a:t>and </a:t>
            </a:r>
            <a:r>
              <a:rPr lang="en-US" sz="4900" dirty="0" smtClean="0">
                <a:latin typeface="Aharoni" panose="02010803020104030203" pitchFamily="2" charset="-79"/>
                <a:cs typeface="Aharoni" panose="02010803020104030203" pitchFamily="2" charset="-79"/>
              </a:rPr>
              <a:t>  Adrenal   Glands</a:t>
            </a:r>
            <a:endParaRPr lang="en-US" dirty="0"/>
          </a:p>
        </p:txBody>
      </p:sp>
      <p:sp>
        <p:nvSpPr>
          <p:cNvPr id="3" name="Text Placeholder 2"/>
          <p:cNvSpPr>
            <a:spLocks noGrp="1"/>
          </p:cNvSpPr>
          <p:nvPr>
            <p:ph type="body" idx="1"/>
          </p:nvPr>
        </p:nvSpPr>
        <p:spPr>
          <a:xfrm>
            <a:off x="1538456" y="4736431"/>
            <a:ext cx="8534400" cy="1498600"/>
          </a:xfrm>
        </p:spPr>
        <p:txBody>
          <a:bodyPr>
            <a:noAutofit/>
          </a:bodyPr>
          <a:lstStyle/>
          <a:p>
            <a:pPr algn="ctr"/>
            <a:r>
              <a:rPr lang="en-US" sz="13800" u="sng" dirty="0">
                <a:solidFill>
                  <a:srgbClr val="FFFF00"/>
                </a:solidFill>
                <a:latin typeface="Algerian" panose="04020705040A02060702" pitchFamily="82" charset="0"/>
              </a:rPr>
              <a:t>Imaging</a:t>
            </a:r>
          </a:p>
        </p:txBody>
      </p:sp>
    </p:spTree>
    <p:extLst>
      <p:ext uri="{BB962C8B-B14F-4D97-AF65-F5344CB8AC3E}">
        <p14:creationId xmlns:p14="http://schemas.microsoft.com/office/powerpoint/2010/main" val="42138092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4233" y="5570621"/>
            <a:ext cx="8534400" cy="1507067"/>
          </a:xfrm>
        </p:spPr>
        <p:txBody>
          <a:bodyPr>
            <a:normAutofit/>
          </a:bodyPr>
          <a:lstStyle/>
          <a:p>
            <a:pPr algn="ctr"/>
            <a:r>
              <a:rPr lang="en-US" sz="5400" dirty="0" smtClean="0">
                <a:solidFill>
                  <a:schemeClr val="bg1">
                    <a:lumMod val="95000"/>
                    <a:lumOff val="5000"/>
                  </a:schemeClr>
                </a:solidFill>
                <a:latin typeface="Algerian" panose="04020705040A02060702" pitchFamily="82" charset="0"/>
              </a:rPr>
              <a:t>Pituitary    MRI</a:t>
            </a:r>
            <a:endParaRPr lang="en-US" sz="5400" dirty="0">
              <a:solidFill>
                <a:schemeClr val="bg1">
                  <a:lumMod val="95000"/>
                  <a:lumOff val="5000"/>
                </a:schemeClr>
              </a:solidFill>
              <a:latin typeface="Algerian" panose="04020705040A02060702" pitchFamily="82" charset="0"/>
            </a:endParaRPr>
          </a:p>
        </p:txBody>
      </p:sp>
      <p:sp>
        <p:nvSpPr>
          <p:cNvPr id="3" name="Content Placeholder 2"/>
          <p:cNvSpPr>
            <a:spLocks noGrp="1"/>
          </p:cNvSpPr>
          <p:nvPr>
            <p:ph idx="1"/>
          </p:nvPr>
        </p:nvSpPr>
        <p:spPr>
          <a:xfrm>
            <a:off x="684211" y="685800"/>
            <a:ext cx="11166893" cy="4884821"/>
          </a:xfrm>
        </p:spPr>
        <p:txBody>
          <a:bodyPr>
            <a:normAutofit/>
          </a:bodyPr>
          <a:lstStyle/>
          <a:p>
            <a:r>
              <a:rPr lang="en-US" sz="2800" dirty="0" smtClean="0">
                <a:solidFill>
                  <a:schemeClr val="tx1"/>
                </a:solidFill>
                <a:latin typeface="Arial Rounded MT Bold" panose="020F0704030504030204" pitchFamily="34" charset="0"/>
              </a:rPr>
              <a:t>It </a:t>
            </a:r>
            <a:r>
              <a:rPr lang="en-US" sz="2800" dirty="0">
                <a:solidFill>
                  <a:schemeClr val="tx1"/>
                </a:solidFill>
                <a:latin typeface="Arial Rounded MT Bold" panose="020F0704030504030204" pitchFamily="34" charset="0"/>
              </a:rPr>
              <a:t>is </a:t>
            </a:r>
            <a:r>
              <a:rPr lang="en-US" sz="2800" dirty="0" smtClean="0">
                <a:solidFill>
                  <a:schemeClr val="tx1"/>
                </a:solidFill>
                <a:latin typeface="Arial Rounded MT Bold" panose="020F0704030504030204" pitchFamily="34" charset="0"/>
              </a:rPr>
              <a:t>essential that </a:t>
            </a:r>
            <a:r>
              <a:rPr lang="en-US" sz="2800" dirty="0">
                <a:solidFill>
                  <a:schemeClr val="tx1"/>
                </a:solidFill>
                <a:latin typeface="Arial Rounded MT Bold" panose="020F0704030504030204" pitchFamily="34" charset="0"/>
              </a:rPr>
              <a:t>the results of any imaging technique be </a:t>
            </a:r>
            <a:r>
              <a:rPr lang="en-US" sz="2800" dirty="0" smtClean="0">
                <a:solidFill>
                  <a:schemeClr val="tx1"/>
                </a:solidFill>
                <a:latin typeface="Arial Rounded MT Bold" panose="020F0704030504030204" pitchFamily="34" charset="0"/>
              </a:rPr>
              <a:t>interpreted alongside </a:t>
            </a:r>
            <a:r>
              <a:rPr lang="en-US" sz="2800" dirty="0">
                <a:solidFill>
                  <a:schemeClr val="tx1"/>
                </a:solidFill>
                <a:latin typeface="Arial Rounded MT Bold" panose="020F0704030504030204" pitchFamily="34" charset="0"/>
              </a:rPr>
              <a:t>the biochemical results if mistakes are </a:t>
            </a:r>
            <a:r>
              <a:rPr lang="en-US" sz="2800" dirty="0" smtClean="0">
                <a:solidFill>
                  <a:schemeClr val="tx1"/>
                </a:solidFill>
                <a:latin typeface="Arial Rounded MT Bold" panose="020F0704030504030204" pitchFamily="34" charset="0"/>
              </a:rPr>
              <a:t>to be </a:t>
            </a:r>
            <a:r>
              <a:rPr lang="en-US" sz="2800" dirty="0">
                <a:solidFill>
                  <a:schemeClr val="tx1"/>
                </a:solidFill>
                <a:latin typeface="Arial Rounded MT Bold" panose="020F0704030504030204" pitchFamily="34" charset="0"/>
              </a:rPr>
              <a:t>avoided</a:t>
            </a:r>
            <a:r>
              <a:rPr lang="en-US" sz="2800" dirty="0" smtClean="0">
                <a:solidFill>
                  <a:schemeClr val="tx1"/>
                </a:solidFill>
                <a:latin typeface="Arial Rounded MT Bold" panose="020F0704030504030204" pitchFamily="34" charset="0"/>
              </a:rPr>
              <a:t>.</a:t>
            </a:r>
          </a:p>
          <a:p>
            <a:r>
              <a:rPr lang="en-US" sz="2800" dirty="0" smtClean="0">
                <a:solidFill>
                  <a:schemeClr val="tx1"/>
                </a:solidFill>
                <a:latin typeface="Arial Rounded MT Bold" panose="020F0704030504030204" pitchFamily="34" charset="0"/>
              </a:rPr>
              <a:t>Prevalence  of  </a:t>
            </a:r>
            <a:r>
              <a:rPr lang="en-US" sz="2800" dirty="0" smtClean="0">
                <a:latin typeface="Arial Rounded MT Bold" panose="020F0704030504030204" pitchFamily="34" charset="0"/>
              </a:rPr>
              <a:t>pituitary   </a:t>
            </a:r>
            <a:r>
              <a:rPr lang="en-US" sz="2800" dirty="0" err="1" smtClean="0">
                <a:latin typeface="Arial Rounded MT Bold" panose="020F0704030504030204" pitchFamily="34" charset="0"/>
              </a:rPr>
              <a:t>incidentalomas</a:t>
            </a:r>
            <a:r>
              <a:rPr lang="en-US" sz="2800" dirty="0" smtClean="0">
                <a:latin typeface="Arial Rounded MT Bold" panose="020F0704030504030204" pitchFamily="34" charset="0"/>
              </a:rPr>
              <a:t>    </a:t>
            </a:r>
            <a:r>
              <a:rPr lang="en-US" sz="2800" dirty="0" smtClean="0">
                <a:solidFill>
                  <a:schemeClr val="tx1"/>
                </a:solidFill>
                <a:latin typeface="Arial Rounded MT Bold" panose="020F0704030504030204" pitchFamily="34" charset="0"/>
              </a:rPr>
              <a:t>in  general  population  is  #  10 % . </a:t>
            </a:r>
          </a:p>
          <a:p>
            <a:r>
              <a:rPr lang="en-US" sz="2800" dirty="0">
                <a:solidFill>
                  <a:srgbClr val="FFFF00"/>
                </a:solidFill>
                <a:latin typeface="Arial Black" panose="020B0A04020102020204" pitchFamily="34" charset="0"/>
              </a:rPr>
              <a:t>Pituitary MRI is the investigation of choice once </a:t>
            </a:r>
            <a:r>
              <a:rPr lang="en-US" sz="2800" dirty="0" smtClean="0">
                <a:solidFill>
                  <a:srgbClr val="FFFF00"/>
                </a:solidFill>
                <a:latin typeface="Arial Black" panose="020B0A04020102020204" pitchFamily="34" charset="0"/>
              </a:rPr>
              <a:t>the biochemical </a:t>
            </a:r>
            <a:r>
              <a:rPr lang="en-US" sz="2800" dirty="0">
                <a:solidFill>
                  <a:srgbClr val="FFFF00"/>
                </a:solidFill>
                <a:latin typeface="Arial Black" panose="020B0A04020102020204" pitchFamily="34" charset="0"/>
              </a:rPr>
              <a:t>tests have suggested Cushing disease, with </a:t>
            </a:r>
            <a:r>
              <a:rPr lang="en-US" sz="2800" dirty="0" smtClean="0">
                <a:solidFill>
                  <a:srgbClr val="FFFF00"/>
                </a:solidFill>
                <a:latin typeface="Arial Black" panose="020B0A04020102020204" pitchFamily="34" charset="0"/>
              </a:rPr>
              <a:t>a sensitivity </a:t>
            </a:r>
            <a:r>
              <a:rPr lang="en-US" sz="2800" dirty="0">
                <a:solidFill>
                  <a:srgbClr val="FFFF00"/>
                </a:solidFill>
                <a:latin typeface="Arial Black" panose="020B0A04020102020204" pitchFamily="34" charset="0"/>
              </a:rPr>
              <a:t>of 60% and specificity of 87%.</a:t>
            </a:r>
          </a:p>
        </p:txBody>
      </p:sp>
    </p:spTree>
    <p:extLst>
      <p:ext uri="{BB962C8B-B14F-4D97-AF65-F5344CB8AC3E}">
        <p14:creationId xmlns:p14="http://schemas.microsoft.com/office/powerpoint/2010/main" val="23804020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8361947"/>
          </a:xfrm>
          <a:prstGeom prst="rect">
            <a:avLst/>
          </a:prstGeom>
        </p:spPr>
      </p:pic>
      <p:sp>
        <p:nvSpPr>
          <p:cNvPr id="3" name="TextBox 2"/>
          <p:cNvSpPr txBox="1"/>
          <p:nvPr/>
        </p:nvSpPr>
        <p:spPr>
          <a:xfrm>
            <a:off x="1287380" y="541421"/>
            <a:ext cx="4403558" cy="707886"/>
          </a:xfrm>
          <a:prstGeom prst="rect">
            <a:avLst/>
          </a:prstGeom>
          <a:noFill/>
        </p:spPr>
        <p:txBody>
          <a:bodyPr wrap="square" rtlCol="0">
            <a:spAutoFit/>
          </a:bodyPr>
          <a:lstStyle/>
          <a:p>
            <a:r>
              <a:rPr lang="fa-IR" sz="4000" b="1" dirty="0" smtClean="0">
                <a:latin typeface="Arial" panose="020B0604020202020204" pitchFamily="34" charset="0"/>
                <a:cs typeface="Arial" panose="020B0604020202020204" pitchFamily="34" charset="0"/>
              </a:rPr>
              <a:t>با سپاس از توجه شما</a:t>
            </a:r>
            <a:endParaRPr lang="en-US" sz="4000" b="1" dirty="0">
              <a:latin typeface="Arial" panose="020B0604020202020204" pitchFamily="34" charset="0"/>
              <a:cs typeface="Arial" panose="020B0604020202020204" pitchFamily="34" charset="0"/>
            </a:endParaRPr>
          </a:p>
        </p:txBody>
      </p:sp>
      <p:sp>
        <p:nvSpPr>
          <p:cNvPr id="4" name="TextBox 3"/>
          <p:cNvSpPr txBox="1"/>
          <p:nvPr/>
        </p:nvSpPr>
        <p:spPr>
          <a:xfrm>
            <a:off x="2153652" y="4060658"/>
            <a:ext cx="3441032" cy="830997"/>
          </a:xfrm>
          <a:prstGeom prst="rect">
            <a:avLst/>
          </a:prstGeom>
          <a:noFill/>
        </p:spPr>
        <p:txBody>
          <a:bodyPr wrap="square" rtlCol="0">
            <a:spAutoFit/>
          </a:bodyPr>
          <a:lstStyle/>
          <a:p>
            <a:r>
              <a:rPr lang="fa-IR" sz="4800" dirty="0" smtClean="0">
                <a:latin typeface="Arial" panose="020B0604020202020204" pitchFamily="34" charset="0"/>
                <a:cs typeface="Arial" panose="020B0604020202020204" pitchFamily="34" charset="0"/>
              </a:rPr>
              <a:t>خدا  قوت</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21251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2979" y="168442"/>
            <a:ext cx="11442032" cy="6545179"/>
          </a:xfrm>
          <a:prstGeom prst="rect">
            <a:avLst/>
          </a:prstGeom>
        </p:spPr>
      </p:pic>
    </p:spTree>
    <p:extLst>
      <p:ext uri="{BB962C8B-B14F-4D97-AF65-F5344CB8AC3E}">
        <p14:creationId xmlns:p14="http://schemas.microsoft.com/office/powerpoint/2010/main" val="224570529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296" t="17111" r="24282" b="14622"/>
          <a:stretch/>
        </p:blipFill>
        <p:spPr>
          <a:xfrm>
            <a:off x="0" y="-353367"/>
            <a:ext cx="11387915" cy="7211367"/>
          </a:xfrm>
          <a:prstGeom prst="rect">
            <a:avLst/>
          </a:prstGeom>
          <a:ln>
            <a:noFill/>
          </a:ln>
        </p:spPr>
      </p:pic>
    </p:spTree>
    <p:extLst>
      <p:ext uri="{BB962C8B-B14F-4D97-AF65-F5344CB8AC3E}">
        <p14:creationId xmlns:p14="http://schemas.microsoft.com/office/powerpoint/2010/main" val="15620219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487332"/>
            <a:ext cx="11324908" cy="1507067"/>
          </a:xfrm>
        </p:spPr>
        <p:txBody>
          <a:bodyPr>
            <a:normAutofit/>
          </a:bodyPr>
          <a:lstStyle/>
          <a:p>
            <a:r>
              <a:rPr lang="en-US" dirty="0" smtClean="0"/>
              <a:t>Because  the  </a:t>
            </a:r>
            <a:r>
              <a:rPr lang="en-US" dirty="0" smtClean="0">
                <a:solidFill>
                  <a:srgbClr val="FFFF00"/>
                </a:solidFill>
              </a:rPr>
              <a:t>circadian  rhythm  </a:t>
            </a:r>
            <a:r>
              <a:rPr lang="en-US" dirty="0" smtClean="0"/>
              <a:t>is  lost  in </a:t>
            </a:r>
            <a:r>
              <a:rPr lang="en-US" dirty="0"/>
              <a:t>patients </a:t>
            </a:r>
            <a:r>
              <a:rPr lang="en-US" dirty="0" smtClean="0"/>
              <a:t> with  Cushing  syndrome</a:t>
            </a:r>
            <a:endParaRPr lang="en-US" dirty="0"/>
          </a:p>
        </p:txBody>
      </p:sp>
      <p:sp>
        <p:nvSpPr>
          <p:cNvPr id="3" name="Content Placeholder 2"/>
          <p:cNvSpPr>
            <a:spLocks noGrp="1"/>
          </p:cNvSpPr>
          <p:nvPr>
            <p:ph idx="1"/>
          </p:nvPr>
        </p:nvSpPr>
        <p:spPr>
          <a:xfrm>
            <a:off x="684212" y="-121920"/>
            <a:ext cx="11081068" cy="4422987"/>
          </a:xfrm>
        </p:spPr>
        <p:txBody>
          <a:bodyPr/>
          <a:lstStyle/>
          <a:p>
            <a:r>
              <a:rPr lang="en-US" sz="3200" dirty="0" smtClean="0">
                <a:solidFill>
                  <a:schemeClr val="bg1"/>
                </a:solidFill>
                <a:latin typeface="Algerian" panose="04020705040A02060702" pitchFamily="82" charset="0"/>
              </a:rPr>
              <a:t>We  know  that  :</a:t>
            </a:r>
          </a:p>
          <a:p>
            <a:pPr marL="0" indent="0">
              <a:buNone/>
            </a:pPr>
            <a:r>
              <a:rPr lang="en-US" sz="3200" dirty="0" smtClean="0">
                <a:solidFill>
                  <a:schemeClr val="bg1"/>
                </a:solidFill>
                <a:latin typeface="Algerian" panose="04020705040A02060702" pitchFamily="82" charset="0"/>
              </a:rPr>
              <a:t> </a:t>
            </a:r>
          </a:p>
          <a:p>
            <a:pPr marL="0" indent="0">
              <a:buNone/>
            </a:pPr>
            <a:r>
              <a:rPr lang="en-US" sz="2800" dirty="0" smtClean="0">
                <a:latin typeface="Arial Black" panose="020B0A04020102020204" pitchFamily="34" charset="0"/>
              </a:rPr>
              <a:t>      a midnight  cortisol  </a:t>
            </a:r>
            <a:r>
              <a:rPr lang="en-US" sz="2800" dirty="0">
                <a:latin typeface="Arial Black" panose="020B0A04020102020204" pitchFamily="34" charset="0"/>
              </a:rPr>
              <a:t>level </a:t>
            </a:r>
            <a:r>
              <a:rPr lang="en-US" sz="2800" dirty="0" smtClean="0">
                <a:latin typeface="Arial Black" panose="020B0A04020102020204" pitchFamily="34" charset="0"/>
              </a:rPr>
              <a:t> greater  than  </a:t>
            </a:r>
            <a:r>
              <a:rPr lang="en-US" sz="2800" dirty="0">
                <a:latin typeface="Arial Black" panose="020B0A04020102020204" pitchFamily="34" charset="0"/>
              </a:rPr>
              <a:t>200 </a:t>
            </a:r>
            <a:r>
              <a:rPr lang="en-US" sz="2800" dirty="0" err="1" smtClean="0">
                <a:latin typeface="Arial Black" panose="020B0A04020102020204" pitchFamily="34" charset="0"/>
              </a:rPr>
              <a:t>nmol</a:t>
            </a:r>
            <a:r>
              <a:rPr lang="en-US" sz="2800" dirty="0" smtClean="0">
                <a:latin typeface="Arial Black" panose="020B0A04020102020204" pitchFamily="34" charset="0"/>
              </a:rPr>
              <a:t>/L</a:t>
            </a:r>
          </a:p>
          <a:p>
            <a:pPr marL="0" indent="0">
              <a:buNone/>
            </a:pPr>
            <a:r>
              <a:rPr lang="en-US" sz="2800" dirty="0">
                <a:latin typeface="Arial Black" panose="020B0A04020102020204" pitchFamily="34" charset="0"/>
              </a:rPr>
              <a:t> </a:t>
            </a:r>
            <a:r>
              <a:rPr lang="en-US" sz="2800" dirty="0" smtClean="0">
                <a:latin typeface="Arial Black" panose="020B0A04020102020204" pitchFamily="34" charset="0"/>
              </a:rPr>
              <a:t>     </a:t>
            </a:r>
            <a:r>
              <a:rPr lang="en-US" sz="2800" dirty="0">
                <a:latin typeface="Arial Black" panose="020B0A04020102020204" pitchFamily="34" charset="0"/>
              </a:rPr>
              <a:t>(&gt;</a:t>
            </a:r>
            <a:r>
              <a:rPr lang="en-US" sz="2800" dirty="0" smtClean="0">
                <a:latin typeface="Arial Black" panose="020B0A04020102020204" pitchFamily="34" charset="0"/>
              </a:rPr>
              <a:t>7.5  </a:t>
            </a:r>
            <a:r>
              <a:rPr lang="en-US" sz="2800" dirty="0" err="1" smtClean="0">
                <a:latin typeface="Arial Black" panose="020B0A04020102020204" pitchFamily="34" charset="0"/>
              </a:rPr>
              <a:t>μg</a:t>
            </a:r>
            <a:r>
              <a:rPr lang="en-US" sz="2800" dirty="0" smtClean="0">
                <a:latin typeface="Arial Black" panose="020B0A04020102020204" pitchFamily="34" charset="0"/>
              </a:rPr>
              <a:t>/</a:t>
            </a:r>
            <a:r>
              <a:rPr lang="en-US" sz="2800" dirty="0" err="1" smtClean="0">
                <a:latin typeface="Arial Black" panose="020B0A04020102020204" pitchFamily="34" charset="0"/>
              </a:rPr>
              <a:t>dL</a:t>
            </a:r>
            <a:r>
              <a:rPr lang="en-US" sz="2800" dirty="0">
                <a:latin typeface="Arial Black" panose="020B0A04020102020204" pitchFamily="34" charset="0"/>
              </a:rPr>
              <a:t>) </a:t>
            </a:r>
            <a:r>
              <a:rPr lang="en-US" sz="2800" dirty="0" smtClean="0">
                <a:latin typeface="Arial Black" panose="020B0A04020102020204" pitchFamily="34" charset="0"/>
              </a:rPr>
              <a:t>indicates  Cushing  syndrome</a:t>
            </a:r>
            <a:r>
              <a:rPr lang="en-US" sz="2800" dirty="0">
                <a:latin typeface="Arial Black" panose="020B0A04020102020204" pitchFamily="34" charset="0"/>
              </a:rPr>
              <a:t>.</a:t>
            </a:r>
          </a:p>
        </p:txBody>
      </p:sp>
    </p:spTree>
    <p:extLst>
      <p:ext uri="{BB962C8B-B14F-4D97-AF65-F5344CB8AC3E}">
        <p14:creationId xmlns:p14="http://schemas.microsoft.com/office/powerpoint/2010/main" val="14932194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50933"/>
            <a:ext cx="10913428" cy="1507067"/>
          </a:xfrm>
        </p:spPr>
        <p:txBody>
          <a:bodyPr>
            <a:normAutofit/>
          </a:bodyPr>
          <a:lstStyle/>
          <a:p>
            <a:pPr algn="ctr"/>
            <a:r>
              <a:rPr lang="en-US" sz="4400" dirty="0">
                <a:latin typeface="Arial Black" panose="020B0A04020102020204" pitchFamily="34" charset="0"/>
              </a:rPr>
              <a:t>false-positive </a:t>
            </a:r>
            <a:r>
              <a:rPr lang="en-US" sz="4400" dirty="0" smtClean="0">
                <a:latin typeface="Arial Black" panose="020B0A04020102020204" pitchFamily="34" charset="0"/>
              </a:rPr>
              <a:t>      results</a:t>
            </a:r>
            <a:endParaRPr lang="en-US" sz="4400" dirty="0">
              <a:latin typeface="Arial Black" panose="020B0A04020102020204" pitchFamily="34" charset="0"/>
            </a:endParaRPr>
          </a:p>
        </p:txBody>
      </p:sp>
      <p:sp>
        <p:nvSpPr>
          <p:cNvPr id="3" name="Content Placeholder 2"/>
          <p:cNvSpPr>
            <a:spLocks noGrp="1"/>
          </p:cNvSpPr>
          <p:nvPr>
            <p:ph idx="1"/>
          </p:nvPr>
        </p:nvSpPr>
        <p:spPr>
          <a:xfrm>
            <a:off x="440372" y="243840"/>
            <a:ext cx="11401108" cy="5303520"/>
          </a:xfrm>
        </p:spPr>
        <p:txBody>
          <a:bodyPr>
            <a:normAutofit/>
          </a:bodyPr>
          <a:lstStyle/>
          <a:p>
            <a:r>
              <a:rPr lang="en-US" sz="2800" dirty="0">
                <a:solidFill>
                  <a:schemeClr val="bg1"/>
                </a:solidFill>
                <a:latin typeface="Aharoni" panose="02010803020104030203" pitchFamily="2" charset="-79"/>
                <a:cs typeface="Aharoni" panose="02010803020104030203" pitchFamily="2" charset="-79"/>
              </a:rPr>
              <a:t>However, </a:t>
            </a:r>
            <a:r>
              <a:rPr lang="en-US" sz="2800" dirty="0" smtClean="0">
                <a:solidFill>
                  <a:schemeClr val="bg1"/>
                </a:solidFill>
                <a:latin typeface="Aharoni" panose="02010803020104030203" pitchFamily="2" charset="-79"/>
                <a:cs typeface="Aharoni" panose="02010803020104030203" pitchFamily="2" charset="-79"/>
              </a:rPr>
              <a:t> various  factors such as : </a:t>
            </a:r>
          </a:p>
          <a:p>
            <a:pPr marL="0" indent="0">
              <a:buNone/>
            </a:pPr>
            <a:r>
              <a:rPr lang="en-US" sz="2800" dirty="0">
                <a:solidFill>
                  <a:schemeClr val="bg1"/>
                </a:solidFill>
                <a:latin typeface="Aharoni" panose="02010803020104030203" pitchFamily="2" charset="-79"/>
                <a:cs typeface="Aharoni" panose="02010803020104030203" pitchFamily="2" charset="-79"/>
              </a:rPr>
              <a:t> </a:t>
            </a:r>
            <a:r>
              <a:rPr lang="en-US" sz="2800" dirty="0" smtClean="0">
                <a:solidFill>
                  <a:schemeClr val="bg1"/>
                </a:solidFill>
                <a:latin typeface="Aharoni" panose="02010803020104030203" pitchFamily="2" charset="-79"/>
                <a:cs typeface="Aharoni" panose="02010803020104030203" pitchFamily="2" charset="-79"/>
              </a:rPr>
              <a:t>           - stress </a:t>
            </a:r>
            <a:r>
              <a:rPr lang="en-US" sz="2800" dirty="0">
                <a:solidFill>
                  <a:schemeClr val="bg1"/>
                </a:solidFill>
                <a:latin typeface="Aharoni" panose="02010803020104030203" pitchFamily="2" charset="-79"/>
                <a:cs typeface="Aharoni" panose="02010803020104030203" pitchFamily="2" charset="-79"/>
              </a:rPr>
              <a:t>of venipuncture, </a:t>
            </a:r>
            <a:endParaRPr lang="en-US" sz="2800" dirty="0" smtClean="0">
              <a:solidFill>
                <a:schemeClr val="bg1"/>
              </a:solidFill>
              <a:latin typeface="Aharoni" panose="02010803020104030203" pitchFamily="2" charset="-79"/>
              <a:cs typeface="Aharoni" panose="02010803020104030203" pitchFamily="2" charset="-79"/>
            </a:endParaRPr>
          </a:p>
          <a:p>
            <a:pPr marL="0" indent="0">
              <a:buNone/>
            </a:pPr>
            <a:r>
              <a:rPr lang="en-US" sz="2800" dirty="0">
                <a:solidFill>
                  <a:schemeClr val="bg1"/>
                </a:solidFill>
                <a:latin typeface="Aharoni" panose="02010803020104030203" pitchFamily="2" charset="-79"/>
                <a:cs typeface="Aharoni" panose="02010803020104030203" pitchFamily="2" charset="-79"/>
              </a:rPr>
              <a:t> </a:t>
            </a:r>
            <a:r>
              <a:rPr lang="en-US" sz="2800" dirty="0" smtClean="0">
                <a:solidFill>
                  <a:schemeClr val="bg1"/>
                </a:solidFill>
                <a:latin typeface="Aharoni" panose="02010803020104030203" pitchFamily="2" charset="-79"/>
                <a:cs typeface="Aharoni" panose="02010803020104030203" pitchFamily="2" charset="-79"/>
              </a:rPr>
              <a:t>           - </a:t>
            </a:r>
            <a:r>
              <a:rPr lang="en-US" sz="2800" dirty="0" err="1" smtClean="0">
                <a:solidFill>
                  <a:schemeClr val="bg1"/>
                </a:solidFill>
                <a:latin typeface="Aharoni" panose="02010803020104030203" pitchFamily="2" charset="-79"/>
                <a:cs typeface="Aharoni" panose="02010803020104030203" pitchFamily="2" charset="-79"/>
              </a:rPr>
              <a:t>intercurrent</a:t>
            </a:r>
            <a:r>
              <a:rPr lang="en-US" sz="2800" dirty="0" smtClean="0">
                <a:solidFill>
                  <a:schemeClr val="bg1"/>
                </a:solidFill>
                <a:latin typeface="Aharoni" panose="02010803020104030203" pitchFamily="2" charset="-79"/>
                <a:cs typeface="Aharoni" panose="02010803020104030203" pitchFamily="2" charset="-79"/>
              </a:rPr>
              <a:t> </a:t>
            </a:r>
            <a:r>
              <a:rPr lang="en-US" sz="2800" dirty="0">
                <a:solidFill>
                  <a:schemeClr val="bg1"/>
                </a:solidFill>
                <a:latin typeface="Aharoni" panose="02010803020104030203" pitchFamily="2" charset="-79"/>
                <a:cs typeface="Aharoni" panose="02010803020104030203" pitchFamily="2" charset="-79"/>
              </a:rPr>
              <a:t>illness, </a:t>
            </a:r>
            <a:r>
              <a:rPr lang="en-US" sz="2800" dirty="0" smtClean="0">
                <a:solidFill>
                  <a:schemeClr val="bg1"/>
                </a:solidFill>
                <a:latin typeface="Aharoni" panose="02010803020104030203" pitchFamily="2" charset="-79"/>
                <a:cs typeface="Aharoni" panose="02010803020104030203" pitchFamily="2" charset="-79"/>
              </a:rPr>
              <a:t>and </a:t>
            </a:r>
            <a:endParaRPr lang="en-US" sz="2800" dirty="0">
              <a:solidFill>
                <a:schemeClr val="bg1"/>
              </a:solidFill>
              <a:latin typeface="Aharoni" panose="02010803020104030203" pitchFamily="2" charset="-79"/>
              <a:cs typeface="Aharoni" panose="02010803020104030203" pitchFamily="2" charset="-79"/>
            </a:endParaRPr>
          </a:p>
          <a:p>
            <a:pPr marL="0" indent="0">
              <a:buNone/>
            </a:pPr>
            <a:r>
              <a:rPr lang="en-US" sz="2800" dirty="0" smtClean="0">
                <a:solidFill>
                  <a:schemeClr val="bg1"/>
                </a:solidFill>
                <a:latin typeface="Aharoni" panose="02010803020104030203" pitchFamily="2" charset="-79"/>
                <a:cs typeface="Aharoni" panose="02010803020104030203" pitchFamily="2" charset="-79"/>
              </a:rPr>
              <a:t>            - admission </a:t>
            </a:r>
            <a:r>
              <a:rPr lang="en-US" sz="2800" dirty="0">
                <a:solidFill>
                  <a:schemeClr val="bg1"/>
                </a:solidFill>
                <a:latin typeface="Aharoni" panose="02010803020104030203" pitchFamily="2" charset="-79"/>
                <a:cs typeface="Aharoni" panose="02010803020104030203" pitchFamily="2" charset="-79"/>
              </a:rPr>
              <a:t>to hospital may lead to false-positive results</a:t>
            </a:r>
            <a:r>
              <a:rPr lang="en-US" sz="2800" dirty="0" smtClean="0">
                <a:solidFill>
                  <a:schemeClr val="bg1"/>
                </a:solidFill>
                <a:latin typeface="Aharoni" panose="02010803020104030203" pitchFamily="2" charset="-79"/>
                <a:cs typeface="Aharoni" panose="02010803020104030203" pitchFamily="2" charset="-79"/>
              </a:rPr>
              <a:t>.</a:t>
            </a:r>
          </a:p>
          <a:p>
            <a:pPr marL="0" indent="0">
              <a:buNone/>
            </a:pPr>
            <a:endParaRPr lang="en-US" sz="2800" dirty="0">
              <a:solidFill>
                <a:schemeClr val="bg1"/>
              </a:solidFill>
              <a:latin typeface="Aharoni" panose="02010803020104030203" pitchFamily="2" charset="-79"/>
              <a:cs typeface="Aharoni" panose="02010803020104030203" pitchFamily="2" charset="-79"/>
            </a:endParaRPr>
          </a:p>
          <a:p>
            <a:r>
              <a:rPr lang="en-US" sz="2800" dirty="0">
                <a:solidFill>
                  <a:schemeClr val="bg1"/>
                </a:solidFill>
                <a:latin typeface="Aharoni" panose="02010803020104030203" pitchFamily="2" charset="-79"/>
                <a:cs typeface="Aharoni" panose="02010803020104030203" pitchFamily="2" charset="-79"/>
              </a:rPr>
              <a:t>Conversely, if a serum cortisol value is less </a:t>
            </a:r>
            <a:r>
              <a:rPr lang="en-US" sz="2800" dirty="0" smtClean="0">
                <a:solidFill>
                  <a:schemeClr val="bg1"/>
                </a:solidFill>
                <a:latin typeface="Aharoni" panose="02010803020104030203" pitchFamily="2" charset="-79"/>
                <a:cs typeface="Aharoni" panose="02010803020104030203" pitchFamily="2" charset="-79"/>
              </a:rPr>
              <a:t>than  </a:t>
            </a:r>
            <a:r>
              <a:rPr lang="en-US" sz="3600" i="1" u="sng" dirty="0" smtClean="0">
                <a:solidFill>
                  <a:srgbClr val="FFFF00"/>
                </a:solidFill>
                <a:latin typeface="Algerian" panose="04020705040A02060702" pitchFamily="82" charset="0"/>
                <a:cs typeface="Aharoni" panose="02010803020104030203" pitchFamily="2" charset="-79"/>
              </a:rPr>
              <a:t>50 </a:t>
            </a:r>
            <a:r>
              <a:rPr lang="en-US" sz="2800" i="1" u="sng" dirty="0" smtClean="0">
                <a:solidFill>
                  <a:srgbClr val="FFFF00"/>
                </a:solidFill>
                <a:latin typeface="Aharoni" panose="02010803020104030203" pitchFamily="2" charset="-79"/>
                <a:cs typeface="Aharoni" panose="02010803020104030203" pitchFamily="2" charset="-79"/>
              </a:rPr>
              <a:t> </a:t>
            </a:r>
            <a:r>
              <a:rPr lang="en-US" sz="2800" i="1" u="sng" dirty="0" err="1">
                <a:solidFill>
                  <a:srgbClr val="FFFF00"/>
                </a:solidFill>
                <a:latin typeface="Aharoni" panose="02010803020104030203" pitchFamily="2" charset="-79"/>
                <a:cs typeface="Aharoni" panose="02010803020104030203" pitchFamily="2" charset="-79"/>
              </a:rPr>
              <a:t>nmol</a:t>
            </a:r>
            <a:r>
              <a:rPr lang="en-US" sz="2800" i="1" u="sng" dirty="0">
                <a:solidFill>
                  <a:srgbClr val="FFFF00"/>
                </a:solidFill>
                <a:latin typeface="Aharoni" panose="02010803020104030203" pitchFamily="2" charset="-79"/>
                <a:cs typeface="Aharoni" panose="02010803020104030203" pitchFamily="2" charset="-79"/>
              </a:rPr>
              <a:t>/L</a:t>
            </a:r>
          </a:p>
          <a:p>
            <a:pPr marL="0" indent="0">
              <a:buNone/>
            </a:pPr>
            <a:r>
              <a:rPr lang="en-US" sz="2800" dirty="0" smtClean="0">
                <a:solidFill>
                  <a:srgbClr val="FFFF00"/>
                </a:solidFill>
                <a:latin typeface="Aharoni" panose="02010803020104030203" pitchFamily="2" charset="-79"/>
                <a:cs typeface="Aharoni" panose="02010803020104030203" pitchFamily="2" charset="-79"/>
              </a:rPr>
              <a:t>   (</a:t>
            </a:r>
            <a:r>
              <a:rPr lang="en-US" sz="3200" dirty="0" smtClean="0">
                <a:solidFill>
                  <a:srgbClr val="FFFF00"/>
                </a:solidFill>
                <a:latin typeface="Algerian" panose="04020705040A02060702" pitchFamily="82" charset="0"/>
                <a:cs typeface="Aharoni" panose="02010803020104030203" pitchFamily="2" charset="-79"/>
              </a:rPr>
              <a:t>1.87</a:t>
            </a:r>
            <a:r>
              <a:rPr lang="en-US" sz="2800" dirty="0" smtClean="0">
                <a:solidFill>
                  <a:schemeClr val="bg1"/>
                </a:solidFill>
                <a:latin typeface="Aharoni" panose="02010803020104030203" pitchFamily="2" charset="-79"/>
                <a:cs typeface="Aharoni" panose="02010803020104030203" pitchFamily="2" charset="-79"/>
              </a:rPr>
              <a:t> </a:t>
            </a:r>
            <a:r>
              <a:rPr lang="en-US" sz="2800" dirty="0" smtClean="0">
                <a:solidFill>
                  <a:srgbClr val="FFFF00"/>
                </a:solidFill>
                <a:latin typeface="Aharoni" panose="02010803020104030203" pitchFamily="2" charset="-79"/>
                <a:cs typeface="Aharoni" panose="02010803020104030203" pitchFamily="2" charset="-79"/>
              </a:rPr>
              <a:t>µg/dl )</a:t>
            </a:r>
            <a:r>
              <a:rPr lang="en-US" sz="2800" dirty="0" smtClean="0">
                <a:solidFill>
                  <a:schemeClr val="bg1"/>
                </a:solidFill>
                <a:latin typeface="Aharoni" panose="02010803020104030203" pitchFamily="2" charset="-79"/>
                <a:cs typeface="Aharoni" panose="02010803020104030203" pitchFamily="2" charset="-79"/>
              </a:rPr>
              <a:t> at  midnight</a:t>
            </a:r>
            <a:r>
              <a:rPr lang="en-US" sz="2800" dirty="0">
                <a:solidFill>
                  <a:schemeClr val="bg1"/>
                </a:solidFill>
                <a:latin typeface="Aharoni" panose="02010803020104030203" pitchFamily="2" charset="-79"/>
                <a:cs typeface="Aharoni" panose="02010803020104030203" pitchFamily="2" charset="-79"/>
              </a:rPr>
              <a:t>, Cushing syndrome </a:t>
            </a:r>
            <a:r>
              <a:rPr lang="en-US" sz="2800" dirty="0" smtClean="0">
                <a:solidFill>
                  <a:schemeClr val="bg1"/>
                </a:solidFill>
                <a:latin typeface="Aharoni" panose="02010803020104030203" pitchFamily="2" charset="-79"/>
                <a:cs typeface="Aharoni" panose="02010803020104030203" pitchFamily="2" charset="-79"/>
              </a:rPr>
              <a:t> is  excluded  at  </a:t>
            </a:r>
          </a:p>
          <a:p>
            <a:pPr marL="0" indent="0">
              <a:buNone/>
            </a:pPr>
            <a:r>
              <a:rPr lang="en-US" sz="2800" dirty="0">
                <a:solidFill>
                  <a:schemeClr val="bg1"/>
                </a:solidFill>
                <a:latin typeface="Aharoni" panose="02010803020104030203" pitchFamily="2" charset="-79"/>
                <a:cs typeface="Aharoni" panose="02010803020104030203" pitchFamily="2" charset="-79"/>
              </a:rPr>
              <a:t> </a:t>
            </a:r>
            <a:r>
              <a:rPr lang="en-US" sz="2800" dirty="0" smtClean="0">
                <a:solidFill>
                  <a:schemeClr val="bg1"/>
                </a:solidFill>
                <a:latin typeface="Aharoni" panose="02010803020104030203" pitchFamily="2" charset="-79"/>
                <a:cs typeface="Aharoni" panose="02010803020104030203" pitchFamily="2" charset="-79"/>
              </a:rPr>
              <a:t>  that  time</a:t>
            </a:r>
            <a:r>
              <a:rPr lang="en-US" sz="2800" dirty="0">
                <a:solidFill>
                  <a:schemeClr val="bg1"/>
                </a:solidFill>
                <a:latin typeface="Aharoni" panose="02010803020104030203" pitchFamily="2" charset="-79"/>
                <a:cs typeface="Aharoni" panose="02010803020104030203" pitchFamily="2" charset="-79"/>
              </a:rPr>
              <a:t>.</a:t>
            </a:r>
          </a:p>
        </p:txBody>
      </p:sp>
    </p:spTree>
    <p:extLst>
      <p:ext uri="{BB962C8B-B14F-4D97-AF65-F5344CB8AC3E}">
        <p14:creationId xmlns:p14="http://schemas.microsoft.com/office/powerpoint/2010/main" val="13730376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50933"/>
            <a:ext cx="12801600" cy="1507067"/>
          </a:xfrm>
        </p:spPr>
        <p:txBody>
          <a:bodyPr>
            <a:noAutofit/>
          </a:bodyPr>
          <a:lstStyle/>
          <a:p>
            <a:pPr algn="ctr"/>
            <a:r>
              <a:rPr lang="en-US" sz="6600" dirty="0" smtClean="0">
                <a:latin typeface="Arial Black" panose="020B0A04020102020204" pitchFamily="34" charset="0"/>
              </a:rPr>
              <a:t>  Salivary    Cortisol</a:t>
            </a:r>
            <a:endParaRPr lang="en-US" sz="6600" dirty="0">
              <a:latin typeface="Arial Black" panose="020B0A04020102020204" pitchFamily="34" charset="0"/>
            </a:endParaRPr>
          </a:p>
        </p:txBody>
      </p:sp>
      <p:sp>
        <p:nvSpPr>
          <p:cNvPr id="3" name="Content Placeholder 2"/>
          <p:cNvSpPr>
            <a:spLocks noGrp="1"/>
          </p:cNvSpPr>
          <p:nvPr>
            <p:ph idx="1"/>
          </p:nvPr>
        </p:nvSpPr>
        <p:spPr>
          <a:xfrm>
            <a:off x="167640" y="0"/>
            <a:ext cx="11902440" cy="4301067"/>
          </a:xfrm>
        </p:spPr>
        <p:txBody>
          <a:bodyPr/>
          <a:lstStyle/>
          <a:p>
            <a:pPr>
              <a:buFont typeface="Wingdings" panose="05000000000000000000" pitchFamily="2" charset="2"/>
              <a:buChar char="q"/>
            </a:pPr>
            <a:r>
              <a:rPr lang="en-US" b="1" dirty="0" smtClean="0"/>
              <a:t> </a:t>
            </a:r>
            <a:r>
              <a:rPr lang="en-US" sz="3200" dirty="0" smtClean="0">
                <a:latin typeface="Aharoni" panose="02010803020104030203" pitchFamily="2" charset="-79"/>
                <a:cs typeface="Aharoni" panose="02010803020104030203" pitchFamily="2" charset="-79"/>
              </a:rPr>
              <a:t>CBG  </a:t>
            </a:r>
            <a:r>
              <a:rPr lang="en-US" sz="3200" dirty="0">
                <a:latin typeface="Aharoni" panose="02010803020104030203" pitchFamily="2" charset="-79"/>
                <a:cs typeface="Aharoni" panose="02010803020104030203" pitchFamily="2" charset="-79"/>
              </a:rPr>
              <a:t>is </a:t>
            </a:r>
            <a:r>
              <a:rPr lang="en-US" sz="3200" dirty="0" smtClean="0">
                <a:latin typeface="Aharoni" panose="02010803020104030203" pitchFamily="2" charset="-79"/>
                <a:cs typeface="Aharoni" panose="02010803020104030203" pitchFamily="2" charset="-79"/>
              </a:rPr>
              <a:t> absent  from  saliva , and  </a:t>
            </a:r>
            <a:r>
              <a:rPr lang="en-US" sz="3200" dirty="0">
                <a:latin typeface="Aharoni" panose="02010803020104030203" pitchFamily="2" charset="-79"/>
                <a:cs typeface="Aharoni" panose="02010803020104030203" pitchFamily="2" charset="-79"/>
              </a:rPr>
              <a:t>the use </a:t>
            </a:r>
            <a:r>
              <a:rPr lang="en-US" sz="3200" dirty="0" smtClean="0">
                <a:latin typeface="Aharoni" panose="02010803020104030203" pitchFamily="2" charset="-79"/>
                <a:cs typeface="Aharoni" panose="02010803020104030203" pitchFamily="2" charset="-79"/>
              </a:rPr>
              <a:t>of  salivary </a:t>
            </a:r>
          </a:p>
          <a:p>
            <a:pPr marL="0" indent="0">
              <a:buNone/>
            </a:pPr>
            <a:r>
              <a:rPr lang="en-US" sz="3200" dirty="0" smtClean="0">
                <a:latin typeface="Aharoni" panose="02010803020104030203" pitchFamily="2" charset="-79"/>
                <a:cs typeface="Aharoni" panose="02010803020104030203" pitchFamily="2" charset="-79"/>
              </a:rPr>
              <a:t>     cortisol  </a:t>
            </a:r>
            <a:r>
              <a:rPr lang="en-US" sz="3200" dirty="0">
                <a:latin typeface="Aharoni" panose="02010803020104030203" pitchFamily="2" charset="-79"/>
                <a:cs typeface="Aharoni" panose="02010803020104030203" pitchFamily="2" charset="-79"/>
              </a:rPr>
              <a:t>measurements </a:t>
            </a:r>
            <a:r>
              <a:rPr lang="en-US" sz="3200" dirty="0" smtClean="0">
                <a:latin typeface="Aharoni" panose="02010803020104030203" pitchFamily="2" charset="-79"/>
                <a:cs typeface="Aharoni" panose="02010803020104030203" pitchFamily="2" charset="-79"/>
              </a:rPr>
              <a:t> offers a  sensible  alternative </a:t>
            </a:r>
            <a:endParaRPr lang="en-US" sz="3200" dirty="0">
              <a:latin typeface="Aharoni" panose="02010803020104030203" pitchFamily="2" charset="-79"/>
              <a:cs typeface="Aharoni" panose="02010803020104030203" pitchFamily="2" charset="-79"/>
            </a:endParaRPr>
          </a:p>
          <a:p>
            <a:pPr marL="0" indent="0">
              <a:buNone/>
            </a:pPr>
            <a:r>
              <a:rPr lang="en-US" sz="3200" dirty="0" smtClean="0">
                <a:latin typeface="Aharoni" panose="02010803020104030203" pitchFamily="2" charset="-79"/>
                <a:cs typeface="Aharoni" panose="02010803020104030203" pitchFamily="2" charset="-79"/>
              </a:rPr>
              <a:t>       in  </a:t>
            </a:r>
            <a:r>
              <a:rPr lang="en-US" sz="3200" dirty="0">
                <a:latin typeface="Aharoni" panose="02010803020104030203" pitchFamily="2" charset="-79"/>
                <a:cs typeface="Aharoni" panose="02010803020104030203" pitchFamily="2" charset="-79"/>
              </a:rPr>
              <a:t>that </a:t>
            </a:r>
            <a:r>
              <a:rPr lang="en-US" sz="3200" dirty="0" smtClean="0">
                <a:latin typeface="Aharoni" panose="02010803020104030203" pitchFamily="2" charset="-79"/>
                <a:cs typeface="Aharoni" panose="02010803020104030203" pitchFamily="2" charset="-79"/>
              </a:rPr>
              <a:t> the  test  does  </a:t>
            </a:r>
            <a:r>
              <a:rPr lang="en-US" sz="3200" dirty="0">
                <a:latin typeface="Aharoni" panose="02010803020104030203" pitchFamily="2" charset="-79"/>
                <a:cs typeface="Aharoni" panose="02010803020104030203" pitchFamily="2" charset="-79"/>
              </a:rPr>
              <a:t>not </a:t>
            </a:r>
            <a:r>
              <a:rPr lang="en-US" sz="3200" dirty="0" smtClean="0">
                <a:latin typeface="Aharoni" panose="02010803020104030203" pitchFamily="2" charset="-79"/>
                <a:cs typeface="Aharoni" panose="02010803020104030203" pitchFamily="2" charset="-79"/>
              </a:rPr>
              <a:t> require  hospitalization</a:t>
            </a:r>
            <a:r>
              <a:rPr lang="en-US" sz="3200" dirty="0">
                <a:latin typeface="Aharoni" panose="02010803020104030203" pitchFamily="2" charset="-79"/>
                <a:cs typeface="Aharoni" panose="02010803020104030203" pitchFamily="2" charset="-79"/>
              </a:rPr>
              <a:t>.</a:t>
            </a:r>
          </a:p>
        </p:txBody>
      </p:sp>
    </p:spTree>
    <p:extLst>
      <p:ext uri="{BB962C8B-B14F-4D97-AF65-F5344CB8AC3E}">
        <p14:creationId xmlns:p14="http://schemas.microsoft.com/office/powerpoint/2010/main" val="21829796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5221258"/>
            <a:ext cx="11718758" cy="1507067"/>
          </a:xfrm>
        </p:spPr>
        <p:txBody>
          <a:bodyPr>
            <a:noAutofit/>
          </a:bodyPr>
          <a:lstStyle/>
          <a:p>
            <a:r>
              <a:rPr lang="en-US" sz="2000" dirty="0">
                <a:solidFill>
                  <a:srgbClr val="FFFF00"/>
                </a:solidFill>
              </a:rPr>
              <a:t>Read GF, Walker RF, Wilson DW, Griffiths K 1990</a:t>
            </a:r>
            <a:br>
              <a:rPr lang="en-US" sz="2000" dirty="0">
                <a:solidFill>
                  <a:srgbClr val="FFFF00"/>
                </a:solidFill>
              </a:rPr>
            </a:br>
            <a:r>
              <a:rPr lang="en-US" sz="2000" dirty="0">
                <a:solidFill>
                  <a:srgbClr val="FFFF00"/>
                </a:solidFill>
              </a:rPr>
              <a:t>Steroid analysis in saliva for the assessment of </a:t>
            </a:r>
            <a:r>
              <a:rPr lang="en-US" sz="2000" dirty="0" smtClean="0">
                <a:solidFill>
                  <a:srgbClr val="FFFF00"/>
                </a:solidFill>
              </a:rPr>
              <a:t>endocrine function</a:t>
            </a:r>
            <a:r>
              <a:rPr lang="en-US" sz="2000" dirty="0">
                <a:solidFill>
                  <a:srgbClr val="FFFF00"/>
                </a:solidFill>
              </a:rPr>
              <a:t>. Ann NY </a:t>
            </a:r>
            <a:r>
              <a:rPr lang="en-US" sz="2000" dirty="0" err="1">
                <a:solidFill>
                  <a:srgbClr val="FFFF00"/>
                </a:solidFill>
              </a:rPr>
              <a:t>Acad</a:t>
            </a:r>
            <a:r>
              <a:rPr lang="en-US" sz="2000" dirty="0">
                <a:solidFill>
                  <a:srgbClr val="FFFF00"/>
                </a:solidFill>
              </a:rPr>
              <a:t> </a:t>
            </a:r>
            <a:r>
              <a:rPr lang="en-US" sz="2000" dirty="0" err="1">
                <a:solidFill>
                  <a:srgbClr val="FFFF00"/>
                </a:solidFill>
              </a:rPr>
              <a:t>Sci</a:t>
            </a:r>
            <a:r>
              <a:rPr lang="en-US" sz="2000" dirty="0">
                <a:solidFill>
                  <a:srgbClr val="FFFF00"/>
                </a:solidFill>
              </a:rPr>
              <a:t> 595:260–274</a:t>
            </a:r>
          </a:p>
        </p:txBody>
      </p:sp>
      <p:sp>
        <p:nvSpPr>
          <p:cNvPr id="3" name="Content Placeholder 2"/>
          <p:cNvSpPr>
            <a:spLocks noGrp="1"/>
          </p:cNvSpPr>
          <p:nvPr>
            <p:ph idx="1"/>
          </p:nvPr>
        </p:nvSpPr>
        <p:spPr>
          <a:xfrm>
            <a:off x="180474" y="1"/>
            <a:ext cx="11718758" cy="3477126"/>
          </a:xfrm>
        </p:spPr>
        <p:txBody>
          <a:bodyPr/>
          <a:lstStyle/>
          <a:p>
            <a:r>
              <a:rPr lang="en-US" sz="2800" dirty="0">
                <a:solidFill>
                  <a:schemeClr val="tx1"/>
                </a:solidFill>
                <a:latin typeface="Arial Rounded MT Bold" panose="020F0704030504030204" pitchFamily="34" charset="0"/>
              </a:rPr>
              <a:t>Biologically active free cortisol in the blood is </a:t>
            </a:r>
            <a:r>
              <a:rPr lang="en-US" sz="2800" dirty="0" smtClean="0">
                <a:solidFill>
                  <a:schemeClr val="tx1"/>
                </a:solidFill>
                <a:latin typeface="Arial Rounded MT Bold" panose="020F0704030504030204" pitchFamily="34" charset="0"/>
              </a:rPr>
              <a:t>in equilibrium </a:t>
            </a:r>
            <a:r>
              <a:rPr lang="en-US" sz="2800" dirty="0">
                <a:solidFill>
                  <a:schemeClr val="tx1"/>
                </a:solidFill>
                <a:latin typeface="Arial Rounded MT Bold" panose="020F0704030504030204" pitchFamily="34" charset="0"/>
              </a:rPr>
              <a:t>with cortisol in the saliva, and </a:t>
            </a:r>
            <a:r>
              <a:rPr lang="en-US" sz="2800" dirty="0" smtClean="0">
                <a:solidFill>
                  <a:schemeClr val="tx1"/>
                </a:solidFill>
                <a:latin typeface="Arial Rounded MT Bold" panose="020F0704030504030204" pitchFamily="34" charset="0"/>
              </a:rPr>
              <a:t>the concentration </a:t>
            </a:r>
            <a:r>
              <a:rPr lang="en-US" sz="2800" dirty="0">
                <a:solidFill>
                  <a:schemeClr val="tx1"/>
                </a:solidFill>
                <a:latin typeface="Arial Rounded MT Bold" panose="020F0704030504030204" pitchFamily="34" charset="0"/>
              </a:rPr>
              <a:t>of salivary cortisol does not appear </a:t>
            </a:r>
            <a:r>
              <a:rPr lang="en-US" sz="2800" dirty="0" smtClean="0">
                <a:solidFill>
                  <a:schemeClr val="tx1"/>
                </a:solidFill>
                <a:latin typeface="Arial Rounded MT Bold" panose="020F0704030504030204" pitchFamily="34" charset="0"/>
              </a:rPr>
              <a:t>to be </a:t>
            </a:r>
            <a:r>
              <a:rPr lang="en-US" sz="2800" dirty="0">
                <a:solidFill>
                  <a:schemeClr val="tx1"/>
                </a:solidFill>
                <a:latin typeface="Arial Rounded MT Bold" panose="020F0704030504030204" pitchFamily="34" charset="0"/>
              </a:rPr>
              <a:t>affected by the rate of saliva production</a:t>
            </a:r>
            <a:r>
              <a:rPr lang="en-US" sz="2800" dirty="0" smtClean="0">
                <a:solidFill>
                  <a:schemeClr val="tx1"/>
                </a:solidFill>
                <a:latin typeface="Arial Rounded MT Bold" panose="020F0704030504030204" pitchFamily="34" charset="0"/>
              </a:rPr>
              <a:t>. </a:t>
            </a:r>
          </a:p>
          <a:p>
            <a:pPr marL="0" indent="0">
              <a:buNone/>
            </a:pPr>
            <a:endParaRPr lang="en-US" dirty="0"/>
          </a:p>
          <a:p>
            <a:r>
              <a:rPr lang="en-US" sz="2800" dirty="0">
                <a:solidFill>
                  <a:schemeClr val="tx1"/>
                </a:solidFill>
                <a:latin typeface="Arial Rounded MT Bold" panose="020F0704030504030204" pitchFamily="34" charset="0"/>
              </a:rPr>
              <a:t>Furthermore, an increase in blood cortisol is </a:t>
            </a:r>
            <a:r>
              <a:rPr lang="en-US" sz="2800" dirty="0" smtClean="0">
                <a:solidFill>
                  <a:schemeClr val="tx1"/>
                </a:solidFill>
                <a:latin typeface="Arial Rounded MT Bold" panose="020F0704030504030204" pitchFamily="34" charset="0"/>
              </a:rPr>
              <a:t>reflected by </a:t>
            </a:r>
            <a:r>
              <a:rPr lang="en-US" sz="2800" dirty="0">
                <a:solidFill>
                  <a:schemeClr val="tx1"/>
                </a:solidFill>
                <a:latin typeface="Arial Rounded MT Bold" panose="020F0704030504030204" pitchFamily="34" charset="0"/>
              </a:rPr>
              <a:t>a change in the salivary cortisol </a:t>
            </a:r>
            <a:r>
              <a:rPr lang="en-US" sz="2800" dirty="0" smtClean="0">
                <a:solidFill>
                  <a:schemeClr val="tx1"/>
                </a:solidFill>
                <a:latin typeface="Arial Rounded MT Bold" panose="020F0704030504030204" pitchFamily="34" charset="0"/>
              </a:rPr>
              <a:t>concentration  within </a:t>
            </a:r>
            <a:r>
              <a:rPr lang="en-US" sz="2800" dirty="0">
                <a:solidFill>
                  <a:schemeClr val="tx1"/>
                </a:solidFill>
                <a:latin typeface="Arial Rounded MT Bold" panose="020F0704030504030204" pitchFamily="34" charset="0"/>
              </a:rPr>
              <a:t>a few minutes </a:t>
            </a:r>
            <a:r>
              <a:rPr lang="en-US" sz="2800" dirty="0" smtClean="0">
                <a:solidFill>
                  <a:schemeClr val="tx1"/>
                </a:solidFill>
                <a:latin typeface="Arial Rounded MT Bold" panose="020F0704030504030204" pitchFamily="34" charset="0"/>
              </a:rPr>
              <a:t>.</a:t>
            </a:r>
            <a:endParaRPr lang="en-US" sz="28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2451909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1979</TotalTime>
  <Words>2542</Words>
  <Application>Microsoft Office PowerPoint</Application>
  <PresentationFormat>Widescreen</PresentationFormat>
  <Paragraphs>187</Paragraphs>
  <Slides>59</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59</vt:i4>
      </vt:variant>
    </vt:vector>
  </HeadingPairs>
  <TitlesOfParts>
    <vt:vector size="72" baseType="lpstr">
      <vt:lpstr>Aharoni</vt:lpstr>
      <vt:lpstr>Algerian</vt:lpstr>
      <vt:lpstr>Arial</vt:lpstr>
      <vt:lpstr>Arial Black</vt:lpstr>
      <vt:lpstr>Arial Rounded MT Bold</vt:lpstr>
      <vt:lpstr>Century Gothic</vt:lpstr>
      <vt:lpstr>Goudy</vt:lpstr>
      <vt:lpstr>Goudy-Bold</vt:lpstr>
      <vt:lpstr>Tahoma</vt:lpstr>
      <vt:lpstr>Times New Roman</vt:lpstr>
      <vt:lpstr>Wingdings</vt:lpstr>
      <vt:lpstr>Wingdings 3</vt:lpstr>
      <vt:lpstr>Slice</vt:lpstr>
      <vt:lpstr>PowerPoint Presentation</vt:lpstr>
      <vt:lpstr>Diagnostic    tests   of  cushing   syndrome</vt:lpstr>
      <vt:lpstr>Investigation   of   Patients    With   Suspected Cushing    Syndrome</vt:lpstr>
      <vt:lpstr>PowerPoint Presentation</vt:lpstr>
      <vt:lpstr>Confirmatory   tests</vt:lpstr>
      <vt:lpstr>Because  the  circadian  rhythm  is  lost  in patients  with  Cushing  syndrome</vt:lpstr>
      <vt:lpstr>false-positive       results</vt:lpstr>
      <vt:lpstr>  Salivary    Cortisol</vt:lpstr>
      <vt:lpstr>Read GF, Walker RF, Wilson DW, Griffiths K 1990 Steroid analysis in saliva for the assessment of endocrine function. Ann NY Acad Sci 595:260–274</vt:lpstr>
      <vt:lpstr>  60. Laudat MH, Cerdas S, Fournier C, Guiban D, Guilhaume B, Luton JP 1988 Salivary cortisol measurement: a practical approach to assess pituitary-adrenal function. J Clin Endocrinol Metab 66:343–348   61. Luthold WW, Marcondes JA, Wajchenberg BL 1985 Salivary cortisol for the evaluation of Cushing’s syndrome.Clin Chim Acta 151:33–39 62. Papanicolaou DA, Mullen N, Kyrou I, Nieman LK 2002 Nighttime salivary cortisol: a useful test for the diagnosis of Cushing’s syndrome. J Clin Endocrinol Metab 87:4515–4521 63. Putignano P, Toja P, Dubini A, Pecori Giraldi F, Corsello SM, Cavagnini F 2003 Midnight salivary cortisol versus urinary free and midnight serum cortisol as screening tests for Cushing’s syndrome. J Clin Endocrinol Metab 88:4153–4157   64. Raff H, Raff JL, Findling JW 1998 Late-night salivary cortisol as a screening test for Cushing’s syndrome. J Clin Endocrinol Metab 83:2681–2686 </vt:lpstr>
      <vt:lpstr>Baid SK, Sinaii N, Wade M, Rubino D, Nieman LK 2007 Radioimmunoassay and tandem mass spectrometry measurement of bedtime salivary cortisol levels: a comparison of assays to establish hypercortisolism. J Clin Endocrinol Metab 92:3102–3107</vt:lpstr>
      <vt:lpstr>Baid SK, Sinaii N, Wade M, Rubino D, Nieman LK 2007 Radioimmunoassay and tandem mass spectrometry measurement of bedtime salivary cortisol levels: a comparison of assays to establish hypercortisolism. J Clin Endocrinol Metab 92:3102–3107</vt:lpstr>
      <vt:lpstr>64. Raff H, Raff JL, Findling JW 1998 Late-night salivary  cortisol as a screening test for Cushing’s syndrome. J Clin Endocrinol Metab 83:2681–2686.    65. Trilck M, Flitsch J, Ludecke DK, Jung R, Petersenn S 2005 Salivary cortisol measurement—a reliable method for the diagnosis of Cushing’s syndrome. Exp Clin Endocrinol Diabetes 113:225–230 .   66. Viardot A, Huber P, Puder JJ, Zulewski H, Keller U,Muller B 2005 Reproducibility of nighttime salivary cortisol and its use in the diagnosis of hypercortisolism compared with urinary free cortisol and overnight dexamethasone suppression test. J Clin Endocrinol Metab 90:5730–5736  .  67. Yaneva M, Mosnier-Pudar H, Dugue MA, Grabar S, Fulla Y, Bertagna X 2004 Midnight salivary cortisol for the initial diagnosis of Cushing’s syndrome of various causes. J Clin Endocrinol Metab 89:3345 – 3351 .</vt:lpstr>
      <vt:lpstr>Elamin MB, Murad MH, Mullan R, erickson D, Harris K, Nadeem S, Ennis R, Erwin PJ, Montori VM 2008 Accuracy of diagnostic tests for Cushing syndrome: a systematic review and meta-analyses. J Clin Endocrinol Metab 93:1553–1562</vt:lpstr>
      <vt:lpstr>Salivery   cortisol  Martinelli Jr CE, Sader SL, Oliveira EB, Daneluzzi JC, Moreira AC 1999 Salivary cortisol for screening of Cushing’s syndrome in children.                                                   Clin  Endocrinol  (Oxf)  51:67–71 .</vt:lpstr>
      <vt:lpstr>William's  textbook  of  endocrinology 2016</vt:lpstr>
      <vt:lpstr>PowerPoint Presentation</vt:lpstr>
      <vt:lpstr>Late-night    salivary   cortisol </vt:lpstr>
      <vt:lpstr>PowerPoint Presentation</vt:lpstr>
      <vt:lpstr>Liu H, Bravata DM, Cabaccan J, Raff H, Ryzen E 2005 Elevated late-night salivary cortisol levels in elderly male type 2 diabetic veterans. Clin Endocrinol (Oxf) 63:642–649</vt:lpstr>
      <vt:lpstr>Late-night    salivary   cortisol </vt:lpstr>
      <vt:lpstr>Poll EM, Kreitschmann-Andermahr I, Langejuergen Y,Stanzel S, Gilsbach JM, Gressner A, Yagmur E 2007 Saliva collection method affects predictability of serum  cortisol. Clin Chim Acta 382:15–19</vt:lpstr>
      <vt:lpstr>Smith RE, Maguire JA, Stein-Oakley AN, Sasano H,Takahashi K, Fukushima K, Krozowski ZS 1996 Localization of 11&amp;bgr;-hydroxysteroid dehydrogenase type  II in human epithelial tissues. J Clin Endocrinol Metab 81:3244–3248</vt:lpstr>
      <vt:lpstr>Badrick E, Kirschbaum C, Kumari M 2007 The relationship between smoking status and cortisol secretion.  J Clin Endocrinol Metab 92:819–824</vt:lpstr>
      <vt:lpstr>PowerPoint Presentation</vt:lpstr>
      <vt:lpstr>Kivlighan KT, Granger DA, Schwartz EB, Nelson V,Curran M, Shirtcliff EA 2004 Quantifying blood leakage  into the oral mucosa and its effects on the measurement of cortisol, dehydroepiandrosterone, and  testosterone in saliva. Horm Behav 46:39–46</vt:lpstr>
      <vt:lpstr>Urinary    Free   Cortisol  Excretion</vt:lpstr>
      <vt:lpstr>U.F.C</vt:lpstr>
      <vt:lpstr>U.f.c</vt:lpstr>
      <vt:lpstr>William's  textbook  of  endocrinology 2016</vt:lpstr>
      <vt:lpstr>William's  textbook  of  endocrinology 2016</vt:lpstr>
      <vt:lpstr>Cutoff   point  &gt; 25   nmol/mmol</vt:lpstr>
      <vt:lpstr>Low-Dose     Overnight Dexamethasone Suppression   Tests ( Odst )</vt:lpstr>
      <vt:lpstr>William's  textbook  of  endocrinology 2016</vt:lpstr>
      <vt:lpstr>lddst</vt:lpstr>
      <vt:lpstr>false-positive       results </vt:lpstr>
      <vt:lpstr>PowerPoint Presentation</vt:lpstr>
      <vt:lpstr>PowerPoint Presentation</vt:lpstr>
      <vt:lpstr>The  Endocrine   Society , in  collaboration with  the  European   Society  for Endocrinology</vt:lpstr>
      <vt:lpstr>PowerPoint Presentation</vt:lpstr>
      <vt:lpstr>Question  2 :  What  Is  the  Cause  of Cushing  Syndrome  in  This  Patient ?</vt:lpstr>
      <vt:lpstr>Morning   Plasma   ACTH</vt:lpstr>
      <vt:lpstr>Morning   Plasma   ACTH</vt:lpstr>
      <vt:lpstr>Morning   Plasma   ACTH</vt:lpstr>
      <vt:lpstr>Morning   Plasma   ACTH</vt:lpstr>
      <vt:lpstr>NO   2.   Plasma    Potassium</vt:lpstr>
      <vt:lpstr>High-Dose   Dexamethasone   Suppression  Test</vt:lpstr>
      <vt:lpstr>the low-dose dexamethasone suppression test in establishing the diagnosis and differential diagnosis of Cushing’s syndrome. J Clin Endocrinol  Metab. 2003;88(11):5299-5306.</vt:lpstr>
      <vt:lpstr>Corticotropin-Releasing     Hormone Test</vt:lpstr>
      <vt:lpstr>Corticotropin-Releasing    Hormone    Test</vt:lpstr>
      <vt:lpstr>Corticotropin-Releasing   Hormone    Test</vt:lpstr>
      <vt:lpstr>Crh   test</vt:lpstr>
      <vt:lpstr>Inferior   Petrosal  Sinus   Sampling  &amp; Selective   Venous    Catheterization</vt:lpstr>
      <vt:lpstr>PowerPoint Presentation</vt:lpstr>
      <vt:lpstr> CT/MRI   Scanning  of   Pituitary   and   Adrenal   Glands</vt:lpstr>
      <vt:lpstr>Pituitary    MRI</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Diagnostic    teste   of  cushing   syndrome</dc:title>
  <dc:creator>Sun Media</dc:creator>
  <cp:lastModifiedBy>Sun Media</cp:lastModifiedBy>
  <cp:revision>124</cp:revision>
  <dcterms:created xsi:type="dcterms:W3CDTF">2016-04-14T14:51:38Z</dcterms:created>
  <dcterms:modified xsi:type="dcterms:W3CDTF">2016-04-18T20:14:47Z</dcterms:modified>
</cp:coreProperties>
</file>