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defaultTextStyle>
    <a:defPPr lvl="0">
      <a:defRPr lang="en-US"/>
    </a:defPPr>
    <a:lvl1pPr marL="0" lvl="0" algn="l" defTabSz="740573" rtl="0" eaLnBrk="1" latinLnBrk="0" hangingPunct="1">
      <a:defRPr sz="1500" kern="1200">
        <a:solidFill>
          <a:schemeClr val="tx1"/>
        </a:solidFill>
        <a:latin typeface="+mn-lt"/>
        <a:ea typeface="+mn-ea"/>
        <a:cs typeface="+mn-cs"/>
      </a:defRPr>
    </a:lvl1pPr>
    <a:lvl2pPr marL="370286" lvl="1" algn="l" defTabSz="740573" rtl="0" eaLnBrk="1" latinLnBrk="0" hangingPunct="1">
      <a:defRPr sz="1500" kern="1200">
        <a:solidFill>
          <a:schemeClr val="tx1"/>
        </a:solidFill>
        <a:latin typeface="+mn-lt"/>
        <a:ea typeface="+mn-ea"/>
        <a:cs typeface="+mn-cs"/>
      </a:defRPr>
    </a:lvl2pPr>
    <a:lvl3pPr marL="740573" lvl="2" algn="l" defTabSz="740573" rtl="0" eaLnBrk="1" latinLnBrk="0" hangingPunct="1">
      <a:defRPr sz="1500" kern="1200">
        <a:solidFill>
          <a:schemeClr val="tx1"/>
        </a:solidFill>
        <a:latin typeface="+mn-lt"/>
        <a:ea typeface="+mn-ea"/>
        <a:cs typeface="+mn-cs"/>
      </a:defRPr>
    </a:lvl3pPr>
    <a:lvl4pPr marL="1110859" lvl="3" algn="l" defTabSz="740573" rtl="0" eaLnBrk="1" latinLnBrk="0" hangingPunct="1">
      <a:defRPr sz="1500" kern="1200">
        <a:solidFill>
          <a:schemeClr val="tx1"/>
        </a:solidFill>
        <a:latin typeface="+mn-lt"/>
        <a:ea typeface="+mn-ea"/>
        <a:cs typeface="+mn-cs"/>
      </a:defRPr>
    </a:lvl4pPr>
    <a:lvl5pPr marL="1481145" lvl="4" algn="l" defTabSz="740573" rtl="0" eaLnBrk="1" latinLnBrk="0" hangingPunct="1">
      <a:defRPr sz="1500" kern="1200">
        <a:solidFill>
          <a:schemeClr val="tx1"/>
        </a:solidFill>
        <a:latin typeface="+mn-lt"/>
        <a:ea typeface="+mn-ea"/>
        <a:cs typeface="+mn-cs"/>
      </a:defRPr>
    </a:lvl5pPr>
    <a:lvl6pPr marL="1851431" lvl="5" algn="l" defTabSz="740573" rtl="0" eaLnBrk="1" latinLnBrk="0" hangingPunct="1">
      <a:defRPr sz="1500" kern="1200">
        <a:solidFill>
          <a:schemeClr val="tx1"/>
        </a:solidFill>
        <a:latin typeface="+mn-lt"/>
        <a:ea typeface="+mn-ea"/>
        <a:cs typeface="+mn-cs"/>
      </a:defRPr>
    </a:lvl6pPr>
    <a:lvl7pPr marL="2221718" lvl="6" algn="l" defTabSz="740573" rtl="0" eaLnBrk="1" latinLnBrk="0" hangingPunct="1">
      <a:defRPr sz="1500" kern="1200">
        <a:solidFill>
          <a:schemeClr val="tx1"/>
        </a:solidFill>
        <a:latin typeface="+mn-lt"/>
        <a:ea typeface="+mn-ea"/>
        <a:cs typeface="+mn-cs"/>
      </a:defRPr>
    </a:lvl7pPr>
    <a:lvl8pPr marL="2592004" lvl="7" algn="l" defTabSz="740573" rtl="0" eaLnBrk="1" latinLnBrk="0" hangingPunct="1">
      <a:defRPr sz="1500" kern="1200">
        <a:solidFill>
          <a:schemeClr val="tx1"/>
        </a:solidFill>
        <a:latin typeface="+mn-lt"/>
        <a:ea typeface="+mn-ea"/>
        <a:cs typeface="+mn-cs"/>
      </a:defRPr>
    </a:lvl8pPr>
    <a:lvl9pPr marL="2962290" lvl="8" algn="l" defTabSz="740573"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92093-6B0B-491A-BF0E-C56DD843CE20}" type="datetimeFigureOut">
              <a:rPr lang="en-US" smtClean="0"/>
              <a:t>6/7/2017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1F5D88-8AF6-4F83-B163-D47808ABF602}" type="slidenum">
              <a:rPr lang="en-US" smtClean="0"/>
              <a:t>‹#›</a:t>
            </a:fld>
            <a:endParaRPr lang="en-US"/>
          </a:p>
        </p:txBody>
      </p:sp>
    </p:spTree>
    <p:extLst>
      <p:ext uri="{BB962C8B-B14F-4D97-AF65-F5344CB8AC3E}">
        <p14:creationId xmlns:p14="http://schemas.microsoft.com/office/powerpoint/2010/main" val="2780856551"/>
      </p:ext>
    </p:extLst>
  </p:cSld>
  <p:clrMap bg1="lt1" tx1="dk1" bg2="lt2" tx2="dk2" accent1="accent1" accent2="accent2" accent3="accent3" accent4="accent4" accent5="accent5" accent6="accent6" hlink="hlink" folHlink="folHlink"/>
  <p:notesStyle>
    <a:lvl1pPr marL="0" algn="l" defTabSz="740573" rtl="0" eaLnBrk="1" latinLnBrk="0" hangingPunct="1">
      <a:defRPr sz="1000" kern="1200">
        <a:solidFill>
          <a:schemeClr val="tx1"/>
        </a:solidFill>
        <a:latin typeface="+mn-lt"/>
        <a:ea typeface="+mn-ea"/>
        <a:cs typeface="+mn-cs"/>
      </a:defRPr>
    </a:lvl1pPr>
    <a:lvl2pPr marL="370286" algn="l" defTabSz="740573" rtl="0" eaLnBrk="1" latinLnBrk="0" hangingPunct="1">
      <a:defRPr sz="1000" kern="1200">
        <a:solidFill>
          <a:schemeClr val="tx1"/>
        </a:solidFill>
        <a:latin typeface="+mn-lt"/>
        <a:ea typeface="+mn-ea"/>
        <a:cs typeface="+mn-cs"/>
      </a:defRPr>
    </a:lvl2pPr>
    <a:lvl3pPr marL="740573" algn="l" defTabSz="740573" rtl="0" eaLnBrk="1" latinLnBrk="0" hangingPunct="1">
      <a:defRPr sz="1000" kern="1200">
        <a:solidFill>
          <a:schemeClr val="tx1"/>
        </a:solidFill>
        <a:latin typeface="+mn-lt"/>
        <a:ea typeface="+mn-ea"/>
        <a:cs typeface="+mn-cs"/>
      </a:defRPr>
    </a:lvl3pPr>
    <a:lvl4pPr marL="1110859" algn="l" defTabSz="740573" rtl="0" eaLnBrk="1" latinLnBrk="0" hangingPunct="1">
      <a:defRPr sz="1000" kern="1200">
        <a:solidFill>
          <a:schemeClr val="tx1"/>
        </a:solidFill>
        <a:latin typeface="+mn-lt"/>
        <a:ea typeface="+mn-ea"/>
        <a:cs typeface="+mn-cs"/>
      </a:defRPr>
    </a:lvl4pPr>
    <a:lvl5pPr marL="1481145" algn="l" defTabSz="740573" rtl="0" eaLnBrk="1" latinLnBrk="0" hangingPunct="1">
      <a:defRPr sz="1000" kern="1200">
        <a:solidFill>
          <a:schemeClr val="tx1"/>
        </a:solidFill>
        <a:latin typeface="+mn-lt"/>
        <a:ea typeface="+mn-ea"/>
        <a:cs typeface="+mn-cs"/>
      </a:defRPr>
    </a:lvl5pPr>
    <a:lvl6pPr marL="1851431" algn="l" defTabSz="740573" rtl="0" eaLnBrk="1" latinLnBrk="0" hangingPunct="1">
      <a:defRPr sz="1000" kern="1200">
        <a:solidFill>
          <a:schemeClr val="tx1"/>
        </a:solidFill>
        <a:latin typeface="+mn-lt"/>
        <a:ea typeface="+mn-ea"/>
        <a:cs typeface="+mn-cs"/>
      </a:defRPr>
    </a:lvl6pPr>
    <a:lvl7pPr marL="2221718" algn="l" defTabSz="740573" rtl="0" eaLnBrk="1" latinLnBrk="0" hangingPunct="1">
      <a:defRPr sz="1000" kern="1200">
        <a:solidFill>
          <a:schemeClr val="tx1"/>
        </a:solidFill>
        <a:latin typeface="+mn-lt"/>
        <a:ea typeface="+mn-ea"/>
        <a:cs typeface="+mn-cs"/>
      </a:defRPr>
    </a:lvl7pPr>
    <a:lvl8pPr marL="2592004" algn="l" defTabSz="740573" rtl="0" eaLnBrk="1" latinLnBrk="0" hangingPunct="1">
      <a:defRPr sz="1000" kern="1200">
        <a:solidFill>
          <a:schemeClr val="tx1"/>
        </a:solidFill>
        <a:latin typeface="+mn-lt"/>
        <a:ea typeface="+mn-ea"/>
        <a:cs typeface="+mn-cs"/>
      </a:defRPr>
    </a:lvl8pPr>
    <a:lvl9pPr marL="2962290" algn="l" defTabSz="74057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1F5D88-8AF6-4F83-B163-D47808ABF602}" type="slidenum">
              <a:rPr lang="en-US" smtClean="0"/>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1"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70286" indent="0" algn="ctr">
              <a:buNone/>
              <a:defRPr>
                <a:solidFill>
                  <a:schemeClr val="tx1">
                    <a:tint val="75000"/>
                  </a:schemeClr>
                </a:solidFill>
              </a:defRPr>
            </a:lvl2pPr>
            <a:lvl3pPr marL="740573" indent="0" algn="ctr">
              <a:buNone/>
              <a:defRPr>
                <a:solidFill>
                  <a:schemeClr val="tx1">
                    <a:tint val="75000"/>
                  </a:schemeClr>
                </a:solidFill>
              </a:defRPr>
            </a:lvl3pPr>
            <a:lvl4pPr marL="1110859" indent="0" algn="ctr">
              <a:buNone/>
              <a:defRPr>
                <a:solidFill>
                  <a:schemeClr val="tx1">
                    <a:tint val="75000"/>
                  </a:schemeClr>
                </a:solidFill>
              </a:defRPr>
            </a:lvl4pPr>
            <a:lvl5pPr marL="1481145" indent="0" algn="ctr">
              <a:buNone/>
              <a:defRPr>
                <a:solidFill>
                  <a:schemeClr val="tx1">
                    <a:tint val="75000"/>
                  </a:schemeClr>
                </a:solidFill>
              </a:defRPr>
            </a:lvl5pPr>
            <a:lvl6pPr marL="1851431" indent="0" algn="ctr">
              <a:buNone/>
              <a:defRPr>
                <a:solidFill>
                  <a:schemeClr val="tx1">
                    <a:tint val="75000"/>
                  </a:schemeClr>
                </a:solidFill>
              </a:defRPr>
            </a:lvl6pPr>
            <a:lvl7pPr marL="2221718" indent="0" algn="ctr">
              <a:buNone/>
              <a:defRPr>
                <a:solidFill>
                  <a:schemeClr val="tx1">
                    <a:tint val="75000"/>
                  </a:schemeClr>
                </a:solidFill>
              </a:defRPr>
            </a:lvl7pPr>
            <a:lvl8pPr marL="2592004" indent="0" algn="ctr">
              <a:buNone/>
              <a:defRPr>
                <a:solidFill>
                  <a:schemeClr val="tx1">
                    <a:tint val="75000"/>
                  </a:schemeClr>
                </a:solidFill>
              </a:defRPr>
            </a:lvl8pPr>
            <a:lvl9pPr marL="29622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5ED1F-E986-460B-B89E-1369282B436D}"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5ED1F-E986-460B-B89E-1369282B436D}"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02419"/>
            <a:ext cx="2057400" cy="64508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2419"/>
            <a:ext cx="6019800" cy="64508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5ED1F-E986-460B-B89E-1369282B436D}"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5ED1F-E986-460B-B89E-1369282B436D}"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3305176"/>
            <a:ext cx="7772401" cy="1021556"/>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180036"/>
            <a:ext cx="7772401" cy="1125140"/>
          </a:xfrm>
        </p:spPr>
        <p:txBody>
          <a:bodyPr anchor="b"/>
          <a:lstStyle>
            <a:lvl1pPr marL="0" indent="0">
              <a:buNone/>
              <a:defRPr sz="1600">
                <a:solidFill>
                  <a:schemeClr val="tx1">
                    <a:tint val="75000"/>
                  </a:schemeClr>
                </a:solidFill>
              </a:defRPr>
            </a:lvl1pPr>
            <a:lvl2pPr marL="370286" indent="0">
              <a:buNone/>
              <a:defRPr sz="1500">
                <a:solidFill>
                  <a:schemeClr val="tx1">
                    <a:tint val="75000"/>
                  </a:schemeClr>
                </a:solidFill>
              </a:defRPr>
            </a:lvl2pPr>
            <a:lvl3pPr marL="740573" indent="0">
              <a:buNone/>
              <a:defRPr sz="1300">
                <a:solidFill>
                  <a:schemeClr val="tx1">
                    <a:tint val="75000"/>
                  </a:schemeClr>
                </a:solidFill>
              </a:defRPr>
            </a:lvl3pPr>
            <a:lvl4pPr marL="1110859" indent="0">
              <a:buNone/>
              <a:defRPr sz="1100">
                <a:solidFill>
                  <a:schemeClr val="tx1">
                    <a:tint val="75000"/>
                  </a:schemeClr>
                </a:solidFill>
              </a:defRPr>
            </a:lvl4pPr>
            <a:lvl5pPr marL="1481145" indent="0">
              <a:buNone/>
              <a:defRPr sz="1100">
                <a:solidFill>
                  <a:schemeClr val="tx1">
                    <a:tint val="75000"/>
                  </a:schemeClr>
                </a:solidFill>
              </a:defRPr>
            </a:lvl5pPr>
            <a:lvl6pPr marL="1851431" indent="0">
              <a:buNone/>
              <a:defRPr sz="1100">
                <a:solidFill>
                  <a:schemeClr val="tx1">
                    <a:tint val="75000"/>
                  </a:schemeClr>
                </a:solidFill>
              </a:defRPr>
            </a:lvl6pPr>
            <a:lvl7pPr marL="2221718" indent="0">
              <a:buNone/>
              <a:defRPr sz="1100">
                <a:solidFill>
                  <a:schemeClr val="tx1">
                    <a:tint val="75000"/>
                  </a:schemeClr>
                </a:solidFill>
              </a:defRPr>
            </a:lvl7pPr>
            <a:lvl8pPr marL="2592004" indent="0">
              <a:buNone/>
              <a:defRPr sz="1100">
                <a:solidFill>
                  <a:schemeClr val="tx1">
                    <a:tint val="75000"/>
                  </a:schemeClr>
                </a:solidFill>
              </a:defRPr>
            </a:lvl8pPr>
            <a:lvl9pPr marL="296229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5ED1F-E986-460B-B89E-1369282B436D}"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764508"/>
            <a:ext cx="4038599" cy="4988719"/>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764508"/>
            <a:ext cx="4038599" cy="4988719"/>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5ED1F-E986-460B-B89E-1369282B436D}"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6"/>
            <a:ext cx="4040187" cy="479821"/>
          </a:xfrm>
        </p:spPr>
        <p:txBody>
          <a:bodyPr anchor="b"/>
          <a:lstStyle>
            <a:lvl1pPr marL="0" indent="0">
              <a:buNone/>
              <a:defRPr sz="1900" b="1"/>
            </a:lvl1pPr>
            <a:lvl2pPr marL="370286" indent="0">
              <a:buNone/>
              <a:defRPr sz="1600" b="1"/>
            </a:lvl2pPr>
            <a:lvl3pPr marL="740573" indent="0">
              <a:buNone/>
              <a:defRPr sz="1500" b="1"/>
            </a:lvl3pPr>
            <a:lvl4pPr marL="1110859" indent="0">
              <a:buNone/>
              <a:defRPr sz="1300" b="1"/>
            </a:lvl4pPr>
            <a:lvl5pPr marL="1481145" indent="0">
              <a:buNone/>
              <a:defRPr sz="1300" b="1"/>
            </a:lvl5pPr>
            <a:lvl6pPr marL="1851431" indent="0">
              <a:buNone/>
              <a:defRPr sz="1300" b="1"/>
            </a:lvl6pPr>
            <a:lvl7pPr marL="2221718" indent="0">
              <a:buNone/>
              <a:defRPr sz="1300" b="1"/>
            </a:lvl7pPr>
            <a:lvl8pPr marL="2592004" indent="0">
              <a:buNone/>
              <a:defRPr sz="1300" b="1"/>
            </a:lvl8pPr>
            <a:lvl9pPr marL="296229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7" cy="2963466"/>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6"/>
            <a:ext cx="4041775" cy="479821"/>
          </a:xfrm>
        </p:spPr>
        <p:txBody>
          <a:bodyPr anchor="b"/>
          <a:lstStyle>
            <a:lvl1pPr marL="0" indent="0">
              <a:buNone/>
              <a:defRPr sz="1900" b="1"/>
            </a:lvl1pPr>
            <a:lvl2pPr marL="370286" indent="0">
              <a:buNone/>
              <a:defRPr sz="1600" b="1"/>
            </a:lvl2pPr>
            <a:lvl3pPr marL="740573" indent="0">
              <a:buNone/>
              <a:defRPr sz="1500" b="1"/>
            </a:lvl3pPr>
            <a:lvl4pPr marL="1110859" indent="0">
              <a:buNone/>
              <a:defRPr sz="1300" b="1"/>
            </a:lvl4pPr>
            <a:lvl5pPr marL="1481145" indent="0">
              <a:buNone/>
              <a:defRPr sz="1300" b="1"/>
            </a:lvl5pPr>
            <a:lvl6pPr marL="1851431" indent="0">
              <a:buNone/>
              <a:defRPr sz="1300" b="1"/>
            </a:lvl6pPr>
            <a:lvl7pPr marL="2221718" indent="0">
              <a:buNone/>
              <a:defRPr sz="1300" b="1"/>
            </a:lvl7pPr>
            <a:lvl8pPr marL="2592004" indent="0">
              <a:buNone/>
              <a:defRPr sz="1300" b="1"/>
            </a:lvl8pPr>
            <a:lvl9pPr marL="296229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7" y="1631157"/>
            <a:ext cx="4041775" cy="2963466"/>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5ED1F-E986-460B-B89E-1369282B436D}" type="datetimeFigureOut">
              <a:rPr lang="en-US" smtClean="0"/>
              <a:pPr/>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5ED1F-E986-460B-B89E-1369282B436D}" type="datetimeFigureOut">
              <a:rPr lang="en-US" smtClean="0"/>
              <a:pPr/>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5ED1F-E986-460B-B89E-1369282B436D}" type="datetimeFigureOut">
              <a:rPr lang="en-US" smtClean="0"/>
              <a:pPr/>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100"/>
            </a:lvl1pPr>
            <a:lvl2pPr marL="370286" indent="0">
              <a:buNone/>
              <a:defRPr sz="1000"/>
            </a:lvl2pPr>
            <a:lvl3pPr marL="740573" indent="0">
              <a:buNone/>
              <a:defRPr sz="800"/>
            </a:lvl3pPr>
            <a:lvl4pPr marL="1110859" indent="0">
              <a:buNone/>
              <a:defRPr sz="700"/>
            </a:lvl4pPr>
            <a:lvl5pPr marL="1481145" indent="0">
              <a:buNone/>
              <a:defRPr sz="700"/>
            </a:lvl5pPr>
            <a:lvl6pPr marL="1851431" indent="0">
              <a:buNone/>
              <a:defRPr sz="700"/>
            </a:lvl6pPr>
            <a:lvl7pPr marL="2221718" indent="0">
              <a:buNone/>
              <a:defRPr sz="700"/>
            </a:lvl7pPr>
            <a:lvl8pPr marL="2592004" indent="0">
              <a:buNone/>
              <a:defRPr sz="700"/>
            </a:lvl8pPr>
            <a:lvl9pPr marL="296229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5ED1F-E986-460B-B89E-1369282B436D}"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3"/>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2"/>
            <a:ext cx="5486400" cy="3086100"/>
          </a:xfrm>
        </p:spPr>
        <p:txBody>
          <a:bodyPr/>
          <a:lstStyle>
            <a:lvl1pPr marL="0" indent="0">
              <a:buNone/>
              <a:defRPr sz="2600"/>
            </a:lvl1pPr>
            <a:lvl2pPr marL="370286" indent="0">
              <a:buNone/>
              <a:defRPr sz="2300"/>
            </a:lvl2pPr>
            <a:lvl3pPr marL="740573" indent="0">
              <a:buNone/>
              <a:defRPr sz="1900"/>
            </a:lvl3pPr>
            <a:lvl4pPr marL="1110859" indent="0">
              <a:buNone/>
              <a:defRPr sz="1600"/>
            </a:lvl4pPr>
            <a:lvl5pPr marL="1481145" indent="0">
              <a:buNone/>
              <a:defRPr sz="1600"/>
            </a:lvl5pPr>
            <a:lvl6pPr marL="1851431" indent="0">
              <a:buNone/>
              <a:defRPr sz="1600"/>
            </a:lvl6pPr>
            <a:lvl7pPr marL="2221718" indent="0">
              <a:buNone/>
              <a:defRPr sz="1600"/>
            </a:lvl7pPr>
            <a:lvl8pPr marL="2592004" indent="0">
              <a:buNone/>
              <a:defRPr sz="1600"/>
            </a:lvl8pPr>
            <a:lvl9pPr marL="2962290" indent="0">
              <a:buNone/>
              <a:defRPr sz="16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00"/>
            </a:lvl1pPr>
            <a:lvl2pPr marL="370286" indent="0">
              <a:buNone/>
              <a:defRPr sz="1000"/>
            </a:lvl2pPr>
            <a:lvl3pPr marL="740573" indent="0">
              <a:buNone/>
              <a:defRPr sz="800"/>
            </a:lvl3pPr>
            <a:lvl4pPr marL="1110859" indent="0">
              <a:buNone/>
              <a:defRPr sz="700"/>
            </a:lvl4pPr>
            <a:lvl5pPr marL="1481145" indent="0">
              <a:buNone/>
              <a:defRPr sz="700"/>
            </a:lvl5pPr>
            <a:lvl6pPr marL="1851431" indent="0">
              <a:buNone/>
              <a:defRPr sz="700"/>
            </a:lvl6pPr>
            <a:lvl7pPr marL="2221718" indent="0">
              <a:buNone/>
              <a:defRPr sz="700"/>
            </a:lvl7pPr>
            <a:lvl8pPr marL="2592004" indent="0">
              <a:buNone/>
              <a:defRPr sz="700"/>
            </a:lvl8pPr>
            <a:lvl9pPr marL="296229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5ED1F-E986-460B-B89E-1369282B436D}"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759EC-3A8A-41A0-A135-394F0894DB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74057" tIns="37029" rIns="74057" bIns="370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74057" tIns="37029" rIns="74057" bIns="370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74057" tIns="37029" rIns="74057" bIns="37029" rtlCol="0" anchor="ctr"/>
          <a:lstStyle>
            <a:lvl1pPr algn="l">
              <a:defRPr sz="1000">
                <a:solidFill>
                  <a:schemeClr val="tx1">
                    <a:tint val="75000"/>
                  </a:schemeClr>
                </a:solidFill>
              </a:defRPr>
            </a:lvl1pPr>
          </a:lstStyle>
          <a:p>
            <a:fld id="{FF45ED1F-E986-460B-B89E-1369282B436D}" type="datetimeFigureOut">
              <a:rPr lang="en-US" smtClean="0"/>
              <a:pPr/>
              <a:t>6/7/2017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74057" tIns="37029" rIns="74057" bIns="37029"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74057" tIns="37029" rIns="74057" bIns="37029" rtlCol="0" anchor="ctr"/>
          <a:lstStyle>
            <a:lvl1pPr algn="r">
              <a:defRPr sz="1000">
                <a:solidFill>
                  <a:schemeClr val="tx1">
                    <a:tint val="75000"/>
                  </a:schemeClr>
                </a:solidFill>
              </a:defRPr>
            </a:lvl1pPr>
          </a:lstStyle>
          <a:p>
            <a:fld id="{B0E759EC-3A8A-41A0-A135-394F0894DB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40573" rtl="0" eaLnBrk="1" latinLnBrk="0" hangingPunct="1">
        <a:spcBef>
          <a:spcPct val="0"/>
        </a:spcBef>
        <a:buNone/>
        <a:defRPr sz="3600" kern="1200">
          <a:solidFill>
            <a:schemeClr val="tx1"/>
          </a:solidFill>
          <a:latin typeface="+mj-lt"/>
          <a:ea typeface="+mj-ea"/>
          <a:cs typeface="+mj-cs"/>
        </a:defRPr>
      </a:lvl1pPr>
    </p:titleStyle>
    <p:bodyStyle>
      <a:lvl1pPr marL="277715" indent="-277715" algn="l" defTabSz="740573"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1715" indent="-231429" algn="l" defTabSz="740573"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5716" indent="-185143" algn="l" defTabSz="740573"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6002" indent="-185143" algn="l" defTabSz="740573"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66288" indent="-185143" algn="l" defTabSz="740573"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36575" indent="-185143" algn="l" defTabSz="74057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06861" indent="-185143" algn="l" defTabSz="74057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77147" indent="-185143" algn="l" defTabSz="74057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47433" indent="-185143" algn="l" defTabSz="74057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Image result for ramadan mubarak"/>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6867" y="451501"/>
            <a:ext cx="7621206" cy="3047337"/>
          </a:xfrm>
          <a:custGeom>
            <a:avLst/>
            <a:gdLst/>
            <a:ahLst/>
            <a:cxnLst/>
            <a:rect l="0" t="0" r="0" b="0"/>
            <a:pathLst>
              <a:path w="6300726" h="5972404">
                <a:moveTo>
                  <a:pt x="0" y="0"/>
                </a:moveTo>
                <a:lnTo>
                  <a:pt x="6300725" y="0"/>
                </a:lnTo>
                <a:lnTo>
                  <a:pt x="6300725" y="5972403"/>
                </a:lnTo>
                <a:lnTo>
                  <a:pt x="0" y="5972403"/>
                </a:lnTo>
                <a:close/>
              </a:path>
            </a:pathLst>
          </a:custGeom>
          <a:solidFill>
            <a:srgbClr val="FFFFFF"/>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057" tIns="37029" rIns="74057" bIns="37029" rtlCol="0" anchor="ctr"/>
          <a:lstStyle/>
          <a:p>
            <a:pPr algn="ctr"/>
            <a:endParaRPr lang="en-US"/>
          </a:p>
        </p:txBody>
      </p:sp>
      <p:pic>
        <p:nvPicPr>
          <p:cNvPr id="7" name="Picture 6" descr="ws_B0A8.tmp"/>
          <p:cNvPicPr>
            <a:picLocks/>
          </p:cNvPicPr>
          <p:nvPr/>
        </p:nvPicPr>
        <p:blipFill>
          <a:blip r:embed="rId2"/>
          <a:stretch>
            <a:fillRect/>
          </a:stretch>
        </p:blipFill>
        <p:spPr>
          <a:xfrm>
            <a:off x="1735863" y="0"/>
            <a:ext cx="5699158" cy="4857750"/>
          </a:xfrm>
          <a:prstGeom prst="rect">
            <a:avLst/>
          </a:prstGeom>
        </p:spPr>
      </p:pic>
      <p:sp>
        <p:nvSpPr>
          <p:cNvPr id="18" name="TextBox 17"/>
          <p:cNvSpPr txBox="1"/>
          <p:nvPr/>
        </p:nvSpPr>
        <p:spPr>
          <a:xfrm>
            <a:off x="457200" y="4933950"/>
            <a:ext cx="8382000" cy="89768"/>
          </a:xfrm>
          <a:prstGeom prst="rect">
            <a:avLst/>
          </a:prstGeom>
          <a:noFill/>
        </p:spPr>
        <p:txBody>
          <a:bodyPr vert="horz" wrap="square" lIns="0" tIns="0" rIns="0" bIns="0" rtlCol="0">
            <a:spAutoFit/>
          </a:bodyPr>
          <a:lstStyle/>
          <a:p>
            <a:pPr>
              <a:lnSpc>
                <a:spcPts val="666"/>
              </a:lnSpc>
            </a:pPr>
            <a:r>
              <a:rPr lang="en-US" sz="1100" dirty="0" smtClean="0">
                <a:solidFill>
                  <a:srgbClr val="000000"/>
                </a:solidFill>
                <a:latin typeface="Segoe UI"/>
              </a:rPr>
              <a:t>Fig. 1 – Mean continuous glucose monitoring </a:t>
            </a:r>
            <a:r>
              <a:rPr lang="en-US" sz="1100" dirty="0" err="1" smtClean="0">
                <a:solidFill>
                  <a:srgbClr val="000000"/>
                </a:solidFill>
                <a:latin typeface="Segoe UI"/>
              </a:rPr>
              <a:t>proﬁles</a:t>
            </a:r>
            <a:r>
              <a:rPr lang="en-US" sz="1100" dirty="0" smtClean="0">
                <a:solidFill>
                  <a:srgbClr val="000000"/>
                </a:solidFill>
                <a:latin typeface="Segoe UI"/>
              </a:rPr>
              <a:t> before and during Ramadan in healthy subjects (A) and patients with diabetes (B) </a:t>
            </a:r>
            <a:endParaRPr lang="en-US" sz="1100" dirty="0">
              <a:solidFill>
                <a:srgbClr val="000000"/>
              </a:solidFill>
              <a:latin typeface="Segoe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38150"/>
            <a:ext cx="8458200" cy="4185761"/>
          </a:xfrm>
          <a:prstGeom prst="rect">
            <a:avLst/>
          </a:prstGeom>
          <a:noFill/>
        </p:spPr>
        <p:txBody>
          <a:bodyPr vert="horz" wrap="square" lIns="0" tIns="0" rIns="0" bIns="0" rtlCol="0">
            <a:spAutoFit/>
          </a:bodyPr>
          <a:lstStyle/>
          <a:p>
            <a:pPr algn="just"/>
            <a:r>
              <a:rPr lang="en-US" sz="1800" b="1" dirty="0" smtClean="0">
                <a:solidFill>
                  <a:srgbClr val="000000"/>
                </a:solidFill>
                <a:latin typeface="Segoe UI"/>
              </a:rPr>
              <a:t>4. </a:t>
            </a:r>
            <a:r>
              <a:rPr lang="en-US" sz="2000" b="1" dirty="0" smtClean="0">
                <a:solidFill>
                  <a:schemeClr val="tx1">
                    <a:lumMod val="95000"/>
                    <a:lumOff val="5000"/>
                  </a:schemeClr>
                </a:solidFill>
                <a:latin typeface="Segoe UI"/>
              </a:rPr>
              <a:t>Risk </a:t>
            </a:r>
            <a:r>
              <a:rPr lang="en-US" sz="2000" b="1" dirty="0" err="1" smtClean="0">
                <a:solidFill>
                  <a:schemeClr val="tx1">
                    <a:lumMod val="95000"/>
                    <a:lumOff val="5000"/>
                  </a:schemeClr>
                </a:solidFill>
                <a:latin typeface="Segoe UI"/>
              </a:rPr>
              <a:t>stratiﬁcation</a:t>
            </a:r>
            <a:r>
              <a:rPr lang="en-US" sz="2000" b="1" dirty="0" smtClean="0">
                <a:solidFill>
                  <a:schemeClr val="tx1">
                    <a:lumMod val="95000"/>
                    <a:lumOff val="5000"/>
                  </a:schemeClr>
                </a:solidFill>
                <a:latin typeface="Segoe UI"/>
              </a:rPr>
              <a:t> of individual with diabetes during Ramadan</a:t>
            </a:r>
            <a:endParaRPr lang="en-US" sz="1800" b="1" dirty="0" smtClean="0">
              <a:solidFill>
                <a:schemeClr val="tx1">
                  <a:lumMod val="95000"/>
                  <a:lumOff val="5000"/>
                </a:schemeClr>
              </a:solidFill>
              <a:latin typeface="Segoe UI"/>
            </a:endParaRP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The principal risks for people with diabetes who participate in Ramadan are </a:t>
            </a:r>
            <a:r>
              <a:rPr lang="en-US" sz="1800" dirty="0" err="1" smtClean="0">
                <a:solidFill>
                  <a:srgbClr val="FF0000"/>
                </a:solidFill>
                <a:latin typeface="Segoe UI"/>
              </a:rPr>
              <a:t>hypoglycaemia</a:t>
            </a:r>
            <a:r>
              <a:rPr lang="en-US" sz="1800" dirty="0" smtClean="0">
                <a:solidFill>
                  <a:srgbClr val="FF0000"/>
                </a:solidFill>
                <a:latin typeface="Segoe UI"/>
              </a:rPr>
              <a:t>, </a:t>
            </a:r>
            <a:r>
              <a:rPr lang="en-US" sz="1800" dirty="0" err="1" smtClean="0">
                <a:solidFill>
                  <a:srgbClr val="FF0000"/>
                </a:solidFill>
                <a:latin typeface="Segoe UI"/>
              </a:rPr>
              <a:t>hyperglycaemia</a:t>
            </a:r>
            <a:r>
              <a:rPr lang="en-US" sz="1800" dirty="0" smtClean="0">
                <a:solidFill>
                  <a:srgbClr val="000000"/>
                </a:solidFill>
                <a:latin typeface="Segoe UI"/>
              </a:rPr>
              <a:t>, </a:t>
            </a:r>
            <a:r>
              <a:rPr lang="en-US" sz="1800" dirty="0" smtClean="0">
                <a:solidFill>
                  <a:srgbClr val="FF0000"/>
                </a:solidFill>
                <a:latin typeface="Segoe UI"/>
              </a:rPr>
              <a:t>DKA</a:t>
            </a:r>
            <a:r>
              <a:rPr lang="en-US" sz="1800" dirty="0" smtClean="0">
                <a:solidFill>
                  <a:srgbClr val="000000"/>
                </a:solidFill>
                <a:latin typeface="Segoe UI"/>
              </a:rPr>
              <a:t>,</a:t>
            </a:r>
            <a:r>
              <a:rPr lang="en-US" sz="1800" dirty="0" smtClean="0">
                <a:solidFill>
                  <a:srgbClr val="FF0000"/>
                </a:solidFill>
                <a:latin typeface="Segoe UI"/>
              </a:rPr>
              <a:t> dehydration </a:t>
            </a:r>
            <a:r>
              <a:rPr lang="en-US" sz="1800" dirty="0" smtClean="0">
                <a:solidFill>
                  <a:srgbClr val="000000"/>
                </a:solidFill>
                <a:latin typeface="Segoe UI"/>
              </a:rPr>
              <a:t>and </a:t>
            </a:r>
            <a:r>
              <a:rPr lang="en-US" sz="1800" dirty="0" smtClean="0">
                <a:solidFill>
                  <a:srgbClr val="FF0000"/>
                </a:solidFill>
                <a:latin typeface="Segoe UI"/>
              </a:rPr>
              <a:t>thrombosis.</a:t>
            </a:r>
          </a:p>
          <a:p>
            <a:pPr algn="just">
              <a:buFont typeface="Arial" pitchFamily="34" charset="0"/>
              <a:buChar char="•"/>
            </a:pPr>
            <a:endParaRPr lang="en-US" sz="1800" dirty="0" smtClean="0">
              <a:solidFill>
                <a:srgbClr val="FF0000"/>
              </a:solidFill>
              <a:latin typeface="Segoe UI"/>
            </a:endParaRPr>
          </a:p>
          <a:p>
            <a:pPr algn="just">
              <a:buFont typeface="Arial" pitchFamily="34" charset="0"/>
              <a:buChar char="•"/>
            </a:pPr>
            <a:r>
              <a:rPr lang="en-US" sz="1800" dirty="0" smtClean="0">
                <a:solidFill>
                  <a:srgbClr val="FF0000"/>
                </a:solidFill>
                <a:latin typeface="Segoe UI"/>
              </a:rPr>
              <a:t> </a:t>
            </a:r>
            <a:r>
              <a:rPr lang="en-US" sz="1800" dirty="0" smtClean="0">
                <a:solidFill>
                  <a:srgbClr val="000000"/>
                </a:solidFill>
                <a:latin typeface="Segoe UI"/>
              </a:rPr>
              <a:t>The EPIDIAR study recorded higher rates of severe </a:t>
            </a:r>
            <a:r>
              <a:rPr lang="en-US" sz="1800" dirty="0" err="1" smtClean="0">
                <a:solidFill>
                  <a:srgbClr val="000000"/>
                </a:solidFill>
                <a:latin typeface="Segoe UI"/>
              </a:rPr>
              <a:t>hypoglycaemia</a:t>
            </a:r>
            <a:r>
              <a:rPr lang="en-US" sz="1800" dirty="0" smtClean="0">
                <a:solidFill>
                  <a:srgbClr val="000000"/>
                </a:solidFill>
                <a:latin typeface="Segoe UI"/>
              </a:rPr>
              <a:t> in people with T1DM or T2DM during Ramadan compared with before Ramadan (</a:t>
            </a:r>
            <a:r>
              <a:rPr lang="en-US" sz="1800" dirty="0" smtClean="0">
                <a:solidFill>
                  <a:srgbClr val="FF0000"/>
                </a:solidFill>
                <a:latin typeface="Segoe UI"/>
              </a:rPr>
              <a:t>4.7-fold </a:t>
            </a:r>
            <a:r>
              <a:rPr lang="en-US" sz="1800" dirty="0" smtClean="0">
                <a:solidFill>
                  <a:srgbClr val="000000"/>
                </a:solidFill>
                <a:latin typeface="Segoe UI"/>
              </a:rPr>
              <a:t>and </a:t>
            </a:r>
            <a:r>
              <a:rPr lang="en-US" sz="1800" dirty="0" smtClean="0">
                <a:solidFill>
                  <a:srgbClr val="FF0000"/>
                </a:solidFill>
                <a:latin typeface="Segoe UI"/>
              </a:rPr>
              <a:t>7.5</a:t>
            </a:r>
            <a:r>
              <a:rPr lang="en-US" sz="1800" dirty="0" smtClean="0">
                <a:solidFill>
                  <a:srgbClr val="000000"/>
                </a:solidFill>
                <a:latin typeface="Segoe UI"/>
              </a:rPr>
              <a:t>-</a:t>
            </a:r>
            <a:r>
              <a:rPr lang="en-US" sz="1800" dirty="0" smtClean="0">
                <a:solidFill>
                  <a:srgbClr val="FF0000"/>
                </a:solidFill>
                <a:latin typeface="Segoe UI"/>
              </a:rPr>
              <a:t>fold </a:t>
            </a:r>
            <a:r>
              <a:rPr lang="en-US" sz="1800" dirty="0" smtClean="0">
                <a:solidFill>
                  <a:srgbClr val="000000"/>
                </a:solidFill>
                <a:latin typeface="Segoe UI"/>
              </a:rPr>
              <a:t>increases, respectively) </a:t>
            </a:r>
            <a:r>
              <a:rPr lang="en-US" sz="1800" dirty="0" smtClean="0">
                <a:solidFill>
                  <a:srgbClr val="0080AD"/>
                </a:solidFill>
                <a:latin typeface="Segoe UI"/>
              </a:rPr>
              <a:t>.</a:t>
            </a:r>
          </a:p>
          <a:p>
            <a:pPr algn="just">
              <a:buFont typeface="Arial" pitchFamily="34" charset="0"/>
              <a:buChar char="•"/>
            </a:pPr>
            <a:endParaRPr lang="en-US" sz="1800" dirty="0" smtClean="0">
              <a:solidFill>
                <a:srgbClr val="0080AD"/>
              </a:solidFill>
              <a:latin typeface="Segoe UI"/>
            </a:endParaRPr>
          </a:p>
          <a:p>
            <a:pPr algn="just">
              <a:buFont typeface="Arial" pitchFamily="34" charset="0"/>
              <a:buChar char="•"/>
            </a:pPr>
            <a:r>
              <a:rPr lang="en-US" sz="1800" dirty="0" smtClean="0">
                <a:solidFill>
                  <a:srgbClr val="000000"/>
                </a:solidFill>
                <a:latin typeface="Segoe UI"/>
              </a:rPr>
              <a:t> </a:t>
            </a:r>
            <a:r>
              <a:rPr lang="en-US" sz="1800" dirty="0" err="1" smtClean="0">
                <a:solidFill>
                  <a:srgbClr val="000000"/>
                </a:solidFill>
                <a:latin typeface="Segoe UI"/>
              </a:rPr>
              <a:t>Hyperglycaemia</a:t>
            </a:r>
            <a:r>
              <a:rPr lang="en-US" sz="1800" dirty="0" smtClean="0">
                <a:solidFill>
                  <a:srgbClr val="000000"/>
                </a:solidFill>
                <a:latin typeface="Segoe UI"/>
              </a:rPr>
              <a:t> incidence increased </a:t>
            </a:r>
            <a:r>
              <a:rPr lang="en-US" sz="1800" dirty="0" smtClean="0">
                <a:solidFill>
                  <a:srgbClr val="FF0000"/>
                </a:solidFill>
                <a:latin typeface="Segoe UI"/>
              </a:rPr>
              <a:t>5-fold </a:t>
            </a:r>
            <a:r>
              <a:rPr lang="en-US" sz="1800" dirty="0" smtClean="0">
                <a:solidFill>
                  <a:srgbClr val="000000"/>
                </a:solidFill>
                <a:latin typeface="Segoe UI"/>
              </a:rPr>
              <a:t>among patients with T2DM .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A study in Pakistan, carried out by </a:t>
            </a:r>
            <a:r>
              <a:rPr lang="en-US" sz="1800" dirty="0" err="1" smtClean="0">
                <a:solidFill>
                  <a:srgbClr val="000000"/>
                </a:solidFill>
                <a:latin typeface="Segoe UI"/>
              </a:rPr>
              <a:t>Ahmedani</a:t>
            </a:r>
            <a:r>
              <a:rPr lang="en-US" sz="1800" dirty="0" smtClean="0">
                <a:solidFill>
                  <a:srgbClr val="000000"/>
                </a:solidFill>
                <a:latin typeface="Segoe UI"/>
              </a:rPr>
              <a:t> et al., found that of the 388 patients with diabetes who chose to fast, symptomatic </a:t>
            </a:r>
            <a:r>
              <a:rPr lang="en-US" sz="1800" dirty="0" err="1" smtClean="0">
                <a:solidFill>
                  <a:srgbClr val="000000"/>
                </a:solidFill>
                <a:latin typeface="Segoe UI"/>
              </a:rPr>
              <a:t>hypoglycaemia</a:t>
            </a:r>
            <a:r>
              <a:rPr lang="en-US" sz="1800" dirty="0" smtClean="0">
                <a:solidFill>
                  <a:srgbClr val="000000"/>
                </a:solidFill>
                <a:latin typeface="Segoe UI"/>
              </a:rPr>
              <a:t> was reported by </a:t>
            </a:r>
            <a:r>
              <a:rPr lang="en-US" sz="1800" dirty="0" smtClean="0">
                <a:solidFill>
                  <a:srgbClr val="FF0000"/>
                </a:solidFill>
                <a:latin typeface="Segoe UI"/>
              </a:rPr>
              <a:t>35.3%</a:t>
            </a:r>
            <a:r>
              <a:rPr lang="en-US" sz="1800" dirty="0" smtClean="0">
                <a:solidFill>
                  <a:srgbClr val="000000"/>
                </a:solidFill>
                <a:latin typeface="Segoe UI"/>
              </a:rPr>
              <a:t> and </a:t>
            </a:r>
            <a:r>
              <a:rPr lang="en-US" sz="1800" dirty="0" smtClean="0">
                <a:solidFill>
                  <a:srgbClr val="FF0000"/>
                </a:solidFill>
                <a:latin typeface="Segoe UI"/>
              </a:rPr>
              <a:t>23.2% </a:t>
            </a:r>
            <a:r>
              <a:rPr lang="en-US" sz="1800" dirty="0" smtClean="0">
                <a:solidFill>
                  <a:srgbClr val="000000"/>
                </a:solidFill>
                <a:latin typeface="Segoe UI"/>
              </a:rPr>
              <a:t>of patients with T1DM and T2DM, respectively, and symptomatic </a:t>
            </a:r>
            <a:r>
              <a:rPr lang="en-US" sz="1800" dirty="0" err="1" smtClean="0">
                <a:solidFill>
                  <a:srgbClr val="000000"/>
                </a:solidFill>
                <a:latin typeface="Segoe UI"/>
              </a:rPr>
              <a:t>hyperglycaemia</a:t>
            </a:r>
            <a:r>
              <a:rPr lang="en-US" sz="1800" dirty="0" smtClean="0">
                <a:solidFill>
                  <a:srgbClr val="000000"/>
                </a:solidFill>
                <a:latin typeface="Segoe UI"/>
              </a:rPr>
              <a:t> by </a:t>
            </a:r>
            <a:r>
              <a:rPr lang="en-US" sz="1800" dirty="0" smtClean="0">
                <a:solidFill>
                  <a:srgbClr val="FF0000"/>
                </a:solidFill>
                <a:latin typeface="Segoe UI"/>
              </a:rPr>
              <a:t>33.3% </a:t>
            </a:r>
            <a:r>
              <a:rPr lang="en-US" sz="1800" dirty="0" smtClean="0">
                <a:solidFill>
                  <a:srgbClr val="000000"/>
                </a:solidFill>
                <a:latin typeface="Segoe UI"/>
              </a:rPr>
              <a:t>and </a:t>
            </a:r>
            <a:r>
              <a:rPr lang="en-US" sz="1800" dirty="0" smtClean="0">
                <a:solidFill>
                  <a:srgbClr val="FF0000"/>
                </a:solidFill>
                <a:latin typeface="Segoe UI"/>
              </a:rPr>
              <a:t>15.4%, </a:t>
            </a:r>
            <a:r>
              <a:rPr lang="en-US" sz="1800" dirty="0" smtClean="0">
                <a:solidFill>
                  <a:srgbClr val="000000"/>
                </a:solidFill>
                <a:latin typeface="Segoe UI"/>
              </a:rPr>
              <a:t>respectively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25146"/>
            <a:ext cx="7848600" cy="3693319"/>
          </a:xfrm>
          <a:prstGeom prst="rect">
            <a:avLst/>
          </a:prstGeom>
        </p:spPr>
        <p:txBody>
          <a:bodyPr wrap="square">
            <a:spAutoFit/>
          </a:bodyPr>
          <a:lstStyle/>
          <a:p>
            <a:pPr algn="just">
              <a:buFont typeface="Arial" pitchFamily="34" charset="0"/>
              <a:buChar char="•"/>
            </a:pPr>
            <a:r>
              <a:rPr lang="en-US" sz="1800" dirty="0" smtClean="0">
                <a:solidFill>
                  <a:srgbClr val="000000"/>
                </a:solidFill>
                <a:latin typeface="Segoe UI"/>
              </a:rPr>
              <a:t>Lower </a:t>
            </a:r>
            <a:r>
              <a:rPr lang="en-US" sz="1800" dirty="0" err="1" smtClean="0">
                <a:solidFill>
                  <a:srgbClr val="000000"/>
                </a:solidFill>
                <a:latin typeface="Segoe UI"/>
              </a:rPr>
              <a:t>ﬁgures</a:t>
            </a:r>
            <a:r>
              <a:rPr lang="en-US" sz="1800" dirty="0" smtClean="0">
                <a:solidFill>
                  <a:srgbClr val="000000"/>
                </a:solidFill>
                <a:latin typeface="Segoe UI"/>
              </a:rPr>
              <a:t> were  observed  in  the  CREED  study,  where  only  </a:t>
            </a:r>
            <a:r>
              <a:rPr lang="en-US" sz="1800" dirty="0" smtClean="0">
                <a:solidFill>
                  <a:srgbClr val="FF0000"/>
                </a:solidFill>
                <a:latin typeface="Segoe UI"/>
              </a:rPr>
              <a:t>8.8%  </a:t>
            </a:r>
            <a:r>
              <a:rPr lang="en-US" sz="1800" dirty="0" smtClean="0">
                <a:solidFill>
                  <a:srgbClr val="000000"/>
                </a:solidFill>
                <a:latin typeface="Segoe UI"/>
              </a:rPr>
              <a:t>of patients with T2DM reported a </a:t>
            </a:r>
            <a:r>
              <a:rPr lang="en-US" sz="1800" dirty="0" err="1" smtClean="0">
                <a:solidFill>
                  <a:srgbClr val="000000"/>
                </a:solidFill>
                <a:latin typeface="Segoe UI"/>
              </a:rPr>
              <a:t>hypoglycaemic</a:t>
            </a:r>
            <a:r>
              <a:rPr lang="en-US" sz="1800" dirty="0" smtClean="0">
                <a:solidFill>
                  <a:srgbClr val="000000"/>
                </a:solidFill>
                <a:latin typeface="Segoe UI"/>
              </a:rPr>
              <a:t> event; a majority of these episodes, however, required further assistance or breaking of the fast </a:t>
            </a:r>
            <a:r>
              <a:rPr lang="en-US" sz="1800" dirty="0" smtClean="0">
                <a:solidFill>
                  <a:srgbClr val="0080AD"/>
                </a:solidFill>
                <a:latin typeface="Segoe UI"/>
              </a:rPr>
              <a:t>.</a:t>
            </a:r>
          </a:p>
          <a:p>
            <a:pPr algn="just">
              <a:buFont typeface="Arial" pitchFamily="34" charset="0"/>
              <a:buChar char="•"/>
            </a:pPr>
            <a:endParaRPr lang="en-US" sz="1800" dirty="0" smtClean="0">
              <a:solidFill>
                <a:srgbClr val="0080AD"/>
              </a:solidFill>
              <a:latin typeface="Segoe UI"/>
            </a:endParaRPr>
          </a:p>
          <a:p>
            <a:pPr algn="just">
              <a:buFont typeface="Arial" pitchFamily="34" charset="0"/>
              <a:buChar char="•"/>
            </a:pPr>
            <a:r>
              <a:rPr lang="en-US" sz="1800" dirty="0" smtClean="0">
                <a:solidFill>
                  <a:srgbClr val="000000"/>
                </a:solidFill>
                <a:latin typeface="Segoe UI"/>
              </a:rPr>
              <a:t> In another study, the rate and duration of hospital admission for DKA during Ramadan and the following month (</a:t>
            </a:r>
            <a:r>
              <a:rPr lang="en-US" sz="1800" dirty="0" err="1" smtClean="0">
                <a:solidFill>
                  <a:srgbClr val="000000"/>
                </a:solidFill>
                <a:latin typeface="Segoe UI"/>
              </a:rPr>
              <a:t>Shawal</a:t>
            </a:r>
            <a:r>
              <a:rPr lang="en-US" sz="1800" dirty="0" smtClean="0">
                <a:solidFill>
                  <a:srgbClr val="000000"/>
                </a:solidFill>
                <a:latin typeface="Segoe UI"/>
              </a:rPr>
              <a:t>) were </a:t>
            </a:r>
            <a:r>
              <a:rPr lang="en-US" sz="1800" dirty="0" smtClean="0">
                <a:solidFill>
                  <a:srgbClr val="FF0000"/>
                </a:solidFill>
                <a:latin typeface="Segoe UI"/>
              </a:rPr>
              <a:t>higher</a:t>
            </a:r>
            <a:r>
              <a:rPr lang="en-US" sz="1800" dirty="0" smtClean="0">
                <a:solidFill>
                  <a:srgbClr val="000000"/>
                </a:solidFill>
                <a:latin typeface="Segoe UI"/>
              </a:rPr>
              <a:t> than the average monthly rate over the preceding six months. Many of those with DKA during Ramadan had experienced DKA in the </a:t>
            </a:r>
            <a:r>
              <a:rPr lang="en-US" sz="1800" dirty="0" smtClean="0">
                <a:solidFill>
                  <a:srgbClr val="FF0000"/>
                </a:solidFill>
                <a:latin typeface="Segoe UI"/>
              </a:rPr>
              <a:t>previous few months .</a:t>
            </a:r>
          </a:p>
          <a:p>
            <a:pPr algn="just">
              <a:buFont typeface="Arial" pitchFamily="34" charset="0"/>
              <a:buChar char="•"/>
            </a:pPr>
            <a:endParaRPr lang="en-US" sz="1800" dirty="0" smtClean="0">
              <a:solidFill>
                <a:srgbClr val="FF0000"/>
              </a:solidFill>
              <a:latin typeface="Segoe UI"/>
            </a:endParaRPr>
          </a:p>
          <a:p>
            <a:pPr algn="just">
              <a:buFont typeface="Arial" pitchFamily="34" charset="0"/>
              <a:buChar char="•"/>
            </a:pPr>
            <a:r>
              <a:rPr lang="en-US" sz="1800" dirty="0" smtClean="0">
                <a:solidFill>
                  <a:srgbClr val="000000"/>
                </a:solidFill>
                <a:latin typeface="Segoe UI"/>
              </a:rPr>
              <a:t>Taking all these risks into account, it is easy to see why religious regulations, as well as medical recommendations,  allow exemption from fasting for some people with diabetes </a:t>
            </a:r>
            <a:r>
              <a:rPr lang="en-US" sz="1800" dirty="0" smtClean="0">
                <a:solidFill>
                  <a:srgbClr val="0080AD"/>
                </a:solidFill>
                <a:latin typeface="Segoe UI"/>
              </a:rPr>
              <a:t>.</a:t>
            </a:r>
          </a:p>
          <a:p>
            <a:pPr algn="just">
              <a:buFont typeface="Arial" pitchFamily="34" charset="0"/>
              <a:buChar char="•"/>
            </a:pPr>
            <a:endParaRPr lang="en-US" sz="1800" dirty="0" smtClean="0">
              <a:solidFill>
                <a:srgbClr val="FF0000"/>
              </a:solidFill>
              <a:latin typeface="Segoe U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5750"/>
            <a:ext cx="8229600" cy="4247317"/>
          </a:xfrm>
          <a:prstGeom prst="rect">
            <a:avLst/>
          </a:prstGeom>
        </p:spPr>
        <p:txBody>
          <a:bodyPr wrap="square">
            <a:spAutoFit/>
          </a:bodyPr>
          <a:lstStyle/>
          <a:p>
            <a:pPr algn="just">
              <a:buFont typeface="Arial" pitchFamily="34" charset="0"/>
              <a:buChar char="•"/>
              <a:tabLst>
                <a:tab pos="123429" algn="l"/>
              </a:tabLst>
              <a:defRPr/>
            </a:pPr>
            <a:r>
              <a:rPr lang="en-US" sz="1800" dirty="0" smtClean="0">
                <a:solidFill>
                  <a:srgbClr val="000000"/>
                </a:solidFill>
                <a:latin typeface="Segoe UI"/>
              </a:rPr>
              <a:t>However, for many such individuals, fasting is a deeply spiritual experience and they will insist on taking part, perhaps unaware of the risks they are taking.</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HCPs caring for these patients must be conscious of the potential dangers and should quantify and stratify the risks for every patient individually in order to provide the best possible care.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Safety of fasting is paramount and various elements should be considered when quantifying the risk for such patients, such as </a:t>
            </a:r>
            <a:r>
              <a:rPr lang="en-US" sz="1800" dirty="0" smtClean="0">
                <a:solidFill>
                  <a:srgbClr val="FF0000"/>
                </a:solidFill>
                <a:latin typeface="Segoe UI"/>
              </a:rPr>
              <a:t>type of diabetes, type of medication</a:t>
            </a:r>
            <a:r>
              <a:rPr lang="en-US" sz="1800" dirty="0" smtClean="0">
                <a:solidFill>
                  <a:srgbClr val="000000"/>
                </a:solidFill>
                <a:latin typeface="Segoe UI"/>
              </a:rPr>
              <a:t>, presence of </a:t>
            </a:r>
            <a:r>
              <a:rPr lang="en-US" sz="1800" dirty="0" err="1" smtClean="0">
                <a:solidFill>
                  <a:srgbClr val="FF0000"/>
                </a:solidFill>
                <a:latin typeface="Segoe UI"/>
              </a:rPr>
              <a:t>comorbidities</a:t>
            </a:r>
            <a:r>
              <a:rPr lang="en-US" sz="1800" dirty="0" smtClean="0">
                <a:solidFill>
                  <a:srgbClr val="000000"/>
                </a:solidFill>
                <a:latin typeface="Segoe UI"/>
              </a:rPr>
              <a:t> and </a:t>
            </a:r>
            <a:r>
              <a:rPr lang="en-US" sz="1800" dirty="0" smtClean="0">
                <a:solidFill>
                  <a:srgbClr val="FF0000"/>
                </a:solidFill>
                <a:latin typeface="Segoe UI"/>
              </a:rPr>
              <a:t>personal circumstances </a:t>
            </a:r>
            <a:r>
              <a:rPr lang="en-US" sz="1800" dirty="0" smtClean="0">
                <a:solidFill>
                  <a:srgbClr val="0080AD"/>
                </a:solidFill>
                <a:latin typeface="Segoe UI"/>
              </a:rPr>
              <a:t>.</a:t>
            </a:r>
          </a:p>
          <a:p>
            <a:pPr algn="just">
              <a:buFont typeface="Arial" pitchFamily="34" charset="0"/>
              <a:buChar char="•"/>
              <a:tabLst>
                <a:tab pos="123429" algn="l"/>
              </a:tabLst>
              <a:defRPr/>
            </a:pPr>
            <a:endParaRPr lang="en-US" sz="1800" dirty="0" smtClean="0">
              <a:solidFill>
                <a:srgbClr val="0080AD"/>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The  2005  American  Diabetes  Association  (ADA)  recommendations  for  management of  diabetes  during  Ramadan, and  its 2010 update,  </a:t>
            </a:r>
            <a:r>
              <a:rPr lang="en-US" sz="1800" dirty="0" err="1" smtClean="0">
                <a:solidFill>
                  <a:srgbClr val="000000"/>
                </a:solidFill>
                <a:latin typeface="Segoe UI"/>
              </a:rPr>
              <a:t>categorised</a:t>
            </a:r>
            <a:r>
              <a:rPr lang="en-US" sz="1800" dirty="0" smtClean="0">
                <a:solidFill>
                  <a:srgbClr val="000000"/>
                </a:solidFill>
                <a:latin typeface="Segoe UI"/>
              </a:rPr>
              <a:t> people with diabetes into </a:t>
            </a:r>
            <a:r>
              <a:rPr lang="en-US" sz="1800" dirty="0" smtClean="0">
                <a:solidFill>
                  <a:srgbClr val="FF0000"/>
                </a:solidFill>
                <a:latin typeface="Segoe UI"/>
              </a:rPr>
              <a:t>four risk groups </a:t>
            </a:r>
            <a:r>
              <a:rPr lang="en-US" sz="1800" dirty="0" smtClean="0">
                <a:solidFill>
                  <a:srgbClr val="000000"/>
                </a:solidFill>
                <a:latin typeface="Segoe UI"/>
              </a:rPr>
              <a:t>(very high risk, high risk, moderate risk and low risk)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47847"/>
            <a:ext cx="8382000" cy="4431983"/>
          </a:xfrm>
          <a:prstGeom prst="rect">
            <a:avLst/>
          </a:prstGeom>
          <a:noFill/>
        </p:spPr>
        <p:txBody>
          <a:bodyPr vert="horz" wrap="square" lIns="0" tIns="0" rIns="0" bIns="0" rtlCol="0">
            <a:spAutoFit/>
          </a:bodyPr>
          <a:lstStyle/>
          <a:p>
            <a:pPr algn="just">
              <a:buFont typeface="Arial" pitchFamily="34" charset="0"/>
              <a:buChar char="•"/>
              <a:tabLst>
                <a:tab pos="123429" algn="l"/>
              </a:tabLst>
              <a:defRPr/>
            </a:pPr>
            <a:r>
              <a:rPr lang="en-US" sz="1800" dirty="0" smtClean="0">
                <a:solidFill>
                  <a:srgbClr val="000000"/>
                </a:solidFill>
                <a:latin typeface="Segoe UI"/>
              </a:rPr>
              <a:t>	 The CREED study reported that </a:t>
            </a:r>
            <a:r>
              <a:rPr lang="en-US" sz="1800" dirty="0" smtClean="0">
                <a:solidFill>
                  <a:srgbClr val="FF0000"/>
                </a:solidFill>
                <a:latin typeface="Segoe UI"/>
              </a:rPr>
              <a:t>62.6% </a:t>
            </a:r>
            <a:r>
              <a:rPr lang="en-US" sz="1800" dirty="0" smtClean="0">
                <a:solidFill>
                  <a:srgbClr val="000000"/>
                </a:solidFill>
                <a:latin typeface="Segoe UI"/>
              </a:rPr>
              <a:t>of physicians referred to guidelines for the management of fasting and, of these, the majority were using the ADA recommendations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Surprisingly, the numbers of days fasted by the highest   and   the   lowest   risk   groups   only   varied   by   </a:t>
            </a:r>
            <a:r>
              <a:rPr lang="en-US" sz="1800" dirty="0" smtClean="0">
                <a:solidFill>
                  <a:srgbClr val="FF0000"/>
                </a:solidFill>
                <a:latin typeface="Segoe UI"/>
              </a:rPr>
              <a:t>3 days</a:t>
            </a:r>
            <a:r>
              <a:rPr lang="en-US" sz="1800" dirty="0" smtClean="0">
                <a:solidFill>
                  <a:srgbClr val="000000"/>
                </a:solidFill>
                <a:latin typeface="Segoe UI"/>
              </a:rPr>
              <a:t>, indicating that either these risk categories are not </a:t>
            </a:r>
            <a:r>
              <a:rPr lang="en-US" sz="1800" dirty="0" err="1" smtClean="0">
                <a:solidFill>
                  <a:srgbClr val="000000"/>
                </a:solidFill>
                <a:latin typeface="Segoe UI"/>
              </a:rPr>
              <a:t>efﬁciently</a:t>
            </a:r>
            <a:r>
              <a:rPr lang="en-US" sz="1800" dirty="0" smtClean="0">
                <a:solidFill>
                  <a:srgbClr val="000000"/>
                </a:solidFill>
                <a:latin typeface="Segoe UI"/>
              </a:rPr>
              <a:t> applied by HCPs or people with diabetes.</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The IDF-DAR Practical Guidelines propose </a:t>
            </a:r>
            <a:r>
              <a:rPr lang="en-US" sz="1800" dirty="0" smtClean="0">
                <a:solidFill>
                  <a:srgbClr val="FF0000"/>
                </a:solidFill>
                <a:latin typeface="Segoe UI"/>
              </a:rPr>
              <a:t>three categories of risk</a:t>
            </a:r>
            <a:r>
              <a:rPr lang="en-US" sz="1800" dirty="0" smtClean="0">
                <a:solidFill>
                  <a:srgbClr val="000000"/>
                </a:solidFill>
                <a:latin typeface="Segoe UI"/>
              </a:rPr>
              <a:t>,  based on  the  most  recent  available  information  from science and clinical practice during Ramadan fasting (</a:t>
            </a:r>
            <a:r>
              <a:rPr lang="en-US" sz="1800" dirty="0" smtClean="0">
                <a:solidFill>
                  <a:srgbClr val="0080AD"/>
                </a:solidFill>
                <a:latin typeface="Segoe UI"/>
              </a:rPr>
              <a:t>Table 1</a:t>
            </a:r>
            <a:r>
              <a:rPr lang="en-US" sz="1800" dirty="0" smtClean="0">
                <a:solidFill>
                  <a:srgbClr val="000000"/>
                </a:solidFill>
                <a:latin typeface="Segoe UI"/>
              </a:rPr>
              <a:t>).</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Importantly, these recommendations have been approved by the </a:t>
            </a:r>
            <a:r>
              <a:rPr lang="en-US" sz="1800" dirty="0" err="1" smtClean="0">
                <a:solidFill>
                  <a:srgbClr val="000000"/>
                </a:solidFill>
                <a:latin typeface="Segoe UI"/>
              </a:rPr>
              <a:t>Mofty</a:t>
            </a:r>
            <a:r>
              <a:rPr lang="en-US" sz="1800" dirty="0" smtClean="0">
                <a:solidFill>
                  <a:srgbClr val="000000"/>
                </a:solidFill>
                <a:latin typeface="Segoe UI"/>
              </a:rPr>
              <a:t> of Egypt, the highest religious regulatory authority in Egypt.</a:t>
            </a:r>
          </a:p>
          <a:p>
            <a:pPr algn="just">
              <a:buFont typeface="Arial" pitchFamily="34" charset="0"/>
              <a:buChar char="•"/>
              <a:tabLst>
                <a:tab pos="123429" algn="l"/>
              </a:tabLst>
              <a:defRPr/>
            </a:pPr>
            <a:r>
              <a:rPr lang="en-US" sz="1800" dirty="0" smtClean="0">
                <a:solidFill>
                  <a:srgbClr val="000000"/>
                </a:solidFill>
                <a:latin typeface="Segoe UI"/>
              </a:rPr>
              <a:t> Religious opinion on fasting for each of the three categories is included in the   risk   </a:t>
            </a:r>
            <a:r>
              <a:rPr lang="en-US" sz="1800" dirty="0" err="1" smtClean="0">
                <a:solidFill>
                  <a:srgbClr val="000000"/>
                </a:solidFill>
                <a:latin typeface="Segoe UI"/>
              </a:rPr>
              <a:t>stratiﬁcation</a:t>
            </a:r>
            <a:r>
              <a:rPr lang="en-US" sz="1800" dirty="0" smtClean="0">
                <a:solidFill>
                  <a:srgbClr val="000000"/>
                </a:solidFill>
                <a:latin typeface="Segoe UI"/>
              </a:rPr>
              <a:t>   table   (</a:t>
            </a:r>
            <a:r>
              <a:rPr lang="en-US" sz="1800" dirty="0" smtClean="0">
                <a:solidFill>
                  <a:srgbClr val="0080AD"/>
                </a:solidFill>
                <a:latin typeface="Segoe UI"/>
              </a:rPr>
              <a:t>Table   1</a:t>
            </a:r>
            <a:r>
              <a:rPr lang="en-US" sz="1800" dirty="0" smtClean="0">
                <a:solidFill>
                  <a:srgbClr val="000000"/>
                </a:solidFill>
                <a:latin typeface="Segoe UI"/>
              </a:rPr>
              <a:t>).</a:t>
            </a:r>
            <a:endParaRPr lang="en-US" sz="1800" dirty="0">
              <a:solidFill>
                <a:srgbClr val="000000"/>
              </a:solidFill>
              <a:latin typeface="Segoe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9550"/>
            <a:ext cx="8305800" cy="4247317"/>
          </a:xfrm>
          <a:prstGeom prst="rect">
            <a:avLst/>
          </a:prstGeom>
        </p:spPr>
        <p:txBody>
          <a:bodyPr wrap="square">
            <a:spAutoFit/>
          </a:bodyPr>
          <a:lstStyle/>
          <a:p>
            <a:pPr algn="just">
              <a:tabLst>
                <a:tab pos="123429" algn="l"/>
              </a:tabLst>
              <a:defRPr/>
            </a:pPr>
            <a:r>
              <a:rPr lang="en-US" sz="1800" dirty="0" smtClean="0">
                <a:solidFill>
                  <a:srgbClr val="000000"/>
                </a:solidFill>
                <a:latin typeface="Segoe UI"/>
              </a:rPr>
              <a:t>  </a:t>
            </a:r>
          </a:p>
          <a:p>
            <a:pPr algn="just">
              <a:buFont typeface="Arial" pitchFamily="34" charset="0"/>
              <a:buChar char="•"/>
              <a:tabLst>
                <a:tab pos="123429" algn="l"/>
              </a:tabLst>
              <a:defRPr/>
            </a:pPr>
            <a:r>
              <a:rPr lang="en-US" sz="1800" dirty="0" smtClean="0">
                <a:solidFill>
                  <a:srgbClr val="000000"/>
                </a:solidFill>
                <a:latin typeface="Segoe UI"/>
              </a:rPr>
              <a:t> All   patients   are instructed  to  follow  medical  advice  and  should  not  fast  if the probability of harm is high. It should be noted that this opinion may not </a:t>
            </a:r>
            <a:r>
              <a:rPr lang="en-US" sz="1800" dirty="0" err="1" smtClean="0">
                <a:solidFill>
                  <a:srgbClr val="000000"/>
                </a:solidFill>
                <a:latin typeface="Segoe UI"/>
              </a:rPr>
              <a:t>reﬂect</a:t>
            </a:r>
            <a:r>
              <a:rPr lang="en-US" sz="1800" dirty="0" smtClean="0">
                <a:solidFill>
                  <a:srgbClr val="000000"/>
                </a:solidFill>
                <a:latin typeface="Segoe UI"/>
              </a:rPr>
              <a:t> the religious rulings in all countries, therefore further regional discussions are needed. </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Patients who are in the two highest categories of IDF-DAR risk should not fast; however, as previously mentioned, many of these patients will choose to do so.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These patients need to be</a:t>
            </a:r>
            <a:r>
              <a:rPr lang="en-US" sz="1800" dirty="0" smtClean="0">
                <a:solidFill>
                  <a:srgbClr val="FF0000"/>
                </a:solidFill>
                <a:latin typeface="Segoe UI"/>
              </a:rPr>
              <a:t> aware </a:t>
            </a:r>
            <a:r>
              <a:rPr lang="en-US" sz="1800" dirty="0" smtClean="0">
                <a:solidFill>
                  <a:srgbClr val="000000"/>
                </a:solidFill>
                <a:latin typeface="Segoe UI"/>
              </a:rPr>
              <a:t>of the risks associated with fasting, and of techniques to decrease this risk.</a:t>
            </a:r>
          </a:p>
          <a:p>
            <a:pPr algn="just">
              <a:buFont typeface="Arial" pitchFamily="34" charset="0"/>
              <a:buChar char="•"/>
              <a:tabLst>
                <a:tab pos="123429" algn="l"/>
              </a:tabLst>
              <a:defRPr/>
            </a:pPr>
            <a:r>
              <a:rPr lang="en-US" sz="1800" dirty="0" smtClean="0">
                <a:solidFill>
                  <a:srgbClr val="000000"/>
                </a:solidFill>
                <a:latin typeface="Segoe UI"/>
              </a:rPr>
              <a:t> Those patients </a:t>
            </a:r>
            <a:r>
              <a:rPr lang="en-US" sz="1800" dirty="0" err="1" smtClean="0">
                <a:solidFill>
                  <a:srgbClr val="000000"/>
                </a:solidFill>
                <a:latin typeface="Segoe UI"/>
              </a:rPr>
              <a:t>stratiﬁed</a:t>
            </a:r>
            <a:r>
              <a:rPr lang="en-US" sz="1800" dirty="0" smtClean="0">
                <a:solidFill>
                  <a:srgbClr val="000000"/>
                </a:solidFill>
                <a:latin typeface="Segoe UI"/>
              </a:rPr>
              <a:t> to the moderate/low risk category may be able to fast if both HCP and patient agree, but appropriate advice and support must be provided to ensure safety.</a:t>
            </a:r>
          </a:p>
          <a:p>
            <a:pPr algn="just">
              <a:tabLst>
                <a:tab pos="123429" algn="l"/>
              </a:tabLst>
              <a:defRPr/>
            </a:pP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2384" t="13870" r="13313" b="10836"/>
          <a:stretch>
            <a:fillRect/>
          </a:stretch>
        </p:blipFill>
        <p:spPr bwMode="auto">
          <a:xfrm>
            <a:off x="304800" y="0"/>
            <a:ext cx="8121316"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077200" cy="4708981"/>
          </a:xfrm>
          <a:prstGeom prst="rect">
            <a:avLst/>
          </a:prstGeom>
          <a:noFill/>
        </p:spPr>
        <p:txBody>
          <a:bodyPr vert="horz" wrap="square" lIns="0" tIns="0" rIns="0" bIns="0" rtlCol="0">
            <a:spAutoFit/>
          </a:bodyPr>
          <a:lstStyle/>
          <a:p>
            <a:pPr algn="just"/>
            <a:r>
              <a:rPr lang="en-US" sz="1800" b="1" dirty="0" smtClean="0">
                <a:solidFill>
                  <a:srgbClr val="000000"/>
                </a:solidFill>
                <a:latin typeface="Segoe UI"/>
              </a:rPr>
              <a:t>5. Pre-Ramadan education</a:t>
            </a:r>
          </a:p>
          <a:p>
            <a:pPr algn="just">
              <a:buFont typeface="Arial" pitchFamily="34" charset="0"/>
              <a:buChar char="•"/>
            </a:pPr>
            <a:endParaRPr lang="en-US" sz="1800" b="1"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Ramadan-focused   diabetes  </a:t>
            </a:r>
            <a:r>
              <a:rPr lang="en-US" sz="1800" dirty="0" smtClean="0">
                <a:solidFill>
                  <a:srgbClr val="FF0000"/>
                </a:solidFill>
                <a:latin typeface="Segoe UI"/>
              </a:rPr>
              <a:t> education   </a:t>
            </a:r>
            <a:r>
              <a:rPr lang="en-US" sz="1800" dirty="0" smtClean="0">
                <a:solidFill>
                  <a:srgbClr val="000000"/>
                </a:solidFill>
                <a:latin typeface="Segoe UI"/>
              </a:rPr>
              <a:t>is   </a:t>
            </a:r>
            <a:r>
              <a:rPr lang="en-US" sz="1800" dirty="0" err="1" smtClean="0">
                <a:solidFill>
                  <a:srgbClr val="000000"/>
                </a:solidFill>
                <a:latin typeface="Segoe UI"/>
              </a:rPr>
              <a:t>centred</a:t>
            </a:r>
            <a:r>
              <a:rPr lang="en-US" sz="1800" dirty="0" smtClean="0">
                <a:solidFill>
                  <a:srgbClr val="000000"/>
                </a:solidFill>
                <a:latin typeface="Segoe UI"/>
              </a:rPr>
              <a:t>   around empowering patients with the knowledge to make informed decisions  regarding  how  to  manage  their condition  during Ramadan.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The key components are </a:t>
            </a:r>
            <a:r>
              <a:rPr lang="en-US" sz="1800" dirty="0" smtClean="0">
                <a:solidFill>
                  <a:srgbClr val="FF0000"/>
                </a:solidFill>
                <a:latin typeface="Segoe UI"/>
              </a:rPr>
              <a:t>risk </a:t>
            </a:r>
            <a:r>
              <a:rPr lang="en-US" sz="1800" dirty="0" err="1" smtClean="0">
                <a:solidFill>
                  <a:srgbClr val="FF0000"/>
                </a:solidFill>
                <a:latin typeface="Segoe UI"/>
              </a:rPr>
              <a:t>quantiﬁcation</a:t>
            </a:r>
            <a:r>
              <a:rPr lang="en-US" sz="1800" dirty="0" smtClean="0">
                <a:solidFill>
                  <a:srgbClr val="000000"/>
                </a:solidFill>
                <a:latin typeface="Segoe UI"/>
              </a:rPr>
              <a:t>, </a:t>
            </a:r>
            <a:r>
              <a:rPr lang="en-US" sz="1800" dirty="0" smtClean="0">
                <a:solidFill>
                  <a:srgbClr val="FF0000"/>
                </a:solidFill>
                <a:latin typeface="Segoe UI"/>
              </a:rPr>
              <a:t>blood glucose monitoring, nutritional advice, exercise advice</a:t>
            </a:r>
            <a:r>
              <a:rPr lang="en-US" sz="1800" dirty="0" smtClean="0">
                <a:solidFill>
                  <a:srgbClr val="000000"/>
                </a:solidFill>
                <a:latin typeface="Segoe UI"/>
              </a:rPr>
              <a:t>, </a:t>
            </a:r>
            <a:r>
              <a:rPr lang="en-US" sz="1800" dirty="0" smtClean="0">
                <a:solidFill>
                  <a:srgbClr val="FF0000"/>
                </a:solidFill>
                <a:latin typeface="Segoe UI"/>
              </a:rPr>
              <a:t>medication adjustments </a:t>
            </a:r>
            <a:r>
              <a:rPr lang="en-US" sz="1800" dirty="0" smtClean="0">
                <a:solidFill>
                  <a:srgbClr val="000000"/>
                </a:solidFill>
                <a:latin typeface="Segoe UI"/>
              </a:rPr>
              <a:t>and </a:t>
            </a:r>
            <a:r>
              <a:rPr lang="en-US" sz="1800" dirty="0" smtClean="0">
                <a:solidFill>
                  <a:srgbClr val="FF0000"/>
                </a:solidFill>
                <a:latin typeface="Segoe UI"/>
              </a:rPr>
              <a:t>knowing when to break </a:t>
            </a:r>
            <a:r>
              <a:rPr lang="en-US" sz="1800" dirty="0" smtClean="0">
                <a:solidFill>
                  <a:srgbClr val="000000"/>
                </a:solidFill>
                <a:latin typeface="Segoe UI"/>
              </a:rPr>
              <a:t>the fast to </a:t>
            </a:r>
            <a:r>
              <a:rPr lang="en-US" sz="1800" dirty="0" err="1" smtClean="0">
                <a:solidFill>
                  <a:srgbClr val="000000"/>
                </a:solidFill>
                <a:latin typeface="Segoe UI"/>
              </a:rPr>
              <a:t>minimise</a:t>
            </a:r>
            <a:r>
              <a:rPr lang="en-US" sz="1800" dirty="0" smtClean="0">
                <a:solidFill>
                  <a:srgbClr val="000000"/>
                </a:solidFill>
                <a:latin typeface="Segoe UI"/>
              </a:rPr>
              <a:t>  acute  complications.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The Ramadan Education and Awareness in Diabetes (READ) study demonstrated a </a:t>
            </a:r>
            <a:r>
              <a:rPr lang="en-US" sz="1800" dirty="0" err="1" smtClean="0">
                <a:solidFill>
                  <a:srgbClr val="000000"/>
                </a:solidFill>
                <a:latin typeface="Segoe UI"/>
              </a:rPr>
              <a:t>signiﬁcant</a:t>
            </a:r>
            <a:r>
              <a:rPr lang="en-US" sz="1800" dirty="0" smtClean="0">
                <a:solidFill>
                  <a:srgbClr val="000000"/>
                </a:solidFill>
                <a:latin typeface="Segoe UI"/>
              </a:rPr>
              <a:t> decrease in the number of </a:t>
            </a:r>
            <a:r>
              <a:rPr lang="en-US" sz="1800" dirty="0" err="1" smtClean="0">
                <a:solidFill>
                  <a:srgbClr val="000000"/>
                </a:solidFill>
                <a:latin typeface="Segoe UI"/>
              </a:rPr>
              <a:t>hypoglycaemic</a:t>
            </a:r>
            <a:r>
              <a:rPr lang="en-US" sz="1800" dirty="0" smtClean="0">
                <a:solidFill>
                  <a:srgbClr val="000000"/>
                </a:solidFill>
                <a:latin typeface="Segoe UI"/>
              </a:rPr>
              <a:t> events in a group of patients with T2DM that received diabetes education (</a:t>
            </a:r>
            <a:r>
              <a:rPr lang="en-US" sz="1800" dirty="0" smtClean="0">
                <a:solidFill>
                  <a:srgbClr val="FF0000"/>
                </a:solidFill>
                <a:latin typeface="Segoe UI"/>
              </a:rPr>
              <a:t>from nine events pre-Ramadan to just </a:t>
            </a:r>
            <a:r>
              <a:rPr lang="en-US" sz="1800" dirty="0" err="1" smtClean="0">
                <a:solidFill>
                  <a:srgbClr val="FF0000"/>
                </a:solidFill>
                <a:latin typeface="Segoe UI"/>
              </a:rPr>
              <a:t>ﬁve</a:t>
            </a:r>
            <a:r>
              <a:rPr lang="en-US" sz="1800" dirty="0" smtClean="0">
                <a:solidFill>
                  <a:srgbClr val="FF0000"/>
                </a:solidFill>
                <a:latin typeface="Segoe UI"/>
              </a:rPr>
              <a:t> during Ramadan</a:t>
            </a:r>
            <a:r>
              <a:rPr lang="en-US" sz="1800" dirty="0" smtClean="0">
                <a:solidFill>
                  <a:srgbClr val="000000"/>
                </a:solidFill>
                <a:latin typeface="Segoe UI"/>
              </a:rPr>
              <a:t>) compared with an increase (</a:t>
            </a:r>
            <a:r>
              <a:rPr lang="en-US" sz="1800" dirty="0" smtClean="0">
                <a:solidFill>
                  <a:srgbClr val="FF0000"/>
                </a:solidFill>
                <a:latin typeface="Segoe UI"/>
              </a:rPr>
              <a:t>from nine to 36 events) </a:t>
            </a:r>
            <a:r>
              <a:rPr lang="en-US" sz="1800" dirty="0" smtClean="0">
                <a:solidFill>
                  <a:srgbClr val="000000"/>
                </a:solidFill>
                <a:latin typeface="Segoe UI"/>
              </a:rPr>
              <a:t>in a control   group   that   did   not   receive   the   educational   advice (p &lt; 0.001) </a:t>
            </a:r>
            <a:r>
              <a:rPr lang="en-US" sz="1800" dirty="0" smtClean="0">
                <a:solidFill>
                  <a:srgbClr val="0080AD"/>
                </a:solidFill>
                <a:latin typeface="Segoe UI"/>
              </a:rPr>
              <a:t>.</a:t>
            </a:r>
          </a:p>
          <a:p>
            <a:pPr algn="just"/>
            <a:r>
              <a:rPr lang="en-US" sz="1800" dirty="0" smtClean="0">
                <a:solidFill>
                  <a:srgbClr val="000000"/>
                </a:solidFill>
                <a:latin typeface="Segoe UI"/>
              </a:rPr>
              <a:t> </a:t>
            </a:r>
            <a:endParaRPr lang="en-US" sz="1800" dirty="0">
              <a:solidFill>
                <a:srgbClr val="000000"/>
              </a:solidFill>
              <a:latin typeface="Segoe U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9550"/>
            <a:ext cx="8305800" cy="4801314"/>
          </a:xfrm>
          <a:prstGeom prst="rect">
            <a:avLst/>
          </a:prstGeom>
        </p:spPr>
        <p:txBody>
          <a:bodyPr wrap="square">
            <a:spAutoFit/>
          </a:bodyPr>
          <a:lstStyle/>
          <a:p>
            <a:pPr algn="just">
              <a:buFont typeface="Arial" pitchFamily="34" charset="0"/>
              <a:buChar char="•"/>
            </a:pPr>
            <a:r>
              <a:rPr lang="en-US" sz="1800" dirty="0" smtClean="0">
                <a:solidFill>
                  <a:srgbClr val="000000"/>
                </a:solidFill>
                <a:latin typeface="Segoe UI"/>
              </a:rPr>
              <a:t>The impact of an educational </a:t>
            </a:r>
            <a:r>
              <a:rPr lang="en-US" sz="1800" dirty="0" err="1" smtClean="0">
                <a:solidFill>
                  <a:srgbClr val="000000"/>
                </a:solidFill>
                <a:latin typeface="Segoe UI"/>
              </a:rPr>
              <a:t>programme</a:t>
            </a:r>
            <a:r>
              <a:rPr lang="en-US" sz="1800" dirty="0" smtClean="0">
                <a:solidFill>
                  <a:srgbClr val="000000"/>
                </a:solidFill>
                <a:latin typeface="Segoe UI"/>
              </a:rPr>
              <a:t> on the  occurrence  of  diabetes  complications  during  Ramadan was also assessed in the Ramadan Diabetes </a:t>
            </a:r>
            <a:r>
              <a:rPr lang="en-US" sz="1800" dirty="0" smtClean="0">
                <a:solidFill>
                  <a:srgbClr val="FF0000"/>
                </a:solidFill>
                <a:latin typeface="Segoe UI"/>
              </a:rPr>
              <a:t>Prospective study, </a:t>
            </a:r>
            <a:r>
              <a:rPr lang="en-US" sz="1800" dirty="0" smtClean="0">
                <a:solidFill>
                  <a:srgbClr val="000000"/>
                </a:solidFill>
                <a:latin typeface="Segoe UI"/>
              </a:rPr>
              <a:t>which revealed a downward trend in symptomatic </a:t>
            </a:r>
            <a:r>
              <a:rPr lang="en-US" sz="1800" dirty="0" err="1" smtClean="0">
                <a:solidFill>
                  <a:srgbClr val="000000"/>
                </a:solidFill>
                <a:latin typeface="Segoe UI"/>
              </a:rPr>
              <a:t>hypoglycaemic</a:t>
            </a:r>
            <a:r>
              <a:rPr lang="en-US" sz="1800" dirty="0" smtClean="0">
                <a:solidFill>
                  <a:srgbClr val="000000"/>
                </a:solidFill>
                <a:latin typeface="Segoe UI"/>
              </a:rPr>
              <a:t> episodes from </a:t>
            </a:r>
            <a:r>
              <a:rPr lang="en-US" sz="1800" dirty="0" smtClean="0">
                <a:solidFill>
                  <a:srgbClr val="FF0000"/>
                </a:solidFill>
                <a:latin typeface="Segoe UI"/>
              </a:rPr>
              <a:t>week 1 to week 4</a:t>
            </a:r>
            <a:r>
              <a:rPr lang="en-US" sz="1800" dirty="0" smtClean="0">
                <a:solidFill>
                  <a:srgbClr val="000000"/>
                </a:solidFill>
                <a:latin typeface="Segoe UI"/>
              </a:rPr>
              <a:t>, with only one patient experiencing   a   severe   </a:t>
            </a:r>
            <a:r>
              <a:rPr lang="en-US" sz="1800" dirty="0" err="1" smtClean="0">
                <a:solidFill>
                  <a:srgbClr val="000000"/>
                </a:solidFill>
                <a:latin typeface="Segoe UI"/>
              </a:rPr>
              <a:t>hypoglycaemic</a:t>
            </a:r>
            <a:r>
              <a:rPr lang="en-US" sz="1800" dirty="0" smtClean="0">
                <a:solidFill>
                  <a:srgbClr val="000000"/>
                </a:solidFill>
                <a:latin typeface="Segoe UI"/>
              </a:rPr>
              <a:t>   event   </a:t>
            </a:r>
            <a:r>
              <a:rPr lang="en-US" sz="1800" dirty="0" smtClean="0">
                <a:solidFill>
                  <a:srgbClr val="0080AD"/>
                </a:solidFill>
                <a:latin typeface="Segoe UI"/>
              </a:rPr>
              <a:t>.</a:t>
            </a:r>
          </a:p>
          <a:p>
            <a:pPr algn="just">
              <a:buFont typeface="Arial" pitchFamily="34" charset="0"/>
              <a:buChar char="•"/>
            </a:pPr>
            <a:endParaRPr lang="en-US" sz="1800" dirty="0" smtClean="0">
              <a:solidFill>
                <a:srgbClr val="0080AD"/>
              </a:solidFill>
              <a:latin typeface="Segoe UI"/>
            </a:endParaRPr>
          </a:p>
          <a:p>
            <a:pPr algn="just">
              <a:buFont typeface="Arial" pitchFamily="34" charset="0"/>
              <a:buChar char="•"/>
            </a:pPr>
            <a:r>
              <a:rPr lang="en-US" sz="1800" dirty="0" smtClean="0">
                <a:solidFill>
                  <a:srgbClr val="000000"/>
                </a:solidFill>
                <a:latin typeface="Segoe UI"/>
              </a:rPr>
              <a:t>SMBG should be performed multiple times during the day and, most importantly, whenever symptoms of </a:t>
            </a:r>
            <a:r>
              <a:rPr lang="en-US" sz="1800" dirty="0" err="1" smtClean="0">
                <a:solidFill>
                  <a:srgbClr val="000000"/>
                </a:solidFill>
                <a:latin typeface="Segoe UI"/>
              </a:rPr>
              <a:t>hypoglycaemia</a:t>
            </a:r>
            <a:r>
              <a:rPr lang="en-US" sz="1800" dirty="0" smtClean="0">
                <a:solidFill>
                  <a:srgbClr val="000000"/>
                </a:solidFill>
                <a:latin typeface="Segoe UI"/>
              </a:rPr>
              <a:t> or acute illness occur.</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Patients  should  break  the  fast  if  blood  glucose  is </a:t>
            </a:r>
            <a:r>
              <a:rPr lang="en-US" sz="1800" dirty="0" smtClean="0">
                <a:solidFill>
                  <a:srgbClr val="FF0000"/>
                </a:solidFill>
                <a:latin typeface="Segoe UI"/>
              </a:rPr>
              <a:t>&lt;70 mg/</a:t>
            </a:r>
            <a:r>
              <a:rPr lang="en-US" sz="1800" dirty="0" err="1" smtClean="0">
                <a:solidFill>
                  <a:srgbClr val="FF0000"/>
                </a:solidFill>
                <a:latin typeface="Segoe UI"/>
              </a:rPr>
              <a:t>dL</a:t>
            </a:r>
            <a:r>
              <a:rPr lang="en-US" sz="1800" dirty="0" smtClean="0">
                <a:solidFill>
                  <a:srgbClr val="FF0000"/>
                </a:solidFill>
                <a:latin typeface="Segoe UI"/>
              </a:rPr>
              <a:t>  </a:t>
            </a:r>
            <a:r>
              <a:rPr lang="en-US" sz="1800" dirty="0" smtClean="0">
                <a:solidFill>
                  <a:srgbClr val="000000"/>
                </a:solidFill>
                <a:latin typeface="Segoe UI"/>
              </a:rPr>
              <a:t>(3.9 </a:t>
            </a:r>
            <a:r>
              <a:rPr lang="en-US" sz="1800" dirty="0" err="1" smtClean="0">
                <a:solidFill>
                  <a:srgbClr val="000000"/>
                </a:solidFill>
                <a:latin typeface="Segoe UI"/>
              </a:rPr>
              <a:t>mmol</a:t>
            </a:r>
            <a:r>
              <a:rPr lang="en-US" sz="1800" dirty="0" smtClean="0">
                <a:solidFill>
                  <a:srgbClr val="000000"/>
                </a:solidFill>
                <a:latin typeface="Segoe UI"/>
              </a:rPr>
              <a:t>/L)  or  </a:t>
            </a:r>
            <a:r>
              <a:rPr lang="en-US" sz="1800" dirty="0" smtClean="0">
                <a:solidFill>
                  <a:srgbClr val="FF0000"/>
                </a:solidFill>
                <a:latin typeface="Segoe UI"/>
              </a:rPr>
              <a:t>&gt;300 mg/</a:t>
            </a:r>
            <a:r>
              <a:rPr lang="en-US" sz="1800" dirty="0" err="1" smtClean="0">
                <a:solidFill>
                  <a:srgbClr val="FF0000"/>
                </a:solidFill>
                <a:latin typeface="Segoe UI"/>
              </a:rPr>
              <a:t>dL</a:t>
            </a:r>
            <a:r>
              <a:rPr lang="en-US" sz="1800" dirty="0" smtClean="0">
                <a:solidFill>
                  <a:srgbClr val="FF0000"/>
                </a:solidFill>
                <a:latin typeface="Segoe UI"/>
              </a:rPr>
              <a:t>  </a:t>
            </a:r>
            <a:r>
              <a:rPr lang="en-US" sz="1800" dirty="0" smtClean="0">
                <a:solidFill>
                  <a:srgbClr val="000000"/>
                </a:solidFill>
                <a:latin typeface="Segoe UI"/>
              </a:rPr>
              <a:t>(16.7 </a:t>
            </a:r>
            <a:r>
              <a:rPr lang="en-US" sz="1800" dirty="0" err="1" smtClean="0">
                <a:solidFill>
                  <a:srgbClr val="000000"/>
                </a:solidFill>
                <a:latin typeface="Segoe UI"/>
              </a:rPr>
              <a:t>mmol</a:t>
            </a:r>
            <a:r>
              <a:rPr lang="en-US" sz="1800" dirty="0" smtClean="0">
                <a:solidFill>
                  <a:srgbClr val="000000"/>
                </a:solidFill>
                <a:latin typeface="Segoe UI"/>
              </a:rPr>
              <a:t>/L)  and should not fast if they feel unwell </a:t>
            </a:r>
            <a:r>
              <a:rPr lang="en-US" sz="1800" dirty="0" smtClean="0">
                <a:solidFill>
                  <a:srgbClr val="0080AD"/>
                </a:solidFill>
                <a:latin typeface="Segoe UI"/>
              </a:rPr>
              <a:t>.</a:t>
            </a:r>
          </a:p>
          <a:p>
            <a:pPr algn="just">
              <a:buFont typeface="Arial" pitchFamily="34" charset="0"/>
              <a:buChar char="•"/>
            </a:pPr>
            <a:r>
              <a:rPr lang="en-US" sz="1800" dirty="0" smtClean="0">
                <a:solidFill>
                  <a:srgbClr val="000000"/>
                </a:solidFill>
                <a:latin typeface="Segoe UI"/>
              </a:rPr>
              <a:t> Low risk patients also need to perform SMBG at the following times: pre-</a:t>
            </a:r>
            <a:r>
              <a:rPr lang="en-US" sz="1800" dirty="0" err="1" smtClean="0">
                <a:solidFill>
                  <a:srgbClr val="000000"/>
                </a:solidFill>
                <a:latin typeface="Segoe UI"/>
              </a:rPr>
              <a:t>suhoor</a:t>
            </a:r>
            <a:r>
              <a:rPr lang="en-US" sz="1800" dirty="0" smtClean="0">
                <a:solidFill>
                  <a:srgbClr val="000000"/>
                </a:solidFill>
                <a:latin typeface="Segoe UI"/>
              </a:rPr>
              <a:t>, midday, pre-</a:t>
            </a:r>
            <a:r>
              <a:rPr lang="en-US" sz="1800" dirty="0" err="1" smtClean="0">
                <a:solidFill>
                  <a:srgbClr val="000000"/>
                </a:solidFill>
                <a:latin typeface="Segoe UI"/>
              </a:rPr>
              <a:t>iftar</a:t>
            </a:r>
            <a:r>
              <a:rPr lang="en-US" sz="1800" dirty="0" smtClean="0">
                <a:solidFill>
                  <a:srgbClr val="000000"/>
                </a:solidFill>
                <a:latin typeface="Segoe UI"/>
              </a:rPr>
              <a:t> and whenever symptoms of </a:t>
            </a:r>
            <a:r>
              <a:rPr lang="en-US" sz="1800" dirty="0" err="1" smtClean="0">
                <a:solidFill>
                  <a:srgbClr val="000000"/>
                </a:solidFill>
                <a:latin typeface="Segoe UI"/>
              </a:rPr>
              <a:t>hypoglycaemia</a:t>
            </a:r>
            <a:r>
              <a:rPr lang="en-US" sz="1800" dirty="0" smtClean="0">
                <a:solidFill>
                  <a:srgbClr val="000000"/>
                </a:solidFill>
                <a:latin typeface="Segoe UI"/>
              </a:rPr>
              <a:t> or acute illness occur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Dietary recommendations  should   be   </a:t>
            </a:r>
            <a:r>
              <a:rPr lang="en-US" sz="1800" dirty="0" err="1" smtClean="0">
                <a:solidFill>
                  <a:srgbClr val="000000"/>
                </a:solidFill>
                <a:latin typeface="Segoe UI"/>
              </a:rPr>
              <a:t>individualised</a:t>
            </a:r>
            <a:r>
              <a:rPr lang="en-US" sz="1800" dirty="0" smtClean="0">
                <a:solidFill>
                  <a:srgbClr val="000000"/>
                </a:solidFill>
                <a:latin typeface="Segoe UI"/>
              </a:rPr>
              <a:t>   and   tailored   to patients’ </a:t>
            </a:r>
            <a:r>
              <a:rPr lang="en-US" sz="1800" dirty="0" smtClean="0">
                <a:solidFill>
                  <a:srgbClr val="FF0000"/>
                </a:solidFill>
                <a:latin typeface="Segoe UI"/>
              </a:rPr>
              <a:t>lifestyle requirements</a:t>
            </a:r>
            <a:r>
              <a:rPr lang="en-US" sz="1800" dirty="0" smtClean="0">
                <a:solidFill>
                  <a:srgbClr val="000000"/>
                </a:solidFill>
                <a:latin typeface="Segoe UI"/>
              </a:rPr>
              <a:t>, </a:t>
            </a:r>
            <a:r>
              <a:rPr lang="en-US" sz="1800" dirty="0" smtClean="0">
                <a:solidFill>
                  <a:srgbClr val="FF0000"/>
                </a:solidFill>
                <a:latin typeface="Segoe UI"/>
              </a:rPr>
              <a:t>age, </a:t>
            </a:r>
            <a:r>
              <a:rPr lang="en-US" sz="1800" dirty="0" err="1" smtClean="0">
                <a:solidFill>
                  <a:srgbClr val="FF0000"/>
                </a:solidFill>
                <a:latin typeface="Segoe UI"/>
              </a:rPr>
              <a:t>comorbidities</a:t>
            </a:r>
            <a:r>
              <a:rPr lang="en-US" sz="1800" dirty="0" smtClean="0">
                <a:solidFill>
                  <a:srgbClr val="000000"/>
                </a:solidFill>
                <a:latin typeface="Segoe UI"/>
              </a:rPr>
              <a:t> and other </a:t>
            </a:r>
            <a:r>
              <a:rPr lang="en-US" sz="1800" dirty="0" smtClean="0">
                <a:solidFill>
                  <a:srgbClr val="FF0000"/>
                </a:solidFill>
                <a:latin typeface="Segoe UI"/>
              </a:rPr>
              <a:t>medical  needs  </a:t>
            </a:r>
            <a:r>
              <a:rPr lang="en-US" sz="1800" dirty="0" smtClean="0">
                <a:solidFill>
                  <a:srgbClr val="0080AD"/>
                </a:solidFill>
                <a:latin typeface="Segoe UI"/>
              </a:rPr>
              <a:t>.</a:t>
            </a:r>
            <a:r>
              <a:rPr lang="en-US" sz="1800" dirty="0" smtClean="0">
                <a:solidFill>
                  <a:srgbClr val="000000"/>
                </a:solidFill>
                <a:latin typeface="Segoe UI"/>
              </a:rPr>
              <a:t> </a:t>
            </a:r>
            <a:endParaRPr lang="en-US" sz="1800" dirty="0">
              <a:solidFill>
                <a:srgbClr val="000000"/>
              </a:solidFill>
              <a:latin typeface="Segoe U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s_FDB2.tmp"/>
          <p:cNvPicPr>
            <a:picLocks/>
          </p:cNvPicPr>
          <p:nvPr/>
        </p:nvPicPr>
        <p:blipFill>
          <a:blip r:embed="rId2"/>
          <a:stretch>
            <a:fillRect/>
          </a:stretch>
        </p:blipFill>
        <p:spPr>
          <a:xfrm>
            <a:off x="1295400" y="209550"/>
            <a:ext cx="6248400" cy="4267200"/>
          </a:xfrm>
          <a:prstGeom prst="rect">
            <a:avLst/>
          </a:prstGeom>
        </p:spPr>
      </p:pic>
      <p:sp>
        <p:nvSpPr>
          <p:cNvPr id="11" name="TextBox 10"/>
          <p:cNvSpPr txBox="1"/>
          <p:nvPr/>
        </p:nvSpPr>
        <p:spPr>
          <a:xfrm>
            <a:off x="2133600" y="4857750"/>
            <a:ext cx="4855496" cy="96373"/>
          </a:xfrm>
          <a:prstGeom prst="rect">
            <a:avLst/>
          </a:prstGeom>
          <a:noFill/>
        </p:spPr>
        <p:txBody>
          <a:bodyPr vert="horz" wrap="none" lIns="0" tIns="0" rIns="0" bIns="0" rtlCol="0">
            <a:spAutoFit/>
          </a:bodyPr>
          <a:lstStyle/>
          <a:p>
            <a:pPr>
              <a:lnSpc>
                <a:spcPts val="666"/>
              </a:lnSpc>
            </a:pPr>
            <a:r>
              <a:rPr lang="en-US" sz="1000" dirty="0" smtClean="0">
                <a:solidFill>
                  <a:srgbClr val="000000"/>
                </a:solidFill>
                <a:latin typeface="Segoe UI"/>
              </a:rPr>
              <a:t>Fig. 2 – Recommended timings to check blood glucose levels during Ramadan fasting.</a:t>
            </a:r>
            <a:endParaRPr lang="en-US" sz="1000" dirty="0">
              <a:solidFill>
                <a:srgbClr val="000000"/>
              </a:solidFill>
              <a:latin typeface="Segoe U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myslide1">
    <p:spTree>
      <p:nvGrpSpPr>
        <p:cNvPr id="1" name=""/>
        <p:cNvGrpSpPr/>
        <p:nvPr/>
      </p:nvGrpSpPr>
      <p:grpSpPr>
        <a:xfrm>
          <a:off x="0" y="0"/>
          <a:ext cx="0" cy="0"/>
          <a:chOff x="0" y="0"/>
          <a:chExt cx="0" cy="0"/>
        </a:xfrm>
      </p:grpSpPr>
      <p:sp>
        <p:nvSpPr>
          <p:cNvPr id="28" name="TextBox 27"/>
          <p:cNvSpPr txBox="1"/>
          <p:nvPr/>
        </p:nvSpPr>
        <p:spPr>
          <a:xfrm>
            <a:off x="1143000" y="2114549"/>
            <a:ext cx="6612836" cy="487313"/>
          </a:xfrm>
          <a:prstGeom prst="rect">
            <a:avLst/>
          </a:prstGeom>
          <a:noFill/>
        </p:spPr>
        <p:txBody>
          <a:bodyPr vert="horz" wrap="none" lIns="0" tIns="0" rIns="0" bIns="0" rtlCol="0">
            <a:spAutoFit/>
          </a:bodyPr>
          <a:lstStyle/>
          <a:p>
            <a:pPr>
              <a:lnSpc>
                <a:spcPts val="688"/>
              </a:lnSpc>
              <a:tabLst>
                <a:tab pos="925716" algn="l"/>
                <a:tab pos="1162287" algn="l"/>
                <a:tab pos="1172573" algn="l"/>
                <a:tab pos="1203430" algn="l"/>
              </a:tabLst>
              <a:defRPr/>
            </a:pPr>
            <a:r>
              <a:rPr lang="en-US" sz="3200" dirty="0" smtClean="0">
                <a:latin typeface="Adobe Caslon Pro Bold" pitchFamily="18" charset="0"/>
              </a:rPr>
              <a:t>			</a:t>
            </a:r>
            <a:endParaRPr lang="en-US" sz="1050" dirty="0" smtClean="0">
              <a:solidFill>
                <a:srgbClr val="0080AD"/>
              </a:solidFill>
              <a:latin typeface="Adobe Caslon Pro Bold" pitchFamily="18" charset="0"/>
            </a:endParaRPr>
          </a:p>
          <a:p>
            <a:pPr>
              <a:lnSpc>
                <a:spcPts val="810"/>
              </a:lnSpc>
              <a:tabLst>
                <a:tab pos="925716" algn="l"/>
                <a:tab pos="1162287" algn="l"/>
                <a:tab pos="1172573" algn="l"/>
                <a:tab pos="1203430" algn="l"/>
              </a:tabLst>
              <a:defRPr/>
            </a:pPr>
            <a:endParaRPr lang="en-US" sz="1800" dirty="0" smtClean="0">
              <a:solidFill>
                <a:srgbClr val="000000"/>
              </a:solidFill>
              <a:latin typeface="Adobe Caslon Pro Bold" pitchFamily="18" charset="0"/>
            </a:endParaRPr>
          </a:p>
          <a:p>
            <a:pPr>
              <a:lnSpc>
                <a:spcPts val="1476"/>
              </a:lnSpc>
              <a:tabLst>
                <a:tab pos="925716" algn="l"/>
                <a:tab pos="1162287" algn="l"/>
                <a:tab pos="1172573" algn="l"/>
                <a:tab pos="1203430" algn="l"/>
              </a:tabLst>
              <a:defRPr/>
            </a:pPr>
            <a:r>
              <a:rPr lang="en-US" sz="2800" dirty="0" smtClean="0">
                <a:solidFill>
                  <a:srgbClr val="000000"/>
                </a:solidFill>
                <a:latin typeface="Adobe Caslon Pro Bold" pitchFamily="18" charset="0"/>
              </a:rPr>
              <a:t>Diabetes and Ramadan: Practical guidelines</a:t>
            </a:r>
          </a:p>
          <a:p>
            <a:pPr>
              <a:lnSpc>
                <a:spcPts val="810"/>
              </a:lnSpc>
              <a:tabLst>
                <a:tab pos="925716" algn="l"/>
                <a:tab pos="1162287" algn="l"/>
                <a:tab pos="1172573" algn="l"/>
                <a:tab pos="1203430" algn="l"/>
              </a:tabLst>
              <a:defRPr/>
            </a:pPr>
            <a:endParaRPr lang="en-US" sz="2800" dirty="0" smtClean="0">
              <a:solidFill>
                <a:srgbClr val="000000"/>
              </a:solidFill>
              <a:latin typeface="Adobe Caslon Pro Bol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90550"/>
            <a:ext cx="8153399" cy="3877985"/>
          </a:xfrm>
          <a:prstGeom prst="rect">
            <a:avLst/>
          </a:prstGeom>
          <a:noFill/>
        </p:spPr>
        <p:txBody>
          <a:bodyPr vert="horz" wrap="square" lIns="0" tIns="0" rIns="0" bIns="0" rtlCol="0">
            <a:spAutoFit/>
          </a:bodyPr>
          <a:lstStyle/>
          <a:p>
            <a:pPr algn="just">
              <a:buFont typeface="Arial" pitchFamily="34" charset="0"/>
              <a:buChar char="•"/>
            </a:pPr>
            <a:r>
              <a:rPr lang="en-US" sz="1800" dirty="0" smtClean="0">
                <a:solidFill>
                  <a:srgbClr val="000000"/>
                </a:solidFill>
                <a:latin typeface="Segoe UI"/>
              </a:rPr>
              <a:t> Accordingly, the DAR   International   Alliance  has   developed  the   </a:t>
            </a:r>
            <a:r>
              <a:rPr lang="en-US" sz="1800" dirty="0" smtClean="0">
                <a:solidFill>
                  <a:srgbClr val="FF0000"/>
                </a:solidFill>
                <a:latin typeface="Segoe UI"/>
              </a:rPr>
              <a:t>Ramadan Nutrition Plan (RNP), </a:t>
            </a:r>
            <a:r>
              <a:rPr lang="en-US" sz="1800" dirty="0" smtClean="0">
                <a:solidFill>
                  <a:srgbClr val="000000"/>
                </a:solidFill>
                <a:latin typeface="Segoe UI"/>
              </a:rPr>
              <a:t>a web-based tool designed to help HCPs in delivering patient-</a:t>
            </a:r>
            <a:r>
              <a:rPr lang="en-US" sz="1800" dirty="0" err="1" smtClean="0">
                <a:solidFill>
                  <a:srgbClr val="000000"/>
                </a:solidFill>
                <a:latin typeface="Segoe UI"/>
              </a:rPr>
              <a:t>speciﬁc</a:t>
            </a:r>
            <a:r>
              <a:rPr lang="en-US" sz="1800" dirty="0" smtClean="0">
                <a:solidFill>
                  <a:srgbClr val="000000"/>
                </a:solidFill>
                <a:latin typeface="Segoe UI"/>
              </a:rPr>
              <a:t> medical nutrition therapy </a:t>
            </a:r>
            <a:r>
              <a:rPr lang="en-US" sz="1800" dirty="0" smtClean="0">
                <a:solidFill>
                  <a:srgbClr val="FF0000"/>
                </a:solidFill>
                <a:latin typeface="Segoe UI"/>
              </a:rPr>
              <a:t>(MNT) </a:t>
            </a:r>
            <a:r>
              <a:rPr lang="en-US" sz="1800" dirty="0" smtClean="0">
                <a:solidFill>
                  <a:srgbClr val="000000"/>
                </a:solidFill>
                <a:latin typeface="Segoe UI"/>
              </a:rPr>
              <a:t>during  Ramadan  fasting  (</a:t>
            </a:r>
            <a:r>
              <a:rPr lang="en-US" sz="1800" dirty="0" smtClean="0">
                <a:solidFill>
                  <a:srgbClr val="0080AD"/>
                </a:solidFill>
                <a:latin typeface="Segoe UI"/>
              </a:rPr>
              <a:t>http://www.daralliance.org/daralliance/</a:t>
            </a:r>
            <a:r>
              <a:rPr lang="en-US" sz="1800" dirty="0" smtClean="0">
                <a:solidFill>
                  <a:srgbClr val="000000"/>
                </a:solidFill>
                <a:latin typeface="Segoe UI"/>
              </a:rPr>
              <a:t>).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Cultural and regional differences can make it challenging for HCPs to deliver </a:t>
            </a:r>
            <a:r>
              <a:rPr lang="en-US" sz="1800" dirty="0" err="1" smtClean="0">
                <a:solidFill>
                  <a:srgbClr val="000000"/>
                </a:solidFill>
                <a:latin typeface="Segoe UI"/>
              </a:rPr>
              <a:t>individualised</a:t>
            </a:r>
            <a:r>
              <a:rPr lang="en-US" sz="1800" dirty="0" smtClean="0">
                <a:solidFill>
                  <a:srgbClr val="000000"/>
                </a:solidFill>
                <a:latin typeface="Segoe UI"/>
              </a:rPr>
              <a:t> patient-applicable dietary advice.</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To assist in this regard, the RNP includes meal plans for different countries and in different languages.</a:t>
            </a: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This may aid HCPs and patients to plan daily meals with the aim of </a:t>
            </a:r>
            <a:r>
              <a:rPr lang="en-US" sz="1800" dirty="0" smtClean="0">
                <a:solidFill>
                  <a:srgbClr val="FF0000"/>
                </a:solidFill>
                <a:latin typeface="Segoe UI"/>
              </a:rPr>
              <a:t>maintaining body weight if they are lean</a:t>
            </a:r>
            <a:r>
              <a:rPr lang="en-US" sz="1800" dirty="0" smtClean="0">
                <a:solidFill>
                  <a:srgbClr val="000000"/>
                </a:solidFill>
                <a:latin typeface="Segoe UI"/>
              </a:rPr>
              <a:t>, or </a:t>
            </a:r>
            <a:r>
              <a:rPr lang="en-US" sz="1800" dirty="0" smtClean="0">
                <a:solidFill>
                  <a:srgbClr val="FF0000"/>
                </a:solidFill>
                <a:latin typeface="Segoe UI"/>
              </a:rPr>
              <a:t>reducing body weight if they are overweight or obese</a:t>
            </a:r>
            <a:r>
              <a:rPr lang="en-US" sz="1800" dirty="0" smtClean="0">
                <a:solidFill>
                  <a:srgbClr val="000000"/>
                </a:solidFill>
                <a:latin typeface="Segoe UI"/>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4478"/>
            <a:ext cx="7924800" cy="2308324"/>
          </a:xfrm>
          <a:prstGeom prst="rect">
            <a:avLst/>
          </a:prstGeom>
        </p:spPr>
        <p:txBody>
          <a:bodyPr wrap="square">
            <a:spAutoFit/>
          </a:bodyPr>
          <a:lstStyle/>
          <a:p>
            <a:pPr algn="just"/>
            <a:endParaRPr lang="en-US" sz="1800" dirty="0" smtClean="0">
              <a:solidFill>
                <a:srgbClr val="000000"/>
              </a:solidFill>
              <a:latin typeface="Segoe UI"/>
            </a:endParaRPr>
          </a:p>
          <a:p>
            <a:pPr algn="just"/>
            <a:r>
              <a:rPr lang="en-US" sz="1800" b="1" dirty="0" smtClean="0">
                <a:solidFill>
                  <a:srgbClr val="000000"/>
                </a:solidFill>
                <a:latin typeface="Segoe UI"/>
              </a:rPr>
              <a:t>6. Diabetes management during Ramadan</a:t>
            </a:r>
          </a:p>
          <a:p>
            <a:pPr algn="just"/>
            <a:endParaRPr lang="en-US" sz="1800" b="1"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All patients with diabetes wishing to fast should have a pre Ramadan assessment with their HCP, ideally </a:t>
            </a:r>
            <a:r>
              <a:rPr lang="en-US" sz="1800" dirty="0" smtClean="0">
                <a:solidFill>
                  <a:srgbClr val="FF0000"/>
                </a:solidFill>
                <a:latin typeface="Segoe UI"/>
              </a:rPr>
              <a:t>6–8 weeks before </a:t>
            </a:r>
            <a:r>
              <a:rPr lang="en-US" sz="1800" dirty="0" smtClean="0">
                <a:solidFill>
                  <a:srgbClr val="000000"/>
                </a:solidFill>
                <a:latin typeface="Segoe UI"/>
              </a:rPr>
              <a:t>the start of Ramadan. This allows enough time to review the patient’s  </a:t>
            </a:r>
            <a:r>
              <a:rPr lang="en-US" sz="1800" dirty="0" smtClean="0">
                <a:solidFill>
                  <a:srgbClr val="FF0000"/>
                </a:solidFill>
                <a:latin typeface="Segoe UI"/>
              </a:rPr>
              <a:t>medical  history,  stratify  the  risk  </a:t>
            </a:r>
            <a:r>
              <a:rPr lang="en-US" sz="1800" dirty="0" smtClean="0">
                <a:solidFill>
                  <a:srgbClr val="000000"/>
                </a:solidFill>
                <a:latin typeface="Segoe UI"/>
              </a:rPr>
              <a:t>of  fasting  and develop a Ramadan </a:t>
            </a:r>
            <a:r>
              <a:rPr lang="en-US" sz="1800" dirty="0" smtClean="0">
                <a:solidFill>
                  <a:srgbClr val="FF0000"/>
                </a:solidFill>
                <a:latin typeface="Segoe UI"/>
              </a:rPr>
              <a:t>management plan</a:t>
            </a:r>
            <a:r>
              <a:rPr lang="en-US" sz="1800" dirty="0" smtClean="0">
                <a:solidFill>
                  <a:srgbClr val="000000"/>
                </a:solidFill>
                <a:latin typeface="Segoe UI"/>
              </a:rPr>
              <a:t>.</a:t>
            </a:r>
          </a:p>
          <a:p>
            <a:pPr algn="just"/>
            <a:endParaRPr lang="en-US" sz="1800" dirty="0">
              <a:solidFill>
                <a:srgbClr val="000000"/>
              </a:solidFill>
              <a:latin typeface="Segoe U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myslide7">
    <p:spTree>
      <p:nvGrpSpPr>
        <p:cNvPr id="1" name=""/>
        <p:cNvGrpSpPr/>
        <p:nvPr/>
      </p:nvGrpSpPr>
      <p:grpSpPr>
        <a:xfrm>
          <a:off x="0" y="0"/>
          <a:ext cx="0" cy="0"/>
          <a:chOff x="0" y="0"/>
          <a:chExt cx="0" cy="0"/>
        </a:xfrm>
      </p:grpSpPr>
      <p:sp>
        <p:nvSpPr>
          <p:cNvPr id="2" name="Freeform 1"/>
          <p:cNvSpPr/>
          <p:nvPr/>
        </p:nvSpPr>
        <p:spPr>
          <a:xfrm>
            <a:off x="796867" y="451500"/>
            <a:ext cx="7621206" cy="2294964"/>
          </a:xfrm>
          <a:custGeom>
            <a:avLst/>
            <a:gdLst/>
            <a:ahLst/>
            <a:cxnLst/>
            <a:rect l="0" t="0" r="0" b="0"/>
            <a:pathLst>
              <a:path w="6300726" h="4497845">
                <a:moveTo>
                  <a:pt x="0" y="0"/>
                </a:moveTo>
                <a:lnTo>
                  <a:pt x="6300725" y="0"/>
                </a:lnTo>
                <a:lnTo>
                  <a:pt x="6300725" y="4497844"/>
                </a:lnTo>
                <a:lnTo>
                  <a:pt x="0" y="4497844"/>
                </a:lnTo>
                <a:close/>
              </a:path>
            </a:pathLst>
          </a:custGeom>
          <a:solidFill>
            <a:srgbClr val="FFFFFF"/>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057" tIns="37029" rIns="74057" bIns="37029" rtlCol="0" anchor="ctr"/>
          <a:lstStyle/>
          <a:p>
            <a:pPr algn="ctr"/>
            <a:endParaRPr lang="en-US"/>
          </a:p>
        </p:txBody>
      </p:sp>
      <p:pic>
        <p:nvPicPr>
          <p:cNvPr id="5" name="Picture 4" descr="ws_132F.tmp"/>
          <p:cNvPicPr>
            <a:picLocks/>
          </p:cNvPicPr>
          <p:nvPr/>
        </p:nvPicPr>
        <p:blipFill>
          <a:blip r:embed="rId2"/>
          <a:stretch>
            <a:fillRect/>
          </a:stretch>
        </p:blipFill>
        <p:spPr>
          <a:xfrm>
            <a:off x="783443" y="447120"/>
            <a:ext cx="7650083" cy="4258230"/>
          </a:xfrm>
          <a:prstGeom prst="rect">
            <a:avLst/>
          </a:prstGeom>
        </p:spPr>
      </p:pic>
      <p:sp>
        <p:nvSpPr>
          <p:cNvPr id="25" name="TextBox 24"/>
          <p:cNvSpPr txBox="1"/>
          <p:nvPr/>
        </p:nvSpPr>
        <p:spPr>
          <a:xfrm>
            <a:off x="1371600" y="4857750"/>
            <a:ext cx="6676508" cy="96373"/>
          </a:xfrm>
          <a:prstGeom prst="rect">
            <a:avLst/>
          </a:prstGeom>
          <a:noFill/>
        </p:spPr>
        <p:txBody>
          <a:bodyPr vert="horz" wrap="none" lIns="0" tIns="0" rIns="0" bIns="0" rtlCol="0">
            <a:spAutoFit/>
          </a:bodyPr>
          <a:lstStyle/>
          <a:p>
            <a:pPr>
              <a:lnSpc>
                <a:spcPts val="666"/>
              </a:lnSpc>
            </a:pPr>
            <a:r>
              <a:rPr lang="en-US" sz="1000" dirty="0" smtClean="0">
                <a:solidFill>
                  <a:srgbClr val="000000"/>
                </a:solidFill>
                <a:latin typeface="Segoe UI"/>
              </a:rPr>
              <a:t>Fig. 3 – Ramadan patient assessment </a:t>
            </a:r>
            <a:r>
              <a:rPr lang="en-US" sz="1000" dirty="0" err="1" smtClean="0">
                <a:solidFill>
                  <a:srgbClr val="000000"/>
                </a:solidFill>
                <a:latin typeface="Segoe UI"/>
              </a:rPr>
              <a:t>ﬂowchart</a:t>
            </a:r>
            <a:r>
              <a:rPr lang="en-US" sz="1000" dirty="0" smtClean="0">
                <a:solidFill>
                  <a:srgbClr val="000000"/>
                </a:solidFill>
                <a:latin typeface="Segoe UI"/>
              </a:rPr>
              <a:t>. HCP, healthcare professional; SMBG, self-monitoring of blood glucose.</a:t>
            </a:r>
            <a:endParaRPr lang="en-US" sz="1000" dirty="0">
              <a:solidFill>
                <a:srgbClr val="000000"/>
              </a:solidFill>
              <a:latin typeface="Segoe U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9550"/>
            <a:ext cx="8458200" cy="4708981"/>
          </a:xfrm>
          <a:prstGeom prst="rect">
            <a:avLst/>
          </a:prstGeom>
          <a:noFill/>
        </p:spPr>
        <p:txBody>
          <a:bodyPr vert="horz" wrap="square" lIns="0" tIns="0" rIns="0" bIns="0" rtlCol="0">
            <a:spAutoFit/>
          </a:bodyPr>
          <a:lstStyle/>
          <a:p>
            <a:pPr algn="just">
              <a:buFont typeface="Arial" pitchFamily="34" charset="0"/>
              <a:buChar char="•"/>
            </a:pPr>
            <a:r>
              <a:rPr lang="en-US" sz="1800" b="1" dirty="0" smtClean="0">
                <a:solidFill>
                  <a:srgbClr val="000000"/>
                </a:solidFill>
                <a:latin typeface="Segoe UI"/>
              </a:rPr>
              <a:t>6.1. pharmacological management of people with T2DM</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A cornerstone of a Ramadan </a:t>
            </a:r>
            <a:r>
              <a:rPr lang="en-US" sz="1800" dirty="0" err="1" smtClean="0">
                <a:solidFill>
                  <a:srgbClr val="000000"/>
                </a:solidFill>
                <a:latin typeface="Segoe UI"/>
              </a:rPr>
              <a:t>individualised</a:t>
            </a:r>
            <a:r>
              <a:rPr lang="en-US" sz="1800" dirty="0" smtClean="0">
                <a:solidFill>
                  <a:srgbClr val="000000"/>
                </a:solidFill>
                <a:latin typeface="Segoe UI"/>
              </a:rPr>
              <a:t> management plan is  </a:t>
            </a:r>
            <a:r>
              <a:rPr lang="en-US" sz="1800" dirty="0" smtClean="0">
                <a:solidFill>
                  <a:srgbClr val="FF0000"/>
                </a:solidFill>
                <a:latin typeface="Segoe UI"/>
              </a:rPr>
              <a:t>therapeutic  </a:t>
            </a:r>
            <a:r>
              <a:rPr lang="en-US" sz="1800" dirty="0" err="1" smtClean="0">
                <a:solidFill>
                  <a:srgbClr val="FF0000"/>
                </a:solidFill>
                <a:latin typeface="Segoe UI"/>
              </a:rPr>
              <a:t>modiﬁcation</a:t>
            </a:r>
            <a:r>
              <a:rPr lang="en-US" sz="1800" dirty="0" smtClean="0">
                <a:solidFill>
                  <a:srgbClr val="000000"/>
                </a:solidFill>
                <a:latin typeface="Segoe UI"/>
              </a:rPr>
              <a:t>.</a:t>
            </a:r>
          </a:p>
          <a:p>
            <a:pPr algn="just"/>
            <a:r>
              <a:rPr lang="en-US" sz="1800" dirty="0" smtClean="0">
                <a:solidFill>
                  <a:srgbClr val="000000"/>
                </a:solidFill>
                <a:latin typeface="Segoe UI"/>
              </a:rPr>
              <a:t>  </a:t>
            </a:r>
          </a:p>
          <a:p>
            <a:pPr algn="just">
              <a:buFont typeface="Arial" pitchFamily="34" charset="0"/>
              <a:buChar char="•"/>
            </a:pPr>
            <a:r>
              <a:rPr lang="en-US" sz="1800" dirty="0" smtClean="0">
                <a:solidFill>
                  <a:srgbClr val="000000"/>
                </a:solidFill>
                <a:latin typeface="Segoe UI"/>
              </a:rPr>
              <a:t> A summary of the recommendations for non-insulin therapies and insulin can be found in  </a:t>
            </a:r>
            <a:r>
              <a:rPr lang="en-US" sz="1800" dirty="0" smtClean="0">
                <a:solidFill>
                  <a:srgbClr val="0080AD"/>
                </a:solidFill>
                <a:latin typeface="Segoe UI"/>
                <a:hlinkClick r:id="rId2" action="ppaction://hlinksldjump"/>
              </a:rPr>
              <a:t>Figs.</a:t>
            </a:r>
            <a:r>
              <a:rPr lang="en-US" sz="1800" dirty="0" smtClean="0">
                <a:solidFill>
                  <a:srgbClr val="0080AD"/>
                </a:solidFill>
                <a:latin typeface="Segoe UI"/>
              </a:rPr>
              <a:t> 4 and 5</a:t>
            </a:r>
            <a:r>
              <a:rPr lang="en-US" sz="1800" dirty="0" smtClean="0">
                <a:solidFill>
                  <a:srgbClr val="000000"/>
                </a:solidFill>
                <a:latin typeface="Segoe UI"/>
                <a:hlinkClick r:id="rId2" action="ppaction://hlinksldjump"/>
              </a:rPr>
              <a:t>,</a:t>
            </a:r>
            <a:r>
              <a:rPr lang="en-US" sz="1800" dirty="0" smtClean="0">
                <a:solidFill>
                  <a:srgbClr val="000000"/>
                </a:solidFill>
                <a:latin typeface="Segoe UI"/>
              </a:rPr>
              <a:t> respectively.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b="1" dirty="0" smtClean="0">
                <a:solidFill>
                  <a:srgbClr val="000000"/>
                </a:solidFill>
                <a:latin typeface="Segoe UI"/>
              </a:rPr>
              <a:t>6.1.1. </a:t>
            </a:r>
            <a:r>
              <a:rPr lang="en-US" sz="1800" b="1" dirty="0" err="1" smtClean="0">
                <a:solidFill>
                  <a:srgbClr val="000000"/>
                </a:solidFill>
                <a:latin typeface="Segoe UI"/>
              </a:rPr>
              <a:t>Metformin</a:t>
            </a:r>
            <a:r>
              <a:rPr lang="en-US" sz="1800" b="1" dirty="0" smtClean="0">
                <a:solidFill>
                  <a:srgbClr val="000000"/>
                </a:solidFill>
                <a:latin typeface="Segoe UI"/>
              </a:rPr>
              <a:t> and a-</a:t>
            </a:r>
            <a:r>
              <a:rPr lang="en-US" sz="1800" b="1" dirty="0" err="1" smtClean="0">
                <a:solidFill>
                  <a:srgbClr val="000000"/>
                </a:solidFill>
                <a:latin typeface="Segoe UI"/>
              </a:rPr>
              <a:t>glucosidase</a:t>
            </a:r>
            <a:r>
              <a:rPr lang="en-US" sz="1800" b="1" dirty="0" smtClean="0">
                <a:solidFill>
                  <a:srgbClr val="000000"/>
                </a:solidFill>
                <a:latin typeface="Segoe UI"/>
              </a:rPr>
              <a:t> inhibitors (</a:t>
            </a:r>
            <a:r>
              <a:rPr lang="en-US" sz="1800" b="1" dirty="0" err="1" smtClean="0">
                <a:solidFill>
                  <a:srgbClr val="000000"/>
                </a:solidFill>
                <a:latin typeface="Segoe UI"/>
              </a:rPr>
              <a:t>acarbose</a:t>
            </a:r>
            <a:r>
              <a:rPr lang="en-US" sz="1800" b="1" dirty="0" smtClean="0">
                <a:solidFill>
                  <a:srgbClr val="000000"/>
                </a:solidFill>
                <a:latin typeface="Segoe UI"/>
              </a:rPr>
              <a:t>)</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Severe </a:t>
            </a:r>
            <a:r>
              <a:rPr lang="en-US" sz="1800" dirty="0" err="1" smtClean="0">
                <a:solidFill>
                  <a:srgbClr val="000000"/>
                </a:solidFill>
                <a:latin typeface="Segoe UI"/>
              </a:rPr>
              <a:t>hypoglycaemia</a:t>
            </a:r>
            <a:r>
              <a:rPr lang="en-US" sz="1800" dirty="0" smtClean="0">
                <a:solidFill>
                  <a:srgbClr val="000000"/>
                </a:solidFill>
                <a:latin typeface="Segoe UI"/>
              </a:rPr>
              <a:t> in non-fasting patients receiving </a:t>
            </a:r>
            <a:r>
              <a:rPr lang="en-US" sz="1800" dirty="0" err="1" smtClean="0">
                <a:solidFill>
                  <a:srgbClr val="000000"/>
                </a:solidFill>
                <a:latin typeface="Segoe UI"/>
              </a:rPr>
              <a:t>metformin</a:t>
            </a:r>
            <a:r>
              <a:rPr lang="en-US" sz="1800" dirty="0" smtClean="0">
                <a:solidFill>
                  <a:srgbClr val="000000"/>
                </a:solidFill>
                <a:latin typeface="Segoe UI"/>
              </a:rPr>
              <a:t> and/or </a:t>
            </a:r>
            <a:r>
              <a:rPr lang="en-US" sz="1800" dirty="0" err="1" smtClean="0">
                <a:solidFill>
                  <a:srgbClr val="000000"/>
                </a:solidFill>
                <a:latin typeface="Segoe UI"/>
              </a:rPr>
              <a:t>acarbose</a:t>
            </a:r>
            <a:r>
              <a:rPr lang="en-US" sz="1800" dirty="0" smtClean="0">
                <a:solidFill>
                  <a:srgbClr val="000000"/>
                </a:solidFill>
                <a:latin typeface="Segoe UI"/>
              </a:rPr>
              <a:t> is </a:t>
            </a:r>
            <a:r>
              <a:rPr lang="en-US" sz="1800" dirty="0" smtClean="0">
                <a:solidFill>
                  <a:srgbClr val="FF0000"/>
                </a:solidFill>
                <a:latin typeface="Segoe UI"/>
              </a:rPr>
              <a:t>rare.</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There are no </a:t>
            </a:r>
            <a:r>
              <a:rPr lang="en-US" sz="1800" dirty="0" err="1" smtClean="0">
                <a:solidFill>
                  <a:srgbClr val="000000"/>
                </a:solidFill>
                <a:latin typeface="Segoe UI"/>
              </a:rPr>
              <a:t>randomised</a:t>
            </a:r>
            <a:r>
              <a:rPr lang="en-US" sz="1800" dirty="0" smtClean="0">
                <a:solidFill>
                  <a:srgbClr val="000000"/>
                </a:solidFill>
                <a:latin typeface="Segoe UI"/>
              </a:rPr>
              <a:t> controlled  trials  (RCTs)  on  these  agents,  however,  </a:t>
            </a:r>
            <a:r>
              <a:rPr lang="en-US" sz="1800" dirty="0" err="1" smtClean="0">
                <a:solidFill>
                  <a:srgbClr val="000000"/>
                </a:solidFill>
                <a:latin typeface="Segoe UI"/>
              </a:rPr>
              <a:t>metformin</a:t>
            </a:r>
            <a:r>
              <a:rPr lang="en-US" sz="1800" dirty="0" smtClean="0">
                <a:solidFill>
                  <a:srgbClr val="000000"/>
                </a:solidFill>
                <a:latin typeface="Segoe UI"/>
              </a:rPr>
              <a:t> and/or </a:t>
            </a:r>
            <a:r>
              <a:rPr lang="en-US" sz="1800" dirty="0" err="1" smtClean="0">
                <a:solidFill>
                  <a:srgbClr val="000000"/>
                </a:solidFill>
                <a:latin typeface="Segoe UI"/>
              </a:rPr>
              <a:t>acarbose</a:t>
            </a:r>
            <a:r>
              <a:rPr lang="en-US" sz="1800" dirty="0" smtClean="0">
                <a:solidFill>
                  <a:srgbClr val="000000"/>
                </a:solidFill>
                <a:latin typeface="Segoe UI"/>
              </a:rPr>
              <a:t> use in patients with T2DM during Ramadan is considered </a:t>
            </a:r>
            <a:r>
              <a:rPr lang="en-US" sz="1800" dirty="0" smtClean="0">
                <a:solidFill>
                  <a:srgbClr val="FF0000"/>
                </a:solidFill>
                <a:latin typeface="Segoe UI"/>
              </a:rPr>
              <a:t>safe</a:t>
            </a:r>
            <a:r>
              <a:rPr lang="en-US" sz="1800" dirty="0" smtClean="0">
                <a:solidFill>
                  <a:srgbClr val="000000"/>
                </a:solidFill>
                <a:latin typeface="Segoe UI"/>
              </a:rPr>
              <a:t>. No dose </a:t>
            </a:r>
            <a:r>
              <a:rPr lang="en-US" sz="1800" dirty="0" err="1" smtClean="0">
                <a:solidFill>
                  <a:srgbClr val="000000"/>
                </a:solidFill>
                <a:latin typeface="Segoe UI"/>
              </a:rPr>
              <a:t>modiﬁcation</a:t>
            </a:r>
            <a:r>
              <a:rPr lang="en-US" sz="1800" dirty="0" smtClean="0">
                <a:solidFill>
                  <a:srgbClr val="000000"/>
                </a:solidFill>
                <a:latin typeface="Segoe UI"/>
              </a:rPr>
              <a:t> is needed but timings should be changed depending on the frequency of dose </a:t>
            </a:r>
            <a:r>
              <a:rPr lang="en-US" sz="1800" dirty="0" smtClean="0">
                <a:solidFill>
                  <a:srgbClr val="000000"/>
                </a:solidFill>
                <a:latin typeface="Segoe UI"/>
                <a:hlinkClick r:id="rId2" action="ppaction://hlinksldjump"/>
              </a:rPr>
              <a:t>(</a:t>
            </a:r>
            <a:r>
              <a:rPr lang="en-US" sz="1800" dirty="0" smtClean="0">
                <a:solidFill>
                  <a:srgbClr val="0080AD"/>
                </a:solidFill>
                <a:latin typeface="Segoe UI"/>
                <a:hlinkClick r:id="rId2" action="ppaction://hlinksldjump"/>
              </a:rPr>
              <a:t>Fig.</a:t>
            </a:r>
            <a:r>
              <a:rPr lang="en-US" sz="1800" dirty="0" smtClean="0">
                <a:solidFill>
                  <a:srgbClr val="0080AD"/>
                </a:solidFill>
                <a:latin typeface="Segoe UI"/>
              </a:rPr>
              <a:t> 4</a:t>
            </a:r>
            <a:r>
              <a:rPr lang="en-US" sz="1800" dirty="0" smtClean="0">
                <a:solidFill>
                  <a:srgbClr val="000000"/>
                </a:solidFill>
                <a:latin typeface="Segoe UI"/>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5750"/>
            <a:ext cx="8305800" cy="4524315"/>
          </a:xfrm>
          <a:prstGeom prst="rect">
            <a:avLst/>
          </a:prstGeom>
        </p:spPr>
        <p:txBody>
          <a:bodyPr wrap="square">
            <a:spAutoFit/>
          </a:bodyPr>
          <a:lstStyle/>
          <a:p>
            <a:pPr algn="just"/>
            <a:endParaRPr lang="en-US" sz="1800" dirty="0" smtClean="0">
              <a:solidFill>
                <a:srgbClr val="000000"/>
              </a:solidFill>
              <a:latin typeface="Segoe UI"/>
            </a:endParaRPr>
          </a:p>
          <a:p>
            <a:pPr algn="just"/>
            <a:r>
              <a:rPr lang="en-US" sz="1800" b="1" dirty="0" smtClean="0">
                <a:solidFill>
                  <a:srgbClr val="000000"/>
                </a:solidFill>
                <a:latin typeface="Segoe UI"/>
              </a:rPr>
              <a:t>6.1.2. </a:t>
            </a:r>
            <a:r>
              <a:rPr lang="en-US" sz="1800" b="1" dirty="0" err="1" smtClean="0">
                <a:solidFill>
                  <a:srgbClr val="000000"/>
                </a:solidFill>
                <a:latin typeface="Segoe UI"/>
              </a:rPr>
              <a:t>Thiazolidinediones</a:t>
            </a:r>
            <a:r>
              <a:rPr lang="en-US" sz="1800" b="1" dirty="0" smtClean="0">
                <a:solidFill>
                  <a:srgbClr val="000000"/>
                </a:solidFill>
                <a:latin typeface="Segoe UI"/>
              </a:rPr>
              <a:t> (TZD)</a:t>
            </a: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Clinical data on </a:t>
            </a:r>
            <a:r>
              <a:rPr lang="en-US" sz="1800" dirty="0" err="1" smtClean="0">
                <a:solidFill>
                  <a:srgbClr val="000000"/>
                </a:solidFill>
                <a:latin typeface="Segoe UI"/>
              </a:rPr>
              <a:t>pioglitazone</a:t>
            </a:r>
            <a:r>
              <a:rPr lang="en-US" sz="1800" dirty="0" smtClean="0">
                <a:solidFill>
                  <a:srgbClr val="000000"/>
                </a:solidFill>
                <a:latin typeface="Segoe UI"/>
              </a:rPr>
              <a:t> use during Ramadan is </a:t>
            </a:r>
            <a:r>
              <a:rPr lang="en-US" sz="1800" dirty="0" smtClean="0">
                <a:solidFill>
                  <a:srgbClr val="FF0000"/>
                </a:solidFill>
                <a:latin typeface="Segoe UI"/>
              </a:rPr>
              <a:t>limited to one study </a:t>
            </a:r>
            <a:r>
              <a:rPr lang="en-US" sz="1800" dirty="0" smtClean="0">
                <a:solidFill>
                  <a:srgbClr val="0080AD"/>
                </a:solidFill>
                <a:latin typeface="Segoe UI"/>
              </a:rPr>
              <a:t>.</a:t>
            </a:r>
          </a:p>
          <a:p>
            <a:pPr algn="just">
              <a:buFont typeface="Arial" pitchFamily="34" charset="0"/>
              <a:buChar char="•"/>
            </a:pPr>
            <a:r>
              <a:rPr lang="en-US" sz="1800" dirty="0" smtClean="0">
                <a:solidFill>
                  <a:srgbClr val="000000"/>
                </a:solidFill>
                <a:latin typeface="Segoe UI"/>
              </a:rPr>
              <a:t> This study found that compared with placebo, </a:t>
            </a:r>
            <a:r>
              <a:rPr lang="en-US" sz="1800" dirty="0" err="1" smtClean="0">
                <a:solidFill>
                  <a:srgbClr val="000000"/>
                </a:solidFill>
                <a:latin typeface="Segoe UI"/>
              </a:rPr>
              <a:t>pioglitazone</a:t>
            </a:r>
            <a:r>
              <a:rPr lang="en-US" sz="1800" dirty="0" smtClean="0">
                <a:solidFill>
                  <a:srgbClr val="000000"/>
                </a:solidFill>
                <a:latin typeface="Segoe UI"/>
              </a:rPr>
              <a:t> </a:t>
            </a:r>
            <a:r>
              <a:rPr lang="en-US" sz="1800" dirty="0" err="1" smtClean="0">
                <a:solidFill>
                  <a:srgbClr val="FF0000"/>
                </a:solidFill>
                <a:latin typeface="Segoe UI"/>
              </a:rPr>
              <a:t>signiﬁcantly</a:t>
            </a:r>
            <a:r>
              <a:rPr lang="en-US" sz="1800" dirty="0" smtClean="0">
                <a:solidFill>
                  <a:srgbClr val="000000"/>
                </a:solidFill>
                <a:latin typeface="Segoe UI"/>
              </a:rPr>
              <a:t> improved </a:t>
            </a:r>
            <a:r>
              <a:rPr lang="en-US" sz="1800" dirty="0" err="1" smtClean="0">
                <a:solidFill>
                  <a:srgbClr val="000000"/>
                </a:solidFill>
                <a:latin typeface="Segoe UI"/>
              </a:rPr>
              <a:t>glycaemic</a:t>
            </a:r>
            <a:r>
              <a:rPr lang="en-US" sz="1800" dirty="0" smtClean="0">
                <a:solidFill>
                  <a:srgbClr val="000000"/>
                </a:solidFill>
                <a:latin typeface="Segoe UI"/>
              </a:rPr>
              <a:t> control during  the  </a:t>
            </a:r>
            <a:r>
              <a:rPr lang="en-US" sz="1800" dirty="0" smtClean="0">
                <a:solidFill>
                  <a:srgbClr val="FF0000"/>
                </a:solidFill>
                <a:latin typeface="Segoe UI"/>
              </a:rPr>
              <a:t>early,  mid-  and  post-Ramadan  periods.</a:t>
            </a:r>
          </a:p>
          <a:p>
            <a:pPr algn="just">
              <a:buFont typeface="Arial" pitchFamily="34" charset="0"/>
              <a:buChar char="•"/>
            </a:pPr>
            <a:r>
              <a:rPr lang="en-US" sz="1800" dirty="0" smtClean="0">
                <a:solidFill>
                  <a:srgbClr val="000000"/>
                </a:solidFill>
                <a:latin typeface="Segoe UI"/>
              </a:rPr>
              <a:t> There was </a:t>
            </a:r>
            <a:r>
              <a:rPr lang="en-US" sz="1800" dirty="0" smtClean="0">
                <a:solidFill>
                  <a:srgbClr val="FF0000"/>
                </a:solidFill>
                <a:latin typeface="Segoe UI"/>
              </a:rPr>
              <a:t>no difference </a:t>
            </a:r>
            <a:r>
              <a:rPr lang="en-US" sz="1800" dirty="0" smtClean="0">
                <a:solidFill>
                  <a:srgbClr val="000000"/>
                </a:solidFill>
                <a:latin typeface="Segoe UI"/>
              </a:rPr>
              <a:t>in the number of </a:t>
            </a:r>
            <a:r>
              <a:rPr lang="en-US" sz="1800" dirty="0" err="1" smtClean="0">
                <a:solidFill>
                  <a:srgbClr val="000000"/>
                </a:solidFill>
                <a:latin typeface="Segoe UI"/>
              </a:rPr>
              <a:t>hypoglycaemic</a:t>
            </a:r>
            <a:r>
              <a:rPr lang="en-US" sz="1800" dirty="0" smtClean="0">
                <a:solidFill>
                  <a:srgbClr val="000000"/>
                </a:solidFill>
                <a:latin typeface="Segoe UI"/>
              </a:rPr>
              <a:t> events between the two treatment groups, but a </a:t>
            </a:r>
            <a:r>
              <a:rPr lang="en-US" sz="1800" dirty="0" err="1" smtClean="0">
                <a:solidFill>
                  <a:srgbClr val="FF0000"/>
                </a:solidFill>
                <a:latin typeface="Segoe UI"/>
              </a:rPr>
              <a:t>signiﬁcant</a:t>
            </a:r>
            <a:r>
              <a:rPr lang="en-US" sz="1800" dirty="0" smtClean="0">
                <a:solidFill>
                  <a:srgbClr val="FF0000"/>
                </a:solidFill>
                <a:latin typeface="Segoe UI"/>
              </a:rPr>
              <a:t> increase in weight </a:t>
            </a:r>
            <a:r>
              <a:rPr lang="en-US" sz="1800" dirty="0" smtClean="0">
                <a:solidFill>
                  <a:srgbClr val="000000"/>
                </a:solidFill>
                <a:latin typeface="Segoe UI"/>
              </a:rPr>
              <a:t>of 3.02 kg (p = 0.001) was observed in the </a:t>
            </a:r>
            <a:r>
              <a:rPr lang="en-US" sz="1800" dirty="0" err="1" smtClean="0">
                <a:solidFill>
                  <a:srgbClr val="000000"/>
                </a:solidFill>
                <a:latin typeface="Segoe UI"/>
              </a:rPr>
              <a:t>pioglitazone</a:t>
            </a:r>
            <a:r>
              <a:rPr lang="en-US" sz="1800" dirty="0" smtClean="0">
                <a:solidFill>
                  <a:srgbClr val="000000"/>
                </a:solidFill>
                <a:latin typeface="Segoe UI"/>
              </a:rPr>
              <a:t> group compared with a non-</a:t>
            </a:r>
            <a:r>
              <a:rPr lang="en-US" sz="1800" dirty="0" err="1" smtClean="0">
                <a:solidFill>
                  <a:srgbClr val="000000"/>
                </a:solidFill>
                <a:latin typeface="Segoe UI"/>
              </a:rPr>
              <a:t>signiﬁcant</a:t>
            </a:r>
            <a:r>
              <a:rPr lang="en-US" sz="1800" dirty="0" smtClean="0">
                <a:solidFill>
                  <a:srgbClr val="000000"/>
                </a:solidFill>
                <a:latin typeface="Segoe UI"/>
              </a:rPr>
              <a:t> loss in weight </a:t>
            </a:r>
          </a:p>
          <a:p>
            <a:pPr algn="just"/>
            <a:r>
              <a:rPr lang="en-US" sz="1800" dirty="0" smtClean="0">
                <a:solidFill>
                  <a:srgbClr val="000000"/>
                </a:solidFill>
                <a:latin typeface="Segoe UI"/>
              </a:rPr>
              <a:t>(–0.46 kg) in the placebo group . </a:t>
            </a:r>
          </a:p>
          <a:p>
            <a:pPr algn="just">
              <a:buFont typeface="Arial" pitchFamily="34" charset="0"/>
              <a:buChar char="•"/>
            </a:pPr>
            <a:r>
              <a:rPr lang="en-US" sz="1800" dirty="0" smtClean="0">
                <a:solidFill>
                  <a:srgbClr val="000000"/>
                </a:solidFill>
                <a:latin typeface="Segoe UI"/>
              </a:rPr>
              <a:t>No adjustment to TZD medication  is  needed  during  Ramadan  and  doses  can  be taken with </a:t>
            </a:r>
            <a:r>
              <a:rPr lang="en-US" sz="1800" dirty="0" err="1" smtClean="0">
                <a:solidFill>
                  <a:srgbClr val="000000"/>
                </a:solidFill>
                <a:latin typeface="Segoe UI"/>
              </a:rPr>
              <a:t>iftar</a:t>
            </a:r>
            <a:r>
              <a:rPr lang="en-US" sz="1800" dirty="0" smtClean="0">
                <a:solidFill>
                  <a:srgbClr val="000000"/>
                </a:solidFill>
                <a:latin typeface="Segoe UI"/>
              </a:rPr>
              <a:t> or </a:t>
            </a:r>
            <a:r>
              <a:rPr lang="en-US" sz="1800" dirty="0" err="1" smtClean="0">
                <a:solidFill>
                  <a:srgbClr val="000000"/>
                </a:solidFill>
                <a:latin typeface="Segoe UI"/>
              </a:rPr>
              <a:t>suhoor</a:t>
            </a:r>
            <a:r>
              <a:rPr lang="en-US" sz="1800" dirty="0" smtClean="0">
                <a:solidFill>
                  <a:srgbClr val="000000"/>
                </a:solidFill>
                <a:latin typeface="Segoe UI"/>
              </a:rPr>
              <a:t> (</a:t>
            </a:r>
            <a:r>
              <a:rPr lang="en-US" sz="1800" dirty="0" smtClean="0">
                <a:solidFill>
                  <a:srgbClr val="0080AD"/>
                </a:solidFill>
                <a:latin typeface="Segoe UI"/>
              </a:rPr>
              <a:t>Fig. 4</a:t>
            </a:r>
            <a:r>
              <a:rPr lang="en-US" sz="1800" dirty="0" smtClean="0">
                <a:solidFill>
                  <a:srgbClr val="000000"/>
                </a:solidFill>
                <a:latin typeface="Segoe UI"/>
              </a:rPr>
              <a:t>).</a:t>
            </a:r>
          </a:p>
          <a:p>
            <a:pPr algn="just"/>
            <a:endParaRPr lang="en-US" sz="1800" dirty="0" smtClean="0">
              <a:solidFill>
                <a:srgbClr val="000000"/>
              </a:solidFill>
              <a:latin typeface="Segoe UI"/>
            </a:endParaRPr>
          </a:p>
          <a:p>
            <a:pPr algn="just"/>
            <a:endParaRPr lang="en-US" sz="1800" dirty="0">
              <a:solidFill>
                <a:srgbClr val="000000"/>
              </a:solidFill>
              <a:latin typeface="Segoe U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1950"/>
            <a:ext cx="8153400" cy="4524315"/>
          </a:xfrm>
          <a:prstGeom prst="rect">
            <a:avLst/>
          </a:prstGeom>
        </p:spPr>
        <p:txBody>
          <a:bodyPr wrap="square">
            <a:spAutoFit/>
          </a:bodyPr>
          <a:lstStyle/>
          <a:p>
            <a:pPr algn="just"/>
            <a:r>
              <a:rPr lang="en-US" sz="1800" b="1" dirty="0" smtClean="0">
                <a:solidFill>
                  <a:srgbClr val="000000"/>
                </a:solidFill>
                <a:latin typeface="Segoe UI"/>
              </a:rPr>
              <a:t>6.1.3. Short-acting insulin </a:t>
            </a:r>
            <a:r>
              <a:rPr lang="en-US" sz="1800" b="1" dirty="0" err="1" smtClean="0">
                <a:solidFill>
                  <a:srgbClr val="000000"/>
                </a:solidFill>
                <a:latin typeface="Segoe UI"/>
              </a:rPr>
              <a:t>secretagogues</a:t>
            </a:r>
            <a:r>
              <a:rPr lang="en-US" sz="1800" b="1" dirty="0" smtClean="0">
                <a:solidFill>
                  <a:srgbClr val="000000"/>
                </a:solidFill>
                <a:latin typeface="Segoe UI"/>
              </a:rPr>
              <a:t> (</a:t>
            </a:r>
            <a:r>
              <a:rPr lang="en-US" sz="1800" b="1" dirty="0" err="1" smtClean="0">
                <a:solidFill>
                  <a:srgbClr val="000000"/>
                </a:solidFill>
                <a:latin typeface="Segoe UI"/>
              </a:rPr>
              <a:t>meglitinides</a:t>
            </a:r>
            <a:r>
              <a:rPr lang="en-US" sz="1800" b="1" dirty="0" smtClean="0">
                <a:solidFill>
                  <a:srgbClr val="000000"/>
                </a:solidFill>
                <a:latin typeface="Segoe UI"/>
              </a:rPr>
              <a:t>)</a:t>
            </a:r>
          </a:p>
          <a:p>
            <a:pPr algn="just">
              <a:buFont typeface="Arial" pitchFamily="34" charset="0"/>
              <a:buChar char="•"/>
            </a:pPr>
            <a:r>
              <a:rPr lang="en-US" sz="1800" dirty="0" err="1" smtClean="0">
                <a:solidFill>
                  <a:srgbClr val="000000"/>
                </a:solidFill>
                <a:latin typeface="Segoe UI"/>
              </a:rPr>
              <a:t>Meglitinides</a:t>
            </a:r>
            <a:r>
              <a:rPr lang="en-US" sz="1800" dirty="0" smtClean="0">
                <a:solidFill>
                  <a:srgbClr val="000000"/>
                </a:solidFill>
                <a:latin typeface="Segoe UI"/>
              </a:rPr>
              <a:t>  such  as  </a:t>
            </a:r>
            <a:r>
              <a:rPr lang="en-US" sz="1800" dirty="0" err="1" smtClean="0">
                <a:solidFill>
                  <a:srgbClr val="FF0000"/>
                </a:solidFill>
                <a:latin typeface="Segoe UI"/>
              </a:rPr>
              <a:t>repaglinide</a:t>
            </a:r>
            <a:r>
              <a:rPr lang="en-US" sz="1800" dirty="0" smtClean="0">
                <a:solidFill>
                  <a:srgbClr val="FF0000"/>
                </a:solidFill>
                <a:latin typeface="Segoe UI"/>
              </a:rPr>
              <a:t> </a:t>
            </a:r>
            <a:r>
              <a:rPr lang="en-US" sz="1800" dirty="0" smtClean="0">
                <a:solidFill>
                  <a:srgbClr val="000000"/>
                </a:solidFill>
                <a:latin typeface="Segoe UI"/>
              </a:rPr>
              <a:t> are  usually  taken  before meals.</a:t>
            </a:r>
          </a:p>
          <a:p>
            <a:pPr algn="just">
              <a:buFont typeface="Arial" pitchFamily="34" charset="0"/>
              <a:buChar char="•"/>
            </a:pPr>
            <a:r>
              <a:rPr lang="en-US" sz="1800" dirty="0" smtClean="0">
                <a:solidFill>
                  <a:srgbClr val="000000"/>
                </a:solidFill>
                <a:latin typeface="Segoe UI"/>
              </a:rPr>
              <a:t> In two small observational studies, no </a:t>
            </a:r>
            <a:r>
              <a:rPr lang="en-US" sz="1800" dirty="0" err="1" smtClean="0">
                <a:solidFill>
                  <a:srgbClr val="000000"/>
                </a:solidFill>
                <a:latin typeface="Segoe UI"/>
              </a:rPr>
              <a:t>hypoglycaemic</a:t>
            </a:r>
            <a:r>
              <a:rPr lang="en-US" sz="1800" dirty="0" smtClean="0">
                <a:solidFill>
                  <a:srgbClr val="000000"/>
                </a:solidFill>
                <a:latin typeface="Segoe UI"/>
              </a:rPr>
              <a:t> events were reported in patients treated with </a:t>
            </a:r>
            <a:r>
              <a:rPr lang="en-US" sz="1800" dirty="0" err="1" smtClean="0">
                <a:solidFill>
                  <a:srgbClr val="000000"/>
                </a:solidFill>
                <a:latin typeface="Segoe UI"/>
              </a:rPr>
              <a:t>repaglinide</a:t>
            </a:r>
            <a:r>
              <a:rPr lang="en-US" sz="1800" dirty="0" smtClean="0">
                <a:solidFill>
                  <a:srgbClr val="000000"/>
                </a:solidFill>
                <a:latin typeface="Segoe UI"/>
              </a:rPr>
              <a:t> during Ramadan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A third study demonstrated </a:t>
            </a:r>
            <a:r>
              <a:rPr lang="en-US" sz="1800" dirty="0" smtClean="0">
                <a:solidFill>
                  <a:srgbClr val="FF0000"/>
                </a:solidFill>
                <a:latin typeface="Segoe UI"/>
              </a:rPr>
              <a:t>no difference    </a:t>
            </a:r>
            <a:r>
              <a:rPr lang="en-US" sz="1800" dirty="0" smtClean="0">
                <a:solidFill>
                  <a:srgbClr val="000000"/>
                </a:solidFill>
                <a:latin typeface="Segoe UI"/>
              </a:rPr>
              <a:t>in    </a:t>
            </a:r>
            <a:r>
              <a:rPr lang="en-US" sz="1800" dirty="0" err="1" smtClean="0">
                <a:solidFill>
                  <a:srgbClr val="000000"/>
                </a:solidFill>
                <a:latin typeface="Segoe UI"/>
              </a:rPr>
              <a:t>hypoglycaemia</a:t>
            </a:r>
            <a:r>
              <a:rPr lang="en-US" sz="1800" dirty="0" smtClean="0">
                <a:solidFill>
                  <a:srgbClr val="000000"/>
                </a:solidFill>
                <a:latin typeface="Segoe UI"/>
              </a:rPr>
              <a:t>   when    compared   with    insulin </a:t>
            </a:r>
            <a:r>
              <a:rPr lang="en-US" sz="1800" dirty="0" err="1" smtClean="0">
                <a:solidFill>
                  <a:srgbClr val="000000"/>
                </a:solidFill>
                <a:latin typeface="Segoe UI"/>
              </a:rPr>
              <a:t>glargine</a:t>
            </a:r>
            <a:r>
              <a:rPr lang="en-US" sz="1800" dirty="0" smtClean="0">
                <a:solidFill>
                  <a:srgbClr val="000000"/>
                </a:solidFill>
                <a:latin typeface="Segoe UI"/>
              </a:rPr>
              <a:t>  or  </a:t>
            </a:r>
            <a:r>
              <a:rPr lang="en-US" sz="1800" dirty="0" err="1" smtClean="0">
                <a:solidFill>
                  <a:srgbClr val="000000"/>
                </a:solidFill>
                <a:latin typeface="Segoe UI"/>
              </a:rPr>
              <a:t>glimepiride</a:t>
            </a:r>
            <a:r>
              <a:rPr lang="en-US" sz="1800" dirty="0" smtClean="0">
                <a:solidFill>
                  <a:srgbClr val="000000"/>
                </a:solidFill>
                <a:latin typeface="Segoe UI"/>
              </a:rPr>
              <a:t>,  a  </a:t>
            </a:r>
            <a:r>
              <a:rPr lang="en-US" sz="1800" dirty="0" err="1" smtClean="0">
                <a:solidFill>
                  <a:srgbClr val="000000"/>
                </a:solidFill>
                <a:latin typeface="Segoe UI"/>
              </a:rPr>
              <a:t>sulphonylurea</a:t>
            </a:r>
            <a:r>
              <a:rPr lang="en-US" sz="1800" dirty="0" smtClean="0">
                <a:solidFill>
                  <a:srgbClr val="000000"/>
                </a:solidFill>
                <a:latin typeface="Segoe UI"/>
              </a:rPr>
              <a:t>  (SU)  therapy  </a:t>
            </a:r>
            <a:r>
              <a:rPr lang="en-US" sz="1800" dirty="0" smtClean="0">
                <a:solidFill>
                  <a:srgbClr val="0080AD"/>
                </a:solidFill>
                <a:latin typeface="Segoe UI"/>
              </a:rPr>
              <a:t>.</a:t>
            </a:r>
            <a:r>
              <a:rPr lang="en-US" sz="1800" dirty="0" smtClean="0">
                <a:solidFill>
                  <a:srgbClr val="000000"/>
                </a:solidFill>
                <a:latin typeface="Segoe UI"/>
              </a:rPr>
              <a:t> Similarly,  in  two  </a:t>
            </a:r>
            <a:r>
              <a:rPr lang="en-US" sz="1800" dirty="0" err="1" smtClean="0">
                <a:solidFill>
                  <a:srgbClr val="000000"/>
                </a:solidFill>
                <a:latin typeface="Segoe UI"/>
              </a:rPr>
              <a:t>randomised</a:t>
            </a:r>
            <a:r>
              <a:rPr lang="en-US" sz="1800" dirty="0" smtClean="0">
                <a:solidFill>
                  <a:srgbClr val="000000"/>
                </a:solidFill>
                <a:latin typeface="Segoe UI"/>
              </a:rPr>
              <a:t>  parallel-group  trials,  a  </a:t>
            </a:r>
            <a:r>
              <a:rPr lang="en-US" sz="1800" dirty="0" smtClean="0">
                <a:solidFill>
                  <a:srgbClr val="FF0000"/>
                </a:solidFill>
                <a:latin typeface="Segoe UI"/>
              </a:rPr>
              <a:t>low incidence   </a:t>
            </a:r>
            <a:r>
              <a:rPr lang="en-US" sz="1800" dirty="0" smtClean="0">
                <a:solidFill>
                  <a:srgbClr val="000000"/>
                </a:solidFill>
                <a:latin typeface="Segoe UI"/>
              </a:rPr>
              <a:t>of   </a:t>
            </a:r>
            <a:r>
              <a:rPr lang="en-US" sz="1800" dirty="0" err="1" smtClean="0">
                <a:solidFill>
                  <a:srgbClr val="000000"/>
                </a:solidFill>
                <a:latin typeface="Segoe UI"/>
              </a:rPr>
              <a:t>hypoglycaemic</a:t>
            </a:r>
            <a:r>
              <a:rPr lang="en-US" sz="1800" dirty="0" smtClean="0">
                <a:solidFill>
                  <a:srgbClr val="000000"/>
                </a:solidFill>
                <a:latin typeface="Segoe UI"/>
              </a:rPr>
              <a:t>   events  was   associated  with </a:t>
            </a:r>
            <a:r>
              <a:rPr lang="en-US" sz="1800" dirty="0" err="1" smtClean="0">
                <a:solidFill>
                  <a:srgbClr val="000000"/>
                </a:solidFill>
                <a:latin typeface="Segoe UI"/>
              </a:rPr>
              <a:t>repaglinide</a:t>
            </a:r>
            <a:r>
              <a:rPr lang="en-US" sz="1800" dirty="0" smtClean="0">
                <a:solidFill>
                  <a:srgbClr val="000000"/>
                </a:solidFill>
                <a:latin typeface="Segoe UI"/>
              </a:rPr>
              <a:t> treatment during Ramadan, occurring in similar proportions of patients treated with </a:t>
            </a:r>
            <a:r>
              <a:rPr lang="en-US" sz="1800" dirty="0" err="1" smtClean="0">
                <a:solidFill>
                  <a:srgbClr val="FF0000"/>
                </a:solidFill>
                <a:latin typeface="Segoe UI"/>
              </a:rPr>
              <a:t>glibenclamide</a:t>
            </a:r>
            <a:r>
              <a:rPr lang="en-US" sz="1800" dirty="0" smtClean="0">
                <a:solidFill>
                  <a:srgbClr val="000000"/>
                </a:solidFill>
                <a:latin typeface="Segoe UI"/>
              </a:rPr>
              <a:t> and </a:t>
            </a:r>
            <a:r>
              <a:rPr lang="en-US" sz="1800" dirty="0" err="1" smtClean="0">
                <a:solidFill>
                  <a:srgbClr val="FF0000"/>
                </a:solidFill>
                <a:latin typeface="Segoe UI"/>
              </a:rPr>
              <a:t>glimepiride</a:t>
            </a:r>
            <a:r>
              <a:rPr lang="en-US" sz="1800" dirty="0" smtClean="0">
                <a:solidFill>
                  <a:srgbClr val="000000"/>
                </a:solidFill>
                <a:latin typeface="Segoe UI"/>
              </a:rPr>
              <a:t>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The </a:t>
            </a:r>
            <a:r>
              <a:rPr lang="en-US" sz="1800" dirty="0" smtClean="0">
                <a:solidFill>
                  <a:srgbClr val="FF0000"/>
                </a:solidFill>
                <a:latin typeface="Segoe UI"/>
              </a:rPr>
              <a:t>short duration of action </a:t>
            </a:r>
            <a:r>
              <a:rPr lang="en-US" sz="1800" dirty="0" smtClean="0">
                <a:solidFill>
                  <a:srgbClr val="000000"/>
                </a:solidFill>
                <a:latin typeface="Segoe UI"/>
              </a:rPr>
              <a:t>and </a:t>
            </a:r>
            <a:r>
              <a:rPr lang="en-US" sz="1800" dirty="0" smtClean="0">
                <a:solidFill>
                  <a:srgbClr val="FF0000"/>
                </a:solidFill>
                <a:latin typeface="Segoe UI"/>
              </a:rPr>
              <a:t>low risk of </a:t>
            </a:r>
            <a:r>
              <a:rPr lang="en-US" sz="1800" dirty="0" err="1" smtClean="0">
                <a:solidFill>
                  <a:srgbClr val="FF0000"/>
                </a:solidFill>
                <a:latin typeface="Segoe UI"/>
              </a:rPr>
              <a:t>hypoglycaemia</a:t>
            </a:r>
            <a:r>
              <a:rPr lang="en-US" sz="1800" dirty="0" smtClean="0">
                <a:solidFill>
                  <a:srgbClr val="FF0000"/>
                </a:solidFill>
                <a:latin typeface="Segoe UI"/>
              </a:rPr>
              <a:t>  </a:t>
            </a:r>
            <a:r>
              <a:rPr lang="en-US" sz="1800" dirty="0" smtClean="0">
                <a:solidFill>
                  <a:srgbClr val="000000"/>
                </a:solidFill>
                <a:latin typeface="Segoe UI"/>
              </a:rPr>
              <a:t>of  these  agents  make  them  appealing  for use in Ramadan. The daily dose (based on a three-meal dosing)  may  be  reduced  or  redistributed  to  two  doses  (taken before </a:t>
            </a:r>
            <a:r>
              <a:rPr lang="en-US" sz="1800" dirty="0" err="1" smtClean="0">
                <a:solidFill>
                  <a:srgbClr val="000000"/>
                </a:solidFill>
                <a:latin typeface="Segoe UI"/>
              </a:rPr>
              <a:t>iftar</a:t>
            </a:r>
            <a:r>
              <a:rPr lang="en-US" sz="1800" dirty="0" smtClean="0">
                <a:solidFill>
                  <a:srgbClr val="000000"/>
                </a:solidFill>
                <a:latin typeface="Segoe UI"/>
              </a:rPr>
              <a:t> and </a:t>
            </a:r>
            <a:r>
              <a:rPr lang="en-US" sz="1800" dirty="0" err="1" smtClean="0">
                <a:solidFill>
                  <a:srgbClr val="000000"/>
                </a:solidFill>
                <a:latin typeface="Segoe UI"/>
              </a:rPr>
              <a:t>suhoor</a:t>
            </a:r>
            <a:r>
              <a:rPr lang="en-US" sz="1800" dirty="0" smtClean="0">
                <a:solidFill>
                  <a:srgbClr val="000000"/>
                </a:solidFill>
                <a:latin typeface="Segoe UI"/>
              </a:rPr>
              <a:t>) during Ramadan, according to meal size (</a:t>
            </a:r>
            <a:r>
              <a:rPr lang="en-US" sz="1800" dirty="0" smtClean="0">
                <a:solidFill>
                  <a:srgbClr val="0080AD"/>
                </a:solidFill>
                <a:latin typeface="Segoe UI"/>
              </a:rPr>
              <a:t>Fig. 4</a:t>
            </a:r>
            <a:r>
              <a:rPr lang="en-US" sz="1800" dirty="0" smtClean="0">
                <a:solidFill>
                  <a:srgbClr val="000000"/>
                </a:solidFill>
                <a:latin typeface="Segoe UI"/>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6099" t="21796" r="14551" b="3901"/>
          <a:stretch>
            <a:fillRect/>
          </a:stretch>
        </p:blipFill>
        <p:spPr bwMode="auto">
          <a:xfrm>
            <a:off x="609600" y="0"/>
            <a:ext cx="7924800" cy="5306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38150"/>
            <a:ext cx="8305800" cy="3877985"/>
          </a:xfrm>
          <a:prstGeom prst="rect">
            <a:avLst/>
          </a:prstGeom>
          <a:noFill/>
        </p:spPr>
        <p:txBody>
          <a:bodyPr vert="horz" wrap="square" lIns="0" tIns="0" rIns="0" bIns="0" rtlCol="0">
            <a:spAutoFit/>
          </a:bodyPr>
          <a:lstStyle/>
          <a:p>
            <a:pPr algn="just">
              <a:buFont typeface="Arial" pitchFamily="34" charset="0"/>
              <a:buChar char="•"/>
            </a:pPr>
            <a:r>
              <a:rPr lang="en-US" sz="1800" b="1" dirty="0" smtClean="0">
                <a:solidFill>
                  <a:srgbClr val="000000"/>
                </a:solidFill>
                <a:latin typeface="Segoe UI"/>
              </a:rPr>
              <a:t>6.1.4. </a:t>
            </a:r>
            <a:r>
              <a:rPr lang="en-US" sz="1800" b="1" dirty="0" err="1" smtClean="0">
                <a:solidFill>
                  <a:srgbClr val="000000"/>
                </a:solidFill>
                <a:latin typeface="Segoe UI"/>
              </a:rPr>
              <a:t>Sulphonylureas</a:t>
            </a:r>
            <a:r>
              <a:rPr lang="en-US" sz="1800" b="1" dirty="0" smtClean="0">
                <a:solidFill>
                  <a:srgbClr val="000000"/>
                </a:solidFill>
                <a:latin typeface="Segoe UI"/>
              </a:rPr>
              <a:t> (SU)</a:t>
            </a:r>
          </a:p>
          <a:p>
            <a:pPr algn="just">
              <a:buFont typeface="Arial" pitchFamily="34" charset="0"/>
              <a:buChar char="•"/>
            </a:pPr>
            <a:endParaRPr lang="en-US" sz="1800" b="1"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SUs are associated with a </a:t>
            </a:r>
            <a:r>
              <a:rPr lang="en-US" sz="1800" dirty="0" smtClean="0">
                <a:solidFill>
                  <a:srgbClr val="FF0000"/>
                </a:solidFill>
                <a:latin typeface="Segoe UI"/>
              </a:rPr>
              <a:t>higher risk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 compared with other oral anti-diabetic drugs (OADs), which has raised some concerns about their use during Ramadan. However, this risk varies across medications within this class due to differing </a:t>
            </a:r>
            <a:r>
              <a:rPr lang="en-US" sz="1800" dirty="0" smtClean="0">
                <a:solidFill>
                  <a:srgbClr val="FF0000"/>
                </a:solidFill>
                <a:latin typeface="Segoe UI"/>
              </a:rPr>
              <a:t>receptor interactions, binding </a:t>
            </a:r>
            <a:r>
              <a:rPr lang="en-US" sz="1800" dirty="0" err="1" smtClean="0">
                <a:solidFill>
                  <a:srgbClr val="FF0000"/>
                </a:solidFill>
                <a:latin typeface="Segoe UI"/>
              </a:rPr>
              <a:t>afﬁnities</a:t>
            </a:r>
            <a:r>
              <a:rPr lang="en-US" sz="1800" dirty="0" smtClean="0">
                <a:solidFill>
                  <a:srgbClr val="FF0000"/>
                </a:solidFill>
                <a:latin typeface="Segoe UI"/>
              </a:rPr>
              <a:t> </a:t>
            </a:r>
            <a:r>
              <a:rPr lang="en-US" sz="1800" dirty="0" smtClean="0">
                <a:solidFill>
                  <a:srgbClr val="000000"/>
                </a:solidFill>
                <a:latin typeface="Segoe UI"/>
              </a:rPr>
              <a:t>and </a:t>
            </a:r>
            <a:r>
              <a:rPr lang="en-US" sz="1800" dirty="0" smtClean="0">
                <a:solidFill>
                  <a:srgbClr val="FF0000"/>
                </a:solidFill>
                <a:latin typeface="Segoe UI"/>
              </a:rPr>
              <a:t>durations of action</a:t>
            </a:r>
            <a:r>
              <a:rPr lang="en-US" sz="1800" dirty="0" smtClean="0">
                <a:solidFill>
                  <a:srgbClr val="000000"/>
                </a:solidFill>
                <a:latin typeface="Segoe UI"/>
              </a:rPr>
              <a:t>.</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In  a  multinational  observational  study  of  1378  patients with  T2DM  treated  with  SUs,  approximately  </a:t>
            </a:r>
            <a:r>
              <a:rPr lang="en-US" sz="1800" dirty="0" smtClean="0">
                <a:solidFill>
                  <a:srgbClr val="FF0000"/>
                </a:solidFill>
                <a:latin typeface="Segoe UI"/>
              </a:rPr>
              <a:t>one-</a:t>
            </a:r>
            <a:r>
              <a:rPr lang="en-US" sz="1800" dirty="0" err="1" smtClean="0">
                <a:solidFill>
                  <a:srgbClr val="FF0000"/>
                </a:solidFill>
                <a:latin typeface="Segoe UI"/>
              </a:rPr>
              <a:t>ﬁfth</a:t>
            </a:r>
            <a:r>
              <a:rPr lang="en-US" sz="1800" dirty="0" smtClean="0">
                <a:solidFill>
                  <a:srgbClr val="000000"/>
                </a:solidFill>
                <a:latin typeface="Segoe UI"/>
              </a:rPr>
              <a:t>  of patients  experienced  a  symptomatic  </a:t>
            </a:r>
            <a:r>
              <a:rPr lang="en-US" sz="1800" dirty="0" err="1" smtClean="0">
                <a:solidFill>
                  <a:srgbClr val="000000"/>
                </a:solidFill>
                <a:latin typeface="Segoe UI"/>
              </a:rPr>
              <a:t>hypoglycaemic</a:t>
            </a:r>
            <a:r>
              <a:rPr lang="en-US" sz="1800" dirty="0" smtClean="0">
                <a:solidFill>
                  <a:srgbClr val="000000"/>
                </a:solidFill>
                <a:latin typeface="Segoe UI"/>
              </a:rPr>
              <a:t>  event during Ramadan.</a:t>
            </a:r>
          </a:p>
          <a:p>
            <a:pPr algn="just">
              <a:buFont typeface="Arial" pitchFamily="34" charset="0"/>
              <a:buChar char="•"/>
              <a:tabLst>
                <a:tab pos="123429" algn="l"/>
              </a:tabLst>
              <a:defRPr/>
            </a:pPr>
            <a:r>
              <a:rPr lang="en-US" sz="1800" dirty="0" smtClean="0">
                <a:solidFill>
                  <a:srgbClr val="000000"/>
                </a:solidFill>
                <a:latin typeface="Segoe UI"/>
              </a:rPr>
              <a:t> When this was broken down by drug, the highest    incidence    was    associated    with    </a:t>
            </a:r>
            <a:r>
              <a:rPr lang="en-US" sz="1800" dirty="0" err="1" smtClean="0">
                <a:solidFill>
                  <a:srgbClr val="FF0000"/>
                </a:solidFill>
                <a:latin typeface="Segoe UI"/>
              </a:rPr>
              <a:t>glibenclamide</a:t>
            </a:r>
            <a:r>
              <a:rPr lang="en-US" sz="1800" dirty="0" smtClean="0">
                <a:solidFill>
                  <a:srgbClr val="FF0000"/>
                </a:solidFill>
                <a:latin typeface="Segoe UI"/>
              </a:rPr>
              <a:t> (25.6%),   </a:t>
            </a:r>
            <a:r>
              <a:rPr lang="en-US" sz="1800" dirty="0" smtClean="0">
                <a:solidFill>
                  <a:srgbClr val="000000"/>
                </a:solidFill>
                <a:latin typeface="Segoe UI"/>
              </a:rPr>
              <a:t>followed   by   </a:t>
            </a:r>
            <a:r>
              <a:rPr lang="en-US" sz="1800" dirty="0" err="1" smtClean="0">
                <a:solidFill>
                  <a:srgbClr val="FF0000"/>
                </a:solidFill>
                <a:latin typeface="Segoe UI"/>
              </a:rPr>
              <a:t>glimepiride</a:t>
            </a:r>
            <a:r>
              <a:rPr lang="en-US" sz="1800" dirty="0" smtClean="0">
                <a:solidFill>
                  <a:srgbClr val="FF0000"/>
                </a:solidFill>
                <a:latin typeface="Segoe UI"/>
              </a:rPr>
              <a:t>   (16.8%),   </a:t>
            </a:r>
            <a:r>
              <a:rPr lang="en-US" sz="1800" dirty="0" smtClean="0">
                <a:solidFill>
                  <a:srgbClr val="000000"/>
                </a:solidFill>
                <a:latin typeface="Segoe UI"/>
              </a:rPr>
              <a:t>and   </a:t>
            </a:r>
            <a:r>
              <a:rPr lang="en-US" sz="1800" dirty="0" err="1" smtClean="0">
                <a:solidFill>
                  <a:srgbClr val="FF0000"/>
                </a:solidFill>
                <a:latin typeface="Segoe UI"/>
              </a:rPr>
              <a:t>gliclazide</a:t>
            </a:r>
            <a:r>
              <a:rPr lang="en-US" sz="1800" dirty="0" smtClean="0">
                <a:solidFill>
                  <a:srgbClr val="FF0000"/>
                </a:solidFill>
                <a:latin typeface="Segoe UI"/>
              </a:rPr>
              <a:t> (14.0%) .</a:t>
            </a:r>
          </a:p>
          <a:p>
            <a:pPr algn="just">
              <a:tabLst>
                <a:tab pos="123429" algn="l"/>
              </a:tabLst>
              <a:defRPr/>
            </a:pPr>
            <a:endParaRPr lang="en-US" sz="1800" dirty="0" smtClean="0">
              <a:solidFill>
                <a:srgbClr val="0080AD"/>
              </a:solidFill>
              <a:latin typeface="Segoe U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42186"/>
            <a:ext cx="8077200" cy="4801314"/>
          </a:xfrm>
          <a:prstGeom prst="rect">
            <a:avLst/>
          </a:prstGeom>
        </p:spPr>
        <p:txBody>
          <a:bodyPr wrap="square">
            <a:spAutoFit/>
          </a:bodyPr>
          <a:lstStyle/>
          <a:p>
            <a:pPr algn="just">
              <a:buFont typeface="Arial" pitchFamily="34" charset="0"/>
              <a:buChar char="•"/>
              <a:tabLst>
                <a:tab pos="123429" algn="l"/>
              </a:tabLst>
              <a:defRPr/>
            </a:pPr>
            <a:r>
              <a:rPr lang="en-US" sz="1800" dirty="0" err="1" smtClean="0">
                <a:solidFill>
                  <a:srgbClr val="000000"/>
                </a:solidFill>
                <a:latin typeface="Segoe UI"/>
              </a:rPr>
              <a:t>Glibenclamide</a:t>
            </a:r>
            <a:r>
              <a:rPr lang="en-US" sz="1800" dirty="0" smtClean="0">
                <a:solidFill>
                  <a:srgbClr val="000000"/>
                </a:solidFill>
                <a:latin typeface="Segoe UI"/>
              </a:rPr>
              <a:t> similarly showed the highest incidence of </a:t>
            </a:r>
            <a:r>
              <a:rPr lang="en-US" sz="1800" dirty="0" err="1" smtClean="0">
                <a:solidFill>
                  <a:srgbClr val="000000"/>
                </a:solidFill>
                <a:latin typeface="Segoe UI"/>
              </a:rPr>
              <a:t>hypoglycaemic</a:t>
            </a:r>
            <a:r>
              <a:rPr lang="en-US" sz="1800" dirty="0" smtClean="0">
                <a:solidFill>
                  <a:srgbClr val="000000"/>
                </a:solidFill>
                <a:latin typeface="Segoe UI"/>
              </a:rPr>
              <a:t> events in other studies when compared with second-generation SUs </a:t>
            </a:r>
            <a:r>
              <a:rPr lang="en-US" sz="1800" dirty="0" smtClean="0">
                <a:solidFill>
                  <a:srgbClr val="0080AD"/>
                </a:solidFill>
                <a:latin typeface="Segoe UI"/>
              </a:rPr>
              <a:t> </a:t>
            </a:r>
            <a:r>
              <a:rPr lang="en-US" sz="1800" dirty="0" smtClean="0">
                <a:solidFill>
                  <a:srgbClr val="000000"/>
                </a:solidFill>
                <a:latin typeface="Segoe UI"/>
              </a:rPr>
              <a:t>and lowering the dose of </a:t>
            </a:r>
            <a:r>
              <a:rPr lang="en-US" sz="1800" dirty="0" err="1" smtClean="0">
                <a:solidFill>
                  <a:srgbClr val="000000"/>
                </a:solidFill>
                <a:latin typeface="Segoe UI"/>
              </a:rPr>
              <a:t>glibenclamide</a:t>
            </a:r>
            <a:r>
              <a:rPr lang="en-US" sz="1800" dirty="0" smtClean="0">
                <a:solidFill>
                  <a:srgbClr val="000000"/>
                </a:solidFill>
                <a:latin typeface="Segoe UI"/>
              </a:rPr>
              <a:t> </a:t>
            </a:r>
            <a:r>
              <a:rPr lang="en-US" sz="1800" dirty="0" smtClean="0">
                <a:solidFill>
                  <a:srgbClr val="FF0000"/>
                </a:solidFill>
                <a:latin typeface="Segoe UI"/>
              </a:rPr>
              <a:t>did not </a:t>
            </a:r>
            <a:r>
              <a:rPr lang="en-US" sz="1800" dirty="0" smtClean="0">
                <a:solidFill>
                  <a:srgbClr val="000000"/>
                </a:solidFill>
                <a:latin typeface="Segoe UI"/>
              </a:rPr>
              <a:t>seem to reduce the incidence of  </a:t>
            </a:r>
            <a:r>
              <a:rPr lang="en-US" sz="1800" dirty="0" err="1" smtClean="0">
                <a:solidFill>
                  <a:srgbClr val="000000"/>
                </a:solidFill>
                <a:latin typeface="Segoe UI"/>
              </a:rPr>
              <a:t>hypoglycaemia</a:t>
            </a:r>
            <a:r>
              <a:rPr lang="en-US" sz="1800" dirty="0" smtClean="0">
                <a:solidFill>
                  <a:srgbClr val="000000"/>
                </a:solidFill>
                <a:latin typeface="Segoe UI"/>
              </a:rPr>
              <a:t>.</a:t>
            </a:r>
            <a:endParaRPr lang="en-US" sz="1800" dirty="0" smtClean="0">
              <a:solidFill>
                <a:srgbClr val="0080AD"/>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In  some  studies,  the  proportion  of patients on </a:t>
            </a:r>
            <a:r>
              <a:rPr lang="en-US" sz="1800" dirty="0" err="1" smtClean="0">
                <a:solidFill>
                  <a:srgbClr val="FF0000"/>
                </a:solidFill>
                <a:latin typeface="Segoe UI"/>
              </a:rPr>
              <a:t>gliclazide</a:t>
            </a:r>
            <a:r>
              <a:rPr lang="en-US" sz="1800" dirty="0" smtClean="0">
                <a:solidFill>
                  <a:srgbClr val="FF0000"/>
                </a:solidFill>
                <a:latin typeface="Segoe UI"/>
              </a:rPr>
              <a:t> </a:t>
            </a:r>
            <a:r>
              <a:rPr lang="en-US" sz="1800" dirty="0" smtClean="0">
                <a:solidFill>
                  <a:srgbClr val="000000"/>
                </a:solidFill>
                <a:latin typeface="Segoe UI"/>
              </a:rPr>
              <a:t>who experienced symptomatic </a:t>
            </a:r>
            <a:r>
              <a:rPr lang="en-US" sz="1800" dirty="0" err="1" smtClean="0">
                <a:solidFill>
                  <a:srgbClr val="000000"/>
                </a:solidFill>
                <a:latin typeface="Segoe UI"/>
              </a:rPr>
              <a:t>hypoglycaemic</a:t>
            </a:r>
            <a:r>
              <a:rPr lang="en-US" sz="1800" dirty="0" smtClean="0">
                <a:solidFill>
                  <a:srgbClr val="000000"/>
                </a:solidFill>
                <a:latin typeface="Segoe UI"/>
              </a:rPr>
              <a:t> events has been found to be similar to the </a:t>
            </a:r>
            <a:r>
              <a:rPr lang="en-US" sz="1800" dirty="0" err="1" smtClean="0">
                <a:solidFill>
                  <a:srgbClr val="000000"/>
                </a:solidFill>
                <a:latin typeface="Segoe UI"/>
              </a:rPr>
              <a:t>dipeptidyl</a:t>
            </a:r>
            <a:r>
              <a:rPr lang="en-US" sz="1800" dirty="0" smtClean="0">
                <a:solidFill>
                  <a:srgbClr val="000000"/>
                </a:solidFill>
                <a:latin typeface="Segoe UI"/>
              </a:rPr>
              <a:t> peptidase-4 (</a:t>
            </a:r>
            <a:r>
              <a:rPr lang="en-US" sz="1800" dirty="0" smtClean="0">
                <a:solidFill>
                  <a:srgbClr val="FF0000"/>
                </a:solidFill>
                <a:latin typeface="Segoe UI"/>
              </a:rPr>
              <a:t>DPP-4) </a:t>
            </a:r>
            <a:r>
              <a:rPr lang="en-US" sz="1800" dirty="0" smtClean="0">
                <a:solidFill>
                  <a:srgbClr val="000000"/>
                </a:solidFill>
                <a:latin typeface="Segoe UI"/>
              </a:rPr>
              <a:t>inhibitors, </a:t>
            </a:r>
            <a:r>
              <a:rPr lang="en-US" sz="1800" dirty="0" err="1" smtClean="0">
                <a:solidFill>
                  <a:srgbClr val="000000"/>
                </a:solidFill>
                <a:latin typeface="Segoe UI"/>
              </a:rPr>
              <a:t>sitagliptin</a:t>
            </a:r>
            <a:r>
              <a:rPr lang="en-US" sz="1800" dirty="0" smtClean="0">
                <a:solidFill>
                  <a:srgbClr val="000000"/>
                </a:solidFill>
                <a:latin typeface="Segoe UI"/>
              </a:rPr>
              <a:t> (</a:t>
            </a:r>
            <a:r>
              <a:rPr lang="en-US" sz="1800" dirty="0" smtClean="0">
                <a:solidFill>
                  <a:srgbClr val="FF0000"/>
                </a:solidFill>
                <a:latin typeface="Segoe UI"/>
              </a:rPr>
              <a:t>6.6% vs. 6.7%, </a:t>
            </a:r>
            <a:r>
              <a:rPr lang="en-US" sz="1800" dirty="0" smtClean="0">
                <a:solidFill>
                  <a:srgbClr val="000000"/>
                </a:solidFill>
                <a:latin typeface="Segoe UI"/>
              </a:rPr>
              <a:t>respectively) or </a:t>
            </a:r>
            <a:r>
              <a:rPr lang="en-US" sz="1800" dirty="0" err="1" smtClean="0">
                <a:solidFill>
                  <a:srgbClr val="000000"/>
                </a:solidFill>
                <a:latin typeface="Segoe UI"/>
              </a:rPr>
              <a:t>vildagliptin</a:t>
            </a:r>
            <a:r>
              <a:rPr lang="en-US" sz="1800" dirty="0" smtClean="0">
                <a:solidFill>
                  <a:srgbClr val="000000"/>
                </a:solidFill>
                <a:latin typeface="Segoe UI"/>
              </a:rPr>
              <a:t> (</a:t>
            </a:r>
            <a:r>
              <a:rPr lang="en-US" sz="1800" dirty="0" smtClean="0">
                <a:solidFill>
                  <a:srgbClr val="FF0000"/>
                </a:solidFill>
                <a:latin typeface="Segoe UI"/>
              </a:rPr>
              <a:t>6.0% vs. 8.7%, </a:t>
            </a:r>
            <a:r>
              <a:rPr lang="en-US" sz="1800" dirty="0" smtClean="0">
                <a:solidFill>
                  <a:srgbClr val="000000"/>
                </a:solidFill>
                <a:latin typeface="Segoe UI"/>
              </a:rPr>
              <a:t>respectively), and lower  than  </a:t>
            </a:r>
            <a:r>
              <a:rPr lang="en-US" sz="1800" dirty="0" err="1" smtClean="0">
                <a:solidFill>
                  <a:srgbClr val="000000"/>
                </a:solidFill>
                <a:latin typeface="Segoe UI"/>
              </a:rPr>
              <a:t>sitagliptin</a:t>
            </a:r>
            <a:r>
              <a:rPr lang="en-US" sz="1800" dirty="0" smtClean="0">
                <a:solidFill>
                  <a:srgbClr val="000000"/>
                </a:solidFill>
                <a:latin typeface="Segoe UI"/>
              </a:rPr>
              <a:t>  in  one  study  (</a:t>
            </a:r>
            <a:r>
              <a:rPr lang="en-US" sz="1800" dirty="0" smtClean="0">
                <a:solidFill>
                  <a:srgbClr val="FF0000"/>
                </a:solidFill>
                <a:latin typeface="Segoe UI"/>
              </a:rPr>
              <a:t>1.8%  vs.  3.8%,  </a:t>
            </a:r>
            <a:r>
              <a:rPr lang="en-US" sz="1800" dirty="0" smtClean="0">
                <a:solidFill>
                  <a:srgbClr val="000000"/>
                </a:solidFill>
                <a:latin typeface="Segoe UI"/>
              </a:rPr>
              <a:t>respectively)  . </a:t>
            </a:r>
          </a:p>
          <a:p>
            <a:pPr algn="just">
              <a:buFont typeface="Arial" pitchFamily="34" charset="0"/>
              <a:buChar char="•"/>
              <a:tabLst>
                <a:tab pos="123429" algn="l"/>
              </a:tabLst>
              <a:defRPr/>
            </a:pPr>
            <a:r>
              <a:rPr lang="en-US" sz="1800" dirty="0" smtClean="0">
                <a:solidFill>
                  <a:srgbClr val="000000"/>
                </a:solidFill>
                <a:latin typeface="Segoe UI"/>
              </a:rPr>
              <a:t> The recorded  incidence of  </a:t>
            </a:r>
            <a:r>
              <a:rPr lang="en-US" sz="1800" dirty="0" err="1" smtClean="0">
                <a:solidFill>
                  <a:srgbClr val="000000"/>
                </a:solidFill>
                <a:latin typeface="Segoe UI"/>
              </a:rPr>
              <a:t>hypoglycaemia</a:t>
            </a:r>
            <a:r>
              <a:rPr lang="en-US" sz="1800" dirty="0" smtClean="0">
                <a:solidFill>
                  <a:srgbClr val="000000"/>
                </a:solidFill>
                <a:latin typeface="Segoe UI"/>
              </a:rPr>
              <a:t> during Ramadan has  also been low for </a:t>
            </a:r>
            <a:r>
              <a:rPr lang="en-US" sz="1800" dirty="0" err="1" smtClean="0">
                <a:solidFill>
                  <a:srgbClr val="000000"/>
                </a:solidFill>
                <a:latin typeface="Segoe UI"/>
              </a:rPr>
              <a:t>glimepiride</a:t>
            </a:r>
            <a:r>
              <a:rPr lang="en-US" sz="1800" dirty="0" smtClean="0">
                <a:solidFill>
                  <a:srgbClr val="000000"/>
                </a:solidFill>
                <a:latin typeface="Segoe UI"/>
              </a:rPr>
              <a:t> </a:t>
            </a:r>
            <a:r>
              <a:rPr lang="en-US" sz="1800" dirty="0" smtClean="0">
                <a:solidFill>
                  <a:srgbClr val="0080AD"/>
                </a:solidFill>
                <a:latin typeface="Segoe UI"/>
              </a:rPr>
              <a:t>.</a:t>
            </a:r>
            <a:r>
              <a:rPr lang="en-US" sz="1800" dirty="0" smtClean="0">
                <a:solidFill>
                  <a:srgbClr val="000000"/>
                </a:solidFill>
                <a:latin typeface="Segoe UI"/>
              </a:rPr>
              <a:t> Data on </a:t>
            </a:r>
            <a:r>
              <a:rPr lang="en-US" sz="1800" dirty="0" err="1" smtClean="0">
                <a:solidFill>
                  <a:srgbClr val="FF0000"/>
                </a:solidFill>
                <a:latin typeface="Segoe UI"/>
              </a:rPr>
              <a:t>glipizide</a:t>
            </a:r>
            <a:r>
              <a:rPr lang="en-US" sz="1800" dirty="0" smtClean="0">
                <a:solidFill>
                  <a:srgbClr val="000000"/>
                </a:solidFill>
                <a:latin typeface="Segoe UI"/>
              </a:rPr>
              <a:t> are too sparse to provide </a:t>
            </a:r>
            <a:r>
              <a:rPr lang="en-US" sz="1800" dirty="0" err="1" smtClean="0">
                <a:solidFill>
                  <a:srgbClr val="000000"/>
                </a:solidFill>
                <a:latin typeface="Segoe UI"/>
              </a:rPr>
              <a:t>speciﬁc</a:t>
            </a:r>
            <a:r>
              <a:rPr lang="en-US" sz="1800" dirty="0" smtClean="0">
                <a:solidFill>
                  <a:srgbClr val="000000"/>
                </a:solidFill>
                <a:latin typeface="Segoe UI"/>
              </a:rPr>
              <a:t> advice on its use in Ramadan.</a:t>
            </a:r>
          </a:p>
          <a:p>
            <a:pPr algn="just">
              <a:buFont typeface="Arial" pitchFamily="34" charset="0"/>
              <a:buChar char="•"/>
              <a:tabLst>
                <a:tab pos="123429" algn="l"/>
              </a:tabLst>
              <a:defRPr/>
            </a:pPr>
            <a:r>
              <a:rPr lang="en-US" sz="1800" dirty="0" smtClean="0">
                <a:solidFill>
                  <a:srgbClr val="000000"/>
                </a:solidFill>
                <a:latin typeface="Segoe UI"/>
              </a:rPr>
              <a:t>	These studies demonstrate that many patients with T2DM may continue to use second-generation SUs and fast safely during Ramadan. </a:t>
            </a:r>
          </a:p>
          <a:p>
            <a:pPr algn="just">
              <a:buFont typeface="Arial" pitchFamily="34" charset="0"/>
              <a:buChar char="•"/>
              <a:tabLst>
                <a:tab pos="123429" algn="l"/>
              </a:tabLst>
              <a:defRPr/>
            </a:pPr>
            <a:r>
              <a:rPr lang="en-US" sz="1800" dirty="0" err="1" smtClean="0">
                <a:solidFill>
                  <a:srgbClr val="000000"/>
                </a:solidFill>
                <a:latin typeface="Segoe UI"/>
              </a:rPr>
              <a:t>Glibenclamide</a:t>
            </a:r>
            <a:r>
              <a:rPr lang="en-US" sz="1800" dirty="0" smtClean="0">
                <a:solidFill>
                  <a:srgbClr val="000000"/>
                </a:solidFill>
                <a:latin typeface="Segoe UI"/>
              </a:rPr>
              <a:t> should be used with </a:t>
            </a:r>
            <a:r>
              <a:rPr lang="en-US" sz="1800" dirty="0" smtClean="0">
                <a:solidFill>
                  <a:srgbClr val="FF0000"/>
                </a:solidFill>
                <a:latin typeface="Segoe UI"/>
              </a:rPr>
              <a:t>caution</a:t>
            </a:r>
            <a:r>
              <a:rPr lang="en-US" sz="1800" dirty="0" smtClean="0">
                <a:solidFill>
                  <a:srgbClr val="000000"/>
                </a:solidFill>
                <a:latin typeface="Segoe UI"/>
              </a:rPr>
              <a:t> during Ramadan. The use of these drugs should be </a:t>
            </a:r>
            <a:r>
              <a:rPr lang="en-US" sz="1800" dirty="0" err="1" smtClean="0">
                <a:solidFill>
                  <a:srgbClr val="000000"/>
                </a:solidFill>
                <a:latin typeface="Segoe UI"/>
              </a:rPr>
              <a:t>individualised</a:t>
            </a:r>
            <a:r>
              <a:rPr lang="en-US" sz="1800" dirty="0" smtClean="0">
                <a:solidFill>
                  <a:srgbClr val="000000"/>
                </a:solidFill>
                <a:latin typeface="Segoe UI"/>
              </a:rPr>
              <a:t> following clinician guidance, and medication adjustments are outlined in </a:t>
            </a:r>
            <a:r>
              <a:rPr lang="en-US" sz="1800" dirty="0" smtClean="0">
                <a:solidFill>
                  <a:srgbClr val="0080AD"/>
                </a:solidFill>
                <a:latin typeface="Segoe UI"/>
                <a:hlinkClick r:id="rId2" action="ppaction://hlinksldjump"/>
              </a:rPr>
              <a:t>Fig.</a:t>
            </a:r>
            <a:r>
              <a:rPr lang="en-US" sz="1800" dirty="0" smtClean="0">
                <a:solidFill>
                  <a:srgbClr val="0080AD"/>
                </a:solidFill>
                <a:latin typeface="Segoe UI"/>
              </a:rPr>
              <a:t> 4</a:t>
            </a:r>
            <a:r>
              <a:rPr lang="en-US" sz="1800" dirty="0" smtClean="0">
                <a:solidFill>
                  <a:srgbClr val="000000"/>
                </a:solidFill>
                <a:latin typeface="Segoe UI"/>
                <a:hlinkClick r:id="rId2" action="ppaction://hlinksldjump"/>
              </a:rPr>
              <a:t>.</a:t>
            </a:r>
            <a:endParaRPr lang="en-US" sz="1800" dirty="0">
              <a:solidFill>
                <a:srgbClr val="000000"/>
              </a:solidFill>
              <a:latin typeface="Segoe U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8229600" cy="4708981"/>
          </a:xfrm>
          <a:prstGeom prst="rect">
            <a:avLst/>
          </a:prstGeom>
          <a:noFill/>
        </p:spPr>
        <p:txBody>
          <a:bodyPr vert="horz" wrap="square" lIns="0" tIns="0" rIns="0" bIns="0" rtlCol="0">
            <a:spAutoFit/>
          </a:bodyPr>
          <a:lstStyle/>
          <a:p>
            <a:pPr algn="just"/>
            <a:r>
              <a:rPr lang="en-US" sz="1800" b="1" dirty="0" smtClean="0">
                <a:solidFill>
                  <a:srgbClr val="000000"/>
                </a:solidFill>
                <a:latin typeface="Segoe UI"/>
              </a:rPr>
              <a:t>6.1.5. Sodium-glucose co-transporter-2 (SGLT2) inhibitors</a:t>
            </a: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SGLT2 inhibitors have demonstrated effective improvements in </a:t>
            </a:r>
            <a:r>
              <a:rPr lang="en-US" sz="1800" dirty="0" err="1" smtClean="0">
                <a:solidFill>
                  <a:srgbClr val="000000"/>
                </a:solidFill>
                <a:latin typeface="Segoe UI"/>
              </a:rPr>
              <a:t>glycaemic</a:t>
            </a:r>
            <a:r>
              <a:rPr lang="en-US" sz="1800" dirty="0" smtClean="0">
                <a:solidFill>
                  <a:srgbClr val="000000"/>
                </a:solidFill>
                <a:latin typeface="Segoe UI"/>
              </a:rPr>
              <a:t> control and weight loss, and are  associated with a  low  risk  of  </a:t>
            </a:r>
            <a:r>
              <a:rPr lang="en-US" sz="1800" dirty="0" err="1" smtClean="0">
                <a:solidFill>
                  <a:srgbClr val="000000"/>
                </a:solidFill>
                <a:latin typeface="Segoe UI"/>
              </a:rPr>
              <a:t>hypoglycaemia</a:t>
            </a:r>
            <a:r>
              <a:rPr lang="en-US" sz="1800" dirty="0" smtClean="0">
                <a:solidFill>
                  <a:srgbClr val="000000"/>
                </a:solidFill>
                <a:latin typeface="Segoe UI"/>
              </a:rPr>
              <a:t>.</a:t>
            </a:r>
          </a:p>
          <a:p>
            <a:pPr algn="just">
              <a:buFont typeface="Arial" pitchFamily="34" charset="0"/>
              <a:buChar char="•"/>
            </a:pPr>
            <a:r>
              <a:rPr lang="en-US" sz="1800" dirty="0" smtClean="0">
                <a:solidFill>
                  <a:srgbClr val="000000"/>
                </a:solidFill>
                <a:latin typeface="Segoe UI"/>
              </a:rPr>
              <a:t>  Because  of  this,  these  drugs could be a </a:t>
            </a:r>
            <a:r>
              <a:rPr lang="en-US" sz="1800" dirty="0" smtClean="0">
                <a:solidFill>
                  <a:srgbClr val="FF0000"/>
                </a:solidFill>
                <a:latin typeface="Segoe UI"/>
              </a:rPr>
              <a:t>safe treatment option </a:t>
            </a:r>
            <a:r>
              <a:rPr lang="en-US" sz="1800" dirty="0" smtClean="0">
                <a:solidFill>
                  <a:srgbClr val="000000"/>
                </a:solidFill>
                <a:latin typeface="Segoe UI"/>
              </a:rPr>
              <a:t>for patients with T2DM during  Ramadan.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However,  certain safety concerns  have been raised,   such   as   </a:t>
            </a:r>
            <a:r>
              <a:rPr lang="en-US" sz="1800" dirty="0" smtClean="0">
                <a:solidFill>
                  <a:srgbClr val="FF0000"/>
                </a:solidFill>
                <a:latin typeface="Segoe UI"/>
              </a:rPr>
              <a:t>an   increase  in   dehydration  </a:t>
            </a:r>
            <a:r>
              <a:rPr lang="en-US" sz="1800" dirty="0" smtClean="0">
                <a:solidFill>
                  <a:srgbClr val="000000"/>
                </a:solidFill>
                <a:latin typeface="Segoe UI"/>
              </a:rPr>
              <a:t>or   </a:t>
            </a:r>
            <a:r>
              <a:rPr lang="en-US" sz="1800" dirty="0" smtClean="0">
                <a:solidFill>
                  <a:srgbClr val="FF0000"/>
                </a:solidFill>
                <a:latin typeface="Segoe UI"/>
              </a:rPr>
              <a:t>postural hypotension </a:t>
            </a:r>
            <a:r>
              <a:rPr lang="en-US" sz="1800" dirty="0" smtClean="0">
                <a:latin typeface="Segoe UI"/>
              </a:rPr>
              <a:t>as well as the risk of </a:t>
            </a:r>
            <a:r>
              <a:rPr lang="en-US" sz="1800" dirty="0" err="1" smtClean="0">
                <a:solidFill>
                  <a:srgbClr val="FF0000"/>
                </a:solidFill>
                <a:latin typeface="Segoe UI"/>
              </a:rPr>
              <a:t>ketoacidosis</a:t>
            </a:r>
            <a:r>
              <a:rPr lang="en-US" sz="1800" dirty="0" smtClean="0">
                <a:latin typeface="Segoe UI"/>
              </a:rPr>
              <a:t> . </a:t>
            </a:r>
          </a:p>
          <a:p>
            <a:pPr algn="just">
              <a:buFont typeface="Arial" pitchFamily="34" charset="0"/>
              <a:buChar char="•"/>
            </a:pPr>
            <a:endParaRPr lang="en-US" sz="1800" dirty="0" smtClean="0">
              <a:latin typeface="Segoe UI"/>
            </a:endParaRPr>
          </a:p>
          <a:p>
            <a:pPr algn="just">
              <a:buFont typeface="Arial" pitchFamily="34" charset="0"/>
              <a:buChar char="•"/>
            </a:pPr>
            <a:r>
              <a:rPr lang="en-US" sz="1800" dirty="0" smtClean="0">
                <a:solidFill>
                  <a:srgbClr val="000000"/>
                </a:solidFill>
                <a:latin typeface="Segoe UI"/>
              </a:rPr>
              <a:t> Patients with  T2DM  were  </a:t>
            </a:r>
            <a:r>
              <a:rPr lang="en-US" sz="1800" dirty="0" err="1" smtClean="0">
                <a:solidFill>
                  <a:srgbClr val="000000"/>
                </a:solidFill>
                <a:latin typeface="Segoe UI"/>
              </a:rPr>
              <a:t>randomised</a:t>
            </a:r>
            <a:r>
              <a:rPr lang="en-US" sz="1800" dirty="0" smtClean="0">
                <a:solidFill>
                  <a:srgbClr val="000000"/>
                </a:solidFill>
                <a:latin typeface="Segoe UI"/>
              </a:rPr>
              <a:t> to receive either </a:t>
            </a:r>
            <a:r>
              <a:rPr lang="en-US" sz="1800" dirty="0" err="1" smtClean="0">
                <a:solidFill>
                  <a:srgbClr val="000000"/>
                </a:solidFill>
                <a:latin typeface="Segoe UI"/>
              </a:rPr>
              <a:t>dapagliﬂozin</a:t>
            </a:r>
            <a:r>
              <a:rPr lang="en-US" sz="1800" dirty="0" smtClean="0">
                <a:solidFill>
                  <a:srgbClr val="000000"/>
                </a:solidFill>
                <a:latin typeface="Segoe UI"/>
              </a:rPr>
              <a:t> or to continue with SU therapy. </a:t>
            </a:r>
            <a:r>
              <a:rPr lang="en-US" sz="1800" dirty="0" err="1" smtClean="0">
                <a:solidFill>
                  <a:srgbClr val="000000"/>
                </a:solidFill>
                <a:latin typeface="Segoe UI"/>
              </a:rPr>
              <a:t>Signiﬁcantly</a:t>
            </a:r>
            <a:r>
              <a:rPr lang="en-US" sz="1800" dirty="0" smtClean="0">
                <a:solidFill>
                  <a:srgbClr val="000000"/>
                </a:solidFill>
                <a:latin typeface="Segoe UI"/>
              </a:rPr>
              <a:t> fewer patients in the </a:t>
            </a:r>
            <a:r>
              <a:rPr lang="en-US" sz="1800" dirty="0" err="1" smtClean="0">
                <a:solidFill>
                  <a:srgbClr val="000000"/>
                </a:solidFill>
                <a:latin typeface="Segoe UI"/>
              </a:rPr>
              <a:t>dapagliﬂozin</a:t>
            </a:r>
            <a:r>
              <a:rPr lang="en-US" sz="1800" dirty="0" smtClean="0">
                <a:solidFill>
                  <a:srgbClr val="000000"/>
                </a:solidFill>
                <a:latin typeface="Segoe UI"/>
              </a:rPr>
              <a:t> group reported </a:t>
            </a:r>
            <a:r>
              <a:rPr lang="en-US" sz="1800" dirty="0" err="1" smtClean="0">
                <a:solidFill>
                  <a:srgbClr val="000000"/>
                </a:solidFill>
                <a:latin typeface="Segoe UI"/>
              </a:rPr>
              <a:t>hypoglycaemia</a:t>
            </a:r>
            <a:r>
              <a:rPr lang="en-US" sz="1800" dirty="0" smtClean="0">
                <a:solidFill>
                  <a:srgbClr val="000000"/>
                </a:solidFill>
                <a:latin typeface="Segoe UI"/>
              </a:rPr>
              <a:t> than in the SU arm (</a:t>
            </a:r>
            <a:r>
              <a:rPr lang="en-US" sz="1800" dirty="0" smtClean="0">
                <a:solidFill>
                  <a:srgbClr val="FF0000"/>
                </a:solidFill>
                <a:latin typeface="Segoe UI"/>
              </a:rPr>
              <a:t>6.9% vs. 28.8%, </a:t>
            </a:r>
            <a:r>
              <a:rPr lang="en-US" sz="1800" dirty="0" smtClean="0">
                <a:solidFill>
                  <a:srgbClr val="000000"/>
                </a:solidFill>
                <a:latin typeface="Segoe UI"/>
              </a:rPr>
              <a:t>respectively; p = 0.002). </a:t>
            </a:r>
          </a:p>
          <a:p>
            <a:pPr algn="just">
              <a:buFont typeface="Arial" pitchFamily="34" charset="0"/>
              <a:buChar char="•"/>
            </a:pPr>
            <a:r>
              <a:rPr lang="en-US" sz="1800" dirty="0" smtClean="0">
                <a:solidFill>
                  <a:srgbClr val="000000"/>
                </a:solidFill>
                <a:latin typeface="Segoe UI"/>
              </a:rPr>
              <a:t>Incidences of postural hypotension were </a:t>
            </a:r>
            <a:r>
              <a:rPr lang="en-US" sz="1800" dirty="0" smtClean="0">
                <a:solidFill>
                  <a:srgbClr val="FF0000"/>
                </a:solidFill>
                <a:latin typeface="Segoe UI"/>
              </a:rPr>
              <a:t>greater</a:t>
            </a:r>
            <a:r>
              <a:rPr lang="en-US" sz="1800" dirty="0" smtClean="0">
                <a:solidFill>
                  <a:srgbClr val="000000"/>
                </a:solidFill>
                <a:latin typeface="Segoe UI"/>
              </a:rPr>
              <a:t> in the </a:t>
            </a:r>
            <a:r>
              <a:rPr lang="en-US" sz="1800" dirty="0" err="1" smtClean="0">
                <a:solidFill>
                  <a:srgbClr val="000000"/>
                </a:solidFill>
                <a:latin typeface="Segoe UI"/>
              </a:rPr>
              <a:t>dapagliﬂozin</a:t>
            </a:r>
            <a:r>
              <a:rPr lang="en-US" sz="1800" dirty="0" smtClean="0">
                <a:solidFill>
                  <a:srgbClr val="000000"/>
                </a:solidFill>
                <a:latin typeface="Segoe UI"/>
              </a:rPr>
              <a:t> group but did not reach </a:t>
            </a:r>
            <a:r>
              <a:rPr lang="en-US" sz="1800" dirty="0" err="1" smtClean="0">
                <a:solidFill>
                  <a:srgbClr val="000000"/>
                </a:solidFill>
                <a:latin typeface="Segoe UI"/>
              </a:rPr>
              <a:t>signiﬁcance</a:t>
            </a:r>
            <a:r>
              <a:rPr lang="en-US" sz="1800" dirty="0" smtClean="0">
                <a:solidFill>
                  <a:srgbClr val="000000"/>
                </a:solidFill>
                <a:latin typeface="Segoe UI"/>
              </a:rPr>
              <a:t> , and </a:t>
            </a:r>
            <a:r>
              <a:rPr lang="en-US" sz="1800" dirty="0" smtClean="0">
                <a:solidFill>
                  <a:srgbClr val="FF0000"/>
                </a:solidFill>
                <a:latin typeface="Segoe UI"/>
              </a:rPr>
              <a:t>no increased risk </a:t>
            </a:r>
            <a:r>
              <a:rPr lang="en-US" sz="1800" dirty="0" smtClean="0">
                <a:solidFill>
                  <a:srgbClr val="000000"/>
                </a:solidFill>
                <a:latin typeface="Segoe UI"/>
              </a:rPr>
              <a:t>of dehydration was evident with </a:t>
            </a:r>
            <a:r>
              <a:rPr lang="en-US" sz="1800" dirty="0" err="1" smtClean="0">
                <a:solidFill>
                  <a:srgbClr val="000000"/>
                </a:solidFill>
                <a:latin typeface="Segoe UI"/>
              </a:rPr>
              <a:t>dapagliﬂozin</a:t>
            </a:r>
            <a:r>
              <a:rPr lang="en-US" sz="1800" dirty="0" smtClean="0">
                <a:solidFill>
                  <a:srgbClr val="000000"/>
                </a:solidFill>
                <a:latin typeface="Segoe UI"/>
              </a:rPr>
              <a:t> treatment </a:t>
            </a:r>
            <a:r>
              <a:rPr lang="en-US" sz="1800" dirty="0" smtClean="0">
                <a:solidFill>
                  <a:srgbClr val="0080AD"/>
                </a:solidFill>
                <a:latin typeface="Segoe UI"/>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208553" cy="3877985"/>
          </a:xfrm>
          <a:prstGeom prst="rect">
            <a:avLst/>
          </a:prstGeom>
          <a:noFill/>
        </p:spPr>
        <p:txBody>
          <a:bodyPr vert="horz" wrap="square" lIns="0" tIns="0" rIns="0" bIns="0" rtlCol="0">
            <a:spAutoFit/>
          </a:bodyPr>
          <a:lstStyle/>
          <a:p>
            <a:pPr algn="just">
              <a:tabLst>
                <a:tab pos="123429" algn="l"/>
              </a:tabLst>
              <a:defRPr/>
            </a:pPr>
            <a:r>
              <a:rPr lang="en-US" sz="1800" b="1" dirty="0" smtClean="0">
                <a:solidFill>
                  <a:srgbClr val="000000"/>
                </a:solidFill>
                <a:latin typeface="Segoe UI"/>
              </a:rPr>
              <a:t>1. Introduction</a:t>
            </a:r>
            <a:endParaRPr lang="fa-IR" sz="1800" b="1"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Fasting during Ramadan is one of the </a:t>
            </a:r>
            <a:r>
              <a:rPr lang="en-US" sz="1800" dirty="0" err="1" smtClean="0">
                <a:solidFill>
                  <a:srgbClr val="000000"/>
                </a:solidFill>
                <a:latin typeface="Segoe UI"/>
              </a:rPr>
              <a:t>ﬁve</a:t>
            </a:r>
            <a:r>
              <a:rPr lang="en-US" sz="1800" dirty="0" smtClean="0">
                <a:solidFill>
                  <a:srgbClr val="000000"/>
                </a:solidFill>
                <a:latin typeface="Segoe UI"/>
              </a:rPr>
              <a:t> pillars of Islam and is obligatory for all healthy adult Muslims.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The timing of Ramadan is based on the lunar calendar (355 days per year), which means that the start of Ramadan varies from year to year. In some parts of the world, daylight can last up to </a:t>
            </a:r>
            <a:r>
              <a:rPr lang="en-US" sz="1800" dirty="0" smtClean="0">
                <a:solidFill>
                  <a:srgbClr val="FF0000"/>
                </a:solidFill>
                <a:latin typeface="Segoe UI"/>
              </a:rPr>
              <a:t>20 h  </a:t>
            </a:r>
            <a:r>
              <a:rPr lang="en-US" sz="1800" dirty="0" smtClean="0">
                <a:solidFill>
                  <a:srgbClr val="000000"/>
                </a:solidFill>
                <a:latin typeface="Segoe UI"/>
              </a:rPr>
              <a:t>in  the  peak  of  summer.  Climate  conditions  also vary according to the date of Ramadan, with people fasting in very dry and hot weather some years.</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Some regions with a high Muslim population, including the Middle East, Africa and South East Asia, are expected to see the number of patients with diabetes more than double in the next 25 years </a:t>
            </a:r>
            <a:r>
              <a:rPr lang="en-US" sz="1800" dirty="0" smtClean="0">
                <a:solidFill>
                  <a:srgbClr val="0080AD"/>
                </a:solidFill>
                <a:latin typeface="Segoe UI"/>
              </a:rPr>
              <a:t>.</a:t>
            </a:r>
          </a:p>
          <a:p>
            <a:pPr algn="just">
              <a:tabLst>
                <a:tab pos="123429" algn="l"/>
              </a:tabLst>
              <a:defRPr/>
            </a:pPr>
            <a:endParaRPr lang="en-US" sz="1800" dirty="0" smtClean="0">
              <a:solidFill>
                <a:srgbClr val="0080AD"/>
              </a:solidFill>
              <a:latin typeface="Segoe U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90550"/>
            <a:ext cx="8153400" cy="2585323"/>
          </a:xfrm>
          <a:prstGeom prst="rect">
            <a:avLst/>
          </a:prstGeom>
        </p:spPr>
        <p:txBody>
          <a:bodyPr wrap="square">
            <a:spAutoFit/>
          </a:bodyPr>
          <a:lstStyle/>
          <a:p>
            <a:pPr algn="just">
              <a:buFont typeface="Arial" pitchFamily="34" charset="0"/>
              <a:buChar char="•"/>
            </a:pPr>
            <a:r>
              <a:rPr lang="en-US" sz="1800" dirty="0" smtClean="0">
                <a:solidFill>
                  <a:srgbClr val="000000"/>
                </a:solidFill>
                <a:latin typeface="Segoe UI"/>
              </a:rPr>
              <a:t>Patients deemed more at risk of complications,  such  as  the  </a:t>
            </a:r>
            <a:r>
              <a:rPr lang="en-US" sz="1800" dirty="0" smtClean="0">
                <a:solidFill>
                  <a:srgbClr val="FF0000"/>
                </a:solidFill>
                <a:latin typeface="Segoe UI"/>
              </a:rPr>
              <a:t>elderly</a:t>
            </a:r>
            <a:r>
              <a:rPr lang="en-US" sz="1800" dirty="0" smtClean="0">
                <a:solidFill>
                  <a:srgbClr val="000000"/>
                </a:solidFill>
                <a:latin typeface="Segoe UI"/>
              </a:rPr>
              <a:t>,  patients with  </a:t>
            </a:r>
            <a:r>
              <a:rPr lang="en-US" sz="1800" dirty="0" smtClean="0">
                <a:solidFill>
                  <a:srgbClr val="FF0000"/>
                </a:solidFill>
                <a:latin typeface="Segoe UI"/>
              </a:rPr>
              <a:t>renal</a:t>
            </a:r>
            <a:r>
              <a:rPr lang="en-US" sz="1800" dirty="0" smtClean="0">
                <a:solidFill>
                  <a:srgbClr val="000000"/>
                </a:solidFill>
                <a:latin typeface="Segoe UI"/>
              </a:rPr>
              <a:t> </a:t>
            </a:r>
            <a:r>
              <a:rPr lang="en-US" sz="1800" dirty="0" smtClean="0">
                <a:solidFill>
                  <a:srgbClr val="FF0000"/>
                </a:solidFill>
                <a:latin typeface="Segoe UI"/>
              </a:rPr>
              <a:t>impairment</a:t>
            </a:r>
            <a:r>
              <a:rPr lang="en-US" sz="1800" dirty="0" smtClean="0">
                <a:solidFill>
                  <a:srgbClr val="000000"/>
                </a:solidFill>
                <a:latin typeface="Segoe UI"/>
              </a:rPr>
              <a:t>,  </a:t>
            </a:r>
            <a:r>
              <a:rPr lang="en-US" sz="1800" dirty="0" err="1" smtClean="0">
                <a:solidFill>
                  <a:srgbClr val="FF0000"/>
                </a:solidFill>
                <a:latin typeface="Segoe UI"/>
              </a:rPr>
              <a:t>hypotensive</a:t>
            </a:r>
            <a:r>
              <a:rPr lang="en-US" sz="1800" dirty="0" smtClean="0">
                <a:solidFill>
                  <a:srgbClr val="FF0000"/>
                </a:solidFill>
                <a:latin typeface="Segoe UI"/>
              </a:rPr>
              <a:t> </a:t>
            </a:r>
            <a:r>
              <a:rPr lang="en-US" sz="1800" dirty="0" smtClean="0">
                <a:solidFill>
                  <a:srgbClr val="000000"/>
                </a:solidFill>
                <a:latin typeface="Segoe UI"/>
              </a:rPr>
              <a:t> individuals  or  those  taking  </a:t>
            </a:r>
            <a:r>
              <a:rPr lang="en-US" sz="1800" dirty="0" smtClean="0">
                <a:solidFill>
                  <a:srgbClr val="FF0000"/>
                </a:solidFill>
                <a:latin typeface="Segoe UI"/>
              </a:rPr>
              <a:t>diuretics, </a:t>
            </a:r>
            <a:r>
              <a:rPr lang="en-US" sz="1800" dirty="0" smtClean="0">
                <a:solidFill>
                  <a:srgbClr val="000000"/>
                </a:solidFill>
                <a:latin typeface="Segoe UI"/>
              </a:rPr>
              <a:t>should not be treated with SGLT2 inhibitors.</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Most physicians agreed that SGLT2 inhibitors should be taken with </a:t>
            </a:r>
            <a:r>
              <a:rPr lang="en-US" sz="1800" dirty="0" err="1" smtClean="0">
                <a:solidFill>
                  <a:srgbClr val="FF0000"/>
                </a:solidFill>
                <a:latin typeface="Segoe UI"/>
              </a:rPr>
              <a:t>iftar</a:t>
            </a:r>
            <a:r>
              <a:rPr lang="en-US" sz="1800" dirty="0" smtClean="0">
                <a:solidFill>
                  <a:srgbClr val="FF0000"/>
                </a:solidFill>
                <a:latin typeface="Segoe UI"/>
              </a:rPr>
              <a:t>, </a:t>
            </a:r>
            <a:r>
              <a:rPr lang="en-US" sz="1800" dirty="0" smtClean="0">
                <a:solidFill>
                  <a:srgbClr val="000000"/>
                </a:solidFill>
                <a:latin typeface="Segoe UI"/>
              </a:rPr>
              <a:t>and the importance of taking on extra </a:t>
            </a:r>
            <a:r>
              <a:rPr lang="en-US" sz="1800" dirty="0" err="1" smtClean="0">
                <a:solidFill>
                  <a:srgbClr val="000000"/>
                </a:solidFill>
                <a:latin typeface="Segoe UI"/>
              </a:rPr>
              <a:t>ﬂuids</a:t>
            </a:r>
            <a:r>
              <a:rPr lang="en-US" sz="1800" dirty="0" smtClean="0">
                <a:solidFill>
                  <a:srgbClr val="000000"/>
                </a:solidFill>
                <a:latin typeface="Segoe UI"/>
              </a:rPr>
              <a:t> during the evening after a fast was highlighted . </a:t>
            </a:r>
          </a:p>
          <a:p>
            <a:pPr algn="just">
              <a:buFont typeface="Arial" pitchFamily="34" charset="0"/>
              <a:buChar char="•"/>
            </a:pPr>
            <a:r>
              <a:rPr lang="en-US" sz="1800" dirty="0" smtClean="0">
                <a:solidFill>
                  <a:srgbClr val="000000"/>
                </a:solidFill>
                <a:latin typeface="Segoe UI"/>
              </a:rPr>
              <a:t>Due to the low risk of </a:t>
            </a:r>
            <a:r>
              <a:rPr lang="en-US" sz="1800" dirty="0" err="1" smtClean="0">
                <a:solidFill>
                  <a:srgbClr val="000000"/>
                </a:solidFill>
                <a:latin typeface="Segoe UI"/>
              </a:rPr>
              <a:t>hypoglycaemia</a:t>
            </a:r>
            <a:r>
              <a:rPr lang="en-US" sz="1800" dirty="0" smtClean="0">
                <a:solidFill>
                  <a:srgbClr val="000000"/>
                </a:solidFill>
                <a:latin typeface="Segoe UI"/>
              </a:rPr>
              <a:t>  with  SGLT2  inhibitors,  no  dose  adjustment  is required (</a:t>
            </a:r>
            <a:r>
              <a:rPr lang="en-US" sz="1800" dirty="0" smtClean="0">
                <a:solidFill>
                  <a:srgbClr val="0080AD"/>
                </a:solidFill>
                <a:latin typeface="Segoe UI"/>
              </a:rPr>
              <a:t>Fig. 4</a:t>
            </a:r>
            <a:r>
              <a:rPr lang="en-US" sz="1800" dirty="0" smtClean="0">
                <a:solidFill>
                  <a:srgbClr val="000000"/>
                </a:solidFill>
                <a:latin typeface="Segoe UI"/>
              </a:rPr>
              <a:t>).</a:t>
            </a:r>
            <a:endParaRPr lang="en-US" sz="1800" dirty="0">
              <a:solidFill>
                <a:srgbClr val="000000"/>
              </a:solidFill>
              <a:latin typeface="Segoe U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85750"/>
            <a:ext cx="8534400" cy="4154984"/>
          </a:xfrm>
          <a:prstGeom prst="rect">
            <a:avLst/>
          </a:prstGeom>
          <a:noFill/>
        </p:spPr>
        <p:txBody>
          <a:bodyPr vert="horz" wrap="square" lIns="0" tIns="0" rIns="0" bIns="0" rtlCol="0">
            <a:spAutoFit/>
          </a:bodyPr>
          <a:lstStyle/>
          <a:p>
            <a:pPr algn="just"/>
            <a:r>
              <a:rPr lang="en-US" sz="1800" b="1" dirty="0" smtClean="0">
                <a:solidFill>
                  <a:srgbClr val="000000"/>
                </a:solidFill>
                <a:latin typeface="Segoe UI"/>
              </a:rPr>
              <a:t>6.1.6. </a:t>
            </a:r>
            <a:r>
              <a:rPr lang="en-US" sz="1800" b="1" dirty="0" err="1" smtClean="0">
                <a:solidFill>
                  <a:srgbClr val="000000"/>
                </a:solidFill>
                <a:latin typeface="Segoe UI"/>
              </a:rPr>
              <a:t>Dipeptidyl</a:t>
            </a:r>
            <a:r>
              <a:rPr lang="en-US" sz="1800" b="1" dirty="0" smtClean="0">
                <a:solidFill>
                  <a:srgbClr val="000000"/>
                </a:solidFill>
                <a:latin typeface="Segoe UI"/>
              </a:rPr>
              <a:t> peptidase-4 (DPP-4) inhibitors</a:t>
            </a:r>
          </a:p>
          <a:p>
            <a:pPr algn="just"/>
            <a:endParaRPr lang="en-US" sz="1800" b="1"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four RCTs have examined the effects of switching from SU therapy to either </a:t>
            </a:r>
            <a:r>
              <a:rPr lang="en-US" sz="1800" dirty="0" err="1" smtClean="0">
                <a:solidFill>
                  <a:srgbClr val="000000"/>
                </a:solidFill>
                <a:latin typeface="Segoe UI"/>
              </a:rPr>
              <a:t>vildagliptin</a:t>
            </a:r>
            <a:r>
              <a:rPr lang="en-US" sz="1800" dirty="0" smtClean="0">
                <a:solidFill>
                  <a:srgbClr val="000000"/>
                </a:solidFill>
                <a:latin typeface="Segoe UI"/>
              </a:rPr>
              <a:t> or </a:t>
            </a:r>
            <a:r>
              <a:rPr lang="en-US" sz="1800" dirty="0" err="1" smtClean="0">
                <a:solidFill>
                  <a:srgbClr val="000000"/>
                </a:solidFill>
                <a:latin typeface="Segoe UI"/>
              </a:rPr>
              <a:t>sitagliptin</a:t>
            </a:r>
            <a:r>
              <a:rPr lang="en-US" sz="1800" dirty="0" smtClean="0">
                <a:solidFill>
                  <a:srgbClr val="000000"/>
                </a:solidFill>
                <a:latin typeface="Segoe UI"/>
              </a:rPr>
              <a:t> prior to Ramadan compared with continuing on </a:t>
            </a:r>
            <a:r>
              <a:rPr lang="en-US" sz="1800" dirty="0" err="1" smtClean="0">
                <a:solidFill>
                  <a:srgbClr val="000000"/>
                </a:solidFill>
                <a:latin typeface="Segoe UI"/>
              </a:rPr>
              <a:t>Sus</a:t>
            </a:r>
            <a:r>
              <a:rPr lang="en-US" sz="1800" dirty="0" smtClean="0">
                <a:solidFill>
                  <a:srgbClr val="0080AD"/>
                </a:solidFill>
                <a:latin typeface="Segoe UI"/>
              </a:rPr>
              <a:t>.</a:t>
            </a:r>
          </a:p>
          <a:p>
            <a:pPr algn="just">
              <a:buFont typeface="Arial" pitchFamily="34" charset="0"/>
              <a:buChar char="•"/>
            </a:pPr>
            <a:r>
              <a:rPr lang="en-US" sz="1800" dirty="0" smtClean="0">
                <a:solidFill>
                  <a:srgbClr val="000000"/>
                </a:solidFill>
                <a:latin typeface="Segoe UI"/>
              </a:rPr>
              <a:t> The largest of  these  studies  compared  the  incidence  of  self-reported </a:t>
            </a:r>
            <a:r>
              <a:rPr lang="en-US" sz="1800" dirty="0" err="1" smtClean="0">
                <a:solidFill>
                  <a:srgbClr val="000000"/>
                </a:solidFill>
                <a:latin typeface="Segoe UI"/>
              </a:rPr>
              <a:t>hypoglycaemic</a:t>
            </a:r>
            <a:r>
              <a:rPr lang="en-US" sz="1800" dirty="0" smtClean="0">
                <a:solidFill>
                  <a:srgbClr val="000000"/>
                </a:solidFill>
                <a:latin typeface="Segoe UI"/>
              </a:rPr>
              <a:t>  events  in  1066  patients  with  T2DM  treated with </a:t>
            </a:r>
            <a:r>
              <a:rPr lang="en-US" sz="1800" dirty="0" err="1" smtClean="0">
                <a:solidFill>
                  <a:srgbClr val="000000"/>
                </a:solidFill>
                <a:latin typeface="Segoe UI"/>
              </a:rPr>
              <a:t>sitagliptin</a:t>
            </a:r>
            <a:r>
              <a:rPr lang="en-US" sz="1800" dirty="0" smtClean="0">
                <a:solidFill>
                  <a:srgbClr val="000000"/>
                </a:solidFill>
                <a:latin typeface="Segoe UI"/>
              </a:rPr>
              <a:t> or SUs during Ramadan. </a:t>
            </a:r>
          </a:p>
          <a:p>
            <a:pPr algn="just">
              <a:buFont typeface="Arial" pitchFamily="34" charset="0"/>
              <a:buChar char="•"/>
            </a:pPr>
            <a:r>
              <a:rPr lang="en-US" sz="1800" dirty="0" smtClean="0">
                <a:solidFill>
                  <a:srgbClr val="000000"/>
                </a:solidFill>
                <a:latin typeface="Segoe UI"/>
              </a:rPr>
              <a:t>Overall, the risk of </a:t>
            </a:r>
            <a:r>
              <a:rPr lang="en-US" sz="1800" dirty="0" err="1" smtClean="0">
                <a:solidFill>
                  <a:srgbClr val="000000"/>
                </a:solidFill>
                <a:latin typeface="Segoe UI"/>
              </a:rPr>
              <a:t>hypoglycaemia</a:t>
            </a:r>
            <a:r>
              <a:rPr lang="en-US" sz="1800" dirty="0" smtClean="0">
                <a:solidFill>
                  <a:srgbClr val="000000"/>
                </a:solidFill>
                <a:latin typeface="Segoe UI"/>
              </a:rPr>
              <a:t>  was  </a:t>
            </a:r>
            <a:r>
              <a:rPr lang="en-US" sz="1800" dirty="0" err="1" smtClean="0">
                <a:solidFill>
                  <a:srgbClr val="FF0000"/>
                </a:solidFill>
                <a:latin typeface="Segoe UI"/>
              </a:rPr>
              <a:t>signiﬁcantly</a:t>
            </a:r>
            <a:r>
              <a:rPr lang="en-US" sz="1800" dirty="0" smtClean="0">
                <a:solidFill>
                  <a:srgbClr val="FF0000"/>
                </a:solidFill>
                <a:latin typeface="Segoe UI"/>
              </a:rPr>
              <a:t>  lower  </a:t>
            </a:r>
            <a:r>
              <a:rPr lang="en-US" sz="1800" dirty="0" smtClean="0">
                <a:solidFill>
                  <a:srgbClr val="000000"/>
                </a:solidFill>
                <a:latin typeface="Segoe UI"/>
              </a:rPr>
              <a:t>in  patients  on  the </a:t>
            </a:r>
            <a:r>
              <a:rPr lang="en-US" sz="1800" dirty="0" err="1" smtClean="0">
                <a:solidFill>
                  <a:srgbClr val="000000"/>
                </a:solidFill>
                <a:latin typeface="Segoe UI"/>
              </a:rPr>
              <a:t>sitagliptin</a:t>
            </a:r>
            <a:r>
              <a:rPr lang="en-US" sz="1800" dirty="0" smtClean="0">
                <a:solidFill>
                  <a:srgbClr val="000000"/>
                </a:solidFill>
                <a:latin typeface="Segoe UI"/>
              </a:rPr>
              <a:t>-based  regimen  compared  with  those  continuing with  SU  treatment  (relative  risk  ratio  [95%CI] = 0.51   0.34, 0.75]; p &lt; 0.001) </a:t>
            </a:r>
            <a:r>
              <a:rPr lang="en-US" sz="1800" dirty="0" smtClean="0">
                <a:solidFill>
                  <a:srgbClr val="0080AD"/>
                </a:solidFill>
                <a:latin typeface="Segoe UI"/>
              </a:rPr>
              <a:t>.</a:t>
            </a:r>
          </a:p>
          <a:p>
            <a:pPr algn="just">
              <a:buFont typeface="Arial" pitchFamily="34" charset="0"/>
              <a:buChar char="•"/>
            </a:pPr>
            <a:endParaRPr lang="en-US" sz="1800" dirty="0" smtClean="0">
              <a:solidFill>
                <a:srgbClr val="0080AD"/>
              </a:solidFill>
              <a:latin typeface="Segoe UI"/>
            </a:endParaRPr>
          </a:p>
          <a:p>
            <a:pPr algn="just">
              <a:buFont typeface="Arial" pitchFamily="34" charset="0"/>
              <a:buChar char="•"/>
            </a:pPr>
            <a:r>
              <a:rPr lang="en-US" sz="1800" dirty="0" smtClean="0">
                <a:solidFill>
                  <a:srgbClr val="000000"/>
                </a:solidFill>
                <a:latin typeface="Segoe UI"/>
              </a:rPr>
              <a:t> The risk of </a:t>
            </a:r>
            <a:r>
              <a:rPr lang="en-US" sz="1800" dirty="0" err="1" smtClean="0">
                <a:solidFill>
                  <a:srgbClr val="000000"/>
                </a:solidFill>
                <a:latin typeface="Segoe UI"/>
              </a:rPr>
              <a:t>hypoglycaemia</a:t>
            </a:r>
            <a:r>
              <a:rPr lang="en-US" sz="1800" dirty="0" smtClean="0">
                <a:solidFill>
                  <a:srgbClr val="000000"/>
                </a:solidFill>
                <a:latin typeface="Segoe UI"/>
              </a:rPr>
              <a:t> between </a:t>
            </a:r>
            <a:r>
              <a:rPr lang="en-US" sz="1800" dirty="0" err="1" smtClean="0">
                <a:solidFill>
                  <a:srgbClr val="FF0000"/>
                </a:solidFill>
                <a:latin typeface="Segoe UI"/>
              </a:rPr>
              <a:t>sitagliptin</a:t>
            </a:r>
            <a:r>
              <a:rPr lang="en-US" sz="1800" dirty="0" smtClean="0">
                <a:solidFill>
                  <a:srgbClr val="FF0000"/>
                </a:solidFill>
                <a:latin typeface="Segoe UI"/>
              </a:rPr>
              <a:t> and </a:t>
            </a:r>
            <a:r>
              <a:rPr lang="en-US" sz="1800" dirty="0" err="1" smtClean="0">
                <a:solidFill>
                  <a:srgbClr val="FF0000"/>
                </a:solidFill>
                <a:latin typeface="Segoe UI"/>
              </a:rPr>
              <a:t>gliclazide</a:t>
            </a:r>
            <a:r>
              <a:rPr lang="en-US" sz="1800" dirty="0" smtClean="0">
                <a:solidFill>
                  <a:srgbClr val="FF0000"/>
                </a:solidFill>
                <a:latin typeface="Segoe UI"/>
              </a:rPr>
              <a:t> were equal.</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In the multinational STEADFAST study, patients with T2DM were </a:t>
            </a:r>
            <a:r>
              <a:rPr lang="en-US" sz="1800" dirty="0" err="1" smtClean="0">
                <a:solidFill>
                  <a:srgbClr val="000000"/>
                </a:solidFill>
                <a:latin typeface="Segoe UI"/>
              </a:rPr>
              <a:t>randomised</a:t>
            </a:r>
            <a:r>
              <a:rPr lang="en-US" sz="1800" dirty="0" smtClean="0">
                <a:solidFill>
                  <a:srgbClr val="000000"/>
                </a:solidFill>
                <a:latin typeface="Segoe UI"/>
              </a:rPr>
              <a:t> to receive either </a:t>
            </a:r>
            <a:r>
              <a:rPr lang="en-US" sz="1800" dirty="0" err="1" smtClean="0">
                <a:solidFill>
                  <a:srgbClr val="000000"/>
                </a:solidFill>
                <a:latin typeface="Segoe UI"/>
              </a:rPr>
              <a:t>vildagliptin</a:t>
            </a:r>
            <a:r>
              <a:rPr lang="en-US" sz="1800" dirty="0" smtClean="0">
                <a:solidFill>
                  <a:srgbClr val="000000"/>
                </a:solidFill>
                <a:latin typeface="Segoe UI"/>
              </a:rPr>
              <a:t> or </a:t>
            </a:r>
            <a:r>
              <a:rPr lang="en-US" sz="1800" dirty="0" err="1" smtClean="0">
                <a:solidFill>
                  <a:srgbClr val="000000"/>
                </a:solidFill>
                <a:latin typeface="Segoe UI"/>
              </a:rPr>
              <a:t>gliclazide</a:t>
            </a:r>
            <a:r>
              <a:rPr lang="en-US" sz="1800" dirty="0" smtClean="0">
                <a:solidFill>
                  <a:srgbClr val="000000"/>
                </a:solidFill>
                <a:latin typeface="Segoe UI"/>
              </a:rPr>
              <a:t> during Ramadan. </a:t>
            </a:r>
            <a:endParaRPr lang="en-US" sz="1800" dirty="0">
              <a:solidFill>
                <a:srgbClr val="000000"/>
              </a:solidFill>
              <a:latin typeface="Segoe U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001000" cy="4247317"/>
          </a:xfrm>
          <a:prstGeom prst="rect">
            <a:avLst/>
          </a:prstGeom>
        </p:spPr>
        <p:txBody>
          <a:bodyPr wrap="square">
            <a:spAutoFit/>
          </a:bodyPr>
          <a:lstStyle/>
          <a:p>
            <a:pPr algn="just">
              <a:buFont typeface="Arial" pitchFamily="34" charset="0"/>
              <a:buChar char="•"/>
            </a:pPr>
            <a:r>
              <a:rPr lang="en-US" sz="1800" dirty="0" smtClean="0">
                <a:solidFill>
                  <a:srgbClr val="FF0000"/>
                </a:solidFill>
                <a:latin typeface="Segoe UI"/>
              </a:rPr>
              <a:t>No </a:t>
            </a:r>
            <a:r>
              <a:rPr lang="en-US" sz="1800" dirty="0" err="1" smtClean="0">
                <a:solidFill>
                  <a:srgbClr val="FF0000"/>
                </a:solidFill>
                <a:latin typeface="Segoe UI"/>
              </a:rPr>
              <a:t>signiﬁcant</a:t>
            </a:r>
            <a:r>
              <a:rPr lang="en-US" sz="1800" dirty="0" smtClean="0">
                <a:solidFill>
                  <a:srgbClr val="FF0000"/>
                </a:solidFill>
                <a:latin typeface="Segoe UI"/>
              </a:rPr>
              <a:t> difference </a:t>
            </a:r>
            <a:r>
              <a:rPr lang="en-US" sz="1800" dirty="0" smtClean="0">
                <a:solidFill>
                  <a:srgbClr val="000000"/>
                </a:solidFill>
                <a:latin typeface="Segoe UI"/>
              </a:rPr>
              <a:t>in the reporting of any </a:t>
            </a:r>
            <a:r>
              <a:rPr lang="en-US" sz="1800" dirty="0" err="1" smtClean="0">
                <a:solidFill>
                  <a:srgbClr val="000000"/>
                </a:solidFill>
                <a:latin typeface="Segoe UI"/>
              </a:rPr>
              <a:t>hypoglycaemic</a:t>
            </a:r>
            <a:r>
              <a:rPr lang="en-US" sz="1800" dirty="0" smtClean="0">
                <a:solidFill>
                  <a:srgbClr val="000000"/>
                </a:solidFill>
                <a:latin typeface="Segoe UI"/>
              </a:rPr>
              <a:t> event was observed between the two groups.</a:t>
            </a:r>
          </a:p>
          <a:p>
            <a:pPr algn="just">
              <a:buFont typeface="Arial" pitchFamily="34" charset="0"/>
              <a:buChar char="•"/>
            </a:pPr>
            <a:r>
              <a:rPr lang="en-US" sz="1800" dirty="0" smtClean="0">
                <a:solidFill>
                  <a:srgbClr val="000000"/>
                </a:solidFill>
                <a:latin typeface="Segoe UI"/>
              </a:rPr>
              <a:t> However, the proportion of patients experiencing </a:t>
            </a:r>
            <a:r>
              <a:rPr lang="en-US" sz="1800" dirty="0" smtClean="0">
                <a:solidFill>
                  <a:srgbClr val="FF0000"/>
                </a:solidFill>
                <a:latin typeface="Segoe UI"/>
              </a:rPr>
              <a:t>at least one </a:t>
            </a:r>
            <a:r>
              <a:rPr lang="en-US" sz="1800" dirty="0" err="1" smtClean="0">
                <a:solidFill>
                  <a:srgbClr val="000000"/>
                </a:solidFill>
                <a:latin typeface="Segoe UI"/>
              </a:rPr>
              <a:t>conﬁrmed</a:t>
            </a:r>
            <a:r>
              <a:rPr lang="en-US" sz="1800" dirty="0" smtClean="0">
                <a:solidFill>
                  <a:srgbClr val="000000"/>
                </a:solidFill>
                <a:latin typeface="Segoe UI"/>
              </a:rPr>
              <a:t> </a:t>
            </a:r>
            <a:r>
              <a:rPr lang="en-US" sz="1800" dirty="0" err="1" smtClean="0">
                <a:solidFill>
                  <a:srgbClr val="000000"/>
                </a:solidFill>
                <a:latin typeface="Segoe UI"/>
              </a:rPr>
              <a:t>hypoglycaemic</a:t>
            </a:r>
            <a:r>
              <a:rPr lang="en-US" sz="1800" dirty="0" smtClean="0">
                <a:solidFill>
                  <a:srgbClr val="000000"/>
                </a:solidFill>
                <a:latin typeface="Segoe UI"/>
              </a:rPr>
              <a:t> event during Ramadan was </a:t>
            </a:r>
            <a:r>
              <a:rPr lang="en-US" sz="1800" dirty="0" smtClean="0">
                <a:solidFill>
                  <a:srgbClr val="FF0000"/>
                </a:solidFill>
                <a:latin typeface="Segoe UI"/>
              </a:rPr>
              <a:t>lower</a:t>
            </a:r>
            <a:r>
              <a:rPr lang="en-US" sz="1800" dirty="0" smtClean="0">
                <a:solidFill>
                  <a:srgbClr val="000000"/>
                </a:solidFill>
                <a:latin typeface="Segoe UI"/>
              </a:rPr>
              <a:t> on </a:t>
            </a:r>
            <a:r>
              <a:rPr lang="en-US" sz="1800" dirty="0" err="1" smtClean="0">
                <a:solidFill>
                  <a:srgbClr val="000000"/>
                </a:solidFill>
                <a:latin typeface="Segoe UI"/>
              </a:rPr>
              <a:t>vildagliptin</a:t>
            </a:r>
            <a:r>
              <a:rPr lang="en-US" sz="1800" dirty="0" smtClean="0">
                <a:solidFill>
                  <a:srgbClr val="000000"/>
                </a:solidFill>
                <a:latin typeface="Segoe UI"/>
              </a:rPr>
              <a:t>  compared with  </a:t>
            </a:r>
            <a:r>
              <a:rPr lang="en-US" sz="1800" dirty="0" err="1" smtClean="0">
                <a:solidFill>
                  <a:srgbClr val="000000"/>
                </a:solidFill>
                <a:latin typeface="Segoe UI"/>
              </a:rPr>
              <a:t>gliclazide</a:t>
            </a:r>
            <a:r>
              <a:rPr lang="en-US" sz="1800" dirty="0" smtClean="0">
                <a:solidFill>
                  <a:srgbClr val="000000"/>
                </a:solidFill>
                <a:latin typeface="Segoe UI"/>
              </a:rPr>
              <a:t>  (3.0%  vs.  7.0%,  p = 0.039).</a:t>
            </a:r>
          </a:p>
          <a:p>
            <a:pPr algn="just">
              <a:buFont typeface="Arial" pitchFamily="34" charset="0"/>
              <a:buChar char="•"/>
            </a:pPr>
            <a:r>
              <a:rPr lang="en-US" sz="1800" dirty="0" smtClean="0">
                <a:solidFill>
                  <a:srgbClr val="000000"/>
                </a:solidFill>
                <a:latin typeface="Segoe UI"/>
              </a:rPr>
              <a:t>A number of observational studies have examined the </a:t>
            </a:r>
            <a:r>
              <a:rPr lang="en-US" sz="1800" dirty="0" err="1" smtClean="0">
                <a:solidFill>
                  <a:srgbClr val="000000"/>
                </a:solidFill>
                <a:latin typeface="Segoe UI"/>
              </a:rPr>
              <a:t>efﬁcacy</a:t>
            </a:r>
            <a:r>
              <a:rPr lang="en-US" sz="1800" dirty="0" smtClean="0">
                <a:solidFill>
                  <a:srgbClr val="000000"/>
                </a:solidFill>
                <a:latin typeface="Segoe UI"/>
              </a:rPr>
              <a:t> and safety of DPP-4 inhibitor treatment during Ramadan </a:t>
            </a:r>
            <a:r>
              <a:rPr lang="en-US" sz="1800" dirty="0" smtClean="0">
                <a:solidFill>
                  <a:srgbClr val="0080AD"/>
                </a:solidFill>
                <a:latin typeface="Segoe UI"/>
              </a:rPr>
              <a:t>.</a:t>
            </a:r>
          </a:p>
          <a:p>
            <a:pPr algn="just">
              <a:buFont typeface="Arial" pitchFamily="34" charset="0"/>
              <a:buChar char="•"/>
            </a:pPr>
            <a:r>
              <a:rPr lang="en-US" sz="1800" dirty="0" smtClean="0">
                <a:solidFill>
                  <a:srgbClr val="000000"/>
                </a:solidFill>
                <a:latin typeface="Segoe UI"/>
              </a:rPr>
              <a:t>  In  the  VECTOR  study,  </a:t>
            </a:r>
            <a:r>
              <a:rPr lang="en-US" sz="1800" dirty="0" smtClean="0">
                <a:solidFill>
                  <a:srgbClr val="FF0000"/>
                </a:solidFill>
                <a:latin typeface="Segoe UI"/>
              </a:rPr>
              <a:t>no  self-reported  </a:t>
            </a:r>
            <a:r>
              <a:rPr lang="en-US" sz="1800" dirty="0" err="1" smtClean="0">
                <a:solidFill>
                  <a:srgbClr val="FF0000"/>
                </a:solidFill>
                <a:latin typeface="Segoe UI"/>
              </a:rPr>
              <a:t>hypoglycaemic</a:t>
            </a:r>
            <a:r>
              <a:rPr lang="en-US" sz="1800" dirty="0" smtClean="0">
                <a:solidFill>
                  <a:srgbClr val="FF0000"/>
                </a:solidFill>
                <a:latin typeface="Segoe UI"/>
              </a:rPr>
              <a:t> events </a:t>
            </a:r>
            <a:r>
              <a:rPr lang="en-US" sz="1800" dirty="0" smtClean="0">
                <a:solidFill>
                  <a:srgbClr val="000000"/>
                </a:solidFill>
                <a:latin typeface="Segoe UI"/>
              </a:rPr>
              <a:t>were reported in the </a:t>
            </a:r>
            <a:r>
              <a:rPr lang="en-US" sz="1800" dirty="0" err="1" smtClean="0">
                <a:solidFill>
                  <a:srgbClr val="000000"/>
                </a:solidFill>
                <a:latin typeface="Segoe UI"/>
              </a:rPr>
              <a:t>vildagliptin</a:t>
            </a:r>
            <a:r>
              <a:rPr lang="en-US" sz="1800" dirty="0" smtClean="0">
                <a:solidFill>
                  <a:srgbClr val="000000"/>
                </a:solidFill>
                <a:latin typeface="Segoe UI"/>
              </a:rPr>
              <a:t> group compared with 35 events in 15 patients (41.7%) in the </a:t>
            </a:r>
            <a:r>
              <a:rPr lang="en-US" sz="1800" dirty="0" err="1" smtClean="0">
                <a:solidFill>
                  <a:srgbClr val="000000"/>
                </a:solidFill>
                <a:latin typeface="Segoe UI"/>
              </a:rPr>
              <a:t>gliclazide</a:t>
            </a:r>
            <a:r>
              <a:rPr lang="en-US" sz="1800" dirty="0" smtClean="0">
                <a:solidFill>
                  <a:srgbClr val="000000"/>
                </a:solidFill>
                <a:latin typeface="Segoe UI"/>
              </a:rPr>
              <a:t> arm (including one severe event).</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In addition, the change in </a:t>
            </a:r>
            <a:r>
              <a:rPr lang="en-US" sz="1800" dirty="0" err="1" smtClean="0">
                <a:solidFill>
                  <a:srgbClr val="000000"/>
                </a:solidFill>
                <a:latin typeface="Segoe UI"/>
              </a:rPr>
              <a:t>glycated</a:t>
            </a:r>
            <a:r>
              <a:rPr lang="en-US" sz="1800" dirty="0" smtClean="0">
                <a:solidFill>
                  <a:srgbClr val="000000"/>
                </a:solidFill>
                <a:latin typeface="Segoe UI"/>
              </a:rPr>
              <a:t>   </a:t>
            </a:r>
            <a:r>
              <a:rPr lang="en-US" sz="1800" dirty="0" err="1" smtClean="0">
                <a:solidFill>
                  <a:srgbClr val="000000"/>
                </a:solidFill>
                <a:latin typeface="Segoe UI"/>
              </a:rPr>
              <a:t>haemoglobin</a:t>
            </a:r>
            <a:r>
              <a:rPr lang="en-US" sz="1800" dirty="0" smtClean="0">
                <a:solidFill>
                  <a:srgbClr val="000000"/>
                </a:solidFill>
                <a:latin typeface="Segoe UI"/>
              </a:rPr>
              <a:t>   (HbA1c)   from   baseline   to post Ramadan was </a:t>
            </a:r>
            <a:r>
              <a:rPr lang="en-US" sz="1800" dirty="0" err="1" smtClean="0">
                <a:solidFill>
                  <a:srgbClr val="000000"/>
                </a:solidFill>
                <a:latin typeface="Segoe UI"/>
              </a:rPr>
              <a:t>signiﬁcantly</a:t>
            </a:r>
            <a:r>
              <a:rPr lang="en-US" sz="1800" dirty="0" smtClean="0">
                <a:solidFill>
                  <a:srgbClr val="000000"/>
                </a:solidFill>
                <a:latin typeface="Segoe UI"/>
              </a:rPr>
              <a:t> </a:t>
            </a:r>
            <a:r>
              <a:rPr lang="en-US" sz="1800" dirty="0" smtClean="0">
                <a:solidFill>
                  <a:srgbClr val="FF0000"/>
                </a:solidFill>
                <a:latin typeface="Segoe UI"/>
              </a:rPr>
              <a:t>greater</a:t>
            </a:r>
            <a:r>
              <a:rPr lang="en-US" sz="1800" dirty="0" smtClean="0">
                <a:solidFill>
                  <a:srgbClr val="000000"/>
                </a:solidFill>
                <a:latin typeface="Segoe UI"/>
              </a:rPr>
              <a:t> in the </a:t>
            </a:r>
            <a:r>
              <a:rPr lang="en-US" sz="1800" dirty="0" err="1" smtClean="0">
                <a:solidFill>
                  <a:srgbClr val="000000"/>
                </a:solidFill>
                <a:latin typeface="Segoe UI"/>
              </a:rPr>
              <a:t>vildagliptin</a:t>
            </a:r>
            <a:r>
              <a:rPr lang="en-US" sz="1800" dirty="0" smtClean="0">
                <a:solidFill>
                  <a:srgbClr val="000000"/>
                </a:solidFill>
                <a:latin typeface="Segoe UI"/>
              </a:rPr>
              <a:t> group compared with the </a:t>
            </a:r>
            <a:r>
              <a:rPr lang="en-US" sz="1800" dirty="0" err="1" smtClean="0">
                <a:solidFill>
                  <a:srgbClr val="000000"/>
                </a:solidFill>
                <a:latin typeface="Segoe UI"/>
              </a:rPr>
              <a:t>gliclazide</a:t>
            </a:r>
            <a:r>
              <a:rPr lang="en-US" sz="1800" dirty="0" smtClean="0">
                <a:solidFill>
                  <a:srgbClr val="000000"/>
                </a:solidFill>
                <a:latin typeface="Segoe UI"/>
              </a:rPr>
              <a:t> group (p = 0.026) </a:t>
            </a:r>
            <a:r>
              <a:rPr lang="en-US" sz="1800" dirty="0" smtClean="0">
                <a:solidFill>
                  <a:srgbClr val="0080AD"/>
                </a:solidFill>
                <a:latin typeface="Segoe UI"/>
              </a:rPr>
              <a:t>.</a:t>
            </a:r>
          </a:p>
          <a:p>
            <a:pPr algn="just">
              <a:buFont typeface="Arial" pitchFamily="34" charset="0"/>
              <a:buChar char="•"/>
            </a:pPr>
            <a:endParaRPr lang="en-US" sz="1800" dirty="0" smtClean="0">
              <a:solidFill>
                <a:srgbClr val="0080AD"/>
              </a:solidFill>
              <a:latin typeface="Segoe U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5750"/>
            <a:ext cx="8305800" cy="4801314"/>
          </a:xfrm>
          <a:prstGeom prst="rect">
            <a:avLst/>
          </a:prstGeom>
        </p:spPr>
        <p:txBody>
          <a:bodyPr wrap="square">
            <a:spAutoFit/>
          </a:bodyPr>
          <a:lstStyle/>
          <a:p>
            <a:pPr algn="just">
              <a:buFont typeface="Arial" pitchFamily="34" charset="0"/>
              <a:buChar char="•"/>
            </a:pPr>
            <a:r>
              <a:rPr lang="en-US" sz="1800" dirty="0" smtClean="0">
                <a:solidFill>
                  <a:srgbClr val="000000"/>
                </a:solidFill>
                <a:latin typeface="Segoe UI"/>
              </a:rPr>
              <a:t>The VERDI study compared the incidence of </a:t>
            </a:r>
            <a:r>
              <a:rPr lang="en-US" sz="1800" dirty="0" err="1" smtClean="0">
                <a:solidFill>
                  <a:srgbClr val="000000"/>
                </a:solidFill>
                <a:latin typeface="Segoe UI"/>
              </a:rPr>
              <a:t>hypoglycaemic</a:t>
            </a:r>
            <a:r>
              <a:rPr lang="en-US" sz="1800" dirty="0" smtClean="0">
                <a:solidFill>
                  <a:srgbClr val="000000"/>
                </a:solidFill>
                <a:latin typeface="Segoe UI"/>
              </a:rPr>
              <a:t> events during Ramadan in patients who received </a:t>
            </a:r>
            <a:r>
              <a:rPr lang="en-US" sz="1800" dirty="0" err="1" smtClean="0">
                <a:solidFill>
                  <a:srgbClr val="000000"/>
                </a:solidFill>
                <a:latin typeface="Segoe UI"/>
              </a:rPr>
              <a:t>vildagliptin</a:t>
            </a:r>
            <a:r>
              <a:rPr lang="en-US" sz="1800" dirty="0" smtClean="0">
                <a:solidFill>
                  <a:srgbClr val="000000"/>
                </a:solidFill>
                <a:latin typeface="Segoe UI"/>
              </a:rPr>
              <a:t> or SU/</a:t>
            </a:r>
            <a:r>
              <a:rPr lang="en-US" sz="1800" dirty="0" err="1" smtClean="0">
                <a:solidFill>
                  <a:srgbClr val="000000"/>
                </a:solidFill>
                <a:latin typeface="Segoe UI"/>
              </a:rPr>
              <a:t>glinide</a:t>
            </a:r>
            <a:r>
              <a:rPr lang="en-US" sz="1800" dirty="0" smtClean="0">
                <a:solidFill>
                  <a:srgbClr val="000000"/>
                </a:solidFill>
                <a:latin typeface="Segoe UI"/>
              </a:rPr>
              <a:t>  and  found  </a:t>
            </a:r>
            <a:r>
              <a:rPr lang="en-US" sz="1800" dirty="0" smtClean="0">
                <a:solidFill>
                  <a:srgbClr val="FF0000"/>
                </a:solidFill>
                <a:latin typeface="Segoe UI"/>
              </a:rPr>
              <a:t>no  </a:t>
            </a:r>
            <a:r>
              <a:rPr lang="en-US" sz="1800" dirty="0" err="1" smtClean="0">
                <a:solidFill>
                  <a:srgbClr val="FF0000"/>
                </a:solidFill>
                <a:latin typeface="Segoe UI"/>
              </a:rPr>
              <a:t>signiﬁcant</a:t>
            </a:r>
            <a:r>
              <a:rPr lang="en-US" sz="1800" dirty="0" smtClean="0">
                <a:solidFill>
                  <a:srgbClr val="FF0000"/>
                </a:solidFill>
                <a:latin typeface="Segoe UI"/>
              </a:rPr>
              <a:t>  difference  </a:t>
            </a:r>
            <a:r>
              <a:rPr lang="en-US" sz="1800" dirty="0" smtClean="0">
                <a:solidFill>
                  <a:srgbClr val="000000"/>
                </a:solidFill>
                <a:latin typeface="Segoe UI"/>
              </a:rPr>
              <a:t>in  the  number  of patients experiencing at least one </a:t>
            </a:r>
            <a:r>
              <a:rPr lang="en-US" sz="1800" dirty="0" err="1" smtClean="0">
                <a:solidFill>
                  <a:srgbClr val="000000"/>
                </a:solidFill>
                <a:latin typeface="Segoe UI"/>
              </a:rPr>
              <a:t>hypoglycaemic</a:t>
            </a:r>
            <a:r>
              <a:rPr lang="en-US" sz="1800" dirty="0" smtClean="0">
                <a:solidFill>
                  <a:srgbClr val="000000"/>
                </a:solidFill>
                <a:latin typeface="Segoe UI"/>
              </a:rPr>
              <a:t> event </a:t>
            </a:r>
            <a:r>
              <a:rPr lang="en-US" sz="1800" dirty="0" smtClean="0">
                <a:solidFill>
                  <a:srgbClr val="0080AD"/>
                </a:solidFill>
                <a:latin typeface="Segoe UI"/>
              </a:rPr>
              <a:t>.</a:t>
            </a:r>
          </a:p>
          <a:p>
            <a:pPr algn="just">
              <a:buFont typeface="Arial" pitchFamily="34" charset="0"/>
              <a:buChar char="•"/>
            </a:pPr>
            <a:r>
              <a:rPr lang="en-US" sz="1800" dirty="0" smtClean="0">
                <a:solidFill>
                  <a:srgbClr val="000000"/>
                </a:solidFill>
                <a:latin typeface="Segoe UI"/>
              </a:rPr>
              <a:t> However,  the  proportion  of  patients  experiencing  a  severe </a:t>
            </a:r>
            <a:r>
              <a:rPr lang="en-US" sz="1800" dirty="0" err="1" smtClean="0">
                <a:solidFill>
                  <a:srgbClr val="000000"/>
                </a:solidFill>
                <a:latin typeface="Segoe UI"/>
              </a:rPr>
              <a:t>hypoglycaemic</a:t>
            </a:r>
            <a:r>
              <a:rPr lang="en-US" sz="1800" dirty="0" smtClean="0">
                <a:solidFill>
                  <a:srgbClr val="000000"/>
                </a:solidFill>
                <a:latin typeface="Segoe UI"/>
              </a:rPr>
              <a:t>  event  and/or  an  unscheduled  medical  visit due to </a:t>
            </a:r>
            <a:r>
              <a:rPr lang="en-US" sz="1800" dirty="0" err="1" smtClean="0">
                <a:solidFill>
                  <a:srgbClr val="000000"/>
                </a:solidFill>
                <a:latin typeface="Segoe UI"/>
              </a:rPr>
              <a:t>hypoglycaemia</a:t>
            </a:r>
            <a:r>
              <a:rPr lang="en-US" sz="1800" dirty="0" smtClean="0">
                <a:solidFill>
                  <a:srgbClr val="000000"/>
                </a:solidFill>
                <a:latin typeface="Segoe UI"/>
              </a:rPr>
              <a:t> was </a:t>
            </a:r>
            <a:r>
              <a:rPr lang="en-US" sz="1800" dirty="0" err="1" smtClean="0">
                <a:solidFill>
                  <a:srgbClr val="FF0000"/>
                </a:solidFill>
                <a:latin typeface="Segoe UI"/>
              </a:rPr>
              <a:t>signiﬁcantly</a:t>
            </a:r>
            <a:r>
              <a:rPr lang="en-US" sz="1800" dirty="0" smtClean="0">
                <a:solidFill>
                  <a:srgbClr val="FF0000"/>
                </a:solidFill>
                <a:latin typeface="Segoe UI"/>
              </a:rPr>
              <a:t> lower </a:t>
            </a:r>
            <a:r>
              <a:rPr lang="en-US" sz="1800" dirty="0" smtClean="0">
                <a:solidFill>
                  <a:srgbClr val="000000"/>
                </a:solidFill>
                <a:latin typeface="Segoe UI"/>
              </a:rPr>
              <a:t>in the </a:t>
            </a:r>
            <a:r>
              <a:rPr lang="en-US" sz="1800" dirty="0" err="1" smtClean="0">
                <a:solidFill>
                  <a:srgbClr val="000000"/>
                </a:solidFill>
                <a:latin typeface="Segoe UI"/>
              </a:rPr>
              <a:t>vildagliptin</a:t>
            </a:r>
            <a:r>
              <a:rPr lang="en-US" sz="1800" dirty="0" smtClean="0">
                <a:solidFill>
                  <a:srgbClr val="000000"/>
                </a:solidFill>
                <a:latin typeface="Segoe UI"/>
              </a:rPr>
              <a:t> group (p = 0.029) . </a:t>
            </a:r>
          </a:p>
          <a:p>
            <a:pPr algn="just">
              <a:buFont typeface="Arial" pitchFamily="34" charset="0"/>
              <a:buChar char="•"/>
            </a:pPr>
            <a:r>
              <a:rPr lang="en-US" sz="1800" dirty="0" smtClean="0">
                <a:solidFill>
                  <a:srgbClr val="000000"/>
                </a:solidFill>
                <a:latin typeface="Segoe UI"/>
              </a:rPr>
              <a:t>The VIRTUE study, conducted in the Middle East and Asia, is the largest of the observational studies to date and enrolled &gt;1300 patients with T2DM. Like the smaller studies,  </a:t>
            </a:r>
            <a:r>
              <a:rPr lang="en-US" sz="1800" dirty="0" err="1" smtClean="0">
                <a:solidFill>
                  <a:srgbClr val="000000"/>
                </a:solidFill>
                <a:latin typeface="Segoe UI"/>
              </a:rPr>
              <a:t>signiﬁcantly</a:t>
            </a:r>
            <a:r>
              <a:rPr lang="en-US" sz="1800" dirty="0" smtClean="0">
                <a:solidFill>
                  <a:srgbClr val="000000"/>
                </a:solidFill>
                <a:latin typeface="Segoe UI"/>
              </a:rPr>
              <a:t> fewer  patients  treated with  a DPP-4 inhibitor (</a:t>
            </a:r>
            <a:r>
              <a:rPr lang="en-US" sz="1800" dirty="0" err="1" smtClean="0">
                <a:solidFill>
                  <a:srgbClr val="000000"/>
                </a:solidFill>
                <a:latin typeface="Segoe UI"/>
              </a:rPr>
              <a:t>vildagliptin</a:t>
            </a:r>
            <a:r>
              <a:rPr lang="en-US" sz="1800" dirty="0" smtClean="0">
                <a:solidFill>
                  <a:srgbClr val="000000"/>
                </a:solidFill>
                <a:latin typeface="Segoe UI"/>
              </a:rPr>
              <a:t>) experienced at least one </a:t>
            </a:r>
            <a:r>
              <a:rPr lang="en-US" sz="1800" dirty="0" err="1" smtClean="0">
                <a:solidFill>
                  <a:srgbClr val="000000"/>
                </a:solidFill>
                <a:latin typeface="Segoe UI"/>
              </a:rPr>
              <a:t>hypoglycaemic</a:t>
            </a:r>
            <a:r>
              <a:rPr lang="en-US" sz="1800" dirty="0" smtClean="0">
                <a:solidFill>
                  <a:srgbClr val="000000"/>
                </a:solidFill>
                <a:latin typeface="Segoe UI"/>
              </a:rPr>
              <a:t> event during Ramadan compared with those on SUs (</a:t>
            </a:r>
            <a:r>
              <a:rPr lang="en-US" sz="1800" dirty="0" smtClean="0">
                <a:solidFill>
                  <a:srgbClr val="FF0000"/>
                </a:solidFill>
                <a:latin typeface="Segoe UI"/>
              </a:rPr>
              <a:t>5.4% vs. 19.8%, </a:t>
            </a:r>
            <a:r>
              <a:rPr lang="en-US" sz="1800" dirty="0" smtClean="0">
                <a:solidFill>
                  <a:srgbClr val="000000"/>
                </a:solidFill>
                <a:latin typeface="Segoe UI"/>
              </a:rPr>
              <a:t>p &lt; 0.001).</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Patients on </a:t>
            </a:r>
            <a:r>
              <a:rPr lang="en-US" sz="1800" dirty="0" err="1" smtClean="0">
                <a:solidFill>
                  <a:srgbClr val="000000"/>
                </a:solidFill>
                <a:latin typeface="Segoe UI"/>
              </a:rPr>
              <a:t>vildagliptin</a:t>
            </a:r>
            <a:r>
              <a:rPr lang="en-US" sz="1800" dirty="0" smtClean="0">
                <a:solidFill>
                  <a:srgbClr val="000000"/>
                </a:solidFill>
                <a:latin typeface="Segoe UI"/>
              </a:rPr>
              <a:t> also demonstrated </a:t>
            </a:r>
            <a:r>
              <a:rPr lang="en-US" sz="1800" dirty="0" err="1" smtClean="0">
                <a:solidFill>
                  <a:srgbClr val="FF0000"/>
                </a:solidFill>
                <a:latin typeface="Segoe UI"/>
              </a:rPr>
              <a:t>signiﬁcantly</a:t>
            </a:r>
            <a:r>
              <a:rPr lang="en-US" sz="1800" dirty="0" smtClean="0">
                <a:solidFill>
                  <a:srgbClr val="FF0000"/>
                </a:solidFill>
                <a:latin typeface="Segoe UI"/>
              </a:rPr>
              <a:t> greater reductions </a:t>
            </a:r>
            <a:r>
              <a:rPr lang="en-US" sz="1800" dirty="0" smtClean="0">
                <a:solidFill>
                  <a:srgbClr val="000000"/>
                </a:solidFill>
                <a:latin typeface="Segoe UI"/>
              </a:rPr>
              <a:t>in HbA1c and </a:t>
            </a:r>
            <a:r>
              <a:rPr lang="en-US" sz="1800" dirty="0" smtClean="0">
                <a:solidFill>
                  <a:srgbClr val="FF0000"/>
                </a:solidFill>
                <a:latin typeface="Segoe UI"/>
              </a:rPr>
              <a:t>body weight </a:t>
            </a:r>
            <a:r>
              <a:rPr lang="en-US" sz="1800" dirty="0" smtClean="0">
                <a:solidFill>
                  <a:srgbClr val="000000"/>
                </a:solidFill>
                <a:latin typeface="Segoe UI"/>
              </a:rPr>
              <a:t>from baseline compared with those on SUs (both p &lt; 0.001) </a:t>
            </a:r>
            <a:r>
              <a:rPr lang="en-US" sz="1800" dirty="0" smtClean="0">
                <a:solidFill>
                  <a:srgbClr val="000000"/>
                </a:solidFill>
                <a:latin typeface="Segoe UI"/>
                <a:hlinkClick r:id="rId2" action="ppaction://hlinksldjump"/>
              </a:rPr>
              <a:t>.</a:t>
            </a:r>
            <a:endParaRPr lang="en-US" sz="1800" dirty="0" smtClean="0">
              <a:solidFill>
                <a:srgbClr val="000000"/>
              </a:solidFill>
              <a:latin typeface="Segoe UI"/>
            </a:endParaRPr>
          </a:p>
          <a:p>
            <a:pPr algn="just"/>
            <a:endParaRPr 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myslide10">
    <p:spTree>
      <p:nvGrpSpPr>
        <p:cNvPr id="1" name=""/>
        <p:cNvGrpSpPr/>
        <p:nvPr/>
      </p:nvGrpSpPr>
      <p:grpSpPr>
        <a:xfrm>
          <a:off x="0" y="0"/>
          <a:ext cx="0" cy="0"/>
          <a:chOff x="0" y="0"/>
          <a:chExt cx="0" cy="0"/>
        </a:xfrm>
      </p:grpSpPr>
      <p:sp>
        <p:nvSpPr>
          <p:cNvPr id="4" name="TextBox 3"/>
          <p:cNvSpPr txBox="1"/>
          <p:nvPr/>
        </p:nvSpPr>
        <p:spPr>
          <a:xfrm>
            <a:off x="381000" y="514350"/>
            <a:ext cx="8305799" cy="3323987"/>
          </a:xfrm>
          <a:prstGeom prst="rect">
            <a:avLst/>
          </a:prstGeom>
          <a:noFill/>
        </p:spPr>
        <p:txBody>
          <a:bodyPr vert="horz" wrap="square" lIns="0" tIns="0" rIns="0" bIns="0" rtlCol="0">
            <a:spAutoFit/>
          </a:bodyPr>
          <a:lstStyle/>
          <a:p>
            <a:pPr algn="just">
              <a:buFont typeface="Arial" pitchFamily="34" charset="0"/>
              <a:buChar char="•"/>
              <a:tabLst>
                <a:tab pos="123429" algn="l"/>
              </a:tabLst>
              <a:defRPr/>
            </a:pPr>
            <a:r>
              <a:rPr lang="en-US" sz="1800" dirty="0" smtClean="0">
                <a:solidFill>
                  <a:srgbClr val="000000"/>
                </a:solidFill>
                <a:latin typeface="Segoe UI"/>
              </a:rPr>
              <a:t>	The results of the studies described above indicate that </a:t>
            </a:r>
            <a:r>
              <a:rPr lang="en-US" sz="1800" dirty="0" err="1" smtClean="0">
                <a:solidFill>
                  <a:srgbClr val="000000"/>
                </a:solidFill>
                <a:latin typeface="Segoe UI"/>
              </a:rPr>
              <a:t>vildagliptin</a:t>
            </a:r>
            <a:r>
              <a:rPr lang="en-US" sz="1800" dirty="0" smtClean="0">
                <a:solidFill>
                  <a:srgbClr val="000000"/>
                </a:solidFill>
                <a:latin typeface="Segoe UI"/>
              </a:rPr>
              <a:t> </a:t>
            </a:r>
            <a:r>
              <a:rPr lang="en-US" sz="1800" dirty="0" smtClean="0">
                <a:solidFill>
                  <a:srgbClr val="FF0000"/>
                </a:solidFill>
                <a:latin typeface="Segoe UI"/>
              </a:rPr>
              <a:t>is effective in improving </a:t>
            </a:r>
            <a:r>
              <a:rPr lang="en-US" sz="1800" dirty="0" err="1" smtClean="0">
                <a:solidFill>
                  <a:srgbClr val="FF0000"/>
                </a:solidFill>
                <a:latin typeface="Segoe UI"/>
              </a:rPr>
              <a:t>glycaemic</a:t>
            </a:r>
            <a:r>
              <a:rPr lang="en-US" sz="1800" dirty="0" smtClean="0">
                <a:solidFill>
                  <a:srgbClr val="FF0000"/>
                </a:solidFill>
                <a:latin typeface="Segoe UI"/>
              </a:rPr>
              <a:t> control </a:t>
            </a:r>
            <a:r>
              <a:rPr lang="en-US" sz="1800" dirty="0" smtClean="0">
                <a:solidFill>
                  <a:srgbClr val="000000"/>
                </a:solidFill>
                <a:latin typeface="Segoe UI"/>
              </a:rPr>
              <a:t>and that both </a:t>
            </a:r>
            <a:r>
              <a:rPr lang="en-US" sz="1800" dirty="0" err="1" smtClean="0">
                <a:solidFill>
                  <a:srgbClr val="000000"/>
                </a:solidFill>
                <a:latin typeface="Segoe UI"/>
              </a:rPr>
              <a:t>vildagliptin</a:t>
            </a:r>
            <a:r>
              <a:rPr lang="en-US" sz="1800" dirty="0" smtClean="0">
                <a:solidFill>
                  <a:srgbClr val="000000"/>
                </a:solidFill>
                <a:latin typeface="Segoe UI"/>
              </a:rPr>
              <a:t> and </a:t>
            </a:r>
            <a:r>
              <a:rPr lang="en-US" sz="1800" dirty="0" err="1" smtClean="0">
                <a:solidFill>
                  <a:srgbClr val="000000"/>
                </a:solidFill>
                <a:latin typeface="Segoe UI"/>
              </a:rPr>
              <a:t>sitagliptin</a:t>
            </a:r>
            <a:r>
              <a:rPr lang="en-US" sz="1800" dirty="0" smtClean="0">
                <a:solidFill>
                  <a:srgbClr val="000000"/>
                </a:solidFill>
                <a:latin typeface="Segoe UI"/>
              </a:rPr>
              <a:t> are associated with </a:t>
            </a:r>
            <a:r>
              <a:rPr lang="en-US" sz="1800" dirty="0" smtClean="0">
                <a:solidFill>
                  <a:srgbClr val="FF0000"/>
                </a:solidFill>
                <a:latin typeface="Segoe UI"/>
              </a:rPr>
              <a:t>low rates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  during  fasting,  making  them  attractive treatment  options  during  Ramadan.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These  drugs  do  not require    any    treatment    </a:t>
            </a:r>
            <a:r>
              <a:rPr lang="en-US" sz="1800" dirty="0" err="1" smtClean="0">
                <a:solidFill>
                  <a:srgbClr val="000000"/>
                </a:solidFill>
                <a:latin typeface="Segoe UI"/>
              </a:rPr>
              <a:t>modiﬁcations</a:t>
            </a:r>
            <a:r>
              <a:rPr lang="en-US" sz="1800" dirty="0" smtClean="0">
                <a:solidFill>
                  <a:srgbClr val="000000"/>
                </a:solidFill>
                <a:latin typeface="Segoe UI"/>
              </a:rPr>
              <a:t>    during    Ramadan .</a:t>
            </a:r>
          </a:p>
          <a:p>
            <a:pPr algn="just">
              <a:buFont typeface="Arial" pitchFamily="34" charset="0"/>
              <a:buChar char="•"/>
              <a:tabLst>
                <a:tab pos="123429" algn="l"/>
              </a:tabLst>
              <a:defRPr/>
            </a:pPr>
            <a:r>
              <a:rPr lang="en-US" sz="1800" dirty="0" smtClean="0">
                <a:solidFill>
                  <a:srgbClr val="000000"/>
                </a:solidFill>
                <a:latin typeface="Segoe UI"/>
              </a:rPr>
              <a:t> Other more recently-approved DPP-4 inhibitors (</a:t>
            </a:r>
            <a:r>
              <a:rPr lang="en-US" sz="1800" dirty="0" err="1" smtClean="0">
                <a:solidFill>
                  <a:srgbClr val="000000"/>
                </a:solidFill>
                <a:latin typeface="Segoe UI"/>
              </a:rPr>
              <a:t>alogliptin</a:t>
            </a:r>
            <a:r>
              <a:rPr lang="en-US" sz="1800" dirty="0" smtClean="0">
                <a:solidFill>
                  <a:srgbClr val="000000"/>
                </a:solidFill>
                <a:latin typeface="Segoe UI"/>
              </a:rPr>
              <a:t>, </a:t>
            </a:r>
            <a:r>
              <a:rPr lang="en-US" sz="1800" dirty="0" err="1" smtClean="0">
                <a:solidFill>
                  <a:srgbClr val="000000"/>
                </a:solidFill>
                <a:latin typeface="Segoe UI"/>
              </a:rPr>
              <a:t>saxagliptin</a:t>
            </a:r>
            <a:r>
              <a:rPr lang="en-US" sz="1800" dirty="0" smtClean="0">
                <a:solidFill>
                  <a:srgbClr val="000000"/>
                </a:solidFill>
                <a:latin typeface="Segoe UI"/>
              </a:rPr>
              <a:t> and </a:t>
            </a:r>
            <a:r>
              <a:rPr lang="en-US" sz="1800" dirty="0" err="1" smtClean="0">
                <a:solidFill>
                  <a:srgbClr val="000000"/>
                </a:solidFill>
                <a:latin typeface="Segoe UI"/>
              </a:rPr>
              <a:t>linagliptin</a:t>
            </a:r>
            <a:r>
              <a:rPr lang="en-US" sz="1800" dirty="0" smtClean="0">
                <a:solidFill>
                  <a:srgbClr val="000000"/>
                </a:solidFill>
                <a:latin typeface="Segoe UI"/>
              </a:rPr>
              <a:t>) have yet to be studied during Ramadan.</a:t>
            </a:r>
          </a:p>
          <a:p>
            <a:pPr algn="just">
              <a:tabLst>
                <a:tab pos="123429" algn="l"/>
              </a:tabLst>
              <a:defRPr/>
            </a:pPr>
            <a:endParaRPr lang="en-US" sz="1800" dirty="0" smtClean="0">
              <a:solidFill>
                <a:srgbClr val="000000"/>
              </a:solidFill>
              <a:latin typeface="Segoe UI"/>
            </a:endParaRPr>
          </a:p>
          <a:p>
            <a:pPr algn="just">
              <a:tabLst>
                <a:tab pos="123429" algn="l"/>
              </a:tabLst>
              <a:defRPr/>
            </a:pPr>
            <a:endParaRPr lang="en-US" sz="1800" dirty="0" smtClean="0">
              <a:solidFill>
                <a:srgbClr val="000000"/>
              </a:solidFill>
              <a:latin typeface="Segoe UI"/>
            </a:endParaRPr>
          </a:p>
          <a:p>
            <a:pPr algn="just">
              <a:tabLst>
                <a:tab pos="123429" algn="l"/>
              </a:tabLst>
              <a:defRPr/>
            </a:pPr>
            <a:endParaRPr lang="en-US" sz="1800" dirty="0">
              <a:solidFill>
                <a:srgbClr val="000000"/>
              </a:solidFill>
              <a:latin typeface="Segoe U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38150"/>
            <a:ext cx="8305800" cy="4524315"/>
          </a:xfrm>
          <a:prstGeom prst="rect">
            <a:avLst/>
          </a:prstGeom>
        </p:spPr>
        <p:txBody>
          <a:bodyPr wrap="square">
            <a:spAutoFit/>
          </a:bodyPr>
          <a:lstStyle/>
          <a:p>
            <a:pPr algn="just">
              <a:tabLst>
                <a:tab pos="123429" algn="l"/>
              </a:tabLst>
              <a:defRPr/>
            </a:pPr>
            <a:r>
              <a:rPr lang="en-US" sz="1800" b="1" dirty="0" smtClean="0">
                <a:solidFill>
                  <a:srgbClr val="000000"/>
                </a:solidFill>
                <a:latin typeface="Segoe UI"/>
              </a:rPr>
              <a:t>6.1.7. Glucagon-like peptide-1 receptor agonists (GLP-1 RAs)</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A number of studies on the use of GLP-1 RAs during Ramadan have  been  published  recently. </a:t>
            </a:r>
          </a:p>
          <a:p>
            <a:pPr algn="just">
              <a:buFont typeface="Arial" pitchFamily="34" charset="0"/>
              <a:buChar char="•"/>
              <a:tabLst>
                <a:tab pos="123429" algn="l"/>
              </a:tabLst>
              <a:defRPr/>
            </a:pPr>
            <a:r>
              <a:rPr lang="en-US" sz="1800" dirty="0" smtClean="0">
                <a:solidFill>
                  <a:srgbClr val="000000"/>
                </a:solidFill>
                <a:latin typeface="Segoe UI"/>
              </a:rPr>
              <a:t> The  TREAT4  Ramadan  trial examined the safety and </a:t>
            </a:r>
            <a:r>
              <a:rPr lang="en-US" sz="1800" dirty="0" err="1" smtClean="0">
                <a:solidFill>
                  <a:srgbClr val="000000"/>
                </a:solidFill>
                <a:latin typeface="Segoe UI"/>
              </a:rPr>
              <a:t>efﬁcacy</a:t>
            </a:r>
            <a:r>
              <a:rPr lang="en-US" sz="1800" dirty="0" smtClean="0">
                <a:solidFill>
                  <a:srgbClr val="000000"/>
                </a:solidFill>
                <a:latin typeface="Segoe UI"/>
              </a:rPr>
              <a:t> of </a:t>
            </a:r>
            <a:r>
              <a:rPr lang="en-US" sz="1800" dirty="0" err="1" smtClean="0">
                <a:solidFill>
                  <a:srgbClr val="FF0000"/>
                </a:solidFill>
                <a:latin typeface="Segoe UI"/>
              </a:rPr>
              <a:t>liraglutide</a:t>
            </a:r>
            <a:r>
              <a:rPr lang="en-US" sz="1800" dirty="0" smtClean="0">
                <a:solidFill>
                  <a:srgbClr val="FF0000"/>
                </a:solidFill>
                <a:latin typeface="Segoe UI"/>
              </a:rPr>
              <a:t> </a:t>
            </a:r>
            <a:r>
              <a:rPr lang="en-US" sz="1800" dirty="0" smtClean="0">
                <a:solidFill>
                  <a:srgbClr val="000000"/>
                </a:solidFill>
                <a:latin typeface="Segoe UI"/>
              </a:rPr>
              <a:t>compared with SU treatment in T2DM patients during Ramadan </a:t>
            </a:r>
            <a:r>
              <a:rPr lang="en-US" sz="1800" dirty="0" smtClean="0">
                <a:solidFill>
                  <a:srgbClr val="0080AD"/>
                </a:solidFill>
                <a:latin typeface="Segoe UI"/>
              </a:rPr>
              <a:t>.</a:t>
            </a:r>
          </a:p>
          <a:p>
            <a:pPr algn="just">
              <a:buFont typeface="Arial" pitchFamily="34" charset="0"/>
              <a:buChar char="•"/>
              <a:tabLst>
                <a:tab pos="123429" algn="l"/>
              </a:tabLst>
              <a:defRPr/>
            </a:pPr>
            <a:r>
              <a:rPr lang="en-US" sz="1800" dirty="0" smtClean="0">
                <a:solidFill>
                  <a:srgbClr val="000000"/>
                </a:solidFill>
                <a:latin typeface="Segoe UI"/>
              </a:rPr>
              <a:t> More patients in the </a:t>
            </a:r>
            <a:r>
              <a:rPr lang="en-US" sz="1800" dirty="0" err="1" smtClean="0">
                <a:solidFill>
                  <a:srgbClr val="000000"/>
                </a:solidFill>
                <a:latin typeface="Segoe UI"/>
              </a:rPr>
              <a:t>liraglutide</a:t>
            </a:r>
            <a:r>
              <a:rPr lang="en-US" sz="1800" dirty="0" smtClean="0">
                <a:solidFill>
                  <a:srgbClr val="000000"/>
                </a:solidFill>
                <a:latin typeface="Segoe UI"/>
              </a:rPr>
              <a:t> group achieved the composite endpoint of </a:t>
            </a:r>
            <a:r>
              <a:rPr lang="en-US" sz="1800" dirty="0" smtClean="0">
                <a:solidFill>
                  <a:srgbClr val="FF0000"/>
                </a:solidFill>
                <a:latin typeface="Segoe UI"/>
              </a:rPr>
              <a:t>HbA1c &lt;7%, no weight gain </a:t>
            </a:r>
            <a:r>
              <a:rPr lang="en-US" sz="1800" dirty="0" smtClean="0">
                <a:solidFill>
                  <a:srgbClr val="000000"/>
                </a:solidFill>
                <a:latin typeface="Segoe UI"/>
              </a:rPr>
              <a:t>and </a:t>
            </a:r>
            <a:r>
              <a:rPr lang="en-US" sz="1800" dirty="0" smtClean="0">
                <a:solidFill>
                  <a:srgbClr val="FF0000"/>
                </a:solidFill>
                <a:latin typeface="Segoe UI"/>
              </a:rPr>
              <a:t>no severe </a:t>
            </a:r>
            <a:r>
              <a:rPr lang="en-US" sz="1800" dirty="0" err="1" smtClean="0">
                <a:solidFill>
                  <a:srgbClr val="FF0000"/>
                </a:solidFill>
                <a:latin typeface="Segoe UI"/>
              </a:rPr>
              <a:t>hypoglycaemia</a:t>
            </a:r>
            <a:r>
              <a:rPr lang="en-US" sz="1800" dirty="0" smtClean="0">
                <a:solidFill>
                  <a:srgbClr val="FF0000"/>
                </a:solidFill>
                <a:latin typeface="Segoe UI"/>
              </a:rPr>
              <a:t>   </a:t>
            </a:r>
            <a:r>
              <a:rPr lang="en-US" sz="1800" dirty="0" smtClean="0">
                <a:solidFill>
                  <a:srgbClr val="000000"/>
                </a:solidFill>
                <a:latin typeface="Segoe UI"/>
              </a:rPr>
              <a:t>12 weeks   post-Ramadan   compared   with   the   SU group (</a:t>
            </a:r>
            <a:r>
              <a:rPr lang="en-US" sz="1800" dirty="0" smtClean="0">
                <a:solidFill>
                  <a:srgbClr val="FF0000"/>
                </a:solidFill>
                <a:latin typeface="Segoe UI"/>
              </a:rPr>
              <a:t>26.7% </a:t>
            </a:r>
            <a:r>
              <a:rPr lang="en-US" sz="1800" dirty="0" smtClean="0">
                <a:solidFill>
                  <a:srgbClr val="000000"/>
                </a:solidFill>
                <a:latin typeface="Segoe UI"/>
              </a:rPr>
              <a:t>vs. </a:t>
            </a:r>
            <a:r>
              <a:rPr lang="en-US" sz="1800" dirty="0" smtClean="0">
                <a:solidFill>
                  <a:srgbClr val="FF0000"/>
                </a:solidFill>
                <a:latin typeface="Segoe UI"/>
              </a:rPr>
              <a:t>10.3%, </a:t>
            </a:r>
            <a:r>
              <a:rPr lang="en-US" sz="1800" dirty="0" smtClean="0">
                <a:solidFill>
                  <a:srgbClr val="000000"/>
                </a:solidFill>
                <a:latin typeface="Segoe UI"/>
              </a:rPr>
              <a:t>respectively), but this did not reach statistical </a:t>
            </a:r>
            <a:r>
              <a:rPr lang="en-US" sz="1800" dirty="0" err="1" smtClean="0">
                <a:solidFill>
                  <a:srgbClr val="000000"/>
                </a:solidFill>
                <a:latin typeface="Segoe UI"/>
              </a:rPr>
              <a:t>signiﬁcance</a:t>
            </a:r>
            <a:r>
              <a:rPr lang="en-US" sz="1800" dirty="0" smtClean="0">
                <a:solidFill>
                  <a:srgbClr val="000000"/>
                </a:solidFill>
                <a:latin typeface="Segoe UI"/>
              </a:rPr>
              <a:t>.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The incidence of self-reported </a:t>
            </a:r>
            <a:r>
              <a:rPr lang="en-US" sz="1800" dirty="0" err="1" smtClean="0">
                <a:solidFill>
                  <a:srgbClr val="000000"/>
                </a:solidFill>
                <a:latin typeface="Segoe UI"/>
              </a:rPr>
              <a:t>hypoglycaemic</a:t>
            </a:r>
            <a:r>
              <a:rPr lang="en-US" sz="1800" dirty="0" smtClean="0">
                <a:solidFill>
                  <a:srgbClr val="000000"/>
                </a:solidFill>
                <a:latin typeface="Segoe UI"/>
              </a:rPr>
              <a:t> events was </a:t>
            </a:r>
            <a:r>
              <a:rPr lang="en-US" sz="1800" dirty="0" smtClean="0">
                <a:solidFill>
                  <a:srgbClr val="FF0000"/>
                </a:solidFill>
                <a:latin typeface="Segoe UI"/>
              </a:rPr>
              <a:t>lower</a:t>
            </a:r>
            <a:r>
              <a:rPr lang="en-US" sz="1800" dirty="0" smtClean="0">
                <a:solidFill>
                  <a:srgbClr val="000000"/>
                </a:solidFill>
                <a:latin typeface="Segoe UI"/>
              </a:rPr>
              <a:t> in the </a:t>
            </a:r>
            <a:r>
              <a:rPr lang="en-US" sz="1800" dirty="0" err="1" smtClean="0">
                <a:solidFill>
                  <a:srgbClr val="000000"/>
                </a:solidFill>
                <a:latin typeface="Segoe UI"/>
              </a:rPr>
              <a:t>liraglutide</a:t>
            </a:r>
            <a:r>
              <a:rPr lang="en-US" sz="1800" dirty="0" smtClean="0">
                <a:solidFill>
                  <a:srgbClr val="000000"/>
                </a:solidFill>
                <a:latin typeface="Segoe UI"/>
              </a:rPr>
              <a:t> group </a:t>
            </a:r>
            <a:r>
              <a:rPr lang="en-US" sz="1800" dirty="0" smtClean="0">
                <a:solidFill>
                  <a:srgbClr val="0080AD"/>
                </a:solidFill>
                <a:latin typeface="Segoe UI"/>
              </a:rPr>
              <a:t>.</a:t>
            </a:r>
          </a:p>
          <a:p>
            <a:pPr algn="just">
              <a:buFont typeface="Arial" pitchFamily="34" charset="0"/>
              <a:buChar char="•"/>
              <a:tabLst>
                <a:tab pos="123429" algn="l"/>
              </a:tabLst>
              <a:defRPr/>
            </a:pPr>
            <a:r>
              <a:rPr lang="en-US" sz="1800" dirty="0" smtClean="0">
                <a:solidFill>
                  <a:srgbClr val="000000"/>
                </a:solidFill>
                <a:latin typeface="Segoe UI"/>
              </a:rPr>
              <a:t>In the  open-label  LIRA-Ramadan  study  conducted  in  several countries in </a:t>
            </a:r>
            <a:r>
              <a:rPr lang="en-US" sz="1800" dirty="0" smtClean="0">
                <a:solidFill>
                  <a:srgbClr val="FF0000"/>
                </a:solidFill>
                <a:latin typeface="Segoe UI"/>
              </a:rPr>
              <a:t>Africa</a:t>
            </a:r>
            <a:r>
              <a:rPr lang="en-US" sz="1800" dirty="0" smtClean="0">
                <a:solidFill>
                  <a:srgbClr val="000000"/>
                </a:solidFill>
                <a:latin typeface="Segoe UI"/>
              </a:rPr>
              <a:t> and </a:t>
            </a:r>
            <a:r>
              <a:rPr lang="en-US" sz="1800" dirty="0" smtClean="0">
                <a:solidFill>
                  <a:srgbClr val="FF0000"/>
                </a:solidFill>
                <a:latin typeface="Segoe UI"/>
              </a:rPr>
              <a:t>Asia</a:t>
            </a:r>
            <a:r>
              <a:rPr lang="en-US" sz="1800" dirty="0" smtClean="0">
                <a:solidFill>
                  <a:srgbClr val="000000"/>
                </a:solidFill>
                <a:latin typeface="Segoe UI"/>
              </a:rPr>
              <a:t>, patients with T2DM were </a:t>
            </a:r>
            <a:r>
              <a:rPr lang="en-US" sz="1800" dirty="0" err="1" smtClean="0">
                <a:solidFill>
                  <a:srgbClr val="000000"/>
                </a:solidFill>
                <a:latin typeface="Segoe UI"/>
              </a:rPr>
              <a:t>randomised</a:t>
            </a:r>
            <a:r>
              <a:rPr lang="en-US" sz="1800" dirty="0" smtClean="0">
                <a:solidFill>
                  <a:srgbClr val="000000"/>
                </a:solidFill>
                <a:latin typeface="Segoe UI"/>
              </a:rPr>
              <a:t> to switch to </a:t>
            </a:r>
            <a:r>
              <a:rPr lang="en-US" sz="1800" dirty="0" err="1" smtClean="0">
                <a:solidFill>
                  <a:srgbClr val="000000"/>
                </a:solidFill>
                <a:latin typeface="Segoe UI"/>
              </a:rPr>
              <a:t>liraglutide</a:t>
            </a:r>
            <a:r>
              <a:rPr lang="en-US" sz="1800" dirty="0" smtClean="0">
                <a:solidFill>
                  <a:srgbClr val="000000"/>
                </a:solidFill>
                <a:latin typeface="Segoe UI"/>
              </a:rPr>
              <a:t> or continue on SU treatment </a:t>
            </a:r>
            <a:r>
              <a:rPr lang="en-US" sz="1800" dirty="0" smtClean="0">
                <a:solidFill>
                  <a:srgbClr val="0080AD"/>
                </a:solidFill>
                <a:latin typeface="Segoe UI"/>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61950"/>
            <a:ext cx="8077200" cy="4524315"/>
          </a:xfrm>
          <a:prstGeom prst="rect">
            <a:avLst/>
          </a:prstGeom>
        </p:spPr>
        <p:txBody>
          <a:bodyPr wrap="square">
            <a:spAutoFit/>
          </a:bodyPr>
          <a:lstStyle/>
          <a:p>
            <a:pPr algn="just">
              <a:buFont typeface="Arial" pitchFamily="34" charset="0"/>
              <a:buChar char="•"/>
              <a:tabLst>
                <a:tab pos="123429" algn="l"/>
              </a:tabLst>
              <a:defRPr/>
            </a:pPr>
            <a:r>
              <a:rPr lang="en-US" sz="1800" dirty="0" err="1" smtClean="0">
                <a:solidFill>
                  <a:srgbClr val="000000"/>
                </a:solidFill>
                <a:latin typeface="Segoe UI"/>
              </a:rPr>
              <a:t>Signiﬁcantly</a:t>
            </a:r>
            <a:r>
              <a:rPr lang="en-US" sz="1800" dirty="0" smtClean="0">
                <a:solidFill>
                  <a:srgbClr val="000000"/>
                </a:solidFill>
                <a:latin typeface="Segoe UI"/>
              </a:rPr>
              <a:t>  more  patients  in  the  </a:t>
            </a:r>
            <a:r>
              <a:rPr lang="en-US" sz="1800" dirty="0" err="1" smtClean="0">
                <a:solidFill>
                  <a:srgbClr val="000000"/>
                </a:solidFill>
                <a:latin typeface="Segoe UI"/>
              </a:rPr>
              <a:t>liraglutide</a:t>
            </a:r>
            <a:r>
              <a:rPr lang="en-US" sz="1800" dirty="0" smtClean="0">
                <a:solidFill>
                  <a:srgbClr val="000000"/>
                </a:solidFill>
                <a:latin typeface="Segoe UI"/>
              </a:rPr>
              <a:t>  group reached  the  composite  endpoint  (HbA1c  &lt;7.0%,  no  weight gain, no </a:t>
            </a:r>
            <a:r>
              <a:rPr lang="en-US" sz="1800" dirty="0" err="1" smtClean="0">
                <a:solidFill>
                  <a:srgbClr val="000000"/>
                </a:solidFill>
                <a:latin typeface="Segoe UI"/>
              </a:rPr>
              <a:t>hypoglycaemia</a:t>
            </a:r>
            <a:r>
              <a:rPr lang="en-US" sz="1800" dirty="0" smtClean="0">
                <a:solidFill>
                  <a:srgbClr val="000000"/>
                </a:solidFill>
                <a:latin typeface="Segoe UI"/>
              </a:rPr>
              <a:t>) than in the SU group at the end of Ramadan (</a:t>
            </a:r>
            <a:r>
              <a:rPr lang="en-US" sz="1800" dirty="0" smtClean="0">
                <a:solidFill>
                  <a:srgbClr val="FF0000"/>
                </a:solidFill>
                <a:latin typeface="Segoe UI"/>
              </a:rPr>
              <a:t>51.3% </a:t>
            </a:r>
            <a:r>
              <a:rPr lang="en-US" sz="1800" dirty="0" smtClean="0">
                <a:solidFill>
                  <a:srgbClr val="000000"/>
                </a:solidFill>
                <a:latin typeface="Segoe UI"/>
              </a:rPr>
              <a:t>vs. </a:t>
            </a:r>
            <a:r>
              <a:rPr lang="en-US" sz="1800" dirty="0" smtClean="0">
                <a:solidFill>
                  <a:srgbClr val="FF0000"/>
                </a:solidFill>
                <a:latin typeface="Segoe UI"/>
              </a:rPr>
              <a:t>17.7%; </a:t>
            </a:r>
            <a:r>
              <a:rPr lang="en-US" sz="1800" dirty="0" smtClean="0">
                <a:solidFill>
                  <a:srgbClr val="000000"/>
                </a:solidFill>
                <a:latin typeface="Segoe UI"/>
              </a:rPr>
              <a:t>p &lt; 0.0001).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Patients in the </a:t>
            </a:r>
            <a:r>
              <a:rPr lang="en-US" sz="1800" dirty="0" err="1" smtClean="0">
                <a:solidFill>
                  <a:srgbClr val="000000"/>
                </a:solidFill>
                <a:latin typeface="Segoe UI"/>
              </a:rPr>
              <a:t>liraglutide</a:t>
            </a:r>
            <a:r>
              <a:rPr lang="en-US" sz="1800" dirty="0" smtClean="0">
                <a:solidFill>
                  <a:srgbClr val="000000"/>
                </a:solidFill>
                <a:latin typeface="Segoe UI"/>
              </a:rPr>
              <a:t> arm also demonstrated </a:t>
            </a:r>
            <a:r>
              <a:rPr lang="en-US" sz="1800" dirty="0" smtClean="0">
                <a:solidFill>
                  <a:srgbClr val="FF0000"/>
                </a:solidFill>
                <a:latin typeface="Segoe UI"/>
              </a:rPr>
              <a:t>better weight control </a:t>
            </a:r>
            <a:r>
              <a:rPr lang="en-US" sz="1800" dirty="0" smtClean="0">
                <a:solidFill>
                  <a:srgbClr val="000000"/>
                </a:solidFill>
                <a:latin typeface="Segoe UI"/>
              </a:rPr>
              <a:t>and </a:t>
            </a:r>
            <a:r>
              <a:rPr lang="en-US" sz="1800" dirty="0" smtClean="0">
                <a:solidFill>
                  <a:srgbClr val="FF0000"/>
                </a:solidFill>
                <a:latin typeface="Segoe UI"/>
              </a:rPr>
              <a:t>fewer</a:t>
            </a:r>
            <a:r>
              <a:rPr lang="en-US" sz="1800" dirty="0" smtClean="0">
                <a:solidFill>
                  <a:srgbClr val="000000"/>
                </a:solidFill>
                <a:latin typeface="Segoe UI"/>
              </a:rPr>
              <a:t> </a:t>
            </a:r>
            <a:r>
              <a:rPr lang="en-US" sz="1800" dirty="0" err="1" smtClean="0">
                <a:solidFill>
                  <a:srgbClr val="000000"/>
                </a:solidFill>
                <a:latin typeface="Segoe UI"/>
              </a:rPr>
              <a:t>conﬁrmed</a:t>
            </a:r>
            <a:r>
              <a:rPr lang="en-US" sz="1800" dirty="0" smtClean="0">
                <a:solidFill>
                  <a:srgbClr val="000000"/>
                </a:solidFill>
                <a:latin typeface="Segoe UI"/>
              </a:rPr>
              <a:t>  </a:t>
            </a:r>
            <a:r>
              <a:rPr lang="en-US" sz="1800" dirty="0" err="1" smtClean="0">
                <a:solidFill>
                  <a:srgbClr val="000000"/>
                </a:solidFill>
                <a:latin typeface="Segoe UI"/>
              </a:rPr>
              <a:t>hypoglycaemic</a:t>
            </a:r>
            <a:r>
              <a:rPr lang="en-US" sz="1800" dirty="0" smtClean="0">
                <a:solidFill>
                  <a:srgbClr val="000000"/>
                </a:solidFill>
                <a:latin typeface="Segoe UI"/>
              </a:rPr>
              <a:t>  episodes  compared  with  the  SU group .</a:t>
            </a:r>
          </a:p>
          <a:p>
            <a:pPr algn="just">
              <a:buFont typeface="Arial" pitchFamily="34" charset="0"/>
              <a:buChar char="•"/>
              <a:tabLst>
                <a:tab pos="123429" algn="l"/>
              </a:tabLst>
              <a:defRPr/>
            </a:pPr>
            <a:r>
              <a:rPr lang="en-US" sz="1800" dirty="0" smtClean="0">
                <a:solidFill>
                  <a:srgbClr val="000000"/>
                </a:solidFill>
                <a:latin typeface="Segoe UI"/>
              </a:rPr>
              <a:t> Adding </a:t>
            </a:r>
            <a:r>
              <a:rPr lang="en-US" sz="1800" dirty="0" err="1" smtClean="0">
                <a:solidFill>
                  <a:srgbClr val="000000"/>
                </a:solidFill>
                <a:latin typeface="Segoe UI"/>
              </a:rPr>
              <a:t>liraglutide</a:t>
            </a:r>
            <a:r>
              <a:rPr lang="en-US" sz="1800" dirty="0" smtClean="0">
                <a:solidFill>
                  <a:srgbClr val="000000"/>
                </a:solidFill>
                <a:latin typeface="Segoe UI"/>
              </a:rPr>
              <a:t> to pre-existing anti-diabetic regimens (including SU and insulin) during Ramadan resulted in </a:t>
            </a:r>
            <a:r>
              <a:rPr lang="en-US" sz="1800" dirty="0" smtClean="0">
                <a:solidFill>
                  <a:srgbClr val="FF0000"/>
                </a:solidFill>
                <a:latin typeface="Segoe UI"/>
              </a:rPr>
              <a:t>16.2%  </a:t>
            </a:r>
            <a:r>
              <a:rPr lang="en-US" sz="1800" dirty="0" smtClean="0">
                <a:solidFill>
                  <a:srgbClr val="000000"/>
                </a:solidFill>
                <a:latin typeface="Segoe UI"/>
              </a:rPr>
              <a:t>of  patients  developing  symptoms  of  </a:t>
            </a:r>
            <a:r>
              <a:rPr lang="en-US" sz="1800" dirty="0" err="1" smtClean="0">
                <a:solidFill>
                  <a:srgbClr val="000000"/>
                </a:solidFill>
                <a:latin typeface="Segoe UI"/>
              </a:rPr>
              <a:t>hypoglycaemia</a:t>
            </a:r>
            <a:r>
              <a:rPr lang="en-US" sz="1800" dirty="0" smtClean="0">
                <a:solidFill>
                  <a:srgbClr val="000000"/>
                </a:solidFill>
                <a:latin typeface="Segoe UI"/>
              </a:rPr>
              <a:t>, but no severe events were recorded .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A small observational study in patients with T2DM treated with </a:t>
            </a:r>
            <a:r>
              <a:rPr lang="en-US" sz="1800" dirty="0" err="1" smtClean="0">
                <a:solidFill>
                  <a:srgbClr val="FF0000"/>
                </a:solidFill>
                <a:latin typeface="Segoe UI"/>
              </a:rPr>
              <a:t>exenatide</a:t>
            </a:r>
            <a:r>
              <a:rPr lang="en-US" sz="1800" dirty="0" smtClean="0">
                <a:solidFill>
                  <a:srgbClr val="000000"/>
                </a:solidFill>
                <a:latin typeface="Segoe UI"/>
              </a:rPr>
              <a:t> reported no  </a:t>
            </a:r>
            <a:r>
              <a:rPr lang="en-US" sz="1800" dirty="0" err="1" smtClean="0">
                <a:solidFill>
                  <a:srgbClr val="000000"/>
                </a:solidFill>
                <a:latin typeface="Segoe UI"/>
              </a:rPr>
              <a:t>signiﬁcant</a:t>
            </a:r>
            <a:r>
              <a:rPr lang="en-US" sz="1800" dirty="0" smtClean="0">
                <a:solidFill>
                  <a:srgbClr val="000000"/>
                </a:solidFill>
                <a:latin typeface="Segoe UI"/>
              </a:rPr>
              <a:t>  differences  in  weight  or  </a:t>
            </a:r>
            <a:r>
              <a:rPr lang="en-US" sz="1800" dirty="0" err="1" smtClean="0">
                <a:solidFill>
                  <a:srgbClr val="000000"/>
                </a:solidFill>
                <a:latin typeface="Segoe UI"/>
              </a:rPr>
              <a:t>hypoglycaemic</a:t>
            </a:r>
            <a:r>
              <a:rPr lang="en-US" sz="1800" dirty="0" smtClean="0">
                <a:solidFill>
                  <a:srgbClr val="000000"/>
                </a:solidFill>
                <a:latin typeface="Segoe UI"/>
              </a:rPr>
              <a:t>  episodes .</a:t>
            </a:r>
          </a:p>
          <a:p>
            <a:pPr algn="just">
              <a:buFont typeface="Arial" pitchFamily="34" charset="0"/>
              <a:buChar char="•"/>
              <a:tabLst>
                <a:tab pos="123429" algn="l"/>
              </a:tabLst>
              <a:defRPr/>
            </a:pPr>
            <a:r>
              <a:rPr lang="en-US" sz="1800" dirty="0" smtClean="0">
                <a:solidFill>
                  <a:srgbClr val="000000"/>
                </a:solidFill>
                <a:latin typeface="Segoe UI"/>
              </a:rPr>
              <a:t>	These studies demonstrate that </a:t>
            </a:r>
            <a:r>
              <a:rPr lang="en-US" sz="1800" dirty="0" err="1" smtClean="0">
                <a:solidFill>
                  <a:srgbClr val="000000"/>
                </a:solidFill>
                <a:latin typeface="Segoe UI"/>
              </a:rPr>
              <a:t>liraglutide</a:t>
            </a:r>
            <a:r>
              <a:rPr lang="en-US" sz="1800" dirty="0" smtClean="0">
                <a:solidFill>
                  <a:srgbClr val="000000"/>
                </a:solidFill>
                <a:latin typeface="Segoe UI"/>
              </a:rPr>
              <a:t> is </a:t>
            </a:r>
            <a:r>
              <a:rPr lang="en-US" sz="1800" dirty="0" smtClean="0">
                <a:solidFill>
                  <a:srgbClr val="FF0000"/>
                </a:solidFill>
                <a:latin typeface="Segoe UI"/>
              </a:rPr>
              <a:t>safe </a:t>
            </a:r>
            <a:r>
              <a:rPr lang="en-US" sz="1800" dirty="0" smtClean="0">
                <a:solidFill>
                  <a:srgbClr val="000000"/>
                </a:solidFill>
                <a:latin typeface="Segoe UI"/>
              </a:rPr>
              <a:t>as an add-on treatment to pre-existing anti-diabetic regimens and can be </a:t>
            </a:r>
            <a:r>
              <a:rPr lang="en-US" sz="1800" dirty="0" smtClean="0">
                <a:solidFill>
                  <a:srgbClr val="FF0000"/>
                </a:solidFill>
                <a:latin typeface="Segoe UI"/>
              </a:rPr>
              <a:t>effective</a:t>
            </a:r>
            <a:r>
              <a:rPr lang="en-US" sz="1800" dirty="0" smtClean="0">
                <a:solidFill>
                  <a:srgbClr val="000000"/>
                </a:solidFill>
                <a:latin typeface="Segoe UI"/>
              </a:rPr>
              <a:t> in reducing weight and HbA1c levels during Ramadan.</a:t>
            </a:r>
          </a:p>
          <a:p>
            <a:pPr algn="just">
              <a:buFont typeface="Arial" pitchFamily="34" charset="0"/>
              <a:buChar char="•"/>
              <a:tabLst>
                <a:tab pos="123429" algn="l"/>
              </a:tabLst>
              <a:defRPr/>
            </a:pPr>
            <a:endParaRPr lang="en-US" sz="1800" dirty="0" smtClean="0">
              <a:solidFill>
                <a:srgbClr val="000000"/>
              </a:solidFill>
              <a:latin typeface="Segoe U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153400" cy="4431983"/>
          </a:xfrm>
          <a:prstGeom prst="rect">
            <a:avLst/>
          </a:prstGeom>
          <a:noFill/>
        </p:spPr>
        <p:txBody>
          <a:bodyPr vert="horz" wrap="square" lIns="0" tIns="0" rIns="0" bIns="0" rtlCol="0">
            <a:spAutoFit/>
          </a:bodyPr>
          <a:lstStyle/>
          <a:p>
            <a:pPr algn="just">
              <a:buFont typeface="Arial" pitchFamily="34" charset="0"/>
              <a:buChar char="•"/>
              <a:tabLst>
                <a:tab pos="123429" algn="l"/>
              </a:tabLst>
              <a:defRPr/>
            </a:pPr>
            <a:r>
              <a:rPr lang="en-US" sz="1800" dirty="0" smtClean="0">
                <a:solidFill>
                  <a:srgbClr val="000000"/>
                </a:solidFill>
                <a:latin typeface="Segoe UI"/>
              </a:rPr>
              <a:t>Data on </a:t>
            </a:r>
            <a:r>
              <a:rPr lang="en-US" sz="1800" dirty="0" err="1" smtClean="0">
                <a:solidFill>
                  <a:srgbClr val="000000"/>
                </a:solidFill>
                <a:latin typeface="Segoe UI"/>
              </a:rPr>
              <a:t>exenatide</a:t>
            </a:r>
            <a:r>
              <a:rPr lang="en-US" sz="1800" dirty="0" smtClean="0">
                <a:solidFill>
                  <a:srgbClr val="000000"/>
                </a:solidFill>
                <a:latin typeface="Segoe UI"/>
              </a:rPr>
              <a:t> is limited to one study but, like </a:t>
            </a:r>
            <a:r>
              <a:rPr lang="en-US" sz="1800" dirty="0" err="1" smtClean="0">
                <a:solidFill>
                  <a:srgbClr val="000000"/>
                </a:solidFill>
                <a:latin typeface="Segoe UI"/>
              </a:rPr>
              <a:t>liraglutide</a:t>
            </a:r>
            <a:r>
              <a:rPr lang="en-US" sz="1800" dirty="0" smtClean="0">
                <a:solidFill>
                  <a:srgbClr val="000000"/>
                </a:solidFill>
                <a:latin typeface="Segoe UI"/>
              </a:rPr>
              <a:t>, the risk of </a:t>
            </a:r>
            <a:r>
              <a:rPr lang="en-US" sz="1800" dirty="0" err="1" smtClean="0">
                <a:solidFill>
                  <a:srgbClr val="000000"/>
                </a:solidFill>
                <a:latin typeface="Segoe UI"/>
              </a:rPr>
              <a:t>hypoglycaemia</a:t>
            </a:r>
            <a:r>
              <a:rPr lang="en-US" sz="1800" dirty="0" smtClean="0">
                <a:solidFill>
                  <a:srgbClr val="000000"/>
                </a:solidFill>
                <a:latin typeface="Segoe UI"/>
              </a:rPr>
              <a:t> during Ramadan is low.</a:t>
            </a:r>
            <a:endParaRPr lang="en-US" sz="1800" dirty="0" smtClean="0">
              <a:solidFill>
                <a:srgbClr val="FF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As long as GLP-1 RAs have been appropriately dose-titrated prior to Ramadan </a:t>
            </a:r>
            <a:r>
              <a:rPr lang="en-US" sz="1800" dirty="0" smtClean="0">
                <a:solidFill>
                  <a:srgbClr val="FF0000"/>
                </a:solidFill>
                <a:latin typeface="Segoe UI"/>
              </a:rPr>
              <a:t>(6 weeks before), </a:t>
            </a:r>
            <a:r>
              <a:rPr lang="en-US" sz="1800" dirty="0" smtClean="0">
                <a:solidFill>
                  <a:srgbClr val="000000"/>
                </a:solidFill>
                <a:latin typeface="Segoe UI"/>
              </a:rPr>
              <a:t>no further treatment </a:t>
            </a:r>
            <a:r>
              <a:rPr lang="en-US" sz="1800" dirty="0" err="1" smtClean="0">
                <a:solidFill>
                  <a:srgbClr val="000000"/>
                </a:solidFill>
                <a:latin typeface="Segoe UI"/>
              </a:rPr>
              <a:t>modiﬁcations</a:t>
            </a:r>
            <a:r>
              <a:rPr lang="en-US" sz="1800" dirty="0" smtClean="0">
                <a:solidFill>
                  <a:srgbClr val="000000"/>
                </a:solidFill>
                <a:latin typeface="Segoe UI"/>
              </a:rPr>
              <a:t> are required (</a:t>
            </a:r>
            <a:r>
              <a:rPr lang="en-US" sz="1800" dirty="0" smtClean="0">
                <a:solidFill>
                  <a:srgbClr val="0080AD"/>
                </a:solidFill>
                <a:latin typeface="Segoe UI"/>
              </a:rPr>
              <a:t>Fig. 4</a:t>
            </a:r>
            <a:r>
              <a:rPr lang="en-US" sz="1800" dirty="0" smtClean="0">
                <a:solidFill>
                  <a:srgbClr val="000000"/>
                </a:solidFill>
                <a:latin typeface="Segoe UI"/>
              </a:rPr>
              <a:t>).</a:t>
            </a:r>
            <a:endParaRPr lang="en-US" sz="1800" dirty="0" smtClean="0"/>
          </a:p>
          <a:p>
            <a:pPr algn="just">
              <a:tabLst>
                <a:tab pos="123429" algn="l"/>
              </a:tabLst>
              <a:defRPr/>
            </a:pPr>
            <a:endParaRPr lang="en-US" sz="1800" b="1" dirty="0" smtClean="0">
              <a:solidFill>
                <a:srgbClr val="000000"/>
              </a:solidFill>
              <a:latin typeface="Segoe UI"/>
            </a:endParaRPr>
          </a:p>
          <a:p>
            <a:pPr algn="just">
              <a:tabLst>
                <a:tab pos="123429" algn="l"/>
              </a:tabLst>
              <a:defRPr/>
            </a:pPr>
            <a:r>
              <a:rPr lang="en-US" sz="1800" b="1" dirty="0" smtClean="0">
                <a:solidFill>
                  <a:srgbClr val="000000"/>
                </a:solidFill>
                <a:latin typeface="Segoe UI"/>
              </a:rPr>
              <a:t>6.1.8. Insulin treatment for T2DM</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Insulin use during prolonged fasting carries an </a:t>
            </a:r>
            <a:r>
              <a:rPr lang="en-US" sz="1800" dirty="0" smtClean="0">
                <a:solidFill>
                  <a:srgbClr val="FF0000"/>
                </a:solidFill>
                <a:latin typeface="Segoe UI"/>
              </a:rPr>
              <a:t>increased risk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 particularly for those with T1DM but also for those with T2DM.</a:t>
            </a:r>
          </a:p>
          <a:p>
            <a:pPr algn="just">
              <a:buFont typeface="Arial" pitchFamily="34" charset="0"/>
              <a:buChar char="•"/>
              <a:tabLst>
                <a:tab pos="123429" algn="l"/>
              </a:tabLst>
              <a:defRPr/>
            </a:pPr>
            <a:r>
              <a:rPr lang="en-US" sz="1800" dirty="0" smtClean="0">
                <a:solidFill>
                  <a:srgbClr val="000000"/>
                </a:solidFill>
                <a:latin typeface="Segoe UI"/>
              </a:rPr>
              <a:t> The use of </a:t>
            </a:r>
            <a:r>
              <a:rPr lang="en-US" sz="1800" dirty="0" smtClean="0">
                <a:solidFill>
                  <a:srgbClr val="FF0000"/>
                </a:solidFill>
                <a:latin typeface="Segoe UI"/>
              </a:rPr>
              <a:t>insulin analogues </a:t>
            </a:r>
            <a:r>
              <a:rPr lang="en-US" sz="1800" dirty="0" smtClean="0">
                <a:solidFill>
                  <a:srgbClr val="000000"/>
                </a:solidFill>
                <a:latin typeface="Segoe UI"/>
              </a:rPr>
              <a:t>(basal, </a:t>
            </a:r>
            <a:r>
              <a:rPr lang="en-US" sz="1800" dirty="0" err="1" smtClean="0">
                <a:solidFill>
                  <a:srgbClr val="000000"/>
                </a:solidFill>
                <a:latin typeface="Segoe UI"/>
              </a:rPr>
              <a:t>prandial</a:t>
            </a:r>
            <a:r>
              <a:rPr lang="en-US" sz="1800" dirty="0" smtClean="0">
                <a:solidFill>
                  <a:srgbClr val="000000"/>
                </a:solidFill>
                <a:latin typeface="Segoe UI"/>
              </a:rPr>
              <a:t> and premix) is recommended over regular </a:t>
            </a:r>
            <a:r>
              <a:rPr lang="en-US" sz="1800" dirty="0" smtClean="0">
                <a:solidFill>
                  <a:srgbClr val="FF0000"/>
                </a:solidFill>
                <a:latin typeface="Segoe UI"/>
              </a:rPr>
              <a:t>human insulin </a:t>
            </a:r>
            <a:r>
              <a:rPr lang="en-US" sz="1800" dirty="0" smtClean="0">
                <a:solidFill>
                  <a:srgbClr val="000000"/>
                </a:solidFill>
                <a:latin typeface="Segoe UI"/>
              </a:rPr>
              <a:t>due to a number of  advantages, including </a:t>
            </a:r>
            <a:r>
              <a:rPr lang="en-US" sz="1800" dirty="0" smtClean="0">
                <a:solidFill>
                  <a:srgbClr val="FF0000"/>
                </a:solidFill>
                <a:latin typeface="Segoe UI"/>
              </a:rPr>
              <a:t>lower rates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Although  a  number  of  small  </a:t>
            </a:r>
            <a:r>
              <a:rPr lang="en-US" sz="1800" dirty="0" err="1" smtClean="0">
                <a:solidFill>
                  <a:srgbClr val="000000"/>
                </a:solidFill>
                <a:latin typeface="Segoe UI"/>
              </a:rPr>
              <a:t>randomised</a:t>
            </a:r>
            <a:r>
              <a:rPr lang="en-US" sz="1800" dirty="0" smtClean="0">
                <a:solidFill>
                  <a:srgbClr val="000000"/>
                </a:solidFill>
                <a:latin typeface="Segoe UI"/>
              </a:rPr>
              <a:t>  trials  and  observational  studies  have  been  conducted  to  assess  some  insulin  regimens  during  Ramadan (</a:t>
            </a:r>
            <a:r>
              <a:rPr lang="en-US" sz="1800" dirty="0" smtClean="0">
                <a:solidFill>
                  <a:srgbClr val="0080AD"/>
                </a:solidFill>
                <a:latin typeface="Segoe UI"/>
              </a:rPr>
              <a:t>Table S1</a:t>
            </a:r>
            <a:r>
              <a:rPr lang="en-US" sz="1800" dirty="0" smtClean="0">
                <a:solidFill>
                  <a:srgbClr val="000000"/>
                </a:solidFill>
                <a:latin typeface="Segoe UI"/>
              </a:rPr>
              <a:t>), large RCT data in this area are lacking.</a:t>
            </a:r>
            <a:endParaRPr lang="en-US" sz="1800" dirty="0">
              <a:solidFill>
                <a:srgbClr val="000000"/>
              </a:solidFill>
              <a:latin typeface="Segoe U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14350"/>
            <a:ext cx="8153400" cy="3416320"/>
          </a:xfrm>
          <a:prstGeom prst="rect">
            <a:avLst/>
          </a:prstGeom>
        </p:spPr>
        <p:txBody>
          <a:bodyPr wrap="square">
            <a:spAutoFit/>
          </a:bodyPr>
          <a:lstStyle/>
          <a:p>
            <a:pPr algn="just">
              <a:buFont typeface="Arial" pitchFamily="34" charset="0"/>
              <a:buChar char="•"/>
              <a:tabLst>
                <a:tab pos="123429" algn="l"/>
              </a:tabLst>
              <a:defRPr/>
            </a:pPr>
            <a:r>
              <a:rPr lang="en-US" sz="1800" dirty="0" smtClean="0">
                <a:solidFill>
                  <a:srgbClr val="000000"/>
                </a:solidFill>
                <a:latin typeface="Segoe UI"/>
              </a:rPr>
              <a:t>	A multinational study reported a </a:t>
            </a:r>
            <a:r>
              <a:rPr lang="en-US" sz="1800" dirty="0" err="1" smtClean="0">
                <a:solidFill>
                  <a:srgbClr val="FF0000"/>
                </a:solidFill>
                <a:latin typeface="Segoe UI"/>
              </a:rPr>
              <a:t>signiﬁcant</a:t>
            </a:r>
            <a:r>
              <a:rPr lang="en-US" sz="1800" dirty="0" smtClean="0">
                <a:solidFill>
                  <a:srgbClr val="FF0000"/>
                </a:solidFill>
                <a:latin typeface="Segoe UI"/>
              </a:rPr>
              <a:t> increase </a:t>
            </a:r>
            <a:r>
              <a:rPr lang="en-US" sz="1800" dirty="0" smtClean="0">
                <a:solidFill>
                  <a:srgbClr val="000000"/>
                </a:solidFill>
                <a:latin typeface="Segoe UI"/>
              </a:rPr>
              <a:t>in </a:t>
            </a:r>
            <a:r>
              <a:rPr lang="en-US" sz="1800" dirty="0" smtClean="0">
                <a:solidFill>
                  <a:srgbClr val="FF0000"/>
                </a:solidFill>
                <a:latin typeface="Segoe UI"/>
              </a:rPr>
              <a:t>mild </a:t>
            </a:r>
            <a:r>
              <a:rPr lang="en-US" sz="1800" dirty="0" err="1" smtClean="0">
                <a:solidFill>
                  <a:srgbClr val="FF0000"/>
                </a:solidFill>
                <a:latin typeface="Segoe UI"/>
              </a:rPr>
              <a:t>hypoglycaemic</a:t>
            </a:r>
            <a:r>
              <a:rPr lang="en-US" sz="1800" dirty="0" smtClean="0">
                <a:solidFill>
                  <a:srgbClr val="FF0000"/>
                </a:solidFill>
                <a:latin typeface="Segoe UI"/>
              </a:rPr>
              <a:t> events </a:t>
            </a:r>
            <a:r>
              <a:rPr lang="en-US" sz="1800" dirty="0" smtClean="0">
                <a:solidFill>
                  <a:srgbClr val="000000"/>
                </a:solidFill>
                <a:latin typeface="Segoe UI"/>
              </a:rPr>
              <a:t>during Ramadan compared with the pre-Ramadan period in patients treated with insulin </a:t>
            </a:r>
            <a:r>
              <a:rPr lang="en-US" sz="1800" dirty="0" err="1" smtClean="0">
                <a:solidFill>
                  <a:srgbClr val="000000"/>
                </a:solidFill>
                <a:latin typeface="Segoe UI"/>
              </a:rPr>
              <a:t>glargine</a:t>
            </a:r>
            <a:r>
              <a:rPr lang="en-US" sz="1800" dirty="0" smtClean="0">
                <a:solidFill>
                  <a:srgbClr val="000000"/>
                </a:solidFill>
                <a:latin typeface="Segoe UI"/>
              </a:rPr>
              <a:t>  plus  </a:t>
            </a:r>
            <a:r>
              <a:rPr lang="en-US" sz="1800" dirty="0" err="1" smtClean="0">
                <a:solidFill>
                  <a:srgbClr val="000000"/>
                </a:solidFill>
                <a:latin typeface="Segoe UI"/>
              </a:rPr>
              <a:t>glimepiride</a:t>
            </a:r>
            <a:r>
              <a:rPr lang="en-US" sz="1800" dirty="0" smtClean="0">
                <a:solidFill>
                  <a:srgbClr val="000000"/>
                </a:solidFill>
                <a:latin typeface="Segoe UI"/>
              </a:rPr>
              <a:t>  (p &lt; 0.001)  </a:t>
            </a:r>
            <a:r>
              <a:rPr lang="en-US" sz="1800" dirty="0" smtClean="0">
                <a:solidFill>
                  <a:srgbClr val="0080AD"/>
                </a:solidFill>
                <a:latin typeface="Segoe UI"/>
              </a:rPr>
              <a:t>.</a:t>
            </a:r>
          </a:p>
          <a:p>
            <a:pPr algn="just">
              <a:buFont typeface="Arial" pitchFamily="34" charset="0"/>
              <a:buChar char="•"/>
              <a:tabLst>
                <a:tab pos="123429" algn="l"/>
              </a:tabLst>
              <a:defRPr/>
            </a:pPr>
            <a:r>
              <a:rPr lang="en-US" sz="1800" dirty="0" smtClean="0">
                <a:solidFill>
                  <a:srgbClr val="000000"/>
                </a:solidFill>
                <a:latin typeface="Segoe UI"/>
              </a:rPr>
              <a:t>  Two  smaller  observational studies found insulin </a:t>
            </a:r>
            <a:r>
              <a:rPr lang="en-US" sz="1800" dirty="0" err="1" smtClean="0">
                <a:solidFill>
                  <a:srgbClr val="000000"/>
                </a:solidFill>
                <a:latin typeface="Segoe UI"/>
              </a:rPr>
              <a:t>glargine</a:t>
            </a:r>
            <a:r>
              <a:rPr lang="en-US" sz="1800" dirty="0" smtClean="0">
                <a:solidFill>
                  <a:srgbClr val="000000"/>
                </a:solidFill>
                <a:latin typeface="Segoe UI"/>
              </a:rPr>
              <a:t> to be</a:t>
            </a:r>
            <a:r>
              <a:rPr lang="en-US" sz="1800" dirty="0" smtClean="0">
                <a:solidFill>
                  <a:srgbClr val="FF0000"/>
                </a:solidFill>
                <a:latin typeface="Segoe UI"/>
              </a:rPr>
              <a:t> safe </a:t>
            </a:r>
            <a:r>
              <a:rPr lang="en-US" sz="1800" dirty="0" smtClean="0">
                <a:solidFill>
                  <a:srgbClr val="000000"/>
                </a:solidFill>
                <a:latin typeface="Segoe UI"/>
              </a:rPr>
              <a:t>to use during Ramadan,  with  </a:t>
            </a:r>
            <a:r>
              <a:rPr lang="en-US" sz="1800" dirty="0" smtClean="0">
                <a:solidFill>
                  <a:srgbClr val="FF0000"/>
                </a:solidFill>
                <a:latin typeface="Segoe UI"/>
              </a:rPr>
              <a:t>no  </a:t>
            </a:r>
            <a:r>
              <a:rPr lang="en-US" sz="1800" dirty="0" err="1" smtClean="0">
                <a:solidFill>
                  <a:srgbClr val="FF0000"/>
                </a:solidFill>
                <a:latin typeface="Segoe UI"/>
              </a:rPr>
              <a:t>signiﬁcant</a:t>
            </a:r>
            <a:r>
              <a:rPr lang="en-US" sz="1800" dirty="0" smtClean="0">
                <a:solidFill>
                  <a:srgbClr val="FF0000"/>
                </a:solidFill>
                <a:latin typeface="Segoe UI"/>
              </a:rPr>
              <a:t>  increases  </a:t>
            </a:r>
            <a:r>
              <a:rPr lang="en-US" sz="1800" dirty="0" smtClean="0">
                <a:solidFill>
                  <a:srgbClr val="000000"/>
                </a:solidFill>
                <a:latin typeface="Segoe UI"/>
              </a:rPr>
              <a:t>in  </a:t>
            </a:r>
            <a:r>
              <a:rPr lang="en-US" sz="1800" dirty="0" err="1" smtClean="0">
                <a:solidFill>
                  <a:srgbClr val="000000"/>
                </a:solidFill>
                <a:latin typeface="Segoe UI"/>
              </a:rPr>
              <a:t>hypoglycaemia</a:t>
            </a:r>
            <a:r>
              <a:rPr lang="en-US" sz="1800" dirty="0" smtClean="0">
                <a:solidFill>
                  <a:srgbClr val="000000"/>
                </a:solidFill>
                <a:latin typeface="Segoe UI"/>
              </a:rPr>
              <a:t> when compared with non-fasting individuals or when compared with those taking OADs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A comparison of </a:t>
            </a:r>
            <a:r>
              <a:rPr lang="en-US" sz="1800" dirty="0" smtClean="0">
                <a:solidFill>
                  <a:srgbClr val="FF0000"/>
                </a:solidFill>
                <a:latin typeface="Segoe UI"/>
              </a:rPr>
              <a:t>rapid-acting analogue </a:t>
            </a:r>
            <a:r>
              <a:rPr lang="en-US" sz="1800" dirty="0" smtClean="0">
                <a:solidFill>
                  <a:srgbClr val="000000"/>
                </a:solidFill>
                <a:latin typeface="Segoe UI"/>
              </a:rPr>
              <a:t>insulin </a:t>
            </a:r>
            <a:r>
              <a:rPr lang="en-US" sz="1800" dirty="0" err="1" smtClean="0">
                <a:solidFill>
                  <a:srgbClr val="000000"/>
                </a:solidFill>
                <a:latin typeface="Segoe UI"/>
              </a:rPr>
              <a:t>lispro</a:t>
            </a:r>
            <a:r>
              <a:rPr lang="en-US" sz="1800" dirty="0" smtClean="0">
                <a:solidFill>
                  <a:srgbClr val="000000"/>
                </a:solidFill>
                <a:latin typeface="Segoe UI"/>
              </a:rPr>
              <a:t> and short-acting   soluble   human   insulin,   taken   before   </a:t>
            </a:r>
            <a:r>
              <a:rPr lang="en-US" sz="1800" dirty="0" err="1" smtClean="0">
                <a:solidFill>
                  <a:srgbClr val="000000"/>
                </a:solidFill>
                <a:latin typeface="Segoe UI"/>
              </a:rPr>
              <a:t>iftar</a:t>
            </a:r>
            <a:r>
              <a:rPr lang="en-US" sz="1800" dirty="0" smtClean="0">
                <a:solidFill>
                  <a:srgbClr val="000000"/>
                </a:solidFill>
                <a:latin typeface="Segoe UI"/>
              </a:rPr>
              <a:t>, revealed that the postprandial rise in blood sugar levels after </a:t>
            </a:r>
            <a:r>
              <a:rPr lang="en-US" sz="1800" dirty="0" err="1" smtClean="0">
                <a:solidFill>
                  <a:srgbClr val="000000"/>
                </a:solidFill>
                <a:latin typeface="Segoe UI"/>
              </a:rPr>
              <a:t>iftar</a:t>
            </a:r>
            <a:r>
              <a:rPr lang="en-US" sz="1800" dirty="0" smtClean="0">
                <a:solidFill>
                  <a:srgbClr val="000000"/>
                </a:solidFill>
                <a:latin typeface="Segoe UI"/>
              </a:rPr>
              <a:t> and the rate of </a:t>
            </a:r>
            <a:r>
              <a:rPr lang="en-US" sz="1800" dirty="0" err="1" smtClean="0">
                <a:solidFill>
                  <a:srgbClr val="000000"/>
                </a:solidFill>
                <a:latin typeface="Segoe UI"/>
              </a:rPr>
              <a:t>hypoglycaemia</a:t>
            </a:r>
            <a:r>
              <a:rPr lang="en-US" sz="1800" dirty="0" smtClean="0">
                <a:solidFill>
                  <a:srgbClr val="000000"/>
                </a:solidFill>
                <a:latin typeface="Segoe UI"/>
              </a:rPr>
              <a:t> were both </a:t>
            </a:r>
            <a:r>
              <a:rPr lang="en-US" sz="1800" dirty="0" err="1" smtClean="0">
                <a:solidFill>
                  <a:srgbClr val="FF0000"/>
                </a:solidFill>
                <a:latin typeface="Segoe UI"/>
              </a:rPr>
              <a:t>signiﬁcantly</a:t>
            </a:r>
            <a:r>
              <a:rPr lang="en-US" sz="1800" dirty="0" smtClean="0">
                <a:solidFill>
                  <a:srgbClr val="FF0000"/>
                </a:solidFill>
                <a:latin typeface="Segoe UI"/>
              </a:rPr>
              <a:t> lower </a:t>
            </a:r>
            <a:r>
              <a:rPr lang="en-US" sz="1800" dirty="0" smtClean="0">
                <a:solidFill>
                  <a:srgbClr val="000000"/>
                </a:solidFill>
                <a:latin typeface="Segoe UI"/>
              </a:rPr>
              <a:t>in the </a:t>
            </a:r>
            <a:r>
              <a:rPr lang="en-US" sz="1800" dirty="0" err="1" smtClean="0">
                <a:solidFill>
                  <a:srgbClr val="000000"/>
                </a:solidFill>
                <a:latin typeface="Segoe UI"/>
              </a:rPr>
              <a:t>lispro</a:t>
            </a:r>
            <a:r>
              <a:rPr lang="en-US" sz="1800" dirty="0" smtClean="0">
                <a:solidFill>
                  <a:srgbClr val="000000"/>
                </a:solidFill>
                <a:latin typeface="Segoe UI"/>
              </a:rPr>
              <a:t> group (p &lt; 0.01 and p &lt; 0.002, respectively).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38150"/>
            <a:ext cx="8077200" cy="4524315"/>
          </a:xfrm>
          <a:prstGeom prst="rect">
            <a:avLst/>
          </a:prstGeom>
        </p:spPr>
        <p:txBody>
          <a:bodyPr wrap="square">
            <a:spAutoFit/>
          </a:bodyPr>
          <a:lstStyle/>
          <a:p>
            <a:pPr algn="just">
              <a:buFont typeface="Arial" pitchFamily="34" charset="0"/>
              <a:buChar char="•"/>
              <a:tabLst>
                <a:tab pos="123429" algn="l"/>
              </a:tabLst>
              <a:defRPr/>
            </a:pPr>
            <a:r>
              <a:rPr lang="en-US" sz="1800" dirty="0" smtClean="0">
                <a:solidFill>
                  <a:srgbClr val="000000"/>
                </a:solidFill>
                <a:latin typeface="Segoe UI"/>
              </a:rPr>
              <a:t>A comparison of insulin </a:t>
            </a:r>
            <a:r>
              <a:rPr lang="en-US" sz="1800" dirty="0" err="1" smtClean="0">
                <a:solidFill>
                  <a:srgbClr val="000000"/>
                </a:solidFill>
                <a:latin typeface="Segoe UI"/>
              </a:rPr>
              <a:t>lispro</a:t>
            </a:r>
            <a:r>
              <a:rPr lang="en-US" sz="1800" dirty="0" smtClean="0">
                <a:solidFill>
                  <a:srgbClr val="000000"/>
                </a:solidFill>
                <a:latin typeface="Segoe UI"/>
              </a:rPr>
              <a:t> Mix25 </a:t>
            </a:r>
            <a:r>
              <a:rPr lang="en-US" sz="1800" dirty="0" smtClean="0">
                <a:solidFill>
                  <a:srgbClr val="FF0000"/>
                </a:solidFill>
                <a:latin typeface="Segoe UI"/>
              </a:rPr>
              <a:t>(25% short-acting </a:t>
            </a:r>
            <a:r>
              <a:rPr lang="en-US" sz="1800" dirty="0" err="1" smtClean="0">
                <a:solidFill>
                  <a:srgbClr val="FF0000"/>
                </a:solidFill>
                <a:latin typeface="Segoe UI"/>
              </a:rPr>
              <a:t>lispro</a:t>
            </a:r>
            <a:r>
              <a:rPr lang="en-US" sz="1800" dirty="0" smtClean="0">
                <a:solidFill>
                  <a:srgbClr val="FF0000"/>
                </a:solidFill>
                <a:latin typeface="Segoe UI"/>
              </a:rPr>
              <a:t>/75% intermediate-acting </a:t>
            </a:r>
            <a:r>
              <a:rPr lang="en-US" sz="1800" dirty="0" err="1" smtClean="0">
                <a:solidFill>
                  <a:srgbClr val="FF0000"/>
                </a:solidFill>
                <a:latin typeface="Segoe UI"/>
              </a:rPr>
              <a:t>lispro</a:t>
            </a:r>
            <a:r>
              <a:rPr lang="en-US" sz="1800" dirty="0" smtClean="0">
                <a:solidFill>
                  <a:srgbClr val="FF0000"/>
                </a:solidFill>
                <a:latin typeface="Segoe UI"/>
              </a:rPr>
              <a:t> </a:t>
            </a:r>
            <a:r>
              <a:rPr lang="en-US" sz="1800" dirty="0" err="1" smtClean="0">
                <a:solidFill>
                  <a:srgbClr val="FF0000"/>
                </a:solidFill>
                <a:latin typeface="Segoe UI"/>
              </a:rPr>
              <a:t>protamine</a:t>
            </a:r>
            <a:r>
              <a:rPr lang="en-US" sz="1800" dirty="0" smtClean="0">
                <a:solidFill>
                  <a:srgbClr val="000000"/>
                </a:solidFill>
                <a:latin typeface="Segoe UI"/>
              </a:rPr>
              <a:t>) with human insulin  </a:t>
            </a:r>
            <a:r>
              <a:rPr lang="en-US" sz="1800" dirty="0" smtClean="0">
                <a:solidFill>
                  <a:srgbClr val="FF0000"/>
                </a:solidFill>
                <a:latin typeface="Segoe UI"/>
              </a:rPr>
              <a:t>30/70  (30%  short-acting  soluble  human  insulin/70% intermediate-acting neutral </a:t>
            </a:r>
            <a:r>
              <a:rPr lang="en-US" sz="1800" dirty="0" err="1" smtClean="0">
                <a:solidFill>
                  <a:srgbClr val="FF0000"/>
                </a:solidFill>
                <a:latin typeface="Segoe UI"/>
              </a:rPr>
              <a:t>protamine</a:t>
            </a:r>
            <a:r>
              <a:rPr lang="en-US" sz="1800" dirty="0" smtClean="0">
                <a:solidFill>
                  <a:srgbClr val="FF0000"/>
                </a:solidFill>
                <a:latin typeface="Segoe UI"/>
              </a:rPr>
              <a:t> </a:t>
            </a:r>
            <a:r>
              <a:rPr lang="en-US" sz="1800" dirty="0" err="1" smtClean="0">
                <a:solidFill>
                  <a:srgbClr val="FF0000"/>
                </a:solidFill>
                <a:latin typeface="Segoe UI"/>
              </a:rPr>
              <a:t>Hagedorn</a:t>
            </a:r>
            <a:r>
              <a:rPr lang="en-US" sz="1800" dirty="0" smtClean="0">
                <a:solidFill>
                  <a:srgbClr val="FF0000"/>
                </a:solidFill>
                <a:latin typeface="Segoe UI"/>
              </a:rPr>
              <a:t> [NPH]) </a:t>
            </a:r>
            <a:r>
              <a:rPr lang="en-US" sz="1800" dirty="0" smtClean="0">
                <a:solidFill>
                  <a:srgbClr val="000000"/>
                </a:solidFill>
                <a:latin typeface="Segoe UI"/>
              </a:rPr>
              <a:t>during Ramadan found that overall </a:t>
            </a:r>
            <a:r>
              <a:rPr lang="en-US" sz="1800" dirty="0" err="1" smtClean="0">
                <a:solidFill>
                  <a:srgbClr val="000000"/>
                </a:solidFill>
                <a:latin typeface="Segoe UI"/>
              </a:rPr>
              <a:t>glycaemia</a:t>
            </a:r>
            <a:r>
              <a:rPr lang="en-US" sz="1800" dirty="0" smtClean="0">
                <a:solidFill>
                  <a:srgbClr val="000000"/>
                </a:solidFill>
                <a:latin typeface="Segoe UI"/>
              </a:rPr>
              <a:t> was </a:t>
            </a:r>
            <a:r>
              <a:rPr lang="en-US" sz="1800" dirty="0" err="1" smtClean="0">
                <a:solidFill>
                  <a:srgbClr val="FF0000"/>
                </a:solidFill>
                <a:latin typeface="Segoe UI"/>
              </a:rPr>
              <a:t>signiﬁcantly</a:t>
            </a:r>
            <a:r>
              <a:rPr lang="en-US" sz="1800" dirty="0" smtClean="0">
                <a:solidFill>
                  <a:srgbClr val="FF0000"/>
                </a:solidFill>
                <a:latin typeface="Segoe UI"/>
              </a:rPr>
              <a:t> lower  </a:t>
            </a:r>
            <a:r>
              <a:rPr lang="en-US" sz="1800" dirty="0" smtClean="0">
                <a:solidFill>
                  <a:srgbClr val="000000"/>
                </a:solidFill>
                <a:latin typeface="Segoe UI"/>
              </a:rPr>
              <a:t>for  patients  on  insulin  </a:t>
            </a:r>
            <a:r>
              <a:rPr lang="en-US" sz="1800" dirty="0" err="1" smtClean="0">
                <a:solidFill>
                  <a:srgbClr val="000000"/>
                </a:solidFill>
                <a:latin typeface="Segoe UI"/>
              </a:rPr>
              <a:t>lispro</a:t>
            </a:r>
            <a:r>
              <a:rPr lang="en-US" sz="1800" dirty="0" smtClean="0">
                <a:solidFill>
                  <a:srgbClr val="000000"/>
                </a:solidFill>
                <a:latin typeface="Segoe UI"/>
              </a:rPr>
              <a:t>  Mix25  (p = 0.004),  with the  greatest  between-treatment  difference  evident  before and after </a:t>
            </a:r>
            <a:r>
              <a:rPr lang="en-US" sz="1800" dirty="0" err="1" smtClean="0">
                <a:solidFill>
                  <a:srgbClr val="000000"/>
                </a:solidFill>
                <a:latin typeface="Segoe UI"/>
              </a:rPr>
              <a:t>iftar</a:t>
            </a:r>
            <a:r>
              <a:rPr lang="en-US" sz="1800" dirty="0" smtClean="0">
                <a:solidFill>
                  <a:srgbClr val="000000"/>
                </a:solidFill>
                <a:latin typeface="Segoe UI"/>
              </a:rPr>
              <a:t> </a:t>
            </a:r>
            <a:r>
              <a:rPr lang="en-US" sz="1800" dirty="0" smtClean="0">
                <a:solidFill>
                  <a:srgbClr val="0080AD"/>
                </a:solidFill>
                <a:latin typeface="Segoe UI"/>
              </a:rPr>
              <a:t>.</a:t>
            </a:r>
          </a:p>
          <a:p>
            <a:pPr algn="just">
              <a:buFont typeface="Arial" pitchFamily="34" charset="0"/>
              <a:buChar char="•"/>
              <a:tabLst>
                <a:tab pos="123429" algn="l"/>
              </a:tabLst>
              <a:defRPr/>
            </a:pPr>
            <a:r>
              <a:rPr lang="en-US" sz="1800" dirty="0" smtClean="0">
                <a:solidFill>
                  <a:srgbClr val="000000"/>
                </a:solidFill>
                <a:latin typeface="Segoe UI"/>
              </a:rPr>
              <a:t> Similarly, in another study insulin </a:t>
            </a:r>
            <a:r>
              <a:rPr lang="en-US" sz="1800" dirty="0" err="1" smtClean="0">
                <a:solidFill>
                  <a:srgbClr val="000000"/>
                </a:solidFill>
                <a:latin typeface="Segoe UI"/>
              </a:rPr>
              <a:t>lispro</a:t>
            </a:r>
            <a:r>
              <a:rPr lang="en-US" sz="1800" dirty="0" smtClean="0">
                <a:solidFill>
                  <a:srgbClr val="000000"/>
                </a:solidFill>
                <a:latin typeface="Segoe UI"/>
              </a:rPr>
              <a:t> Mix50 (</a:t>
            </a:r>
            <a:r>
              <a:rPr lang="en-US" sz="1800" dirty="0" smtClean="0">
                <a:solidFill>
                  <a:srgbClr val="FF0000"/>
                </a:solidFill>
                <a:latin typeface="Segoe UI"/>
              </a:rPr>
              <a:t>50% </a:t>
            </a:r>
            <a:r>
              <a:rPr lang="en-US" sz="1800" dirty="0" err="1" smtClean="0">
                <a:solidFill>
                  <a:srgbClr val="FF0000"/>
                </a:solidFill>
                <a:latin typeface="Segoe UI"/>
              </a:rPr>
              <a:t>lispro</a:t>
            </a:r>
            <a:r>
              <a:rPr lang="en-US" sz="1800" dirty="0" smtClean="0">
                <a:solidFill>
                  <a:srgbClr val="FF0000"/>
                </a:solidFill>
                <a:latin typeface="Segoe UI"/>
              </a:rPr>
              <a:t>/50% </a:t>
            </a:r>
            <a:r>
              <a:rPr lang="en-US" sz="1800" dirty="0" err="1" smtClean="0">
                <a:solidFill>
                  <a:srgbClr val="FF0000"/>
                </a:solidFill>
                <a:latin typeface="Segoe UI"/>
              </a:rPr>
              <a:t>lispro</a:t>
            </a:r>
            <a:r>
              <a:rPr lang="en-US" sz="1800" dirty="0" smtClean="0">
                <a:solidFill>
                  <a:srgbClr val="FF0000"/>
                </a:solidFill>
                <a:latin typeface="Segoe UI"/>
              </a:rPr>
              <a:t> </a:t>
            </a:r>
            <a:r>
              <a:rPr lang="en-US" sz="1800" dirty="0" err="1" smtClean="0">
                <a:solidFill>
                  <a:srgbClr val="FF0000"/>
                </a:solidFill>
                <a:latin typeface="Segoe UI"/>
              </a:rPr>
              <a:t>protamine</a:t>
            </a:r>
            <a:r>
              <a:rPr lang="en-US" sz="1800" dirty="0" smtClean="0">
                <a:solidFill>
                  <a:srgbClr val="FF0000"/>
                </a:solidFill>
                <a:latin typeface="Segoe UI"/>
              </a:rPr>
              <a:t>) </a:t>
            </a:r>
            <a:r>
              <a:rPr lang="en-US" sz="1800" dirty="0" smtClean="0">
                <a:solidFill>
                  <a:srgbClr val="000000"/>
                </a:solidFill>
                <a:latin typeface="Segoe UI"/>
              </a:rPr>
              <a:t>in the evening and regular  human  insulin  with  NPH  (</a:t>
            </a:r>
            <a:r>
              <a:rPr lang="en-US" sz="1800" dirty="0" smtClean="0">
                <a:solidFill>
                  <a:srgbClr val="FF0000"/>
                </a:solidFill>
                <a:latin typeface="Segoe UI"/>
              </a:rPr>
              <a:t>30:70)  </a:t>
            </a:r>
            <a:r>
              <a:rPr lang="en-US" sz="1800" dirty="0" smtClean="0">
                <a:solidFill>
                  <a:srgbClr val="000000"/>
                </a:solidFill>
                <a:latin typeface="Segoe UI"/>
              </a:rPr>
              <a:t>in  the  morning improved </a:t>
            </a:r>
            <a:r>
              <a:rPr lang="en-US" sz="1800" dirty="0" err="1" smtClean="0">
                <a:solidFill>
                  <a:srgbClr val="000000"/>
                </a:solidFill>
                <a:latin typeface="Segoe UI"/>
              </a:rPr>
              <a:t>glycaemic</a:t>
            </a:r>
            <a:r>
              <a:rPr lang="en-US" sz="1800" dirty="0" smtClean="0">
                <a:solidFill>
                  <a:srgbClr val="000000"/>
                </a:solidFill>
                <a:latin typeface="Segoe UI"/>
              </a:rPr>
              <a:t> control </a:t>
            </a:r>
            <a:r>
              <a:rPr lang="en-US" sz="1800" dirty="0" smtClean="0">
                <a:solidFill>
                  <a:srgbClr val="FF0000"/>
                </a:solidFill>
                <a:latin typeface="Segoe UI"/>
              </a:rPr>
              <a:t>without</a:t>
            </a:r>
            <a:r>
              <a:rPr lang="en-US" sz="1800" dirty="0" smtClean="0">
                <a:solidFill>
                  <a:srgbClr val="000000"/>
                </a:solidFill>
                <a:latin typeface="Segoe UI"/>
              </a:rPr>
              <a:t> </a:t>
            </a:r>
            <a:r>
              <a:rPr lang="en-US" sz="1800" dirty="0" smtClean="0">
                <a:solidFill>
                  <a:srgbClr val="FF0000"/>
                </a:solidFill>
                <a:latin typeface="Segoe UI"/>
              </a:rPr>
              <a:t>increasing </a:t>
            </a:r>
            <a:r>
              <a:rPr lang="en-US" sz="1800" dirty="0" smtClean="0">
                <a:solidFill>
                  <a:srgbClr val="000000"/>
                </a:solidFill>
                <a:latin typeface="Segoe UI"/>
              </a:rPr>
              <a:t>the incidence of </a:t>
            </a:r>
            <a:r>
              <a:rPr lang="en-US" sz="1800" dirty="0" err="1" smtClean="0">
                <a:solidFill>
                  <a:srgbClr val="000000"/>
                </a:solidFill>
                <a:latin typeface="Segoe UI"/>
              </a:rPr>
              <a:t>hypoglycaemic</a:t>
            </a:r>
            <a:r>
              <a:rPr lang="en-US" sz="1800" dirty="0" smtClean="0">
                <a:solidFill>
                  <a:srgbClr val="000000"/>
                </a:solidFill>
                <a:latin typeface="Segoe UI"/>
              </a:rPr>
              <a:t> events compared with regular human insulin with NPH (30:70) given twice daily </a:t>
            </a:r>
            <a:r>
              <a:rPr lang="en-US" sz="1800" dirty="0" smtClean="0">
                <a:solidFill>
                  <a:srgbClr val="0080AD"/>
                </a:solidFill>
                <a:latin typeface="Segoe UI"/>
              </a:rPr>
              <a:t>.</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A new regimen in which </a:t>
            </a:r>
            <a:r>
              <a:rPr lang="en-US" sz="1800" dirty="0" smtClean="0">
                <a:solidFill>
                  <a:srgbClr val="FF0000"/>
                </a:solidFill>
                <a:latin typeface="Segoe UI"/>
              </a:rPr>
              <a:t>40% </a:t>
            </a:r>
            <a:r>
              <a:rPr lang="en-US" sz="1800" dirty="0" smtClean="0">
                <a:solidFill>
                  <a:srgbClr val="000000"/>
                </a:solidFill>
                <a:latin typeface="Segoe UI"/>
              </a:rPr>
              <a:t>of the daily insulin dose was given  as  insulin  </a:t>
            </a:r>
            <a:r>
              <a:rPr lang="en-US" sz="1800" dirty="0" err="1" smtClean="0">
                <a:solidFill>
                  <a:srgbClr val="FF0000"/>
                </a:solidFill>
                <a:latin typeface="Segoe UI"/>
              </a:rPr>
              <a:t>detemir</a:t>
            </a:r>
            <a:r>
              <a:rPr lang="en-US" sz="1800" dirty="0" smtClean="0">
                <a:solidFill>
                  <a:srgbClr val="FF0000"/>
                </a:solidFill>
                <a:latin typeface="Segoe UI"/>
              </a:rPr>
              <a:t>  </a:t>
            </a:r>
            <a:r>
              <a:rPr lang="en-US" sz="1800" dirty="0" smtClean="0">
                <a:solidFill>
                  <a:srgbClr val="000000"/>
                </a:solidFill>
                <a:latin typeface="Segoe UI"/>
              </a:rPr>
              <a:t>at  </a:t>
            </a:r>
            <a:r>
              <a:rPr lang="en-US" sz="1800" dirty="0" err="1" smtClean="0">
                <a:solidFill>
                  <a:srgbClr val="000000"/>
                </a:solidFill>
                <a:latin typeface="Segoe UI"/>
              </a:rPr>
              <a:t>suhoor</a:t>
            </a:r>
            <a:r>
              <a:rPr lang="en-US" sz="1800" dirty="0" smtClean="0">
                <a:solidFill>
                  <a:srgbClr val="000000"/>
                </a:solidFill>
                <a:latin typeface="Segoe UI"/>
              </a:rPr>
              <a:t>  and  </a:t>
            </a:r>
            <a:r>
              <a:rPr lang="en-US" sz="1800" dirty="0" smtClean="0">
                <a:solidFill>
                  <a:srgbClr val="FF0000"/>
                </a:solidFill>
                <a:latin typeface="Segoe UI"/>
              </a:rPr>
              <a:t>60%  </a:t>
            </a:r>
            <a:r>
              <a:rPr lang="en-US" sz="1800" dirty="0" smtClean="0">
                <a:solidFill>
                  <a:srgbClr val="000000"/>
                </a:solidFill>
                <a:latin typeface="Segoe UI"/>
              </a:rPr>
              <a:t>was  given  as </a:t>
            </a:r>
            <a:r>
              <a:rPr lang="en-US" sz="1800" dirty="0" smtClean="0">
                <a:solidFill>
                  <a:srgbClr val="FF0000"/>
                </a:solidFill>
                <a:latin typeface="Segoe UI"/>
              </a:rPr>
              <a:t>NovoMix70, </a:t>
            </a:r>
            <a:r>
              <a:rPr lang="en-US" sz="1800" dirty="0" smtClean="0">
                <a:solidFill>
                  <a:srgbClr val="000000"/>
                </a:solidFill>
                <a:latin typeface="Segoe UI"/>
              </a:rPr>
              <a:t>a biphasic insulin </a:t>
            </a:r>
            <a:r>
              <a:rPr lang="en-US" sz="1800" dirty="0" err="1" smtClean="0">
                <a:solidFill>
                  <a:srgbClr val="000000"/>
                </a:solidFill>
                <a:latin typeface="Segoe UI"/>
              </a:rPr>
              <a:t>aspart</a:t>
            </a:r>
            <a:r>
              <a:rPr lang="en-US" sz="1800" dirty="0" smtClean="0">
                <a:solidFill>
                  <a:srgbClr val="000000"/>
                </a:solidFill>
                <a:latin typeface="Segoe UI"/>
              </a:rPr>
              <a:t>, </a:t>
            </a:r>
            <a:r>
              <a:rPr lang="en-US" sz="1800" dirty="0" smtClean="0">
                <a:solidFill>
                  <a:srgbClr val="FF0000"/>
                </a:solidFill>
                <a:latin typeface="Segoe UI"/>
              </a:rPr>
              <a:t>before </a:t>
            </a:r>
            <a:r>
              <a:rPr lang="en-US" sz="1800" dirty="0" err="1" smtClean="0">
                <a:solidFill>
                  <a:srgbClr val="FF0000"/>
                </a:solidFill>
                <a:latin typeface="Segoe UI"/>
              </a:rPr>
              <a:t>iftar</a:t>
            </a:r>
            <a:r>
              <a:rPr lang="en-US" sz="1800" dirty="0" smtClean="0">
                <a:solidFill>
                  <a:srgbClr val="FF0000"/>
                </a:solidFill>
                <a:latin typeface="Segoe UI"/>
              </a:rPr>
              <a:t> </a:t>
            </a:r>
            <a:r>
              <a:rPr lang="en-US" sz="1800" dirty="0" smtClean="0">
                <a:solidFill>
                  <a:srgbClr val="000000"/>
                </a:solidFill>
                <a:latin typeface="Segoe UI"/>
              </a:rPr>
              <a:t>has been assessed and was found to be non-inferior to standard care with  a  </a:t>
            </a:r>
            <a:r>
              <a:rPr lang="en-US" sz="1800" dirty="0" err="1" smtClean="0">
                <a:solidFill>
                  <a:srgbClr val="FF0000"/>
                </a:solidFill>
                <a:latin typeface="Segoe UI"/>
              </a:rPr>
              <a:t>signiﬁcantly</a:t>
            </a:r>
            <a:r>
              <a:rPr lang="en-US" sz="1800" dirty="0" smtClean="0">
                <a:solidFill>
                  <a:srgbClr val="FF0000"/>
                </a:solidFill>
                <a:latin typeface="Segoe UI"/>
              </a:rPr>
              <a:t>  lower  </a:t>
            </a:r>
            <a:r>
              <a:rPr lang="en-US" sz="1800" dirty="0" err="1" smtClean="0">
                <a:solidFill>
                  <a:srgbClr val="FF0000"/>
                </a:solidFill>
                <a:latin typeface="Segoe UI"/>
              </a:rPr>
              <a:t>hypoglycaemic</a:t>
            </a:r>
            <a:r>
              <a:rPr lang="en-US" sz="1800" dirty="0" smtClean="0">
                <a:solidFill>
                  <a:srgbClr val="FF0000"/>
                </a:solidFill>
                <a:latin typeface="Segoe UI"/>
              </a:rPr>
              <a:t>  event  rate.</a:t>
            </a:r>
            <a:endParaRPr lang="en-US" sz="1800" dirty="0" smtClean="0">
              <a:solidFill>
                <a:srgbClr val="000000"/>
              </a:solidFill>
              <a:latin typeface="Segoe U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90550"/>
            <a:ext cx="8001000" cy="3970318"/>
          </a:xfrm>
          <a:prstGeom prst="rect">
            <a:avLst/>
          </a:prstGeom>
        </p:spPr>
        <p:txBody>
          <a:bodyPr wrap="square">
            <a:spAutoFit/>
          </a:bodyPr>
          <a:lstStyle/>
          <a:p>
            <a:pPr>
              <a:buFont typeface="Arial" pitchFamily="34" charset="0"/>
              <a:buChar char="•"/>
            </a:pPr>
            <a:r>
              <a:rPr lang="en-US" sz="1800" dirty="0" smtClean="0">
                <a:solidFill>
                  <a:srgbClr val="000000"/>
                </a:solidFill>
                <a:latin typeface="Segoe UI"/>
              </a:rPr>
              <a:t>The Epidemiology of Diabetes and Ramadan  (EPIDIAR)  study  performed  in  2001  found  that </a:t>
            </a:r>
            <a:r>
              <a:rPr lang="en-US" sz="1800" dirty="0" smtClean="0">
                <a:solidFill>
                  <a:srgbClr val="FF0000"/>
                </a:solidFill>
                <a:latin typeface="Segoe UI"/>
              </a:rPr>
              <a:t>42.8% </a:t>
            </a:r>
            <a:r>
              <a:rPr lang="en-US" sz="1800" dirty="0" smtClean="0">
                <a:solidFill>
                  <a:srgbClr val="000000"/>
                </a:solidFill>
                <a:latin typeface="Segoe UI"/>
              </a:rPr>
              <a:t>and </a:t>
            </a:r>
            <a:r>
              <a:rPr lang="en-US" sz="1800" dirty="0" smtClean="0">
                <a:solidFill>
                  <a:srgbClr val="FF0000"/>
                </a:solidFill>
                <a:latin typeface="Segoe UI"/>
              </a:rPr>
              <a:t>78.7% </a:t>
            </a:r>
            <a:r>
              <a:rPr lang="en-US" sz="1800" dirty="0" smtClean="0">
                <a:solidFill>
                  <a:srgbClr val="000000"/>
                </a:solidFill>
                <a:latin typeface="Segoe UI"/>
              </a:rPr>
              <a:t>of patients with Type 1 or Type 2 diabetes mellitus (T1DM/T2DM), respectively, fasted for at </a:t>
            </a:r>
            <a:r>
              <a:rPr lang="en-US" sz="1800" dirty="0" smtClean="0">
                <a:solidFill>
                  <a:srgbClr val="FF0000"/>
                </a:solidFill>
                <a:latin typeface="Segoe UI"/>
              </a:rPr>
              <a:t>least 15 days </a:t>
            </a:r>
            <a:r>
              <a:rPr lang="en-US" sz="1800" dirty="0" smtClean="0">
                <a:solidFill>
                  <a:srgbClr val="000000"/>
                </a:solidFill>
                <a:latin typeface="Segoe UI"/>
              </a:rPr>
              <a:t>during Ramadan.</a:t>
            </a:r>
          </a:p>
          <a:p>
            <a:pPr>
              <a:buFont typeface="Arial" pitchFamily="34" charset="0"/>
              <a:buChar char="•"/>
            </a:pPr>
            <a:endParaRPr lang="en-US" sz="1800" dirty="0" smtClean="0">
              <a:solidFill>
                <a:srgbClr val="0080AD"/>
              </a:solidFill>
              <a:latin typeface="Segoe UI"/>
            </a:endParaRPr>
          </a:p>
          <a:p>
            <a:pPr>
              <a:buFont typeface="Arial" pitchFamily="34" charset="0"/>
              <a:buChar char="•"/>
            </a:pPr>
            <a:r>
              <a:rPr lang="en-US" sz="1800" dirty="0" smtClean="0">
                <a:solidFill>
                  <a:srgbClr val="000000"/>
                </a:solidFill>
                <a:latin typeface="Segoe UI"/>
              </a:rPr>
              <a:t>More recently, the CREED study reported that </a:t>
            </a:r>
            <a:r>
              <a:rPr lang="en-US" sz="1800" dirty="0" smtClean="0">
                <a:solidFill>
                  <a:srgbClr val="FF0000"/>
                </a:solidFill>
                <a:latin typeface="Segoe UI"/>
              </a:rPr>
              <a:t>94.2% </a:t>
            </a:r>
            <a:r>
              <a:rPr lang="en-US" sz="1800" dirty="0" smtClean="0">
                <a:solidFill>
                  <a:srgbClr val="000000"/>
                </a:solidFill>
                <a:latin typeface="Segoe UI"/>
              </a:rPr>
              <a:t>of T2DM patients fasted for at least 15 days and </a:t>
            </a:r>
            <a:r>
              <a:rPr lang="en-US" sz="1800" dirty="0" smtClean="0">
                <a:solidFill>
                  <a:srgbClr val="FF0000"/>
                </a:solidFill>
                <a:latin typeface="Segoe UI"/>
              </a:rPr>
              <a:t>63.6% </a:t>
            </a:r>
            <a:r>
              <a:rPr lang="en-US" sz="1800" dirty="0" smtClean="0">
                <a:solidFill>
                  <a:srgbClr val="000000"/>
                </a:solidFill>
                <a:latin typeface="Segoe UI"/>
              </a:rPr>
              <a:t>fasted every day </a:t>
            </a:r>
            <a:r>
              <a:rPr lang="en-US" sz="1800" dirty="0" smtClean="0">
                <a:solidFill>
                  <a:srgbClr val="0080AD"/>
                </a:solidFill>
                <a:latin typeface="Segoe UI"/>
              </a:rPr>
              <a:t>.</a:t>
            </a:r>
          </a:p>
          <a:p>
            <a:pPr algn="just">
              <a:buFont typeface="Arial" pitchFamily="34" charset="0"/>
              <a:buChar char="•"/>
              <a:tabLst>
                <a:tab pos="123429" algn="l"/>
              </a:tabLst>
              <a:defRPr/>
            </a:pPr>
            <a:r>
              <a:rPr lang="en-US" sz="1800" dirty="0" smtClean="0">
                <a:solidFill>
                  <a:srgbClr val="000000"/>
                </a:solidFill>
                <a:latin typeface="Segoe UI"/>
              </a:rPr>
              <a:t> Sleeping patterns are often altered   during   Ramadan   and   several   circadian   rhythm changes have been noted, including changes in </a:t>
            </a:r>
            <a:r>
              <a:rPr lang="en-US" sz="1800" dirty="0" smtClean="0">
                <a:solidFill>
                  <a:srgbClr val="FF0000"/>
                </a:solidFill>
                <a:latin typeface="Segoe UI"/>
              </a:rPr>
              <a:t>body temperature </a:t>
            </a:r>
            <a:r>
              <a:rPr lang="en-US" sz="1800" dirty="0" smtClean="0">
                <a:solidFill>
                  <a:srgbClr val="000000"/>
                </a:solidFill>
                <a:latin typeface="Segoe UI"/>
              </a:rPr>
              <a:t>and </a:t>
            </a:r>
            <a:r>
              <a:rPr lang="en-US" sz="1800" dirty="0" err="1" smtClean="0">
                <a:solidFill>
                  <a:srgbClr val="FF0000"/>
                </a:solidFill>
                <a:latin typeface="Segoe UI"/>
              </a:rPr>
              <a:t>cortisol</a:t>
            </a:r>
            <a:r>
              <a:rPr lang="en-US" sz="1800" dirty="0" smtClean="0">
                <a:solidFill>
                  <a:srgbClr val="FF0000"/>
                </a:solidFill>
                <a:latin typeface="Segoe UI"/>
              </a:rPr>
              <a:t> levels</a:t>
            </a:r>
            <a:r>
              <a:rPr lang="en-US" sz="1800" dirty="0" smtClean="0">
                <a:solidFill>
                  <a:srgbClr val="000000"/>
                </a:solidFill>
                <a:latin typeface="Segoe UI"/>
              </a:rPr>
              <a:t>.</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When fasting, insulin resistance/</a:t>
            </a:r>
            <a:r>
              <a:rPr lang="en-US" sz="1800" dirty="0" err="1" smtClean="0">
                <a:solidFill>
                  <a:srgbClr val="000000"/>
                </a:solidFill>
                <a:latin typeface="Segoe UI"/>
              </a:rPr>
              <a:t>deﬁciency</a:t>
            </a:r>
            <a:r>
              <a:rPr lang="en-US" sz="1800" dirty="0" smtClean="0">
                <a:solidFill>
                  <a:srgbClr val="000000"/>
                </a:solidFill>
                <a:latin typeface="Segoe UI"/>
              </a:rPr>
              <a:t> can lead to excessive glycogen breakdown and </a:t>
            </a:r>
            <a:r>
              <a:rPr lang="en-US" sz="1800" dirty="0" smtClean="0">
                <a:solidFill>
                  <a:srgbClr val="FF0000"/>
                </a:solidFill>
                <a:latin typeface="Segoe UI"/>
              </a:rPr>
              <a:t>increased </a:t>
            </a:r>
            <a:r>
              <a:rPr lang="en-US" sz="1800" dirty="0" err="1" smtClean="0">
                <a:solidFill>
                  <a:srgbClr val="FF0000"/>
                </a:solidFill>
                <a:latin typeface="Segoe UI"/>
              </a:rPr>
              <a:t>gluconeogenesis</a:t>
            </a:r>
            <a:r>
              <a:rPr lang="en-US" sz="1800" dirty="0" smtClean="0">
                <a:solidFill>
                  <a:srgbClr val="FF0000"/>
                </a:solidFill>
                <a:latin typeface="Segoe UI"/>
              </a:rPr>
              <a:t> </a:t>
            </a:r>
            <a:r>
              <a:rPr lang="en-US" sz="1800" dirty="0" smtClean="0">
                <a:solidFill>
                  <a:srgbClr val="000000"/>
                </a:solidFill>
                <a:latin typeface="Segoe UI"/>
              </a:rPr>
              <a:t>in patients with diabetes, as well as </a:t>
            </a:r>
            <a:r>
              <a:rPr lang="en-US" sz="1800" dirty="0" err="1" smtClean="0">
                <a:solidFill>
                  <a:srgbClr val="FF0000"/>
                </a:solidFill>
                <a:latin typeface="Segoe UI"/>
              </a:rPr>
              <a:t>ketogenesis</a:t>
            </a:r>
            <a:r>
              <a:rPr lang="en-US" sz="1800" dirty="0" smtClean="0">
                <a:solidFill>
                  <a:srgbClr val="000000"/>
                </a:solidFill>
                <a:latin typeface="Segoe UI"/>
              </a:rPr>
              <a:t> in patients with </a:t>
            </a:r>
            <a:r>
              <a:rPr lang="en-US" sz="1800" dirty="0" smtClean="0">
                <a:solidFill>
                  <a:srgbClr val="FF0000"/>
                </a:solidFill>
                <a:latin typeface="Segoe UI"/>
              </a:rPr>
              <a:t>T1DM.</a:t>
            </a:r>
            <a:endParaRPr 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11408"/>
            <a:ext cx="8458200" cy="4247317"/>
          </a:xfrm>
          <a:prstGeom prst="rect">
            <a:avLst/>
          </a:prstGeom>
        </p:spPr>
        <p:txBody>
          <a:bodyPr wrap="square">
            <a:spAutoFit/>
          </a:bodyPr>
          <a:lstStyle/>
          <a:p>
            <a:pPr algn="just">
              <a:buFont typeface="Arial" pitchFamily="34" charset="0"/>
              <a:buChar char="•"/>
              <a:tabLst>
                <a:tab pos="123429" algn="l"/>
              </a:tabLst>
              <a:defRPr/>
            </a:pPr>
            <a:r>
              <a:rPr lang="en-US" sz="1800" dirty="0" smtClean="0">
                <a:solidFill>
                  <a:srgbClr val="000000"/>
                </a:solidFill>
                <a:latin typeface="Segoe UI"/>
              </a:rPr>
              <a:t>Another study found that compared with pre-Ramadan baseline  levels,  biphasic  insulin  </a:t>
            </a:r>
            <a:r>
              <a:rPr lang="en-US" sz="1800" dirty="0" err="1" smtClean="0">
                <a:solidFill>
                  <a:srgbClr val="000000"/>
                </a:solidFill>
                <a:latin typeface="Segoe UI"/>
              </a:rPr>
              <a:t>aspart</a:t>
            </a:r>
            <a:r>
              <a:rPr lang="en-US" sz="1800" dirty="0" smtClean="0">
                <a:solidFill>
                  <a:srgbClr val="000000"/>
                </a:solidFill>
                <a:latin typeface="Segoe UI"/>
              </a:rPr>
              <a:t>  </a:t>
            </a:r>
            <a:r>
              <a:rPr lang="en-US" sz="1800" dirty="0" smtClean="0">
                <a:solidFill>
                  <a:srgbClr val="FF0000"/>
                </a:solidFill>
                <a:latin typeface="Segoe UI"/>
              </a:rPr>
              <a:t>reduced </a:t>
            </a:r>
            <a:r>
              <a:rPr lang="en-US" sz="1800" dirty="0" smtClean="0">
                <a:solidFill>
                  <a:srgbClr val="000000"/>
                </a:solidFill>
                <a:latin typeface="Segoe UI"/>
              </a:rPr>
              <a:t> all  </a:t>
            </a:r>
            <a:r>
              <a:rPr lang="en-US" sz="1800" dirty="0" err="1" smtClean="0">
                <a:solidFill>
                  <a:srgbClr val="000000"/>
                </a:solidFill>
                <a:latin typeface="Segoe UI"/>
              </a:rPr>
              <a:t>glycaemic</a:t>
            </a:r>
            <a:r>
              <a:rPr lang="en-US" sz="1800" dirty="0" smtClean="0">
                <a:solidFill>
                  <a:srgbClr val="000000"/>
                </a:solidFill>
                <a:latin typeface="Segoe UI"/>
              </a:rPr>
              <a:t> indices  following  Ramadan  </a:t>
            </a:r>
            <a:r>
              <a:rPr lang="en-US" sz="1800" dirty="0" smtClean="0">
                <a:solidFill>
                  <a:srgbClr val="FF0000"/>
                </a:solidFill>
                <a:latin typeface="Segoe UI"/>
              </a:rPr>
              <a:t>without </a:t>
            </a:r>
            <a:r>
              <a:rPr lang="en-US" sz="1800" dirty="0" smtClean="0">
                <a:solidFill>
                  <a:srgbClr val="000000"/>
                </a:solidFill>
                <a:latin typeface="Segoe UI"/>
              </a:rPr>
              <a:t> an  increase  in  body weight or risk of </a:t>
            </a:r>
            <a:r>
              <a:rPr lang="en-US" sz="1800" dirty="0" err="1" smtClean="0">
                <a:solidFill>
                  <a:srgbClr val="000000"/>
                </a:solidFill>
                <a:latin typeface="Segoe UI"/>
              </a:rPr>
              <a:t>hypoglycaemia</a:t>
            </a:r>
            <a:r>
              <a:rPr lang="en-US" sz="1800" dirty="0" smtClean="0">
                <a:solidFill>
                  <a:srgbClr val="000000"/>
                </a:solidFill>
                <a:latin typeface="Segoe UI"/>
              </a:rPr>
              <a:t> </a:t>
            </a:r>
            <a:r>
              <a:rPr lang="en-US" sz="1800" dirty="0" smtClean="0">
                <a:solidFill>
                  <a:srgbClr val="0080AD"/>
                </a:solidFill>
                <a:latin typeface="Segoe UI"/>
              </a:rPr>
              <a:t>.</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Insulin  treatment  must  be  appropriately  </a:t>
            </a:r>
            <a:r>
              <a:rPr lang="en-US" sz="1800" dirty="0" err="1" smtClean="0">
                <a:solidFill>
                  <a:srgbClr val="000000"/>
                </a:solidFill>
                <a:latin typeface="Segoe UI"/>
              </a:rPr>
              <a:t>individualised</a:t>
            </a:r>
            <a:r>
              <a:rPr lang="en-US" sz="1800" dirty="0" smtClean="0">
                <a:solidFill>
                  <a:srgbClr val="000000"/>
                </a:solidFill>
                <a:latin typeface="Segoe UI"/>
              </a:rPr>
              <a:t>, and the recommended medication adjustments and SMBG- guided dose titrations can be found in </a:t>
            </a:r>
            <a:r>
              <a:rPr lang="en-US" sz="1800" dirty="0" smtClean="0">
                <a:solidFill>
                  <a:srgbClr val="0080AD"/>
                </a:solidFill>
                <a:latin typeface="Segoe UI"/>
                <a:hlinkClick r:id="rId2" action="ppaction://hlinksldjump"/>
              </a:rPr>
              <a:t>Fig.</a:t>
            </a:r>
            <a:r>
              <a:rPr lang="en-US" sz="1800" dirty="0" smtClean="0">
                <a:solidFill>
                  <a:srgbClr val="0080AD"/>
                </a:solidFill>
                <a:latin typeface="Segoe UI"/>
              </a:rPr>
              <a:t> 5</a:t>
            </a:r>
            <a:r>
              <a:rPr lang="en-US" sz="1800" dirty="0" smtClean="0">
                <a:solidFill>
                  <a:srgbClr val="000000"/>
                </a:solidFill>
                <a:latin typeface="Segoe UI"/>
                <a:hlinkClick r:id="rId2" action="ppaction://hlinksldjump"/>
              </a:rPr>
              <a:t>.</a:t>
            </a:r>
            <a:r>
              <a:rPr lang="en-US" sz="1800" dirty="0" smtClean="0">
                <a:solidFill>
                  <a:srgbClr val="000000"/>
                </a:solidFill>
                <a:latin typeface="Segoe UI"/>
              </a:rPr>
              <a:t>.</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If a patient is taking NPH or premixed insulin at </a:t>
            </a:r>
            <a:r>
              <a:rPr lang="en-US" sz="1800" dirty="0" err="1" smtClean="0">
                <a:solidFill>
                  <a:srgbClr val="000000"/>
                </a:solidFill>
                <a:latin typeface="Segoe UI"/>
              </a:rPr>
              <a:t>suhoor</a:t>
            </a:r>
            <a:r>
              <a:rPr lang="en-US" sz="1800" dirty="0" smtClean="0">
                <a:solidFill>
                  <a:srgbClr val="000000"/>
                </a:solidFill>
                <a:latin typeface="Segoe UI"/>
              </a:rPr>
              <a:t>, it is  important  to  check  blood  glucose  at  noon  before  </a:t>
            </a:r>
            <a:r>
              <a:rPr lang="en-US" sz="1800" dirty="0" err="1" smtClean="0">
                <a:solidFill>
                  <a:srgbClr val="000000"/>
                </a:solidFill>
                <a:latin typeface="Segoe UI"/>
              </a:rPr>
              <a:t>uptitration</a:t>
            </a:r>
            <a:r>
              <a:rPr lang="en-US" sz="1800" dirty="0" smtClean="0">
                <a:solidFill>
                  <a:srgbClr val="000000"/>
                </a:solidFill>
                <a:latin typeface="Segoe UI"/>
              </a:rPr>
              <a:t>  of  the  pre-</a:t>
            </a:r>
            <a:r>
              <a:rPr lang="en-US" sz="1800" dirty="0" err="1" smtClean="0">
                <a:solidFill>
                  <a:srgbClr val="000000"/>
                </a:solidFill>
                <a:latin typeface="Segoe UI"/>
              </a:rPr>
              <a:t>suhoor</a:t>
            </a:r>
            <a:r>
              <a:rPr lang="en-US" sz="1800" dirty="0" smtClean="0">
                <a:solidFill>
                  <a:srgbClr val="000000"/>
                </a:solidFill>
                <a:latin typeface="Segoe UI"/>
              </a:rPr>
              <a:t>  dose.  If  noon  </a:t>
            </a:r>
            <a:r>
              <a:rPr lang="en-US" sz="1800" dirty="0" smtClean="0">
                <a:solidFill>
                  <a:srgbClr val="FF0000"/>
                </a:solidFill>
                <a:latin typeface="Segoe UI"/>
              </a:rPr>
              <a:t>blood  glucose  is &lt;110 mg/</a:t>
            </a:r>
            <a:r>
              <a:rPr lang="en-US" sz="1800" dirty="0" err="1" smtClean="0">
                <a:solidFill>
                  <a:srgbClr val="FF0000"/>
                </a:solidFill>
                <a:latin typeface="Segoe UI"/>
              </a:rPr>
              <a:t>dL</a:t>
            </a:r>
            <a:r>
              <a:rPr lang="en-US" sz="1800" dirty="0" smtClean="0">
                <a:solidFill>
                  <a:srgbClr val="FF0000"/>
                </a:solidFill>
                <a:latin typeface="Segoe UI"/>
              </a:rPr>
              <a:t> </a:t>
            </a:r>
            <a:r>
              <a:rPr lang="en-US" sz="1800" dirty="0" smtClean="0">
                <a:solidFill>
                  <a:srgbClr val="000000"/>
                </a:solidFill>
                <a:latin typeface="Segoe UI"/>
              </a:rPr>
              <a:t>and pre-</a:t>
            </a:r>
            <a:r>
              <a:rPr lang="en-US" sz="1800" dirty="0" err="1" smtClean="0">
                <a:solidFill>
                  <a:srgbClr val="000000"/>
                </a:solidFill>
                <a:latin typeface="Segoe UI"/>
              </a:rPr>
              <a:t>iftar</a:t>
            </a:r>
            <a:r>
              <a:rPr lang="en-US" sz="1800" dirty="0" smtClean="0">
                <a:solidFill>
                  <a:srgbClr val="000000"/>
                </a:solidFill>
                <a:latin typeface="Segoe UI"/>
              </a:rPr>
              <a:t> blood glucose is not at target, long acting insulin analogues are preferred.</a:t>
            </a:r>
          </a:p>
          <a:p>
            <a:pPr algn="just">
              <a:buFont typeface="Arial" pitchFamily="34" charset="0"/>
              <a:buChar char="•"/>
              <a:tabLst>
                <a:tab pos="123429" algn="l"/>
              </a:tabLst>
              <a:defRPr/>
            </a:pPr>
            <a:r>
              <a:rPr lang="en-US" sz="1800" dirty="0" smtClean="0">
                <a:solidFill>
                  <a:srgbClr val="000000"/>
                </a:solidFill>
                <a:latin typeface="Segoe UI"/>
              </a:rPr>
              <a:t> It is important to note that many patients may be on multiple therapies for diabetes management. The adjustment of each drug is stated above. For those on insulin and SU, a decision on the need </a:t>
            </a:r>
            <a:r>
              <a:rPr lang="en-US" sz="1800" dirty="0" smtClean="0">
                <a:solidFill>
                  <a:srgbClr val="FF0000"/>
                </a:solidFill>
                <a:latin typeface="Segoe UI"/>
              </a:rPr>
              <a:t>to reduce doses of both agents</a:t>
            </a:r>
            <a:r>
              <a:rPr lang="en-US" sz="1800" dirty="0" smtClean="0">
                <a:solidFill>
                  <a:srgbClr val="000000"/>
                </a:solidFill>
                <a:latin typeface="Segoe UI"/>
              </a:rPr>
              <a:t>, or to start with insulin only, is required based on individual assessment.</a:t>
            </a:r>
            <a:endParaRPr 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16563" t="13333" r="14087" b="5428"/>
          <a:stretch>
            <a:fillRect/>
          </a:stretch>
        </p:blipFill>
        <p:spPr bwMode="auto">
          <a:xfrm>
            <a:off x="914400" y="-44903"/>
            <a:ext cx="7086600" cy="51884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85750"/>
            <a:ext cx="8001000" cy="4708981"/>
          </a:xfrm>
          <a:prstGeom prst="rect">
            <a:avLst/>
          </a:prstGeom>
          <a:noFill/>
        </p:spPr>
        <p:txBody>
          <a:bodyPr vert="horz" wrap="square" lIns="0" tIns="0" rIns="0" bIns="0" rtlCol="0">
            <a:spAutoFit/>
          </a:bodyPr>
          <a:lstStyle/>
          <a:p>
            <a:pPr algn="just"/>
            <a:r>
              <a:rPr lang="en-US" sz="1800" b="1" dirty="0" smtClean="0">
                <a:solidFill>
                  <a:srgbClr val="000000"/>
                </a:solidFill>
                <a:latin typeface="Segoe UI"/>
              </a:rPr>
              <a:t>6.2. Pharmacological management of high risk populations </a:t>
            </a:r>
          </a:p>
          <a:p>
            <a:pPr algn="just">
              <a:buFont typeface="Arial" pitchFamily="34" charset="0"/>
              <a:buChar char="•"/>
            </a:pPr>
            <a:endParaRPr lang="en-US" sz="1800" dirty="0" smtClean="0">
              <a:solidFill>
                <a:srgbClr val="000000"/>
              </a:solidFill>
              <a:latin typeface="Segoe UI"/>
            </a:endParaRPr>
          </a:p>
          <a:p>
            <a:pPr algn="just"/>
            <a:r>
              <a:rPr lang="en-US" sz="1800" dirty="0" smtClean="0">
                <a:solidFill>
                  <a:srgbClr val="000000"/>
                </a:solidFill>
                <a:latin typeface="Segoe UI"/>
              </a:rPr>
              <a:t>6.2.1. Adults with T1DM</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People with T1DM who fast can develop serious health problems </a:t>
            </a:r>
            <a:endParaRPr lang="en-US" sz="1800" dirty="0" smtClean="0">
              <a:solidFill>
                <a:srgbClr val="0080AD"/>
              </a:solidFill>
              <a:latin typeface="Segoe UI"/>
            </a:endParaRPr>
          </a:p>
          <a:p>
            <a:pPr algn="just">
              <a:buFont typeface="Arial" pitchFamily="34" charset="0"/>
              <a:buChar char="•"/>
            </a:pPr>
            <a:r>
              <a:rPr lang="en-US" sz="1800" dirty="0" smtClean="0">
                <a:solidFill>
                  <a:srgbClr val="000000"/>
                </a:solidFill>
                <a:latin typeface="Segoe UI"/>
              </a:rPr>
              <a:t>. Indeed, religious leaders, in </a:t>
            </a:r>
            <a:r>
              <a:rPr lang="en-US" sz="1800" dirty="0" err="1" smtClean="0">
                <a:solidFill>
                  <a:srgbClr val="000000"/>
                </a:solidFill>
                <a:latin typeface="Segoe UI"/>
              </a:rPr>
              <a:t>uniﬁcation</a:t>
            </a:r>
            <a:r>
              <a:rPr lang="en-US" sz="1800" dirty="0" smtClean="0">
                <a:solidFill>
                  <a:srgbClr val="000000"/>
                </a:solidFill>
                <a:latin typeface="Segoe UI"/>
              </a:rPr>
              <a:t> with many diabetes experts, do not recommend fasting in individuals with T1DM, and such patients are </a:t>
            </a:r>
            <a:r>
              <a:rPr lang="en-US" sz="1800" dirty="0" err="1" smtClean="0">
                <a:solidFill>
                  <a:srgbClr val="000000"/>
                </a:solidFill>
                <a:latin typeface="Segoe UI"/>
              </a:rPr>
              <a:t>categorised</a:t>
            </a:r>
            <a:r>
              <a:rPr lang="en-US" sz="1800" dirty="0" smtClean="0">
                <a:solidFill>
                  <a:srgbClr val="000000"/>
                </a:solidFill>
                <a:latin typeface="Segoe UI"/>
              </a:rPr>
              <a:t> as </a:t>
            </a:r>
            <a:r>
              <a:rPr lang="en-US" sz="1800" dirty="0" smtClean="0">
                <a:solidFill>
                  <a:srgbClr val="FF0000"/>
                </a:solidFill>
                <a:latin typeface="Segoe UI"/>
              </a:rPr>
              <a:t>very high risk. </a:t>
            </a:r>
            <a:r>
              <a:rPr lang="en-US" sz="1800" dirty="0" smtClean="0">
                <a:solidFill>
                  <a:srgbClr val="000000"/>
                </a:solidFill>
                <a:latin typeface="Segoe UI"/>
              </a:rPr>
              <a:t>In general, patients with T1DM who have any of the following conditions must not fast </a:t>
            </a:r>
          </a:p>
          <a:p>
            <a:pPr indent="324000" algn="just">
              <a:buFont typeface="Arial" pitchFamily="34" charset="0"/>
              <a:buChar char="•"/>
            </a:pPr>
            <a:endParaRPr lang="en-US" sz="1800" dirty="0" smtClean="0">
              <a:solidFill>
                <a:srgbClr val="000000"/>
              </a:solidFill>
              <a:latin typeface="Segoe UI"/>
            </a:endParaRPr>
          </a:p>
          <a:p>
            <a:pPr indent="324000" algn="just">
              <a:buFont typeface="Arial" pitchFamily="34" charset="0"/>
              <a:buChar char="•"/>
            </a:pPr>
            <a:r>
              <a:rPr lang="en-US" sz="1800" dirty="0" smtClean="0">
                <a:solidFill>
                  <a:srgbClr val="000000"/>
                </a:solidFill>
                <a:latin typeface="Segoe UI"/>
              </a:rPr>
              <a:t>History of recurrent </a:t>
            </a:r>
            <a:r>
              <a:rPr lang="en-US" sz="1800" dirty="0" err="1" smtClean="0">
                <a:solidFill>
                  <a:srgbClr val="000000"/>
                </a:solidFill>
                <a:latin typeface="Segoe UI"/>
              </a:rPr>
              <a:t>hypoglycaemia</a:t>
            </a:r>
            <a:r>
              <a:rPr lang="en-US" sz="1800" dirty="0" smtClean="0">
                <a:solidFill>
                  <a:srgbClr val="000000"/>
                </a:solidFill>
                <a:latin typeface="Segoe UI"/>
              </a:rPr>
              <a:t>.</a:t>
            </a:r>
          </a:p>
          <a:p>
            <a:pPr indent="324000" algn="just">
              <a:buFont typeface="Arial" pitchFamily="34" charset="0"/>
              <a:buChar char="•"/>
            </a:pPr>
            <a:r>
              <a:rPr lang="en-US" sz="1800" dirty="0" err="1" smtClean="0">
                <a:solidFill>
                  <a:srgbClr val="000000"/>
                </a:solidFill>
                <a:latin typeface="Segoe UI"/>
              </a:rPr>
              <a:t>Hypoglycaemia</a:t>
            </a:r>
            <a:r>
              <a:rPr lang="en-US" sz="1800" dirty="0" smtClean="0">
                <a:solidFill>
                  <a:srgbClr val="000000"/>
                </a:solidFill>
                <a:latin typeface="Segoe UI"/>
              </a:rPr>
              <a:t> unawareness.</a:t>
            </a:r>
          </a:p>
          <a:p>
            <a:pPr indent="324000" algn="just">
              <a:buFont typeface="Arial" pitchFamily="34" charset="0"/>
              <a:buChar char="•"/>
            </a:pPr>
            <a:r>
              <a:rPr lang="en-US" sz="1800" dirty="0" smtClean="0">
                <a:solidFill>
                  <a:srgbClr val="000000"/>
                </a:solidFill>
                <a:latin typeface="Segoe UI"/>
              </a:rPr>
              <a:t>Poor diabetes control.</a:t>
            </a:r>
          </a:p>
          <a:p>
            <a:pPr indent="324000" algn="just">
              <a:buFont typeface="Arial" pitchFamily="34" charset="0"/>
              <a:buChar char="•"/>
            </a:pPr>
            <a:r>
              <a:rPr lang="en-US" sz="1800" dirty="0" smtClean="0">
                <a:solidFill>
                  <a:srgbClr val="000000"/>
                </a:solidFill>
                <a:latin typeface="Segoe UI"/>
              </a:rPr>
              <a:t>Brittle diabetes.</a:t>
            </a:r>
          </a:p>
          <a:p>
            <a:pPr indent="324000" algn="just">
              <a:buFont typeface="Arial" pitchFamily="34" charset="0"/>
              <a:buChar char="•"/>
            </a:pPr>
            <a:r>
              <a:rPr lang="en-US" sz="1800" dirty="0" smtClean="0">
                <a:solidFill>
                  <a:srgbClr val="000000"/>
                </a:solidFill>
                <a:latin typeface="Segoe UI"/>
              </a:rPr>
              <a:t>Non-compliance with medical treatment.</a:t>
            </a:r>
          </a:p>
          <a:p>
            <a:pPr indent="324000" algn="just">
              <a:buFont typeface="Arial" pitchFamily="34" charset="0"/>
              <a:buChar char="•"/>
            </a:pPr>
            <a:r>
              <a:rPr lang="en-US" sz="1800" dirty="0" smtClean="0">
                <a:solidFill>
                  <a:srgbClr val="000000"/>
                </a:solidFill>
                <a:latin typeface="Segoe UI"/>
              </a:rPr>
              <a:t>Patients who are ‘unwilling’ or ‘unable’ to monitor and</a:t>
            </a:r>
          </a:p>
          <a:p>
            <a:pPr indent="324000" algn="just"/>
            <a:r>
              <a:rPr lang="en-US" sz="1800" dirty="0" smtClean="0">
                <a:solidFill>
                  <a:srgbClr val="000000"/>
                </a:solidFill>
                <a:latin typeface="Segoe UI"/>
              </a:rPr>
              <a:t>manage their blood glucose levels.</a:t>
            </a:r>
            <a:endParaRPr lang="en-US" sz="1800" dirty="0">
              <a:solidFill>
                <a:srgbClr val="000000"/>
              </a:solidFill>
              <a:latin typeface="Segoe U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1950"/>
            <a:ext cx="8305800" cy="3416320"/>
          </a:xfrm>
          <a:prstGeom prst="rect">
            <a:avLst/>
          </a:prstGeom>
        </p:spPr>
        <p:txBody>
          <a:bodyPr wrap="square">
            <a:spAutoFit/>
          </a:bodyPr>
          <a:lstStyle/>
          <a:p>
            <a:pPr>
              <a:buFont typeface="Arial" pitchFamily="34" charset="0"/>
              <a:buChar char="•"/>
              <a:tabLst>
                <a:tab pos="123429" algn="l"/>
              </a:tabLst>
              <a:defRPr/>
            </a:pPr>
            <a:r>
              <a:rPr lang="en-US" sz="1800" dirty="0" smtClean="0">
                <a:solidFill>
                  <a:srgbClr val="000000"/>
                </a:solidFill>
                <a:latin typeface="Segoe UI"/>
              </a:rPr>
              <a:t>Those  who  insist  on  fasting  must  be  aware  of  all  the potential risks associated with fasting and must have close medical supervision </a:t>
            </a:r>
            <a:r>
              <a:rPr lang="en-US" sz="1800" dirty="0" smtClean="0">
                <a:solidFill>
                  <a:srgbClr val="0080AD"/>
                </a:solidFill>
                <a:latin typeface="Segoe UI"/>
              </a:rPr>
              <a:t>.</a:t>
            </a:r>
          </a:p>
          <a:p>
            <a:pPr>
              <a:buFont typeface="Arial" pitchFamily="34" charset="0"/>
              <a:buChar char="•"/>
              <a:tabLst>
                <a:tab pos="123429" algn="l"/>
              </a:tabLst>
              <a:defRPr/>
            </a:pPr>
            <a:r>
              <a:rPr lang="en-US" sz="1800" dirty="0" smtClean="0">
                <a:solidFill>
                  <a:srgbClr val="000000"/>
                </a:solidFill>
                <a:latin typeface="Segoe UI"/>
              </a:rPr>
              <a:t> A Ramadan study using CGM found that some patients experienced </a:t>
            </a:r>
            <a:r>
              <a:rPr lang="en-US" sz="1800" dirty="0" err="1" smtClean="0">
                <a:solidFill>
                  <a:srgbClr val="000000"/>
                </a:solidFill>
                <a:latin typeface="Segoe UI"/>
              </a:rPr>
              <a:t>signiﬁcant</a:t>
            </a:r>
            <a:r>
              <a:rPr lang="en-US" sz="1800" dirty="0" smtClean="0">
                <a:solidFill>
                  <a:srgbClr val="000000"/>
                </a:solidFill>
                <a:latin typeface="Segoe UI"/>
              </a:rPr>
              <a:t> periods of </a:t>
            </a:r>
            <a:r>
              <a:rPr lang="en-US" sz="1800" dirty="0" err="1" smtClean="0">
                <a:solidFill>
                  <a:srgbClr val="000000"/>
                </a:solidFill>
                <a:latin typeface="Segoe UI"/>
              </a:rPr>
              <a:t>hypoglycaemia</a:t>
            </a:r>
            <a:r>
              <a:rPr lang="en-US" sz="1800" dirty="0" smtClean="0">
                <a:solidFill>
                  <a:srgbClr val="000000"/>
                </a:solidFill>
                <a:latin typeface="Segoe UI"/>
              </a:rPr>
              <a:t> while fasting, without being aware of the problem </a:t>
            </a:r>
            <a:r>
              <a:rPr lang="en-US" sz="1800" dirty="0" smtClean="0">
                <a:solidFill>
                  <a:srgbClr val="0080AD"/>
                </a:solidFill>
                <a:latin typeface="Segoe UI"/>
              </a:rPr>
              <a:t>.</a:t>
            </a:r>
          </a:p>
          <a:p>
            <a:pPr>
              <a:buFont typeface="Arial" pitchFamily="34" charset="0"/>
              <a:buChar char="•"/>
              <a:tabLst>
                <a:tab pos="123429" algn="l"/>
              </a:tabLst>
              <a:defRPr/>
            </a:pPr>
            <a:endParaRPr lang="en-US" sz="1800" dirty="0" smtClean="0">
              <a:solidFill>
                <a:srgbClr val="0080AD"/>
              </a:solidFill>
              <a:latin typeface="Segoe UI"/>
            </a:endParaRPr>
          </a:p>
          <a:p>
            <a:pPr>
              <a:buFont typeface="Arial" pitchFamily="34" charset="0"/>
              <a:buChar char="•"/>
              <a:tabLst>
                <a:tab pos="123429" algn="l"/>
              </a:tabLst>
              <a:defRPr/>
            </a:pPr>
            <a:r>
              <a:rPr lang="en-US" sz="1800" dirty="0" smtClean="0">
                <a:solidFill>
                  <a:srgbClr val="000000"/>
                </a:solidFill>
                <a:latin typeface="Segoe UI"/>
              </a:rPr>
              <a:t>Patients are advised to test their blood glucose levels regularly throughout the fasting period .</a:t>
            </a:r>
          </a:p>
          <a:p>
            <a:pPr>
              <a:tabLst>
                <a:tab pos="123429" algn="l"/>
              </a:tabLst>
              <a:defRPr/>
            </a:pPr>
            <a:endParaRPr lang="en-US" sz="1800" dirty="0" smtClean="0">
              <a:solidFill>
                <a:srgbClr val="000000"/>
              </a:solidFill>
              <a:latin typeface="Segoe UI"/>
            </a:endParaRPr>
          </a:p>
          <a:p>
            <a:pPr>
              <a:buFont typeface="Arial" pitchFamily="34" charset="0"/>
              <a:buChar char="•"/>
              <a:tabLst>
                <a:tab pos="123429" algn="l"/>
              </a:tabLst>
              <a:defRPr/>
            </a:pPr>
            <a:r>
              <a:rPr lang="en-US" sz="1800" dirty="0" smtClean="0">
                <a:solidFill>
                  <a:srgbClr val="000000"/>
                </a:solidFill>
                <a:latin typeface="Segoe UI"/>
              </a:rPr>
              <a:t>Most importantly, glucose levels should be checked at any time when symptoms of  </a:t>
            </a:r>
            <a:r>
              <a:rPr lang="en-US" sz="1800" dirty="0" err="1" smtClean="0">
                <a:solidFill>
                  <a:srgbClr val="000000"/>
                </a:solidFill>
                <a:latin typeface="Segoe UI"/>
              </a:rPr>
              <a:t>hypoglycaemia</a:t>
            </a:r>
            <a:r>
              <a:rPr lang="en-US" sz="1800" dirty="0" smtClean="0">
                <a:solidFill>
                  <a:srgbClr val="000000"/>
                </a:solidFill>
                <a:latin typeface="Segoe UI"/>
              </a:rPr>
              <a:t>  are  </a:t>
            </a:r>
            <a:r>
              <a:rPr lang="en-US" sz="1800" dirty="0" err="1" smtClean="0">
                <a:solidFill>
                  <a:srgbClr val="000000"/>
                </a:solidFill>
                <a:latin typeface="Segoe UI"/>
              </a:rPr>
              <a:t>recognised</a:t>
            </a:r>
            <a:r>
              <a:rPr lang="en-US" sz="1800" dirty="0" smtClean="0">
                <a:solidFill>
                  <a:srgbClr val="000000"/>
                </a:solidFill>
                <a:latin typeface="Segoe UI"/>
              </a:rPr>
              <a:t>  </a:t>
            </a:r>
            <a:r>
              <a:rPr lang="en-US" sz="1800" dirty="0" smtClean="0">
                <a:solidFill>
                  <a:srgbClr val="0080AD"/>
                </a:solidFill>
                <a:latin typeface="Segoe UI"/>
              </a:rPr>
              <a:t>.</a:t>
            </a:r>
          </a:p>
          <a:p>
            <a:pPr>
              <a:buFont typeface="Arial" pitchFamily="34" charset="0"/>
              <a:buChar char="•"/>
              <a:tabLst>
                <a:tab pos="123429" algn="l"/>
              </a:tabLst>
              <a:defRPr/>
            </a:pPr>
            <a:r>
              <a:rPr lang="en-US" sz="1800" dirty="0" smtClean="0">
                <a:solidFill>
                  <a:srgbClr val="000000"/>
                </a:solidFill>
                <a:latin typeface="Segoe UI"/>
              </a:rPr>
              <a:t>  All  patients  should comprehend the dangers of low and high blood glucose levels, know when to break the fast, and must not fast if they are unwell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001000" cy="4524315"/>
          </a:xfrm>
          <a:prstGeom prst="rect">
            <a:avLst/>
          </a:prstGeom>
        </p:spPr>
        <p:txBody>
          <a:bodyPr wrap="square">
            <a:spAutoFit/>
          </a:bodyPr>
          <a:lstStyle/>
          <a:p>
            <a:pPr>
              <a:buFont typeface="Arial" pitchFamily="34" charset="0"/>
              <a:buChar char="•"/>
              <a:tabLst>
                <a:tab pos="123429" algn="l"/>
              </a:tabLst>
              <a:defRPr/>
            </a:pPr>
            <a:r>
              <a:rPr lang="en-US" sz="1800" dirty="0" smtClean="0">
                <a:solidFill>
                  <a:srgbClr val="000000"/>
                </a:solidFill>
                <a:latin typeface="Segoe UI"/>
              </a:rPr>
              <a:t>In a non-Ramadan study, patients with T1DM taking the long-acting insulin, </a:t>
            </a:r>
            <a:r>
              <a:rPr lang="en-US" sz="1800" dirty="0" err="1" smtClean="0">
                <a:solidFill>
                  <a:srgbClr val="000000"/>
                </a:solidFill>
                <a:latin typeface="Segoe UI"/>
              </a:rPr>
              <a:t>glargine</a:t>
            </a:r>
            <a:r>
              <a:rPr lang="en-US" sz="1800" dirty="0" smtClean="0">
                <a:solidFill>
                  <a:srgbClr val="000000"/>
                </a:solidFill>
                <a:latin typeface="Segoe UI"/>
              </a:rPr>
              <a:t>, could fast safely for </a:t>
            </a:r>
            <a:r>
              <a:rPr lang="en-US" sz="1800" dirty="0" smtClean="0">
                <a:solidFill>
                  <a:srgbClr val="FF0000"/>
                </a:solidFill>
                <a:latin typeface="Segoe UI"/>
              </a:rPr>
              <a:t>18 h </a:t>
            </a:r>
            <a:r>
              <a:rPr lang="en-US" sz="1800" dirty="0" smtClean="0">
                <a:solidFill>
                  <a:srgbClr val="000000"/>
                </a:solidFill>
                <a:latin typeface="Segoe UI"/>
              </a:rPr>
              <a:t>with only mild </a:t>
            </a:r>
            <a:r>
              <a:rPr lang="en-US" sz="1800" dirty="0" err="1" smtClean="0">
                <a:solidFill>
                  <a:srgbClr val="000000"/>
                </a:solidFill>
                <a:latin typeface="Segoe UI"/>
              </a:rPr>
              <a:t>hypoglycaemic</a:t>
            </a:r>
            <a:r>
              <a:rPr lang="en-US" sz="1800" dirty="0" smtClean="0">
                <a:solidFill>
                  <a:srgbClr val="000000"/>
                </a:solidFill>
                <a:latin typeface="Segoe UI"/>
              </a:rPr>
              <a:t> episodes reported . </a:t>
            </a:r>
          </a:p>
          <a:p>
            <a:pPr>
              <a:buFont typeface="Arial" pitchFamily="34" charset="0"/>
              <a:buChar char="•"/>
              <a:tabLst>
                <a:tab pos="123429" algn="l"/>
              </a:tabLst>
              <a:defRPr/>
            </a:pPr>
            <a:endParaRPr lang="en-US" sz="1800" dirty="0" smtClean="0">
              <a:solidFill>
                <a:srgbClr val="000000"/>
              </a:solidFill>
              <a:latin typeface="Segoe UI"/>
            </a:endParaRPr>
          </a:p>
          <a:p>
            <a:pPr>
              <a:buFont typeface="Arial" pitchFamily="34" charset="0"/>
              <a:buChar char="•"/>
              <a:tabLst>
                <a:tab pos="123429" algn="l"/>
              </a:tabLst>
              <a:defRPr/>
            </a:pPr>
            <a:r>
              <a:rPr lang="en-US" sz="1800" dirty="0" smtClean="0">
                <a:solidFill>
                  <a:srgbClr val="000000"/>
                </a:solidFill>
                <a:latin typeface="Segoe UI"/>
              </a:rPr>
              <a:t>A limited number of studies have shown that some patients with T1DM can tolerate Ramadan fasting.</a:t>
            </a:r>
          </a:p>
          <a:p>
            <a:pPr>
              <a:buFont typeface="Arial" pitchFamily="34" charset="0"/>
              <a:buChar char="•"/>
              <a:tabLst>
                <a:tab pos="123429" algn="l"/>
              </a:tabLst>
              <a:defRPr/>
            </a:pPr>
            <a:endParaRPr lang="en-US" sz="1800" dirty="0" smtClean="0">
              <a:solidFill>
                <a:srgbClr val="000000"/>
              </a:solidFill>
              <a:latin typeface="Segoe UI"/>
            </a:endParaRPr>
          </a:p>
          <a:p>
            <a:pPr>
              <a:buFont typeface="Arial" pitchFamily="34" charset="0"/>
              <a:buChar char="•"/>
              <a:tabLst>
                <a:tab pos="123429" algn="l"/>
              </a:tabLst>
              <a:defRPr/>
            </a:pPr>
            <a:r>
              <a:rPr lang="en-US" sz="1800" dirty="0" smtClean="0">
                <a:solidFill>
                  <a:srgbClr val="000000"/>
                </a:solidFill>
                <a:latin typeface="Segoe UI"/>
              </a:rPr>
              <a:t>Two small observational studies reported that  patients  taking  </a:t>
            </a:r>
            <a:r>
              <a:rPr lang="en-US" sz="1800" dirty="0" err="1" smtClean="0">
                <a:solidFill>
                  <a:srgbClr val="000000"/>
                </a:solidFill>
                <a:latin typeface="Segoe UI"/>
              </a:rPr>
              <a:t>ultralente</a:t>
            </a:r>
            <a:r>
              <a:rPr lang="en-US" sz="1800" dirty="0" smtClean="0">
                <a:solidFill>
                  <a:srgbClr val="000000"/>
                </a:solidFill>
                <a:latin typeface="Segoe UI"/>
              </a:rPr>
              <a:t>  or  insulin  </a:t>
            </a:r>
            <a:r>
              <a:rPr lang="en-US" sz="1800" dirty="0" err="1" smtClean="0">
                <a:solidFill>
                  <a:srgbClr val="000000"/>
                </a:solidFill>
                <a:latin typeface="Segoe UI"/>
              </a:rPr>
              <a:t>lispro</a:t>
            </a:r>
            <a:r>
              <a:rPr lang="en-US" sz="1800" dirty="0" smtClean="0">
                <a:solidFill>
                  <a:srgbClr val="000000"/>
                </a:solidFill>
                <a:latin typeface="Segoe UI"/>
              </a:rPr>
              <a:t>  could  fast without experiencing severe </a:t>
            </a:r>
            <a:r>
              <a:rPr lang="en-US" sz="1800" dirty="0" err="1" smtClean="0">
                <a:solidFill>
                  <a:srgbClr val="000000"/>
                </a:solidFill>
                <a:latin typeface="Segoe UI"/>
              </a:rPr>
              <a:t>hypoglycaemic</a:t>
            </a:r>
            <a:r>
              <a:rPr lang="en-US" sz="1800" dirty="0" smtClean="0">
                <a:solidFill>
                  <a:srgbClr val="000000"/>
                </a:solidFill>
                <a:latin typeface="Segoe UI"/>
              </a:rPr>
              <a:t> episodes .</a:t>
            </a:r>
          </a:p>
          <a:p>
            <a:pPr>
              <a:buFont typeface="Arial" pitchFamily="34" charset="0"/>
              <a:buChar char="•"/>
              <a:tabLst>
                <a:tab pos="123429" algn="l"/>
              </a:tabLst>
              <a:defRPr/>
            </a:pPr>
            <a:r>
              <a:rPr lang="en-US" sz="1800" dirty="0" smtClean="0">
                <a:solidFill>
                  <a:srgbClr val="000000"/>
                </a:solidFill>
                <a:latin typeface="Segoe UI"/>
              </a:rPr>
              <a:t> More recent studies in patients using insulin pumps reported no cases of severe </a:t>
            </a:r>
            <a:r>
              <a:rPr lang="en-US" sz="1800" dirty="0" err="1" smtClean="0">
                <a:solidFill>
                  <a:srgbClr val="000000"/>
                </a:solidFill>
                <a:latin typeface="Segoe UI"/>
              </a:rPr>
              <a:t>hypoglycaemia</a:t>
            </a:r>
            <a:r>
              <a:rPr lang="en-US" sz="1800" dirty="0" smtClean="0">
                <a:solidFill>
                  <a:srgbClr val="000000"/>
                </a:solidFill>
                <a:latin typeface="Segoe UI"/>
              </a:rPr>
              <a:t>, although some episodes of </a:t>
            </a:r>
            <a:r>
              <a:rPr lang="en-US" sz="1800" dirty="0" err="1" smtClean="0">
                <a:solidFill>
                  <a:srgbClr val="000000"/>
                </a:solidFill>
                <a:latin typeface="Segoe UI"/>
              </a:rPr>
              <a:t>hypoglycaemia</a:t>
            </a:r>
            <a:r>
              <a:rPr lang="en-US" sz="1800" dirty="0" smtClean="0">
                <a:solidFill>
                  <a:srgbClr val="000000"/>
                </a:solidFill>
                <a:latin typeface="Segoe UI"/>
              </a:rPr>
              <a:t>  required  the  fast  to  be  broken  and  adjustments to the basal rate were needed .</a:t>
            </a:r>
          </a:p>
          <a:p>
            <a:pPr>
              <a:buFont typeface="Arial" pitchFamily="34" charset="0"/>
              <a:buChar char="•"/>
              <a:tabLst>
                <a:tab pos="123429" algn="l"/>
              </a:tabLst>
              <a:defRPr/>
            </a:pPr>
            <a:r>
              <a:rPr lang="en-US" sz="1800" dirty="0" smtClean="0">
                <a:solidFill>
                  <a:srgbClr val="000000"/>
                </a:solidFill>
                <a:latin typeface="Segoe UI"/>
              </a:rPr>
              <a:t>If patients with T1DM insist on fasting, then the recommended adjustments to insulin medication and/or dosing regimen during Ramadan are outlined in </a:t>
            </a:r>
            <a:r>
              <a:rPr lang="en-US" sz="1800" dirty="0" smtClean="0">
                <a:solidFill>
                  <a:srgbClr val="0080AD"/>
                </a:solidFill>
                <a:latin typeface="Segoe UI"/>
                <a:hlinkClick r:id="rId2" action="ppaction://hlinksldjump"/>
              </a:rPr>
              <a:t>Fig.</a:t>
            </a:r>
            <a:r>
              <a:rPr lang="en-US" sz="1800" dirty="0" smtClean="0">
                <a:solidFill>
                  <a:srgbClr val="0080AD"/>
                </a:solidFill>
                <a:latin typeface="Segoe UI"/>
              </a:rPr>
              <a:t> 5</a:t>
            </a:r>
            <a:r>
              <a:rPr lang="en-US" sz="1800" dirty="0" smtClean="0">
                <a:solidFill>
                  <a:srgbClr val="000000"/>
                </a:solidFill>
                <a:latin typeface="Segoe UI"/>
                <a:hlinkClick r:id="rId2" action="ppaction://hlinksldjump"/>
              </a:rPr>
              <a:t>.</a:t>
            </a:r>
            <a:endParaRPr lang="en-US" sz="1800" dirty="0" smtClean="0">
              <a:solidFill>
                <a:srgbClr val="000000"/>
              </a:solidFill>
              <a:latin typeface="Segoe U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9550"/>
            <a:ext cx="8305800" cy="4801314"/>
          </a:xfrm>
          <a:prstGeom prst="rect">
            <a:avLst/>
          </a:prstGeom>
        </p:spPr>
        <p:txBody>
          <a:bodyPr wrap="square">
            <a:spAutoFit/>
          </a:bodyPr>
          <a:lstStyle/>
          <a:p>
            <a:pPr algn="just">
              <a:tabLst>
                <a:tab pos="123429" algn="l"/>
              </a:tabLst>
              <a:defRPr/>
            </a:pPr>
            <a:r>
              <a:rPr lang="en-US" sz="1800" b="1" dirty="0" smtClean="0">
                <a:solidFill>
                  <a:srgbClr val="000000"/>
                </a:solidFill>
                <a:latin typeface="Segoe UI"/>
              </a:rPr>
              <a:t>6.2.2. Young adults/adolescents with T1DM</a:t>
            </a:r>
          </a:p>
          <a:p>
            <a:pPr algn="just">
              <a:tabLst>
                <a:tab pos="123429" algn="l"/>
              </a:tabLst>
              <a:defRP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Once a child reaches puberty he/she is expected to fast during Ramadan.</a:t>
            </a:r>
          </a:p>
          <a:p>
            <a:pPr algn="just">
              <a:buFont typeface="Arial" pitchFamily="34" charset="0"/>
              <a:buChar char="•"/>
            </a:pPr>
            <a:r>
              <a:rPr lang="en-US" sz="1800" dirty="0" smtClean="0">
                <a:solidFill>
                  <a:srgbClr val="000000"/>
                </a:solidFill>
                <a:latin typeface="Segoe UI"/>
              </a:rPr>
              <a:t> There have been a number of studies, albeit with a limited number of patients, that have investigated fasting in adolescents with T1DM.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FF0000"/>
                </a:solidFill>
                <a:latin typeface="Segoe UI"/>
              </a:rPr>
              <a:t>No severe </a:t>
            </a:r>
            <a:r>
              <a:rPr lang="en-US" sz="1800" dirty="0" err="1" smtClean="0">
                <a:solidFill>
                  <a:srgbClr val="FF0000"/>
                </a:solidFill>
                <a:latin typeface="Segoe UI"/>
              </a:rPr>
              <a:t>hypoglycaemic</a:t>
            </a:r>
            <a:r>
              <a:rPr lang="en-US" sz="1800" dirty="0" smtClean="0">
                <a:solidFill>
                  <a:srgbClr val="FF0000"/>
                </a:solidFill>
                <a:latin typeface="Segoe UI"/>
              </a:rPr>
              <a:t> </a:t>
            </a:r>
            <a:r>
              <a:rPr lang="en-US" sz="1800" dirty="0" smtClean="0">
                <a:solidFill>
                  <a:srgbClr val="000000"/>
                </a:solidFill>
                <a:latin typeface="Segoe UI"/>
              </a:rPr>
              <a:t>episodes have been observed, but </a:t>
            </a:r>
            <a:r>
              <a:rPr lang="en-US" sz="1800" dirty="0" err="1" smtClean="0">
                <a:solidFill>
                  <a:srgbClr val="FF0000"/>
                </a:solidFill>
                <a:latin typeface="Segoe UI"/>
              </a:rPr>
              <a:t>signiﬁcant</a:t>
            </a:r>
            <a:r>
              <a:rPr lang="en-US" sz="1800" dirty="0" smtClean="0">
                <a:solidFill>
                  <a:srgbClr val="FF0000"/>
                </a:solidFill>
                <a:latin typeface="Segoe UI"/>
              </a:rPr>
              <a:t> periods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 during  fasting  hours  have  gone  unnoticed  by  the  </a:t>
            </a:r>
            <a:r>
              <a:rPr lang="en-US" sz="1800" dirty="0" err="1" smtClean="0">
                <a:solidFill>
                  <a:srgbClr val="000000"/>
                </a:solidFill>
                <a:latin typeface="Segoe UI"/>
              </a:rPr>
              <a:t>paitent</a:t>
            </a:r>
            <a:r>
              <a:rPr lang="en-US" sz="1800" dirty="0" smtClean="0">
                <a:solidFill>
                  <a:srgbClr val="000000"/>
                </a:solidFill>
                <a:latin typeface="Segoe UI"/>
              </a:rPr>
              <a:t>.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The general consensus is that fasting should be avoided due to the observation of </a:t>
            </a:r>
            <a:r>
              <a:rPr lang="en-US" sz="1800" dirty="0" err="1" smtClean="0">
                <a:solidFill>
                  <a:srgbClr val="000000"/>
                </a:solidFill>
                <a:latin typeface="Segoe UI"/>
              </a:rPr>
              <a:t>unrecognised</a:t>
            </a:r>
            <a:r>
              <a:rPr lang="en-US" sz="1800" dirty="0" smtClean="0">
                <a:solidFill>
                  <a:srgbClr val="000000"/>
                </a:solidFill>
                <a:latin typeface="Segoe UI"/>
              </a:rPr>
              <a:t> </a:t>
            </a:r>
            <a:r>
              <a:rPr lang="en-US" sz="1800" dirty="0" err="1" smtClean="0">
                <a:solidFill>
                  <a:srgbClr val="000000"/>
                </a:solidFill>
                <a:latin typeface="Segoe UI"/>
              </a:rPr>
              <a:t>hypoglycaemia</a:t>
            </a:r>
            <a:r>
              <a:rPr lang="en-US" sz="1800" dirty="0" smtClean="0">
                <a:solidFill>
                  <a:srgbClr val="000000"/>
                </a:solidFill>
                <a:latin typeface="Segoe UI"/>
              </a:rPr>
              <a:t>.</a:t>
            </a: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However, those patients who insist on fasting need to have good </a:t>
            </a:r>
            <a:r>
              <a:rPr lang="en-US" sz="1800" dirty="0" err="1" smtClean="0">
                <a:solidFill>
                  <a:srgbClr val="000000"/>
                </a:solidFill>
                <a:latin typeface="Segoe UI"/>
              </a:rPr>
              <a:t>hypoglycaemia</a:t>
            </a:r>
            <a:r>
              <a:rPr lang="en-US" sz="1800" dirty="0" smtClean="0">
                <a:solidFill>
                  <a:srgbClr val="000000"/>
                </a:solidFill>
                <a:latin typeface="Segoe UI"/>
              </a:rPr>
              <a:t>  awareness,  good  </a:t>
            </a:r>
            <a:r>
              <a:rPr lang="en-US" sz="1800" dirty="0" err="1" smtClean="0">
                <a:solidFill>
                  <a:srgbClr val="000000"/>
                </a:solidFill>
                <a:latin typeface="Segoe UI"/>
              </a:rPr>
              <a:t>glycaemic</a:t>
            </a:r>
            <a:r>
              <a:rPr lang="en-US" sz="1800" dirty="0" smtClean="0">
                <a:solidFill>
                  <a:srgbClr val="000000"/>
                </a:solidFill>
                <a:latin typeface="Segoe UI"/>
              </a:rPr>
              <a:t>  control  pre-Ramadan, have  the  knowledge  and  willingness  to  test  their  blood glucose levels, be able to adjust medication as needed and  be  carefully  supervised  by  an  expert  physician. </a:t>
            </a:r>
            <a:endParaRPr lang="en-US"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myslide11">
    <p:spTree>
      <p:nvGrpSpPr>
        <p:cNvPr id="1" name=""/>
        <p:cNvGrpSpPr/>
        <p:nvPr/>
      </p:nvGrpSpPr>
      <p:grpSpPr>
        <a:xfrm>
          <a:off x="0" y="0"/>
          <a:ext cx="0" cy="0"/>
          <a:chOff x="0" y="0"/>
          <a:chExt cx="0" cy="0"/>
        </a:xfrm>
      </p:grpSpPr>
      <p:sp>
        <p:nvSpPr>
          <p:cNvPr id="13" name="TextBox 12"/>
          <p:cNvSpPr txBox="1"/>
          <p:nvPr/>
        </p:nvSpPr>
        <p:spPr>
          <a:xfrm>
            <a:off x="910079" y="1259522"/>
            <a:ext cx="20840" cy="448841"/>
          </a:xfrm>
          <a:prstGeom prst="rect">
            <a:avLst/>
          </a:prstGeom>
          <a:noFill/>
        </p:spPr>
        <p:txBody>
          <a:bodyPr vert="horz" wrap="none" lIns="0" tIns="0" rIns="0" bIns="0" rtlCol="0">
            <a:spAutoFit/>
          </a:bodyPr>
          <a:lstStyle/>
          <a:p>
            <a:pPr>
              <a:lnSpc>
                <a:spcPts val="839"/>
              </a:lnSpc>
            </a:pPr>
            <a:r>
              <a:rPr lang="en-US" sz="600" dirty="0" smtClean="0">
                <a:solidFill>
                  <a:srgbClr val="000000"/>
                </a:solidFill>
                <a:latin typeface="Segoe UI"/>
              </a:rPr>
              <a:t> </a:t>
            </a:r>
          </a:p>
          <a:p>
            <a:pPr>
              <a:lnSpc>
                <a:spcPts val="927"/>
              </a:lnSpc>
            </a:pPr>
            <a:r>
              <a:rPr lang="en-US" sz="600" dirty="0" smtClean="0">
                <a:solidFill>
                  <a:srgbClr val="000000"/>
                </a:solidFill>
                <a:latin typeface="Segoe UI"/>
              </a:rPr>
              <a:t> </a:t>
            </a:r>
          </a:p>
          <a:p>
            <a:pPr>
              <a:lnSpc>
                <a:spcPts val="927"/>
              </a:lnSpc>
            </a:pPr>
            <a:r>
              <a:rPr lang="en-US" sz="600" dirty="0" smtClean="0">
                <a:solidFill>
                  <a:srgbClr val="000000"/>
                </a:solidFill>
                <a:latin typeface="Segoe UI"/>
              </a:rPr>
              <a:t> </a:t>
            </a:r>
          </a:p>
          <a:p>
            <a:pPr>
              <a:lnSpc>
                <a:spcPts val="927"/>
              </a:lnSpc>
            </a:pPr>
            <a:r>
              <a:rPr lang="en-US" sz="600" dirty="0" smtClean="0">
                <a:solidFill>
                  <a:srgbClr val="000000"/>
                </a:solidFill>
                <a:latin typeface="Segoe UI"/>
              </a:rPr>
              <a:t> </a:t>
            </a:r>
            <a:endParaRPr lang="en-US" sz="600" dirty="0">
              <a:solidFill>
                <a:srgbClr val="000000"/>
              </a:solidFill>
              <a:latin typeface="Segoe UI"/>
            </a:endParaRPr>
          </a:p>
        </p:txBody>
      </p:sp>
      <p:sp>
        <p:nvSpPr>
          <p:cNvPr id="15" name="TextBox 14"/>
          <p:cNvSpPr txBox="1"/>
          <p:nvPr/>
        </p:nvSpPr>
        <p:spPr>
          <a:xfrm>
            <a:off x="910079" y="1556367"/>
            <a:ext cx="20840" cy="102592"/>
          </a:xfrm>
          <a:prstGeom prst="rect">
            <a:avLst/>
          </a:prstGeom>
          <a:noFill/>
        </p:spPr>
        <p:txBody>
          <a:bodyPr vert="horz" wrap="none" lIns="0" tIns="0" rIns="0" bIns="0" rtlCol="0">
            <a:spAutoFit/>
          </a:bodyPr>
          <a:lstStyle/>
          <a:p>
            <a:pPr>
              <a:lnSpc>
                <a:spcPts val="839"/>
              </a:lnSpc>
            </a:pPr>
            <a:r>
              <a:rPr lang="en-US" sz="600" dirty="0" smtClean="0">
                <a:solidFill>
                  <a:srgbClr val="000000"/>
                </a:solidFill>
                <a:latin typeface="Segoe UI"/>
              </a:rPr>
              <a:t> </a:t>
            </a:r>
            <a:endParaRPr lang="en-US" sz="600" dirty="0">
              <a:solidFill>
                <a:srgbClr val="000000"/>
              </a:solidFill>
              <a:latin typeface="Segoe UI"/>
            </a:endParaRPr>
          </a:p>
        </p:txBody>
      </p:sp>
      <p:sp>
        <p:nvSpPr>
          <p:cNvPr id="17" name="TextBox 16"/>
          <p:cNvSpPr txBox="1"/>
          <p:nvPr/>
        </p:nvSpPr>
        <p:spPr>
          <a:xfrm>
            <a:off x="910079" y="1630579"/>
            <a:ext cx="20840" cy="102592"/>
          </a:xfrm>
          <a:prstGeom prst="rect">
            <a:avLst/>
          </a:prstGeom>
          <a:noFill/>
        </p:spPr>
        <p:txBody>
          <a:bodyPr vert="horz" wrap="none" lIns="0" tIns="0" rIns="0" bIns="0" rtlCol="0">
            <a:spAutoFit/>
          </a:bodyPr>
          <a:lstStyle/>
          <a:p>
            <a:pPr>
              <a:lnSpc>
                <a:spcPts val="839"/>
              </a:lnSpc>
            </a:pPr>
            <a:r>
              <a:rPr lang="en-US" sz="600" dirty="0" smtClean="0">
                <a:solidFill>
                  <a:srgbClr val="000000"/>
                </a:solidFill>
                <a:latin typeface="Segoe UI"/>
              </a:rPr>
              <a:t> </a:t>
            </a:r>
            <a:endParaRPr lang="en-US" sz="600" dirty="0">
              <a:solidFill>
                <a:srgbClr val="000000"/>
              </a:solidFill>
              <a:latin typeface="Segoe UI"/>
            </a:endParaRPr>
          </a:p>
        </p:txBody>
      </p:sp>
      <p:sp>
        <p:nvSpPr>
          <p:cNvPr id="31" name="TextBox 30"/>
          <p:cNvSpPr txBox="1"/>
          <p:nvPr/>
        </p:nvSpPr>
        <p:spPr>
          <a:xfrm>
            <a:off x="609600" y="514350"/>
            <a:ext cx="8001000" cy="3600986"/>
          </a:xfrm>
          <a:prstGeom prst="rect">
            <a:avLst/>
          </a:prstGeom>
          <a:noFill/>
        </p:spPr>
        <p:txBody>
          <a:bodyPr vert="horz" wrap="square" lIns="0" tIns="0" rIns="0" bIns="0" rtlCol="0">
            <a:spAutoFit/>
          </a:bodyPr>
          <a:lstStyle/>
          <a:p>
            <a:pPr algn="just">
              <a:buFont typeface="Arial" pitchFamily="34" charset="0"/>
              <a:buChar char="•"/>
            </a:pPr>
            <a:r>
              <a:rPr lang="en-US" sz="1800" dirty="0" smtClean="0">
                <a:solidFill>
                  <a:srgbClr val="000000"/>
                </a:solidFill>
                <a:latin typeface="Segoe UI"/>
              </a:rPr>
              <a:t>As  with adults, adolescents with T1DM who fast (and their parents)  must be aware of all potential risks associated with Ramadan fasting. </a:t>
            </a:r>
          </a:p>
          <a:p>
            <a:pPr algn="just">
              <a:buFont typeface="Arial" pitchFamily="34" charset="0"/>
              <a:buChar char="•"/>
            </a:pPr>
            <a:r>
              <a:rPr lang="en-US" sz="1800" dirty="0" smtClean="0">
                <a:solidFill>
                  <a:srgbClr val="000000"/>
                </a:solidFill>
                <a:latin typeface="Segoe UI"/>
              </a:rPr>
              <a:t>Frequent SMBG, knowing when to break the fast, and avoiding fasting on ‘sick days’ are all essential to avoid complications </a:t>
            </a:r>
            <a:r>
              <a:rPr lang="en-US" sz="1800" dirty="0" smtClean="0">
                <a:solidFill>
                  <a:srgbClr val="0080AD"/>
                </a:solidFill>
                <a:latin typeface="Segoe UI"/>
              </a:rPr>
              <a:t>.</a:t>
            </a:r>
          </a:p>
          <a:p>
            <a:pPr algn="just"/>
            <a:endParaRPr lang="en-US" sz="1800" dirty="0" smtClean="0">
              <a:solidFill>
                <a:srgbClr val="0080AD"/>
              </a:solidFill>
              <a:latin typeface="Segoe UI"/>
            </a:endParaRPr>
          </a:p>
          <a:p>
            <a:pPr algn="just">
              <a:buFont typeface="Arial" pitchFamily="34" charset="0"/>
              <a:buChar char="•"/>
            </a:pPr>
            <a:r>
              <a:rPr lang="en-US" sz="1800" dirty="0" smtClean="0">
                <a:solidFill>
                  <a:srgbClr val="000000"/>
                </a:solidFill>
                <a:latin typeface="Segoe UI"/>
              </a:rPr>
              <a:t> Children and adolescents on a </a:t>
            </a:r>
            <a:r>
              <a:rPr lang="en-US" sz="1800" dirty="0" smtClean="0">
                <a:solidFill>
                  <a:srgbClr val="FF0000"/>
                </a:solidFill>
                <a:latin typeface="Segoe UI"/>
              </a:rPr>
              <a:t>conventional twice a day regimen </a:t>
            </a:r>
            <a:r>
              <a:rPr lang="en-US" sz="1800" dirty="0" smtClean="0">
                <a:solidFill>
                  <a:srgbClr val="000000"/>
                </a:solidFill>
                <a:latin typeface="Segoe UI"/>
              </a:rPr>
              <a:t>should take their usual morning dose before </a:t>
            </a:r>
            <a:r>
              <a:rPr lang="en-US" sz="1800" dirty="0" err="1" smtClean="0">
                <a:solidFill>
                  <a:srgbClr val="000000"/>
                </a:solidFill>
                <a:latin typeface="Segoe UI"/>
              </a:rPr>
              <a:t>iftar</a:t>
            </a:r>
            <a:r>
              <a:rPr lang="en-US" sz="1800" dirty="0" smtClean="0">
                <a:solidFill>
                  <a:srgbClr val="000000"/>
                </a:solidFill>
                <a:latin typeface="Segoe UI"/>
              </a:rPr>
              <a:t> and short-acting insulin at </a:t>
            </a:r>
            <a:r>
              <a:rPr lang="en-US" sz="1800" dirty="0" err="1" smtClean="0">
                <a:solidFill>
                  <a:srgbClr val="000000"/>
                </a:solidFill>
                <a:latin typeface="Segoe UI"/>
              </a:rPr>
              <a:t>suhoor</a:t>
            </a:r>
            <a:r>
              <a:rPr lang="en-US" sz="1800" dirty="0" smtClean="0">
                <a:solidFill>
                  <a:srgbClr val="000000"/>
                </a:solidFill>
                <a:latin typeface="Segoe UI"/>
              </a:rPr>
              <a:t>.</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Adolescents on multiple daily injections should take long/intermediate acting insulin at </a:t>
            </a:r>
            <a:r>
              <a:rPr lang="en-US" sz="1800" dirty="0" err="1" smtClean="0">
                <a:solidFill>
                  <a:srgbClr val="FF0000"/>
                </a:solidFill>
                <a:latin typeface="Segoe UI"/>
              </a:rPr>
              <a:t>iftar</a:t>
            </a:r>
            <a:r>
              <a:rPr lang="en-US" sz="1800" dirty="0" smtClean="0">
                <a:solidFill>
                  <a:srgbClr val="000000"/>
                </a:solidFill>
                <a:latin typeface="Segoe UI"/>
              </a:rPr>
              <a:t> but reduce the dose by </a:t>
            </a:r>
            <a:r>
              <a:rPr lang="en-US" sz="1800" dirty="0" smtClean="0">
                <a:solidFill>
                  <a:srgbClr val="FF0000"/>
                </a:solidFill>
                <a:latin typeface="Segoe UI"/>
              </a:rPr>
              <a:t>30–40%, </a:t>
            </a:r>
            <a:r>
              <a:rPr lang="en-US" sz="1800" dirty="0" smtClean="0">
                <a:solidFill>
                  <a:srgbClr val="000000"/>
                </a:solidFill>
                <a:latin typeface="Segoe UI"/>
              </a:rPr>
              <a:t>and take  a  normal  dose  of  short-acting  insulin  at  </a:t>
            </a:r>
            <a:r>
              <a:rPr lang="en-US" sz="1800" dirty="0" err="1" smtClean="0">
                <a:solidFill>
                  <a:srgbClr val="000000"/>
                </a:solidFill>
                <a:latin typeface="Segoe UI"/>
              </a:rPr>
              <a:t>iftar</a:t>
            </a:r>
            <a:r>
              <a:rPr lang="en-US" sz="1800" dirty="0" smtClean="0">
                <a:solidFill>
                  <a:srgbClr val="000000"/>
                </a:solidFill>
                <a:latin typeface="Segoe UI"/>
              </a:rPr>
              <a:t>  but  reduce </a:t>
            </a:r>
            <a:r>
              <a:rPr lang="en-US" sz="1800" dirty="0" err="1" smtClean="0">
                <a:solidFill>
                  <a:srgbClr val="000000"/>
                </a:solidFill>
                <a:latin typeface="Segoe UI"/>
              </a:rPr>
              <a:t>suhoor</a:t>
            </a:r>
            <a:r>
              <a:rPr lang="en-US" sz="1800" dirty="0" smtClean="0">
                <a:solidFill>
                  <a:srgbClr val="000000"/>
                </a:solidFill>
                <a:latin typeface="Segoe UI"/>
              </a:rPr>
              <a:t> dose by </a:t>
            </a:r>
            <a:r>
              <a:rPr lang="en-US" sz="1800" dirty="0" smtClean="0">
                <a:solidFill>
                  <a:srgbClr val="FF0000"/>
                </a:solidFill>
                <a:latin typeface="Segoe UI"/>
              </a:rPr>
              <a:t>25–50%. </a:t>
            </a:r>
            <a:r>
              <a:rPr lang="en-US" sz="1800" dirty="0" smtClean="0">
                <a:solidFill>
                  <a:srgbClr val="000000"/>
                </a:solidFill>
                <a:latin typeface="Segoe UI"/>
              </a:rPr>
              <a:t>For those using insulin pumps, the changes to dose are the same as those for adults .</a:t>
            </a:r>
          </a:p>
          <a:p>
            <a:pPr algn="just"/>
            <a:endParaRPr lang="en-US" sz="1800" dirty="0" smtClean="0">
              <a:solidFill>
                <a:srgbClr val="000000"/>
              </a:solidFill>
              <a:latin typeface="Segoe U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3686"/>
            <a:ext cx="8153400" cy="3693319"/>
          </a:xfrm>
          <a:prstGeom prst="rect">
            <a:avLst/>
          </a:prstGeom>
        </p:spPr>
        <p:txBody>
          <a:bodyPr wrap="square">
            <a:spAutoFit/>
          </a:bodyPr>
          <a:lstStyle/>
          <a:p>
            <a:pPr algn="just"/>
            <a:r>
              <a:rPr lang="en-US" sz="1800" b="1" dirty="0" smtClean="0">
                <a:solidFill>
                  <a:srgbClr val="000000"/>
                </a:solidFill>
                <a:latin typeface="Segoe UI"/>
              </a:rPr>
              <a:t>6.2.3. Pregnant women</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All pregnant women have the option not to fast if they are worried about either their health or that of their </a:t>
            </a:r>
            <a:r>
              <a:rPr lang="en-US" sz="1800" dirty="0" err="1" smtClean="0">
                <a:solidFill>
                  <a:srgbClr val="000000"/>
                </a:solidFill>
                <a:latin typeface="Segoe UI"/>
              </a:rPr>
              <a:t>foetus</a:t>
            </a:r>
            <a:r>
              <a:rPr lang="en-US" sz="1800" dirty="0" smtClean="0">
                <a:solidFill>
                  <a:srgbClr val="000000"/>
                </a:solidFill>
                <a:latin typeface="Segoe UI"/>
              </a:rPr>
              <a:t>. </a:t>
            </a:r>
          </a:p>
          <a:p>
            <a:pPr algn="just">
              <a:buFont typeface="Arial" pitchFamily="34" charset="0"/>
              <a:buChar char="•"/>
            </a:pPr>
            <a:r>
              <a:rPr lang="en-US" sz="1800" dirty="0" smtClean="0">
                <a:solidFill>
                  <a:srgbClr val="000000"/>
                </a:solidFill>
                <a:latin typeface="Segoe UI"/>
              </a:rPr>
              <a:t>Many do  decide  to  participate  as  they  feel  guilty  if  they  do  not .</a:t>
            </a: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In fact, evidence from some countries indicates that </a:t>
            </a:r>
            <a:r>
              <a:rPr lang="en-US" sz="1800" dirty="0" smtClean="0">
                <a:solidFill>
                  <a:srgbClr val="FF0000"/>
                </a:solidFill>
                <a:latin typeface="Segoe UI"/>
              </a:rPr>
              <a:t>70–90% </a:t>
            </a:r>
            <a:r>
              <a:rPr lang="en-US" sz="1800" dirty="0" smtClean="0">
                <a:solidFill>
                  <a:srgbClr val="000000"/>
                </a:solidFill>
                <a:latin typeface="Segoe UI"/>
              </a:rPr>
              <a:t>of pregnant women observe the fast  although surveys suggest that they may not manage the full month </a:t>
            </a:r>
            <a:r>
              <a:rPr lang="en-US" sz="1800" dirty="0" smtClean="0">
                <a:solidFill>
                  <a:srgbClr val="0080AD"/>
                </a:solidFill>
                <a:latin typeface="Segoe UI"/>
              </a:rPr>
              <a:t>.</a:t>
            </a:r>
          </a:p>
          <a:p>
            <a:pPr algn="just">
              <a:buFont typeface="Arial" pitchFamily="34" charset="0"/>
              <a:buChar char="•"/>
            </a:pPr>
            <a:endParaRPr lang="en-US" sz="1800" dirty="0" smtClean="0">
              <a:solidFill>
                <a:srgbClr val="0080AD"/>
              </a:solidFill>
              <a:latin typeface="Segoe UI"/>
            </a:endParaRPr>
          </a:p>
          <a:p>
            <a:pPr algn="just">
              <a:buFont typeface="Arial" pitchFamily="34" charset="0"/>
              <a:buChar char="•"/>
            </a:pPr>
            <a:r>
              <a:rPr lang="en-US" sz="1800" dirty="0" smtClean="0">
                <a:solidFill>
                  <a:srgbClr val="000000"/>
                </a:solidFill>
                <a:latin typeface="Segoe UI"/>
              </a:rPr>
              <a:t> Some studies in healthy pregnant women, without diabetes, have shown no harmful effects of fasting on baby or mother  although other studies have reported some negative outcomes </a:t>
            </a:r>
            <a:r>
              <a:rPr lang="en-US" sz="1800" dirty="0" smtClean="0">
                <a:solidFill>
                  <a:srgbClr val="000000"/>
                </a:solidFill>
                <a:latin typeface="Segoe UI"/>
                <a:hlinkClick r:id="rId2" action="ppaction://hlinksldjump"/>
              </a:rPr>
              <a:t>.</a:t>
            </a:r>
            <a:endParaRPr lang="en-US" sz="1800" dirty="0" smtClean="0">
              <a:solidFill>
                <a:srgbClr val="000000"/>
              </a:solidFill>
              <a:latin typeface="Segoe U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38150"/>
            <a:ext cx="7924800" cy="2308324"/>
          </a:xfrm>
          <a:prstGeom prst="rect">
            <a:avLst/>
          </a:prstGeom>
        </p:spPr>
        <p:txBody>
          <a:bodyPr wrap="square">
            <a:spAutoFit/>
          </a:bodyPr>
          <a:lstStyle/>
          <a:p>
            <a:pPr algn="just">
              <a:buFont typeface="Arial" pitchFamily="34" charset="0"/>
              <a:buChar char="•"/>
              <a:tabLst>
                <a:tab pos="123429" algn="l"/>
              </a:tabLst>
              <a:defRPr/>
            </a:pPr>
            <a:r>
              <a:rPr lang="en-US" sz="1800" dirty="0" smtClean="0">
                <a:solidFill>
                  <a:srgbClr val="000000"/>
                </a:solidFill>
                <a:latin typeface="Segoe UI"/>
              </a:rPr>
              <a:t>Pregnant  women  with  </a:t>
            </a:r>
            <a:r>
              <a:rPr lang="en-US" sz="1800" dirty="0" err="1" smtClean="0">
                <a:solidFill>
                  <a:srgbClr val="000000"/>
                </a:solidFill>
                <a:latin typeface="Segoe UI"/>
              </a:rPr>
              <a:t>hyperglycaemia</a:t>
            </a:r>
            <a:r>
              <a:rPr lang="en-US" sz="1800" dirty="0" smtClean="0">
                <a:solidFill>
                  <a:srgbClr val="000000"/>
                </a:solidFill>
                <a:latin typeface="Segoe UI"/>
              </a:rPr>
              <a:t>  (gestational  diabetes mellitus [GDM] or pre-existing diabetes) are </a:t>
            </a:r>
            <a:r>
              <a:rPr lang="en-US" sz="1800" dirty="0" err="1" smtClean="0">
                <a:solidFill>
                  <a:srgbClr val="000000"/>
                </a:solidFill>
                <a:latin typeface="Segoe UI"/>
              </a:rPr>
              <a:t>stratiﬁed</a:t>
            </a:r>
            <a:r>
              <a:rPr lang="en-US" sz="1800" dirty="0" smtClean="0">
                <a:solidFill>
                  <a:srgbClr val="000000"/>
                </a:solidFill>
                <a:latin typeface="Segoe UI"/>
              </a:rPr>
              <a:t> as </a:t>
            </a:r>
            <a:r>
              <a:rPr lang="en-US" sz="1800" dirty="0" smtClean="0">
                <a:solidFill>
                  <a:srgbClr val="FF0000"/>
                </a:solidFill>
                <a:latin typeface="Segoe UI"/>
              </a:rPr>
              <a:t>very high risk </a:t>
            </a:r>
            <a:r>
              <a:rPr lang="en-US" sz="1800" dirty="0" smtClean="0">
                <a:solidFill>
                  <a:srgbClr val="000000"/>
                </a:solidFill>
                <a:latin typeface="Segoe UI"/>
              </a:rPr>
              <a:t>and are advised against fasting during pregnancy .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However, fasting in Ramadan is a personal decision,  and  a  practical  approach  would  be  to  explain  the potential effects on mother and </a:t>
            </a:r>
            <a:r>
              <a:rPr lang="en-US" sz="1800" dirty="0" err="1" smtClean="0">
                <a:solidFill>
                  <a:srgbClr val="000000"/>
                </a:solidFill>
                <a:latin typeface="Segoe UI"/>
              </a:rPr>
              <a:t>foetus</a:t>
            </a:r>
            <a:r>
              <a:rPr lang="en-US" sz="1800" dirty="0" smtClean="0">
                <a:solidFill>
                  <a:srgbClr val="000000"/>
                </a:solidFill>
                <a:latin typeface="Segoe UI"/>
              </a:rPr>
              <a:t>, thereby empowering women   with   knowledge   and   education   regarding   self-management  skills  for  good  pregnancy  outcomes.  </a:t>
            </a:r>
            <a:endParaRPr lang="en-US" sz="1800" dirty="0">
              <a:solidFill>
                <a:srgbClr val="000000"/>
              </a:solidFill>
              <a:latin typeface="Segoe U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14350"/>
            <a:ext cx="8001000" cy="3139321"/>
          </a:xfrm>
          <a:prstGeom prst="rect">
            <a:avLst/>
          </a:prstGeom>
        </p:spPr>
        <p:txBody>
          <a:bodyPr wrap="square">
            <a:spAutoFit/>
          </a:bodyPr>
          <a:lstStyle/>
          <a:p>
            <a:pPr algn="just">
              <a:buFont typeface="Arial" pitchFamily="34" charset="0"/>
              <a:buChar char="•"/>
            </a:pPr>
            <a:r>
              <a:rPr lang="en-US" sz="1800" dirty="0" smtClean="0">
                <a:solidFill>
                  <a:srgbClr val="000000"/>
                </a:solidFill>
                <a:latin typeface="Segoe UI"/>
              </a:rPr>
              <a:t>Women with GDM who are well-controlled pre-Ramadan on diet or </a:t>
            </a:r>
            <a:r>
              <a:rPr lang="en-US" sz="1800" dirty="0" err="1" smtClean="0">
                <a:solidFill>
                  <a:srgbClr val="000000"/>
                </a:solidFill>
                <a:latin typeface="Segoe UI"/>
              </a:rPr>
              <a:t>metformin</a:t>
            </a:r>
            <a:r>
              <a:rPr lang="en-US" sz="1800" dirty="0" smtClean="0">
                <a:solidFill>
                  <a:srgbClr val="000000"/>
                </a:solidFill>
                <a:latin typeface="Segoe UI"/>
              </a:rPr>
              <a:t> are at </a:t>
            </a:r>
            <a:r>
              <a:rPr lang="en-US" sz="1800" dirty="0" smtClean="0">
                <a:solidFill>
                  <a:srgbClr val="FF0000"/>
                </a:solidFill>
                <a:latin typeface="Segoe UI"/>
              </a:rPr>
              <a:t>low risk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 however they must  ensure that  they are achieving post-</a:t>
            </a:r>
            <a:r>
              <a:rPr lang="en-US" sz="1800" dirty="0" err="1" smtClean="0">
                <a:solidFill>
                  <a:srgbClr val="000000"/>
                </a:solidFill>
                <a:latin typeface="Segoe UI"/>
              </a:rPr>
              <a:t>prandial</a:t>
            </a:r>
            <a:r>
              <a:rPr lang="en-US" sz="1800" dirty="0" smtClean="0">
                <a:solidFill>
                  <a:srgbClr val="000000"/>
                </a:solidFill>
                <a:latin typeface="Segoe UI"/>
              </a:rPr>
              <a:t> glucose targets,  which  is  a  </a:t>
            </a:r>
            <a:r>
              <a:rPr lang="en-US" sz="1800" dirty="0" err="1" smtClean="0">
                <a:solidFill>
                  <a:srgbClr val="000000"/>
                </a:solidFill>
                <a:latin typeface="Segoe UI"/>
              </a:rPr>
              <a:t>difﬁcult</a:t>
            </a:r>
            <a:r>
              <a:rPr lang="en-US" sz="1800" dirty="0" smtClean="0">
                <a:solidFill>
                  <a:srgbClr val="000000"/>
                </a:solidFill>
                <a:latin typeface="Segoe UI"/>
              </a:rPr>
              <a:t>  task  after  a  prolonged  fast.</a:t>
            </a: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Patients  on  SU  therapy  and/or  insulin  should  be  strongly advised  against  fasting  due  to  the  </a:t>
            </a:r>
            <a:r>
              <a:rPr lang="en-US" sz="1800" dirty="0" smtClean="0">
                <a:solidFill>
                  <a:srgbClr val="FF0000"/>
                </a:solidFill>
                <a:latin typeface="Segoe UI"/>
              </a:rPr>
              <a:t>higher  risk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a:t>
            </a:r>
            <a:r>
              <a:rPr lang="en-US" sz="1800" dirty="0" err="1" smtClean="0">
                <a:solidFill>
                  <a:srgbClr val="000000"/>
                </a:solidFill>
                <a:latin typeface="Segoe UI"/>
              </a:rPr>
              <a:t>Modiﬁcations</a:t>
            </a:r>
            <a:r>
              <a:rPr lang="en-US" sz="1800" dirty="0" smtClean="0">
                <a:solidFill>
                  <a:srgbClr val="000000"/>
                </a:solidFill>
                <a:latin typeface="Segoe UI"/>
              </a:rPr>
              <a:t> to diet and insulin regimens such as those outlined for patients with T1DM will be required in conjunction with frequent SMBG, focused education and strict medical supervision by an expert team </a:t>
            </a:r>
            <a:r>
              <a:rPr lang="en-US" sz="1800" dirty="0" smtClean="0">
                <a:solidFill>
                  <a:srgbClr val="0080AD"/>
                </a:solidFill>
                <a:latin typeface="Segoe UI"/>
              </a:rPr>
              <a:t>.</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5750"/>
            <a:ext cx="8534400" cy="4539704"/>
          </a:xfrm>
          <a:prstGeom prst="rect">
            <a:avLst/>
          </a:prstGeom>
        </p:spPr>
        <p:txBody>
          <a:bodyPr wrap="square">
            <a:spAutoFit/>
          </a:bodyPr>
          <a:lstStyle/>
          <a:p>
            <a:pPr algn="just">
              <a:buFont typeface="Arial" pitchFamily="34" charset="0"/>
              <a:buChar char="•"/>
              <a:tabLst>
                <a:tab pos="123429" algn="l"/>
              </a:tabLst>
              <a:defRPr/>
            </a:pPr>
            <a:r>
              <a:rPr lang="en-US" sz="1700" dirty="0" smtClean="0">
                <a:solidFill>
                  <a:srgbClr val="000000"/>
                </a:solidFill>
                <a:latin typeface="Segoe UI"/>
              </a:rPr>
              <a:t>As a result, the risks facing patients with diabetes, including </a:t>
            </a:r>
            <a:r>
              <a:rPr lang="en-US" sz="1700" dirty="0" err="1" smtClean="0">
                <a:solidFill>
                  <a:srgbClr val="FF0000"/>
                </a:solidFill>
                <a:latin typeface="Segoe UI"/>
              </a:rPr>
              <a:t>hypoglycaemia</a:t>
            </a:r>
            <a:r>
              <a:rPr lang="en-US" sz="1700" dirty="0" smtClean="0">
                <a:solidFill>
                  <a:srgbClr val="FF0000"/>
                </a:solidFill>
                <a:latin typeface="Segoe UI"/>
              </a:rPr>
              <a:t>, </a:t>
            </a:r>
            <a:r>
              <a:rPr lang="en-US" sz="1700" dirty="0" err="1" smtClean="0">
                <a:solidFill>
                  <a:srgbClr val="FF0000"/>
                </a:solidFill>
                <a:latin typeface="Segoe UI"/>
              </a:rPr>
              <a:t>hyperglycaemia</a:t>
            </a:r>
            <a:r>
              <a:rPr lang="en-US" sz="1700" dirty="0" smtClean="0">
                <a:solidFill>
                  <a:srgbClr val="000000"/>
                </a:solidFill>
                <a:latin typeface="Segoe UI"/>
              </a:rPr>
              <a:t>,   diabetic   </a:t>
            </a:r>
            <a:r>
              <a:rPr lang="en-US" sz="1700" dirty="0" err="1" smtClean="0">
                <a:solidFill>
                  <a:srgbClr val="FF0000"/>
                </a:solidFill>
                <a:latin typeface="Segoe UI"/>
              </a:rPr>
              <a:t>ketoacidosis</a:t>
            </a:r>
            <a:r>
              <a:rPr lang="en-US" sz="1700" dirty="0" smtClean="0">
                <a:solidFill>
                  <a:srgbClr val="000000"/>
                </a:solidFill>
                <a:latin typeface="Segoe UI"/>
              </a:rPr>
              <a:t>,   </a:t>
            </a:r>
            <a:r>
              <a:rPr lang="en-US" sz="1700" dirty="0" smtClean="0">
                <a:solidFill>
                  <a:srgbClr val="FF0000"/>
                </a:solidFill>
                <a:latin typeface="Segoe UI"/>
              </a:rPr>
              <a:t>dehydration </a:t>
            </a:r>
            <a:r>
              <a:rPr lang="en-US" sz="1700" dirty="0" smtClean="0">
                <a:solidFill>
                  <a:srgbClr val="000000"/>
                </a:solidFill>
                <a:latin typeface="Segoe UI"/>
              </a:rPr>
              <a:t>  and </a:t>
            </a:r>
            <a:r>
              <a:rPr lang="en-US" sz="1700" dirty="0" smtClean="0">
                <a:solidFill>
                  <a:srgbClr val="FF0000"/>
                </a:solidFill>
                <a:latin typeface="Segoe UI"/>
              </a:rPr>
              <a:t>thrombosis</a:t>
            </a:r>
            <a:r>
              <a:rPr lang="en-US" sz="1700" dirty="0" smtClean="0">
                <a:solidFill>
                  <a:srgbClr val="000000"/>
                </a:solidFill>
                <a:latin typeface="Segoe UI"/>
              </a:rPr>
              <a:t>, are heightened during </a:t>
            </a:r>
            <a:r>
              <a:rPr lang="en-US" sz="1700" dirty="0" err="1" smtClean="0">
                <a:solidFill>
                  <a:srgbClr val="000000"/>
                </a:solidFill>
                <a:latin typeface="Segoe UI"/>
              </a:rPr>
              <a:t>ramadan</a:t>
            </a:r>
            <a:r>
              <a:rPr lang="en-US" sz="1700" dirty="0" smtClean="0">
                <a:solidFill>
                  <a:srgbClr val="000000"/>
                </a:solidFill>
                <a:latin typeface="Segoe UI"/>
              </a:rPr>
              <a:t>.</a:t>
            </a:r>
          </a:p>
          <a:p>
            <a:pPr algn="just">
              <a:tabLst>
                <a:tab pos="123429" algn="l"/>
              </a:tabLst>
              <a:defRPr/>
            </a:pPr>
            <a:endParaRPr lang="en-US" sz="1700" dirty="0" smtClean="0">
              <a:solidFill>
                <a:srgbClr val="000000"/>
              </a:solidFill>
              <a:latin typeface="Segoe UI"/>
            </a:endParaRPr>
          </a:p>
          <a:p>
            <a:pPr algn="just">
              <a:buFont typeface="Arial" pitchFamily="34" charset="0"/>
              <a:buChar char="•"/>
              <a:tabLst>
                <a:tab pos="123429" algn="l"/>
              </a:tabLst>
              <a:defRPr/>
            </a:pPr>
            <a:r>
              <a:rPr lang="en-US" sz="1700" dirty="0" smtClean="0">
                <a:solidFill>
                  <a:srgbClr val="000000"/>
                </a:solidFill>
                <a:latin typeface="Segoe UI"/>
              </a:rPr>
              <a:t>	 Existing recommendations on the management of people with diabetes who fast  during  Ramadan  are  mostly  based  on  </a:t>
            </a:r>
            <a:r>
              <a:rPr lang="en-US" sz="1700" dirty="0" smtClean="0">
                <a:solidFill>
                  <a:srgbClr val="FF0000"/>
                </a:solidFill>
                <a:latin typeface="Segoe UI"/>
              </a:rPr>
              <a:t>expert  opinion </a:t>
            </a:r>
            <a:r>
              <a:rPr lang="en-US" sz="1700" dirty="0" smtClean="0">
                <a:solidFill>
                  <a:srgbClr val="000000"/>
                </a:solidFill>
                <a:latin typeface="Segoe UI"/>
              </a:rPr>
              <a:t>rather than evidence gained from clinical studies. With so many Muslims with diabetes choosing to fast and with the numbers  predicted  to  rise  sharply  over  the  coming  years, there is an immediate requirement for evidence-based practical   management   guidelines. </a:t>
            </a:r>
          </a:p>
          <a:p>
            <a:pPr algn="just">
              <a:buFont typeface="Arial" pitchFamily="34" charset="0"/>
              <a:buChar char="•"/>
              <a:tabLst>
                <a:tab pos="123429" algn="l"/>
              </a:tabLst>
              <a:defRPr/>
            </a:pPr>
            <a:r>
              <a:rPr lang="en-US" sz="1700" dirty="0" smtClean="0">
                <a:solidFill>
                  <a:srgbClr val="000000"/>
                </a:solidFill>
                <a:latin typeface="Segoe UI"/>
              </a:rPr>
              <a:t>  The   International   Diabetes Federation   </a:t>
            </a:r>
            <a:r>
              <a:rPr lang="en-US" sz="1700" dirty="0" smtClean="0">
                <a:solidFill>
                  <a:srgbClr val="FF0000"/>
                </a:solidFill>
                <a:latin typeface="Segoe UI"/>
              </a:rPr>
              <a:t>(IDF)   </a:t>
            </a:r>
            <a:r>
              <a:rPr lang="en-US" sz="1700" dirty="0" smtClean="0">
                <a:solidFill>
                  <a:srgbClr val="000000"/>
                </a:solidFill>
                <a:latin typeface="Segoe UI"/>
              </a:rPr>
              <a:t>and   the   Diabetes   and   Ramadan   </a:t>
            </a:r>
            <a:r>
              <a:rPr lang="en-US" sz="1700" dirty="0" smtClean="0">
                <a:solidFill>
                  <a:srgbClr val="FF0000"/>
                </a:solidFill>
                <a:latin typeface="Segoe UI"/>
              </a:rPr>
              <a:t>(DAR) </a:t>
            </a:r>
            <a:r>
              <a:rPr lang="en-US" sz="1700" dirty="0" smtClean="0">
                <a:solidFill>
                  <a:srgbClr val="000000"/>
                </a:solidFill>
                <a:latin typeface="Segoe UI"/>
              </a:rPr>
              <a:t>International Alliance have come together to deliver comprehensive guidance on this subject.</a:t>
            </a:r>
          </a:p>
          <a:p>
            <a:pPr algn="just">
              <a:buFont typeface="Arial" pitchFamily="34" charset="0"/>
              <a:buChar char="•"/>
              <a:tabLst>
                <a:tab pos="123429" algn="l"/>
              </a:tabLst>
              <a:defRPr/>
            </a:pPr>
            <a:endParaRPr lang="en-US" sz="1700" dirty="0" smtClean="0">
              <a:solidFill>
                <a:srgbClr val="000000"/>
              </a:solidFill>
              <a:latin typeface="Segoe UI"/>
            </a:endParaRPr>
          </a:p>
          <a:p>
            <a:pPr algn="just">
              <a:buFont typeface="Arial" pitchFamily="34" charset="0"/>
              <a:buChar char="•"/>
              <a:tabLst>
                <a:tab pos="123429" algn="l"/>
              </a:tabLst>
              <a:defRPr/>
            </a:pPr>
            <a:r>
              <a:rPr lang="en-US" sz="1700" dirty="0" smtClean="0">
                <a:solidFill>
                  <a:srgbClr val="000000"/>
                </a:solidFill>
                <a:latin typeface="Segoe UI"/>
              </a:rPr>
              <a:t> The IDF-DAR Practical Guidelines provide HCPs with relevant background information and practical recommendations, allowing them to deliver the best</a:t>
            </a:r>
          </a:p>
          <a:p>
            <a:pPr algn="just">
              <a:tabLst>
                <a:tab pos="123429" algn="l"/>
              </a:tabLst>
              <a:defRPr/>
            </a:pPr>
            <a:r>
              <a:rPr lang="en-US" sz="1700" dirty="0" smtClean="0">
                <a:solidFill>
                  <a:srgbClr val="000000"/>
                </a:solidFill>
                <a:latin typeface="Segoe UI"/>
              </a:rPr>
              <a:t>possible care and support to patients with diabetes during Ramadan, while </a:t>
            </a:r>
            <a:r>
              <a:rPr lang="en-US" sz="1700" dirty="0" err="1" smtClean="0">
                <a:solidFill>
                  <a:srgbClr val="000000"/>
                </a:solidFill>
                <a:latin typeface="Segoe UI"/>
              </a:rPr>
              <a:t>minimising</a:t>
            </a:r>
            <a:r>
              <a:rPr lang="en-US" sz="1700" dirty="0" smtClean="0">
                <a:solidFill>
                  <a:srgbClr val="000000"/>
                </a:solidFill>
                <a:latin typeface="Segoe UI"/>
              </a:rPr>
              <a:t> the risk of complications.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85750"/>
            <a:ext cx="8534399" cy="3046988"/>
          </a:xfrm>
          <a:prstGeom prst="rect">
            <a:avLst/>
          </a:prstGeom>
          <a:noFill/>
        </p:spPr>
        <p:txBody>
          <a:bodyPr vert="horz" wrap="square" lIns="0" tIns="0" rIns="0" bIns="0" rtlCol="0">
            <a:spAutoFit/>
          </a:bodyPr>
          <a:lstStyle/>
          <a:p>
            <a:pPr algn="just"/>
            <a:r>
              <a:rPr lang="en-US" sz="1800" b="1" dirty="0" smtClean="0">
                <a:solidFill>
                  <a:srgbClr val="000000"/>
                </a:solidFill>
                <a:latin typeface="Segoe UI"/>
              </a:rPr>
              <a:t>7. Conclusions</a:t>
            </a:r>
          </a:p>
          <a:p>
            <a:pPr algn="just"/>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With so many Muslims with diabetes choosing to fast during Ramadan, potentially in some, against medical advice, there is an immediate need for practical management guidelines that enable HCPs to offer the most up-to-date information, advise patients if fasting should not be undertaken, and support those that do fast</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A pre-Ramadan assessment is vital for any patient with diabetes who intends to fast in order to </a:t>
            </a:r>
            <a:r>
              <a:rPr lang="en-US" sz="1800" dirty="0" smtClean="0">
                <a:solidFill>
                  <a:srgbClr val="FF0000"/>
                </a:solidFill>
                <a:latin typeface="Segoe UI"/>
              </a:rPr>
              <a:t>evaluate the risks, educate the patient </a:t>
            </a:r>
            <a:r>
              <a:rPr lang="en-US" sz="1800" dirty="0" smtClean="0">
                <a:solidFill>
                  <a:srgbClr val="000000"/>
                </a:solidFill>
                <a:latin typeface="Segoe UI"/>
              </a:rPr>
              <a:t>in self-management of the condition during Ramadan and to produce a </a:t>
            </a:r>
            <a:r>
              <a:rPr lang="en-US" sz="1800" dirty="0" smtClean="0">
                <a:solidFill>
                  <a:srgbClr val="FF0000"/>
                </a:solidFill>
                <a:latin typeface="Segoe UI"/>
              </a:rPr>
              <a:t>patient-</a:t>
            </a:r>
            <a:r>
              <a:rPr lang="en-US" sz="1800" dirty="0" err="1" smtClean="0">
                <a:solidFill>
                  <a:srgbClr val="FF0000"/>
                </a:solidFill>
                <a:latin typeface="Segoe UI"/>
              </a:rPr>
              <a:t>speciﬁc</a:t>
            </a:r>
            <a:r>
              <a:rPr lang="en-US" sz="1800" dirty="0" smtClean="0">
                <a:solidFill>
                  <a:srgbClr val="FF0000"/>
                </a:solidFill>
                <a:latin typeface="Segoe UI"/>
              </a:rPr>
              <a:t> treatment   </a:t>
            </a:r>
            <a:r>
              <a:rPr lang="en-US" sz="1800" dirty="0" smtClean="0">
                <a:solidFill>
                  <a:srgbClr val="000000"/>
                </a:solidFill>
                <a:latin typeface="Segoe UI"/>
              </a:rPr>
              <a:t>plan   describing   any   medication   adjustments needed.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14350"/>
            <a:ext cx="8001000" cy="3970318"/>
          </a:xfrm>
          <a:prstGeom prst="rect">
            <a:avLst/>
          </a:prstGeom>
        </p:spPr>
        <p:txBody>
          <a:bodyPr wrap="square">
            <a:spAutoFit/>
          </a:bodyPr>
          <a:lstStyle/>
          <a:p>
            <a:pPr algn="just">
              <a:buFont typeface="Arial" pitchFamily="34" charset="0"/>
              <a:buChar char="•"/>
            </a:pPr>
            <a:r>
              <a:rPr lang="en-US" sz="1800" dirty="0" smtClean="0">
                <a:solidFill>
                  <a:srgbClr val="000000"/>
                </a:solidFill>
                <a:latin typeface="Segoe UI"/>
              </a:rPr>
              <a:t>Ramadan-focused </a:t>
            </a:r>
            <a:r>
              <a:rPr lang="en-US" sz="1800" dirty="0" smtClean="0">
                <a:solidFill>
                  <a:srgbClr val="FF0000"/>
                </a:solidFill>
                <a:latin typeface="Segoe UI"/>
              </a:rPr>
              <a:t>education</a:t>
            </a:r>
            <a:r>
              <a:rPr lang="en-US" sz="1800" dirty="0" smtClean="0">
                <a:solidFill>
                  <a:srgbClr val="000000"/>
                </a:solidFill>
                <a:latin typeface="Segoe UI"/>
              </a:rPr>
              <a:t> and a </a:t>
            </a:r>
            <a:r>
              <a:rPr lang="en-US" sz="1800" dirty="0" smtClean="0">
                <a:solidFill>
                  <a:srgbClr val="FF0000"/>
                </a:solidFill>
                <a:latin typeface="Segoe UI"/>
              </a:rPr>
              <a:t>better knowledge </a:t>
            </a:r>
            <a:r>
              <a:rPr lang="en-US" sz="1800" dirty="0" smtClean="0">
                <a:solidFill>
                  <a:srgbClr val="000000"/>
                </a:solidFill>
                <a:latin typeface="Segoe UI"/>
              </a:rPr>
              <a:t>of nutrition during Ramadan are essential elements for safer fasting during Ramadan.</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The IDF-DAR Practical Guidelines propose three </a:t>
            </a:r>
            <a:r>
              <a:rPr lang="en-US" sz="1800" dirty="0" smtClean="0">
                <a:solidFill>
                  <a:srgbClr val="FF0000"/>
                </a:solidFill>
                <a:latin typeface="Segoe UI"/>
              </a:rPr>
              <a:t>categories of risk</a:t>
            </a:r>
            <a:r>
              <a:rPr lang="en-US" sz="1800" dirty="0" smtClean="0">
                <a:solidFill>
                  <a:srgbClr val="000000"/>
                </a:solidFill>
                <a:latin typeface="Segoe UI"/>
              </a:rPr>
              <a:t>, with patients </a:t>
            </a:r>
            <a:r>
              <a:rPr lang="en-US" sz="1800" dirty="0" err="1" smtClean="0">
                <a:solidFill>
                  <a:srgbClr val="000000"/>
                </a:solidFill>
                <a:latin typeface="Segoe UI"/>
              </a:rPr>
              <a:t>stratiﬁed</a:t>
            </a:r>
            <a:r>
              <a:rPr lang="en-US" sz="1800" dirty="0" smtClean="0">
                <a:solidFill>
                  <a:srgbClr val="000000"/>
                </a:solidFill>
                <a:latin typeface="Segoe UI"/>
              </a:rPr>
              <a:t> to the very high or high risk groups being advised not to fast.</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 With the correct advice and support from HCPs, many people with T2DM may be </a:t>
            </a:r>
            <a:r>
              <a:rPr lang="en-US" sz="1800" dirty="0" smtClean="0">
                <a:solidFill>
                  <a:srgbClr val="FF0000"/>
                </a:solidFill>
                <a:latin typeface="Segoe UI"/>
              </a:rPr>
              <a:t>able to fast </a:t>
            </a:r>
            <a:r>
              <a:rPr lang="en-US" sz="1800" dirty="0" smtClean="0">
                <a:solidFill>
                  <a:srgbClr val="000000"/>
                </a:solidFill>
                <a:latin typeface="Segoe UI"/>
              </a:rPr>
              <a:t>safely during Ramadan. </a:t>
            </a:r>
          </a:p>
          <a:p>
            <a:pPr algn="just">
              <a:buFont typeface="Arial" pitchFamily="34" charset="0"/>
              <a:buChar char="•"/>
            </a:pPr>
            <a:r>
              <a:rPr lang="en-US" sz="1800" dirty="0" smtClean="0">
                <a:solidFill>
                  <a:srgbClr val="000000"/>
                </a:solidFill>
                <a:latin typeface="Segoe UI"/>
              </a:rPr>
              <a:t>Patients taking </a:t>
            </a:r>
            <a:r>
              <a:rPr lang="en-US" sz="1800" dirty="0" err="1" smtClean="0">
                <a:solidFill>
                  <a:srgbClr val="000000"/>
                </a:solidFill>
                <a:latin typeface="Segoe UI"/>
              </a:rPr>
              <a:t>metformin</a:t>
            </a:r>
            <a:r>
              <a:rPr lang="en-US" sz="1800" dirty="0" smtClean="0">
                <a:solidFill>
                  <a:srgbClr val="000000"/>
                </a:solidFill>
                <a:latin typeface="Segoe UI"/>
              </a:rPr>
              <a:t>, SUs or insulin will need to make adjustments to dose and/or timings to reduce the risk of complications. </a:t>
            </a:r>
          </a:p>
          <a:p>
            <a:pPr algn="just">
              <a:buFont typeface="Arial" pitchFamily="34" charset="0"/>
              <a:buChar char="•"/>
            </a:pPr>
            <a:r>
              <a:rPr lang="en-US" sz="1800" dirty="0" smtClean="0">
                <a:solidFill>
                  <a:srgbClr val="000000"/>
                </a:solidFill>
                <a:latin typeface="Segoe UI"/>
              </a:rPr>
              <a:t>Newer anti-</a:t>
            </a:r>
            <a:r>
              <a:rPr lang="en-US" sz="1800" dirty="0" err="1" smtClean="0">
                <a:solidFill>
                  <a:srgbClr val="000000"/>
                </a:solidFill>
                <a:latin typeface="Segoe UI"/>
              </a:rPr>
              <a:t>glycaemic</a:t>
            </a:r>
            <a:r>
              <a:rPr lang="en-US" sz="1800" dirty="0" smtClean="0">
                <a:solidFill>
                  <a:srgbClr val="000000"/>
                </a:solidFill>
                <a:latin typeface="Segoe UI"/>
              </a:rPr>
              <a:t> medications, including </a:t>
            </a:r>
            <a:r>
              <a:rPr lang="en-US" sz="1800" dirty="0" err="1" smtClean="0">
                <a:solidFill>
                  <a:srgbClr val="000000"/>
                </a:solidFill>
                <a:latin typeface="Segoe UI"/>
              </a:rPr>
              <a:t>incretin</a:t>
            </a:r>
            <a:r>
              <a:rPr lang="en-US" sz="1800" dirty="0" smtClean="0">
                <a:solidFill>
                  <a:srgbClr val="000000"/>
                </a:solidFill>
                <a:latin typeface="Segoe UI"/>
              </a:rPr>
              <a:t> based therapies, are associated with a </a:t>
            </a:r>
            <a:r>
              <a:rPr lang="en-US" sz="1800" dirty="0" smtClean="0">
                <a:solidFill>
                  <a:srgbClr val="FF0000"/>
                </a:solidFill>
                <a:latin typeface="Segoe UI"/>
              </a:rPr>
              <a:t>lower risk </a:t>
            </a:r>
            <a:r>
              <a:rPr lang="en-US" sz="1800" dirty="0" smtClean="0">
                <a:solidFill>
                  <a:srgbClr val="000000"/>
                </a:solidFill>
                <a:latin typeface="Segoe UI"/>
              </a:rPr>
              <a:t>of </a:t>
            </a:r>
            <a:r>
              <a:rPr lang="en-US" sz="1800" dirty="0" err="1" smtClean="0">
                <a:solidFill>
                  <a:srgbClr val="000000"/>
                </a:solidFill>
                <a:latin typeface="Segoe UI"/>
              </a:rPr>
              <a:t>hypoglycaemia</a:t>
            </a:r>
            <a:r>
              <a:rPr lang="en-US" sz="1800" dirty="0" smtClean="0">
                <a:solidFill>
                  <a:srgbClr val="000000"/>
                </a:solidFill>
                <a:latin typeface="Segoe UI"/>
              </a:rPr>
              <a:t>  and  may  be  preferable  for  use  during  Ramadan.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14350"/>
            <a:ext cx="8077200" cy="3139321"/>
          </a:xfrm>
          <a:prstGeom prst="rect">
            <a:avLst/>
          </a:prstGeom>
        </p:spPr>
        <p:txBody>
          <a:bodyPr wrap="square">
            <a:spAutoFit/>
          </a:bodyPr>
          <a:lstStyle/>
          <a:p>
            <a:pPr algn="just">
              <a:buFont typeface="Arial" pitchFamily="34" charset="0"/>
              <a:buChar char="•"/>
            </a:pPr>
            <a:r>
              <a:rPr lang="en-US" sz="1800" dirty="0" smtClean="0">
                <a:solidFill>
                  <a:srgbClr val="000000"/>
                </a:solidFill>
                <a:latin typeface="Segoe UI"/>
              </a:rPr>
              <a:t>Patients </a:t>
            </a:r>
            <a:r>
              <a:rPr lang="en-US" sz="1800" dirty="0" err="1" smtClean="0">
                <a:solidFill>
                  <a:srgbClr val="000000"/>
                </a:solidFill>
                <a:latin typeface="Segoe UI"/>
              </a:rPr>
              <a:t>classiﬁed</a:t>
            </a:r>
            <a:r>
              <a:rPr lang="en-US" sz="1800" dirty="0" smtClean="0">
                <a:solidFill>
                  <a:srgbClr val="000000"/>
                </a:solidFill>
                <a:latin typeface="Segoe UI"/>
              </a:rPr>
              <a:t> as very high or high risk, including those with </a:t>
            </a:r>
            <a:r>
              <a:rPr lang="en-US" sz="1800" dirty="0" smtClean="0">
                <a:solidFill>
                  <a:srgbClr val="FF0000"/>
                </a:solidFill>
                <a:latin typeface="Segoe UI"/>
              </a:rPr>
              <a:t>T1DM </a:t>
            </a:r>
            <a:r>
              <a:rPr lang="en-US" sz="1800" dirty="0" smtClean="0">
                <a:solidFill>
                  <a:srgbClr val="000000"/>
                </a:solidFill>
                <a:latin typeface="Segoe UI"/>
              </a:rPr>
              <a:t>and </a:t>
            </a:r>
            <a:r>
              <a:rPr lang="en-US" sz="1800" dirty="0" smtClean="0">
                <a:solidFill>
                  <a:srgbClr val="FF0000"/>
                </a:solidFill>
                <a:latin typeface="Segoe UI"/>
              </a:rPr>
              <a:t>pregnant women </a:t>
            </a:r>
            <a:r>
              <a:rPr lang="en-US" sz="1800" dirty="0" smtClean="0">
                <a:solidFill>
                  <a:srgbClr val="000000"/>
                </a:solidFill>
                <a:latin typeface="Segoe UI"/>
              </a:rPr>
              <a:t>with diabetes, need close medical supervision if they insist on Ramadan fasting.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The implementation of these guidelines will require the involvement  of  </a:t>
            </a:r>
            <a:r>
              <a:rPr lang="en-US" sz="1800" dirty="0" smtClean="0">
                <a:solidFill>
                  <a:srgbClr val="FF0000"/>
                </a:solidFill>
                <a:latin typeface="Segoe UI"/>
              </a:rPr>
              <a:t>religious  leaders  </a:t>
            </a:r>
            <a:r>
              <a:rPr lang="en-US" sz="1800" dirty="0" smtClean="0">
                <a:solidFill>
                  <a:srgbClr val="000000"/>
                </a:solidFill>
                <a:latin typeface="Segoe UI"/>
              </a:rPr>
              <a:t>in  community  alongside </a:t>
            </a:r>
            <a:r>
              <a:rPr lang="en-US" sz="1800" dirty="0" smtClean="0">
                <a:solidFill>
                  <a:srgbClr val="FF0000"/>
                </a:solidFill>
                <a:latin typeface="Segoe UI"/>
              </a:rPr>
              <a:t>HCPs, </a:t>
            </a:r>
            <a:r>
              <a:rPr lang="en-US" sz="1800" dirty="0" smtClean="0">
                <a:solidFill>
                  <a:srgbClr val="000000"/>
                </a:solidFill>
                <a:latin typeface="Segoe UI"/>
              </a:rPr>
              <a:t>to ensure that patients receive advice combining religious and medical directives. </a:t>
            </a:r>
          </a:p>
          <a:p>
            <a:pPr algn="just">
              <a:buFont typeface="Arial" pitchFamily="34" charset="0"/>
              <a:buChar char="•"/>
            </a:pPr>
            <a:endParaRPr lang="en-US" sz="1800" dirty="0" smtClean="0">
              <a:solidFill>
                <a:srgbClr val="000000"/>
              </a:solidFill>
              <a:latin typeface="Segoe UI"/>
            </a:endParaRPr>
          </a:p>
          <a:p>
            <a:pPr algn="just">
              <a:buFont typeface="Arial" pitchFamily="34" charset="0"/>
              <a:buChar char="•"/>
            </a:pPr>
            <a:r>
              <a:rPr lang="en-US" sz="1800" dirty="0" smtClean="0">
                <a:solidFill>
                  <a:srgbClr val="000000"/>
                </a:solidFill>
                <a:latin typeface="Segoe UI"/>
              </a:rPr>
              <a:t>The IDF-DAR Practical Guidelines have been approved by the </a:t>
            </a:r>
            <a:r>
              <a:rPr lang="en-US" sz="1800" dirty="0" err="1" smtClean="0">
                <a:solidFill>
                  <a:srgbClr val="FF0000"/>
                </a:solidFill>
                <a:latin typeface="Segoe UI"/>
              </a:rPr>
              <a:t>Mofty</a:t>
            </a:r>
            <a:r>
              <a:rPr lang="en-US" sz="1800" dirty="0" smtClean="0">
                <a:solidFill>
                  <a:srgbClr val="FF0000"/>
                </a:solidFill>
                <a:latin typeface="Segoe UI"/>
              </a:rPr>
              <a:t> of Egypt </a:t>
            </a:r>
            <a:r>
              <a:rPr lang="en-US" sz="1800" dirty="0" smtClean="0">
                <a:solidFill>
                  <a:srgbClr val="000000"/>
                </a:solidFill>
                <a:latin typeface="Segoe UI"/>
              </a:rPr>
              <a:t>but religious opinions in other countries may differ, therefore further regional discussions are warranted.</a:t>
            </a:r>
            <a:endParaRPr lang="en-US"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elated image"/>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8229600" cy="4154984"/>
          </a:xfrm>
          <a:prstGeom prst="rect">
            <a:avLst/>
          </a:prstGeom>
          <a:noFill/>
        </p:spPr>
        <p:txBody>
          <a:bodyPr vert="horz" wrap="square" lIns="0" tIns="0" rIns="0" bIns="0" rtlCol="0">
            <a:spAutoFit/>
          </a:bodyPr>
          <a:lstStyle/>
          <a:p>
            <a:pPr lvl="0" algn="just"/>
            <a:r>
              <a:rPr lang="en-US" sz="1800" b="1" dirty="0" smtClean="0">
                <a:solidFill>
                  <a:srgbClr val="000000"/>
                </a:solidFill>
                <a:latin typeface="Segoe UI"/>
              </a:rPr>
              <a:t>2. Methods</a:t>
            </a:r>
          </a:p>
          <a:p>
            <a:pPr lvl="0" algn="just"/>
            <a:endParaRPr lang="en-US" sz="1800" b="1" dirty="0" smtClean="0">
              <a:solidFill>
                <a:srgbClr val="000000"/>
              </a:solidFill>
              <a:latin typeface="Segoe UI"/>
            </a:endParaRPr>
          </a:p>
          <a:p>
            <a:pPr lvl="0" algn="just">
              <a:buFont typeface="Arial" pitchFamily="34" charset="0"/>
              <a:buChar char="•"/>
            </a:pPr>
            <a:r>
              <a:rPr lang="en-US" sz="1800" dirty="0" smtClean="0">
                <a:solidFill>
                  <a:srgbClr val="000000"/>
                </a:solidFill>
                <a:latin typeface="Segoe UI"/>
              </a:rPr>
              <a:t>The IDF and DAR International  Alliance invited </a:t>
            </a:r>
            <a:r>
              <a:rPr lang="en-US" sz="1800" dirty="0" err="1" smtClean="0">
                <a:solidFill>
                  <a:srgbClr val="000000"/>
                </a:solidFill>
                <a:latin typeface="Segoe UI"/>
              </a:rPr>
              <a:t>recognised</a:t>
            </a:r>
            <a:r>
              <a:rPr lang="en-US" sz="1800" dirty="0" smtClean="0">
                <a:solidFill>
                  <a:srgbClr val="000000"/>
                </a:solidFill>
                <a:latin typeface="Segoe UI"/>
              </a:rPr>
              <a:t>  experts in the </a:t>
            </a:r>
            <a:r>
              <a:rPr lang="en-US" sz="1800" dirty="0" err="1" smtClean="0">
                <a:solidFill>
                  <a:srgbClr val="000000"/>
                </a:solidFill>
                <a:latin typeface="Segoe UI"/>
              </a:rPr>
              <a:t>ﬁeld</a:t>
            </a:r>
            <a:r>
              <a:rPr lang="en-US" sz="1800" dirty="0" smtClean="0">
                <a:solidFill>
                  <a:srgbClr val="000000"/>
                </a:solidFill>
                <a:latin typeface="Segoe UI"/>
              </a:rPr>
              <a:t> to develop joint practical guidelines for the  management  of  diabetes  during  Ramadan. </a:t>
            </a:r>
          </a:p>
          <a:p>
            <a:pPr lvl="0" algn="just">
              <a:buFont typeface="Arial" pitchFamily="34" charset="0"/>
              <a:buChar char="•"/>
            </a:pPr>
            <a:endParaRPr lang="en-US" sz="1800" dirty="0" smtClean="0">
              <a:solidFill>
                <a:srgbClr val="000000"/>
              </a:solidFill>
              <a:latin typeface="Segoe UI"/>
            </a:endParaRPr>
          </a:p>
          <a:p>
            <a:pPr lvl="0" algn="just">
              <a:buFont typeface="Arial" pitchFamily="34" charset="0"/>
              <a:buChar char="•"/>
            </a:pPr>
            <a:r>
              <a:rPr lang="en-US" sz="1800" dirty="0" smtClean="0">
                <a:solidFill>
                  <a:srgbClr val="000000"/>
                </a:solidFill>
                <a:latin typeface="Segoe UI"/>
              </a:rPr>
              <a:t> This  panel met on several occasions, and extensive literature searches for studies related to diabetes and Ramadan fasting were conducted.  Relevant  publications  were  </a:t>
            </a:r>
            <a:r>
              <a:rPr lang="en-US" sz="1800" dirty="0" err="1" smtClean="0">
                <a:solidFill>
                  <a:srgbClr val="000000"/>
                </a:solidFill>
                <a:latin typeface="Segoe UI"/>
              </a:rPr>
              <a:t>identiﬁed</a:t>
            </a:r>
            <a:r>
              <a:rPr lang="en-US" sz="1800" dirty="0" smtClean="0">
                <a:solidFill>
                  <a:srgbClr val="000000"/>
                </a:solidFill>
                <a:latin typeface="Segoe UI"/>
              </a:rPr>
              <a:t>  and  results from pertinent clinical studies  were used to develop the recommendations outlined in this article. </a:t>
            </a:r>
          </a:p>
          <a:p>
            <a:pPr lvl="0" algn="just"/>
            <a:endParaRPr lang="en-US" sz="1800" dirty="0" smtClean="0">
              <a:solidFill>
                <a:srgbClr val="000000"/>
              </a:solidFill>
              <a:latin typeface="Segoe UI"/>
            </a:endParaRPr>
          </a:p>
          <a:p>
            <a:pPr lvl="0" algn="just"/>
            <a:endParaRPr lang="en-US" sz="1800" dirty="0" smtClean="0">
              <a:solidFill>
                <a:srgbClr val="000000"/>
              </a:solidFill>
              <a:latin typeface="Segoe UI"/>
            </a:endParaRPr>
          </a:p>
          <a:p>
            <a:pPr lvl="0" algn="just"/>
            <a:endParaRPr lang="en-US" sz="1800" dirty="0" smtClean="0">
              <a:solidFill>
                <a:srgbClr val="000000"/>
              </a:solidFill>
              <a:latin typeface="Segoe UI"/>
            </a:endParaRPr>
          </a:p>
          <a:p>
            <a:pPr algn="just">
              <a:tabLst>
                <a:tab pos="123429" algn="l"/>
              </a:tabLst>
              <a:defRPr/>
            </a:pPr>
            <a:endParaRPr lang="en-US" sz="1800" dirty="0" smtClean="0">
              <a:solidFill>
                <a:srgbClr val="000000"/>
              </a:solidFill>
              <a:latin typeface="Segoe UI"/>
            </a:endParaRPr>
          </a:p>
          <a:p>
            <a:pPr lvl="0" algn="just"/>
            <a:endParaRPr lang="en-US" sz="1800" dirty="0">
              <a:solidFill>
                <a:srgbClr val="000000"/>
              </a:solidFill>
              <a:latin typeface="Segoe U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3350"/>
            <a:ext cx="8305800" cy="4524315"/>
          </a:xfrm>
          <a:prstGeom prst="rect">
            <a:avLst/>
          </a:prstGeom>
        </p:spPr>
        <p:txBody>
          <a:bodyPr wrap="square">
            <a:spAutoFit/>
          </a:bodyPr>
          <a:lstStyle/>
          <a:p>
            <a:pPr lvl="0" algn="just"/>
            <a:r>
              <a:rPr lang="en-US" sz="1800" b="1" dirty="0" smtClean="0">
                <a:solidFill>
                  <a:srgbClr val="000000"/>
                </a:solidFill>
                <a:latin typeface="Segoe UI"/>
              </a:rPr>
              <a:t>3. Physiology of Ramadan and fasting and diabetes</a:t>
            </a:r>
          </a:p>
          <a:p>
            <a:pPr lvl="0" algn="just"/>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As a result of daylight fasting, the time between meals during Ramadan is much longer than at other times of the year, and sleep patterns often change.</a:t>
            </a:r>
          </a:p>
          <a:p>
            <a:pPr algn="just">
              <a:buFont typeface="Arial" pitchFamily="34" charset="0"/>
              <a:buChar char="•"/>
              <a:tabLst>
                <a:tab pos="123429" algn="l"/>
              </a:tabLst>
              <a:defRPr/>
            </a:pPr>
            <a:r>
              <a:rPr lang="en-US" sz="1800" dirty="0" smtClean="0">
                <a:solidFill>
                  <a:srgbClr val="000000"/>
                </a:solidFill>
                <a:latin typeface="Segoe UI"/>
              </a:rPr>
              <a:t> The physiological impact of such changes  is  most  marked  when  Ramadan  falls  during  the longer summer days in countries at higher latitudes.</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Typically, sleep is broken before dawn to enable Muslims to eat  before  fasting  begins  </a:t>
            </a:r>
            <a:r>
              <a:rPr lang="en-US" sz="1800" dirty="0" smtClean="0">
                <a:solidFill>
                  <a:srgbClr val="FF0000"/>
                </a:solidFill>
                <a:latin typeface="Segoe UI"/>
              </a:rPr>
              <a:t>(</a:t>
            </a:r>
            <a:r>
              <a:rPr lang="en-US" sz="1800" dirty="0" err="1" smtClean="0">
                <a:solidFill>
                  <a:srgbClr val="FF0000"/>
                </a:solidFill>
                <a:latin typeface="Segoe UI"/>
              </a:rPr>
              <a:t>suhoor</a:t>
            </a:r>
            <a:r>
              <a:rPr lang="en-US" sz="1800" dirty="0" smtClean="0">
                <a:solidFill>
                  <a:srgbClr val="FF0000"/>
                </a:solidFill>
                <a:latin typeface="Segoe UI"/>
              </a:rPr>
              <a:t>)  </a:t>
            </a:r>
            <a:r>
              <a:rPr lang="en-US" sz="1800" dirty="0" smtClean="0">
                <a:solidFill>
                  <a:srgbClr val="0080AD"/>
                </a:solidFill>
                <a:latin typeface="Segoe UI"/>
              </a:rPr>
              <a:t>.</a:t>
            </a:r>
          </a:p>
          <a:p>
            <a:pPr algn="just">
              <a:buFont typeface="Arial" pitchFamily="34" charset="0"/>
              <a:buChar char="•"/>
              <a:tabLst>
                <a:tab pos="123429" algn="l"/>
              </a:tabLst>
              <a:defRPr/>
            </a:pPr>
            <a:r>
              <a:rPr lang="en-US" sz="1800" dirty="0" smtClean="0">
                <a:solidFill>
                  <a:srgbClr val="000000"/>
                </a:solidFill>
                <a:latin typeface="Segoe UI"/>
              </a:rPr>
              <a:t>  Many  will  return  to sleep  afterwards  and  wake  for  a  second  time  to  start  the day,  and  some  may  sleep  in  the  afternoon.  Following  the evening meal </a:t>
            </a:r>
            <a:r>
              <a:rPr lang="en-US" sz="1800" dirty="0" smtClean="0">
                <a:solidFill>
                  <a:srgbClr val="FF0000"/>
                </a:solidFill>
                <a:latin typeface="Segoe UI"/>
              </a:rPr>
              <a:t>(</a:t>
            </a:r>
            <a:r>
              <a:rPr lang="en-US" sz="1800" dirty="0" err="1" smtClean="0">
                <a:solidFill>
                  <a:srgbClr val="FF0000"/>
                </a:solidFill>
                <a:latin typeface="Segoe UI"/>
              </a:rPr>
              <a:t>iftar</a:t>
            </a:r>
            <a:r>
              <a:rPr lang="en-US" sz="1800" dirty="0" smtClean="0">
                <a:solidFill>
                  <a:srgbClr val="FF0000"/>
                </a:solidFill>
                <a:latin typeface="Segoe UI"/>
              </a:rPr>
              <a:t>), </a:t>
            </a:r>
            <a:r>
              <a:rPr lang="en-US" sz="1800" dirty="0" smtClean="0">
                <a:solidFill>
                  <a:srgbClr val="000000"/>
                </a:solidFill>
                <a:latin typeface="Segoe UI"/>
              </a:rPr>
              <a:t>many Muslims stay awake late into the night.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Although  the  physiological  relevance  of  these  sleep changes is </a:t>
            </a:r>
            <a:r>
              <a:rPr lang="en-US" sz="1800" dirty="0" smtClean="0">
                <a:solidFill>
                  <a:srgbClr val="FF0000"/>
                </a:solidFill>
                <a:latin typeface="Segoe UI"/>
              </a:rPr>
              <a:t>unknown, </a:t>
            </a:r>
            <a:r>
              <a:rPr lang="en-US" sz="1800" dirty="0" smtClean="0">
                <a:solidFill>
                  <a:srgbClr val="000000"/>
                </a:solidFill>
                <a:latin typeface="Segoe UI"/>
              </a:rPr>
              <a:t>there is evidence to suggest that glucose intolerance  and  insulin  resistance  may  be  linked  to  </a:t>
            </a:r>
            <a:r>
              <a:rPr lang="en-US" sz="1800" dirty="0" smtClean="0">
                <a:solidFill>
                  <a:srgbClr val="FF0000"/>
                </a:solidFill>
                <a:latin typeface="Segoe UI"/>
              </a:rPr>
              <a:t>sleep deprivation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90550"/>
            <a:ext cx="7924800" cy="3693319"/>
          </a:xfrm>
          <a:prstGeom prst="rect">
            <a:avLst/>
          </a:prstGeom>
        </p:spPr>
        <p:txBody>
          <a:bodyPr wrap="square">
            <a:spAutoFit/>
          </a:bodyPr>
          <a:lstStyle/>
          <a:p>
            <a:pPr algn="just">
              <a:buFont typeface="Arial" pitchFamily="34" charset="0"/>
              <a:buChar char="•"/>
              <a:tabLst>
                <a:tab pos="123429" algn="l"/>
              </a:tabLst>
              <a:defRPr/>
            </a:pPr>
            <a:r>
              <a:rPr lang="en-US" sz="1800" dirty="0" smtClean="0">
                <a:solidFill>
                  <a:srgbClr val="000000"/>
                </a:solidFill>
                <a:latin typeface="Segoe UI"/>
              </a:rPr>
              <a:t>Shifts in </a:t>
            </a:r>
            <a:r>
              <a:rPr lang="en-US" sz="1800" dirty="0" err="1" smtClean="0">
                <a:solidFill>
                  <a:srgbClr val="FF0000"/>
                </a:solidFill>
                <a:latin typeface="Segoe UI"/>
              </a:rPr>
              <a:t>cortisol</a:t>
            </a:r>
            <a:r>
              <a:rPr lang="en-US" sz="1800" dirty="0" smtClean="0">
                <a:solidFill>
                  <a:srgbClr val="FF0000"/>
                </a:solidFill>
                <a:latin typeface="Segoe UI"/>
              </a:rPr>
              <a:t> circadian rhythm </a:t>
            </a:r>
            <a:r>
              <a:rPr lang="en-US" sz="1800" dirty="0" smtClean="0">
                <a:solidFill>
                  <a:srgbClr val="000000"/>
                </a:solidFill>
                <a:latin typeface="Segoe UI"/>
              </a:rPr>
              <a:t>have been  observed  during  Ramadan  fasting  </a:t>
            </a:r>
            <a:r>
              <a:rPr lang="en-US" sz="1800" dirty="0" smtClean="0">
                <a:solidFill>
                  <a:srgbClr val="0080AD"/>
                </a:solidFill>
                <a:latin typeface="Segoe UI"/>
              </a:rPr>
              <a:t>[7]</a:t>
            </a:r>
            <a:r>
              <a:rPr lang="en-US" sz="1800" dirty="0" smtClean="0">
                <a:solidFill>
                  <a:srgbClr val="000000"/>
                </a:solidFill>
                <a:latin typeface="Segoe UI"/>
              </a:rPr>
              <a:t>,  which  may  be partly responsible for the </a:t>
            </a:r>
            <a:r>
              <a:rPr lang="en-US" sz="1800" dirty="0" smtClean="0">
                <a:solidFill>
                  <a:srgbClr val="FF0000"/>
                </a:solidFill>
                <a:latin typeface="Segoe UI"/>
              </a:rPr>
              <a:t>feeling of lethargy </a:t>
            </a:r>
            <a:r>
              <a:rPr lang="en-US" sz="1800" dirty="0" smtClean="0">
                <a:solidFill>
                  <a:srgbClr val="000000"/>
                </a:solidFill>
                <a:latin typeface="Segoe UI"/>
              </a:rPr>
              <a:t>felt by some Muslims during Ramadan. </a:t>
            </a:r>
          </a:p>
          <a:p>
            <a:pPr algn="just">
              <a:buFont typeface="Arial" pitchFamily="34" charset="0"/>
              <a:buChar char="•"/>
              <a:tabLst>
                <a:tab pos="123429" algn="l"/>
              </a:tabLst>
              <a:defRPr/>
            </a:pPr>
            <a:r>
              <a:rPr lang="en-US" sz="1800" dirty="0" smtClean="0">
                <a:solidFill>
                  <a:srgbClr val="000000"/>
                </a:solidFill>
                <a:latin typeface="Segoe UI"/>
              </a:rPr>
              <a:t>Hunger rating increases progressively during fasting hours and can be intense by </a:t>
            </a:r>
            <a:r>
              <a:rPr lang="en-US" sz="1800" dirty="0" err="1" smtClean="0">
                <a:solidFill>
                  <a:srgbClr val="000000"/>
                </a:solidFill>
                <a:latin typeface="Segoe UI"/>
              </a:rPr>
              <a:t>iftar</a:t>
            </a:r>
            <a:r>
              <a:rPr lang="en-US" sz="1800" dirty="0" smtClean="0">
                <a:solidFill>
                  <a:srgbClr val="000000"/>
                </a:solidFill>
                <a:latin typeface="Segoe UI"/>
              </a:rPr>
              <a:t> time </a:t>
            </a:r>
            <a:r>
              <a:rPr lang="en-US" sz="1800" dirty="0" smtClean="0">
                <a:solidFill>
                  <a:srgbClr val="0080AD"/>
                </a:solidFill>
                <a:latin typeface="Segoe UI"/>
                <a:hlinkClick r:id="rId2" action="ppaction://hlinksldjump"/>
              </a:rPr>
              <a:t>[12]</a:t>
            </a:r>
            <a:r>
              <a:rPr lang="en-US" sz="1800" dirty="0" smtClean="0">
                <a:solidFill>
                  <a:srgbClr val="000000"/>
                </a:solidFill>
                <a:latin typeface="Segoe UI"/>
                <a:hlinkClick r:id="rId2" action="ppaction://hlinksldjump"/>
              </a:rPr>
              <a:t>.</a:t>
            </a:r>
            <a:r>
              <a:rPr lang="en-US" sz="1800" dirty="0" smtClean="0">
                <a:solidFill>
                  <a:srgbClr val="000000"/>
                </a:solidFill>
                <a:latin typeface="Segoe UI"/>
              </a:rPr>
              <a:t> Interestingly, as Ramadan progresses, this tends to be </a:t>
            </a:r>
            <a:r>
              <a:rPr lang="en-US" sz="1800" dirty="0" smtClean="0">
                <a:solidFill>
                  <a:srgbClr val="FF0000"/>
                </a:solidFill>
                <a:latin typeface="Segoe UI"/>
              </a:rPr>
              <a:t>less</a:t>
            </a:r>
            <a:r>
              <a:rPr lang="en-US" sz="1800" dirty="0" smtClean="0">
                <a:solidFill>
                  <a:srgbClr val="000000"/>
                </a:solidFill>
                <a:latin typeface="Segoe UI"/>
              </a:rPr>
              <a:t> </a:t>
            </a:r>
            <a:r>
              <a:rPr lang="en-US" sz="1800" dirty="0" smtClean="0">
                <a:solidFill>
                  <a:srgbClr val="FF0000"/>
                </a:solidFill>
                <a:latin typeface="Segoe UI"/>
              </a:rPr>
              <a:t>severe in women compared with men </a:t>
            </a:r>
            <a:r>
              <a:rPr lang="en-US" sz="1800" dirty="0" smtClean="0">
                <a:solidFill>
                  <a:srgbClr val="0080AD"/>
                </a:solidFill>
                <a:latin typeface="Segoe UI"/>
                <a:hlinkClick r:id="rId2" action="ppaction://hlinksldjump"/>
              </a:rPr>
              <a:t>[12]</a:t>
            </a:r>
            <a:r>
              <a:rPr lang="en-US" sz="1800" dirty="0" smtClean="0">
                <a:solidFill>
                  <a:srgbClr val="000000"/>
                </a:solidFill>
                <a:latin typeface="Segoe UI"/>
                <a:hlinkClick r:id="rId2" action="ppaction://hlinksldjump"/>
              </a:rPr>
              <a:t>.</a:t>
            </a: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Fasting can result in </a:t>
            </a:r>
            <a:r>
              <a:rPr lang="en-US" sz="1800" dirty="0" smtClean="0">
                <a:solidFill>
                  <a:srgbClr val="FF0000"/>
                </a:solidFill>
                <a:latin typeface="Segoe UI"/>
              </a:rPr>
              <a:t>excessive </a:t>
            </a:r>
            <a:r>
              <a:rPr lang="en-US" sz="1800" dirty="0" err="1" smtClean="0">
                <a:solidFill>
                  <a:srgbClr val="FF0000"/>
                </a:solidFill>
                <a:latin typeface="Segoe UI"/>
              </a:rPr>
              <a:t>glycogenolysis</a:t>
            </a:r>
            <a:r>
              <a:rPr lang="en-US" sz="1800" dirty="0" smtClean="0">
                <a:solidFill>
                  <a:srgbClr val="FF0000"/>
                </a:solidFill>
                <a:latin typeface="Segoe UI"/>
              </a:rPr>
              <a:t> </a:t>
            </a:r>
            <a:r>
              <a:rPr lang="en-US" sz="1800" dirty="0" smtClean="0">
                <a:solidFill>
                  <a:srgbClr val="000000"/>
                </a:solidFill>
                <a:latin typeface="Segoe UI"/>
              </a:rPr>
              <a:t>and </a:t>
            </a:r>
            <a:r>
              <a:rPr lang="en-US" sz="1800" dirty="0" err="1" smtClean="0">
                <a:solidFill>
                  <a:srgbClr val="FF0000"/>
                </a:solidFill>
                <a:latin typeface="Segoe UI"/>
              </a:rPr>
              <a:t>gluconeogenesis</a:t>
            </a:r>
            <a:r>
              <a:rPr lang="en-US" sz="1800" dirty="0" smtClean="0">
                <a:solidFill>
                  <a:srgbClr val="000000"/>
                </a:solidFill>
                <a:latin typeface="Segoe UI"/>
              </a:rPr>
              <a:t> in individuals with T1DM or T2DM, and increased </a:t>
            </a:r>
            <a:r>
              <a:rPr lang="en-US" sz="1800" dirty="0" err="1" smtClean="0">
                <a:solidFill>
                  <a:srgbClr val="FF0000"/>
                </a:solidFill>
                <a:latin typeface="Segoe UI"/>
              </a:rPr>
              <a:t>ketogenesis</a:t>
            </a:r>
            <a:r>
              <a:rPr lang="en-US" sz="1800" dirty="0" smtClean="0">
                <a:solidFill>
                  <a:srgbClr val="000000"/>
                </a:solidFill>
                <a:latin typeface="Segoe UI"/>
              </a:rPr>
              <a:t> in those with T1DM </a:t>
            </a:r>
            <a:r>
              <a:rPr lang="en-US" sz="1800" dirty="0" smtClean="0">
                <a:solidFill>
                  <a:srgbClr val="0080AD"/>
                </a:solidFill>
                <a:latin typeface="Segoe UI"/>
              </a:rPr>
              <a:t>.</a:t>
            </a:r>
          </a:p>
          <a:p>
            <a:pPr algn="just">
              <a:buFont typeface="Arial" pitchFamily="34" charset="0"/>
              <a:buChar char="•"/>
              <a:tabLst>
                <a:tab pos="123429" algn="l"/>
              </a:tabLst>
              <a:defRPr/>
            </a:pPr>
            <a:endParaRPr lang="en-US" sz="1800" dirty="0" smtClean="0">
              <a:solidFill>
                <a:srgbClr val="0080AD"/>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As a consequence, individuals with diabetes are at increased risk of </a:t>
            </a:r>
            <a:r>
              <a:rPr lang="en-US" sz="1800" dirty="0" err="1" smtClean="0">
                <a:solidFill>
                  <a:srgbClr val="000000"/>
                </a:solidFill>
                <a:latin typeface="Segoe UI"/>
              </a:rPr>
              <a:t>hypoglycaemia</a:t>
            </a:r>
            <a:r>
              <a:rPr lang="en-US" sz="1800" dirty="0" smtClean="0">
                <a:solidFill>
                  <a:srgbClr val="000000"/>
                </a:solidFill>
                <a:latin typeface="Segoe UI"/>
              </a:rPr>
              <a:t>, </a:t>
            </a:r>
            <a:r>
              <a:rPr lang="en-US" sz="1800" dirty="0" err="1" smtClean="0">
                <a:solidFill>
                  <a:srgbClr val="000000"/>
                </a:solidFill>
                <a:latin typeface="Segoe UI"/>
              </a:rPr>
              <a:t>hyperglycaemia</a:t>
            </a:r>
            <a:r>
              <a:rPr lang="en-US" sz="1800" dirty="0" smtClean="0">
                <a:solidFill>
                  <a:srgbClr val="000000"/>
                </a:solidFill>
                <a:latin typeface="Segoe UI"/>
              </a:rPr>
              <a:t> and diabetic </a:t>
            </a:r>
            <a:r>
              <a:rPr lang="en-US" sz="1800" dirty="0" err="1" smtClean="0">
                <a:solidFill>
                  <a:srgbClr val="000000"/>
                </a:solidFill>
                <a:latin typeface="Segoe UI"/>
              </a:rPr>
              <a:t>ketoacidosis</a:t>
            </a:r>
            <a:r>
              <a:rPr lang="en-US" sz="1800" dirty="0" smtClean="0">
                <a:solidFill>
                  <a:srgbClr val="000000"/>
                </a:solidFill>
                <a:latin typeface="Segoe UI"/>
              </a:rPr>
              <a:t> (DKA) . </a:t>
            </a:r>
          </a:p>
          <a:p>
            <a:pPr algn="just">
              <a:buFont typeface="Arial" pitchFamily="34" charset="0"/>
              <a:buChar char="•"/>
              <a:tabLst>
                <a:tab pos="123429" algn="l"/>
              </a:tabLst>
              <a:defRPr/>
            </a:pPr>
            <a:endParaRPr lang="en-US" sz="1800" dirty="0" smtClean="0">
              <a:solidFill>
                <a:srgbClr val="000000"/>
              </a:solidFill>
              <a:latin typeface="Segoe U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myslide4">
    <p:spTree>
      <p:nvGrpSpPr>
        <p:cNvPr id="1" name=""/>
        <p:cNvGrpSpPr/>
        <p:nvPr/>
      </p:nvGrpSpPr>
      <p:grpSpPr>
        <a:xfrm>
          <a:off x="0" y="0"/>
          <a:ext cx="0" cy="0"/>
          <a:chOff x="0" y="0"/>
          <a:chExt cx="0" cy="0"/>
        </a:xfrm>
      </p:grpSpPr>
      <p:sp>
        <p:nvSpPr>
          <p:cNvPr id="5" name="TextBox 4"/>
          <p:cNvSpPr txBox="1"/>
          <p:nvPr/>
        </p:nvSpPr>
        <p:spPr>
          <a:xfrm>
            <a:off x="381000" y="438150"/>
            <a:ext cx="8153400" cy="4431983"/>
          </a:xfrm>
          <a:prstGeom prst="rect">
            <a:avLst/>
          </a:prstGeom>
          <a:noFill/>
        </p:spPr>
        <p:txBody>
          <a:bodyPr vert="horz" wrap="square" lIns="0" tIns="0" rIns="0" bIns="0" rtlCol="0">
            <a:spAutoFit/>
          </a:bodyPr>
          <a:lstStyle/>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A continuous  glucose  monitoring  (CGM)  study  before  and  during Ramadan found a remarkable </a:t>
            </a:r>
            <a:r>
              <a:rPr lang="en-US" sz="1800" dirty="0" smtClean="0">
                <a:solidFill>
                  <a:srgbClr val="FF0000"/>
                </a:solidFill>
                <a:latin typeface="Segoe UI"/>
              </a:rPr>
              <a:t>stability of blood glucose </a:t>
            </a:r>
            <a:r>
              <a:rPr lang="en-US" sz="1800" dirty="0" smtClean="0">
                <a:solidFill>
                  <a:srgbClr val="000000"/>
                </a:solidFill>
                <a:latin typeface="Segoe UI"/>
              </a:rPr>
              <a:t>during fasting hours in healthy subjects, followed by a </a:t>
            </a:r>
            <a:r>
              <a:rPr lang="en-US" sz="1800" dirty="0" smtClean="0">
                <a:solidFill>
                  <a:srgbClr val="FF0000"/>
                </a:solidFill>
                <a:latin typeface="Segoe UI"/>
              </a:rPr>
              <a:t>minimal rise </a:t>
            </a:r>
            <a:r>
              <a:rPr lang="en-US" sz="1800" dirty="0" smtClean="0">
                <a:solidFill>
                  <a:srgbClr val="000000"/>
                </a:solidFill>
                <a:latin typeface="Segoe UI"/>
              </a:rPr>
              <a:t>in blood glucose at </a:t>
            </a:r>
            <a:r>
              <a:rPr lang="en-US" sz="1800" dirty="0" err="1" smtClean="0">
                <a:solidFill>
                  <a:srgbClr val="000000"/>
                </a:solidFill>
                <a:latin typeface="Segoe UI"/>
              </a:rPr>
              <a:t>iftar</a:t>
            </a:r>
            <a:r>
              <a:rPr lang="en-US" sz="1800" dirty="0" smtClean="0">
                <a:solidFill>
                  <a:srgbClr val="000000"/>
                </a:solidFill>
                <a:latin typeface="Segoe UI"/>
              </a:rPr>
              <a:t> (</a:t>
            </a:r>
            <a:r>
              <a:rPr lang="en-US" sz="1800" dirty="0" smtClean="0">
                <a:solidFill>
                  <a:srgbClr val="0080AD"/>
                </a:solidFill>
                <a:latin typeface="Segoe UI"/>
              </a:rPr>
              <a:t>Fig. 1</a:t>
            </a:r>
            <a:r>
              <a:rPr lang="en-US" sz="1800" dirty="0" smtClean="0">
                <a:solidFill>
                  <a:srgbClr val="000000"/>
                </a:solidFill>
                <a:latin typeface="Segoe UI"/>
              </a:rPr>
              <a:t>A) .</a:t>
            </a:r>
          </a:p>
          <a:p>
            <a:pPr algn="just">
              <a:buFont typeface="Arial" pitchFamily="34" charset="0"/>
              <a:buChar char="•"/>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However, major intra-  and  inter-individual  variability in  CGM  </a:t>
            </a:r>
            <a:r>
              <a:rPr lang="en-US" sz="1800" dirty="0" err="1" smtClean="0">
                <a:solidFill>
                  <a:srgbClr val="000000"/>
                </a:solidFill>
                <a:latin typeface="Segoe UI"/>
              </a:rPr>
              <a:t>proﬁles</a:t>
            </a:r>
            <a:r>
              <a:rPr lang="en-US" sz="1800" dirty="0" smtClean="0">
                <a:solidFill>
                  <a:srgbClr val="000000"/>
                </a:solidFill>
                <a:latin typeface="Segoe UI"/>
              </a:rPr>
              <a:t> were observed in patients with diabetes. A </a:t>
            </a:r>
            <a:r>
              <a:rPr lang="en-US" sz="1800" dirty="0" smtClean="0">
                <a:solidFill>
                  <a:srgbClr val="FF0000"/>
                </a:solidFill>
                <a:latin typeface="Segoe UI"/>
              </a:rPr>
              <a:t>rapid rise </a:t>
            </a:r>
            <a:r>
              <a:rPr lang="en-US" sz="1800" dirty="0" smtClean="0">
                <a:solidFill>
                  <a:srgbClr val="000000"/>
                </a:solidFill>
                <a:latin typeface="Segoe UI"/>
              </a:rPr>
              <a:t>in glucose level after </a:t>
            </a:r>
            <a:r>
              <a:rPr lang="en-US" sz="1800" dirty="0" err="1" smtClean="0">
                <a:solidFill>
                  <a:srgbClr val="000000"/>
                </a:solidFill>
                <a:latin typeface="Segoe UI"/>
              </a:rPr>
              <a:t>iftar</a:t>
            </a:r>
            <a:r>
              <a:rPr lang="en-US" sz="1800" dirty="0" smtClean="0">
                <a:solidFill>
                  <a:srgbClr val="000000"/>
                </a:solidFill>
                <a:latin typeface="Segoe UI"/>
              </a:rPr>
              <a:t> was seen (</a:t>
            </a:r>
            <a:r>
              <a:rPr lang="en-US" sz="1800" dirty="0" smtClean="0">
                <a:solidFill>
                  <a:srgbClr val="0080AD"/>
                </a:solidFill>
                <a:latin typeface="Segoe UI"/>
              </a:rPr>
              <a:t>Fig. 1</a:t>
            </a:r>
            <a:r>
              <a:rPr lang="en-US" sz="1800" dirty="0" smtClean="0">
                <a:solidFill>
                  <a:srgbClr val="000000"/>
                </a:solidFill>
                <a:latin typeface="Segoe UI"/>
              </a:rPr>
              <a:t>B), most probably due to the carbohydrate-rich foods typically taken at this meal .</a:t>
            </a:r>
          </a:p>
          <a:p>
            <a:pPr algn="just">
              <a:tabLst>
                <a:tab pos="123429" algn="l"/>
              </a:tabLst>
              <a:defRPr/>
            </a:pPr>
            <a:endParaRPr lang="en-US" sz="1800" dirty="0" smtClean="0">
              <a:solidFill>
                <a:srgbClr val="000000"/>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	Ramadan fasting can be associated with </a:t>
            </a:r>
            <a:r>
              <a:rPr lang="en-US" sz="1800" dirty="0" err="1" smtClean="0">
                <a:solidFill>
                  <a:srgbClr val="000000"/>
                </a:solidFill>
                <a:latin typeface="Segoe UI"/>
              </a:rPr>
              <a:t>favourable</a:t>
            </a:r>
            <a:r>
              <a:rPr lang="en-US" sz="1800" dirty="0" smtClean="0">
                <a:solidFill>
                  <a:srgbClr val="000000"/>
                </a:solidFill>
                <a:latin typeface="Segoe UI"/>
              </a:rPr>
              <a:t> physiological    changes   among   healthy    individuals,   such   as </a:t>
            </a:r>
            <a:r>
              <a:rPr lang="en-US" sz="1800" dirty="0" smtClean="0">
                <a:solidFill>
                  <a:srgbClr val="FF0000"/>
                </a:solidFill>
                <a:latin typeface="Segoe UI"/>
              </a:rPr>
              <a:t>decreased body weight </a:t>
            </a:r>
            <a:r>
              <a:rPr lang="en-US" sz="1800" dirty="0" smtClean="0">
                <a:solidFill>
                  <a:srgbClr val="000000"/>
                </a:solidFill>
                <a:latin typeface="Segoe UI"/>
              </a:rPr>
              <a:t>and </a:t>
            </a:r>
            <a:r>
              <a:rPr lang="en-US" sz="1800" dirty="0" err="1" smtClean="0">
                <a:solidFill>
                  <a:srgbClr val="FF0000"/>
                </a:solidFill>
                <a:latin typeface="Segoe UI"/>
              </a:rPr>
              <a:t>beneﬁcial</a:t>
            </a:r>
            <a:r>
              <a:rPr lang="en-US" sz="1800" dirty="0" smtClean="0">
                <a:solidFill>
                  <a:srgbClr val="000000"/>
                </a:solidFill>
                <a:latin typeface="Segoe UI"/>
              </a:rPr>
              <a:t> </a:t>
            </a:r>
            <a:r>
              <a:rPr lang="en-US" sz="1800" dirty="0" smtClean="0">
                <a:solidFill>
                  <a:srgbClr val="FF0000"/>
                </a:solidFill>
                <a:latin typeface="Segoe UI"/>
              </a:rPr>
              <a:t>changes in lipid </a:t>
            </a:r>
            <a:r>
              <a:rPr lang="en-US" sz="1800" dirty="0" err="1" smtClean="0">
                <a:solidFill>
                  <a:srgbClr val="FF0000"/>
                </a:solidFill>
                <a:latin typeface="Segoe UI"/>
              </a:rPr>
              <a:t>proﬁle</a:t>
            </a:r>
            <a:r>
              <a:rPr lang="en-US" sz="1800" dirty="0" smtClean="0">
                <a:solidFill>
                  <a:srgbClr val="FF0000"/>
                </a:solidFill>
                <a:latin typeface="Segoe UI"/>
              </a:rPr>
              <a:t> </a:t>
            </a:r>
            <a:endParaRPr lang="en-US" sz="1800" dirty="0" smtClean="0">
              <a:solidFill>
                <a:srgbClr val="0080AD"/>
              </a:solidFill>
              <a:latin typeface="Segoe UI"/>
            </a:endParaRPr>
          </a:p>
          <a:p>
            <a:pPr algn="just">
              <a:buFont typeface="Arial" pitchFamily="34" charset="0"/>
              <a:buChar char="•"/>
              <a:tabLst>
                <a:tab pos="123429" algn="l"/>
              </a:tabLst>
              <a:defRPr/>
            </a:pPr>
            <a:r>
              <a:rPr lang="en-US" sz="1800" dirty="0" smtClean="0">
                <a:solidFill>
                  <a:srgbClr val="000000"/>
                </a:solidFill>
                <a:latin typeface="Segoe UI"/>
              </a:rPr>
              <a:t>The picture is not so clear for individuals with diabetes and the risks posed by the </a:t>
            </a:r>
            <a:r>
              <a:rPr lang="en-US" sz="1800" dirty="0" err="1" smtClean="0">
                <a:solidFill>
                  <a:srgbClr val="000000"/>
                </a:solidFill>
                <a:latin typeface="Segoe UI"/>
              </a:rPr>
              <a:t>pathophysiology</a:t>
            </a:r>
            <a:r>
              <a:rPr lang="en-US" sz="1800" dirty="0" smtClean="0">
                <a:solidFill>
                  <a:srgbClr val="000000"/>
                </a:solidFill>
                <a:latin typeface="Segoe UI"/>
              </a:rPr>
              <a:t> that disrupts normal glucose homeostatic mechanisms need further studies.</a:t>
            </a:r>
            <a:endParaRPr lang="en-US" sz="1800" dirty="0">
              <a:solidFill>
                <a:srgbClr val="000000"/>
              </a:solidFill>
              <a:latin typeface="Segoe U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4497</Words>
  <Application>Microsoft Office PowerPoint</Application>
  <PresentationFormat>On-screen Show (16:9)</PresentationFormat>
  <Paragraphs>314</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tofighi</cp:lastModifiedBy>
  <cp:revision>1</cp:revision>
  <dcterms:modified xsi:type="dcterms:W3CDTF">2017-06-07T06:57:23Z</dcterms:modified>
</cp:coreProperties>
</file>