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sldIdLst>
    <p:sldId id="295" r:id="rId2"/>
    <p:sldId id="296" r:id="rId3"/>
    <p:sldId id="305" r:id="rId4"/>
    <p:sldId id="304" r:id="rId5"/>
    <p:sldId id="306" r:id="rId6"/>
    <p:sldId id="328" r:id="rId7"/>
    <p:sldId id="260" r:id="rId8"/>
    <p:sldId id="307" r:id="rId9"/>
    <p:sldId id="297" r:id="rId10"/>
    <p:sldId id="298" r:id="rId11"/>
    <p:sldId id="308" r:id="rId12"/>
    <p:sldId id="261" r:id="rId13"/>
    <p:sldId id="262" r:id="rId14"/>
    <p:sldId id="299" r:id="rId15"/>
    <p:sldId id="271" r:id="rId16"/>
    <p:sldId id="267" r:id="rId17"/>
    <p:sldId id="268" r:id="rId18"/>
    <p:sldId id="263" r:id="rId19"/>
    <p:sldId id="317" r:id="rId20"/>
    <p:sldId id="289" r:id="rId21"/>
    <p:sldId id="290" r:id="rId22"/>
    <p:sldId id="264" r:id="rId23"/>
    <p:sldId id="265" r:id="rId24"/>
    <p:sldId id="266" r:id="rId25"/>
    <p:sldId id="275" r:id="rId26"/>
    <p:sldId id="273" r:id="rId27"/>
    <p:sldId id="274" r:id="rId28"/>
    <p:sldId id="272" r:id="rId29"/>
    <p:sldId id="276" r:id="rId30"/>
    <p:sldId id="301" r:id="rId31"/>
    <p:sldId id="278" r:id="rId32"/>
    <p:sldId id="279" r:id="rId33"/>
    <p:sldId id="280" r:id="rId34"/>
    <p:sldId id="329" r:id="rId35"/>
    <p:sldId id="330" r:id="rId36"/>
    <p:sldId id="331" r:id="rId37"/>
    <p:sldId id="332" r:id="rId38"/>
    <p:sldId id="281" r:id="rId39"/>
    <p:sldId id="334" r:id="rId40"/>
    <p:sldId id="303" r:id="rId41"/>
    <p:sldId id="319" r:id="rId42"/>
    <p:sldId id="283" r:id="rId43"/>
    <p:sldId id="302" r:id="rId44"/>
    <p:sldId id="320" r:id="rId45"/>
    <p:sldId id="321" r:id="rId46"/>
    <p:sldId id="322" r:id="rId47"/>
    <p:sldId id="323" r:id="rId48"/>
    <p:sldId id="284" r:id="rId49"/>
    <p:sldId id="285" r:id="rId50"/>
    <p:sldId id="286" r:id="rId51"/>
    <p:sldId id="310" r:id="rId52"/>
    <p:sldId id="312" r:id="rId53"/>
    <p:sldId id="313" r:id="rId54"/>
    <p:sldId id="335" r:id="rId55"/>
    <p:sldId id="294" r:id="rId56"/>
    <p:sldId id="315" r:id="rId57"/>
    <p:sldId id="314" r:id="rId58"/>
    <p:sldId id="316" r:id="rId59"/>
    <p:sldId id="30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0537E-C618-44E1-AB8E-24C17D0EE8C3}"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D922D-E967-4AE7-8FD8-82FBAF527DFB}" type="slidenum">
              <a:rPr lang="en-US" smtClean="0"/>
              <a:t>‹#›</a:t>
            </a:fld>
            <a:endParaRPr lang="en-US"/>
          </a:p>
        </p:txBody>
      </p:sp>
    </p:spTree>
    <p:extLst>
      <p:ext uri="{BB962C8B-B14F-4D97-AF65-F5344CB8AC3E}">
        <p14:creationId xmlns:p14="http://schemas.microsoft.com/office/powerpoint/2010/main" val="391277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xfrm>
            <a:off x="360363" y="2994025"/>
            <a:ext cx="5970587" cy="4735513"/>
          </a:xfrm>
          <a:noFill/>
        </p:spPr>
        <p:txBody>
          <a:bodyPr wrap="square" numCol="1" anchor="t" anchorCtr="0" compatLnSpc="1">
            <a:prstTxWarp prst="textNoShape">
              <a:avLst/>
            </a:prstTxWarp>
          </a:bodyPr>
          <a:lstStyle/>
          <a:p>
            <a:pPr marL="109538" indent="-109538"/>
            <a:r>
              <a:rPr lang="en-US" sz="1100" b="1" u="sng" smtClean="0">
                <a:latin typeface="Arial" pitchFamily="34" charset="0"/>
              </a:rPr>
              <a:t>DISCUSSION</a:t>
            </a:r>
          </a:p>
          <a:p>
            <a:pPr marL="342900" lvl="1" indent="-119063">
              <a:buFontTx/>
              <a:buChar char="•"/>
            </a:pPr>
            <a:r>
              <a:rPr lang="en-US" sz="1000" smtClean="0">
                <a:latin typeface="Arial" pitchFamily="34" charset="0"/>
              </a:rPr>
              <a:t>The incretin effect is essentially the difference in </a:t>
            </a:r>
            <a:r>
              <a:rPr lang="en-US" sz="1000" smtClean="0">
                <a:latin typeface="Arial" pitchFamily="34" charset="0"/>
                <a:sym typeface="Symbol" pitchFamily="18" charset="2"/>
              </a:rPr>
              <a:t></a:t>
            </a:r>
            <a:r>
              <a:rPr lang="en-US" sz="1000" smtClean="0">
                <a:latin typeface="Arial" pitchFamily="34" charset="0"/>
              </a:rPr>
              <a:t>-cell response between administration of oral glucose and intravenous (IV) glucose </a:t>
            </a:r>
          </a:p>
          <a:p>
            <a:pPr marL="571500" lvl="2" indent="-114300">
              <a:buFontTx/>
              <a:buChar char="•"/>
            </a:pPr>
            <a:r>
              <a:rPr lang="en-US" sz="1000" smtClean="0">
                <a:latin typeface="Arial" pitchFamily="34" charset="0"/>
              </a:rPr>
              <a:t>There is a sharp difference between the insulin response to oral glucose (as measured by C-peptide, a surrogate marker for insulin) compared with the insulin response to IV glucose. That difference, or effect, is the incretin effect, which is shown on the right graph by the shaded area.</a:t>
            </a:r>
          </a:p>
          <a:p>
            <a:pPr marL="342900" lvl="1" indent="-119063">
              <a:buFontTx/>
              <a:buChar char="•"/>
            </a:pPr>
            <a:r>
              <a:rPr lang="en-US" sz="1000" smtClean="0">
                <a:latin typeface="Arial" pitchFamily="34" charset="0"/>
              </a:rPr>
              <a:t>There is little difference between the venous plasma glucose profiles over time in response to oral glucose compared with the response to IV glucose</a:t>
            </a:r>
          </a:p>
          <a:p>
            <a:pPr marL="342900" lvl="1" indent="-119063"/>
            <a:endParaRPr lang="en-US" sz="1000" smtClean="0">
              <a:latin typeface="Arial" pitchFamily="34" charset="0"/>
            </a:endParaRPr>
          </a:p>
          <a:p>
            <a:pPr marL="109538" indent="-109538"/>
            <a:r>
              <a:rPr lang="en-US" sz="1100" b="1" u="sng" smtClean="0">
                <a:latin typeface="Arial" pitchFamily="34" charset="0"/>
              </a:rPr>
              <a:t>BACKGROUND</a:t>
            </a:r>
          </a:p>
          <a:p>
            <a:pPr marL="342900" lvl="1" indent="-119063">
              <a:buFontTx/>
              <a:buChar char="•"/>
            </a:pPr>
            <a:r>
              <a:rPr lang="en-US" sz="1000" smtClean="0">
                <a:latin typeface="Arial" pitchFamily="34" charset="0"/>
              </a:rPr>
              <a:t>This was a crossover study involving healthy subjects </a:t>
            </a:r>
          </a:p>
          <a:p>
            <a:pPr marL="342900" lvl="1" indent="-119063">
              <a:buFontTx/>
              <a:buChar char="•"/>
            </a:pPr>
            <a:r>
              <a:rPr lang="en-US" sz="1000" smtClean="0">
                <a:latin typeface="Arial" pitchFamily="34" charset="0"/>
              </a:rPr>
              <a:t>Six young healthy subjects were given a 25, 50, or 100 g oral glucose load or isoglycaemic intravenous glucose infusions. The 50 g data is shown above.</a:t>
            </a:r>
          </a:p>
          <a:p>
            <a:pPr marL="342900" lvl="1" indent="-119063">
              <a:buFontTx/>
              <a:buChar char="•"/>
            </a:pPr>
            <a:r>
              <a:rPr lang="en-US" sz="1000" smtClean="0">
                <a:latin typeface="Arial" pitchFamily="34" charset="0"/>
              </a:rPr>
              <a:t>C-peptide may be a better measure of insulin secretion than plasma insulin, because C-peptide levels are not affected by hepatic insulin extraction</a:t>
            </a:r>
            <a:r>
              <a:rPr lang="en-US" sz="1000" smtClean="0">
                <a:solidFill>
                  <a:srgbClr val="FF0000"/>
                </a:solidFill>
                <a:latin typeface="Arial" pitchFamily="34" charset="0"/>
              </a:rPr>
              <a:t> </a:t>
            </a:r>
          </a:p>
          <a:p>
            <a:pPr marL="342900" lvl="1" indent="-119063">
              <a:buFontTx/>
              <a:buChar char="•"/>
            </a:pPr>
            <a:r>
              <a:rPr lang="en-US" sz="1000" smtClean="0">
                <a:latin typeface="Arial" pitchFamily="34" charset="0"/>
              </a:rPr>
              <a:t>This difference in C-peptide levels in response to oral vs intravenous glucose suggests that other factors (incretins), and not merely the direct actions of plasma glucose, affect the insulin secretory response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Rot="1" noChangeAspect="1" noChangeArrowheads="1" noTextEdit="1"/>
          </p:cNvSpPr>
          <p:nvPr>
            <p:ph type="sldImg"/>
          </p:nvPr>
        </p:nvSpPr>
        <p:spPr>
          <a:ln/>
        </p:spPr>
      </p:sp>
      <p:sp>
        <p:nvSpPr>
          <p:cNvPr id="9830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Arial" pitchFamily="34" charset="0"/>
              </a:rPr>
              <a:t>Native GLP-1 is rapidly degraded by DPP-IV</a:t>
            </a:r>
          </a:p>
          <a:p>
            <a:r>
              <a:rPr lang="en-GB" smtClean="0">
                <a:latin typeface="Arial" pitchFamily="34" charset="0"/>
              </a:rPr>
              <a:t>GLP-1 is stored in intestinal L-cells. As active GLP-1 is secreted from these cells, it is rapidly degraded by the enzyme dipeptidyl peptidase IV (DPP IV) resulting in the inactive, N-terminally truncated form, GLP-1-(9-36)amide. More than 50% of plasma GLP-1 appears to be in this inactive form. </a:t>
            </a:r>
          </a:p>
          <a:p>
            <a:endParaRPr lang="en-GB" smtClean="0">
              <a:latin typeface="Arial" pitchFamily="34" charset="0"/>
            </a:endParaRPr>
          </a:p>
          <a:p>
            <a:r>
              <a:rPr lang="en-GB" smtClean="0">
                <a:latin typeface="Arial" pitchFamily="34" charset="0"/>
              </a:rPr>
              <a:t>In this slide, immunohistochemical staining shows the very close proximity of active GLP-1 in the L-cells and DPP-IV in the capillaries within the human ileum.</a:t>
            </a:r>
          </a:p>
          <a:p>
            <a:endParaRPr lang="en-GB" smtClean="0">
              <a:latin typeface="Arial" pitchFamily="34" charset="0"/>
            </a:endParaRPr>
          </a:p>
          <a:p>
            <a:pPr>
              <a:spcBef>
                <a:spcPct val="0"/>
              </a:spcBef>
            </a:pPr>
            <a:r>
              <a:rPr lang="en-US" sz="1000" u="sng">
                <a:latin typeface="Arial" pitchFamily="34" charset="0"/>
              </a:rPr>
              <a:t>References</a:t>
            </a:r>
          </a:p>
          <a:p>
            <a:pPr>
              <a:spcBef>
                <a:spcPct val="0"/>
              </a:spcBef>
            </a:pPr>
            <a:r>
              <a:rPr lang="en-US" sz="1000">
                <a:latin typeface="Arial" pitchFamily="34" charset="0"/>
              </a:rPr>
              <a:t>Hansen et al. Endocrinology 1999;140:5356</a:t>
            </a:r>
            <a:r>
              <a:rPr lang="en-GB" sz="1000">
                <a:latin typeface="Arial" pitchFamily="34" charset="0"/>
              </a:rPr>
              <a:t>–53</a:t>
            </a:r>
            <a:r>
              <a:rPr lang="en-US" sz="1000">
                <a:latin typeface="Arial" pitchFamily="34" charset="0"/>
              </a:rPr>
              <a:t>63</a:t>
            </a:r>
          </a:p>
          <a:p>
            <a:endParaRPr lang="en-US" sz="10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914711" y="4169140"/>
            <a:ext cx="5028579" cy="42315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b="1" dirty="0"/>
              <a:t>Role of Incretins in Glucose Homeostasis</a:t>
            </a:r>
          </a:p>
          <a:p>
            <a:r>
              <a:rPr lang="en-US" sz="800" dirty="0"/>
              <a:t>This slide summarizes the effect of incretins in glucose regulation. Although glucagon-like peptide</a:t>
            </a:r>
            <a:r>
              <a:rPr lang="en-US" sz="800" dirty="0">
                <a:cs typeface="Times New Roman" pitchFamily="18" charset="0"/>
              </a:rPr>
              <a:t>–</a:t>
            </a:r>
            <a:r>
              <a:rPr lang="en-US" sz="800" dirty="0"/>
              <a:t>1 (GLP-1) is a native hormone released by intestinal L cells in response to ingested food, its limitations in managing the progressively challenging glucose homeostasis of type 2 diabetes are related to its rapid and extensive inactivation. Deacon and colleagues found that GLP-1 was quickly cleaved at its N-terminus by dipeptidyl peptidase–4 (DPP-4), an enzyme that circulates freely in plasma and exists at the surface of endothelial cells. Under normal conditions, GLP-1 has a half-life of only 1 to 2 minutes. Therefore, to correct this system, one needs to either administer GLP-1 in a continuous manner or inhibit the DPP-4 enzyme.</a:t>
            </a:r>
          </a:p>
          <a:p>
            <a:endParaRPr lang="en-US" sz="800" dirty="0"/>
          </a:p>
          <a:p>
            <a:r>
              <a:rPr lang="en-US" sz="800" i="1" dirty="0"/>
              <a:t>Reference:</a:t>
            </a:r>
          </a:p>
          <a:p>
            <a:r>
              <a:rPr lang="en-US" sz="800" dirty="0" err="1"/>
              <a:t>Kieffer</a:t>
            </a:r>
            <a:r>
              <a:rPr lang="en-US" sz="800" dirty="0"/>
              <a:t> TJ, McIntosh CH, Pederson RA. Degradation of glucose-dependent </a:t>
            </a:r>
            <a:r>
              <a:rPr lang="en-US" sz="800" dirty="0" err="1"/>
              <a:t>insulinotropic</a:t>
            </a:r>
            <a:r>
              <a:rPr lang="en-US" sz="800" dirty="0"/>
              <a:t> polypeptide and truncated glucagon-like peptide 1 in vitro and in vivo by dipeptidyl peptidase IV. Endocrinology. 1995;136:3585-3596.</a:t>
            </a:r>
          </a:p>
          <a:p>
            <a:r>
              <a:rPr lang="en-US" sz="800" dirty="0"/>
              <a:t>http://www.ncbi.nlm.nih.gov/entrez/query.fcgi?db=pubmed&amp;cmd=Retrieve&amp;dopt=AbstractPlus&amp;list_uids=7628397</a:t>
            </a:r>
          </a:p>
          <a:p>
            <a:endParaRPr lang="en-US" sz="800" dirty="0"/>
          </a:p>
          <a:p>
            <a:r>
              <a:rPr lang="en-US" sz="800" dirty="0" err="1"/>
              <a:t>Ahrén</a:t>
            </a:r>
            <a:r>
              <a:rPr lang="en-US" sz="800" dirty="0"/>
              <a:t> B. Gut peptides and type 2 diabetes mellitus treatment. </a:t>
            </a:r>
            <a:r>
              <a:rPr lang="en-US" sz="800" dirty="0" err="1"/>
              <a:t>Curr</a:t>
            </a:r>
            <a:r>
              <a:rPr lang="en-US" sz="800" dirty="0"/>
              <a:t> </a:t>
            </a:r>
            <a:r>
              <a:rPr lang="en-US" sz="800" dirty="0" err="1"/>
              <a:t>Diab</a:t>
            </a:r>
            <a:r>
              <a:rPr lang="en-US" sz="800" dirty="0"/>
              <a:t> Rep. 2003;3:365-372. </a:t>
            </a:r>
          </a:p>
          <a:p>
            <a:r>
              <a:rPr lang="en-US" sz="800" dirty="0"/>
              <a:t>http://www.ncbi.nlm.nih.gov/entrez/query.fcgi?db=pubmed&amp;cmd=Retrieve&amp;dopt=AbstractPlus&amp;list_uids=12975025 </a:t>
            </a:r>
          </a:p>
          <a:p>
            <a:endParaRPr lang="en-US" sz="800" dirty="0"/>
          </a:p>
          <a:p>
            <a:r>
              <a:rPr lang="en-US" sz="800" dirty="0"/>
              <a:t>Drucker DJ. Enhancing incretin action for the treatment of type 2 diabetes. Diabetes Care. 2003;26:2929-2940. </a:t>
            </a:r>
          </a:p>
          <a:p>
            <a:r>
              <a:rPr lang="en-US" sz="800" dirty="0"/>
              <a:t>http://www.ncbi.nlm.nih.gov/entrez/query.fcgi?db=pubmed&amp;cmd=Retrieve&amp;dopt=AbstractPlus&amp;list_uids=14514604 </a:t>
            </a:r>
          </a:p>
          <a:p>
            <a:endParaRPr lang="en-US" sz="800" dirty="0"/>
          </a:p>
          <a:p>
            <a:r>
              <a:rPr lang="en-US" sz="800" dirty="0"/>
              <a:t>Holst JJ. Therapy of type 2 diabetes mellitus based on the actions of glucagon-like peptide-1. </a:t>
            </a:r>
          </a:p>
          <a:p>
            <a:r>
              <a:rPr lang="en-US" sz="800" dirty="0"/>
              <a:t>Diabetes </a:t>
            </a:r>
            <a:r>
              <a:rPr lang="en-US" sz="800" dirty="0" err="1"/>
              <a:t>Metab</a:t>
            </a:r>
            <a:r>
              <a:rPr lang="en-US" sz="800" dirty="0"/>
              <a:t> Res Rev. 2002;18:430-441.</a:t>
            </a:r>
          </a:p>
          <a:p>
            <a:r>
              <a:rPr lang="en-US" sz="800" dirty="0"/>
              <a:t>http://www.ncbi.nlm.nih.gov/entrez/query.fcgi?db=pubmed&amp;cmd=Retrieve&amp;dopt=AbstractPlus&amp;list_uids=12469357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D9734-9FF4-414C-9A48-D86474B04C6B}" type="slidenum">
              <a:rPr lang="en-US" smtClean="0"/>
              <a:t>18</a:t>
            </a:fld>
            <a:endParaRPr lang="en-US"/>
          </a:p>
        </p:txBody>
      </p:sp>
    </p:spTree>
    <p:extLst>
      <p:ext uri="{BB962C8B-B14F-4D97-AF65-F5344CB8AC3E}">
        <p14:creationId xmlns:p14="http://schemas.microsoft.com/office/powerpoint/2010/main" val="145112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D922D-E967-4AE7-8FD8-82FBAF527DFB}" type="slidenum">
              <a:rPr lang="en-US" smtClean="0"/>
              <a:t>28</a:t>
            </a:fld>
            <a:endParaRPr lang="en-US"/>
          </a:p>
        </p:txBody>
      </p:sp>
    </p:spTree>
    <p:extLst>
      <p:ext uri="{BB962C8B-B14F-4D97-AF65-F5344CB8AC3E}">
        <p14:creationId xmlns:p14="http://schemas.microsoft.com/office/powerpoint/2010/main" val="181970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D922D-E967-4AE7-8FD8-82FBAF527DFB}" type="slidenum">
              <a:rPr lang="en-US" smtClean="0"/>
              <a:t>31</a:t>
            </a:fld>
            <a:endParaRPr lang="en-US"/>
          </a:p>
        </p:txBody>
      </p:sp>
    </p:spTree>
    <p:extLst>
      <p:ext uri="{BB962C8B-B14F-4D97-AF65-F5344CB8AC3E}">
        <p14:creationId xmlns:p14="http://schemas.microsoft.com/office/powerpoint/2010/main" val="413677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40534-BEC1-4456-87E2-0DA35E633C3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38778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0534-BEC1-4456-87E2-0DA35E633C3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98171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0534-BEC1-4456-87E2-0DA35E633C3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38671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0534-BEC1-4456-87E2-0DA35E633C3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37356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40534-BEC1-4456-87E2-0DA35E633C3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314335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40534-BEC1-4456-87E2-0DA35E633C3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286611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40534-BEC1-4456-87E2-0DA35E633C36}"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115326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40534-BEC1-4456-87E2-0DA35E633C36}"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42015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40534-BEC1-4456-87E2-0DA35E633C36}"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322626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0534-BEC1-4456-87E2-0DA35E633C3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1600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0534-BEC1-4456-87E2-0DA35E633C3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78B3B-2632-46B0-940A-7ADF08BFC983}" type="slidenum">
              <a:rPr lang="en-US" smtClean="0"/>
              <a:t>‹#›</a:t>
            </a:fld>
            <a:endParaRPr lang="en-US"/>
          </a:p>
        </p:txBody>
      </p:sp>
    </p:spTree>
    <p:extLst>
      <p:ext uri="{BB962C8B-B14F-4D97-AF65-F5344CB8AC3E}">
        <p14:creationId xmlns:p14="http://schemas.microsoft.com/office/powerpoint/2010/main" val="406000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40534-BEC1-4456-87E2-0DA35E633C36}"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78B3B-2632-46B0-940A-7ADF08BFC983}" type="slidenum">
              <a:rPr lang="en-US" smtClean="0"/>
              <a:t>‹#›</a:t>
            </a:fld>
            <a:endParaRPr lang="en-US"/>
          </a:p>
        </p:txBody>
      </p:sp>
    </p:spTree>
    <p:extLst>
      <p:ext uri="{BB962C8B-B14F-4D97-AF65-F5344CB8AC3E}">
        <p14:creationId xmlns:p14="http://schemas.microsoft.com/office/powerpoint/2010/main" val="22174321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ptodate.com/contents/sitagliptin-drug-information?source=see_lin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ptodate.com/contents/dipeptidyl-peptidase-4-dpp-4-inhibitors-for-the-treatment-of-type-2-diabetes-mellitus/abstract/7" TargetMode="External"/><Relationship Id="rId2" Type="http://schemas.openxmlformats.org/officeDocument/2006/relationships/hyperlink" Target="http://www.uptodate.com/contents/sitagliptin-drug-information?source=see_lin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uptodate.com/contents/sitagliptin-drug-information?source=see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dx.doi.org/10.1155/2015/60603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dirty="0">
                <a:solidFill>
                  <a:srgbClr val="FF0000"/>
                </a:solidFill>
              </a:rPr>
              <a:t>	</a:t>
            </a:r>
            <a:endParaRPr lang="en-US" b="1" dirty="0">
              <a:solidFill>
                <a:srgbClr val="FF0000"/>
              </a:solidFill>
            </a:endParaRP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1309728" y="2967335"/>
            <a:ext cx="65245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rPr>
              <a:t>IN THE NAME OF GOD</a:t>
            </a:r>
            <a:endParaRPr lang="en-US" sz="5400" b="1" cap="none" spc="0" dirty="0">
              <a:ln w="11430"/>
              <a:solidFill>
                <a:srgbClr val="FF0000"/>
              </a:solidFill>
              <a:effectLst>
                <a:outerShdw blurRad="50800" dist="39000" dir="5460000" algn="tl">
                  <a:srgbClr val="000000">
                    <a:alpha val="38000"/>
                  </a:srgbClr>
                </a:outerShdw>
              </a:effectLst>
            </a:endParaRPr>
          </a:p>
        </p:txBody>
      </p:sp>
      <p:sp>
        <p:nvSpPr>
          <p:cNvPr id="5" name="Rectangle 4"/>
          <p:cNvSpPr/>
          <p:nvPr/>
        </p:nvSpPr>
        <p:spPr>
          <a:xfrm>
            <a:off x="1309728" y="2967335"/>
            <a:ext cx="652454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 THE NAME OF GOD</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7096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650"/>
            <a:ext cx="8229600" cy="1143000"/>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Gastrointestinal peptide familie</a:t>
            </a:r>
            <a:r>
              <a:rPr lang="en-US" sz="3600" dirty="0" smtClean="0">
                <a:solidFill>
                  <a:srgbClr val="FF0000"/>
                </a:solidFill>
                <a:latin typeface="Times New Roman" panose="02020603050405020304" pitchFamily="18" charset="0"/>
                <a:cs typeface="Times New Roman" panose="02020603050405020304" pitchFamily="18" charset="0"/>
              </a:rPr>
              <a:t>s</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36141"/>
              </p:ext>
            </p:extLst>
          </p:nvPr>
        </p:nvGraphicFramePr>
        <p:xfrm>
          <a:off x="72008" y="980728"/>
          <a:ext cx="8964488" cy="5808357"/>
        </p:xfrm>
        <a:graphic>
          <a:graphicData uri="http://schemas.openxmlformats.org/drawingml/2006/table">
            <a:tbl>
              <a:tblPr/>
              <a:tblGrid>
                <a:gridCol w="3926594"/>
                <a:gridCol w="5037894"/>
              </a:tblGrid>
              <a:tr h="437471">
                <a:tc>
                  <a:txBody>
                    <a:bodyPr/>
                    <a:lstStyle/>
                    <a:p>
                      <a:r>
                        <a:rPr lang="en-US" sz="2000" b="1" dirty="0">
                          <a:latin typeface="Times New Roman" panose="02020603050405020304" pitchFamily="18" charset="0"/>
                          <a:cs typeface="Times New Roman" panose="02020603050405020304" pitchFamily="18" charset="0"/>
                        </a:rPr>
                        <a:t>Family</a:t>
                      </a:r>
                    </a:p>
                  </a:txBody>
                  <a:tcPr anchor="ctr">
                    <a:lnL>
                      <a:noFill/>
                    </a:lnL>
                    <a:lnR>
                      <a:noFill/>
                    </a:lnR>
                    <a:lnT>
                      <a:noFill/>
                    </a:lnT>
                    <a:lnB>
                      <a:noFill/>
                    </a:lnB>
                  </a:tcPr>
                </a:tc>
                <a:tc>
                  <a:txBody>
                    <a:bodyPr/>
                    <a:lstStyle/>
                    <a:p>
                      <a:r>
                        <a:rPr lang="en-US" sz="2000" b="1" dirty="0">
                          <a:latin typeface="Times New Roman" panose="02020603050405020304" pitchFamily="18" charset="0"/>
                          <a:cs typeface="Times New Roman" panose="02020603050405020304" pitchFamily="18" charset="0"/>
                        </a:rPr>
                        <a:t>Members</a:t>
                      </a:r>
                    </a:p>
                  </a:txBody>
                  <a:tcPr anchor="ctr">
                    <a:lnL>
                      <a:noFill/>
                    </a:lnL>
                    <a:lnR>
                      <a:noFill/>
                    </a:lnR>
                    <a:lnT>
                      <a:noFill/>
                    </a:lnT>
                    <a:lnB>
                      <a:noFill/>
                    </a:lnB>
                  </a:tcPr>
                </a:tc>
              </a:tr>
              <a:tr h="457097">
                <a:tc rowSpan="7">
                  <a:txBody>
                    <a:bodyPr/>
                    <a:lstStyle/>
                    <a:p>
                      <a:r>
                        <a:rPr lang="en-US" dirty="0">
                          <a:solidFill>
                            <a:srgbClr val="002060"/>
                          </a:solidFill>
                          <a:latin typeface="Times New Roman" panose="02020603050405020304" pitchFamily="18" charset="0"/>
                          <a:cs typeface="Times New Roman" panose="02020603050405020304" pitchFamily="18" charset="0"/>
                        </a:rPr>
                        <a:t>Secretin-glucagon family</a:t>
                      </a:r>
                    </a:p>
                  </a:txBody>
                  <a:tcPr anchor="ctr">
                    <a:lnL>
                      <a:noFill/>
                    </a:lnL>
                    <a:lnR>
                      <a:noFill/>
                    </a:lnR>
                    <a:lnT>
                      <a:noFill/>
                    </a:lnT>
                    <a:lnB>
                      <a:noFill/>
                    </a:lnB>
                  </a:tcPr>
                </a:tc>
                <a:tc>
                  <a:txBody>
                    <a:bodyPr/>
                    <a:lstStyle/>
                    <a:p>
                      <a:r>
                        <a:rPr lang="en-US">
                          <a:solidFill>
                            <a:srgbClr val="002060"/>
                          </a:solidFill>
                          <a:latin typeface="Times New Roman" panose="02020603050405020304" pitchFamily="18" charset="0"/>
                          <a:cs typeface="Times New Roman" panose="02020603050405020304" pitchFamily="18" charset="0"/>
                        </a:rPr>
                        <a:t>Secretin</a:t>
                      </a:r>
                    </a:p>
                  </a:txBody>
                  <a:tcPr anchor="ctr">
                    <a:lnL>
                      <a:noFill/>
                    </a:lnL>
                    <a:lnR>
                      <a:noFill/>
                    </a:lnR>
                    <a:lnT>
                      <a:noFill/>
                    </a:lnT>
                    <a:lnB>
                      <a:noFill/>
                    </a:lnB>
                  </a:tcPr>
                </a:tc>
              </a:tr>
              <a:tr h="457097">
                <a:tc vMerge="1">
                  <a:txBody>
                    <a:bodyPr/>
                    <a:lstStyle/>
                    <a:p>
                      <a:endParaRPr lang="en-US"/>
                    </a:p>
                  </a:txBody>
                  <a:tcPr/>
                </a:tc>
                <a:tc>
                  <a:txBody>
                    <a:bodyPr/>
                    <a:lstStyle/>
                    <a:p>
                      <a:r>
                        <a:rPr lang="en-US" dirty="0">
                          <a:solidFill>
                            <a:srgbClr val="002060"/>
                          </a:solidFill>
                          <a:latin typeface="Times New Roman" panose="02020603050405020304" pitchFamily="18" charset="0"/>
                          <a:cs typeface="Times New Roman" panose="02020603050405020304" pitchFamily="18" charset="0"/>
                        </a:rPr>
                        <a:t>Glucagon</a:t>
                      </a:r>
                    </a:p>
                  </a:txBody>
                  <a:tcPr anchor="ctr">
                    <a:lnL>
                      <a:noFill/>
                    </a:lnL>
                    <a:lnR>
                      <a:noFill/>
                    </a:lnR>
                    <a:lnT>
                      <a:noFill/>
                    </a:lnT>
                    <a:lnB>
                      <a:noFill/>
                    </a:lnB>
                  </a:tcPr>
                </a:tc>
              </a:tr>
              <a:tr h="457097">
                <a:tc vMerge="1">
                  <a:txBody>
                    <a:bodyPr/>
                    <a:lstStyle/>
                    <a:p>
                      <a:endParaRPr lang="en-US"/>
                    </a:p>
                  </a:txBody>
                  <a:tcPr/>
                </a:tc>
                <a:tc>
                  <a:txBody>
                    <a:bodyPr/>
                    <a:lstStyle/>
                    <a:p>
                      <a:r>
                        <a:rPr lang="en-US" dirty="0">
                          <a:solidFill>
                            <a:srgbClr val="002060"/>
                          </a:solidFill>
                          <a:latin typeface="Times New Roman" panose="02020603050405020304" pitchFamily="18" charset="0"/>
                          <a:cs typeface="Times New Roman" panose="02020603050405020304" pitchFamily="18" charset="0"/>
                        </a:rPr>
                        <a:t>Vasoactive intestinal polypeptide</a:t>
                      </a:r>
                    </a:p>
                  </a:txBody>
                  <a:tcPr anchor="ctr">
                    <a:lnL>
                      <a:noFill/>
                    </a:lnL>
                    <a:lnR>
                      <a:noFill/>
                    </a:lnR>
                    <a:lnT>
                      <a:noFill/>
                    </a:lnT>
                    <a:lnB>
                      <a:noFill/>
                    </a:lnB>
                  </a:tcPr>
                </a:tc>
              </a:tr>
              <a:tr h="799919">
                <a:tc vMerge="1">
                  <a:txBody>
                    <a:bodyPr/>
                    <a:lstStyle/>
                    <a:p>
                      <a:endParaRPr lang="en-US"/>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Glucagon-like peptides (GLP-1 and GLP-2)</a:t>
                      </a:r>
                    </a:p>
                  </a:txBody>
                  <a:tcPr anchor="ctr">
                    <a:lnL>
                      <a:noFill/>
                    </a:lnL>
                    <a:lnR>
                      <a:noFill/>
                    </a:lnR>
                    <a:lnT>
                      <a:noFill/>
                    </a:lnT>
                    <a:lnB>
                      <a:noFill/>
                    </a:lnB>
                  </a:tcPr>
                </a:tc>
              </a:tr>
              <a:tr h="457097">
                <a:tc vMerge="1">
                  <a:txBody>
                    <a:bodyPr/>
                    <a:lstStyle/>
                    <a:p>
                      <a:endParaRPr lang="en-US"/>
                    </a:p>
                  </a:txBody>
                  <a:tcPr/>
                </a:tc>
                <a:tc>
                  <a:txBody>
                    <a:bodyPr/>
                    <a:lstStyle/>
                    <a:p>
                      <a:r>
                        <a:rPr lang="en-US" dirty="0">
                          <a:solidFill>
                            <a:srgbClr val="002060"/>
                          </a:solidFill>
                          <a:latin typeface="Times New Roman" panose="02020603050405020304" pitchFamily="18" charset="0"/>
                          <a:cs typeface="Times New Roman" panose="02020603050405020304" pitchFamily="18" charset="0"/>
                        </a:rPr>
                        <a:t>Peptide histidine-isoleucine (PHI)</a:t>
                      </a:r>
                    </a:p>
                  </a:txBody>
                  <a:tcPr anchor="ctr">
                    <a:lnL>
                      <a:noFill/>
                    </a:lnL>
                    <a:lnR>
                      <a:noFill/>
                    </a:lnR>
                    <a:lnT>
                      <a:noFill/>
                    </a:lnT>
                    <a:lnB>
                      <a:noFill/>
                    </a:lnB>
                  </a:tcPr>
                </a:tc>
              </a:tr>
              <a:tr h="1142741">
                <a:tc vMerge="1">
                  <a:txBody>
                    <a:bodyPr/>
                    <a:lstStyle/>
                    <a:p>
                      <a:endParaRPr lang="en-US"/>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Glucose-dependent </a:t>
                      </a:r>
                      <a:r>
                        <a:rPr lang="en-US" sz="2000" b="1" dirty="0" err="1">
                          <a:solidFill>
                            <a:srgbClr val="002060"/>
                          </a:solidFill>
                          <a:latin typeface="Times New Roman" panose="02020603050405020304" pitchFamily="18" charset="0"/>
                          <a:cs typeface="Times New Roman" panose="02020603050405020304" pitchFamily="18" charset="0"/>
                        </a:rPr>
                        <a:t>insulinotrophic</a:t>
                      </a:r>
                      <a:r>
                        <a:rPr lang="en-US" sz="2000" b="1" dirty="0">
                          <a:solidFill>
                            <a:srgbClr val="002060"/>
                          </a:solidFill>
                          <a:latin typeface="Times New Roman" panose="02020603050405020304" pitchFamily="18" charset="0"/>
                          <a:cs typeface="Times New Roman" panose="02020603050405020304" pitchFamily="18" charset="0"/>
                        </a:rPr>
                        <a:t> polypeptide (also called gastric inhibitory polypeptide)</a:t>
                      </a:r>
                    </a:p>
                  </a:txBody>
                  <a:tcPr anchor="ctr">
                    <a:lnL>
                      <a:noFill/>
                    </a:lnL>
                    <a:lnR>
                      <a:noFill/>
                    </a:lnR>
                    <a:lnT>
                      <a:noFill/>
                    </a:lnT>
                    <a:lnB>
                      <a:noFill/>
                    </a:lnB>
                  </a:tcPr>
                </a:tc>
              </a:tr>
              <a:tr h="799919">
                <a:tc vMerge="1">
                  <a:txBody>
                    <a:bodyPr/>
                    <a:lstStyle/>
                    <a:p>
                      <a:endParaRPr lang="en-US"/>
                    </a:p>
                  </a:txBody>
                  <a:tcPr/>
                </a:tc>
                <a:tc>
                  <a:txBody>
                    <a:bodyPr/>
                    <a:lstStyle/>
                    <a:p>
                      <a:r>
                        <a:rPr lang="en-US" dirty="0">
                          <a:solidFill>
                            <a:srgbClr val="002060"/>
                          </a:solidFill>
                          <a:latin typeface="Times New Roman" panose="02020603050405020304" pitchFamily="18" charset="0"/>
                          <a:cs typeface="Times New Roman" panose="02020603050405020304" pitchFamily="18" charset="0"/>
                        </a:rPr>
                        <a:t>Pituitary adenylate cyclase-activating polypeptide (PACAP)</a:t>
                      </a:r>
                    </a:p>
                  </a:txBody>
                  <a:tcPr anchor="ctr">
                    <a:lnL>
                      <a:noFill/>
                    </a:lnL>
                    <a:lnR>
                      <a:noFill/>
                    </a:lnR>
                    <a:lnT>
                      <a:noFill/>
                    </a:lnT>
                    <a:lnB>
                      <a:noFill/>
                    </a:lnB>
                  </a:tcPr>
                </a:tc>
              </a:tr>
              <a:tr h="799919">
                <a:tc>
                  <a:txBody>
                    <a:bodyPr/>
                    <a:lstStyle/>
                    <a:p>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54975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0808" y="-891480"/>
            <a:ext cx="14552039" cy="818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98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Incretin-Related </a:t>
            </a:r>
            <a:r>
              <a:rPr lang="en-US" sz="3600" b="1" dirty="0" smtClean="0">
                <a:solidFill>
                  <a:srgbClr val="FF0000"/>
                </a:solidFill>
                <a:latin typeface="Times New Roman" panose="02020603050405020304" pitchFamily="18" charset="0"/>
                <a:cs typeface="Times New Roman" panose="02020603050405020304" pitchFamily="18" charset="0"/>
              </a:rPr>
              <a:t>Therapies</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124744"/>
            <a:ext cx="8875293" cy="5616624"/>
          </a:xfrm>
        </p:spPr>
        <p:txBody>
          <a:bodyPr>
            <a:normAutofit/>
          </a:bodyPr>
          <a:lstStyle/>
          <a:p>
            <a:r>
              <a:rPr lang="en-US" dirty="0" smtClean="0">
                <a:latin typeface="Times New Roman" panose="02020603050405020304" pitchFamily="18" charset="0"/>
                <a:cs typeface="Times New Roman" panose="02020603050405020304" pitchFamily="18" charset="0"/>
              </a:rPr>
              <a:t>GLP1: </a:t>
            </a:r>
          </a:p>
          <a:p>
            <a:r>
              <a:rPr lang="en-US" dirty="0" smtClean="0">
                <a:latin typeface="Times New Roman" panose="02020603050405020304" pitchFamily="18" charset="0"/>
                <a:cs typeface="Times New Roman" panose="02020603050405020304" pitchFamily="18" charset="0"/>
              </a:rPr>
              <a:t>1-Stimulates insulin secretion </a:t>
            </a:r>
            <a:r>
              <a:rPr lang="en-US" dirty="0">
                <a:latin typeface="Times New Roman" panose="02020603050405020304" pitchFamily="18" charset="0"/>
                <a:cs typeface="Times New Roman" panose="02020603050405020304" pitchFamily="18" charset="0"/>
              </a:rPr>
              <a:t>in a glucose-dependent </a:t>
            </a:r>
            <a:r>
              <a:rPr lang="en-US" dirty="0" smtClean="0">
                <a:latin typeface="Times New Roman" panose="02020603050405020304" pitchFamily="18" charset="0"/>
                <a:cs typeface="Times New Roman" panose="02020603050405020304" pitchFamily="18" charset="0"/>
              </a:rPr>
              <a:t>fashion </a:t>
            </a:r>
          </a:p>
          <a:p>
            <a:r>
              <a:rPr lang="en-US" dirty="0" smtClean="0">
                <a:latin typeface="Times New Roman" panose="02020603050405020304" pitchFamily="18" charset="0"/>
                <a:cs typeface="Times New Roman" panose="02020603050405020304" pitchFamily="18" charset="0"/>
              </a:rPr>
              <a:t>2-Inhibits inappropriate </a:t>
            </a:r>
            <a:r>
              <a:rPr lang="en-US" dirty="0" err="1" smtClean="0">
                <a:latin typeface="Times New Roman" panose="02020603050405020304" pitchFamily="18" charset="0"/>
                <a:cs typeface="Times New Roman" panose="02020603050405020304" pitchFamily="18" charset="0"/>
              </a:rPr>
              <a:t>hyperglucagonemia</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3-Slows </a:t>
            </a:r>
            <a:r>
              <a:rPr lang="en-US" dirty="0">
                <a:latin typeface="Times New Roman" panose="02020603050405020304" pitchFamily="18" charset="0"/>
                <a:cs typeface="Times New Roman" panose="02020603050405020304" pitchFamily="18" charset="0"/>
              </a:rPr>
              <a:t>gastric </a:t>
            </a:r>
            <a:r>
              <a:rPr lang="en-US" dirty="0" smtClean="0">
                <a:latin typeface="Times New Roman" panose="02020603050405020304" pitchFamily="18" charset="0"/>
                <a:cs typeface="Times New Roman" panose="02020603050405020304" pitchFamily="18" charset="0"/>
              </a:rPr>
              <a:t>emptying </a:t>
            </a:r>
          </a:p>
          <a:p>
            <a:r>
              <a:rPr lang="en-US" dirty="0" smtClean="0">
                <a:latin typeface="Times New Roman" panose="02020603050405020304" pitchFamily="18" charset="0"/>
                <a:cs typeface="Times New Roman" panose="02020603050405020304" pitchFamily="18" charset="0"/>
              </a:rPr>
              <a:t>4-Reduces </a:t>
            </a:r>
            <a:r>
              <a:rPr lang="en-US" dirty="0">
                <a:latin typeface="Times New Roman" panose="02020603050405020304" pitchFamily="18" charset="0"/>
                <a:cs typeface="Times New Roman" panose="02020603050405020304" pitchFamily="18" charset="0"/>
              </a:rPr>
              <a:t>appetite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improves </a:t>
            </a:r>
            <a:r>
              <a:rPr lang="en-US" dirty="0" smtClean="0">
                <a:latin typeface="Times New Roman" panose="02020603050405020304" pitchFamily="18" charset="0"/>
                <a:cs typeface="Times New Roman" panose="02020603050405020304" pitchFamily="18" charset="0"/>
              </a:rPr>
              <a:t>satiety </a:t>
            </a:r>
          </a:p>
          <a:p>
            <a:r>
              <a:rPr lang="en-US" dirty="0" smtClean="0">
                <a:latin typeface="Times New Roman" panose="02020603050405020304" pitchFamily="18" charset="0"/>
                <a:cs typeface="Times New Roman" panose="02020603050405020304" pitchFamily="18" charset="0"/>
              </a:rPr>
              <a:t>5-Beta-cell proliferative, </a:t>
            </a:r>
            <a:r>
              <a:rPr lang="en-US" dirty="0" err="1" smtClean="0">
                <a:latin typeface="Times New Roman" panose="02020603050405020304" pitchFamily="18" charset="0"/>
                <a:cs typeface="Times New Roman" panose="02020603050405020304" pitchFamily="18" charset="0"/>
              </a:rPr>
              <a:t>antiapoptotic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differentiation </a:t>
            </a:r>
            <a:r>
              <a:rPr lang="en-US" dirty="0">
                <a:latin typeface="Times New Roman" panose="02020603050405020304" pitchFamily="18" charset="0"/>
                <a:cs typeface="Times New Roman" panose="02020603050405020304" pitchFamily="18" charset="0"/>
              </a:rPr>
              <a:t>effects </a:t>
            </a:r>
            <a:r>
              <a:rPr lang="en-US" dirty="0" smtClean="0">
                <a:latin typeface="Times New Roman" panose="02020603050405020304" pitchFamily="18" charset="0"/>
                <a:cs typeface="Times New Roman" panose="02020603050405020304" pitchFamily="18" charset="0"/>
              </a:rPr>
              <a:t>at least </a:t>
            </a:r>
            <a:r>
              <a:rPr lang="en-US" dirty="0">
                <a:latin typeface="Times New Roman" panose="02020603050405020304" pitchFamily="18" charset="0"/>
                <a:cs typeface="Times New Roman" panose="02020603050405020304" pitchFamily="18" charset="0"/>
              </a:rPr>
              <a:t>in vitro and in preclinical models. (Williams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28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Incretin-Related </a:t>
            </a:r>
            <a:r>
              <a:rPr lang="en-US" sz="3600" b="1" dirty="0" smtClean="0">
                <a:solidFill>
                  <a:srgbClr val="FF0000"/>
                </a:solidFill>
                <a:latin typeface="Times New Roman" panose="02020603050405020304" pitchFamily="18" charset="0"/>
                <a:cs typeface="Times New Roman" panose="02020603050405020304" pitchFamily="18" charset="0"/>
              </a:rPr>
              <a:t>Therapies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GLP1 </a:t>
            </a:r>
            <a:r>
              <a:rPr lang="en-US" dirty="0">
                <a:latin typeface="Times New Roman" panose="02020603050405020304" pitchFamily="18" charset="0"/>
                <a:cs typeface="Times New Roman" panose="02020603050405020304" pitchFamily="18" charset="0"/>
              </a:rPr>
              <a:t>has a very short half-life in plasma (1 to 2 minutes) due to </a:t>
            </a:r>
            <a:r>
              <a:rPr lang="en-US" dirty="0" err="1">
                <a:latin typeface="Times New Roman" panose="02020603050405020304" pitchFamily="18" charset="0"/>
                <a:cs typeface="Times New Roman" panose="02020603050405020304" pitchFamily="18" charset="0"/>
              </a:rPr>
              <a:t>aminoterminal</a:t>
            </a:r>
            <a:r>
              <a:rPr lang="en-US" dirty="0">
                <a:latin typeface="Times New Roman" panose="02020603050405020304" pitchFamily="18" charset="0"/>
                <a:cs typeface="Times New Roman" panose="02020603050405020304" pitchFamily="18" charset="0"/>
              </a:rPr>
              <a:t> degradation by the enzyme </a:t>
            </a:r>
            <a:r>
              <a:rPr lang="en-US" dirty="0" err="1">
                <a:latin typeface="Times New Roman" panose="02020603050405020304" pitchFamily="18" charset="0"/>
                <a:cs typeface="Times New Roman" panose="02020603050405020304" pitchFamily="18" charset="0"/>
              </a:rPr>
              <a:t>dipeptidyl</a:t>
            </a:r>
            <a:r>
              <a:rPr lang="en-US" dirty="0">
                <a:latin typeface="Times New Roman" panose="02020603050405020304" pitchFamily="18" charset="0"/>
                <a:cs typeface="Times New Roman" panose="02020603050405020304" pitchFamily="18" charset="0"/>
              </a:rPr>
              <a:t> peptidase IV (DPP4). </a:t>
            </a:r>
            <a:r>
              <a:rPr lang="en-US" sz="2000" dirty="0">
                <a:latin typeface="Times New Roman" panose="02020603050405020304" pitchFamily="18" charset="0"/>
                <a:cs typeface="Times New Roman" panose="02020603050405020304" pitchFamily="18" charset="0"/>
              </a:rPr>
              <a:t>(Williams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01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7504" y="116632"/>
            <a:ext cx="3358009" cy="6741368"/>
          </a:xfrm>
        </p:spPr>
        <p:txBody>
          <a:bodyPr>
            <a:noAutofit/>
          </a:bodyPr>
          <a:lstStyle/>
          <a:p>
            <a:r>
              <a:rPr lang="en-US" sz="2400" dirty="0">
                <a:latin typeface="Times New Roman" panose="02020603050405020304" pitchFamily="18" charset="0"/>
                <a:cs typeface="Times New Roman" panose="02020603050405020304" pitchFamily="18" charset="0"/>
              </a:rPr>
              <a:t>DPP4 molecular structure: DPP4 consists of a 6-aminoacid cytoplasmic tail, a 22-amino-acid transmembrane domain, and a large extracellular </a:t>
            </a:r>
            <a:r>
              <a:rPr lang="en-US" sz="2400" dirty="0" err="1">
                <a:latin typeface="Times New Roman" panose="02020603050405020304" pitchFamily="18" charset="0"/>
                <a:cs typeface="Times New Roman" panose="02020603050405020304" pitchFamily="18" charset="0"/>
              </a:rPr>
              <a:t>domain.The</a:t>
            </a:r>
            <a:r>
              <a:rPr lang="en-US" sz="2400" dirty="0">
                <a:latin typeface="Times New Roman" panose="02020603050405020304" pitchFamily="18" charset="0"/>
                <a:cs typeface="Times New Roman" panose="02020603050405020304" pitchFamily="18" charset="0"/>
              </a:rPr>
              <a:t> extracellular domain is responsible for the dipeptidyl-peptidase activity and binding to its ligands such as ADA and fibronectin. AA, amino acid; ADA, adenosine deaminase.(R1)</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3037" y="476672"/>
            <a:ext cx="5630963" cy="581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16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
          <p:cNvSpPr>
            <a:spLocks noGrp="1" noChangeArrowheads="1"/>
          </p:cNvSpPr>
          <p:nvPr>
            <p:ph type="title"/>
          </p:nvPr>
        </p:nvSpPr>
        <p:spPr>
          <a:xfrm>
            <a:off x="457199" y="274320"/>
            <a:ext cx="8382001" cy="1143000"/>
          </a:xfrm>
        </p:spPr>
        <p:txBody>
          <a:bodyPr>
            <a:normAutofit/>
          </a:bodyPr>
          <a:lstStyle/>
          <a:p>
            <a:r>
              <a:rPr lang="en-GB" sz="3200" dirty="0" smtClean="0"/>
              <a:t>Native GLP-1 is rapidly degraded by DPP-IV</a:t>
            </a:r>
          </a:p>
        </p:txBody>
      </p:sp>
      <p:sp>
        <p:nvSpPr>
          <p:cNvPr id="44035" name="AutoShape 15" descr="novo02"/>
          <p:cNvSpPr>
            <a:spLocks noChangeArrowheads="1"/>
          </p:cNvSpPr>
          <p:nvPr/>
        </p:nvSpPr>
        <p:spPr bwMode="auto">
          <a:xfrm>
            <a:off x="563563" y="1838325"/>
            <a:ext cx="5448300" cy="3344863"/>
          </a:xfrm>
          <a:prstGeom prst="roundRect">
            <a:avLst>
              <a:gd name="adj" fmla="val 9162"/>
            </a:avLst>
          </a:prstGeom>
          <a:blipFill dpi="0" rotWithShape="0">
            <a:blip r:embed="rId3"/>
            <a:srcRect/>
            <a:stretch>
              <a:fillRect/>
            </a:stretch>
          </a:blipFill>
          <a:ln>
            <a:noFill/>
          </a:ln>
          <a:effectLst/>
          <a:extLst>
            <a:ext uri="{91240B29-F687-4F45-9708-019B960494DF}">
              <a14:hiddenLine xmlns:a14="http://schemas.microsoft.com/office/drawing/2010/main" w="254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Text Box 5"/>
          <p:cNvSpPr txBox="1">
            <a:spLocks noChangeArrowheads="1"/>
          </p:cNvSpPr>
          <p:nvPr/>
        </p:nvSpPr>
        <p:spPr bwMode="auto">
          <a:xfrm>
            <a:off x="6430963" y="2182813"/>
            <a:ext cx="1806879" cy="92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dirty="0">
                <a:latin typeface="Times New Roman" pitchFamily="18" charset="0"/>
                <a:cs typeface="Times New Roman" pitchFamily="18" charset="0"/>
              </a:rPr>
              <a:t>Human ileum, </a:t>
            </a:r>
          </a:p>
          <a:p>
            <a:r>
              <a:rPr lang="en-US" sz="1800" dirty="0">
                <a:latin typeface="Times New Roman" pitchFamily="18" charset="0"/>
                <a:cs typeface="Times New Roman" pitchFamily="18" charset="0"/>
              </a:rPr>
              <a:t>GLP-1 producing</a:t>
            </a:r>
          </a:p>
          <a:p>
            <a:r>
              <a:rPr lang="en-US" sz="1800" dirty="0">
                <a:latin typeface="Times New Roman" pitchFamily="18" charset="0"/>
                <a:cs typeface="Times New Roman" pitchFamily="18" charset="0"/>
              </a:rPr>
              <a:t>L-cells</a:t>
            </a:r>
          </a:p>
        </p:txBody>
      </p:sp>
      <p:sp>
        <p:nvSpPr>
          <p:cNvPr id="44037" name="Text Box 6"/>
          <p:cNvSpPr txBox="1">
            <a:spLocks noChangeArrowheads="1"/>
          </p:cNvSpPr>
          <p:nvPr/>
        </p:nvSpPr>
        <p:spPr bwMode="auto">
          <a:xfrm>
            <a:off x="6430963" y="3394075"/>
            <a:ext cx="2193844" cy="12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dirty="0">
                <a:latin typeface="Times New Roman" pitchFamily="18" charset="0"/>
                <a:cs typeface="Times New Roman" pitchFamily="18" charset="0"/>
              </a:rPr>
              <a:t>Capillaries,</a:t>
            </a:r>
          </a:p>
          <a:p>
            <a:r>
              <a:rPr lang="en-US" sz="1800" dirty="0">
                <a:latin typeface="Times New Roman" pitchFamily="18" charset="0"/>
                <a:cs typeface="Times New Roman" pitchFamily="18" charset="0"/>
              </a:rPr>
              <a:t>DPP-IV (Di-</a:t>
            </a:r>
            <a:r>
              <a:rPr lang="en-US" sz="1800" dirty="0" err="1">
                <a:latin typeface="Times New Roman" pitchFamily="18" charset="0"/>
                <a:cs typeface="Times New Roman" pitchFamily="18" charset="0"/>
              </a:rPr>
              <a:t>Peptidyl</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Peptidase-IV)</a:t>
            </a:r>
          </a:p>
          <a:p>
            <a:endParaRPr lang="en-US" sz="1800" dirty="0">
              <a:latin typeface="Times New Roman" pitchFamily="18" charset="0"/>
              <a:cs typeface="Times New Roman" pitchFamily="18" charset="0"/>
            </a:endParaRPr>
          </a:p>
        </p:txBody>
      </p:sp>
      <p:sp>
        <p:nvSpPr>
          <p:cNvPr id="44038" name="Line 7"/>
          <p:cNvSpPr>
            <a:spLocks noChangeShapeType="1"/>
          </p:cNvSpPr>
          <p:nvPr/>
        </p:nvSpPr>
        <p:spPr bwMode="auto">
          <a:xfrm flipH="1">
            <a:off x="4148138" y="2408238"/>
            <a:ext cx="2259012" cy="1008062"/>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Line 8"/>
          <p:cNvSpPr>
            <a:spLocks noChangeShapeType="1"/>
          </p:cNvSpPr>
          <p:nvPr/>
        </p:nvSpPr>
        <p:spPr bwMode="auto">
          <a:xfrm flipH="1">
            <a:off x="4546600" y="3640138"/>
            <a:ext cx="1860550" cy="61595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Rectangle 9"/>
          <p:cNvSpPr>
            <a:spLocks noChangeArrowheads="1"/>
          </p:cNvSpPr>
          <p:nvPr/>
        </p:nvSpPr>
        <p:spPr bwMode="auto">
          <a:xfrm>
            <a:off x="5302250" y="6432550"/>
            <a:ext cx="5975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1" rIns="92062" bIns="46031">
            <a:spAutoFit/>
          </a:bodyPr>
          <a:lstStyle/>
          <a:p>
            <a:pPr defTabSz="762000"/>
            <a:r>
              <a:rPr lang="en-US" sz="1000" dirty="0"/>
              <a:t>Adapted from: Hansen et al. Endocrinology 1999;140:5356</a:t>
            </a:r>
            <a:r>
              <a:rPr lang="en-GB" sz="1000" dirty="0"/>
              <a:t>–53</a:t>
            </a:r>
            <a:r>
              <a:rPr lang="en-US" sz="1000" dirty="0"/>
              <a:t>63.</a:t>
            </a:r>
          </a:p>
        </p:txBody>
      </p:sp>
      <p:sp>
        <p:nvSpPr>
          <p:cNvPr id="44041" name="Text Box 12"/>
          <p:cNvSpPr txBox="1">
            <a:spLocks noChangeArrowheads="1"/>
          </p:cNvSpPr>
          <p:nvPr/>
        </p:nvSpPr>
        <p:spPr bwMode="auto">
          <a:xfrm>
            <a:off x="487363" y="5353050"/>
            <a:ext cx="8199437" cy="701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7" tIns="45713" rIns="91427" bIns="45713">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buClr>
                <a:srgbClr val="00CCFF"/>
              </a:buClr>
            </a:pPr>
            <a:r>
              <a:rPr lang="en-GB" sz="2000" dirty="0">
                <a:latin typeface="Times New Roman" pitchFamily="18" charset="0"/>
                <a:cs typeface="Times New Roman" pitchFamily="18" charset="0"/>
              </a:rPr>
              <a:t>Double </a:t>
            </a:r>
            <a:r>
              <a:rPr lang="en-GB" sz="2000" dirty="0" err="1">
                <a:latin typeface="Times New Roman" pitchFamily="18" charset="0"/>
                <a:cs typeface="Times New Roman" pitchFamily="18" charset="0"/>
              </a:rPr>
              <a:t>immunohistochemical</a:t>
            </a:r>
            <a:r>
              <a:rPr lang="en-GB" sz="2000" dirty="0">
                <a:latin typeface="Times New Roman" pitchFamily="18" charset="0"/>
                <a:cs typeface="Times New Roman" pitchFamily="18" charset="0"/>
              </a:rPr>
              <a:t> staining for DPP-IV (red) and GLP-1 (green) in the human ileum</a:t>
            </a:r>
            <a:endParaRPr lang="da-DK" sz="2000" dirty="0">
              <a:latin typeface="Times New Roman" pitchFamily="18" charset="0"/>
              <a:cs typeface="Times New Roman" pitchFamily="18" charset="0"/>
            </a:endParaRPr>
          </a:p>
        </p:txBody>
      </p:sp>
    </p:spTree>
    <p:extLst>
      <p:ext uri="{BB962C8B-B14F-4D97-AF65-F5344CB8AC3E}">
        <p14:creationId xmlns:p14="http://schemas.microsoft.com/office/powerpoint/2010/main" val="15848352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171400"/>
            <a:ext cx="13011150" cy="685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562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59"/>
          <p:cNvSpPr>
            <a:spLocks noChangeArrowheads="1"/>
          </p:cNvSpPr>
          <p:nvPr/>
        </p:nvSpPr>
        <p:spPr bwMode="blackWhite">
          <a:xfrm>
            <a:off x="530225" y="950913"/>
            <a:ext cx="8312150" cy="4575175"/>
          </a:xfrm>
          <a:prstGeom prst="roundRect">
            <a:avLst>
              <a:gd name="adj" fmla="val 6694"/>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70000"/>
              </a:spcBef>
              <a:buClr>
                <a:srgbClr val="F9E697"/>
              </a:buClr>
              <a:buSzPct val="85000"/>
              <a:buFont typeface="Wingdings" pitchFamily="2" charset="2"/>
              <a:buChar char="n"/>
            </a:pPr>
            <a:endParaRPr lang="en-US" sz="2400"/>
          </a:p>
        </p:txBody>
      </p:sp>
      <p:sp>
        <p:nvSpPr>
          <p:cNvPr id="37891" name="Arc 40"/>
          <p:cNvSpPr>
            <a:spLocks/>
          </p:cNvSpPr>
          <p:nvPr/>
        </p:nvSpPr>
        <p:spPr bwMode="blackWhite">
          <a:xfrm rot="-1014139">
            <a:off x="5421313" y="2809875"/>
            <a:ext cx="1030287" cy="973138"/>
          </a:xfrm>
          <a:custGeom>
            <a:avLst/>
            <a:gdLst>
              <a:gd name="T0" fmla="*/ 2147483647 w 21600"/>
              <a:gd name="T1" fmla="*/ 0 h 21588"/>
              <a:gd name="T2" fmla="*/ 2147483647 w 21600"/>
              <a:gd name="T3" fmla="*/ 2147483647 h 21588"/>
              <a:gd name="T4" fmla="*/ 0 w 21600"/>
              <a:gd name="T5" fmla="*/ 2147483647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727" y="0"/>
                </a:moveTo>
                <a:cubicBezTo>
                  <a:pt x="12367" y="392"/>
                  <a:pt x="21600" y="9942"/>
                  <a:pt x="21600" y="21588"/>
                </a:cubicBezTo>
              </a:path>
              <a:path w="21600" h="21588" stroke="0" extrusionOk="0">
                <a:moveTo>
                  <a:pt x="727" y="0"/>
                </a:moveTo>
                <a:cubicBezTo>
                  <a:pt x="12367" y="392"/>
                  <a:pt x="21600" y="9942"/>
                  <a:pt x="21600" y="21588"/>
                </a:cubicBezTo>
                <a:lnTo>
                  <a:pt x="0" y="21588"/>
                </a:lnTo>
                <a:lnTo>
                  <a:pt x="727" y="0"/>
                </a:lnTo>
                <a:close/>
              </a:path>
            </a:pathLst>
          </a:custGeom>
          <a:noFill/>
          <a:ln w="38100">
            <a:solidFill>
              <a:srgbClr val="00FF00"/>
            </a:solidFill>
            <a:round/>
            <a:headEnd/>
            <a:tailEnd type="stealth" w="lg" len="lg"/>
          </a:ln>
          <a:effectLst>
            <a:outerShdw blurRad="63500" dist="45791" dir="2021404" algn="ctr" rotWithShape="0">
              <a:srgbClr val="003399"/>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27652" name="AutoShape 39"/>
          <p:cNvSpPr>
            <a:spLocks noChangeArrowheads="1"/>
          </p:cNvSpPr>
          <p:nvPr/>
        </p:nvSpPr>
        <p:spPr bwMode="blackWhite">
          <a:xfrm rot="7424417" flipV="1">
            <a:off x="5488781" y="2870995"/>
            <a:ext cx="142875" cy="1376362"/>
          </a:xfrm>
          <a:prstGeom prst="downArrow">
            <a:avLst>
              <a:gd name="adj1" fmla="val 46306"/>
              <a:gd name="adj2" fmla="val 129827"/>
            </a:avLst>
          </a:prstGeom>
          <a:gradFill rotWithShape="0">
            <a:gsLst>
              <a:gs pos="0">
                <a:srgbClr val="000099"/>
              </a:gs>
              <a:gs pos="100000">
                <a:srgbClr val="00FF00"/>
              </a:gs>
            </a:gsLst>
            <a:lin ang="0" scaled="1"/>
          </a:gradFill>
          <a:ln>
            <a:noFill/>
          </a:ln>
          <a:effectLst>
            <a:outerShdw dist="45791" dir="3378596"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spcBef>
                <a:spcPct val="70000"/>
              </a:spcBef>
              <a:buClr>
                <a:srgbClr val="F9E697"/>
              </a:buClr>
              <a:buSzPct val="85000"/>
              <a:buFont typeface="Wingdings" pitchFamily="2" charset="2"/>
              <a:buChar char="n"/>
            </a:pPr>
            <a:endParaRPr lang="en-US" sz="2400">
              <a:cs typeface="Arial" pitchFamily="34" charset="0"/>
            </a:endParaRPr>
          </a:p>
        </p:txBody>
      </p:sp>
      <p:sp>
        <p:nvSpPr>
          <p:cNvPr id="27653" name="AutoShape 38"/>
          <p:cNvSpPr>
            <a:spLocks noChangeArrowheads="1"/>
          </p:cNvSpPr>
          <p:nvPr/>
        </p:nvSpPr>
        <p:spPr bwMode="blackWhite">
          <a:xfrm rot="-7424417">
            <a:off x="5484019" y="2104231"/>
            <a:ext cx="142875" cy="1376363"/>
          </a:xfrm>
          <a:prstGeom prst="downArrow">
            <a:avLst>
              <a:gd name="adj1" fmla="val 46306"/>
              <a:gd name="adj2" fmla="val 129827"/>
            </a:avLst>
          </a:prstGeom>
          <a:gradFill rotWithShape="0">
            <a:gsLst>
              <a:gs pos="0">
                <a:srgbClr val="000099"/>
              </a:gs>
              <a:gs pos="100000">
                <a:srgbClr val="00FF00"/>
              </a:gs>
            </a:gsLst>
            <a:lin ang="0" scaled="1"/>
          </a:gradFill>
          <a:ln>
            <a:noFill/>
          </a:ln>
          <a:effectLst>
            <a:outerShdw dist="28398" dir="1593903"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spcBef>
                <a:spcPct val="70000"/>
              </a:spcBef>
              <a:buClr>
                <a:srgbClr val="F9E697"/>
              </a:buClr>
              <a:buSzPct val="85000"/>
              <a:buFont typeface="Wingdings" pitchFamily="2" charset="2"/>
              <a:buChar char="n"/>
            </a:pPr>
            <a:endParaRPr lang="en-US" sz="2400">
              <a:cs typeface="Arial" pitchFamily="34" charset="0"/>
            </a:endParaRPr>
          </a:p>
        </p:txBody>
      </p:sp>
      <p:sp>
        <p:nvSpPr>
          <p:cNvPr id="1116164" name="Rectangle 4"/>
          <p:cNvSpPr>
            <a:spLocks noChangeArrowheads="1"/>
          </p:cNvSpPr>
          <p:nvPr/>
        </p:nvSpPr>
        <p:spPr bwMode="blackWhite">
          <a:xfrm>
            <a:off x="487363" y="304800"/>
            <a:ext cx="8310562" cy="946150"/>
          </a:xfrm>
          <a:prstGeom prst="rect">
            <a:avLst/>
          </a:prstGeom>
          <a:noFill/>
          <a:ln>
            <a:noFill/>
          </a:ln>
          <a:extLst/>
        </p:spPr>
        <p:txBody>
          <a:bodyPr lIns="0" tIns="0" rIns="0" bIns="0"/>
          <a:lstStyle/>
          <a:p>
            <a:pPr>
              <a:lnSpc>
                <a:spcPct val="95000"/>
              </a:lnSpc>
              <a:defRPr/>
            </a:pPr>
            <a:r>
              <a:rPr lang="en-US" sz="2800" b="1" dirty="0">
                <a:solidFill>
                  <a:srgbClr val="FFFF00"/>
                </a:solidFill>
                <a:effectLst>
                  <a:outerShdw blurRad="38100" dist="38100" dir="2700000" algn="tl">
                    <a:srgbClr val="000000"/>
                  </a:outerShdw>
                </a:effectLst>
                <a:latin typeface="Times New Roman" pitchFamily="18" charset="0"/>
                <a:cs typeface="Times New Roman" pitchFamily="18" charset="0"/>
              </a:rPr>
              <a:t>Role of </a:t>
            </a:r>
            <a:r>
              <a:rPr lang="en-US" sz="2800" b="1" dirty="0" err="1">
                <a:solidFill>
                  <a:srgbClr val="FFFF00"/>
                </a:solidFill>
                <a:effectLst>
                  <a:outerShdw blurRad="38100" dist="38100" dir="2700000" algn="tl">
                    <a:srgbClr val="000000"/>
                  </a:outerShdw>
                </a:effectLst>
                <a:latin typeface="Times New Roman" pitchFamily="18" charset="0"/>
                <a:cs typeface="Times New Roman" pitchFamily="18" charset="0"/>
              </a:rPr>
              <a:t>Incretins</a:t>
            </a:r>
            <a:r>
              <a:rPr lang="en-US" sz="2800" b="1" dirty="0">
                <a:solidFill>
                  <a:srgbClr val="FFFF00"/>
                </a:solidFill>
                <a:effectLst>
                  <a:outerShdw blurRad="38100" dist="38100" dir="2700000" algn="tl">
                    <a:srgbClr val="000000"/>
                  </a:outerShdw>
                </a:effectLst>
                <a:latin typeface="Times New Roman" pitchFamily="18" charset="0"/>
                <a:cs typeface="Times New Roman" pitchFamily="18" charset="0"/>
              </a:rPr>
              <a:t> in Glucose </a:t>
            </a:r>
            <a:r>
              <a:rPr lang="en-US" sz="2800" b="1" dirty="0" err="1">
                <a:solidFill>
                  <a:srgbClr val="FFFF00"/>
                </a:solidFill>
                <a:effectLst>
                  <a:outerShdw blurRad="38100" dist="38100" dir="2700000" algn="tl">
                    <a:srgbClr val="000000"/>
                  </a:outerShdw>
                </a:effectLst>
                <a:latin typeface="Times New Roman" pitchFamily="18" charset="0"/>
                <a:cs typeface="Times New Roman" pitchFamily="18" charset="0"/>
              </a:rPr>
              <a:t>Homeostatis</a:t>
            </a:r>
            <a:endParaRPr lang="en-US" sz="28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27655" name="Text Box 3"/>
          <p:cNvSpPr txBox="1">
            <a:spLocks noChangeArrowheads="1"/>
          </p:cNvSpPr>
          <p:nvPr/>
        </p:nvSpPr>
        <p:spPr bwMode="blackWhite">
          <a:xfrm>
            <a:off x="542925" y="5638324"/>
            <a:ext cx="8247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900">
                <a:solidFill>
                  <a:schemeClr val="tx1"/>
                </a:solidFill>
                <a:latin typeface="Univers Condensed" pitchFamily="34" charset="0"/>
              </a:defRPr>
            </a:lvl1pPr>
            <a:lvl2pPr marL="742950" indent="-285750">
              <a:defRPr sz="2900">
                <a:solidFill>
                  <a:schemeClr val="tx1"/>
                </a:solidFill>
                <a:latin typeface="Univers Condensed" pitchFamily="34" charset="0"/>
              </a:defRPr>
            </a:lvl2pPr>
            <a:lvl3pPr marL="1143000" indent="-228600">
              <a:defRPr sz="2900">
                <a:solidFill>
                  <a:schemeClr val="tx1"/>
                </a:solidFill>
                <a:latin typeface="Univers Condensed" pitchFamily="34" charset="0"/>
              </a:defRPr>
            </a:lvl3pPr>
            <a:lvl4pPr marL="1600200" indent="-228600">
              <a:defRPr sz="2900">
                <a:solidFill>
                  <a:schemeClr val="tx1"/>
                </a:solidFill>
                <a:latin typeface="Univers Condensed" pitchFamily="34" charset="0"/>
              </a:defRPr>
            </a:lvl4pPr>
            <a:lvl5pPr marL="2057400" indent="-228600">
              <a:defRPr sz="2900">
                <a:solidFill>
                  <a:schemeClr val="tx1"/>
                </a:solidFill>
                <a:latin typeface="Univers Condensed" pitchFamily="34" charset="0"/>
              </a:defRPr>
            </a:lvl5pPr>
            <a:lvl6pPr marL="2514600" indent="-228600" eaLnBrk="0" fontAlgn="base" hangingPunct="0">
              <a:spcBef>
                <a:spcPct val="0"/>
              </a:spcBef>
              <a:spcAft>
                <a:spcPct val="0"/>
              </a:spcAft>
              <a:defRPr sz="2900">
                <a:solidFill>
                  <a:schemeClr val="tx1"/>
                </a:solidFill>
                <a:latin typeface="Univers Condensed" pitchFamily="34" charset="0"/>
              </a:defRPr>
            </a:lvl6pPr>
            <a:lvl7pPr marL="2971800" indent="-228600" eaLnBrk="0" fontAlgn="base" hangingPunct="0">
              <a:spcBef>
                <a:spcPct val="0"/>
              </a:spcBef>
              <a:spcAft>
                <a:spcPct val="0"/>
              </a:spcAft>
              <a:defRPr sz="2900">
                <a:solidFill>
                  <a:schemeClr val="tx1"/>
                </a:solidFill>
                <a:latin typeface="Univers Condensed" pitchFamily="34" charset="0"/>
              </a:defRPr>
            </a:lvl7pPr>
            <a:lvl8pPr marL="3429000" indent="-228600" eaLnBrk="0" fontAlgn="base" hangingPunct="0">
              <a:spcBef>
                <a:spcPct val="0"/>
              </a:spcBef>
              <a:spcAft>
                <a:spcPct val="0"/>
              </a:spcAft>
              <a:defRPr sz="2900">
                <a:solidFill>
                  <a:schemeClr val="tx1"/>
                </a:solidFill>
                <a:latin typeface="Univers Condensed" pitchFamily="34" charset="0"/>
              </a:defRPr>
            </a:lvl8pPr>
            <a:lvl9pPr marL="3886200" indent="-228600" eaLnBrk="0" fontAlgn="base" hangingPunct="0">
              <a:spcBef>
                <a:spcPct val="0"/>
              </a:spcBef>
              <a:spcAft>
                <a:spcPct val="0"/>
              </a:spcAft>
              <a:defRPr sz="2900">
                <a:solidFill>
                  <a:schemeClr val="tx1"/>
                </a:solidFill>
                <a:latin typeface="Univers Condensed" pitchFamily="34" charset="0"/>
              </a:defRPr>
            </a:lvl9pPr>
          </a:lstStyle>
          <a:p>
            <a:pPr>
              <a:buFont typeface="Wingdings" pitchFamily="2" charset="2"/>
              <a:buNone/>
            </a:pPr>
            <a:r>
              <a:rPr lang="en-US" sz="1400" dirty="0">
                <a:solidFill>
                  <a:srgbClr val="FFFFFF"/>
                </a:solidFill>
                <a:latin typeface="Times New Roman" pitchFamily="18" charset="0"/>
                <a:ea typeface="MS PGothic" pitchFamily="34" charset="-128"/>
                <a:cs typeface="Times New Roman" pitchFamily="18" charset="0"/>
              </a:rPr>
              <a:t>DPP-4=</a:t>
            </a:r>
            <a:r>
              <a:rPr lang="en-US" sz="1400" dirty="0" err="1">
                <a:solidFill>
                  <a:srgbClr val="FFFFFF"/>
                </a:solidFill>
                <a:latin typeface="Times New Roman" pitchFamily="18" charset="0"/>
                <a:ea typeface="MS PGothic" pitchFamily="34" charset="-128"/>
                <a:cs typeface="Times New Roman" pitchFamily="18" charset="0"/>
              </a:rPr>
              <a:t>dipeptidyl</a:t>
            </a:r>
            <a:r>
              <a:rPr lang="en-US" sz="1400" dirty="0">
                <a:solidFill>
                  <a:srgbClr val="FFFFFF"/>
                </a:solidFill>
                <a:latin typeface="Times New Roman" pitchFamily="18" charset="0"/>
                <a:ea typeface="MS PGothic" pitchFamily="34" charset="-128"/>
                <a:cs typeface="Times New Roman" pitchFamily="18" charset="0"/>
              </a:rPr>
              <a:t> peptidase–4</a:t>
            </a:r>
          </a:p>
          <a:p>
            <a:pPr>
              <a:buFont typeface="Wingdings" pitchFamily="2" charset="2"/>
              <a:buNone/>
            </a:pPr>
            <a:r>
              <a:rPr lang="en-US" sz="1400" dirty="0">
                <a:solidFill>
                  <a:srgbClr val="FFFFFF"/>
                </a:solidFill>
                <a:latin typeface="Times New Roman" pitchFamily="18" charset="0"/>
                <a:ea typeface="MS PGothic" pitchFamily="34" charset="-128"/>
                <a:cs typeface="Times New Roman" pitchFamily="18" charset="0"/>
              </a:rPr>
              <a:t>GIP=</a:t>
            </a:r>
            <a:r>
              <a:rPr lang="en-US" sz="1400" dirty="0">
                <a:latin typeface="Times New Roman" pitchFamily="18" charset="0"/>
                <a:ea typeface="MS PGothic" pitchFamily="34" charset="-128"/>
                <a:cs typeface="Times New Roman" pitchFamily="18" charset="0"/>
              </a:rPr>
              <a:t>glucose-dependent </a:t>
            </a:r>
            <a:r>
              <a:rPr lang="en-US" sz="1400" dirty="0" err="1">
                <a:latin typeface="Times New Roman" pitchFamily="18" charset="0"/>
                <a:ea typeface="MS PGothic" pitchFamily="34" charset="-128"/>
                <a:cs typeface="Times New Roman" pitchFamily="18" charset="0"/>
              </a:rPr>
              <a:t>insulinotropic</a:t>
            </a:r>
            <a:r>
              <a:rPr lang="en-US" sz="1400" dirty="0">
                <a:latin typeface="Times New Roman" pitchFamily="18" charset="0"/>
                <a:ea typeface="MS PGothic" pitchFamily="34" charset="-128"/>
                <a:cs typeface="Times New Roman" pitchFamily="18" charset="0"/>
              </a:rPr>
              <a:t> peptide</a:t>
            </a:r>
            <a:endParaRPr lang="en-US" sz="1400" dirty="0">
              <a:solidFill>
                <a:srgbClr val="FFFFFF"/>
              </a:solidFill>
              <a:latin typeface="Times New Roman" pitchFamily="18" charset="0"/>
              <a:ea typeface="MS PGothic" pitchFamily="34" charset="-128"/>
              <a:cs typeface="Times New Roman" pitchFamily="18" charset="0"/>
            </a:endParaRPr>
          </a:p>
          <a:p>
            <a:r>
              <a:rPr lang="en-US" sz="1400" dirty="0">
                <a:solidFill>
                  <a:srgbClr val="FFFFFF"/>
                </a:solidFill>
                <a:latin typeface="Times New Roman" pitchFamily="18" charset="0"/>
                <a:ea typeface="MS PGothic" pitchFamily="34" charset="-128"/>
                <a:cs typeface="Times New Roman" pitchFamily="18" charset="0"/>
              </a:rPr>
              <a:t>GLP-1=glucagon-like peptide–1</a:t>
            </a:r>
          </a:p>
        </p:txBody>
      </p:sp>
      <p:pic>
        <p:nvPicPr>
          <p:cNvPr id="27656" name="Picture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3727450" y="2774950"/>
            <a:ext cx="1479550" cy="806450"/>
          </a:xfrm>
          <a:prstGeom prst="rect">
            <a:avLst/>
          </a:prstGeom>
          <a:noFill/>
          <a:ln>
            <a:noFill/>
          </a:ln>
          <a:effectLst>
            <a:outerShdw dist="53882" dir="2700000" algn="ctr" rotWithShape="0">
              <a:srgbClr val="0033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7" name="Text Box 11"/>
          <p:cNvSpPr txBox="1">
            <a:spLocks noChangeArrowheads="1"/>
          </p:cNvSpPr>
          <p:nvPr/>
        </p:nvSpPr>
        <p:spPr bwMode="blackWhite">
          <a:xfrm>
            <a:off x="3733800" y="2917825"/>
            <a:ext cx="1189038" cy="434975"/>
          </a:xfrm>
          <a:prstGeom prst="rect">
            <a:avLst/>
          </a:prstGeom>
          <a:noFill/>
          <a:ln>
            <a:noFill/>
          </a:ln>
          <a:effectLst>
            <a:outerShdw dist="127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Univers Condensed" pitchFamily="34" charset="0"/>
              </a:defRPr>
            </a:lvl1pPr>
            <a:lvl2pPr marL="742950" indent="-285750">
              <a:defRPr sz="2900">
                <a:solidFill>
                  <a:schemeClr val="tx1"/>
                </a:solidFill>
                <a:latin typeface="Univers Condensed" pitchFamily="34" charset="0"/>
              </a:defRPr>
            </a:lvl2pPr>
            <a:lvl3pPr marL="1143000" indent="-228600">
              <a:defRPr sz="2900">
                <a:solidFill>
                  <a:schemeClr val="tx1"/>
                </a:solidFill>
                <a:latin typeface="Univers Condensed" pitchFamily="34" charset="0"/>
              </a:defRPr>
            </a:lvl3pPr>
            <a:lvl4pPr marL="1600200" indent="-228600">
              <a:defRPr sz="2900">
                <a:solidFill>
                  <a:schemeClr val="tx1"/>
                </a:solidFill>
                <a:latin typeface="Univers Condensed" pitchFamily="34" charset="0"/>
              </a:defRPr>
            </a:lvl4pPr>
            <a:lvl5pPr marL="2057400" indent="-228600">
              <a:defRPr sz="2900">
                <a:solidFill>
                  <a:schemeClr val="tx1"/>
                </a:solidFill>
                <a:latin typeface="Univers Condensed" pitchFamily="34" charset="0"/>
              </a:defRPr>
            </a:lvl5pPr>
            <a:lvl6pPr marL="2514600" indent="-228600" eaLnBrk="0" fontAlgn="base" hangingPunct="0">
              <a:spcBef>
                <a:spcPct val="0"/>
              </a:spcBef>
              <a:spcAft>
                <a:spcPct val="0"/>
              </a:spcAft>
              <a:defRPr sz="2900">
                <a:solidFill>
                  <a:schemeClr val="tx1"/>
                </a:solidFill>
                <a:latin typeface="Univers Condensed" pitchFamily="34" charset="0"/>
              </a:defRPr>
            </a:lvl6pPr>
            <a:lvl7pPr marL="2971800" indent="-228600" eaLnBrk="0" fontAlgn="base" hangingPunct="0">
              <a:spcBef>
                <a:spcPct val="0"/>
              </a:spcBef>
              <a:spcAft>
                <a:spcPct val="0"/>
              </a:spcAft>
              <a:defRPr sz="2900">
                <a:solidFill>
                  <a:schemeClr val="tx1"/>
                </a:solidFill>
                <a:latin typeface="Univers Condensed" pitchFamily="34" charset="0"/>
              </a:defRPr>
            </a:lvl7pPr>
            <a:lvl8pPr marL="3429000" indent="-228600" eaLnBrk="0" fontAlgn="base" hangingPunct="0">
              <a:spcBef>
                <a:spcPct val="0"/>
              </a:spcBef>
              <a:spcAft>
                <a:spcPct val="0"/>
              </a:spcAft>
              <a:defRPr sz="2900">
                <a:solidFill>
                  <a:schemeClr val="tx1"/>
                </a:solidFill>
                <a:latin typeface="Univers Condensed" pitchFamily="34" charset="0"/>
              </a:defRPr>
            </a:lvl8pPr>
            <a:lvl9pPr marL="3886200" indent="-228600" eaLnBrk="0" fontAlgn="base" hangingPunct="0">
              <a:spcBef>
                <a:spcPct val="0"/>
              </a:spcBef>
              <a:spcAft>
                <a:spcPct val="0"/>
              </a:spcAft>
              <a:defRPr sz="2900">
                <a:solidFill>
                  <a:schemeClr val="tx1"/>
                </a:solidFill>
                <a:latin typeface="Univers Condensed" pitchFamily="34" charset="0"/>
              </a:defRPr>
            </a:lvl9pPr>
          </a:lstStyle>
          <a:p>
            <a:pPr>
              <a:lnSpc>
                <a:spcPct val="75000"/>
              </a:lnSpc>
            </a:pPr>
            <a:r>
              <a:rPr lang="en-US" sz="1500" b="1">
                <a:solidFill>
                  <a:schemeClr val="bg2"/>
                </a:solidFill>
                <a:latin typeface="Arial" pitchFamily="34" charset="0"/>
                <a:ea typeface="MS PGothic" pitchFamily="34" charset="-128"/>
              </a:rPr>
              <a:t>Beta cells</a:t>
            </a:r>
          </a:p>
          <a:p>
            <a:pPr>
              <a:lnSpc>
                <a:spcPct val="75000"/>
              </a:lnSpc>
            </a:pPr>
            <a:r>
              <a:rPr lang="en-US" sz="1500" b="1">
                <a:solidFill>
                  <a:schemeClr val="bg2"/>
                </a:solidFill>
                <a:latin typeface="Arial" pitchFamily="34" charset="0"/>
                <a:ea typeface="MS PGothic" pitchFamily="34" charset="-128"/>
              </a:rPr>
              <a:t>Alpha cells</a:t>
            </a:r>
            <a:endParaRPr lang="el-GR" sz="1500" b="1">
              <a:solidFill>
                <a:schemeClr val="bg2"/>
              </a:solidFill>
              <a:latin typeface="Arial" pitchFamily="34" charset="0"/>
              <a:ea typeface="MS PGothic" pitchFamily="34" charset="-128"/>
            </a:endParaRPr>
          </a:p>
        </p:txBody>
      </p:sp>
      <p:grpSp>
        <p:nvGrpSpPr>
          <p:cNvPr id="27658" name="Group 14"/>
          <p:cNvGrpSpPr>
            <a:grpSpLocks/>
          </p:cNvGrpSpPr>
          <p:nvPr/>
        </p:nvGrpSpPr>
        <p:grpSpPr bwMode="auto">
          <a:xfrm>
            <a:off x="803275" y="2814638"/>
            <a:ext cx="903288" cy="930275"/>
            <a:chOff x="641" y="1969"/>
            <a:chExt cx="569" cy="586"/>
          </a:xfrm>
        </p:grpSpPr>
        <p:sp>
          <p:nvSpPr>
            <p:cNvPr id="37927" name="Freeform 10"/>
            <p:cNvSpPr>
              <a:spLocks/>
            </p:cNvSpPr>
            <p:nvPr/>
          </p:nvSpPr>
          <p:spPr bwMode="blackWhite">
            <a:xfrm>
              <a:off x="688" y="2109"/>
              <a:ext cx="463" cy="340"/>
            </a:xfrm>
            <a:custGeom>
              <a:avLst/>
              <a:gdLst>
                <a:gd name="T0" fmla="*/ 0 w 4436"/>
                <a:gd name="T1" fmla="*/ 0 h 3888"/>
                <a:gd name="T2" fmla="*/ 0 w 4436"/>
                <a:gd name="T3" fmla="*/ 0 h 3888"/>
                <a:gd name="T4" fmla="*/ 0 w 4436"/>
                <a:gd name="T5" fmla="*/ 0 h 3888"/>
                <a:gd name="T6" fmla="*/ 0 w 4436"/>
                <a:gd name="T7" fmla="*/ 0 h 3888"/>
                <a:gd name="T8" fmla="*/ 0 w 4436"/>
                <a:gd name="T9" fmla="*/ 0 h 3888"/>
                <a:gd name="T10" fmla="*/ 0 w 4436"/>
                <a:gd name="T11" fmla="*/ 0 h 3888"/>
                <a:gd name="T12" fmla="*/ 0 w 4436"/>
                <a:gd name="T13" fmla="*/ 0 h 3888"/>
                <a:gd name="T14" fmla="*/ 0 w 4436"/>
                <a:gd name="T15" fmla="*/ 0 h 3888"/>
                <a:gd name="T16" fmla="*/ 0 w 4436"/>
                <a:gd name="T17" fmla="*/ 0 h 3888"/>
                <a:gd name="T18" fmla="*/ 0 w 4436"/>
                <a:gd name="T19" fmla="*/ 0 h 3888"/>
                <a:gd name="T20" fmla="*/ 0 w 4436"/>
                <a:gd name="T21" fmla="*/ 0 h 3888"/>
                <a:gd name="T22" fmla="*/ 0 w 4436"/>
                <a:gd name="T23" fmla="*/ 0 h 3888"/>
                <a:gd name="T24" fmla="*/ 0 w 4436"/>
                <a:gd name="T25" fmla="*/ 0 h 3888"/>
                <a:gd name="T26" fmla="*/ 0 w 4436"/>
                <a:gd name="T27" fmla="*/ 0 h 3888"/>
                <a:gd name="T28" fmla="*/ 0 w 4436"/>
                <a:gd name="T29" fmla="*/ 0 h 3888"/>
                <a:gd name="T30" fmla="*/ 0 w 4436"/>
                <a:gd name="T31" fmla="*/ 0 h 3888"/>
                <a:gd name="T32" fmla="*/ 0 w 4436"/>
                <a:gd name="T33" fmla="*/ 0 h 3888"/>
                <a:gd name="T34" fmla="*/ 0 w 4436"/>
                <a:gd name="T35" fmla="*/ 0 h 3888"/>
                <a:gd name="T36" fmla="*/ 0 w 4436"/>
                <a:gd name="T37" fmla="*/ 0 h 3888"/>
                <a:gd name="T38" fmla="*/ 0 w 4436"/>
                <a:gd name="T39" fmla="*/ 0 h 3888"/>
                <a:gd name="T40" fmla="*/ 0 w 4436"/>
                <a:gd name="T41" fmla="*/ 0 h 3888"/>
                <a:gd name="T42" fmla="*/ 0 w 4436"/>
                <a:gd name="T43" fmla="*/ 0 h 3888"/>
                <a:gd name="T44" fmla="*/ 0 w 4436"/>
                <a:gd name="T45" fmla="*/ 0 h 3888"/>
                <a:gd name="T46" fmla="*/ 0 w 4436"/>
                <a:gd name="T47" fmla="*/ 0 h 3888"/>
                <a:gd name="T48" fmla="*/ 0 w 4436"/>
                <a:gd name="T49" fmla="*/ 0 h 3888"/>
                <a:gd name="T50" fmla="*/ 0 w 4436"/>
                <a:gd name="T51" fmla="*/ 0 h 3888"/>
                <a:gd name="T52" fmla="*/ 0 w 4436"/>
                <a:gd name="T53" fmla="*/ 0 h 3888"/>
                <a:gd name="T54" fmla="*/ 0 w 4436"/>
                <a:gd name="T55" fmla="*/ 0 h 3888"/>
                <a:gd name="T56" fmla="*/ 0 w 4436"/>
                <a:gd name="T57" fmla="*/ 0 h 3888"/>
                <a:gd name="T58" fmla="*/ 0 w 4436"/>
                <a:gd name="T59" fmla="*/ 0 h 3888"/>
                <a:gd name="T60" fmla="*/ 0 w 4436"/>
                <a:gd name="T61" fmla="*/ 0 h 3888"/>
                <a:gd name="T62" fmla="*/ 0 w 4436"/>
                <a:gd name="T63" fmla="*/ 0 h 3888"/>
                <a:gd name="T64" fmla="*/ 0 w 4436"/>
                <a:gd name="T65" fmla="*/ 0 h 3888"/>
                <a:gd name="T66" fmla="*/ 0 w 4436"/>
                <a:gd name="T67" fmla="*/ 0 h 3888"/>
                <a:gd name="T68" fmla="*/ 0 w 4436"/>
                <a:gd name="T69" fmla="*/ 0 h 3888"/>
                <a:gd name="T70" fmla="*/ 0 w 4436"/>
                <a:gd name="T71" fmla="*/ 0 h 3888"/>
                <a:gd name="T72" fmla="*/ 0 w 4436"/>
                <a:gd name="T73" fmla="*/ 0 h 3888"/>
                <a:gd name="T74" fmla="*/ 0 w 4436"/>
                <a:gd name="T75" fmla="*/ 0 h 3888"/>
                <a:gd name="T76" fmla="*/ 0 w 4436"/>
                <a:gd name="T77" fmla="*/ 0 h 3888"/>
                <a:gd name="T78" fmla="*/ 0 w 4436"/>
                <a:gd name="T79" fmla="*/ 0 h 3888"/>
                <a:gd name="T80" fmla="*/ 0 w 4436"/>
                <a:gd name="T81" fmla="*/ 0 h 3888"/>
                <a:gd name="T82" fmla="*/ 0 w 4436"/>
                <a:gd name="T83" fmla="*/ 0 h 3888"/>
                <a:gd name="T84" fmla="*/ 0 w 4436"/>
                <a:gd name="T85" fmla="*/ 0 h 3888"/>
                <a:gd name="T86" fmla="*/ 0 w 4436"/>
                <a:gd name="T87" fmla="*/ 0 h 3888"/>
                <a:gd name="T88" fmla="*/ 0 w 4436"/>
                <a:gd name="T89" fmla="*/ 0 h 3888"/>
                <a:gd name="T90" fmla="*/ 0 w 4436"/>
                <a:gd name="T91" fmla="*/ 0 h 3888"/>
                <a:gd name="T92" fmla="*/ 0 w 4436"/>
                <a:gd name="T93" fmla="*/ 0 h 3888"/>
                <a:gd name="T94" fmla="*/ 0 w 4436"/>
                <a:gd name="T95" fmla="*/ 0 h 3888"/>
                <a:gd name="T96" fmla="*/ 0 w 4436"/>
                <a:gd name="T97" fmla="*/ 0 h 3888"/>
                <a:gd name="T98" fmla="*/ 0 w 4436"/>
                <a:gd name="T99" fmla="*/ 0 h 3888"/>
                <a:gd name="T100" fmla="*/ 0 w 4436"/>
                <a:gd name="T101" fmla="*/ 0 h 3888"/>
                <a:gd name="T102" fmla="*/ 0 w 4436"/>
                <a:gd name="T103" fmla="*/ 0 h 3888"/>
                <a:gd name="T104" fmla="*/ 0 w 4436"/>
                <a:gd name="T105" fmla="*/ 0 h 3888"/>
                <a:gd name="T106" fmla="*/ 0 w 4436"/>
                <a:gd name="T107" fmla="*/ 0 h 3888"/>
                <a:gd name="T108" fmla="*/ 0 w 4436"/>
                <a:gd name="T109" fmla="*/ 0 h 3888"/>
                <a:gd name="T110" fmla="*/ 0 w 4436"/>
                <a:gd name="T111" fmla="*/ 0 h 3888"/>
                <a:gd name="T112" fmla="*/ 0 w 4436"/>
                <a:gd name="T113" fmla="*/ 0 h 3888"/>
                <a:gd name="T114" fmla="*/ 0 w 4436"/>
                <a:gd name="T115" fmla="*/ 0 h 3888"/>
                <a:gd name="T116" fmla="*/ 0 w 4436"/>
                <a:gd name="T117" fmla="*/ 0 h 3888"/>
                <a:gd name="T118" fmla="*/ 0 w 4436"/>
                <a:gd name="T119" fmla="*/ 0 h 3888"/>
                <a:gd name="T120" fmla="*/ 0 w 4436"/>
                <a:gd name="T121" fmla="*/ 0 h 3888"/>
                <a:gd name="T122" fmla="*/ 0 w 4436"/>
                <a:gd name="T123" fmla="*/ 0 h 3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6"/>
                <a:gd name="T187" fmla="*/ 0 h 3888"/>
                <a:gd name="T188" fmla="*/ 4436 w 4436"/>
                <a:gd name="T189" fmla="*/ 3888 h 38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6" h="3888">
                  <a:moveTo>
                    <a:pt x="4006" y="42"/>
                  </a:moveTo>
                  <a:lnTo>
                    <a:pt x="4014" y="47"/>
                  </a:lnTo>
                  <a:lnTo>
                    <a:pt x="4039" y="59"/>
                  </a:lnTo>
                  <a:lnTo>
                    <a:pt x="4074" y="78"/>
                  </a:lnTo>
                  <a:lnTo>
                    <a:pt x="4118" y="107"/>
                  </a:lnTo>
                  <a:lnTo>
                    <a:pt x="4168" y="144"/>
                  </a:lnTo>
                  <a:lnTo>
                    <a:pt x="4221" y="189"/>
                  </a:lnTo>
                  <a:lnTo>
                    <a:pt x="4272" y="246"/>
                  </a:lnTo>
                  <a:lnTo>
                    <a:pt x="4319" y="309"/>
                  </a:lnTo>
                  <a:lnTo>
                    <a:pt x="4363" y="388"/>
                  </a:lnTo>
                  <a:lnTo>
                    <a:pt x="4405" y="486"/>
                  </a:lnTo>
                  <a:lnTo>
                    <a:pt x="4432" y="596"/>
                  </a:lnTo>
                  <a:lnTo>
                    <a:pt x="4436" y="716"/>
                  </a:lnTo>
                  <a:lnTo>
                    <a:pt x="4407" y="842"/>
                  </a:lnTo>
                  <a:lnTo>
                    <a:pt x="4335" y="969"/>
                  </a:lnTo>
                  <a:lnTo>
                    <a:pt x="4211" y="1094"/>
                  </a:lnTo>
                  <a:lnTo>
                    <a:pt x="4026" y="1214"/>
                  </a:lnTo>
                  <a:lnTo>
                    <a:pt x="3821" y="1320"/>
                  </a:lnTo>
                  <a:lnTo>
                    <a:pt x="3641" y="1405"/>
                  </a:lnTo>
                  <a:lnTo>
                    <a:pt x="3474" y="1463"/>
                  </a:lnTo>
                  <a:lnTo>
                    <a:pt x="3310" y="1495"/>
                  </a:lnTo>
                  <a:lnTo>
                    <a:pt x="3137" y="1497"/>
                  </a:lnTo>
                  <a:lnTo>
                    <a:pt x="2945" y="1466"/>
                  </a:lnTo>
                  <a:lnTo>
                    <a:pt x="2723" y="1400"/>
                  </a:lnTo>
                  <a:lnTo>
                    <a:pt x="2462" y="1297"/>
                  </a:lnTo>
                  <a:lnTo>
                    <a:pt x="2183" y="1184"/>
                  </a:lnTo>
                  <a:lnTo>
                    <a:pt x="1923" y="1090"/>
                  </a:lnTo>
                  <a:lnTo>
                    <a:pt x="1686" y="1015"/>
                  </a:lnTo>
                  <a:lnTo>
                    <a:pt x="1473" y="957"/>
                  </a:lnTo>
                  <a:lnTo>
                    <a:pt x="1291" y="915"/>
                  </a:lnTo>
                  <a:lnTo>
                    <a:pt x="1141" y="886"/>
                  </a:lnTo>
                  <a:lnTo>
                    <a:pt x="1028" y="869"/>
                  </a:lnTo>
                  <a:lnTo>
                    <a:pt x="956" y="864"/>
                  </a:lnTo>
                  <a:lnTo>
                    <a:pt x="906" y="864"/>
                  </a:lnTo>
                  <a:lnTo>
                    <a:pt x="860" y="864"/>
                  </a:lnTo>
                  <a:lnTo>
                    <a:pt x="821" y="864"/>
                  </a:lnTo>
                  <a:lnTo>
                    <a:pt x="786" y="864"/>
                  </a:lnTo>
                  <a:lnTo>
                    <a:pt x="759" y="864"/>
                  </a:lnTo>
                  <a:lnTo>
                    <a:pt x="738" y="864"/>
                  </a:lnTo>
                  <a:lnTo>
                    <a:pt x="725" y="864"/>
                  </a:lnTo>
                  <a:lnTo>
                    <a:pt x="721" y="864"/>
                  </a:lnTo>
                  <a:lnTo>
                    <a:pt x="727" y="865"/>
                  </a:lnTo>
                  <a:lnTo>
                    <a:pt x="747" y="865"/>
                  </a:lnTo>
                  <a:lnTo>
                    <a:pt x="781" y="867"/>
                  </a:lnTo>
                  <a:lnTo>
                    <a:pt x="831" y="869"/>
                  </a:lnTo>
                  <a:lnTo>
                    <a:pt x="895" y="875"/>
                  </a:lnTo>
                  <a:lnTo>
                    <a:pt x="977" y="882"/>
                  </a:lnTo>
                  <a:lnTo>
                    <a:pt x="1074" y="893"/>
                  </a:lnTo>
                  <a:lnTo>
                    <a:pt x="1190" y="906"/>
                  </a:lnTo>
                  <a:lnTo>
                    <a:pt x="1319" y="929"/>
                  </a:lnTo>
                  <a:lnTo>
                    <a:pt x="1453" y="964"/>
                  </a:lnTo>
                  <a:lnTo>
                    <a:pt x="1592" y="1010"/>
                  </a:lnTo>
                  <a:lnTo>
                    <a:pt x="1732" y="1063"/>
                  </a:lnTo>
                  <a:lnTo>
                    <a:pt x="1871" y="1120"/>
                  </a:lnTo>
                  <a:lnTo>
                    <a:pt x="2003" y="1181"/>
                  </a:lnTo>
                  <a:lnTo>
                    <a:pt x="2130" y="1240"/>
                  </a:lnTo>
                  <a:lnTo>
                    <a:pt x="2246" y="1297"/>
                  </a:lnTo>
                  <a:lnTo>
                    <a:pt x="2356" y="1346"/>
                  </a:lnTo>
                  <a:lnTo>
                    <a:pt x="2464" y="1386"/>
                  </a:lnTo>
                  <a:lnTo>
                    <a:pt x="2571" y="1419"/>
                  </a:lnTo>
                  <a:lnTo>
                    <a:pt x="2674" y="1444"/>
                  </a:lnTo>
                  <a:lnTo>
                    <a:pt x="2772" y="1461"/>
                  </a:lnTo>
                  <a:lnTo>
                    <a:pt x="2865" y="1474"/>
                  </a:lnTo>
                  <a:lnTo>
                    <a:pt x="2950" y="1479"/>
                  </a:lnTo>
                  <a:lnTo>
                    <a:pt x="3028" y="1481"/>
                  </a:lnTo>
                  <a:lnTo>
                    <a:pt x="3107" y="1482"/>
                  </a:lnTo>
                  <a:lnTo>
                    <a:pt x="3197" y="1486"/>
                  </a:lnTo>
                  <a:lnTo>
                    <a:pt x="3293" y="1495"/>
                  </a:lnTo>
                  <a:lnTo>
                    <a:pt x="3395" y="1513"/>
                  </a:lnTo>
                  <a:lnTo>
                    <a:pt x="3498" y="1542"/>
                  </a:lnTo>
                  <a:lnTo>
                    <a:pt x="3600" y="1586"/>
                  </a:lnTo>
                  <a:lnTo>
                    <a:pt x="3698" y="1647"/>
                  </a:lnTo>
                  <a:lnTo>
                    <a:pt x="3792" y="1729"/>
                  </a:lnTo>
                  <a:lnTo>
                    <a:pt x="3874" y="1841"/>
                  </a:lnTo>
                  <a:lnTo>
                    <a:pt x="3945" y="1983"/>
                  </a:lnTo>
                  <a:lnTo>
                    <a:pt x="3999" y="2144"/>
                  </a:lnTo>
                  <a:lnTo>
                    <a:pt x="4030" y="2313"/>
                  </a:lnTo>
                  <a:lnTo>
                    <a:pt x="4035" y="2476"/>
                  </a:lnTo>
                  <a:lnTo>
                    <a:pt x="4006" y="2623"/>
                  </a:lnTo>
                  <a:lnTo>
                    <a:pt x="3939" y="2741"/>
                  </a:lnTo>
                  <a:lnTo>
                    <a:pt x="3830" y="2819"/>
                  </a:lnTo>
                  <a:lnTo>
                    <a:pt x="3710" y="2863"/>
                  </a:lnTo>
                  <a:lnTo>
                    <a:pt x="3614" y="2892"/>
                  </a:lnTo>
                  <a:lnTo>
                    <a:pt x="3539" y="2908"/>
                  </a:lnTo>
                  <a:lnTo>
                    <a:pt x="3484" y="2914"/>
                  </a:lnTo>
                  <a:lnTo>
                    <a:pt x="3442" y="2913"/>
                  </a:lnTo>
                  <a:lnTo>
                    <a:pt x="3418" y="2908"/>
                  </a:lnTo>
                  <a:lnTo>
                    <a:pt x="3403" y="2903"/>
                  </a:lnTo>
                  <a:lnTo>
                    <a:pt x="3400" y="2901"/>
                  </a:lnTo>
                  <a:lnTo>
                    <a:pt x="3411" y="2898"/>
                  </a:lnTo>
                  <a:lnTo>
                    <a:pt x="3440" y="2890"/>
                  </a:lnTo>
                  <a:lnTo>
                    <a:pt x="3478" y="2886"/>
                  </a:lnTo>
                  <a:lnTo>
                    <a:pt x="3516" y="2891"/>
                  </a:lnTo>
                  <a:lnTo>
                    <a:pt x="3549" y="2911"/>
                  </a:lnTo>
                  <a:lnTo>
                    <a:pt x="3565" y="2954"/>
                  </a:lnTo>
                  <a:lnTo>
                    <a:pt x="3558" y="3023"/>
                  </a:lnTo>
                  <a:lnTo>
                    <a:pt x="3518" y="3127"/>
                  </a:lnTo>
                  <a:lnTo>
                    <a:pt x="3442" y="3261"/>
                  </a:lnTo>
                  <a:lnTo>
                    <a:pt x="3339" y="3400"/>
                  </a:lnTo>
                  <a:lnTo>
                    <a:pt x="3210" y="3530"/>
                  </a:lnTo>
                  <a:lnTo>
                    <a:pt x="3060" y="3632"/>
                  </a:lnTo>
                  <a:lnTo>
                    <a:pt x="2892" y="3686"/>
                  </a:lnTo>
                  <a:lnTo>
                    <a:pt x="2711" y="3677"/>
                  </a:lnTo>
                  <a:lnTo>
                    <a:pt x="2520" y="3585"/>
                  </a:lnTo>
                  <a:lnTo>
                    <a:pt x="2324" y="3395"/>
                  </a:lnTo>
                  <a:lnTo>
                    <a:pt x="2150" y="3170"/>
                  </a:lnTo>
                  <a:lnTo>
                    <a:pt x="2023" y="2986"/>
                  </a:lnTo>
                  <a:lnTo>
                    <a:pt x="1932" y="2837"/>
                  </a:lnTo>
                  <a:lnTo>
                    <a:pt x="1870" y="2719"/>
                  </a:lnTo>
                  <a:lnTo>
                    <a:pt x="1827" y="2624"/>
                  </a:lnTo>
                  <a:lnTo>
                    <a:pt x="1797" y="2547"/>
                  </a:lnTo>
                  <a:lnTo>
                    <a:pt x="1769" y="2484"/>
                  </a:lnTo>
                  <a:lnTo>
                    <a:pt x="1738" y="2427"/>
                  </a:lnTo>
                  <a:lnTo>
                    <a:pt x="1702" y="2377"/>
                  </a:lnTo>
                  <a:lnTo>
                    <a:pt x="1669" y="2329"/>
                  </a:lnTo>
                  <a:lnTo>
                    <a:pt x="1638" y="2287"/>
                  </a:lnTo>
                  <a:lnTo>
                    <a:pt x="1613" y="2251"/>
                  </a:lnTo>
                  <a:lnTo>
                    <a:pt x="1591" y="2222"/>
                  </a:lnTo>
                  <a:lnTo>
                    <a:pt x="1575" y="2200"/>
                  </a:lnTo>
                  <a:lnTo>
                    <a:pt x="1566" y="2186"/>
                  </a:lnTo>
                  <a:lnTo>
                    <a:pt x="1562" y="2181"/>
                  </a:lnTo>
                  <a:lnTo>
                    <a:pt x="1561" y="2187"/>
                  </a:lnTo>
                  <a:lnTo>
                    <a:pt x="1561" y="2205"/>
                  </a:lnTo>
                  <a:lnTo>
                    <a:pt x="1566" y="2231"/>
                  </a:lnTo>
                  <a:lnTo>
                    <a:pt x="1576" y="2270"/>
                  </a:lnTo>
                  <a:lnTo>
                    <a:pt x="1595" y="2316"/>
                  </a:lnTo>
                  <a:lnTo>
                    <a:pt x="1628" y="2372"/>
                  </a:lnTo>
                  <a:lnTo>
                    <a:pt x="1673" y="2437"/>
                  </a:lnTo>
                  <a:lnTo>
                    <a:pt x="1738" y="2510"/>
                  </a:lnTo>
                  <a:lnTo>
                    <a:pt x="1813" y="2599"/>
                  </a:lnTo>
                  <a:lnTo>
                    <a:pt x="1890" y="2706"/>
                  </a:lnTo>
                  <a:lnTo>
                    <a:pt x="1964" y="2825"/>
                  </a:lnTo>
                  <a:lnTo>
                    <a:pt x="2031" y="2950"/>
                  </a:lnTo>
                  <a:lnTo>
                    <a:pt x="2087" y="3074"/>
                  </a:lnTo>
                  <a:lnTo>
                    <a:pt x="2128" y="3191"/>
                  </a:lnTo>
                  <a:lnTo>
                    <a:pt x="2150" y="3292"/>
                  </a:lnTo>
                  <a:lnTo>
                    <a:pt x="2148" y="3373"/>
                  </a:lnTo>
                  <a:lnTo>
                    <a:pt x="2122" y="3450"/>
                  </a:lnTo>
                  <a:lnTo>
                    <a:pt x="2076" y="3535"/>
                  </a:lnTo>
                  <a:lnTo>
                    <a:pt x="2014" y="3624"/>
                  </a:lnTo>
                  <a:lnTo>
                    <a:pt x="1938" y="3708"/>
                  </a:lnTo>
                  <a:lnTo>
                    <a:pt x="1853" y="3784"/>
                  </a:lnTo>
                  <a:lnTo>
                    <a:pt x="1764" y="3843"/>
                  </a:lnTo>
                  <a:lnTo>
                    <a:pt x="1671" y="3879"/>
                  </a:lnTo>
                  <a:lnTo>
                    <a:pt x="1582" y="3888"/>
                  </a:lnTo>
                  <a:lnTo>
                    <a:pt x="1489" y="3873"/>
                  </a:lnTo>
                  <a:lnTo>
                    <a:pt x="1394" y="3843"/>
                  </a:lnTo>
                  <a:lnTo>
                    <a:pt x="1295" y="3798"/>
                  </a:lnTo>
                  <a:lnTo>
                    <a:pt x="1198" y="3740"/>
                  </a:lnTo>
                  <a:lnTo>
                    <a:pt x="1102" y="3667"/>
                  </a:lnTo>
                  <a:lnTo>
                    <a:pt x="1011" y="3582"/>
                  </a:lnTo>
                  <a:lnTo>
                    <a:pt x="929" y="3485"/>
                  </a:lnTo>
                  <a:lnTo>
                    <a:pt x="858" y="3373"/>
                  </a:lnTo>
                  <a:lnTo>
                    <a:pt x="798" y="3265"/>
                  </a:lnTo>
                  <a:lnTo>
                    <a:pt x="747" y="3170"/>
                  </a:lnTo>
                  <a:lnTo>
                    <a:pt x="702" y="3090"/>
                  </a:lnTo>
                  <a:lnTo>
                    <a:pt x="660" y="3024"/>
                  </a:lnTo>
                  <a:lnTo>
                    <a:pt x="617" y="2974"/>
                  </a:lnTo>
                  <a:lnTo>
                    <a:pt x="568" y="2941"/>
                  </a:lnTo>
                  <a:lnTo>
                    <a:pt x="514" y="2922"/>
                  </a:lnTo>
                  <a:lnTo>
                    <a:pt x="448" y="2921"/>
                  </a:lnTo>
                  <a:lnTo>
                    <a:pt x="378" y="2928"/>
                  </a:lnTo>
                  <a:lnTo>
                    <a:pt x="319" y="2933"/>
                  </a:lnTo>
                  <a:lnTo>
                    <a:pt x="268" y="2938"/>
                  </a:lnTo>
                  <a:lnTo>
                    <a:pt x="227" y="2940"/>
                  </a:lnTo>
                  <a:lnTo>
                    <a:pt x="195" y="2941"/>
                  </a:lnTo>
                  <a:lnTo>
                    <a:pt x="173" y="2942"/>
                  </a:lnTo>
                  <a:lnTo>
                    <a:pt x="158" y="2942"/>
                  </a:lnTo>
                  <a:lnTo>
                    <a:pt x="154" y="2942"/>
                  </a:lnTo>
                  <a:lnTo>
                    <a:pt x="148" y="2933"/>
                  </a:lnTo>
                  <a:lnTo>
                    <a:pt x="136" y="2908"/>
                  </a:lnTo>
                  <a:lnTo>
                    <a:pt x="118" y="2872"/>
                  </a:lnTo>
                  <a:lnTo>
                    <a:pt x="98" y="2827"/>
                  </a:lnTo>
                  <a:lnTo>
                    <a:pt x="78" y="2777"/>
                  </a:lnTo>
                  <a:lnTo>
                    <a:pt x="63" y="2725"/>
                  </a:lnTo>
                  <a:lnTo>
                    <a:pt x="54" y="2677"/>
                  </a:lnTo>
                  <a:lnTo>
                    <a:pt x="57" y="2634"/>
                  </a:lnTo>
                  <a:lnTo>
                    <a:pt x="62" y="2594"/>
                  </a:lnTo>
                  <a:lnTo>
                    <a:pt x="65" y="2552"/>
                  </a:lnTo>
                  <a:lnTo>
                    <a:pt x="65" y="2511"/>
                  </a:lnTo>
                  <a:lnTo>
                    <a:pt x="64" y="2472"/>
                  </a:lnTo>
                  <a:lnTo>
                    <a:pt x="62" y="2438"/>
                  </a:lnTo>
                  <a:lnTo>
                    <a:pt x="59" y="2411"/>
                  </a:lnTo>
                  <a:lnTo>
                    <a:pt x="57" y="2394"/>
                  </a:lnTo>
                  <a:lnTo>
                    <a:pt x="57" y="2387"/>
                  </a:lnTo>
                  <a:lnTo>
                    <a:pt x="60" y="2379"/>
                  </a:lnTo>
                  <a:lnTo>
                    <a:pt x="74" y="2360"/>
                  </a:lnTo>
                  <a:lnTo>
                    <a:pt x="99" y="2333"/>
                  </a:lnTo>
                  <a:lnTo>
                    <a:pt x="140" y="2304"/>
                  </a:lnTo>
                  <a:lnTo>
                    <a:pt x="195" y="2280"/>
                  </a:lnTo>
                  <a:lnTo>
                    <a:pt x="270" y="2265"/>
                  </a:lnTo>
                  <a:lnTo>
                    <a:pt x="366" y="2265"/>
                  </a:lnTo>
                  <a:lnTo>
                    <a:pt x="486" y="2284"/>
                  </a:lnTo>
                  <a:lnTo>
                    <a:pt x="604" y="2308"/>
                  </a:lnTo>
                  <a:lnTo>
                    <a:pt x="697" y="2321"/>
                  </a:lnTo>
                  <a:lnTo>
                    <a:pt x="773" y="2334"/>
                  </a:lnTo>
                  <a:lnTo>
                    <a:pt x="841" y="2354"/>
                  </a:lnTo>
                  <a:lnTo>
                    <a:pt x="905" y="2387"/>
                  </a:lnTo>
                  <a:lnTo>
                    <a:pt x="973" y="2444"/>
                  </a:lnTo>
                  <a:lnTo>
                    <a:pt x="1053" y="2530"/>
                  </a:lnTo>
                  <a:lnTo>
                    <a:pt x="1151" y="2654"/>
                  </a:lnTo>
                  <a:lnTo>
                    <a:pt x="1250" y="2792"/>
                  </a:lnTo>
                  <a:lnTo>
                    <a:pt x="1330" y="2910"/>
                  </a:lnTo>
                  <a:lnTo>
                    <a:pt x="1391" y="3009"/>
                  </a:lnTo>
                  <a:lnTo>
                    <a:pt x="1437" y="3089"/>
                  </a:lnTo>
                  <a:lnTo>
                    <a:pt x="1469" y="3152"/>
                  </a:lnTo>
                  <a:lnTo>
                    <a:pt x="1489" y="3196"/>
                  </a:lnTo>
                  <a:lnTo>
                    <a:pt x="1501" y="3222"/>
                  </a:lnTo>
                  <a:lnTo>
                    <a:pt x="1504" y="3231"/>
                  </a:lnTo>
                  <a:lnTo>
                    <a:pt x="1495" y="3213"/>
                  </a:lnTo>
                  <a:lnTo>
                    <a:pt x="1472" y="3167"/>
                  </a:lnTo>
                  <a:lnTo>
                    <a:pt x="1437" y="3098"/>
                  </a:lnTo>
                  <a:lnTo>
                    <a:pt x="1396" y="3014"/>
                  </a:lnTo>
                  <a:lnTo>
                    <a:pt x="1351" y="2924"/>
                  </a:lnTo>
                  <a:lnTo>
                    <a:pt x="1305" y="2832"/>
                  </a:lnTo>
                  <a:lnTo>
                    <a:pt x="1263" y="2746"/>
                  </a:lnTo>
                  <a:lnTo>
                    <a:pt x="1229" y="2675"/>
                  </a:lnTo>
                  <a:lnTo>
                    <a:pt x="1190" y="2612"/>
                  </a:lnTo>
                  <a:lnTo>
                    <a:pt x="1135" y="2547"/>
                  </a:lnTo>
                  <a:lnTo>
                    <a:pt x="1071" y="2486"/>
                  </a:lnTo>
                  <a:lnTo>
                    <a:pt x="1004" y="2428"/>
                  </a:lnTo>
                  <a:lnTo>
                    <a:pt x="942" y="2379"/>
                  </a:lnTo>
                  <a:lnTo>
                    <a:pt x="888" y="2340"/>
                  </a:lnTo>
                  <a:lnTo>
                    <a:pt x="851" y="2314"/>
                  </a:lnTo>
                  <a:lnTo>
                    <a:pt x="839" y="2304"/>
                  </a:lnTo>
                  <a:lnTo>
                    <a:pt x="831" y="2304"/>
                  </a:lnTo>
                  <a:lnTo>
                    <a:pt x="814" y="2300"/>
                  </a:lnTo>
                  <a:lnTo>
                    <a:pt x="792" y="2290"/>
                  </a:lnTo>
                  <a:lnTo>
                    <a:pt x="767" y="2270"/>
                  </a:lnTo>
                  <a:lnTo>
                    <a:pt x="745" y="2235"/>
                  </a:lnTo>
                  <a:lnTo>
                    <a:pt x="731" y="2183"/>
                  </a:lnTo>
                  <a:lnTo>
                    <a:pt x="728" y="2112"/>
                  </a:lnTo>
                  <a:lnTo>
                    <a:pt x="740" y="2017"/>
                  </a:lnTo>
                  <a:lnTo>
                    <a:pt x="777" y="1911"/>
                  </a:lnTo>
                  <a:lnTo>
                    <a:pt x="843" y="1813"/>
                  </a:lnTo>
                  <a:lnTo>
                    <a:pt x="928" y="1725"/>
                  </a:lnTo>
                  <a:lnTo>
                    <a:pt x="1029" y="1651"/>
                  </a:lnTo>
                  <a:lnTo>
                    <a:pt x="1139" y="1595"/>
                  </a:lnTo>
                  <a:lnTo>
                    <a:pt x="1252" y="1560"/>
                  </a:lnTo>
                  <a:lnTo>
                    <a:pt x="1362" y="1548"/>
                  </a:lnTo>
                  <a:lnTo>
                    <a:pt x="1464" y="1565"/>
                  </a:lnTo>
                  <a:lnTo>
                    <a:pt x="1568" y="1597"/>
                  </a:lnTo>
                  <a:lnTo>
                    <a:pt x="1686" y="1636"/>
                  </a:lnTo>
                  <a:lnTo>
                    <a:pt x="1813" y="1686"/>
                  </a:lnTo>
                  <a:lnTo>
                    <a:pt x="1945" y="1749"/>
                  </a:lnTo>
                  <a:lnTo>
                    <a:pt x="2078" y="1833"/>
                  </a:lnTo>
                  <a:lnTo>
                    <a:pt x="2209" y="1941"/>
                  </a:lnTo>
                  <a:lnTo>
                    <a:pt x="2331" y="2075"/>
                  </a:lnTo>
                  <a:lnTo>
                    <a:pt x="2442" y="2242"/>
                  </a:lnTo>
                  <a:lnTo>
                    <a:pt x="2534" y="2418"/>
                  </a:lnTo>
                  <a:lnTo>
                    <a:pt x="2609" y="2573"/>
                  </a:lnTo>
                  <a:lnTo>
                    <a:pt x="2667" y="2707"/>
                  </a:lnTo>
                  <a:lnTo>
                    <a:pt x="2711" y="2820"/>
                  </a:lnTo>
                  <a:lnTo>
                    <a:pt x="2740" y="2907"/>
                  </a:lnTo>
                  <a:lnTo>
                    <a:pt x="2760" y="2972"/>
                  </a:lnTo>
                  <a:lnTo>
                    <a:pt x="2771" y="3011"/>
                  </a:lnTo>
                  <a:lnTo>
                    <a:pt x="2774" y="3024"/>
                  </a:lnTo>
                  <a:lnTo>
                    <a:pt x="2772" y="3010"/>
                  </a:lnTo>
                  <a:lnTo>
                    <a:pt x="2768" y="2971"/>
                  </a:lnTo>
                  <a:lnTo>
                    <a:pt x="2760" y="2916"/>
                  </a:lnTo>
                  <a:lnTo>
                    <a:pt x="2752" y="2850"/>
                  </a:lnTo>
                  <a:lnTo>
                    <a:pt x="2743" y="2780"/>
                  </a:lnTo>
                  <a:lnTo>
                    <a:pt x="2733" y="2712"/>
                  </a:lnTo>
                  <a:lnTo>
                    <a:pt x="2723" y="2654"/>
                  </a:lnTo>
                  <a:lnTo>
                    <a:pt x="2716" y="2612"/>
                  </a:lnTo>
                  <a:lnTo>
                    <a:pt x="2719" y="2578"/>
                  </a:lnTo>
                  <a:lnTo>
                    <a:pt x="2740" y="2533"/>
                  </a:lnTo>
                  <a:lnTo>
                    <a:pt x="2775" y="2486"/>
                  </a:lnTo>
                  <a:lnTo>
                    <a:pt x="2815" y="2438"/>
                  </a:lnTo>
                  <a:lnTo>
                    <a:pt x="2858" y="2395"/>
                  </a:lnTo>
                  <a:lnTo>
                    <a:pt x="2894" y="2358"/>
                  </a:lnTo>
                  <a:lnTo>
                    <a:pt x="2920" y="2334"/>
                  </a:lnTo>
                  <a:lnTo>
                    <a:pt x="2931" y="2325"/>
                  </a:lnTo>
                  <a:lnTo>
                    <a:pt x="3303" y="2263"/>
                  </a:lnTo>
                  <a:lnTo>
                    <a:pt x="3292" y="2267"/>
                  </a:lnTo>
                  <a:lnTo>
                    <a:pt x="3265" y="2278"/>
                  </a:lnTo>
                  <a:lnTo>
                    <a:pt x="3219" y="2292"/>
                  </a:lnTo>
                  <a:lnTo>
                    <a:pt x="3160" y="2307"/>
                  </a:lnTo>
                  <a:lnTo>
                    <a:pt x="3089" y="2319"/>
                  </a:lnTo>
                  <a:lnTo>
                    <a:pt x="3006" y="2325"/>
                  </a:lnTo>
                  <a:lnTo>
                    <a:pt x="2913" y="2321"/>
                  </a:lnTo>
                  <a:lnTo>
                    <a:pt x="2813" y="2304"/>
                  </a:lnTo>
                  <a:lnTo>
                    <a:pt x="2718" y="2282"/>
                  </a:lnTo>
                  <a:lnTo>
                    <a:pt x="2637" y="2260"/>
                  </a:lnTo>
                  <a:lnTo>
                    <a:pt x="2570" y="2239"/>
                  </a:lnTo>
                  <a:lnTo>
                    <a:pt x="2515" y="2220"/>
                  </a:lnTo>
                  <a:lnTo>
                    <a:pt x="2473" y="2205"/>
                  </a:lnTo>
                  <a:lnTo>
                    <a:pt x="2444" y="2192"/>
                  </a:lnTo>
                  <a:lnTo>
                    <a:pt x="2427" y="2184"/>
                  </a:lnTo>
                  <a:lnTo>
                    <a:pt x="2422" y="2181"/>
                  </a:lnTo>
                  <a:lnTo>
                    <a:pt x="2415" y="2172"/>
                  </a:lnTo>
                  <a:lnTo>
                    <a:pt x="2394" y="2146"/>
                  </a:lnTo>
                  <a:lnTo>
                    <a:pt x="2361" y="2106"/>
                  </a:lnTo>
                  <a:lnTo>
                    <a:pt x="2317" y="2055"/>
                  </a:lnTo>
                  <a:lnTo>
                    <a:pt x="2262" y="1996"/>
                  </a:lnTo>
                  <a:lnTo>
                    <a:pt x="2200" y="1929"/>
                  </a:lnTo>
                  <a:lnTo>
                    <a:pt x="2128" y="1860"/>
                  </a:lnTo>
                  <a:lnTo>
                    <a:pt x="2051" y="1789"/>
                  </a:lnTo>
                  <a:lnTo>
                    <a:pt x="1956" y="1722"/>
                  </a:lnTo>
                  <a:lnTo>
                    <a:pt x="1841" y="1660"/>
                  </a:lnTo>
                  <a:lnTo>
                    <a:pt x="1713" y="1604"/>
                  </a:lnTo>
                  <a:lnTo>
                    <a:pt x="1579" y="1556"/>
                  </a:lnTo>
                  <a:lnTo>
                    <a:pt x="1447" y="1522"/>
                  </a:lnTo>
                  <a:lnTo>
                    <a:pt x="1328" y="1504"/>
                  </a:lnTo>
                  <a:lnTo>
                    <a:pt x="1225" y="1504"/>
                  </a:lnTo>
                  <a:lnTo>
                    <a:pt x="1151" y="1522"/>
                  </a:lnTo>
                  <a:lnTo>
                    <a:pt x="1097" y="1555"/>
                  </a:lnTo>
                  <a:lnTo>
                    <a:pt x="1051" y="1586"/>
                  </a:lnTo>
                  <a:lnTo>
                    <a:pt x="1010" y="1617"/>
                  </a:lnTo>
                  <a:lnTo>
                    <a:pt x="974" y="1644"/>
                  </a:lnTo>
                  <a:lnTo>
                    <a:pt x="944" y="1666"/>
                  </a:lnTo>
                  <a:lnTo>
                    <a:pt x="915" y="1681"/>
                  </a:lnTo>
                  <a:lnTo>
                    <a:pt x="886" y="1690"/>
                  </a:lnTo>
                  <a:lnTo>
                    <a:pt x="858" y="1687"/>
                  </a:lnTo>
                  <a:lnTo>
                    <a:pt x="810" y="1678"/>
                  </a:lnTo>
                  <a:lnTo>
                    <a:pt x="731" y="1664"/>
                  </a:lnTo>
                  <a:lnTo>
                    <a:pt x="629" y="1644"/>
                  </a:lnTo>
                  <a:lnTo>
                    <a:pt x="514" y="1612"/>
                  </a:lnTo>
                  <a:lnTo>
                    <a:pt x="394" y="1569"/>
                  </a:lnTo>
                  <a:lnTo>
                    <a:pt x="278" y="1512"/>
                  </a:lnTo>
                  <a:lnTo>
                    <a:pt x="176" y="1435"/>
                  </a:lnTo>
                  <a:lnTo>
                    <a:pt x="96" y="1338"/>
                  </a:lnTo>
                  <a:lnTo>
                    <a:pt x="41" y="1219"/>
                  </a:lnTo>
                  <a:lnTo>
                    <a:pt x="11" y="1082"/>
                  </a:lnTo>
                  <a:lnTo>
                    <a:pt x="0" y="937"/>
                  </a:lnTo>
                  <a:lnTo>
                    <a:pt x="7" y="787"/>
                  </a:lnTo>
                  <a:lnTo>
                    <a:pt x="29" y="646"/>
                  </a:lnTo>
                  <a:lnTo>
                    <a:pt x="62" y="517"/>
                  </a:lnTo>
                  <a:lnTo>
                    <a:pt x="105" y="409"/>
                  </a:lnTo>
                  <a:lnTo>
                    <a:pt x="154" y="330"/>
                  </a:lnTo>
                  <a:lnTo>
                    <a:pt x="209" y="272"/>
                  </a:lnTo>
                  <a:lnTo>
                    <a:pt x="269" y="220"/>
                  </a:lnTo>
                  <a:lnTo>
                    <a:pt x="337" y="176"/>
                  </a:lnTo>
                  <a:lnTo>
                    <a:pt x="407" y="141"/>
                  </a:lnTo>
                  <a:lnTo>
                    <a:pt x="483" y="115"/>
                  </a:lnTo>
                  <a:lnTo>
                    <a:pt x="560" y="99"/>
                  </a:lnTo>
                  <a:lnTo>
                    <a:pt x="640" y="94"/>
                  </a:lnTo>
                  <a:lnTo>
                    <a:pt x="721" y="103"/>
                  </a:lnTo>
                  <a:lnTo>
                    <a:pt x="804" y="122"/>
                  </a:lnTo>
                  <a:lnTo>
                    <a:pt x="890" y="147"/>
                  </a:lnTo>
                  <a:lnTo>
                    <a:pt x="979" y="174"/>
                  </a:lnTo>
                  <a:lnTo>
                    <a:pt x="1065" y="202"/>
                  </a:lnTo>
                  <a:lnTo>
                    <a:pt x="1150" y="228"/>
                  </a:lnTo>
                  <a:lnTo>
                    <a:pt x="1229" y="249"/>
                  </a:lnTo>
                  <a:lnTo>
                    <a:pt x="1302" y="263"/>
                  </a:lnTo>
                  <a:lnTo>
                    <a:pt x="1366" y="268"/>
                  </a:lnTo>
                  <a:lnTo>
                    <a:pt x="1423" y="269"/>
                  </a:lnTo>
                  <a:lnTo>
                    <a:pt x="1473" y="272"/>
                  </a:lnTo>
                  <a:lnTo>
                    <a:pt x="1521" y="273"/>
                  </a:lnTo>
                  <a:lnTo>
                    <a:pt x="1567" y="274"/>
                  </a:lnTo>
                  <a:lnTo>
                    <a:pt x="1610" y="273"/>
                  </a:lnTo>
                  <a:lnTo>
                    <a:pt x="1652" y="268"/>
                  </a:lnTo>
                  <a:lnTo>
                    <a:pt x="1694" y="261"/>
                  </a:lnTo>
                  <a:lnTo>
                    <a:pt x="1738" y="248"/>
                  </a:lnTo>
                  <a:lnTo>
                    <a:pt x="1782" y="237"/>
                  </a:lnTo>
                  <a:lnTo>
                    <a:pt x="1829" y="234"/>
                  </a:lnTo>
                  <a:lnTo>
                    <a:pt x="1880" y="240"/>
                  </a:lnTo>
                  <a:lnTo>
                    <a:pt x="1938" y="255"/>
                  </a:lnTo>
                  <a:lnTo>
                    <a:pt x="2005" y="282"/>
                  </a:lnTo>
                  <a:lnTo>
                    <a:pt x="2085" y="320"/>
                  </a:lnTo>
                  <a:lnTo>
                    <a:pt x="2176" y="371"/>
                  </a:lnTo>
                  <a:lnTo>
                    <a:pt x="2286" y="433"/>
                  </a:lnTo>
                  <a:lnTo>
                    <a:pt x="2398" y="501"/>
                  </a:lnTo>
                  <a:lnTo>
                    <a:pt x="2504" y="561"/>
                  </a:lnTo>
                  <a:lnTo>
                    <a:pt x="2607" y="616"/>
                  </a:lnTo>
                  <a:lnTo>
                    <a:pt x="2709" y="662"/>
                  </a:lnTo>
                  <a:lnTo>
                    <a:pt x="2809" y="696"/>
                  </a:lnTo>
                  <a:lnTo>
                    <a:pt x="2915" y="719"/>
                  </a:lnTo>
                  <a:lnTo>
                    <a:pt x="3026" y="728"/>
                  </a:lnTo>
                  <a:lnTo>
                    <a:pt x="3146" y="721"/>
                  </a:lnTo>
                  <a:lnTo>
                    <a:pt x="3263" y="705"/>
                  </a:lnTo>
                  <a:lnTo>
                    <a:pt x="3365" y="688"/>
                  </a:lnTo>
                  <a:lnTo>
                    <a:pt x="3453" y="671"/>
                  </a:lnTo>
                  <a:lnTo>
                    <a:pt x="3525" y="654"/>
                  </a:lnTo>
                  <a:lnTo>
                    <a:pt x="3580" y="639"/>
                  </a:lnTo>
                  <a:lnTo>
                    <a:pt x="3621" y="628"/>
                  </a:lnTo>
                  <a:lnTo>
                    <a:pt x="3646" y="622"/>
                  </a:lnTo>
                  <a:lnTo>
                    <a:pt x="3654" y="618"/>
                  </a:lnTo>
                  <a:lnTo>
                    <a:pt x="3633" y="622"/>
                  </a:lnTo>
                  <a:lnTo>
                    <a:pt x="3575" y="628"/>
                  </a:lnTo>
                  <a:lnTo>
                    <a:pt x="3492" y="638"/>
                  </a:lnTo>
                  <a:lnTo>
                    <a:pt x="3393" y="649"/>
                  </a:lnTo>
                  <a:lnTo>
                    <a:pt x="3286" y="661"/>
                  </a:lnTo>
                  <a:lnTo>
                    <a:pt x="3183" y="669"/>
                  </a:lnTo>
                  <a:lnTo>
                    <a:pt x="3094" y="677"/>
                  </a:lnTo>
                  <a:lnTo>
                    <a:pt x="3028" y="679"/>
                  </a:lnTo>
                  <a:lnTo>
                    <a:pt x="2967" y="673"/>
                  </a:lnTo>
                  <a:lnTo>
                    <a:pt x="2889" y="653"/>
                  </a:lnTo>
                  <a:lnTo>
                    <a:pt x="2801" y="626"/>
                  </a:lnTo>
                  <a:lnTo>
                    <a:pt x="2708" y="592"/>
                  </a:lnTo>
                  <a:lnTo>
                    <a:pt x="2616" y="557"/>
                  </a:lnTo>
                  <a:lnTo>
                    <a:pt x="2530" y="524"/>
                  </a:lnTo>
                  <a:lnTo>
                    <a:pt x="2457" y="495"/>
                  </a:lnTo>
                  <a:lnTo>
                    <a:pt x="2402" y="474"/>
                  </a:lnTo>
                  <a:lnTo>
                    <a:pt x="2357" y="458"/>
                  </a:lnTo>
                  <a:lnTo>
                    <a:pt x="2313" y="437"/>
                  </a:lnTo>
                  <a:lnTo>
                    <a:pt x="2270" y="418"/>
                  </a:lnTo>
                  <a:lnTo>
                    <a:pt x="2232" y="397"/>
                  </a:lnTo>
                  <a:lnTo>
                    <a:pt x="2198" y="380"/>
                  </a:lnTo>
                  <a:lnTo>
                    <a:pt x="2171" y="365"/>
                  </a:lnTo>
                  <a:lnTo>
                    <a:pt x="2155" y="355"/>
                  </a:lnTo>
                  <a:lnTo>
                    <a:pt x="2148" y="351"/>
                  </a:lnTo>
                  <a:lnTo>
                    <a:pt x="2160" y="353"/>
                  </a:lnTo>
                  <a:lnTo>
                    <a:pt x="2195" y="357"/>
                  </a:lnTo>
                  <a:lnTo>
                    <a:pt x="2246" y="361"/>
                  </a:lnTo>
                  <a:lnTo>
                    <a:pt x="2312" y="364"/>
                  </a:lnTo>
                  <a:lnTo>
                    <a:pt x="2388" y="364"/>
                  </a:lnTo>
                  <a:lnTo>
                    <a:pt x="2470" y="359"/>
                  </a:lnTo>
                  <a:lnTo>
                    <a:pt x="2554" y="349"/>
                  </a:lnTo>
                  <a:lnTo>
                    <a:pt x="2638" y="330"/>
                  </a:lnTo>
                  <a:lnTo>
                    <a:pt x="2715" y="299"/>
                  </a:lnTo>
                  <a:lnTo>
                    <a:pt x="2783" y="253"/>
                  </a:lnTo>
                  <a:lnTo>
                    <a:pt x="2843" y="199"/>
                  </a:lnTo>
                  <a:lnTo>
                    <a:pt x="2894" y="142"/>
                  </a:lnTo>
                  <a:lnTo>
                    <a:pt x="2935" y="89"/>
                  </a:lnTo>
                  <a:lnTo>
                    <a:pt x="2964" y="44"/>
                  </a:lnTo>
                  <a:lnTo>
                    <a:pt x="2983" y="12"/>
                  </a:lnTo>
                  <a:lnTo>
                    <a:pt x="2990" y="0"/>
                  </a:lnTo>
                  <a:lnTo>
                    <a:pt x="2995" y="14"/>
                  </a:lnTo>
                  <a:lnTo>
                    <a:pt x="3015" y="49"/>
                  </a:lnTo>
                  <a:lnTo>
                    <a:pt x="3048" y="96"/>
                  </a:lnTo>
                  <a:lnTo>
                    <a:pt x="3092" y="151"/>
                  </a:lnTo>
                  <a:lnTo>
                    <a:pt x="3150" y="202"/>
                  </a:lnTo>
                  <a:lnTo>
                    <a:pt x="3220" y="245"/>
                  </a:lnTo>
                  <a:lnTo>
                    <a:pt x="3303" y="269"/>
                  </a:lnTo>
                  <a:lnTo>
                    <a:pt x="3400" y="268"/>
                  </a:lnTo>
                  <a:lnTo>
                    <a:pt x="3504" y="247"/>
                  </a:lnTo>
                  <a:lnTo>
                    <a:pt x="3610" y="215"/>
                  </a:lnTo>
                  <a:lnTo>
                    <a:pt x="3712" y="180"/>
                  </a:lnTo>
                  <a:lnTo>
                    <a:pt x="3805" y="140"/>
                  </a:lnTo>
                  <a:lnTo>
                    <a:pt x="3887" y="103"/>
                  </a:lnTo>
                  <a:lnTo>
                    <a:pt x="3949" y="73"/>
                  </a:lnTo>
                  <a:lnTo>
                    <a:pt x="3990" y="51"/>
                  </a:lnTo>
                  <a:lnTo>
                    <a:pt x="4006" y="42"/>
                  </a:lnTo>
                  <a:close/>
                </a:path>
              </a:pathLst>
            </a:custGeom>
            <a:gradFill rotWithShape="1">
              <a:gsLst>
                <a:gs pos="0">
                  <a:srgbClr val="FF9999"/>
                </a:gs>
                <a:gs pos="100000">
                  <a:srgbClr val="FDB955"/>
                </a:gs>
              </a:gsLst>
              <a:path path="rect">
                <a:fillToRect l="50000" t="50000" r="50000" b="50000"/>
              </a:path>
            </a:gradFill>
            <a:ln w="9525">
              <a:solidFill>
                <a:srgbClr val="5F5F5F"/>
              </a:solidFill>
              <a:round/>
              <a:headEnd/>
              <a:tailEnd/>
            </a:ln>
            <a:effectLst>
              <a:outerShdw blurRad="63500" dist="63500" dir="3187806" algn="ctr" rotWithShape="0">
                <a:srgbClr val="003399"/>
              </a:outerShdw>
            </a:effectLst>
          </p:spPr>
          <p:txBody>
            <a:bodyPr/>
            <a:lstStyle/>
            <a:p>
              <a:pPr>
                <a:defRPr/>
              </a:pPr>
              <a:endParaRPr lang="en-US"/>
            </a:p>
          </p:txBody>
        </p:sp>
        <p:sp>
          <p:nvSpPr>
            <p:cNvPr id="37928" name="Freeform 12"/>
            <p:cNvSpPr>
              <a:spLocks/>
            </p:cNvSpPr>
            <p:nvPr/>
          </p:nvSpPr>
          <p:spPr bwMode="blackWhite">
            <a:xfrm>
              <a:off x="641" y="1969"/>
              <a:ext cx="569" cy="586"/>
            </a:xfrm>
            <a:custGeom>
              <a:avLst/>
              <a:gdLst>
                <a:gd name="T0" fmla="*/ 0 w 8443"/>
                <a:gd name="T1" fmla="*/ 0 h 9640"/>
                <a:gd name="T2" fmla="*/ 0 w 8443"/>
                <a:gd name="T3" fmla="*/ 0 h 9640"/>
                <a:gd name="T4" fmla="*/ 0 w 8443"/>
                <a:gd name="T5" fmla="*/ 0 h 9640"/>
                <a:gd name="T6" fmla="*/ 0 w 8443"/>
                <a:gd name="T7" fmla="*/ 0 h 9640"/>
                <a:gd name="T8" fmla="*/ 0 w 8443"/>
                <a:gd name="T9" fmla="*/ 0 h 9640"/>
                <a:gd name="T10" fmla="*/ 0 w 8443"/>
                <a:gd name="T11" fmla="*/ 0 h 9640"/>
                <a:gd name="T12" fmla="*/ 0 w 8443"/>
                <a:gd name="T13" fmla="*/ 0 h 9640"/>
                <a:gd name="T14" fmla="*/ 0 w 8443"/>
                <a:gd name="T15" fmla="*/ 0 h 9640"/>
                <a:gd name="T16" fmla="*/ 0 w 8443"/>
                <a:gd name="T17" fmla="*/ 0 h 9640"/>
                <a:gd name="T18" fmla="*/ 0 w 8443"/>
                <a:gd name="T19" fmla="*/ 0 h 9640"/>
                <a:gd name="T20" fmla="*/ 0 w 8443"/>
                <a:gd name="T21" fmla="*/ 0 h 9640"/>
                <a:gd name="T22" fmla="*/ 0 w 8443"/>
                <a:gd name="T23" fmla="*/ 0 h 9640"/>
                <a:gd name="T24" fmla="*/ 0 w 8443"/>
                <a:gd name="T25" fmla="*/ 0 h 9640"/>
                <a:gd name="T26" fmla="*/ 0 w 8443"/>
                <a:gd name="T27" fmla="*/ 0 h 9640"/>
                <a:gd name="T28" fmla="*/ 0 w 8443"/>
                <a:gd name="T29" fmla="*/ 0 h 9640"/>
                <a:gd name="T30" fmla="*/ 0 w 8443"/>
                <a:gd name="T31" fmla="*/ 0 h 9640"/>
                <a:gd name="T32" fmla="*/ 0 w 8443"/>
                <a:gd name="T33" fmla="*/ 0 h 9640"/>
                <a:gd name="T34" fmla="*/ 0 w 8443"/>
                <a:gd name="T35" fmla="*/ 0 h 9640"/>
                <a:gd name="T36" fmla="*/ 0 w 8443"/>
                <a:gd name="T37" fmla="*/ 0 h 9640"/>
                <a:gd name="T38" fmla="*/ 0 w 8443"/>
                <a:gd name="T39" fmla="*/ 0 h 9640"/>
                <a:gd name="T40" fmla="*/ 0 w 8443"/>
                <a:gd name="T41" fmla="*/ 0 h 9640"/>
                <a:gd name="T42" fmla="*/ 0 w 8443"/>
                <a:gd name="T43" fmla="*/ 0 h 9640"/>
                <a:gd name="T44" fmla="*/ 0 w 8443"/>
                <a:gd name="T45" fmla="*/ 0 h 9640"/>
                <a:gd name="T46" fmla="*/ 0 w 8443"/>
                <a:gd name="T47" fmla="*/ 0 h 9640"/>
                <a:gd name="T48" fmla="*/ 0 w 8443"/>
                <a:gd name="T49" fmla="*/ 0 h 9640"/>
                <a:gd name="T50" fmla="*/ 0 w 8443"/>
                <a:gd name="T51" fmla="*/ 0 h 9640"/>
                <a:gd name="T52" fmla="*/ 0 w 8443"/>
                <a:gd name="T53" fmla="*/ 0 h 9640"/>
                <a:gd name="T54" fmla="*/ 0 w 8443"/>
                <a:gd name="T55" fmla="*/ 0 h 9640"/>
                <a:gd name="T56" fmla="*/ 0 w 8443"/>
                <a:gd name="T57" fmla="*/ 0 h 9640"/>
                <a:gd name="T58" fmla="*/ 0 w 8443"/>
                <a:gd name="T59" fmla="*/ 0 h 9640"/>
                <a:gd name="T60" fmla="*/ 0 w 8443"/>
                <a:gd name="T61" fmla="*/ 0 h 9640"/>
                <a:gd name="T62" fmla="*/ 0 w 8443"/>
                <a:gd name="T63" fmla="*/ 0 h 9640"/>
                <a:gd name="T64" fmla="*/ 0 w 8443"/>
                <a:gd name="T65" fmla="*/ 0 h 9640"/>
                <a:gd name="T66" fmla="*/ 0 w 8443"/>
                <a:gd name="T67" fmla="*/ 0 h 9640"/>
                <a:gd name="T68" fmla="*/ 0 w 8443"/>
                <a:gd name="T69" fmla="*/ 0 h 9640"/>
                <a:gd name="T70" fmla="*/ 0 w 8443"/>
                <a:gd name="T71" fmla="*/ 0 h 9640"/>
                <a:gd name="T72" fmla="*/ 0 w 8443"/>
                <a:gd name="T73" fmla="*/ 0 h 9640"/>
                <a:gd name="T74" fmla="*/ 0 w 8443"/>
                <a:gd name="T75" fmla="*/ 0 h 9640"/>
                <a:gd name="T76" fmla="*/ 0 w 8443"/>
                <a:gd name="T77" fmla="*/ 0 h 9640"/>
                <a:gd name="T78" fmla="*/ 0 w 8443"/>
                <a:gd name="T79" fmla="*/ 0 h 9640"/>
                <a:gd name="T80" fmla="*/ 0 w 8443"/>
                <a:gd name="T81" fmla="*/ 0 h 9640"/>
                <a:gd name="T82" fmla="*/ 0 w 8443"/>
                <a:gd name="T83" fmla="*/ 0 h 9640"/>
                <a:gd name="T84" fmla="*/ 0 w 8443"/>
                <a:gd name="T85" fmla="*/ 0 h 9640"/>
                <a:gd name="T86" fmla="*/ 0 w 8443"/>
                <a:gd name="T87" fmla="*/ 0 h 9640"/>
                <a:gd name="T88" fmla="*/ 0 w 8443"/>
                <a:gd name="T89" fmla="*/ 0 h 9640"/>
                <a:gd name="T90" fmla="*/ 0 w 8443"/>
                <a:gd name="T91" fmla="*/ 0 h 9640"/>
                <a:gd name="T92" fmla="*/ 0 w 8443"/>
                <a:gd name="T93" fmla="*/ 0 h 9640"/>
                <a:gd name="T94" fmla="*/ 0 w 8443"/>
                <a:gd name="T95" fmla="*/ 0 h 9640"/>
                <a:gd name="T96" fmla="*/ 0 w 8443"/>
                <a:gd name="T97" fmla="*/ 0 h 9640"/>
                <a:gd name="T98" fmla="*/ 0 w 8443"/>
                <a:gd name="T99" fmla="*/ 0 h 9640"/>
                <a:gd name="T100" fmla="*/ 0 w 8443"/>
                <a:gd name="T101" fmla="*/ 0 h 9640"/>
                <a:gd name="T102" fmla="*/ 0 w 8443"/>
                <a:gd name="T103" fmla="*/ 0 h 9640"/>
                <a:gd name="T104" fmla="*/ 0 w 8443"/>
                <a:gd name="T105" fmla="*/ 0 h 9640"/>
                <a:gd name="T106" fmla="*/ 0 w 8443"/>
                <a:gd name="T107" fmla="*/ 0 h 9640"/>
                <a:gd name="T108" fmla="*/ 0 w 8443"/>
                <a:gd name="T109" fmla="*/ 0 h 9640"/>
                <a:gd name="T110" fmla="*/ 0 w 8443"/>
                <a:gd name="T111" fmla="*/ 0 h 9640"/>
                <a:gd name="T112" fmla="*/ 0 w 8443"/>
                <a:gd name="T113" fmla="*/ 0 h 9640"/>
                <a:gd name="T114" fmla="*/ 0 w 8443"/>
                <a:gd name="T115" fmla="*/ 0 h 9640"/>
                <a:gd name="T116" fmla="*/ 0 w 8443"/>
                <a:gd name="T117" fmla="*/ 0 h 9640"/>
                <a:gd name="T118" fmla="*/ 0 w 8443"/>
                <a:gd name="T119" fmla="*/ 0 h 9640"/>
                <a:gd name="T120" fmla="*/ 0 w 8443"/>
                <a:gd name="T121" fmla="*/ 0 h 96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43"/>
                <a:gd name="T184" fmla="*/ 0 h 9640"/>
                <a:gd name="T185" fmla="*/ 8443 w 8443"/>
                <a:gd name="T186" fmla="*/ 9640 h 96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43" h="9640">
                  <a:moveTo>
                    <a:pt x="3636" y="9604"/>
                  </a:moveTo>
                  <a:lnTo>
                    <a:pt x="3650" y="9610"/>
                  </a:lnTo>
                  <a:lnTo>
                    <a:pt x="3685" y="9623"/>
                  </a:lnTo>
                  <a:lnTo>
                    <a:pt x="3732" y="9636"/>
                  </a:lnTo>
                  <a:lnTo>
                    <a:pt x="3785" y="9640"/>
                  </a:lnTo>
                  <a:lnTo>
                    <a:pt x="3836" y="9626"/>
                  </a:lnTo>
                  <a:lnTo>
                    <a:pt x="3875" y="9586"/>
                  </a:lnTo>
                  <a:lnTo>
                    <a:pt x="3896" y="9514"/>
                  </a:lnTo>
                  <a:lnTo>
                    <a:pt x="3890" y="9398"/>
                  </a:lnTo>
                  <a:lnTo>
                    <a:pt x="3867" y="9273"/>
                  </a:lnTo>
                  <a:lnTo>
                    <a:pt x="3841" y="9171"/>
                  </a:lnTo>
                  <a:lnTo>
                    <a:pt x="3808" y="9086"/>
                  </a:lnTo>
                  <a:lnTo>
                    <a:pt x="3770" y="9013"/>
                  </a:lnTo>
                  <a:lnTo>
                    <a:pt x="3724" y="8945"/>
                  </a:lnTo>
                  <a:lnTo>
                    <a:pt x="3667" y="8878"/>
                  </a:lnTo>
                  <a:lnTo>
                    <a:pt x="3599" y="8805"/>
                  </a:lnTo>
                  <a:lnTo>
                    <a:pt x="3519" y="8719"/>
                  </a:lnTo>
                  <a:lnTo>
                    <a:pt x="3433" y="8620"/>
                  </a:lnTo>
                  <a:lnTo>
                    <a:pt x="3354" y="8507"/>
                  </a:lnTo>
                  <a:lnTo>
                    <a:pt x="3284" y="8386"/>
                  </a:lnTo>
                  <a:lnTo>
                    <a:pt x="3225" y="8257"/>
                  </a:lnTo>
                  <a:lnTo>
                    <a:pt x="3182" y="8125"/>
                  </a:lnTo>
                  <a:lnTo>
                    <a:pt x="3155" y="7991"/>
                  </a:lnTo>
                  <a:lnTo>
                    <a:pt x="3150" y="7859"/>
                  </a:lnTo>
                  <a:lnTo>
                    <a:pt x="3167" y="7732"/>
                  </a:lnTo>
                  <a:lnTo>
                    <a:pt x="3190" y="7614"/>
                  </a:lnTo>
                  <a:lnTo>
                    <a:pt x="3203" y="7507"/>
                  </a:lnTo>
                  <a:lnTo>
                    <a:pt x="3208" y="7412"/>
                  </a:lnTo>
                  <a:lnTo>
                    <a:pt x="3206" y="7331"/>
                  </a:lnTo>
                  <a:lnTo>
                    <a:pt x="3201" y="7266"/>
                  </a:lnTo>
                  <a:lnTo>
                    <a:pt x="3194" y="7218"/>
                  </a:lnTo>
                  <a:lnTo>
                    <a:pt x="3188" y="7187"/>
                  </a:lnTo>
                  <a:lnTo>
                    <a:pt x="3187" y="7177"/>
                  </a:lnTo>
                  <a:lnTo>
                    <a:pt x="3191" y="7145"/>
                  </a:lnTo>
                  <a:lnTo>
                    <a:pt x="3214" y="7060"/>
                  </a:lnTo>
                  <a:lnTo>
                    <a:pt x="3258" y="6938"/>
                  </a:lnTo>
                  <a:lnTo>
                    <a:pt x="3333" y="6795"/>
                  </a:lnTo>
                  <a:lnTo>
                    <a:pt x="3444" y="6647"/>
                  </a:lnTo>
                  <a:lnTo>
                    <a:pt x="3598" y="6509"/>
                  </a:lnTo>
                  <a:lnTo>
                    <a:pt x="3804" y="6400"/>
                  </a:lnTo>
                  <a:lnTo>
                    <a:pt x="4067" y="6334"/>
                  </a:lnTo>
                  <a:lnTo>
                    <a:pt x="4334" y="6329"/>
                  </a:lnTo>
                  <a:lnTo>
                    <a:pt x="4555" y="6379"/>
                  </a:lnTo>
                  <a:lnTo>
                    <a:pt x="4731" y="6465"/>
                  </a:lnTo>
                  <a:lnTo>
                    <a:pt x="4868" y="6574"/>
                  </a:lnTo>
                  <a:lnTo>
                    <a:pt x="4968" y="6687"/>
                  </a:lnTo>
                  <a:lnTo>
                    <a:pt x="5034" y="6788"/>
                  </a:lnTo>
                  <a:lnTo>
                    <a:pt x="5071" y="6862"/>
                  </a:lnTo>
                  <a:lnTo>
                    <a:pt x="5084" y="6890"/>
                  </a:lnTo>
                  <a:lnTo>
                    <a:pt x="5080" y="6892"/>
                  </a:lnTo>
                  <a:lnTo>
                    <a:pt x="5070" y="6899"/>
                  </a:lnTo>
                  <a:lnTo>
                    <a:pt x="5055" y="6908"/>
                  </a:lnTo>
                  <a:lnTo>
                    <a:pt x="5036" y="6924"/>
                  </a:lnTo>
                  <a:lnTo>
                    <a:pt x="5015" y="6943"/>
                  </a:lnTo>
                  <a:lnTo>
                    <a:pt x="4992" y="6968"/>
                  </a:lnTo>
                  <a:lnTo>
                    <a:pt x="4969" y="6998"/>
                  </a:lnTo>
                  <a:lnTo>
                    <a:pt x="4947" y="7033"/>
                  </a:lnTo>
                  <a:lnTo>
                    <a:pt x="4922" y="7076"/>
                  </a:lnTo>
                  <a:lnTo>
                    <a:pt x="4895" y="7122"/>
                  </a:lnTo>
                  <a:lnTo>
                    <a:pt x="4865" y="7170"/>
                  </a:lnTo>
                  <a:lnTo>
                    <a:pt x="4837" y="7217"/>
                  </a:lnTo>
                  <a:lnTo>
                    <a:pt x="4810" y="7258"/>
                  </a:lnTo>
                  <a:lnTo>
                    <a:pt x="4790" y="7291"/>
                  </a:lnTo>
                  <a:lnTo>
                    <a:pt x="4775" y="7314"/>
                  </a:lnTo>
                  <a:lnTo>
                    <a:pt x="4771" y="7321"/>
                  </a:lnTo>
                  <a:lnTo>
                    <a:pt x="4947" y="7033"/>
                  </a:lnTo>
                  <a:lnTo>
                    <a:pt x="5084" y="6890"/>
                  </a:lnTo>
                  <a:lnTo>
                    <a:pt x="5086" y="6892"/>
                  </a:lnTo>
                  <a:lnTo>
                    <a:pt x="5093" y="6892"/>
                  </a:lnTo>
                  <a:lnTo>
                    <a:pt x="5107" y="6890"/>
                  </a:lnTo>
                  <a:lnTo>
                    <a:pt x="5131" y="6884"/>
                  </a:lnTo>
                  <a:lnTo>
                    <a:pt x="5166" y="6873"/>
                  </a:lnTo>
                  <a:lnTo>
                    <a:pt x="5214" y="6854"/>
                  </a:lnTo>
                  <a:lnTo>
                    <a:pt x="5279" y="6827"/>
                  </a:lnTo>
                  <a:lnTo>
                    <a:pt x="5350" y="6804"/>
                  </a:lnTo>
                  <a:lnTo>
                    <a:pt x="5417" y="6791"/>
                  </a:lnTo>
                  <a:lnTo>
                    <a:pt x="5476" y="6785"/>
                  </a:lnTo>
                  <a:lnTo>
                    <a:pt x="5528" y="6786"/>
                  </a:lnTo>
                  <a:lnTo>
                    <a:pt x="5571" y="6792"/>
                  </a:lnTo>
                  <a:lnTo>
                    <a:pt x="5603" y="6799"/>
                  </a:lnTo>
                  <a:lnTo>
                    <a:pt x="5623" y="6805"/>
                  </a:lnTo>
                  <a:lnTo>
                    <a:pt x="5631" y="6807"/>
                  </a:lnTo>
                  <a:lnTo>
                    <a:pt x="5621" y="6798"/>
                  </a:lnTo>
                  <a:lnTo>
                    <a:pt x="5599" y="6772"/>
                  </a:lnTo>
                  <a:lnTo>
                    <a:pt x="5572" y="6728"/>
                  </a:lnTo>
                  <a:lnTo>
                    <a:pt x="5550" y="6665"/>
                  </a:lnTo>
                  <a:lnTo>
                    <a:pt x="5542" y="6585"/>
                  </a:lnTo>
                  <a:lnTo>
                    <a:pt x="5557" y="6487"/>
                  </a:lnTo>
                  <a:lnTo>
                    <a:pt x="5602" y="6369"/>
                  </a:lnTo>
                  <a:lnTo>
                    <a:pt x="5689" y="6232"/>
                  </a:lnTo>
                  <a:lnTo>
                    <a:pt x="5803" y="6114"/>
                  </a:lnTo>
                  <a:lnTo>
                    <a:pt x="5922" y="6045"/>
                  </a:lnTo>
                  <a:lnTo>
                    <a:pt x="6041" y="6014"/>
                  </a:lnTo>
                  <a:lnTo>
                    <a:pt x="6151" y="6012"/>
                  </a:lnTo>
                  <a:lnTo>
                    <a:pt x="6247" y="6029"/>
                  </a:lnTo>
                  <a:lnTo>
                    <a:pt x="6324" y="6055"/>
                  </a:lnTo>
                  <a:lnTo>
                    <a:pt x="6375" y="6077"/>
                  </a:lnTo>
                  <a:lnTo>
                    <a:pt x="6393" y="6087"/>
                  </a:lnTo>
                  <a:lnTo>
                    <a:pt x="6100" y="5984"/>
                  </a:lnTo>
                  <a:lnTo>
                    <a:pt x="6095" y="5984"/>
                  </a:lnTo>
                  <a:lnTo>
                    <a:pt x="6081" y="5981"/>
                  </a:lnTo>
                  <a:lnTo>
                    <a:pt x="6062" y="5966"/>
                  </a:lnTo>
                  <a:lnTo>
                    <a:pt x="6046" y="5935"/>
                  </a:lnTo>
                  <a:lnTo>
                    <a:pt x="6034" y="5882"/>
                  </a:lnTo>
                  <a:lnTo>
                    <a:pt x="6033" y="5802"/>
                  </a:lnTo>
                  <a:lnTo>
                    <a:pt x="6047" y="5688"/>
                  </a:lnTo>
                  <a:lnTo>
                    <a:pt x="6081" y="5532"/>
                  </a:lnTo>
                  <a:lnTo>
                    <a:pt x="6134" y="5378"/>
                  </a:lnTo>
                  <a:lnTo>
                    <a:pt x="6202" y="5265"/>
                  </a:lnTo>
                  <a:lnTo>
                    <a:pt x="6280" y="5187"/>
                  </a:lnTo>
                  <a:lnTo>
                    <a:pt x="6358" y="5139"/>
                  </a:lnTo>
                  <a:lnTo>
                    <a:pt x="6432" y="5113"/>
                  </a:lnTo>
                  <a:lnTo>
                    <a:pt x="6492" y="5102"/>
                  </a:lnTo>
                  <a:lnTo>
                    <a:pt x="6534" y="5100"/>
                  </a:lnTo>
                  <a:lnTo>
                    <a:pt x="6549" y="5100"/>
                  </a:lnTo>
                  <a:lnTo>
                    <a:pt x="6537" y="5105"/>
                  </a:lnTo>
                  <a:lnTo>
                    <a:pt x="6506" y="5113"/>
                  </a:lnTo>
                  <a:lnTo>
                    <a:pt x="6465" y="5112"/>
                  </a:lnTo>
                  <a:lnTo>
                    <a:pt x="6417" y="5090"/>
                  </a:lnTo>
                  <a:lnTo>
                    <a:pt x="6372" y="5038"/>
                  </a:lnTo>
                  <a:lnTo>
                    <a:pt x="6335" y="4944"/>
                  </a:lnTo>
                  <a:lnTo>
                    <a:pt x="6313" y="4797"/>
                  </a:lnTo>
                  <a:lnTo>
                    <a:pt x="6315" y="4585"/>
                  </a:lnTo>
                  <a:lnTo>
                    <a:pt x="6347" y="4372"/>
                  </a:lnTo>
                  <a:lnTo>
                    <a:pt x="6408" y="4219"/>
                  </a:lnTo>
                  <a:lnTo>
                    <a:pt x="6487" y="4115"/>
                  </a:lnTo>
                  <a:lnTo>
                    <a:pt x="6574" y="4052"/>
                  </a:lnTo>
                  <a:lnTo>
                    <a:pt x="6658" y="4020"/>
                  </a:lnTo>
                  <a:lnTo>
                    <a:pt x="6732" y="4009"/>
                  </a:lnTo>
                  <a:lnTo>
                    <a:pt x="6784" y="4009"/>
                  </a:lnTo>
                  <a:lnTo>
                    <a:pt x="6803" y="4010"/>
                  </a:lnTo>
                  <a:lnTo>
                    <a:pt x="6786" y="4016"/>
                  </a:lnTo>
                  <a:lnTo>
                    <a:pt x="6743" y="4024"/>
                  </a:lnTo>
                  <a:lnTo>
                    <a:pt x="6682" y="4022"/>
                  </a:lnTo>
                  <a:lnTo>
                    <a:pt x="6613" y="3997"/>
                  </a:lnTo>
                  <a:lnTo>
                    <a:pt x="6546" y="3938"/>
                  </a:lnTo>
                  <a:lnTo>
                    <a:pt x="6490" y="3828"/>
                  </a:lnTo>
                  <a:lnTo>
                    <a:pt x="6456" y="3659"/>
                  </a:lnTo>
                  <a:lnTo>
                    <a:pt x="6453" y="3413"/>
                  </a:lnTo>
                  <a:lnTo>
                    <a:pt x="6480" y="3173"/>
                  </a:lnTo>
                  <a:lnTo>
                    <a:pt x="6529" y="3010"/>
                  </a:lnTo>
                  <a:lnTo>
                    <a:pt x="6593" y="2910"/>
                  </a:lnTo>
                  <a:lnTo>
                    <a:pt x="6662" y="2862"/>
                  </a:lnTo>
                  <a:lnTo>
                    <a:pt x="6728" y="2848"/>
                  </a:lnTo>
                  <a:lnTo>
                    <a:pt x="6786" y="2855"/>
                  </a:lnTo>
                  <a:lnTo>
                    <a:pt x="6827" y="2872"/>
                  </a:lnTo>
                  <a:lnTo>
                    <a:pt x="6842" y="2879"/>
                  </a:lnTo>
                  <a:lnTo>
                    <a:pt x="6835" y="2880"/>
                  </a:lnTo>
                  <a:lnTo>
                    <a:pt x="6816" y="2880"/>
                  </a:lnTo>
                  <a:lnTo>
                    <a:pt x="6787" y="2876"/>
                  </a:lnTo>
                  <a:lnTo>
                    <a:pt x="6753" y="2865"/>
                  </a:lnTo>
                  <a:lnTo>
                    <a:pt x="6714" y="2842"/>
                  </a:lnTo>
                  <a:lnTo>
                    <a:pt x="6675" y="2806"/>
                  </a:lnTo>
                  <a:lnTo>
                    <a:pt x="6639" y="2750"/>
                  </a:lnTo>
                  <a:lnTo>
                    <a:pt x="6609" y="2674"/>
                  </a:lnTo>
                  <a:lnTo>
                    <a:pt x="6591" y="2613"/>
                  </a:lnTo>
                  <a:lnTo>
                    <a:pt x="6580" y="2568"/>
                  </a:lnTo>
                  <a:lnTo>
                    <a:pt x="6576" y="2534"/>
                  </a:lnTo>
                  <a:lnTo>
                    <a:pt x="6576" y="2513"/>
                  </a:lnTo>
                  <a:lnTo>
                    <a:pt x="6579" y="2500"/>
                  </a:lnTo>
                  <a:lnTo>
                    <a:pt x="6583" y="2492"/>
                  </a:lnTo>
                  <a:lnTo>
                    <a:pt x="6588" y="2490"/>
                  </a:lnTo>
                  <a:lnTo>
                    <a:pt x="6589" y="2489"/>
                  </a:lnTo>
                  <a:lnTo>
                    <a:pt x="6599" y="2487"/>
                  </a:lnTo>
                  <a:lnTo>
                    <a:pt x="6626" y="2476"/>
                  </a:lnTo>
                  <a:lnTo>
                    <a:pt x="6667" y="2456"/>
                  </a:lnTo>
                  <a:lnTo>
                    <a:pt x="6716" y="2425"/>
                  </a:lnTo>
                  <a:lnTo>
                    <a:pt x="6767" y="2383"/>
                  </a:lnTo>
                  <a:lnTo>
                    <a:pt x="6819" y="2325"/>
                  </a:lnTo>
                  <a:lnTo>
                    <a:pt x="6865" y="2252"/>
                  </a:lnTo>
                  <a:lnTo>
                    <a:pt x="6901" y="2160"/>
                  </a:lnTo>
                  <a:lnTo>
                    <a:pt x="6926" y="2070"/>
                  </a:lnTo>
                  <a:lnTo>
                    <a:pt x="6943" y="1999"/>
                  </a:lnTo>
                  <a:lnTo>
                    <a:pt x="6954" y="1945"/>
                  </a:lnTo>
                  <a:lnTo>
                    <a:pt x="6960" y="1906"/>
                  </a:lnTo>
                  <a:lnTo>
                    <a:pt x="6962" y="1879"/>
                  </a:lnTo>
                  <a:lnTo>
                    <a:pt x="6962" y="1863"/>
                  </a:lnTo>
                  <a:lnTo>
                    <a:pt x="6960" y="1854"/>
                  </a:lnTo>
                  <a:lnTo>
                    <a:pt x="6960" y="1851"/>
                  </a:lnTo>
                  <a:lnTo>
                    <a:pt x="6969" y="1856"/>
                  </a:lnTo>
                  <a:lnTo>
                    <a:pt x="6997" y="1866"/>
                  </a:lnTo>
                  <a:lnTo>
                    <a:pt x="7041" y="1875"/>
                  </a:lnTo>
                  <a:lnTo>
                    <a:pt x="7098" y="1875"/>
                  </a:lnTo>
                  <a:lnTo>
                    <a:pt x="7168" y="1861"/>
                  </a:lnTo>
                  <a:lnTo>
                    <a:pt x="7248" y="1826"/>
                  </a:lnTo>
                  <a:lnTo>
                    <a:pt x="7336" y="1763"/>
                  </a:lnTo>
                  <a:lnTo>
                    <a:pt x="7429" y="1666"/>
                  </a:lnTo>
                  <a:lnTo>
                    <a:pt x="7515" y="1561"/>
                  </a:lnTo>
                  <a:lnTo>
                    <a:pt x="7581" y="1473"/>
                  </a:lnTo>
                  <a:lnTo>
                    <a:pt x="7633" y="1401"/>
                  </a:lnTo>
                  <a:lnTo>
                    <a:pt x="7670" y="1345"/>
                  </a:lnTo>
                  <a:lnTo>
                    <a:pt x="7696" y="1304"/>
                  </a:lnTo>
                  <a:lnTo>
                    <a:pt x="7711" y="1276"/>
                  </a:lnTo>
                  <a:lnTo>
                    <a:pt x="7719" y="1260"/>
                  </a:lnTo>
                  <a:lnTo>
                    <a:pt x="7722" y="1254"/>
                  </a:lnTo>
                  <a:lnTo>
                    <a:pt x="7429" y="1666"/>
                  </a:lnTo>
                  <a:lnTo>
                    <a:pt x="7431" y="1670"/>
                  </a:lnTo>
                  <a:lnTo>
                    <a:pt x="7438" y="1681"/>
                  </a:lnTo>
                  <a:lnTo>
                    <a:pt x="7443" y="1697"/>
                  </a:lnTo>
                  <a:lnTo>
                    <a:pt x="7441" y="1718"/>
                  </a:lnTo>
                  <a:lnTo>
                    <a:pt x="7429" y="1743"/>
                  </a:lnTo>
                  <a:lnTo>
                    <a:pt x="7404" y="1771"/>
                  </a:lnTo>
                  <a:lnTo>
                    <a:pt x="7359" y="1800"/>
                  </a:lnTo>
                  <a:lnTo>
                    <a:pt x="7292" y="1830"/>
                  </a:lnTo>
                  <a:lnTo>
                    <a:pt x="7216" y="1855"/>
                  </a:lnTo>
                  <a:lnTo>
                    <a:pt x="7149" y="1868"/>
                  </a:lnTo>
                  <a:lnTo>
                    <a:pt x="7092" y="1874"/>
                  </a:lnTo>
                  <a:lnTo>
                    <a:pt x="7045" y="1873"/>
                  </a:lnTo>
                  <a:lnTo>
                    <a:pt x="7008" y="1867"/>
                  </a:lnTo>
                  <a:lnTo>
                    <a:pt x="6981" y="1860"/>
                  </a:lnTo>
                  <a:lnTo>
                    <a:pt x="6965" y="1854"/>
                  </a:lnTo>
                  <a:lnTo>
                    <a:pt x="6960" y="1851"/>
                  </a:lnTo>
                  <a:lnTo>
                    <a:pt x="6962" y="1869"/>
                  </a:lnTo>
                  <a:lnTo>
                    <a:pt x="6964" y="1920"/>
                  </a:lnTo>
                  <a:lnTo>
                    <a:pt x="6959" y="1995"/>
                  </a:lnTo>
                  <a:lnTo>
                    <a:pt x="6938" y="2089"/>
                  </a:lnTo>
                  <a:lnTo>
                    <a:pt x="6893" y="2193"/>
                  </a:lnTo>
                  <a:lnTo>
                    <a:pt x="6819" y="2303"/>
                  </a:lnTo>
                  <a:lnTo>
                    <a:pt x="6707" y="2411"/>
                  </a:lnTo>
                  <a:lnTo>
                    <a:pt x="6549" y="2509"/>
                  </a:lnTo>
                  <a:lnTo>
                    <a:pt x="6379" y="2566"/>
                  </a:lnTo>
                  <a:lnTo>
                    <a:pt x="6236" y="2559"/>
                  </a:lnTo>
                  <a:lnTo>
                    <a:pt x="6118" y="2507"/>
                  </a:lnTo>
                  <a:lnTo>
                    <a:pt x="6024" y="2427"/>
                  </a:lnTo>
                  <a:lnTo>
                    <a:pt x="5952" y="2335"/>
                  </a:lnTo>
                  <a:lnTo>
                    <a:pt x="5903" y="2250"/>
                  </a:lnTo>
                  <a:lnTo>
                    <a:pt x="5874" y="2186"/>
                  </a:lnTo>
                  <a:lnTo>
                    <a:pt x="5865" y="2160"/>
                  </a:lnTo>
                  <a:lnTo>
                    <a:pt x="6021" y="2509"/>
                  </a:lnTo>
                  <a:lnTo>
                    <a:pt x="6036" y="2518"/>
                  </a:lnTo>
                  <a:lnTo>
                    <a:pt x="6066" y="2542"/>
                  </a:lnTo>
                  <a:lnTo>
                    <a:pt x="6096" y="2578"/>
                  </a:lnTo>
                  <a:lnTo>
                    <a:pt x="6107" y="2625"/>
                  </a:lnTo>
                  <a:lnTo>
                    <a:pt x="6079" y="2681"/>
                  </a:lnTo>
                  <a:lnTo>
                    <a:pt x="5996" y="2744"/>
                  </a:lnTo>
                  <a:lnTo>
                    <a:pt x="5840" y="2811"/>
                  </a:lnTo>
                  <a:lnTo>
                    <a:pt x="5591" y="2879"/>
                  </a:lnTo>
                  <a:lnTo>
                    <a:pt x="5326" y="2921"/>
                  </a:lnTo>
                  <a:lnTo>
                    <a:pt x="5128" y="2916"/>
                  </a:lnTo>
                  <a:lnTo>
                    <a:pt x="4985" y="2876"/>
                  </a:lnTo>
                  <a:lnTo>
                    <a:pt x="4889" y="2815"/>
                  </a:lnTo>
                  <a:lnTo>
                    <a:pt x="4832" y="2746"/>
                  </a:lnTo>
                  <a:lnTo>
                    <a:pt x="4802" y="2681"/>
                  </a:lnTo>
                  <a:lnTo>
                    <a:pt x="4791" y="2633"/>
                  </a:lnTo>
                  <a:lnTo>
                    <a:pt x="4790" y="2612"/>
                  </a:lnTo>
                  <a:lnTo>
                    <a:pt x="4731" y="2900"/>
                  </a:lnTo>
                  <a:lnTo>
                    <a:pt x="4720" y="2912"/>
                  </a:lnTo>
                  <a:lnTo>
                    <a:pt x="4685" y="2941"/>
                  </a:lnTo>
                  <a:lnTo>
                    <a:pt x="4627" y="2980"/>
                  </a:lnTo>
                  <a:lnTo>
                    <a:pt x="4543" y="3023"/>
                  </a:lnTo>
                  <a:lnTo>
                    <a:pt x="4432" y="3063"/>
                  </a:lnTo>
                  <a:lnTo>
                    <a:pt x="4293" y="3091"/>
                  </a:lnTo>
                  <a:lnTo>
                    <a:pt x="4127" y="3101"/>
                  </a:lnTo>
                  <a:lnTo>
                    <a:pt x="3929" y="3085"/>
                  </a:lnTo>
                  <a:lnTo>
                    <a:pt x="3749" y="3029"/>
                  </a:lnTo>
                  <a:lnTo>
                    <a:pt x="3629" y="2935"/>
                  </a:lnTo>
                  <a:lnTo>
                    <a:pt x="3556" y="2815"/>
                  </a:lnTo>
                  <a:lnTo>
                    <a:pt x="3521" y="2685"/>
                  </a:lnTo>
                  <a:lnTo>
                    <a:pt x="3512" y="2558"/>
                  </a:lnTo>
                  <a:lnTo>
                    <a:pt x="3520" y="2450"/>
                  </a:lnTo>
                  <a:lnTo>
                    <a:pt x="3533" y="2374"/>
                  </a:lnTo>
                  <a:lnTo>
                    <a:pt x="3539" y="2345"/>
                  </a:lnTo>
                  <a:lnTo>
                    <a:pt x="3381" y="2900"/>
                  </a:lnTo>
                  <a:lnTo>
                    <a:pt x="3384" y="2909"/>
                  </a:lnTo>
                  <a:lnTo>
                    <a:pt x="3385" y="2932"/>
                  </a:lnTo>
                  <a:lnTo>
                    <a:pt x="3375" y="2958"/>
                  </a:lnTo>
                  <a:lnTo>
                    <a:pt x="3348" y="2982"/>
                  </a:lnTo>
                  <a:lnTo>
                    <a:pt x="3292" y="2994"/>
                  </a:lnTo>
                  <a:lnTo>
                    <a:pt x="3200" y="2986"/>
                  </a:lnTo>
                  <a:lnTo>
                    <a:pt x="3064" y="2950"/>
                  </a:lnTo>
                  <a:lnTo>
                    <a:pt x="2874" y="2879"/>
                  </a:lnTo>
                  <a:lnTo>
                    <a:pt x="2687" y="2773"/>
                  </a:lnTo>
                  <a:lnTo>
                    <a:pt x="2562" y="2647"/>
                  </a:lnTo>
                  <a:lnTo>
                    <a:pt x="2485" y="2512"/>
                  </a:lnTo>
                  <a:lnTo>
                    <a:pt x="2448" y="2376"/>
                  </a:lnTo>
                  <a:lnTo>
                    <a:pt x="2438" y="2253"/>
                  </a:lnTo>
                  <a:lnTo>
                    <a:pt x="2444" y="2152"/>
                  </a:lnTo>
                  <a:lnTo>
                    <a:pt x="2456" y="2083"/>
                  </a:lnTo>
                  <a:lnTo>
                    <a:pt x="2464" y="2058"/>
                  </a:lnTo>
                  <a:lnTo>
                    <a:pt x="2455" y="2087"/>
                  </a:lnTo>
                  <a:lnTo>
                    <a:pt x="2431" y="2161"/>
                  </a:lnTo>
                  <a:lnTo>
                    <a:pt x="2385" y="2258"/>
                  </a:lnTo>
                  <a:lnTo>
                    <a:pt x="2313" y="2358"/>
                  </a:lnTo>
                  <a:lnTo>
                    <a:pt x="2212" y="2439"/>
                  </a:lnTo>
                  <a:lnTo>
                    <a:pt x="2075" y="2482"/>
                  </a:lnTo>
                  <a:lnTo>
                    <a:pt x="1899" y="2465"/>
                  </a:lnTo>
                  <a:lnTo>
                    <a:pt x="1681" y="2366"/>
                  </a:lnTo>
                  <a:lnTo>
                    <a:pt x="1484" y="2214"/>
                  </a:lnTo>
                  <a:lnTo>
                    <a:pt x="1366" y="2056"/>
                  </a:lnTo>
                  <a:lnTo>
                    <a:pt x="1310" y="1902"/>
                  </a:lnTo>
                  <a:lnTo>
                    <a:pt x="1302" y="1756"/>
                  </a:lnTo>
                  <a:lnTo>
                    <a:pt x="1324" y="1630"/>
                  </a:lnTo>
                  <a:lnTo>
                    <a:pt x="1359" y="1530"/>
                  </a:lnTo>
                  <a:lnTo>
                    <a:pt x="1392" y="1464"/>
                  </a:lnTo>
                  <a:lnTo>
                    <a:pt x="1407" y="1440"/>
                  </a:lnTo>
                  <a:lnTo>
                    <a:pt x="1405" y="1462"/>
                  </a:lnTo>
                  <a:lnTo>
                    <a:pt x="1396" y="1518"/>
                  </a:lnTo>
                  <a:lnTo>
                    <a:pt x="1374" y="1599"/>
                  </a:lnTo>
                  <a:lnTo>
                    <a:pt x="1333" y="1692"/>
                  </a:lnTo>
                  <a:lnTo>
                    <a:pt x="1269" y="1788"/>
                  </a:lnTo>
                  <a:lnTo>
                    <a:pt x="1177" y="1875"/>
                  </a:lnTo>
                  <a:lnTo>
                    <a:pt x="1048" y="1941"/>
                  </a:lnTo>
                  <a:lnTo>
                    <a:pt x="880" y="1975"/>
                  </a:lnTo>
                  <a:lnTo>
                    <a:pt x="1290" y="1790"/>
                  </a:lnTo>
                  <a:lnTo>
                    <a:pt x="1281" y="1790"/>
                  </a:lnTo>
                  <a:lnTo>
                    <a:pt x="1263" y="1790"/>
                  </a:lnTo>
                  <a:lnTo>
                    <a:pt x="1240" y="1797"/>
                  </a:lnTo>
                  <a:lnTo>
                    <a:pt x="1224" y="1813"/>
                  </a:lnTo>
                  <a:lnTo>
                    <a:pt x="1220" y="1843"/>
                  </a:lnTo>
                  <a:lnTo>
                    <a:pt x="1237" y="1891"/>
                  </a:lnTo>
                  <a:lnTo>
                    <a:pt x="1284" y="1961"/>
                  </a:lnTo>
                  <a:lnTo>
                    <a:pt x="1368" y="2058"/>
                  </a:lnTo>
                  <a:lnTo>
                    <a:pt x="1436" y="2130"/>
                  </a:lnTo>
                  <a:lnTo>
                    <a:pt x="1480" y="2182"/>
                  </a:lnTo>
                  <a:lnTo>
                    <a:pt x="1505" y="2220"/>
                  </a:lnTo>
                  <a:lnTo>
                    <a:pt x="1514" y="2250"/>
                  </a:lnTo>
                  <a:lnTo>
                    <a:pt x="1514" y="2279"/>
                  </a:lnTo>
                  <a:lnTo>
                    <a:pt x="1506" y="2315"/>
                  </a:lnTo>
                  <a:lnTo>
                    <a:pt x="1494" y="2361"/>
                  </a:lnTo>
                  <a:lnTo>
                    <a:pt x="1485" y="2427"/>
                  </a:lnTo>
                  <a:lnTo>
                    <a:pt x="1465" y="2539"/>
                  </a:lnTo>
                  <a:lnTo>
                    <a:pt x="1436" y="2622"/>
                  </a:lnTo>
                  <a:lnTo>
                    <a:pt x="1397" y="2685"/>
                  </a:lnTo>
                  <a:lnTo>
                    <a:pt x="1355" y="2727"/>
                  </a:lnTo>
                  <a:lnTo>
                    <a:pt x="1316" y="2754"/>
                  </a:lnTo>
                  <a:lnTo>
                    <a:pt x="1284" y="2769"/>
                  </a:lnTo>
                  <a:lnTo>
                    <a:pt x="1259" y="2775"/>
                  </a:lnTo>
                  <a:lnTo>
                    <a:pt x="1251" y="2776"/>
                  </a:lnTo>
                  <a:lnTo>
                    <a:pt x="1260" y="2770"/>
                  </a:lnTo>
                  <a:lnTo>
                    <a:pt x="1285" y="2756"/>
                  </a:lnTo>
                  <a:lnTo>
                    <a:pt x="1321" y="2747"/>
                  </a:lnTo>
                  <a:lnTo>
                    <a:pt x="1363" y="2754"/>
                  </a:lnTo>
                  <a:lnTo>
                    <a:pt x="1407" y="2785"/>
                  </a:lnTo>
                  <a:lnTo>
                    <a:pt x="1448" y="2854"/>
                  </a:lnTo>
                  <a:lnTo>
                    <a:pt x="1482" y="2971"/>
                  </a:lnTo>
                  <a:lnTo>
                    <a:pt x="1506" y="3146"/>
                  </a:lnTo>
                  <a:lnTo>
                    <a:pt x="1508" y="3332"/>
                  </a:lnTo>
                  <a:lnTo>
                    <a:pt x="1490" y="3477"/>
                  </a:lnTo>
                  <a:lnTo>
                    <a:pt x="1460" y="3585"/>
                  </a:lnTo>
                  <a:lnTo>
                    <a:pt x="1421" y="3663"/>
                  </a:lnTo>
                  <a:lnTo>
                    <a:pt x="1381" y="3715"/>
                  </a:lnTo>
                  <a:lnTo>
                    <a:pt x="1345" y="3745"/>
                  </a:lnTo>
                  <a:lnTo>
                    <a:pt x="1319" y="3759"/>
                  </a:lnTo>
                  <a:lnTo>
                    <a:pt x="1309" y="3762"/>
                  </a:lnTo>
                  <a:lnTo>
                    <a:pt x="1319" y="3753"/>
                  </a:lnTo>
                  <a:lnTo>
                    <a:pt x="1347" y="3728"/>
                  </a:lnTo>
                  <a:lnTo>
                    <a:pt x="1387" y="3705"/>
                  </a:lnTo>
                  <a:lnTo>
                    <a:pt x="1436" y="3696"/>
                  </a:lnTo>
                  <a:lnTo>
                    <a:pt x="1489" y="3717"/>
                  </a:lnTo>
                  <a:lnTo>
                    <a:pt x="1539" y="3781"/>
                  </a:lnTo>
                  <a:lnTo>
                    <a:pt x="1586" y="3901"/>
                  </a:lnTo>
                  <a:lnTo>
                    <a:pt x="1622" y="4092"/>
                  </a:lnTo>
                  <a:lnTo>
                    <a:pt x="1637" y="4299"/>
                  </a:lnTo>
                  <a:lnTo>
                    <a:pt x="1630" y="4459"/>
                  </a:lnTo>
                  <a:lnTo>
                    <a:pt x="1607" y="4579"/>
                  </a:lnTo>
                  <a:lnTo>
                    <a:pt x="1573" y="4663"/>
                  </a:lnTo>
                  <a:lnTo>
                    <a:pt x="1535" y="4718"/>
                  </a:lnTo>
                  <a:lnTo>
                    <a:pt x="1501" y="4752"/>
                  </a:lnTo>
                  <a:lnTo>
                    <a:pt x="1476" y="4767"/>
                  </a:lnTo>
                  <a:lnTo>
                    <a:pt x="1465" y="4770"/>
                  </a:lnTo>
                  <a:lnTo>
                    <a:pt x="1473" y="4759"/>
                  </a:lnTo>
                  <a:lnTo>
                    <a:pt x="1494" y="4732"/>
                  </a:lnTo>
                  <a:lnTo>
                    <a:pt x="1527" y="4700"/>
                  </a:lnTo>
                  <a:lnTo>
                    <a:pt x="1569" y="4671"/>
                  </a:lnTo>
                  <a:lnTo>
                    <a:pt x="1617" y="4654"/>
                  </a:lnTo>
                  <a:lnTo>
                    <a:pt x="1670" y="4663"/>
                  </a:lnTo>
                  <a:lnTo>
                    <a:pt x="1724" y="4705"/>
                  </a:lnTo>
                  <a:lnTo>
                    <a:pt x="1779" y="4792"/>
                  </a:lnTo>
                  <a:lnTo>
                    <a:pt x="1815" y="4882"/>
                  </a:lnTo>
                  <a:lnTo>
                    <a:pt x="1840" y="4970"/>
                  </a:lnTo>
                  <a:lnTo>
                    <a:pt x="1855" y="5050"/>
                  </a:lnTo>
                  <a:lnTo>
                    <a:pt x="1861" y="5121"/>
                  </a:lnTo>
                  <a:lnTo>
                    <a:pt x="1863" y="5181"/>
                  </a:lnTo>
                  <a:lnTo>
                    <a:pt x="1861" y="5225"/>
                  </a:lnTo>
                  <a:lnTo>
                    <a:pt x="1858" y="5255"/>
                  </a:lnTo>
                  <a:lnTo>
                    <a:pt x="1857" y="5264"/>
                  </a:lnTo>
                  <a:lnTo>
                    <a:pt x="1877" y="5038"/>
                  </a:lnTo>
                  <a:lnTo>
                    <a:pt x="1877" y="5040"/>
                  </a:lnTo>
                  <a:lnTo>
                    <a:pt x="1878" y="5048"/>
                  </a:lnTo>
                  <a:lnTo>
                    <a:pt x="1880" y="5066"/>
                  </a:lnTo>
                  <a:lnTo>
                    <a:pt x="1884" y="5098"/>
                  </a:lnTo>
                  <a:lnTo>
                    <a:pt x="1891" y="5148"/>
                  </a:lnTo>
                  <a:lnTo>
                    <a:pt x="1900" y="5221"/>
                  </a:lnTo>
                  <a:lnTo>
                    <a:pt x="1916" y="5320"/>
                  </a:lnTo>
                  <a:lnTo>
                    <a:pt x="1935" y="5450"/>
                  </a:lnTo>
                  <a:lnTo>
                    <a:pt x="1963" y="5582"/>
                  </a:lnTo>
                  <a:lnTo>
                    <a:pt x="1999" y="5689"/>
                  </a:lnTo>
                  <a:lnTo>
                    <a:pt x="2038" y="5779"/>
                  </a:lnTo>
                  <a:lnTo>
                    <a:pt x="2072" y="5853"/>
                  </a:lnTo>
                  <a:lnTo>
                    <a:pt x="2095" y="5922"/>
                  </a:lnTo>
                  <a:lnTo>
                    <a:pt x="2100" y="5991"/>
                  </a:lnTo>
                  <a:lnTo>
                    <a:pt x="2081" y="6064"/>
                  </a:lnTo>
                  <a:lnTo>
                    <a:pt x="2033" y="6149"/>
                  </a:lnTo>
                  <a:lnTo>
                    <a:pt x="1970" y="6238"/>
                  </a:lnTo>
                  <a:lnTo>
                    <a:pt x="1912" y="6318"/>
                  </a:lnTo>
                  <a:lnTo>
                    <a:pt x="1855" y="6384"/>
                  </a:lnTo>
                  <a:lnTo>
                    <a:pt x="1797" y="6435"/>
                  </a:lnTo>
                  <a:lnTo>
                    <a:pt x="1737" y="6465"/>
                  </a:lnTo>
                  <a:lnTo>
                    <a:pt x="1670" y="6471"/>
                  </a:lnTo>
                  <a:lnTo>
                    <a:pt x="1593" y="6449"/>
                  </a:lnTo>
                  <a:lnTo>
                    <a:pt x="1506" y="6396"/>
                  </a:lnTo>
                  <a:lnTo>
                    <a:pt x="1419" y="6332"/>
                  </a:lnTo>
                  <a:lnTo>
                    <a:pt x="1351" y="6280"/>
                  </a:lnTo>
                  <a:lnTo>
                    <a:pt x="1300" y="6237"/>
                  </a:lnTo>
                  <a:lnTo>
                    <a:pt x="1263" y="6204"/>
                  </a:lnTo>
                  <a:lnTo>
                    <a:pt x="1237" y="6179"/>
                  </a:lnTo>
                  <a:lnTo>
                    <a:pt x="1222" y="6162"/>
                  </a:lnTo>
                  <a:lnTo>
                    <a:pt x="1214" y="6153"/>
                  </a:lnTo>
                  <a:lnTo>
                    <a:pt x="1212" y="6149"/>
                  </a:lnTo>
                  <a:lnTo>
                    <a:pt x="1506" y="6396"/>
                  </a:lnTo>
                  <a:lnTo>
                    <a:pt x="1779" y="6375"/>
                  </a:lnTo>
                  <a:lnTo>
                    <a:pt x="1784" y="6374"/>
                  </a:lnTo>
                  <a:lnTo>
                    <a:pt x="1794" y="6372"/>
                  </a:lnTo>
                  <a:lnTo>
                    <a:pt x="1803" y="6373"/>
                  </a:lnTo>
                  <a:lnTo>
                    <a:pt x="1803" y="6381"/>
                  </a:lnTo>
                  <a:lnTo>
                    <a:pt x="1785" y="6397"/>
                  </a:lnTo>
                  <a:lnTo>
                    <a:pt x="1745" y="6427"/>
                  </a:lnTo>
                  <a:lnTo>
                    <a:pt x="1674" y="6474"/>
                  </a:lnTo>
                  <a:lnTo>
                    <a:pt x="1563" y="6540"/>
                  </a:lnTo>
                  <a:lnTo>
                    <a:pt x="1432" y="6606"/>
                  </a:lnTo>
                  <a:lnTo>
                    <a:pt x="1301" y="6650"/>
                  </a:lnTo>
                  <a:lnTo>
                    <a:pt x="1174" y="6675"/>
                  </a:lnTo>
                  <a:lnTo>
                    <a:pt x="1049" y="6681"/>
                  </a:lnTo>
                  <a:lnTo>
                    <a:pt x="932" y="6672"/>
                  </a:lnTo>
                  <a:lnTo>
                    <a:pt x="821" y="6648"/>
                  </a:lnTo>
                  <a:lnTo>
                    <a:pt x="718" y="6609"/>
                  </a:lnTo>
                  <a:lnTo>
                    <a:pt x="626" y="6560"/>
                  </a:lnTo>
                  <a:lnTo>
                    <a:pt x="542" y="6490"/>
                  </a:lnTo>
                  <a:lnTo>
                    <a:pt x="470" y="6394"/>
                  </a:lnTo>
                  <a:lnTo>
                    <a:pt x="410" y="6282"/>
                  </a:lnTo>
                  <a:lnTo>
                    <a:pt x="360" y="6168"/>
                  </a:lnTo>
                  <a:lnTo>
                    <a:pt x="322" y="6059"/>
                  </a:lnTo>
                  <a:lnTo>
                    <a:pt x="295" y="5968"/>
                  </a:lnTo>
                  <a:lnTo>
                    <a:pt x="278" y="5904"/>
                  </a:lnTo>
                  <a:lnTo>
                    <a:pt x="273" y="5881"/>
                  </a:lnTo>
                  <a:lnTo>
                    <a:pt x="782" y="5758"/>
                  </a:lnTo>
                  <a:lnTo>
                    <a:pt x="755" y="5768"/>
                  </a:lnTo>
                  <a:lnTo>
                    <a:pt x="686" y="5787"/>
                  </a:lnTo>
                  <a:lnTo>
                    <a:pt x="589" y="5805"/>
                  </a:lnTo>
                  <a:lnTo>
                    <a:pt x="476" y="5808"/>
                  </a:lnTo>
                  <a:lnTo>
                    <a:pt x="363" y="5782"/>
                  </a:lnTo>
                  <a:lnTo>
                    <a:pt x="262" y="5715"/>
                  </a:lnTo>
                  <a:lnTo>
                    <a:pt x="188" y="5596"/>
                  </a:lnTo>
                  <a:lnTo>
                    <a:pt x="156" y="5409"/>
                  </a:lnTo>
                  <a:lnTo>
                    <a:pt x="169" y="5216"/>
                  </a:lnTo>
                  <a:lnTo>
                    <a:pt x="221" y="5080"/>
                  </a:lnTo>
                  <a:lnTo>
                    <a:pt x="296" y="4991"/>
                  </a:lnTo>
                  <a:lnTo>
                    <a:pt x="383" y="4939"/>
                  </a:lnTo>
                  <a:lnTo>
                    <a:pt x="471" y="4914"/>
                  </a:lnTo>
                  <a:lnTo>
                    <a:pt x="549" y="4908"/>
                  </a:lnTo>
                  <a:lnTo>
                    <a:pt x="604" y="4913"/>
                  </a:lnTo>
                  <a:lnTo>
                    <a:pt x="626" y="4915"/>
                  </a:lnTo>
                  <a:lnTo>
                    <a:pt x="605" y="4920"/>
                  </a:lnTo>
                  <a:lnTo>
                    <a:pt x="554" y="4928"/>
                  </a:lnTo>
                  <a:lnTo>
                    <a:pt x="480" y="4927"/>
                  </a:lnTo>
                  <a:lnTo>
                    <a:pt x="392" y="4907"/>
                  </a:lnTo>
                  <a:lnTo>
                    <a:pt x="303" y="4858"/>
                  </a:lnTo>
                  <a:lnTo>
                    <a:pt x="221" y="4768"/>
                  </a:lnTo>
                  <a:lnTo>
                    <a:pt x="155" y="4626"/>
                  </a:lnTo>
                  <a:lnTo>
                    <a:pt x="117" y="4421"/>
                  </a:lnTo>
                  <a:lnTo>
                    <a:pt x="120" y="4223"/>
                  </a:lnTo>
                  <a:lnTo>
                    <a:pt x="168" y="4095"/>
                  </a:lnTo>
                  <a:lnTo>
                    <a:pt x="245" y="4024"/>
                  </a:lnTo>
                  <a:lnTo>
                    <a:pt x="339" y="3997"/>
                  </a:lnTo>
                  <a:lnTo>
                    <a:pt x="435" y="4000"/>
                  </a:lnTo>
                  <a:lnTo>
                    <a:pt x="521" y="4020"/>
                  </a:lnTo>
                  <a:lnTo>
                    <a:pt x="581" y="4041"/>
                  </a:lnTo>
                  <a:lnTo>
                    <a:pt x="605" y="4051"/>
                  </a:lnTo>
                  <a:lnTo>
                    <a:pt x="580" y="4052"/>
                  </a:lnTo>
                  <a:lnTo>
                    <a:pt x="517" y="4048"/>
                  </a:lnTo>
                  <a:lnTo>
                    <a:pt x="425" y="4032"/>
                  </a:lnTo>
                  <a:lnTo>
                    <a:pt x="321" y="3995"/>
                  </a:lnTo>
                  <a:lnTo>
                    <a:pt x="218" y="3929"/>
                  </a:lnTo>
                  <a:lnTo>
                    <a:pt x="126" y="3826"/>
                  </a:lnTo>
                  <a:lnTo>
                    <a:pt x="62" y="3677"/>
                  </a:lnTo>
                  <a:lnTo>
                    <a:pt x="38" y="3475"/>
                  </a:lnTo>
                  <a:lnTo>
                    <a:pt x="54" y="3278"/>
                  </a:lnTo>
                  <a:lnTo>
                    <a:pt x="99" y="3141"/>
                  </a:lnTo>
                  <a:lnTo>
                    <a:pt x="161" y="3054"/>
                  </a:lnTo>
                  <a:lnTo>
                    <a:pt x="234" y="3008"/>
                  </a:lnTo>
                  <a:lnTo>
                    <a:pt x="305" y="2989"/>
                  </a:lnTo>
                  <a:lnTo>
                    <a:pt x="368" y="2990"/>
                  </a:lnTo>
                  <a:lnTo>
                    <a:pt x="412" y="2998"/>
                  </a:lnTo>
                  <a:lnTo>
                    <a:pt x="429" y="3002"/>
                  </a:lnTo>
                  <a:lnTo>
                    <a:pt x="409" y="3008"/>
                  </a:lnTo>
                  <a:lnTo>
                    <a:pt x="356" y="3016"/>
                  </a:lnTo>
                  <a:lnTo>
                    <a:pt x="282" y="3019"/>
                  </a:lnTo>
                  <a:lnTo>
                    <a:pt x="199" y="3002"/>
                  </a:lnTo>
                  <a:lnTo>
                    <a:pt x="118" y="2961"/>
                  </a:lnTo>
                  <a:lnTo>
                    <a:pt x="50" y="2881"/>
                  </a:lnTo>
                  <a:lnTo>
                    <a:pt x="6" y="2755"/>
                  </a:lnTo>
                  <a:lnTo>
                    <a:pt x="0" y="2571"/>
                  </a:lnTo>
                  <a:lnTo>
                    <a:pt x="25" y="2384"/>
                  </a:lnTo>
                  <a:lnTo>
                    <a:pt x="74" y="2249"/>
                  </a:lnTo>
                  <a:lnTo>
                    <a:pt x="133" y="2156"/>
                  </a:lnTo>
                  <a:lnTo>
                    <a:pt x="199" y="2099"/>
                  </a:lnTo>
                  <a:lnTo>
                    <a:pt x="264" y="2068"/>
                  </a:lnTo>
                  <a:lnTo>
                    <a:pt x="317" y="2058"/>
                  </a:lnTo>
                  <a:lnTo>
                    <a:pt x="356" y="2056"/>
                  </a:lnTo>
                  <a:lnTo>
                    <a:pt x="371" y="2058"/>
                  </a:lnTo>
                  <a:lnTo>
                    <a:pt x="358" y="2062"/>
                  </a:lnTo>
                  <a:lnTo>
                    <a:pt x="327" y="2067"/>
                  </a:lnTo>
                  <a:lnTo>
                    <a:pt x="280" y="2068"/>
                  </a:lnTo>
                  <a:lnTo>
                    <a:pt x="224" y="2058"/>
                  </a:lnTo>
                  <a:lnTo>
                    <a:pt x="165" y="2028"/>
                  </a:lnTo>
                  <a:lnTo>
                    <a:pt x="107" y="1971"/>
                  </a:lnTo>
                  <a:lnTo>
                    <a:pt x="56" y="1881"/>
                  </a:lnTo>
                  <a:lnTo>
                    <a:pt x="19" y="1748"/>
                  </a:lnTo>
                  <a:lnTo>
                    <a:pt x="6" y="1592"/>
                  </a:lnTo>
                  <a:lnTo>
                    <a:pt x="22" y="1434"/>
                  </a:lnTo>
                  <a:lnTo>
                    <a:pt x="58" y="1281"/>
                  </a:lnTo>
                  <a:lnTo>
                    <a:pt x="107" y="1142"/>
                  </a:lnTo>
                  <a:lnTo>
                    <a:pt x="158" y="1022"/>
                  </a:lnTo>
                  <a:lnTo>
                    <a:pt x="206" y="928"/>
                  </a:lnTo>
                  <a:lnTo>
                    <a:pt x="239" y="866"/>
                  </a:lnTo>
                  <a:lnTo>
                    <a:pt x="254" y="843"/>
                  </a:lnTo>
                  <a:lnTo>
                    <a:pt x="958" y="761"/>
                  </a:lnTo>
                  <a:lnTo>
                    <a:pt x="286" y="825"/>
                  </a:lnTo>
                  <a:lnTo>
                    <a:pt x="283" y="816"/>
                  </a:lnTo>
                  <a:lnTo>
                    <a:pt x="282" y="790"/>
                  </a:lnTo>
                  <a:lnTo>
                    <a:pt x="293" y="749"/>
                  </a:lnTo>
                  <a:lnTo>
                    <a:pt x="325" y="699"/>
                  </a:lnTo>
                  <a:lnTo>
                    <a:pt x="391" y="638"/>
                  </a:lnTo>
                  <a:lnTo>
                    <a:pt x="498" y="572"/>
                  </a:lnTo>
                  <a:lnTo>
                    <a:pt x="658" y="502"/>
                  </a:lnTo>
                  <a:lnTo>
                    <a:pt x="880" y="433"/>
                  </a:lnTo>
                  <a:lnTo>
                    <a:pt x="1060" y="387"/>
                  </a:lnTo>
                  <a:lnTo>
                    <a:pt x="1209" y="359"/>
                  </a:lnTo>
                  <a:lnTo>
                    <a:pt x="1333" y="347"/>
                  </a:lnTo>
                  <a:lnTo>
                    <a:pt x="1439" y="353"/>
                  </a:lnTo>
                  <a:lnTo>
                    <a:pt x="1532" y="374"/>
                  </a:lnTo>
                  <a:lnTo>
                    <a:pt x="1622" y="412"/>
                  </a:lnTo>
                  <a:lnTo>
                    <a:pt x="1715" y="466"/>
                  </a:lnTo>
                  <a:lnTo>
                    <a:pt x="1818" y="535"/>
                  </a:lnTo>
                  <a:lnTo>
                    <a:pt x="1908" y="608"/>
                  </a:lnTo>
                  <a:lnTo>
                    <a:pt x="1969" y="670"/>
                  </a:lnTo>
                  <a:lnTo>
                    <a:pt x="2002" y="723"/>
                  </a:lnTo>
                  <a:lnTo>
                    <a:pt x="2015" y="767"/>
                  </a:lnTo>
                  <a:lnTo>
                    <a:pt x="2015" y="800"/>
                  </a:lnTo>
                  <a:lnTo>
                    <a:pt x="2007" y="825"/>
                  </a:lnTo>
                  <a:lnTo>
                    <a:pt x="1998" y="839"/>
                  </a:lnTo>
                  <a:lnTo>
                    <a:pt x="1994" y="843"/>
                  </a:lnTo>
                  <a:lnTo>
                    <a:pt x="1997" y="841"/>
                  </a:lnTo>
                  <a:lnTo>
                    <a:pt x="2010" y="835"/>
                  </a:lnTo>
                  <a:lnTo>
                    <a:pt x="2036" y="826"/>
                  </a:lnTo>
                  <a:lnTo>
                    <a:pt x="2081" y="824"/>
                  </a:lnTo>
                  <a:lnTo>
                    <a:pt x="2148" y="828"/>
                  </a:lnTo>
                  <a:lnTo>
                    <a:pt x="2242" y="843"/>
                  </a:lnTo>
                  <a:lnTo>
                    <a:pt x="2364" y="876"/>
                  </a:lnTo>
                  <a:lnTo>
                    <a:pt x="2521" y="926"/>
                  </a:lnTo>
                  <a:lnTo>
                    <a:pt x="2665" y="1003"/>
                  </a:lnTo>
                  <a:lnTo>
                    <a:pt x="2750" y="1102"/>
                  </a:lnTo>
                  <a:lnTo>
                    <a:pt x="2789" y="1213"/>
                  </a:lnTo>
                  <a:lnTo>
                    <a:pt x="2796" y="1328"/>
                  </a:lnTo>
                  <a:lnTo>
                    <a:pt x="2779" y="1434"/>
                  </a:lnTo>
                  <a:lnTo>
                    <a:pt x="2752" y="1522"/>
                  </a:lnTo>
                  <a:lnTo>
                    <a:pt x="2728" y="1583"/>
                  </a:lnTo>
                  <a:lnTo>
                    <a:pt x="2717" y="1605"/>
                  </a:lnTo>
                  <a:lnTo>
                    <a:pt x="2722" y="1583"/>
                  </a:lnTo>
                  <a:lnTo>
                    <a:pt x="2737" y="1523"/>
                  </a:lnTo>
                  <a:lnTo>
                    <a:pt x="2768" y="1442"/>
                  </a:lnTo>
                  <a:lnTo>
                    <a:pt x="2819" y="1354"/>
                  </a:lnTo>
                  <a:lnTo>
                    <a:pt x="2894" y="1269"/>
                  </a:lnTo>
                  <a:lnTo>
                    <a:pt x="2997" y="1207"/>
                  </a:lnTo>
                  <a:lnTo>
                    <a:pt x="3132" y="1176"/>
                  </a:lnTo>
                  <a:lnTo>
                    <a:pt x="3303" y="1194"/>
                  </a:lnTo>
                  <a:lnTo>
                    <a:pt x="3468" y="1242"/>
                  </a:lnTo>
                  <a:lnTo>
                    <a:pt x="3585" y="1294"/>
                  </a:lnTo>
                  <a:lnTo>
                    <a:pt x="3663" y="1345"/>
                  </a:lnTo>
                  <a:lnTo>
                    <a:pt x="3709" y="1395"/>
                  </a:lnTo>
                  <a:lnTo>
                    <a:pt x="3731" y="1437"/>
                  </a:lnTo>
                  <a:lnTo>
                    <a:pt x="3738" y="1472"/>
                  </a:lnTo>
                  <a:lnTo>
                    <a:pt x="3735" y="1494"/>
                  </a:lnTo>
                  <a:lnTo>
                    <a:pt x="3734" y="1502"/>
                  </a:lnTo>
                  <a:lnTo>
                    <a:pt x="3734" y="1494"/>
                  </a:lnTo>
                  <a:lnTo>
                    <a:pt x="3738" y="1472"/>
                  </a:lnTo>
                  <a:lnTo>
                    <a:pt x="3754" y="1442"/>
                  </a:lnTo>
                  <a:lnTo>
                    <a:pt x="3784" y="1412"/>
                  </a:lnTo>
                  <a:lnTo>
                    <a:pt x="3840" y="1387"/>
                  </a:lnTo>
                  <a:lnTo>
                    <a:pt x="3923" y="1372"/>
                  </a:lnTo>
                  <a:lnTo>
                    <a:pt x="4042" y="1374"/>
                  </a:lnTo>
                  <a:lnTo>
                    <a:pt x="4203" y="1399"/>
                  </a:lnTo>
                  <a:lnTo>
                    <a:pt x="4360" y="1442"/>
                  </a:lnTo>
                  <a:lnTo>
                    <a:pt x="4471" y="1491"/>
                  </a:lnTo>
                  <a:lnTo>
                    <a:pt x="4542" y="1542"/>
                  </a:lnTo>
                  <a:lnTo>
                    <a:pt x="4582" y="1592"/>
                  </a:lnTo>
                  <a:lnTo>
                    <a:pt x="4600" y="1637"/>
                  </a:lnTo>
                  <a:lnTo>
                    <a:pt x="4603" y="1674"/>
                  </a:lnTo>
                  <a:lnTo>
                    <a:pt x="4597" y="1699"/>
                  </a:lnTo>
                  <a:lnTo>
                    <a:pt x="4594" y="1707"/>
                  </a:lnTo>
                  <a:lnTo>
                    <a:pt x="4602" y="1703"/>
                  </a:lnTo>
                  <a:lnTo>
                    <a:pt x="4623" y="1689"/>
                  </a:lnTo>
                  <a:lnTo>
                    <a:pt x="4658" y="1665"/>
                  </a:lnTo>
                  <a:lnTo>
                    <a:pt x="4706" y="1634"/>
                  </a:lnTo>
                  <a:lnTo>
                    <a:pt x="4768" y="1593"/>
                  </a:lnTo>
                  <a:lnTo>
                    <a:pt x="4841" y="1544"/>
                  </a:lnTo>
                  <a:lnTo>
                    <a:pt x="4927" y="1486"/>
                  </a:lnTo>
                  <a:lnTo>
                    <a:pt x="5025" y="1420"/>
                  </a:lnTo>
                  <a:lnTo>
                    <a:pt x="5127" y="1375"/>
                  </a:lnTo>
                  <a:lnTo>
                    <a:pt x="5226" y="1371"/>
                  </a:lnTo>
                  <a:lnTo>
                    <a:pt x="5318" y="1397"/>
                  </a:lnTo>
                  <a:lnTo>
                    <a:pt x="5400" y="1443"/>
                  </a:lnTo>
                  <a:lnTo>
                    <a:pt x="5471" y="1497"/>
                  </a:lnTo>
                  <a:lnTo>
                    <a:pt x="5525" y="1550"/>
                  </a:lnTo>
                  <a:lnTo>
                    <a:pt x="5561" y="1590"/>
                  </a:lnTo>
                  <a:lnTo>
                    <a:pt x="5573" y="1605"/>
                  </a:lnTo>
                  <a:lnTo>
                    <a:pt x="5560" y="1596"/>
                  </a:lnTo>
                  <a:lnTo>
                    <a:pt x="5530" y="1566"/>
                  </a:lnTo>
                  <a:lnTo>
                    <a:pt x="5495" y="1518"/>
                  </a:lnTo>
                  <a:lnTo>
                    <a:pt x="5466" y="1456"/>
                  </a:lnTo>
                  <a:lnTo>
                    <a:pt x="5458" y="1380"/>
                  </a:lnTo>
                  <a:lnTo>
                    <a:pt x="5481" y="1293"/>
                  </a:lnTo>
                  <a:lnTo>
                    <a:pt x="5547" y="1196"/>
                  </a:lnTo>
                  <a:lnTo>
                    <a:pt x="5670" y="1090"/>
                  </a:lnTo>
                  <a:lnTo>
                    <a:pt x="5813" y="1012"/>
                  </a:lnTo>
                  <a:lnTo>
                    <a:pt x="5938" y="982"/>
                  </a:lnTo>
                  <a:lnTo>
                    <a:pt x="6042" y="990"/>
                  </a:lnTo>
                  <a:lnTo>
                    <a:pt x="6127" y="1024"/>
                  </a:lnTo>
                  <a:lnTo>
                    <a:pt x="6193" y="1072"/>
                  </a:lnTo>
                  <a:lnTo>
                    <a:pt x="6239" y="1120"/>
                  </a:lnTo>
                  <a:lnTo>
                    <a:pt x="6267" y="1158"/>
                  </a:lnTo>
                  <a:lnTo>
                    <a:pt x="6276" y="1172"/>
                  </a:lnTo>
                  <a:lnTo>
                    <a:pt x="6267" y="1163"/>
                  </a:lnTo>
                  <a:lnTo>
                    <a:pt x="6244" y="1135"/>
                  </a:lnTo>
                  <a:lnTo>
                    <a:pt x="6218" y="1090"/>
                  </a:lnTo>
                  <a:lnTo>
                    <a:pt x="6200" y="1029"/>
                  </a:lnTo>
                  <a:lnTo>
                    <a:pt x="6197" y="952"/>
                  </a:lnTo>
                  <a:lnTo>
                    <a:pt x="6218" y="861"/>
                  </a:lnTo>
                  <a:lnTo>
                    <a:pt x="6273" y="756"/>
                  </a:lnTo>
                  <a:lnTo>
                    <a:pt x="6374" y="638"/>
                  </a:lnTo>
                  <a:lnTo>
                    <a:pt x="6492" y="544"/>
                  </a:lnTo>
                  <a:lnTo>
                    <a:pt x="6599" y="500"/>
                  </a:lnTo>
                  <a:lnTo>
                    <a:pt x="6691" y="494"/>
                  </a:lnTo>
                  <a:lnTo>
                    <a:pt x="6771" y="515"/>
                  </a:lnTo>
                  <a:lnTo>
                    <a:pt x="6835" y="552"/>
                  </a:lnTo>
                  <a:lnTo>
                    <a:pt x="6880" y="593"/>
                  </a:lnTo>
                  <a:lnTo>
                    <a:pt x="6909" y="625"/>
                  </a:lnTo>
                  <a:lnTo>
                    <a:pt x="6921" y="638"/>
                  </a:lnTo>
                  <a:lnTo>
                    <a:pt x="6907" y="629"/>
                  </a:lnTo>
                  <a:lnTo>
                    <a:pt x="6878" y="601"/>
                  </a:lnTo>
                  <a:lnTo>
                    <a:pt x="6844" y="557"/>
                  </a:lnTo>
                  <a:lnTo>
                    <a:pt x="6820" y="497"/>
                  </a:lnTo>
                  <a:lnTo>
                    <a:pt x="6817" y="423"/>
                  </a:lnTo>
                  <a:lnTo>
                    <a:pt x="6847" y="334"/>
                  </a:lnTo>
                  <a:lnTo>
                    <a:pt x="6923" y="235"/>
                  </a:lnTo>
                  <a:lnTo>
                    <a:pt x="7057" y="124"/>
                  </a:lnTo>
                  <a:lnTo>
                    <a:pt x="7087" y="106"/>
                  </a:lnTo>
                  <a:lnTo>
                    <a:pt x="7130" y="86"/>
                  </a:lnTo>
                  <a:lnTo>
                    <a:pt x="7183" y="64"/>
                  </a:lnTo>
                  <a:lnTo>
                    <a:pt x="7243" y="42"/>
                  </a:lnTo>
                  <a:lnTo>
                    <a:pt x="7312" y="25"/>
                  </a:lnTo>
                  <a:lnTo>
                    <a:pt x="7386" y="11"/>
                  </a:lnTo>
                  <a:lnTo>
                    <a:pt x="7464" y="2"/>
                  </a:lnTo>
                  <a:lnTo>
                    <a:pt x="7547" y="0"/>
                  </a:lnTo>
                  <a:lnTo>
                    <a:pt x="7900" y="57"/>
                  </a:lnTo>
                  <a:lnTo>
                    <a:pt x="8094" y="182"/>
                  </a:lnTo>
                  <a:lnTo>
                    <a:pt x="8163" y="350"/>
                  </a:lnTo>
                  <a:lnTo>
                    <a:pt x="8140" y="541"/>
                  </a:lnTo>
                  <a:lnTo>
                    <a:pt x="8060" y="729"/>
                  </a:lnTo>
                  <a:lnTo>
                    <a:pt x="7962" y="892"/>
                  </a:lnTo>
                  <a:lnTo>
                    <a:pt x="7875" y="1007"/>
                  </a:lnTo>
                  <a:lnTo>
                    <a:pt x="7839" y="1050"/>
                  </a:lnTo>
                  <a:lnTo>
                    <a:pt x="8212" y="453"/>
                  </a:lnTo>
                  <a:lnTo>
                    <a:pt x="7937" y="926"/>
                  </a:lnTo>
                  <a:lnTo>
                    <a:pt x="8199" y="402"/>
                  </a:lnTo>
                  <a:lnTo>
                    <a:pt x="8213" y="417"/>
                  </a:lnTo>
                  <a:lnTo>
                    <a:pt x="8248" y="461"/>
                  </a:lnTo>
                  <a:lnTo>
                    <a:pt x="8295" y="531"/>
                  </a:lnTo>
                  <a:lnTo>
                    <a:pt x="8347" y="627"/>
                  </a:lnTo>
                  <a:lnTo>
                    <a:pt x="8395" y="747"/>
                  </a:lnTo>
                  <a:lnTo>
                    <a:pt x="8430" y="890"/>
                  </a:lnTo>
                  <a:lnTo>
                    <a:pt x="8443" y="1052"/>
                  </a:lnTo>
                  <a:lnTo>
                    <a:pt x="8426" y="1235"/>
                  </a:lnTo>
                  <a:lnTo>
                    <a:pt x="8361" y="1450"/>
                  </a:lnTo>
                  <a:lnTo>
                    <a:pt x="8263" y="1620"/>
                  </a:lnTo>
                  <a:lnTo>
                    <a:pt x="8146" y="1749"/>
                  </a:lnTo>
                  <a:lnTo>
                    <a:pt x="8019" y="1845"/>
                  </a:lnTo>
                  <a:lnTo>
                    <a:pt x="7900" y="1909"/>
                  </a:lnTo>
                  <a:lnTo>
                    <a:pt x="7798" y="1949"/>
                  </a:lnTo>
                  <a:lnTo>
                    <a:pt x="7727" y="1970"/>
                  </a:lnTo>
                  <a:lnTo>
                    <a:pt x="7703" y="1975"/>
                  </a:lnTo>
                  <a:lnTo>
                    <a:pt x="7721" y="1965"/>
                  </a:lnTo>
                  <a:lnTo>
                    <a:pt x="7771" y="1941"/>
                  </a:lnTo>
                  <a:lnTo>
                    <a:pt x="7838" y="1918"/>
                  </a:lnTo>
                  <a:lnTo>
                    <a:pt x="7915" y="1912"/>
                  </a:lnTo>
                  <a:lnTo>
                    <a:pt x="7985" y="1934"/>
                  </a:lnTo>
                  <a:lnTo>
                    <a:pt x="8040" y="2001"/>
                  </a:lnTo>
                  <a:lnTo>
                    <a:pt x="8067" y="2128"/>
                  </a:lnTo>
                  <a:lnTo>
                    <a:pt x="8054" y="2325"/>
                  </a:lnTo>
                  <a:lnTo>
                    <a:pt x="7999" y="2534"/>
                  </a:lnTo>
                  <a:lnTo>
                    <a:pt x="7916" y="2693"/>
                  </a:lnTo>
                  <a:lnTo>
                    <a:pt x="7814" y="2807"/>
                  </a:lnTo>
                  <a:lnTo>
                    <a:pt x="7705" y="2881"/>
                  </a:lnTo>
                  <a:lnTo>
                    <a:pt x="7601" y="2928"/>
                  </a:lnTo>
                  <a:lnTo>
                    <a:pt x="7514" y="2952"/>
                  </a:lnTo>
                  <a:lnTo>
                    <a:pt x="7452" y="2960"/>
                  </a:lnTo>
                  <a:lnTo>
                    <a:pt x="7429" y="2961"/>
                  </a:lnTo>
                  <a:lnTo>
                    <a:pt x="7451" y="2949"/>
                  </a:lnTo>
                  <a:lnTo>
                    <a:pt x="7507" y="2925"/>
                  </a:lnTo>
                  <a:lnTo>
                    <a:pt x="7587" y="2902"/>
                  </a:lnTo>
                  <a:lnTo>
                    <a:pt x="7676" y="2898"/>
                  </a:lnTo>
                  <a:lnTo>
                    <a:pt x="7761" y="2927"/>
                  </a:lnTo>
                  <a:lnTo>
                    <a:pt x="7833" y="3006"/>
                  </a:lnTo>
                  <a:lnTo>
                    <a:pt x="7875" y="3148"/>
                  </a:lnTo>
                  <a:lnTo>
                    <a:pt x="7879" y="3373"/>
                  </a:lnTo>
                  <a:lnTo>
                    <a:pt x="7841" y="3607"/>
                  </a:lnTo>
                  <a:lnTo>
                    <a:pt x="7777" y="3776"/>
                  </a:lnTo>
                  <a:lnTo>
                    <a:pt x="7698" y="3891"/>
                  </a:lnTo>
                  <a:lnTo>
                    <a:pt x="7612" y="3961"/>
                  </a:lnTo>
                  <a:lnTo>
                    <a:pt x="7529" y="3999"/>
                  </a:lnTo>
                  <a:lnTo>
                    <a:pt x="7457" y="4012"/>
                  </a:lnTo>
                  <a:lnTo>
                    <a:pt x="7408" y="4013"/>
                  </a:lnTo>
                  <a:lnTo>
                    <a:pt x="7390" y="4010"/>
                  </a:lnTo>
                  <a:lnTo>
                    <a:pt x="7401" y="4000"/>
                  </a:lnTo>
                  <a:lnTo>
                    <a:pt x="7431" y="3976"/>
                  </a:lnTo>
                  <a:lnTo>
                    <a:pt x="7478" y="3957"/>
                  </a:lnTo>
                  <a:lnTo>
                    <a:pt x="7535" y="3957"/>
                  </a:lnTo>
                  <a:lnTo>
                    <a:pt x="7601" y="3993"/>
                  </a:lnTo>
                  <a:lnTo>
                    <a:pt x="7670" y="4078"/>
                  </a:lnTo>
                  <a:lnTo>
                    <a:pt x="7737" y="4229"/>
                  </a:lnTo>
                  <a:lnTo>
                    <a:pt x="7800" y="4463"/>
                  </a:lnTo>
                  <a:lnTo>
                    <a:pt x="7830" y="4757"/>
                  </a:lnTo>
                  <a:lnTo>
                    <a:pt x="7791" y="4959"/>
                  </a:lnTo>
                  <a:lnTo>
                    <a:pt x="7700" y="5085"/>
                  </a:lnTo>
                  <a:lnTo>
                    <a:pt x="7579" y="5149"/>
                  </a:lnTo>
                  <a:lnTo>
                    <a:pt x="7451" y="5171"/>
                  </a:lnTo>
                  <a:lnTo>
                    <a:pt x="7333" y="5165"/>
                  </a:lnTo>
                  <a:lnTo>
                    <a:pt x="7246" y="5151"/>
                  </a:lnTo>
                  <a:lnTo>
                    <a:pt x="7213" y="5141"/>
                  </a:lnTo>
                  <a:lnTo>
                    <a:pt x="7625" y="5204"/>
                  </a:lnTo>
                  <a:lnTo>
                    <a:pt x="7625" y="5209"/>
                  </a:lnTo>
                  <a:lnTo>
                    <a:pt x="7629" y="5228"/>
                  </a:lnTo>
                  <a:lnTo>
                    <a:pt x="7634" y="5267"/>
                  </a:lnTo>
                  <a:lnTo>
                    <a:pt x="7639" y="5329"/>
                  </a:lnTo>
                  <a:lnTo>
                    <a:pt x="7641" y="5422"/>
                  </a:lnTo>
                  <a:lnTo>
                    <a:pt x="7641" y="5548"/>
                  </a:lnTo>
                  <a:lnTo>
                    <a:pt x="7635" y="5714"/>
                  </a:lnTo>
                  <a:lnTo>
                    <a:pt x="7625" y="5922"/>
                  </a:lnTo>
                  <a:lnTo>
                    <a:pt x="7584" y="6025"/>
                  </a:lnTo>
                  <a:lnTo>
                    <a:pt x="7490" y="6102"/>
                  </a:lnTo>
                  <a:lnTo>
                    <a:pt x="7362" y="6156"/>
                  </a:lnTo>
                  <a:lnTo>
                    <a:pt x="7216" y="6194"/>
                  </a:lnTo>
                  <a:lnTo>
                    <a:pt x="7071" y="6215"/>
                  </a:lnTo>
                  <a:lnTo>
                    <a:pt x="6945" y="6227"/>
                  </a:lnTo>
                  <a:lnTo>
                    <a:pt x="6856" y="6232"/>
                  </a:lnTo>
                  <a:lnTo>
                    <a:pt x="6823" y="6232"/>
                  </a:lnTo>
                  <a:lnTo>
                    <a:pt x="6863" y="6221"/>
                  </a:lnTo>
                  <a:lnTo>
                    <a:pt x="6968" y="6199"/>
                  </a:lnTo>
                  <a:lnTo>
                    <a:pt x="7111" y="6185"/>
                  </a:lnTo>
                  <a:lnTo>
                    <a:pt x="7266" y="6194"/>
                  </a:lnTo>
                  <a:lnTo>
                    <a:pt x="7407" y="6242"/>
                  </a:lnTo>
                  <a:lnTo>
                    <a:pt x="7509" y="6351"/>
                  </a:lnTo>
                  <a:lnTo>
                    <a:pt x="7543" y="6532"/>
                  </a:lnTo>
                  <a:lnTo>
                    <a:pt x="7488" y="6807"/>
                  </a:lnTo>
                  <a:lnTo>
                    <a:pt x="7368" y="7050"/>
                  </a:lnTo>
                  <a:lnTo>
                    <a:pt x="7222" y="7194"/>
                  </a:lnTo>
                  <a:lnTo>
                    <a:pt x="7064" y="7258"/>
                  </a:lnTo>
                  <a:lnTo>
                    <a:pt x="6906" y="7262"/>
                  </a:lnTo>
                  <a:lnTo>
                    <a:pt x="6761" y="7229"/>
                  </a:lnTo>
                  <a:lnTo>
                    <a:pt x="6642" y="7180"/>
                  </a:lnTo>
                  <a:lnTo>
                    <a:pt x="6560" y="7135"/>
                  </a:lnTo>
                  <a:lnTo>
                    <a:pt x="6531" y="7115"/>
                  </a:lnTo>
                  <a:lnTo>
                    <a:pt x="6571" y="7126"/>
                  </a:lnTo>
                  <a:lnTo>
                    <a:pt x="6671" y="7157"/>
                  </a:lnTo>
                  <a:lnTo>
                    <a:pt x="6796" y="7212"/>
                  </a:lnTo>
                  <a:lnTo>
                    <a:pt x="6916" y="7293"/>
                  </a:lnTo>
                  <a:lnTo>
                    <a:pt x="6998" y="7401"/>
                  </a:lnTo>
                  <a:lnTo>
                    <a:pt x="7008" y="7541"/>
                  </a:lnTo>
                  <a:lnTo>
                    <a:pt x="6914" y="7712"/>
                  </a:lnTo>
                  <a:lnTo>
                    <a:pt x="6686" y="7917"/>
                  </a:lnTo>
                  <a:lnTo>
                    <a:pt x="6362" y="8111"/>
                  </a:lnTo>
                  <a:lnTo>
                    <a:pt x="6095" y="8195"/>
                  </a:lnTo>
                  <a:lnTo>
                    <a:pt x="5881" y="8193"/>
                  </a:lnTo>
                  <a:lnTo>
                    <a:pt x="5717" y="8134"/>
                  </a:lnTo>
                  <a:lnTo>
                    <a:pt x="5595" y="8042"/>
                  </a:lnTo>
                  <a:lnTo>
                    <a:pt x="5514" y="7945"/>
                  </a:lnTo>
                  <a:lnTo>
                    <a:pt x="5469" y="7867"/>
                  </a:lnTo>
                  <a:lnTo>
                    <a:pt x="5455" y="7835"/>
                  </a:lnTo>
                  <a:lnTo>
                    <a:pt x="5481" y="7857"/>
                  </a:lnTo>
                  <a:lnTo>
                    <a:pt x="5546" y="7915"/>
                  </a:lnTo>
                  <a:lnTo>
                    <a:pt x="5623" y="8001"/>
                  </a:lnTo>
                  <a:lnTo>
                    <a:pt x="5689" y="8111"/>
                  </a:lnTo>
                  <a:lnTo>
                    <a:pt x="5718" y="8235"/>
                  </a:lnTo>
                  <a:lnTo>
                    <a:pt x="5685" y="8365"/>
                  </a:lnTo>
                  <a:lnTo>
                    <a:pt x="5567" y="8494"/>
                  </a:lnTo>
                  <a:lnTo>
                    <a:pt x="5338" y="8617"/>
                  </a:lnTo>
                  <a:lnTo>
                    <a:pt x="5076" y="8698"/>
                  </a:lnTo>
                  <a:lnTo>
                    <a:pt x="4875" y="8718"/>
                  </a:lnTo>
                  <a:lnTo>
                    <a:pt x="4722" y="8689"/>
                  </a:lnTo>
                  <a:lnTo>
                    <a:pt x="4604" y="8623"/>
                  </a:lnTo>
                  <a:lnTo>
                    <a:pt x="4512" y="8531"/>
                  </a:lnTo>
                  <a:lnTo>
                    <a:pt x="4435" y="8426"/>
                  </a:lnTo>
                  <a:lnTo>
                    <a:pt x="4362" y="8321"/>
                  </a:lnTo>
                  <a:lnTo>
                    <a:pt x="4281" y="8226"/>
                  </a:lnTo>
                  <a:lnTo>
                    <a:pt x="4213" y="8139"/>
                  </a:lnTo>
                  <a:lnTo>
                    <a:pt x="4179" y="8048"/>
                  </a:lnTo>
                  <a:lnTo>
                    <a:pt x="4172" y="7958"/>
                  </a:lnTo>
                  <a:lnTo>
                    <a:pt x="4183" y="7875"/>
                  </a:lnTo>
                  <a:lnTo>
                    <a:pt x="4206" y="7801"/>
                  </a:lnTo>
                  <a:lnTo>
                    <a:pt x="4232" y="7743"/>
                  </a:lnTo>
                  <a:lnTo>
                    <a:pt x="4252" y="7705"/>
                  </a:lnTo>
                  <a:lnTo>
                    <a:pt x="4261" y="7691"/>
                  </a:lnTo>
                  <a:lnTo>
                    <a:pt x="4516" y="7609"/>
                  </a:lnTo>
                  <a:lnTo>
                    <a:pt x="4203" y="7712"/>
                  </a:lnTo>
                  <a:lnTo>
                    <a:pt x="4201" y="7714"/>
                  </a:lnTo>
                  <a:lnTo>
                    <a:pt x="4196" y="7718"/>
                  </a:lnTo>
                  <a:lnTo>
                    <a:pt x="4188" y="7727"/>
                  </a:lnTo>
                  <a:lnTo>
                    <a:pt x="4178" y="7741"/>
                  </a:lnTo>
                  <a:lnTo>
                    <a:pt x="4167" y="7761"/>
                  </a:lnTo>
                  <a:lnTo>
                    <a:pt x="4153" y="7790"/>
                  </a:lnTo>
                  <a:lnTo>
                    <a:pt x="4139" y="7828"/>
                  </a:lnTo>
                  <a:lnTo>
                    <a:pt x="4125" y="7876"/>
                  </a:lnTo>
                  <a:lnTo>
                    <a:pt x="4104" y="7921"/>
                  </a:lnTo>
                  <a:lnTo>
                    <a:pt x="4077" y="7946"/>
                  </a:lnTo>
                  <a:lnTo>
                    <a:pt x="4044" y="7953"/>
                  </a:lnTo>
                  <a:lnTo>
                    <a:pt x="4010" y="7941"/>
                  </a:lnTo>
                  <a:lnTo>
                    <a:pt x="3976" y="7911"/>
                  </a:lnTo>
                  <a:lnTo>
                    <a:pt x="3946" y="7863"/>
                  </a:lnTo>
                  <a:lnTo>
                    <a:pt x="3923" y="7796"/>
                  </a:lnTo>
                  <a:lnTo>
                    <a:pt x="3910" y="7712"/>
                  </a:lnTo>
                  <a:lnTo>
                    <a:pt x="3903" y="7626"/>
                  </a:lnTo>
                  <a:lnTo>
                    <a:pt x="3899" y="7554"/>
                  </a:lnTo>
                  <a:lnTo>
                    <a:pt x="3894" y="7493"/>
                  </a:lnTo>
                  <a:lnTo>
                    <a:pt x="3892" y="7445"/>
                  </a:lnTo>
                  <a:lnTo>
                    <a:pt x="3891" y="7408"/>
                  </a:lnTo>
                  <a:lnTo>
                    <a:pt x="3890" y="7383"/>
                  </a:lnTo>
                  <a:lnTo>
                    <a:pt x="3890" y="7367"/>
                  </a:lnTo>
                  <a:lnTo>
                    <a:pt x="3890" y="7361"/>
                  </a:lnTo>
                  <a:lnTo>
                    <a:pt x="3889" y="7371"/>
                  </a:lnTo>
                  <a:lnTo>
                    <a:pt x="3885" y="7396"/>
                  </a:lnTo>
                  <a:lnTo>
                    <a:pt x="3881" y="7435"/>
                  </a:lnTo>
                  <a:lnTo>
                    <a:pt x="3878" y="7482"/>
                  </a:lnTo>
                  <a:lnTo>
                    <a:pt x="3878" y="7539"/>
                  </a:lnTo>
                  <a:lnTo>
                    <a:pt x="3882" y="7597"/>
                  </a:lnTo>
                  <a:lnTo>
                    <a:pt x="3891" y="7655"/>
                  </a:lnTo>
                  <a:lnTo>
                    <a:pt x="3910" y="7712"/>
                  </a:lnTo>
                  <a:lnTo>
                    <a:pt x="3936" y="7768"/>
                  </a:lnTo>
                  <a:lnTo>
                    <a:pt x="3968" y="7824"/>
                  </a:lnTo>
                  <a:lnTo>
                    <a:pt x="4003" y="7880"/>
                  </a:lnTo>
                  <a:lnTo>
                    <a:pt x="4039" y="7931"/>
                  </a:lnTo>
                  <a:lnTo>
                    <a:pt x="4072" y="7975"/>
                  </a:lnTo>
                  <a:lnTo>
                    <a:pt x="4100" y="8010"/>
                  </a:lnTo>
                  <a:lnTo>
                    <a:pt x="4117" y="8033"/>
                  </a:lnTo>
                  <a:lnTo>
                    <a:pt x="4125" y="8040"/>
                  </a:lnTo>
                  <a:lnTo>
                    <a:pt x="4399" y="8473"/>
                  </a:lnTo>
                  <a:lnTo>
                    <a:pt x="4406" y="8470"/>
                  </a:lnTo>
                  <a:lnTo>
                    <a:pt x="4426" y="8466"/>
                  </a:lnTo>
                  <a:lnTo>
                    <a:pt x="4450" y="8468"/>
                  </a:lnTo>
                  <a:lnTo>
                    <a:pt x="4472" y="8482"/>
                  </a:lnTo>
                  <a:lnTo>
                    <a:pt x="4484" y="8517"/>
                  </a:lnTo>
                  <a:lnTo>
                    <a:pt x="4481" y="8577"/>
                  </a:lnTo>
                  <a:lnTo>
                    <a:pt x="4455" y="8670"/>
                  </a:lnTo>
                  <a:lnTo>
                    <a:pt x="4399" y="8801"/>
                  </a:lnTo>
                  <a:lnTo>
                    <a:pt x="4339" y="8955"/>
                  </a:lnTo>
                  <a:lnTo>
                    <a:pt x="4307" y="9101"/>
                  </a:lnTo>
                  <a:lnTo>
                    <a:pt x="4293" y="9237"/>
                  </a:lnTo>
                  <a:lnTo>
                    <a:pt x="4296" y="9357"/>
                  </a:lnTo>
                  <a:lnTo>
                    <a:pt x="4307" y="9459"/>
                  </a:lnTo>
                  <a:lnTo>
                    <a:pt x="4322" y="9537"/>
                  </a:lnTo>
                  <a:lnTo>
                    <a:pt x="4334" y="9586"/>
                  </a:lnTo>
                  <a:lnTo>
                    <a:pt x="4341" y="9604"/>
                  </a:lnTo>
                  <a:lnTo>
                    <a:pt x="4614" y="9542"/>
                  </a:lnTo>
                  <a:lnTo>
                    <a:pt x="3636" y="9604"/>
                  </a:lnTo>
                  <a:close/>
                </a:path>
              </a:pathLst>
            </a:custGeom>
            <a:gradFill rotWithShape="1">
              <a:gsLst>
                <a:gs pos="0">
                  <a:srgbClr val="F9E697"/>
                </a:gs>
                <a:gs pos="100000">
                  <a:srgbClr val="DDB6A4"/>
                </a:gs>
              </a:gsLst>
              <a:path path="rect">
                <a:fillToRect l="50000" t="50000" r="50000" b="50000"/>
              </a:path>
            </a:gradFill>
            <a:ln w="9525">
              <a:solidFill>
                <a:srgbClr val="5F5F5F"/>
              </a:solidFill>
              <a:round/>
              <a:headEnd/>
              <a:tailEnd/>
            </a:ln>
            <a:effectLst>
              <a:outerShdw blurRad="63500" dist="63500" dir="3187806" algn="ctr" rotWithShape="0">
                <a:srgbClr val="003399"/>
              </a:outerShdw>
            </a:effectLst>
          </p:spPr>
          <p:txBody>
            <a:bodyPr/>
            <a:lstStyle/>
            <a:p>
              <a:pPr>
                <a:defRPr/>
              </a:pPr>
              <a:endParaRPr lang="en-US"/>
            </a:p>
          </p:txBody>
        </p:sp>
      </p:grpSp>
      <p:sp>
        <p:nvSpPr>
          <p:cNvPr id="27659" name="AutoShape 17"/>
          <p:cNvSpPr>
            <a:spLocks noChangeArrowheads="1"/>
          </p:cNvSpPr>
          <p:nvPr/>
        </p:nvSpPr>
        <p:spPr bwMode="blackWhite">
          <a:xfrm rot="-5400000">
            <a:off x="2646362" y="2165351"/>
            <a:ext cx="142875" cy="1955800"/>
          </a:xfrm>
          <a:prstGeom prst="downArrow">
            <a:avLst>
              <a:gd name="adj1" fmla="val 46306"/>
              <a:gd name="adj2" fmla="val 184483"/>
            </a:avLst>
          </a:prstGeom>
          <a:gradFill rotWithShape="0">
            <a:gsLst>
              <a:gs pos="0">
                <a:srgbClr val="0000B0"/>
              </a:gs>
              <a:gs pos="100000">
                <a:srgbClr val="00FF00"/>
              </a:gs>
            </a:gsLst>
            <a:lin ang="0" scaled="1"/>
          </a:gradFill>
          <a:ln>
            <a:noFill/>
          </a:ln>
          <a:effectLst>
            <a:outerShdw dist="45791" dir="3378596"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spcBef>
                <a:spcPct val="70000"/>
              </a:spcBef>
              <a:buClr>
                <a:srgbClr val="F9E697"/>
              </a:buClr>
              <a:buSzPct val="85000"/>
              <a:buFont typeface="Wingdings" pitchFamily="2" charset="2"/>
              <a:buChar char="n"/>
            </a:pPr>
            <a:endParaRPr lang="en-US" sz="2400">
              <a:cs typeface="Arial" pitchFamily="34" charset="0"/>
            </a:endParaRPr>
          </a:p>
        </p:txBody>
      </p:sp>
      <p:sp>
        <p:nvSpPr>
          <p:cNvPr id="1116178" name="Rectangle 29"/>
          <p:cNvSpPr>
            <a:spLocks noChangeArrowheads="1"/>
          </p:cNvSpPr>
          <p:nvPr/>
        </p:nvSpPr>
        <p:spPr bwMode="blackWhite">
          <a:xfrm>
            <a:off x="1216025" y="4773613"/>
            <a:ext cx="981075" cy="371475"/>
          </a:xfrm>
          <a:prstGeom prst="rect">
            <a:avLst/>
          </a:prstGeom>
          <a:noFill/>
          <a:ln>
            <a:noFill/>
          </a:ln>
          <a:extLst/>
        </p:spPr>
        <p:txBody>
          <a:bodyPr lIns="97969" tIns="48984" rIns="97969" bIns="48984" anchor="ctr"/>
          <a:lstStyle/>
          <a:p>
            <a:pPr algn="ctr" defTabSz="895350">
              <a:tabLst>
                <a:tab pos="5084763" algn="ctr"/>
                <a:tab pos="6805613" algn="l"/>
                <a:tab pos="6910388" algn="l"/>
              </a:tabLst>
              <a:defRPr/>
            </a:pPr>
            <a:r>
              <a:rPr lang="en-US" sz="1300" b="1">
                <a:effectLst>
                  <a:outerShdw blurRad="38100" dist="38100" dir="2700000" algn="tl">
                    <a:srgbClr val="000000"/>
                  </a:outerShdw>
                </a:effectLst>
              </a:rPr>
              <a:t>Inactive</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GLP-1</a:t>
            </a:r>
          </a:p>
        </p:txBody>
      </p:sp>
      <p:grpSp>
        <p:nvGrpSpPr>
          <p:cNvPr id="27661" name="Group 22"/>
          <p:cNvGrpSpPr>
            <a:grpSpLocks/>
          </p:cNvGrpSpPr>
          <p:nvPr/>
        </p:nvGrpSpPr>
        <p:grpSpPr bwMode="auto">
          <a:xfrm>
            <a:off x="7616825" y="2857500"/>
            <a:ext cx="1152525" cy="606425"/>
            <a:chOff x="4760" y="1940"/>
            <a:chExt cx="726" cy="440"/>
          </a:xfrm>
        </p:grpSpPr>
        <p:sp>
          <p:nvSpPr>
            <p:cNvPr id="1116176" name="AutoShape 16"/>
            <p:cNvSpPr>
              <a:spLocks noChangeArrowheads="1"/>
            </p:cNvSpPr>
            <p:nvPr/>
          </p:nvSpPr>
          <p:spPr bwMode="blackWhite">
            <a:xfrm>
              <a:off x="4760" y="1940"/>
              <a:ext cx="726" cy="440"/>
            </a:xfrm>
            <a:prstGeom prst="bevel">
              <a:avLst>
                <a:gd name="adj" fmla="val 7833"/>
              </a:avLst>
            </a:prstGeom>
            <a:solidFill>
              <a:srgbClr val="CC0000"/>
            </a:solidFill>
            <a:ln>
              <a:noFill/>
            </a:ln>
            <a:effectLst>
              <a:outerShdw dist="89803" dir="2700000"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70000"/>
                </a:spcBef>
                <a:buClr>
                  <a:srgbClr val="F9E697"/>
                </a:buClr>
                <a:buSzPct val="85000"/>
                <a:buFont typeface="Wingdings" pitchFamily="2" charset="2"/>
                <a:buNone/>
                <a:defRPr/>
              </a:pPr>
              <a:r>
                <a:rPr lang="en-US" sz="1400" dirty="0">
                  <a:effectLst>
                    <a:outerShdw blurRad="38100" dist="38100" dir="2700000" algn="tl">
                      <a:srgbClr val="000000"/>
                    </a:outerShdw>
                  </a:effectLst>
                </a:rPr>
                <a:t> Blood </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   Glucose</a:t>
              </a:r>
            </a:p>
          </p:txBody>
        </p:sp>
        <p:sp>
          <p:nvSpPr>
            <p:cNvPr id="27686" name="Line 20"/>
            <p:cNvSpPr>
              <a:spLocks noChangeShapeType="1"/>
            </p:cNvSpPr>
            <p:nvPr/>
          </p:nvSpPr>
          <p:spPr bwMode="blackWhite">
            <a:xfrm>
              <a:off x="4880" y="2049"/>
              <a:ext cx="0" cy="246"/>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62" name="AutoShape 23"/>
          <p:cNvSpPr>
            <a:spLocks noChangeArrowheads="1"/>
          </p:cNvSpPr>
          <p:nvPr/>
        </p:nvSpPr>
        <p:spPr bwMode="blackWhite">
          <a:xfrm>
            <a:off x="1219200" y="2266950"/>
            <a:ext cx="171450" cy="638175"/>
          </a:xfrm>
          <a:prstGeom prst="downArrow">
            <a:avLst>
              <a:gd name="adj1" fmla="val 44454"/>
              <a:gd name="adj2" fmla="val 98725"/>
            </a:avLst>
          </a:prstGeom>
          <a:gradFill rotWithShape="0">
            <a:gsLst>
              <a:gs pos="0">
                <a:srgbClr val="000099"/>
              </a:gs>
              <a:gs pos="100000">
                <a:schemeClr val="accent1"/>
              </a:gs>
            </a:gsLst>
            <a:lin ang="5400000" scaled="1"/>
          </a:gradFill>
          <a:ln>
            <a:noFill/>
          </a:ln>
          <a:effectLst>
            <a:outerShdw dist="35921" dir="2700000"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70000"/>
              </a:spcBef>
              <a:buClr>
                <a:srgbClr val="F9E697"/>
              </a:buClr>
              <a:buSzPct val="85000"/>
              <a:buFont typeface="Wingdings" pitchFamily="2" charset="2"/>
              <a:buChar char="n"/>
            </a:pPr>
            <a:endParaRPr lang="en-US" sz="2400">
              <a:cs typeface="Arial" pitchFamily="34" charset="0"/>
            </a:endParaRPr>
          </a:p>
        </p:txBody>
      </p:sp>
      <p:pic>
        <p:nvPicPr>
          <p:cNvPr id="27663" name="Picture 30" descr="PlatesOf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687388" y="1436688"/>
            <a:ext cx="1827212" cy="846137"/>
          </a:xfrm>
          <a:prstGeom prst="rect">
            <a:avLst/>
          </a:prstGeom>
          <a:noFill/>
          <a:ln>
            <a:noFill/>
          </a:ln>
          <a:effectLst>
            <a:outerShdw dist="91581" dir="3378596" algn="ctr" rotWithShape="0">
              <a:srgbClr val="0033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4" name="Rectangle 29"/>
          <p:cNvSpPr>
            <a:spLocks noChangeArrowheads="1"/>
          </p:cNvSpPr>
          <p:nvPr/>
        </p:nvSpPr>
        <p:spPr bwMode="blackWhite">
          <a:xfrm>
            <a:off x="708025" y="3700463"/>
            <a:ext cx="1038225" cy="371475"/>
          </a:xfrm>
          <a:prstGeom prst="rect">
            <a:avLst/>
          </a:prstGeom>
          <a:noFill/>
          <a:ln>
            <a:noFill/>
          </a:ln>
          <a:extLst/>
        </p:spPr>
        <p:txBody>
          <a:bodyPr lIns="97969" tIns="48984" rIns="97969" bIns="48984" anchor="ctr"/>
          <a:lstStyle/>
          <a:p>
            <a:pPr algn="ctr" defTabSz="895350">
              <a:tabLst>
                <a:tab pos="5084763" algn="ctr"/>
                <a:tab pos="6805613" algn="l"/>
                <a:tab pos="6910388" algn="l"/>
              </a:tabLst>
              <a:defRPr/>
            </a:pPr>
            <a:r>
              <a:rPr lang="en-US" sz="1300" b="1">
                <a:effectLst>
                  <a:outerShdw blurRad="38100" dist="38100" dir="2700000" algn="tl">
                    <a:srgbClr val="000000"/>
                  </a:outerShdw>
                </a:effectLst>
              </a:rPr>
              <a:t>GI tract</a:t>
            </a:r>
          </a:p>
        </p:txBody>
      </p:sp>
      <p:sp>
        <p:nvSpPr>
          <p:cNvPr id="1116186" name="Rectangle 29"/>
          <p:cNvSpPr>
            <a:spLocks noChangeArrowheads="1"/>
          </p:cNvSpPr>
          <p:nvPr/>
        </p:nvSpPr>
        <p:spPr bwMode="blackWhite">
          <a:xfrm>
            <a:off x="1735138" y="2439988"/>
            <a:ext cx="1749425" cy="676275"/>
          </a:xfrm>
          <a:prstGeom prst="rect">
            <a:avLst/>
          </a:prstGeom>
          <a:noFill/>
          <a:ln>
            <a:noFill/>
          </a:ln>
          <a:extLst/>
        </p:spPr>
        <p:txBody>
          <a:bodyPr lIns="97969" tIns="48984" rIns="97969" bIns="48984" anchor="ctr"/>
          <a:lstStyle/>
          <a:p>
            <a:pPr algn="ctr" defTabSz="895350">
              <a:lnSpc>
                <a:spcPct val="90000"/>
              </a:lnSpc>
              <a:tabLst>
                <a:tab pos="5084763" algn="ctr"/>
                <a:tab pos="6805613" algn="l"/>
                <a:tab pos="6910388" algn="l"/>
              </a:tabLst>
              <a:defRPr/>
            </a:pPr>
            <a:r>
              <a:rPr lang="en-US" sz="1300" b="1">
                <a:effectLst>
                  <a:outerShdw blurRad="38100" dist="38100" dir="2700000" algn="tl">
                    <a:srgbClr val="000000"/>
                  </a:outerShdw>
                </a:effectLst>
              </a:rPr>
              <a:t>Release of gut hormones –</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Incretins</a:t>
            </a:r>
            <a:endParaRPr lang="en-US" sz="1500" b="1" baseline="30000">
              <a:effectLst>
                <a:outerShdw blurRad="38100" dist="38100" dir="2700000" algn="tl">
                  <a:srgbClr val="000000"/>
                </a:outerShdw>
              </a:effectLst>
            </a:endParaRPr>
          </a:p>
        </p:txBody>
      </p:sp>
      <p:sp>
        <p:nvSpPr>
          <p:cNvPr id="1116187" name="Rectangle 29"/>
          <p:cNvSpPr>
            <a:spLocks noChangeArrowheads="1"/>
          </p:cNvSpPr>
          <p:nvPr/>
        </p:nvSpPr>
        <p:spPr bwMode="blackWhite">
          <a:xfrm>
            <a:off x="592138" y="1095375"/>
            <a:ext cx="1857375" cy="314325"/>
          </a:xfrm>
          <a:prstGeom prst="rect">
            <a:avLst/>
          </a:prstGeom>
          <a:noFill/>
          <a:ln>
            <a:noFill/>
          </a:ln>
          <a:extLst/>
        </p:spPr>
        <p:txBody>
          <a:bodyPr lIns="97969" tIns="9144" rIns="97969" bIns="9144" anchor="ctr"/>
          <a:lstStyle/>
          <a:p>
            <a:pPr algn="ctr" defTabSz="895350">
              <a:tabLst>
                <a:tab pos="5084763" algn="ctr"/>
                <a:tab pos="6805613" algn="l"/>
                <a:tab pos="6910388" algn="l"/>
              </a:tabLst>
              <a:defRPr/>
            </a:pPr>
            <a:r>
              <a:rPr lang="en-US" sz="1300" b="1" dirty="0">
                <a:effectLst>
                  <a:outerShdw blurRad="38100" dist="38100" dir="2700000" algn="tl">
                    <a:srgbClr val="000000"/>
                  </a:outerShdw>
                </a:effectLst>
              </a:rPr>
              <a:t>Ingestion of food</a:t>
            </a:r>
          </a:p>
        </p:txBody>
      </p:sp>
      <p:grpSp>
        <p:nvGrpSpPr>
          <p:cNvPr id="27667" name="Group 33"/>
          <p:cNvGrpSpPr>
            <a:grpSpLocks/>
          </p:cNvGrpSpPr>
          <p:nvPr/>
        </p:nvGrpSpPr>
        <p:grpSpPr bwMode="auto">
          <a:xfrm>
            <a:off x="6157913" y="1951038"/>
            <a:ext cx="1393825" cy="727075"/>
            <a:chOff x="3633" y="1137"/>
            <a:chExt cx="878" cy="458"/>
          </a:xfrm>
        </p:grpSpPr>
        <p:sp>
          <p:nvSpPr>
            <p:cNvPr id="1116189" name="AutoShape 29"/>
            <p:cNvSpPr>
              <a:spLocks noChangeArrowheads="1"/>
            </p:cNvSpPr>
            <p:nvPr/>
          </p:nvSpPr>
          <p:spPr bwMode="blackWhite">
            <a:xfrm>
              <a:off x="3633" y="1137"/>
              <a:ext cx="878" cy="458"/>
            </a:xfrm>
            <a:prstGeom prst="bevel">
              <a:avLst>
                <a:gd name="adj" fmla="val 7204"/>
              </a:avLst>
            </a:prstGeom>
            <a:solidFill>
              <a:srgbClr val="993300"/>
            </a:solidFill>
            <a:ln>
              <a:noFill/>
            </a:ln>
            <a:effectLst>
              <a:outerShdw dist="89803" dir="2700000"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70000"/>
                </a:spcBef>
                <a:buClr>
                  <a:srgbClr val="F9E697"/>
                </a:buClr>
                <a:buSzPct val="85000"/>
                <a:buFont typeface="Wingdings" pitchFamily="2" charset="2"/>
                <a:buNone/>
                <a:defRPr/>
              </a:pPr>
              <a:r>
                <a:rPr lang="en-US" sz="1300" dirty="0">
                  <a:effectLst>
                    <a:outerShdw blurRad="38100" dist="38100" dir="2700000" algn="tl">
                      <a:srgbClr val="000000"/>
                    </a:outerShdw>
                  </a:effectLst>
                </a:rPr>
                <a:t>Glucose     </a:t>
              </a:r>
              <a:br>
                <a:rPr lang="en-US" sz="1300" dirty="0">
                  <a:effectLst>
                    <a:outerShdw blurRad="38100" dist="38100" dir="2700000" algn="tl">
                      <a:srgbClr val="000000"/>
                    </a:outerShdw>
                  </a:effectLst>
                </a:rPr>
              </a:br>
              <a:r>
                <a:rPr lang="en-US" sz="1300" dirty="0">
                  <a:effectLst>
                    <a:outerShdw blurRad="38100" dist="38100" dir="2700000" algn="tl">
                      <a:srgbClr val="000000"/>
                    </a:outerShdw>
                  </a:effectLst>
                </a:rPr>
                <a:t>   uptake by   </a:t>
              </a:r>
              <a:br>
                <a:rPr lang="en-US" sz="1300" dirty="0">
                  <a:effectLst>
                    <a:outerShdw blurRad="38100" dist="38100" dir="2700000" algn="tl">
                      <a:srgbClr val="000000"/>
                    </a:outerShdw>
                  </a:effectLst>
                </a:rPr>
              </a:br>
              <a:r>
                <a:rPr lang="en-US" sz="1300" dirty="0">
                  <a:effectLst>
                    <a:outerShdw blurRad="38100" dist="38100" dir="2700000" algn="tl">
                      <a:srgbClr val="000000"/>
                    </a:outerShdw>
                  </a:effectLst>
                </a:rPr>
                <a:t> muscles</a:t>
              </a:r>
              <a:endParaRPr lang="en-US" sz="1500" baseline="30000" dirty="0">
                <a:effectLst>
                  <a:outerShdw blurRad="38100" dist="38100" dir="2700000" algn="tl">
                    <a:srgbClr val="000000"/>
                  </a:outerShdw>
                </a:effectLst>
              </a:endParaRPr>
            </a:p>
          </p:txBody>
        </p:sp>
        <p:sp>
          <p:nvSpPr>
            <p:cNvPr id="27684" name="Line 30"/>
            <p:cNvSpPr>
              <a:spLocks noChangeShapeType="1"/>
            </p:cNvSpPr>
            <p:nvPr/>
          </p:nvSpPr>
          <p:spPr bwMode="blackWhite">
            <a:xfrm flipV="1">
              <a:off x="3764" y="1236"/>
              <a:ext cx="0" cy="246"/>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668" name="Group 55"/>
          <p:cNvGrpSpPr>
            <a:grpSpLocks/>
          </p:cNvGrpSpPr>
          <p:nvPr/>
        </p:nvGrpSpPr>
        <p:grpSpPr bwMode="auto">
          <a:xfrm>
            <a:off x="6156325" y="3670300"/>
            <a:ext cx="1393825" cy="727075"/>
            <a:chOff x="3878" y="2490"/>
            <a:chExt cx="878" cy="458"/>
          </a:xfrm>
        </p:grpSpPr>
        <p:sp>
          <p:nvSpPr>
            <p:cNvPr id="1116191" name="AutoShape 31"/>
            <p:cNvSpPr>
              <a:spLocks noChangeArrowheads="1"/>
            </p:cNvSpPr>
            <p:nvPr/>
          </p:nvSpPr>
          <p:spPr bwMode="blackWhite">
            <a:xfrm>
              <a:off x="3878" y="2490"/>
              <a:ext cx="878" cy="458"/>
            </a:xfrm>
            <a:prstGeom prst="bevel">
              <a:avLst>
                <a:gd name="adj" fmla="val 7204"/>
              </a:avLst>
            </a:prstGeom>
            <a:solidFill>
              <a:srgbClr val="993300"/>
            </a:solidFill>
            <a:ln>
              <a:noFill/>
            </a:ln>
            <a:effectLst>
              <a:outerShdw dist="89803" dir="2700000" algn="ctr" rotWithShape="0">
                <a:srgbClr val="003399"/>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70000"/>
                </a:spcBef>
                <a:buClr>
                  <a:srgbClr val="F9E697"/>
                </a:buClr>
                <a:buSzPct val="85000"/>
                <a:buFont typeface="Wingdings" pitchFamily="2" charset="2"/>
                <a:buNone/>
                <a:defRPr/>
              </a:pPr>
              <a:r>
                <a:rPr lang="en-US" sz="1300" dirty="0">
                  <a:effectLst>
                    <a:outerShdw blurRad="38100" dist="38100" dir="2700000" algn="tl">
                      <a:srgbClr val="000000"/>
                    </a:outerShdw>
                  </a:effectLst>
                </a:rPr>
                <a:t>Glucose     </a:t>
              </a:r>
              <a:br>
                <a:rPr lang="en-US" sz="1300" dirty="0">
                  <a:effectLst>
                    <a:outerShdw blurRad="38100" dist="38100" dir="2700000" algn="tl">
                      <a:srgbClr val="000000"/>
                    </a:outerShdw>
                  </a:effectLst>
                </a:rPr>
              </a:br>
              <a:r>
                <a:rPr lang="en-US" sz="1300" dirty="0">
                  <a:effectLst>
                    <a:outerShdw blurRad="38100" dist="38100" dir="2700000" algn="tl">
                      <a:srgbClr val="000000"/>
                    </a:outerShdw>
                  </a:effectLst>
                </a:rPr>
                <a:t>    production   </a:t>
              </a:r>
              <a:br>
                <a:rPr lang="en-US" sz="1300" dirty="0">
                  <a:effectLst>
                    <a:outerShdw blurRad="38100" dist="38100" dir="2700000" algn="tl">
                      <a:srgbClr val="000000"/>
                    </a:outerShdw>
                  </a:effectLst>
                </a:rPr>
              </a:br>
              <a:r>
                <a:rPr lang="en-US" sz="1300" dirty="0">
                  <a:effectLst>
                    <a:outerShdw blurRad="38100" dist="38100" dir="2700000" algn="tl">
                      <a:srgbClr val="000000"/>
                    </a:outerShdw>
                  </a:effectLst>
                </a:rPr>
                <a:t> by liver</a:t>
              </a:r>
              <a:endParaRPr lang="en-US" sz="1500" baseline="30000" dirty="0">
                <a:effectLst>
                  <a:outerShdw blurRad="38100" dist="38100" dir="2700000" algn="tl">
                    <a:srgbClr val="000000"/>
                  </a:outerShdw>
                </a:effectLst>
              </a:endParaRPr>
            </a:p>
          </p:txBody>
        </p:sp>
        <p:sp>
          <p:nvSpPr>
            <p:cNvPr id="27682" name="Line 32"/>
            <p:cNvSpPr>
              <a:spLocks noChangeShapeType="1"/>
            </p:cNvSpPr>
            <p:nvPr/>
          </p:nvSpPr>
          <p:spPr bwMode="blackWhite">
            <a:xfrm>
              <a:off x="4009" y="2589"/>
              <a:ext cx="0" cy="246"/>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909" name="Freeform 35"/>
          <p:cNvSpPr>
            <a:spLocks/>
          </p:cNvSpPr>
          <p:nvPr/>
        </p:nvSpPr>
        <p:spPr bwMode="blackWhite">
          <a:xfrm rot="-5400000" flipH="1" flipV="1">
            <a:off x="7656513" y="3543300"/>
            <a:ext cx="685800" cy="736600"/>
          </a:xfrm>
          <a:custGeom>
            <a:avLst/>
            <a:gdLst>
              <a:gd name="T0" fmla="*/ 2147483647 w 4675"/>
              <a:gd name="T1" fmla="*/ 2147483647 h 3640"/>
              <a:gd name="T2" fmla="*/ 2147483647 w 4675"/>
              <a:gd name="T3" fmla="*/ 2147483647 h 3640"/>
              <a:gd name="T4" fmla="*/ 2147483647 w 4675"/>
              <a:gd name="T5" fmla="*/ 2147483647 h 3640"/>
              <a:gd name="T6" fmla="*/ 2147483647 w 4675"/>
              <a:gd name="T7" fmla="*/ 2147483647 h 3640"/>
              <a:gd name="T8" fmla="*/ 2147483647 w 4675"/>
              <a:gd name="T9" fmla="*/ 2147483647 h 3640"/>
              <a:gd name="T10" fmla="*/ 2147483647 w 4675"/>
              <a:gd name="T11" fmla="*/ 2147483647 h 3640"/>
              <a:gd name="T12" fmla="*/ 2147483647 w 4675"/>
              <a:gd name="T13" fmla="*/ 2147483647 h 3640"/>
              <a:gd name="T14" fmla="*/ 2147483647 w 4675"/>
              <a:gd name="T15" fmla="*/ 2147483647 h 3640"/>
              <a:gd name="T16" fmla="*/ 2147483647 w 4675"/>
              <a:gd name="T17" fmla="*/ 2147483647 h 3640"/>
              <a:gd name="T18" fmla="*/ 2147483647 w 4675"/>
              <a:gd name="T19" fmla="*/ 2147483647 h 3640"/>
              <a:gd name="T20" fmla="*/ 2147483647 w 4675"/>
              <a:gd name="T21" fmla="*/ 2147483647 h 3640"/>
              <a:gd name="T22" fmla="*/ 2147483647 w 4675"/>
              <a:gd name="T23" fmla="*/ 2147483647 h 3640"/>
              <a:gd name="T24" fmla="*/ 2147483647 w 4675"/>
              <a:gd name="T25" fmla="*/ 2147483647 h 3640"/>
              <a:gd name="T26" fmla="*/ 2147483647 w 4675"/>
              <a:gd name="T27" fmla="*/ 2147483647 h 3640"/>
              <a:gd name="T28" fmla="*/ 2147483647 w 4675"/>
              <a:gd name="T29" fmla="*/ 2147483647 h 3640"/>
              <a:gd name="T30" fmla="*/ 2147483647 w 4675"/>
              <a:gd name="T31" fmla="*/ 2147483647 h 3640"/>
              <a:gd name="T32" fmla="*/ 2147483647 w 4675"/>
              <a:gd name="T33" fmla="*/ 2147483647 h 3640"/>
              <a:gd name="T34" fmla="*/ 2147483647 w 4675"/>
              <a:gd name="T35" fmla="*/ 2147483647 h 3640"/>
              <a:gd name="T36" fmla="*/ 2147483647 w 4675"/>
              <a:gd name="T37" fmla="*/ 2147483647 h 3640"/>
              <a:gd name="T38" fmla="*/ 2147483647 w 4675"/>
              <a:gd name="T39" fmla="*/ 2147483647 h 3640"/>
              <a:gd name="T40" fmla="*/ 2147483647 w 4675"/>
              <a:gd name="T41" fmla="*/ 2147483647 h 3640"/>
              <a:gd name="T42" fmla="*/ 2147483647 w 4675"/>
              <a:gd name="T43" fmla="*/ 2147483647 h 3640"/>
              <a:gd name="T44" fmla="*/ 2147483647 w 4675"/>
              <a:gd name="T45" fmla="*/ 2147483647 h 3640"/>
              <a:gd name="T46" fmla="*/ 2147483647 w 4675"/>
              <a:gd name="T47" fmla="*/ 2147483647 h 3640"/>
              <a:gd name="T48" fmla="*/ 2147483647 w 4675"/>
              <a:gd name="T49" fmla="*/ 2147483647 h 3640"/>
              <a:gd name="T50" fmla="*/ 2147483647 w 4675"/>
              <a:gd name="T51" fmla="*/ 2147483647 h 3640"/>
              <a:gd name="T52" fmla="*/ 2147483647 w 4675"/>
              <a:gd name="T53" fmla="*/ 2147483647 h 3640"/>
              <a:gd name="T54" fmla="*/ 2147483647 w 4675"/>
              <a:gd name="T55" fmla="*/ 2147483647 h 3640"/>
              <a:gd name="T56" fmla="*/ 2147483647 w 4675"/>
              <a:gd name="T57" fmla="*/ 2147483647 h 3640"/>
              <a:gd name="T58" fmla="*/ 2147483647 w 4675"/>
              <a:gd name="T59" fmla="*/ 2147483647 h 3640"/>
              <a:gd name="T60" fmla="*/ 2147483647 w 4675"/>
              <a:gd name="T61" fmla="*/ 2147483647 h 3640"/>
              <a:gd name="T62" fmla="*/ 2147483647 w 4675"/>
              <a:gd name="T63" fmla="*/ 2147483647 h 3640"/>
              <a:gd name="T64" fmla="*/ 2147483647 w 4675"/>
              <a:gd name="T65" fmla="*/ 2147483647 h 3640"/>
              <a:gd name="T66" fmla="*/ 0 w 4675"/>
              <a:gd name="T67" fmla="*/ 2147483647 h 3640"/>
              <a:gd name="T68" fmla="*/ 2147483647 w 4675"/>
              <a:gd name="T69" fmla="*/ 2147483647 h 3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75"/>
              <a:gd name="T106" fmla="*/ 0 h 3640"/>
              <a:gd name="T107" fmla="*/ 4675 w 4675"/>
              <a:gd name="T108" fmla="*/ 3640 h 3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75" h="3640">
                <a:moveTo>
                  <a:pt x="1108" y="612"/>
                </a:moveTo>
                <a:lnTo>
                  <a:pt x="1275" y="623"/>
                </a:lnTo>
                <a:lnTo>
                  <a:pt x="1440" y="641"/>
                </a:lnTo>
                <a:lnTo>
                  <a:pt x="1604" y="667"/>
                </a:lnTo>
                <a:lnTo>
                  <a:pt x="1764" y="698"/>
                </a:lnTo>
                <a:lnTo>
                  <a:pt x="1922" y="736"/>
                </a:lnTo>
                <a:lnTo>
                  <a:pt x="2078" y="780"/>
                </a:lnTo>
                <a:lnTo>
                  <a:pt x="2231" y="831"/>
                </a:lnTo>
                <a:lnTo>
                  <a:pt x="2381" y="887"/>
                </a:lnTo>
                <a:lnTo>
                  <a:pt x="2527" y="949"/>
                </a:lnTo>
                <a:lnTo>
                  <a:pt x="2671" y="1018"/>
                </a:lnTo>
                <a:lnTo>
                  <a:pt x="2811" y="1091"/>
                </a:lnTo>
                <a:lnTo>
                  <a:pt x="2947" y="1169"/>
                </a:lnTo>
                <a:lnTo>
                  <a:pt x="3080" y="1253"/>
                </a:lnTo>
                <a:lnTo>
                  <a:pt x="3209" y="1343"/>
                </a:lnTo>
                <a:lnTo>
                  <a:pt x="3333" y="1436"/>
                </a:lnTo>
                <a:lnTo>
                  <a:pt x="3454" y="1534"/>
                </a:lnTo>
                <a:lnTo>
                  <a:pt x="3569" y="1638"/>
                </a:lnTo>
                <a:lnTo>
                  <a:pt x="3681" y="1746"/>
                </a:lnTo>
                <a:lnTo>
                  <a:pt x="3787" y="1858"/>
                </a:lnTo>
                <a:lnTo>
                  <a:pt x="3890" y="1975"/>
                </a:lnTo>
                <a:lnTo>
                  <a:pt x="3987" y="2095"/>
                </a:lnTo>
                <a:lnTo>
                  <a:pt x="4079" y="2219"/>
                </a:lnTo>
                <a:lnTo>
                  <a:pt x="4165" y="2347"/>
                </a:lnTo>
                <a:lnTo>
                  <a:pt x="4245" y="2479"/>
                </a:lnTo>
                <a:lnTo>
                  <a:pt x="4321" y="2613"/>
                </a:lnTo>
                <a:lnTo>
                  <a:pt x="4390" y="2751"/>
                </a:lnTo>
                <a:lnTo>
                  <a:pt x="4454" y="2892"/>
                </a:lnTo>
                <a:lnTo>
                  <a:pt x="4510" y="3037"/>
                </a:lnTo>
                <a:lnTo>
                  <a:pt x="4561" y="3183"/>
                </a:lnTo>
                <a:lnTo>
                  <a:pt x="4606" y="3334"/>
                </a:lnTo>
                <a:lnTo>
                  <a:pt x="4644" y="3485"/>
                </a:lnTo>
                <a:lnTo>
                  <a:pt x="4675" y="3640"/>
                </a:lnTo>
                <a:lnTo>
                  <a:pt x="3730" y="3606"/>
                </a:lnTo>
                <a:lnTo>
                  <a:pt x="3723" y="3474"/>
                </a:lnTo>
                <a:lnTo>
                  <a:pt x="3710" y="3343"/>
                </a:lnTo>
                <a:lnTo>
                  <a:pt x="3689" y="3216"/>
                </a:lnTo>
                <a:lnTo>
                  <a:pt x="3663" y="3092"/>
                </a:lnTo>
                <a:lnTo>
                  <a:pt x="3632" y="2968"/>
                </a:lnTo>
                <a:lnTo>
                  <a:pt x="3592" y="2849"/>
                </a:lnTo>
                <a:lnTo>
                  <a:pt x="3549" y="2732"/>
                </a:lnTo>
                <a:lnTo>
                  <a:pt x="3499" y="2618"/>
                </a:lnTo>
                <a:lnTo>
                  <a:pt x="3443" y="2507"/>
                </a:lnTo>
                <a:lnTo>
                  <a:pt x="3382" y="2399"/>
                </a:lnTo>
                <a:lnTo>
                  <a:pt x="3317" y="2293"/>
                </a:lnTo>
                <a:lnTo>
                  <a:pt x="3246" y="2192"/>
                </a:lnTo>
                <a:lnTo>
                  <a:pt x="3169" y="2094"/>
                </a:lnTo>
                <a:lnTo>
                  <a:pt x="3089" y="1999"/>
                </a:lnTo>
                <a:lnTo>
                  <a:pt x="3004" y="1906"/>
                </a:lnTo>
                <a:lnTo>
                  <a:pt x="2914" y="1819"/>
                </a:lnTo>
                <a:lnTo>
                  <a:pt x="2822" y="1734"/>
                </a:lnTo>
                <a:lnTo>
                  <a:pt x="2724" y="1653"/>
                </a:lnTo>
                <a:lnTo>
                  <a:pt x="2623" y="1576"/>
                </a:lnTo>
                <a:lnTo>
                  <a:pt x="2519" y="1502"/>
                </a:lnTo>
                <a:lnTo>
                  <a:pt x="2410" y="1432"/>
                </a:lnTo>
                <a:lnTo>
                  <a:pt x="2298" y="1367"/>
                </a:lnTo>
                <a:lnTo>
                  <a:pt x="2184" y="1306"/>
                </a:lnTo>
                <a:lnTo>
                  <a:pt x="2067" y="1248"/>
                </a:lnTo>
                <a:lnTo>
                  <a:pt x="1946" y="1194"/>
                </a:lnTo>
                <a:lnTo>
                  <a:pt x="1824" y="1145"/>
                </a:lnTo>
                <a:lnTo>
                  <a:pt x="1699" y="1101"/>
                </a:lnTo>
                <a:lnTo>
                  <a:pt x="1571" y="1060"/>
                </a:lnTo>
                <a:lnTo>
                  <a:pt x="1443" y="1024"/>
                </a:lnTo>
                <a:lnTo>
                  <a:pt x="1311" y="993"/>
                </a:lnTo>
                <a:lnTo>
                  <a:pt x="1178" y="966"/>
                </a:lnTo>
                <a:lnTo>
                  <a:pt x="1044" y="945"/>
                </a:lnTo>
                <a:lnTo>
                  <a:pt x="1364" y="1692"/>
                </a:lnTo>
                <a:lnTo>
                  <a:pt x="0" y="670"/>
                </a:lnTo>
                <a:lnTo>
                  <a:pt x="1567" y="0"/>
                </a:lnTo>
                <a:lnTo>
                  <a:pt x="1108" y="612"/>
                </a:lnTo>
                <a:close/>
              </a:path>
            </a:pathLst>
          </a:custGeom>
          <a:gradFill rotWithShape="0">
            <a:gsLst>
              <a:gs pos="0">
                <a:srgbClr val="0033CC"/>
              </a:gs>
              <a:gs pos="100000">
                <a:schemeClr val="accent2"/>
              </a:gs>
            </a:gsLst>
            <a:lin ang="18900000" scaled="1"/>
          </a:gradFill>
          <a:ln>
            <a:noFill/>
          </a:ln>
          <a:effectLst>
            <a:outerShdw blurRad="63500" dist="56796" dir="1593903" algn="ctr" rotWithShape="0">
              <a:srgbClr val="003399"/>
            </a:outerShdw>
          </a:effectLst>
          <a:extLst>
            <a:ext uri="{91240B29-F687-4F45-9708-019B960494DF}">
              <a14:hiddenLine xmlns:a14="http://schemas.microsoft.com/office/drawing/2010/main" w="12700" cmpd="sng">
                <a:solidFill>
                  <a:srgbClr val="000000"/>
                </a:solidFill>
                <a:round/>
                <a:headEnd/>
                <a:tailEnd/>
              </a14:hiddenLine>
            </a:ext>
          </a:extLst>
        </p:spPr>
        <p:txBody>
          <a:bodyPr/>
          <a:lstStyle/>
          <a:p>
            <a:pPr>
              <a:defRPr/>
            </a:pPr>
            <a:endParaRPr lang="en-US"/>
          </a:p>
        </p:txBody>
      </p:sp>
      <p:sp>
        <p:nvSpPr>
          <p:cNvPr id="37910" name="Freeform 36"/>
          <p:cNvSpPr>
            <a:spLocks/>
          </p:cNvSpPr>
          <p:nvPr/>
        </p:nvSpPr>
        <p:spPr bwMode="blackWhite">
          <a:xfrm rot="5400000" flipH="1">
            <a:off x="7656513" y="2082800"/>
            <a:ext cx="685800" cy="736600"/>
          </a:xfrm>
          <a:custGeom>
            <a:avLst/>
            <a:gdLst>
              <a:gd name="T0" fmla="*/ 2147483647 w 4675"/>
              <a:gd name="T1" fmla="*/ 2147483647 h 3640"/>
              <a:gd name="T2" fmla="*/ 2147483647 w 4675"/>
              <a:gd name="T3" fmla="*/ 2147483647 h 3640"/>
              <a:gd name="T4" fmla="*/ 2147483647 w 4675"/>
              <a:gd name="T5" fmla="*/ 2147483647 h 3640"/>
              <a:gd name="T6" fmla="*/ 2147483647 w 4675"/>
              <a:gd name="T7" fmla="*/ 2147483647 h 3640"/>
              <a:gd name="T8" fmla="*/ 2147483647 w 4675"/>
              <a:gd name="T9" fmla="*/ 2147483647 h 3640"/>
              <a:gd name="T10" fmla="*/ 2147483647 w 4675"/>
              <a:gd name="T11" fmla="*/ 2147483647 h 3640"/>
              <a:gd name="T12" fmla="*/ 2147483647 w 4675"/>
              <a:gd name="T13" fmla="*/ 2147483647 h 3640"/>
              <a:gd name="T14" fmla="*/ 2147483647 w 4675"/>
              <a:gd name="T15" fmla="*/ 2147483647 h 3640"/>
              <a:gd name="T16" fmla="*/ 2147483647 w 4675"/>
              <a:gd name="T17" fmla="*/ 2147483647 h 3640"/>
              <a:gd name="T18" fmla="*/ 2147483647 w 4675"/>
              <a:gd name="T19" fmla="*/ 2147483647 h 3640"/>
              <a:gd name="T20" fmla="*/ 2147483647 w 4675"/>
              <a:gd name="T21" fmla="*/ 2147483647 h 3640"/>
              <a:gd name="T22" fmla="*/ 2147483647 w 4675"/>
              <a:gd name="T23" fmla="*/ 2147483647 h 3640"/>
              <a:gd name="T24" fmla="*/ 2147483647 w 4675"/>
              <a:gd name="T25" fmla="*/ 2147483647 h 3640"/>
              <a:gd name="T26" fmla="*/ 2147483647 w 4675"/>
              <a:gd name="T27" fmla="*/ 2147483647 h 3640"/>
              <a:gd name="T28" fmla="*/ 2147483647 w 4675"/>
              <a:gd name="T29" fmla="*/ 2147483647 h 3640"/>
              <a:gd name="T30" fmla="*/ 2147483647 w 4675"/>
              <a:gd name="T31" fmla="*/ 2147483647 h 3640"/>
              <a:gd name="T32" fmla="*/ 2147483647 w 4675"/>
              <a:gd name="T33" fmla="*/ 2147483647 h 3640"/>
              <a:gd name="T34" fmla="*/ 2147483647 w 4675"/>
              <a:gd name="T35" fmla="*/ 2147483647 h 3640"/>
              <a:gd name="T36" fmla="*/ 2147483647 w 4675"/>
              <a:gd name="T37" fmla="*/ 2147483647 h 3640"/>
              <a:gd name="T38" fmla="*/ 2147483647 w 4675"/>
              <a:gd name="T39" fmla="*/ 2147483647 h 3640"/>
              <a:gd name="T40" fmla="*/ 2147483647 w 4675"/>
              <a:gd name="T41" fmla="*/ 2147483647 h 3640"/>
              <a:gd name="T42" fmla="*/ 2147483647 w 4675"/>
              <a:gd name="T43" fmla="*/ 2147483647 h 3640"/>
              <a:gd name="T44" fmla="*/ 2147483647 w 4675"/>
              <a:gd name="T45" fmla="*/ 2147483647 h 3640"/>
              <a:gd name="T46" fmla="*/ 2147483647 w 4675"/>
              <a:gd name="T47" fmla="*/ 2147483647 h 3640"/>
              <a:gd name="T48" fmla="*/ 2147483647 w 4675"/>
              <a:gd name="T49" fmla="*/ 2147483647 h 3640"/>
              <a:gd name="T50" fmla="*/ 2147483647 w 4675"/>
              <a:gd name="T51" fmla="*/ 2147483647 h 3640"/>
              <a:gd name="T52" fmla="*/ 2147483647 w 4675"/>
              <a:gd name="T53" fmla="*/ 2147483647 h 3640"/>
              <a:gd name="T54" fmla="*/ 2147483647 w 4675"/>
              <a:gd name="T55" fmla="*/ 2147483647 h 3640"/>
              <a:gd name="T56" fmla="*/ 2147483647 w 4675"/>
              <a:gd name="T57" fmla="*/ 2147483647 h 3640"/>
              <a:gd name="T58" fmla="*/ 2147483647 w 4675"/>
              <a:gd name="T59" fmla="*/ 2147483647 h 3640"/>
              <a:gd name="T60" fmla="*/ 2147483647 w 4675"/>
              <a:gd name="T61" fmla="*/ 2147483647 h 3640"/>
              <a:gd name="T62" fmla="*/ 2147483647 w 4675"/>
              <a:gd name="T63" fmla="*/ 2147483647 h 3640"/>
              <a:gd name="T64" fmla="*/ 2147483647 w 4675"/>
              <a:gd name="T65" fmla="*/ 2147483647 h 3640"/>
              <a:gd name="T66" fmla="*/ 0 w 4675"/>
              <a:gd name="T67" fmla="*/ 2147483647 h 3640"/>
              <a:gd name="T68" fmla="*/ 2147483647 w 4675"/>
              <a:gd name="T69" fmla="*/ 2147483647 h 3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75"/>
              <a:gd name="T106" fmla="*/ 0 h 3640"/>
              <a:gd name="T107" fmla="*/ 4675 w 4675"/>
              <a:gd name="T108" fmla="*/ 3640 h 3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75" h="3640">
                <a:moveTo>
                  <a:pt x="1108" y="612"/>
                </a:moveTo>
                <a:lnTo>
                  <a:pt x="1275" y="623"/>
                </a:lnTo>
                <a:lnTo>
                  <a:pt x="1440" y="641"/>
                </a:lnTo>
                <a:lnTo>
                  <a:pt x="1604" y="667"/>
                </a:lnTo>
                <a:lnTo>
                  <a:pt x="1764" y="698"/>
                </a:lnTo>
                <a:lnTo>
                  <a:pt x="1922" y="736"/>
                </a:lnTo>
                <a:lnTo>
                  <a:pt x="2078" y="780"/>
                </a:lnTo>
                <a:lnTo>
                  <a:pt x="2231" y="831"/>
                </a:lnTo>
                <a:lnTo>
                  <a:pt x="2381" y="887"/>
                </a:lnTo>
                <a:lnTo>
                  <a:pt x="2527" y="949"/>
                </a:lnTo>
                <a:lnTo>
                  <a:pt x="2671" y="1018"/>
                </a:lnTo>
                <a:lnTo>
                  <a:pt x="2811" y="1091"/>
                </a:lnTo>
                <a:lnTo>
                  <a:pt x="2947" y="1169"/>
                </a:lnTo>
                <a:lnTo>
                  <a:pt x="3080" y="1253"/>
                </a:lnTo>
                <a:lnTo>
                  <a:pt x="3209" y="1343"/>
                </a:lnTo>
                <a:lnTo>
                  <a:pt x="3333" y="1436"/>
                </a:lnTo>
                <a:lnTo>
                  <a:pt x="3454" y="1534"/>
                </a:lnTo>
                <a:lnTo>
                  <a:pt x="3569" y="1638"/>
                </a:lnTo>
                <a:lnTo>
                  <a:pt x="3681" y="1746"/>
                </a:lnTo>
                <a:lnTo>
                  <a:pt x="3787" y="1858"/>
                </a:lnTo>
                <a:lnTo>
                  <a:pt x="3890" y="1975"/>
                </a:lnTo>
                <a:lnTo>
                  <a:pt x="3987" y="2095"/>
                </a:lnTo>
                <a:lnTo>
                  <a:pt x="4079" y="2219"/>
                </a:lnTo>
                <a:lnTo>
                  <a:pt x="4165" y="2347"/>
                </a:lnTo>
                <a:lnTo>
                  <a:pt x="4245" y="2479"/>
                </a:lnTo>
                <a:lnTo>
                  <a:pt x="4321" y="2613"/>
                </a:lnTo>
                <a:lnTo>
                  <a:pt x="4390" y="2751"/>
                </a:lnTo>
                <a:lnTo>
                  <a:pt x="4454" y="2892"/>
                </a:lnTo>
                <a:lnTo>
                  <a:pt x="4510" y="3037"/>
                </a:lnTo>
                <a:lnTo>
                  <a:pt x="4561" y="3183"/>
                </a:lnTo>
                <a:lnTo>
                  <a:pt x="4606" y="3334"/>
                </a:lnTo>
                <a:lnTo>
                  <a:pt x="4644" y="3485"/>
                </a:lnTo>
                <a:lnTo>
                  <a:pt x="4675" y="3640"/>
                </a:lnTo>
                <a:lnTo>
                  <a:pt x="3730" y="3606"/>
                </a:lnTo>
                <a:lnTo>
                  <a:pt x="3723" y="3474"/>
                </a:lnTo>
                <a:lnTo>
                  <a:pt x="3710" y="3343"/>
                </a:lnTo>
                <a:lnTo>
                  <a:pt x="3689" y="3216"/>
                </a:lnTo>
                <a:lnTo>
                  <a:pt x="3663" y="3092"/>
                </a:lnTo>
                <a:lnTo>
                  <a:pt x="3632" y="2968"/>
                </a:lnTo>
                <a:lnTo>
                  <a:pt x="3592" y="2849"/>
                </a:lnTo>
                <a:lnTo>
                  <a:pt x="3549" y="2732"/>
                </a:lnTo>
                <a:lnTo>
                  <a:pt x="3499" y="2618"/>
                </a:lnTo>
                <a:lnTo>
                  <a:pt x="3443" y="2507"/>
                </a:lnTo>
                <a:lnTo>
                  <a:pt x="3382" y="2399"/>
                </a:lnTo>
                <a:lnTo>
                  <a:pt x="3317" y="2293"/>
                </a:lnTo>
                <a:lnTo>
                  <a:pt x="3246" y="2192"/>
                </a:lnTo>
                <a:lnTo>
                  <a:pt x="3169" y="2094"/>
                </a:lnTo>
                <a:lnTo>
                  <a:pt x="3089" y="1999"/>
                </a:lnTo>
                <a:lnTo>
                  <a:pt x="3004" y="1906"/>
                </a:lnTo>
                <a:lnTo>
                  <a:pt x="2914" y="1819"/>
                </a:lnTo>
                <a:lnTo>
                  <a:pt x="2822" y="1734"/>
                </a:lnTo>
                <a:lnTo>
                  <a:pt x="2724" y="1653"/>
                </a:lnTo>
                <a:lnTo>
                  <a:pt x="2623" y="1576"/>
                </a:lnTo>
                <a:lnTo>
                  <a:pt x="2519" y="1502"/>
                </a:lnTo>
                <a:lnTo>
                  <a:pt x="2410" y="1432"/>
                </a:lnTo>
                <a:lnTo>
                  <a:pt x="2298" y="1367"/>
                </a:lnTo>
                <a:lnTo>
                  <a:pt x="2184" y="1306"/>
                </a:lnTo>
                <a:lnTo>
                  <a:pt x="2067" y="1248"/>
                </a:lnTo>
                <a:lnTo>
                  <a:pt x="1946" y="1194"/>
                </a:lnTo>
                <a:lnTo>
                  <a:pt x="1824" y="1145"/>
                </a:lnTo>
                <a:lnTo>
                  <a:pt x="1699" y="1101"/>
                </a:lnTo>
                <a:lnTo>
                  <a:pt x="1571" y="1060"/>
                </a:lnTo>
                <a:lnTo>
                  <a:pt x="1443" y="1024"/>
                </a:lnTo>
                <a:lnTo>
                  <a:pt x="1311" y="993"/>
                </a:lnTo>
                <a:lnTo>
                  <a:pt x="1178" y="966"/>
                </a:lnTo>
                <a:lnTo>
                  <a:pt x="1044" y="945"/>
                </a:lnTo>
                <a:lnTo>
                  <a:pt x="1364" y="1692"/>
                </a:lnTo>
                <a:lnTo>
                  <a:pt x="0" y="670"/>
                </a:lnTo>
                <a:lnTo>
                  <a:pt x="1567" y="0"/>
                </a:lnTo>
                <a:lnTo>
                  <a:pt x="1108" y="612"/>
                </a:lnTo>
                <a:close/>
              </a:path>
            </a:pathLst>
          </a:custGeom>
          <a:gradFill rotWithShape="0">
            <a:gsLst>
              <a:gs pos="0">
                <a:srgbClr val="0033CC"/>
              </a:gs>
              <a:gs pos="100000">
                <a:schemeClr val="accent2"/>
              </a:gs>
            </a:gsLst>
            <a:lin ang="2700000" scaled="1"/>
          </a:gradFill>
          <a:ln>
            <a:noFill/>
          </a:ln>
          <a:effectLst>
            <a:outerShdw blurRad="63500" dist="56796" dir="1593903" algn="ctr" rotWithShape="0">
              <a:srgbClr val="003399"/>
            </a:outerShdw>
          </a:effectLst>
          <a:extLst>
            <a:ext uri="{91240B29-F687-4F45-9708-019B960494DF}">
              <a14:hiddenLine xmlns:a14="http://schemas.microsoft.com/office/drawing/2010/main" w="12700" cmpd="sng">
                <a:solidFill>
                  <a:srgbClr val="000000"/>
                </a:solidFill>
                <a:round/>
                <a:headEnd/>
                <a:tailEnd/>
              </a14:hiddenLine>
            </a:ext>
          </a:extLst>
        </p:spPr>
        <p:txBody>
          <a:bodyPr/>
          <a:lstStyle/>
          <a:p>
            <a:pPr>
              <a:defRPr/>
            </a:pPr>
            <a:endParaRPr lang="en-US"/>
          </a:p>
        </p:txBody>
      </p:sp>
      <p:sp>
        <p:nvSpPr>
          <p:cNvPr id="1116205" name="Rectangle 29"/>
          <p:cNvSpPr>
            <a:spLocks noChangeArrowheads="1"/>
          </p:cNvSpPr>
          <p:nvPr/>
        </p:nvSpPr>
        <p:spPr bwMode="blackWhite">
          <a:xfrm>
            <a:off x="2941638" y="4773613"/>
            <a:ext cx="981075" cy="371475"/>
          </a:xfrm>
          <a:prstGeom prst="rect">
            <a:avLst/>
          </a:prstGeom>
          <a:noFill/>
          <a:ln>
            <a:noFill/>
          </a:ln>
          <a:extLst/>
        </p:spPr>
        <p:txBody>
          <a:bodyPr lIns="97969" tIns="48984" rIns="97969" bIns="48984" anchor="ctr"/>
          <a:lstStyle/>
          <a:p>
            <a:pPr algn="ctr" defTabSz="895350">
              <a:tabLst>
                <a:tab pos="5084763" algn="ctr"/>
                <a:tab pos="6805613" algn="l"/>
                <a:tab pos="6910388" algn="l"/>
              </a:tabLst>
              <a:defRPr/>
            </a:pPr>
            <a:r>
              <a:rPr lang="en-US" sz="1300" b="1">
                <a:effectLst>
                  <a:outerShdw blurRad="38100" dist="38100" dir="2700000" algn="tl">
                    <a:srgbClr val="000000"/>
                  </a:outerShdw>
                </a:effectLst>
              </a:rPr>
              <a:t>Inactive</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GIP</a:t>
            </a:r>
          </a:p>
        </p:txBody>
      </p:sp>
      <p:sp>
        <p:nvSpPr>
          <p:cNvPr id="37912" name="Freeform 41"/>
          <p:cNvSpPr>
            <a:spLocks/>
          </p:cNvSpPr>
          <p:nvPr/>
        </p:nvSpPr>
        <p:spPr bwMode="blackWhite">
          <a:xfrm rot="1775771" flipH="1" flipV="1">
            <a:off x="2236788" y="3835400"/>
            <a:ext cx="1233487" cy="738188"/>
          </a:xfrm>
          <a:custGeom>
            <a:avLst/>
            <a:gdLst>
              <a:gd name="T0" fmla="*/ 2147483647 w 4675"/>
              <a:gd name="T1" fmla="*/ 2147483647 h 3640"/>
              <a:gd name="T2" fmla="*/ 2147483647 w 4675"/>
              <a:gd name="T3" fmla="*/ 2147483647 h 3640"/>
              <a:gd name="T4" fmla="*/ 2147483647 w 4675"/>
              <a:gd name="T5" fmla="*/ 2147483647 h 3640"/>
              <a:gd name="T6" fmla="*/ 2147483647 w 4675"/>
              <a:gd name="T7" fmla="*/ 2147483647 h 3640"/>
              <a:gd name="T8" fmla="*/ 2147483647 w 4675"/>
              <a:gd name="T9" fmla="*/ 2147483647 h 3640"/>
              <a:gd name="T10" fmla="*/ 2147483647 w 4675"/>
              <a:gd name="T11" fmla="*/ 2147483647 h 3640"/>
              <a:gd name="T12" fmla="*/ 2147483647 w 4675"/>
              <a:gd name="T13" fmla="*/ 2147483647 h 3640"/>
              <a:gd name="T14" fmla="*/ 2147483647 w 4675"/>
              <a:gd name="T15" fmla="*/ 2147483647 h 3640"/>
              <a:gd name="T16" fmla="*/ 2147483647 w 4675"/>
              <a:gd name="T17" fmla="*/ 2147483647 h 3640"/>
              <a:gd name="T18" fmla="*/ 2147483647 w 4675"/>
              <a:gd name="T19" fmla="*/ 2147483647 h 3640"/>
              <a:gd name="T20" fmla="*/ 2147483647 w 4675"/>
              <a:gd name="T21" fmla="*/ 2147483647 h 3640"/>
              <a:gd name="T22" fmla="*/ 2147483647 w 4675"/>
              <a:gd name="T23" fmla="*/ 2147483647 h 3640"/>
              <a:gd name="T24" fmla="*/ 2147483647 w 4675"/>
              <a:gd name="T25" fmla="*/ 2147483647 h 3640"/>
              <a:gd name="T26" fmla="*/ 2147483647 w 4675"/>
              <a:gd name="T27" fmla="*/ 2147483647 h 3640"/>
              <a:gd name="T28" fmla="*/ 2147483647 w 4675"/>
              <a:gd name="T29" fmla="*/ 2147483647 h 3640"/>
              <a:gd name="T30" fmla="*/ 2147483647 w 4675"/>
              <a:gd name="T31" fmla="*/ 2147483647 h 3640"/>
              <a:gd name="T32" fmla="*/ 2147483647 w 4675"/>
              <a:gd name="T33" fmla="*/ 2147483647 h 3640"/>
              <a:gd name="T34" fmla="*/ 2147483647 w 4675"/>
              <a:gd name="T35" fmla="*/ 2147483647 h 3640"/>
              <a:gd name="T36" fmla="*/ 2147483647 w 4675"/>
              <a:gd name="T37" fmla="*/ 2147483647 h 3640"/>
              <a:gd name="T38" fmla="*/ 2147483647 w 4675"/>
              <a:gd name="T39" fmla="*/ 2147483647 h 3640"/>
              <a:gd name="T40" fmla="*/ 2147483647 w 4675"/>
              <a:gd name="T41" fmla="*/ 2147483647 h 3640"/>
              <a:gd name="T42" fmla="*/ 2147483647 w 4675"/>
              <a:gd name="T43" fmla="*/ 2147483647 h 3640"/>
              <a:gd name="T44" fmla="*/ 2147483647 w 4675"/>
              <a:gd name="T45" fmla="*/ 2147483647 h 3640"/>
              <a:gd name="T46" fmla="*/ 2147483647 w 4675"/>
              <a:gd name="T47" fmla="*/ 2147483647 h 3640"/>
              <a:gd name="T48" fmla="*/ 2147483647 w 4675"/>
              <a:gd name="T49" fmla="*/ 2147483647 h 3640"/>
              <a:gd name="T50" fmla="*/ 2147483647 w 4675"/>
              <a:gd name="T51" fmla="*/ 2147483647 h 3640"/>
              <a:gd name="T52" fmla="*/ 2147483647 w 4675"/>
              <a:gd name="T53" fmla="*/ 2147483647 h 3640"/>
              <a:gd name="T54" fmla="*/ 2147483647 w 4675"/>
              <a:gd name="T55" fmla="*/ 2147483647 h 3640"/>
              <a:gd name="T56" fmla="*/ 2147483647 w 4675"/>
              <a:gd name="T57" fmla="*/ 2147483647 h 3640"/>
              <a:gd name="T58" fmla="*/ 2147483647 w 4675"/>
              <a:gd name="T59" fmla="*/ 2147483647 h 3640"/>
              <a:gd name="T60" fmla="*/ 2147483647 w 4675"/>
              <a:gd name="T61" fmla="*/ 2147483647 h 3640"/>
              <a:gd name="T62" fmla="*/ 2147483647 w 4675"/>
              <a:gd name="T63" fmla="*/ 2147483647 h 3640"/>
              <a:gd name="T64" fmla="*/ 2147483647 w 4675"/>
              <a:gd name="T65" fmla="*/ 2147483647 h 3640"/>
              <a:gd name="T66" fmla="*/ 0 w 4675"/>
              <a:gd name="T67" fmla="*/ 2147483647 h 3640"/>
              <a:gd name="T68" fmla="*/ 2147483647 w 4675"/>
              <a:gd name="T69" fmla="*/ 2147483647 h 3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75"/>
              <a:gd name="T106" fmla="*/ 0 h 3640"/>
              <a:gd name="T107" fmla="*/ 4675 w 4675"/>
              <a:gd name="T108" fmla="*/ 3640 h 3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75" h="3640">
                <a:moveTo>
                  <a:pt x="1108" y="612"/>
                </a:moveTo>
                <a:lnTo>
                  <a:pt x="1275" y="623"/>
                </a:lnTo>
                <a:lnTo>
                  <a:pt x="1440" y="641"/>
                </a:lnTo>
                <a:lnTo>
                  <a:pt x="1604" y="667"/>
                </a:lnTo>
                <a:lnTo>
                  <a:pt x="1764" y="698"/>
                </a:lnTo>
                <a:lnTo>
                  <a:pt x="1922" y="736"/>
                </a:lnTo>
                <a:lnTo>
                  <a:pt x="2078" y="780"/>
                </a:lnTo>
                <a:lnTo>
                  <a:pt x="2231" y="831"/>
                </a:lnTo>
                <a:lnTo>
                  <a:pt x="2381" y="887"/>
                </a:lnTo>
                <a:lnTo>
                  <a:pt x="2527" y="949"/>
                </a:lnTo>
                <a:lnTo>
                  <a:pt x="2671" y="1018"/>
                </a:lnTo>
                <a:lnTo>
                  <a:pt x="2811" y="1091"/>
                </a:lnTo>
                <a:lnTo>
                  <a:pt x="2947" y="1169"/>
                </a:lnTo>
                <a:lnTo>
                  <a:pt x="3080" y="1253"/>
                </a:lnTo>
                <a:lnTo>
                  <a:pt x="3209" y="1343"/>
                </a:lnTo>
                <a:lnTo>
                  <a:pt x="3333" y="1436"/>
                </a:lnTo>
                <a:lnTo>
                  <a:pt x="3454" y="1534"/>
                </a:lnTo>
                <a:lnTo>
                  <a:pt x="3569" y="1638"/>
                </a:lnTo>
                <a:lnTo>
                  <a:pt x="3681" y="1746"/>
                </a:lnTo>
                <a:lnTo>
                  <a:pt x="3787" y="1858"/>
                </a:lnTo>
                <a:lnTo>
                  <a:pt x="3890" y="1975"/>
                </a:lnTo>
                <a:lnTo>
                  <a:pt x="3987" y="2095"/>
                </a:lnTo>
                <a:lnTo>
                  <a:pt x="4079" y="2219"/>
                </a:lnTo>
                <a:lnTo>
                  <a:pt x="4165" y="2347"/>
                </a:lnTo>
                <a:lnTo>
                  <a:pt x="4245" y="2479"/>
                </a:lnTo>
                <a:lnTo>
                  <a:pt x="4321" y="2613"/>
                </a:lnTo>
                <a:lnTo>
                  <a:pt x="4390" y="2751"/>
                </a:lnTo>
                <a:lnTo>
                  <a:pt x="4454" y="2892"/>
                </a:lnTo>
                <a:lnTo>
                  <a:pt x="4510" y="3037"/>
                </a:lnTo>
                <a:lnTo>
                  <a:pt x="4561" y="3183"/>
                </a:lnTo>
                <a:lnTo>
                  <a:pt x="4606" y="3334"/>
                </a:lnTo>
                <a:lnTo>
                  <a:pt x="4644" y="3485"/>
                </a:lnTo>
                <a:lnTo>
                  <a:pt x="4675" y="3640"/>
                </a:lnTo>
                <a:lnTo>
                  <a:pt x="3730" y="3606"/>
                </a:lnTo>
                <a:lnTo>
                  <a:pt x="3723" y="3474"/>
                </a:lnTo>
                <a:lnTo>
                  <a:pt x="3710" y="3343"/>
                </a:lnTo>
                <a:lnTo>
                  <a:pt x="3689" y="3216"/>
                </a:lnTo>
                <a:lnTo>
                  <a:pt x="3663" y="3092"/>
                </a:lnTo>
                <a:lnTo>
                  <a:pt x="3632" y="2968"/>
                </a:lnTo>
                <a:lnTo>
                  <a:pt x="3592" y="2849"/>
                </a:lnTo>
                <a:lnTo>
                  <a:pt x="3549" y="2732"/>
                </a:lnTo>
                <a:lnTo>
                  <a:pt x="3499" y="2618"/>
                </a:lnTo>
                <a:lnTo>
                  <a:pt x="3443" y="2507"/>
                </a:lnTo>
                <a:lnTo>
                  <a:pt x="3382" y="2399"/>
                </a:lnTo>
                <a:lnTo>
                  <a:pt x="3317" y="2293"/>
                </a:lnTo>
                <a:lnTo>
                  <a:pt x="3246" y="2192"/>
                </a:lnTo>
                <a:lnTo>
                  <a:pt x="3169" y="2094"/>
                </a:lnTo>
                <a:lnTo>
                  <a:pt x="3089" y="1999"/>
                </a:lnTo>
                <a:lnTo>
                  <a:pt x="3004" y="1906"/>
                </a:lnTo>
                <a:lnTo>
                  <a:pt x="2914" y="1819"/>
                </a:lnTo>
                <a:lnTo>
                  <a:pt x="2822" y="1734"/>
                </a:lnTo>
                <a:lnTo>
                  <a:pt x="2724" y="1653"/>
                </a:lnTo>
                <a:lnTo>
                  <a:pt x="2623" y="1576"/>
                </a:lnTo>
                <a:lnTo>
                  <a:pt x="2519" y="1502"/>
                </a:lnTo>
                <a:lnTo>
                  <a:pt x="2410" y="1432"/>
                </a:lnTo>
                <a:lnTo>
                  <a:pt x="2298" y="1367"/>
                </a:lnTo>
                <a:lnTo>
                  <a:pt x="2184" y="1306"/>
                </a:lnTo>
                <a:lnTo>
                  <a:pt x="2067" y="1248"/>
                </a:lnTo>
                <a:lnTo>
                  <a:pt x="1946" y="1194"/>
                </a:lnTo>
                <a:lnTo>
                  <a:pt x="1824" y="1145"/>
                </a:lnTo>
                <a:lnTo>
                  <a:pt x="1699" y="1101"/>
                </a:lnTo>
                <a:lnTo>
                  <a:pt x="1571" y="1060"/>
                </a:lnTo>
                <a:lnTo>
                  <a:pt x="1443" y="1024"/>
                </a:lnTo>
                <a:lnTo>
                  <a:pt x="1311" y="993"/>
                </a:lnTo>
                <a:lnTo>
                  <a:pt x="1178" y="966"/>
                </a:lnTo>
                <a:lnTo>
                  <a:pt x="1044" y="945"/>
                </a:lnTo>
                <a:lnTo>
                  <a:pt x="1364" y="1692"/>
                </a:lnTo>
                <a:lnTo>
                  <a:pt x="0" y="670"/>
                </a:lnTo>
                <a:lnTo>
                  <a:pt x="1567" y="0"/>
                </a:lnTo>
                <a:lnTo>
                  <a:pt x="1108" y="612"/>
                </a:lnTo>
                <a:close/>
              </a:path>
            </a:pathLst>
          </a:custGeom>
          <a:gradFill rotWithShape="0">
            <a:gsLst>
              <a:gs pos="0">
                <a:srgbClr val="0033CC"/>
              </a:gs>
              <a:gs pos="100000">
                <a:schemeClr val="accent2"/>
              </a:gs>
            </a:gsLst>
            <a:lin ang="5400000" scaled="1"/>
          </a:gradFill>
          <a:ln>
            <a:noFill/>
          </a:ln>
          <a:effectLst>
            <a:outerShdw blurRad="63500" dist="77251" dir="5967739" algn="ctr" rotWithShape="0">
              <a:srgbClr val="003399"/>
            </a:outerShdw>
          </a:effectLst>
          <a:extLst>
            <a:ext uri="{91240B29-F687-4F45-9708-019B960494DF}">
              <a14:hiddenLine xmlns:a14="http://schemas.microsoft.com/office/drawing/2010/main" w="12700" cmpd="sng">
                <a:solidFill>
                  <a:srgbClr val="000000"/>
                </a:solidFill>
                <a:round/>
                <a:headEnd/>
                <a:tailEnd/>
              </a14:hiddenLine>
            </a:ext>
          </a:extLst>
        </p:spPr>
        <p:txBody>
          <a:bodyPr/>
          <a:lstStyle/>
          <a:p>
            <a:pPr>
              <a:defRPr/>
            </a:pPr>
            <a:endParaRPr lang="en-US"/>
          </a:p>
        </p:txBody>
      </p:sp>
      <p:sp>
        <p:nvSpPr>
          <p:cNvPr id="37913" name="Freeform 46"/>
          <p:cNvSpPr>
            <a:spLocks/>
          </p:cNvSpPr>
          <p:nvPr/>
        </p:nvSpPr>
        <p:spPr bwMode="blackWhite">
          <a:xfrm rot="19824229" flipV="1">
            <a:off x="1636713" y="3835400"/>
            <a:ext cx="1233487" cy="738188"/>
          </a:xfrm>
          <a:custGeom>
            <a:avLst/>
            <a:gdLst>
              <a:gd name="T0" fmla="*/ 2147483647 w 4675"/>
              <a:gd name="T1" fmla="*/ 2147483647 h 3640"/>
              <a:gd name="T2" fmla="*/ 2147483647 w 4675"/>
              <a:gd name="T3" fmla="*/ 2147483647 h 3640"/>
              <a:gd name="T4" fmla="*/ 2147483647 w 4675"/>
              <a:gd name="T5" fmla="*/ 2147483647 h 3640"/>
              <a:gd name="T6" fmla="*/ 2147483647 w 4675"/>
              <a:gd name="T7" fmla="*/ 2147483647 h 3640"/>
              <a:gd name="T8" fmla="*/ 2147483647 w 4675"/>
              <a:gd name="T9" fmla="*/ 2147483647 h 3640"/>
              <a:gd name="T10" fmla="*/ 2147483647 w 4675"/>
              <a:gd name="T11" fmla="*/ 2147483647 h 3640"/>
              <a:gd name="T12" fmla="*/ 2147483647 w 4675"/>
              <a:gd name="T13" fmla="*/ 2147483647 h 3640"/>
              <a:gd name="T14" fmla="*/ 2147483647 w 4675"/>
              <a:gd name="T15" fmla="*/ 2147483647 h 3640"/>
              <a:gd name="T16" fmla="*/ 2147483647 w 4675"/>
              <a:gd name="T17" fmla="*/ 2147483647 h 3640"/>
              <a:gd name="T18" fmla="*/ 2147483647 w 4675"/>
              <a:gd name="T19" fmla="*/ 2147483647 h 3640"/>
              <a:gd name="T20" fmla="*/ 2147483647 w 4675"/>
              <a:gd name="T21" fmla="*/ 2147483647 h 3640"/>
              <a:gd name="T22" fmla="*/ 2147483647 w 4675"/>
              <a:gd name="T23" fmla="*/ 2147483647 h 3640"/>
              <a:gd name="T24" fmla="*/ 2147483647 w 4675"/>
              <a:gd name="T25" fmla="*/ 2147483647 h 3640"/>
              <a:gd name="T26" fmla="*/ 2147483647 w 4675"/>
              <a:gd name="T27" fmla="*/ 2147483647 h 3640"/>
              <a:gd name="T28" fmla="*/ 2147483647 w 4675"/>
              <a:gd name="T29" fmla="*/ 2147483647 h 3640"/>
              <a:gd name="T30" fmla="*/ 2147483647 w 4675"/>
              <a:gd name="T31" fmla="*/ 2147483647 h 3640"/>
              <a:gd name="T32" fmla="*/ 2147483647 w 4675"/>
              <a:gd name="T33" fmla="*/ 2147483647 h 3640"/>
              <a:gd name="T34" fmla="*/ 2147483647 w 4675"/>
              <a:gd name="T35" fmla="*/ 2147483647 h 3640"/>
              <a:gd name="T36" fmla="*/ 2147483647 w 4675"/>
              <a:gd name="T37" fmla="*/ 2147483647 h 3640"/>
              <a:gd name="T38" fmla="*/ 2147483647 w 4675"/>
              <a:gd name="T39" fmla="*/ 2147483647 h 3640"/>
              <a:gd name="T40" fmla="*/ 2147483647 w 4675"/>
              <a:gd name="T41" fmla="*/ 2147483647 h 3640"/>
              <a:gd name="T42" fmla="*/ 2147483647 w 4675"/>
              <a:gd name="T43" fmla="*/ 2147483647 h 3640"/>
              <a:gd name="T44" fmla="*/ 2147483647 w 4675"/>
              <a:gd name="T45" fmla="*/ 2147483647 h 3640"/>
              <a:gd name="T46" fmla="*/ 2147483647 w 4675"/>
              <a:gd name="T47" fmla="*/ 2147483647 h 3640"/>
              <a:gd name="T48" fmla="*/ 2147483647 w 4675"/>
              <a:gd name="T49" fmla="*/ 2147483647 h 3640"/>
              <a:gd name="T50" fmla="*/ 2147483647 w 4675"/>
              <a:gd name="T51" fmla="*/ 2147483647 h 3640"/>
              <a:gd name="T52" fmla="*/ 2147483647 w 4675"/>
              <a:gd name="T53" fmla="*/ 2147483647 h 3640"/>
              <a:gd name="T54" fmla="*/ 2147483647 w 4675"/>
              <a:gd name="T55" fmla="*/ 2147483647 h 3640"/>
              <a:gd name="T56" fmla="*/ 2147483647 w 4675"/>
              <a:gd name="T57" fmla="*/ 2147483647 h 3640"/>
              <a:gd name="T58" fmla="*/ 2147483647 w 4675"/>
              <a:gd name="T59" fmla="*/ 2147483647 h 3640"/>
              <a:gd name="T60" fmla="*/ 2147483647 w 4675"/>
              <a:gd name="T61" fmla="*/ 2147483647 h 3640"/>
              <a:gd name="T62" fmla="*/ 2147483647 w 4675"/>
              <a:gd name="T63" fmla="*/ 2147483647 h 3640"/>
              <a:gd name="T64" fmla="*/ 2147483647 w 4675"/>
              <a:gd name="T65" fmla="*/ 2147483647 h 3640"/>
              <a:gd name="T66" fmla="*/ 0 w 4675"/>
              <a:gd name="T67" fmla="*/ 2147483647 h 3640"/>
              <a:gd name="T68" fmla="*/ 2147483647 w 4675"/>
              <a:gd name="T69" fmla="*/ 2147483647 h 3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75"/>
              <a:gd name="T106" fmla="*/ 0 h 3640"/>
              <a:gd name="T107" fmla="*/ 4675 w 4675"/>
              <a:gd name="T108" fmla="*/ 3640 h 3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75" h="3640">
                <a:moveTo>
                  <a:pt x="1108" y="612"/>
                </a:moveTo>
                <a:lnTo>
                  <a:pt x="1275" y="623"/>
                </a:lnTo>
                <a:lnTo>
                  <a:pt x="1440" y="641"/>
                </a:lnTo>
                <a:lnTo>
                  <a:pt x="1604" y="667"/>
                </a:lnTo>
                <a:lnTo>
                  <a:pt x="1764" y="698"/>
                </a:lnTo>
                <a:lnTo>
                  <a:pt x="1922" y="736"/>
                </a:lnTo>
                <a:lnTo>
                  <a:pt x="2078" y="780"/>
                </a:lnTo>
                <a:lnTo>
                  <a:pt x="2231" y="831"/>
                </a:lnTo>
                <a:lnTo>
                  <a:pt x="2381" y="887"/>
                </a:lnTo>
                <a:lnTo>
                  <a:pt x="2527" y="949"/>
                </a:lnTo>
                <a:lnTo>
                  <a:pt x="2671" y="1018"/>
                </a:lnTo>
                <a:lnTo>
                  <a:pt x="2811" y="1091"/>
                </a:lnTo>
                <a:lnTo>
                  <a:pt x="2947" y="1169"/>
                </a:lnTo>
                <a:lnTo>
                  <a:pt x="3080" y="1253"/>
                </a:lnTo>
                <a:lnTo>
                  <a:pt x="3209" y="1343"/>
                </a:lnTo>
                <a:lnTo>
                  <a:pt x="3333" y="1436"/>
                </a:lnTo>
                <a:lnTo>
                  <a:pt x="3454" y="1534"/>
                </a:lnTo>
                <a:lnTo>
                  <a:pt x="3569" y="1638"/>
                </a:lnTo>
                <a:lnTo>
                  <a:pt x="3681" y="1746"/>
                </a:lnTo>
                <a:lnTo>
                  <a:pt x="3787" y="1858"/>
                </a:lnTo>
                <a:lnTo>
                  <a:pt x="3890" y="1975"/>
                </a:lnTo>
                <a:lnTo>
                  <a:pt x="3987" y="2095"/>
                </a:lnTo>
                <a:lnTo>
                  <a:pt x="4079" y="2219"/>
                </a:lnTo>
                <a:lnTo>
                  <a:pt x="4165" y="2347"/>
                </a:lnTo>
                <a:lnTo>
                  <a:pt x="4245" y="2479"/>
                </a:lnTo>
                <a:lnTo>
                  <a:pt x="4321" y="2613"/>
                </a:lnTo>
                <a:lnTo>
                  <a:pt x="4390" y="2751"/>
                </a:lnTo>
                <a:lnTo>
                  <a:pt x="4454" y="2892"/>
                </a:lnTo>
                <a:lnTo>
                  <a:pt x="4510" y="3037"/>
                </a:lnTo>
                <a:lnTo>
                  <a:pt x="4561" y="3183"/>
                </a:lnTo>
                <a:lnTo>
                  <a:pt x="4606" y="3334"/>
                </a:lnTo>
                <a:lnTo>
                  <a:pt x="4644" y="3485"/>
                </a:lnTo>
                <a:lnTo>
                  <a:pt x="4675" y="3640"/>
                </a:lnTo>
                <a:lnTo>
                  <a:pt x="3730" y="3606"/>
                </a:lnTo>
                <a:lnTo>
                  <a:pt x="3723" y="3474"/>
                </a:lnTo>
                <a:lnTo>
                  <a:pt x="3710" y="3343"/>
                </a:lnTo>
                <a:lnTo>
                  <a:pt x="3689" y="3216"/>
                </a:lnTo>
                <a:lnTo>
                  <a:pt x="3663" y="3092"/>
                </a:lnTo>
                <a:lnTo>
                  <a:pt x="3632" y="2968"/>
                </a:lnTo>
                <a:lnTo>
                  <a:pt x="3592" y="2849"/>
                </a:lnTo>
                <a:lnTo>
                  <a:pt x="3549" y="2732"/>
                </a:lnTo>
                <a:lnTo>
                  <a:pt x="3499" y="2618"/>
                </a:lnTo>
                <a:lnTo>
                  <a:pt x="3443" y="2507"/>
                </a:lnTo>
                <a:lnTo>
                  <a:pt x="3382" y="2399"/>
                </a:lnTo>
                <a:lnTo>
                  <a:pt x="3317" y="2293"/>
                </a:lnTo>
                <a:lnTo>
                  <a:pt x="3246" y="2192"/>
                </a:lnTo>
                <a:lnTo>
                  <a:pt x="3169" y="2094"/>
                </a:lnTo>
                <a:lnTo>
                  <a:pt x="3089" y="1999"/>
                </a:lnTo>
                <a:lnTo>
                  <a:pt x="3004" y="1906"/>
                </a:lnTo>
                <a:lnTo>
                  <a:pt x="2914" y="1819"/>
                </a:lnTo>
                <a:lnTo>
                  <a:pt x="2822" y="1734"/>
                </a:lnTo>
                <a:lnTo>
                  <a:pt x="2724" y="1653"/>
                </a:lnTo>
                <a:lnTo>
                  <a:pt x="2623" y="1576"/>
                </a:lnTo>
                <a:lnTo>
                  <a:pt x="2519" y="1502"/>
                </a:lnTo>
                <a:lnTo>
                  <a:pt x="2410" y="1432"/>
                </a:lnTo>
                <a:lnTo>
                  <a:pt x="2298" y="1367"/>
                </a:lnTo>
                <a:lnTo>
                  <a:pt x="2184" y="1306"/>
                </a:lnTo>
                <a:lnTo>
                  <a:pt x="2067" y="1248"/>
                </a:lnTo>
                <a:lnTo>
                  <a:pt x="1946" y="1194"/>
                </a:lnTo>
                <a:lnTo>
                  <a:pt x="1824" y="1145"/>
                </a:lnTo>
                <a:lnTo>
                  <a:pt x="1699" y="1101"/>
                </a:lnTo>
                <a:lnTo>
                  <a:pt x="1571" y="1060"/>
                </a:lnTo>
                <a:lnTo>
                  <a:pt x="1443" y="1024"/>
                </a:lnTo>
                <a:lnTo>
                  <a:pt x="1311" y="993"/>
                </a:lnTo>
                <a:lnTo>
                  <a:pt x="1178" y="966"/>
                </a:lnTo>
                <a:lnTo>
                  <a:pt x="1044" y="945"/>
                </a:lnTo>
                <a:lnTo>
                  <a:pt x="1364" y="1692"/>
                </a:lnTo>
                <a:lnTo>
                  <a:pt x="0" y="670"/>
                </a:lnTo>
                <a:lnTo>
                  <a:pt x="1567" y="0"/>
                </a:lnTo>
                <a:lnTo>
                  <a:pt x="1108" y="612"/>
                </a:lnTo>
                <a:close/>
              </a:path>
            </a:pathLst>
          </a:custGeom>
          <a:gradFill rotWithShape="0">
            <a:gsLst>
              <a:gs pos="0">
                <a:srgbClr val="0033CC"/>
              </a:gs>
              <a:gs pos="100000">
                <a:schemeClr val="accent2"/>
              </a:gs>
            </a:gsLst>
            <a:lin ang="5400000" scaled="1"/>
          </a:gradFill>
          <a:ln>
            <a:noFill/>
          </a:ln>
          <a:effectLst>
            <a:outerShdw blurRad="63500" dist="80322" dir="6506097" algn="ctr" rotWithShape="0">
              <a:srgbClr val="003399"/>
            </a:outerShdw>
          </a:effectLst>
          <a:extLst>
            <a:ext uri="{91240B29-F687-4F45-9708-019B960494DF}">
              <a14:hiddenLine xmlns:a14="http://schemas.microsoft.com/office/drawing/2010/main" w="12700" cmpd="sng">
                <a:solidFill>
                  <a:srgbClr val="000000"/>
                </a:solidFill>
                <a:round/>
                <a:headEnd/>
                <a:tailEnd/>
              </a14:hiddenLine>
            </a:ext>
          </a:extLst>
        </p:spPr>
        <p:txBody>
          <a:bodyPr/>
          <a:lstStyle/>
          <a:p>
            <a:pPr>
              <a:defRPr/>
            </a:pPr>
            <a:endParaRPr lang="en-US"/>
          </a:p>
        </p:txBody>
      </p:sp>
      <p:sp>
        <p:nvSpPr>
          <p:cNvPr id="1116210" name="Oval 50"/>
          <p:cNvSpPr>
            <a:spLocks noChangeArrowheads="1"/>
          </p:cNvSpPr>
          <p:nvPr/>
        </p:nvSpPr>
        <p:spPr bwMode="blackWhite">
          <a:xfrm>
            <a:off x="2749550" y="3716338"/>
            <a:ext cx="900113" cy="555625"/>
          </a:xfrm>
          <a:prstGeom prst="ellipse">
            <a:avLst/>
          </a:prstGeom>
          <a:solidFill>
            <a:srgbClr val="000099"/>
          </a:solidFill>
          <a:ln>
            <a:noFill/>
          </a:ln>
          <a:extLst/>
        </p:spPr>
        <p:txBody>
          <a:bodyPr wrap="none" anchor="ctr"/>
          <a:lstStyle/>
          <a:p>
            <a:pPr algn="ctr">
              <a:lnSpc>
                <a:spcPct val="90000"/>
              </a:lnSpc>
              <a:spcBef>
                <a:spcPct val="70000"/>
              </a:spcBef>
              <a:buClr>
                <a:srgbClr val="F9E697"/>
              </a:buClr>
              <a:buSzPct val="85000"/>
              <a:buFont typeface="Wingdings" pitchFamily="2" charset="2"/>
              <a:buNone/>
              <a:defRPr/>
            </a:pPr>
            <a:r>
              <a:rPr lang="en-US" sz="1300" b="1">
                <a:effectLst>
                  <a:outerShdw blurRad="38100" dist="38100" dir="2700000" algn="tl">
                    <a:srgbClr val="000000"/>
                  </a:outerShdw>
                </a:effectLst>
              </a:rPr>
              <a:t>DPP-4</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enzyme</a:t>
            </a:r>
          </a:p>
        </p:txBody>
      </p:sp>
      <p:sp>
        <p:nvSpPr>
          <p:cNvPr id="1116212" name="Rectangle 29"/>
          <p:cNvSpPr>
            <a:spLocks noChangeArrowheads="1"/>
          </p:cNvSpPr>
          <p:nvPr/>
        </p:nvSpPr>
        <p:spPr bwMode="blackWhite">
          <a:xfrm>
            <a:off x="4300538" y="3525838"/>
            <a:ext cx="1608137" cy="1135062"/>
          </a:xfrm>
          <a:prstGeom prst="rect">
            <a:avLst/>
          </a:prstGeom>
          <a:noFill/>
          <a:ln>
            <a:noFill/>
          </a:ln>
          <a:extLst/>
        </p:spPr>
        <p:txBody>
          <a:bodyPr lIns="97969" tIns="48984" rIns="97969" bIns="48984" anchor="ctr"/>
          <a:lstStyle/>
          <a:p>
            <a:pPr defTabSz="895350">
              <a:tabLst>
                <a:tab pos="5084763" algn="ctr"/>
                <a:tab pos="6805613" algn="l"/>
                <a:tab pos="6910388" algn="l"/>
              </a:tabLst>
              <a:defRPr/>
            </a:pPr>
            <a:r>
              <a:rPr lang="en-US" sz="1300" b="1">
                <a:effectLst>
                  <a:outerShdw blurRad="38100" dist="38100" dir="2700000" algn="tl">
                    <a:srgbClr val="000000"/>
                  </a:outerShdw>
                </a:effectLst>
              </a:rPr>
              <a:t>Glucose dependent glucagon from alpha cells </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(GLP-1)</a:t>
            </a:r>
          </a:p>
        </p:txBody>
      </p:sp>
      <p:sp>
        <p:nvSpPr>
          <p:cNvPr id="27676" name="Line 54"/>
          <p:cNvSpPr>
            <a:spLocks noChangeShapeType="1"/>
          </p:cNvSpPr>
          <p:nvPr/>
        </p:nvSpPr>
        <p:spPr bwMode="blackWhite">
          <a:xfrm>
            <a:off x="4251325" y="3692525"/>
            <a:ext cx="0"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16" name="Rectangle 29"/>
          <p:cNvSpPr>
            <a:spLocks noChangeArrowheads="1"/>
          </p:cNvSpPr>
          <p:nvPr/>
        </p:nvSpPr>
        <p:spPr bwMode="blackWhite">
          <a:xfrm>
            <a:off x="4300538" y="1477963"/>
            <a:ext cx="1576387" cy="1135062"/>
          </a:xfrm>
          <a:prstGeom prst="rect">
            <a:avLst/>
          </a:prstGeom>
          <a:noFill/>
          <a:ln>
            <a:noFill/>
          </a:ln>
          <a:extLst/>
        </p:spPr>
        <p:txBody>
          <a:bodyPr lIns="97969" tIns="48984" rIns="97969" bIns="48984" anchor="ctr"/>
          <a:lstStyle/>
          <a:p>
            <a:pPr defTabSz="895350">
              <a:tabLst>
                <a:tab pos="5084763" algn="ctr"/>
                <a:tab pos="6805613" algn="l"/>
                <a:tab pos="6910388" algn="l"/>
              </a:tabLst>
              <a:defRPr/>
            </a:pPr>
            <a:r>
              <a:rPr lang="en-US" sz="1300" b="1" dirty="0">
                <a:effectLst>
                  <a:outerShdw blurRad="38100" dist="38100" dir="2700000" algn="tl">
                    <a:srgbClr val="000000"/>
                  </a:outerShdw>
                </a:effectLst>
              </a:rPr>
              <a:t>Glucose-dependent insulin from beta cells </a:t>
            </a:r>
            <a:br>
              <a:rPr lang="en-US" sz="1300" b="1" dirty="0">
                <a:effectLst>
                  <a:outerShdw blurRad="38100" dist="38100" dir="2700000" algn="tl">
                    <a:srgbClr val="000000"/>
                  </a:outerShdw>
                </a:effectLst>
              </a:rPr>
            </a:br>
            <a:r>
              <a:rPr lang="en-US" sz="1300" b="1" dirty="0">
                <a:effectLst>
                  <a:outerShdw blurRad="38100" dist="38100" dir="2700000" algn="tl">
                    <a:srgbClr val="000000"/>
                  </a:outerShdw>
                </a:effectLst>
              </a:rPr>
              <a:t>(GLP-1, GIP)</a:t>
            </a:r>
          </a:p>
        </p:txBody>
      </p:sp>
      <p:sp>
        <p:nvSpPr>
          <p:cNvPr id="1116179" name="Rectangle 29"/>
          <p:cNvSpPr>
            <a:spLocks noChangeArrowheads="1"/>
          </p:cNvSpPr>
          <p:nvPr/>
        </p:nvSpPr>
        <p:spPr bwMode="blackWhite">
          <a:xfrm>
            <a:off x="1868488" y="3268663"/>
            <a:ext cx="1463675" cy="371475"/>
          </a:xfrm>
          <a:prstGeom prst="rect">
            <a:avLst/>
          </a:prstGeom>
          <a:noFill/>
          <a:ln>
            <a:noFill/>
          </a:ln>
          <a:extLst/>
        </p:spPr>
        <p:txBody>
          <a:bodyPr lIns="97969" tIns="48984" rIns="97969" bIns="48984" anchor="ctr"/>
          <a:lstStyle/>
          <a:p>
            <a:pPr algn="ctr" defTabSz="895350">
              <a:lnSpc>
                <a:spcPct val="90000"/>
              </a:lnSpc>
              <a:tabLst>
                <a:tab pos="5084763" algn="ctr"/>
                <a:tab pos="6805613" algn="l"/>
                <a:tab pos="6910388" algn="l"/>
              </a:tabLst>
              <a:defRPr/>
            </a:pPr>
            <a:r>
              <a:rPr lang="en-US" sz="1300" b="1">
                <a:effectLst>
                  <a:outerShdw blurRad="38100" dist="38100" dir="2700000" algn="tl">
                    <a:srgbClr val="000000"/>
                  </a:outerShdw>
                </a:effectLst>
              </a:rPr>
              <a:t>Active</a:t>
            </a:r>
            <a:br>
              <a:rPr lang="en-US" sz="1300" b="1">
                <a:effectLst>
                  <a:outerShdw blurRad="38100" dist="38100" dir="2700000" algn="tl">
                    <a:srgbClr val="000000"/>
                  </a:outerShdw>
                </a:effectLst>
              </a:rPr>
            </a:br>
            <a:r>
              <a:rPr lang="en-US" sz="1300" b="1">
                <a:effectLst>
                  <a:outerShdw blurRad="38100" dist="38100" dir="2700000" algn="tl">
                    <a:srgbClr val="000000"/>
                  </a:outerShdw>
                </a:effectLst>
              </a:rPr>
              <a:t>GLP-1 &amp; GIP</a:t>
            </a:r>
          </a:p>
        </p:txBody>
      </p:sp>
      <p:sp>
        <p:nvSpPr>
          <p:cNvPr id="1116217" name="Rectangle 29"/>
          <p:cNvSpPr>
            <a:spLocks noChangeArrowheads="1"/>
          </p:cNvSpPr>
          <p:nvPr/>
        </p:nvSpPr>
        <p:spPr bwMode="blackWhite">
          <a:xfrm>
            <a:off x="3902075" y="1208088"/>
            <a:ext cx="2120900" cy="371475"/>
          </a:xfrm>
          <a:prstGeom prst="rect">
            <a:avLst/>
          </a:prstGeom>
          <a:noFill/>
          <a:ln>
            <a:noFill/>
          </a:ln>
          <a:extLst/>
        </p:spPr>
        <p:txBody>
          <a:bodyPr lIns="97969" tIns="48984" rIns="97969" bIns="48984" anchor="ctr"/>
          <a:lstStyle/>
          <a:p>
            <a:pPr algn="ctr" defTabSz="895350">
              <a:lnSpc>
                <a:spcPct val="90000"/>
              </a:lnSpc>
              <a:tabLst>
                <a:tab pos="5084763" algn="ctr"/>
                <a:tab pos="6805613" algn="l"/>
                <a:tab pos="6910388" algn="l"/>
              </a:tabLst>
              <a:defRPr/>
            </a:pPr>
            <a:r>
              <a:rPr lang="en-US" sz="1300" b="1" u="sng">
                <a:effectLst>
                  <a:outerShdw blurRad="38100" dist="38100" dir="2700000" algn="tl">
                    <a:srgbClr val="000000"/>
                  </a:outerShdw>
                </a:effectLst>
                <a:cs typeface="Arial" charset="0"/>
              </a:rPr>
              <a:t>Pancreas</a:t>
            </a:r>
            <a:endParaRPr lang="en-US" sz="1500" b="1" baseline="30000">
              <a:effectLst>
                <a:outerShdw blurRad="38100" dist="38100" dir="2700000" algn="tl">
                  <a:srgbClr val="000000"/>
                </a:outerShdw>
              </a:effectLst>
              <a:cs typeface="Arial" charset="0"/>
            </a:endParaRPr>
          </a:p>
        </p:txBody>
      </p:sp>
      <p:sp>
        <p:nvSpPr>
          <p:cNvPr id="27680" name="Line 58"/>
          <p:cNvSpPr>
            <a:spLocks noChangeShapeType="1"/>
          </p:cNvSpPr>
          <p:nvPr/>
        </p:nvSpPr>
        <p:spPr bwMode="blackWhite">
          <a:xfrm flipV="1">
            <a:off x="4251325" y="1651000"/>
            <a:ext cx="0"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31792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Incretin-Related </a:t>
            </a:r>
            <a:r>
              <a:rPr lang="en-US" sz="3600" b="1" dirty="0" smtClean="0">
                <a:solidFill>
                  <a:srgbClr val="FF0000"/>
                </a:solidFill>
                <a:latin typeface="Times New Roman" panose="02020603050405020304" pitchFamily="18" charset="0"/>
                <a:cs typeface="Times New Roman" panose="02020603050405020304" pitchFamily="18" charset="0"/>
              </a:rPr>
              <a:t>Therapies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smtClean="0">
                <a:solidFill>
                  <a:srgbClr val="C00000"/>
                </a:solidFill>
                <a:latin typeface="Times New Roman" panose="02020603050405020304" pitchFamily="18" charset="0"/>
                <a:cs typeface="Times New Roman" panose="02020603050405020304" pitchFamily="18" charset="0"/>
              </a:rPr>
              <a:t>GLP1   receptor </a:t>
            </a:r>
            <a:r>
              <a:rPr lang="en-US" dirty="0">
                <a:solidFill>
                  <a:srgbClr val="C00000"/>
                </a:solidFill>
                <a:latin typeface="Times New Roman" panose="02020603050405020304" pitchFamily="18" charset="0"/>
                <a:cs typeface="Times New Roman" panose="02020603050405020304" pitchFamily="18" charset="0"/>
              </a:rPr>
              <a:t>agonists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are </a:t>
            </a:r>
            <a:r>
              <a:rPr lang="en-US" dirty="0">
                <a:latin typeface="Times New Roman" panose="02020603050405020304" pitchFamily="18" charset="0"/>
                <a:cs typeface="Times New Roman" panose="02020603050405020304" pitchFamily="18" charset="0"/>
              </a:rPr>
              <a:t>peptides that produce increases of 10-fold or higher </a:t>
            </a:r>
            <a:r>
              <a:rPr lang="en-US" dirty="0" smtClean="0">
                <a:latin typeface="Times New Roman" panose="02020603050405020304" pitchFamily="18" charset="0"/>
                <a:cs typeface="Times New Roman" panose="02020603050405020304" pitchFamily="18" charset="0"/>
              </a:rPr>
              <a:t>in GLP1 activity</a:t>
            </a:r>
          </a:p>
          <a:p>
            <a:r>
              <a:rPr lang="en-US" dirty="0" smtClean="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DPP4 inhibitors</a:t>
            </a:r>
            <a:r>
              <a:rPr lang="en-US" dirty="0">
                <a:latin typeface="Times New Roman" panose="02020603050405020304" pitchFamily="18" charset="0"/>
                <a:cs typeface="Times New Roman" panose="02020603050405020304" pitchFamily="18" charset="0"/>
              </a:rPr>
              <a:t>, which </a:t>
            </a:r>
            <a:r>
              <a:rPr lang="en-US" dirty="0" smtClean="0">
                <a:latin typeface="Times New Roman" panose="02020603050405020304" pitchFamily="18" charset="0"/>
                <a:cs typeface="Times New Roman" panose="02020603050405020304" pitchFamily="18" charset="0"/>
              </a:rPr>
              <a:t>are  small molecule   inhibitors </a:t>
            </a:r>
            <a:r>
              <a:rPr lang="en-US" dirty="0">
                <a:latin typeface="Times New Roman" panose="02020603050405020304" pitchFamily="18" charset="0"/>
                <a:cs typeface="Times New Roman" panose="02020603050405020304" pitchFamily="18" charset="0"/>
              </a:rPr>
              <a:t>of the degradation of GLP1 and GIP </a:t>
            </a:r>
            <a:r>
              <a:rPr lang="en-US" dirty="0" smtClean="0">
                <a:latin typeface="Times New Roman" panose="02020603050405020304" pitchFamily="18" charset="0"/>
                <a:cs typeface="Times New Roman" panose="02020603050405020304" pitchFamily="18" charset="0"/>
              </a:rPr>
              <a:t>as well </a:t>
            </a:r>
            <a:r>
              <a:rPr lang="en-US" dirty="0">
                <a:latin typeface="Times New Roman" panose="02020603050405020304" pitchFamily="18" charset="0"/>
                <a:cs typeface="Times New Roman" panose="02020603050405020304" pitchFamily="18" charset="0"/>
              </a:rPr>
              <a:t>as other </a:t>
            </a:r>
            <a:r>
              <a:rPr lang="en-US" dirty="0" smtClean="0">
                <a:latin typeface="Times New Roman" panose="02020603050405020304" pitchFamily="18" charset="0"/>
                <a:cs typeface="Times New Roman" panose="02020603050405020304" pitchFamily="18" charset="0"/>
              </a:rPr>
              <a:t>hormones.</a:t>
            </a:r>
            <a:r>
              <a:rPr lang="en-US" dirty="0"/>
              <a:t> </a:t>
            </a:r>
            <a:endParaRPr lang="en-US" dirty="0" smtClean="0"/>
          </a:p>
          <a:p>
            <a:r>
              <a:rPr lang="en-US" dirty="0" smtClean="0">
                <a:latin typeface="Times New Roman" panose="02020603050405020304" pitchFamily="18" charset="0"/>
                <a:cs typeface="Times New Roman" panose="02020603050405020304" pitchFamily="18" charset="0"/>
              </a:rPr>
              <a:t>These agents produce </a:t>
            </a:r>
            <a:r>
              <a:rPr lang="en-US" dirty="0">
                <a:latin typeface="Times New Roman" panose="02020603050405020304" pitchFamily="18" charset="0"/>
                <a:cs typeface="Times New Roman" panose="02020603050405020304" pitchFamily="18" charset="0"/>
              </a:rPr>
              <a:t>approximately twofold increases in fasting </a:t>
            </a:r>
            <a:r>
              <a:rPr lang="en-US" dirty="0" smtClean="0">
                <a:latin typeface="Times New Roman" panose="02020603050405020304" pitchFamily="18" charset="0"/>
                <a:cs typeface="Times New Roman" panose="02020603050405020304" pitchFamily="18" charset="0"/>
              </a:rPr>
              <a:t>and postprandial </a:t>
            </a:r>
            <a:r>
              <a:rPr lang="en-US" dirty="0">
                <a:latin typeface="Times New Roman" panose="02020603050405020304" pitchFamily="18" charset="0"/>
                <a:cs typeface="Times New Roman" panose="02020603050405020304" pitchFamily="18" charset="0"/>
              </a:rPr>
              <a:t>GLP-1 and GIP levels, with subsequent </a:t>
            </a:r>
            <a:r>
              <a:rPr lang="en-US" dirty="0" smtClean="0">
                <a:latin typeface="Times New Roman" panose="02020603050405020304" pitchFamily="18" charset="0"/>
                <a:cs typeface="Times New Roman" panose="02020603050405020304" pitchFamily="18" charset="0"/>
              </a:rPr>
              <a:t>HbA1c reductions </a:t>
            </a:r>
            <a:r>
              <a:rPr lang="en-US" dirty="0">
                <a:latin typeface="Times New Roman" panose="02020603050405020304" pitchFamily="18" charset="0"/>
                <a:cs typeface="Times New Roman" panose="02020603050405020304" pitchFamily="18" charset="0"/>
              </a:rPr>
              <a:t>of approximately 0.7%.</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94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672" y="-1107504"/>
            <a:ext cx="12241360" cy="81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61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By </a:t>
            </a:r>
            <a:r>
              <a:rPr lang="en-US" sz="2800" b="1" dirty="0" err="1">
                <a:solidFill>
                  <a:schemeClr val="tx1"/>
                </a:solidFill>
                <a:latin typeface="Times New Roman" panose="02020603050405020304" pitchFamily="18" charset="0"/>
                <a:cs typeface="Times New Roman" panose="02020603050405020304" pitchFamily="18" charset="0"/>
              </a:rPr>
              <a:t>Dr</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Karimifar</a:t>
            </a:r>
            <a:r>
              <a:rPr lang="en-US" sz="2800" b="1" dirty="0">
                <a:solidFill>
                  <a:schemeClr val="tx1"/>
                </a:solidFill>
                <a:latin typeface="Times New Roman" panose="02020603050405020304" pitchFamily="18" charset="0"/>
                <a:cs typeface="Times New Roman" panose="02020603050405020304" pitchFamily="18" charset="0"/>
              </a:rPr>
              <a:t/>
            </a:r>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chemeClr val="tx1"/>
                </a:solidFill>
                <a:latin typeface="Times New Roman" panose="02020603050405020304" pitchFamily="18" charset="0"/>
                <a:cs typeface="Times New Roman" panose="02020603050405020304" pitchFamily="18" charset="0"/>
              </a:rPr>
              <a:t>Assistant Prof. of Endocrinology</a:t>
            </a:r>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chemeClr val="tx1"/>
                </a:solidFill>
                <a:latin typeface="Times New Roman" panose="02020603050405020304" pitchFamily="18" charset="0"/>
                <a:cs typeface="Times New Roman" panose="02020603050405020304" pitchFamily="18" charset="0"/>
              </a:rPr>
              <a:t>Isfahan University of Medical Sciences</a:t>
            </a:r>
            <a:endParaRPr lang="en-US" sz="2800" dirty="0">
              <a:solidFill>
                <a:schemeClr val="tx1"/>
              </a:solidFill>
            </a:endParaRPr>
          </a:p>
        </p:txBody>
      </p:sp>
      <p:sp>
        <p:nvSpPr>
          <p:cNvPr id="6" name="Rectangle 5"/>
          <p:cNvSpPr/>
          <p:nvPr/>
        </p:nvSpPr>
        <p:spPr>
          <a:xfrm>
            <a:off x="1547664" y="2044005"/>
            <a:ext cx="646234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DPP-4 inhibitors</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89676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CANDIDATES </a:t>
            </a:r>
          </a:p>
        </p:txBody>
      </p:sp>
      <p:sp>
        <p:nvSpPr>
          <p:cNvPr id="3" name="Content Placeholder 2"/>
          <p:cNvSpPr>
            <a:spLocks noGrp="1"/>
          </p:cNvSpPr>
          <p:nvPr>
            <p:ph idx="1"/>
          </p:nvPr>
        </p:nvSpPr>
        <p:spPr>
          <a:xfrm>
            <a:off x="35496" y="980728"/>
            <a:ext cx="9036496" cy="5616624"/>
          </a:xfrm>
        </p:spPr>
        <p:txBody>
          <a:bodyPr>
            <a:normAutofit/>
          </a:bodyPr>
          <a:lstStyle/>
          <a:p>
            <a:r>
              <a:rPr lang="en-US" dirty="0" smtClean="0"/>
              <a:t>—</a:t>
            </a:r>
            <a:r>
              <a:rPr lang="en-US" dirty="0">
                <a:latin typeface="Times New Roman" panose="02020603050405020304" pitchFamily="18" charset="0"/>
                <a:cs typeface="Times New Roman" panose="02020603050405020304" pitchFamily="18" charset="0"/>
              </a:rPr>
              <a:t> Dipeptidyl peptidase 4 (DPP-4) inhibitors are not considered as initial therapy for the majority of patients with type 2 diabetes.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therapy in most patients with type 2 diabetes should begin with diet, weight reduction, exercise, and </a:t>
            </a:r>
            <a:r>
              <a:rPr lang="en-US" dirty="0">
                <a:latin typeface="Times New Roman" panose="02020603050405020304" pitchFamily="18" charset="0"/>
                <a:cs typeface="Times New Roman" panose="02020603050405020304" pitchFamily="18" charset="0"/>
                <a:hlinkClick r:id="rId2"/>
              </a:rPr>
              <a:t>metformin</a:t>
            </a:r>
            <a:r>
              <a:rPr lang="en-US" dirty="0">
                <a:latin typeface="Times New Roman" panose="02020603050405020304" pitchFamily="18" charset="0"/>
                <a:cs typeface="Times New Roman" panose="02020603050405020304" pitchFamily="18" charset="0"/>
              </a:rPr>
              <a:t> (in the absence of contraindications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90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CANDIDATES2</a:t>
            </a:r>
            <a:endParaRPr lang="en-US" dirty="0"/>
          </a:p>
        </p:txBody>
      </p:sp>
      <p:sp>
        <p:nvSpPr>
          <p:cNvPr id="3" name="Content Placeholder 2"/>
          <p:cNvSpPr>
            <a:spLocks noGrp="1"/>
          </p:cNvSpPr>
          <p:nvPr>
            <p:ph idx="1"/>
          </p:nvPr>
        </p:nvSpPr>
        <p:spPr>
          <a:xfrm>
            <a:off x="35496" y="1600200"/>
            <a:ext cx="9036496" cy="5141168"/>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DPP-4 inhibitors can be considered as </a:t>
            </a:r>
            <a:r>
              <a:rPr lang="en-US" dirty="0">
                <a:solidFill>
                  <a:srgbClr val="C00000"/>
                </a:solidFill>
                <a:latin typeface="Times New Roman" panose="02020603050405020304" pitchFamily="18" charset="0"/>
                <a:cs typeface="Times New Roman" panose="02020603050405020304" pitchFamily="18" charset="0"/>
              </a:rPr>
              <a:t>monotherapy </a:t>
            </a:r>
            <a:r>
              <a:rPr lang="en-US" dirty="0">
                <a:latin typeface="Times New Roman" panose="02020603050405020304" pitchFamily="18" charset="0"/>
                <a:cs typeface="Times New Roman" panose="02020603050405020304" pitchFamily="18" charset="0"/>
              </a:rPr>
              <a:t>in patients who </a:t>
            </a:r>
            <a:r>
              <a:rPr lang="en-US" dirty="0" smtClean="0">
                <a:latin typeface="Times New Roman" panose="02020603050405020304" pitchFamily="18" charset="0"/>
                <a:cs typeface="Times New Roman" panose="02020603050405020304" pitchFamily="18" charset="0"/>
              </a:rPr>
              <a:t>are</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intolerant of </a:t>
            </a:r>
            <a:r>
              <a:rPr lang="en-US" dirty="0" smtClean="0">
                <a:latin typeface="Times New Roman" panose="02020603050405020304" pitchFamily="18" charset="0"/>
                <a:cs typeface="Times New Roman" panose="02020603050405020304" pitchFamily="18" charset="0"/>
              </a:rPr>
              <a:t>or</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 contraindications to metformin, sulfonylureas, or </a:t>
            </a:r>
            <a:r>
              <a:rPr lang="en-US" dirty="0" err="1">
                <a:latin typeface="Times New Roman" panose="02020603050405020304" pitchFamily="18" charset="0"/>
                <a:cs typeface="Times New Roman" panose="02020603050405020304" pitchFamily="18" charset="0"/>
              </a:rPr>
              <a:t>thiazolidinediones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such </a:t>
            </a:r>
            <a:r>
              <a:rPr lang="en-US" dirty="0">
                <a:latin typeface="Times New Roman" panose="02020603050405020304" pitchFamily="18" charset="0"/>
                <a:cs typeface="Times New Roman" panose="02020603050405020304" pitchFamily="18" charset="0"/>
              </a:rPr>
              <a:t>as patients with chronic kidney disease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who are at particularly high risk for hypoglycemia</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DPP-4 inhibitors can be considered as </a:t>
            </a:r>
            <a:r>
              <a:rPr lang="en-US" dirty="0">
                <a:solidFill>
                  <a:srgbClr val="C00000"/>
                </a:solidFill>
                <a:latin typeface="Times New Roman" panose="02020603050405020304" pitchFamily="18" charset="0"/>
                <a:cs typeface="Times New Roman" panose="02020603050405020304" pitchFamily="18" charset="0"/>
              </a:rPr>
              <a:t>add-on drug therapy </a:t>
            </a:r>
            <a:r>
              <a:rPr lang="en-US" dirty="0">
                <a:latin typeface="Times New Roman" panose="02020603050405020304" pitchFamily="18" charset="0"/>
                <a:cs typeface="Times New Roman" panose="02020603050405020304" pitchFamily="18" charset="0"/>
              </a:rPr>
              <a:t>for patients who are inadequately controlled on metformin, a thiazolidinedione, or a sulfonylurea. However, the modest glucose-lowering effectiveness, expense, and limited clinical experience temper our enthusiasm for these drugs. Therapeutic options for initial and subsequent therapy are reviewed in detail separately. </a:t>
            </a: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inadequate data to support the use of DPP-4 inhibitors in combination with prandial insulin.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07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DPP-4 inhibitors may be used in the</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full </a:t>
            </a:r>
            <a:r>
              <a:rPr lang="en-US" dirty="0">
                <a:latin typeface="Times New Roman" panose="02020603050405020304" pitchFamily="18" charset="0"/>
                <a:cs typeface="Times New Roman" panose="02020603050405020304" pitchFamily="18" charset="0"/>
              </a:rPr>
              <a:t>spectrum </a:t>
            </a:r>
            <a:r>
              <a:rPr lang="en-US" dirty="0" smtClean="0">
                <a:latin typeface="Times New Roman" panose="02020603050405020304" pitchFamily="18" charset="0"/>
                <a:cs typeface="Times New Roman" panose="02020603050405020304" pitchFamily="18" charset="0"/>
              </a:rPr>
              <a:t>of </a:t>
            </a:r>
            <a:r>
              <a:rPr lang="de-DE" dirty="0" smtClean="0">
                <a:latin typeface="Times New Roman" panose="02020603050405020304" pitchFamily="18" charset="0"/>
                <a:cs typeface="Times New Roman" panose="02020603050405020304" pitchFamily="18" charset="0"/>
              </a:rPr>
              <a:t>type </a:t>
            </a:r>
            <a:r>
              <a:rPr lang="de-DE" dirty="0">
                <a:latin typeface="Times New Roman" panose="02020603050405020304" pitchFamily="18" charset="0"/>
                <a:cs typeface="Times New Roman" panose="02020603050405020304" pitchFamily="18" charset="0"/>
              </a:rPr>
              <a:t>2 diabetes (T2DM): </a:t>
            </a:r>
            <a:r>
              <a:rPr lang="de-DE" dirty="0" smtClean="0">
                <a:latin typeface="Times New Roman" panose="02020603050405020304" pitchFamily="18" charset="0"/>
                <a:cs typeface="Times New Roman" panose="02020603050405020304" pitchFamily="18" charset="0"/>
              </a:rPr>
              <a:t>	</a:t>
            </a:r>
          </a:p>
          <a:p>
            <a:pPr lvl="1"/>
            <a:r>
              <a:rPr lang="de-DE" dirty="0" smtClean="0">
                <a:latin typeface="Times New Roman" panose="02020603050405020304" pitchFamily="18" charset="0"/>
                <a:cs typeface="Times New Roman" panose="02020603050405020304" pitchFamily="18" charset="0"/>
              </a:rPr>
              <a:t>monotherapy </a:t>
            </a:r>
            <a:r>
              <a:rPr lang="de-DE" dirty="0">
                <a:latin typeface="Times New Roman" panose="02020603050405020304" pitchFamily="18" charset="0"/>
                <a:cs typeface="Times New Roman" panose="02020603050405020304" pitchFamily="18" charset="0"/>
              </a:rPr>
              <a:t>in </a:t>
            </a:r>
            <a:r>
              <a:rPr lang="de-DE" dirty="0" smtClean="0">
                <a:latin typeface="Times New Roman" panose="02020603050405020304" pitchFamily="18" charset="0"/>
                <a:cs typeface="Times New Roman" panose="02020603050405020304" pitchFamily="18" charset="0"/>
              </a:rPr>
              <a:t>drug-naive </a:t>
            </a:r>
            <a:r>
              <a:rPr lang="en-US" dirty="0" smtClean="0">
                <a:latin typeface="Times New Roman" panose="02020603050405020304" pitchFamily="18" charset="0"/>
                <a:cs typeface="Times New Roman" panose="02020603050405020304" pitchFamily="18" charset="0"/>
              </a:rPr>
              <a:t>patients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 dual </a:t>
            </a:r>
            <a:r>
              <a:rPr lang="en-US" dirty="0">
                <a:latin typeface="Times New Roman" panose="02020603050405020304" pitchFamily="18" charset="0"/>
                <a:cs typeface="Times New Roman" panose="02020603050405020304" pitchFamily="18" charset="0"/>
              </a:rPr>
              <a:t>or triple oral </a:t>
            </a:r>
            <a:r>
              <a:rPr lang="en-US" dirty="0" smtClean="0">
                <a:latin typeface="Times New Roman" panose="02020603050405020304" pitchFamily="18" charset="0"/>
                <a:cs typeface="Times New Roman" panose="02020603050405020304" pitchFamily="18" charset="0"/>
              </a:rPr>
              <a:t>therapies</a:t>
            </a:r>
          </a:p>
          <a:p>
            <a:pPr lvl="1"/>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even as </a:t>
            </a:r>
            <a:r>
              <a:rPr lang="en-US" dirty="0" smtClean="0">
                <a:latin typeface="Times New Roman" panose="02020603050405020304" pitchFamily="18" charset="0"/>
                <a:cs typeface="Times New Roman" panose="02020603050405020304" pitchFamily="18" charset="0"/>
              </a:rPr>
              <a:t>add-onto </a:t>
            </a:r>
            <a:r>
              <a:rPr lang="en-US" dirty="0">
                <a:latin typeface="Times New Roman" panose="02020603050405020304" pitchFamily="18" charset="0"/>
                <a:cs typeface="Times New Roman" panose="02020603050405020304" pitchFamily="18" charset="0"/>
              </a:rPr>
              <a:t>insulin</a:t>
            </a:r>
            <a:r>
              <a:rPr lang="en-US"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Andre J </a:t>
            </a:r>
            <a:r>
              <a:rPr lang="en-US" sz="1600" dirty="0" err="1" smtClean="0">
                <a:latin typeface="Times New Roman" panose="02020603050405020304" pitchFamily="18" charset="0"/>
                <a:cs typeface="Times New Roman" panose="02020603050405020304" pitchFamily="18" charset="0"/>
              </a:rPr>
              <a:t>Scheen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58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Special </a:t>
            </a:r>
            <a:r>
              <a:rPr lang="en-US" b="1" dirty="0">
                <a:solidFill>
                  <a:srgbClr val="FF0000"/>
                </a:solidFill>
                <a:latin typeface="Times New Roman" panose="02020603050405020304" pitchFamily="18" charset="0"/>
                <a:cs typeface="Times New Roman" panose="02020603050405020304" pitchFamily="18" charset="0"/>
              </a:rPr>
              <a:t>populations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elderly </a:t>
            </a:r>
            <a:r>
              <a:rPr lang="en-US" dirty="0">
                <a:latin typeface="Times New Roman" panose="02020603050405020304" pitchFamily="18" charset="0"/>
                <a:cs typeface="Times New Roman" panose="02020603050405020304" pitchFamily="18" charset="0"/>
              </a:rPr>
              <a:t>people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patients </a:t>
            </a:r>
            <a:r>
              <a:rPr lang="en-US" dirty="0" smtClean="0">
                <a:latin typeface="Times New Roman" panose="02020603050405020304" pitchFamily="18" charset="0"/>
                <a:cs typeface="Times New Roman" panose="02020603050405020304" pitchFamily="18" charset="0"/>
              </a:rPr>
              <a:t>with renal </a:t>
            </a:r>
            <a:r>
              <a:rPr lang="en-US" dirty="0">
                <a:latin typeface="Times New Roman" panose="02020603050405020304" pitchFamily="18" charset="0"/>
                <a:cs typeface="Times New Roman" panose="02020603050405020304" pitchFamily="18" charset="0"/>
              </a:rPr>
              <a:t>impairment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patients at risk </a:t>
            </a:r>
            <a:r>
              <a:rPr lang="en-US" dirty="0" smtClean="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hypoglycaemia</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(‘personalized medicine’). </a:t>
            </a:r>
            <a:r>
              <a:rPr lang="en-US" sz="2000" dirty="0" smtClean="0">
                <a:latin typeface="Times New Roman" panose="02020603050405020304" pitchFamily="18" charset="0"/>
                <a:cs typeface="Times New Roman" panose="02020603050405020304" pitchFamily="18" charset="0"/>
              </a:rPr>
              <a:t>(Andre J </a:t>
            </a:r>
            <a:r>
              <a:rPr lang="en-US" sz="2000" dirty="0" err="1" smtClean="0">
                <a:latin typeface="Times New Roman" panose="02020603050405020304" pitchFamily="18" charset="0"/>
                <a:cs typeface="Times New Roman" panose="02020603050405020304" pitchFamily="18" charset="0"/>
              </a:rPr>
              <a:t>Scheen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786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pancreatic safety remains a matter of debate </a:t>
            </a:r>
            <a:r>
              <a:rPr lang="en-US" dirty="0" smtClean="0">
                <a:latin typeface="Times New Roman" panose="02020603050405020304" pitchFamily="18" charset="0"/>
                <a:cs typeface="Times New Roman" panose="02020603050405020304" pitchFamily="18" charset="0"/>
              </a:rPr>
              <a:t>and requires </a:t>
            </a:r>
            <a:r>
              <a:rPr lang="en-US" dirty="0">
                <a:latin typeface="Times New Roman" panose="02020603050405020304" pitchFamily="18" charset="0"/>
                <a:cs typeface="Times New Roman" panose="02020603050405020304" pitchFamily="18" charset="0"/>
              </a:rPr>
              <a:t>careful post-marketing </a:t>
            </a:r>
            <a:r>
              <a:rPr lang="en-US" dirty="0" smtClean="0">
                <a:latin typeface="Times New Roman" panose="02020603050405020304" pitchFamily="18" charset="0"/>
                <a:cs typeface="Times New Roman" panose="02020603050405020304" pitchFamily="18" charset="0"/>
              </a:rPr>
              <a:t>surveillance.</a:t>
            </a:r>
          </a:p>
        </p:txBody>
      </p:sp>
    </p:spTree>
    <p:extLst>
      <p:ext uri="{BB962C8B-B14F-4D97-AF65-F5344CB8AC3E}">
        <p14:creationId xmlns:p14="http://schemas.microsoft.com/office/powerpoint/2010/main" val="4104046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DDP4 inhibitors</a:t>
            </a:r>
          </a:p>
        </p:txBody>
      </p:sp>
      <p:sp>
        <p:nvSpPr>
          <p:cNvPr id="3" name="Content Placeholder 2"/>
          <p:cNvSpPr>
            <a:spLocks noGrp="1"/>
          </p:cNvSpPr>
          <p:nvPr>
            <p:ph idx="1"/>
          </p:nvPr>
        </p:nvSpPr>
        <p:spPr>
          <a:xfrm>
            <a:off x="457200" y="1600200"/>
            <a:ext cx="8363272" cy="4925144"/>
          </a:xfrm>
        </p:spPr>
        <p:txBody>
          <a:bodyPr>
            <a:normAutofit fontScale="92500" lnSpcReduction="10000"/>
          </a:bodyPr>
          <a:lstStyle/>
          <a:p>
            <a:r>
              <a:rPr lang="en-US" dirty="0">
                <a:latin typeface="Times New Roman" panose="02020603050405020304" pitchFamily="18" charset="0"/>
                <a:cs typeface="Times New Roman" pitchFamily="18" charset="0"/>
              </a:rPr>
              <a:t>These </a:t>
            </a:r>
            <a:r>
              <a:rPr lang="en-US" dirty="0" smtClean="0">
                <a:latin typeface="Times New Roman" pitchFamily="18" charset="0"/>
                <a:cs typeface="Times New Roman" pitchFamily="18" charset="0"/>
              </a:rPr>
              <a:t>agents produce </a:t>
            </a:r>
            <a:r>
              <a:rPr lang="en-US" dirty="0">
                <a:latin typeface="Times New Roman" pitchFamily="18" charset="0"/>
                <a:cs typeface="Times New Roman" pitchFamily="18" charset="0"/>
              </a:rPr>
              <a:t>approximately </a:t>
            </a:r>
            <a:r>
              <a:rPr lang="en-US" b="1" dirty="0">
                <a:solidFill>
                  <a:srgbClr val="C00000"/>
                </a:solidFill>
                <a:latin typeface="Times New Roman" pitchFamily="18" charset="0"/>
                <a:cs typeface="Times New Roman" pitchFamily="18" charset="0"/>
              </a:rPr>
              <a:t>twofold </a:t>
            </a:r>
            <a:r>
              <a:rPr lang="en-US" dirty="0">
                <a:latin typeface="Times New Roman" pitchFamily="18" charset="0"/>
                <a:cs typeface="Times New Roman" pitchFamily="18" charset="0"/>
              </a:rPr>
              <a:t>increases in </a:t>
            </a:r>
            <a:r>
              <a:rPr lang="en-US" dirty="0">
                <a:solidFill>
                  <a:srgbClr val="C00000"/>
                </a:solidFill>
                <a:latin typeface="Times New Roman" pitchFamily="18" charset="0"/>
                <a:cs typeface="Times New Roman" pitchFamily="18" charset="0"/>
              </a:rPr>
              <a:t>fasting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smtClean="0">
                <a:solidFill>
                  <a:srgbClr val="C00000"/>
                </a:solidFill>
                <a:latin typeface="Times New Roman" pitchFamily="18" charset="0"/>
                <a:cs typeface="Times New Roman" pitchFamily="18" charset="0"/>
              </a:rPr>
              <a:t>postprandial </a:t>
            </a:r>
            <a:r>
              <a:rPr lang="en-US" dirty="0">
                <a:solidFill>
                  <a:srgbClr val="C00000"/>
                </a:solidFill>
                <a:latin typeface="Times New Roman" pitchFamily="18" charset="0"/>
                <a:cs typeface="Times New Roman" pitchFamily="18" charset="0"/>
              </a:rPr>
              <a:t>GLP1 </a:t>
            </a:r>
            <a:r>
              <a:rPr lang="en-US" dirty="0">
                <a:latin typeface="Times New Roman" pitchFamily="18" charset="0"/>
                <a:cs typeface="Times New Roman" pitchFamily="18" charset="0"/>
              </a:rPr>
              <a:t>and </a:t>
            </a:r>
            <a:r>
              <a:rPr lang="en-US" dirty="0">
                <a:solidFill>
                  <a:srgbClr val="C00000"/>
                </a:solidFill>
                <a:latin typeface="Times New Roman" pitchFamily="18" charset="0"/>
                <a:cs typeface="Times New Roman" pitchFamily="18" charset="0"/>
              </a:rPr>
              <a:t>GIP</a:t>
            </a:r>
            <a:r>
              <a:rPr lang="en-US" dirty="0">
                <a:latin typeface="Times New Roman" pitchFamily="18" charset="0"/>
                <a:cs typeface="Times New Roman" pitchFamily="18" charset="0"/>
              </a:rPr>
              <a:t> levels, with subsequent </a:t>
            </a:r>
            <a:r>
              <a:rPr lang="en-US" dirty="0" smtClean="0">
                <a:latin typeface="Times New Roman" pitchFamily="18" charset="0"/>
                <a:cs typeface="Times New Roman" pitchFamily="18" charset="0"/>
              </a:rPr>
              <a:t>HbA1c reductions </a:t>
            </a:r>
            <a:r>
              <a:rPr lang="en-US" dirty="0">
                <a:latin typeface="Times New Roman" pitchFamily="18" charset="0"/>
                <a:cs typeface="Times New Roman" pitchFamily="18" charset="0"/>
              </a:rPr>
              <a:t>of approximately 0.7</a:t>
            </a:r>
            <a:r>
              <a:rPr lang="en-US" dirty="0" smtClean="0">
                <a:latin typeface="Times New Roman" pitchFamily="18" charset="0"/>
                <a:cs typeface="Times New Roman" pitchFamily="18" charset="0"/>
              </a:rPr>
              <a:t>%.</a:t>
            </a:r>
          </a:p>
          <a:p>
            <a:r>
              <a:rPr lang="en-US" dirty="0">
                <a:latin typeface="Times New Roman" panose="02020603050405020304" pitchFamily="18" charset="0"/>
                <a:cs typeface="Times New Roman" panose="02020603050405020304" pitchFamily="18" charset="0"/>
              </a:rPr>
              <a:t>well </a:t>
            </a:r>
            <a:r>
              <a:rPr lang="en-US" dirty="0" smtClean="0">
                <a:latin typeface="Times New Roman" panose="02020603050405020304" pitchFamily="18" charset="0"/>
                <a:cs typeface="Times New Roman" panose="02020603050405020304" pitchFamily="18" charset="0"/>
              </a:rPr>
              <a:t>tolerated</a:t>
            </a:r>
          </a:p>
          <a:p>
            <a:r>
              <a:rPr lang="en-US" dirty="0">
                <a:latin typeface="Times New Roman" panose="02020603050405020304" pitchFamily="18" charset="0"/>
                <a:cs typeface="Times New Roman" panose="02020603050405020304" pitchFamily="18" charset="0"/>
              </a:rPr>
              <a:t>Specifically, they are not associated with nausea</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because of the lesser increase in GLP1 </a:t>
            </a:r>
            <a:r>
              <a:rPr lang="en-US" dirty="0" smtClean="0">
                <a:latin typeface="Times New Roman" panose="02020603050405020304" pitchFamily="18" charset="0"/>
                <a:cs typeface="Times New Roman" panose="02020603050405020304" pitchFamily="18" charset="0"/>
              </a:rPr>
              <a:t>activity than </a:t>
            </a:r>
            <a:r>
              <a:rPr lang="en-US" dirty="0">
                <a:latin typeface="Times New Roman" panose="02020603050405020304" pitchFamily="18" charset="0"/>
                <a:cs typeface="Times New Roman" panose="02020603050405020304" pitchFamily="18" charset="0"/>
              </a:rPr>
              <a:t>with the GLP1 receptor agonists, there is </a:t>
            </a:r>
            <a:r>
              <a:rPr lang="en-US" dirty="0">
                <a:solidFill>
                  <a:srgbClr val="C00000"/>
                </a:solidFill>
                <a:latin typeface="Times New Roman" panose="02020603050405020304" pitchFamily="18" charset="0"/>
                <a:cs typeface="Times New Roman" panose="02020603050405020304" pitchFamily="18" charset="0"/>
              </a:rPr>
              <a:t>no </a:t>
            </a:r>
            <a:r>
              <a:rPr lang="en-US" dirty="0" smtClean="0">
                <a:solidFill>
                  <a:srgbClr val="C00000"/>
                </a:solidFill>
                <a:latin typeface="Times New Roman" panose="02020603050405020304" pitchFamily="18" charset="0"/>
                <a:cs typeface="Times New Roman" panose="02020603050405020304" pitchFamily="18" charset="0"/>
              </a:rPr>
              <a:t>weight loss </a:t>
            </a:r>
            <a:r>
              <a:rPr lang="en-US" dirty="0">
                <a:latin typeface="Times New Roman" panose="02020603050405020304" pitchFamily="18" charset="0"/>
                <a:cs typeface="Times New Roman" panose="02020603050405020304" pitchFamily="18" charset="0"/>
              </a:rPr>
              <a:t>with DPP4 inhibitors; they tend to be weight </a:t>
            </a:r>
            <a:r>
              <a:rPr lang="en-US" dirty="0" smtClean="0">
                <a:latin typeface="Times New Roman" panose="02020603050405020304" pitchFamily="18" charset="0"/>
                <a:cs typeface="Times New Roman" panose="02020603050405020304" pitchFamily="18" charset="0"/>
              </a:rPr>
              <a:t>neutral</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17397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16832"/>
            <a:ext cx="7772400" cy="1872207"/>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Clinical indications of DDP4 inhibitors for the management of </a:t>
            </a:r>
            <a:r>
              <a:rPr lang="en-US" b="1" dirty="0" err="1">
                <a:solidFill>
                  <a:srgbClr val="FF0000"/>
                </a:solidFill>
                <a:latin typeface="Times New Roman" panose="02020603050405020304" pitchFamily="18" charset="0"/>
                <a:cs typeface="Times New Roman" panose="02020603050405020304" pitchFamily="18" charset="0"/>
              </a:rPr>
              <a:t>hyperglycaemia</a:t>
            </a:r>
            <a:r>
              <a:rPr lang="en-US" b="1" dirty="0">
                <a:solidFill>
                  <a:srgbClr val="FF0000"/>
                </a:solidFill>
                <a:latin typeface="Times New Roman" panose="02020603050405020304" pitchFamily="18" charset="0"/>
                <a:cs typeface="Times New Roman" panose="02020603050405020304" pitchFamily="18" charset="0"/>
              </a:rPr>
              <a:t> in type 2 diabetes.</a:t>
            </a:r>
          </a:p>
        </p:txBody>
      </p:sp>
    </p:spTree>
    <p:extLst>
      <p:ext uri="{BB962C8B-B14F-4D97-AF65-F5344CB8AC3E}">
        <p14:creationId xmlns:p14="http://schemas.microsoft.com/office/powerpoint/2010/main" val="1070966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66732090"/>
              </p:ext>
            </p:extLst>
          </p:nvPr>
        </p:nvGraphicFramePr>
        <p:xfrm>
          <a:off x="323850" y="188640"/>
          <a:ext cx="8424864" cy="6314440"/>
        </p:xfrm>
        <a:graphic>
          <a:graphicData uri="http://schemas.openxmlformats.org/drawingml/2006/table">
            <a:tbl>
              <a:tblPr firstRow="1" bandRow="1">
                <a:tableStyleId>{5C22544A-7EE6-4342-B048-85BDC9FD1C3A}</a:tableStyleId>
              </a:tblPr>
              <a:tblGrid>
                <a:gridCol w="4212432"/>
                <a:gridCol w="4212432"/>
              </a:tblGrid>
              <a:tr h="370840">
                <a:tc>
                  <a:txBody>
                    <a:bodyPr/>
                    <a:lstStyle/>
                    <a:p>
                      <a:r>
                        <a:rPr lang="en-US" sz="1800" b="0" i="0" u="none" strike="noStrike" kern="1200" baseline="0" dirty="0" smtClean="0">
                          <a:solidFill>
                            <a:schemeClr val="lt1"/>
                          </a:solidFill>
                          <a:latin typeface="+mn-lt"/>
                          <a:ea typeface="+mn-ea"/>
                          <a:cs typeface="+mn-cs"/>
                        </a:rPr>
                        <a:t>Positioning</a:t>
                      </a:r>
                      <a:endParaRPr lang="en-US" dirty="0"/>
                    </a:p>
                  </a:txBody>
                  <a:tcPr/>
                </a:tc>
                <a:tc>
                  <a:txBody>
                    <a:bodyPr/>
                    <a:lstStyle/>
                    <a:p>
                      <a:r>
                        <a:rPr lang="en-US" sz="1800" b="0" i="0" u="none" strike="noStrike" kern="1200" baseline="0" dirty="0" smtClean="0">
                          <a:solidFill>
                            <a:schemeClr val="lt1"/>
                          </a:solidFill>
                          <a:latin typeface="+mn-lt"/>
                          <a:ea typeface="+mn-ea"/>
                          <a:cs typeface="+mn-cs"/>
                        </a:rPr>
                        <a:t>Comment</a:t>
                      </a:r>
                      <a:endParaRPr lang="en-US" dirty="0"/>
                    </a:p>
                  </a:txBody>
                  <a:tcPr/>
                </a:tc>
              </a:tr>
              <a:tr h="370840">
                <a:tc>
                  <a:txBody>
                    <a:bodyPr/>
                    <a:lstStyle/>
                    <a:p>
                      <a:r>
                        <a:rPr lang="en-US" sz="1800" b="0" i="0" u="none" strike="noStrike" kern="1200" baseline="0" dirty="0" err="1" smtClean="0">
                          <a:solidFill>
                            <a:schemeClr val="dk1"/>
                          </a:solidFill>
                          <a:latin typeface="+mn-lt"/>
                          <a:ea typeface="+mn-ea"/>
                          <a:cs typeface="+mn-cs"/>
                        </a:rPr>
                        <a:t>Monotherapy</a:t>
                      </a:r>
                      <a:r>
                        <a:rPr lang="en-US" sz="1800" b="0" i="0" u="none" strike="noStrike" kern="1200" baseline="0" dirty="0" smtClean="0">
                          <a:solidFill>
                            <a:schemeClr val="dk1"/>
                          </a:solidFill>
                          <a:latin typeface="+mn-lt"/>
                          <a:ea typeface="+mn-ea"/>
                          <a:cs typeface="+mn-cs"/>
                        </a:rPr>
                        <a:t> (add-on to diet and exercise)</a:t>
                      </a:r>
                    </a:p>
                  </a:txBody>
                  <a:tcPr/>
                </a:tc>
                <a:tc>
                  <a:txBody>
                    <a:bodyPr/>
                    <a:lstStyle/>
                    <a:p>
                      <a:r>
                        <a:rPr lang="en-US" sz="1800" b="0" i="0" u="none" strike="noStrike" kern="1200" baseline="0" dirty="0" smtClean="0">
                          <a:solidFill>
                            <a:schemeClr val="dk1"/>
                          </a:solidFill>
                          <a:latin typeface="+mn-lt"/>
                          <a:ea typeface="+mn-ea"/>
                          <a:cs typeface="+mn-cs"/>
                        </a:rPr>
                        <a:t>Mainly when metformin contra-indicated or not tolerated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Dual therapy as add-on to metformin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Less </a:t>
                      </a:r>
                      <a:r>
                        <a:rPr lang="en-US" sz="1800" b="0" i="0" u="none" strike="noStrike" kern="1200" baseline="0" dirty="0" err="1" smtClean="0">
                          <a:solidFill>
                            <a:schemeClr val="dk1"/>
                          </a:solidFill>
                          <a:latin typeface="+mn-lt"/>
                          <a:ea typeface="+mn-ea"/>
                          <a:cs typeface="+mn-cs"/>
                        </a:rPr>
                        <a:t>hypoglycaemia</a:t>
                      </a:r>
                      <a:r>
                        <a:rPr lang="en-US" sz="1800" b="0" i="0" u="none" strike="noStrike" kern="1200" baseline="0" dirty="0" smtClean="0">
                          <a:solidFill>
                            <a:schemeClr val="dk1"/>
                          </a:solidFill>
                          <a:latin typeface="+mn-lt"/>
                          <a:ea typeface="+mn-ea"/>
                          <a:cs typeface="+mn-cs"/>
                        </a:rPr>
                        <a:t> and weight gain compared to </a:t>
                      </a:r>
                      <a:r>
                        <a:rPr lang="en-US" sz="1800" b="0" i="0" u="none" strike="noStrike" kern="1200" baseline="0" dirty="0" err="1" smtClean="0">
                          <a:solidFill>
                            <a:schemeClr val="dk1"/>
                          </a:solidFill>
                          <a:latin typeface="+mn-lt"/>
                          <a:ea typeface="+mn-ea"/>
                          <a:cs typeface="+mn-cs"/>
                        </a:rPr>
                        <a:t>sulphonylureas</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Less weight gain and better tolerance </a:t>
                      </a:r>
                    </a:p>
                    <a:p>
                      <a:r>
                        <a:rPr lang="en-US" sz="1800" b="0" i="0" u="none" strike="noStrike" kern="1200" baseline="0" dirty="0" smtClean="0">
                          <a:solidFill>
                            <a:schemeClr val="dk1"/>
                          </a:solidFill>
                          <a:latin typeface="+mn-lt"/>
                          <a:ea typeface="+mn-ea"/>
                          <a:cs typeface="+mn-cs"/>
                        </a:rPr>
                        <a:t>compared to pioglitazone</a:t>
                      </a:r>
                    </a:p>
                  </a:txBody>
                  <a:tcPr/>
                </a:tc>
              </a:tr>
              <a:tr h="370840">
                <a:tc>
                  <a:txBody>
                    <a:bodyPr/>
                    <a:lstStyle/>
                    <a:p>
                      <a:r>
                        <a:rPr lang="en-US" sz="1800" b="0" i="0" u="none" strike="noStrike" kern="1200" baseline="0" dirty="0" smtClean="0">
                          <a:solidFill>
                            <a:schemeClr val="dk1"/>
                          </a:solidFill>
                          <a:latin typeface="+mn-lt"/>
                          <a:ea typeface="+mn-ea"/>
                          <a:cs typeface="+mn-cs"/>
                        </a:rPr>
                        <a:t>Dual therapy as add-on to a </a:t>
                      </a:r>
                      <a:r>
                        <a:rPr lang="en-US" sz="1800" b="0" i="0" u="none" strike="noStrike" kern="1200" baseline="0" dirty="0" err="1" smtClean="0">
                          <a:solidFill>
                            <a:schemeClr val="dk1"/>
                          </a:solidFill>
                          <a:latin typeface="+mn-lt"/>
                          <a:ea typeface="+mn-ea"/>
                          <a:cs typeface="+mn-cs"/>
                        </a:rPr>
                        <a:t>sulphonylurea</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Mainly when metformin contra-indicated or not tolerated</a:t>
                      </a:r>
                    </a:p>
                  </a:txBody>
                  <a:tcPr/>
                </a:tc>
              </a:tr>
              <a:tr h="370840">
                <a:tc>
                  <a:txBody>
                    <a:bodyPr/>
                    <a:lstStyle/>
                    <a:p>
                      <a:r>
                        <a:rPr lang="en-US" sz="1800" b="0" i="0" u="none" strike="noStrike" kern="1200" baseline="0" dirty="0" smtClean="0">
                          <a:solidFill>
                            <a:schemeClr val="dk1"/>
                          </a:solidFill>
                          <a:latin typeface="+mn-lt"/>
                          <a:ea typeface="+mn-ea"/>
                          <a:cs typeface="+mn-cs"/>
                        </a:rPr>
                        <a:t>Dual therapy as add-on to a thiazolidinedione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Mainly tested with the combination </a:t>
                      </a:r>
                      <a:r>
                        <a:rPr lang="en-US" sz="1800" b="0" i="0" u="none" strike="noStrike" kern="1200" baseline="0" dirty="0" err="1" smtClean="0">
                          <a:solidFill>
                            <a:schemeClr val="dk1"/>
                          </a:solidFill>
                          <a:latin typeface="+mn-lt"/>
                          <a:ea typeface="+mn-ea"/>
                          <a:cs typeface="+mn-cs"/>
                        </a:rPr>
                        <a:t>alogliptin</a:t>
                      </a:r>
                      <a:r>
                        <a:rPr lang="en-US" sz="1800" b="0" i="0" u="none" strike="noStrike" kern="1200" baseline="0" dirty="0" smtClean="0">
                          <a:solidFill>
                            <a:schemeClr val="dk1"/>
                          </a:solidFill>
                          <a:latin typeface="+mn-lt"/>
                          <a:ea typeface="+mn-ea"/>
                          <a:cs typeface="+mn-cs"/>
                        </a:rPr>
                        <a:t>-pioglitazone</a:t>
                      </a:r>
                    </a:p>
                  </a:txBody>
                  <a:tcPr/>
                </a:tc>
              </a:tr>
              <a:tr h="370840">
                <a:tc>
                  <a:txBody>
                    <a:bodyPr/>
                    <a:lstStyle/>
                    <a:p>
                      <a:r>
                        <a:rPr lang="en-US" sz="1800" b="0" i="0" u="none" strike="noStrike" kern="1200" baseline="0" dirty="0" smtClean="0">
                          <a:solidFill>
                            <a:schemeClr val="dk1"/>
                          </a:solidFill>
                          <a:latin typeface="+mn-lt"/>
                          <a:ea typeface="+mn-ea"/>
                          <a:cs typeface="+mn-cs"/>
                        </a:rPr>
                        <a:t>Dual therapy as add-on to </a:t>
                      </a:r>
                      <a:r>
                        <a:rPr lang="el-GR" sz="1800" b="0" i="0" u="none" strike="noStrike" kern="1200" baseline="0" dirty="0" smtClean="0">
                          <a:solidFill>
                            <a:schemeClr val="dk1"/>
                          </a:solidFill>
                          <a:latin typeface="+mn-lt"/>
                          <a:ea typeface="+mn-ea"/>
                          <a:cs typeface="+mn-cs"/>
                        </a:rPr>
                        <a:t>α</a:t>
                      </a:r>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glucosidase</a:t>
                      </a:r>
                      <a:r>
                        <a:rPr lang="en-US" sz="1800" b="0" i="0" u="none" strike="noStrike" kern="1200" baseline="0" dirty="0" smtClean="0">
                          <a:solidFill>
                            <a:schemeClr val="dk1"/>
                          </a:solidFill>
                          <a:latin typeface="+mn-lt"/>
                          <a:ea typeface="+mn-ea"/>
                          <a:cs typeface="+mn-cs"/>
                        </a:rPr>
                        <a:t> inhibitors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Mainly studied in Asian patients</a:t>
                      </a:r>
                    </a:p>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Triple therapy as add-on to metformin plus </a:t>
                      </a:r>
                      <a:r>
                        <a:rPr lang="en-US" sz="1800" b="0" i="0" u="none" strike="noStrike" kern="1200" baseline="0" dirty="0" err="1" smtClean="0">
                          <a:solidFill>
                            <a:schemeClr val="dk1"/>
                          </a:solidFill>
                          <a:latin typeface="+mn-lt"/>
                          <a:ea typeface="+mn-ea"/>
                          <a:cs typeface="+mn-cs"/>
                        </a:rPr>
                        <a:t>sulphonylurea</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r>
                        <a:rPr lang="en-US" sz="1800" b="0" i="0" u="none" strike="noStrike" kern="1200" baseline="0" dirty="0" smtClean="0">
                          <a:solidFill>
                            <a:schemeClr val="dk1"/>
                          </a:solidFill>
                          <a:latin typeface="+mn-lt"/>
                          <a:ea typeface="+mn-ea"/>
                          <a:cs typeface="+mn-cs"/>
                        </a:rPr>
                        <a:t>Before considering shift to injectable drugs (insulin or glucagon-like peptide-1 receptor agonists)</a:t>
                      </a:r>
                    </a:p>
                  </a:txBody>
                  <a:tcPr/>
                </a:tc>
              </a:tr>
              <a:tr h="370840">
                <a:tc>
                  <a:txBody>
                    <a:bodyPr/>
                    <a:lstStyle/>
                    <a:p>
                      <a:r>
                        <a:rPr lang="en-US" sz="1800" b="0" i="0" u="none" strike="noStrike" kern="1200" baseline="0" dirty="0" smtClean="0">
                          <a:solidFill>
                            <a:schemeClr val="dk1"/>
                          </a:solidFill>
                          <a:latin typeface="+mn-lt"/>
                          <a:ea typeface="+mn-ea"/>
                          <a:cs typeface="+mn-cs"/>
                        </a:rPr>
                        <a:t>Triple therapy as add-on to metformin plus pioglitazone </a:t>
                      </a:r>
                      <a:endParaRPr lang="en-US" dirty="0"/>
                    </a:p>
                  </a:txBody>
                  <a:tcPr/>
                </a:tc>
                <a:tc>
                  <a:txBody>
                    <a:bodyPr/>
                    <a:lstStyle/>
                    <a:p>
                      <a:r>
                        <a:rPr lang="en-US" sz="1800" b="0" i="0" u="none" strike="noStrike" kern="1200" baseline="0" dirty="0" smtClean="0">
                          <a:solidFill>
                            <a:schemeClr val="dk1"/>
                          </a:solidFill>
                          <a:latin typeface="+mn-lt"/>
                          <a:ea typeface="+mn-ea"/>
                          <a:cs typeface="+mn-cs"/>
                        </a:rPr>
                        <a:t>Less </a:t>
                      </a:r>
                      <a:r>
                        <a:rPr lang="en-US" sz="1800" b="0" i="0" u="none" strike="noStrike" kern="1200" baseline="0" dirty="0" err="1" smtClean="0">
                          <a:solidFill>
                            <a:schemeClr val="dk1"/>
                          </a:solidFill>
                          <a:latin typeface="+mn-lt"/>
                          <a:ea typeface="+mn-ea"/>
                          <a:cs typeface="+mn-cs"/>
                        </a:rPr>
                        <a:t>hypoglycaemia</a:t>
                      </a:r>
                      <a:r>
                        <a:rPr lang="en-US" sz="1800" b="0" i="0" u="none" strike="noStrike" kern="1200" baseline="0" dirty="0" smtClean="0">
                          <a:solidFill>
                            <a:schemeClr val="dk1"/>
                          </a:solidFill>
                          <a:latin typeface="+mn-lt"/>
                          <a:ea typeface="+mn-ea"/>
                          <a:cs typeface="+mn-cs"/>
                        </a:rPr>
                        <a:t> and weight gain compared to </a:t>
                      </a:r>
                      <a:r>
                        <a:rPr lang="en-US" sz="1800" b="0" i="0" u="none" strike="noStrike" kern="1200" baseline="0" dirty="0" err="1" smtClean="0">
                          <a:solidFill>
                            <a:schemeClr val="dk1"/>
                          </a:solidFill>
                          <a:latin typeface="+mn-lt"/>
                          <a:ea typeface="+mn-ea"/>
                          <a:cs typeface="+mn-cs"/>
                        </a:rPr>
                        <a:t>sulphonylureas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As add-on to insulin therapy</a:t>
                      </a:r>
                      <a:endParaRPr lang="en-US" dirty="0"/>
                    </a:p>
                  </a:txBody>
                  <a:tcPr/>
                </a:tc>
                <a:tc>
                  <a:txBody>
                    <a:bodyPr/>
                    <a:lstStyle/>
                    <a:p>
                      <a:r>
                        <a:rPr lang="en-US" sz="1800" b="0" i="0" u="none" strike="noStrike" kern="1200" baseline="0" dirty="0" smtClean="0">
                          <a:solidFill>
                            <a:schemeClr val="dk1"/>
                          </a:solidFill>
                          <a:latin typeface="+mn-lt"/>
                          <a:ea typeface="+mn-ea"/>
                          <a:cs typeface="+mn-cs"/>
                        </a:rPr>
                        <a:t>Better glucose control with less insulin and no increase of </a:t>
                      </a:r>
                      <a:r>
                        <a:rPr lang="en-US" sz="1800" b="0" i="0" u="none" strike="noStrike" kern="1200" baseline="0" dirty="0" err="1" smtClean="0">
                          <a:solidFill>
                            <a:schemeClr val="dk1"/>
                          </a:solidFill>
                          <a:latin typeface="+mn-lt"/>
                          <a:ea typeface="+mn-ea"/>
                          <a:cs typeface="+mn-cs"/>
                        </a:rPr>
                        <a:t>hypoglycaemia</a:t>
                      </a:r>
                      <a:endParaRPr lang="en-US" dirty="0" smtClean="0"/>
                    </a:p>
                  </a:txBody>
                  <a:tcPr/>
                </a:tc>
              </a:tr>
            </a:tbl>
          </a:graphicData>
        </a:graphic>
      </p:graphicFrame>
    </p:spTree>
    <p:extLst>
      <p:ext uri="{BB962C8B-B14F-4D97-AF65-F5344CB8AC3E}">
        <p14:creationId xmlns:p14="http://schemas.microsoft.com/office/powerpoint/2010/main" val="251098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rmAutofit/>
          </a:bodyPr>
          <a:lstStyle/>
          <a:p>
            <a:r>
              <a:rPr lang="en-US" sz="3000" dirty="0"/>
              <a:t>Table 1. The family of commercialized </a:t>
            </a:r>
            <a:r>
              <a:rPr lang="en-US" sz="3000" dirty="0" err="1"/>
              <a:t>dipeptidyl</a:t>
            </a:r>
            <a:r>
              <a:rPr lang="en-US" sz="3000" dirty="0"/>
              <a:t> peptidase-4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113720"/>
              </p:ext>
            </p:extLst>
          </p:nvPr>
        </p:nvGraphicFramePr>
        <p:xfrm>
          <a:off x="179512" y="1303797"/>
          <a:ext cx="8964488" cy="5554203"/>
        </p:xfrm>
        <a:graphic>
          <a:graphicData uri="http://schemas.openxmlformats.org/drawingml/2006/table">
            <a:tbl>
              <a:tblPr firstRow="1" bandRow="1">
                <a:tableStyleId>{5C22544A-7EE6-4342-B048-85BDC9FD1C3A}</a:tableStyleId>
              </a:tblPr>
              <a:tblGrid>
                <a:gridCol w="1555820"/>
                <a:gridCol w="2000341"/>
                <a:gridCol w="2022252"/>
                <a:gridCol w="1533909"/>
                <a:gridCol w="1852166"/>
              </a:tblGrid>
              <a:tr h="571241">
                <a:tc>
                  <a:txBody>
                    <a:bodyPr/>
                    <a:lstStyle/>
                    <a:p>
                      <a:r>
                        <a:rPr lang="en-US" sz="1800" b="0" i="0" u="none" strike="noStrike" kern="1200" baseline="0" dirty="0" smtClean="0">
                          <a:solidFill>
                            <a:schemeClr val="lt1"/>
                          </a:solidFill>
                          <a:latin typeface="+mn-lt"/>
                          <a:ea typeface="+mn-ea"/>
                          <a:cs typeface="+mn-cs"/>
                        </a:rPr>
                        <a:t>Generic name</a:t>
                      </a:r>
                      <a:endParaRPr lang="en-US" dirty="0"/>
                    </a:p>
                  </a:txBody>
                  <a:tcPr/>
                </a:tc>
                <a:tc>
                  <a:txBody>
                    <a:bodyPr/>
                    <a:lstStyle/>
                    <a:p>
                      <a:r>
                        <a:rPr lang="en-US" sz="1800" b="0" i="0" u="none" strike="noStrike" kern="1200" baseline="0" dirty="0" smtClean="0">
                          <a:solidFill>
                            <a:schemeClr val="lt1"/>
                          </a:solidFill>
                          <a:latin typeface="+mn-lt"/>
                          <a:ea typeface="+mn-ea"/>
                          <a:cs typeface="+mn-cs"/>
                        </a:rPr>
                        <a:t>Country</a:t>
                      </a:r>
                      <a:endParaRPr lang="en-US" dirty="0"/>
                    </a:p>
                  </a:txBody>
                  <a:tcPr/>
                </a:tc>
                <a:tc>
                  <a:txBody>
                    <a:bodyPr/>
                    <a:lstStyle/>
                    <a:p>
                      <a:r>
                        <a:rPr lang="en-US" sz="1800" b="0" i="0" u="none" strike="noStrike" kern="1200" baseline="0" dirty="0" smtClean="0">
                          <a:solidFill>
                            <a:schemeClr val="lt1"/>
                          </a:solidFill>
                          <a:latin typeface="+mn-lt"/>
                          <a:ea typeface="+mn-ea"/>
                          <a:cs typeface="+mn-cs"/>
                        </a:rPr>
                        <a:t>Brand name</a:t>
                      </a:r>
                      <a:endParaRPr lang="en-US" dirty="0"/>
                    </a:p>
                  </a:txBody>
                  <a:tcPr/>
                </a:tc>
                <a:tc>
                  <a:txBody>
                    <a:bodyPr/>
                    <a:lstStyle/>
                    <a:p>
                      <a:r>
                        <a:rPr lang="en-US" sz="1800" b="0" i="0" u="none" strike="noStrike" kern="1200" baseline="0" dirty="0" smtClean="0">
                          <a:solidFill>
                            <a:schemeClr val="lt1"/>
                          </a:solidFill>
                          <a:latin typeface="+mn-lt"/>
                          <a:ea typeface="+mn-ea"/>
                          <a:cs typeface="+mn-cs"/>
                        </a:rPr>
                        <a:t>Fixed-dose combination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Brand name</a:t>
                      </a:r>
                      <a:endParaRPr lang="en-US" dirty="0"/>
                    </a:p>
                  </a:txBody>
                  <a:tcPr/>
                </a:tc>
              </a:tr>
              <a:tr h="571241">
                <a:tc>
                  <a:txBody>
                    <a:bodyPr/>
                    <a:lstStyle/>
                    <a:p>
                      <a:r>
                        <a:rPr lang="en-US" sz="1800" b="0" i="0" u="none" strike="noStrike" kern="1200" baseline="0" dirty="0" err="1" smtClean="0">
                          <a:solidFill>
                            <a:schemeClr val="dk1"/>
                          </a:solidFill>
                          <a:latin typeface="+mn-lt"/>
                          <a:ea typeface="+mn-ea"/>
                          <a:cs typeface="+mn-cs"/>
                        </a:rPr>
                        <a:t>Sitagliptin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Europe, US, Japan</a:t>
                      </a:r>
                      <a:endParaRPr lang="en-US" dirty="0"/>
                    </a:p>
                  </a:txBody>
                  <a:tcPr/>
                </a:tc>
                <a:tc>
                  <a:txBody>
                    <a:bodyPr/>
                    <a:lstStyle/>
                    <a:p>
                      <a:r>
                        <a:rPr lang="en-US" dirty="0" smtClean="0"/>
                        <a:t>Januvia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Sitagli+Met</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Sitagli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simva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Janumet</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Juvisync</a:t>
                      </a:r>
                      <a:endParaRPr lang="en-US" dirty="0"/>
                    </a:p>
                  </a:txBody>
                  <a:tcPr/>
                </a:tc>
              </a:tr>
              <a:tr h="571241">
                <a:tc>
                  <a:txBody>
                    <a:bodyPr/>
                    <a:lstStyle/>
                    <a:p>
                      <a:r>
                        <a:rPr lang="en-US" sz="1800" b="0" i="0" u="none" strike="noStrike" kern="1200" baseline="0" dirty="0" err="1" smtClean="0">
                          <a:solidFill>
                            <a:schemeClr val="dk1"/>
                          </a:solidFill>
                          <a:latin typeface="+mn-lt"/>
                          <a:ea typeface="+mn-ea"/>
                          <a:cs typeface="+mn-cs"/>
                        </a:rPr>
                        <a:t>Vildagliptin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Europe, Japan</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Galvus</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Equa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Vildagli+Met</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Eucreas</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Galvusmet</a:t>
                      </a:r>
                      <a:endParaRPr lang="en-US" dirty="0"/>
                    </a:p>
                  </a:txBody>
                  <a:tcPr/>
                </a:tc>
              </a:tr>
              <a:tr h="571241">
                <a:tc>
                  <a:txBody>
                    <a:bodyPr/>
                    <a:lstStyle/>
                    <a:p>
                      <a:r>
                        <a:rPr lang="en-US" sz="1800" b="0" i="0" u="none" strike="noStrike" kern="1200" baseline="0" dirty="0" err="1" smtClean="0">
                          <a:solidFill>
                            <a:schemeClr val="dk1"/>
                          </a:solidFill>
                          <a:latin typeface="+mn-lt"/>
                          <a:ea typeface="+mn-ea"/>
                          <a:cs typeface="+mn-cs"/>
                        </a:rPr>
                        <a:t>Saxagliptin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Europe, US</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Onglyza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Saxagli+Met</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Komboglyze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Kombiglyze</a:t>
                      </a:r>
                      <a:endParaRPr lang="en-US" dirty="0"/>
                    </a:p>
                  </a:txBody>
                  <a:tcPr/>
                </a:tc>
              </a:tr>
              <a:tr h="571241">
                <a:tc>
                  <a:txBody>
                    <a:bodyPr/>
                    <a:lstStyle/>
                    <a:p>
                      <a:r>
                        <a:rPr lang="en-US" sz="1800" b="0" i="0" u="none" strike="noStrike" kern="1200" baseline="0" dirty="0" err="1" smtClean="0">
                          <a:solidFill>
                            <a:schemeClr val="dk1"/>
                          </a:solidFill>
                          <a:latin typeface="+mn-lt"/>
                          <a:ea typeface="+mn-ea"/>
                          <a:cs typeface="+mn-cs"/>
                        </a:rPr>
                        <a:t>Linagliptin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Europe, US, Japan</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Trajenta</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Tradjenta</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Trazenta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Linagli+Met</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Jentadueto</a:t>
                      </a:r>
                      <a:endParaRPr lang="en-US" dirty="0"/>
                    </a:p>
                  </a:txBody>
                  <a:tcPr/>
                </a:tc>
              </a:tr>
              <a:tr h="571241">
                <a:tc>
                  <a:txBody>
                    <a:bodyPr/>
                    <a:lstStyle/>
                    <a:p>
                      <a:r>
                        <a:rPr lang="en-US" sz="1800" b="0" i="0" u="none" strike="noStrike" kern="1200" baseline="0" dirty="0" err="1" smtClean="0">
                          <a:solidFill>
                            <a:schemeClr val="dk1"/>
                          </a:solidFill>
                          <a:latin typeface="+mn-lt"/>
                          <a:ea typeface="+mn-ea"/>
                          <a:cs typeface="+mn-cs"/>
                        </a:rPr>
                        <a:t>Alogliptin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Europe, US, Japan</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Vipidia</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Nesina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Alogli+Met</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Alogli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piogli</a:t>
                      </a:r>
                      <a:endParaRPr lang="en-US" dirty="0"/>
                    </a:p>
                  </a:txBody>
                  <a:tcPr/>
                </a:tc>
                <a:tc>
                  <a:txBody>
                    <a:bodyPr/>
                    <a:lstStyle/>
                    <a:p>
                      <a:r>
                        <a:rPr lang="en-US" sz="1800" b="0" i="0" u="none" strike="noStrike" kern="1200" baseline="0" smtClean="0">
                          <a:solidFill>
                            <a:schemeClr val="dk1"/>
                          </a:solidFill>
                          <a:latin typeface="+mn-lt"/>
                          <a:ea typeface="+mn-ea"/>
                          <a:cs typeface="+mn-cs"/>
                        </a:rPr>
                        <a:t>Vipdomet,Kazano</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Oseni</a:t>
                      </a:r>
                      <a:endParaRPr lang="en-US" sz="1800" b="0" i="0" u="none" strike="noStrike" kern="1200" baseline="0" dirty="0" smtClean="0">
                        <a:solidFill>
                          <a:schemeClr val="dk1"/>
                        </a:solidFill>
                        <a:latin typeface="+mn-lt"/>
                        <a:ea typeface="+mn-ea"/>
                        <a:cs typeface="+mn-cs"/>
                      </a:endParaRPr>
                    </a:p>
                  </a:txBody>
                  <a:tcPr/>
                </a:tc>
              </a:tr>
              <a:tr h="571241">
                <a:tc>
                  <a:txBody>
                    <a:bodyPr/>
                    <a:lstStyle/>
                    <a:p>
                      <a:r>
                        <a:rPr lang="en-US" sz="1800" b="0" i="0" u="none" strike="noStrike" kern="1200" baseline="0" dirty="0" smtClean="0">
                          <a:solidFill>
                            <a:schemeClr val="dk1"/>
                          </a:solidFill>
                          <a:latin typeface="+mn-lt"/>
                          <a:ea typeface="+mn-ea"/>
                          <a:cs typeface="+mn-cs"/>
                        </a:rPr>
                        <a:t>Anagliptin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Japan</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Suiny</a:t>
                      </a:r>
                      <a:endParaRPr lang="en-US" dirty="0"/>
                    </a:p>
                  </a:txBody>
                  <a:tcPr/>
                </a:tc>
                <a:tc>
                  <a:txBody>
                    <a:bodyPr/>
                    <a:lstStyle/>
                    <a:p>
                      <a:endParaRPr lang="en-US"/>
                    </a:p>
                  </a:txBody>
                  <a:tcPr/>
                </a:tc>
                <a:tc>
                  <a:txBody>
                    <a:bodyPr/>
                    <a:lstStyle/>
                    <a:p>
                      <a:endParaRPr lang="en-US"/>
                    </a:p>
                  </a:txBody>
                  <a:tcPr/>
                </a:tc>
              </a:tr>
              <a:tr h="571241">
                <a:tc>
                  <a:txBody>
                    <a:bodyPr/>
                    <a:lstStyle/>
                    <a:p>
                      <a:r>
                        <a:rPr lang="en-US" sz="1800" b="0" i="0" u="none" strike="noStrike" kern="1200" baseline="0" dirty="0" smtClean="0">
                          <a:solidFill>
                            <a:schemeClr val="dk1"/>
                          </a:solidFill>
                          <a:latin typeface="+mn-lt"/>
                          <a:ea typeface="+mn-ea"/>
                          <a:cs typeface="+mn-cs"/>
                        </a:rPr>
                        <a:t>Teneligliptin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Japan</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Tenelia</a:t>
                      </a:r>
                      <a:endParaRPr lang="en-US" dirty="0"/>
                    </a:p>
                  </a:txBody>
                  <a:tcPr/>
                </a:tc>
                <a:tc>
                  <a:txBody>
                    <a:bodyPr/>
                    <a:lstStyle/>
                    <a:p>
                      <a:endParaRPr lang="en-US"/>
                    </a:p>
                  </a:txBody>
                  <a:tcPr/>
                </a:tc>
                <a:tc>
                  <a:txBody>
                    <a:bodyPr/>
                    <a:lstStyle/>
                    <a:p>
                      <a:endParaRPr lang="en-US"/>
                    </a:p>
                  </a:txBody>
                  <a:tcPr/>
                </a:tc>
              </a:tr>
              <a:tr h="571241">
                <a:tc>
                  <a:txBody>
                    <a:bodyPr/>
                    <a:lstStyle/>
                    <a:p>
                      <a:r>
                        <a:rPr lang="en-US" sz="1800" b="0" i="0" u="none" strike="noStrike" kern="1200" baseline="0" dirty="0" smtClean="0">
                          <a:solidFill>
                            <a:schemeClr val="dk1"/>
                          </a:solidFill>
                          <a:latin typeface="+mn-lt"/>
                          <a:ea typeface="+mn-ea"/>
                          <a:cs typeface="+mn-cs"/>
                        </a:rPr>
                        <a:t>Gemigliptin</a:t>
                      </a:r>
                      <a:endParaRPr lang="en-US" dirty="0"/>
                    </a:p>
                  </a:txBody>
                  <a:tcPr/>
                </a:tc>
                <a:tc>
                  <a:txBody>
                    <a:bodyPr/>
                    <a:lstStyle/>
                    <a:p>
                      <a:r>
                        <a:rPr lang="en-US" sz="1800" b="0" i="0" u="none" strike="noStrike" kern="1200" baseline="0" dirty="0" smtClean="0">
                          <a:solidFill>
                            <a:schemeClr val="dk1"/>
                          </a:solidFill>
                          <a:latin typeface="+mn-lt"/>
                          <a:ea typeface="+mn-ea"/>
                          <a:cs typeface="+mn-cs"/>
                        </a:rPr>
                        <a:t>Korea</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Zemiglo</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29264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US" sz="4000" b="1" dirty="0" err="1">
                <a:solidFill>
                  <a:srgbClr val="FF0000"/>
                </a:solidFill>
                <a:latin typeface="Times New Roman" pitchFamily="18" charset="0"/>
                <a:cs typeface="Times New Roman" pitchFamily="18" charset="0"/>
              </a:rPr>
              <a:t>Sitagliptin</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980728"/>
            <a:ext cx="8830816" cy="5616624"/>
          </a:xfrm>
        </p:spPr>
        <p:txBody>
          <a:bodyPr>
            <a:normAutofit/>
          </a:bodyPr>
          <a:lstStyle/>
          <a:p>
            <a:r>
              <a:rPr lang="en-US" sz="3000" dirty="0">
                <a:latin typeface="Times New Roman" pitchFamily="18" charset="0"/>
                <a:cs typeface="Times New Roman" pitchFamily="18" charset="0"/>
              </a:rPr>
              <a:t>Dosing: Adult </a:t>
            </a:r>
            <a:r>
              <a:rPr lang="en-US" sz="3000" b="1" dirty="0">
                <a:latin typeface="Times New Roman" pitchFamily="18" charset="0"/>
                <a:cs typeface="Times New Roman" pitchFamily="18" charset="0"/>
              </a:rPr>
              <a:t>Type 2 diabetes:</a:t>
            </a:r>
            <a:r>
              <a:rPr lang="en-US" sz="3000" dirty="0">
                <a:latin typeface="Times New Roman" pitchFamily="18" charset="0"/>
                <a:cs typeface="Times New Roman" pitchFamily="18" charset="0"/>
              </a:rPr>
              <a:t> Oral: 100 mg </a:t>
            </a:r>
            <a:r>
              <a:rPr lang="en-US" sz="3000" dirty="0" smtClean="0">
                <a:latin typeface="Times New Roman" pitchFamily="18" charset="0"/>
                <a:cs typeface="Times New Roman" pitchFamily="18" charset="0"/>
              </a:rPr>
              <a:t>once daily</a:t>
            </a:r>
          </a:p>
          <a:p>
            <a:r>
              <a:rPr lang="en-US" sz="3000" i="1" dirty="0">
                <a:latin typeface="Times New Roman" pitchFamily="18" charset="0"/>
                <a:cs typeface="Times New Roman" pitchFamily="18" charset="0"/>
              </a:rPr>
              <a:t>Concomitant use with insulin and/or insulin </a:t>
            </a:r>
            <a:r>
              <a:rPr lang="en-US" sz="3000" i="1" dirty="0" err="1">
                <a:latin typeface="Times New Roman" pitchFamily="18" charset="0"/>
                <a:cs typeface="Times New Roman" pitchFamily="18" charset="0"/>
              </a:rPr>
              <a:t>secretagogues</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eg</a:t>
            </a:r>
            <a:r>
              <a:rPr lang="en-US" sz="3000" i="1" dirty="0">
                <a:latin typeface="Times New Roman" pitchFamily="18" charset="0"/>
                <a:cs typeface="Times New Roman" pitchFamily="18" charset="0"/>
              </a:rPr>
              <a:t>, sulfonylureas):</a:t>
            </a:r>
            <a:r>
              <a:rPr lang="en-US" sz="3000" dirty="0">
                <a:latin typeface="Times New Roman" pitchFamily="18" charset="0"/>
                <a:cs typeface="Times New Roman" pitchFamily="18" charset="0"/>
              </a:rPr>
              <a:t> Reduced dose of insulin and/or insulin </a:t>
            </a:r>
            <a:r>
              <a:rPr lang="en-US" sz="3000" dirty="0" err="1">
                <a:latin typeface="Times New Roman" pitchFamily="18" charset="0"/>
                <a:cs typeface="Times New Roman" pitchFamily="18" charset="0"/>
              </a:rPr>
              <a:t>secretagogues</a:t>
            </a:r>
            <a:r>
              <a:rPr lang="en-US" sz="3000" dirty="0">
                <a:latin typeface="Times New Roman" pitchFamily="18" charset="0"/>
                <a:cs typeface="Times New Roman" pitchFamily="18" charset="0"/>
              </a:rPr>
              <a:t> may be </a:t>
            </a:r>
            <a:r>
              <a:rPr lang="en-US" sz="3000" dirty="0" smtClean="0">
                <a:latin typeface="Times New Roman" pitchFamily="18" charset="0"/>
                <a:cs typeface="Times New Roman" pitchFamily="18" charset="0"/>
              </a:rPr>
              <a:t>needed</a:t>
            </a:r>
          </a:p>
          <a:p>
            <a:r>
              <a:rPr lang="en-US" sz="3000" dirty="0">
                <a:latin typeface="Times New Roman" pitchFamily="18" charset="0"/>
                <a:cs typeface="Times New Roman" pitchFamily="18" charset="0"/>
              </a:rPr>
              <a:t>Tablet, oral: </a:t>
            </a:r>
          </a:p>
          <a:p>
            <a:r>
              <a:rPr lang="en-US" sz="3000" dirty="0" smtClean="0">
                <a:latin typeface="Times New Roman" pitchFamily="18" charset="0"/>
                <a:cs typeface="Times New Roman" pitchFamily="18" charset="0"/>
              </a:rPr>
              <a:t>25 </a:t>
            </a:r>
            <a:r>
              <a:rPr lang="en-US" sz="3000" dirty="0">
                <a:latin typeface="Times New Roman" pitchFamily="18" charset="0"/>
                <a:cs typeface="Times New Roman" pitchFamily="18" charset="0"/>
              </a:rPr>
              <a:t>mg, 50 mg, 100 </a:t>
            </a:r>
            <a:r>
              <a:rPr lang="en-US" sz="3000" dirty="0" smtClean="0">
                <a:latin typeface="Times New Roman" pitchFamily="18" charset="0"/>
                <a:cs typeface="Times New Roman" pitchFamily="18" charset="0"/>
              </a:rPr>
              <a:t>mg</a:t>
            </a:r>
          </a:p>
          <a:p>
            <a:r>
              <a:rPr lang="en-US" sz="2800" dirty="0" smtClean="0">
                <a:latin typeface="Times New Roman" panose="02020603050405020304" pitchFamily="18" charset="0"/>
                <a:cs typeface="Times New Roman" panose="02020603050405020304" pitchFamily="18" charset="0"/>
              </a:rPr>
              <a:t>Administration: </a:t>
            </a:r>
            <a:r>
              <a:rPr lang="en-US" sz="2800" dirty="0">
                <a:latin typeface="Times New Roman" panose="02020603050405020304" pitchFamily="18" charset="0"/>
                <a:cs typeface="Times New Roman" panose="02020603050405020304" pitchFamily="18" charset="0"/>
              </a:rPr>
              <a:t>Administer without regard to meals.</a:t>
            </a:r>
          </a:p>
          <a:p>
            <a:pPr marL="0" indent="0">
              <a:buNone/>
            </a:pP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6408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Incretin</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incretins identified in the </a:t>
            </a:r>
            <a:r>
              <a:rPr lang="en-US" dirty="0" smtClean="0">
                <a:latin typeface="Times New Roman" panose="02020603050405020304" pitchFamily="18" charset="0"/>
                <a:cs typeface="Times New Roman" panose="02020603050405020304" pitchFamily="18" charset="0"/>
              </a:rPr>
              <a:t>1930s</a:t>
            </a:r>
          </a:p>
          <a:p>
            <a:endParaRPr lang="en-US" dirty="0">
              <a:latin typeface="Times New Roman" panose="02020603050405020304" pitchFamily="18" charset="0"/>
              <a:cs typeface="Times New Roman" panose="02020603050405020304" pitchFamily="18" charset="0"/>
            </a:endParaRPr>
          </a:p>
          <a:p>
            <a:r>
              <a:rPr lang="en-US" dirty="0" err="1">
                <a:solidFill>
                  <a:srgbClr val="C00000"/>
                </a:solidFill>
                <a:latin typeface="Times New Roman" panose="02020603050405020304" pitchFamily="18" charset="0"/>
                <a:cs typeface="Times New Roman" panose="02020603050405020304" pitchFamily="18" charset="0"/>
              </a:rPr>
              <a:t>IN</a:t>
            </a:r>
            <a:r>
              <a:rPr lang="en-US" dirty="0" err="1">
                <a:latin typeface="Times New Roman" panose="02020603050405020304" pitchFamily="18" charset="0"/>
                <a:cs typeface="Times New Roman" panose="02020603050405020304" pitchFamily="18" charset="0"/>
              </a:rPr>
              <a:t>”testin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a:t>
            </a:r>
            <a:r>
              <a:rPr lang="en-US" dirty="0" err="1">
                <a:solidFill>
                  <a:srgbClr val="C00000"/>
                </a:solidFill>
                <a:latin typeface="Times New Roman" panose="02020603050405020304" pitchFamily="18" charset="0"/>
                <a:cs typeface="Times New Roman" panose="02020603050405020304" pitchFamily="18" charset="0"/>
              </a:rPr>
              <a:t>CRET</a:t>
            </a:r>
            <a:r>
              <a:rPr lang="en-US" dirty="0" err="1">
                <a:latin typeface="Times New Roman" panose="02020603050405020304" pitchFamily="18" charset="0"/>
                <a:cs typeface="Times New Roman" panose="02020603050405020304" pitchFamily="18" charset="0"/>
              </a:rPr>
              <a:t>”ion</a:t>
            </a:r>
            <a:r>
              <a:rPr lang="en-US" dirty="0">
                <a:latin typeface="Times New Roman" panose="02020603050405020304" pitchFamily="18" charset="0"/>
                <a:cs typeface="Times New Roman" panose="02020603050405020304" pitchFamily="18" charset="0"/>
              </a:rPr>
              <a:t>, and “</a:t>
            </a:r>
            <a:r>
              <a:rPr lang="en-US" dirty="0" err="1">
                <a:solidFill>
                  <a:srgbClr val="C00000"/>
                </a:solidFill>
                <a:latin typeface="Times New Roman" panose="02020603050405020304" pitchFamily="18" charset="0"/>
                <a:cs typeface="Times New Roman" panose="02020603050405020304" pitchFamily="18" charset="0"/>
              </a:rPr>
              <a:t>IN</a:t>
            </a:r>
            <a:r>
              <a:rPr lang="en-US" dirty="0" err="1">
                <a:latin typeface="Times New Roman" panose="02020603050405020304" pitchFamily="18" charset="0"/>
                <a:cs typeface="Times New Roman" panose="02020603050405020304" pitchFamily="18" charset="0"/>
              </a:rPr>
              <a:t>”sulin</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11481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650"/>
            <a:ext cx="8435280" cy="1301006"/>
          </a:xfrm>
        </p:spPr>
        <p:txBody>
          <a:bodyPr>
            <a:normAutofit/>
          </a:bodyPr>
          <a:lstStyle/>
          <a:p>
            <a:r>
              <a:rPr lang="en-US" sz="3600" dirty="0" err="1">
                <a:solidFill>
                  <a:srgbClr val="FF0000"/>
                </a:solidFill>
                <a:latin typeface="Times New Roman" pitchFamily="18" charset="0"/>
                <a:cs typeface="Times New Roman" pitchFamily="18" charset="0"/>
              </a:rPr>
              <a:t>Sitagliptin</a:t>
            </a:r>
            <a:r>
              <a:rPr lang="en-US" sz="3600" dirty="0">
                <a:solidFill>
                  <a:srgbClr val="FF0000"/>
                </a:solidFill>
                <a:latin typeface="Times New Roman" pitchFamily="18" charset="0"/>
                <a:cs typeface="Times New Roman" pitchFamily="18" charset="0"/>
              </a:rPr>
              <a:t/>
            </a:r>
            <a:br>
              <a:rPr lang="en-US" sz="3600"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Dosing: Renal Impairment</a:t>
            </a:r>
            <a:r>
              <a:rPr lang="en-US" sz="3600" b="1" dirty="0">
                <a:latin typeface="Times New Roman" pitchFamily="18" charset="0"/>
                <a:cs typeface="Times New Roman" pitchFamily="18" charset="0"/>
              </a:rPr>
              <a:t> </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4268481"/>
              </p:ext>
            </p:extLst>
          </p:nvPr>
        </p:nvGraphicFramePr>
        <p:xfrm>
          <a:off x="35496" y="1268762"/>
          <a:ext cx="9036496" cy="5682229"/>
        </p:xfrm>
        <a:graphic>
          <a:graphicData uri="http://schemas.openxmlformats.org/drawingml/2006/table">
            <a:tbl>
              <a:tblPr firstRow="1" bandRow="1">
                <a:tableStyleId>{5C22544A-7EE6-4342-B048-85BDC9FD1C3A}</a:tableStyleId>
              </a:tblPr>
              <a:tblGrid>
                <a:gridCol w="5387999"/>
                <a:gridCol w="3648497"/>
              </a:tblGrid>
              <a:tr h="537427">
                <a:tc>
                  <a:txBody>
                    <a:bodyPr/>
                    <a:lstStyle/>
                    <a:p>
                      <a:r>
                        <a:rPr lang="en-US" sz="2400" dirty="0" err="1" smtClean="0">
                          <a:latin typeface="Times New Roman" pitchFamily="18" charset="0"/>
                          <a:cs typeface="Times New Roman" pitchFamily="18" charset="0"/>
                        </a:rPr>
                        <a:t>Cl</a:t>
                      </a:r>
                      <a:r>
                        <a:rPr lang="en-US" sz="2400" baseline="-25000" dirty="0" err="1" smtClean="0">
                          <a:latin typeface="Times New Roman" pitchFamily="18" charset="0"/>
                          <a:cs typeface="Times New Roman" pitchFamily="18" charset="0"/>
                        </a:rPr>
                        <a:t>cr</a:t>
                      </a:r>
                      <a:r>
                        <a:rPr lang="en-US" sz="2400" dirty="0" smtClean="0">
                          <a:latin typeface="Times New Roman" pitchFamily="18" charset="0"/>
                          <a:cs typeface="Times New Roman" pitchFamily="18" charset="0"/>
                        </a:rPr>
                        <a:t> ≥50 mL/minute</a:t>
                      </a:r>
                      <a:endParaRPr lang="en-US" sz="2400" dirty="0"/>
                    </a:p>
                  </a:txBody>
                  <a:tcPr>
                    <a:solidFill>
                      <a:srgbClr val="92D050"/>
                    </a:solidFill>
                  </a:tcPr>
                </a:tc>
                <a:tc>
                  <a:txBody>
                    <a:bodyPr/>
                    <a:lstStyle/>
                    <a:p>
                      <a:r>
                        <a:rPr lang="en-US" sz="2400" dirty="0" smtClean="0">
                          <a:latin typeface="Times New Roman" pitchFamily="18" charset="0"/>
                          <a:cs typeface="Times New Roman" pitchFamily="18" charset="0"/>
                        </a:rPr>
                        <a:t>No adjustment required</a:t>
                      </a:r>
                      <a:endParaRPr lang="en-US" sz="2400" dirty="0"/>
                    </a:p>
                  </a:txBody>
                  <a:tcPr>
                    <a:solidFill>
                      <a:srgbClr val="92D050"/>
                    </a:solidFill>
                  </a:tcPr>
                </a:tc>
              </a:tr>
              <a:tr h="537427">
                <a:tc>
                  <a:txBody>
                    <a:bodyPr/>
                    <a:lstStyle/>
                    <a:p>
                      <a:r>
                        <a:rPr lang="en-US" sz="2400" dirty="0" err="1" smtClean="0">
                          <a:latin typeface="Times New Roman" pitchFamily="18" charset="0"/>
                          <a:cs typeface="Times New Roman" pitchFamily="18" charset="0"/>
                        </a:rPr>
                        <a:t>Cl</a:t>
                      </a:r>
                      <a:r>
                        <a:rPr lang="en-US" sz="2400" baseline="-25000" dirty="0" err="1" smtClean="0">
                          <a:latin typeface="Times New Roman" pitchFamily="18" charset="0"/>
                          <a:cs typeface="Times New Roman" pitchFamily="18" charset="0"/>
                        </a:rPr>
                        <a:t>cr</a:t>
                      </a:r>
                      <a:r>
                        <a:rPr lang="en-US" sz="2400" dirty="0" smtClean="0">
                          <a:latin typeface="Times New Roman" pitchFamily="18" charset="0"/>
                          <a:cs typeface="Times New Roman" pitchFamily="18" charset="0"/>
                        </a:rPr>
                        <a:t> ≥30 to &lt;50 mL/minute</a:t>
                      </a:r>
                      <a:endParaRPr lang="en-US" sz="2400" dirty="0"/>
                    </a:p>
                  </a:txBody>
                  <a:tcPr>
                    <a:solidFill>
                      <a:srgbClr val="FFFF00"/>
                    </a:solidFill>
                  </a:tcPr>
                </a:tc>
                <a:tc>
                  <a:txBody>
                    <a:bodyPr/>
                    <a:lstStyle/>
                    <a:p>
                      <a:r>
                        <a:rPr lang="en-US" sz="2400" dirty="0" smtClean="0">
                          <a:latin typeface="Times New Roman" pitchFamily="18" charset="0"/>
                          <a:cs typeface="Times New Roman" pitchFamily="18" charset="0"/>
                        </a:rPr>
                        <a:t>50 mg once daily</a:t>
                      </a:r>
                      <a:endParaRPr lang="en-US" sz="2400" dirty="0"/>
                    </a:p>
                  </a:txBody>
                  <a:tcPr>
                    <a:solidFill>
                      <a:srgbClr val="FFFF00"/>
                    </a:solidFill>
                  </a:tcPr>
                </a:tc>
              </a:tr>
              <a:tr h="537427">
                <a:tc>
                  <a:txBody>
                    <a:bodyPr/>
                    <a:lstStyle/>
                    <a:p>
                      <a:r>
                        <a:rPr lang="en-US" sz="2400" dirty="0" err="1" smtClean="0">
                          <a:latin typeface="Times New Roman" pitchFamily="18" charset="0"/>
                          <a:cs typeface="Times New Roman" pitchFamily="18" charset="0"/>
                        </a:rPr>
                        <a:t>S</a:t>
                      </a:r>
                      <a:r>
                        <a:rPr lang="en-US" sz="2400" baseline="-25000" dirty="0" err="1" smtClean="0">
                          <a:latin typeface="Times New Roman" pitchFamily="18" charset="0"/>
                          <a:cs typeface="Times New Roman" pitchFamily="18" charset="0"/>
                        </a:rPr>
                        <a:t>cr</a:t>
                      </a:r>
                      <a:r>
                        <a:rPr lang="en-US" sz="2400" dirty="0" smtClean="0">
                          <a:latin typeface="Times New Roman" pitchFamily="18" charset="0"/>
                          <a:cs typeface="Times New Roman" pitchFamily="18" charset="0"/>
                        </a:rPr>
                        <a:t>: Males: &gt;1.7 to ≤3.0 mg/</a:t>
                      </a:r>
                      <a:r>
                        <a:rPr lang="en-US" sz="2400" dirty="0" err="1" smtClean="0">
                          <a:latin typeface="Times New Roman" pitchFamily="18" charset="0"/>
                          <a:cs typeface="Times New Roman" pitchFamily="18" charset="0"/>
                        </a:rPr>
                        <a:t>dL</a:t>
                      </a:r>
                      <a:endParaRPr lang="en-US" sz="2400" dirty="0"/>
                    </a:p>
                  </a:txBody>
                  <a:tcPr>
                    <a:solidFill>
                      <a:srgbClr val="FFFF00"/>
                    </a:solidFill>
                  </a:tcPr>
                </a:tc>
                <a:tc>
                  <a:txBody>
                    <a:bodyPr/>
                    <a:lstStyle/>
                    <a:p>
                      <a:endParaRPr lang="en-US" sz="2400" dirty="0"/>
                    </a:p>
                  </a:txBody>
                  <a:tcPr>
                    <a:solidFill>
                      <a:srgbClr val="FFFF00"/>
                    </a:solidFill>
                  </a:tcPr>
                </a:tc>
              </a:tr>
              <a:tr h="537427">
                <a:tc>
                  <a:txBody>
                    <a:bodyPr/>
                    <a:lstStyle/>
                    <a:p>
                      <a:r>
                        <a:rPr lang="en-US" sz="2400" dirty="0" err="1" smtClean="0">
                          <a:latin typeface="Times New Roman" pitchFamily="18" charset="0"/>
                          <a:cs typeface="Times New Roman" pitchFamily="18" charset="0"/>
                        </a:rPr>
                        <a:t>S</a:t>
                      </a:r>
                      <a:r>
                        <a:rPr lang="en-US" sz="2400" baseline="-25000" dirty="0" err="1" smtClean="0">
                          <a:latin typeface="Times New Roman" pitchFamily="18" charset="0"/>
                          <a:cs typeface="Times New Roman" pitchFamily="18" charset="0"/>
                        </a:rPr>
                        <a:t>cr</a:t>
                      </a:r>
                      <a:r>
                        <a:rPr lang="en-US" sz="2400" baseline="-25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Females: &gt;1.5 to ≤2.5 mg/</a:t>
                      </a:r>
                      <a:r>
                        <a:rPr lang="en-US" sz="2400" dirty="0" err="1" smtClean="0">
                          <a:latin typeface="Times New Roman" pitchFamily="18" charset="0"/>
                          <a:cs typeface="Times New Roman" pitchFamily="18" charset="0"/>
                        </a:rPr>
                        <a:t>dL</a:t>
                      </a:r>
                      <a:endParaRPr lang="en-US" sz="2400" dirty="0"/>
                    </a:p>
                  </a:txBody>
                  <a:tcPr>
                    <a:solidFill>
                      <a:srgbClr val="FFFF00"/>
                    </a:solidFill>
                  </a:tcPr>
                </a:tc>
                <a:tc>
                  <a:txBody>
                    <a:bodyPr/>
                    <a:lstStyle/>
                    <a:p>
                      <a:endParaRPr lang="en-US" sz="2400" dirty="0"/>
                    </a:p>
                  </a:txBody>
                  <a:tcPr>
                    <a:solidFill>
                      <a:srgbClr val="FFFF00"/>
                    </a:solidFill>
                  </a:tcPr>
                </a:tc>
              </a:tr>
              <a:tr h="537427">
                <a:tc>
                  <a:txBody>
                    <a:bodyPr/>
                    <a:lstStyle/>
                    <a:p>
                      <a:r>
                        <a:rPr lang="en-US" sz="2400" dirty="0" err="1" smtClean="0">
                          <a:latin typeface="Times New Roman" pitchFamily="18" charset="0"/>
                          <a:cs typeface="Times New Roman" pitchFamily="18" charset="0"/>
                        </a:rPr>
                        <a:t>Cl</a:t>
                      </a:r>
                      <a:r>
                        <a:rPr lang="en-US" sz="2400" baseline="-25000" dirty="0" err="1" smtClean="0">
                          <a:latin typeface="Times New Roman" pitchFamily="18" charset="0"/>
                          <a:cs typeface="Times New Roman" pitchFamily="18" charset="0"/>
                        </a:rPr>
                        <a:t>cr</a:t>
                      </a:r>
                      <a:r>
                        <a:rPr lang="en-US" sz="2400" dirty="0" smtClean="0">
                          <a:latin typeface="Times New Roman" pitchFamily="18" charset="0"/>
                          <a:cs typeface="Times New Roman" pitchFamily="18" charset="0"/>
                        </a:rPr>
                        <a:t>&lt;30 mL/minute</a:t>
                      </a:r>
                      <a:endParaRPr lang="en-US" sz="2400" dirty="0"/>
                    </a:p>
                  </a:txBody>
                  <a:tcPr>
                    <a:solidFill>
                      <a:schemeClr val="accent2">
                        <a:lumMod val="60000"/>
                        <a:lumOff val="40000"/>
                      </a:schemeClr>
                    </a:solidFill>
                  </a:tcPr>
                </a:tc>
                <a:tc>
                  <a:txBody>
                    <a:bodyPr/>
                    <a:lstStyle/>
                    <a:p>
                      <a:r>
                        <a:rPr lang="en-US" sz="2400" dirty="0" smtClean="0">
                          <a:latin typeface="Times New Roman" pitchFamily="18" charset="0"/>
                          <a:cs typeface="Times New Roman" pitchFamily="18" charset="0"/>
                        </a:rPr>
                        <a:t>25 mg once daily</a:t>
                      </a:r>
                      <a:endParaRPr lang="en-US" sz="2400" dirty="0"/>
                    </a:p>
                  </a:txBody>
                  <a:tcPr>
                    <a:solidFill>
                      <a:schemeClr val="accent2">
                        <a:lumMod val="60000"/>
                        <a:lumOff val="40000"/>
                      </a:schemeClr>
                    </a:solidFill>
                  </a:tcPr>
                </a:tc>
              </a:tr>
              <a:tr h="537427">
                <a:tc>
                  <a:txBody>
                    <a:bodyPr/>
                    <a:lstStyle/>
                    <a:p>
                      <a:r>
                        <a:rPr lang="en-US" sz="2400" dirty="0" err="1" smtClean="0">
                          <a:latin typeface="Times New Roman" pitchFamily="18" charset="0"/>
                          <a:cs typeface="Times New Roman" pitchFamily="18" charset="0"/>
                        </a:rPr>
                        <a:t>S</a:t>
                      </a:r>
                      <a:r>
                        <a:rPr lang="en-US" sz="2400" baseline="-25000" dirty="0" err="1" smtClean="0">
                          <a:latin typeface="Times New Roman" pitchFamily="18" charset="0"/>
                          <a:cs typeface="Times New Roman" pitchFamily="18" charset="0"/>
                        </a:rPr>
                        <a:t>cr</a:t>
                      </a:r>
                      <a:r>
                        <a:rPr lang="en-US" sz="2400" dirty="0" smtClean="0">
                          <a:latin typeface="Times New Roman" pitchFamily="18" charset="0"/>
                          <a:cs typeface="Times New Roman" pitchFamily="18" charset="0"/>
                        </a:rPr>
                        <a:t>: Males: &gt;3.0 mg/</a:t>
                      </a:r>
                      <a:r>
                        <a:rPr lang="en-US" sz="2400" dirty="0" err="1" smtClean="0">
                          <a:latin typeface="Times New Roman" pitchFamily="18" charset="0"/>
                          <a:cs typeface="Times New Roman" pitchFamily="18" charset="0"/>
                        </a:rPr>
                        <a:t>dL</a:t>
                      </a:r>
                      <a:endParaRPr lang="en-US" sz="2400" dirty="0"/>
                    </a:p>
                  </a:txBody>
                  <a:tcPr>
                    <a:solidFill>
                      <a:schemeClr val="accent2">
                        <a:lumMod val="60000"/>
                        <a:lumOff val="40000"/>
                      </a:schemeClr>
                    </a:solidFill>
                  </a:tcPr>
                </a:tc>
                <a:tc>
                  <a:txBody>
                    <a:bodyPr/>
                    <a:lstStyle/>
                    <a:p>
                      <a:endParaRPr lang="en-US" sz="2400" dirty="0"/>
                    </a:p>
                  </a:txBody>
                  <a:tcPr>
                    <a:solidFill>
                      <a:schemeClr val="accent2">
                        <a:lumMod val="60000"/>
                        <a:lumOff val="40000"/>
                      </a:schemeClr>
                    </a:solidFill>
                  </a:tcPr>
                </a:tc>
              </a:tr>
              <a:tr h="537427">
                <a:tc>
                  <a:txBody>
                    <a:bodyPr/>
                    <a:lstStyle/>
                    <a:p>
                      <a:r>
                        <a:rPr lang="en-US" sz="2400" dirty="0" err="1" smtClean="0">
                          <a:solidFill>
                            <a:schemeClr val="tx1"/>
                          </a:solidFill>
                          <a:latin typeface="Times New Roman" pitchFamily="18" charset="0"/>
                          <a:cs typeface="Times New Roman" pitchFamily="18" charset="0"/>
                        </a:rPr>
                        <a:t>S</a:t>
                      </a:r>
                      <a:r>
                        <a:rPr lang="en-US" sz="2400" baseline="-25000" dirty="0" err="1" smtClean="0">
                          <a:solidFill>
                            <a:schemeClr val="tx1"/>
                          </a:solidFill>
                          <a:latin typeface="Times New Roman" pitchFamily="18" charset="0"/>
                          <a:cs typeface="Times New Roman" pitchFamily="18" charset="0"/>
                        </a:rPr>
                        <a:t>cr</a:t>
                      </a:r>
                      <a:r>
                        <a:rPr lang="en-US" sz="2400" baseline="-250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Females: &gt;2.5 mg/</a:t>
                      </a:r>
                      <a:r>
                        <a:rPr lang="en-US" sz="2400" dirty="0" err="1" smtClean="0">
                          <a:solidFill>
                            <a:schemeClr val="tx1"/>
                          </a:solidFill>
                          <a:latin typeface="Times New Roman" pitchFamily="18" charset="0"/>
                          <a:cs typeface="Times New Roman" pitchFamily="18" charset="0"/>
                        </a:rPr>
                        <a:t>dL</a:t>
                      </a:r>
                      <a:endParaRPr lang="en-US" sz="2400" dirty="0">
                        <a:solidFill>
                          <a:schemeClr val="tx1"/>
                        </a:solidFill>
                      </a:endParaRPr>
                    </a:p>
                  </a:txBody>
                  <a:tcPr>
                    <a:solidFill>
                      <a:schemeClr val="accent2">
                        <a:lumMod val="60000"/>
                        <a:lumOff val="40000"/>
                      </a:schemeClr>
                    </a:solidFill>
                  </a:tcPr>
                </a:tc>
                <a:tc>
                  <a:txBody>
                    <a:bodyPr/>
                    <a:lstStyle/>
                    <a:p>
                      <a:endParaRPr lang="en-US" sz="2400" dirty="0"/>
                    </a:p>
                  </a:txBody>
                  <a:tcPr>
                    <a:solidFill>
                      <a:schemeClr val="accent2">
                        <a:lumMod val="60000"/>
                        <a:lumOff val="40000"/>
                      </a:schemeClr>
                    </a:solidFill>
                  </a:tcPr>
                </a:tc>
              </a:tr>
              <a:tr h="1827251">
                <a:tc>
                  <a:txBody>
                    <a:bodyPr/>
                    <a:lstStyle/>
                    <a:p>
                      <a:r>
                        <a:rPr lang="en-US" sz="2400" dirty="0" smtClean="0">
                          <a:latin typeface="Times New Roman" pitchFamily="18" charset="0"/>
                          <a:cs typeface="Times New Roman" pitchFamily="18" charset="0"/>
                        </a:rPr>
                        <a:t>ESRD requiring hemodialysis or peritoneal dialysis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Times New Roman" pitchFamily="18" charset="0"/>
                        <a:cs typeface="Times New Roman"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25 mg once daily</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(administered without regard to timing of hemodialysis)</a:t>
                      </a:r>
                    </a:p>
                    <a:p>
                      <a:endParaRPr lang="en-US" sz="2400" dirty="0"/>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3666699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a:solidFill>
                  <a:srgbClr val="FF0000"/>
                </a:solidFill>
                <a:latin typeface="Times New Roman" pitchFamily="18" charset="0"/>
                <a:cs typeface="Times New Roman" pitchFamily="18" charset="0"/>
              </a:rPr>
              <a:t>Dosing: Hepatic Impairment</a:t>
            </a:r>
            <a:endParaRPr lang="en-US" b="1" dirty="0">
              <a:solidFill>
                <a:srgbClr val="FF0000"/>
              </a:solidFill>
            </a:endParaRPr>
          </a:p>
        </p:txBody>
      </p:sp>
      <p:sp>
        <p:nvSpPr>
          <p:cNvPr id="3" name="Content Placeholder 2"/>
          <p:cNvSpPr>
            <a:spLocks noGrp="1"/>
          </p:cNvSpPr>
          <p:nvPr>
            <p:ph idx="1"/>
          </p:nvPr>
        </p:nvSpPr>
        <p:spPr>
          <a:xfrm>
            <a:off x="179512" y="1268760"/>
            <a:ext cx="8856984" cy="5472608"/>
          </a:xfrm>
        </p:spPr>
        <p:txBody>
          <a:bodyPr>
            <a:normAutofit/>
          </a:bodyPr>
          <a:lstStyle/>
          <a:p>
            <a:r>
              <a:rPr lang="en-US" b="1" dirty="0" smtClean="0">
                <a:latin typeface="Times New Roman" panose="02020603050405020304" pitchFamily="18" charset="0"/>
                <a:cs typeface="Times New Roman" pitchFamily="18" charset="0"/>
              </a:rPr>
              <a:t>Mild-to-moderate </a:t>
            </a:r>
            <a:r>
              <a:rPr lang="en-US" b="1" dirty="0">
                <a:latin typeface="Times New Roman" pitchFamily="18" charset="0"/>
                <a:cs typeface="Times New Roman" pitchFamily="18" charset="0"/>
              </a:rPr>
              <a:t>impairment </a:t>
            </a:r>
            <a:r>
              <a:rPr lang="en-US" dirty="0" smtClean="0">
                <a:latin typeface="Times New Roman" pitchFamily="18" charset="0"/>
                <a:cs typeface="Times New Roman" pitchFamily="18" charset="0"/>
              </a:rPr>
              <a:t>(</a:t>
            </a:r>
            <a:r>
              <a:rPr lang="en-US" dirty="0">
                <a:latin typeface="Times New Roman" panose="02020603050405020304" pitchFamily="18" charset="0"/>
                <a:cs typeface="Times New Roman" panose="02020603050405020304" pitchFamily="18" charset="0"/>
              </a:rPr>
              <a:t>Child-Pugh classes A and B</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No dosage adjustment required</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Severe </a:t>
            </a:r>
            <a:r>
              <a:rPr lang="en-US" b="1" dirty="0">
                <a:latin typeface="Times New Roman" pitchFamily="18" charset="0"/>
                <a:cs typeface="Times New Roman" pitchFamily="18" charset="0"/>
              </a:rPr>
              <a:t>impairment </a:t>
            </a:r>
            <a:r>
              <a:rPr lang="en-US" dirty="0" smtClean="0">
                <a:latin typeface="Times New Roman" pitchFamily="18" charset="0"/>
                <a:cs typeface="Times New Roman" pitchFamily="18" charset="0"/>
              </a:rPr>
              <a:t>(</a:t>
            </a:r>
            <a:r>
              <a:rPr lang="en-US" dirty="0">
                <a:latin typeface="Times New Roman" panose="02020603050405020304" pitchFamily="18" charset="0"/>
                <a:cs typeface="Times New Roman" panose="02020603050405020304" pitchFamily="18" charset="0"/>
              </a:rPr>
              <a:t>Child-Pugh class C</a:t>
            </a:r>
            <a:r>
              <a:rPr lang="en-US" dirty="0" smtClean="0">
                <a:latin typeface="Times New Roman" pitchFamily="18" charset="0"/>
                <a:cs typeface="Times New Roman" pitchFamily="18" charset="0"/>
              </a:rPr>
              <a:t>): </a:t>
            </a:r>
          </a:p>
          <a:p>
            <a:r>
              <a:rPr lang="en-US" i="1" dirty="0" smtClean="0">
                <a:latin typeface="Times New Roman" panose="02020603050405020304" pitchFamily="18" charset="0"/>
                <a:cs typeface="Times New Roman" panose="02020603050405020304" pitchFamily="18" charset="0"/>
              </a:rPr>
              <a:t>US </a:t>
            </a:r>
            <a:r>
              <a:rPr lang="en-US" i="1" dirty="0">
                <a:latin typeface="Times New Roman" panose="02020603050405020304" pitchFamily="18" charset="0"/>
                <a:cs typeface="Times New Roman" panose="02020603050405020304" pitchFamily="18" charset="0"/>
              </a:rPr>
              <a:t>labeling:</a:t>
            </a:r>
            <a:r>
              <a:rPr lang="en-US" dirty="0">
                <a:latin typeface="Times New Roman" panose="02020603050405020304" pitchFamily="18" charset="0"/>
                <a:cs typeface="Times New Roman" panose="02020603050405020304" pitchFamily="18" charset="0"/>
              </a:rPr>
              <a:t> There are no dosage adjustments provided in the manufacturer’s labeling (has not been studied). </a:t>
            </a:r>
          </a:p>
          <a:p>
            <a:r>
              <a:rPr lang="en-US" i="1" dirty="0">
                <a:latin typeface="Times New Roman" panose="02020603050405020304" pitchFamily="18" charset="0"/>
                <a:cs typeface="Times New Roman" panose="02020603050405020304" pitchFamily="18" charset="0"/>
              </a:rPr>
              <a:t>Canadian labeling:</a:t>
            </a:r>
            <a:r>
              <a:rPr lang="en-US" dirty="0">
                <a:latin typeface="Times New Roman" panose="02020603050405020304" pitchFamily="18" charset="0"/>
                <a:cs typeface="Times New Roman" panose="02020603050405020304" pitchFamily="18" charset="0"/>
              </a:rPr>
              <a:t> Use is not recommended.</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888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Pregnancy Risk Factor</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Pregnancy Risk </a:t>
            </a:r>
            <a:r>
              <a:rPr lang="en-US" dirty="0" smtClean="0">
                <a:latin typeface="Times New Roman" pitchFamily="18" charset="0"/>
                <a:cs typeface="Times New Roman" pitchFamily="18" charset="0"/>
              </a:rPr>
              <a:t>Factor  B </a:t>
            </a:r>
            <a:r>
              <a:rPr lang="en-US" dirty="0" smtClean="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Breast-Feeding Considerations It is not known if </a:t>
            </a:r>
            <a:r>
              <a:rPr lang="en-US" dirty="0" err="1">
                <a:latin typeface="Times New Roman" pitchFamily="18" charset="0"/>
                <a:cs typeface="Times New Roman" pitchFamily="18" charset="0"/>
              </a:rPr>
              <a:t>sitagliptin</a:t>
            </a:r>
            <a:r>
              <a:rPr lang="en-US" dirty="0">
                <a:latin typeface="Times New Roman" pitchFamily="18" charset="0"/>
                <a:cs typeface="Times New Roman" pitchFamily="18" charset="0"/>
              </a:rPr>
              <a:t> is excreted in breast milk. The manufacturer recommends that caution be used if administered to breast-feeding women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79761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Monitoring Parameters </a:t>
            </a:r>
            <a:r>
              <a:rPr lang="en-US" dirty="0" err="1">
                <a:latin typeface="Times New Roman" pitchFamily="18" charset="0"/>
                <a:cs typeface="Times New Roman" pitchFamily="18" charset="0"/>
              </a:rPr>
              <a:t>Hb</a:t>
            </a:r>
            <a:r>
              <a:rPr lang="en-US" dirty="0">
                <a:latin typeface="Times New Roman" pitchFamily="18" charset="0"/>
                <a:cs typeface="Times New Roman" pitchFamily="18" charset="0"/>
              </a:rPr>
              <a:t> A</a:t>
            </a:r>
            <a:r>
              <a:rPr lang="en-US" baseline="-25000" dirty="0">
                <a:latin typeface="Times New Roman" pitchFamily="18" charset="0"/>
                <a:cs typeface="Times New Roman" pitchFamily="18" charset="0"/>
              </a:rPr>
              <a:t>1c</a:t>
            </a:r>
            <a:r>
              <a:rPr lang="en-US" dirty="0">
                <a:latin typeface="Times New Roman" pitchFamily="18" charset="0"/>
                <a:cs typeface="Times New Roman" pitchFamily="18" charset="0"/>
              </a:rPr>
              <a:t>, serum glucose; renal function prior to initiation and periodically during treatment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57787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ADVERSE EFFECTS</a:t>
            </a:r>
            <a:endParaRPr lang="en-US" b="1"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538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1600200"/>
            <a:ext cx="8712968" cy="5069160"/>
          </a:xfrm>
        </p:spPr>
        <p:txBody>
          <a:bodyPr>
            <a:normAutofit/>
          </a:bodyPr>
          <a:lstStyle/>
          <a:p>
            <a:r>
              <a:rPr lang="en-US" dirty="0">
                <a:latin typeface="Times New Roman" panose="02020603050405020304" pitchFamily="18" charset="0"/>
                <a:cs typeface="Times New Roman" panose="02020603050405020304" pitchFamily="18" charset="0"/>
              </a:rPr>
              <a:t>The dipeptidyl peptidase 4 (DPP-4) inhibitors were well tolerated in short-term studies</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 effects on body weight or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risk </a:t>
            </a:r>
            <a:r>
              <a:rPr lang="en-US" dirty="0">
                <a:latin typeface="Times New Roman" panose="02020603050405020304" pitchFamily="18" charset="0"/>
                <a:cs typeface="Times New Roman" panose="02020603050405020304" pitchFamily="18" charset="0"/>
              </a:rPr>
              <a:t>of hypoglycemia (in the absence of concomitant treatment with insulin or sulfonylureas).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0342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1600200"/>
            <a:ext cx="8363272" cy="4781128"/>
          </a:xfrm>
        </p:spPr>
        <p:txBody>
          <a:bodyPr>
            <a:normAutofit/>
          </a:bodyPr>
          <a:lstStyle/>
          <a:p>
            <a:r>
              <a:rPr lang="en-US" dirty="0">
                <a:latin typeface="Times New Roman" panose="02020603050405020304" pitchFamily="18" charset="0"/>
                <a:cs typeface="Times New Roman" panose="02020603050405020304" pitchFamily="18" charset="0"/>
              </a:rPr>
              <a:t>Commonly reported side effects include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headache</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nasopharyngitis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upper </a:t>
            </a:r>
            <a:r>
              <a:rPr lang="en-US" dirty="0">
                <a:latin typeface="Times New Roman" panose="02020603050405020304" pitchFamily="18" charset="0"/>
                <a:cs typeface="Times New Roman" panose="02020603050405020304" pitchFamily="18" charset="0"/>
              </a:rPr>
              <a:t>respiratory tract </a:t>
            </a:r>
            <a:r>
              <a:rPr lang="en-US" dirty="0" smtClean="0">
                <a:latin typeface="Times New Roman" panose="02020603050405020304" pitchFamily="18" charset="0"/>
                <a:cs typeface="Times New Roman" panose="02020603050405020304" pitchFamily="18" charset="0"/>
              </a:rPr>
              <a:t>infection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not </a:t>
            </a:r>
            <a:r>
              <a:rPr lang="en-US" dirty="0" smtClean="0">
                <a:latin typeface="Times New Roman" panose="02020603050405020304" pitchFamily="18" charset="0"/>
                <a:cs typeface="Times New Roman" panose="02020603050405020304" pitchFamily="18" charset="0"/>
              </a:rPr>
              <a:t>all , </a:t>
            </a:r>
            <a:r>
              <a:rPr lang="en-US" dirty="0">
                <a:latin typeface="Times New Roman" panose="02020603050405020304" pitchFamily="18" charset="0"/>
                <a:cs typeface="Times New Roman" panose="02020603050405020304" pitchFamily="18" charset="0"/>
              </a:rPr>
              <a:t>studies have reported a slight increased risk of gastrointestinal side effects with </a:t>
            </a:r>
            <a:r>
              <a:rPr lang="en-US" dirty="0" err="1">
                <a:latin typeface="Times New Roman" panose="02020603050405020304" pitchFamily="18" charset="0"/>
                <a:cs typeface="Times New Roman" panose="02020603050405020304" pitchFamily="18" charset="0"/>
                <a:hlinkClick r:id="rId2"/>
              </a:rPr>
              <a:t>sitagliptin</a:t>
            </a:r>
            <a:r>
              <a:rPr lang="en-US" dirty="0">
                <a:latin typeface="Times New Roman" panose="02020603050405020304" pitchFamily="18" charset="0"/>
                <a:cs typeface="Times New Roman" panose="02020603050405020304" pitchFamily="18" charset="0"/>
              </a:rPr>
              <a:t>. The long-term safety with DPP-4 inhibitors has not been established.</a:t>
            </a:r>
          </a:p>
          <a:p>
            <a:endParaRPr lang="en-US" dirty="0"/>
          </a:p>
        </p:txBody>
      </p:sp>
    </p:spTree>
    <p:extLst>
      <p:ext uri="{BB962C8B-B14F-4D97-AF65-F5344CB8AC3E}">
        <p14:creationId xmlns:p14="http://schemas.microsoft.com/office/powerpoint/2010/main" val="402584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Immune function</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However, a meta-analysis of </a:t>
            </a:r>
            <a:r>
              <a:rPr lang="en-US" dirty="0" err="1">
                <a:latin typeface="Times New Roman" panose="02020603050405020304" pitchFamily="18" charset="0"/>
                <a:cs typeface="Times New Roman" panose="02020603050405020304" pitchFamily="18" charset="0"/>
                <a:hlinkClick r:id="rId2"/>
              </a:rPr>
              <a:t>sitagliptin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vildagliptin</a:t>
            </a:r>
            <a:r>
              <a:rPr lang="en-US" dirty="0">
                <a:latin typeface="Times New Roman" panose="02020603050405020304" pitchFamily="18" charset="0"/>
                <a:cs typeface="Times New Roman" panose="02020603050405020304" pitchFamily="18" charset="0"/>
              </a:rPr>
              <a:t> studies with available side effect data reported a small increased risk </a:t>
            </a:r>
            <a:r>
              <a:rPr lang="en-US" dirty="0" smtClean="0">
                <a:latin typeface="Times New Roman" panose="02020603050405020304" pitchFamily="18" charset="0"/>
                <a:cs typeface="Times New Roman" panose="02020603050405020304" pitchFamily="18" charset="0"/>
              </a:rPr>
              <a:t>of</a:t>
            </a: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nasopharyngitis</a:t>
            </a:r>
            <a:r>
              <a:rPr lang="en-US" dirty="0">
                <a:latin typeface="Times New Roman" panose="02020603050405020304" pitchFamily="18" charset="0"/>
                <a:cs typeface="Times New Roman" panose="02020603050405020304" pitchFamily="18" charset="0"/>
              </a:rPr>
              <a:t> (relative risk [RR] 1.2, 95% CI 1.0-1.4</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urinary tract infection (RR 1.5, 95% CI 1.0-2.2), </a:t>
            </a:r>
            <a:r>
              <a:rPr lang="en-US" dirty="0" smtClean="0">
                <a:latin typeface="Times New Roman" panose="02020603050405020304" pitchFamily="18" charset="0"/>
                <a:cs typeface="Times New Roman" panose="02020603050405020304" pitchFamily="18" charset="0"/>
              </a:rPr>
              <a:t>and</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headache (RR 1.4, 95% CI 1.1-1.7) [</a:t>
            </a:r>
            <a:r>
              <a:rPr lang="en-US" dirty="0" smtClean="0">
                <a:latin typeface="Times New Roman" panose="02020603050405020304" pitchFamily="18" charset="0"/>
                <a:cs typeface="Times New Roman" panose="02020603050405020304" pitchFamily="18" charset="0"/>
                <a:hlinkClick r:id="rId3"/>
              </a:rPr>
              <a:t>7</a:t>
            </a:r>
            <a:endParaRPr lang="en-US" dirty="0"/>
          </a:p>
        </p:txBody>
      </p:sp>
    </p:spTree>
    <p:extLst>
      <p:ext uri="{BB962C8B-B14F-4D97-AF65-F5344CB8AC3E}">
        <p14:creationId xmlns:p14="http://schemas.microsoft.com/office/powerpoint/2010/main" val="2799546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ADVERSE EFFECTS</a:t>
            </a:r>
            <a:endParaRPr lang="en-US" b="1" dirty="0">
              <a:solidFill>
                <a:srgbClr val="FF0000"/>
              </a:solidFill>
            </a:endParaRPr>
          </a:p>
        </p:txBody>
      </p:sp>
      <p:sp>
        <p:nvSpPr>
          <p:cNvPr id="3" name="Content Placeholder 2"/>
          <p:cNvSpPr>
            <a:spLocks noGrp="1"/>
          </p:cNvSpPr>
          <p:nvPr>
            <p:ph idx="1"/>
          </p:nvPr>
        </p:nvSpPr>
        <p:spPr>
          <a:xfrm>
            <a:off x="323528" y="1600200"/>
            <a:ext cx="8496944" cy="4925144"/>
          </a:xfrm>
        </p:spPr>
        <p:txBody>
          <a:bodyPr>
            <a:normAutofit/>
          </a:bodyPr>
          <a:lstStyle/>
          <a:p>
            <a:r>
              <a:rPr lang="en-US" dirty="0" err="1">
                <a:latin typeface="Times New Roman" pitchFamily="18" charset="0"/>
                <a:cs typeface="Times New Roman" pitchFamily="18" charset="0"/>
              </a:rPr>
              <a:t>Postmarketing</a:t>
            </a:r>
            <a:r>
              <a:rPr lang="en-US" dirty="0">
                <a:latin typeface="Times New Roman" pitchFamily="18" charset="0"/>
                <a:cs typeface="Times New Roman" pitchFamily="18" charset="0"/>
              </a:rPr>
              <a:t> cases of pancreatitis have been </a:t>
            </a:r>
            <a:r>
              <a:rPr lang="en-US" dirty="0" smtClean="0">
                <a:latin typeface="Times New Roman" pitchFamily="18" charset="0"/>
                <a:cs typeface="Times New Roman" pitchFamily="18" charset="0"/>
              </a:rPr>
              <a:t>reported for </a:t>
            </a:r>
            <a:r>
              <a:rPr lang="en-US" dirty="0">
                <a:latin typeface="Times New Roman" pitchFamily="18" charset="0"/>
                <a:cs typeface="Times New Roman" pitchFamily="18" charset="0"/>
              </a:rPr>
              <a:t>the DPP4 </a:t>
            </a:r>
            <a:r>
              <a:rPr lang="en-US" dirty="0" smtClean="0">
                <a:latin typeface="Times New Roman" pitchFamily="18" charset="0"/>
                <a:cs typeface="Times New Roman" pitchFamily="18" charset="0"/>
              </a:rPr>
              <a:t>inhibitors.</a:t>
            </a:r>
          </a:p>
          <a:p>
            <a:pPr marL="0" indent="0">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Specificity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DPP4 appears </a:t>
            </a:r>
            <a:r>
              <a:rPr lang="en-US" dirty="0">
                <a:latin typeface="Times New Roman" pitchFamily="18" charset="0"/>
                <a:cs typeface="Times New Roman" pitchFamily="18" charset="0"/>
              </a:rPr>
              <a:t>to be crucial, because less specific inhibitors </a:t>
            </a:r>
            <a:r>
              <a:rPr lang="en-US" dirty="0" smtClean="0">
                <a:latin typeface="Times New Roman" pitchFamily="18" charset="0"/>
                <a:cs typeface="Times New Roman" pitchFamily="18" charset="0"/>
              </a:rPr>
              <a:t>have demonstrated </a:t>
            </a:r>
            <a:r>
              <a:rPr lang="en-US" dirty="0">
                <a:latin typeface="Times New Roman" pitchFamily="18" charset="0"/>
                <a:cs typeface="Times New Roman" pitchFamily="18" charset="0"/>
              </a:rPr>
              <a:t>adverse effects on immune function </a:t>
            </a:r>
            <a:r>
              <a:rPr lang="en-US" dirty="0" smtClean="0">
                <a:latin typeface="Times New Roman" pitchFamily="18" charset="0"/>
                <a:cs typeface="Times New Roman" pitchFamily="18" charset="0"/>
              </a:rPr>
              <a:t>and cancer </a:t>
            </a:r>
            <a:r>
              <a:rPr lang="en-US" dirty="0">
                <a:latin typeface="Times New Roman" pitchFamily="18" charset="0"/>
                <a:cs typeface="Times New Roman" pitchFamily="18" charset="0"/>
              </a:rPr>
              <a:t>growth in animal studies.</a:t>
            </a:r>
          </a:p>
        </p:txBody>
      </p:sp>
    </p:spTree>
    <p:extLst>
      <p:ext uri="{BB962C8B-B14F-4D97-AF65-F5344CB8AC3E}">
        <p14:creationId xmlns:p14="http://schemas.microsoft.com/office/powerpoint/2010/main" val="3497465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Pancreas</a:t>
            </a:r>
            <a:endParaRPr lang="en-US" dirty="0">
              <a:solidFill>
                <a:srgbClr val="FF0000"/>
              </a:solidFill>
            </a:endParaRPr>
          </a:p>
        </p:txBody>
      </p:sp>
      <p:sp>
        <p:nvSpPr>
          <p:cNvPr id="3" name="Content Placeholder 2"/>
          <p:cNvSpPr>
            <a:spLocks noGrp="1"/>
          </p:cNvSpPr>
          <p:nvPr>
            <p:ph idx="1"/>
          </p:nvPr>
        </p:nvSpPr>
        <p:spPr>
          <a:xfrm>
            <a:off x="251520" y="1600200"/>
            <a:ext cx="8712968" cy="506916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There have also been reports of an increased risk of subclinical pancreatic inflammation, pancreatic cancer, and neuroendocrine tumors in </a:t>
            </a:r>
            <a:r>
              <a:rPr lang="en-US" dirty="0" err="1">
                <a:latin typeface="Times New Roman" panose="02020603050405020304" pitchFamily="18" charset="0"/>
                <a:cs typeface="Times New Roman" panose="02020603050405020304" pitchFamily="18" charset="0"/>
                <a:hlinkClick r:id="rId2"/>
              </a:rPr>
              <a:t>sitagliptin</a:t>
            </a:r>
            <a:r>
              <a:rPr lang="en-US" dirty="0">
                <a:latin typeface="Times New Roman" panose="02020603050405020304" pitchFamily="18" charset="0"/>
                <a:cs typeface="Times New Roman" panose="02020603050405020304" pitchFamily="18" charset="0"/>
              </a:rPr>
              <a:t> users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causal relationship has not been </a:t>
            </a:r>
            <a:r>
              <a:rPr lang="en-US" dirty="0" smtClean="0">
                <a:latin typeface="Times New Roman" panose="02020603050405020304" pitchFamily="18" charset="0"/>
                <a:cs typeface="Times New Roman" panose="02020603050405020304" pitchFamily="18" charset="0"/>
              </a:rPr>
              <a:t>established.</a:t>
            </a:r>
          </a:p>
          <a:p>
            <a:r>
              <a:rPr lang="en-US" dirty="0">
                <a:latin typeface="Times New Roman" panose="02020603050405020304" pitchFamily="18" charset="0"/>
                <a:cs typeface="Times New Roman" panose="02020603050405020304" pitchFamily="18" charset="0"/>
              </a:rPr>
              <a:t>: Cases of acute pancreatitis (including hemorrhagic and necrotizing with some fatalities) have been reported with use. Monitor for signs/symptoms of pancreatitis; discontinue use immediately if pancreatitis is suspected and initiate appropriate management. Use with caution in patients with a history of pancreatitis as it is not known if this population is at greater risk.</a:t>
            </a:r>
          </a:p>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4043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16632"/>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Incretins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79512" y="1196752"/>
            <a:ext cx="8712968" cy="5400600"/>
          </a:xfrm>
        </p:spPr>
        <p:txBody>
          <a:bodyPr>
            <a:normAutofit/>
          </a:bodyPr>
          <a:lstStyle/>
          <a:p>
            <a:r>
              <a:rPr lang="en-US" dirty="0" smtClean="0">
                <a:latin typeface="Times New Roman" panose="02020603050405020304" pitchFamily="18" charset="0"/>
                <a:cs typeface="Times New Roman" panose="02020603050405020304" pitchFamily="18" charset="0"/>
              </a:rPr>
              <a:t>The incretins identified in </a:t>
            </a:r>
            <a:r>
              <a:rPr lang="en-US" dirty="0">
                <a:latin typeface="Times New Roman" panose="02020603050405020304" pitchFamily="18" charset="0"/>
                <a:cs typeface="Times New Roman" panose="02020603050405020304" pitchFamily="18" charset="0"/>
              </a:rPr>
              <a:t>the 1930s were associated with intestinal </a:t>
            </a:r>
            <a:r>
              <a:rPr lang="en-US" dirty="0" smtClean="0">
                <a:latin typeface="Times New Roman" panose="02020603050405020304" pitchFamily="18" charset="0"/>
                <a:cs typeface="Times New Roman" panose="02020603050405020304" pitchFamily="18" charset="0"/>
              </a:rPr>
              <a:t>synthesis of </a:t>
            </a:r>
            <a:r>
              <a:rPr lang="en-US" dirty="0">
                <a:latin typeface="Times New Roman" panose="02020603050405020304" pitchFamily="18" charset="0"/>
                <a:cs typeface="Times New Roman" panose="02020603050405020304" pitchFamily="18" charset="0"/>
              </a:rPr>
              <a:t>hormones similar to insulin and were, thus, </a:t>
            </a:r>
            <a:r>
              <a:rPr lang="en-US" dirty="0" smtClean="0">
                <a:latin typeface="Times New Roman" panose="02020603050405020304" pitchFamily="18" charset="0"/>
                <a:cs typeface="Times New Roman" panose="02020603050405020304" pitchFamily="18" charset="0"/>
              </a:rPr>
              <a:t>responsible for </a:t>
            </a:r>
            <a:r>
              <a:rPr lang="en-US" dirty="0">
                <a:latin typeface="Times New Roman" panose="02020603050405020304" pitchFamily="18" charset="0"/>
                <a:cs typeface="Times New Roman" panose="02020603050405020304" pitchFamily="18" charset="0"/>
              </a:rPr>
              <a:t>the introduction of this term, which was </a:t>
            </a:r>
            <a:r>
              <a:rPr lang="en-US" dirty="0" smtClean="0">
                <a:latin typeface="Times New Roman" panose="02020603050405020304" pitchFamily="18" charset="0"/>
                <a:cs typeface="Times New Roman" panose="02020603050405020304" pitchFamily="18" charset="0"/>
              </a:rPr>
              <a:t>originated </a:t>
            </a:r>
            <a:r>
              <a:rPr lang="en-US" dirty="0">
                <a:latin typeface="Times New Roman" panose="02020603050405020304" pitchFamily="18" charset="0"/>
                <a:cs typeface="Times New Roman" panose="02020603050405020304" pitchFamily="18" charset="0"/>
              </a:rPr>
              <a:t>from the junction of fragments of the words “</a:t>
            </a:r>
            <a:r>
              <a:rPr lang="en-US" dirty="0" err="1" smtClean="0">
                <a:latin typeface="Times New Roman" panose="02020603050405020304" pitchFamily="18" charset="0"/>
                <a:cs typeface="Times New Roman" panose="02020603050405020304" pitchFamily="18" charset="0"/>
              </a:rPr>
              <a:t>IN”testin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se“CRET”ion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IN”sulin</a:t>
            </a:r>
            <a:r>
              <a:rPr lang="en-US" dirty="0">
                <a:latin typeface="Times New Roman" panose="02020603050405020304" pitchFamily="18" charset="0"/>
                <a:cs typeface="Times New Roman" panose="02020603050405020304" pitchFamily="18" charset="0"/>
              </a:rPr>
              <a:t>. Basically, an incretin </a:t>
            </a:r>
            <a:r>
              <a:rPr lang="en-US" dirty="0" smtClean="0">
                <a:latin typeface="Times New Roman" panose="02020603050405020304" pitchFamily="18" charset="0"/>
                <a:cs typeface="Times New Roman" panose="02020603050405020304" pitchFamily="18" charset="0"/>
              </a:rPr>
              <a:t>describes a </a:t>
            </a:r>
            <a:r>
              <a:rPr lang="en-US" dirty="0">
                <a:latin typeface="Times New Roman" panose="02020603050405020304" pitchFamily="18" charset="0"/>
                <a:cs typeface="Times New Roman" panose="02020603050405020304" pitchFamily="18" charset="0"/>
              </a:rPr>
              <a:t>factor that reduces blood glucose levels without </a:t>
            </a:r>
            <a:r>
              <a:rPr lang="en-US" dirty="0" smtClean="0">
                <a:latin typeface="Times New Roman" panose="02020603050405020304" pitchFamily="18" charset="0"/>
                <a:cs typeface="Times New Roman" panose="02020603050405020304" pitchFamily="18" charset="0"/>
              </a:rPr>
              <a:t>affecting exocrine </a:t>
            </a:r>
            <a:r>
              <a:rPr lang="en-US" dirty="0">
                <a:latin typeface="Times New Roman" panose="02020603050405020304" pitchFamily="18" charset="0"/>
                <a:cs typeface="Times New Roman" panose="02020603050405020304" pitchFamily="18" charset="0"/>
              </a:rPr>
              <a:t>pancreatic secretion.</a:t>
            </a:r>
          </a:p>
        </p:txBody>
      </p:sp>
    </p:spTree>
    <p:extLst>
      <p:ext uri="{BB962C8B-B14F-4D97-AF65-F5344CB8AC3E}">
        <p14:creationId xmlns:p14="http://schemas.microsoft.com/office/powerpoint/2010/main" val="260074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484784"/>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Adverse Reactions</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Significant Reported with monotherapy.</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1% to 10%:</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008" y="1600200"/>
            <a:ext cx="9036496" cy="5141168"/>
          </a:xfrm>
        </p:spPr>
        <p:txBody>
          <a:bodyPr>
            <a:normAutofit fontScale="70000" lnSpcReduction="20000"/>
          </a:bodyPr>
          <a:lstStyle/>
          <a:p>
            <a:r>
              <a:rPr lang="en-US" dirty="0"/>
              <a:t>Cardiovascular: Peripheral edema (2%)</a:t>
            </a:r>
          </a:p>
          <a:p>
            <a:r>
              <a:rPr lang="en-US" dirty="0"/>
              <a:t>Endocrine &amp; metabolic: Hypoglycemia (1%)</a:t>
            </a:r>
          </a:p>
          <a:p>
            <a:r>
              <a:rPr lang="en-US" dirty="0"/>
              <a:t>Gastrointestinal: Diarrhea (4%), constipation (3%), nausea (2%)</a:t>
            </a:r>
          </a:p>
          <a:p>
            <a:r>
              <a:rPr lang="en-US" dirty="0"/>
              <a:t>Neuromuscular &amp; skeletal: Osteoarthritis (1%)</a:t>
            </a:r>
          </a:p>
          <a:p>
            <a:r>
              <a:rPr lang="en-US" dirty="0"/>
              <a:t>Respiratory: </a:t>
            </a:r>
            <a:r>
              <a:rPr lang="en-US" dirty="0" err="1"/>
              <a:t>Nasopharyngitis</a:t>
            </a:r>
            <a:r>
              <a:rPr lang="en-US" dirty="0"/>
              <a:t> (5%), pharyngitis (1%), upper respiratory tract infection (viral; 1%)</a:t>
            </a:r>
          </a:p>
          <a:p>
            <a:r>
              <a:rPr lang="en-US" dirty="0"/>
              <a:t>&lt;1% (important or life-threatening): Acne rosacea, acute pancreatitis (including hemorrhagic or necrotizing forms with some fatalities), acute renal failure (possibly requiring dialysis), anaphylaxis, anemia, angioedema, bundle branch block, depression, erectile dysfunction, exfoliative dermatitis, gastritis (</a:t>
            </a:r>
            <a:r>
              <a:rPr lang="en-US" i="1" dirty="0"/>
              <a:t>Helicobacter</a:t>
            </a:r>
            <a:r>
              <a:rPr lang="en-US" dirty="0"/>
              <a:t>), gastroesophageal reflux disease, hypertension, hypersensitivity, hypersensitivity vasculitis, hypotension, increased liver enzymes, liver steatosis, migraine, orthostatic hypotension, peripheral neuropathy, renal insufficiency, severe arthralgia (FDA Safety Alert, Aug 28, 2015), Stevens-Johnson syndrome</a:t>
            </a:r>
          </a:p>
          <a:p>
            <a:endParaRPr lang="en-US" dirty="0"/>
          </a:p>
        </p:txBody>
      </p:sp>
    </p:spTree>
    <p:extLst>
      <p:ext uri="{BB962C8B-B14F-4D97-AF65-F5344CB8AC3E}">
        <p14:creationId xmlns:p14="http://schemas.microsoft.com/office/powerpoint/2010/main" val="441709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Contraindications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Serious </a:t>
            </a:r>
            <a:r>
              <a:rPr lang="en-US" dirty="0">
                <a:latin typeface="Times New Roman" panose="02020603050405020304" pitchFamily="18" charset="0"/>
                <a:cs typeface="Times New Roman" panose="02020603050405020304" pitchFamily="18" charset="0"/>
              </a:rPr>
              <a:t>hypersensitivity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anaphylaxis, angioedema) to </a:t>
            </a:r>
            <a:r>
              <a:rPr lang="en-US" dirty="0" err="1">
                <a:latin typeface="Times New Roman" panose="02020603050405020304" pitchFamily="18" charset="0"/>
                <a:cs typeface="Times New Roman" panose="02020603050405020304" pitchFamily="18" charset="0"/>
              </a:rPr>
              <a:t>sitagliptin</a:t>
            </a:r>
            <a:r>
              <a:rPr lang="en-US" dirty="0">
                <a:latin typeface="Times New Roman" panose="02020603050405020304" pitchFamily="18" charset="0"/>
                <a:cs typeface="Times New Roman" panose="02020603050405020304" pitchFamily="18" charset="0"/>
              </a:rPr>
              <a:t> or any component of the </a:t>
            </a:r>
            <a:r>
              <a:rPr lang="en-US" dirty="0" smtClean="0">
                <a:latin typeface="Times New Roman" panose="02020603050405020304" pitchFamily="18" charset="0"/>
                <a:cs typeface="Times New Roman" panose="02020603050405020304" pitchFamily="18" charset="0"/>
              </a:rPr>
              <a:t>formulation.</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9686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hypersensitivity reactions</a:t>
            </a:r>
            <a:endParaRPr lang="en-US" b="1" dirty="0">
              <a:solidFill>
                <a:srgbClr val="FF0000"/>
              </a:solidFill>
            </a:endParaRPr>
          </a:p>
        </p:txBody>
      </p:sp>
      <p:sp>
        <p:nvSpPr>
          <p:cNvPr id="3" name="Content Placeholder 2"/>
          <p:cNvSpPr>
            <a:spLocks noGrp="1"/>
          </p:cNvSpPr>
          <p:nvPr>
            <p:ph idx="1"/>
          </p:nvPr>
        </p:nvSpPr>
        <p:spPr>
          <a:xfrm>
            <a:off x="457200" y="1600200"/>
            <a:ext cx="8435280" cy="4925144"/>
          </a:xfrm>
        </p:spPr>
        <p:txBody>
          <a:bodyPr>
            <a:normAutofit/>
          </a:bodyPr>
          <a:lstStyle/>
          <a:p>
            <a:r>
              <a:rPr lang="en-US" dirty="0">
                <a:latin typeface="Times New Roman" pitchFamily="18" charset="0"/>
                <a:cs typeface="Times New Roman" pitchFamily="18" charset="0"/>
              </a:rPr>
              <a:t>Serious hypersensitivity reactions have been reported, </a:t>
            </a:r>
            <a:r>
              <a:rPr lang="en-US" dirty="0" smtClean="0">
                <a:latin typeface="Times New Roman" pitchFamily="18" charset="0"/>
                <a:cs typeface="Times New Roman" pitchFamily="18" charset="0"/>
              </a:rPr>
              <a:t>including: </a:t>
            </a:r>
          </a:p>
          <a:p>
            <a:r>
              <a:rPr lang="en-US" dirty="0" smtClean="0">
                <a:latin typeface="Times New Roman" pitchFamily="18" charset="0"/>
                <a:cs typeface="Times New Roman" pitchFamily="18" charset="0"/>
              </a:rPr>
              <a:t>anaphylaxis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angioedema,</a:t>
            </a:r>
          </a:p>
          <a:p>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exfoliative skin conditions with </a:t>
            </a:r>
            <a:r>
              <a:rPr lang="en-US" dirty="0" err="1">
                <a:latin typeface="Times New Roman" pitchFamily="18" charset="0"/>
                <a:cs typeface="Times New Roman" pitchFamily="18" charset="0"/>
              </a:rPr>
              <a:t>sitagliptin</a:t>
            </a:r>
            <a:r>
              <a:rPr lang="en-US" dirty="0">
                <a:latin typeface="Times New Roman" pitchFamily="18" charset="0"/>
                <a:cs typeface="Times New Roman" pitchFamily="18" charset="0"/>
              </a:rPr>
              <a:t>, but causality has not been substantiated due to the rarity of events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Joint </a:t>
            </a:r>
            <a:r>
              <a:rPr lang="en-US" dirty="0">
                <a:latin typeface="Times New Roman" panose="02020603050405020304" pitchFamily="18" charset="0"/>
                <a:cs typeface="Times New Roman" panose="02020603050405020304" pitchFamily="18" charset="0"/>
              </a:rPr>
              <a:t>pain</a:t>
            </a:r>
          </a:p>
        </p:txBody>
      </p:sp>
    </p:spTree>
    <p:extLst>
      <p:ext uri="{BB962C8B-B14F-4D97-AF65-F5344CB8AC3E}">
        <p14:creationId xmlns:p14="http://schemas.microsoft.com/office/powerpoint/2010/main" val="2221856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May </a:t>
            </a:r>
            <a:r>
              <a:rPr lang="en-US" dirty="0">
                <a:solidFill>
                  <a:srgbClr val="FF0000"/>
                </a:solidFill>
                <a:latin typeface="Times New Roman" panose="02020603050405020304" pitchFamily="18" charset="0"/>
                <a:cs typeface="Times New Roman" panose="02020603050405020304" pitchFamily="18" charset="0"/>
              </a:rPr>
              <a:t>cause joint pain</a:t>
            </a:r>
            <a:endParaRPr lang="en-US" dirty="0">
              <a:solidFill>
                <a:srgbClr val="FF0000"/>
              </a:solidFill>
            </a:endParaRPr>
          </a:p>
        </p:txBody>
      </p:sp>
      <p:sp>
        <p:nvSpPr>
          <p:cNvPr id="3" name="Content Placeholder 2"/>
          <p:cNvSpPr>
            <a:spLocks noGrp="1"/>
          </p:cNvSpPr>
          <p:nvPr>
            <p:ph idx="1"/>
          </p:nvPr>
        </p:nvSpPr>
        <p:spPr>
          <a:xfrm>
            <a:off x="179512" y="1600200"/>
            <a:ext cx="8712968" cy="5069160"/>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FDA has issued a warning that the type 2 diabetes medications </a:t>
            </a:r>
            <a:r>
              <a:rPr lang="en-US" dirty="0" err="1">
                <a:latin typeface="Times New Roman" panose="02020603050405020304" pitchFamily="18" charset="0"/>
                <a:cs typeface="Times New Roman" panose="02020603050405020304" pitchFamily="18" charset="0"/>
              </a:rPr>
              <a:t>sitagliptin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saxagliptin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linagliptin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alogliptin</a:t>
            </a:r>
            <a:r>
              <a:rPr lang="en-US" dirty="0">
                <a:latin typeface="Times New Roman" panose="02020603050405020304" pitchFamily="18" charset="0"/>
                <a:cs typeface="Times New Roman" panose="02020603050405020304" pitchFamily="18" charset="0"/>
              </a:rPr>
              <a:t> may cause joint pain that can be severe and disabling. Thirty-three cases of severe arthralgia were reported between 2006 and 2013. The time of onset of symptoms following initiation varied from </a:t>
            </a:r>
            <a:r>
              <a:rPr lang="en-US" b="1" dirty="0">
                <a:solidFill>
                  <a:srgbClr val="C00000"/>
                </a:solidFill>
                <a:latin typeface="Times New Roman" panose="02020603050405020304" pitchFamily="18" charset="0"/>
                <a:cs typeface="Times New Roman" panose="02020603050405020304" pitchFamily="18" charset="0"/>
              </a:rPr>
              <a:t>1 day to years</a:t>
            </a:r>
            <a:r>
              <a:rPr lang="en-US" dirty="0">
                <a:latin typeface="Times New Roman" panose="02020603050405020304" pitchFamily="18" charset="0"/>
                <a:cs typeface="Times New Roman" panose="02020603050405020304" pitchFamily="18" charset="0"/>
              </a:rPr>
              <a:t>, but in a majority of cases the pain appeared </a:t>
            </a:r>
            <a:r>
              <a:rPr lang="en-US" b="1" dirty="0">
                <a:solidFill>
                  <a:srgbClr val="C00000"/>
                </a:solidFill>
                <a:latin typeface="Times New Roman" panose="02020603050405020304" pitchFamily="18" charset="0"/>
                <a:cs typeface="Times New Roman" panose="02020603050405020304" pitchFamily="18" charset="0"/>
              </a:rPr>
              <a:t>within a month </a:t>
            </a:r>
            <a:r>
              <a:rPr lang="en-US" dirty="0">
                <a:latin typeface="Times New Roman" panose="02020603050405020304" pitchFamily="18" charset="0"/>
                <a:cs typeface="Times New Roman" panose="02020603050405020304" pitchFamily="18" charset="0"/>
              </a:rPr>
              <a:t>of initiation. </a:t>
            </a:r>
            <a:r>
              <a:rPr lang="en-US" b="1" dirty="0">
                <a:solidFill>
                  <a:srgbClr val="00B050"/>
                </a:solidFill>
                <a:latin typeface="Times New Roman" panose="02020603050405020304" pitchFamily="18" charset="0"/>
                <a:cs typeface="Times New Roman" panose="02020603050405020304" pitchFamily="18" charset="0"/>
              </a:rPr>
              <a:t>Symptoms resolved with discontinuation of the medication</a:t>
            </a:r>
            <a:r>
              <a:rPr lang="en-US" dirty="0">
                <a:latin typeface="Times New Roman" panose="02020603050405020304" pitchFamily="18" charset="0"/>
                <a:cs typeface="Times New Roman" panose="02020603050405020304" pitchFamily="18" charset="0"/>
              </a:rPr>
              <a:t>, although some patients had recurrence of symptoms when the medication was reinitiated or another DPP-4 (dipeptidyl peptidase-4) inhibitor was used. Patients taking DPP-4 inhibitors should contact their health care providers immediately if they experience severe and persistent joint pain. Patients should not stop taking DPP-4 inhibitors without first discussing it with their health care providers.</a:t>
            </a:r>
          </a:p>
        </p:txBody>
      </p:sp>
    </p:spTree>
    <p:extLst>
      <p:ext uri="{BB962C8B-B14F-4D97-AF65-F5344CB8AC3E}">
        <p14:creationId xmlns:p14="http://schemas.microsoft.com/office/powerpoint/2010/main" val="2039608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b="1" i="1" dirty="0">
                <a:solidFill>
                  <a:srgbClr val="FF0000"/>
                </a:solidFill>
                <a:latin typeface="Times New Roman" panose="02020603050405020304" pitchFamily="18" charset="0"/>
                <a:cs typeface="Times New Roman" panose="02020603050405020304" pitchFamily="18" charset="0"/>
              </a:rPr>
              <a:t>Concerns related to adverse effects</a:t>
            </a:r>
            <a:r>
              <a:rPr lang="en-US" b="1" i="1"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endParaRPr>
          </a:p>
        </p:txBody>
      </p:sp>
      <p:sp>
        <p:nvSpPr>
          <p:cNvPr id="3" name="Content Placeholder 2"/>
          <p:cNvSpPr>
            <a:spLocks noGrp="1"/>
          </p:cNvSpPr>
          <p:nvPr>
            <p:ph idx="1"/>
          </p:nvPr>
        </p:nvSpPr>
        <p:spPr>
          <a:xfrm>
            <a:off x="179512" y="1268760"/>
            <a:ext cx="8784976" cy="5472608"/>
          </a:xfrm>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Arthralgia</a:t>
            </a:r>
            <a:r>
              <a:rPr lang="en-US" dirty="0">
                <a:latin typeface="Times New Roman" panose="02020603050405020304" pitchFamily="18" charset="0"/>
                <a:cs typeface="Times New Roman" panose="02020603050405020304" pitchFamily="18" charset="0"/>
              </a:rPr>
              <a:t>: Severe and disabling arthralgia has been reported with DPP-IV inhibitor use; onset may occur within one day to years after treatment initiation and may resolve with discontinuation of therapy. Some patients may experience a recurrence of symptoms if DPP-IV inhibitor therapy resumed.</a:t>
            </a:r>
          </a:p>
          <a:p>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Hypersensitivity reactions</a:t>
            </a:r>
            <a:r>
              <a:rPr lang="en-US" dirty="0">
                <a:latin typeface="Times New Roman" panose="02020603050405020304" pitchFamily="18" charset="0"/>
                <a:cs typeface="Times New Roman" panose="02020603050405020304" pitchFamily="18" charset="0"/>
              </a:rPr>
              <a:t>: Serious hypersensitivity reactions, including anaphylaxis, angioedema, and exfoliative skin reactions, such as Stevens-Johnson syndrome, have been reported; discontinue if signs/symptoms of hypersensitivity reactions occur. Events have generally been noted within the first 3 months of therapy, and may occur with the initial dose. Use with caution if patient has experienced angioedema with other dipeptidyl peptidase IV (DPP-IV) inhibitor use.</a:t>
            </a:r>
          </a:p>
          <a:p>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Pancreatitis</a:t>
            </a:r>
            <a:r>
              <a:rPr lang="en-US" dirty="0">
                <a:latin typeface="Times New Roman" panose="02020603050405020304" pitchFamily="18" charset="0"/>
                <a:cs typeface="Times New Roman" panose="02020603050405020304" pitchFamily="18" charset="0"/>
              </a:rPr>
              <a:t>: Cases of acute pancreatitis (including hemorrhagic and necrotizing with some fatalities) have been reported with use. Monitor for signs/symptoms of pancreatitis; discontinue use immediately if pancreatitis is suspected and initiate appropriate management. Use with caution in patients with a history of pancreatitis as it is not known if this population is at greater risk.</a:t>
            </a:r>
          </a:p>
          <a:p>
            <a:endParaRPr lang="en-US" dirty="0"/>
          </a:p>
        </p:txBody>
      </p:sp>
    </p:spTree>
    <p:extLst>
      <p:ext uri="{BB962C8B-B14F-4D97-AF65-F5344CB8AC3E}">
        <p14:creationId xmlns:p14="http://schemas.microsoft.com/office/powerpoint/2010/main" val="3373057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i="1" dirty="0">
                <a:solidFill>
                  <a:srgbClr val="FF0000"/>
                </a:solidFill>
                <a:latin typeface="Times New Roman" panose="02020603050405020304" pitchFamily="18" charset="0"/>
                <a:cs typeface="Times New Roman" panose="02020603050405020304" pitchFamily="18" charset="0"/>
              </a:rPr>
              <a:t>Disease-related concerns: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24744"/>
            <a:ext cx="9144000" cy="5733256"/>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Cardiovascular disease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Diabetic ketoacidosis</a:t>
            </a:r>
            <a:r>
              <a:rPr lang="en-US" dirty="0">
                <a:latin typeface="Times New Roman" panose="02020603050405020304" pitchFamily="18" charset="0"/>
                <a:cs typeface="Times New Roman" panose="02020603050405020304" pitchFamily="18" charset="0"/>
              </a:rPr>
              <a:t>: Not indicated for the treatment of diabetic ketoacidosis due to lack of efficacy in this patient population.</a:t>
            </a: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Diabetes mellitus, type 1</a:t>
            </a:r>
            <a:r>
              <a:rPr lang="en-US" dirty="0">
                <a:latin typeface="Times New Roman" panose="02020603050405020304" pitchFamily="18" charset="0"/>
                <a:cs typeface="Times New Roman" panose="02020603050405020304" pitchFamily="18" charset="0"/>
              </a:rPr>
              <a:t>: Not indicated for use in patients with type 1 diabetes mellitus (insulin dependent) due to lack of efficacy in this patient population.</a:t>
            </a: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Hepatic impairment</a:t>
            </a:r>
            <a:r>
              <a:rPr lang="en-US" dirty="0">
                <a:latin typeface="Times New Roman" panose="02020603050405020304" pitchFamily="18" charset="0"/>
                <a:cs typeface="Times New Roman" panose="02020603050405020304" pitchFamily="18" charset="0"/>
              </a:rPr>
              <a:t>: Canadian labeling recommends against use in patients with severe hepatic impairment.</a:t>
            </a: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Renal impairment</a:t>
            </a:r>
            <a:r>
              <a:rPr lang="en-US" dirty="0">
                <a:latin typeface="Times New Roman" panose="02020603050405020304" pitchFamily="18" charset="0"/>
                <a:cs typeface="Times New Roman" panose="02020603050405020304" pitchFamily="18" charset="0"/>
              </a:rPr>
              <a:t>: Worsening renal function, including acute renal failure, sometimes requiring dialysis has been reported. Use with caution in patients with moderate to severe renal dysfunction and end-stage renal disease (ESRD) requiring hemodialysis or peritoneal dialysis; dosing adjustment required.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81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Drug Interactions</a:t>
            </a:r>
          </a:p>
        </p:txBody>
      </p:sp>
      <p:sp>
        <p:nvSpPr>
          <p:cNvPr id="3" name="Content Placeholder 2"/>
          <p:cNvSpPr>
            <a:spLocks noGrp="1"/>
          </p:cNvSpPr>
          <p:nvPr>
            <p:ph idx="1"/>
          </p:nvPr>
        </p:nvSpPr>
        <p:spPr>
          <a:xfrm>
            <a:off x="0" y="1196752"/>
            <a:ext cx="9144000" cy="5661248"/>
          </a:xfrm>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ACE Inhibitors</a:t>
            </a:r>
            <a:r>
              <a:rPr lang="en-US" dirty="0">
                <a:latin typeface="Times New Roman" panose="02020603050405020304" pitchFamily="18" charset="0"/>
                <a:cs typeface="Times New Roman" panose="02020603050405020304" pitchFamily="18" charset="0"/>
              </a:rPr>
              <a:t>: DPP-IV Inhibitors may enhance the adverse/toxic effect of ACE Inhibitors. Specifically, the risk of angioedema may be increased. </a:t>
            </a:r>
            <a:r>
              <a:rPr lang="en-US" i="1" dirty="0">
                <a:latin typeface="Times New Roman" panose="02020603050405020304" pitchFamily="18" charset="0"/>
                <a:cs typeface="Times New Roman" panose="02020603050405020304" pitchFamily="18" charset="0"/>
              </a:rPr>
              <a:t>Risk C: Monitor therapy</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Digoxin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SitaGLIPtin</a:t>
            </a:r>
            <a:r>
              <a:rPr lang="en-US" dirty="0">
                <a:latin typeface="Times New Roman" panose="02020603050405020304" pitchFamily="18" charset="0"/>
                <a:cs typeface="Times New Roman" panose="02020603050405020304" pitchFamily="18" charset="0"/>
              </a:rPr>
              <a:t> may increase the serum concentration of Digoxin. </a:t>
            </a:r>
            <a:r>
              <a:rPr lang="en-US" i="1" dirty="0">
                <a:latin typeface="Times New Roman" panose="02020603050405020304" pitchFamily="18" charset="0"/>
                <a:cs typeface="Times New Roman" panose="02020603050405020304" pitchFamily="18" charset="0"/>
              </a:rPr>
              <a:t>Risk C: Monitor therapy</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Hypoglycemia-Associated </a:t>
            </a:r>
            <a:r>
              <a:rPr lang="en-US" b="1" dirty="0">
                <a:latin typeface="Times New Roman" panose="02020603050405020304" pitchFamily="18" charset="0"/>
                <a:cs typeface="Times New Roman" panose="02020603050405020304" pitchFamily="18" charset="0"/>
              </a:rPr>
              <a:t>Agents</a:t>
            </a:r>
            <a:r>
              <a:rPr lang="en-US" dirty="0">
                <a:latin typeface="Times New Roman" panose="02020603050405020304" pitchFamily="18" charset="0"/>
                <a:cs typeface="Times New Roman" panose="02020603050405020304" pitchFamily="18" charset="0"/>
              </a:rPr>
              <a:t>: Antidiabetic Agents may enhance the hypoglycemic effect of Hypoglycemia-Associated Agents. </a:t>
            </a:r>
            <a:r>
              <a:rPr lang="en-US" i="1" dirty="0">
                <a:latin typeface="Times New Roman" panose="02020603050405020304" pitchFamily="18" charset="0"/>
                <a:cs typeface="Times New Roman" panose="02020603050405020304" pitchFamily="18" charset="0"/>
              </a:rPr>
              <a:t>Risk C: Monitor therapy</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Insulin</a:t>
            </a:r>
            <a:r>
              <a:rPr lang="en-US" dirty="0">
                <a:latin typeface="Times New Roman" panose="02020603050405020304" pitchFamily="18" charset="0"/>
                <a:cs typeface="Times New Roman" panose="02020603050405020304" pitchFamily="18" charset="0"/>
              </a:rPr>
              <a:t>: DPP-IV Inhibitors may enhance the hypoglycemic effect of Insulin. Management: Consider a decrease in insulin dose when initiating therapy with a dipeptidyl peptidase-IV inhibitor and monitor patients for hypoglycemia.</a:t>
            </a:r>
            <a:r>
              <a:rPr lang="en-US" i="1" dirty="0">
                <a:latin typeface="Times New Roman" panose="02020603050405020304" pitchFamily="18" charset="0"/>
                <a:cs typeface="Times New Roman" panose="02020603050405020304" pitchFamily="18" charset="0"/>
              </a:rPr>
              <a:t> Risk D: Consider therapy modification</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MAO </a:t>
            </a:r>
            <a:r>
              <a:rPr lang="en-US" b="1" dirty="0">
                <a:latin typeface="Times New Roman" panose="02020603050405020304" pitchFamily="18" charset="0"/>
                <a:cs typeface="Times New Roman" panose="02020603050405020304" pitchFamily="18" charset="0"/>
              </a:rPr>
              <a:t>Inhibitors</a:t>
            </a:r>
            <a:r>
              <a:rPr lang="en-US" dirty="0">
                <a:latin typeface="Times New Roman" panose="02020603050405020304" pitchFamily="18" charset="0"/>
                <a:cs typeface="Times New Roman" panose="02020603050405020304" pitchFamily="18" charset="0"/>
              </a:rPr>
              <a:t>: May enhance the hypoglycemic effect of Blood Glucose Lowering Agents.</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Pegvisomant</a:t>
            </a:r>
            <a:r>
              <a:rPr lang="en-US" dirty="0">
                <a:latin typeface="Times New Roman" panose="02020603050405020304" pitchFamily="18" charset="0"/>
                <a:cs typeface="Times New Roman" panose="02020603050405020304" pitchFamily="18" charset="0"/>
              </a:rPr>
              <a:t>: May enhance the hypoglycemic effect of Blood Glucose Lowering Agents.</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891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Drug Interactions</a:t>
            </a:r>
            <a:endParaRPr lang="en-US" dirty="0"/>
          </a:p>
        </p:txBody>
      </p:sp>
      <p:sp>
        <p:nvSpPr>
          <p:cNvPr id="3" name="Content Placeholder 2"/>
          <p:cNvSpPr>
            <a:spLocks noGrp="1"/>
          </p:cNvSpPr>
          <p:nvPr>
            <p:ph idx="1"/>
          </p:nvPr>
        </p:nvSpPr>
        <p:spPr>
          <a:xfrm>
            <a:off x="179512" y="1484784"/>
            <a:ext cx="8784976" cy="5256584"/>
          </a:xfrm>
        </p:spPr>
        <p:txBody>
          <a:bodyPr>
            <a:normAutofit fontScale="70000" lnSpcReduction="20000"/>
          </a:bodyPr>
          <a:lstStyle/>
          <a:p>
            <a:r>
              <a:rPr lang="en-US" b="1" dirty="0" smtClean="0">
                <a:latin typeface="Times New Roman" panose="02020603050405020304" pitchFamily="18" charset="0"/>
                <a:cs typeface="Times New Roman" panose="02020603050405020304" pitchFamily="18" charset="0"/>
              </a:rPr>
              <a:t>Quinolone </a:t>
            </a:r>
            <a:r>
              <a:rPr lang="en-US" b="1" dirty="0">
                <a:latin typeface="Times New Roman" panose="02020603050405020304" pitchFamily="18" charset="0"/>
                <a:cs typeface="Times New Roman" panose="02020603050405020304" pitchFamily="18" charset="0"/>
              </a:rPr>
              <a:t>Antibiotics</a:t>
            </a:r>
            <a:r>
              <a:rPr lang="en-US" dirty="0">
                <a:latin typeface="Times New Roman" panose="02020603050405020304" pitchFamily="18" charset="0"/>
                <a:cs typeface="Times New Roman" panose="02020603050405020304" pitchFamily="18" charset="0"/>
              </a:rPr>
              <a:t>: May enhance the hypoglycemic effect of Blood Glucose Lowering Agents. Quinolone Antibiotics may diminish the therapeutic effect of Blood Glucose Lowering Agents. Specifically, if an agent is being used to treat diabetes, loss of blood sugar control may occur with quinolone use.</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Salicylates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May enhance the hypoglycemic effect of Blood Glucose Lowering Agents.</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Selective Serotonin Reuptake Inhibitors</a:t>
            </a:r>
            <a:r>
              <a:rPr lang="en-US" dirty="0">
                <a:latin typeface="Times New Roman" panose="02020603050405020304" pitchFamily="18" charset="0"/>
                <a:cs typeface="Times New Roman" panose="02020603050405020304" pitchFamily="18" charset="0"/>
              </a:rPr>
              <a:t>: May enhance the hypoglycemic effect of Blood Glucose Lowering Agents.</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Sulfonylureas</a:t>
            </a:r>
            <a:r>
              <a:rPr lang="en-US" dirty="0">
                <a:latin typeface="Times New Roman" panose="02020603050405020304" pitchFamily="18" charset="0"/>
                <a:cs typeface="Times New Roman" panose="02020603050405020304" pitchFamily="18" charset="0"/>
              </a:rPr>
              <a:t>: DPP-IV Inhibitors may enhance the hypoglycemic effect of Sulfonylureas. Management: Consider a decrease in sulfonylurea dose when initiating therapy with a dipeptidyl peptidase-IV inhibitor and monitor patients for hypoglycemia.</a:t>
            </a:r>
            <a:r>
              <a:rPr lang="en-US" i="1" dirty="0">
                <a:latin typeface="Times New Roman" panose="02020603050405020304" pitchFamily="18" charset="0"/>
                <a:cs typeface="Times New Roman" panose="02020603050405020304" pitchFamily="18" charset="0"/>
              </a:rPr>
              <a:t> Risk D: Consider therapy modification</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Thiazide Diuretics</a:t>
            </a:r>
            <a:r>
              <a:rPr lang="en-US" dirty="0">
                <a:latin typeface="Times New Roman" panose="02020603050405020304" pitchFamily="18" charset="0"/>
                <a:cs typeface="Times New Roman" panose="02020603050405020304" pitchFamily="18" charset="0"/>
              </a:rPr>
              <a:t>: May diminish the therapeutic effect of Antidiabetic Agents.</a:t>
            </a:r>
            <a:r>
              <a:rPr lang="en-US" i="1" dirty="0">
                <a:latin typeface="Times New Roman" panose="02020603050405020304" pitchFamily="18" charset="0"/>
                <a:cs typeface="Times New Roman" panose="02020603050405020304" pitchFamily="18" charset="0"/>
              </a:rPr>
              <a:t> Risk C: Monitor therapy</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7561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868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568" y="-603448"/>
            <a:ext cx="9865096" cy="746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21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In </a:t>
            </a:r>
            <a:r>
              <a:rPr lang="en-US" dirty="0">
                <a:solidFill>
                  <a:srgbClr val="FF0000"/>
                </a:solidFill>
                <a:latin typeface="Times New Roman" panose="02020603050405020304" pitchFamily="18" charset="0"/>
                <a:cs typeface="Times New Roman" panose="02020603050405020304" pitchFamily="18" charset="0"/>
              </a:rPr>
              <a:t>1964</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err="1">
                <a:latin typeface="Times New Roman" panose="02020603050405020304" pitchFamily="18" charset="0"/>
                <a:cs typeface="Times New Roman" panose="02020603050405020304" pitchFamily="18" charset="0"/>
              </a:rPr>
              <a:t>Mcintyre</a:t>
            </a:r>
            <a:r>
              <a:rPr lang="en-US" dirty="0">
                <a:latin typeface="Times New Roman" panose="02020603050405020304" pitchFamily="18" charset="0"/>
                <a:cs typeface="Times New Roman" panose="02020603050405020304" pitchFamily="18" charset="0"/>
              </a:rPr>
              <a:t> et al. </a:t>
            </a:r>
            <a:r>
              <a:rPr lang="en-US" dirty="0" smtClean="0">
                <a:latin typeface="Times New Roman" panose="02020603050405020304" pitchFamily="18" charset="0"/>
                <a:cs typeface="Times New Roman" panose="02020603050405020304" pitchFamily="18" charset="0"/>
              </a:rPr>
              <a:t> were the </a:t>
            </a:r>
            <a:r>
              <a:rPr lang="en-US" dirty="0">
                <a:latin typeface="Times New Roman" panose="02020603050405020304" pitchFamily="18" charset="0"/>
                <a:cs typeface="Times New Roman" panose="02020603050405020304" pitchFamily="18" charset="0"/>
              </a:rPr>
              <a:t>first to demonstrate the “incretin effect” in 1964, </a:t>
            </a:r>
            <a:r>
              <a:rPr lang="en-US" dirty="0" smtClean="0">
                <a:latin typeface="Times New Roman" panose="02020603050405020304" pitchFamily="18" charset="0"/>
                <a:cs typeface="Times New Roman" panose="02020603050405020304" pitchFamily="18" charset="0"/>
              </a:rPr>
              <a:t>by observing </a:t>
            </a:r>
            <a:r>
              <a:rPr lang="en-US" dirty="0">
                <a:latin typeface="Times New Roman" panose="02020603050405020304" pitchFamily="18" charset="0"/>
                <a:cs typeface="Times New Roman" panose="02020603050405020304" pitchFamily="18" charset="0"/>
              </a:rPr>
              <a:t>that oral administration of glucose caused a </a:t>
            </a:r>
            <a:r>
              <a:rPr lang="en-US" dirty="0" smtClean="0">
                <a:latin typeface="Times New Roman" panose="02020603050405020304" pitchFamily="18" charset="0"/>
                <a:cs typeface="Times New Roman" panose="02020603050405020304" pitchFamily="18" charset="0"/>
              </a:rPr>
              <a:t>greater increase </a:t>
            </a:r>
            <a:r>
              <a:rPr lang="en-US" dirty="0">
                <a:latin typeface="Times New Roman" panose="02020603050405020304" pitchFamily="18" charset="0"/>
                <a:cs typeface="Times New Roman" panose="02020603050405020304" pitchFamily="18" charset="0"/>
              </a:rPr>
              <a:t>in insulin secretion than the same amount </a:t>
            </a:r>
            <a:r>
              <a:rPr lang="en-US" dirty="0" smtClean="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glucos</a:t>
            </a:r>
            <a:r>
              <a:rPr lang="en-US" dirty="0" smtClean="0">
                <a:latin typeface="Times New Roman" panose="02020603050405020304" pitchFamily="18" charset="0"/>
                <a:cs typeface="Times New Roman" panose="02020603050405020304" pitchFamily="18" charset="0"/>
              </a:rPr>
              <a:t> administered </a:t>
            </a:r>
            <a:r>
              <a:rPr lang="en-US" dirty="0">
                <a:latin typeface="Times New Roman" panose="02020603050405020304" pitchFamily="18" charset="0"/>
                <a:cs typeface="Times New Roman" panose="02020603050405020304" pitchFamily="18" charset="0"/>
              </a:rPr>
              <a:t>intravenously, despite the higher </a:t>
            </a:r>
            <a:r>
              <a:rPr lang="en-US" dirty="0" smtClean="0">
                <a:latin typeface="Times New Roman" panose="02020603050405020304" pitchFamily="18" charset="0"/>
                <a:cs typeface="Times New Roman" panose="02020603050405020304" pitchFamily="18" charset="0"/>
              </a:rPr>
              <a:t>blood glucose </a:t>
            </a:r>
            <a:r>
              <a:rPr lang="en-US" dirty="0">
                <a:latin typeface="Times New Roman" panose="02020603050405020304" pitchFamily="18" charset="0"/>
                <a:cs typeface="Times New Roman" panose="02020603050405020304" pitchFamily="18" charset="0"/>
              </a:rPr>
              <a:t>levels registered by the intravenous route.</a:t>
            </a:r>
          </a:p>
        </p:txBody>
      </p:sp>
    </p:spTree>
    <p:extLst>
      <p:ext uri="{BB962C8B-B14F-4D97-AF65-F5344CB8AC3E}">
        <p14:creationId xmlns:p14="http://schemas.microsoft.com/office/powerpoint/2010/main" val="1177470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315416"/>
            <a:ext cx="9252519" cy="734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866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8440504"/>
              </p:ext>
            </p:extLst>
          </p:nvPr>
        </p:nvGraphicFramePr>
        <p:xfrm>
          <a:off x="0" y="72004"/>
          <a:ext cx="9108504" cy="7349484"/>
        </p:xfrm>
        <a:graphic>
          <a:graphicData uri="http://schemas.openxmlformats.org/drawingml/2006/table">
            <a:tbl>
              <a:tblPr firstRow="1" bandRow="1">
                <a:tableStyleId>{5C22544A-7EE6-4342-B048-85BDC9FD1C3A}</a:tableStyleId>
              </a:tblPr>
              <a:tblGrid>
                <a:gridCol w="1619672"/>
                <a:gridCol w="1416496"/>
                <a:gridCol w="1319808"/>
                <a:gridCol w="2016224"/>
                <a:gridCol w="1296144"/>
                <a:gridCol w="1440160"/>
              </a:tblGrid>
              <a:tr h="404668">
                <a:tc>
                  <a:txBody>
                    <a:bodyPr/>
                    <a:lstStyle/>
                    <a:p>
                      <a:endParaRPr lang="en-US" dirty="0"/>
                    </a:p>
                  </a:txBody>
                  <a:tcPr/>
                </a:tc>
                <a:tc>
                  <a:txBody>
                    <a:bodyPr/>
                    <a:lstStyle/>
                    <a:p>
                      <a:r>
                        <a:rPr lang="sv-SE" dirty="0" smtClean="0"/>
                        <a:t>Sitagliptin</a:t>
                      </a:r>
                      <a:endParaRPr lang="en-US" dirty="0"/>
                    </a:p>
                  </a:txBody>
                  <a:tcPr/>
                </a:tc>
                <a:tc>
                  <a:txBody>
                    <a:bodyPr/>
                    <a:lstStyle/>
                    <a:p>
                      <a:r>
                        <a:rPr lang="sv-SE" dirty="0" smtClean="0"/>
                        <a:t>Vildagliptin</a:t>
                      </a:r>
                      <a:endParaRPr lang="en-US" dirty="0"/>
                    </a:p>
                  </a:txBody>
                  <a:tcPr/>
                </a:tc>
                <a:tc>
                  <a:txBody>
                    <a:bodyPr/>
                    <a:lstStyle/>
                    <a:p>
                      <a:r>
                        <a:rPr lang="sv-SE" dirty="0" smtClean="0"/>
                        <a:t>Saxagliptin</a:t>
                      </a:r>
                      <a:endParaRPr lang="en-US" dirty="0"/>
                    </a:p>
                  </a:txBody>
                  <a:tcPr/>
                </a:tc>
                <a:tc>
                  <a:txBody>
                    <a:bodyPr/>
                    <a:lstStyle/>
                    <a:p>
                      <a:r>
                        <a:rPr lang="sv-SE" dirty="0" smtClean="0"/>
                        <a:t>Alogliptin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Linagliptin</a:t>
                      </a:r>
                      <a:endParaRPr lang="en-US" dirty="0" smtClean="0"/>
                    </a:p>
                    <a:p>
                      <a:endParaRPr lang="en-US" dirty="0"/>
                    </a:p>
                  </a:txBody>
                  <a:tcPr/>
                </a:tc>
              </a:tr>
              <a:tr h="484668">
                <a:tc>
                  <a:txBody>
                    <a:bodyPr/>
                    <a:lstStyle/>
                    <a:p>
                      <a:r>
                        <a:rPr lang="en-US" sz="1800" b="0" i="0" u="none" strike="noStrike" kern="1200" baseline="0" dirty="0" smtClean="0">
                          <a:solidFill>
                            <a:schemeClr val="dk1"/>
                          </a:solidFill>
                          <a:latin typeface="+mn-lt"/>
                          <a:ea typeface="+mn-ea"/>
                          <a:cs typeface="+mn-cs"/>
                        </a:rPr>
                        <a:t>Dosing 50mg</a:t>
                      </a:r>
                      <a:endParaRPr lang="en-US" dirty="0"/>
                    </a:p>
                  </a:txBody>
                  <a:tcPr/>
                </a:tc>
                <a:tc>
                  <a:txBody>
                    <a:bodyPr/>
                    <a:lstStyle/>
                    <a:p>
                      <a:r>
                        <a:rPr lang="en-US" sz="1800" b="0" i="0" u="none" strike="noStrike" kern="1200" baseline="0" dirty="0" smtClean="0">
                          <a:solidFill>
                            <a:schemeClr val="dk1"/>
                          </a:solidFill>
                          <a:latin typeface="+mn-lt"/>
                          <a:ea typeface="+mn-ea"/>
                          <a:cs typeface="+mn-cs"/>
                        </a:rPr>
                        <a:t>100mg </a:t>
                      </a:r>
                      <a:r>
                        <a:rPr lang="en-US" sz="1800" b="0" i="0" u="none" strike="noStrike" kern="1200" baseline="0" dirty="0" err="1" smtClean="0">
                          <a:solidFill>
                            <a:schemeClr val="dk1"/>
                          </a:solidFill>
                          <a:latin typeface="+mn-lt"/>
                          <a:ea typeface="+mn-ea"/>
                          <a:cs typeface="+mn-cs"/>
                        </a:rPr>
                        <a:t>qd</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r>
                        <a:rPr lang="en-US" sz="1800" b="0" i="0" u="none" strike="noStrike" kern="1200" baseline="0" dirty="0" smtClean="0">
                          <a:solidFill>
                            <a:schemeClr val="dk1"/>
                          </a:solidFill>
                          <a:latin typeface="+mn-lt"/>
                          <a:ea typeface="+mn-ea"/>
                          <a:cs typeface="+mn-cs"/>
                        </a:rPr>
                        <a:t>50mg bid</a:t>
                      </a:r>
                      <a:endParaRPr lang="en-US" dirty="0"/>
                    </a:p>
                  </a:txBody>
                  <a:tcPr/>
                </a:tc>
                <a:tc>
                  <a:txBody>
                    <a:bodyPr/>
                    <a:lstStyle/>
                    <a:p>
                      <a:r>
                        <a:rPr lang="en-US" sz="1800" b="0" i="0" u="none" strike="noStrike" kern="1200" baseline="0" dirty="0" smtClean="0">
                          <a:solidFill>
                            <a:schemeClr val="dk1"/>
                          </a:solidFill>
                          <a:latin typeface="+mn-lt"/>
                          <a:ea typeface="+mn-ea"/>
                          <a:cs typeface="+mn-cs"/>
                        </a:rPr>
                        <a:t>5mg </a:t>
                      </a:r>
                      <a:r>
                        <a:rPr lang="en-US" sz="1800" b="0" i="0" u="none" strike="noStrike" kern="1200" baseline="0" dirty="0" err="1" smtClean="0">
                          <a:solidFill>
                            <a:schemeClr val="dk1"/>
                          </a:solidFill>
                          <a:latin typeface="+mn-lt"/>
                          <a:ea typeface="+mn-ea"/>
                          <a:cs typeface="+mn-cs"/>
                        </a:rPr>
                        <a:t>qd</a:t>
                      </a:r>
                      <a:endParaRPr lang="en-US" dirty="0"/>
                    </a:p>
                  </a:txBody>
                  <a:tcPr/>
                </a:tc>
                <a:tc>
                  <a:txBody>
                    <a:bodyPr/>
                    <a:lstStyle/>
                    <a:p>
                      <a:r>
                        <a:rPr lang="en-US" sz="1800" b="0" i="0" u="none" strike="noStrike" kern="1200" baseline="0" dirty="0" smtClean="0">
                          <a:solidFill>
                            <a:schemeClr val="dk1"/>
                          </a:solidFill>
                          <a:latin typeface="+mn-lt"/>
                          <a:ea typeface="+mn-ea"/>
                          <a:cs typeface="+mn-cs"/>
                        </a:rPr>
                        <a:t>25mg </a:t>
                      </a:r>
                      <a:r>
                        <a:rPr lang="en-US" sz="1800" b="0" i="0" u="none" strike="noStrike" kern="1200" baseline="0" dirty="0" err="1" smtClean="0">
                          <a:solidFill>
                            <a:schemeClr val="dk1"/>
                          </a:solidFill>
                          <a:latin typeface="+mn-lt"/>
                          <a:ea typeface="+mn-ea"/>
                          <a:cs typeface="+mn-cs"/>
                        </a:rPr>
                        <a:t>qd</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5mgqd</a:t>
                      </a:r>
                      <a:endParaRPr lang="en-US" dirty="0" smtClean="0"/>
                    </a:p>
                  </a:txBody>
                  <a:tcPr/>
                </a:tc>
              </a:tr>
              <a:tr h="576064">
                <a:tc>
                  <a:txBody>
                    <a:bodyPr/>
                    <a:lstStyle/>
                    <a:p>
                      <a:r>
                        <a:rPr lang="en-US" sz="1800" b="0" i="0" u="none" strike="noStrike" kern="1200" baseline="0" dirty="0" smtClean="0">
                          <a:solidFill>
                            <a:schemeClr val="dk1"/>
                          </a:solidFill>
                          <a:latin typeface="+mn-lt"/>
                          <a:ea typeface="+mn-ea"/>
                          <a:cs typeface="+mn-cs"/>
                        </a:rPr>
                        <a:t>Max. DPP-4</a:t>
                      </a:r>
                    </a:p>
                    <a:p>
                      <a:r>
                        <a:rPr lang="en-US" sz="1800" b="0" i="0" u="none" strike="noStrike" kern="1200" baseline="0" dirty="0" smtClean="0">
                          <a:solidFill>
                            <a:schemeClr val="dk1"/>
                          </a:solidFill>
                          <a:latin typeface="+mn-lt"/>
                          <a:ea typeface="+mn-ea"/>
                          <a:cs typeface="+mn-cs"/>
                        </a:rPr>
                        <a:t>inhibition (%)</a:t>
                      </a:r>
                      <a:endParaRPr lang="en-US" dirty="0"/>
                    </a:p>
                  </a:txBody>
                  <a:tcPr/>
                </a:tc>
                <a:tc>
                  <a:txBody>
                    <a:bodyPr/>
                    <a:lstStyle/>
                    <a:p>
                      <a:r>
                        <a:rPr lang="en-US" sz="1800" b="0" i="0" u="none" strike="noStrike" kern="1200" baseline="0" dirty="0" smtClean="0">
                          <a:solidFill>
                            <a:schemeClr val="dk1"/>
                          </a:solidFill>
                          <a:latin typeface="+mn-lt"/>
                          <a:ea typeface="+mn-ea"/>
                          <a:cs typeface="+mn-cs"/>
                        </a:rPr>
                        <a:t>±97</a:t>
                      </a:r>
                      <a:endParaRPr lang="en-US" dirty="0"/>
                    </a:p>
                  </a:txBody>
                  <a:tcPr/>
                </a:tc>
                <a:tc>
                  <a:txBody>
                    <a:bodyPr/>
                    <a:lstStyle/>
                    <a:p>
                      <a:r>
                        <a:rPr lang="en-US" sz="1800" b="0" i="0" u="none" strike="noStrike" kern="1200" baseline="0" dirty="0" smtClean="0">
                          <a:solidFill>
                            <a:schemeClr val="dk1"/>
                          </a:solidFill>
                          <a:latin typeface="+mn-lt"/>
                          <a:ea typeface="+mn-ea"/>
                          <a:cs typeface="+mn-cs"/>
                        </a:rPr>
                        <a:t>±95 </a:t>
                      </a:r>
                      <a:endParaRPr lang="en-US" dirty="0"/>
                    </a:p>
                  </a:txBody>
                  <a:tcPr/>
                </a:tc>
                <a:tc>
                  <a:txBody>
                    <a:bodyPr/>
                    <a:lstStyle/>
                    <a:p>
                      <a:r>
                        <a:rPr lang="en-US" sz="1800" b="0" i="0" u="none" strike="noStrike" kern="1200" baseline="0" dirty="0" smtClean="0">
                          <a:solidFill>
                            <a:schemeClr val="dk1"/>
                          </a:solidFill>
                          <a:latin typeface="+mn-lt"/>
                          <a:ea typeface="+mn-ea"/>
                          <a:cs typeface="+mn-cs"/>
                        </a:rPr>
                        <a:t>70–80</a:t>
                      </a:r>
                      <a:endParaRPr lang="en-US" dirty="0"/>
                    </a:p>
                  </a:txBody>
                  <a:tcPr/>
                </a:tc>
                <a:tc>
                  <a:txBody>
                    <a:bodyPr/>
                    <a:lstStyle/>
                    <a:p>
                      <a:r>
                        <a:rPr lang="en-US" sz="1800" b="0" i="0" u="none" strike="noStrike" kern="1200" baseline="0" dirty="0" smtClean="0">
                          <a:solidFill>
                            <a:schemeClr val="dk1"/>
                          </a:solidFill>
                          <a:latin typeface="+mn-lt"/>
                          <a:ea typeface="+mn-ea"/>
                          <a:cs typeface="+mn-cs"/>
                        </a:rPr>
                        <a:t>&gt;90</a:t>
                      </a:r>
                      <a:endParaRPr lang="en-US" dirty="0"/>
                    </a:p>
                  </a:txBody>
                  <a:tcPr/>
                </a:tc>
                <a:tc>
                  <a:txBody>
                    <a:bodyPr/>
                    <a:lstStyle/>
                    <a:p>
                      <a:r>
                        <a:rPr lang="en-US" sz="1800" b="0" i="0" u="none" strike="noStrike" kern="1200" baseline="0" dirty="0" smtClean="0">
                          <a:solidFill>
                            <a:schemeClr val="dk1"/>
                          </a:solidFill>
                          <a:latin typeface="+mn-lt"/>
                          <a:ea typeface="+mn-ea"/>
                          <a:cs typeface="+mn-cs"/>
                        </a:rPr>
                        <a:t>&gt;90</a:t>
                      </a:r>
                      <a:endParaRPr lang="en-US" dirty="0"/>
                    </a:p>
                  </a:txBody>
                  <a:tcPr/>
                </a:tc>
              </a:tr>
              <a:tr h="512048">
                <a:tc>
                  <a:txBody>
                    <a:bodyPr/>
                    <a:lstStyle/>
                    <a:p>
                      <a:r>
                        <a:rPr lang="en-US" sz="1800" b="0" i="0" u="none" strike="noStrike" kern="1200" baseline="0" dirty="0" smtClean="0">
                          <a:solidFill>
                            <a:schemeClr val="dk1"/>
                          </a:solidFill>
                          <a:latin typeface="+mn-lt"/>
                          <a:ea typeface="+mn-ea"/>
                          <a:cs typeface="+mn-cs"/>
                        </a:rPr>
                        <a:t>Selectivity for</a:t>
                      </a:r>
                    </a:p>
                    <a:p>
                      <a:r>
                        <a:rPr lang="en-US" sz="1800" b="0" i="0" u="none" strike="noStrike" kern="1200" baseline="0" dirty="0" smtClean="0">
                          <a:solidFill>
                            <a:schemeClr val="dk1"/>
                          </a:solidFill>
                          <a:latin typeface="+mn-lt"/>
                          <a:ea typeface="+mn-ea"/>
                          <a:cs typeface="+mn-cs"/>
                        </a:rPr>
                        <a:t>DPP-4</a:t>
                      </a:r>
                      <a:endParaRPr lang="en-US" dirty="0"/>
                    </a:p>
                  </a:txBody>
                  <a:tcPr/>
                </a:tc>
                <a:tc>
                  <a:txBody>
                    <a:bodyPr/>
                    <a:lstStyle/>
                    <a:p>
                      <a:r>
                        <a:rPr lang="en-US" sz="1800" b="0" i="0" u="none" strike="noStrike" kern="1200" baseline="0" dirty="0" smtClean="0">
                          <a:solidFill>
                            <a:schemeClr val="dk1"/>
                          </a:solidFill>
                          <a:latin typeface="+mn-lt"/>
                          <a:ea typeface="+mn-ea"/>
                          <a:cs typeface="+mn-cs"/>
                        </a:rPr>
                        <a:t>High</a:t>
                      </a:r>
                      <a:endParaRPr lang="en-US" dirty="0"/>
                    </a:p>
                  </a:txBody>
                  <a:tcPr/>
                </a:tc>
                <a:tc>
                  <a:txBody>
                    <a:bodyPr/>
                    <a:lstStyle/>
                    <a:p>
                      <a:r>
                        <a:rPr lang="en-US" sz="1800" b="0" i="0" u="none" strike="noStrike" kern="1200" baseline="0" dirty="0" smtClean="0">
                          <a:solidFill>
                            <a:schemeClr val="dk1"/>
                          </a:solidFill>
                          <a:latin typeface="+mn-lt"/>
                          <a:ea typeface="+mn-ea"/>
                          <a:cs typeface="+mn-cs"/>
                        </a:rPr>
                        <a:t>High</a:t>
                      </a:r>
                      <a:endParaRPr lang="en-US" dirty="0"/>
                    </a:p>
                  </a:txBody>
                  <a:tcPr/>
                </a:tc>
                <a:tc>
                  <a:txBody>
                    <a:bodyPr/>
                    <a:lstStyle/>
                    <a:p>
                      <a:r>
                        <a:rPr lang="en-US" sz="1800" b="0" i="0" u="none" strike="noStrike" kern="1200" baseline="0" dirty="0" smtClean="0">
                          <a:solidFill>
                            <a:schemeClr val="dk1"/>
                          </a:solidFill>
                          <a:latin typeface="+mn-lt"/>
                          <a:ea typeface="+mn-ea"/>
                          <a:cs typeface="+mn-cs"/>
                        </a:rPr>
                        <a:t>Moderate</a:t>
                      </a:r>
                      <a:endParaRPr lang="en-US" dirty="0"/>
                    </a:p>
                  </a:txBody>
                  <a:tcPr/>
                </a:tc>
                <a:tc>
                  <a:txBody>
                    <a:bodyPr/>
                    <a:lstStyle/>
                    <a:p>
                      <a:r>
                        <a:rPr lang="en-US" sz="1800" b="0" i="0" u="none" strike="noStrike" kern="1200" baseline="0" dirty="0" smtClean="0">
                          <a:solidFill>
                            <a:schemeClr val="dk1"/>
                          </a:solidFill>
                          <a:latin typeface="+mn-lt"/>
                          <a:ea typeface="+mn-ea"/>
                          <a:cs typeface="+mn-cs"/>
                        </a:rPr>
                        <a:t>High</a:t>
                      </a:r>
                      <a:endParaRPr lang="en-US" dirty="0"/>
                    </a:p>
                  </a:txBody>
                  <a:tcPr/>
                </a:tc>
                <a:tc>
                  <a:txBody>
                    <a:bodyPr/>
                    <a:lstStyle/>
                    <a:p>
                      <a:r>
                        <a:rPr lang="en-US" sz="1800" b="0" i="0" u="none" strike="noStrike" kern="1200" baseline="0" dirty="0" smtClean="0">
                          <a:solidFill>
                            <a:schemeClr val="dk1"/>
                          </a:solidFill>
                          <a:latin typeface="+mn-lt"/>
                          <a:ea typeface="+mn-ea"/>
                          <a:cs typeface="+mn-cs"/>
                        </a:rPr>
                        <a:t>High</a:t>
                      </a:r>
                      <a:endParaRPr lang="en-US" dirty="0"/>
                    </a:p>
                  </a:txBody>
                  <a:tcPr/>
                </a:tc>
              </a:tr>
              <a:tr h="664056">
                <a:tc>
                  <a:txBody>
                    <a:bodyPr/>
                    <a:lstStyle/>
                    <a:p>
                      <a:r>
                        <a:rPr lang="en-US" sz="1800" b="0" i="0" u="none" strike="noStrike" kern="1200" baseline="0" dirty="0" smtClean="0">
                          <a:solidFill>
                            <a:schemeClr val="dk1"/>
                          </a:solidFill>
                          <a:latin typeface="+mn-lt"/>
                          <a:ea typeface="+mn-ea"/>
                          <a:cs typeface="+mn-cs"/>
                        </a:rPr>
                        <a:t>∗HbA1c reduction %</a:t>
                      </a:r>
                      <a:endParaRPr lang="en-US" dirty="0"/>
                    </a:p>
                  </a:txBody>
                  <a:tcPr/>
                </a:tc>
                <a:tc>
                  <a:txBody>
                    <a:bodyPr/>
                    <a:lstStyle/>
                    <a:p>
                      <a:r>
                        <a:rPr lang="en-US" sz="1800" b="0" i="0" u="none" strike="noStrike" kern="1200" baseline="0" dirty="0" smtClean="0">
                          <a:solidFill>
                            <a:schemeClr val="dk1"/>
                          </a:solidFill>
                          <a:latin typeface="+mn-lt"/>
                          <a:ea typeface="+mn-ea"/>
                          <a:cs typeface="+mn-cs"/>
                        </a:rPr>
                        <a:t>0.5–1.0</a:t>
                      </a:r>
                      <a:endParaRPr lang="en-US" dirty="0"/>
                    </a:p>
                  </a:txBody>
                  <a:tcPr/>
                </a:tc>
                <a:tc>
                  <a:txBody>
                    <a:bodyPr/>
                    <a:lstStyle/>
                    <a:p>
                      <a:r>
                        <a:rPr lang="en-US" sz="1800" b="0" i="0" u="none" strike="noStrike" kern="1200" baseline="0" dirty="0" smtClean="0">
                          <a:solidFill>
                            <a:schemeClr val="dk1"/>
                          </a:solidFill>
                          <a:latin typeface="+mn-lt"/>
                          <a:ea typeface="+mn-ea"/>
                          <a:cs typeface="+mn-cs"/>
                        </a:rPr>
                        <a:t>0.9 (mean value) </a:t>
                      </a:r>
                      <a:endParaRPr lang="en-US" dirty="0"/>
                    </a:p>
                  </a:txBody>
                  <a:tcPr/>
                </a:tc>
                <a:tc>
                  <a:txBody>
                    <a:bodyPr/>
                    <a:lstStyle/>
                    <a:p>
                      <a:r>
                        <a:rPr lang="en-US" sz="1800" b="0" i="0" u="none" strike="noStrike" kern="1200" baseline="0" dirty="0" smtClean="0">
                          <a:solidFill>
                            <a:schemeClr val="dk1"/>
                          </a:solidFill>
                          <a:latin typeface="+mn-lt"/>
                          <a:ea typeface="+mn-ea"/>
                          <a:cs typeface="+mn-cs"/>
                        </a:rPr>
                        <a:t>0.5–1.0</a:t>
                      </a:r>
                      <a:endParaRPr lang="en-US" dirty="0"/>
                    </a:p>
                  </a:txBody>
                  <a:tcPr/>
                </a:tc>
                <a:tc>
                  <a:txBody>
                    <a:bodyPr/>
                    <a:lstStyle/>
                    <a:p>
                      <a:r>
                        <a:rPr lang="en-US" sz="1800" b="0" i="0" u="none" strike="noStrike" kern="1200" baseline="0" dirty="0" smtClean="0">
                          <a:solidFill>
                            <a:schemeClr val="dk1"/>
                          </a:solidFill>
                          <a:latin typeface="+mn-lt"/>
                          <a:ea typeface="+mn-ea"/>
                          <a:cs typeface="+mn-cs"/>
                        </a:rPr>
                        <a:t>0.6 (mean value)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0.5–0.7</a:t>
                      </a:r>
                      <a:endParaRPr lang="en-US" dirty="0" smtClean="0"/>
                    </a:p>
                    <a:p>
                      <a:endParaRPr lang="en-US" dirty="0"/>
                    </a:p>
                  </a:txBody>
                  <a:tcPr/>
                </a:tc>
              </a:tr>
              <a:tr h="504056">
                <a:tc>
                  <a:txBody>
                    <a:bodyPr/>
                    <a:lstStyle/>
                    <a:p>
                      <a:r>
                        <a:rPr lang="en-US" sz="1800" b="0" i="0" u="none" strike="noStrike" kern="1200" baseline="0" dirty="0" err="1" smtClean="0">
                          <a:solidFill>
                            <a:schemeClr val="dk1"/>
                          </a:solidFill>
                          <a:latin typeface="+mn-lt"/>
                          <a:ea typeface="+mn-ea"/>
                          <a:cs typeface="+mn-cs"/>
                        </a:rPr>
                        <a:t>Hypoglycaemic</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risk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Low</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Low</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Low</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Low</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Low</a:t>
                      </a:r>
                      <a:endParaRPr lang="en-US" dirty="0" smtClean="0"/>
                    </a:p>
                    <a:p>
                      <a:endParaRPr lang="en-US" dirty="0"/>
                    </a:p>
                  </a:txBody>
                  <a:tcPr/>
                </a:tc>
              </a:tr>
              <a:tr h="440040">
                <a:tc>
                  <a:txBody>
                    <a:bodyPr/>
                    <a:lstStyle/>
                    <a:p>
                      <a:r>
                        <a:rPr lang="en-US" sz="1800" b="0" i="0" u="none" strike="noStrike" kern="1200" baseline="0" dirty="0" smtClean="0">
                          <a:solidFill>
                            <a:schemeClr val="dk1"/>
                          </a:solidFill>
                          <a:latin typeface="+mn-lt"/>
                          <a:ea typeface="+mn-ea"/>
                          <a:cs typeface="+mn-cs"/>
                        </a:rPr>
                        <a:t>Half-life(h)</a:t>
                      </a:r>
                    </a:p>
                  </a:txBody>
                  <a:tcPr/>
                </a:tc>
                <a:tc>
                  <a:txBody>
                    <a:bodyPr/>
                    <a:lstStyle/>
                    <a:p>
                      <a:r>
                        <a:rPr lang="en-US" sz="1800" b="0" i="0" u="none" strike="noStrike" kern="1200" baseline="0" dirty="0" smtClean="0">
                          <a:solidFill>
                            <a:schemeClr val="dk1"/>
                          </a:solidFill>
                          <a:latin typeface="+mn-lt"/>
                          <a:ea typeface="+mn-ea"/>
                          <a:cs typeface="+mn-cs"/>
                        </a:rPr>
                        <a:t>±12</a:t>
                      </a:r>
                      <a:endParaRPr lang="en-US" dirty="0"/>
                    </a:p>
                  </a:txBody>
                  <a:tcPr/>
                </a:tc>
                <a:tc>
                  <a:txBody>
                    <a:bodyPr/>
                    <a:lstStyle/>
                    <a:p>
                      <a:r>
                        <a:rPr lang="en-US" sz="1800" b="0" i="0" u="none" strike="noStrike" kern="1200" baseline="0" dirty="0" smtClean="0">
                          <a:solidFill>
                            <a:schemeClr val="dk1"/>
                          </a:solidFill>
                          <a:latin typeface="+mn-lt"/>
                          <a:ea typeface="+mn-ea"/>
                          <a:cs typeface="+mn-cs"/>
                        </a:rPr>
                        <a:t>1.5–3</a:t>
                      </a:r>
                      <a:endParaRPr lang="en-US" dirty="0"/>
                    </a:p>
                  </a:txBody>
                  <a:tcPr/>
                </a:tc>
                <a:tc>
                  <a:txBody>
                    <a:bodyPr/>
                    <a:lstStyle/>
                    <a:p>
                      <a:r>
                        <a:rPr lang="en-US" sz="1800" b="0" i="0" u="none" strike="noStrike" kern="1200" baseline="0" dirty="0" smtClean="0">
                          <a:solidFill>
                            <a:schemeClr val="dk1"/>
                          </a:solidFill>
                          <a:latin typeface="+mn-lt"/>
                          <a:ea typeface="+mn-ea"/>
                          <a:cs typeface="+mn-cs"/>
                        </a:rPr>
                        <a:t>±2.5 </a:t>
                      </a:r>
                      <a:endParaRPr lang="en-US" dirty="0"/>
                    </a:p>
                  </a:txBody>
                  <a:tcPr/>
                </a:tc>
                <a:tc>
                  <a:txBody>
                    <a:bodyPr/>
                    <a:lstStyle/>
                    <a:p>
                      <a:r>
                        <a:rPr lang="en-US" sz="1800" b="0" i="0" u="none" strike="noStrike" kern="1200" baseline="0" dirty="0" smtClean="0">
                          <a:solidFill>
                            <a:schemeClr val="dk1"/>
                          </a:solidFill>
                          <a:latin typeface="+mn-lt"/>
                          <a:ea typeface="+mn-ea"/>
                          <a:cs typeface="+mn-cs"/>
                        </a:rPr>
                        <a:t>11–22</a:t>
                      </a:r>
                      <a:endParaRPr lang="en-US" dirty="0"/>
                    </a:p>
                  </a:txBody>
                  <a:tcPr/>
                </a:tc>
                <a:tc>
                  <a:txBody>
                    <a:bodyPr/>
                    <a:lstStyle/>
                    <a:p>
                      <a:r>
                        <a:rPr lang="en-US" sz="1800" b="0" i="0" u="none" strike="noStrike" kern="1200" baseline="0" dirty="0" smtClean="0">
                          <a:solidFill>
                            <a:schemeClr val="dk1"/>
                          </a:solidFill>
                          <a:latin typeface="+mn-lt"/>
                          <a:ea typeface="+mn-ea"/>
                          <a:cs typeface="+mn-cs"/>
                        </a:rPr>
                        <a:t>&gt;100</a:t>
                      </a:r>
                      <a:endParaRPr lang="en-US" dirty="0"/>
                    </a:p>
                  </a:txBody>
                  <a:tcPr/>
                </a:tc>
              </a:tr>
              <a:tr h="504056">
                <a:tc>
                  <a:txBody>
                    <a:bodyPr/>
                    <a:lstStyle/>
                    <a:p>
                      <a:r>
                        <a:rPr lang="en-US" sz="1800" b="0" i="0" u="none" strike="noStrike" kern="1200" baseline="0" dirty="0" smtClean="0">
                          <a:solidFill>
                            <a:schemeClr val="dk1"/>
                          </a:solidFill>
                          <a:latin typeface="+mn-lt"/>
                          <a:ea typeface="+mn-ea"/>
                          <a:cs typeface="+mn-cs"/>
                        </a:rPr>
                        <a:t>Bioavailability </a:t>
                      </a:r>
                      <a:endParaRPr lang="en-US" dirty="0"/>
                    </a:p>
                  </a:txBody>
                  <a:tcPr/>
                </a:tc>
                <a:tc>
                  <a:txBody>
                    <a:bodyPr/>
                    <a:lstStyle/>
                    <a:p>
                      <a:r>
                        <a:rPr lang="en-US" sz="1800" b="0" i="0" u="none" strike="noStrike" kern="1200" baseline="0" dirty="0" smtClean="0">
                          <a:solidFill>
                            <a:schemeClr val="dk1"/>
                          </a:solidFill>
                          <a:latin typeface="+mn-lt"/>
                          <a:ea typeface="+mn-ea"/>
                          <a:cs typeface="+mn-cs"/>
                        </a:rPr>
                        <a:t>±87 %</a:t>
                      </a:r>
                      <a:endParaRPr lang="en-US" dirty="0"/>
                    </a:p>
                  </a:txBody>
                  <a:tcPr/>
                </a:tc>
                <a:tc>
                  <a:txBody>
                    <a:bodyPr/>
                    <a:lstStyle/>
                    <a:p>
                      <a:r>
                        <a:rPr lang="en-US" sz="1800" b="0" i="0" u="none" strike="noStrike" kern="1200" baseline="0" dirty="0" smtClean="0">
                          <a:solidFill>
                            <a:schemeClr val="dk1"/>
                          </a:solidFill>
                          <a:latin typeface="+mn-lt"/>
                          <a:ea typeface="+mn-ea"/>
                          <a:cs typeface="+mn-cs"/>
                        </a:rPr>
                        <a:t>±85 %</a:t>
                      </a:r>
                      <a:endParaRPr lang="en-US" dirty="0"/>
                    </a:p>
                  </a:txBody>
                  <a:tcPr/>
                </a:tc>
                <a:tc>
                  <a:txBody>
                    <a:bodyPr/>
                    <a:lstStyle/>
                    <a:p>
                      <a:r>
                        <a:rPr lang="en-US" sz="1800" b="0" i="0" u="none" strike="noStrike" kern="1200" baseline="0" dirty="0" smtClean="0">
                          <a:solidFill>
                            <a:schemeClr val="dk1"/>
                          </a:solidFill>
                          <a:latin typeface="+mn-lt"/>
                          <a:ea typeface="+mn-ea"/>
                          <a:cs typeface="+mn-cs"/>
                        </a:rPr>
                        <a:t>±67 %</a:t>
                      </a:r>
                      <a:endParaRPr lang="en-US" dirty="0"/>
                    </a:p>
                  </a:txBody>
                  <a:tcPr/>
                </a:tc>
                <a:tc>
                  <a:txBody>
                    <a:bodyPr/>
                    <a:lstStyle/>
                    <a:p>
                      <a:r>
                        <a:rPr lang="en-US" sz="1800" b="0" i="0" u="none" strike="noStrike" kern="1200" baseline="0" dirty="0" smtClean="0">
                          <a:solidFill>
                            <a:schemeClr val="dk1"/>
                          </a:solidFill>
                          <a:latin typeface="+mn-lt"/>
                          <a:ea typeface="+mn-ea"/>
                          <a:cs typeface="+mn-cs"/>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±30 %</a:t>
                      </a:r>
                      <a:endParaRPr lang="en-US" dirty="0" smtClean="0"/>
                    </a:p>
                    <a:p>
                      <a:endParaRPr lang="en-US" dirty="0"/>
                    </a:p>
                  </a:txBody>
                  <a:tcPr/>
                </a:tc>
              </a:tr>
              <a:tr h="698782">
                <a:tc>
                  <a:txBody>
                    <a:bodyPr/>
                    <a:lstStyle/>
                    <a:p>
                      <a:r>
                        <a:rPr lang="en-US" sz="1800" b="0" i="0" u="none" strike="noStrike" kern="1200" baseline="0" dirty="0" smtClean="0">
                          <a:solidFill>
                            <a:schemeClr val="dk1"/>
                          </a:solidFill>
                          <a:latin typeface="+mn-lt"/>
                          <a:ea typeface="+mn-ea"/>
                          <a:cs typeface="+mn-cs"/>
                        </a:rPr>
                        <a:t>Metabolism/</a:t>
                      </a:r>
                    </a:p>
                    <a:p>
                      <a:r>
                        <a:rPr lang="en-US" sz="1800" b="0" i="0" u="none" strike="noStrike" kern="1200" baseline="0" dirty="0" smtClean="0">
                          <a:solidFill>
                            <a:schemeClr val="dk1"/>
                          </a:solidFill>
                          <a:latin typeface="+mn-lt"/>
                          <a:ea typeface="+mn-ea"/>
                          <a:cs typeface="+mn-cs"/>
                        </a:rPr>
                        <a:t>elimination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almost unchanged</a:t>
                      </a:r>
                    </a:p>
                    <a:p>
                      <a:r>
                        <a:rPr lang="en-US" sz="1800" b="0" i="0" u="none" strike="noStrike" kern="1200" baseline="0" dirty="0" smtClean="0">
                          <a:solidFill>
                            <a:schemeClr val="dk1"/>
                          </a:solidFill>
                          <a:latin typeface="+mn-lt"/>
                          <a:ea typeface="+mn-ea"/>
                          <a:cs typeface="+mn-cs"/>
                        </a:rPr>
                        <a:t>(70–80% parent)</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(±26% parent and</a:t>
                      </a:r>
                    </a:p>
                    <a:p>
                      <a:r>
                        <a:rPr lang="en-US" sz="1800" b="0" i="0" u="none" strike="noStrike" kern="1200" baseline="0" dirty="0" smtClean="0">
                          <a:solidFill>
                            <a:schemeClr val="dk1"/>
                          </a:solidFill>
                          <a:latin typeface="+mn-lt"/>
                          <a:ea typeface="+mn-ea"/>
                          <a:cs typeface="+mn-cs"/>
                        </a:rPr>
                        <a:t>±55% as metabolite</a:t>
                      </a:r>
                    </a:p>
                    <a:p>
                      <a:r>
                        <a:rPr lang="en-US" sz="1800" b="0" i="0" u="none" strike="noStrike" kern="1200" baseline="0" dirty="0" smtClean="0">
                          <a:solidFill>
                            <a:schemeClr val="dk1"/>
                          </a:solidFill>
                          <a:latin typeface="+mn-lt"/>
                          <a:ea typeface="+mn-ea"/>
                          <a:cs typeface="+mn-cs"/>
                        </a:rPr>
                        <a:t>obtained after</a:t>
                      </a:r>
                    </a:p>
                    <a:p>
                      <a:r>
                        <a:rPr lang="en-US" sz="1800" b="0" i="0" u="none" strike="noStrike" kern="1200" baseline="0" dirty="0" smtClean="0">
                          <a:solidFill>
                            <a:schemeClr val="dk1"/>
                          </a:solidFill>
                          <a:latin typeface="+mn-lt"/>
                          <a:ea typeface="+mn-ea"/>
                          <a:cs typeface="+mn-cs"/>
                        </a:rPr>
                        <a:t>hydrolysis)</a:t>
                      </a:r>
                      <a:endParaRPr lang="en-US" dirty="0"/>
                    </a:p>
                  </a:txBody>
                  <a:tcPr/>
                </a:tc>
                <a:tc>
                  <a:txBody>
                    <a:bodyPr/>
                    <a:lstStyle/>
                    <a:p>
                      <a:r>
                        <a:rPr lang="en-US" sz="1800" b="0" i="0" u="none" strike="noStrike" kern="1200" baseline="0" dirty="0" smtClean="0">
                          <a:solidFill>
                            <a:schemeClr val="dk1"/>
                          </a:solidFill>
                          <a:latin typeface="+mn-lt"/>
                          <a:ea typeface="+mn-ea"/>
                          <a:cs typeface="+mn-cs"/>
                        </a:rPr>
                        <a:t>Liver metabolized to active metabolite by</a:t>
                      </a:r>
                    </a:p>
                    <a:p>
                      <a:r>
                        <a:rPr lang="en-US" sz="1800" b="0" i="0" u="none" strike="noStrike" kern="1200" baseline="0" dirty="0" smtClean="0">
                          <a:solidFill>
                            <a:schemeClr val="dk1"/>
                          </a:solidFill>
                          <a:latin typeface="+mn-lt"/>
                          <a:ea typeface="+mn-ea"/>
                          <a:cs typeface="+mn-cs"/>
                        </a:rPr>
                        <a:t>P450 3A4/5 and renal excretion (12–29% unchanged parent and 21–52% as metabolite)</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almost unchanged</a:t>
                      </a:r>
                    </a:p>
                    <a:p>
                      <a:r>
                        <a:rPr lang="en-US" sz="1800" b="0" i="0" u="none" strike="noStrike" kern="1200" baseline="0" dirty="0" smtClean="0">
                          <a:solidFill>
                            <a:schemeClr val="dk1"/>
                          </a:solidFill>
                          <a:latin typeface="+mn-lt"/>
                          <a:ea typeface="+mn-ea"/>
                          <a:cs typeface="+mn-cs"/>
                        </a:rPr>
                        <a:t>parent (60–70%)</a:t>
                      </a:r>
                      <a:endParaRPr lang="en-US" dirty="0"/>
                    </a:p>
                  </a:txBody>
                  <a:tcPr/>
                </a:tc>
                <a:tc>
                  <a:txBody>
                    <a:bodyPr/>
                    <a:lstStyle/>
                    <a:p>
                      <a:r>
                        <a:rPr lang="en-US" sz="1800" b="0" i="0" u="none" strike="noStrike" kern="1200" baseline="0" dirty="0" smtClean="0">
                          <a:solidFill>
                            <a:schemeClr val="dk1"/>
                          </a:solidFill>
                          <a:latin typeface="+mn-lt"/>
                          <a:ea typeface="+mn-ea"/>
                          <a:cs typeface="+mn-cs"/>
                        </a:rPr>
                        <a:t>Biliary excretion almost</a:t>
                      </a:r>
                    </a:p>
                    <a:p>
                      <a:r>
                        <a:rPr lang="en-US" sz="1800" b="0" i="0" u="none" strike="noStrike" kern="1200" baseline="0" dirty="0" smtClean="0">
                          <a:solidFill>
                            <a:schemeClr val="dk1"/>
                          </a:solidFill>
                          <a:latin typeface="+mn-lt"/>
                          <a:ea typeface="+mn-ea"/>
                          <a:cs typeface="+mn-cs"/>
                        </a:rPr>
                        <a:t>unchanged</a:t>
                      </a:r>
                    </a:p>
                    <a:p>
                      <a:r>
                        <a:rPr lang="en-US" sz="1800" b="0" i="0" u="none" strike="noStrike" kern="1200" baseline="0" dirty="0" smtClean="0">
                          <a:solidFill>
                            <a:schemeClr val="dk1"/>
                          </a:solidFill>
                          <a:latin typeface="+mn-lt"/>
                          <a:ea typeface="+mn-ea"/>
                          <a:cs typeface="+mn-cs"/>
                        </a:rPr>
                        <a:t>(&gt;70% unchanged</a:t>
                      </a:r>
                    </a:p>
                    <a:p>
                      <a:r>
                        <a:rPr lang="en-US" sz="1800" b="0" i="0" u="none" strike="noStrike" kern="1200" baseline="0" dirty="0" smtClean="0">
                          <a:solidFill>
                            <a:schemeClr val="dk1"/>
                          </a:solidFill>
                          <a:latin typeface="+mn-lt"/>
                          <a:ea typeface="+mn-ea"/>
                          <a:cs typeface="+mn-cs"/>
                        </a:rPr>
                        <a:t>parent) and renal (&lt;6%)</a:t>
                      </a:r>
                      <a:endParaRPr lang="en-US" dirty="0"/>
                    </a:p>
                  </a:txBody>
                  <a:tcPr/>
                </a:tc>
              </a:tr>
            </a:tbl>
          </a:graphicData>
        </a:graphic>
      </p:graphicFrame>
    </p:spTree>
    <p:extLst>
      <p:ext uri="{BB962C8B-B14F-4D97-AF65-F5344CB8AC3E}">
        <p14:creationId xmlns:p14="http://schemas.microsoft.com/office/powerpoint/2010/main" val="1346531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7706880"/>
              </p:ext>
            </p:extLst>
          </p:nvPr>
        </p:nvGraphicFramePr>
        <p:xfrm>
          <a:off x="0" y="1340768"/>
          <a:ext cx="9144000" cy="3989868"/>
        </p:xfrm>
        <a:graphic>
          <a:graphicData uri="http://schemas.openxmlformats.org/drawingml/2006/table">
            <a:tbl>
              <a:tblPr firstRow="1" bandRow="1">
                <a:tableStyleId>{5C22544A-7EE6-4342-B048-85BDC9FD1C3A}</a:tableStyleId>
              </a:tblPr>
              <a:tblGrid>
                <a:gridCol w="1763688"/>
                <a:gridCol w="1368152"/>
                <a:gridCol w="1463111"/>
                <a:gridCol w="1802082"/>
                <a:gridCol w="1301195"/>
                <a:gridCol w="1445772"/>
              </a:tblGrid>
              <a:tr h="404668">
                <a:tc>
                  <a:txBody>
                    <a:bodyPr/>
                    <a:lstStyle/>
                    <a:p>
                      <a:endParaRPr lang="en-US" sz="2000" dirty="0"/>
                    </a:p>
                  </a:txBody>
                  <a:tcPr/>
                </a:tc>
                <a:tc>
                  <a:txBody>
                    <a:bodyPr/>
                    <a:lstStyle/>
                    <a:p>
                      <a:r>
                        <a:rPr lang="sv-SE" sz="2000" dirty="0" smtClean="0"/>
                        <a:t>Sitagliptin</a:t>
                      </a:r>
                      <a:endParaRPr lang="en-US" sz="2000" dirty="0"/>
                    </a:p>
                  </a:txBody>
                  <a:tcPr/>
                </a:tc>
                <a:tc>
                  <a:txBody>
                    <a:bodyPr/>
                    <a:lstStyle/>
                    <a:p>
                      <a:r>
                        <a:rPr lang="sv-SE" sz="2000" dirty="0" smtClean="0"/>
                        <a:t>Vildagliptin</a:t>
                      </a:r>
                      <a:endParaRPr lang="en-US" sz="2000" dirty="0"/>
                    </a:p>
                  </a:txBody>
                  <a:tcPr/>
                </a:tc>
                <a:tc>
                  <a:txBody>
                    <a:bodyPr/>
                    <a:lstStyle/>
                    <a:p>
                      <a:r>
                        <a:rPr lang="sv-SE" sz="2000" dirty="0" smtClean="0"/>
                        <a:t>Saxagliptin</a:t>
                      </a:r>
                      <a:endParaRPr lang="en-US" sz="2000" dirty="0"/>
                    </a:p>
                  </a:txBody>
                  <a:tcPr/>
                </a:tc>
                <a:tc>
                  <a:txBody>
                    <a:bodyPr/>
                    <a:lstStyle/>
                    <a:p>
                      <a:r>
                        <a:rPr lang="sv-SE" sz="2000" dirty="0" smtClean="0"/>
                        <a:t>Alogliptin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dirty="0" smtClean="0"/>
                        <a:t>Linagliptin</a:t>
                      </a:r>
                      <a:endParaRPr lang="en-US" sz="2000" dirty="0" smtClean="0"/>
                    </a:p>
                    <a:p>
                      <a:endParaRPr lang="en-US" sz="2000" dirty="0"/>
                    </a:p>
                  </a:txBody>
                  <a:tcPr/>
                </a:tc>
              </a:tr>
              <a:tr h="484668">
                <a:tc>
                  <a:txBody>
                    <a:bodyPr/>
                    <a:lstStyle/>
                    <a:p>
                      <a:r>
                        <a:rPr lang="en-US" sz="2000" b="0" i="0" u="none" strike="noStrike" kern="1200" baseline="0" dirty="0" smtClean="0">
                          <a:solidFill>
                            <a:schemeClr val="dk1"/>
                          </a:solidFill>
                          <a:latin typeface="+mn-lt"/>
                          <a:ea typeface="+mn-ea"/>
                          <a:cs typeface="+mn-cs"/>
                        </a:rPr>
                        <a:t>Dosing 50mg</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100mg </a:t>
                      </a:r>
                      <a:r>
                        <a:rPr lang="en-US" sz="2000" b="0" i="0" u="none" strike="noStrike" kern="1200" baseline="0" dirty="0" err="1" smtClean="0">
                          <a:solidFill>
                            <a:schemeClr val="dk1"/>
                          </a:solidFill>
                          <a:latin typeface="+mn-lt"/>
                          <a:ea typeface="+mn-ea"/>
                          <a:cs typeface="+mn-cs"/>
                        </a:rPr>
                        <a:t>qd</a:t>
                      </a:r>
                      <a:r>
                        <a:rPr lang="en-US" sz="2000" b="0" i="0" u="none" strike="noStrike" kern="1200" baseline="0" dirty="0" smtClean="0">
                          <a:solidFill>
                            <a:schemeClr val="dk1"/>
                          </a:solidFill>
                          <a:latin typeface="+mn-lt"/>
                          <a:ea typeface="+mn-ea"/>
                          <a:cs typeface="+mn-cs"/>
                        </a:rPr>
                        <a:t>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50mg bid</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5mg </a:t>
                      </a:r>
                      <a:r>
                        <a:rPr lang="en-US" sz="2000" b="0" i="0" u="none" strike="noStrike" kern="1200" baseline="0" dirty="0" err="1" smtClean="0">
                          <a:solidFill>
                            <a:schemeClr val="dk1"/>
                          </a:solidFill>
                          <a:latin typeface="+mn-lt"/>
                          <a:ea typeface="+mn-ea"/>
                          <a:cs typeface="+mn-cs"/>
                        </a:rPr>
                        <a:t>qd</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25mg </a:t>
                      </a:r>
                      <a:r>
                        <a:rPr lang="en-US" sz="2000" b="0" i="0" u="none" strike="noStrike" kern="1200" baseline="0" dirty="0" err="1" smtClean="0">
                          <a:solidFill>
                            <a:schemeClr val="dk1"/>
                          </a:solidFill>
                          <a:latin typeface="+mn-lt"/>
                          <a:ea typeface="+mn-ea"/>
                          <a:cs typeface="+mn-cs"/>
                        </a:rPr>
                        <a:t>qd</a:t>
                      </a:r>
                      <a:r>
                        <a:rPr lang="en-US" sz="2000" b="0" i="0" u="none" strike="noStrike" kern="1200" baseline="0" dirty="0" smtClean="0">
                          <a:solidFill>
                            <a:schemeClr val="dk1"/>
                          </a:solidFill>
                          <a:latin typeface="+mn-lt"/>
                          <a:ea typeface="+mn-ea"/>
                          <a:cs typeface="+mn-cs"/>
                        </a:rPr>
                        <a:t>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5mgqd</a:t>
                      </a:r>
                      <a:endParaRPr lang="en-US" sz="2000" dirty="0" smtClean="0"/>
                    </a:p>
                  </a:txBody>
                  <a:tcPr/>
                </a:tc>
              </a:tr>
              <a:tr h="675452">
                <a:tc>
                  <a:txBody>
                    <a:bodyPr/>
                    <a:lstStyle/>
                    <a:p>
                      <a:r>
                        <a:rPr lang="en-US" sz="2000" b="0" i="0" u="none" strike="noStrike" kern="1200" baseline="0" dirty="0" smtClean="0">
                          <a:solidFill>
                            <a:schemeClr val="dk1"/>
                          </a:solidFill>
                          <a:latin typeface="+mn-lt"/>
                          <a:ea typeface="+mn-ea"/>
                          <a:cs typeface="+mn-cs"/>
                        </a:rPr>
                        <a:t>Max. DPP-4</a:t>
                      </a:r>
                    </a:p>
                    <a:p>
                      <a:r>
                        <a:rPr lang="en-US" sz="2000" b="0" i="0" u="none" strike="noStrike" kern="1200" baseline="0" dirty="0" smtClean="0">
                          <a:solidFill>
                            <a:schemeClr val="dk1"/>
                          </a:solidFill>
                          <a:latin typeface="+mn-lt"/>
                          <a:ea typeface="+mn-ea"/>
                          <a:cs typeface="+mn-cs"/>
                        </a:rPr>
                        <a:t>inhibition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±97</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±95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70–80</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&gt;90</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&gt;90</a:t>
                      </a:r>
                      <a:endParaRPr lang="en-US" sz="2000" dirty="0"/>
                    </a:p>
                  </a:txBody>
                  <a:tcPr/>
                </a:tc>
              </a:tr>
              <a:tr h="512048">
                <a:tc>
                  <a:txBody>
                    <a:bodyPr/>
                    <a:lstStyle/>
                    <a:p>
                      <a:r>
                        <a:rPr lang="en-US" sz="2000" b="0" i="0" u="none" strike="noStrike" kern="1200" baseline="0" dirty="0" smtClean="0">
                          <a:solidFill>
                            <a:schemeClr val="dk1"/>
                          </a:solidFill>
                          <a:latin typeface="+mn-lt"/>
                          <a:ea typeface="+mn-ea"/>
                          <a:cs typeface="+mn-cs"/>
                        </a:rPr>
                        <a:t>Selectivity for</a:t>
                      </a:r>
                    </a:p>
                    <a:p>
                      <a:r>
                        <a:rPr lang="en-US" sz="2000" b="0" i="0" u="none" strike="noStrike" kern="1200" baseline="0" dirty="0" smtClean="0">
                          <a:solidFill>
                            <a:schemeClr val="dk1"/>
                          </a:solidFill>
                          <a:latin typeface="+mn-lt"/>
                          <a:ea typeface="+mn-ea"/>
                          <a:cs typeface="+mn-cs"/>
                        </a:rPr>
                        <a:t>DPP-4</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High</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High</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Moderate</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High</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High</a:t>
                      </a:r>
                      <a:endParaRPr lang="en-US" sz="2000" dirty="0"/>
                    </a:p>
                  </a:txBody>
                  <a:tcPr/>
                </a:tc>
              </a:tr>
              <a:tr h="664056">
                <a:tc>
                  <a:txBody>
                    <a:bodyPr/>
                    <a:lstStyle/>
                    <a:p>
                      <a:r>
                        <a:rPr lang="en-US" sz="2000" b="0" i="0" u="none" strike="noStrike" kern="1200" baseline="0" dirty="0" smtClean="0">
                          <a:solidFill>
                            <a:schemeClr val="dk1"/>
                          </a:solidFill>
                          <a:latin typeface="+mn-lt"/>
                          <a:ea typeface="+mn-ea"/>
                          <a:cs typeface="+mn-cs"/>
                        </a:rPr>
                        <a:t>∗HbA1c reduction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0.5–1.0</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0.9 (mean value)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0.5–1.0</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0.6 (mean value)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0.5–0.7</a:t>
                      </a:r>
                      <a:endParaRPr lang="en-US" sz="2000" dirty="0" smtClean="0"/>
                    </a:p>
                    <a:p>
                      <a:endParaRPr lang="en-US" sz="2000" dirty="0"/>
                    </a:p>
                  </a:txBody>
                  <a:tcPr/>
                </a:tc>
              </a:tr>
              <a:tr h="504056">
                <a:tc>
                  <a:txBody>
                    <a:bodyPr/>
                    <a:lstStyle/>
                    <a:p>
                      <a:r>
                        <a:rPr lang="en-US" sz="2000" b="0" i="0" u="none" strike="noStrike" kern="1200" baseline="0" dirty="0" err="1" smtClean="0">
                          <a:solidFill>
                            <a:schemeClr val="dk1"/>
                          </a:solidFill>
                          <a:latin typeface="+mn-lt"/>
                          <a:ea typeface="+mn-ea"/>
                          <a:cs typeface="+mn-cs"/>
                        </a:rPr>
                        <a:t>Hypoglycaemic</a:t>
                      </a:r>
                      <a:endParaRPr lang="en-US" sz="2000" b="0" i="0" u="none" strike="noStrike" kern="1200" baseline="0" dirty="0" smtClean="0">
                        <a:solidFill>
                          <a:schemeClr val="dk1"/>
                        </a:solidFill>
                        <a:latin typeface="+mn-lt"/>
                        <a:ea typeface="+mn-ea"/>
                        <a:cs typeface="+mn-cs"/>
                      </a:endParaRPr>
                    </a:p>
                    <a:p>
                      <a:r>
                        <a:rPr lang="en-US" sz="2000" b="0" i="0" u="none" strike="noStrike" kern="1200" baseline="0" dirty="0" smtClean="0">
                          <a:solidFill>
                            <a:schemeClr val="dk1"/>
                          </a:solidFill>
                          <a:latin typeface="+mn-lt"/>
                          <a:ea typeface="+mn-ea"/>
                          <a:cs typeface="+mn-cs"/>
                        </a:rPr>
                        <a:t>risk</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Low</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Low</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Low</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Low</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Low</a:t>
                      </a:r>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3826229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6936565"/>
              </p:ext>
            </p:extLst>
          </p:nvPr>
        </p:nvGraphicFramePr>
        <p:xfrm>
          <a:off x="35496" y="692696"/>
          <a:ext cx="9108504" cy="4280520"/>
        </p:xfrm>
        <a:graphic>
          <a:graphicData uri="http://schemas.openxmlformats.org/drawingml/2006/table">
            <a:tbl>
              <a:tblPr firstRow="1" bandRow="1">
                <a:tableStyleId>{5C22544A-7EE6-4342-B048-85BDC9FD1C3A}</a:tableStyleId>
              </a:tblPr>
              <a:tblGrid>
                <a:gridCol w="1619672"/>
                <a:gridCol w="1416496"/>
                <a:gridCol w="1319808"/>
                <a:gridCol w="2016224"/>
                <a:gridCol w="1296144"/>
                <a:gridCol w="1440160"/>
              </a:tblGrid>
              <a:tr h="404668">
                <a:tc>
                  <a:txBody>
                    <a:bodyPr/>
                    <a:lstStyle/>
                    <a:p>
                      <a:endParaRPr lang="en-US" dirty="0"/>
                    </a:p>
                  </a:txBody>
                  <a:tcPr/>
                </a:tc>
                <a:tc>
                  <a:txBody>
                    <a:bodyPr/>
                    <a:lstStyle/>
                    <a:p>
                      <a:r>
                        <a:rPr lang="sv-SE" dirty="0" smtClean="0"/>
                        <a:t>Sitagliptin</a:t>
                      </a:r>
                      <a:endParaRPr lang="en-US" dirty="0"/>
                    </a:p>
                  </a:txBody>
                  <a:tcPr/>
                </a:tc>
                <a:tc>
                  <a:txBody>
                    <a:bodyPr/>
                    <a:lstStyle/>
                    <a:p>
                      <a:r>
                        <a:rPr lang="sv-SE" dirty="0" smtClean="0"/>
                        <a:t>Vildagliptin</a:t>
                      </a:r>
                      <a:endParaRPr lang="en-US" dirty="0"/>
                    </a:p>
                  </a:txBody>
                  <a:tcPr/>
                </a:tc>
                <a:tc>
                  <a:txBody>
                    <a:bodyPr/>
                    <a:lstStyle/>
                    <a:p>
                      <a:r>
                        <a:rPr lang="sv-SE" dirty="0" smtClean="0"/>
                        <a:t>Saxagliptin</a:t>
                      </a:r>
                      <a:endParaRPr lang="en-US" dirty="0"/>
                    </a:p>
                  </a:txBody>
                  <a:tcPr/>
                </a:tc>
                <a:tc>
                  <a:txBody>
                    <a:bodyPr/>
                    <a:lstStyle/>
                    <a:p>
                      <a:r>
                        <a:rPr lang="sv-SE" dirty="0" smtClean="0"/>
                        <a:t>Alogliptin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Linagliptin</a:t>
                      </a:r>
                      <a:endParaRPr lang="en-US" dirty="0" smtClean="0"/>
                    </a:p>
                    <a:p>
                      <a:endParaRPr lang="en-US" dirty="0"/>
                    </a:p>
                  </a:txBody>
                  <a:tcPr/>
                </a:tc>
              </a:tr>
              <a:tr h="440040">
                <a:tc>
                  <a:txBody>
                    <a:bodyPr/>
                    <a:lstStyle/>
                    <a:p>
                      <a:r>
                        <a:rPr lang="en-US" sz="1800" b="0" i="0" u="none" strike="noStrike" kern="1200" baseline="0" dirty="0" smtClean="0">
                          <a:solidFill>
                            <a:schemeClr val="dk1"/>
                          </a:solidFill>
                          <a:latin typeface="+mn-lt"/>
                          <a:ea typeface="+mn-ea"/>
                          <a:cs typeface="+mn-cs"/>
                        </a:rPr>
                        <a:t>Half-life(h)</a:t>
                      </a:r>
                    </a:p>
                  </a:txBody>
                  <a:tcPr/>
                </a:tc>
                <a:tc>
                  <a:txBody>
                    <a:bodyPr/>
                    <a:lstStyle/>
                    <a:p>
                      <a:r>
                        <a:rPr lang="en-US" sz="1800" b="0" i="0" u="none" strike="noStrike" kern="1200" baseline="0" dirty="0" smtClean="0">
                          <a:solidFill>
                            <a:schemeClr val="dk1"/>
                          </a:solidFill>
                          <a:latin typeface="+mn-lt"/>
                          <a:ea typeface="+mn-ea"/>
                          <a:cs typeface="+mn-cs"/>
                        </a:rPr>
                        <a:t>±12</a:t>
                      </a:r>
                      <a:endParaRPr lang="en-US" dirty="0"/>
                    </a:p>
                  </a:txBody>
                  <a:tcPr/>
                </a:tc>
                <a:tc>
                  <a:txBody>
                    <a:bodyPr/>
                    <a:lstStyle/>
                    <a:p>
                      <a:r>
                        <a:rPr lang="en-US" sz="1800" b="0" i="0" u="none" strike="noStrike" kern="1200" baseline="0" dirty="0" smtClean="0">
                          <a:solidFill>
                            <a:schemeClr val="dk1"/>
                          </a:solidFill>
                          <a:latin typeface="+mn-lt"/>
                          <a:ea typeface="+mn-ea"/>
                          <a:cs typeface="+mn-cs"/>
                        </a:rPr>
                        <a:t>1.5–3</a:t>
                      </a:r>
                      <a:endParaRPr lang="en-US" dirty="0"/>
                    </a:p>
                  </a:txBody>
                  <a:tcPr/>
                </a:tc>
                <a:tc>
                  <a:txBody>
                    <a:bodyPr/>
                    <a:lstStyle/>
                    <a:p>
                      <a:r>
                        <a:rPr lang="en-US" sz="1800" b="0" i="0" u="none" strike="noStrike" kern="1200" baseline="0" dirty="0" smtClean="0">
                          <a:solidFill>
                            <a:schemeClr val="dk1"/>
                          </a:solidFill>
                          <a:latin typeface="+mn-lt"/>
                          <a:ea typeface="+mn-ea"/>
                          <a:cs typeface="+mn-cs"/>
                        </a:rPr>
                        <a:t>±2.5 </a:t>
                      </a:r>
                      <a:endParaRPr lang="en-US" dirty="0"/>
                    </a:p>
                  </a:txBody>
                  <a:tcPr/>
                </a:tc>
                <a:tc>
                  <a:txBody>
                    <a:bodyPr/>
                    <a:lstStyle/>
                    <a:p>
                      <a:r>
                        <a:rPr lang="en-US" sz="1800" b="0" i="0" u="none" strike="noStrike" kern="1200" baseline="0" dirty="0" smtClean="0">
                          <a:solidFill>
                            <a:schemeClr val="dk1"/>
                          </a:solidFill>
                          <a:latin typeface="+mn-lt"/>
                          <a:ea typeface="+mn-ea"/>
                          <a:cs typeface="+mn-cs"/>
                        </a:rPr>
                        <a:t>11–22</a:t>
                      </a:r>
                      <a:endParaRPr lang="en-US" dirty="0"/>
                    </a:p>
                  </a:txBody>
                  <a:tcPr/>
                </a:tc>
                <a:tc>
                  <a:txBody>
                    <a:bodyPr/>
                    <a:lstStyle/>
                    <a:p>
                      <a:r>
                        <a:rPr lang="en-US" sz="1800" b="0" i="0" u="none" strike="noStrike" kern="1200" baseline="0" dirty="0" smtClean="0">
                          <a:solidFill>
                            <a:schemeClr val="dk1"/>
                          </a:solidFill>
                          <a:latin typeface="+mn-lt"/>
                          <a:ea typeface="+mn-ea"/>
                          <a:cs typeface="+mn-cs"/>
                        </a:rPr>
                        <a:t>&gt;100</a:t>
                      </a:r>
                      <a:endParaRPr lang="en-US" dirty="0"/>
                    </a:p>
                  </a:txBody>
                  <a:tcPr/>
                </a:tc>
              </a:tr>
              <a:tr h="504056">
                <a:tc>
                  <a:txBody>
                    <a:bodyPr/>
                    <a:lstStyle/>
                    <a:p>
                      <a:r>
                        <a:rPr lang="en-US" sz="1800" b="0" i="0" u="none" strike="noStrike" kern="1200" baseline="0" dirty="0" smtClean="0">
                          <a:solidFill>
                            <a:schemeClr val="dk1"/>
                          </a:solidFill>
                          <a:latin typeface="+mn-lt"/>
                          <a:ea typeface="+mn-ea"/>
                          <a:cs typeface="+mn-cs"/>
                        </a:rPr>
                        <a:t>Bioavailability </a:t>
                      </a:r>
                      <a:endParaRPr lang="en-US" dirty="0"/>
                    </a:p>
                  </a:txBody>
                  <a:tcPr/>
                </a:tc>
                <a:tc>
                  <a:txBody>
                    <a:bodyPr/>
                    <a:lstStyle/>
                    <a:p>
                      <a:r>
                        <a:rPr lang="en-US" sz="1800" b="0" i="0" u="none" strike="noStrike" kern="1200" baseline="0" dirty="0" smtClean="0">
                          <a:solidFill>
                            <a:schemeClr val="dk1"/>
                          </a:solidFill>
                          <a:latin typeface="+mn-lt"/>
                          <a:ea typeface="+mn-ea"/>
                          <a:cs typeface="+mn-cs"/>
                        </a:rPr>
                        <a:t>±87 %</a:t>
                      </a:r>
                      <a:endParaRPr lang="en-US" dirty="0"/>
                    </a:p>
                  </a:txBody>
                  <a:tcPr/>
                </a:tc>
                <a:tc>
                  <a:txBody>
                    <a:bodyPr/>
                    <a:lstStyle/>
                    <a:p>
                      <a:r>
                        <a:rPr lang="en-US" sz="1800" b="0" i="0" u="none" strike="noStrike" kern="1200" baseline="0" dirty="0" smtClean="0">
                          <a:solidFill>
                            <a:schemeClr val="dk1"/>
                          </a:solidFill>
                          <a:latin typeface="+mn-lt"/>
                          <a:ea typeface="+mn-ea"/>
                          <a:cs typeface="+mn-cs"/>
                        </a:rPr>
                        <a:t>±85 %</a:t>
                      </a:r>
                      <a:endParaRPr lang="en-US" dirty="0"/>
                    </a:p>
                  </a:txBody>
                  <a:tcPr/>
                </a:tc>
                <a:tc>
                  <a:txBody>
                    <a:bodyPr/>
                    <a:lstStyle/>
                    <a:p>
                      <a:r>
                        <a:rPr lang="en-US" sz="1800" b="0" i="0" u="none" strike="noStrike" kern="1200" baseline="0" dirty="0" smtClean="0">
                          <a:solidFill>
                            <a:schemeClr val="dk1"/>
                          </a:solidFill>
                          <a:latin typeface="+mn-lt"/>
                          <a:ea typeface="+mn-ea"/>
                          <a:cs typeface="+mn-cs"/>
                        </a:rPr>
                        <a:t>±67 %</a:t>
                      </a:r>
                      <a:endParaRPr lang="en-US" dirty="0"/>
                    </a:p>
                  </a:txBody>
                  <a:tcPr/>
                </a:tc>
                <a:tc>
                  <a:txBody>
                    <a:bodyPr/>
                    <a:lstStyle/>
                    <a:p>
                      <a:r>
                        <a:rPr lang="en-US" sz="1800" b="0" i="0" u="none" strike="noStrike" kern="1200" baseline="0" dirty="0" smtClean="0">
                          <a:solidFill>
                            <a:schemeClr val="dk1"/>
                          </a:solidFill>
                          <a:latin typeface="+mn-lt"/>
                          <a:ea typeface="+mn-ea"/>
                          <a:cs typeface="+mn-cs"/>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±30 %</a:t>
                      </a:r>
                      <a:endParaRPr lang="en-US" dirty="0" smtClean="0"/>
                    </a:p>
                    <a:p>
                      <a:endParaRPr lang="en-US" dirty="0"/>
                    </a:p>
                  </a:txBody>
                  <a:tcPr/>
                </a:tc>
              </a:tr>
              <a:tr h="698782">
                <a:tc>
                  <a:txBody>
                    <a:bodyPr/>
                    <a:lstStyle/>
                    <a:p>
                      <a:r>
                        <a:rPr lang="en-US" sz="1800" b="0" i="0" u="none" strike="noStrike" kern="1200" baseline="0" dirty="0" smtClean="0">
                          <a:solidFill>
                            <a:schemeClr val="dk1"/>
                          </a:solidFill>
                          <a:latin typeface="+mn-lt"/>
                          <a:ea typeface="+mn-ea"/>
                          <a:cs typeface="+mn-cs"/>
                        </a:rPr>
                        <a:t>Metabolism/</a:t>
                      </a:r>
                    </a:p>
                    <a:p>
                      <a:r>
                        <a:rPr lang="en-US" sz="1800" b="0" i="0" u="none" strike="noStrike" kern="1200" baseline="0" dirty="0" smtClean="0">
                          <a:solidFill>
                            <a:schemeClr val="dk1"/>
                          </a:solidFill>
                          <a:latin typeface="+mn-lt"/>
                          <a:ea typeface="+mn-ea"/>
                          <a:cs typeface="+mn-cs"/>
                        </a:rPr>
                        <a:t>elimination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almost unchanged</a:t>
                      </a:r>
                    </a:p>
                    <a:p>
                      <a:r>
                        <a:rPr lang="en-US" sz="1800" b="0" i="0" u="none" strike="noStrike" kern="1200" baseline="0" dirty="0" smtClean="0">
                          <a:solidFill>
                            <a:schemeClr val="dk1"/>
                          </a:solidFill>
                          <a:latin typeface="+mn-lt"/>
                          <a:ea typeface="+mn-ea"/>
                          <a:cs typeface="+mn-cs"/>
                        </a:rPr>
                        <a:t>(70–80% parent)</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(±26% parent and</a:t>
                      </a:r>
                    </a:p>
                    <a:p>
                      <a:r>
                        <a:rPr lang="en-US" sz="1800" b="0" i="0" u="none" strike="noStrike" kern="1200" baseline="0" dirty="0" smtClean="0">
                          <a:solidFill>
                            <a:schemeClr val="dk1"/>
                          </a:solidFill>
                          <a:latin typeface="+mn-lt"/>
                          <a:ea typeface="+mn-ea"/>
                          <a:cs typeface="+mn-cs"/>
                        </a:rPr>
                        <a:t>±55% as metabolite</a:t>
                      </a:r>
                    </a:p>
                    <a:p>
                      <a:r>
                        <a:rPr lang="en-US" sz="1800" b="0" i="0" u="none" strike="noStrike" kern="1200" baseline="0" dirty="0" smtClean="0">
                          <a:solidFill>
                            <a:schemeClr val="dk1"/>
                          </a:solidFill>
                          <a:latin typeface="+mn-lt"/>
                          <a:ea typeface="+mn-ea"/>
                          <a:cs typeface="+mn-cs"/>
                        </a:rPr>
                        <a:t>obtained after</a:t>
                      </a:r>
                    </a:p>
                    <a:p>
                      <a:r>
                        <a:rPr lang="en-US" sz="1800" b="0" i="0" u="none" strike="noStrike" kern="1200" baseline="0" dirty="0" smtClean="0">
                          <a:solidFill>
                            <a:schemeClr val="dk1"/>
                          </a:solidFill>
                          <a:latin typeface="+mn-lt"/>
                          <a:ea typeface="+mn-ea"/>
                          <a:cs typeface="+mn-cs"/>
                        </a:rPr>
                        <a:t>hydrolysis)</a:t>
                      </a:r>
                      <a:endParaRPr lang="en-US" dirty="0"/>
                    </a:p>
                  </a:txBody>
                  <a:tcPr/>
                </a:tc>
                <a:tc>
                  <a:txBody>
                    <a:bodyPr/>
                    <a:lstStyle/>
                    <a:p>
                      <a:r>
                        <a:rPr lang="en-US" sz="1800" b="0" i="0" u="none" strike="noStrike" kern="1200" baseline="0" dirty="0" smtClean="0">
                          <a:solidFill>
                            <a:schemeClr val="dk1"/>
                          </a:solidFill>
                          <a:latin typeface="+mn-lt"/>
                          <a:ea typeface="+mn-ea"/>
                          <a:cs typeface="+mn-cs"/>
                        </a:rPr>
                        <a:t>Liver metabolized to active metabolite by</a:t>
                      </a:r>
                    </a:p>
                    <a:p>
                      <a:r>
                        <a:rPr lang="en-US" sz="1800" b="0" i="0" u="none" strike="noStrike" kern="1200" baseline="0" dirty="0" smtClean="0">
                          <a:solidFill>
                            <a:schemeClr val="dk1"/>
                          </a:solidFill>
                          <a:latin typeface="+mn-lt"/>
                          <a:ea typeface="+mn-ea"/>
                          <a:cs typeface="+mn-cs"/>
                        </a:rPr>
                        <a:t>P450 3A4/5 and renal excretion (12–29% unchanged parent and 21–52% as metabolite)</a:t>
                      </a:r>
                      <a:endParaRPr lang="en-US" dirty="0"/>
                    </a:p>
                  </a:txBody>
                  <a:tcPr/>
                </a:tc>
                <a:tc>
                  <a:txBody>
                    <a:bodyPr/>
                    <a:lstStyle/>
                    <a:p>
                      <a:r>
                        <a:rPr lang="en-US" sz="1800" b="0" i="0" u="none" strike="noStrike" kern="1200" baseline="0" dirty="0" smtClean="0">
                          <a:solidFill>
                            <a:schemeClr val="dk1"/>
                          </a:solidFill>
                          <a:latin typeface="+mn-lt"/>
                          <a:ea typeface="+mn-ea"/>
                          <a:cs typeface="+mn-cs"/>
                        </a:rPr>
                        <a:t>Renal excretion</a:t>
                      </a:r>
                    </a:p>
                    <a:p>
                      <a:r>
                        <a:rPr lang="en-US" sz="1800" b="0" i="0" u="none" strike="noStrike" kern="1200" baseline="0" dirty="0" smtClean="0">
                          <a:solidFill>
                            <a:schemeClr val="dk1"/>
                          </a:solidFill>
                          <a:latin typeface="+mn-lt"/>
                          <a:ea typeface="+mn-ea"/>
                          <a:cs typeface="+mn-cs"/>
                        </a:rPr>
                        <a:t>almost unchanged</a:t>
                      </a:r>
                    </a:p>
                    <a:p>
                      <a:r>
                        <a:rPr lang="en-US" sz="1800" b="0" i="0" u="none" strike="noStrike" kern="1200" baseline="0" dirty="0" smtClean="0">
                          <a:solidFill>
                            <a:schemeClr val="dk1"/>
                          </a:solidFill>
                          <a:latin typeface="+mn-lt"/>
                          <a:ea typeface="+mn-ea"/>
                          <a:cs typeface="+mn-cs"/>
                        </a:rPr>
                        <a:t>parent (60–70%)</a:t>
                      </a:r>
                      <a:endParaRPr lang="en-US" dirty="0"/>
                    </a:p>
                  </a:txBody>
                  <a:tcPr/>
                </a:tc>
                <a:tc>
                  <a:txBody>
                    <a:bodyPr/>
                    <a:lstStyle/>
                    <a:p>
                      <a:r>
                        <a:rPr lang="en-US" sz="1800" b="0" i="0" u="none" strike="noStrike" kern="1200" baseline="0" dirty="0" smtClean="0">
                          <a:solidFill>
                            <a:schemeClr val="dk1"/>
                          </a:solidFill>
                          <a:latin typeface="+mn-lt"/>
                          <a:ea typeface="+mn-ea"/>
                          <a:cs typeface="+mn-cs"/>
                        </a:rPr>
                        <a:t>Biliary excretion almost</a:t>
                      </a:r>
                    </a:p>
                    <a:p>
                      <a:r>
                        <a:rPr lang="en-US" sz="1800" b="0" i="0" u="none" strike="noStrike" kern="1200" baseline="0" dirty="0" smtClean="0">
                          <a:solidFill>
                            <a:schemeClr val="dk1"/>
                          </a:solidFill>
                          <a:latin typeface="+mn-lt"/>
                          <a:ea typeface="+mn-ea"/>
                          <a:cs typeface="+mn-cs"/>
                        </a:rPr>
                        <a:t>unchanged</a:t>
                      </a:r>
                    </a:p>
                    <a:p>
                      <a:r>
                        <a:rPr lang="en-US" sz="1800" b="0" i="0" u="none" strike="noStrike" kern="1200" baseline="0" dirty="0" smtClean="0">
                          <a:solidFill>
                            <a:schemeClr val="dk1"/>
                          </a:solidFill>
                          <a:latin typeface="+mn-lt"/>
                          <a:ea typeface="+mn-ea"/>
                          <a:cs typeface="+mn-cs"/>
                        </a:rPr>
                        <a:t>(&gt;70% unchanged</a:t>
                      </a:r>
                    </a:p>
                    <a:p>
                      <a:r>
                        <a:rPr lang="en-US" sz="1800" b="0" i="0" u="none" strike="noStrike" kern="1200" baseline="0" dirty="0" smtClean="0">
                          <a:solidFill>
                            <a:schemeClr val="dk1"/>
                          </a:solidFill>
                          <a:latin typeface="+mn-lt"/>
                          <a:ea typeface="+mn-ea"/>
                          <a:cs typeface="+mn-cs"/>
                        </a:rPr>
                        <a:t>parent) and renal (&lt;6%)</a:t>
                      </a:r>
                      <a:endParaRPr lang="en-US" dirty="0"/>
                    </a:p>
                  </a:txBody>
                  <a:tcPr/>
                </a:tc>
              </a:tr>
            </a:tbl>
          </a:graphicData>
        </a:graphic>
      </p:graphicFrame>
    </p:spTree>
    <p:extLst>
      <p:ext uri="{BB962C8B-B14F-4D97-AF65-F5344CB8AC3E}">
        <p14:creationId xmlns:p14="http://schemas.microsoft.com/office/powerpoint/2010/main" val="3826229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4903"/>
            <a:ext cx="8961532" cy="660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709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b="1" dirty="0" smtClean="0">
                <a:latin typeface="Times New Roman" panose="02020603050405020304" pitchFamily="18" charset="0"/>
                <a:cs typeface="Times New Roman" panose="02020603050405020304" pitchFamily="18" charset="0"/>
              </a:rPr>
              <a:t>R1</a:t>
            </a:r>
            <a:r>
              <a:rPr lang="en-US" sz="1600" dirty="0" smtClean="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Hindawi</a:t>
            </a:r>
            <a:r>
              <a:rPr lang="en-US" sz="1600" dirty="0">
                <a:latin typeface="Times New Roman" panose="02020603050405020304" pitchFamily="18" charset="0"/>
                <a:cs typeface="Times New Roman" panose="02020603050405020304" pitchFamily="18" charset="0"/>
              </a:rPr>
              <a:t> Publishing Corporation</a:t>
            </a:r>
          </a:p>
          <a:p>
            <a:r>
              <a:rPr lang="en-US" sz="1600" dirty="0">
                <a:latin typeface="Times New Roman" panose="02020603050405020304" pitchFamily="18" charset="0"/>
                <a:cs typeface="Times New Roman" panose="02020603050405020304" pitchFamily="18" charset="0"/>
              </a:rPr>
              <a:t>Journal of Diabetes Research</a:t>
            </a:r>
          </a:p>
          <a:p>
            <a:r>
              <a:rPr lang="fr-FR" sz="1600" dirty="0">
                <a:latin typeface="Times New Roman" panose="02020603050405020304" pitchFamily="18" charset="0"/>
                <a:cs typeface="Times New Roman" panose="02020603050405020304" pitchFamily="18" charset="0"/>
              </a:rPr>
              <a:t>Volume 2015, Article ID 606031, 14 pages</a:t>
            </a:r>
          </a:p>
          <a:p>
            <a:r>
              <a:rPr lang="en-US" sz="1600" dirty="0">
                <a:latin typeface="Times New Roman" panose="02020603050405020304" pitchFamily="18" charset="0"/>
                <a:cs typeface="Times New Roman" panose="02020603050405020304" pitchFamily="18" charset="0"/>
                <a:hlinkClick r:id="rId2"/>
              </a:rPr>
              <a:t>http://</a:t>
            </a:r>
            <a:r>
              <a:rPr lang="en-US" sz="1600" dirty="0" smtClean="0">
                <a:latin typeface="Times New Roman" panose="02020603050405020304" pitchFamily="18" charset="0"/>
                <a:cs typeface="Times New Roman" panose="02020603050405020304" pitchFamily="18" charset="0"/>
                <a:hlinkClick r:id="rId2"/>
              </a:rPr>
              <a:t>dx.doi.org/10.1155/2015/606031</a:t>
            </a:r>
            <a:endParaRPr lang="en-US" sz="1600" dirty="0" smtClean="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Recent Advances in Dipeptidyl-Peptidase-4 Inhibition Therapy:</a:t>
            </a:r>
          </a:p>
          <a:p>
            <a:r>
              <a:rPr lang="en-US" sz="1600" b="1" dirty="0">
                <a:latin typeface="Times New Roman" panose="02020603050405020304" pitchFamily="18" charset="0"/>
                <a:cs typeface="Times New Roman" panose="02020603050405020304" pitchFamily="18" charset="0"/>
              </a:rPr>
              <a:t>Lessons from </a:t>
            </a:r>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Bench and Clinical </a:t>
            </a:r>
            <a:r>
              <a:rPr lang="en-US" sz="1600" b="1" dirty="0" smtClean="0">
                <a:latin typeface="Times New Roman" panose="02020603050405020304" pitchFamily="18" charset="0"/>
                <a:cs typeface="Times New Roman" panose="02020603050405020304" pitchFamily="18" charset="0"/>
              </a:rPr>
              <a:t>Trials</a:t>
            </a:r>
          </a:p>
        </p:txBody>
      </p:sp>
    </p:spTree>
    <p:extLst>
      <p:ext uri="{BB962C8B-B14F-4D97-AF65-F5344CB8AC3E}">
        <p14:creationId xmlns:p14="http://schemas.microsoft.com/office/powerpoint/2010/main" val="3480451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hepatic metabolism of </a:t>
            </a:r>
            <a:r>
              <a:rPr lang="en-US" dirty="0" err="1"/>
              <a:t>sitagliptin</a:t>
            </a:r>
            <a:r>
              <a:rPr lang="en-US" dirty="0"/>
              <a:t> is minimal</a:t>
            </a:r>
          </a:p>
          <a:p>
            <a:r>
              <a:rPr lang="en-US" dirty="0"/>
              <a:t>(mainly by cytochrome P450 3A4) and it is largely (70–80%)</a:t>
            </a:r>
          </a:p>
          <a:p>
            <a:r>
              <a:rPr lang="en-US" dirty="0"/>
              <a:t>excreted by the urine in its unchanged form, with a </a:t>
            </a:r>
            <a:r>
              <a:rPr lang="en-US" dirty="0" err="1"/>
              <a:t>halflife</a:t>
            </a:r>
            <a:endParaRPr lang="en-US" dirty="0"/>
          </a:p>
          <a:p>
            <a:r>
              <a:rPr lang="en-US" dirty="0"/>
              <a:t>of around 12 hours [135]. As a result of its metabolism</a:t>
            </a:r>
          </a:p>
          <a:p>
            <a:r>
              <a:rPr lang="en-US" dirty="0"/>
              <a:t>and elimination, dose adjustment is required in patients</a:t>
            </a:r>
          </a:p>
          <a:p>
            <a:r>
              <a:rPr lang="en-US" dirty="0"/>
              <a:t>with severe renal impairment, but not in those with mild or</a:t>
            </a:r>
          </a:p>
          <a:p>
            <a:r>
              <a:rPr lang="en-US" dirty="0"/>
              <a:t>moderate renal or hepatic impairment [136, 137]. No dosage</a:t>
            </a:r>
          </a:p>
          <a:p>
            <a:r>
              <a:rPr lang="en-US" dirty="0"/>
              <a:t>adjustment is necessary on the basis of age, gender, race, or</a:t>
            </a:r>
          </a:p>
          <a:p>
            <a:r>
              <a:rPr lang="en-US" dirty="0"/>
              <a:t>body mass index; in addition, </a:t>
            </a:r>
            <a:r>
              <a:rPr lang="en-US" dirty="0" err="1"/>
              <a:t>sitagliptin</a:t>
            </a:r>
            <a:r>
              <a:rPr lang="en-US" dirty="0"/>
              <a:t> has a low propensity</a:t>
            </a:r>
          </a:p>
          <a:p>
            <a:r>
              <a:rPr lang="en-US" dirty="0"/>
              <a:t>for pharmacokinetic drug interactions [93</a:t>
            </a:r>
          </a:p>
        </p:txBody>
      </p:sp>
    </p:spTree>
    <p:extLst>
      <p:ext uri="{BB962C8B-B14F-4D97-AF65-F5344CB8AC3E}">
        <p14:creationId xmlns:p14="http://schemas.microsoft.com/office/powerpoint/2010/main" val="4074386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a:t>Sitagliptin</a:t>
            </a:r>
            <a:r>
              <a:rPr lang="en-US" dirty="0"/>
              <a:t> has a neutral effect on bodyweight, as reported</a:t>
            </a:r>
          </a:p>
          <a:p>
            <a:r>
              <a:rPr lang="en-US" dirty="0"/>
              <a:t>in almost all of the studies previously mentioned [138–142].</a:t>
            </a:r>
          </a:p>
          <a:p>
            <a:r>
              <a:rPr lang="en-US" dirty="0"/>
              <a:t>Concerning the impact of </a:t>
            </a:r>
            <a:r>
              <a:rPr lang="en-US" dirty="0" err="1"/>
              <a:t>sitagliptin</a:t>
            </a:r>
            <a:r>
              <a:rPr lang="en-US" dirty="0"/>
              <a:t> on lipid profile, the</a:t>
            </a:r>
          </a:p>
          <a:p>
            <a:r>
              <a:rPr lang="en-US" dirty="0"/>
              <a:t>available data showed no consistency, but the majority of</a:t>
            </a:r>
          </a:p>
          <a:p>
            <a:r>
              <a:rPr lang="en-US" dirty="0"/>
              <a:t>studies reported a beneficial effect on TGs, HDL-c, and </a:t>
            </a:r>
            <a:r>
              <a:rPr lang="en-US" dirty="0" err="1"/>
              <a:t>LDLc</a:t>
            </a:r>
            <a:r>
              <a:rPr lang="en-US" dirty="0"/>
              <a:t>,</a:t>
            </a:r>
          </a:p>
          <a:p>
            <a:r>
              <a:rPr lang="en-US" dirty="0"/>
              <a:t>as concluded in a systematic review and meta-analysis of</a:t>
            </a:r>
          </a:p>
          <a:p>
            <a:r>
              <a:rPr lang="en-US" dirty="0"/>
              <a:t>14 trials with incretin therapy in patients with T2DM [173].</a:t>
            </a:r>
          </a:p>
          <a:p>
            <a:r>
              <a:rPr lang="en-US" dirty="0"/>
              <a:t>In addition, some studies suggested a reduction of blood</a:t>
            </a:r>
          </a:p>
          <a:p>
            <a:r>
              <a:rPr lang="en-US" dirty="0"/>
              <a:t>pressure in patients under </a:t>
            </a:r>
            <a:r>
              <a:rPr lang="en-US" dirty="0" err="1"/>
              <a:t>sitagliptin</a:t>
            </a:r>
            <a:r>
              <a:rPr lang="en-US" dirty="0"/>
              <a:t> treatment [174–176].The</a:t>
            </a:r>
          </a:p>
          <a:p>
            <a:r>
              <a:rPr lang="en-US" dirty="0"/>
              <a:t>reduction of global cardiovascular risk factors by </a:t>
            </a:r>
            <a:r>
              <a:rPr lang="en-US" dirty="0" err="1"/>
              <a:t>sitagliptin</a:t>
            </a:r>
            <a:endParaRPr lang="en-US" dirty="0"/>
          </a:p>
          <a:p>
            <a:r>
              <a:rPr lang="en-US" dirty="0"/>
              <a:t>seems to be important for improving outcomes in patients</a:t>
            </a:r>
          </a:p>
          <a:p>
            <a:r>
              <a:rPr lang="en-US" dirty="0"/>
              <a:t>with T2DM [177].</a:t>
            </a:r>
          </a:p>
        </p:txBody>
      </p:sp>
    </p:spTree>
    <p:extLst>
      <p:ext uri="{BB962C8B-B14F-4D97-AF65-F5344CB8AC3E}">
        <p14:creationId xmlns:p14="http://schemas.microsoft.com/office/powerpoint/2010/main" val="3979381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a:t>Sitagliptin</a:t>
            </a:r>
            <a:r>
              <a:rPr lang="en-US" dirty="0"/>
              <a:t> is well tolerated and the risk of adverse events,</a:t>
            </a:r>
          </a:p>
          <a:p>
            <a:r>
              <a:rPr lang="en-US" dirty="0"/>
              <a:t>including </a:t>
            </a:r>
            <a:r>
              <a:rPr lang="en-US" dirty="0" err="1"/>
              <a:t>hypoglycaemia</a:t>
            </a:r>
            <a:r>
              <a:rPr lang="en-US" dirty="0"/>
              <a:t>, is very low [132, 147, 155, 162].</a:t>
            </a:r>
          </a:p>
          <a:p>
            <a:r>
              <a:rPr lang="en-US" dirty="0"/>
              <a:t>The most common are GI disturbances, including abdominal</a:t>
            </a:r>
          </a:p>
          <a:p>
            <a:r>
              <a:rPr lang="en-US" dirty="0"/>
              <a:t>pain, nausea, vomiting, and </a:t>
            </a:r>
            <a:r>
              <a:rPr lang="en-US" dirty="0" err="1"/>
              <a:t>diarrhoea</a:t>
            </a:r>
            <a:r>
              <a:rPr lang="en-US" dirty="0"/>
              <a:t>, which are rare when</a:t>
            </a:r>
          </a:p>
          <a:p>
            <a:r>
              <a:rPr lang="en-US" dirty="0"/>
              <a:t>used in monotherapy [67]. </a:t>
            </a:r>
            <a:r>
              <a:rPr lang="en-US" dirty="0" err="1"/>
              <a:t>Nasopharyngitis</a:t>
            </a:r>
            <a:r>
              <a:rPr lang="en-US" dirty="0"/>
              <a:t>, upper respiratory</a:t>
            </a:r>
          </a:p>
          <a:p>
            <a:r>
              <a:rPr lang="en-US" dirty="0"/>
              <a:t>tract infections, and headache occur in a low percentage</a:t>
            </a:r>
          </a:p>
          <a:p>
            <a:r>
              <a:rPr lang="en-US" dirty="0"/>
              <a:t>of patients (versus placebo) [173]. The prescribing information</a:t>
            </a:r>
          </a:p>
          <a:p>
            <a:r>
              <a:rPr lang="en-US" dirty="0"/>
              <a:t>for </a:t>
            </a:r>
            <a:r>
              <a:rPr lang="en-US" dirty="0" err="1"/>
              <a:t>sitagliptin</a:t>
            </a:r>
            <a:r>
              <a:rPr lang="en-US" dirty="0"/>
              <a:t> includes information regarding </a:t>
            </a:r>
            <a:r>
              <a:rPr lang="en-US" dirty="0" err="1"/>
              <a:t>postmarketing</a:t>
            </a:r>
            <a:endParaRPr lang="en-US" dirty="0"/>
          </a:p>
          <a:p>
            <a:r>
              <a:rPr lang="en-US" dirty="0"/>
              <a:t>reports of acute pancreatitis, but the association</a:t>
            </a:r>
          </a:p>
          <a:p>
            <a:r>
              <a:rPr lang="en-US" dirty="0"/>
              <a:t>between DPP-4 inhibitor use and pancreatitis remains controversial,</a:t>
            </a:r>
          </a:p>
          <a:p>
            <a:r>
              <a:rPr lang="en-US" dirty="0"/>
              <a:t>as further discussed.</a:t>
            </a:r>
          </a:p>
        </p:txBody>
      </p:sp>
    </p:spTree>
    <p:extLst>
      <p:ext uri="{BB962C8B-B14F-4D97-AF65-F5344CB8AC3E}">
        <p14:creationId xmlns:p14="http://schemas.microsoft.com/office/powerpoint/2010/main" val="38431805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5952" y="-936104"/>
            <a:ext cx="14680117" cy="825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03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7000">
              <a:srgbClr val="CBCBCB"/>
            </a:gs>
            <a:gs pos="100000">
              <a:srgbClr val="5F5F5F"/>
            </a:gs>
            <a:gs pos="49000">
              <a:srgbClr val="5F5F5F"/>
            </a:gs>
            <a:gs pos="100000">
              <a:srgbClr val="FFFFFF"/>
            </a:gs>
            <a:gs pos="67000">
              <a:srgbClr val="B2B2B2"/>
            </a:gs>
            <a:gs pos="69000">
              <a:srgbClr val="292929"/>
            </a:gs>
            <a:gs pos="100000">
              <a:srgbClr val="777777"/>
            </a:gs>
          </a:gsLst>
          <a:lin ang="5400000" scaled="0"/>
        </a:gradFill>
        <a:effectLst/>
      </p:bgPr>
    </p:bg>
    <p:spTree>
      <p:nvGrpSpPr>
        <p:cNvPr id="1" name=""/>
        <p:cNvGrpSpPr/>
        <p:nvPr/>
      </p:nvGrpSpPr>
      <p:grpSpPr>
        <a:xfrm>
          <a:off x="0" y="0"/>
          <a:ext cx="0" cy="0"/>
          <a:chOff x="0" y="0"/>
          <a:chExt cx="0" cy="0"/>
        </a:xfrm>
      </p:grpSpPr>
      <p:sp>
        <p:nvSpPr>
          <p:cNvPr id="70658" name="Line 2"/>
          <p:cNvSpPr>
            <a:spLocks noChangeShapeType="1"/>
          </p:cNvSpPr>
          <p:nvPr/>
        </p:nvSpPr>
        <p:spPr bwMode="auto">
          <a:xfrm>
            <a:off x="5521325" y="2090738"/>
            <a:ext cx="1588" cy="307975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59" name="Rectangle 75"/>
          <p:cNvSpPr>
            <a:spLocks noGrp="1" noChangeArrowheads="1"/>
          </p:cNvSpPr>
          <p:nvPr>
            <p:ph type="title"/>
          </p:nvPr>
        </p:nvSpPr>
        <p:spPr>
          <a:xfrm>
            <a:off x="685800" y="304800"/>
            <a:ext cx="8763000" cy="1004888"/>
          </a:xfrm>
          <a:noFill/>
        </p:spPr>
        <p:txBody>
          <a:bodyPr>
            <a:noAutofit/>
          </a:bodyPr>
          <a:lstStyle/>
          <a:p>
            <a:pPr algn="l" rtl="1" eaLnBrk="1" hangingPunct="1"/>
            <a:r>
              <a:rPr lang="en-CA" sz="3600" dirty="0" smtClean="0"/>
              <a:t>The </a:t>
            </a:r>
            <a:r>
              <a:rPr lang="en-CA" sz="3600" dirty="0" err="1" smtClean="0"/>
              <a:t>Incretin</a:t>
            </a:r>
            <a:r>
              <a:rPr lang="en-CA" sz="3600" dirty="0" smtClean="0"/>
              <a:t> Effect Demonstrates the Response to Oral </a:t>
            </a:r>
            <a:r>
              <a:rPr lang="en-CA" sz="3600" dirty="0" err="1" smtClean="0"/>
              <a:t>vs</a:t>
            </a:r>
            <a:r>
              <a:rPr lang="en-CA" sz="3600" dirty="0" smtClean="0"/>
              <a:t> IV Glucose</a:t>
            </a:r>
            <a:endParaRPr lang="en-US" sz="3600" dirty="0" smtClean="0"/>
          </a:p>
        </p:txBody>
      </p:sp>
      <p:sp>
        <p:nvSpPr>
          <p:cNvPr id="70660" name="Text Box 76"/>
          <p:cNvSpPr txBox="1">
            <a:spLocks noChangeArrowheads="1"/>
          </p:cNvSpPr>
          <p:nvPr/>
        </p:nvSpPr>
        <p:spPr bwMode="auto">
          <a:xfrm>
            <a:off x="127000" y="6248400"/>
            <a:ext cx="8474075" cy="549275"/>
          </a:xfrm>
          <a:prstGeom prst="rect">
            <a:avLst/>
          </a:prstGeom>
          <a:noFill/>
          <a:ln w="9525" algn="ctr">
            <a:noFill/>
            <a:miter lim="800000"/>
            <a:headEnd/>
            <a:tailEnd/>
          </a:ln>
        </p:spPr>
        <p:txBody>
          <a:bodyPr>
            <a:spAutoFit/>
          </a:bodyPr>
          <a:lstStyle/>
          <a:p>
            <a:r>
              <a:rPr lang="fr-FR" sz="1000" b="1">
                <a:solidFill>
                  <a:srgbClr val="FFFFFF"/>
                </a:solidFill>
              </a:rPr>
              <a:t>Mean </a:t>
            </a:r>
            <a:r>
              <a:rPr lang="en-US" sz="1000" b="1">
                <a:solidFill>
                  <a:srgbClr val="FFFFFF"/>
                </a:solidFill>
              </a:rPr>
              <a:t>± </a:t>
            </a:r>
            <a:r>
              <a:rPr lang="fr-FR" sz="1000" b="1">
                <a:solidFill>
                  <a:srgbClr val="FFFFFF"/>
                </a:solidFill>
              </a:rPr>
              <a:t>SE; N = 6; *p</a:t>
            </a:r>
            <a:r>
              <a:rPr lang="fr-FR" sz="1000" b="1">
                <a:solidFill>
                  <a:srgbClr val="FFFFFF"/>
                </a:solidFill>
                <a:sym typeface="Symbol" pitchFamily="18" charset="2"/>
              </a:rPr>
              <a:t>.05; 0</a:t>
            </a:r>
            <a:r>
              <a:rPr lang="fr-FR" sz="1000" b="1" baseline="-25000">
                <a:solidFill>
                  <a:srgbClr val="FFFFFF"/>
                </a:solidFill>
                <a:sym typeface="Symbol" pitchFamily="18" charset="2"/>
              </a:rPr>
              <a:t>1</a:t>
            </a:r>
            <a:r>
              <a:rPr lang="fr-FR" sz="1000" b="1">
                <a:solidFill>
                  <a:srgbClr val="FFFFFF"/>
                </a:solidFill>
                <a:sym typeface="Symbol" pitchFamily="18" charset="2"/>
              </a:rPr>
              <a:t>-0</a:t>
            </a:r>
            <a:r>
              <a:rPr lang="fr-FR" sz="1000" b="1" baseline="-25000">
                <a:solidFill>
                  <a:srgbClr val="FFFFFF"/>
                </a:solidFill>
                <a:sym typeface="Symbol" pitchFamily="18" charset="2"/>
              </a:rPr>
              <a:t>2</a:t>
            </a:r>
            <a:r>
              <a:rPr lang="fr-FR" sz="1000" b="1">
                <a:solidFill>
                  <a:srgbClr val="FFFFFF"/>
                </a:solidFill>
                <a:sym typeface="Symbol" pitchFamily="18" charset="2"/>
              </a:rPr>
              <a:t> = glucose infusion time.</a:t>
            </a:r>
            <a:endParaRPr lang="it-IT" sz="1000" b="1">
              <a:solidFill>
                <a:srgbClr val="FFFFFF"/>
              </a:solidFill>
            </a:endParaRPr>
          </a:p>
          <a:p>
            <a:r>
              <a:rPr lang="it-IT" sz="1000" b="1">
                <a:solidFill>
                  <a:srgbClr val="FFFFFF"/>
                </a:solidFill>
              </a:rPr>
              <a:t>Nauck MA, et al. Incretin effects of increasing glucose loads in man calculated from venous insulin and C-peptide responses. </a:t>
            </a:r>
            <a:r>
              <a:rPr lang="it-IT" sz="1000" b="1" i="1">
                <a:solidFill>
                  <a:srgbClr val="FFFFFF"/>
                </a:solidFill>
              </a:rPr>
              <a:t>J Clin Endocrinol Metab. </a:t>
            </a:r>
            <a:r>
              <a:rPr lang="it-IT" sz="1000" b="1">
                <a:solidFill>
                  <a:srgbClr val="FFFFFF"/>
                </a:solidFill>
              </a:rPr>
              <a:t>1986;63:492-498. Copyright 1986, The Endocrine Society.</a:t>
            </a:r>
          </a:p>
        </p:txBody>
      </p:sp>
      <p:sp>
        <p:nvSpPr>
          <p:cNvPr id="70661" name="Rectangle 77"/>
          <p:cNvSpPr>
            <a:spLocks noChangeArrowheads="1"/>
          </p:cNvSpPr>
          <p:nvPr/>
        </p:nvSpPr>
        <p:spPr bwMode="auto">
          <a:xfrm rot="-5400000">
            <a:off x="-1189831" y="3586957"/>
            <a:ext cx="3455987" cy="336550"/>
          </a:xfrm>
          <a:prstGeom prst="rect">
            <a:avLst/>
          </a:prstGeom>
          <a:noFill/>
          <a:ln w="9525" algn="ctr">
            <a:noFill/>
            <a:miter lim="800000"/>
            <a:headEnd/>
            <a:tailEnd/>
          </a:ln>
        </p:spPr>
        <p:txBody>
          <a:bodyPr wrap="none">
            <a:spAutoFit/>
          </a:bodyPr>
          <a:lstStyle/>
          <a:p>
            <a:pPr algn="ctr"/>
            <a:r>
              <a:rPr lang="en-US" sz="1600" b="1">
                <a:solidFill>
                  <a:srgbClr val="FFFFFF"/>
                </a:solidFill>
              </a:rPr>
              <a:t>Venous Plasma Glucose (mmol/L</a:t>
            </a:r>
            <a:r>
              <a:rPr lang="en-US" sz="1500" b="1">
                <a:solidFill>
                  <a:srgbClr val="FFFFFF"/>
                </a:solidFill>
              </a:rPr>
              <a:t>)</a:t>
            </a:r>
          </a:p>
        </p:txBody>
      </p:sp>
      <p:sp>
        <p:nvSpPr>
          <p:cNvPr id="70662" name="Rectangle 78"/>
          <p:cNvSpPr>
            <a:spLocks noChangeArrowheads="1"/>
          </p:cNvSpPr>
          <p:nvPr/>
        </p:nvSpPr>
        <p:spPr bwMode="auto">
          <a:xfrm>
            <a:off x="1738313" y="5553075"/>
            <a:ext cx="1966912" cy="244475"/>
          </a:xfrm>
          <a:prstGeom prst="rect">
            <a:avLst/>
          </a:prstGeom>
          <a:noFill/>
          <a:ln w="9525">
            <a:noFill/>
            <a:miter lim="800000"/>
            <a:headEnd/>
            <a:tailEnd/>
          </a:ln>
        </p:spPr>
        <p:txBody>
          <a:bodyPr lIns="0" tIns="0" rIns="0" bIns="0">
            <a:spAutoFit/>
          </a:bodyPr>
          <a:lstStyle/>
          <a:p>
            <a:pPr algn="ctr" eaLnBrk="0" hangingPunct="0">
              <a:spcAft>
                <a:spcPct val="40000"/>
              </a:spcAft>
            </a:pPr>
            <a:r>
              <a:rPr lang="en-US" sz="1600" b="1">
                <a:solidFill>
                  <a:srgbClr val="002060"/>
                </a:solidFill>
              </a:rPr>
              <a:t>Time (min)</a:t>
            </a:r>
          </a:p>
        </p:txBody>
      </p:sp>
      <p:sp>
        <p:nvSpPr>
          <p:cNvPr id="70663" name="Rectangle 79"/>
          <p:cNvSpPr>
            <a:spLocks noChangeArrowheads="1"/>
          </p:cNvSpPr>
          <p:nvPr/>
        </p:nvSpPr>
        <p:spPr bwMode="auto">
          <a:xfrm rot="-5400000">
            <a:off x="3967445" y="3418473"/>
            <a:ext cx="1799660" cy="338554"/>
          </a:xfrm>
          <a:prstGeom prst="rect">
            <a:avLst/>
          </a:prstGeom>
          <a:noFill/>
          <a:ln w="9525" algn="ctr">
            <a:noFill/>
            <a:miter lim="800000"/>
            <a:headEnd/>
            <a:tailEnd/>
          </a:ln>
        </p:spPr>
        <p:txBody>
          <a:bodyPr wrap="none">
            <a:spAutoFit/>
          </a:bodyPr>
          <a:lstStyle/>
          <a:p>
            <a:pPr algn="ctr"/>
            <a:r>
              <a:rPr lang="en-US" sz="1600" b="1">
                <a:solidFill>
                  <a:srgbClr val="002060"/>
                </a:solidFill>
              </a:rPr>
              <a:t>C-peptide (nmol/L)</a:t>
            </a:r>
          </a:p>
        </p:txBody>
      </p:sp>
      <p:sp>
        <p:nvSpPr>
          <p:cNvPr id="70664" name="Freeform 80"/>
          <p:cNvSpPr>
            <a:spLocks/>
          </p:cNvSpPr>
          <p:nvPr/>
        </p:nvSpPr>
        <p:spPr bwMode="auto">
          <a:xfrm>
            <a:off x="1222375" y="2009775"/>
            <a:ext cx="3001963" cy="1588"/>
          </a:xfrm>
          <a:custGeom>
            <a:avLst/>
            <a:gdLst>
              <a:gd name="T0" fmla="*/ 0 w 1891"/>
              <a:gd name="T1" fmla="*/ 0 h 1588"/>
              <a:gd name="T2" fmla="*/ 2147483647 w 1891"/>
              <a:gd name="T3" fmla="*/ 0 h 1588"/>
              <a:gd name="T4" fmla="*/ 0 w 1891"/>
              <a:gd name="T5" fmla="*/ 0 h 1588"/>
              <a:gd name="T6" fmla="*/ 0 60000 65536"/>
              <a:gd name="T7" fmla="*/ 0 60000 65536"/>
              <a:gd name="T8" fmla="*/ 0 60000 65536"/>
              <a:gd name="T9" fmla="*/ 0 w 1891"/>
              <a:gd name="T10" fmla="*/ 0 h 1588"/>
              <a:gd name="T11" fmla="*/ 1891 w 1891"/>
              <a:gd name="T12" fmla="*/ 1588 h 1588"/>
            </a:gdLst>
            <a:ahLst/>
            <a:cxnLst>
              <a:cxn ang="T6">
                <a:pos x="T0" y="T1"/>
              </a:cxn>
              <a:cxn ang="T7">
                <a:pos x="T2" y="T3"/>
              </a:cxn>
              <a:cxn ang="T8">
                <a:pos x="T4" y="T5"/>
              </a:cxn>
            </a:cxnLst>
            <a:rect l="T9" t="T10" r="T11" b="T12"/>
            <a:pathLst>
              <a:path w="1891" h="1588">
                <a:moveTo>
                  <a:pt x="0" y="0"/>
                </a:moveTo>
                <a:lnTo>
                  <a:pt x="1891" y="0"/>
                </a:lnTo>
                <a:lnTo>
                  <a:pt x="0" y="0"/>
                </a:lnTo>
                <a:close/>
              </a:path>
            </a:pathLst>
          </a:custGeom>
          <a:solidFill>
            <a:srgbClr val="000000"/>
          </a:solidFill>
          <a:ln w="9525">
            <a:noFill/>
            <a:round/>
            <a:headEnd/>
            <a:tailEnd/>
          </a:ln>
        </p:spPr>
        <p:txBody>
          <a:bodyPr/>
          <a:lstStyle/>
          <a:p>
            <a:endParaRPr lang="en-US">
              <a:solidFill>
                <a:srgbClr val="002060"/>
              </a:solidFill>
            </a:endParaRPr>
          </a:p>
        </p:txBody>
      </p:sp>
      <p:sp>
        <p:nvSpPr>
          <p:cNvPr id="70665" name="Freeform 81"/>
          <p:cNvSpPr>
            <a:spLocks/>
          </p:cNvSpPr>
          <p:nvPr/>
        </p:nvSpPr>
        <p:spPr bwMode="auto">
          <a:xfrm>
            <a:off x="4224338" y="1895475"/>
            <a:ext cx="1587" cy="3403600"/>
          </a:xfrm>
          <a:custGeom>
            <a:avLst/>
            <a:gdLst>
              <a:gd name="T0" fmla="*/ 0 w 1587"/>
              <a:gd name="T1" fmla="*/ 0 h 2144"/>
              <a:gd name="T2" fmla="*/ 0 w 1587"/>
              <a:gd name="T3" fmla="*/ 2147483647 h 2144"/>
              <a:gd name="T4" fmla="*/ 0 w 1587"/>
              <a:gd name="T5" fmla="*/ 0 h 2144"/>
              <a:gd name="T6" fmla="*/ 0 60000 65536"/>
              <a:gd name="T7" fmla="*/ 0 60000 65536"/>
              <a:gd name="T8" fmla="*/ 0 60000 65536"/>
              <a:gd name="T9" fmla="*/ 0 w 1587"/>
              <a:gd name="T10" fmla="*/ 0 h 2144"/>
              <a:gd name="T11" fmla="*/ 1587 w 1587"/>
              <a:gd name="T12" fmla="*/ 2144 h 2144"/>
            </a:gdLst>
            <a:ahLst/>
            <a:cxnLst>
              <a:cxn ang="T6">
                <a:pos x="T0" y="T1"/>
              </a:cxn>
              <a:cxn ang="T7">
                <a:pos x="T2" y="T3"/>
              </a:cxn>
              <a:cxn ang="T8">
                <a:pos x="T4" y="T5"/>
              </a:cxn>
            </a:cxnLst>
            <a:rect l="T9" t="T10" r="T11" b="T12"/>
            <a:pathLst>
              <a:path w="1587" h="2144">
                <a:moveTo>
                  <a:pt x="0" y="0"/>
                </a:moveTo>
                <a:lnTo>
                  <a:pt x="0" y="2144"/>
                </a:lnTo>
                <a:lnTo>
                  <a:pt x="0" y="0"/>
                </a:lnTo>
                <a:close/>
              </a:path>
            </a:pathLst>
          </a:custGeom>
          <a:solidFill>
            <a:srgbClr val="000000"/>
          </a:solidFill>
          <a:ln w="9525">
            <a:noFill/>
            <a:round/>
            <a:headEnd/>
            <a:tailEnd/>
          </a:ln>
        </p:spPr>
        <p:txBody>
          <a:bodyPr/>
          <a:lstStyle/>
          <a:p>
            <a:endParaRPr lang="en-US">
              <a:solidFill>
                <a:srgbClr val="002060"/>
              </a:solidFill>
            </a:endParaRPr>
          </a:p>
        </p:txBody>
      </p:sp>
      <p:sp>
        <p:nvSpPr>
          <p:cNvPr id="70666" name="Text Box 82"/>
          <p:cNvSpPr txBox="1">
            <a:spLocks noChangeArrowheads="1"/>
          </p:cNvSpPr>
          <p:nvPr/>
        </p:nvSpPr>
        <p:spPr bwMode="auto">
          <a:xfrm>
            <a:off x="573088" y="1935163"/>
            <a:ext cx="609600" cy="342900"/>
          </a:xfrm>
          <a:prstGeom prst="rect">
            <a:avLst/>
          </a:prstGeom>
          <a:noFill/>
          <a:ln w="9525">
            <a:noFill/>
            <a:miter lim="800000"/>
            <a:headEnd/>
            <a:tailEnd/>
          </a:ln>
        </p:spPr>
        <p:txBody>
          <a:bodyPr>
            <a:spAutoFit/>
          </a:bodyPr>
          <a:lstStyle/>
          <a:p>
            <a:pPr algn="r" eaLnBrk="0" hangingPunct="0">
              <a:lnSpc>
                <a:spcPct val="110000"/>
              </a:lnSpc>
            </a:pPr>
            <a:r>
              <a:rPr kumimoji="1" lang="en-US" sz="1500" b="1">
                <a:solidFill>
                  <a:srgbClr val="002060"/>
                </a:solidFill>
              </a:rPr>
              <a:t>11</a:t>
            </a:r>
            <a:endParaRPr lang="en-US" sz="1500" b="1">
              <a:solidFill>
                <a:srgbClr val="002060"/>
              </a:solidFill>
            </a:endParaRPr>
          </a:p>
        </p:txBody>
      </p:sp>
      <p:sp>
        <p:nvSpPr>
          <p:cNvPr id="70667" name="Text Box 83"/>
          <p:cNvSpPr txBox="1">
            <a:spLocks noChangeArrowheads="1"/>
          </p:cNvSpPr>
          <p:nvPr/>
        </p:nvSpPr>
        <p:spPr bwMode="auto">
          <a:xfrm>
            <a:off x="573088" y="3402013"/>
            <a:ext cx="609600" cy="342900"/>
          </a:xfrm>
          <a:prstGeom prst="rect">
            <a:avLst/>
          </a:prstGeom>
          <a:noFill/>
          <a:ln w="9525">
            <a:noFill/>
            <a:miter lim="800000"/>
            <a:headEnd/>
            <a:tailEnd/>
          </a:ln>
        </p:spPr>
        <p:txBody>
          <a:bodyPr>
            <a:spAutoFit/>
          </a:bodyPr>
          <a:lstStyle/>
          <a:p>
            <a:pPr algn="r" eaLnBrk="0" hangingPunct="0">
              <a:lnSpc>
                <a:spcPct val="110000"/>
              </a:lnSpc>
            </a:pPr>
            <a:r>
              <a:rPr kumimoji="1" lang="en-US" sz="1500" b="1">
                <a:solidFill>
                  <a:srgbClr val="002060"/>
                </a:solidFill>
              </a:rPr>
              <a:t>5.5</a:t>
            </a:r>
            <a:endParaRPr lang="en-US" sz="1500" b="1">
              <a:solidFill>
                <a:srgbClr val="002060"/>
              </a:solidFill>
            </a:endParaRPr>
          </a:p>
        </p:txBody>
      </p:sp>
      <p:sp>
        <p:nvSpPr>
          <p:cNvPr id="70668" name="Text Box 84"/>
          <p:cNvSpPr txBox="1">
            <a:spLocks noChangeArrowheads="1"/>
          </p:cNvSpPr>
          <p:nvPr/>
        </p:nvSpPr>
        <p:spPr bwMode="auto">
          <a:xfrm>
            <a:off x="573088" y="4986338"/>
            <a:ext cx="609600" cy="342900"/>
          </a:xfrm>
          <a:prstGeom prst="rect">
            <a:avLst/>
          </a:prstGeom>
          <a:noFill/>
          <a:ln w="9525">
            <a:noFill/>
            <a:miter lim="800000"/>
            <a:headEnd/>
            <a:tailEnd/>
          </a:ln>
        </p:spPr>
        <p:txBody>
          <a:bodyPr>
            <a:spAutoFit/>
          </a:bodyPr>
          <a:lstStyle/>
          <a:p>
            <a:pPr algn="r" eaLnBrk="0" hangingPunct="0">
              <a:lnSpc>
                <a:spcPct val="110000"/>
              </a:lnSpc>
            </a:pPr>
            <a:r>
              <a:rPr kumimoji="1" lang="en-US" sz="1500" b="1">
                <a:solidFill>
                  <a:srgbClr val="002060"/>
                </a:solidFill>
              </a:rPr>
              <a:t>0</a:t>
            </a:r>
            <a:endParaRPr lang="en-US" sz="1500" b="1">
              <a:solidFill>
                <a:srgbClr val="002060"/>
              </a:solidFill>
            </a:endParaRPr>
          </a:p>
        </p:txBody>
      </p:sp>
      <p:sp>
        <p:nvSpPr>
          <p:cNvPr id="70669" name="Line 85"/>
          <p:cNvSpPr>
            <a:spLocks noChangeShapeType="1"/>
          </p:cNvSpPr>
          <p:nvPr/>
        </p:nvSpPr>
        <p:spPr bwMode="auto">
          <a:xfrm>
            <a:off x="1212850" y="2087563"/>
            <a:ext cx="1588" cy="3095625"/>
          </a:xfrm>
          <a:prstGeom prst="line">
            <a:avLst/>
          </a:prstGeom>
          <a:noFill/>
          <a:ln w="19050">
            <a:solidFill>
              <a:schemeClr val="bg1"/>
            </a:solidFill>
            <a:round/>
            <a:headEnd/>
            <a:tailEnd/>
          </a:ln>
        </p:spPr>
        <p:txBody>
          <a:bodyPr/>
          <a:lstStyle/>
          <a:p>
            <a:endParaRPr lang="en-US">
              <a:solidFill>
                <a:srgbClr val="002060"/>
              </a:solidFill>
            </a:endParaRPr>
          </a:p>
        </p:txBody>
      </p:sp>
      <p:sp>
        <p:nvSpPr>
          <p:cNvPr id="70670" name="Rectangle 86"/>
          <p:cNvSpPr>
            <a:spLocks noChangeArrowheads="1"/>
          </p:cNvSpPr>
          <p:nvPr/>
        </p:nvSpPr>
        <p:spPr bwMode="auto">
          <a:xfrm>
            <a:off x="1155700" y="5305425"/>
            <a:ext cx="163506"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0</a:t>
            </a:r>
            <a:r>
              <a:rPr lang="en-US" sz="1500" b="1" baseline="-25000">
                <a:solidFill>
                  <a:srgbClr val="002060"/>
                </a:solidFill>
              </a:rPr>
              <a:t>1</a:t>
            </a:r>
          </a:p>
        </p:txBody>
      </p:sp>
      <p:sp>
        <p:nvSpPr>
          <p:cNvPr id="70671" name="Rectangle 87"/>
          <p:cNvSpPr>
            <a:spLocks noChangeArrowheads="1"/>
          </p:cNvSpPr>
          <p:nvPr/>
        </p:nvSpPr>
        <p:spPr bwMode="auto">
          <a:xfrm>
            <a:off x="2122488" y="5305425"/>
            <a:ext cx="195566"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60</a:t>
            </a:r>
          </a:p>
        </p:txBody>
      </p:sp>
      <p:sp>
        <p:nvSpPr>
          <p:cNvPr id="70672" name="Rectangle 88"/>
          <p:cNvSpPr>
            <a:spLocks noChangeArrowheads="1"/>
          </p:cNvSpPr>
          <p:nvPr/>
        </p:nvSpPr>
        <p:spPr bwMode="auto">
          <a:xfrm>
            <a:off x="3089275" y="5305425"/>
            <a:ext cx="293350"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120</a:t>
            </a:r>
          </a:p>
        </p:txBody>
      </p:sp>
      <p:sp>
        <p:nvSpPr>
          <p:cNvPr id="70673" name="Rectangle 89"/>
          <p:cNvSpPr>
            <a:spLocks noChangeArrowheads="1"/>
          </p:cNvSpPr>
          <p:nvPr/>
        </p:nvSpPr>
        <p:spPr bwMode="auto">
          <a:xfrm>
            <a:off x="4098925" y="5305425"/>
            <a:ext cx="293350"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180</a:t>
            </a:r>
          </a:p>
        </p:txBody>
      </p:sp>
      <p:sp>
        <p:nvSpPr>
          <p:cNvPr id="70674" name="Freeform 90"/>
          <p:cNvSpPr>
            <a:spLocks/>
          </p:cNvSpPr>
          <p:nvPr/>
        </p:nvSpPr>
        <p:spPr bwMode="auto">
          <a:xfrm>
            <a:off x="1173163" y="4524375"/>
            <a:ext cx="49212" cy="1588"/>
          </a:xfrm>
          <a:custGeom>
            <a:avLst/>
            <a:gdLst>
              <a:gd name="T0" fmla="*/ 0 w 31"/>
              <a:gd name="T1" fmla="*/ 0 h 1588"/>
              <a:gd name="T2" fmla="*/ 2147483647 w 31"/>
              <a:gd name="T3" fmla="*/ 0 h 1588"/>
              <a:gd name="T4" fmla="*/ 0 w 31"/>
              <a:gd name="T5" fmla="*/ 0 h 1588"/>
              <a:gd name="T6" fmla="*/ 0 60000 65536"/>
              <a:gd name="T7" fmla="*/ 0 60000 65536"/>
              <a:gd name="T8" fmla="*/ 0 60000 65536"/>
              <a:gd name="T9" fmla="*/ 0 w 31"/>
              <a:gd name="T10" fmla="*/ 0 h 1588"/>
              <a:gd name="T11" fmla="*/ 31 w 31"/>
              <a:gd name="T12" fmla="*/ 1588 h 1588"/>
            </a:gdLst>
            <a:ahLst/>
            <a:cxnLst>
              <a:cxn ang="T6">
                <a:pos x="T0" y="T1"/>
              </a:cxn>
              <a:cxn ang="T7">
                <a:pos x="T2" y="T3"/>
              </a:cxn>
              <a:cxn ang="T8">
                <a:pos x="T4" y="T5"/>
              </a:cxn>
            </a:cxnLst>
            <a:rect l="T9" t="T10" r="T11" b="T12"/>
            <a:pathLst>
              <a:path w="31" h="1588">
                <a:moveTo>
                  <a:pt x="0" y="0"/>
                </a:moveTo>
                <a:lnTo>
                  <a:pt x="31" y="0"/>
                </a:lnTo>
                <a:lnTo>
                  <a:pt x="0" y="0"/>
                </a:lnTo>
                <a:close/>
              </a:path>
            </a:pathLst>
          </a:custGeom>
          <a:solidFill>
            <a:srgbClr val="000000"/>
          </a:solidFill>
          <a:ln w="9525">
            <a:solidFill>
              <a:schemeClr val="bg1"/>
            </a:solidFill>
            <a:round/>
            <a:headEnd/>
            <a:tailEnd/>
          </a:ln>
        </p:spPr>
        <p:txBody>
          <a:bodyPr/>
          <a:lstStyle/>
          <a:p>
            <a:endParaRPr lang="en-US">
              <a:solidFill>
                <a:srgbClr val="002060"/>
              </a:solidFill>
            </a:endParaRPr>
          </a:p>
        </p:txBody>
      </p:sp>
      <p:sp>
        <p:nvSpPr>
          <p:cNvPr id="70675" name="Line 91"/>
          <p:cNvSpPr>
            <a:spLocks noChangeShapeType="1"/>
          </p:cNvSpPr>
          <p:nvPr/>
        </p:nvSpPr>
        <p:spPr bwMode="auto">
          <a:xfrm flipH="1">
            <a:off x="1212850" y="5167313"/>
            <a:ext cx="3046413" cy="1587"/>
          </a:xfrm>
          <a:prstGeom prst="line">
            <a:avLst/>
          </a:prstGeom>
          <a:noFill/>
          <a:ln w="19050">
            <a:solidFill>
              <a:schemeClr val="bg1"/>
            </a:solidFill>
            <a:round/>
            <a:headEnd/>
            <a:tailEnd/>
          </a:ln>
        </p:spPr>
        <p:txBody>
          <a:bodyPr/>
          <a:lstStyle/>
          <a:p>
            <a:endParaRPr lang="en-US">
              <a:solidFill>
                <a:srgbClr val="002060"/>
              </a:solidFill>
            </a:endParaRPr>
          </a:p>
        </p:txBody>
      </p:sp>
      <p:sp>
        <p:nvSpPr>
          <p:cNvPr id="70676" name="Line 92"/>
          <p:cNvSpPr>
            <a:spLocks noChangeShapeType="1"/>
          </p:cNvSpPr>
          <p:nvPr/>
        </p:nvSpPr>
        <p:spPr bwMode="auto">
          <a:xfrm>
            <a:off x="1149350" y="2093913"/>
            <a:ext cx="65088"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77" name="Line 93"/>
          <p:cNvSpPr>
            <a:spLocks noChangeShapeType="1"/>
          </p:cNvSpPr>
          <p:nvPr/>
        </p:nvSpPr>
        <p:spPr bwMode="auto">
          <a:xfrm>
            <a:off x="1149350" y="3605213"/>
            <a:ext cx="65088"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78" name="Line 94"/>
          <p:cNvSpPr>
            <a:spLocks noChangeShapeType="1"/>
          </p:cNvSpPr>
          <p:nvPr/>
        </p:nvSpPr>
        <p:spPr bwMode="auto">
          <a:xfrm>
            <a:off x="1149350" y="5168900"/>
            <a:ext cx="65088"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79" name="Line 95"/>
          <p:cNvSpPr>
            <a:spLocks noChangeShapeType="1"/>
          </p:cNvSpPr>
          <p:nvPr/>
        </p:nvSpPr>
        <p:spPr bwMode="auto">
          <a:xfrm rot="5400000">
            <a:off x="1173956" y="5212557"/>
            <a:ext cx="777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80" name="Line 96"/>
          <p:cNvSpPr>
            <a:spLocks noChangeShapeType="1"/>
          </p:cNvSpPr>
          <p:nvPr/>
        </p:nvSpPr>
        <p:spPr bwMode="auto">
          <a:xfrm rot="5400000">
            <a:off x="2186781" y="5212557"/>
            <a:ext cx="777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81" name="Line 97"/>
          <p:cNvSpPr>
            <a:spLocks noChangeShapeType="1"/>
          </p:cNvSpPr>
          <p:nvPr/>
        </p:nvSpPr>
        <p:spPr bwMode="auto">
          <a:xfrm rot="5400000">
            <a:off x="3201194" y="5212557"/>
            <a:ext cx="777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82" name="Line 98"/>
          <p:cNvSpPr>
            <a:spLocks noChangeShapeType="1"/>
          </p:cNvSpPr>
          <p:nvPr/>
        </p:nvSpPr>
        <p:spPr bwMode="auto">
          <a:xfrm rot="5400000">
            <a:off x="4225131" y="5198269"/>
            <a:ext cx="77788"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83" name="Line 99"/>
          <p:cNvSpPr>
            <a:spLocks noChangeShapeType="1"/>
          </p:cNvSpPr>
          <p:nvPr/>
        </p:nvSpPr>
        <p:spPr bwMode="auto">
          <a:xfrm flipH="1">
            <a:off x="5529263" y="5160963"/>
            <a:ext cx="2989262" cy="1587"/>
          </a:xfrm>
          <a:prstGeom prst="line">
            <a:avLst/>
          </a:prstGeom>
          <a:noFill/>
          <a:ln w="19050">
            <a:solidFill>
              <a:schemeClr val="bg1"/>
            </a:solidFill>
            <a:round/>
            <a:headEnd/>
            <a:tailEnd/>
          </a:ln>
        </p:spPr>
        <p:txBody>
          <a:bodyPr/>
          <a:lstStyle/>
          <a:p>
            <a:endParaRPr lang="en-US">
              <a:solidFill>
                <a:srgbClr val="002060"/>
              </a:solidFill>
            </a:endParaRPr>
          </a:p>
        </p:txBody>
      </p:sp>
      <p:sp>
        <p:nvSpPr>
          <p:cNvPr id="70684" name="Freeform 101"/>
          <p:cNvSpPr>
            <a:spLocks/>
          </p:cNvSpPr>
          <p:nvPr/>
        </p:nvSpPr>
        <p:spPr bwMode="auto">
          <a:xfrm>
            <a:off x="8647113" y="1884363"/>
            <a:ext cx="1587" cy="3402012"/>
          </a:xfrm>
          <a:custGeom>
            <a:avLst/>
            <a:gdLst>
              <a:gd name="T0" fmla="*/ 0 w 1587"/>
              <a:gd name="T1" fmla="*/ 0 h 2143"/>
              <a:gd name="T2" fmla="*/ 0 w 1587"/>
              <a:gd name="T3" fmla="*/ 2147483647 h 2143"/>
              <a:gd name="T4" fmla="*/ 0 w 1587"/>
              <a:gd name="T5" fmla="*/ 0 h 2143"/>
              <a:gd name="T6" fmla="*/ 0 60000 65536"/>
              <a:gd name="T7" fmla="*/ 0 60000 65536"/>
              <a:gd name="T8" fmla="*/ 0 60000 65536"/>
              <a:gd name="T9" fmla="*/ 0 w 1587"/>
              <a:gd name="T10" fmla="*/ 0 h 2143"/>
              <a:gd name="T11" fmla="*/ 1587 w 1587"/>
              <a:gd name="T12" fmla="*/ 2143 h 2143"/>
            </a:gdLst>
            <a:ahLst/>
            <a:cxnLst>
              <a:cxn ang="T6">
                <a:pos x="T0" y="T1"/>
              </a:cxn>
              <a:cxn ang="T7">
                <a:pos x="T2" y="T3"/>
              </a:cxn>
              <a:cxn ang="T8">
                <a:pos x="T4" y="T5"/>
              </a:cxn>
            </a:cxnLst>
            <a:rect l="T9" t="T10" r="T11" b="T12"/>
            <a:pathLst>
              <a:path w="1587" h="2143">
                <a:moveTo>
                  <a:pt x="0" y="0"/>
                </a:moveTo>
                <a:lnTo>
                  <a:pt x="0" y="2143"/>
                </a:lnTo>
                <a:lnTo>
                  <a:pt x="0" y="0"/>
                </a:lnTo>
                <a:close/>
              </a:path>
            </a:pathLst>
          </a:custGeom>
          <a:solidFill>
            <a:srgbClr val="000000"/>
          </a:solidFill>
          <a:ln w="9525">
            <a:noFill/>
            <a:round/>
            <a:headEnd/>
            <a:tailEnd/>
          </a:ln>
        </p:spPr>
        <p:txBody>
          <a:bodyPr/>
          <a:lstStyle/>
          <a:p>
            <a:endParaRPr lang="en-US">
              <a:solidFill>
                <a:srgbClr val="002060"/>
              </a:solidFill>
            </a:endParaRPr>
          </a:p>
        </p:txBody>
      </p:sp>
      <p:sp>
        <p:nvSpPr>
          <p:cNvPr id="70685" name="Freeform 102"/>
          <p:cNvSpPr>
            <a:spLocks/>
          </p:cNvSpPr>
          <p:nvPr/>
        </p:nvSpPr>
        <p:spPr bwMode="auto">
          <a:xfrm>
            <a:off x="8104188" y="5483225"/>
            <a:ext cx="1587" cy="49213"/>
          </a:xfrm>
          <a:custGeom>
            <a:avLst/>
            <a:gdLst>
              <a:gd name="T0" fmla="*/ 0 w 1587"/>
              <a:gd name="T1" fmla="*/ 2147483647 h 31"/>
              <a:gd name="T2" fmla="*/ 0 w 1587"/>
              <a:gd name="T3" fmla="*/ 0 h 31"/>
              <a:gd name="T4" fmla="*/ 0 w 1587"/>
              <a:gd name="T5" fmla="*/ 2147483647 h 31"/>
              <a:gd name="T6" fmla="*/ 0 60000 65536"/>
              <a:gd name="T7" fmla="*/ 0 60000 65536"/>
              <a:gd name="T8" fmla="*/ 0 60000 65536"/>
              <a:gd name="T9" fmla="*/ 0 w 1587"/>
              <a:gd name="T10" fmla="*/ 0 h 31"/>
              <a:gd name="T11" fmla="*/ 1587 w 1587"/>
              <a:gd name="T12" fmla="*/ 31 h 31"/>
            </a:gdLst>
            <a:ahLst/>
            <a:cxnLst>
              <a:cxn ang="T6">
                <a:pos x="T0" y="T1"/>
              </a:cxn>
              <a:cxn ang="T7">
                <a:pos x="T2" y="T3"/>
              </a:cxn>
              <a:cxn ang="T8">
                <a:pos x="T4" y="T5"/>
              </a:cxn>
            </a:cxnLst>
            <a:rect l="T9" t="T10" r="T11" b="T12"/>
            <a:pathLst>
              <a:path w="1587" h="31">
                <a:moveTo>
                  <a:pt x="0" y="31"/>
                </a:moveTo>
                <a:lnTo>
                  <a:pt x="0" y="0"/>
                </a:lnTo>
                <a:lnTo>
                  <a:pt x="0" y="31"/>
                </a:lnTo>
                <a:close/>
              </a:path>
            </a:pathLst>
          </a:custGeom>
          <a:solidFill>
            <a:srgbClr val="000000"/>
          </a:solidFill>
          <a:ln w="9525">
            <a:noFill/>
            <a:round/>
            <a:headEnd/>
            <a:tailEnd/>
          </a:ln>
        </p:spPr>
        <p:txBody>
          <a:bodyPr/>
          <a:lstStyle/>
          <a:p>
            <a:endParaRPr lang="en-US">
              <a:solidFill>
                <a:srgbClr val="002060"/>
              </a:solidFill>
            </a:endParaRPr>
          </a:p>
        </p:txBody>
      </p:sp>
      <p:sp>
        <p:nvSpPr>
          <p:cNvPr id="70686" name="Rectangle 103"/>
          <p:cNvSpPr>
            <a:spLocks noChangeArrowheads="1"/>
          </p:cNvSpPr>
          <p:nvPr/>
        </p:nvSpPr>
        <p:spPr bwMode="auto">
          <a:xfrm>
            <a:off x="5472113" y="5291138"/>
            <a:ext cx="163506"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0</a:t>
            </a:r>
            <a:r>
              <a:rPr lang="en-US" sz="1500" b="1" baseline="-25000">
                <a:solidFill>
                  <a:srgbClr val="002060"/>
                </a:solidFill>
              </a:rPr>
              <a:t>1</a:t>
            </a:r>
          </a:p>
        </p:txBody>
      </p:sp>
      <p:sp>
        <p:nvSpPr>
          <p:cNvPr id="70687" name="Rectangle 104"/>
          <p:cNvSpPr>
            <a:spLocks noChangeArrowheads="1"/>
          </p:cNvSpPr>
          <p:nvPr/>
        </p:nvSpPr>
        <p:spPr bwMode="auto">
          <a:xfrm>
            <a:off x="6419850" y="5291138"/>
            <a:ext cx="195566"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60</a:t>
            </a:r>
          </a:p>
        </p:txBody>
      </p:sp>
      <p:sp>
        <p:nvSpPr>
          <p:cNvPr id="70688" name="Rectangle 105"/>
          <p:cNvSpPr>
            <a:spLocks noChangeArrowheads="1"/>
          </p:cNvSpPr>
          <p:nvPr/>
        </p:nvSpPr>
        <p:spPr bwMode="auto">
          <a:xfrm>
            <a:off x="7377113" y="5291138"/>
            <a:ext cx="293350" cy="230832"/>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500" b="1">
                <a:solidFill>
                  <a:srgbClr val="002060"/>
                </a:solidFill>
              </a:rPr>
              <a:t>120</a:t>
            </a:r>
          </a:p>
        </p:txBody>
      </p:sp>
      <p:sp>
        <p:nvSpPr>
          <p:cNvPr id="70689" name="Rectangle 106"/>
          <p:cNvSpPr>
            <a:spLocks noChangeArrowheads="1"/>
          </p:cNvSpPr>
          <p:nvPr/>
        </p:nvSpPr>
        <p:spPr bwMode="auto">
          <a:xfrm>
            <a:off x="8375819" y="5291138"/>
            <a:ext cx="293349" cy="230832"/>
          </a:xfrm>
          <a:prstGeom prst="rect">
            <a:avLst/>
          </a:prstGeom>
          <a:noFill/>
          <a:ln w="9525">
            <a:noFill/>
            <a:miter lim="800000"/>
            <a:headEnd/>
            <a:tailEnd/>
          </a:ln>
        </p:spPr>
        <p:txBody>
          <a:bodyPr wrap="none" lIns="0" tIns="0" rIns="0" bIns="0">
            <a:spAutoFit/>
          </a:bodyPr>
          <a:lstStyle/>
          <a:p>
            <a:pPr algn="ctr" eaLnBrk="0" hangingPunct="0">
              <a:spcAft>
                <a:spcPct val="40000"/>
              </a:spcAft>
            </a:pPr>
            <a:r>
              <a:rPr lang="en-US" sz="1500" b="1">
                <a:solidFill>
                  <a:srgbClr val="002060"/>
                </a:solidFill>
              </a:rPr>
              <a:t>180</a:t>
            </a:r>
          </a:p>
        </p:txBody>
      </p:sp>
      <p:sp>
        <p:nvSpPr>
          <p:cNvPr id="70690" name="Text Box 107"/>
          <p:cNvSpPr txBox="1">
            <a:spLocks noChangeArrowheads="1"/>
          </p:cNvSpPr>
          <p:nvPr/>
        </p:nvSpPr>
        <p:spPr bwMode="auto">
          <a:xfrm>
            <a:off x="5043488" y="4987925"/>
            <a:ext cx="609600" cy="320675"/>
          </a:xfrm>
          <a:prstGeom prst="rect">
            <a:avLst/>
          </a:prstGeom>
          <a:noFill/>
          <a:ln w="9525">
            <a:noFill/>
            <a:miter lim="800000"/>
            <a:headEnd/>
            <a:tailEnd/>
          </a:ln>
        </p:spPr>
        <p:txBody>
          <a:bodyPr>
            <a:spAutoFit/>
          </a:bodyPr>
          <a:lstStyle/>
          <a:p>
            <a:pPr>
              <a:spcBef>
                <a:spcPct val="50000"/>
              </a:spcBef>
            </a:pPr>
            <a:r>
              <a:rPr lang="en-US" sz="1500" b="1">
                <a:solidFill>
                  <a:srgbClr val="002060"/>
                </a:solidFill>
              </a:rPr>
              <a:t>0.0</a:t>
            </a:r>
          </a:p>
        </p:txBody>
      </p:sp>
      <p:sp>
        <p:nvSpPr>
          <p:cNvPr id="70691" name="Text Box 108"/>
          <p:cNvSpPr txBox="1">
            <a:spLocks noChangeArrowheads="1"/>
          </p:cNvSpPr>
          <p:nvPr/>
        </p:nvSpPr>
        <p:spPr bwMode="auto">
          <a:xfrm>
            <a:off x="5043488" y="4316413"/>
            <a:ext cx="609600" cy="320675"/>
          </a:xfrm>
          <a:prstGeom prst="rect">
            <a:avLst/>
          </a:prstGeom>
          <a:noFill/>
          <a:ln w="9525">
            <a:noFill/>
            <a:miter lim="800000"/>
            <a:headEnd/>
            <a:tailEnd/>
          </a:ln>
        </p:spPr>
        <p:txBody>
          <a:bodyPr>
            <a:spAutoFit/>
          </a:bodyPr>
          <a:lstStyle/>
          <a:p>
            <a:pPr>
              <a:spcBef>
                <a:spcPct val="50000"/>
              </a:spcBef>
            </a:pPr>
            <a:r>
              <a:rPr lang="en-US" sz="1500" b="1">
                <a:solidFill>
                  <a:srgbClr val="002060"/>
                </a:solidFill>
              </a:rPr>
              <a:t>0.5</a:t>
            </a:r>
          </a:p>
        </p:txBody>
      </p:sp>
      <p:sp>
        <p:nvSpPr>
          <p:cNvPr id="70692" name="Text Box 109"/>
          <p:cNvSpPr txBox="1">
            <a:spLocks noChangeArrowheads="1"/>
          </p:cNvSpPr>
          <p:nvPr/>
        </p:nvSpPr>
        <p:spPr bwMode="auto">
          <a:xfrm>
            <a:off x="5043488" y="3494088"/>
            <a:ext cx="609600" cy="320675"/>
          </a:xfrm>
          <a:prstGeom prst="rect">
            <a:avLst/>
          </a:prstGeom>
          <a:noFill/>
          <a:ln w="9525">
            <a:noFill/>
            <a:miter lim="800000"/>
            <a:headEnd/>
            <a:tailEnd/>
          </a:ln>
        </p:spPr>
        <p:txBody>
          <a:bodyPr>
            <a:spAutoFit/>
          </a:bodyPr>
          <a:lstStyle/>
          <a:p>
            <a:pPr>
              <a:spcBef>
                <a:spcPct val="50000"/>
              </a:spcBef>
            </a:pPr>
            <a:r>
              <a:rPr lang="en-US" sz="1500" b="1">
                <a:solidFill>
                  <a:srgbClr val="002060"/>
                </a:solidFill>
              </a:rPr>
              <a:t>1.0</a:t>
            </a:r>
          </a:p>
        </p:txBody>
      </p:sp>
      <p:sp>
        <p:nvSpPr>
          <p:cNvPr id="70693" name="Text Box 110"/>
          <p:cNvSpPr txBox="1">
            <a:spLocks noChangeArrowheads="1"/>
          </p:cNvSpPr>
          <p:nvPr/>
        </p:nvSpPr>
        <p:spPr bwMode="auto">
          <a:xfrm>
            <a:off x="5043488" y="2700338"/>
            <a:ext cx="609600" cy="320675"/>
          </a:xfrm>
          <a:prstGeom prst="rect">
            <a:avLst/>
          </a:prstGeom>
          <a:noFill/>
          <a:ln w="9525">
            <a:noFill/>
            <a:miter lim="800000"/>
            <a:headEnd/>
            <a:tailEnd/>
          </a:ln>
        </p:spPr>
        <p:txBody>
          <a:bodyPr>
            <a:spAutoFit/>
          </a:bodyPr>
          <a:lstStyle/>
          <a:p>
            <a:pPr>
              <a:spcBef>
                <a:spcPct val="50000"/>
              </a:spcBef>
            </a:pPr>
            <a:r>
              <a:rPr lang="en-US" sz="1500" b="1">
                <a:solidFill>
                  <a:srgbClr val="002060"/>
                </a:solidFill>
              </a:rPr>
              <a:t>1.5</a:t>
            </a:r>
          </a:p>
        </p:txBody>
      </p:sp>
      <p:sp>
        <p:nvSpPr>
          <p:cNvPr id="70694" name="Text Box 111"/>
          <p:cNvSpPr txBox="1">
            <a:spLocks noChangeArrowheads="1"/>
          </p:cNvSpPr>
          <p:nvPr/>
        </p:nvSpPr>
        <p:spPr bwMode="auto">
          <a:xfrm>
            <a:off x="5056188" y="1911350"/>
            <a:ext cx="609600" cy="320675"/>
          </a:xfrm>
          <a:prstGeom prst="rect">
            <a:avLst/>
          </a:prstGeom>
          <a:noFill/>
          <a:ln w="9525">
            <a:noFill/>
            <a:miter lim="800000"/>
            <a:headEnd/>
            <a:tailEnd/>
          </a:ln>
        </p:spPr>
        <p:txBody>
          <a:bodyPr>
            <a:spAutoFit/>
          </a:bodyPr>
          <a:lstStyle/>
          <a:p>
            <a:pPr>
              <a:spcBef>
                <a:spcPct val="50000"/>
              </a:spcBef>
            </a:pPr>
            <a:r>
              <a:rPr lang="en-US" sz="1500" b="1">
                <a:solidFill>
                  <a:srgbClr val="002060"/>
                </a:solidFill>
              </a:rPr>
              <a:t>2.0</a:t>
            </a:r>
          </a:p>
        </p:txBody>
      </p:sp>
      <p:sp>
        <p:nvSpPr>
          <p:cNvPr id="70695" name="Line 112"/>
          <p:cNvSpPr>
            <a:spLocks noChangeShapeType="1"/>
          </p:cNvSpPr>
          <p:nvPr/>
        </p:nvSpPr>
        <p:spPr bwMode="auto">
          <a:xfrm>
            <a:off x="5462588" y="5162550"/>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96" name="Line 113"/>
          <p:cNvSpPr>
            <a:spLocks noChangeShapeType="1"/>
          </p:cNvSpPr>
          <p:nvPr/>
        </p:nvSpPr>
        <p:spPr bwMode="auto">
          <a:xfrm>
            <a:off x="5462588" y="4392613"/>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97" name="Line 114"/>
          <p:cNvSpPr>
            <a:spLocks noChangeShapeType="1"/>
          </p:cNvSpPr>
          <p:nvPr/>
        </p:nvSpPr>
        <p:spPr bwMode="auto">
          <a:xfrm>
            <a:off x="5462588" y="3624263"/>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98" name="Line 115"/>
          <p:cNvSpPr>
            <a:spLocks noChangeShapeType="1"/>
          </p:cNvSpPr>
          <p:nvPr/>
        </p:nvSpPr>
        <p:spPr bwMode="auto">
          <a:xfrm>
            <a:off x="5462588" y="2855913"/>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699" name="Line 116"/>
          <p:cNvSpPr>
            <a:spLocks noChangeShapeType="1"/>
          </p:cNvSpPr>
          <p:nvPr/>
        </p:nvSpPr>
        <p:spPr bwMode="auto">
          <a:xfrm>
            <a:off x="5462588" y="2087563"/>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0" name="Line 117"/>
          <p:cNvSpPr>
            <a:spLocks noChangeShapeType="1"/>
          </p:cNvSpPr>
          <p:nvPr/>
        </p:nvSpPr>
        <p:spPr bwMode="auto">
          <a:xfrm rot="5400000">
            <a:off x="5493544" y="5203032"/>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1" name="Line 118"/>
          <p:cNvSpPr>
            <a:spLocks noChangeShapeType="1"/>
          </p:cNvSpPr>
          <p:nvPr/>
        </p:nvSpPr>
        <p:spPr bwMode="auto">
          <a:xfrm rot="5400000">
            <a:off x="6488906" y="5203032"/>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2" name="Line 119"/>
          <p:cNvSpPr>
            <a:spLocks noChangeShapeType="1"/>
          </p:cNvSpPr>
          <p:nvPr/>
        </p:nvSpPr>
        <p:spPr bwMode="auto">
          <a:xfrm rot="5400000">
            <a:off x="7484269" y="5203032"/>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3" name="Line 120"/>
          <p:cNvSpPr>
            <a:spLocks noChangeShapeType="1"/>
          </p:cNvSpPr>
          <p:nvPr/>
        </p:nvSpPr>
        <p:spPr bwMode="auto">
          <a:xfrm rot="5400000">
            <a:off x="8481219" y="5203032"/>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4" name="Rectangle 121"/>
          <p:cNvSpPr>
            <a:spLocks noChangeArrowheads="1"/>
          </p:cNvSpPr>
          <p:nvPr/>
        </p:nvSpPr>
        <p:spPr bwMode="auto">
          <a:xfrm>
            <a:off x="6038850" y="5549900"/>
            <a:ext cx="1966913" cy="244475"/>
          </a:xfrm>
          <a:prstGeom prst="rect">
            <a:avLst/>
          </a:prstGeom>
          <a:noFill/>
          <a:ln w="9525">
            <a:noFill/>
            <a:miter lim="800000"/>
            <a:headEnd/>
            <a:tailEnd/>
          </a:ln>
        </p:spPr>
        <p:txBody>
          <a:bodyPr lIns="0" tIns="0" rIns="0" bIns="0">
            <a:spAutoFit/>
          </a:bodyPr>
          <a:lstStyle/>
          <a:p>
            <a:pPr algn="ctr" eaLnBrk="0" hangingPunct="0">
              <a:spcAft>
                <a:spcPct val="40000"/>
              </a:spcAft>
            </a:pPr>
            <a:r>
              <a:rPr lang="en-US" sz="1600" b="1">
                <a:solidFill>
                  <a:srgbClr val="002060"/>
                </a:solidFill>
              </a:rPr>
              <a:t>Time (min)</a:t>
            </a:r>
          </a:p>
        </p:txBody>
      </p:sp>
      <p:sp>
        <p:nvSpPr>
          <p:cNvPr id="70705" name="Text Box 122"/>
          <p:cNvSpPr txBox="1">
            <a:spLocks noChangeArrowheads="1"/>
          </p:cNvSpPr>
          <p:nvPr/>
        </p:nvSpPr>
        <p:spPr bwMode="auto">
          <a:xfrm>
            <a:off x="1422400" y="5275263"/>
            <a:ext cx="163506" cy="323165"/>
          </a:xfrm>
          <a:prstGeom prst="rect">
            <a:avLst/>
          </a:prstGeom>
          <a:noFill/>
          <a:ln w="9525" algn="ctr">
            <a:noFill/>
            <a:miter lim="800000"/>
            <a:headEnd/>
            <a:tailEnd/>
          </a:ln>
        </p:spPr>
        <p:txBody>
          <a:bodyPr wrap="none" lIns="0" rIns="0">
            <a:spAutoFit/>
          </a:bodyPr>
          <a:lstStyle/>
          <a:p>
            <a:r>
              <a:rPr lang="en-US" sz="1500" b="1">
                <a:solidFill>
                  <a:srgbClr val="002060"/>
                </a:solidFill>
              </a:rPr>
              <a:t>0</a:t>
            </a:r>
            <a:r>
              <a:rPr lang="en-US" sz="1500" b="1" baseline="-25000">
                <a:solidFill>
                  <a:srgbClr val="002060"/>
                </a:solidFill>
              </a:rPr>
              <a:t>2</a:t>
            </a:r>
          </a:p>
        </p:txBody>
      </p:sp>
      <p:sp>
        <p:nvSpPr>
          <p:cNvPr id="70706" name="Text Box 123"/>
          <p:cNvSpPr txBox="1">
            <a:spLocks noChangeArrowheads="1"/>
          </p:cNvSpPr>
          <p:nvPr/>
        </p:nvSpPr>
        <p:spPr bwMode="auto">
          <a:xfrm>
            <a:off x="5783263" y="5240338"/>
            <a:ext cx="163506" cy="323165"/>
          </a:xfrm>
          <a:prstGeom prst="rect">
            <a:avLst/>
          </a:prstGeom>
          <a:noFill/>
          <a:ln w="9525" algn="ctr">
            <a:noFill/>
            <a:miter lim="800000"/>
            <a:headEnd/>
            <a:tailEnd/>
          </a:ln>
        </p:spPr>
        <p:txBody>
          <a:bodyPr wrap="none" lIns="0" rIns="0">
            <a:spAutoFit/>
          </a:bodyPr>
          <a:lstStyle/>
          <a:p>
            <a:r>
              <a:rPr lang="en-US" sz="1500" b="1">
                <a:solidFill>
                  <a:srgbClr val="002060"/>
                </a:solidFill>
              </a:rPr>
              <a:t>0</a:t>
            </a:r>
            <a:r>
              <a:rPr lang="en-US" sz="1500" b="1" baseline="-25000">
                <a:solidFill>
                  <a:srgbClr val="002060"/>
                </a:solidFill>
              </a:rPr>
              <a:t>2</a:t>
            </a:r>
          </a:p>
        </p:txBody>
      </p:sp>
      <p:sp>
        <p:nvSpPr>
          <p:cNvPr id="70707" name="Line 124"/>
          <p:cNvSpPr>
            <a:spLocks noChangeShapeType="1"/>
          </p:cNvSpPr>
          <p:nvPr/>
        </p:nvSpPr>
        <p:spPr bwMode="auto">
          <a:xfrm rot="5400000">
            <a:off x="5803106" y="5195094"/>
            <a:ext cx="65088"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70708" name="Line 125"/>
          <p:cNvSpPr>
            <a:spLocks noChangeShapeType="1"/>
          </p:cNvSpPr>
          <p:nvPr/>
        </p:nvSpPr>
        <p:spPr bwMode="auto">
          <a:xfrm rot="5400000">
            <a:off x="1467644" y="5206207"/>
            <a:ext cx="65087" cy="0"/>
          </a:xfrm>
          <a:prstGeom prst="line">
            <a:avLst/>
          </a:prstGeom>
          <a:noFill/>
          <a:ln w="19050">
            <a:solidFill>
              <a:schemeClr val="bg1"/>
            </a:solidFill>
            <a:round/>
            <a:headEnd/>
            <a:tailEnd/>
          </a:ln>
        </p:spPr>
        <p:txBody>
          <a:bodyPr/>
          <a:lstStyle/>
          <a:p>
            <a:endParaRPr lang="en-US">
              <a:solidFill>
                <a:srgbClr val="002060"/>
              </a:solidFill>
            </a:endParaRPr>
          </a:p>
        </p:txBody>
      </p:sp>
      <p:sp>
        <p:nvSpPr>
          <p:cNvPr id="170110" name="Text Box 126"/>
          <p:cNvSpPr txBox="1">
            <a:spLocks noChangeArrowheads="1"/>
          </p:cNvSpPr>
          <p:nvPr/>
        </p:nvSpPr>
        <p:spPr bwMode="auto">
          <a:xfrm>
            <a:off x="7243763" y="3040063"/>
            <a:ext cx="1649412" cy="336550"/>
          </a:xfrm>
          <a:prstGeom prst="rect">
            <a:avLst/>
          </a:prstGeom>
          <a:noFill/>
          <a:ln w="9525">
            <a:noFill/>
            <a:miter lim="800000"/>
            <a:headEnd/>
            <a:tailEnd/>
          </a:ln>
        </p:spPr>
        <p:txBody>
          <a:bodyPr>
            <a:spAutoFit/>
          </a:bodyPr>
          <a:lstStyle/>
          <a:p>
            <a:pPr eaLnBrk="0" hangingPunct="0"/>
            <a:r>
              <a:rPr lang="en-US" sz="1600" b="1">
                <a:solidFill>
                  <a:srgbClr val="002060"/>
                </a:solidFill>
              </a:rPr>
              <a:t>Incretin Effect</a:t>
            </a:r>
          </a:p>
        </p:txBody>
      </p:sp>
      <p:sp>
        <p:nvSpPr>
          <p:cNvPr id="70710" name="Text Box 127"/>
          <p:cNvSpPr txBox="1">
            <a:spLocks noChangeArrowheads="1"/>
          </p:cNvSpPr>
          <p:nvPr/>
        </p:nvSpPr>
        <p:spPr bwMode="auto">
          <a:xfrm>
            <a:off x="7700963" y="1289050"/>
            <a:ext cx="1417637" cy="593725"/>
          </a:xfrm>
          <a:prstGeom prst="rect">
            <a:avLst/>
          </a:prstGeom>
          <a:noFill/>
          <a:ln w="12700" cap="sq">
            <a:noFill/>
            <a:miter lim="800000"/>
            <a:headEnd type="none" w="sm" len="sm"/>
            <a:tailEnd type="none" w="sm" len="sm"/>
          </a:ln>
        </p:spPr>
        <p:txBody>
          <a:bodyPr wrap="none" lIns="91237" tIns="45630" rIns="91237" bIns="45630">
            <a:spAutoFit/>
          </a:bodyPr>
          <a:lstStyle/>
          <a:p>
            <a:pPr eaLnBrk="0" hangingPunct="0">
              <a:lnSpc>
                <a:spcPct val="110000"/>
              </a:lnSpc>
            </a:pPr>
            <a:r>
              <a:rPr kumimoji="1" lang="en-US" sz="1500" b="1">
                <a:solidFill>
                  <a:srgbClr val="FFFFFF"/>
                </a:solidFill>
              </a:rPr>
              <a:t>Oral Glucose </a:t>
            </a:r>
            <a:br>
              <a:rPr kumimoji="1" lang="en-US" sz="1500" b="1">
                <a:solidFill>
                  <a:srgbClr val="FFFFFF"/>
                </a:solidFill>
              </a:rPr>
            </a:br>
            <a:r>
              <a:rPr kumimoji="1" lang="en-US" sz="1500" b="1">
                <a:solidFill>
                  <a:srgbClr val="FFFFFF"/>
                </a:solidFill>
              </a:rPr>
              <a:t>IV Glucose</a:t>
            </a:r>
          </a:p>
        </p:txBody>
      </p:sp>
      <p:grpSp>
        <p:nvGrpSpPr>
          <p:cNvPr id="2" name="Group 313"/>
          <p:cNvGrpSpPr>
            <a:grpSpLocks/>
          </p:cNvGrpSpPr>
          <p:nvPr/>
        </p:nvGrpSpPr>
        <p:grpSpPr bwMode="auto">
          <a:xfrm>
            <a:off x="7427913" y="1430338"/>
            <a:ext cx="284162" cy="330200"/>
            <a:chOff x="4679" y="901"/>
            <a:chExt cx="179" cy="208"/>
          </a:xfrm>
        </p:grpSpPr>
        <p:sp>
          <p:nvSpPr>
            <p:cNvPr id="70835" name="Line 128"/>
            <p:cNvSpPr>
              <a:spLocks noChangeShapeType="1"/>
            </p:cNvSpPr>
            <p:nvPr/>
          </p:nvSpPr>
          <p:spPr bwMode="auto">
            <a:xfrm>
              <a:off x="4679" y="1087"/>
              <a:ext cx="179" cy="0"/>
            </a:xfrm>
            <a:prstGeom prst="line">
              <a:avLst/>
            </a:prstGeom>
            <a:noFill/>
            <a:ln w="19050">
              <a:solidFill>
                <a:srgbClr val="F6691A"/>
              </a:solidFill>
              <a:round/>
              <a:headEnd/>
              <a:tailEnd/>
            </a:ln>
          </p:spPr>
          <p:txBody>
            <a:bodyPr/>
            <a:lstStyle/>
            <a:p>
              <a:endParaRPr lang="en-US"/>
            </a:p>
          </p:txBody>
        </p:sp>
        <p:sp>
          <p:nvSpPr>
            <p:cNvPr id="70836" name="Line 129"/>
            <p:cNvSpPr>
              <a:spLocks noChangeShapeType="1"/>
            </p:cNvSpPr>
            <p:nvPr/>
          </p:nvSpPr>
          <p:spPr bwMode="auto">
            <a:xfrm>
              <a:off x="4679" y="923"/>
              <a:ext cx="179" cy="0"/>
            </a:xfrm>
            <a:prstGeom prst="line">
              <a:avLst/>
            </a:prstGeom>
            <a:noFill/>
            <a:ln w="19050">
              <a:solidFill>
                <a:srgbClr val="4CAC5C"/>
              </a:solidFill>
              <a:round/>
              <a:headEnd/>
              <a:tailEnd/>
            </a:ln>
          </p:spPr>
          <p:txBody>
            <a:bodyPr/>
            <a:lstStyle/>
            <a:p>
              <a:endParaRPr lang="en-US"/>
            </a:p>
          </p:txBody>
        </p:sp>
        <p:sp>
          <p:nvSpPr>
            <p:cNvPr id="70837" name="Oval 130"/>
            <p:cNvSpPr>
              <a:spLocks noChangeArrowheads="1"/>
            </p:cNvSpPr>
            <p:nvPr/>
          </p:nvSpPr>
          <p:spPr bwMode="auto">
            <a:xfrm>
              <a:off x="4750" y="1063"/>
              <a:ext cx="46" cy="46"/>
            </a:xfrm>
            <a:prstGeom prst="ellipse">
              <a:avLst/>
            </a:prstGeom>
            <a:solidFill>
              <a:srgbClr val="F6691A"/>
            </a:solidFill>
            <a:ln w="12700">
              <a:solidFill>
                <a:srgbClr val="F6691A"/>
              </a:solidFill>
              <a:round/>
              <a:headEnd/>
              <a:tailEnd/>
            </a:ln>
          </p:spPr>
          <p:txBody>
            <a:bodyPr wrap="none" anchor="ctr"/>
            <a:lstStyle/>
            <a:p>
              <a:pPr algn="ctr">
                <a:spcBef>
                  <a:spcPct val="30000"/>
                </a:spcBef>
              </a:pPr>
              <a:endParaRPr lang="en-US">
                <a:solidFill>
                  <a:srgbClr val="000000"/>
                </a:solidFill>
              </a:endParaRPr>
            </a:p>
          </p:txBody>
        </p:sp>
        <p:sp>
          <p:nvSpPr>
            <p:cNvPr id="70838" name="Rectangle 131"/>
            <p:cNvSpPr>
              <a:spLocks noChangeArrowheads="1"/>
            </p:cNvSpPr>
            <p:nvPr/>
          </p:nvSpPr>
          <p:spPr bwMode="auto">
            <a:xfrm>
              <a:off x="4750" y="901"/>
              <a:ext cx="46" cy="46"/>
            </a:xfrm>
            <a:prstGeom prst="rect">
              <a:avLst/>
            </a:prstGeom>
            <a:solidFill>
              <a:srgbClr val="4CAC5C"/>
            </a:solidFill>
            <a:ln w="9525">
              <a:solidFill>
                <a:srgbClr val="4CAC5C"/>
              </a:solidFill>
              <a:miter lim="800000"/>
              <a:headEnd/>
              <a:tailEnd/>
            </a:ln>
          </p:spPr>
          <p:txBody>
            <a:bodyPr wrap="none" anchor="ctr"/>
            <a:lstStyle/>
            <a:p>
              <a:pPr algn="ctr">
                <a:spcBef>
                  <a:spcPct val="30000"/>
                </a:spcBef>
              </a:pPr>
              <a:endParaRPr lang="en-US">
                <a:solidFill>
                  <a:srgbClr val="000000"/>
                </a:solidFill>
              </a:endParaRPr>
            </a:p>
          </p:txBody>
        </p:sp>
      </p:grpSp>
      <p:sp>
        <p:nvSpPr>
          <p:cNvPr id="70712" name="Freeform 143"/>
          <p:cNvSpPr>
            <a:spLocks/>
          </p:cNvSpPr>
          <p:nvPr/>
        </p:nvSpPr>
        <p:spPr bwMode="auto">
          <a:xfrm>
            <a:off x="1235075" y="2922588"/>
            <a:ext cx="3005138" cy="1095375"/>
          </a:xfrm>
          <a:custGeom>
            <a:avLst/>
            <a:gdLst>
              <a:gd name="T0" fmla="*/ 0 w 1893"/>
              <a:gd name="T1" fmla="*/ 2147483647 h 690"/>
              <a:gd name="T2" fmla="*/ 2147483647 w 1893"/>
              <a:gd name="T3" fmla="*/ 2147483647 h 690"/>
              <a:gd name="T4" fmla="*/ 2147483647 w 1893"/>
              <a:gd name="T5" fmla="*/ 2147483647 h 690"/>
              <a:gd name="T6" fmla="*/ 2147483647 w 1893"/>
              <a:gd name="T7" fmla="*/ 2147483647 h 690"/>
              <a:gd name="T8" fmla="*/ 2147483647 w 1893"/>
              <a:gd name="T9" fmla="*/ 2147483647 h 690"/>
              <a:gd name="T10" fmla="*/ 2147483647 w 1893"/>
              <a:gd name="T11" fmla="*/ 2147483647 h 690"/>
              <a:gd name="T12" fmla="*/ 2147483647 w 1893"/>
              <a:gd name="T13" fmla="*/ 2147483647 h 690"/>
              <a:gd name="T14" fmla="*/ 2147483647 w 1893"/>
              <a:gd name="T15" fmla="*/ 2147483647 h 690"/>
              <a:gd name="T16" fmla="*/ 2147483647 w 1893"/>
              <a:gd name="T17" fmla="*/ 2147483647 h 690"/>
              <a:gd name="T18" fmla="*/ 2147483647 w 1893"/>
              <a:gd name="T19" fmla="*/ 2147483647 h 690"/>
              <a:gd name="T20" fmla="*/ 2147483647 w 1893"/>
              <a:gd name="T21" fmla="*/ 2147483647 h 690"/>
              <a:gd name="T22" fmla="*/ 2147483647 w 1893"/>
              <a:gd name="T23" fmla="*/ 2147483647 h 690"/>
              <a:gd name="T24" fmla="*/ 2147483647 w 1893"/>
              <a:gd name="T25" fmla="*/ 2147483647 h 690"/>
              <a:gd name="T26" fmla="*/ 2147483647 w 1893"/>
              <a:gd name="T27" fmla="*/ 2147483647 h 690"/>
              <a:gd name="T28" fmla="*/ 2147483647 w 1893"/>
              <a:gd name="T29" fmla="*/ 2147483647 h 690"/>
              <a:gd name="T30" fmla="*/ 2147483647 w 1893"/>
              <a:gd name="T31" fmla="*/ 2147483647 h 690"/>
              <a:gd name="T32" fmla="*/ 2147483647 w 1893"/>
              <a:gd name="T33" fmla="*/ 2147483647 h 690"/>
              <a:gd name="T34" fmla="*/ 2147483647 w 1893"/>
              <a:gd name="T35" fmla="*/ 2147483647 h 6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3"/>
              <a:gd name="T55" fmla="*/ 0 h 690"/>
              <a:gd name="T56" fmla="*/ 1893 w 1893"/>
              <a:gd name="T57" fmla="*/ 690 h 6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3" h="690">
                <a:moveTo>
                  <a:pt x="0" y="601"/>
                </a:moveTo>
                <a:cubicBezTo>
                  <a:pt x="20" y="600"/>
                  <a:pt x="91" y="611"/>
                  <a:pt x="120" y="597"/>
                </a:cubicBezTo>
                <a:cubicBezTo>
                  <a:pt x="149" y="583"/>
                  <a:pt x="147" y="570"/>
                  <a:pt x="177" y="519"/>
                </a:cubicBezTo>
                <a:cubicBezTo>
                  <a:pt x="207" y="468"/>
                  <a:pt x="271" y="340"/>
                  <a:pt x="300" y="287"/>
                </a:cubicBezTo>
                <a:cubicBezTo>
                  <a:pt x="329" y="235"/>
                  <a:pt x="325" y="246"/>
                  <a:pt x="348" y="209"/>
                </a:cubicBezTo>
                <a:cubicBezTo>
                  <a:pt x="371" y="172"/>
                  <a:pt x="411" y="97"/>
                  <a:pt x="437" y="66"/>
                </a:cubicBezTo>
                <a:cubicBezTo>
                  <a:pt x="463" y="36"/>
                  <a:pt x="483" y="32"/>
                  <a:pt x="507" y="21"/>
                </a:cubicBezTo>
                <a:cubicBezTo>
                  <a:pt x="531" y="11"/>
                  <a:pt x="559" y="0"/>
                  <a:pt x="583" y="2"/>
                </a:cubicBezTo>
                <a:cubicBezTo>
                  <a:pt x="607" y="5"/>
                  <a:pt x="624" y="19"/>
                  <a:pt x="651" y="36"/>
                </a:cubicBezTo>
                <a:cubicBezTo>
                  <a:pt x="678" y="52"/>
                  <a:pt x="719" y="74"/>
                  <a:pt x="747" y="102"/>
                </a:cubicBezTo>
                <a:cubicBezTo>
                  <a:pt x="775" y="131"/>
                  <a:pt x="792" y="170"/>
                  <a:pt x="817" y="204"/>
                </a:cubicBezTo>
                <a:cubicBezTo>
                  <a:pt x="842" y="239"/>
                  <a:pt x="868" y="272"/>
                  <a:pt x="897" y="312"/>
                </a:cubicBezTo>
                <a:cubicBezTo>
                  <a:pt x="926" y="353"/>
                  <a:pt x="954" y="394"/>
                  <a:pt x="993" y="444"/>
                </a:cubicBezTo>
                <a:cubicBezTo>
                  <a:pt x="1032" y="494"/>
                  <a:pt x="1106" y="577"/>
                  <a:pt x="1134" y="611"/>
                </a:cubicBezTo>
                <a:cubicBezTo>
                  <a:pt x="1162" y="646"/>
                  <a:pt x="1133" y="645"/>
                  <a:pt x="1161" y="651"/>
                </a:cubicBezTo>
                <a:cubicBezTo>
                  <a:pt x="1189" y="657"/>
                  <a:pt x="1223" y="643"/>
                  <a:pt x="1300" y="649"/>
                </a:cubicBezTo>
                <a:cubicBezTo>
                  <a:pt x="1377" y="655"/>
                  <a:pt x="1527" y="690"/>
                  <a:pt x="1626" y="689"/>
                </a:cubicBezTo>
                <a:cubicBezTo>
                  <a:pt x="1725" y="688"/>
                  <a:pt x="1849" y="648"/>
                  <a:pt x="1893" y="640"/>
                </a:cubicBezTo>
              </a:path>
            </a:pathLst>
          </a:custGeom>
          <a:noFill/>
          <a:ln w="19050">
            <a:solidFill>
              <a:srgbClr val="F6691A"/>
            </a:solidFill>
            <a:round/>
            <a:headEnd type="none" w="sm" len="sm"/>
            <a:tailEnd type="none" w="sm" len="sm"/>
          </a:ln>
        </p:spPr>
        <p:txBody>
          <a:bodyPr/>
          <a:lstStyle/>
          <a:p>
            <a:endParaRPr lang="en-US">
              <a:solidFill>
                <a:srgbClr val="002060"/>
              </a:solidFill>
            </a:endParaRPr>
          </a:p>
        </p:txBody>
      </p:sp>
      <p:grpSp>
        <p:nvGrpSpPr>
          <p:cNvPr id="3" name="Group 311"/>
          <p:cNvGrpSpPr>
            <a:grpSpLocks/>
          </p:cNvGrpSpPr>
          <p:nvPr/>
        </p:nvGrpSpPr>
        <p:grpSpPr bwMode="auto">
          <a:xfrm>
            <a:off x="1182688" y="2898775"/>
            <a:ext cx="3089275" cy="1255713"/>
            <a:chOff x="745" y="1826"/>
            <a:chExt cx="1946" cy="791"/>
          </a:xfrm>
        </p:grpSpPr>
        <p:sp>
          <p:nvSpPr>
            <p:cNvPr id="70812" name="Line 132"/>
            <p:cNvSpPr>
              <a:spLocks noChangeShapeType="1"/>
            </p:cNvSpPr>
            <p:nvPr/>
          </p:nvSpPr>
          <p:spPr bwMode="auto">
            <a:xfrm flipV="1">
              <a:off x="1807" y="2325"/>
              <a:ext cx="0" cy="113"/>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3" name="Line 133"/>
            <p:cNvSpPr>
              <a:spLocks noChangeShapeType="1"/>
            </p:cNvSpPr>
            <p:nvPr/>
          </p:nvSpPr>
          <p:spPr bwMode="auto">
            <a:xfrm flipV="1">
              <a:off x="1937" y="2488"/>
              <a:ext cx="0" cy="12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4" name="Line 134"/>
            <p:cNvSpPr>
              <a:spLocks noChangeShapeType="1"/>
            </p:cNvSpPr>
            <p:nvPr/>
          </p:nvSpPr>
          <p:spPr bwMode="auto">
            <a:xfrm flipV="1">
              <a:off x="2073" y="2517"/>
              <a:ext cx="0" cy="80"/>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5" name="Line 135"/>
            <p:cNvSpPr>
              <a:spLocks noChangeShapeType="1"/>
            </p:cNvSpPr>
            <p:nvPr/>
          </p:nvSpPr>
          <p:spPr bwMode="auto">
            <a:xfrm flipV="1">
              <a:off x="1077" y="2151"/>
              <a:ext cx="0" cy="143"/>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6" name="Line 136"/>
            <p:cNvSpPr>
              <a:spLocks noChangeShapeType="1"/>
            </p:cNvSpPr>
            <p:nvPr/>
          </p:nvSpPr>
          <p:spPr bwMode="auto">
            <a:xfrm flipV="1">
              <a:off x="1223" y="1924"/>
              <a:ext cx="0" cy="8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7" name="Line 137"/>
            <p:cNvSpPr>
              <a:spLocks noChangeShapeType="1"/>
            </p:cNvSpPr>
            <p:nvPr/>
          </p:nvSpPr>
          <p:spPr bwMode="auto">
            <a:xfrm flipV="1">
              <a:off x="1361" y="1857"/>
              <a:ext cx="0" cy="146"/>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8" name="Line 138"/>
            <p:cNvSpPr>
              <a:spLocks noChangeShapeType="1"/>
            </p:cNvSpPr>
            <p:nvPr/>
          </p:nvSpPr>
          <p:spPr bwMode="auto">
            <a:xfrm flipV="1">
              <a:off x="1527" y="1942"/>
              <a:ext cx="0" cy="120"/>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19" name="Line 139"/>
            <p:cNvSpPr>
              <a:spLocks noChangeShapeType="1"/>
            </p:cNvSpPr>
            <p:nvPr/>
          </p:nvSpPr>
          <p:spPr bwMode="auto">
            <a:xfrm flipV="1">
              <a:off x="1653" y="2151"/>
              <a:ext cx="0" cy="94"/>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20" name="Line 140"/>
            <p:cNvSpPr>
              <a:spLocks noChangeShapeType="1"/>
            </p:cNvSpPr>
            <p:nvPr/>
          </p:nvSpPr>
          <p:spPr bwMode="auto">
            <a:xfrm flipV="1">
              <a:off x="2663" y="2492"/>
              <a:ext cx="0" cy="75"/>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21" name="Line 141"/>
            <p:cNvSpPr>
              <a:spLocks noChangeShapeType="1"/>
            </p:cNvSpPr>
            <p:nvPr/>
          </p:nvSpPr>
          <p:spPr bwMode="auto">
            <a:xfrm flipV="1">
              <a:off x="2402" y="2538"/>
              <a:ext cx="0" cy="65"/>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22" name="Line 142"/>
            <p:cNvSpPr>
              <a:spLocks noChangeShapeType="1"/>
            </p:cNvSpPr>
            <p:nvPr/>
          </p:nvSpPr>
          <p:spPr bwMode="auto">
            <a:xfrm flipV="1">
              <a:off x="895" y="2427"/>
              <a:ext cx="0" cy="70"/>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823" name="Oval 144"/>
            <p:cNvSpPr>
              <a:spLocks noChangeArrowheads="1"/>
            </p:cNvSpPr>
            <p:nvPr/>
          </p:nvSpPr>
          <p:spPr bwMode="auto">
            <a:xfrm>
              <a:off x="745" y="2406"/>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4" name="Oval 145"/>
            <p:cNvSpPr>
              <a:spLocks noChangeArrowheads="1"/>
            </p:cNvSpPr>
            <p:nvPr/>
          </p:nvSpPr>
          <p:spPr bwMode="auto">
            <a:xfrm>
              <a:off x="868" y="2399"/>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5" name="Oval 146"/>
            <p:cNvSpPr>
              <a:spLocks noChangeArrowheads="1"/>
            </p:cNvSpPr>
            <p:nvPr/>
          </p:nvSpPr>
          <p:spPr bwMode="auto">
            <a:xfrm>
              <a:off x="1042" y="2104"/>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6" name="Oval 147"/>
            <p:cNvSpPr>
              <a:spLocks noChangeArrowheads="1"/>
            </p:cNvSpPr>
            <p:nvPr/>
          </p:nvSpPr>
          <p:spPr bwMode="auto">
            <a:xfrm>
              <a:off x="1189" y="1869"/>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7" name="Oval 148"/>
            <p:cNvSpPr>
              <a:spLocks noChangeArrowheads="1"/>
            </p:cNvSpPr>
            <p:nvPr/>
          </p:nvSpPr>
          <p:spPr bwMode="auto">
            <a:xfrm>
              <a:off x="1330" y="1826"/>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8" name="Oval 149"/>
            <p:cNvSpPr>
              <a:spLocks noChangeArrowheads="1"/>
            </p:cNvSpPr>
            <p:nvPr/>
          </p:nvSpPr>
          <p:spPr bwMode="auto">
            <a:xfrm>
              <a:off x="1501" y="1894"/>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29" name="Oval 150"/>
            <p:cNvSpPr>
              <a:spLocks noChangeArrowheads="1"/>
            </p:cNvSpPr>
            <p:nvPr/>
          </p:nvSpPr>
          <p:spPr bwMode="auto">
            <a:xfrm>
              <a:off x="1627" y="2111"/>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30" name="Oval 151"/>
            <p:cNvSpPr>
              <a:spLocks noChangeArrowheads="1"/>
            </p:cNvSpPr>
            <p:nvPr/>
          </p:nvSpPr>
          <p:spPr bwMode="auto">
            <a:xfrm>
              <a:off x="1780" y="2278"/>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31" name="Oval 152"/>
            <p:cNvSpPr>
              <a:spLocks noChangeArrowheads="1"/>
            </p:cNvSpPr>
            <p:nvPr/>
          </p:nvSpPr>
          <p:spPr bwMode="auto">
            <a:xfrm>
              <a:off x="1906" y="2456"/>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32" name="Oval 153"/>
            <p:cNvSpPr>
              <a:spLocks noChangeArrowheads="1"/>
            </p:cNvSpPr>
            <p:nvPr/>
          </p:nvSpPr>
          <p:spPr bwMode="auto">
            <a:xfrm>
              <a:off x="2047" y="2460"/>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33" name="Oval 154"/>
            <p:cNvSpPr>
              <a:spLocks noChangeArrowheads="1"/>
            </p:cNvSpPr>
            <p:nvPr/>
          </p:nvSpPr>
          <p:spPr bwMode="auto">
            <a:xfrm>
              <a:off x="2371" y="2492"/>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834" name="Oval 155"/>
            <p:cNvSpPr>
              <a:spLocks noChangeArrowheads="1"/>
            </p:cNvSpPr>
            <p:nvPr/>
          </p:nvSpPr>
          <p:spPr bwMode="auto">
            <a:xfrm>
              <a:off x="2635" y="2452"/>
              <a:ext cx="56" cy="58"/>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grpSp>
      <p:sp>
        <p:nvSpPr>
          <p:cNvPr id="70714" name="Freeform 211"/>
          <p:cNvSpPr>
            <a:spLocks/>
          </p:cNvSpPr>
          <p:nvPr/>
        </p:nvSpPr>
        <p:spPr bwMode="auto">
          <a:xfrm>
            <a:off x="1196975" y="2905125"/>
            <a:ext cx="3040063" cy="1130300"/>
          </a:xfrm>
          <a:custGeom>
            <a:avLst/>
            <a:gdLst>
              <a:gd name="T0" fmla="*/ 0 w 1915"/>
              <a:gd name="T1" fmla="*/ 2147483647 h 712"/>
              <a:gd name="T2" fmla="*/ 2147483647 w 1915"/>
              <a:gd name="T3" fmla="*/ 2147483647 h 712"/>
              <a:gd name="T4" fmla="*/ 2147483647 w 1915"/>
              <a:gd name="T5" fmla="*/ 2147483647 h 712"/>
              <a:gd name="T6" fmla="*/ 2147483647 w 1915"/>
              <a:gd name="T7" fmla="*/ 2147483647 h 712"/>
              <a:gd name="T8" fmla="*/ 2147483647 w 1915"/>
              <a:gd name="T9" fmla="*/ 2147483647 h 712"/>
              <a:gd name="T10" fmla="*/ 2147483647 w 1915"/>
              <a:gd name="T11" fmla="*/ 2147483647 h 712"/>
              <a:gd name="T12" fmla="*/ 2147483647 w 1915"/>
              <a:gd name="T13" fmla="*/ 2147483647 h 712"/>
              <a:gd name="T14" fmla="*/ 2147483647 w 1915"/>
              <a:gd name="T15" fmla="*/ 2147483647 h 712"/>
              <a:gd name="T16" fmla="*/ 2147483647 w 1915"/>
              <a:gd name="T17" fmla="*/ 2147483647 h 712"/>
              <a:gd name="T18" fmla="*/ 2147483647 w 1915"/>
              <a:gd name="T19" fmla="*/ 2147483647 h 712"/>
              <a:gd name="T20" fmla="*/ 2147483647 w 1915"/>
              <a:gd name="T21" fmla="*/ 2147483647 h 712"/>
              <a:gd name="T22" fmla="*/ 2147483647 w 1915"/>
              <a:gd name="T23" fmla="*/ 2147483647 h 712"/>
              <a:gd name="T24" fmla="*/ 2147483647 w 1915"/>
              <a:gd name="T25" fmla="*/ 2147483647 h 712"/>
              <a:gd name="T26" fmla="*/ 2147483647 w 1915"/>
              <a:gd name="T27" fmla="*/ 2147483647 h 712"/>
              <a:gd name="T28" fmla="*/ 2147483647 w 1915"/>
              <a:gd name="T29" fmla="*/ 2147483647 h 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5"/>
              <a:gd name="T46" fmla="*/ 0 h 712"/>
              <a:gd name="T47" fmla="*/ 1915 w 1915"/>
              <a:gd name="T48" fmla="*/ 712 h 7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5" h="712">
                <a:moveTo>
                  <a:pt x="0" y="630"/>
                </a:moveTo>
                <a:cubicBezTo>
                  <a:pt x="28" y="630"/>
                  <a:pt x="128" y="638"/>
                  <a:pt x="171" y="627"/>
                </a:cubicBezTo>
                <a:cubicBezTo>
                  <a:pt x="194" y="554"/>
                  <a:pt x="260" y="369"/>
                  <a:pt x="309" y="278"/>
                </a:cubicBezTo>
                <a:cubicBezTo>
                  <a:pt x="358" y="186"/>
                  <a:pt x="435" y="115"/>
                  <a:pt x="465" y="78"/>
                </a:cubicBezTo>
                <a:cubicBezTo>
                  <a:pt x="495" y="42"/>
                  <a:pt x="469" y="66"/>
                  <a:pt x="492" y="53"/>
                </a:cubicBezTo>
                <a:cubicBezTo>
                  <a:pt x="515" y="40"/>
                  <a:pt x="580" y="7"/>
                  <a:pt x="606" y="4"/>
                </a:cubicBezTo>
                <a:cubicBezTo>
                  <a:pt x="632" y="0"/>
                  <a:pt x="630" y="14"/>
                  <a:pt x="651" y="32"/>
                </a:cubicBezTo>
                <a:cubicBezTo>
                  <a:pt x="672" y="50"/>
                  <a:pt x="697" y="61"/>
                  <a:pt x="735" y="110"/>
                </a:cubicBezTo>
                <a:cubicBezTo>
                  <a:pt x="773" y="160"/>
                  <a:pt x="829" y="263"/>
                  <a:pt x="879" y="328"/>
                </a:cubicBezTo>
                <a:cubicBezTo>
                  <a:pt x="929" y="392"/>
                  <a:pt x="982" y="449"/>
                  <a:pt x="1032" y="495"/>
                </a:cubicBezTo>
                <a:cubicBezTo>
                  <a:pt x="1082" y="541"/>
                  <a:pt x="1138" y="568"/>
                  <a:pt x="1182" y="606"/>
                </a:cubicBezTo>
                <a:cubicBezTo>
                  <a:pt x="1224" y="646"/>
                  <a:pt x="1256" y="676"/>
                  <a:pt x="1314" y="704"/>
                </a:cubicBezTo>
                <a:cubicBezTo>
                  <a:pt x="1390" y="712"/>
                  <a:pt x="1522" y="706"/>
                  <a:pt x="1614" y="705"/>
                </a:cubicBezTo>
                <a:cubicBezTo>
                  <a:pt x="1706" y="704"/>
                  <a:pt x="1817" y="698"/>
                  <a:pt x="1866" y="698"/>
                </a:cubicBezTo>
                <a:cubicBezTo>
                  <a:pt x="1915" y="698"/>
                  <a:pt x="1899" y="704"/>
                  <a:pt x="1908" y="705"/>
                </a:cubicBezTo>
              </a:path>
            </a:pathLst>
          </a:custGeom>
          <a:noFill/>
          <a:ln w="19050">
            <a:solidFill>
              <a:srgbClr val="4CAC5C"/>
            </a:solidFill>
            <a:round/>
            <a:headEnd type="none" w="sm" len="sm"/>
            <a:tailEnd type="none" w="sm" len="sm"/>
          </a:ln>
        </p:spPr>
        <p:txBody>
          <a:bodyPr/>
          <a:lstStyle/>
          <a:p>
            <a:endParaRPr lang="en-US">
              <a:solidFill>
                <a:srgbClr val="002060"/>
              </a:solidFill>
            </a:endParaRPr>
          </a:p>
        </p:txBody>
      </p:sp>
      <p:grpSp>
        <p:nvGrpSpPr>
          <p:cNvPr id="4" name="Group 212"/>
          <p:cNvGrpSpPr>
            <a:grpSpLocks/>
          </p:cNvGrpSpPr>
          <p:nvPr/>
        </p:nvGrpSpPr>
        <p:grpSpPr bwMode="auto">
          <a:xfrm>
            <a:off x="1163638" y="2651125"/>
            <a:ext cx="3098800" cy="1414463"/>
            <a:chOff x="733" y="1670"/>
            <a:chExt cx="1952" cy="891"/>
          </a:xfrm>
        </p:grpSpPr>
        <p:grpSp>
          <p:nvGrpSpPr>
            <p:cNvPr id="5" name="Group 213"/>
            <p:cNvGrpSpPr>
              <a:grpSpLocks/>
            </p:cNvGrpSpPr>
            <p:nvPr/>
          </p:nvGrpSpPr>
          <p:grpSpPr bwMode="auto">
            <a:xfrm>
              <a:off x="733" y="1770"/>
              <a:ext cx="1952" cy="791"/>
              <a:chOff x="733" y="1770"/>
              <a:chExt cx="1952" cy="791"/>
            </a:xfrm>
          </p:grpSpPr>
          <p:sp>
            <p:nvSpPr>
              <p:cNvPr id="70800" name="Rectangle 214"/>
              <p:cNvSpPr>
                <a:spLocks noChangeArrowheads="1"/>
              </p:cNvSpPr>
              <p:nvPr/>
            </p:nvSpPr>
            <p:spPr bwMode="auto">
              <a:xfrm>
                <a:off x="733" y="2424"/>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1" name="Rectangle 215"/>
              <p:cNvSpPr>
                <a:spLocks noChangeArrowheads="1"/>
              </p:cNvSpPr>
              <p:nvPr/>
            </p:nvSpPr>
            <p:spPr bwMode="auto">
              <a:xfrm>
                <a:off x="901" y="2431"/>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2" name="Rectangle 216"/>
              <p:cNvSpPr>
                <a:spLocks noChangeArrowheads="1"/>
              </p:cNvSpPr>
              <p:nvPr/>
            </p:nvSpPr>
            <p:spPr bwMode="auto">
              <a:xfrm>
                <a:off x="1039" y="2065"/>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3" name="Rectangle 217"/>
              <p:cNvSpPr>
                <a:spLocks noChangeArrowheads="1"/>
              </p:cNvSpPr>
              <p:nvPr/>
            </p:nvSpPr>
            <p:spPr bwMode="auto">
              <a:xfrm>
                <a:off x="1201" y="1866"/>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4" name="Rectangle 218"/>
              <p:cNvSpPr>
                <a:spLocks noChangeArrowheads="1"/>
              </p:cNvSpPr>
              <p:nvPr/>
            </p:nvSpPr>
            <p:spPr bwMode="auto">
              <a:xfrm>
                <a:off x="1333" y="1770"/>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5" name="Rectangle 219"/>
              <p:cNvSpPr>
                <a:spLocks noChangeArrowheads="1"/>
              </p:cNvSpPr>
              <p:nvPr/>
            </p:nvSpPr>
            <p:spPr bwMode="auto">
              <a:xfrm>
                <a:off x="1462" y="1909"/>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6" name="Rectangle 220"/>
              <p:cNvSpPr>
                <a:spLocks noChangeArrowheads="1"/>
              </p:cNvSpPr>
              <p:nvPr/>
            </p:nvSpPr>
            <p:spPr bwMode="auto">
              <a:xfrm>
                <a:off x="1600" y="2129"/>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7" name="Rectangle 221"/>
              <p:cNvSpPr>
                <a:spLocks noChangeArrowheads="1"/>
              </p:cNvSpPr>
              <p:nvPr/>
            </p:nvSpPr>
            <p:spPr bwMode="auto">
              <a:xfrm>
                <a:off x="1759" y="2289"/>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8" name="Rectangle 222"/>
              <p:cNvSpPr>
                <a:spLocks noChangeArrowheads="1"/>
              </p:cNvSpPr>
              <p:nvPr/>
            </p:nvSpPr>
            <p:spPr bwMode="auto">
              <a:xfrm>
                <a:off x="1906" y="2399"/>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09" name="Rectangle 223"/>
              <p:cNvSpPr>
                <a:spLocks noChangeArrowheads="1"/>
              </p:cNvSpPr>
              <p:nvPr/>
            </p:nvSpPr>
            <p:spPr bwMode="auto">
              <a:xfrm>
                <a:off x="2041" y="2496"/>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10" name="Rectangle 224"/>
              <p:cNvSpPr>
                <a:spLocks noChangeArrowheads="1"/>
              </p:cNvSpPr>
              <p:nvPr/>
            </p:nvSpPr>
            <p:spPr bwMode="auto">
              <a:xfrm>
                <a:off x="2332" y="2496"/>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811" name="Rectangle 225"/>
              <p:cNvSpPr>
                <a:spLocks noChangeArrowheads="1"/>
              </p:cNvSpPr>
              <p:nvPr/>
            </p:nvSpPr>
            <p:spPr bwMode="auto">
              <a:xfrm>
                <a:off x="2629" y="2503"/>
                <a:ext cx="56" cy="58"/>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grpSp>
        <p:sp>
          <p:nvSpPr>
            <p:cNvPr id="70788" name="Line 226"/>
            <p:cNvSpPr>
              <a:spLocks noChangeShapeType="1"/>
            </p:cNvSpPr>
            <p:nvPr/>
          </p:nvSpPr>
          <p:spPr bwMode="auto">
            <a:xfrm>
              <a:off x="1071" y="1917"/>
              <a:ext cx="2" cy="162"/>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89" name="Line 227"/>
            <p:cNvSpPr>
              <a:spLocks noChangeShapeType="1"/>
            </p:cNvSpPr>
            <p:nvPr/>
          </p:nvSpPr>
          <p:spPr bwMode="auto">
            <a:xfrm>
              <a:off x="1219" y="1744"/>
              <a:ext cx="0" cy="131"/>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0" name="Line 228"/>
            <p:cNvSpPr>
              <a:spLocks noChangeShapeType="1"/>
            </p:cNvSpPr>
            <p:nvPr/>
          </p:nvSpPr>
          <p:spPr bwMode="auto">
            <a:xfrm>
              <a:off x="1359" y="1670"/>
              <a:ext cx="0" cy="121"/>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1" name="Line 229"/>
            <p:cNvSpPr>
              <a:spLocks noChangeShapeType="1"/>
            </p:cNvSpPr>
            <p:nvPr/>
          </p:nvSpPr>
          <p:spPr bwMode="auto">
            <a:xfrm>
              <a:off x="1493" y="1854"/>
              <a:ext cx="0" cy="63"/>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2" name="Line 230"/>
            <p:cNvSpPr>
              <a:spLocks noChangeShapeType="1"/>
            </p:cNvSpPr>
            <p:nvPr/>
          </p:nvSpPr>
          <p:spPr bwMode="auto">
            <a:xfrm>
              <a:off x="1629" y="2036"/>
              <a:ext cx="0" cy="106"/>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3" name="Line 231"/>
            <p:cNvSpPr>
              <a:spLocks noChangeShapeType="1"/>
            </p:cNvSpPr>
            <p:nvPr/>
          </p:nvSpPr>
          <p:spPr bwMode="auto">
            <a:xfrm>
              <a:off x="1785" y="2230"/>
              <a:ext cx="0" cy="65"/>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4" name="Line 232"/>
            <p:cNvSpPr>
              <a:spLocks noChangeShapeType="1"/>
            </p:cNvSpPr>
            <p:nvPr/>
          </p:nvSpPr>
          <p:spPr bwMode="auto">
            <a:xfrm>
              <a:off x="1939" y="2296"/>
              <a:ext cx="0" cy="134"/>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5" name="Line 233"/>
            <p:cNvSpPr>
              <a:spLocks noChangeShapeType="1"/>
            </p:cNvSpPr>
            <p:nvPr/>
          </p:nvSpPr>
          <p:spPr bwMode="auto">
            <a:xfrm>
              <a:off x="2663" y="2436"/>
              <a:ext cx="0" cy="75"/>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6" name="Line 234"/>
            <p:cNvSpPr>
              <a:spLocks noChangeShapeType="1"/>
            </p:cNvSpPr>
            <p:nvPr/>
          </p:nvSpPr>
          <p:spPr bwMode="auto">
            <a:xfrm>
              <a:off x="2364" y="2439"/>
              <a:ext cx="0" cy="65"/>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7" name="Line 235"/>
            <p:cNvSpPr>
              <a:spLocks noChangeShapeType="1"/>
            </p:cNvSpPr>
            <p:nvPr/>
          </p:nvSpPr>
          <p:spPr bwMode="auto">
            <a:xfrm>
              <a:off x="2075" y="2402"/>
              <a:ext cx="0" cy="79"/>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8" name="Line 236"/>
            <p:cNvSpPr>
              <a:spLocks noChangeShapeType="1"/>
            </p:cNvSpPr>
            <p:nvPr/>
          </p:nvSpPr>
          <p:spPr bwMode="auto">
            <a:xfrm>
              <a:off x="931" y="2365"/>
              <a:ext cx="0" cy="70"/>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99" name="Line 237"/>
            <p:cNvSpPr>
              <a:spLocks noChangeShapeType="1"/>
            </p:cNvSpPr>
            <p:nvPr/>
          </p:nvSpPr>
          <p:spPr bwMode="auto">
            <a:xfrm>
              <a:off x="779" y="2371"/>
              <a:ext cx="0" cy="75"/>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grpSp>
      <p:grpSp>
        <p:nvGrpSpPr>
          <p:cNvPr id="6" name="Group 238"/>
          <p:cNvGrpSpPr>
            <a:grpSpLocks/>
          </p:cNvGrpSpPr>
          <p:nvPr/>
        </p:nvGrpSpPr>
        <p:grpSpPr bwMode="auto">
          <a:xfrm>
            <a:off x="5862638" y="2282825"/>
            <a:ext cx="2643187" cy="2493963"/>
            <a:chOff x="3693" y="1438"/>
            <a:chExt cx="1665" cy="1571"/>
          </a:xfrm>
        </p:grpSpPr>
        <p:sp>
          <p:nvSpPr>
            <p:cNvPr id="70779" name="Freeform 239"/>
            <p:cNvSpPr>
              <a:spLocks/>
            </p:cNvSpPr>
            <p:nvPr/>
          </p:nvSpPr>
          <p:spPr bwMode="auto">
            <a:xfrm>
              <a:off x="3693" y="1609"/>
              <a:ext cx="1665" cy="1400"/>
            </a:xfrm>
            <a:custGeom>
              <a:avLst/>
              <a:gdLst>
                <a:gd name="T0" fmla="*/ 0 w 1665"/>
                <a:gd name="T1" fmla="*/ 1337 h 1400"/>
                <a:gd name="T2" fmla="*/ 90 w 1665"/>
                <a:gd name="T3" fmla="*/ 1039 h 1400"/>
                <a:gd name="T4" fmla="*/ 129 w 1665"/>
                <a:gd name="T5" fmla="*/ 894 h 1400"/>
                <a:gd name="T6" fmla="*/ 252 w 1665"/>
                <a:gd name="T7" fmla="*/ 644 h 1400"/>
                <a:gd name="T8" fmla="*/ 405 w 1665"/>
                <a:gd name="T9" fmla="*/ 319 h 1400"/>
                <a:gd name="T10" fmla="*/ 420 w 1665"/>
                <a:gd name="T11" fmla="*/ 301 h 1400"/>
                <a:gd name="T12" fmla="*/ 548 w 1665"/>
                <a:gd name="T13" fmla="*/ 0 h 1400"/>
                <a:gd name="T14" fmla="*/ 693 w 1665"/>
                <a:gd name="T15" fmla="*/ 488 h 1400"/>
                <a:gd name="T16" fmla="*/ 828 w 1665"/>
                <a:gd name="T17" fmla="*/ 768 h 1400"/>
                <a:gd name="T18" fmla="*/ 897 w 1665"/>
                <a:gd name="T19" fmla="*/ 813 h 1400"/>
                <a:gd name="T20" fmla="*/ 942 w 1665"/>
                <a:gd name="T21" fmla="*/ 855 h 1400"/>
                <a:gd name="T22" fmla="*/ 1026 w 1665"/>
                <a:gd name="T23" fmla="*/ 942 h 1400"/>
                <a:gd name="T24" fmla="*/ 1080 w 1665"/>
                <a:gd name="T25" fmla="*/ 1048 h 1400"/>
                <a:gd name="T26" fmla="*/ 1158 w 1665"/>
                <a:gd name="T27" fmla="*/ 1108 h 1400"/>
                <a:gd name="T28" fmla="*/ 1389 w 1665"/>
                <a:gd name="T29" fmla="*/ 1243 h 1400"/>
                <a:gd name="T30" fmla="*/ 1641 w 1665"/>
                <a:gd name="T31" fmla="*/ 1334 h 1400"/>
                <a:gd name="T32" fmla="*/ 1665 w 1665"/>
                <a:gd name="T33" fmla="*/ 1400 h 1400"/>
                <a:gd name="T34" fmla="*/ 1383 w 1665"/>
                <a:gd name="T35" fmla="*/ 1328 h 1400"/>
                <a:gd name="T36" fmla="*/ 1183 w 1665"/>
                <a:gd name="T37" fmla="*/ 1252 h 1400"/>
                <a:gd name="T38" fmla="*/ 915 w 1665"/>
                <a:gd name="T39" fmla="*/ 1135 h 1400"/>
                <a:gd name="T40" fmla="*/ 678 w 1665"/>
                <a:gd name="T41" fmla="*/ 1000 h 1400"/>
                <a:gd name="T42" fmla="*/ 498 w 1665"/>
                <a:gd name="T43" fmla="*/ 951 h 1400"/>
                <a:gd name="T44" fmla="*/ 360 w 1665"/>
                <a:gd name="T45" fmla="*/ 994 h 1400"/>
                <a:gd name="T46" fmla="*/ 252 w 1665"/>
                <a:gd name="T47" fmla="*/ 1066 h 1400"/>
                <a:gd name="T48" fmla="*/ 156 w 1665"/>
                <a:gd name="T49" fmla="*/ 1132 h 1400"/>
                <a:gd name="T50" fmla="*/ 78 w 1665"/>
                <a:gd name="T51" fmla="*/ 1243 h 1400"/>
                <a:gd name="T52" fmla="*/ 30 w 1665"/>
                <a:gd name="T53" fmla="*/ 1334 h 1400"/>
                <a:gd name="T54" fmla="*/ 0 w 1665"/>
                <a:gd name="T55" fmla="*/ 1337 h 1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5"/>
                <a:gd name="T85" fmla="*/ 0 h 1400"/>
                <a:gd name="T86" fmla="*/ 1665 w 1665"/>
                <a:gd name="T87" fmla="*/ 1400 h 14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5" h="1400">
                  <a:moveTo>
                    <a:pt x="0" y="1337"/>
                  </a:moveTo>
                  <a:lnTo>
                    <a:pt x="90" y="1039"/>
                  </a:lnTo>
                  <a:lnTo>
                    <a:pt x="129" y="894"/>
                  </a:lnTo>
                  <a:lnTo>
                    <a:pt x="252" y="644"/>
                  </a:lnTo>
                  <a:lnTo>
                    <a:pt x="405" y="319"/>
                  </a:lnTo>
                  <a:lnTo>
                    <a:pt x="420" y="301"/>
                  </a:lnTo>
                  <a:lnTo>
                    <a:pt x="548" y="0"/>
                  </a:lnTo>
                  <a:lnTo>
                    <a:pt x="693" y="488"/>
                  </a:lnTo>
                  <a:lnTo>
                    <a:pt x="828" y="768"/>
                  </a:lnTo>
                  <a:lnTo>
                    <a:pt x="897" y="813"/>
                  </a:lnTo>
                  <a:lnTo>
                    <a:pt x="942" y="855"/>
                  </a:lnTo>
                  <a:lnTo>
                    <a:pt x="1026" y="942"/>
                  </a:lnTo>
                  <a:lnTo>
                    <a:pt x="1080" y="1048"/>
                  </a:lnTo>
                  <a:lnTo>
                    <a:pt x="1158" y="1108"/>
                  </a:lnTo>
                  <a:lnTo>
                    <a:pt x="1389" y="1243"/>
                  </a:lnTo>
                  <a:lnTo>
                    <a:pt x="1641" y="1334"/>
                  </a:lnTo>
                  <a:lnTo>
                    <a:pt x="1665" y="1400"/>
                  </a:lnTo>
                  <a:lnTo>
                    <a:pt x="1383" y="1328"/>
                  </a:lnTo>
                  <a:lnTo>
                    <a:pt x="1183" y="1252"/>
                  </a:lnTo>
                  <a:lnTo>
                    <a:pt x="915" y="1135"/>
                  </a:lnTo>
                  <a:lnTo>
                    <a:pt x="678" y="1000"/>
                  </a:lnTo>
                  <a:lnTo>
                    <a:pt x="498" y="951"/>
                  </a:lnTo>
                  <a:lnTo>
                    <a:pt x="360" y="994"/>
                  </a:lnTo>
                  <a:lnTo>
                    <a:pt x="252" y="1066"/>
                  </a:lnTo>
                  <a:lnTo>
                    <a:pt x="156" y="1132"/>
                  </a:lnTo>
                  <a:lnTo>
                    <a:pt x="78" y="1243"/>
                  </a:lnTo>
                  <a:lnTo>
                    <a:pt x="30" y="1334"/>
                  </a:lnTo>
                  <a:lnTo>
                    <a:pt x="0" y="1337"/>
                  </a:lnTo>
                  <a:close/>
                </a:path>
              </a:pathLst>
            </a:custGeom>
            <a:solidFill>
              <a:srgbClr val="C0C0C0"/>
            </a:solidFill>
            <a:ln w="9525">
              <a:solidFill>
                <a:srgbClr val="808080"/>
              </a:solidFill>
              <a:round/>
              <a:headEnd/>
              <a:tailEnd/>
            </a:ln>
          </p:spPr>
          <p:txBody>
            <a:bodyPr/>
            <a:lstStyle/>
            <a:p>
              <a:endParaRPr lang="en-US">
                <a:solidFill>
                  <a:srgbClr val="002060"/>
                </a:solidFill>
              </a:endParaRPr>
            </a:p>
          </p:txBody>
        </p:sp>
        <p:sp>
          <p:nvSpPr>
            <p:cNvPr id="70780" name="Rectangle 240"/>
            <p:cNvSpPr>
              <a:spLocks noChangeArrowheads="1"/>
            </p:cNvSpPr>
            <p:nvPr/>
          </p:nvSpPr>
          <p:spPr bwMode="auto">
            <a:xfrm>
              <a:off x="3846" y="1868"/>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1" name="Rectangle 241"/>
            <p:cNvSpPr>
              <a:spLocks noChangeArrowheads="1"/>
            </p:cNvSpPr>
            <p:nvPr/>
          </p:nvSpPr>
          <p:spPr bwMode="auto">
            <a:xfrm>
              <a:off x="4013" y="1740"/>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2" name="Rectangle 242"/>
            <p:cNvSpPr>
              <a:spLocks noChangeArrowheads="1"/>
            </p:cNvSpPr>
            <p:nvPr/>
          </p:nvSpPr>
          <p:spPr bwMode="auto">
            <a:xfrm>
              <a:off x="4160" y="1438"/>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3" name="Rectangle 243"/>
            <p:cNvSpPr>
              <a:spLocks noChangeArrowheads="1"/>
            </p:cNvSpPr>
            <p:nvPr/>
          </p:nvSpPr>
          <p:spPr bwMode="auto">
            <a:xfrm>
              <a:off x="4296" y="1744"/>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4" name="Rectangle 244"/>
            <p:cNvSpPr>
              <a:spLocks noChangeArrowheads="1"/>
            </p:cNvSpPr>
            <p:nvPr/>
          </p:nvSpPr>
          <p:spPr bwMode="auto">
            <a:xfrm>
              <a:off x="4432" y="2050"/>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5" name="Rectangle 245"/>
            <p:cNvSpPr>
              <a:spLocks noChangeArrowheads="1"/>
            </p:cNvSpPr>
            <p:nvPr/>
          </p:nvSpPr>
          <p:spPr bwMode="auto">
            <a:xfrm>
              <a:off x="4571" y="2139"/>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sp>
          <p:nvSpPr>
            <p:cNvPr id="70786" name="Rectangle 246"/>
            <p:cNvSpPr>
              <a:spLocks noChangeArrowheads="1"/>
            </p:cNvSpPr>
            <p:nvPr/>
          </p:nvSpPr>
          <p:spPr bwMode="auto">
            <a:xfrm>
              <a:off x="4996" y="2605"/>
              <a:ext cx="175" cy="192"/>
            </a:xfrm>
            <a:prstGeom prst="rect">
              <a:avLst/>
            </a:prstGeom>
            <a:noFill/>
            <a:ln w="9525">
              <a:noFill/>
              <a:miter lim="800000"/>
              <a:headEnd/>
              <a:tailEnd/>
            </a:ln>
          </p:spPr>
          <p:txBody>
            <a:bodyPr>
              <a:spAutoFit/>
            </a:bodyPr>
            <a:lstStyle/>
            <a:p>
              <a:pPr algn="ctr">
                <a:spcBef>
                  <a:spcPct val="50000"/>
                </a:spcBef>
              </a:pPr>
              <a:r>
                <a:rPr lang="en-US" sz="1400" b="1">
                  <a:solidFill>
                    <a:srgbClr val="002060"/>
                  </a:solidFill>
                </a:rPr>
                <a:t>*</a:t>
              </a:r>
            </a:p>
          </p:txBody>
        </p:sp>
      </p:grpSp>
      <p:grpSp>
        <p:nvGrpSpPr>
          <p:cNvPr id="7" name="Group 310"/>
          <p:cNvGrpSpPr>
            <a:grpSpLocks/>
          </p:cNvGrpSpPr>
          <p:nvPr/>
        </p:nvGrpSpPr>
        <p:grpSpPr bwMode="auto">
          <a:xfrm>
            <a:off x="5573713" y="4041775"/>
            <a:ext cx="2984500" cy="849313"/>
            <a:chOff x="3511" y="2546"/>
            <a:chExt cx="1880" cy="535"/>
          </a:xfrm>
        </p:grpSpPr>
        <p:grpSp>
          <p:nvGrpSpPr>
            <p:cNvPr id="8" name="Group 263"/>
            <p:cNvGrpSpPr>
              <a:grpSpLocks/>
            </p:cNvGrpSpPr>
            <p:nvPr/>
          </p:nvGrpSpPr>
          <p:grpSpPr bwMode="auto">
            <a:xfrm>
              <a:off x="3542" y="2587"/>
              <a:ext cx="1824" cy="494"/>
              <a:chOff x="3539" y="2526"/>
              <a:chExt cx="1824" cy="494"/>
            </a:xfrm>
          </p:grpSpPr>
          <p:sp>
            <p:nvSpPr>
              <p:cNvPr id="70767" name="Line 264"/>
              <p:cNvSpPr>
                <a:spLocks noChangeShapeType="1"/>
              </p:cNvSpPr>
              <p:nvPr/>
            </p:nvSpPr>
            <p:spPr bwMode="auto">
              <a:xfrm>
                <a:off x="3812" y="2730"/>
                <a:ext cx="0" cy="7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68" name="Line 265"/>
              <p:cNvSpPr>
                <a:spLocks noChangeShapeType="1"/>
              </p:cNvSpPr>
              <p:nvPr/>
            </p:nvSpPr>
            <p:spPr bwMode="auto">
              <a:xfrm>
                <a:off x="3949" y="2628"/>
                <a:ext cx="0" cy="111"/>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69" name="Line 266"/>
              <p:cNvSpPr>
                <a:spLocks noChangeShapeType="1"/>
              </p:cNvSpPr>
              <p:nvPr/>
            </p:nvSpPr>
            <p:spPr bwMode="auto">
              <a:xfrm>
                <a:off x="4090" y="2533"/>
                <a:ext cx="0" cy="132"/>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0" name="Line 267"/>
              <p:cNvSpPr>
                <a:spLocks noChangeShapeType="1"/>
              </p:cNvSpPr>
              <p:nvPr/>
            </p:nvSpPr>
            <p:spPr bwMode="auto">
              <a:xfrm>
                <a:off x="4230" y="2526"/>
                <a:ext cx="0" cy="107"/>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1" name="Line 268"/>
              <p:cNvSpPr>
                <a:spLocks noChangeShapeType="1"/>
              </p:cNvSpPr>
              <p:nvPr/>
            </p:nvSpPr>
            <p:spPr bwMode="auto">
              <a:xfrm>
                <a:off x="4368" y="2578"/>
                <a:ext cx="0" cy="8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2" name="Line 269"/>
              <p:cNvSpPr>
                <a:spLocks noChangeShapeType="1"/>
              </p:cNvSpPr>
              <p:nvPr/>
            </p:nvSpPr>
            <p:spPr bwMode="auto">
              <a:xfrm>
                <a:off x="4511" y="2651"/>
                <a:ext cx="0" cy="76"/>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3" name="Line 270"/>
              <p:cNvSpPr>
                <a:spLocks noChangeShapeType="1"/>
              </p:cNvSpPr>
              <p:nvPr/>
            </p:nvSpPr>
            <p:spPr bwMode="auto">
              <a:xfrm>
                <a:off x="4654" y="2737"/>
                <a:ext cx="0" cy="113"/>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4" name="Line 271"/>
              <p:cNvSpPr>
                <a:spLocks noChangeShapeType="1"/>
              </p:cNvSpPr>
              <p:nvPr/>
            </p:nvSpPr>
            <p:spPr bwMode="auto">
              <a:xfrm>
                <a:off x="5363" y="2954"/>
                <a:ext cx="0" cy="63"/>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5" name="Line 272"/>
              <p:cNvSpPr>
                <a:spLocks noChangeShapeType="1"/>
              </p:cNvSpPr>
              <p:nvPr/>
            </p:nvSpPr>
            <p:spPr bwMode="auto">
              <a:xfrm>
                <a:off x="5078" y="2890"/>
                <a:ext cx="0" cy="7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6" name="Line 273"/>
              <p:cNvSpPr>
                <a:spLocks noChangeShapeType="1"/>
              </p:cNvSpPr>
              <p:nvPr/>
            </p:nvSpPr>
            <p:spPr bwMode="auto">
              <a:xfrm>
                <a:off x="4799" y="2784"/>
                <a:ext cx="0" cy="82"/>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7" name="Line 274"/>
              <p:cNvSpPr>
                <a:spLocks noChangeShapeType="1"/>
              </p:cNvSpPr>
              <p:nvPr/>
            </p:nvSpPr>
            <p:spPr bwMode="auto">
              <a:xfrm>
                <a:off x="3691" y="2961"/>
                <a:ext cx="0" cy="59"/>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sp>
            <p:nvSpPr>
              <p:cNvPr id="70778" name="Line 275"/>
              <p:cNvSpPr>
                <a:spLocks noChangeShapeType="1"/>
              </p:cNvSpPr>
              <p:nvPr/>
            </p:nvSpPr>
            <p:spPr bwMode="auto">
              <a:xfrm>
                <a:off x="3539" y="2941"/>
                <a:ext cx="0" cy="63"/>
              </a:xfrm>
              <a:prstGeom prst="line">
                <a:avLst/>
              </a:prstGeom>
              <a:noFill/>
              <a:ln w="19050" cap="sq">
                <a:solidFill>
                  <a:srgbClr val="F6691A"/>
                </a:solidFill>
                <a:round/>
                <a:headEnd type="none" w="sm" len="sm"/>
                <a:tailEnd type="none" w="sm" len="sm"/>
              </a:ln>
            </p:spPr>
            <p:txBody>
              <a:bodyPr/>
              <a:lstStyle/>
              <a:p>
                <a:endParaRPr lang="en-US">
                  <a:solidFill>
                    <a:srgbClr val="002060"/>
                  </a:solidFill>
                </a:endParaRPr>
              </a:p>
            </p:txBody>
          </p:sp>
        </p:grpSp>
        <p:sp>
          <p:nvSpPr>
            <p:cNvPr id="70753" name="Freeform 249"/>
            <p:cNvSpPr>
              <a:spLocks/>
            </p:cNvSpPr>
            <p:nvPr/>
          </p:nvSpPr>
          <p:spPr bwMode="auto">
            <a:xfrm>
              <a:off x="3544" y="2567"/>
              <a:ext cx="1827" cy="438"/>
            </a:xfrm>
            <a:custGeom>
              <a:avLst/>
              <a:gdLst>
                <a:gd name="T0" fmla="*/ 0 w 1827"/>
                <a:gd name="T1" fmla="*/ 435 h 438"/>
                <a:gd name="T2" fmla="*/ 150 w 1827"/>
                <a:gd name="T3" fmla="*/ 432 h 438"/>
                <a:gd name="T4" fmla="*/ 273 w 1827"/>
                <a:gd name="T5" fmla="*/ 195 h 438"/>
                <a:gd name="T6" fmla="*/ 405 w 1827"/>
                <a:gd name="T7" fmla="*/ 105 h 438"/>
                <a:gd name="T8" fmla="*/ 543 w 1827"/>
                <a:gd name="T9" fmla="*/ 9 h 438"/>
                <a:gd name="T10" fmla="*/ 561 w 1827"/>
                <a:gd name="T11" fmla="*/ 0 h 438"/>
                <a:gd name="T12" fmla="*/ 702 w 1827"/>
                <a:gd name="T13" fmla="*/ 0 h 438"/>
                <a:gd name="T14" fmla="*/ 834 w 1827"/>
                <a:gd name="T15" fmla="*/ 48 h 438"/>
                <a:gd name="T16" fmla="*/ 972 w 1827"/>
                <a:gd name="T17" fmla="*/ 123 h 438"/>
                <a:gd name="T18" fmla="*/ 1131 w 1827"/>
                <a:gd name="T19" fmla="*/ 210 h 438"/>
                <a:gd name="T20" fmla="*/ 1260 w 1827"/>
                <a:gd name="T21" fmla="*/ 258 h 438"/>
                <a:gd name="T22" fmla="*/ 1533 w 1827"/>
                <a:gd name="T23" fmla="*/ 372 h 438"/>
                <a:gd name="T24" fmla="*/ 1827 w 1827"/>
                <a:gd name="T25" fmla="*/ 438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7"/>
                <a:gd name="T40" fmla="*/ 0 h 438"/>
                <a:gd name="T41" fmla="*/ 1827 w 1827"/>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7" h="438">
                  <a:moveTo>
                    <a:pt x="0" y="435"/>
                  </a:moveTo>
                  <a:lnTo>
                    <a:pt x="150" y="432"/>
                  </a:lnTo>
                  <a:lnTo>
                    <a:pt x="273" y="195"/>
                  </a:lnTo>
                  <a:lnTo>
                    <a:pt x="405" y="105"/>
                  </a:lnTo>
                  <a:lnTo>
                    <a:pt x="543" y="9"/>
                  </a:lnTo>
                  <a:lnTo>
                    <a:pt x="561" y="0"/>
                  </a:lnTo>
                  <a:lnTo>
                    <a:pt x="702" y="0"/>
                  </a:lnTo>
                  <a:lnTo>
                    <a:pt x="834" y="48"/>
                  </a:lnTo>
                  <a:lnTo>
                    <a:pt x="972" y="123"/>
                  </a:lnTo>
                  <a:lnTo>
                    <a:pt x="1131" y="210"/>
                  </a:lnTo>
                  <a:lnTo>
                    <a:pt x="1260" y="258"/>
                  </a:lnTo>
                  <a:lnTo>
                    <a:pt x="1533" y="372"/>
                  </a:lnTo>
                  <a:lnTo>
                    <a:pt x="1827" y="438"/>
                  </a:lnTo>
                </a:path>
              </a:pathLst>
            </a:custGeom>
            <a:noFill/>
            <a:ln w="19050">
              <a:solidFill>
                <a:srgbClr val="F6691A"/>
              </a:solidFill>
              <a:round/>
              <a:headEnd type="none" w="sm" len="sm"/>
              <a:tailEnd type="none" w="sm" len="sm"/>
            </a:ln>
          </p:spPr>
          <p:txBody>
            <a:bodyPr/>
            <a:lstStyle/>
            <a:p>
              <a:endParaRPr lang="en-US">
                <a:solidFill>
                  <a:srgbClr val="002060"/>
                </a:solidFill>
              </a:endParaRPr>
            </a:p>
          </p:txBody>
        </p:sp>
        <p:grpSp>
          <p:nvGrpSpPr>
            <p:cNvPr id="9" name="Group 250"/>
            <p:cNvGrpSpPr>
              <a:grpSpLocks/>
            </p:cNvGrpSpPr>
            <p:nvPr/>
          </p:nvGrpSpPr>
          <p:grpSpPr bwMode="auto">
            <a:xfrm>
              <a:off x="3511" y="2546"/>
              <a:ext cx="1880" cy="491"/>
              <a:chOff x="3588" y="2376"/>
              <a:chExt cx="1880" cy="491"/>
            </a:xfrm>
          </p:grpSpPr>
          <p:sp>
            <p:nvSpPr>
              <p:cNvPr id="70755" name="Oval 251"/>
              <p:cNvSpPr>
                <a:spLocks noChangeArrowheads="1"/>
              </p:cNvSpPr>
              <p:nvPr/>
            </p:nvSpPr>
            <p:spPr bwMode="auto">
              <a:xfrm>
                <a:off x="3588" y="2805"/>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6" name="Oval 252"/>
              <p:cNvSpPr>
                <a:spLocks noChangeArrowheads="1"/>
              </p:cNvSpPr>
              <p:nvPr/>
            </p:nvSpPr>
            <p:spPr bwMode="auto">
              <a:xfrm>
                <a:off x="3741" y="2808"/>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7" name="Oval 253"/>
              <p:cNvSpPr>
                <a:spLocks noChangeArrowheads="1"/>
              </p:cNvSpPr>
              <p:nvPr/>
            </p:nvSpPr>
            <p:spPr bwMode="auto">
              <a:xfrm>
                <a:off x="3861" y="2565"/>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8" name="Oval 254"/>
              <p:cNvSpPr>
                <a:spLocks noChangeArrowheads="1"/>
              </p:cNvSpPr>
              <p:nvPr/>
            </p:nvSpPr>
            <p:spPr bwMode="auto">
              <a:xfrm>
                <a:off x="3999" y="2475"/>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9" name="Oval 255"/>
              <p:cNvSpPr>
                <a:spLocks noChangeArrowheads="1"/>
              </p:cNvSpPr>
              <p:nvPr/>
            </p:nvSpPr>
            <p:spPr bwMode="auto">
              <a:xfrm>
                <a:off x="4143" y="2376"/>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0" name="Oval 256"/>
              <p:cNvSpPr>
                <a:spLocks noChangeArrowheads="1"/>
              </p:cNvSpPr>
              <p:nvPr/>
            </p:nvSpPr>
            <p:spPr bwMode="auto">
              <a:xfrm>
                <a:off x="4284" y="2376"/>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1" name="Oval 257"/>
              <p:cNvSpPr>
                <a:spLocks noChangeArrowheads="1"/>
              </p:cNvSpPr>
              <p:nvPr/>
            </p:nvSpPr>
            <p:spPr bwMode="auto">
              <a:xfrm>
                <a:off x="4419" y="2418"/>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2" name="Oval 258"/>
              <p:cNvSpPr>
                <a:spLocks noChangeArrowheads="1"/>
              </p:cNvSpPr>
              <p:nvPr/>
            </p:nvSpPr>
            <p:spPr bwMode="auto">
              <a:xfrm>
                <a:off x="4560" y="2493"/>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3" name="Oval 259"/>
              <p:cNvSpPr>
                <a:spLocks noChangeArrowheads="1"/>
              </p:cNvSpPr>
              <p:nvPr/>
            </p:nvSpPr>
            <p:spPr bwMode="auto">
              <a:xfrm>
                <a:off x="4707" y="2580"/>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4" name="Oval 260"/>
              <p:cNvSpPr>
                <a:spLocks noChangeArrowheads="1"/>
              </p:cNvSpPr>
              <p:nvPr/>
            </p:nvSpPr>
            <p:spPr bwMode="auto">
              <a:xfrm>
                <a:off x="4848" y="2628"/>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5" name="Oval 261"/>
              <p:cNvSpPr>
                <a:spLocks noChangeArrowheads="1"/>
              </p:cNvSpPr>
              <p:nvPr/>
            </p:nvSpPr>
            <p:spPr bwMode="auto">
              <a:xfrm>
                <a:off x="5124" y="2736"/>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sp>
            <p:nvSpPr>
              <p:cNvPr id="70766" name="Oval 262"/>
              <p:cNvSpPr>
                <a:spLocks noChangeArrowheads="1"/>
              </p:cNvSpPr>
              <p:nvPr/>
            </p:nvSpPr>
            <p:spPr bwMode="auto">
              <a:xfrm>
                <a:off x="5412" y="2811"/>
                <a:ext cx="56" cy="56"/>
              </a:xfrm>
              <a:prstGeom prst="ellipse">
                <a:avLst/>
              </a:prstGeom>
              <a:solidFill>
                <a:srgbClr val="F6691A"/>
              </a:solidFill>
              <a:ln w="9525" cap="sq">
                <a:solidFill>
                  <a:srgbClr val="F6691A"/>
                </a:solidFill>
                <a:round/>
                <a:headEnd type="none" w="sm" len="sm"/>
                <a:tailEnd type="none" w="sm" len="sm"/>
              </a:ln>
            </p:spPr>
            <p:txBody>
              <a:bodyPr wrap="none" anchor="ctr"/>
              <a:lstStyle/>
              <a:p>
                <a:pPr algn="ctr">
                  <a:spcBef>
                    <a:spcPct val="30000"/>
                  </a:spcBef>
                </a:pPr>
                <a:endParaRPr lang="en-US">
                  <a:solidFill>
                    <a:srgbClr val="002060"/>
                  </a:solidFill>
                </a:endParaRPr>
              </a:p>
            </p:txBody>
          </p:sp>
        </p:grpSp>
      </p:grpSp>
      <p:grpSp>
        <p:nvGrpSpPr>
          <p:cNvPr id="10" name="Group 277"/>
          <p:cNvGrpSpPr>
            <a:grpSpLocks/>
          </p:cNvGrpSpPr>
          <p:nvPr/>
        </p:nvGrpSpPr>
        <p:grpSpPr bwMode="auto">
          <a:xfrm>
            <a:off x="5565775" y="2271713"/>
            <a:ext cx="2992438" cy="2484437"/>
            <a:chOff x="3578" y="1464"/>
            <a:chExt cx="1885" cy="1565"/>
          </a:xfrm>
        </p:grpSpPr>
        <p:sp>
          <p:nvSpPr>
            <p:cNvPr id="70732" name="Rectangle 278"/>
            <p:cNvSpPr>
              <a:spLocks noChangeArrowheads="1"/>
            </p:cNvSpPr>
            <p:nvPr/>
          </p:nvSpPr>
          <p:spPr bwMode="auto">
            <a:xfrm>
              <a:off x="3894" y="2088"/>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3" name="Rectangle 279"/>
            <p:cNvSpPr>
              <a:spLocks noChangeArrowheads="1"/>
            </p:cNvSpPr>
            <p:nvPr/>
          </p:nvSpPr>
          <p:spPr bwMode="auto">
            <a:xfrm>
              <a:off x="4044" y="1791"/>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4" name="Rectangle 280"/>
            <p:cNvSpPr>
              <a:spLocks noChangeArrowheads="1"/>
            </p:cNvSpPr>
            <p:nvPr/>
          </p:nvSpPr>
          <p:spPr bwMode="auto">
            <a:xfrm>
              <a:off x="4206" y="1464"/>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5" name="Rectangle 281"/>
            <p:cNvSpPr>
              <a:spLocks noChangeArrowheads="1"/>
            </p:cNvSpPr>
            <p:nvPr/>
          </p:nvSpPr>
          <p:spPr bwMode="auto">
            <a:xfrm>
              <a:off x="4373" y="1956"/>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6" name="Rectangle 282"/>
            <p:cNvSpPr>
              <a:spLocks noChangeArrowheads="1"/>
            </p:cNvSpPr>
            <p:nvPr/>
          </p:nvSpPr>
          <p:spPr bwMode="auto">
            <a:xfrm>
              <a:off x="4495" y="2206"/>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7" name="Rectangle 283"/>
            <p:cNvSpPr>
              <a:spLocks noChangeArrowheads="1"/>
            </p:cNvSpPr>
            <p:nvPr/>
          </p:nvSpPr>
          <p:spPr bwMode="auto">
            <a:xfrm>
              <a:off x="4626" y="2324"/>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8" name="Rectangle 284"/>
            <p:cNvSpPr>
              <a:spLocks noChangeArrowheads="1"/>
            </p:cNvSpPr>
            <p:nvPr/>
          </p:nvSpPr>
          <p:spPr bwMode="auto">
            <a:xfrm>
              <a:off x="5049" y="2706"/>
              <a:ext cx="116" cy="207"/>
            </a:xfrm>
            <a:prstGeom prst="rect">
              <a:avLst/>
            </a:prstGeom>
            <a:noFill/>
            <a:ln w="19050" cap="sq">
              <a:noFill/>
              <a:miter lim="800000"/>
              <a:headEnd type="none" w="sm" len="sm"/>
              <a:tailEnd type="none" w="sm" len="sm"/>
            </a:ln>
          </p:spPr>
          <p:txBody>
            <a:bodyPr wrap="none" lIns="91237" tIns="45630" rIns="91237" bIns="45630">
              <a:spAutoFit/>
            </a:bodyPr>
            <a:lstStyle/>
            <a:p>
              <a:pPr eaLnBrk="0" hangingPunct="0">
                <a:lnSpc>
                  <a:spcPct val="110000"/>
                </a:lnSpc>
              </a:pPr>
              <a:endParaRPr kumimoji="1" lang="en-US" sz="1400">
                <a:solidFill>
                  <a:srgbClr val="002060"/>
                </a:solidFill>
              </a:endParaRPr>
            </a:p>
          </p:txBody>
        </p:sp>
        <p:sp>
          <p:nvSpPr>
            <p:cNvPr id="70739" name="Freeform 285"/>
            <p:cNvSpPr>
              <a:spLocks/>
            </p:cNvSpPr>
            <p:nvPr/>
          </p:nvSpPr>
          <p:spPr bwMode="auto">
            <a:xfrm>
              <a:off x="3604" y="1633"/>
              <a:ext cx="1836" cy="1374"/>
            </a:xfrm>
            <a:custGeom>
              <a:avLst/>
              <a:gdLst>
                <a:gd name="T0" fmla="*/ 0 w 1836"/>
                <a:gd name="T1" fmla="*/ 1374 h 1374"/>
                <a:gd name="T2" fmla="*/ 153 w 1836"/>
                <a:gd name="T3" fmla="*/ 1374 h 1374"/>
                <a:gd name="T4" fmla="*/ 279 w 1836"/>
                <a:gd name="T5" fmla="*/ 939 h 1374"/>
                <a:gd name="T6" fmla="*/ 426 w 1836"/>
                <a:gd name="T7" fmla="*/ 633 h 1374"/>
                <a:gd name="T8" fmla="*/ 573 w 1836"/>
                <a:gd name="T9" fmla="*/ 315 h 1374"/>
                <a:gd name="T10" fmla="*/ 711 w 1836"/>
                <a:gd name="T11" fmla="*/ 0 h 1374"/>
                <a:gd name="T12" fmla="*/ 852 w 1836"/>
                <a:gd name="T13" fmla="*/ 513 h 1374"/>
                <a:gd name="T14" fmla="*/ 993 w 1836"/>
                <a:gd name="T15" fmla="*/ 774 h 1374"/>
                <a:gd name="T16" fmla="*/ 1128 w 1836"/>
                <a:gd name="T17" fmla="*/ 864 h 1374"/>
                <a:gd name="T18" fmla="*/ 1272 w 1836"/>
                <a:gd name="T19" fmla="*/ 1086 h 1374"/>
                <a:gd name="T20" fmla="*/ 1458 w 1836"/>
                <a:gd name="T21" fmla="*/ 1197 h 1374"/>
                <a:gd name="T22" fmla="*/ 1548 w 1836"/>
                <a:gd name="T23" fmla="*/ 1245 h 1374"/>
                <a:gd name="T24" fmla="*/ 1608 w 1836"/>
                <a:gd name="T25" fmla="*/ 1272 h 1374"/>
                <a:gd name="T26" fmla="*/ 1836 w 1836"/>
                <a:gd name="T27" fmla="*/ 1353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36"/>
                <a:gd name="T43" fmla="*/ 0 h 1374"/>
                <a:gd name="T44" fmla="*/ 1836 w 1836"/>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36" h="1374">
                  <a:moveTo>
                    <a:pt x="0" y="1374"/>
                  </a:moveTo>
                  <a:lnTo>
                    <a:pt x="153" y="1374"/>
                  </a:lnTo>
                  <a:lnTo>
                    <a:pt x="279" y="939"/>
                  </a:lnTo>
                  <a:lnTo>
                    <a:pt x="426" y="633"/>
                  </a:lnTo>
                  <a:lnTo>
                    <a:pt x="573" y="315"/>
                  </a:lnTo>
                  <a:lnTo>
                    <a:pt x="711" y="0"/>
                  </a:lnTo>
                  <a:lnTo>
                    <a:pt x="852" y="513"/>
                  </a:lnTo>
                  <a:lnTo>
                    <a:pt x="993" y="774"/>
                  </a:lnTo>
                  <a:lnTo>
                    <a:pt x="1128" y="864"/>
                  </a:lnTo>
                  <a:lnTo>
                    <a:pt x="1272" y="1086"/>
                  </a:lnTo>
                  <a:lnTo>
                    <a:pt x="1458" y="1197"/>
                  </a:lnTo>
                  <a:lnTo>
                    <a:pt x="1548" y="1245"/>
                  </a:lnTo>
                  <a:lnTo>
                    <a:pt x="1608" y="1272"/>
                  </a:lnTo>
                  <a:lnTo>
                    <a:pt x="1836" y="1353"/>
                  </a:lnTo>
                </a:path>
              </a:pathLst>
            </a:custGeom>
            <a:noFill/>
            <a:ln w="19050">
              <a:solidFill>
                <a:srgbClr val="4CAC5C"/>
              </a:solidFill>
              <a:round/>
              <a:headEnd type="none" w="sm" len="sm"/>
              <a:tailEnd type="none" w="sm" len="sm"/>
            </a:ln>
          </p:spPr>
          <p:txBody>
            <a:bodyPr/>
            <a:lstStyle/>
            <a:p>
              <a:endParaRPr lang="en-US">
                <a:solidFill>
                  <a:srgbClr val="002060"/>
                </a:solidFill>
              </a:endParaRPr>
            </a:p>
          </p:txBody>
        </p:sp>
        <p:sp>
          <p:nvSpPr>
            <p:cNvPr id="70740" name="Rectangle 286"/>
            <p:cNvSpPr>
              <a:spLocks noChangeArrowheads="1"/>
            </p:cNvSpPr>
            <p:nvPr/>
          </p:nvSpPr>
          <p:spPr bwMode="auto">
            <a:xfrm>
              <a:off x="3578" y="2969"/>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1" name="Rectangle 287"/>
            <p:cNvSpPr>
              <a:spLocks noChangeArrowheads="1"/>
            </p:cNvSpPr>
            <p:nvPr/>
          </p:nvSpPr>
          <p:spPr bwMode="auto">
            <a:xfrm>
              <a:off x="3724" y="2973"/>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2" name="Rectangle 288"/>
            <p:cNvSpPr>
              <a:spLocks noChangeArrowheads="1"/>
            </p:cNvSpPr>
            <p:nvPr/>
          </p:nvSpPr>
          <p:spPr bwMode="auto">
            <a:xfrm>
              <a:off x="3858" y="2564"/>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3" name="Rectangle 289"/>
            <p:cNvSpPr>
              <a:spLocks noChangeArrowheads="1"/>
            </p:cNvSpPr>
            <p:nvPr/>
          </p:nvSpPr>
          <p:spPr bwMode="auto">
            <a:xfrm>
              <a:off x="3992" y="2260"/>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4" name="Rectangle 290"/>
            <p:cNvSpPr>
              <a:spLocks noChangeArrowheads="1"/>
            </p:cNvSpPr>
            <p:nvPr/>
          </p:nvSpPr>
          <p:spPr bwMode="auto">
            <a:xfrm>
              <a:off x="4144" y="1939"/>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5" name="Rectangle 291"/>
            <p:cNvSpPr>
              <a:spLocks noChangeArrowheads="1"/>
            </p:cNvSpPr>
            <p:nvPr/>
          </p:nvSpPr>
          <p:spPr bwMode="auto">
            <a:xfrm>
              <a:off x="4283" y="1614"/>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6" name="Rectangle 292"/>
            <p:cNvSpPr>
              <a:spLocks noChangeArrowheads="1"/>
            </p:cNvSpPr>
            <p:nvPr/>
          </p:nvSpPr>
          <p:spPr bwMode="auto">
            <a:xfrm>
              <a:off x="4423" y="2104"/>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7" name="Rectangle 293"/>
            <p:cNvSpPr>
              <a:spLocks noChangeArrowheads="1"/>
            </p:cNvSpPr>
            <p:nvPr/>
          </p:nvSpPr>
          <p:spPr bwMode="auto">
            <a:xfrm>
              <a:off x="4568" y="2374"/>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8" name="Rectangle 294"/>
            <p:cNvSpPr>
              <a:spLocks noChangeArrowheads="1"/>
            </p:cNvSpPr>
            <p:nvPr/>
          </p:nvSpPr>
          <p:spPr bwMode="auto">
            <a:xfrm>
              <a:off x="4702" y="2470"/>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49" name="Rectangle 295"/>
            <p:cNvSpPr>
              <a:spLocks noChangeArrowheads="1"/>
            </p:cNvSpPr>
            <p:nvPr/>
          </p:nvSpPr>
          <p:spPr bwMode="auto">
            <a:xfrm>
              <a:off x="4840" y="2685"/>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0" name="Rectangle 296"/>
            <p:cNvSpPr>
              <a:spLocks noChangeArrowheads="1"/>
            </p:cNvSpPr>
            <p:nvPr/>
          </p:nvSpPr>
          <p:spPr bwMode="auto">
            <a:xfrm>
              <a:off x="5123" y="2851"/>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sp>
          <p:nvSpPr>
            <p:cNvPr id="70751" name="Rectangle 297"/>
            <p:cNvSpPr>
              <a:spLocks noChangeArrowheads="1"/>
            </p:cNvSpPr>
            <p:nvPr/>
          </p:nvSpPr>
          <p:spPr bwMode="auto">
            <a:xfrm>
              <a:off x="5407" y="2947"/>
              <a:ext cx="56" cy="56"/>
            </a:xfrm>
            <a:prstGeom prst="rect">
              <a:avLst/>
            </a:prstGeom>
            <a:solidFill>
              <a:srgbClr val="4CAC5C"/>
            </a:solidFill>
            <a:ln w="19050" cap="sq">
              <a:solidFill>
                <a:srgbClr val="4CAC5C"/>
              </a:solidFill>
              <a:miter lim="800000"/>
              <a:headEnd type="none" w="sm" len="sm"/>
              <a:tailEnd type="none" w="sm" len="sm"/>
            </a:ln>
          </p:spPr>
          <p:txBody>
            <a:bodyPr wrap="none" anchor="ctr"/>
            <a:lstStyle/>
            <a:p>
              <a:pPr algn="ctr">
                <a:spcBef>
                  <a:spcPct val="30000"/>
                </a:spcBef>
              </a:pPr>
              <a:endParaRPr lang="en-US">
                <a:solidFill>
                  <a:srgbClr val="002060"/>
                </a:solidFill>
              </a:endParaRPr>
            </a:p>
          </p:txBody>
        </p:sp>
      </p:grpSp>
      <p:grpSp>
        <p:nvGrpSpPr>
          <p:cNvPr id="11" name="Group 312"/>
          <p:cNvGrpSpPr>
            <a:grpSpLocks/>
          </p:cNvGrpSpPr>
          <p:nvPr/>
        </p:nvGrpSpPr>
        <p:grpSpPr bwMode="auto">
          <a:xfrm>
            <a:off x="5618163" y="2581275"/>
            <a:ext cx="2900362" cy="2157413"/>
            <a:chOff x="3539" y="1626"/>
            <a:chExt cx="1827" cy="1359"/>
          </a:xfrm>
        </p:grpSpPr>
        <p:sp>
          <p:nvSpPr>
            <p:cNvPr id="70720" name="Line 298"/>
            <p:cNvSpPr>
              <a:spLocks noChangeShapeType="1"/>
            </p:cNvSpPr>
            <p:nvPr/>
          </p:nvSpPr>
          <p:spPr bwMode="auto">
            <a:xfrm flipV="1">
              <a:off x="4098" y="1950"/>
              <a:ext cx="0" cy="268"/>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1" name="Line 299"/>
            <p:cNvSpPr>
              <a:spLocks noChangeShapeType="1"/>
            </p:cNvSpPr>
            <p:nvPr/>
          </p:nvSpPr>
          <p:spPr bwMode="auto">
            <a:xfrm flipV="1">
              <a:off x="4371" y="1900"/>
              <a:ext cx="0" cy="182"/>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2" name="Line 300"/>
            <p:cNvSpPr>
              <a:spLocks noChangeShapeType="1"/>
            </p:cNvSpPr>
            <p:nvPr/>
          </p:nvSpPr>
          <p:spPr bwMode="auto">
            <a:xfrm flipV="1">
              <a:off x="3807" y="2430"/>
              <a:ext cx="0" cy="121"/>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3" name="Line 301"/>
            <p:cNvSpPr>
              <a:spLocks noChangeShapeType="1"/>
            </p:cNvSpPr>
            <p:nvPr/>
          </p:nvSpPr>
          <p:spPr bwMode="auto">
            <a:xfrm flipV="1">
              <a:off x="3946" y="2035"/>
              <a:ext cx="0" cy="207"/>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4" name="Line 302"/>
            <p:cNvSpPr>
              <a:spLocks noChangeShapeType="1"/>
            </p:cNvSpPr>
            <p:nvPr/>
          </p:nvSpPr>
          <p:spPr bwMode="auto">
            <a:xfrm flipV="1">
              <a:off x="4517" y="2202"/>
              <a:ext cx="0" cy="157"/>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5" name="Line 303"/>
            <p:cNvSpPr>
              <a:spLocks noChangeShapeType="1"/>
            </p:cNvSpPr>
            <p:nvPr/>
          </p:nvSpPr>
          <p:spPr bwMode="auto">
            <a:xfrm flipV="1">
              <a:off x="4654" y="2298"/>
              <a:ext cx="0" cy="161"/>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6" name="Line 304"/>
            <p:cNvSpPr>
              <a:spLocks noChangeShapeType="1"/>
            </p:cNvSpPr>
            <p:nvPr/>
          </p:nvSpPr>
          <p:spPr bwMode="auto">
            <a:xfrm flipV="1">
              <a:off x="4793" y="2540"/>
              <a:ext cx="0" cy="109"/>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7" name="Line 305"/>
            <p:cNvSpPr>
              <a:spLocks noChangeShapeType="1"/>
            </p:cNvSpPr>
            <p:nvPr/>
          </p:nvSpPr>
          <p:spPr bwMode="auto">
            <a:xfrm flipV="1">
              <a:off x="5366" y="2878"/>
              <a:ext cx="0" cy="55"/>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8" name="Line 306"/>
            <p:cNvSpPr>
              <a:spLocks noChangeShapeType="1"/>
            </p:cNvSpPr>
            <p:nvPr/>
          </p:nvSpPr>
          <p:spPr bwMode="auto">
            <a:xfrm flipV="1">
              <a:off x="5073" y="2782"/>
              <a:ext cx="0" cy="67"/>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29" name="Line 307"/>
            <p:cNvSpPr>
              <a:spLocks noChangeShapeType="1"/>
            </p:cNvSpPr>
            <p:nvPr/>
          </p:nvSpPr>
          <p:spPr bwMode="auto">
            <a:xfrm flipV="1">
              <a:off x="3679" y="2914"/>
              <a:ext cx="0" cy="59"/>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30" name="Line 308"/>
            <p:cNvSpPr>
              <a:spLocks noChangeShapeType="1"/>
            </p:cNvSpPr>
            <p:nvPr/>
          </p:nvSpPr>
          <p:spPr bwMode="auto">
            <a:xfrm flipV="1">
              <a:off x="3539" y="2922"/>
              <a:ext cx="0" cy="63"/>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sp>
          <p:nvSpPr>
            <p:cNvPr id="70731" name="Line 309"/>
            <p:cNvSpPr>
              <a:spLocks noChangeShapeType="1"/>
            </p:cNvSpPr>
            <p:nvPr/>
          </p:nvSpPr>
          <p:spPr bwMode="auto">
            <a:xfrm flipV="1">
              <a:off x="4240" y="1626"/>
              <a:ext cx="0" cy="322"/>
            </a:xfrm>
            <a:prstGeom prst="line">
              <a:avLst/>
            </a:prstGeom>
            <a:noFill/>
            <a:ln w="19050" cap="sq">
              <a:solidFill>
                <a:srgbClr val="4CAC5C"/>
              </a:solidFill>
              <a:round/>
              <a:headEnd type="none" w="sm" len="sm"/>
              <a:tailEnd type="none" w="sm" len="sm"/>
            </a:ln>
          </p:spPr>
          <p:txBody>
            <a:bodyPr/>
            <a:lstStyle/>
            <a:p>
              <a:endParaRPr lang="en-US">
                <a:solidFill>
                  <a:srgbClr val="002060"/>
                </a:solidFill>
              </a:endParaRPr>
            </a:p>
          </p:txBody>
        </p:sp>
      </p:grpSp>
    </p:spTree>
    <p:extLst>
      <p:ext uri="{BB962C8B-B14F-4D97-AF65-F5344CB8AC3E}">
        <p14:creationId xmlns:p14="http://schemas.microsoft.com/office/powerpoint/2010/main" val="3925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0110"/>
                                        </p:tgtEl>
                                        <p:attrNameLst>
                                          <p:attrName>style.visibility</p:attrName>
                                        </p:attrNameLst>
                                      </p:cBhvr>
                                      <p:to>
                                        <p:strVal val="visible"/>
                                      </p:to>
                                    </p:set>
                                    <p:animEffect transition="in" filter="wipe(left)">
                                      <p:cBhvr>
                                        <p:cTn id="10" dur="500"/>
                                        <p:tgtEl>
                                          <p:spTgt spid="170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GLP1 and </a:t>
            </a:r>
            <a:r>
              <a:rPr lang="en-US" sz="3600" b="1" dirty="0" smtClean="0">
                <a:solidFill>
                  <a:srgbClr val="FF0000"/>
                </a:solidFill>
                <a:latin typeface="Times New Roman" panose="02020603050405020304" pitchFamily="18" charset="0"/>
                <a:cs typeface="Times New Roman" panose="02020603050405020304" pitchFamily="18" charset="0"/>
              </a:rPr>
              <a:t>GIP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124744"/>
            <a:ext cx="8856984" cy="5661248"/>
          </a:xfrm>
        </p:spPr>
        <p:txBody>
          <a:bodyPr>
            <a:normAutofit/>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humans, this effect seems to </a:t>
            </a:r>
            <a:r>
              <a:rPr lang="en-US" dirty="0" smtClean="0">
                <a:latin typeface="Times New Roman" panose="02020603050405020304" pitchFamily="18" charset="0"/>
                <a:cs typeface="Times New Roman" panose="02020603050405020304" pitchFamily="18" charset="0"/>
              </a:rPr>
              <a:t>be </a:t>
            </a:r>
            <a:r>
              <a:rPr lang="en-US" dirty="0">
                <a:latin typeface="Times New Roman" panose="02020603050405020304" pitchFamily="18" charset="0"/>
                <a:cs typeface="Times New Roman" panose="02020603050405020304" pitchFamily="18" charset="0"/>
              </a:rPr>
              <a:t>primarily mediated by GLP1 and GIP(Glucose-dependent </a:t>
            </a:r>
            <a:r>
              <a:rPr lang="en-US" dirty="0" err="1">
                <a:latin typeface="Times New Roman" panose="02020603050405020304" pitchFamily="18" charset="0"/>
                <a:cs typeface="Times New Roman" panose="02020603050405020304" pitchFamily="18" charset="0"/>
              </a:rPr>
              <a:t>insulinotropic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polypeptide) </a:t>
            </a:r>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GLP1</a:t>
            </a:r>
            <a:r>
              <a:rPr lang="en-US" dirty="0">
                <a:latin typeface="Times New Roman" panose="02020603050405020304" pitchFamily="18" charset="0"/>
                <a:cs typeface="Times New Roman" panose="02020603050405020304" pitchFamily="18" charset="0"/>
              </a:rPr>
              <a:t> is produced from the </a:t>
            </a:r>
            <a:r>
              <a:rPr lang="en-US" b="1" dirty="0" err="1">
                <a:solidFill>
                  <a:srgbClr val="00B050"/>
                </a:solidFill>
                <a:latin typeface="Times New Roman" panose="02020603050405020304" pitchFamily="18" charset="0"/>
                <a:cs typeface="Times New Roman" panose="02020603050405020304" pitchFamily="18" charset="0"/>
              </a:rPr>
              <a:t>proglucagon</a:t>
            </a:r>
            <a:r>
              <a:rPr lang="en-US" b="1" dirty="0">
                <a:solidFill>
                  <a:srgbClr val="00B050"/>
                </a:solidFill>
                <a:latin typeface="Times New Roman" panose="02020603050405020304" pitchFamily="18" charset="0"/>
                <a:cs typeface="Times New Roman" panose="02020603050405020304" pitchFamily="18" charset="0"/>
              </a:rPr>
              <a:t> gene </a:t>
            </a:r>
            <a:r>
              <a:rPr lang="en-US" dirty="0">
                <a:latin typeface="Times New Roman" panose="02020603050405020304" pitchFamily="18" charset="0"/>
                <a:cs typeface="Times New Roman" panose="02020603050405020304" pitchFamily="18" charset="0"/>
              </a:rPr>
              <a:t>in intestinal </a:t>
            </a:r>
            <a:r>
              <a:rPr lang="en-US" b="1" dirty="0">
                <a:solidFill>
                  <a:srgbClr val="00B050"/>
                </a:solidFill>
                <a:latin typeface="Times New Roman" panose="02020603050405020304" pitchFamily="18" charset="0"/>
                <a:cs typeface="Times New Roman" panose="02020603050405020304" pitchFamily="18" charset="0"/>
              </a:rPr>
              <a:t>L cells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is secreted </a:t>
            </a:r>
            <a:r>
              <a:rPr lang="en-US" dirty="0">
                <a:latin typeface="Times New Roman" panose="02020603050405020304" pitchFamily="18" charset="0"/>
                <a:cs typeface="Times New Roman" panose="02020603050405020304" pitchFamily="18" charset="0"/>
              </a:rPr>
              <a:t>in response to </a:t>
            </a:r>
            <a:r>
              <a:rPr lang="en-US" dirty="0" smtClean="0">
                <a:latin typeface="Times New Roman" panose="02020603050405020304" pitchFamily="18" charset="0"/>
                <a:cs typeface="Times New Roman" panose="02020603050405020304" pitchFamily="18" charset="0"/>
              </a:rPr>
              <a:t>nutrients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865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GIP and GLP-1</a:t>
            </a:r>
            <a:endParaRPr lang="en-US" sz="4000" b="1" dirty="0">
              <a:solidFill>
                <a:srgbClr val="FF0000"/>
              </a:solidFill>
            </a:endParaRPr>
          </a:p>
        </p:txBody>
      </p:sp>
      <p:sp>
        <p:nvSpPr>
          <p:cNvPr id="3" name="Content Placeholder 2"/>
          <p:cNvSpPr>
            <a:spLocks noGrp="1"/>
          </p:cNvSpPr>
          <p:nvPr>
            <p:ph idx="1"/>
          </p:nvPr>
        </p:nvSpPr>
        <p:spPr>
          <a:xfrm>
            <a:off x="107504" y="1124744"/>
            <a:ext cx="8892480" cy="5733256"/>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Both incretins are secreted in the intestinal mucosa; </a:t>
            </a:r>
            <a:endParaRPr lang="en-US" dirty="0" smtClean="0">
              <a:latin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cs typeface="Times New Roman" panose="02020603050405020304" pitchFamily="18" charset="0"/>
              </a:rPr>
              <a:t>GIP</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secreted from the </a:t>
            </a:r>
            <a:r>
              <a:rPr lang="en-US" dirty="0">
                <a:solidFill>
                  <a:srgbClr val="7030A0"/>
                </a:solidFill>
                <a:latin typeface="Times New Roman" panose="02020603050405020304" pitchFamily="18" charset="0"/>
                <a:cs typeface="Times New Roman" panose="02020603050405020304" pitchFamily="18" charset="0"/>
              </a:rPr>
              <a:t>K-cells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enterochromaffin</a:t>
            </a:r>
            <a:r>
              <a:rPr lang="en-US" dirty="0">
                <a:latin typeface="Times New Roman" panose="02020603050405020304" pitchFamily="18" charset="0"/>
                <a:cs typeface="Times New Roman" panose="02020603050405020304" pitchFamily="18" charset="0"/>
              </a:rPr>
              <a:t> cells) </a:t>
            </a:r>
            <a:r>
              <a:rPr lang="en-US" dirty="0" smtClean="0">
                <a:latin typeface="Times New Roman" panose="02020603050405020304" pitchFamily="18" charset="0"/>
                <a:cs typeface="Times New Roman" panose="02020603050405020304" pitchFamily="18" charset="0"/>
              </a:rPr>
              <a:t>located mainly </a:t>
            </a:r>
            <a:r>
              <a:rPr lang="en-US" dirty="0">
                <a:latin typeface="Times New Roman" panose="02020603050405020304" pitchFamily="18" charset="0"/>
                <a:cs typeface="Times New Roman" panose="02020603050405020304" pitchFamily="18" charset="0"/>
              </a:rPr>
              <a:t>in the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stomach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duodenal mucosa</a:t>
            </a:r>
          </a:p>
          <a:p>
            <a:r>
              <a:rPr lang="en-US" dirty="0" smtClean="0">
                <a:latin typeface="Times New Roman" panose="02020603050405020304" pitchFamily="18" charset="0"/>
                <a:cs typeface="Times New Roman" panose="02020603050405020304" pitchFamily="18" charset="0"/>
              </a:rPr>
              <a:t> proximal jejunum</a:t>
            </a:r>
          </a:p>
          <a:p>
            <a:r>
              <a:rPr lang="en-US" dirty="0" smtClean="0">
                <a:latin typeface="Times New Roman" panose="02020603050405020304" pitchFamily="18" charset="0"/>
                <a:cs typeface="Times New Roman" panose="02020603050405020304" pitchFamily="18" charset="0"/>
              </a:rPr>
              <a:t>whereas </a:t>
            </a:r>
            <a:r>
              <a:rPr lang="en-US" dirty="0">
                <a:solidFill>
                  <a:srgbClr val="7030A0"/>
                </a:solidFill>
                <a:latin typeface="Times New Roman" panose="02020603050405020304" pitchFamily="18" charset="0"/>
                <a:cs typeface="Times New Roman" panose="02020603050405020304" pitchFamily="18" charset="0"/>
              </a:rPr>
              <a:t>L-cells</a:t>
            </a:r>
            <a:r>
              <a:rPr lang="en-US" dirty="0">
                <a:latin typeface="Times New Roman" panose="02020603050405020304" pitchFamily="18" charset="0"/>
                <a:cs typeface="Times New Roman" panose="02020603050405020304" pitchFamily="18" charset="0"/>
              </a:rPr>
              <a:t> produce </a:t>
            </a:r>
            <a:r>
              <a:rPr lang="en-US" dirty="0">
                <a:solidFill>
                  <a:srgbClr val="7030A0"/>
                </a:solidFill>
                <a:latin typeface="Times New Roman" panose="02020603050405020304" pitchFamily="18" charset="0"/>
                <a:cs typeface="Times New Roman" panose="02020603050405020304" pitchFamily="18" charset="0"/>
              </a:rPr>
              <a:t>GLP-1</a:t>
            </a:r>
            <a:r>
              <a:rPr lang="en-US" dirty="0">
                <a:latin typeface="Times New Roman" panose="02020603050405020304" pitchFamily="18" charset="0"/>
                <a:cs typeface="Times New Roman" panose="02020603050405020304" pitchFamily="18" charset="0"/>
              </a:rPr>
              <a:t> and are located</a:t>
            </a:r>
          </a:p>
          <a:p>
            <a:r>
              <a:rPr lang="en-US" dirty="0">
                <a:latin typeface="Times New Roman" panose="02020603050405020304" pitchFamily="18" charset="0"/>
                <a:cs typeface="Times New Roman" panose="02020603050405020304" pitchFamily="18" charset="0"/>
              </a:rPr>
              <a:t>more distally in the ileum and colon </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Within minutes of nutrient </a:t>
            </a:r>
            <a:r>
              <a:rPr lang="en-US" dirty="0">
                <a:latin typeface="Times New Roman" panose="02020603050405020304" pitchFamily="18" charset="0"/>
                <a:cs typeface="Times New Roman" panose="02020603050405020304" pitchFamily="18" charset="0"/>
              </a:rPr>
              <a:t>ingestion, both incretins (GIP and GLP-1) </a:t>
            </a:r>
            <a:r>
              <a:rPr lang="en-US" dirty="0" smtClean="0">
                <a:latin typeface="Times New Roman" panose="02020603050405020304" pitchFamily="18" charset="0"/>
                <a:cs typeface="Times New Roman" panose="02020603050405020304" pitchFamily="18" charset="0"/>
              </a:rPr>
              <a:t>are released </a:t>
            </a:r>
            <a:r>
              <a:rPr lang="en-US" dirty="0">
                <a:latin typeface="Times New Roman" panose="02020603050405020304" pitchFamily="18" charset="0"/>
                <a:cs typeface="Times New Roman" panose="02020603050405020304" pitchFamily="18" charset="0"/>
              </a:rPr>
              <a:t>into the bloodstream and stimulate insulin </a:t>
            </a:r>
            <a:r>
              <a:rPr lang="en-US" dirty="0" smtClean="0">
                <a:latin typeface="Times New Roman" panose="02020603050405020304" pitchFamily="18" charset="0"/>
                <a:cs typeface="Times New Roman" panose="02020603050405020304" pitchFamily="18" charset="0"/>
              </a:rPr>
              <a:t>secretion.</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81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46" y="0"/>
            <a:ext cx="8229600" cy="834155"/>
          </a:xfrm>
        </p:spPr>
        <p:txBody>
          <a:bodyPr>
            <a:normAutofit/>
          </a:bodyPr>
          <a:lstStyle/>
          <a:p>
            <a:pPr lvl="0"/>
            <a:r>
              <a:rPr kumimoji="0" lang="en-US" altLang="en-US" sz="32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Gastroenteropancreatic</a:t>
            </a:r>
            <a:r>
              <a:rPr kumimoji="0" lang="en-US" altLang="en-US" sz="32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endocrine cells</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9451668"/>
              </p:ext>
            </p:extLst>
          </p:nvPr>
        </p:nvGraphicFramePr>
        <p:xfrm>
          <a:off x="72007" y="836712"/>
          <a:ext cx="8964489" cy="5511454"/>
        </p:xfrm>
        <a:graphic>
          <a:graphicData uri="http://schemas.openxmlformats.org/drawingml/2006/table">
            <a:tbl>
              <a:tblPr/>
              <a:tblGrid>
                <a:gridCol w="4283969"/>
                <a:gridCol w="1692357"/>
                <a:gridCol w="2988163"/>
              </a:tblGrid>
              <a:tr h="283870">
                <a:tc>
                  <a:txBody>
                    <a:bodyPr/>
                    <a:lstStyle/>
                    <a:p>
                      <a:r>
                        <a:rPr lang="en-US" sz="2000" b="1" dirty="0">
                          <a:latin typeface="Times New Roman" panose="02020603050405020304" pitchFamily="18" charset="0"/>
                          <a:cs typeface="Times New Roman" panose="02020603050405020304" pitchFamily="18" charset="0"/>
                        </a:rPr>
                        <a:t>Substance</a:t>
                      </a:r>
                    </a:p>
                  </a:txBody>
                  <a:tcPr marL="63746" marR="63746" marT="31873" marB="31873" anchor="ctr">
                    <a:lnL>
                      <a:noFill/>
                    </a:lnL>
                    <a:lnR>
                      <a:noFill/>
                    </a:lnR>
                    <a:lnT>
                      <a:noFill/>
                    </a:lnT>
                    <a:lnB>
                      <a:noFill/>
                    </a:lnB>
                  </a:tcPr>
                </a:tc>
                <a:tc>
                  <a:txBody>
                    <a:bodyPr/>
                    <a:lstStyle/>
                    <a:p>
                      <a:r>
                        <a:rPr lang="en-US" sz="2000" b="1" dirty="0">
                          <a:latin typeface="Times New Roman" panose="02020603050405020304" pitchFamily="18" charset="0"/>
                          <a:cs typeface="Times New Roman" panose="02020603050405020304" pitchFamily="18" charset="0"/>
                        </a:rPr>
                        <a:t>Cell type</a:t>
                      </a:r>
                    </a:p>
                  </a:txBody>
                  <a:tcPr marL="63746" marR="63746" marT="31873" marB="31873" anchor="ctr">
                    <a:lnL>
                      <a:noFill/>
                    </a:lnL>
                    <a:lnR>
                      <a:noFill/>
                    </a:lnR>
                    <a:lnT>
                      <a:noFill/>
                    </a:lnT>
                    <a:lnB>
                      <a:noFill/>
                    </a:lnB>
                  </a:tcPr>
                </a:tc>
                <a:tc>
                  <a:txBody>
                    <a:bodyPr/>
                    <a:lstStyle/>
                    <a:p>
                      <a:r>
                        <a:rPr lang="en-US" sz="2000" b="1" dirty="0">
                          <a:latin typeface="Times New Roman" panose="02020603050405020304" pitchFamily="18" charset="0"/>
                          <a:cs typeface="Times New Roman" panose="02020603050405020304" pitchFamily="18" charset="0"/>
                        </a:rPr>
                        <a:t>Location</a:t>
                      </a:r>
                    </a:p>
                  </a:txBody>
                  <a:tcPr marL="63746" marR="63746" marT="31873" marB="31873" anchor="ctr">
                    <a:lnL>
                      <a:noFill/>
                    </a:lnL>
                    <a:lnR>
                      <a:noFill/>
                    </a:lnR>
                    <a:lnT>
                      <a:noFill/>
                    </a:lnT>
                    <a:lnB>
                      <a:noFill/>
                    </a:lnB>
                  </a:tcPr>
                </a:tc>
              </a:tr>
              <a:tr h="283870">
                <a:tc>
                  <a:txBody>
                    <a:bodyPr/>
                    <a:lstStyle/>
                    <a:p>
                      <a:r>
                        <a:rPr lang="en-US" sz="1600" dirty="0">
                          <a:latin typeface="Times New Roman" panose="02020603050405020304" pitchFamily="18" charset="0"/>
                          <a:cs typeface="Times New Roman" panose="02020603050405020304" pitchFamily="18" charset="0"/>
                        </a:rPr>
                        <a:t>Secretin</a:t>
                      </a:r>
                    </a:p>
                  </a:txBody>
                  <a:tcPr marL="63746" marR="63746" marT="31873" marB="31873" anchor="ctr">
                    <a:lnL>
                      <a:noFill/>
                    </a:lnL>
                    <a:lnR>
                      <a:noFill/>
                    </a:lnR>
                    <a:lnT>
                      <a:noFill/>
                    </a:lnT>
                    <a:lnB>
                      <a:noFill/>
                    </a:lnB>
                  </a:tcPr>
                </a:tc>
                <a:tc>
                  <a:txBody>
                    <a:bodyPr/>
                    <a:lstStyle/>
                    <a:p>
                      <a:r>
                        <a:rPr lang="en-US" sz="1600" dirty="0">
                          <a:latin typeface="Times New Roman" panose="02020603050405020304" pitchFamily="18" charset="0"/>
                          <a:cs typeface="Times New Roman" panose="02020603050405020304" pitchFamily="18" charset="0"/>
                        </a:rPr>
                        <a:t>S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Small intestine</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Ghrelin</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P/D1</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Stomach</a:t>
                      </a:r>
                    </a:p>
                  </a:txBody>
                  <a:tcPr marL="63746" marR="63746" marT="31873" marB="31873" anchor="ctr">
                    <a:lnL>
                      <a:noFill/>
                    </a:lnL>
                    <a:lnR>
                      <a:noFill/>
                    </a:lnR>
                    <a:lnT>
                      <a:noFill/>
                    </a:lnT>
                    <a:lnB>
                      <a:noFill/>
                    </a:lnB>
                  </a:tcPr>
                </a:tc>
              </a:tr>
              <a:tr h="283870">
                <a:tc rowSpan="2">
                  <a:txBody>
                    <a:bodyPr/>
                    <a:lstStyle/>
                    <a:p>
                      <a:r>
                        <a:rPr lang="en-US" sz="1600" dirty="0">
                          <a:latin typeface="Times New Roman" panose="02020603050405020304" pitchFamily="18" charset="0"/>
                          <a:cs typeface="Times New Roman" panose="02020603050405020304" pitchFamily="18" charset="0"/>
                        </a:rPr>
                        <a:t>Gastrin</a:t>
                      </a:r>
                    </a:p>
                  </a:txBody>
                  <a:tcPr marL="63746" marR="63746" marT="31873" marB="31873" anchor="ctr">
                    <a:lnL>
                      <a:noFill/>
                    </a:lnL>
                    <a:lnR>
                      <a:noFill/>
                    </a:lnR>
                    <a:lnT>
                      <a:noFill/>
                    </a:lnT>
                    <a:lnB>
                      <a:noFill/>
                    </a:lnB>
                  </a:tcPr>
                </a:tc>
                <a:tc rowSpan="2">
                  <a:txBody>
                    <a:bodyPr/>
                    <a:lstStyle/>
                    <a:p>
                      <a:r>
                        <a:rPr lang="en-US" sz="1600">
                          <a:latin typeface="Times New Roman" panose="02020603050405020304" pitchFamily="18" charset="0"/>
                          <a:cs typeface="Times New Roman" panose="02020603050405020304" pitchFamily="18" charset="0"/>
                        </a:rPr>
                        <a:t>G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Gastric antrum</a:t>
                      </a:r>
                    </a:p>
                  </a:txBody>
                  <a:tcPr marL="63746" marR="63746" marT="31873" marB="31873" anchor="ctr">
                    <a:lnL>
                      <a:noFill/>
                    </a:lnL>
                    <a:lnR>
                      <a:noFill/>
                    </a:lnR>
                    <a:lnT>
                      <a:noFill/>
                    </a:lnT>
                    <a:lnB>
                      <a:noFill/>
                    </a:lnB>
                  </a:tcPr>
                </a:tc>
              </a:tr>
              <a:tr h="283870">
                <a:tc vMerge="1">
                  <a:txBody>
                    <a:bodyPr/>
                    <a:lstStyle/>
                    <a:p>
                      <a:endParaRPr lang="en-US"/>
                    </a:p>
                  </a:txBody>
                  <a:tcPr/>
                </a:tc>
                <a:tc vMerge="1">
                  <a:txBody>
                    <a:bodyPr/>
                    <a:lstStyle/>
                    <a:p>
                      <a:endParaRPr lang="en-US"/>
                    </a:p>
                  </a:txBody>
                  <a:tcPr/>
                </a:tc>
                <a:tc>
                  <a:txBody>
                    <a:bodyPr/>
                    <a:lstStyle/>
                    <a:p>
                      <a:r>
                        <a:rPr lang="en-US" sz="1600">
                          <a:latin typeface="Times New Roman" panose="02020603050405020304" pitchFamily="18" charset="0"/>
                          <a:cs typeface="Times New Roman" panose="02020603050405020304" pitchFamily="18" charset="0"/>
                        </a:rPr>
                        <a:t>Duodenum</a:t>
                      </a:r>
                    </a:p>
                  </a:txBody>
                  <a:tcPr marL="63746" marR="63746" marT="31873" marB="31873" anchor="ctr">
                    <a:lnL>
                      <a:noFill/>
                    </a:lnL>
                    <a:lnR>
                      <a:noFill/>
                    </a:lnR>
                    <a:lnT>
                      <a:noFill/>
                    </a:lnT>
                    <a:lnB>
                      <a:noFill/>
                    </a:lnB>
                  </a:tcPr>
                </a:tc>
              </a:tr>
              <a:tr h="283870">
                <a:tc>
                  <a:txBody>
                    <a:bodyPr/>
                    <a:lstStyle/>
                    <a:p>
                      <a:r>
                        <a:rPr lang="en-US" sz="1600" dirty="0">
                          <a:latin typeface="Times New Roman" panose="02020603050405020304" pitchFamily="18" charset="0"/>
                          <a:cs typeface="Times New Roman" panose="02020603050405020304" pitchFamily="18" charset="0"/>
                        </a:rPr>
                        <a:t>Cholecystokinin</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I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Small intestine</a:t>
                      </a:r>
                    </a:p>
                  </a:txBody>
                  <a:tcPr marL="63746" marR="63746" marT="31873" marB="31873" anchor="ctr">
                    <a:lnL>
                      <a:noFill/>
                    </a:lnL>
                    <a:lnR>
                      <a:noFill/>
                    </a:lnR>
                    <a:lnT>
                      <a:noFill/>
                    </a:lnT>
                    <a:lnB>
                      <a:noFill/>
                    </a:lnB>
                  </a:tcPr>
                </a:tc>
              </a:tr>
              <a:tr h="283870">
                <a:tc>
                  <a:txBody>
                    <a:bodyPr/>
                    <a:lstStyle/>
                    <a:p>
                      <a:r>
                        <a:rPr lang="en-US" sz="1600" dirty="0">
                          <a:latin typeface="Times New Roman" panose="02020603050405020304" pitchFamily="18" charset="0"/>
                          <a:cs typeface="Times New Roman" panose="02020603050405020304" pitchFamily="18" charset="0"/>
                        </a:rPr>
                        <a:t>Glucagon</a:t>
                      </a:r>
                    </a:p>
                  </a:txBody>
                  <a:tcPr marL="63746" marR="63746" marT="31873" marB="31873" anchor="ctr">
                    <a:lnL>
                      <a:noFill/>
                    </a:lnL>
                    <a:lnR>
                      <a:noFill/>
                    </a:lnR>
                    <a:lnT>
                      <a:noFill/>
                    </a:lnT>
                    <a:lnB>
                      <a:noFill/>
                    </a:lnB>
                  </a:tcPr>
                </a:tc>
                <a:tc>
                  <a:txBody>
                    <a:bodyPr/>
                    <a:lstStyle/>
                    <a:p>
                      <a:r>
                        <a:rPr lang="el-GR" sz="1600">
                          <a:latin typeface="Times New Roman" panose="02020603050405020304" pitchFamily="18" charset="0"/>
                          <a:cs typeface="Times New Roman" panose="02020603050405020304" pitchFamily="18" charset="0"/>
                        </a:rPr>
                        <a:t>α </a:t>
                      </a:r>
                      <a:r>
                        <a:rPr lang="en-US" sz="1600">
                          <a:latin typeface="Times New Roman" panose="02020603050405020304" pitchFamily="18" charset="0"/>
                          <a:cs typeface="Times New Roman" panose="02020603050405020304" pitchFamily="18" charset="0"/>
                        </a:rPr>
                        <a:t>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Pancreas</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Insulin</a:t>
                      </a:r>
                    </a:p>
                  </a:txBody>
                  <a:tcPr marL="63746" marR="63746" marT="31873" marB="31873" anchor="ctr">
                    <a:lnL>
                      <a:noFill/>
                    </a:lnL>
                    <a:lnR>
                      <a:noFill/>
                    </a:lnR>
                    <a:lnT>
                      <a:noFill/>
                    </a:lnT>
                    <a:lnB>
                      <a:noFill/>
                    </a:lnB>
                  </a:tcPr>
                </a:tc>
                <a:tc>
                  <a:txBody>
                    <a:bodyPr/>
                    <a:lstStyle/>
                    <a:p>
                      <a:r>
                        <a:rPr lang="el-GR" sz="1600" dirty="0">
                          <a:latin typeface="Times New Roman" panose="02020603050405020304" pitchFamily="18" charset="0"/>
                          <a:cs typeface="Times New Roman" panose="02020603050405020304" pitchFamily="18" charset="0"/>
                        </a:rPr>
                        <a:t>β </a:t>
                      </a:r>
                      <a:r>
                        <a:rPr lang="en-US" sz="1600" dirty="0">
                          <a:latin typeface="Times New Roman" panose="02020603050405020304" pitchFamily="18" charset="0"/>
                          <a:cs typeface="Times New Roman" panose="02020603050405020304" pitchFamily="18" charset="0"/>
                        </a:rPr>
                        <a:t>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Pancreas</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Pancreatic polypeptide</a:t>
                      </a:r>
                    </a:p>
                  </a:txBody>
                  <a:tcPr marL="63746" marR="63746" marT="31873" marB="31873" anchor="ctr">
                    <a:lnL>
                      <a:noFill/>
                    </a:lnL>
                    <a:lnR>
                      <a:noFill/>
                    </a:lnR>
                    <a:lnT>
                      <a:noFill/>
                    </a:lnT>
                    <a:lnB>
                      <a:noFill/>
                    </a:lnB>
                  </a:tcPr>
                </a:tc>
                <a:tc>
                  <a:txBody>
                    <a:bodyPr/>
                    <a:lstStyle/>
                    <a:p>
                      <a:r>
                        <a:rPr lang="en-US" sz="1600" dirty="0">
                          <a:latin typeface="Times New Roman" panose="02020603050405020304" pitchFamily="18" charset="0"/>
                          <a:cs typeface="Times New Roman" panose="02020603050405020304" pitchFamily="18" charset="0"/>
                        </a:rPr>
                        <a:t>PP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Pancreas</a:t>
                      </a:r>
                    </a:p>
                  </a:txBody>
                  <a:tcPr marL="63746" marR="63746" marT="31873" marB="31873" anchor="ctr">
                    <a:lnL>
                      <a:noFill/>
                    </a:lnL>
                    <a:lnR>
                      <a:noFill/>
                    </a:lnR>
                    <a:lnT>
                      <a:noFill/>
                    </a:lnT>
                    <a:lnB>
                      <a:noFill/>
                    </a:lnB>
                  </a:tcPr>
                </a:tc>
              </a:tr>
              <a:tr h="283870">
                <a:tc rowSpan="3">
                  <a:txBody>
                    <a:bodyPr/>
                    <a:lstStyle/>
                    <a:p>
                      <a:r>
                        <a:rPr lang="en-US" sz="1600">
                          <a:latin typeface="Times New Roman" panose="02020603050405020304" pitchFamily="18" charset="0"/>
                          <a:cs typeface="Times New Roman" panose="02020603050405020304" pitchFamily="18" charset="0"/>
                        </a:rPr>
                        <a:t>Somatostatin</a:t>
                      </a:r>
                    </a:p>
                  </a:txBody>
                  <a:tcPr marL="63746" marR="63746" marT="31873" marB="31873" anchor="ctr">
                    <a:lnL>
                      <a:noFill/>
                    </a:lnL>
                    <a:lnR>
                      <a:noFill/>
                    </a:lnR>
                    <a:lnT>
                      <a:noFill/>
                    </a:lnT>
                    <a:lnB>
                      <a:noFill/>
                    </a:lnB>
                  </a:tcPr>
                </a:tc>
                <a:tc rowSpan="3">
                  <a:txBody>
                    <a:bodyPr/>
                    <a:lstStyle/>
                    <a:p>
                      <a:r>
                        <a:rPr lang="el-GR" sz="1600">
                          <a:latin typeface="Times New Roman" panose="02020603050405020304" pitchFamily="18" charset="0"/>
                          <a:cs typeface="Times New Roman" panose="02020603050405020304" pitchFamily="18" charset="0"/>
                        </a:rPr>
                        <a:t>δ </a:t>
                      </a:r>
                      <a:r>
                        <a:rPr lang="en-US" sz="1600">
                          <a:latin typeface="Times New Roman" panose="02020603050405020304" pitchFamily="18" charset="0"/>
                          <a:cs typeface="Times New Roman" panose="02020603050405020304" pitchFamily="18" charset="0"/>
                        </a:rPr>
                        <a:t>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Pancreas</a:t>
                      </a:r>
                    </a:p>
                  </a:txBody>
                  <a:tcPr marL="63746" marR="63746" marT="31873" marB="31873" anchor="ctr">
                    <a:lnL>
                      <a:noFill/>
                    </a:lnL>
                    <a:lnR>
                      <a:noFill/>
                    </a:lnR>
                    <a:lnT>
                      <a:noFill/>
                    </a:lnT>
                    <a:lnB>
                      <a:noFill/>
                    </a:lnB>
                  </a:tcPr>
                </a:tc>
              </a:tr>
              <a:tr h="283870">
                <a:tc vMerge="1">
                  <a:txBody>
                    <a:bodyPr/>
                    <a:lstStyle/>
                    <a:p>
                      <a:endParaRPr lang="en-US"/>
                    </a:p>
                  </a:txBody>
                  <a:tcPr/>
                </a:tc>
                <a:tc vMerge="1">
                  <a:txBody>
                    <a:bodyPr/>
                    <a:lstStyle/>
                    <a:p>
                      <a:endParaRPr lang="en-US"/>
                    </a:p>
                  </a:txBody>
                  <a:tcPr/>
                </a:tc>
                <a:tc>
                  <a:txBody>
                    <a:bodyPr/>
                    <a:lstStyle/>
                    <a:p>
                      <a:r>
                        <a:rPr lang="en-US" sz="1600">
                          <a:latin typeface="Times New Roman" panose="02020603050405020304" pitchFamily="18" charset="0"/>
                          <a:cs typeface="Times New Roman" panose="02020603050405020304" pitchFamily="18" charset="0"/>
                        </a:rPr>
                        <a:t>Stomach</a:t>
                      </a:r>
                    </a:p>
                  </a:txBody>
                  <a:tcPr marL="63746" marR="63746" marT="31873" marB="31873" anchor="ctr">
                    <a:lnL>
                      <a:noFill/>
                    </a:lnL>
                    <a:lnR>
                      <a:noFill/>
                    </a:lnR>
                    <a:lnT>
                      <a:noFill/>
                    </a:lnT>
                    <a:lnB>
                      <a:noFill/>
                    </a:lnB>
                  </a:tcPr>
                </a:tc>
              </a:tr>
              <a:tr h="283870">
                <a:tc vMerge="1">
                  <a:txBody>
                    <a:bodyPr/>
                    <a:lstStyle/>
                    <a:p>
                      <a:endParaRPr lang="en-US"/>
                    </a:p>
                  </a:txBody>
                  <a:tcPr/>
                </a:tc>
                <a:tc vMerge="1">
                  <a:txBody>
                    <a:bodyPr/>
                    <a:lstStyle/>
                    <a:p>
                      <a:endParaRPr lang="en-US"/>
                    </a:p>
                  </a:txBody>
                  <a:tcPr/>
                </a:tc>
                <a:tc>
                  <a:txBody>
                    <a:bodyPr/>
                    <a:lstStyle/>
                    <a:p>
                      <a:r>
                        <a:rPr lang="en-US" sz="1600">
                          <a:latin typeface="Times New Roman" panose="02020603050405020304" pitchFamily="18" charset="0"/>
                          <a:cs typeface="Times New Roman" panose="02020603050405020304" pitchFamily="18" charset="0"/>
                        </a:rPr>
                        <a:t>Small and large intestine</a:t>
                      </a:r>
                    </a:p>
                  </a:txBody>
                  <a:tcPr marL="63746" marR="63746" marT="31873" marB="31873" anchor="ctr">
                    <a:lnL>
                      <a:noFill/>
                    </a:lnL>
                    <a:lnR>
                      <a:noFill/>
                    </a:lnR>
                    <a:lnT>
                      <a:noFill/>
                    </a:lnT>
                    <a:lnB>
                      <a:noFill/>
                    </a:lnB>
                  </a:tcPr>
                </a:tc>
              </a:tr>
              <a:tr h="498638">
                <a:tc>
                  <a:txBody>
                    <a:bodyPr/>
                    <a:lstStyle/>
                    <a:p>
                      <a:r>
                        <a:rPr lang="en-US" sz="1800" b="1" dirty="0">
                          <a:solidFill>
                            <a:srgbClr val="002060"/>
                          </a:solidFill>
                          <a:latin typeface="Times New Roman" panose="02020603050405020304" pitchFamily="18" charset="0"/>
                          <a:cs typeface="Times New Roman" panose="02020603050405020304" pitchFamily="18" charset="0"/>
                        </a:rPr>
                        <a:t>Glucose-dependent </a:t>
                      </a:r>
                      <a:r>
                        <a:rPr lang="en-US" sz="1800" b="1" dirty="0" err="1">
                          <a:solidFill>
                            <a:srgbClr val="002060"/>
                          </a:solidFill>
                          <a:latin typeface="Times New Roman" panose="02020603050405020304" pitchFamily="18" charset="0"/>
                          <a:cs typeface="Times New Roman" panose="02020603050405020304" pitchFamily="18" charset="0"/>
                        </a:rPr>
                        <a:t>insulinotropic</a:t>
                      </a:r>
                      <a:r>
                        <a:rPr lang="en-US" sz="1800" b="1" dirty="0">
                          <a:solidFill>
                            <a:srgbClr val="002060"/>
                          </a:solidFill>
                          <a:latin typeface="Times New Roman" panose="02020603050405020304" pitchFamily="18" charset="0"/>
                          <a:cs typeface="Times New Roman" panose="02020603050405020304" pitchFamily="18" charset="0"/>
                        </a:rPr>
                        <a:t> peptide</a:t>
                      </a:r>
                    </a:p>
                  </a:txBody>
                  <a:tcPr marL="63746" marR="63746" marT="31873" marB="31873" anchor="ctr">
                    <a:lnL>
                      <a:noFill/>
                    </a:lnL>
                    <a:lnR>
                      <a:noFill/>
                    </a:lnR>
                    <a:lnT>
                      <a:noFill/>
                    </a:lnT>
                    <a:lnB>
                      <a:noFill/>
                    </a:lnB>
                  </a:tcPr>
                </a:tc>
                <a:tc>
                  <a:txBody>
                    <a:bodyPr/>
                    <a:lstStyle/>
                    <a:p>
                      <a:r>
                        <a:rPr lang="en-US" sz="1800" b="1" dirty="0">
                          <a:solidFill>
                            <a:srgbClr val="002060"/>
                          </a:solidFill>
                          <a:latin typeface="Times New Roman" panose="02020603050405020304" pitchFamily="18" charset="0"/>
                          <a:cs typeface="Times New Roman" panose="02020603050405020304" pitchFamily="18" charset="0"/>
                        </a:rPr>
                        <a:t>K cells</a:t>
                      </a:r>
                    </a:p>
                  </a:txBody>
                  <a:tcPr marL="63746" marR="63746" marT="31873" marB="31873" anchor="ctr">
                    <a:lnL>
                      <a:noFill/>
                    </a:lnL>
                    <a:lnR>
                      <a:noFill/>
                    </a:lnR>
                    <a:lnT>
                      <a:noFill/>
                    </a:lnT>
                    <a:lnB>
                      <a:noFill/>
                    </a:lnB>
                  </a:tcPr>
                </a:tc>
                <a:tc>
                  <a:txBody>
                    <a:bodyPr/>
                    <a:lstStyle/>
                    <a:p>
                      <a:r>
                        <a:rPr lang="en-US" sz="1800" b="1" dirty="0">
                          <a:solidFill>
                            <a:srgbClr val="002060"/>
                          </a:solidFill>
                          <a:latin typeface="Times New Roman" panose="02020603050405020304" pitchFamily="18" charset="0"/>
                          <a:cs typeface="Times New Roman" panose="02020603050405020304" pitchFamily="18" charset="0"/>
                        </a:rPr>
                        <a:t>Small intestine</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Motilin</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Mo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Small intestine</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Histamine</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ECL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Stomach</a:t>
                      </a:r>
                    </a:p>
                  </a:txBody>
                  <a:tcPr marL="63746" marR="63746" marT="31873" marB="31873" anchor="ctr">
                    <a:lnL>
                      <a:noFill/>
                    </a:lnL>
                    <a:lnR>
                      <a:noFill/>
                    </a:lnR>
                    <a:lnT>
                      <a:noFill/>
                    </a:lnT>
                    <a:lnB>
                      <a:noFill/>
                    </a:lnB>
                  </a:tcPr>
                </a:tc>
              </a:tr>
              <a:tr h="283870">
                <a:tc>
                  <a:txBody>
                    <a:bodyPr/>
                    <a:lstStyle/>
                    <a:p>
                      <a:r>
                        <a:rPr lang="en-US" sz="1600">
                          <a:latin typeface="Times New Roman" panose="02020603050405020304" pitchFamily="18" charset="0"/>
                          <a:cs typeface="Times New Roman" panose="02020603050405020304" pitchFamily="18" charset="0"/>
                        </a:rPr>
                        <a:t>Peptide YY</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L cells</a:t>
                      </a:r>
                    </a:p>
                  </a:txBody>
                  <a:tcPr marL="63746" marR="63746" marT="31873" marB="31873" anchor="ctr">
                    <a:lnL>
                      <a:noFill/>
                    </a:lnL>
                    <a:lnR>
                      <a:noFill/>
                    </a:lnR>
                    <a:lnT>
                      <a:noFill/>
                    </a:lnT>
                    <a:lnB>
                      <a:noFill/>
                    </a:lnB>
                  </a:tcPr>
                </a:tc>
                <a:tc>
                  <a:txBody>
                    <a:bodyPr/>
                    <a:lstStyle/>
                    <a:p>
                      <a:r>
                        <a:rPr lang="en-US" sz="1600">
                          <a:latin typeface="Times New Roman" panose="02020603050405020304" pitchFamily="18" charset="0"/>
                          <a:cs typeface="Times New Roman" panose="02020603050405020304" pitchFamily="18" charset="0"/>
                        </a:rPr>
                        <a:t>Small and large intestine</a:t>
                      </a:r>
                    </a:p>
                  </a:txBody>
                  <a:tcPr marL="63746" marR="63746" marT="31873" marB="31873" anchor="ctr">
                    <a:lnL>
                      <a:noFill/>
                    </a:lnL>
                    <a:lnR>
                      <a:noFill/>
                    </a:lnR>
                    <a:lnT>
                      <a:noFill/>
                    </a:lnT>
                    <a:lnB>
                      <a:noFill/>
                    </a:lnB>
                  </a:tcPr>
                </a:tc>
              </a:tr>
              <a:tr h="283870">
                <a:tc>
                  <a:txBody>
                    <a:bodyPr/>
                    <a:lstStyle/>
                    <a:p>
                      <a:r>
                        <a:rPr lang="en-US" sz="1800" b="1" dirty="0">
                          <a:solidFill>
                            <a:srgbClr val="C00000"/>
                          </a:solidFill>
                          <a:latin typeface="Times New Roman" panose="02020603050405020304" pitchFamily="18" charset="0"/>
                          <a:cs typeface="Times New Roman" panose="02020603050405020304" pitchFamily="18" charset="0"/>
                        </a:rPr>
                        <a:t>Glucagon-like peptide</a:t>
                      </a:r>
                    </a:p>
                  </a:txBody>
                  <a:tcPr marL="63746" marR="63746" marT="31873" marB="31873" anchor="ctr">
                    <a:lnL>
                      <a:noFill/>
                    </a:lnL>
                    <a:lnR>
                      <a:noFill/>
                    </a:lnR>
                    <a:lnT>
                      <a:noFill/>
                    </a:lnT>
                    <a:lnB>
                      <a:noFill/>
                    </a:lnB>
                  </a:tcPr>
                </a:tc>
                <a:tc>
                  <a:txBody>
                    <a:bodyPr/>
                    <a:lstStyle/>
                    <a:p>
                      <a:r>
                        <a:rPr lang="en-US" sz="1800" b="1" dirty="0">
                          <a:solidFill>
                            <a:srgbClr val="C00000"/>
                          </a:solidFill>
                          <a:latin typeface="Times New Roman" panose="02020603050405020304" pitchFamily="18" charset="0"/>
                          <a:cs typeface="Times New Roman" panose="02020603050405020304" pitchFamily="18" charset="0"/>
                        </a:rPr>
                        <a:t>L cells</a:t>
                      </a:r>
                    </a:p>
                  </a:txBody>
                  <a:tcPr marL="63746" marR="63746" marT="31873" marB="31873" anchor="ctr">
                    <a:lnL>
                      <a:noFill/>
                    </a:lnL>
                    <a:lnR>
                      <a:noFill/>
                    </a:lnR>
                    <a:lnT>
                      <a:noFill/>
                    </a:lnT>
                    <a:lnB>
                      <a:noFill/>
                    </a:lnB>
                  </a:tcPr>
                </a:tc>
                <a:tc>
                  <a:txBody>
                    <a:bodyPr/>
                    <a:lstStyle/>
                    <a:p>
                      <a:r>
                        <a:rPr lang="en-US" sz="1800" b="1" dirty="0">
                          <a:solidFill>
                            <a:srgbClr val="C00000"/>
                          </a:solidFill>
                          <a:latin typeface="Times New Roman" panose="02020603050405020304" pitchFamily="18" charset="0"/>
                          <a:cs typeface="Times New Roman" panose="02020603050405020304" pitchFamily="18" charset="0"/>
                        </a:rPr>
                        <a:t>Small and large intestine</a:t>
                      </a:r>
                    </a:p>
                  </a:txBody>
                  <a:tcPr marL="63746" marR="63746" marT="31873" marB="31873" anchor="ctr">
                    <a:lnL>
                      <a:noFill/>
                    </a:lnL>
                    <a:lnR>
                      <a:noFill/>
                    </a:lnR>
                    <a:lnT>
                      <a:noFill/>
                    </a:lnT>
                    <a:lnB>
                      <a:noFill/>
                    </a:lnB>
                  </a:tcPr>
                </a:tc>
              </a:tr>
            </a:tbl>
          </a:graphicData>
        </a:graphic>
      </p:graphicFrame>
      <p:sp>
        <p:nvSpPr>
          <p:cNvPr id="6" name="Rectangle 5"/>
          <p:cNvSpPr/>
          <p:nvPr/>
        </p:nvSpPr>
        <p:spPr>
          <a:xfrm>
            <a:off x="251520" y="6372036"/>
            <a:ext cx="8568952" cy="369332"/>
          </a:xfrm>
          <a:prstGeom prst="rect">
            <a:avLst/>
          </a:prstGeom>
        </p:spPr>
        <p:txBody>
          <a:bodyPr wrap="square">
            <a:spAutoFit/>
          </a:bodyPr>
          <a:lstStyle/>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PP: pancreatic polypeptide; ECL: </a:t>
            </a:r>
            <a:r>
              <a:rPr lang="en-US" altLang="en-US" dirty="0" err="1" smtClean="0">
                <a:latin typeface="Times New Roman" panose="02020603050405020304" pitchFamily="18" charset="0"/>
                <a:cs typeface="Times New Roman" panose="02020603050405020304" pitchFamily="18" charset="0"/>
              </a:rPr>
              <a:t>enterochromaffin</a:t>
            </a:r>
            <a:r>
              <a:rPr lang="en-US" altLang="en-US" dirty="0" smtClean="0">
                <a:latin typeface="Times New Roman" panose="02020603050405020304" pitchFamily="18" charset="0"/>
                <a:cs typeface="Times New Roman" panose="02020603050405020304" pitchFamily="18" charset="0"/>
              </a:rPr>
              <a:t>-like. UP</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66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3912</Words>
  <Application>Microsoft Office PowerPoint</Application>
  <PresentationFormat>On-screen Show (4:3)</PresentationFormat>
  <Paragraphs>563</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 </vt:lpstr>
      <vt:lpstr>PowerPoint Presentation</vt:lpstr>
      <vt:lpstr>Incretin</vt:lpstr>
      <vt:lpstr>Incretins</vt:lpstr>
      <vt:lpstr>In 1964</vt:lpstr>
      <vt:lpstr>The Incretin Effect Demonstrates the Response to Oral vs IV Glucose</vt:lpstr>
      <vt:lpstr>GLP1 and GIP</vt:lpstr>
      <vt:lpstr>GIP and GLP-1</vt:lpstr>
      <vt:lpstr>Gastroenteropancreatic endocrine cells</vt:lpstr>
      <vt:lpstr>Gastrointestinal peptide families</vt:lpstr>
      <vt:lpstr>PowerPoint Presentation</vt:lpstr>
      <vt:lpstr>Incretin-Related Therapies</vt:lpstr>
      <vt:lpstr>Incretin-Related Therapies</vt:lpstr>
      <vt:lpstr>PowerPoint Presentation</vt:lpstr>
      <vt:lpstr>Native GLP-1 is rapidly degraded by DPP-IV</vt:lpstr>
      <vt:lpstr>PowerPoint Presentation</vt:lpstr>
      <vt:lpstr>PowerPoint Presentation</vt:lpstr>
      <vt:lpstr>Incretin-Related Therapies</vt:lpstr>
      <vt:lpstr>PowerPoint Presentation</vt:lpstr>
      <vt:lpstr>CANDIDATES </vt:lpstr>
      <vt:lpstr>CANDIDATES2</vt:lpstr>
      <vt:lpstr>DPP-4 inhibitors may be used in the:</vt:lpstr>
      <vt:lpstr>Special populations</vt:lpstr>
      <vt:lpstr>PowerPoint Presentation</vt:lpstr>
      <vt:lpstr>DDP4 inhibitors</vt:lpstr>
      <vt:lpstr>Clinical indications of DDP4 inhibitors for the management of hyperglycaemia in type 2 diabetes.</vt:lpstr>
      <vt:lpstr>PowerPoint Presentation</vt:lpstr>
      <vt:lpstr>Table 1. The family of commercialized dipeptidyl peptidase-4 inhibitors.</vt:lpstr>
      <vt:lpstr>Sitagliptin</vt:lpstr>
      <vt:lpstr>Sitagliptin Dosing: Renal Impairment </vt:lpstr>
      <vt:lpstr>Dosing: Hepatic Impairment</vt:lpstr>
      <vt:lpstr>Pregnancy Risk Factor</vt:lpstr>
      <vt:lpstr>PowerPoint Presentation</vt:lpstr>
      <vt:lpstr>ADVERSE EFFECTS</vt:lpstr>
      <vt:lpstr>PowerPoint Presentation</vt:lpstr>
      <vt:lpstr>PowerPoint Presentation</vt:lpstr>
      <vt:lpstr>Immune function</vt:lpstr>
      <vt:lpstr>ADVERSE EFFECTS</vt:lpstr>
      <vt:lpstr>Pancreas</vt:lpstr>
      <vt:lpstr>Adverse Reactions  Significant Reported with monotherapy. 1% to 10%:</vt:lpstr>
      <vt:lpstr>Contraindications</vt:lpstr>
      <vt:lpstr>hypersensitivity reactions</vt:lpstr>
      <vt:lpstr>May cause joint pain</vt:lpstr>
      <vt:lpstr>Concerns related to adverse effects:</vt:lpstr>
      <vt:lpstr>Disease-related concerns:</vt:lpstr>
      <vt:lpstr>Drug Interactions</vt:lpstr>
      <vt:lpstr>Drug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DPP-4 inhibitors</dc:title>
  <dc:creator>tofighi</dc:creator>
  <cp:lastModifiedBy>tofighi</cp:lastModifiedBy>
  <cp:revision>88</cp:revision>
  <dcterms:created xsi:type="dcterms:W3CDTF">2016-01-09T17:39:30Z</dcterms:created>
  <dcterms:modified xsi:type="dcterms:W3CDTF">2016-01-14T05:15:58Z</dcterms:modified>
</cp:coreProperties>
</file>