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259" r:id="rId4"/>
    <p:sldId id="400" r:id="rId5"/>
    <p:sldId id="404" r:id="rId6"/>
    <p:sldId id="403" r:id="rId7"/>
    <p:sldId id="405" r:id="rId8"/>
    <p:sldId id="262" r:id="rId9"/>
    <p:sldId id="263" r:id="rId10"/>
    <p:sldId id="264" r:id="rId11"/>
    <p:sldId id="269" r:id="rId12"/>
    <p:sldId id="406" r:id="rId13"/>
    <p:sldId id="271" r:id="rId14"/>
    <p:sldId id="272" r:id="rId15"/>
    <p:sldId id="274" r:id="rId16"/>
    <p:sldId id="275" r:id="rId17"/>
    <p:sldId id="407" r:id="rId18"/>
    <p:sldId id="265" r:id="rId19"/>
    <p:sldId id="266" r:id="rId20"/>
    <p:sldId id="267" r:id="rId21"/>
    <p:sldId id="409" r:id="rId22"/>
    <p:sldId id="277" r:id="rId23"/>
    <p:sldId id="278" r:id="rId24"/>
    <p:sldId id="410" r:id="rId25"/>
    <p:sldId id="287" r:id="rId26"/>
    <p:sldId id="288" r:id="rId27"/>
    <p:sldId id="408" r:id="rId28"/>
    <p:sldId id="290" r:id="rId29"/>
    <p:sldId id="283" r:id="rId30"/>
    <p:sldId id="411" r:id="rId31"/>
    <p:sldId id="285" r:id="rId32"/>
    <p:sldId id="343" r:id="rId33"/>
    <p:sldId id="286" r:id="rId34"/>
    <p:sldId id="344" r:id="rId35"/>
    <p:sldId id="280" r:id="rId36"/>
    <p:sldId id="291" r:id="rId37"/>
    <p:sldId id="293" r:id="rId38"/>
    <p:sldId id="294" r:id="rId39"/>
    <p:sldId id="295" r:id="rId40"/>
    <p:sldId id="412" r:id="rId41"/>
    <p:sldId id="345" r:id="rId42"/>
    <p:sldId id="346" r:id="rId43"/>
    <p:sldId id="297" r:id="rId44"/>
    <p:sldId id="413" r:id="rId45"/>
    <p:sldId id="299" r:id="rId46"/>
    <p:sldId id="414" r:id="rId47"/>
    <p:sldId id="415" r:id="rId48"/>
    <p:sldId id="302" r:id="rId49"/>
    <p:sldId id="416" r:id="rId50"/>
    <p:sldId id="417" r:id="rId51"/>
    <p:sldId id="418" r:id="rId52"/>
    <p:sldId id="347" r:id="rId53"/>
    <p:sldId id="419" r:id="rId54"/>
    <p:sldId id="308" r:id="rId55"/>
    <p:sldId id="309" r:id="rId56"/>
    <p:sldId id="311" r:id="rId57"/>
    <p:sldId id="312" r:id="rId58"/>
    <p:sldId id="313" r:id="rId59"/>
    <p:sldId id="310" r:id="rId60"/>
    <p:sldId id="281" r:id="rId61"/>
    <p:sldId id="420" r:id="rId62"/>
    <p:sldId id="319" r:id="rId63"/>
    <p:sldId id="421" r:id="rId64"/>
    <p:sldId id="321" r:id="rId65"/>
    <p:sldId id="391" r:id="rId66"/>
    <p:sldId id="323" r:id="rId67"/>
    <p:sldId id="422" r:id="rId68"/>
    <p:sldId id="325" r:id="rId69"/>
    <p:sldId id="348" r:id="rId70"/>
    <p:sldId id="326" r:id="rId71"/>
    <p:sldId id="327" r:id="rId72"/>
    <p:sldId id="423" r:id="rId73"/>
    <p:sldId id="330" r:id="rId74"/>
    <p:sldId id="349" r:id="rId75"/>
    <p:sldId id="331" r:id="rId76"/>
    <p:sldId id="332" r:id="rId77"/>
    <p:sldId id="333" r:id="rId78"/>
    <p:sldId id="334" r:id="rId79"/>
    <p:sldId id="424" r:id="rId80"/>
    <p:sldId id="394" r:id="rId81"/>
    <p:sldId id="338" r:id="rId82"/>
    <p:sldId id="339" r:id="rId83"/>
    <p:sldId id="350" r:id="rId84"/>
    <p:sldId id="351" r:id="rId85"/>
    <p:sldId id="352" r:id="rId86"/>
    <p:sldId id="357" r:id="rId87"/>
    <p:sldId id="353" r:id="rId88"/>
    <p:sldId id="425" r:id="rId89"/>
    <p:sldId id="356" r:id="rId90"/>
    <p:sldId id="358" r:id="rId91"/>
    <p:sldId id="359" r:id="rId92"/>
    <p:sldId id="360" r:id="rId93"/>
    <p:sldId id="361" r:id="rId94"/>
    <p:sldId id="354" r:id="rId95"/>
    <p:sldId id="362" r:id="rId96"/>
    <p:sldId id="363" r:id="rId97"/>
    <p:sldId id="426" r:id="rId98"/>
    <p:sldId id="370" r:id="rId99"/>
    <p:sldId id="427" r:id="rId100"/>
    <p:sldId id="364" r:id="rId101"/>
    <p:sldId id="365" r:id="rId102"/>
    <p:sldId id="31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9D7"/>
    <a:srgbClr val="DF21AD"/>
    <a:srgbClr val="5B22CE"/>
    <a:srgbClr val="BA466F"/>
    <a:srgbClr val="A20000"/>
    <a:srgbClr val="C04040"/>
    <a:srgbClr val="451717"/>
    <a:srgbClr val="060202"/>
    <a:srgbClr val="7ABC32"/>
    <a:srgbClr val="2A5A0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1645C-9F84-493B-B1EB-E554E81EFA5C}" type="datetimeFigureOut">
              <a:rPr lang="en-US" smtClean="0"/>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72F2B-3384-4D39-BD93-F4B206C660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72F2B-3384-4D39-BD93-F4B206C6606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6072F2B-3384-4D39-BD93-F4B206C66066}"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72F2B-3384-4D39-BD93-F4B206C66066}" type="slidenum">
              <a:rPr lang="en-US" smtClean="0"/>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072F2B-3384-4D39-BD93-F4B206C66066}" type="slidenum">
              <a:rPr lang="en-US" smtClean="0"/>
              <a:pPr/>
              <a:t>81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url=http://omidrehab.com/%D8%AF%D8%B1%D9%85%D8%A7%D9%86-%D9%BE%DB%8C%DA%86-%D8%AE%D9%88%D8%B1%D8%AF%DA%AF%DB%8C-%D9%85%DA%86-%D9%BE%D8%A7/&amp;rct=j&amp;frm=1&amp;q=&amp;esrc=s&amp;sa=U&amp;ved=0ahUKEwiTiLmOmITQAhWHL8AKHR-XDmYQwW4IJDAI&amp;usg=AFQjCNGtjR1Jv0-iw5IAMaZq1VgD6OyXRg"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www.google.com/url?url=http://www.texasdiabetes.com/patient-information/patient-resources/referrals/&amp;rct=j&amp;frm=1&amp;q=&amp;esrc=s&amp;sa=U&amp;ved=0ahUKEwiPlvSG3ITQAhWEVSwKHSEBBNQ4FBDBbgglMAg&amp;usg=AFQjCNEnzoePS_QeoB0XmadwTMgvjz4pKA" TargetMode="Externa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www.google.com/url?url=http://www.medscape.com/viewarticle/852515&amp;rct=j&amp;frm=1&amp;q=&amp;esrc=s&amp;sa=U&amp;ved=0ahUKEwiL29y53ITQAhWFECwKHdDGA8E4FBDBbggfMAU&amp;usg=AFQjCNFI3bNf5YkMrjHhLO7S5R7aDr_g1g"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url=http://foroghclinic.ir/blog/1392/11/07/%D8%AF%D8%A7%D8%B1%D9%88-%D8%AF%D8%B1%D9%85%D8%A7%D9%86%DB%8C-%D8%AF%D8%B1-%D8%B7%D8%A8-%D9%81%DB%8C%D8%B2%DB%8C%DA%A9%DB%8C/&amp;rct=j&amp;frm=1&amp;q=&amp;esrc=s&amp;sa=U&amp;ved=0ahUKEwjg3LulmoTQAhUEXCwKHdkOD1sQwW4IOTAS&amp;usg=AFQjCNHUdtmS2duIWjHJFpyn-KmUQmd8fQ"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url=http://www.tarafdari.com/%D8%AE%D8%A8%D8%B1/341363/%D9%88%D8%B1%D8%B2%D8%B4-%D9%87%D8%A7%DB%8C%DB%8C-%D8%A8%D8%B1%D8%A7%DB%8C-%D8%AF%D8%B1%D9%85%D8%A7%D9%86-%D9%BE%D9%88%DA%A9%DB%8C-%D8%A7%D8%B3%D8%AA%D8%AE%D9%88%D8%A7%D9%86&amp;rct=j&amp;frm=1&amp;q=&amp;esrc=s&amp;sa=U&amp;ved=0ahUKEwjc-LGjm4TQAhVIiiwKHXf2Bo4QwW4IHzAF&amp;usg=AFQjCNFcnD53iNre4yv4J-8bh_CjHSknVQ"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url=http://drshojae.blogfa.com/tag/%D9%BE%D9%88%DA%A9%DB%8C-%D8%A7%D8%B3%D8%AA%D8%AE%D9%88%D8%A7%D9%86&amp;rct=j&amp;frm=1&amp;q=&amp;esrc=s&amp;sa=U&amp;ved=0ahUKEwjx5LXTpITQAhUM2SwKHSNmBuUQwW4IGTAC&amp;usg=AFQjCNEzciBW6szj95lza_dgheyNvDetvQ"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url=http://drmoayednia.ir/%D8%B9%D9%84%D8%A7%D8%A6%D9%85-%D9%88-%D8%AF%D8%B1%D9%85%D8%A7%D9%86-%D9%BE%D9%88%DA%A9%DB%8C-%D8%A7%D8%B3%D8%AA%D8%AE%D9%88%D8%A7%D9%86-%DA%86%DB%8C%D8%B3%D8%AA-%D8%9F/&amp;rct=j&amp;frm=1&amp;q=&amp;esrc=s&amp;sa=U&amp;ved=0ahUKEwjI76iPpYTQAhXJBiwKHQkGBVoQwW4IITAG&amp;usg=AFQjCNHm8nAbL6RYGTlTCDmruvivrbIckQ"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url=http://www.iranorthoped.ir/fa/news/205/%DA%86%DA%AF%D9%88%D9%86%D9%87-%D8%B4%DA%A9%D8%B3%D8%AA%DA%AF%DB%8C-%D9%85%D9%87%D8%B1%D9%87-%D8%A8%D8%AF%D9%86%D8%A8%D8%A7%D9%84-%D9%BE%D9%88%DA%A9%DB%8C-%D8%A7%D8%B3%D8%AA%D8%AE%D9%88%D8%A7%D9%86-%D9%85%D9%88%D8%AC%D8%A8-%DA%A9%DB%8C%D9%81%D9%88%D8%B2-%DB%8C%D8%A7-%D9%82%D9%88%D8%B3-%D8%B3%D8%AA%D9%88%D9%86-%D9%85%D9%87%D8%B1%D9%87-%D8%AF%D8%B1-%D8%A7%D9%81%D8%B1%D8%A7%D8%AF-%D9%BE%DB%8C%D8%B1-%D9%88-%D9%85%D8%B3%D9%86-%D9%85%DB%8C%D8%B4%D9%88%D8%AF&amp;rct=j&amp;frm=1&amp;q=&amp;esrc=s&amp;sa=U&amp;ved=0ahUKEwiw_YnYpYTQAhXKVywKHdHeCUgQwW4IHTAE&amp;usg=AFQjCNEJCOLJkkJO_ZNkRErcAqTwjbTlx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url=http://www.beytoote.com/sport/darman/osteoporosis3-effects1-exercise.html&amp;rct=j&amp;frm=1&amp;q=&amp;esrc=s&amp;sa=U&amp;ved=0ahUKEwiw_YnYpYTQAhXKVywKHdHeCUgQwW4IITAG&amp;usg=AFQjCNFkWSP5u9zLNeSSZKObHHSEAQ9QCQ"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url=http://www.pezeshk.us/index.php?s=%D9%BE%D9%88%DA%A9%DB%8C+%D8%A7%D8%B3%D8%AA%D8%AE%D9%88%D8%A7%D9%86&amp;rct=j&amp;frm=1&amp;q=&amp;esrc=s&amp;sa=U&amp;ved=0ahUKEwiFs9mmqITQAhUFSRoKHXjeCRw4FBDBbgg1MBA&amp;usg=AFQjCNElonqt63N8H1NZUoShYFghiJK89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url=http://technetium99m.blogfa.com/post/188&amp;rct=j&amp;frm=1&amp;q=&amp;esrc=s&amp;sa=U&amp;ved=0ahUKEwjMgsm7qoTQAhWCPRoKHQ2AAzIQwW4IGTAC&amp;usg=AFQjCNG6RPCEn_HDQQdrr-ifkCSZ7Zo5Tw"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url=http://www.ysge.ir/article/5009&amp;rct=j&amp;frm=1&amp;q=&amp;esrc=s&amp;sa=U&amp;ved=0ahUKEwiqyYnrqoTQAhVCthoKHSVHCP0QwW4INTAQ&amp;usg=AFQjCNHKaP2ljdBMVKAUdvnH4_t0kRZeMA"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url=http://pezeshki2025.persianblog.ir/tag/%D9%BE%D9%88%DA%A9%DB%8C_%D8%A7%D8%B3%D8%AA%D8%AE%D9%88%D8%A7%D9%86&amp;rct=j&amp;frm=1&amp;q=&amp;esrc=s&amp;sa=U&amp;ved=0ahUKEwisvs33q4TQAhXJDxoKHdrQDd8QwW4IJTAI&amp;usg=AFQjCNFbUJ6RBP6Zibk1lEvUFYhqmdD3jQ"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url=http://ferangiz.blogfa.com/8909.aspx?p=2&amp;rct=j&amp;frm=1&amp;q=&amp;esrc=s&amp;sa=U&amp;ved=0ahUKEwisvs33q4TQAhXJDxoKHdrQDd8QwW4IHTAE&amp;usg=AFQjCNGCq8djktIxZtSTIGlCHK-inF3Bsw"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url=http://www.khatoononline.ir/cooking/prevention-of-osteoporosis.html&amp;rct=j&amp;frm=1&amp;q=&amp;esrc=s&amp;sa=U&amp;ved=0ahUKEwjo0MrhroTQAhUGWhoKHQbEBMEQwW4IGTAC&amp;usg=AFQjCNHwkymntnrqMfPVP_orZZ2ofNeQnQ"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url=http://elmnama.com/%D8%A8%DB%8C%D9%85%D8%A7%D8%B1%DB%8C-%D9%BE%D9%88%DA%A9%DB%8C-%D8%A7%D8%B3%D8%AA%D8%AE%D9%88%D8%A7%D9%86/&amp;rct=j&amp;frm=1&amp;q=&amp;esrc=s&amp;sa=U&amp;ved=0ahUKEwjo0MrhroTQAhUGWhoKHQbEBMEQwW4ILzAN&amp;usg=AFQjCNHdLiMG-uvsk2BD6dKeYWGqmYBTFw"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url=http://erfanhospital.ir/fa/osteoporosis-ay/&amp;rct=j&amp;frm=1&amp;q=&amp;esrc=s&amp;sa=U&amp;ved=0ahUKEwjz3Y_-sITQAhWGBsAKHayKDYYQwW4IMjAP&amp;usg=AFQjCNEx8B0sowPLKW3gY2BsobAAp4WnMw"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url=http://mededu13.ir/label/%D8%B4%DA%A9%D8%B3%D8%AA%DA%AF%DB%8C-%D8%A7%D8%B3%D8%AA%D8%AE%D9%88%D8%A7%D9%86&amp;rct=j&amp;frm=1&amp;q=&amp;esrc=s&amp;sa=U&amp;ved=0ahUKEwj-yeuosoTQAhXqJ8AKHQR0B_oQwW4IGDAC&amp;usg=AFQjCNFNl5gzq_oknbGxiJrEF6HvFlpb2w"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url=http://mahdirelax.blogfa.com/tag/%D8%B9%D9%88%D8%A7%D8%B1%D8%B6-%DA%A9%D9%85%D8%A8%D9%88%D8%AF-%D9%88%DB%8C%D8%AA%D8%A7%D9%85%DB%8C%D9%86-D&amp;rct=j&amp;frm=1&amp;q=&amp;esrc=s&amp;sa=U&amp;ved=0ahUKEwiR_ov9soTQAhWoBsAKHXZPDkMQwW4ILjAN&amp;usg=AFQjCNGRxU8mGL0LS8aALfDVuQDrGq1dYw"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url=http://www.zibakade.com/Topics/%D9%88%DB%8C%D8%AA%D8%A7%D9%85%DB%8C%D9%86-D-%D8%B1%D8%A7-%D8%A7%D8%B2-%D8%A7%DB%8C%D9%86-%D8%AE%D9%88%D8%B1%D8%A7%DA%A9%DB%8C%D9%87%D8%A7-%D8%A8%D8%AE%D9%88%D8%A7%D9%87%DB%8C%D8%AF-TP23486/&amp;rct=j&amp;frm=1&amp;q=&amp;esrc=s&amp;sa=U&amp;ved=0ahUKEwiR_ov9soTQAhWoBsAKHXZPDkMQwW4IFDAA&amp;usg=AFQjCNG0Sh_mKE247yU7mBuITh6GHg6cHw"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url=http://www.alamto.com/what-is-calcium.html&amp;rct=j&amp;frm=1&amp;q=&amp;esrc=s&amp;sa=U&amp;ved=0ahUKEwiC3ebVtoTQAhWGChoKHTvyA4EQwW4IHzAF&amp;usg=AFQjCNEvTKvAg1Bt6GJ9fwYGVn0kqfLl7Q"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url=http://www.pharmaceutical-journal.com/publications/previous-issues/cp-june-2014/osteoporosis-diagnosis-and-risk-assessment/11138170.article&amp;rct=j&amp;frm=1&amp;q=&amp;esrc=s&amp;sa=U&amp;ved=0ahUKEwj0r6iJloXQAhUJFywKHZRVB2w4FBDBbggoMAo&amp;usg=AFQjCNGELzOyciPLM5ju8kUW4z7lZ5gXVQ"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url=http://www.dinehiran.ir/fa/Product/49&amp;rct=j&amp;frm=1&amp;q=&amp;esrc=s&amp;sa=U&amp;ved=0ahUKEwiC3ebVtoTQAhWGChoKHTvyA4EQwW4IKTAK&amp;usg=AFQjCNHRnhUIeYKTyr4uVhE5njcT9FJwrw"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url=http://www.akairan.com/health/bimari-behdasht/9892.html&amp;rct=j&amp;frm=1&amp;q=&amp;esrc=s&amp;sa=U&amp;ved=0ahUKEwiC3ebVtoTQAhWGChoKHTvyA4EQwW4IITAG&amp;usg=AFQjCNHzJR0ZXrqTLWkLeuqCnqin_OOM9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google.com/url?url=http://mulpix.com/instagram/%D8%AE%D9%88%D9%86_%D8%B1%D8%A7_%D8%A8%D8%A7%D9%84%D8%A7_%D9%85%DB%8C.html&amp;rct=j&amp;frm=1&amp;q=&amp;esrc=s&amp;sa=U&amp;ved=0ahUKEwiW4_3VuoTQAhWpFJoKHQW8B58QwW4IGzAD&amp;usg=AFQjCNHIyDSveqp_RjpJuWPtEt8QZCRzgQ" TargetMode="External"/><Relationship Id="rId1" Type="http://schemas.openxmlformats.org/officeDocument/2006/relationships/slideLayout" Target="../slideLayouts/slideLayout3.xml"/><Relationship Id="rId6" Type="http://schemas.openxmlformats.org/officeDocument/2006/relationships/hyperlink" Target="http://www.google.com/url?url=http://foodmed.ir/categories/food-cancer/40-107&amp;rct=j&amp;frm=1&amp;q=&amp;esrc=s&amp;sa=U&amp;ved=0ahUKEwiZyNe6u4TQAhUnOpoKHddhAJEQwW4IKTAK&amp;usg=AFQjCNFHAoQGrSzqx9uCrWwbaoNoFDc6yg" TargetMode="External"/><Relationship Id="rId5" Type="http://schemas.openxmlformats.org/officeDocument/2006/relationships/image" Target="../media/image41.jpeg"/><Relationship Id="rId4" Type="http://schemas.openxmlformats.org/officeDocument/2006/relationships/hyperlink" Target="http://www.google.com/url?url=http://www.tebyan.net/newindex.aspx?pid=196545&amp;rct=j&amp;frm=1&amp;q=&amp;esrc=s&amp;sa=U&amp;ved=0ahUKEwiW4_3VuoTQAhWpFJoKHQW8B58QwW4IHzAF&amp;usg=AFQjCNFNzNOuYkWK9lGxT0HmxscWTQgoTQ"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url?url=http://discsurgery.ir/%DA%A9%D8%A7%D9%81%D8%A6%DB%8C%D9%86-%D9%88-%D8%B3%D8%B1%D8%AF%D8%B1%D8%AF/&amp;rct=j&amp;frm=1&amp;q=&amp;esrc=s&amp;sa=U&amp;ved=0ahUKEwiyxLfpu4TQAhViApoKHWjWBIwQwW4IHzAF&amp;usg=AFQjCNEPhP_j0GwTDhr_sVCvfQQT3twjYw"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url?url=http://www.hidoctor.ir/5536_%D8%B1%D8%A7%D9%87%E2%80%8C%D8%AD%D9%84%E2%80%8C%D9%87%D8%A7%DB%8C%DB%8C-%D8%A8%D8%B1%D8%A7%DB%8C-%D8%B1%D9%81%D8%B9-%D9%84%D8%A7%D8%BA%D8%B1%DB%8C-%D8%A7%D8%B2-%D8%B2%D8%A8%D8%A7%D9%86-%D8%AF%DA%A9.html/&amp;rct=j&amp;frm=1&amp;q=&amp;esrc=s&amp;sa=U&amp;ved=0ahUKEwjo7qqIvITQAhUIS5oKHdklB4YQwW4IMTAO&amp;usg=AFQjCNEerR8_iDneh2YOKpPCZoDXHUWEPw"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url=http://sanazsoolari.blogfa.com/post/47/%D9%85%D8%B6%D8%B1%D8%A7%D8%AA-%D9%85%D8%B4%D8%B1%D9%88%D8%A8%D8%A7%D8%AA-%D8%A7%D9%84%DA%A9%D9%84%DB%8C-%D9%88-%D8%B9%D9%84%D8%AA-%D8%AD%D8%B1%D8%A7%D9%85-%D8%B4%D8%AF%D9%86-(%D8%AA%D8%AD%D8%B1%DB%8C%D9%85-)-%D8%A2%D9%86-&amp;rct=j&amp;frm=1&amp;q=&amp;esrc=s&amp;sa=U&amp;ved=0ahUKEwjUndWlvITQAhXJIpoKHU05AZQQwW4IFzAB&amp;usg=AFQjCNFR9JASR5OBt-2ODOc49hVuA_5m-w"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url?url=http://sahebnews.ir/368478/%D9%85%D8%B6%D8%B1%D8%A7%D8%AA-%D9%88-%D8%B9%D9%88%D8%A7%D9%82%D8%A8-%D9%85%D8%B5%D8%B1%D9%81-%D8%B3%DB%8C%DA%AF%D8%A7%D8%B1-%D9%88-%D9%82%D9%84%DB%8C%D8%A7%D9%86-%D9%BE%D8%A7%D9%88%D8%B1%D9%BE%D9%88.htm&amp;rct=j&amp;frm=1&amp;q=&amp;esrc=s&amp;sa=U&amp;ved=0ahUKEwjZttzwvITQAhVEG5oKHU-aC4MQwW4IKzAL&amp;usg=AFQjCNHimh2Y5rHhiRV7HwiNFKDifYSo9g"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url?url=http://vista.ir/article/243029/%D9%BE%DB%8C%D8%B4%DA%AF%DB%8C%D8%B1%DB%8C-%D8%A7%D8%B2-%D9%BE%D9%88%DA%A9%DB%8C-%D8%A7%D8%B3%D8%AA%D8%AE%D9%88%D8%A7%D9%86-%D8%A8%D8%A7-%DB%B1%DB%B2-%D8%AD%D8%B1%DA%A9%D8%AA&amp;rct=j&amp;frm=1&amp;q=&amp;esrc=s&amp;sa=U&amp;ved=0ahUKEwj31oCavYTQAhXoA5oKHVubDIAQwW4IFTAA&amp;usg=AFQjCNEHtNSXQ1xiWDD6gV71Weij6UiT9w"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url?url=http://www.isna.ir/news/95080504025/%D8%B3%D9%86-%DA%A9%D8%A7%D9%87%D8%B4-%D8%AA%D8%B1%D8%A7%DA%A9%D9%85-%D8%A7%D8%B3%D8%AA%D8%AE%D9%88%D8%A7%D9%86-%D8%B4%DB%8C%D9%88%D8%B9-%D9%BE%D9%88%DA%A9%DB%8C-%D8%A7%D8%B3%D8%AA%D8%AE%D9%88%D8%A7%D9%86-%D8%AF%D8%B1-%D8%B4%D9%85%D8%A7%D9%84-%DA%A9%D8%B4%D9%88%D8%B1&amp;rct=j&amp;frm=1&amp;q=&amp;esrc=s&amp;sa=U&amp;ved=0ahUKEwjyteic84TQAhUEkSwKHdXFCdcQwW4INzAR&amp;usg=AFQjCNFItzvrfkngW-COqnbFtWULALwBbA"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url?url=http://www.akairan.com/sport/physical-therapy/201491331910.html&amp;rct=j&amp;frm=1&amp;q=&amp;esrc=s&amp;sa=U&amp;ved=0ahUKEwiLtNv_wYTQAhXMbZoKHfSeB5EQwW4IHTAE&amp;usg=AFQjCNFpDkN_wiyEEz7-OgCgrTvhO-63vw"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url=http://www.tebyan-zn.ir/News-Article/healthy_safe_life/drugs/2013/1/6/90567.html&amp;rct=j&amp;frm=1&amp;q=&amp;esrc=s&amp;sa=U&amp;ved=0ahUKEwirhbKnw4TQAhWna5oKHZqRApQ4FBDBbggzMA8&amp;usg=AFQjCNEtaYWwY12Fo3xL35h57t7pBhrvGg"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m/url?url=http://www.genglob.com/zoldonat_reclast_zometa_zeldronic_acid&amp;rct=j&amp;frm=1&amp;q=&amp;esrc=s&amp;sa=U&amp;ved=0ahUKEwiSoeyExYTQAhWiE5oKHaMRC40QwW4IITAG&amp;usg=AFQjCNEksH6vI6388nUoRwEjseHuJBJzrQ"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hyperlink" Target="http://www.google.com/url?url=http://www.cancernetwork.com/bone-metastases/bisphosphonates-prevention-and-treatment-bone-metastases&amp;rct=j&amp;frm=1&amp;q=&amp;esrc=s&amp;sa=U&amp;ved=0ahUKEwj7uZytxoTQAhXHQJoKHQJVA48QwW4IOzAT&amp;usg=AFQjCNEdTd_OFQZK9ITFnkXiUmpzjW6mzw" TargetMode="Externa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hyperlink" Target="http://www.google.com/url?url=http://dental.ganjineh.net/%D9%85%D8%B9%D9%85%D8%A7%DB%8C-%D8%BA%DB%8C%D8%B1-%D9%82%D8%A7%D8%A8%D9%84-%D8%AD%D9%84-%D8%A8%DB%8C%D8%B3-%D9%81%D8%B3%D9%81%D8%A7%D9%86%D8%A7%D8%AA-%D8%AF%D9%87%D8%A7%D9%86%DB%8C/&amp;rct=j&amp;frm=1&amp;q=&amp;esrc=s&amp;sa=U&amp;ved=0ahUKEwjegtGgx4TQAhUGCZoKHbAXD5wQwW4IJTAI&amp;usg=AFQjCNGfCOsHp2jlattAt9734YAtlvNL-w" TargetMode="External"/><Relationship Id="rId1" Type="http://schemas.openxmlformats.org/officeDocument/2006/relationships/slideLayout" Target="../slideLayouts/slideLayout3.xml"/><Relationship Id="rId6" Type="http://schemas.openxmlformats.org/officeDocument/2006/relationships/hyperlink" Target="http://www.google.com/url?url=http://www.shafamed.ir/fa/news/print/57.html&amp;rct=j&amp;frm=1&amp;q=&amp;esrc=s&amp;sa=U&amp;ved=0ahUKEwjV46XXx4TQAhVBLZoKHcecDpEQwW4ILTAM&amp;usg=AFQjCNGlWMneUPIfIEfo2xouNX6tSUHNkA" TargetMode="External"/><Relationship Id="rId5" Type="http://schemas.openxmlformats.org/officeDocument/2006/relationships/image" Target="../media/image55.jpeg"/><Relationship Id="rId4" Type="http://schemas.openxmlformats.org/officeDocument/2006/relationships/hyperlink" Target="http://www.google.com/url?url=http://wiki.5040.ir/%D8%B3%D8%B1%D8%B7%D8%A7%D9%86-%D9%88-%D9%85%D8%AA%D8%A7%D8%B3%D8%AA%D8%A7%D8%B2-%D8%A7%D8%B3%D8%AA%D8%AE%D9%88%D8%A7%D9%86.html&amp;rct=j&amp;frm=1&amp;q=&amp;esrc=s&amp;sa=U&amp;ved=0ahUKEwjegtGgx4TQAhUGCZoKHbAXD5wQwW4INTAQ&amp;usg=AFQjCNFMaL_kMMY103eQQoWNaRnnP1t4iw"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url=http://www.salamatnews.com/news/180460/%D9%86%DA%A9%D8%A7%D8%AA%DB%8C-%DA%A9%D9%87-%D8%A8%D8%A7%DB%8C%D8%AF-%D8%AF%D8%B1%D8%A8%D8%A7%D8%B1%D9%87-%D9%85%D8%B5%D8%B1%D9%81-%D8%AF%D8%A7%D8%B1%D9%88%D9%87%D8%A7%DB%8C-%D9%BE%D9%88%DA%A9%DB%8C-%D8%A7%D8%B3%D8%AA%D8%AE%D9%88%D8%A7%D9%86-%D8%A8%D8%AF%D8%A7%D9%86%DB%8C%D8%AF&amp;rct=j&amp;frm=1&amp;q=&amp;esrc=s&amp;sa=U&amp;ved=0ahUKEwjV57z5x4TQAhUtS5oKHTs6AJYQwW4IOzAS&amp;usg=AFQjCNF12e-NDmw7fI3x7XjYX-lYmrF5yQ"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oogle.com/url?url=http://inogunit.nanacity.com/what-is-acetaminophen-used-for-3.html&amp;rct=j&amp;frm=1&amp;q=&amp;esrc=s&amp;sa=U&amp;ved=0ahUKEwip35zNyITQAhWKKJoKHf6pBZsQwW4IJzAJ&amp;usg=AFQjCNGvpW9iinKp3T1ZVGKeb5dvqEj9sQ"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url?url=http://www.epainassist.com/bones/hypocalcemia&amp;rct=j&amp;frm=1&amp;q=&amp;esrc=s&amp;sa=U&amp;ved=0ahUKEwifq9bYyYTQAhXkC5oKHZ32BpEQwW4IKTAK&amp;usg=AFQjCNF4UIubeGv1CCbax4mud_W0jOKgRQ"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google.com/url?url=https://redbacteria.wordpress.com/tag/venous-thromboembolic-disease/&amp;rct=j&amp;frm=1&amp;q=&amp;esrc=s&amp;sa=U&amp;ved=0ahUKEwiNm5rByoTQAhVqM5oKHeE2CJQQwW4IHTAE&amp;usg=AFQjCNH71wTR35rB_Qc8egvfkZYSfrha2w" TargetMode="External"/><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hyperlink" Target="https://www.google.com/url?url=https://www.youtube.com/watch?v=QGENnci66oQ&amp;rct=j&amp;frm=1&amp;q=&amp;esrc=s&amp;sa=U&amp;ved=0ahUKEwiNm5rByoTQAhVqM5oKHeE2CJQQwW4ILzAN&amp;usg=AFQjCNGBNsx-ZdRXyFA8stDveTa7WyYXHw"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url?url=http://www.healthcentral.com/osteoporosis/cf/slideshows/top-10-osteoporosis-terms&amp;rct=j&amp;frm=1&amp;q=&amp;esrc=s&amp;sa=U&amp;ved=0ahUKEwiKr8q6zITQAhWmJ5oKHQyiBpMQwW4IIzAH&amp;usg=AFQjCNG6kRYoWM45k1Uo9g4cCBxktV1aMw"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com/url?url=http://brunching5.rssing.com/chan-3998450/latest.php&amp;rct=j&amp;frm=1&amp;q=&amp;esrc=s&amp;sa=U&amp;ved=0ahUKEwj6ip7hzITQAhXiFZoKHdPJB4QQwW4IMTAO&amp;usg=AFQjCNEkUCW0o8hOiJH4NAnILUehL1OYQQ"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www.google.com/url?url=https://www.researchgate.net/publication/51461547_Calcitonin_use_in_giant_cell_bone_tumors&amp;rct=j&amp;frm=1&amp;q=&amp;esrc=s&amp;sa=U&amp;ved=0ahUKEwjdgKyZzYTQAhWnA5oKHXwRB4EQwW4ILTAM&amp;usg=AFQjCNE1ZRVqvtKYp5UX7-eYYdFPjMLh4g" TargetMode="Externa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google.com/url?url=http://www.osteonaturals.com/2013/02/calcitonin-for-osteoporosis.html&amp;rct=j&amp;frm=1&amp;q=&amp;esrc=s&amp;sa=U&amp;ved=0ahUKEwjZiKDUzYTQAhUDJpoKHSoODIE4FBDBbggxMA4&amp;usg=AFQjCNHJ8jRYh425X5FUP9EiZFNA4l3X6g"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google.com/url?url=http://www.mims.co.uk/intranasal-calcitonin-withdrawn-owing-cancer-risk/endocrine/article/1151442&amp;rct=j&amp;frm=1&amp;q=&amp;esrc=s&amp;sa=U&amp;ved=0ahUKEwjay9LJzoTQAhVmCpoKHTKaBno4PBDBbggdMAQ&amp;usg=AFQjCNEWy8OYXB6IWn9nqSTMlzyySVnnAA"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google.com/url?url=http://www.rayur.com/hormone-replacement-therapy-for-menopausal-symptoms.html&amp;rct=j&amp;frm=1&amp;q=&amp;esrc=s&amp;sa=U&amp;ved=0ahUKEwjbsuyxz4TQAhUBMZoKHR4pApg4KBDBbgg1MBA&amp;usg=AFQjCNELP5jK3M6n7a77dVymiR603SbLXA" TargetMode="Externa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google.com/url?url=http://www.medicinenet.com/teriparatide-injection/article.htm&amp;rct=j&amp;frm=1&amp;q=&amp;esrc=s&amp;sa=U&amp;ved=0ahUKEwiovt_xz4TQAhXHYJoKHSgFA6A4FBDBbggdMAQ&amp;usg=AFQjCNHCnOarzWjnDqnfeklmVnkP_cf0b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www.google.com/url?url=http://jpma.org.pk/full_article_text.php?article_id=2180&amp;rct=j&amp;frm=1&amp;q=&amp;esrc=s&amp;sa=U&amp;ved=0ahUKEwjRjvew0YTQAhWGYZoKHRqGA4Y4FBDBbggpMAo&amp;usg=AFQjCNEf3YfUEbQ2CU9bIBl4bJnnWM3lo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www.google.com/url?url=https://www.xbrain.co.uk/how-strontium-citrate-benefits-your-body&amp;rct=j&amp;frm=1&amp;q=&amp;esrc=s&amp;sa=U&amp;ved=0ahUKEwid4syw0oTQAhULCywKHYJGD-8QwW4IHzAF&amp;usg=AFQjCNHkPiZhOCXnZ4m-pzOht1pKCx2XDA" TargetMode="Externa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google.com/url?url=https://blissreturned.wordpress.com/2012/03/03/strontium-the-trace-element-which-concentrates-in-the-skeletal-system-and-supports-the-function-of-osteoblasts-the-cells-that-form-new-bone/&amp;rct=j&amp;frm=1&amp;q=&amp;esrc=s&amp;sa=U&amp;ved=0ahUKEwi3-c3f0oTQAhUDJ5oKHfKuCps4KBDBbggXMAE&amp;usg=AFQjCNFSgbxWfUiI0e-sZLsuMh56TfLcTA" TargetMode="Externa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w.google.com/url?url=http://namnak.com/%DB%8C%D8%A7%D8%A6%D8%B3%DA%AF%DB%8C-%D8%B2%D9%88%D8%AF%D8%B1%D8%B3.p25395&amp;rct=j&amp;frm=1&amp;q=&amp;esrc=s&amp;sa=U&amp;ved=0ahUKEwiN5OCh04TQAhXHBiwKHcbSAvMQwW4IHTAE&amp;usg=AFQjCNHu80V2GQBjeeQZJ596hMgqGyYYQQ"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google.com/url?url=http://behsite.ir/content/articles/yaesegi/1784/&amp;rct=j&amp;frm=1&amp;q=&amp;esrc=s&amp;sa=U&amp;ved=0ahUKEwjDgvfL04TQAhXMCSwKHZXmBc44FBDBbgglMAg&amp;usg=AFQjCNHV3pfPsQuPOgbOauIVzbDL3lK86g"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google.com/url?url=http://rastineh.ir/%D9%BE%D9%88%DA%A9%DB%8C-%D8%A7%D8%B3%D8%AA%D8%AE%D9%88%D8%A7%D9%86-%DA%86%DB%8C%D8%B3%D8%AA%D8%9F-%DA%86%DA%AF%D9%88%D9%86%D9%87-%D9%BE%D9%88%DA%A9%DB%8C-%D8%A7%D8%B3%D8%AA%D8%AE%D9%88%D8%A7%D9%86/&amp;rct=j&amp;frm=1&amp;q=&amp;esrc=s&amp;sa=U&amp;ved=0ahUKEwiApoWD1ITQAhVjJJoKHQgVAHs4KBDBbgghMAY&amp;usg=AFQjCNH10HOJBYP8nit8dthSK8XuXDyVbQ"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com/url?url=http://www.beytoote.com/health/prevention/prevent1-osteoporosis.html&amp;rct=j&amp;frm=1&amp;q=&amp;esrc=s&amp;sa=U&amp;ved=0ahUKEwiApoWD1ITQAhVjJJoKHQgVAHs4KBDBbggjMAc&amp;usg=AFQjCNGCEryfGy92_xUE9puzR-OTPNFbSw"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com/url?url=http://www.doctor-online.ir/news/id,173/%D8%A8%D8%B1%D9%86%D8%A7%D9%85%D9%87.%D8%B3%D8%A7%D9%84%D8%B1%D9%88%D8%B2.%D8%AC%D9%87%D8%A7%D9%86%DB%8C.%D9%BE%D9%88%DA%A9%DB%8C.%D8%A7%D8%B3%D8%AA%D8%AE%D9%88%D8%A7%D9%86.%D8%A7%D8%B2.%D8%B3%D8%A7%D9%84.85.%D8%AA%D8%A7.93.html&amp;rct=j&amp;frm=1&amp;q=&amp;esrc=s&amp;sa=U&amp;ved=0ahUKEwjUr5y61ITQAhXDBywKHauoArwQwW4IMTAO&amp;usg=AFQjCNECfoeu2AgNrOGrcPenICY0_g5Jd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url=http://www.superfoodsrx.com/healthyliving/nutrients-needed-for-bone-health/&amp;rct=j&amp;frm=1&amp;q=&amp;esrc=s&amp;sa=U&amp;ved=0ahUKEwjLgYOt3YTQAhWG2SwKHQoaDiYQwW4IGTAC&amp;usg=AFQjCNG71SEzy2YrVBe1_yO3TZGHg76IOg"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url=http://www.beytoote.com/sport/darman/osteoporosis3-effects1-exercise.html&amp;rct=j&amp;frm=1&amp;q=&amp;esrc=s&amp;sa=U&amp;ved=0ahUKEwjUr5y61ITQAhXDBywKHauoArwQwW4IITAG&amp;usg=AFQjCNFkWSP5u9zLNeSSZKObHHSEAQ9QCQ"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s://www.google.com/url?url=https://www.researchgate.net/figure/236141086_fig3_Figure-3-This-image-shows-the-3-typical-locations-of-hip-fractures-femoral-neck&amp;rct=j&amp;frm=1&amp;q=&amp;esrc=s&amp;sa=U&amp;ved=0ahUKEwiAj_vX1YTQAhUhJJoKHU0EA48QwW4IGzAD&amp;usg=AFQjCNE14BFF-R372maSpgRgY-sdcZMAsw"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com/url?url=http://eorif.com/subtrochanteric-femur-fracture-s7223xa-82022&amp;rct=j&amp;frm=1&amp;q=&amp;esrc=s&amp;sa=U&amp;ved=0ahUKEwjfhvWL1oTQAhUFSJoKHZtDDJEQwW4ILzAN&amp;usg=AFQjCNEShYpJkXI0PWrstosnAfaeKtKn5Q"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www.google.com/url?url=http://www.medscape.com/viewarticle/858253&amp;rct=j&amp;frm=1&amp;q=&amp;esrc=s&amp;sa=U&amp;ved=0ahUKEwjZ74K01oTQAhXK2SwKHYE4B94QwW4IFzAB&amp;usg=AFQjCNF4sB2-gCdTj9YvpayhuxZgsGRjEw"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google.com/url?url=http://www.6minutes.com.au/rheumatologyupdate/latest-news/need-for-bisphosphonate-holidays-questioned&amp;rct=j&amp;frm=1&amp;q=&amp;esrc=s&amp;sa=U&amp;ved=0ahUKEwjZ74K01oTQAhXK2SwKHYE4B94QwW4ILzAN&amp;usg=AFQjCNEmUavkwMFnm_uioFvsgd4HOCornA" TargetMode="Externa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www.google.com/url?url=http://www.clinicalcorrelations.org/?p=6150&amp;rct=j&amp;frm=1&amp;q=&amp;esrc=s&amp;sa=U&amp;ved=0ahUKEwjlqZiq14TQAhXiIMAKHX2iBZYQwW4IJDAI&amp;usg=AFQjCNFkX2oFc_ARevahkvpXHrENJdSQ6Q" TargetMode="Externa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google.com/url?url=http://www.pharmaceutical-journal.com/learning/practice-report/offer-a-drug-holiday-from-biphosphonates-to-prevent-fractures/11131302.article&amp;rct=j&amp;frm=1&amp;q=&amp;esrc=s&amp;sa=U&amp;ved=0ahUKEwj_8-Gx14TQAhUhIMAKHW6qDQc4FBDBbgg4MBI&amp;usg=AFQjCNHoG7HH2CEPJzyje6L8d4JicaXFiQ"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www.google.com/url?url=http://www.cell.com/trends/molecular-medicine/fulltext/S1471-4914(16)30050-8&amp;rct=j&amp;frm=1&amp;q=&amp;esrc=s&amp;sa=U&amp;ved=0ahUKEwir4b3N2YTQAhVMiywKHTjNBzI4ZBDBbgglMAg&amp;usg=AFQjCNGAGaR6qhcFFdF_7lH825AGfLCqoQ" TargetMode="Externa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428868"/>
            <a:ext cx="8123563" cy="1714512"/>
          </a:xfrm>
        </p:spPr>
        <p:txBody>
          <a:bodyPr>
            <a:noAutofit/>
          </a:bodyPr>
          <a:lstStyle/>
          <a:p>
            <a:pPr algn="ctr"/>
            <a:r>
              <a:rPr lang="en-US" sz="5400" b="1" dirty="0" smtClean="0">
                <a:solidFill>
                  <a:srgbClr val="5B22CE"/>
                </a:solidFill>
                <a:effectLst>
                  <a:outerShdw blurRad="38100" dist="38100" dir="2700000" algn="tl">
                    <a:srgbClr val="000000">
                      <a:alpha val="43137"/>
                    </a:srgbClr>
                  </a:outerShdw>
                </a:effectLst>
                <a:latin typeface="Algerian" pitchFamily="82" charset="0"/>
                <a:cs typeface="Angsana New" pitchFamily="18" charset="-34"/>
              </a:rPr>
              <a:t>IN THE NAME OF GOD</a:t>
            </a:r>
            <a:r>
              <a:rPr lang="en-US" sz="5400" b="1" dirty="0" smtClean="0">
                <a:solidFill>
                  <a:srgbClr val="5B22CE"/>
                </a:solidFill>
                <a:latin typeface="Arial Rounded MT Bold" pitchFamily="34" charset="0"/>
                <a:cs typeface="Angsana New" pitchFamily="18" charset="-34"/>
              </a:rPr>
              <a:t/>
            </a:r>
            <a:br>
              <a:rPr lang="en-US" sz="5400" b="1" dirty="0" smtClean="0">
                <a:solidFill>
                  <a:srgbClr val="5B22CE"/>
                </a:solidFill>
                <a:latin typeface="Arial Rounded MT Bold" pitchFamily="34" charset="0"/>
                <a:cs typeface="Angsana New" pitchFamily="18" charset="-34"/>
              </a:rPr>
            </a:br>
            <a:endParaRPr lang="en-US" sz="5400" dirty="0">
              <a:solidFill>
                <a:srgbClr val="5B22CE"/>
              </a:solidFill>
              <a:latin typeface="Arial Rounded MT Bold" pitchFamily="34" charset="0"/>
            </a:endParaRPr>
          </a:p>
        </p:txBody>
      </p:sp>
    </p:spTree>
    <p:extLst>
      <p:ext uri="{BB962C8B-B14F-4D97-AF65-F5344CB8AC3E}">
        <p14:creationId xmlns="" xmlns:p14="http://schemas.microsoft.com/office/powerpoint/2010/main" val="363920370"/>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7"/>
            <a:ext cx="7891184" cy="50006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Q4. Who Needs Pharmacologic Therapy?</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285720" y="1071546"/>
            <a:ext cx="8429684" cy="5786454"/>
          </a:xfrm>
        </p:spPr>
        <p:txBody>
          <a:bodyPr>
            <a:noAutofit/>
          </a:bodyPr>
          <a:lstStyle/>
          <a:p>
            <a:pPr algn="just">
              <a:buNone/>
            </a:pPr>
            <a:r>
              <a:rPr lang="en-US" sz="3000" b="1" dirty="0" smtClean="0">
                <a:ln>
                  <a:solidFill>
                    <a:schemeClr val="tx1"/>
                  </a:solidFill>
                </a:ln>
                <a:solidFill>
                  <a:srgbClr val="FF0000"/>
                </a:solidFill>
                <a:latin typeface="Angsana New" pitchFamily="18" charset="-34"/>
                <a:cs typeface="Angsana New" pitchFamily="18" charset="-34"/>
              </a:rPr>
              <a:t>• R20. </a:t>
            </a:r>
            <a:r>
              <a:rPr lang="en-US" sz="3000" b="1" dirty="0" smtClean="0">
                <a:solidFill>
                  <a:schemeClr val="tx1"/>
                </a:solidFill>
                <a:latin typeface="Angsana New" pitchFamily="18" charset="-34"/>
                <a:cs typeface="Angsana New" pitchFamily="18" charset="-34"/>
              </a:rPr>
              <a:t>Strongly recommend pharmacologic therapy for patients with </a:t>
            </a:r>
            <a:r>
              <a:rPr lang="en-US" sz="3000" b="1" i="1" dirty="0" err="1" smtClean="0">
                <a:solidFill>
                  <a:srgbClr val="5B22CE"/>
                </a:solidFill>
                <a:latin typeface="Angsana New" pitchFamily="18" charset="-34"/>
                <a:cs typeface="Angsana New" pitchFamily="18" charset="-34"/>
              </a:rPr>
              <a:t>oteopensia</a:t>
            </a:r>
            <a:r>
              <a:rPr lang="en-US" sz="3000" b="1" dirty="0" smtClean="0">
                <a:solidFill>
                  <a:schemeClr val="tx1"/>
                </a:solidFill>
                <a:latin typeface="Angsana New" pitchFamily="18" charset="-34"/>
                <a:cs typeface="Angsana New" pitchFamily="18" charset="-34"/>
              </a:rPr>
              <a:t> or </a:t>
            </a:r>
            <a:r>
              <a:rPr lang="en-US" sz="3000" b="1" i="1" dirty="0" smtClean="0">
                <a:solidFill>
                  <a:srgbClr val="5B22CE"/>
                </a:solidFill>
                <a:latin typeface="Angsana New" pitchFamily="18" charset="-34"/>
                <a:cs typeface="Angsana New" pitchFamily="18" charset="-34"/>
              </a:rPr>
              <a:t>low bone mass </a:t>
            </a:r>
            <a:r>
              <a:rPr lang="en-US" sz="3000" b="1" dirty="0" smtClean="0">
                <a:solidFill>
                  <a:schemeClr val="tx1"/>
                </a:solidFill>
                <a:latin typeface="Angsana New" pitchFamily="18" charset="-34"/>
                <a:cs typeface="Angsana New" pitchFamily="18" charset="-34"/>
              </a:rPr>
              <a:t>and a history of </a:t>
            </a:r>
            <a:r>
              <a:rPr lang="en-US" sz="3000" b="1" i="1" dirty="0" smtClean="0">
                <a:solidFill>
                  <a:srgbClr val="5B22CE"/>
                </a:solidFill>
                <a:latin typeface="Angsana New" pitchFamily="18" charset="-34"/>
                <a:cs typeface="Angsana New" pitchFamily="18" charset="-34"/>
              </a:rPr>
              <a:t>fragility fracture </a:t>
            </a:r>
            <a:r>
              <a:rPr lang="en-US" sz="3000" b="1" dirty="0" smtClean="0">
                <a:solidFill>
                  <a:schemeClr val="tx1"/>
                </a:solidFill>
                <a:latin typeface="Angsana New" pitchFamily="18" charset="-34"/>
                <a:cs typeface="Angsana New" pitchFamily="18" charset="-34"/>
              </a:rPr>
              <a:t>of the hip or spine.</a:t>
            </a:r>
          </a:p>
          <a:p>
            <a:pPr algn="just">
              <a:buNone/>
            </a:pPr>
            <a:r>
              <a:rPr lang="en-US" sz="3000" b="1" dirty="0" smtClean="0">
                <a:ln>
                  <a:solidFill>
                    <a:schemeClr val="tx1"/>
                  </a:solidFill>
                </a:ln>
                <a:solidFill>
                  <a:srgbClr val="FF0000"/>
                </a:solidFill>
                <a:latin typeface="Angsana New" pitchFamily="18" charset="-34"/>
                <a:cs typeface="Angsana New" pitchFamily="18" charset="-34"/>
              </a:rPr>
              <a:t>• R21. </a:t>
            </a:r>
            <a:r>
              <a:rPr lang="en-US" sz="3000" b="1" dirty="0" smtClean="0">
                <a:solidFill>
                  <a:schemeClr val="tx1"/>
                </a:solidFill>
                <a:latin typeface="Angsana New" pitchFamily="18" charset="-34"/>
                <a:cs typeface="Angsana New" pitchFamily="18" charset="-34"/>
              </a:rPr>
              <a:t>Strongly recommend pharmacologic therapy for patients with a T-score of –2.5 or lower in the spine, femoral neck, total hip or 33% radius.</a:t>
            </a:r>
          </a:p>
          <a:p>
            <a:pPr algn="just">
              <a:buNone/>
            </a:pPr>
            <a:r>
              <a:rPr lang="en-US" sz="3000" b="1" dirty="0" smtClean="0">
                <a:ln>
                  <a:solidFill>
                    <a:schemeClr val="tx1"/>
                  </a:solidFill>
                </a:ln>
                <a:solidFill>
                  <a:srgbClr val="FF0000"/>
                </a:solidFill>
                <a:latin typeface="Angsana New" pitchFamily="18" charset="-34"/>
                <a:cs typeface="Angsana New" pitchFamily="18" charset="-34"/>
              </a:rPr>
              <a:t>• R22. </a:t>
            </a:r>
            <a:r>
              <a:rPr lang="en-US" sz="3000" b="1" dirty="0" smtClean="0">
                <a:solidFill>
                  <a:schemeClr val="tx1"/>
                </a:solidFill>
                <a:latin typeface="Angsana New" pitchFamily="18" charset="-34"/>
                <a:cs typeface="Angsana New" pitchFamily="18" charset="-34"/>
              </a:rPr>
              <a:t>Strongly recommend pharmacologic therapy for patients with a T-score between –1.0 and –2.5 if the FRAX® 10-year probability for major osteoporotic fracture is ≥ 20% or the 10-year probability of hip fracture is ≥ 3% in the U.S. or above the country-specific threshold in other countries or regions.</a:t>
            </a:r>
            <a:endParaRPr lang="en-US" sz="3000" b="1" dirty="0">
              <a:solidFill>
                <a:schemeClr val="tx1"/>
              </a:solidFill>
              <a:latin typeface="Angsana New" pitchFamily="18" charset="-34"/>
              <a:cs typeface="Angsana New" pitchFamily="18" charset="-34"/>
            </a:endParaRPr>
          </a:p>
        </p:txBody>
      </p:sp>
      <p:pic>
        <p:nvPicPr>
          <p:cNvPr id="103426" name="Picture 2" descr="نتیجه تصویری برای دارو درمانی">
            <a:hlinkClick r:id="rId2"/>
          </p:cNvPr>
          <p:cNvPicPr>
            <a:picLocks noChangeAspect="1" noChangeArrowheads="1"/>
          </p:cNvPicPr>
          <p:nvPr/>
        </p:nvPicPr>
        <p:blipFill>
          <a:blip r:embed="rId3" cstate="print">
            <a:lum bright="-2000"/>
          </a:blip>
          <a:srcRect/>
          <a:stretch>
            <a:fillRect/>
          </a:stretch>
        </p:blipFill>
        <p:spPr bwMode="auto">
          <a:xfrm>
            <a:off x="6820563" y="5357826"/>
            <a:ext cx="2323438" cy="1500175"/>
          </a:xfrm>
          <a:prstGeom prst="rect">
            <a:avLst/>
          </a:prstGeom>
          <a:noFill/>
        </p:spPr>
      </p:pic>
    </p:spTree>
  </p:cSld>
  <p:clrMapOvr>
    <a:masterClrMapping/>
  </p:clrMapOvr>
  <p:transition spd="slow">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94978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When Should Referral to a Clinical Endocrinologist or Osteoporosis Specialist Be Considered?</a:t>
            </a:r>
            <a:endParaRPr lang="en-GB"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395536" y="1196752"/>
            <a:ext cx="8424936" cy="5661248"/>
          </a:xfrm>
        </p:spPr>
        <p:txBody>
          <a:bodyPr>
            <a:noAutofit/>
          </a:bodyPr>
          <a:lstStyle/>
          <a:p>
            <a:pPr algn="just">
              <a:buNone/>
            </a:pPr>
            <a:r>
              <a:rPr lang="en-GB" b="1" dirty="0" smtClean="0">
                <a:solidFill>
                  <a:schemeClr val="tx1"/>
                </a:solidFill>
                <a:latin typeface="Angsana New" pitchFamily="18" charset="-34"/>
                <a:cs typeface="Angsana New" pitchFamily="18" charset="-34"/>
              </a:rPr>
              <a:t>Referral to a clinical endocrinologist or osteoporosis specialist may be important in patients with </a:t>
            </a:r>
            <a:r>
              <a:rPr lang="en-GB" b="1" i="1" dirty="0" smtClean="0">
                <a:solidFill>
                  <a:srgbClr val="FF0000"/>
                </a:solidFill>
                <a:latin typeface="Angsana New" pitchFamily="18" charset="-34"/>
                <a:cs typeface="Angsana New" pitchFamily="18" charset="-34"/>
              </a:rPr>
              <a:t>normal BMD and fracture without major trauma</a:t>
            </a:r>
            <a:r>
              <a:rPr lang="en-GB" b="1" dirty="0" smtClean="0">
                <a:solidFill>
                  <a:schemeClr val="tx1"/>
                </a:solidFill>
                <a:latin typeface="Angsana New" pitchFamily="18" charset="-34"/>
                <a:cs typeface="Angsana New" pitchFamily="18" charset="-34"/>
              </a:rPr>
              <a:t>, those with </a:t>
            </a:r>
            <a:r>
              <a:rPr lang="en-GB" b="1" i="1" dirty="0" smtClean="0">
                <a:solidFill>
                  <a:srgbClr val="FF0000"/>
                </a:solidFill>
                <a:latin typeface="Angsana New" pitchFamily="18" charset="-34"/>
                <a:cs typeface="Angsana New" pitchFamily="18" charset="-34"/>
              </a:rPr>
              <a:t>recurrent fractures </a:t>
            </a:r>
            <a:r>
              <a:rPr lang="en-GB" b="1" dirty="0" smtClean="0">
                <a:solidFill>
                  <a:schemeClr val="tx1"/>
                </a:solidFill>
                <a:latin typeface="Angsana New" pitchFamily="18" charset="-34"/>
                <a:cs typeface="Angsana New" pitchFamily="18" charset="-34"/>
              </a:rPr>
              <a:t>or continued bone loss while receiving therapy without obvious treatable causes of bone loss, those with less common secondary conditions (e.g., </a:t>
            </a:r>
            <a:r>
              <a:rPr lang="en-GB" b="1" i="1" dirty="0" smtClean="0">
                <a:solidFill>
                  <a:srgbClr val="FF0000"/>
                </a:solidFill>
                <a:latin typeface="Angsana New" pitchFamily="18" charset="-34"/>
                <a:cs typeface="Angsana New" pitchFamily="18" charset="-34"/>
              </a:rPr>
              <a:t>hyperthyroidism</a:t>
            </a:r>
            <a:r>
              <a:rPr lang="en-GB" b="1" dirty="0" smtClean="0">
                <a:solidFill>
                  <a:schemeClr val="tx1"/>
                </a:solidFill>
                <a:latin typeface="Angsana New" pitchFamily="18" charset="-34"/>
                <a:cs typeface="Angsana New" pitchFamily="18" charset="-34"/>
              </a:rPr>
              <a:t>, </a:t>
            </a:r>
            <a:r>
              <a:rPr lang="en-GB" b="1" i="1" dirty="0" smtClean="0">
                <a:solidFill>
                  <a:srgbClr val="FF0000"/>
                </a:solidFill>
                <a:latin typeface="Angsana New" pitchFamily="18" charset="-34"/>
                <a:cs typeface="Angsana New" pitchFamily="18" charset="-34"/>
              </a:rPr>
              <a:t>hyperparathyroidism</a:t>
            </a:r>
            <a:r>
              <a:rPr lang="en-GB" b="1" dirty="0" smtClean="0">
                <a:solidFill>
                  <a:schemeClr val="tx1"/>
                </a:solidFill>
                <a:latin typeface="Angsana New" pitchFamily="18" charset="-34"/>
                <a:cs typeface="Angsana New" pitchFamily="18" charset="-34"/>
              </a:rPr>
              <a:t>, </a:t>
            </a:r>
            <a:r>
              <a:rPr lang="en-GB" b="1" i="1" dirty="0" err="1" smtClean="0">
                <a:solidFill>
                  <a:srgbClr val="FF0000"/>
                </a:solidFill>
                <a:latin typeface="Angsana New" pitchFamily="18" charset="-34"/>
                <a:cs typeface="Angsana New" pitchFamily="18" charset="-34"/>
              </a:rPr>
              <a:t>hypercalciuria</a:t>
            </a:r>
            <a:r>
              <a:rPr lang="en-GB" b="1" dirty="0" smtClean="0">
                <a:solidFill>
                  <a:schemeClr val="tx1"/>
                </a:solidFill>
                <a:latin typeface="Angsana New" pitchFamily="18" charset="-34"/>
                <a:cs typeface="Angsana New" pitchFamily="18" charset="-34"/>
              </a:rPr>
              <a:t>, or </a:t>
            </a:r>
            <a:r>
              <a:rPr lang="en-GB" b="1" i="1" dirty="0" smtClean="0">
                <a:solidFill>
                  <a:srgbClr val="FF0000"/>
                </a:solidFill>
                <a:latin typeface="Angsana New" pitchFamily="18" charset="-34"/>
                <a:cs typeface="Angsana New" pitchFamily="18" charset="-34"/>
              </a:rPr>
              <a:t>elevated </a:t>
            </a:r>
            <a:r>
              <a:rPr lang="en-GB" b="1" i="1" dirty="0" err="1" smtClean="0">
                <a:solidFill>
                  <a:srgbClr val="FF0000"/>
                </a:solidFill>
                <a:latin typeface="Angsana New" pitchFamily="18" charset="-34"/>
                <a:cs typeface="Angsana New" pitchFamily="18" charset="-34"/>
              </a:rPr>
              <a:t>prolactin</a:t>
            </a:r>
            <a:r>
              <a:rPr lang="en-GB" b="1" dirty="0" smtClean="0">
                <a:solidFill>
                  <a:schemeClr val="tx1"/>
                </a:solidFill>
                <a:latin typeface="Angsana New" pitchFamily="18" charset="-34"/>
                <a:cs typeface="Angsana New" pitchFamily="18" charset="-34"/>
              </a:rPr>
              <a:t>), those with </a:t>
            </a:r>
            <a:r>
              <a:rPr lang="en-GB" b="1" i="1" dirty="0" smtClean="0">
                <a:solidFill>
                  <a:srgbClr val="FF0000"/>
                </a:solidFill>
                <a:latin typeface="Angsana New" pitchFamily="18" charset="-34"/>
                <a:cs typeface="Angsana New" pitchFamily="18" charset="-34"/>
              </a:rPr>
              <a:t>osteoporosis with unexpectedly severe or unusual features</a:t>
            </a:r>
            <a:r>
              <a:rPr lang="en-GB" b="1" dirty="0" smtClean="0">
                <a:solidFill>
                  <a:schemeClr val="tx1"/>
                </a:solidFill>
                <a:latin typeface="Angsana New" pitchFamily="18" charset="-34"/>
                <a:cs typeface="Angsana New" pitchFamily="18" charset="-34"/>
              </a:rPr>
              <a:t>, and those with a condition that complicates management (e.g., </a:t>
            </a:r>
            <a:r>
              <a:rPr lang="en-GB" b="1" i="1" dirty="0" smtClean="0">
                <a:solidFill>
                  <a:srgbClr val="FF0000"/>
                </a:solidFill>
                <a:latin typeface="Angsana New" pitchFamily="18" charset="-34"/>
                <a:cs typeface="Angsana New" pitchFamily="18" charset="-34"/>
              </a:rPr>
              <a:t>chronic kidney disease </a:t>
            </a:r>
            <a:r>
              <a:rPr lang="en-GB" b="1" dirty="0" smtClean="0">
                <a:solidFill>
                  <a:schemeClr val="tx1"/>
                </a:solidFill>
                <a:latin typeface="Angsana New" pitchFamily="18" charset="-34"/>
                <a:cs typeface="Angsana New" pitchFamily="18" charset="-34"/>
              </a:rPr>
              <a:t>[CKD]: </a:t>
            </a:r>
            <a:r>
              <a:rPr lang="en-GB" b="1" i="1" dirty="0" smtClean="0">
                <a:solidFill>
                  <a:srgbClr val="FF0000"/>
                </a:solidFill>
                <a:latin typeface="Angsana New" pitchFamily="18" charset="-34"/>
                <a:cs typeface="Angsana New" pitchFamily="18" charset="-34"/>
              </a:rPr>
              <a:t>GFR &lt;35, hyperparathyroidism</a:t>
            </a:r>
            <a:r>
              <a:rPr lang="en-GB" b="1" dirty="0" smtClean="0">
                <a:solidFill>
                  <a:schemeClr val="tx1"/>
                </a:solidFill>
                <a:latin typeface="Angsana New" pitchFamily="18" charset="-34"/>
                <a:cs typeface="Angsana New" pitchFamily="18" charset="-34"/>
              </a:rPr>
              <a:t>, or </a:t>
            </a:r>
            <a:r>
              <a:rPr lang="en-GB" b="1" i="1" dirty="0" err="1" smtClean="0">
                <a:solidFill>
                  <a:srgbClr val="FF0000"/>
                </a:solidFill>
                <a:latin typeface="Angsana New" pitchFamily="18" charset="-34"/>
                <a:cs typeface="Angsana New" pitchFamily="18" charset="-34"/>
              </a:rPr>
              <a:t>malabsorption</a:t>
            </a:r>
            <a:r>
              <a:rPr lang="en-GB" b="1" dirty="0" smtClean="0">
                <a:solidFill>
                  <a:schemeClr val="tx1"/>
                </a:solidFill>
                <a:latin typeface="Angsana New" pitchFamily="18" charset="-34"/>
                <a:cs typeface="Angsana New" pitchFamily="18" charset="-34"/>
              </a:rPr>
              <a:t>). Patients who experience fragility fractures should be evaluated and treated. Referral to an osteoporosis specialist or a fracture liaison team, if available, should be considered.</a:t>
            </a:r>
            <a:endParaRPr lang="en-GB" b="1" dirty="0">
              <a:solidFill>
                <a:schemeClr val="tx1"/>
              </a:solidFill>
              <a:latin typeface="Angsana New" pitchFamily="18" charset="-34"/>
              <a:cs typeface="Angsana New" pitchFamily="18" charset="-34"/>
            </a:endParaRPr>
          </a:p>
        </p:txBody>
      </p:sp>
      <p:pic>
        <p:nvPicPr>
          <p:cNvPr id="9218" name="Picture 2" descr="نتیجه تصویری برای ‪Referral to a Clinical Endocrinology And Osteoporosis‬‏">
            <a:hlinkClick r:id="rId2"/>
          </p:cNvPr>
          <p:cNvPicPr>
            <a:picLocks noChangeAspect="1" noChangeArrowheads="1"/>
          </p:cNvPicPr>
          <p:nvPr/>
        </p:nvPicPr>
        <p:blipFill>
          <a:blip r:embed="rId3" cstate="print"/>
          <a:srcRect/>
          <a:stretch>
            <a:fillRect/>
          </a:stretch>
        </p:blipFill>
        <p:spPr bwMode="auto">
          <a:xfrm>
            <a:off x="6643702" y="5457833"/>
            <a:ext cx="2500298" cy="1400167"/>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4900"/>
            <a:ext cx="8066550" cy="7635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Communicating risk to patients</a:t>
            </a:r>
            <a:endParaRPr lang="en-GB"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467544" y="1291130"/>
            <a:ext cx="8280920" cy="5378230"/>
          </a:xfrm>
        </p:spPr>
        <p:txBody>
          <a:bodyPr>
            <a:normAutofit/>
          </a:bodyPr>
          <a:lstStyle/>
          <a:p>
            <a:pPr algn="just">
              <a:buNone/>
            </a:pPr>
            <a:r>
              <a:rPr lang="en-GB" sz="3600" b="1" dirty="0" smtClean="0">
                <a:solidFill>
                  <a:schemeClr val="tx1"/>
                </a:solidFill>
                <a:latin typeface="Angsana New" pitchFamily="18" charset="-34"/>
                <a:cs typeface="Angsana New" pitchFamily="18" charset="-34"/>
              </a:rPr>
              <a:t>There are many obstacles to risk communication. The medical evidence on efficacy and safety of treatment options may be complex, incomplete, and uncertain.</a:t>
            </a:r>
          </a:p>
          <a:p>
            <a:pPr algn="just">
              <a:buNone/>
            </a:pPr>
            <a:r>
              <a:rPr lang="en-GB" sz="3600" b="1" dirty="0" smtClean="0">
                <a:solidFill>
                  <a:schemeClr val="tx1"/>
                </a:solidFill>
                <a:latin typeface="Angsana New" pitchFamily="18" charset="-34"/>
                <a:cs typeface="Angsana New" pitchFamily="18" charset="-34"/>
              </a:rPr>
              <a:t>Treatment decisions for osteoporosis must be individualized with the understanding that many or most patients would not qualify for participation in the clinical trial that demonstrated efficacy and safety of the medications under consideration.</a:t>
            </a:r>
            <a:endParaRPr lang="en-GB" sz="3600" b="1" dirty="0">
              <a:solidFill>
                <a:schemeClr val="tx1"/>
              </a:solidFill>
              <a:latin typeface="Angsana New" pitchFamily="18" charset="-34"/>
              <a:cs typeface="Angsana New" pitchFamily="18" charset="-34"/>
            </a:endParaRPr>
          </a:p>
        </p:txBody>
      </p:sp>
      <p:pic>
        <p:nvPicPr>
          <p:cNvPr id="8194" name="Picture 2" descr="نتیجه تصویری برای ‪Communicating risk to patients‬‏">
            <a:hlinkClick r:id="rId2"/>
          </p:cNvPr>
          <p:cNvPicPr>
            <a:picLocks noChangeAspect="1" noChangeArrowheads="1"/>
          </p:cNvPicPr>
          <p:nvPr/>
        </p:nvPicPr>
        <p:blipFill>
          <a:blip r:embed="rId3" cstate="print"/>
          <a:srcRect/>
          <a:stretch>
            <a:fillRect/>
          </a:stretch>
        </p:blipFill>
        <p:spPr bwMode="auto">
          <a:xfrm>
            <a:off x="6858017" y="5147507"/>
            <a:ext cx="2285984" cy="1710493"/>
          </a:xfrm>
          <a:prstGeom prst="rect">
            <a:avLst/>
          </a:prstGeom>
          <a:noFill/>
        </p:spPr>
      </p:pic>
    </p:spTree>
  </p:cSld>
  <p:clrMapOvr>
    <a:masterClrMapping/>
  </p:clrMapOvr>
  <p:transition spd="slow">
    <p:spli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91130"/>
            <a:ext cx="8429684" cy="3852382"/>
          </a:xfrm>
        </p:spPr>
        <p:txBody>
          <a:bodyPr/>
          <a:lstStyle/>
          <a:p>
            <a:pPr>
              <a:buNone/>
            </a:pPr>
            <a:endParaRPr lang="en-US" dirty="0" smtClean="0"/>
          </a:p>
          <a:p>
            <a:pPr>
              <a:buNone/>
            </a:pPr>
            <a:endParaRPr lang="en-US" dirty="0" smtClean="0"/>
          </a:p>
          <a:p>
            <a:pPr algn="ctr">
              <a:buNone/>
            </a:pPr>
            <a:r>
              <a:rPr lang="en-US" sz="4800" dirty="0" smtClean="0">
                <a:solidFill>
                  <a:srgbClr val="DF21AD"/>
                </a:solidFill>
                <a:effectLst>
                  <a:outerShdw blurRad="38100" dist="38100" dir="2700000" algn="tl">
                    <a:srgbClr val="000000">
                      <a:alpha val="43137"/>
                    </a:srgbClr>
                  </a:outerShdw>
                </a:effectLst>
                <a:latin typeface="Impact" pitchFamily="34" charset="0"/>
              </a:rPr>
              <a:t>Thank you </a:t>
            </a:r>
            <a:r>
              <a:rPr lang="en-US" sz="4800" smtClean="0">
                <a:solidFill>
                  <a:srgbClr val="DF21AD"/>
                </a:solidFill>
                <a:effectLst>
                  <a:outerShdw blurRad="38100" dist="38100" dir="2700000" algn="tl">
                    <a:srgbClr val="000000">
                      <a:alpha val="43137"/>
                    </a:srgbClr>
                  </a:outerShdw>
                </a:effectLst>
                <a:latin typeface="Impact" pitchFamily="34" charset="0"/>
              </a:rPr>
              <a:t>for your</a:t>
            </a:r>
          </a:p>
          <a:p>
            <a:pPr algn="ctr">
              <a:buNone/>
            </a:pPr>
            <a:r>
              <a:rPr lang="en-US" sz="4800" smtClean="0">
                <a:solidFill>
                  <a:srgbClr val="DF21AD"/>
                </a:solidFill>
                <a:effectLst>
                  <a:outerShdw blurRad="38100" dist="38100" dir="2700000" algn="tl">
                    <a:srgbClr val="000000">
                      <a:alpha val="43137"/>
                    </a:srgbClr>
                  </a:outerShdw>
                </a:effectLst>
                <a:latin typeface="Impact" pitchFamily="34" charset="0"/>
              </a:rPr>
              <a:t> </a:t>
            </a:r>
            <a:r>
              <a:rPr lang="en-US" sz="4800" dirty="0" smtClean="0">
                <a:solidFill>
                  <a:srgbClr val="DF21AD"/>
                </a:solidFill>
                <a:effectLst>
                  <a:outerShdw blurRad="38100" dist="38100" dir="2700000" algn="tl">
                    <a:srgbClr val="000000">
                      <a:alpha val="43137"/>
                    </a:srgbClr>
                  </a:outerShdw>
                </a:effectLst>
                <a:latin typeface="Impact" pitchFamily="34" charset="0"/>
              </a:rPr>
              <a:t>kind attention </a:t>
            </a:r>
            <a:endParaRPr lang="en-US" sz="4800" dirty="0">
              <a:solidFill>
                <a:srgbClr val="DF21AD"/>
              </a:solidFill>
              <a:effectLst>
                <a:outerShdw blurRad="38100" dist="38100" dir="2700000" algn="tl">
                  <a:srgbClr val="000000">
                    <a:alpha val="43137"/>
                  </a:srgbClr>
                </a:outerShdw>
              </a:effectLst>
              <a:latin typeface="Impact" pitchFamily="34"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7962622" cy="852697"/>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What Medication Should Be Used to Treat Osteoporosis?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642910" y="1291130"/>
            <a:ext cx="7858180" cy="5566870"/>
          </a:xfrm>
        </p:spPr>
        <p:txBody>
          <a:bodyPr>
            <a:normAutofit fontScale="77500" lnSpcReduction="20000"/>
          </a:bodyPr>
          <a:lstStyle/>
          <a:p>
            <a:pPr algn="just">
              <a:buNone/>
            </a:pPr>
            <a:r>
              <a:rPr lang="pt-BR" sz="4200" b="1" dirty="0" smtClean="0">
                <a:ln>
                  <a:solidFill>
                    <a:schemeClr val="tx1"/>
                  </a:solidFill>
                </a:ln>
                <a:solidFill>
                  <a:srgbClr val="FF0000"/>
                </a:solidFill>
                <a:latin typeface="Angsana New" pitchFamily="18" charset="-34"/>
                <a:cs typeface="Angsana New" pitchFamily="18" charset="-34"/>
              </a:rPr>
              <a:t>• </a:t>
            </a:r>
            <a:r>
              <a:rPr lang="en-US" sz="4200" b="1" dirty="0" smtClean="0">
                <a:ln>
                  <a:solidFill>
                    <a:schemeClr val="tx1"/>
                  </a:solidFill>
                </a:ln>
                <a:solidFill>
                  <a:srgbClr val="FF0000"/>
                </a:solidFill>
                <a:latin typeface="Angsana New" pitchFamily="18" charset="-34"/>
                <a:cs typeface="Angsana New" pitchFamily="18" charset="-34"/>
              </a:rPr>
              <a:t>R23. </a:t>
            </a:r>
            <a:r>
              <a:rPr lang="en-US" sz="4200" b="1" dirty="0" smtClean="0">
                <a:solidFill>
                  <a:schemeClr val="tx1"/>
                </a:solidFill>
                <a:latin typeface="Angsana New" pitchFamily="18" charset="-34"/>
                <a:cs typeface="Angsana New" pitchFamily="18" charset="-34"/>
              </a:rPr>
              <a:t>Approved agents with efficacy to reduce hip, </a:t>
            </a:r>
            <a:r>
              <a:rPr lang="en-US" sz="4200" b="1" dirty="0" err="1" smtClean="0">
                <a:solidFill>
                  <a:schemeClr val="tx1"/>
                </a:solidFill>
                <a:latin typeface="Angsana New" pitchFamily="18" charset="-34"/>
                <a:cs typeface="Angsana New" pitchFamily="18" charset="-34"/>
              </a:rPr>
              <a:t>nonvertebral</a:t>
            </a:r>
            <a:r>
              <a:rPr lang="en-US" sz="4200" b="1" dirty="0" smtClean="0">
                <a:solidFill>
                  <a:schemeClr val="tx1"/>
                </a:solidFill>
                <a:latin typeface="Angsana New" pitchFamily="18" charset="-34"/>
                <a:cs typeface="Angsana New" pitchFamily="18" charset="-34"/>
              </a:rPr>
              <a:t>, and spine fractures including </a:t>
            </a:r>
            <a:r>
              <a:rPr lang="en-US" sz="4200" b="1" i="1" dirty="0" err="1" smtClean="0">
                <a:solidFill>
                  <a:srgbClr val="DF21AD"/>
                </a:solidFill>
                <a:latin typeface="Angsana New" pitchFamily="18" charset="-34"/>
                <a:cs typeface="Angsana New" pitchFamily="18" charset="-34"/>
              </a:rPr>
              <a:t>alendronate</a:t>
            </a:r>
            <a:r>
              <a:rPr lang="en-US" sz="4200" b="1" dirty="0" smtClean="0">
                <a:solidFill>
                  <a:schemeClr val="tx1"/>
                </a:solidFill>
                <a:latin typeface="Angsana New" pitchFamily="18" charset="-34"/>
                <a:cs typeface="Angsana New" pitchFamily="18" charset="-34"/>
              </a:rPr>
              <a:t>, </a:t>
            </a:r>
            <a:r>
              <a:rPr lang="en-US" sz="4200" b="1" i="1" dirty="0" err="1" smtClean="0">
                <a:solidFill>
                  <a:srgbClr val="DF21AD"/>
                </a:solidFill>
                <a:latin typeface="Angsana New" pitchFamily="18" charset="-34"/>
                <a:cs typeface="Angsana New" pitchFamily="18" charset="-34"/>
              </a:rPr>
              <a:t>risedronate</a:t>
            </a:r>
            <a:r>
              <a:rPr lang="en-US" sz="4200" b="1" dirty="0" smtClean="0">
                <a:solidFill>
                  <a:schemeClr val="tx1"/>
                </a:solidFill>
                <a:latin typeface="Angsana New" pitchFamily="18" charset="-34"/>
                <a:cs typeface="Angsana New" pitchFamily="18" charset="-34"/>
              </a:rPr>
              <a:t>, </a:t>
            </a:r>
            <a:r>
              <a:rPr lang="en-US" sz="4200" b="1" i="1" dirty="0" err="1" smtClean="0">
                <a:solidFill>
                  <a:srgbClr val="DF21AD"/>
                </a:solidFill>
                <a:latin typeface="Angsana New" pitchFamily="18" charset="-34"/>
                <a:cs typeface="Angsana New" pitchFamily="18" charset="-34"/>
              </a:rPr>
              <a:t>zoledronic</a:t>
            </a:r>
            <a:r>
              <a:rPr lang="en-US" sz="4200" b="1" i="1" dirty="0" smtClean="0">
                <a:solidFill>
                  <a:srgbClr val="DF21AD"/>
                </a:solidFill>
                <a:latin typeface="Angsana New" pitchFamily="18" charset="-34"/>
                <a:cs typeface="Angsana New" pitchFamily="18" charset="-34"/>
              </a:rPr>
              <a:t> acid</a:t>
            </a:r>
            <a:r>
              <a:rPr lang="en-US" sz="4200" b="1" dirty="0" smtClean="0">
                <a:solidFill>
                  <a:schemeClr val="tx1"/>
                </a:solidFill>
                <a:latin typeface="Angsana New" pitchFamily="18" charset="-34"/>
                <a:cs typeface="Angsana New" pitchFamily="18" charset="-34"/>
              </a:rPr>
              <a:t> and </a:t>
            </a:r>
            <a:r>
              <a:rPr lang="en-US" sz="4200" b="1" i="1" dirty="0" err="1" smtClean="0">
                <a:solidFill>
                  <a:srgbClr val="DF21AD"/>
                </a:solidFill>
                <a:latin typeface="Angsana New" pitchFamily="18" charset="-34"/>
                <a:cs typeface="Angsana New" pitchFamily="18" charset="-34"/>
              </a:rPr>
              <a:t>denosumab</a:t>
            </a:r>
            <a:r>
              <a:rPr lang="en-US" sz="4200" b="1" dirty="0" smtClean="0">
                <a:solidFill>
                  <a:schemeClr val="tx1"/>
                </a:solidFill>
                <a:latin typeface="Angsana New" pitchFamily="18" charset="-34"/>
                <a:cs typeface="Angsana New" pitchFamily="18" charset="-34"/>
              </a:rPr>
              <a:t> are appropriate as initial therapy for most patients at high risk of fracture.</a:t>
            </a:r>
          </a:p>
          <a:p>
            <a:pPr algn="just">
              <a:buNone/>
            </a:pPr>
            <a:r>
              <a:rPr lang="pt-BR" sz="4600" b="1" dirty="0" smtClean="0">
                <a:ln>
                  <a:solidFill>
                    <a:schemeClr val="tx1"/>
                  </a:solidFill>
                </a:ln>
                <a:solidFill>
                  <a:srgbClr val="FF0000"/>
                </a:solidFill>
                <a:latin typeface="Angsana New" pitchFamily="18" charset="-34"/>
                <a:cs typeface="Angsana New" pitchFamily="18" charset="-34"/>
              </a:rPr>
              <a:t>•   R24. </a:t>
            </a:r>
            <a:r>
              <a:rPr lang="pt-BR" sz="4600" b="1" i="1" dirty="0" smtClean="0">
                <a:solidFill>
                  <a:srgbClr val="00B050"/>
                </a:solidFill>
                <a:latin typeface="Angsana New" pitchFamily="18" charset="-34"/>
                <a:cs typeface="Angsana New" pitchFamily="18" charset="-34"/>
              </a:rPr>
              <a:t>Teriparatide</a:t>
            </a:r>
            <a:r>
              <a:rPr lang="pt-BR" sz="4600" b="1" dirty="0" smtClean="0">
                <a:solidFill>
                  <a:schemeClr val="tx1"/>
                </a:solidFill>
                <a:latin typeface="Angsana New" pitchFamily="18" charset="-34"/>
                <a:cs typeface="Angsana New" pitchFamily="18" charset="-34"/>
              </a:rPr>
              <a:t>, </a:t>
            </a:r>
            <a:r>
              <a:rPr lang="pt-BR" sz="4600" b="1" i="1" dirty="0" smtClean="0">
                <a:solidFill>
                  <a:srgbClr val="00B050"/>
                </a:solidFill>
                <a:latin typeface="Angsana New" pitchFamily="18" charset="-34"/>
                <a:cs typeface="Angsana New" pitchFamily="18" charset="-34"/>
              </a:rPr>
              <a:t>denosumab</a:t>
            </a:r>
            <a:r>
              <a:rPr lang="pt-BR" sz="4600" b="1" dirty="0" smtClean="0">
                <a:solidFill>
                  <a:schemeClr val="tx1"/>
                </a:solidFill>
                <a:latin typeface="Angsana New" pitchFamily="18" charset="-34"/>
                <a:cs typeface="Angsana New" pitchFamily="18" charset="-34"/>
              </a:rPr>
              <a:t> or </a:t>
            </a:r>
            <a:r>
              <a:rPr lang="pt-BR" sz="4600" b="1" i="1" dirty="0" smtClean="0">
                <a:solidFill>
                  <a:srgbClr val="00B050"/>
                </a:solidFill>
                <a:latin typeface="Angsana New" pitchFamily="18" charset="-34"/>
                <a:cs typeface="Angsana New" pitchFamily="18" charset="-34"/>
              </a:rPr>
              <a:t>zoledronic acid </a:t>
            </a:r>
            <a:r>
              <a:rPr lang="en-US" sz="4600" b="1" dirty="0" smtClean="0">
                <a:solidFill>
                  <a:schemeClr val="tx1"/>
                </a:solidFill>
                <a:latin typeface="Angsana New" pitchFamily="18" charset="-34"/>
                <a:cs typeface="Angsana New" pitchFamily="18" charset="-34"/>
              </a:rPr>
              <a:t>should be considered for patients unable to use oral therapy and as initial therapy for patients at especially high fracture risk</a:t>
            </a:r>
            <a:r>
              <a:rPr lang="en-US" sz="3900" b="1" dirty="0" smtClean="0">
                <a:solidFill>
                  <a:schemeClr val="tx1"/>
                </a:solidFill>
                <a:latin typeface="Angsana New" pitchFamily="18" charset="-34"/>
                <a:cs typeface="Angsana New" pitchFamily="18" charset="-34"/>
              </a:rPr>
              <a:t>.</a:t>
            </a:r>
          </a:p>
          <a:p>
            <a:pPr>
              <a:buNone/>
            </a:pPr>
            <a:r>
              <a:rPr lang="pt-BR" sz="4600" b="1" dirty="0" smtClean="0">
                <a:ln>
                  <a:solidFill>
                    <a:schemeClr val="tx1"/>
                  </a:solidFill>
                </a:ln>
                <a:solidFill>
                  <a:srgbClr val="FF0000"/>
                </a:solidFill>
                <a:latin typeface="Angsana New" pitchFamily="18" charset="-34"/>
                <a:cs typeface="Angsana New" pitchFamily="18" charset="-34"/>
              </a:rPr>
              <a:t>•    </a:t>
            </a:r>
            <a:r>
              <a:rPr lang="en-US" sz="4600" b="1" dirty="0" smtClean="0">
                <a:ln>
                  <a:solidFill>
                    <a:schemeClr val="tx1"/>
                  </a:solidFill>
                </a:ln>
                <a:solidFill>
                  <a:srgbClr val="FF0000"/>
                </a:solidFill>
                <a:latin typeface="Angsana New" pitchFamily="18" charset="-34"/>
                <a:cs typeface="Angsana New" pitchFamily="18" charset="-34"/>
              </a:rPr>
              <a:t>R25.  </a:t>
            </a:r>
            <a:r>
              <a:rPr lang="en-US" sz="4600" b="1" dirty="0" err="1" smtClean="0">
                <a:solidFill>
                  <a:schemeClr val="tx1"/>
                </a:solidFill>
                <a:latin typeface="Angsana New" pitchFamily="18" charset="-34"/>
                <a:cs typeface="Angsana New" pitchFamily="18" charset="-34"/>
              </a:rPr>
              <a:t>Raloxifene</a:t>
            </a:r>
            <a:r>
              <a:rPr lang="en-US" sz="4600" b="1" dirty="0" smtClean="0">
                <a:solidFill>
                  <a:schemeClr val="tx1"/>
                </a:solidFill>
                <a:latin typeface="Angsana New" pitchFamily="18" charset="-34"/>
                <a:cs typeface="Angsana New" pitchFamily="18" charset="-34"/>
              </a:rPr>
              <a:t> or </a:t>
            </a:r>
            <a:r>
              <a:rPr lang="en-US" sz="4600" b="1" dirty="0" err="1" smtClean="0">
                <a:solidFill>
                  <a:schemeClr val="tx1"/>
                </a:solidFill>
                <a:latin typeface="Angsana New" pitchFamily="18" charset="-34"/>
                <a:cs typeface="Angsana New" pitchFamily="18" charset="-34"/>
              </a:rPr>
              <a:t>ibandronate</a:t>
            </a:r>
            <a:r>
              <a:rPr lang="en-US" sz="4600" b="1" dirty="0" smtClean="0">
                <a:solidFill>
                  <a:schemeClr val="tx1"/>
                </a:solidFill>
                <a:latin typeface="Angsana New" pitchFamily="18" charset="-34"/>
                <a:cs typeface="Angsana New" pitchFamily="18" charset="-34"/>
              </a:rPr>
              <a:t> may be appropriate initial therapy in some cases where patients requiring drugs with </a:t>
            </a:r>
            <a:r>
              <a:rPr lang="en-US" sz="4600" b="1" i="1" dirty="0" smtClean="0">
                <a:solidFill>
                  <a:srgbClr val="FF0000"/>
                </a:solidFill>
                <a:latin typeface="Angsana New" pitchFamily="18" charset="-34"/>
                <a:cs typeface="Angsana New" pitchFamily="18" charset="-34"/>
              </a:rPr>
              <a:t>spine-specific</a:t>
            </a:r>
            <a:r>
              <a:rPr lang="en-US" sz="4600" b="1" dirty="0" smtClean="0">
                <a:solidFill>
                  <a:schemeClr val="tx1"/>
                </a:solidFill>
                <a:latin typeface="Angsana New" pitchFamily="18" charset="-34"/>
                <a:cs typeface="Angsana New" pitchFamily="18" charset="-34"/>
              </a:rPr>
              <a:t> efficacy.</a:t>
            </a:r>
          </a:p>
          <a:p>
            <a:pPr>
              <a:buNone/>
            </a:pPr>
            <a:endParaRPr lang="en-US" dirty="0"/>
          </a:p>
        </p:txBody>
      </p:sp>
      <p:pic>
        <p:nvPicPr>
          <p:cNvPr id="102402" name="Picture 2" descr="نتیجه تصویری برای دارو درمانی">
            <a:hlinkClick r:id="rId2"/>
          </p:cNvPr>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7715272" y="5750735"/>
            <a:ext cx="1428728" cy="1107265"/>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827088" y="374650"/>
            <a:ext cx="7707312" cy="763588"/>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Angsana New" pitchFamily="18" charset="-34"/>
              </a:rPr>
              <a:t/>
            </a:r>
            <a:b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Angsana New" pitchFamily="18" charset="-34"/>
              </a:rPr>
            </a:br>
            <a: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Angsana New" pitchFamily="18" charset="-34"/>
              </a:rPr>
              <a:t>How Is Treatment Monitored?</a:t>
            </a:r>
            <a:b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Angsana New" pitchFamily="18" charset="-34"/>
              </a:rPr>
            </a:br>
            <a:endParaRPr kumimoji="0" lang="en-US"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endParaRPr>
          </a:p>
        </p:txBody>
      </p:sp>
      <p:sp>
        <p:nvSpPr>
          <p:cNvPr id="5" name="Content Placeholder 4"/>
          <p:cNvSpPr>
            <a:spLocks noGrp="1"/>
          </p:cNvSpPr>
          <p:nvPr>
            <p:ph idx="1"/>
          </p:nvPr>
        </p:nvSpPr>
        <p:spPr>
          <a:xfrm>
            <a:off x="684213" y="1290638"/>
            <a:ext cx="7850187" cy="5233987"/>
          </a:xfrm>
          <a:prstGeom prst="rect">
            <a:avLst/>
          </a:prstGeom>
        </p:spPr>
        <p:txBody>
          <a:bodyPr wrap="square">
            <a:spAutoFit/>
          </a:bodyPr>
          <a:lstStyle/>
          <a:p>
            <a:pPr algn="just">
              <a:buNone/>
            </a:pPr>
            <a:r>
              <a:rPr lang="en-US" sz="3600" b="1" dirty="0" smtClean="0">
                <a:solidFill>
                  <a:srgbClr val="FF0000"/>
                </a:solidFill>
                <a:latin typeface="Angsana New" pitchFamily="18" charset="-34"/>
                <a:cs typeface="Angsana New" pitchFamily="18" charset="-34"/>
              </a:rPr>
              <a:t>• R26. </a:t>
            </a:r>
            <a:r>
              <a:rPr lang="en-US" sz="3600" b="1" dirty="0" smtClean="0">
                <a:solidFill>
                  <a:schemeClr val="tx1"/>
                </a:solidFill>
                <a:latin typeface="Angsana New" pitchFamily="18" charset="-34"/>
                <a:cs typeface="Angsana New" pitchFamily="18" charset="-34"/>
              </a:rPr>
              <a:t>Obtain a baseline axial (spine and hip) DXA, and repeat DXA every 1 to 2 years until findings are stable. Continue with follow-up DXA every 1 to 2 years or at a less-frequent interval, depending on clinical circumstances.</a:t>
            </a:r>
          </a:p>
          <a:p>
            <a:pPr algn="just">
              <a:buNone/>
            </a:pPr>
            <a:r>
              <a:rPr lang="en-US" sz="3600" b="1" dirty="0" smtClean="0">
                <a:solidFill>
                  <a:srgbClr val="C00000"/>
                </a:solidFill>
                <a:latin typeface="Angsana New" pitchFamily="18" charset="-34"/>
                <a:cs typeface="Angsana New" pitchFamily="18" charset="-34"/>
              </a:rPr>
              <a:t>• </a:t>
            </a:r>
            <a:r>
              <a:rPr lang="en-US" sz="3600" b="1" dirty="0" smtClean="0">
                <a:solidFill>
                  <a:srgbClr val="FF0000"/>
                </a:solidFill>
                <a:latin typeface="Angsana New" pitchFamily="18" charset="-34"/>
                <a:cs typeface="Angsana New" pitchFamily="18" charset="-34"/>
              </a:rPr>
              <a:t>R27.</a:t>
            </a:r>
            <a:r>
              <a:rPr lang="en-US" sz="3600" b="1" dirty="0" smtClean="0">
                <a:latin typeface="Angsana New" pitchFamily="18" charset="-34"/>
                <a:cs typeface="Angsana New" pitchFamily="18" charset="-34"/>
              </a:rPr>
              <a:t> </a:t>
            </a:r>
            <a:r>
              <a:rPr lang="en-US" sz="3600" b="1" dirty="0" smtClean="0">
                <a:solidFill>
                  <a:schemeClr val="tx1"/>
                </a:solidFill>
                <a:latin typeface="Angsana New" pitchFamily="18" charset="-34"/>
                <a:cs typeface="Angsana New" pitchFamily="18" charset="-34"/>
              </a:rPr>
              <a:t>Monitor serial changes in lumbar spine, total hip, or femoral neck BMD; if spine, hip, or both are not evaluable, consider monitoring using the 33% radius site.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928670"/>
            <a:ext cx="7819747" cy="4638200"/>
          </a:xfrm>
        </p:spPr>
        <p:txBody>
          <a:bodyPr>
            <a:normAutofit/>
          </a:bodyPr>
          <a:lstStyle/>
          <a:p>
            <a:pPr algn="just">
              <a:buNone/>
            </a:pPr>
            <a:r>
              <a:rPr lang="en-US" sz="4400" b="1" dirty="0" smtClean="0">
                <a:solidFill>
                  <a:srgbClr val="FF0000"/>
                </a:solidFill>
                <a:latin typeface="Angsana New" pitchFamily="18" charset="-34"/>
                <a:cs typeface="Angsana New" pitchFamily="18" charset="-34"/>
              </a:rPr>
              <a:t>•</a:t>
            </a:r>
            <a:r>
              <a:rPr lang="en-US" sz="3600" b="1" dirty="0" smtClean="0">
                <a:solidFill>
                  <a:srgbClr val="FF0000"/>
                </a:solidFill>
                <a:latin typeface="Angsana New" pitchFamily="18" charset="-34"/>
                <a:cs typeface="Angsana New" pitchFamily="18" charset="-34"/>
              </a:rPr>
              <a:t> R28. </a:t>
            </a:r>
            <a:r>
              <a:rPr lang="en-US" sz="3600" b="1" dirty="0" smtClean="0">
                <a:solidFill>
                  <a:schemeClr val="tx1"/>
                </a:solidFill>
                <a:latin typeface="Angsana New" pitchFamily="18" charset="-34"/>
                <a:cs typeface="Angsana New" pitchFamily="18" charset="-34"/>
              </a:rPr>
              <a:t>Follow-up of patients should ideally be </a:t>
            </a:r>
            <a:r>
              <a:rPr lang="en-US" sz="3600" b="1" dirty="0" err="1" smtClean="0">
                <a:solidFill>
                  <a:schemeClr val="tx1"/>
                </a:solidFill>
                <a:latin typeface="Angsana New" pitchFamily="18" charset="-34"/>
                <a:cs typeface="Angsana New" pitchFamily="18" charset="-34"/>
              </a:rPr>
              <a:t>conductedin</a:t>
            </a:r>
            <a:r>
              <a:rPr lang="en-US" sz="3600" b="1" dirty="0" smtClean="0">
                <a:solidFill>
                  <a:schemeClr val="tx1"/>
                </a:solidFill>
                <a:latin typeface="Angsana New" pitchFamily="18" charset="-34"/>
                <a:cs typeface="Angsana New" pitchFamily="18" charset="-34"/>
              </a:rPr>
              <a:t> the same facility with the same machine. </a:t>
            </a:r>
          </a:p>
          <a:p>
            <a:pPr algn="just"/>
            <a:r>
              <a:rPr lang="en-US" sz="3600" b="1" dirty="0" smtClean="0">
                <a:solidFill>
                  <a:srgbClr val="FF0000"/>
                </a:solidFill>
                <a:latin typeface="Angsana New" pitchFamily="18" charset="-34"/>
                <a:cs typeface="Angsana New" pitchFamily="18" charset="-34"/>
              </a:rPr>
              <a:t>R29.</a:t>
            </a:r>
            <a:r>
              <a:rPr lang="en-US" sz="3600" b="1" dirty="0" smtClean="0">
                <a:latin typeface="Angsana New" pitchFamily="18" charset="-34"/>
                <a:cs typeface="Angsana New" pitchFamily="18" charset="-34"/>
              </a:rPr>
              <a:t> </a:t>
            </a:r>
            <a:r>
              <a:rPr lang="en-US" sz="3600" b="1" dirty="0" smtClean="0">
                <a:solidFill>
                  <a:schemeClr val="tx1"/>
                </a:solidFill>
                <a:latin typeface="Angsana New" pitchFamily="18" charset="-34"/>
                <a:cs typeface="Angsana New" pitchFamily="18" charset="-34"/>
              </a:rPr>
              <a:t>Consider using </a:t>
            </a:r>
            <a:r>
              <a:rPr lang="en-US" sz="3600" b="1" i="1" dirty="0" smtClean="0">
                <a:solidFill>
                  <a:srgbClr val="FF0000"/>
                </a:solidFill>
                <a:latin typeface="Angsana New" pitchFamily="18" charset="-34"/>
                <a:cs typeface="Angsana New" pitchFamily="18" charset="-34"/>
              </a:rPr>
              <a:t>BTMs</a:t>
            </a:r>
            <a:r>
              <a:rPr lang="en-US" sz="3600" b="1" dirty="0" smtClean="0">
                <a:solidFill>
                  <a:schemeClr val="tx1"/>
                </a:solidFill>
                <a:latin typeface="Angsana New" pitchFamily="18" charset="-34"/>
                <a:cs typeface="Angsana New" pitchFamily="18" charset="-34"/>
              </a:rPr>
              <a:t> for assessing patient </a:t>
            </a:r>
            <a:r>
              <a:rPr lang="en-US" sz="3600" b="1" dirty="0" err="1" smtClean="0">
                <a:solidFill>
                  <a:schemeClr val="tx1"/>
                </a:solidFill>
                <a:latin typeface="Angsana New" pitchFamily="18" charset="-34"/>
                <a:cs typeface="Angsana New" pitchFamily="18" charset="-34"/>
              </a:rPr>
              <a:t>complianceand</a:t>
            </a:r>
            <a:r>
              <a:rPr lang="en-US" sz="3600" b="1" dirty="0" smtClean="0">
                <a:solidFill>
                  <a:schemeClr val="tx1"/>
                </a:solidFill>
                <a:latin typeface="Angsana New" pitchFamily="18" charset="-34"/>
                <a:cs typeface="Angsana New" pitchFamily="18" charset="-34"/>
              </a:rPr>
              <a:t> therapy efficacy. Significant reductions </a:t>
            </a:r>
            <a:r>
              <a:rPr lang="en-US" sz="3600" b="1" dirty="0" err="1" smtClean="0">
                <a:solidFill>
                  <a:schemeClr val="tx1"/>
                </a:solidFill>
                <a:latin typeface="Angsana New" pitchFamily="18" charset="-34"/>
                <a:cs typeface="Angsana New" pitchFamily="18" charset="-34"/>
              </a:rPr>
              <a:t>inBTMs</a:t>
            </a:r>
            <a:r>
              <a:rPr lang="en-US" sz="3600" b="1" dirty="0" smtClean="0">
                <a:solidFill>
                  <a:schemeClr val="tx1"/>
                </a:solidFill>
                <a:latin typeface="Angsana New" pitchFamily="18" charset="-34"/>
                <a:cs typeface="Angsana New" pitchFamily="18" charset="-34"/>
              </a:rPr>
              <a:t> are seen with </a:t>
            </a:r>
            <a:r>
              <a:rPr lang="en-US" sz="3600" b="1" dirty="0" err="1" smtClean="0">
                <a:solidFill>
                  <a:schemeClr val="tx1"/>
                </a:solidFill>
                <a:latin typeface="Angsana New" pitchFamily="18" charset="-34"/>
                <a:cs typeface="Angsana New" pitchFamily="18" charset="-34"/>
              </a:rPr>
              <a:t>antiresorptive</a:t>
            </a:r>
            <a:r>
              <a:rPr lang="en-US" sz="3600" b="1" dirty="0" smtClean="0">
                <a:solidFill>
                  <a:schemeClr val="tx1"/>
                </a:solidFill>
                <a:latin typeface="Angsana New" pitchFamily="18" charset="-34"/>
                <a:cs typeface="Angsana New" pitchFamily="18" charset="-34"/>
              </a:rPr>
              <a:t> therapy and have been associated with fracture reduction; significant  increases indicate good response to anabolic therapy.</a:t>
            </a:r>
            <a:endParaRPr lang="en-US" sz="3600" dirty="0">
              <a:solidFill>
                <a:schemeClr val="tx1"/>
              </a:solidFill>
              <a:latin typeface="Angsana New" pitchFamily="18" charset="-34"/>
              <a:cs typeface="Angsana New" pitchFamily="18" charset="-34"/>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143932" cy="852697"/>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What Is Successful Treatment of Osteoporosis?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642910" y="1142984"/>
            <a:ext cx="8501090" cy="5500726"/>
          </a:xfrm>
        </p:spPr>
        <p:txBody>
          <a:bodyPr>
            <a:noAutofit/>
          </a:bodyPr>
          <a:lstStyle/>
          <a:p>
            <a:pPr algn="just">
              <a:buNone/>
            </a:pPr>
            <a:r>
              <a:rPr lang="en-US" sz="3300" b="1" dirty="0" smtClean="0">
                <a:solidFill>
                  <a:srgbClr val="FF0000"/>
                </a:solidFill>
                <a:latin typeface="Angsana New" pitchFamily="18" charset="-34"/>
                <a:cs typeface="Angsana New" pitchFamily="18" charset="-34"/>
              </a:rPr>
              <a:t>• R30.</a:t>
            </a:r>
            <a:r>
              <a:rPr lang="en-US" sz="3300" b="1" dirty="0" smtClean="0">
                <a:latin typeface="Angsana New" pitchFamily="18" charset="-34"/>
                <a:cs typeface="Angsana New" pitchFamily="18" charset="-34"/>
              </a:rPr>
              <a:t> </a:t>
            </a:r>
            <a:r>
              <a:rPr lang="en-US" sz="3300" b="1" dirty="0" smtClean="0">
                <a:solidFill>
                  <a:schemeClr val="tx1"/>
                </a:solidFill>
                <a:latin typeface="Angsana New" pitchFamily="18" charset="-34"/>
                <a:cs typeface="Angsana New" pitchFamily="18" charset="-34"/>
              </a:rPr>
              <a:t>Successful treatment of osteoporosis is defined as stable or increasing BMD with no evidence of new fractures or fracture progression.</a:t>
            </a:r>
          </a:p>
          <a:p>
            <a:pPr algn="just">
              <a:buNone/>
            </a:pPr>
            <a:r>
              <a:rPr lang="en-US" sz="3300" b="1" dirty="0" smtClean="0">
                <a:solidFill>
                  <a:srgbClr val="FF0000"/>
                </a:solidFill>
                <a:latin typeface="Angsana New" pitchFamily="18" charset="-34"/>
                <a:cs typeface="Angsana New" pitchFamily="18" charset="-34"/>
              </a:rPr>
              <a:t>• R31.</a:t>
            </a:r>
            <a:r>
              <a:rPr lang="en-US" sz="3300" b="1" dirty="0" smtClean="0">
                <a:latin typeface="Angsana New" pitchFamily="18" charset="-34"/>
                <a:cs typeface="Angsana New" pitchFamily="18" charset="-34"/>
              </a:rPr>
              <a:t> </a:t>
            </a:r>
            <a:r>
              <a:rPr lang="en-US" sz="3300" b="1" dirty="0" smtClean="0">
                <a:solidFill>
                  <a:schemeClr val="tx1"/>
                </a:solidFill>
                <a:latin typeface="Angsana New" pitchFamily="18" charset="-34"/>
                <a:cs typeface="Angsana New" pitchFamily="18" charset="-34"/>
              </a:rPr>
              <a:t>For patients taking </a:t>
            </a:r>
            <a:r>
              <a:rPr lang="en-US" sz="3300" b="1" dirty="0" err="1" smtClean="0">
                <a:solidFill>
                  <a:schemeClr val="tx1"/>
                </a:solidFill>
                <a:latin typeface="Angsana New" pitchFamily="18" charset="-34"/>
                <a:cs typeface="Angsana New" pitchFamily="18" charset="-34"/>
              </a:rPr>
              <a:t>antiresorptive</a:t>
            </a:r>
            <a:r>
              <a:rPr lang="en-US" sz="3300" b="1" dirty="0" smtClean="0">
                <a:solidFill>
                  <a:schemeClr val="tx1"/>
                </a:solidFill>
                <a:latin typeface="Angsana New" pitchFamily="18" charset="-34"/>
                <a:cs typeface="Angsana New" pitchFamily="18" charset="-34"/>
              </a:rPr>
              <a:t> agents, target for treatment success is </a:t>
            </a:r>
            <a:r>
              <a:rPr lang="en-US" sz="3300" b="1" i="1" dirty="0" smtClean="0">
                <a:solidFill>
                  <a:srgbClr val="FF0000"/>
                </a:solidFill>
                <a:latin typeface="Angsana New" pitchFamily="18" charset="-34"/>
                <a:cs typeface="Angsana New" pitchFamily="18" charset="-34"/>
              </a:rPr>
              <a:t>BTMs</a:t>
            </a:r>
            <a:r>
              <a:rPr lang="en-US" sz="3300" b="1" dirty="0" smtClean="0">
                <a:solidFill>
                  <a:schemeClr val="tx1"/>
                </a:solidFill>
                <a:latin typeface="Angsana New" pitchFamily="18" charset="-34"/>
                <a:cs typeface="Angsana New" pitchFamily="18" charset="-34"/>
              </a:rPr>
              <a:t> at or below the median value for premenopausal women.</a:t>
            </a:r>
          </a:p>
          <a:p>
            <a:pPr algn="just">
              <a:buNone/>
            </a:pPr>
            <a:r>
              <a:rPr lang="en-US" sz="3300" b="1" dirty="0" smtClean="0">
                <a:solidFill>
                  <a:srgbClr val="FF0000"/>
                </a:solidFill>
                <a:latin typeface="Angsana New" pitchFamily="18" charset="-34"/>
                <a:cs typeface="Angsana New" pitchFamily="18" charset="-34"/>
              </a:rPr>
              <a:t>• R32.</a:t>
            </a:r>
            <a:r>
              <a:rPr lang="en-US" sz="3300" b="1" dirty="0" smtClean="0">
                <a:latin typeface="Angsana New" pitchFamily="18" charset="-34"/>
                <a:cs typeface="Angsana New" pitchFamily="18" charset="-34"/>
              </a:rPr>
              <a:t> </a:t>
            </a:r>
            <a:r>
              <a:rPr lang="en-US" sz="3300" b="1" dirty="0" smtClean="0">
                <a:solidFill>
                  <a:schemeClr val="tx1"/>
                </a:solidFill>
                <a:latin typeface="Angsana New" pitchFamily="18" charset="-34"/>
                <a:cs typeface="Angsana New" pitchFamily="18" charset="-34"/>
              </a:rPr>
              <a:t>Consider alternative therapy or reassessment for causes of secondary osteoporosis in patients who have recurrent fractures or significant bone loss while on Therapy.</a:t>
            </a:r>
            <a:endParaRPr lang="en-US" sz="3300" dirty="0">
              <a:solidFill>
                <a:schemeClr val="tx1"/>
              </a:solidFill>
              <a:latin typeface="Angsana New" pitchFamily="18" charset="-34"/>
              <a:cs typeface="Angsana New" pitchFamily="18" charset="-34"/>
            </a:endParaRPr>
          </a:p>
        </p:txBody>
      </p:sp>
      <p:pic>
        <p:nvPicPr>
          <p:cNvPr id="99330" name="Picture 2" descr="نتیجه تصویری برای درمان موفق پوکی استخوان">
            <a:hlinkClick r:id="rId2"/>
          </p:cNvPr>
          <p:cNvPicPr>
            <a:picLocks noChangeAspect="1" noChangeArrowheads="1"/>
          </p:cNvPicPr>
          <p:nvPr/>
        </p:nvPicPr>
        <p:blipFill>
          <a:blip r:embed="rId3" cstate="print">
            <a:lum bright="-6000" contrast="24000"/>
          </a:blip>
          <a:srcRect/>
          <a:stretch>
            <a:fillRect/>
          </a:stretch>
        </p:blipFill>
        <p:spPr bwMode="auto">
          <a:xfrm>
            <a:off x="6858016" y="5310563"/>
            <a:ext cx="2285984" cy="1547437"/>
          </a:xfrm>
          <a:prstGeom prst="rect">
            <a:avLst/>
          </a:prstGeom>
          <a:noFill/>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1"/>
            <a:ext cx="7891184" cy="78581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How Long Should Patients Be Treated?</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28596" y="1000108"/>
            <a:ext cx="8215370" cy="5643602"/>
          </a:xfrm>
        </p:spPr>
        <p:txBody>
          <a:bodyPr>
            <a:normAutofit/>
          </a:bodyPr>
          <a:lstStyle/>
          <a:p>
            <a:pPr algn="just"/>
            <a:r>
              <a:rPr lang="en-US" sz="3500" b="1" dirty="0" smtClean="0">
                <a:solidFill>
                  <a:srgbClr val="FF0000"/>
                </a:solidFill>
                <a:latin typeface="Angsana New" pitchFamily="18" charset="-34"/>
                <a:cs typeface="Angsana New" pitchFamily="18" charset="-34"/>
              </a:rPr>
              <a:t>R33.</a:t>
            </a:r>
            <a:r>
              <a:rPr lang="en-US" sz="3500" b="1" dirty="0" smtClean="0">
                <a:latin typeface="Angsana New" pitchFamily="18" charset="-34"/>
                <a:cs typeface="Angsana New" pitchFamily="18" charset="-34"/>
              </a:rPr>
              <a:t> </a:t>
            </a:r>
            <a:r>
              <a:rPr lang="en-US" sz="3500" b="1" dirty="0" smtClean="0">
                <a:solidFill>
                  <a:schemeClr val="tx1"/>
                </a:solidFill>
                <a:latin typeface="Angsana New" pitchFamily="18" charset="-34"/>
                <a:cs typeface="Angsana New" pitchFamily="18" charset="-34"/>
              </a:rPr>
              <a:t>Treatment with </a:t>
            </a:r>
            <a:r>
              <a:rPr lang="en-US" sz="3500" b="1" i="1" dirty="0" err="1" smtClean="0">
                <a:solidFill>
                  <a:srgbClr val="FF0000"/>
                </a:solidFill>
                <a:latin typeface="Angsana New" pitchFamily="18" charset="-34"/>
                <a:cs typeface="Angsana New" pitchFamily="18" charset="-34"/>
              </a:rPr>
              <a:t>teriparatide</a:t>
            </a:r>
            <a:r>
              <a:rPr lang="en-US" sz="3500" b="1" dirty="0" smtClean="0">
                <a:solidFill>
                  <a:schemeClr val="tx1"/>
                </a:solidFill>
                <a:latin typeface="Angsana New" pitchFamily="18" charset="-34"/>
                <a:cs typeface="Angsana New" pitchFamily="18" charset="-34"/>
              </a:rPr>
              <a:t> should be limited to </a:t>
            </a:r>
            <a:r>
              <a:rPr lang="en-US" sz="3500" b="1" i="1" dirty="0" smtClean="0">
                <a:solidFill>
                  <a:srgbClr val="FF0000"/>
                </a:solidFill>
                <a:latin typeface="Angsana New" pitchFamily="18" charset="-34"/>
                <a:cs typeface="Angsana New" pitchFamily="18" charset="-34"/>
              </a:rPr>
              <a:t>2 years</a:t>
            </a:r>
            <a:r>
              <a:rPr lang="en-US" sz="3500" b="1" dirty="0" smtClean="0">
                <a:solidFill>
                  <a:schemeClr val="tx1"/>
                </a:solidFill>
                <a:latin typeface="Angsana New" pitchFamily="18" charset="-34"/>
                <a:cs typeface="Angsana New" pitchFamily="18" charset="-34"/>
              </a:rPr>
              <a:t>.</a:t>
            </a:r>
          </a:p>
          <a:p>
            <a:pPr algn="just"/>
            <a:r>
              <a:rPr lang="en-US" sz="3500" b="1" dirty="0" smtClean="0">
                <a:solidFill>
                  <a:srgbClr val="FF0000"/>
                </a:solidFill>
                <a:latin typeface="Angsana New" pitchFamily="18" charset="-34"/>
                <a:cs typeface="Angsana New" pitchFamily="18" charset="-34"/>
              </a:rPr>
              <a:t>R34a. </a:t>
            </a:r>
            <a:r>
              <a:rPr lang="en-US" sz="3500" b="1" dirty="0" smtClean="0">
                <a:solidFill>
                  <a:schemeClr val="tx1"/>
                </a:solidFill>
                <a:latin typeface="Angsana New" pitchFamily="18" charset="-34"/>
                <a:cs typeface="Angsana New" pitchFamily="18" charset="-34"/>
              </a:rPr>
              <a:t>For oral </a:t>
            </a:r>
            <a:r>
              <a:rPr lang="en-US" sz="3500" b="1" dirty="0" err="1" smtClean="0">
                <a:solidFill>
                  <a:schemeClr val="tx1"/>
                </a:solidFill>
                <a:latin typeface="Angsana New" pitchFamily="18" charset="-34"/>
                <a:cs typeface="Angsana New" pitchFamily="18" charset="-34"/>
              </a:rPr>
              <a:t>bisphosphonates</a:t>
            </a:r>
            <a:r>
              <a:rPr lang="en-US" sz="3500" b="1" dirty="0" smtClean="0">
                <a:solidFill>
                  <a:schemeClr val="tx1"/>
                </a:solidFill>
                <a:latin typeface="Angsana New" pitchFamily="18" charset="-34"/>
                <a:cs typeface="Angsana New" pitchFamily="18" charset="-34"/>
              </a:rPr>
              <a:t>, consider a “</a:t>
            </a:r>
            <a:r>
              <a:rPr lang="en-US" sz="3500" b="1" dirty="0" err="1" smtClean="0">
                <a:solidFill>
                  <a:schemeClr val="tx1"/>
                </a:solidFill>
                <a:latin typeface="Angsana New" pitchFamily="18" charset="-34"/>
                <a:cs typeface="Angsana New" pitchFamily="18" charset="-34"/>
              </a:rPr>
              <a:t>bisphosphonate</a:t>
            </a:r>
            <a:r>
              <a:rPr lang="en-US" sz="3500" b="1" dirty="0" smtClean="0">
                <a:solidFill>
                  <a:schemeClr val="tx1"/>
                </a:solidFill>
                <a:latin typeface="Angsana New" pitchFamily="18" charset="-34"/>
                <a:cs typeface="Angsana New" pitchFamily="18" charset="-34"/>
              </a:rPr>
              <a:t> holiday” after 5 years of stability in </a:t>
            </a:r>
            <a:r>
              <a:rPr lang="en-US" sz="3500" b="1" dirty="0" err="1" smtClean="0">
                <a:solidFill>
                  <a:schemeClr val="tx1"/>
                </a:solidFill>
                <a:latin typeface="Angsana New" pitchFamily="18" charset="-34"/>
                <a:cs typeface="Angsana New" pitchFamily="18" charset="-34"/>
              </a:rPr>
              <a:t>moderaterisk</a:t>
            </a:r>
            <a:r>
              <a:rPr lang="en-US" sz="3500" b="1" dirty="0" smtClean="0">
                <a:solidFill>
                  <a:schemeClr val="tx1"/>
                </a:solidFill>
                <a:latin typeface="Angsana New" pitchFamily="18" charset="-34"/>
                <a:cs typeface="Angsana New" pitchFamily="18" charset="-34"/>
              </a:rPr>
              <a:t> patients. </a:t>
            </a:r>
          </a:p>
          <a:p>
            <a:pPr algn="just"/>
            <a:r>
              <a:rPr lang="en-US" sz="3500" b="1" dirty="0" smtClean="0">
                <a:solidFill>
                  <a:srgbClr val="FF0000"/>
                </a:solidFill>
                <a:latin typeface="Angsana New" pitchFamily="18" charset="-34"/>
                <a:cs typeface="Angsana New" pitchFamily="18" charset="-34"/>
              </a:rPr>
              <a:t>R34b. </a:t>
            </a:r>
            <a:r>
              <a:rPr lang="en-US" sz="3500" b="1" dirty="0" smtClean="0">
                <a:solidFill>
                  <a:schemeClr val="tx1"/>
                </a:solidFill>
                <a:latin typeface="Angsana New" pitchFamily="18" charset="-34"/>
                <a:cs typeface="Angsana New" pitchFamily="18" charset="-34"/>
              </a:rPr>
              <a:t>For oral </a:t>
            </a:r>
            <a:r>
              <a:rPr lang="en-US" sz="3500" b="1" dirty="0" err="1" smtClean="0">
                <a:solidFill>
                  <a:schemeClr val="tx1"/>
                </a:solidFill>
                <a:latin typeface="Angsana New" pitchFamily="18" charset="-34"/>
                <a:cs typeface="Angsana New" pitchFamily="18" charset="-34"/>
              </a:rPr>
              <a:t>bisphosphonates</a:t>
            </a:r>
            <a:r>
              <a:rPr lang="en-US" sz="3500" b="1" dirty="0" smtClean="0">
                <a:solidFill>
                  <a:schemeClr val="tx1"/>
                </a:solidFill>
                <a:latin typeface="Angsana New" pitchFamily="18" charset="-34"/>
                <a:cs typeface="Angsana New" pitchFamily="18" charset="-34"/>
              </a:rPr>
              <a:t>, consider a “</a:t>
            </a:r>
            <a:r>
              <a:rPr lang="en-US" sz="3500" b="1" dirty="0" err="1" smtClean="0">
                <a:solidFill>
                  <a:schemeClr val="tx1"/>
                </a:solidFill>
                <a:latin typeface="Angsana New" pitchFamily="18" charset="-34"/>
                <a:cs typeface="Angsana New" pitchFamily="18" charset="-34"/>
              </a:rPr>
              <a:t>bisphosphonate</a:t>
            </a:r>
            <a:r>
              <a:rPr lang="en-US" sz="3500" b="1" dirty="0" smtClean="0">
                <a:solidFill>
                  <a:schemeClr val="tx1"/>
                </a:solidFill>
                <a:latin typeface="Angsana New" pitchFamily="18" charset="-34"/>
                <a:cs typeface="Angsana New" pitchFamily="18" charset="-34"/>
              </a:rPr>
              <a:t> holiday” after 6 to 10 years of stability in higher-risk patients. For oral </a:t>
            </a:r>
            <a:r>
              <a:rPr lang="en-US" sz="3500" b="1" dirty="0" err="1" smtClean="0">
                <a:solidFill>
                  <a:schemeClr val="tx1"/>
                </a:solidFill>
                <a:latin typeface="Angsana New" pitchFamily="18" charset="-34"/>
                <a:cs typeface="Angsana New" pitchFamily="18" charset="-34"/>
              </a:rPr>
              <a:t>bisphosphonates</a:t>
            </a:r>
            <a:r>
              <a:rPr lang="en-US" sz="3500" b="1" dirty="0" smtClean="0">
                <a:solidFill>
                  <a:schemeClr val="tx1"/>
                </a:solidFill>
                <a:latin typeface="Angsana New" pitchFamily="18" charset="-34"/>
                <a:cs typeface="Angsana New" pitchFamily="18" charset="-34"/>
              </a:rPr>
              <a:t>, consider a “</a:t>
            </a:r>
            <a:r>
              <a:rPr lang="en-US" sz="3500" b="1" dirty="0" err="1" smtClean="0">
                <a:solidFill>
                  <a:schemeClr val="tx1"/>
                </a:solidFill>
                <a:latin typeface="Angsana New" pitchFamily="18" charset="-34"/>
                <a:cs typeface="Angsana New" pitchFamily="18" charset="-34"/>
              </a:rPr>
              <a:t>bisphosphonate</a:t>
            </a:r>
            <a:r>
              <a:rPr lang="en-US" sz="3500" b="1" dirty="0" smtClean="0">
                <a:solidFill>
                  <a:schemeClr val="tx1"/>
                </a:solidFill>
                <a:latin typeface="Angsana New" pitchFamily="18" charset="-34"/>
                <a:cs typeface="Angsana New" pitchFamily="18" charset="-34"/>
              </a:rPr>
              <a:t> holiday” after 6 to 10 years of stability in higher-risk patients.</a:t>
            </a:r>
          </a:p>
          <a:p>
            <a:pPr>
              <a:buNone/>
            </a:pPr>
            <a:endParaRPr lang="en-US" dirty="0"/>
          </a:p>
        </p:txBody>
      </p:sp>
    </p:spTree>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8143932" cy="6143668"/>
          </a:xfrm>
        </p:spPr>
        <p:txBody>
          <a:bodyPr>
            <a:normAutofit fontScale="85000" lnSpcReduction="10000"/>
          </a:bodyPr>
          <a:lstStyle/>
          <a:p>
            <a:pPr algn="just"/>
            <a:r>
              <a:rPr lang="en-US" sz="4000" b="1" dirty="0" smtClean="0">
                <a:solidFill>
                  <a:srgbClr val="FF0000"/>
                </a:solidFill>
                <a:latin typeface="Angsana New" pitchFamily="18" charset="-34"/>
                <a:cs typeface="Angsana New" pitchFamily="18" charset="-34"/>
              </a:rPr>
              <a:t>R34c.</a:t>
            </a:r>
            <a:r>
              <a:rPr lang="en-US" sz="4000" b="1" dirty="0" smtClean="0">
                <a:latin typeface="Angsana New" pitchFamily="18" charset="-34"/>
                <a:cs typeface="Angsana New" pitchFamily="18" charset="-34"/>
              </a:rPr>
              <a:t> </a:t>
            </a:r>
            <a:r>
              <a:rPr lang="en-US" sz="4000" b="1" dirty="0" smtClean="0">
                <a:solidFill>
                  <a:schemeClr val="tx1"/>
                </a:solidFill>
                <a:latin typeface="Angsana New" pitchFamily="18" charset="-34"/>
                <a:cs typeface="Angsana New" pitchFamily="18" charset="-34"/>
              </a:rPr>
              <a:t>For intravenous (IV) </a:t>
            </a:r>
            <a:r>
              <a:rPr lang="en-US" sz="4000" b="1" dirty="0" err="1" smtClean="0">
                <a:solidFill>
                  <a:schemeClr val="tx1"/>
                </a:solidFill>
                <a:latin typeface="Angsana New" pitchFamily="18" charset="-34"/>
                <a:cs typeface="Angsana New" pitchFamily="18" charset="-34"/>
              </a:rPr>
              <a:t>zoledronic</a:t>
            </a:r>
            <a:r>
              <a:rPr lang="en-US" sz="4000" b="1" dirty="0" smtClean="0">
                <a:solidFill>
                  <a:schemeClr val="tx1"/>
                </a:solidFill>
                <a:latin typeface="Angsana New" pitchFamily="18" charset="-34"/>
                <a:cs typeface="Angsana New" pitchFamily="18" charset="-34"/>
              </a:rPr>
              <a:t> acid, consider a drug holiday after </a:t>
            </a:r>
            <a:r>
              <a:rPr lang="en-US" sz="4000" b="1" i="1" dirty="0" smtClean="0">
                <a:solidFill>
                  <a:srgbClr val="FF0000"/>
                </a:solidFill>
                <a:latin typeface="Angsana New" pitchFamily="18" charset="-34"/>
                <a:cs typeface="Angsana New" pitchFamily="18" charset="-34"/>
              </a:rPr>
              <a:t>3 annual doses </a:t>
            </a:r>
            <a:r>
              <a:rPr lang="en-US" sz="4000" b="1" dirty="0" smtClean="0">
                <a:solidFill>
                  <a:schemeClr val="tx1"/>
                </a:solidFill>
                <a:latin typeface="Angsana New" pitchFamily="18" charset="-34"/>
                <a:cs typeface="Angsana New" pitchFamily="18" charset="-34"/>
              </a:rPr>
              <a:t>in moderate-risk patients and after </a:t>
            </a:r>
            <a:r>
              <a:rPr lang="en-US" sz="4000" b="1" i="1" dirty="0" smtClean="0">
                <a:solidFill>
                  <a:srgbClr val="FF0000"/>
                </a:solidFill>
                <a:latin typeface="Angsana New" pitchFamily="18" charset="-34"/>
                <a:cs typeface="Angsana New" pitchFamily="18" charset="-34"/>
              </a:rPr>
              <a:t>6 annual doses </a:t>
            </a:r>
            <a:r>
              <a:rPr lang="en-US" sz="4000" b="1" dirty="0" smtClean="0">
                <a:solidFill>
                  <a:schemeClr val="tx1"/>
                </a:solidFill>
                <a:latin typeface="Angsana New" pitchFamily="18" charset="-34"/>
                <a:cs typeface="Angsana New" pitchFamily="18" charset="-34"/>
              </a:rPr>
              <a:t>in higher-risk patients.</a:t>
            </a:r>
          </a:p>
          <a:p>
            <a:pPr algn="just"/>
            <a:r>
              <a:rPr lang="en-US" sz="4000" b="1" dirty="0" smtClean="0">
                <a:solidFill>
                  <a:srgbClr val="FF0000"/>
                </a:solidFill>
                <a:latin typeface="Angsana New" pitchFamily="18" charset="-34"/>
                <a:cs typeface="Angsana New" pitchFamily="18" charset="-34"/>
              </a:rPr>
              <a:t>R34d. </a:t>
            </a:r>
            <a:r>
              <a:rPr lang="en-US" sz="4000" b="1" i="1" dirty="0" err="1" smtClean="0">
                <a:solidFill>
                  <a:srgbClr val="FF0000"/>
                </a:solidFill>
                <a:latin typeface="Angsana New" pitchFamily="18" charset="-34"/>
                <a:cs typeface="Angsana New" pitchFamily="18" charset="-34"/>
              </a:rPr>
              <a:t>Teriparatide</a:t>
            </a:r>
            <a:r>
              <a:rPr lang="en-US" sz="4000" b="1" dirty="0" smtClean="0">
                <a:solidFill>
                  <a:schemeClr val="tx1"/>
                </a:solidFill>
                <a:latin typeface="Angsana New" pitchFamily="18" charset="-34"/>
                <a:cs typeface="Angsana New" pitchFamily="18" charset="-34"/>
              </a:rPr>
              <a:t> or </a:t>
            </a:r>
            <a:r>
              <a:rPr lang="en-US" sz="4000" b="1" i="1" dirty="0" err="1" smtClean="0">
                <a:solidFill>
                  <a:srgbClr val="FF0000"/>
                </a:solidFill>
                <a:latin typeface="Angsana New" pitchFamily="18" charset="-34"/>
                <a:cs typeface="Angsana New" pitchFamily="18" charset="-34"/>
              </a:rPr>
              <a:t>raloxifene</a:t>
            </a:r>
            <a:r>
              <a:rPr lang="en-US" sz="4000" b="1" i="1" dirty="0" smtClean="0">
                <a:solidFill>
                  <a:srgbClr val="FF0000"/>
                </a:solidFill>
                <a:latin typeface="Angsana New" pitchFamily="18" charset="-34"/>
                <a:cs typeface="Angsana New" pitchFamily="18" charset="-34"/>
              </a:rPr>
              <a:t> </a:t>
            </a:r>
            <a:r>
              <a:rPr lang="en-US" sz="4000" b="1" dirty="0" smtClean="0">
                <a:solidFill>
                  <a:schemeClr val="tx1"/>
                </a:solidFill>
                <a:latin typeface="Angsana New" pitchFamily="18" charset="-34"/>
                <a:cs typeface="Angsana New" pitchFamily="18" charset="-34"/>
              </a:rPr>
              <a:t>may be used during the “</a:t>
            </a:r>
            <a:r>
              <a:rPr lang="en-US" sz="4000" b="1" dirty="0" err="1" smtClean="0">
                <a:solidFill>
                  <a:schemeClr val="tx1"/>
                </a:solidFill>
                <a:latin typeface="Angsana New" pitchFamily="18" charset="-34"/>
                <a:cs typeface="Angsana New" pitchFamily="18" charset="-34"/>
              </a:rPr>
              <a:t>bisphosphonate</a:t>
            </a:r>
            <a:r>
              <a:rPr lang="en-US" sz="4000" b="1" dirty="0" smtClean="0">
                <a:solidFill>
                  <a:schemeClr val="tx1"/>
                </a:solidFill>
                <a:latin typeface="Angsana New" pitchFamily="18" charset="-34"/>
                <a:cs typeface="Angsana New" pitchFamily="18" charset="-34"/>
              </a:rPr>
              <a:t> holiday” period for </a:t>
            </a:r>
            <a:r>
              <a:rPr lang="en-US" sz="4000" dirty="0" smtClean="0">
                <a:solidFill>
                  <a:srgbClr val="FF0000"/>
                </a:solidFill>
                <a:latin typeface="Angsana New" pitchFamily="18" charset="-34"/>
                <a:cs typeface="Angsana New" pitchFamily="18" charset="-34"/>
              </a:rPr>
              <a:t>higher-risk</a:t>
            </a:r>
            <a:r>
              <a:rPr lang="en-US" sz="4000" b="1" dirty="0" smtClean="0">
                <a:solidFill>
                  <a:schemeClr val="tx1"/>
                </a:solidFill>
                <a:latin typeface="Angsana New" pitchFamily="18" charset="-34"/>
                <a:cs typeface="Angsana New" pitchFamily="18" charset="-34"/>
              </a:rPr>
              <a:t> patients.</a:t>
            </a:r>
          </a:p>
          <a:p>
            <a:pPr algn="just"/>
            <a:r>
              <a:rPr lang="en-US" sz="4000" b="1" dirty="0" smtClean="0">
                <a:solidFill>
                  <a:srgbClr val="FF0000"/>
                </a:solidFill>
                <a:latin typeface="Angsana New" pitchFamily="18" charset="-34"/>
                <a:cs typeface="Angsana New" pitchFamily="18" charset="-34"/>
              </a:rPr>
              <a:t>R34e.</a:t>
            </a:r>
            <a:r>
              <a:rPr lang="en-US" sz="4000" b="1" dirty="0" smtClean="0">
                <a:latin typeface="Angsana New" pitchFamily="18" charset="-34"/>
                <a:cs typeface="Angsana New" pitchFamily="18" charset="-34"/>
              </a:rPr>
              <a:t> </a:t>
            </a:r>
            <a:r>
              <a:rPr lang="en-US" sz="4000" b="1" dirty="0" smtClean="0">
                <a:solidFill>
                  <a:schemeClr val="tx1"/>
                </a:solidFill>
                <a:latin typeface="Angsana New" pitchFamily="18" charset="-34"/>
                <a:cs typeface="Angsana New" pitchFamily="18" charset="-34"/>
              </a:rPr>
              <a:t>A drug “holiday” is </a:t>
            </a:r>
            <a:r>
              <a:rPr lang="en-US" sz="4000" b="1" i="1" dirty="0" smtClean="0">
                <a:solidFill>
                  <a:srgbClr val="5B22CE"/>
                </a:solidFill>
                <a:latin typeface="Angsana New" pitchFamily="18" charset="-34"/>
                <a:cs typeface="Angsana New" pitchFamily="18" charset="-34"/>
              </a:rPr>
              <a:t>not recommended </a:t>
            </a:r>
            <a:r>
              <a:rPr lang="en-US" sz="4000" b="1" dirty="0" smtClean="0">
                <a:solidFill>
                  <a:schemeClr val="tx1"/>
                </a:solidFill>
                <a:latin typeface="Angsana New" pitchFamily="18" charset="-34"/>
                <a:cs typeface="Angsana New" pitchFamily="18" charset="-34"/>
              </a:rPr>
              <a:t>with </a:t>
            </a:r>
            <a:r>
              <a:rPr lang="en-US" sz="4000" b="1" i="1" dirty="0" err="1" smtClean="0">
                <a:solidFill>
                  <a:srgbClr val="5B22CE"/>
                </a:solidFill>
                <a:latin typeface="Angsana New" pitchFamily="18" charset="-34"/>
                <a:cs typeface="Angsana New" pitchFamily="18" charset="-34"/>
              </a:rPr>
              <a:t>denosumab</a:t>
            </a:r>
            <a:r>
              <a:rPr lang="en-US" sz="4000" b="1" dirty="0" smtClean="0">
                <a:solidFill>
                  <a:schemeClr val="tx1"/>
                </a:solidFill>
                <a:latin typeface="Angsana New" pitchFamily="18" charset="-34"/>
                <a:cs typeface="Angsana New" pitchFamily="18" charset="-34"/>
              </a:rPr>
              <a:t>. </a:t>
            </a:r>
          </a:p>
          <a:p>
            <a:pPr algn="just"/>
            <a:r>
              <a:rPr lang="en-US" sz="4000" b="1" dirty="0" smtClean="0">
                <a:solidFill>
                  <a:srgbClr val="FF0000"/>
                </a:solidFill>
                <a:latin typeface="Angsana New" pitchFamily="18" charset="-34"/>
                <a:cs typeface="Angsana New" pitchFamily="18" charset="-34"/>
              </a:rPr>
              <a:t>R34f.</a:t>
            </a:r>
            <a:r>
              <a:rPr lang="en-US" sz="4000" b="1" dirty="0" smtClean="0">
                <a:solidFill>
                  <a:schemeClr val="tx1"/>
                </a:solidFill>
                <a:latin typeface="Angsana New" pitchFamily="18" charset="-34"/>
                <a:cs typeface="Angsana New" pitchFamily="18" charset="-34"/>
              </a:rPr>
              <a:t> The ending of the “holiday” for </a:t>
            </a:r>
            <a:r>
              <a:rPr lang="en-US" sz="4000" b="1" dirty="0" err="1" smtClean="0">
                <a:solidFill>
                  <a:schemeClr val="tx1"/>
                </a:solidFill>
                <a:latin typeface="Angsana New" pitchFamily="18" charset="-34"/>
                <a:cs typeface="Angsana New" pitchFamily="18" charset="-34"/>
              </a:rPr>
              <a:t>bisphosphonate</a:t>
            </a:r>
            <a:r>
              <a:rPr lang="en-US" sz="4000" b="1" dirty="0" smtClean="0">
                <a:solidFill>
                  <a:schemeClr val="tx1"/>
                </a:solidFill>
                <a:latin typeface="Angsana New" pitchFamily="18" charset="-34"/>
                <a:cs typeface="Angsana New" pitchFamily="18" charset="-34"/>
              </a:rPr>
              <a:t> treatment should be based on individual patient circumstances (fracture risk or change in BMD or BTMs). </a:t>
            </a:r>
          </a:p>
          <a:p>
            <a:pPr algn="just"/>
            <a:r>
              <a:rPr lang="en-US" sz="4000" b="1" dirty="0" smtClean="0">
                <a:solidFill>
                  <a:srgbClr val="FF0000"/>
                </a:solidFill>
                <a:latin typeface="Angsana New" pitchFamily="18" charset="-34"/>
                <a:cs typeface="Angsana New" pitchFamily="18" charset="-34"/>
              </a:rPr>
              <a:t>R34g.</a:t>
            </a:r>
            <a:r>
              <a:rPr lang="en-US" sz="4000" b="1" dirty="0" smtClean="0">
                <a:latin typeface="Angsana New" pitchFamily="18" charset="-34"/>
                <a:cs typeface="Angsana New" pitchFamily="18" charset="-34"/>
              </a:rPr>
              <a:t> </a:t>
            </a:r>
            <a:r>
              <a:rPr lang="en-US" sz="4000" b="1" dirty="0" smtClean="0">
                <a:solidFill>
                  <a:schemeClr val="tx1"/>
                </a:solidFill>
                <a:latin typeface="Angsana New" pitchFamily="18" charset="-34"/>
                <a:cs typeface="Angsana New" pitchFamily="18" charset="-34"/>
              </a:rPr>
              <a:t>Other therapeutic agents should be continued for as long as clinically appropriate.</a:t>
            </a:r>
          </a:p>
          <a:p>
            <a:endParaRPr lang="en-US" b="1" dirty="0" smtClean="0"/>
          </a:p>
          <a:p>
            <a:endParaRPr lang="en-US" b="1" dirty="0" smtClean="0"/>
          </a:p>
          <a:p>
            <a:endParaRPr lang="en-US" dirty="0"/>
          </a:p>
        </p:txBody>
      </p:sp>
    </p:spTree>
  </p:cSld>
  <p:clrMapOvr>
    <a:masterClrMapping/>
  </p:clrMapOvr>
  <p:transition spd="slow">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4900"/>
            <a:ext cx="8066550" cy="763525"/>
          </a:xfrm>
        </p:spPr>
        <p:txBody>
          <a:bodyPr>
            <a:noAutofit/>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Is Combination Therapy Better Than Treatment With a Single Agent?</a:t>
            </a:r>
            <a:endParaRPr lang="en-GB" sz="3100" dirty="0"/>
          </a:p>
        </p:txBody>
      </p:sp>
      <p:sp>
        <p:nvSpPr>
          <p:cNvPr id="6" name="Content Placeholder 2"/>
          <p:cNvSpPr txBox="1">
            <a:spLocks noGrp="1"/>
          </p:cNvSpPr>
          <p:nvPr>
            <p:ph idx="1"/>
          </p:nvPr>
        </p:nvSpPr>
        <p:spPr>
          <a:xfrm>
            <a:off x="684213" y="1290638"/>
            <a:ext cx="8135937" cy="5018087"/>
          </a:xfrm>
          <a:prstGeom prst="rect">
            <a:avLst/>
          </a:prstGeom>
        </p:spPr>
        <p:txBody>
          <a:bodyPr vert="horz" lIns="91440" tIns="45720" rIns="91440" bIns="45720" rtlCol="0">
            <a:normAutofit fontScale="8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R35a.</a:t>
            </a:r>
            <a:r>
              <a:rPr kumimoji="0" lang="en-US" sz="3600" b="1" i="0" u="none" strike="noStrike" kern="1200" cap="none" spc="0" normalizeH="0" baseline="0" noProof="0" dirty="0" smtClean="0">
                <a:ln>
                  <a:noFill/>
                </a:ln>
                <a:solidFill>
                  <a:schemeClr val="accent3">
                    <a:lumMod val="50000"/>
                  </a:schemeClr>
                </a:solidFill>
                <a:effectLst/>
                <a:uLnTx/>
                <a:uFillTx/>
                <a:latin typeface="Angsana New" pitchFamily="18" charset="-34"/>
                <a:ea typeface="+mn-ea"/>
                <a:cs typeface="Angsana New" pitchFamily="18" charset="-34"/>
              </a:rPr>
              <a:t> </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Until the effect of combination therapy on fracture risk is demonstrated AACE does not recommend concomitant use of these agents for prevention or treatment of postmenopausal osteoporosis (4; expert consensus, upgraded due to cost and potential increased side effects).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R35b.</a:t>
            </a:r>
            <a:r>
              <a:rPr kumimoji="0" lang="en-US" sz="3600" b="1" i="0" u="none" strike="noStrike" kern="1200" cap="none" spc="0" normalizeH="0" baseline="0" noProof="0" dirty="0" smtClean="0">
                <a:ln>
                  <a:noFill/>
                </a:ln>
                <a:solidFill>
                  <a:schemeClr val="accent3">
                    <a:lumMod val="50000"/>
                  </a:schemeClr>
                </a:solidFill>
                <a:effectLst/>
                <a:uLnTx/>
                <a:uFillTx/>
                <a:latin typeface="Angsana New" pitchFamily="18" charset="-34"/>
                <a:ea typeface="+mn-ea"/>
                <a:cs typeface="Angsana New" pitchFamily="18" charset="-34"/>
              </a:rPr>
              <a:t> </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If </a:t>
            </a:r>
            <a:r>
              <a:rPr kumimoji="0" lang="en-US" sz="3600" b="1" i="1" u="none" strike="noStrike" kern="1200" cap="none" spc="0" normalizeH="0" baseline="0" noProof="0" dirty="0" smtClean="0">
                <a:ln>
                  <a:noFill/>
                </a:ln>
                <a:solidFill>
                  <a:srgbClr val="5B22CE"/>
                </a:solidFill>
                <a:effectLst/>
                <a:uLnTx/>
                <a:uFillTx/>
                <a:latin typeface="Angsana New" pitchFamily="18" charset="-34"/>
                <a:ea typeface="+mn-ea"/>
                <a:cs typeface="Angsana New" pitchFamily="18" charset="-34"/>
              </a:rPr>
              <a:t>estrogen</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is being given for treatment of menopausal symptoms or </a:t>
            </a:r>
            <a:r>
              <a:rPr kumimoji="0" lang="en-US" sz="3600" b="1" i="1" u="none" strike="noStrike" kern="1200" cap="none" spc="0" normalizeH="0" baseline="0" noProof="0" dirty="0" err="1" smtClean="0">
                <a:ln>
                  <a:noFill/>
                </a:ln>
                <a:solidFill>
                  <a:srgbClr val="5B22CE"/>
                </a:solidFill>
                <a:effectLst/>
                <a:uLnTx/>
                <a:uFillTx/>
                <a:latin typeface="Angsana New" pitchFamily="18" charset="-34"/>
                <a:ea typeface="+mn-ea"/>
                <a:cs typeface="Angsana New" pitchFamily="18" charset="-34"/>
              </a:rPr>
              <a:t>raloxifene</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is administered to reduce the risk of breast cancer, an additional agent such as a </a:t>
            </a:r>
            <a:r>
              <a:rPr kumimoji="0" lang="en-US" sz="36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bisphosphonate</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6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denosumab</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a:t>
            </a:r>
            <a:r>
              <a:rPr kumimoji="0" lang="en-US" sz="36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teriparatide</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may be considered in higher-rise patients.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R35c.</a:t>
            </a:r>
            <a:r>
              <a:rPr kumimoji="0" lang="en-US" sz="3600" b="1" i="0" u="none" strike="noStrike" kern="1200" cap="none" spc="0" normalizeH="0" baseline="0" noProof="0" dirty="0" smtClean="0">
                <a:ln>
                  <a:noFill/>
                </a:ln>
                <a:solidFill>
                  <a:schemeClr val="accent3">
                    <a:lumMod val="50000"/>
                  </a:schemeClr>
                </a:solidFill>
                <a:effectLst/>
                <a:uLnTx/>
                <a:uFillTx/>
                <a:latin typeface="Angsana New" pitchFamily="18" charset="-34"/>
                <a:ea typeface="+mn-ea"/>
                <a:cs typeface="Angsana New" pitchFamily="18" charset="-34"/>
              </a:rPr>
              <a:t> </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Combined </a:t>
            </a:r>
            <a:r>
              <a:rPr kumimoji="0" lang="en-US" sz="36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denosumab</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36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teriparatide</a:t>
            </a:r>
            <a:r>
              <a:rPr kumimoji="0" lang="en-US"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achieves a better BMD response versus either agent alone, but no fracture data are available.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accent3">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20688"/>
            <a:ext cx="8034060" cy="93610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Should Sequential Use of Therapeutic Agents Be Considered?</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683568" y="1628800"/>
            <a:ext cx="8208912" cy="5229200"/>
          </a:xfrm>
        </p:spPr>
        <p:txBody>
          <a:bodyPr>
            <a:normAutofit/>
          </a:bodyPr>
          <a:lstStyle/>
          <a:p>
            <a:pPr algn="just"/>
            <a:r>
              <a:rPr lang="en-US" sz="4200" b="1" dirty="0" smtClean="0">
                <a:solidFill>
                  <a:srgbClr val="FF0000"/>
                </a:solidFill>
                <a:latin typeface="Angsana New" pitchFamily="18" charset="-34"/>
                <a:cs typeface="Angsana New" pitchFamily="18" charset="-34"/>
              </a:rPr>
              <a:t>R36.</a:t>
            </a:r>
            <a:r>
              <a:rPr lang="en-US" sz="4200" b="1" dirty="0" smtClean="0">
                <a:latin typeface="Angsana New" pitchFamily="18" charset="-34"/>
                <a:cs typeface="Angsana New" pitchFamily="18" charset="-34"/>
              </a:rPr>
              <a:t> </a:t>
            </a:r>
            <a:r>
              <a:rPr lang="en-US" sz="4200" b="1" dirty="0" smtClean="0">
                <a:solidFill>
                  <a:schemeClr val="tx1"/>
                </a:solidFill>
                <a:latin typeface="Angsana New" pitchFamily="18" charset="-34"/>
                <a:cs typeface="Angsana New" pitchFamily="18" charset="-34"/>
              </a:rPr>
              <a:t>Treatment with </a:t>
            </a:r>
            <a:r>
              <a:rPr lang="en-US" sz="4200" b="1" i="1" dirty="0" err="1" smtClean="0">
                <a:solidFill>
                  <a:srgbClr val="FF0000"/>
                </a:solidFill>
                <a:latin typeface="Angsana New" pitchFamily="18" charset="-34"/>
                <a:cs typeface="Angsana New" pitchFamily="18" charset="-34"/>
              </a:rPr>
              <a:t>teriparatide</a:t>
            </a:r>
            <a:r>
              <a:rPr lang="en-US" sz="4200" b="1" dirty="0" smtClean="0">
                <a:solidFill>
                  <a:schemeClr val="tx1"/>
                </a:solidFill>
                <a:latin typeface="Angsana New" pitchFamily="18" charset="-34"/>
                <a:cs typeface="Angsana New" pitchFamily="18" charset="-34"/>
              </a:rPr>
              <a:t> should always be followed by </a:t>
            </a:r>
            <a:r>
              <a:rPr lang="en-US" sz="4200" b="1" dirty="0" err="1" smtClean="0">
                <a:solidFill>
                  <a:schemeClr val="tx1"/>
                </a:solidFill>
                <a:latin typeface="Angsana New" pitchFamily="18" charset="-34"/>
                <a:cs typeface="Angsana New" pitchFamily="18" charset="-34"/>
              </a:rPr>
              <a:t>antiresorptive</a:t>
            </a:r>
            <a:r>
              <a:rPr lang="en-US" sz="4200" b="1" dirty="0" smtClean="0">
                <a:solidFill>
                  <a:schemeClr val="tx1"/>
                </a:solidFill>
                <a:latin typeface="Angsana New" pitchFamily="18" charset="-34"/>
                <a:cs typeface="Angsana New" pitchFamily="18" charset="-34"/>
              </a:rPr>
              <a:t> agents to prevent bone density decline and loss of fracture efficacy.</a:t>
            </a:r>
          </a:p>
          <a:p>
            <a:pPr>
              <a:buNone/>
            </a:pPr>
            <a:endParaRPr lang="en-US" b="1" dirty="0" smtClean="0"/>
          </a:p>
          <a:p>
            <a:pPr>
              <a:buNone/>
            </a:pPr>
            <a:endParaRPr lang="en-US" dirty="0"/>
          </a:p>
        </p:txBody>
      </p:sp>
      <p:sp>
        <p:nvSpPr>
          <p:cNvPr id="4" name="Content Placeholder 2"/>
          <p:cNvSpPr txBox="1">
            <a:spLocks/>
          </p:cNvSpPr>
          <p:nvPr/>
        </p:nvSpPr>
        <p:spPr>
          <a:xfrm>
            <a:off x="5220072" y="4221088"/>
            <a:ext cx="3923928" cy="2636912"/>
          </a:xfrm>
          <a:prstGeom prst="rect">
            <a:avLst/>
          </a:prstGeom>
          <a:blipFill>
            <a:blip r:embed="rId2" cstate="print">
              <a:lum bright="27000" contrast="-52000"/>
            </a:blip>
            <a:stretch>
              <a:fillRect/>
            </a:stretch>
          </a:blip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50" normalizeH="0" baseline="0" noProof="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358246" cy="107157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Should Vertebral Augmentation Be Considered for Compression Fractures?</a:t>
            </a:r>
            <a:b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785786" y="2000240"/>
            <a:ext cx="7643866" cy="4071966"/>
          </a:xfrm>
        </p:spPr>
        <p:txBody>
          <a:bodyPr/>
          <a:lstStyle/>
          <a:p>
            <a:pPr algn="just"/>
            <a:r>
              <a:rPr lang="en-US" sz="3600" b="1" dirty="0" smtClean="0">
                <a:solidFill>
                  <a:srgbClr val="FF0000"/>
                </a:solidFill>
                <a:latin typeface="Angsana New" pitchFamily="18" charset="-34"/>
                <a:cs typeface="Angsana New" pitchFamily="18" charset="-34"/>
              </a:rPr>
              <a:t>R37.</a:t>
            </a:r>
            <a:r>
              <a:rPr lang="en-US" sz="3600" b="1" dirty="0" smtClean="0">
                <a:latin typeface="Angsana New" pitchFamily="18" charset="-34"/>
                <a:cs typeface="Angsana New" pitchFamily="18" charset="-34"/>
              </a:rPr>
              <a:t> </a:t>
            </a:r>
            <a:r>
              <a:rPr lang="en-US" sz="3600" b="1" dirty="0" err="1" smtClean="0">
                <a:solidFill>
                  <a:schemeClr val="tx1"/>
                </a:solidFill>
                <a:latin typeface="Angsana New" pitchFamily="18" charset="-34"/>
                <a:cs typeface="Angsana New" pitchFamily="18" charset="-34"/>
              </a:rPr>
              <a:t>Vertebroplasty</a:t>
            </a:r>
            <a:r>
              <a:rPr lang="en-US" sz="3600" b="1" dirty="0" smtClean="0">
                <a:solidFill>
                  <a:schemeClr val="tx1"/>
                </a:solidFill>
                <a:latin typeface="Angsana New" pitchFamily="18" charset="-34"/>
                <a:cs typeface="Angsana New" pitchFamily="18" charset="-34"/>
              </a:rPr>
              <a:t> and </a:t>
            </a:r>
            <a:r>
              <a:rPr lang="en-US" sz="3600" b="1" dirty="0" err="1" smtClean="0">
                <a:solidFill>
                  <a:schemeClr val="tx1"/>
                </a:solidFill>
                <a:latin typeface="Angsana New" pitchFamily="18" charset="-34"/>
                <a:cs typeface="Angsana New" pitchFamily="18" charset="-34"/>
              </a:rPr>
              <a:t>kyphoplasty</a:t>
            </a:r>
            <a:r>
              <a:rPr lang="en-US" sz="3600" b="1" dirty="0" smtClean="0">
                <a:solidFill>
                  <a:schemeClr val="tx1"/>
                </a:solidFill>
                <a:latin typeface="Angsana New" pitchFamily="18" charset="-34"/>
                <a:cs typeface="Angsana New" pitchFamily="18" charset="-34"/>
              </a:rPr>
              <a:t> are not recommended as first-line treatment of vertebral fractures given the unclear benefit on overall pain and the potential increased risk of vertebral fractures in adjacent vertebrae.</a:t>
            </a:r>
          </a:p>
          <a:p>
            <a:pPr>
              <a:buNone/>
            </a:pPr>
            <a:endParaRPr lang="en-US" dirty="0"/>
          </a:p>
        </p:txBody>
      </p:sp>
      <p:pic>
        <p:nvPicPr>
          <p:cNvPr id="93188" name="Picture 4" descr="نتیجه تصویری برای تقویت مهره های کمردر پوکی استخوان">
            <a:hlinkClick r:id="rId2"/>
          </p:cNvPr>
          <p:cNvPicPr>
            <a:picLocks noChangeAspect="1" noChangeArrowheads="1"/>
          </p:cNvPicPr>
          <p:nvPr/>
        </p:nvPicPr>
        <p:blipFill>
          <a:blip r:embed="rId3" cstate="print">
            <a:lum bright="-2000" contrast="10000"/>
          </a:blip>
          <a:srcRect/>
          <a:stretch>
            <a:fillRect/>
          </a:stretch>
        </p:blipFill>
        <p:spPr bwMode="auto">
          <a:xfrm>
            <a:off x="5357818" y="4344225"/>
            <a:ext cx="3786182" cy="2513776"/>
          </a:xfrm>
          <a:prstGeom prst="rect">
            <a:avLst/>
          </a:prstGeom>
          <a:noFill/>
        </p:spPr>
      </p:pic>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785795"/>
            <a:ext cx="8229600" cy="485778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pitchFamily="34" charset="0"/>
                <a:cs typeface="Angsana New" pitchFamily="18" charset="-34"/>
              </a:rPr>
              <a:t>CLINICAL PRACTICE GUIDELINES FOR THE DIAGNOSIS AND TREATMENT OF POSTMENOPAUSAL OSTEOPOROSIS </a:t>
            </a:r>
            <a:b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pitchFamily="34" charset="0"/>
                <a:cs typeface="Angsana New" pitchFamily="18" charset="-34"/>
              </a:rPr>
            </a:b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pitchFamily="34" charset="0"/>
                <a:cs typeface="Angsana New" pitchFamily="18" charset="-34"/>
              </a:rPr>
              <a:t> (2016)</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pitchFamily="34" charset="0"/>
            </a:endParaRPr>
          </a:p>
        </p:txBody>
      </p:sp>
    </p:spTree>
    <p:extLst>
      <p:ext uri="{BB962C8B-B14F-4D97-AF65-F5344CB8AC3E}">
        <p14:creationId xmlns="" xmlns:p14="http://schemas.microsoft.com/office/powerpoint/2010/main" val="4103309497"/>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74900"/>
            <a:ext cx="8643998" cy="148246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When Should Referral to a Clinical Endocrinologist or Osteoporosis Specialist Be Considered?</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500034" y="1928802"/>
            <a:ext cx="8286808" cy="4643470"/>
          </a:xfrm>
        </p:spPr>
        <p:txBody>
          <a:bodyPr/>
          <a:lstStyle/>
          <a:p>
            <a:pPr>
              <a:buNone/>
            </a:pPr>
            <a:r>
              <a:rPr lang="en-US" sz="3600" b="1" dirty="0" smtClean="0">
                <a:latin typeface="Angsana New" pitchFamily="18" charset="-34"/>
                <a:cs typeface="Angsana New" pitchFamily="18" charset="-34"/>
              </a:rPr>
              <a:t> </a:t>
            </a:r>
            <a:r>
              <a:rPr lang="en-US" sz="3600" b="1" dirty="0" smtClean="0">
                <a:solidFill>
                  <a:srgbClr val="FF0000"/>
                </a:solidFill>
                <a:latin typeface="Angsana New" pitchFamily="18" charset="-34"/>
                <a:cs typeface="Angsana New" pitchFamily="18" charset="-34"/>
              </a:rPr>
              <a:t>R38.</a:t>
            </a:r>
            <a:r>
              <a:rPr lang="en-US" sz="3600" b="1" dirty="0" smtClean="0">
                <a:latin typeface="Angsana New" pitchFamily="18" charset="-34"/>
                <a:cs typeface="Angsana New" pitchFamily="18" charset="-34"/>
              </a:rPr>
              <a:t> </a:t>
            </a:r>
            <a:r>
              <a:rPr lang="en-US" sz="3600" b="1" dirty="0" smtClean="0">
                <a:solidFill>
                  <a:schemeClr val="tx1"/>
                </a:solidFill>
                <a:latin typeface="Angsana New" pitchFamily="18" charset="-34"/>
                <a:cs typeface="Angsana New" pitchFamily="18" charset="-34"/>
              </a:rPr>
              <a:t>When a patient with normal BMD sustains a fracture without major trauma.</a:t>
            </a:r>
          </a:p>
          <a:p>
            <a:pPr>
              <a:buNone/>
            </a:pPr>
            <a:r>
              <a:rPr lang="en-US" sz="3600" b="1" dirty="0" smtClean="0">
                <a:solidFill>
                  <a:srgbClr val="FF0000"/>
                </a:solidFill>
                <a:latin typeface="Angsana New" pitchFamily="18" charset="-34"/>
                <a:cs typeface="Angsana New" pitchFamily="18" charset="-34"/>
              </a:rPr>
              <a:t>R 39. </a:t>
            </a:r>
            <a:r>
              <a:rPr lang="en-US" sz="3600" b="1" dirty="0" smtClean="0">
                <a:solidFill>
                  <a:schemeClr val="tx1"/>
                </a:solidFill>
                <a:latin typeface="Angsana New" pitchFamily="18" charset="-34"/>
                <a:cs typeface="Angsana New" pitchFamily="18" charset="-34"/>
              </a:rPr>
              <a:t>When recurrent fractures or continued bone loss occurs in a patient receiving therapy without obvious treatable causes of bone loss.</a:t>
            </a:r>
          </a:p>
          <a:p>
            <a:pPr>
              <a:buNone/>
            </a:pPr>
            <a:endParaRPr lang="en-US" dirty="0" smtClean="0"/>
          </a:p>
          <a:p>
            <a:pPr>
              <a:buNone/>
            </a:pPr>
            <a:endParaRPr lang="en-US" dirty="0"/>
          </a:p>
        </p:txBody>
      </p:sp>
      <p:pic>
        <p:nvPicPr>
          <p:cNvPr id="92164" name="Picture 4" descr="نتیجه تصویری برای متخصص پوکی استخوان">
            <a:hlinkClick r:id="rId2"/>
          </p:cNvPr>
          <p:cNvPicPr>
            <a:picLocks noChangeAspect="1" noChangeArrowheads="1"/>
          </p:cNvPicPr>
          <p:nvPr/>
        </p:nvPicPr>
        <p:blipFill>
          <a:blip r:embed="rId3" cstate="print">
            <a:lum bright="28000" contrast="35000"/>
          </a:blip>
          <a:srcRect/>
          <a:stretch>
            <a:fillRect/>
          </a:stretch>
        </p:blipFill>
        <p:spPr bwMode="auto">
          <a:xfrm>
            <a:off x="5429256" y="4343401"/>
            <a:ext cx="3714744" cy="2514599"/>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692696"/>
            <a:ext cx="8208912" cy="5760640"/>
          </a:xfrm>
        </p:spPr>
        <p:txBody>
          <a:bodyPr>
            <a:normAutofit fontScale="92500" lnSpcReduction="10000"/>
          </a:bodyPr>
          <a:lstStyle/>
          <a:p>
            <a:pPr algn="just"/>
            <a:r>
              <a:rPr lang="en-US" sz="3600" b="1" dirty="0" smtClean="0">
                <a:solidFill>
                  <a:srgbClr val="FF0000"/>
                </a:solidFill>
                <a:latin typeface="Angsana New" pitchFamily="18" charset="-34"/>
                <a:cs typeface="Angsana New" pitchFamily="18" charset="-34"/>
              </a:rPr>
              <a:t>R40. </a:t>
            </a:r>
            <a:r>
              <a:rPr lang="en-US" sz="3600" b="1" dirty="0" smtClean="0">
                <a:solidFill>
                  <a:schemeClr val="tx1"/>
                </a:solidFill>
                <a:latin typeface="Angsana New" pitchFamily="18" charset="-34"/>
                <a:cs typeface="Angsana New" pitchFamily="18" charset="-34"/>
              </a:rPr>
              <a:t>When osteoporosis is unexpectedly severe, has unusual features, or less common secondary conditions (</a:t>
            </a:r>
            <a:r>
              <a:rPr lang="en-US" sz="3600" b="1" dirty="0" err="1" smtClean="0">
                <a:solidFill>
                  <a:schemeClr val="tx1"/>
                </a:solidFill>
                <a:latin typeface="Angsana New" pitchFamily="18" charset="-34"/>
                <a:cs typeface="Angsana New" pitchFamily="18" charset="-34"/>
              </a:rPr>
              <a:t>e.g</a:t>
            </a:r>
            <a:r>
              <a:rPr lang="en-US" sz="3600" b="1" dirty="0" smtClean="0">
                <a:solidFill>
                  <a:schemeClr val="tx1"/>
                </a:solidFill>
                <a:latin typeface="Angsana New" pitchFamily="18" charset="-34"/>
                <a:cs typeface="Angsana New" pitchFamily="18" charset="-34"/>
              </a:rPr>
              <a:t>, hyperthyroidism, hyperparathyroidism, </a:t>
            </a:r>
            <a:r>
              <a:rPr lang="en-US" sz="3600" b="1" dirty="0" err="1" smtClean="0">
                <a:solidFill>
                  <a:schemeClr val="tx1"/>
                </a:solidFill>
                <a:latin typeface="Angsana New" pitchFamily="18" charset="-34"/>
                <a:cs typeface="Angsana New" pitchFamily="18" charset="-34"/>
              </a:rPr>
              <a:t>hypercalciuria</a:t>
            </a:r>
            <a:r>
              <a:rPr lang="en-US" sz="3600" b="1" dirty="0" smtClean="0">
                <a:solidFill>
                  <a:schemeClr val="tx1"/>
                </a:solidFill>
                <a:latin typeface="Angsana New" pitchFamily="18" charset="-34"/>
                <a:cs typeface="Angsana New" pitchFamily="18" charset="-34"/>
              </a:rPr>
              <a:t>, or elevated </a:t>
            </a:r>
            <a:r>
              <a:rPr lang="en-US" sz="3600" b="1" dirty="0" err="1" smtClean="0">
                <a:solidFill>
                  <a:schemeClr val="tx1"/>
                </a:solidFill>
                <a:latin typeface="Angsana New" pitchFamily="18" charset="-34"/>
                <a:cs typeface="Angsana New" pitchFamily="18" charset="-34"/>
              </a:rPr>
              <a:t>prolactin</a:t>
            </a:r>
            <a:r>
              <a:rPr lang="en-US" sz="3600" b="1" dirty="0" smtClean="0">
                <a:solidFill>
                  <a:schemeClr val="tx1"/>
                </a:solidFill>
                <a:latin typeface="Angsana New" pitchFamily="18" charset="-34"/>
                <a:cs typeface="Angsana New" pitchFamily="18" charset="-34"/>
              </a:rPr>
              <a:t>) are identified .</a:t>
            </a:r>
          </a:p>
          <a:p>
            <a:pPr algn="just"/>
            <a:r>
              <a:rPr lang="en-US" sz="3600" b="1" dirty="0" smtClean="0">
                <a:solidFill>
                  <a:srgbClr val="FF0000"/>
                </a:solidFill>
                <a:latin typeface="Angsana New" pitchFamily="18" charset="-34"/>
                <a:cs typeface="Angsana New" pitchFamily="18" charset="-34"/>
              </a:rPr>
              <a:t>R41.</a:t>
            </a:r>
            <a:r>
              <a:rPr lang="en-US" sz="3600" b="1" dirty="0" smtClean="0">
                <a:latin typeface="Angsana New" pitchFamily="18" charset="-34"/>
                <a:cs typeface="Angsana New" pitchFamily="18" charset="-34"/>
              </a:rPr>
              <a:t> </a:t>
            </a:r>
            <a:r>
              <a:rPr lang="en-GB" sz="3600" b="1" dirty="0" smtClean="0">
                <a:solidFill>
                  <a:schemeClr val="tx1"/>
                </a:solidFill>
                <a:latin typeface="Angsana New" pitchFamily="18" charset="-34"/>
                <a:cs typeface="Angsana New" pitchFamily="18" charset="-34"/>
              </a:rPr>
              <a:t>When a patient has a condition that complicates management (e.g., chronic kidney disease [CKD]: </a:t>
            </a:r>
            <a:r>
              <a:rPr lang="en-GB" sz="3600" b="1" dirty="0" err="1" smtClean="0">
                <a:solidFill>
                  <a:schemeClr val="tx1"/>
                </a:solidFill>
                <a:latin typeface="Angsana New" pitchFamily="18" charset="-34"/>
                <a:cs typeface="Angsana New" pitchFamily="18" charset="-34"/>
              </a:rPr>
              <a:t>glomerular</a:t>
            </a:r>
            <a:r>
              <a:rPr lang="en-GB" sz="3600" b="1" dirty="0" smtClean="0">
                <a:solidFill>
                  <a:schemeClr val="tx1"/>
                </a:solidFill>
                <a:latin typeface="Angsana New" pitchFamily="18" charset="-34"/>
                <a:cs typeface="Angsana New" pitchFamily="18" charset="-34"/>
              </a:rPr>
              <a:t> filtration rate [GFR] &lt;35, hyperparathyroidism, or </a:t>
            </a:r>
            <a:r>
              <a:rPr lang="en-GB" sz="3600" b="1" dirty="0" err="1" smtClean="0">
                <a:solidFill>
                  <a:schemeClr val="tx1"/>
                </a:solidFill>
                <a:latin typeface="Angsana New" pitchFamily="18" charset="-34"/>
                <a:cs typeface="Angsana New" pitchFamily="18" charset="-34"/>
              </a:rPr>
              <a:t>malabsorption</a:t>
            </a:r>
            <a:r>
              <a:rPr lang="en-GB" sz="3600" b="1" dirty="0" smtClean="0">
                <a:solidFill>
                  <a:schemeClr val="tx1"/>
                </a:solidFill>
                <a:latin typeface="Angsana New" pitchFamily="18" charset="-34"/>
                <a:cs typeface="Angsana New" pitchFamily="18" charset="-34"/>
              </a:rPr>
              <a:t>).</a:t>
            </a:r>
          </a:p>
          <a:p>
            <a:pPr algn="just"/>
            <a:r>
              <a:rPr lang="en-US" sz="3600" b="1" dirty="0" smtClean="0">
                <a:solidFill>
                  <a:srgbClr val="FF0000"/>
                </a:solidFill>
                <a:latin typeface="Angsana New" pitchFamily="18" charset="-34"/>
                <a:cs typeface="Angsana New" pitchFamily="18" charset="-34"/>
              </a:rPr>
              <a:t>R42. </a:t>
            </a:r>
            <a:r>
              <a:rPr lang="en-GB" sz="3600" b="1" dirty="0" smtClean="0">
                <a:solidFill>
                  <a:schemeClr val="tx1"/>
                </a:solidFill>
                <a:latin typeface="Angsana New" pitchFamily="18" charset="-34"/>
                <a:cs typeface="Angsana New" pitchFamily="18" charset="-34"/>
              </a:rPr>
              <a:t>Patients who experience fragility fractures should be evaluated and treated. Referral to an osteoporosis specialist or a fracture liaison team, if available, should be considered.</a:t>
            </a:r>
            <a:endParaRPr lang="en-US" sz="3600" b="1" dirty="0" smtClean="0">
              <a:solidFill>
                <a:schemeClr val="tx1"/>
              </a:solidFill>
              <a:latin typeface="Angsana New" pitchFamily="18" charset="-34"/>
              <a:cs typeface="Angsana New" pitchFamily="18" charset="-34"/>
            </a:endParaRPr>
          </a:p>
          <a:p>
            <a:pPr algn="just"/>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15370" cy="5929354"/>
          </a:xfrm>
        </p:spPr>
        <p:txBody>
          <a:bodyPr>
            <a:normAutofit/>
          </a:bodyPr>
          <a:lstStyle/>
          <a:p>
            <a:pPr lvl="0" algn="just">
              <a:buNone/>
            </a:pPr>
            <a:r>
              <a:rPr lang="en-US" sz="3400" b="1" dirty="0" smtClean="0">
                <a:solidFill>
                  <a:schemeClr val="tx1"/>
                </a:solidFill>
                <a:latin typeface="Angsana New" pitchFamily="18" charset="-34"/>
                <a:cs typeface="Angsana New" pitchFamily="18" charset="-34"/>
              </a:rPr>
              <a:t>A recent retrospective analysis demonstrated that the annual cost of caring for osteoporotic fracture exceeds the annual costs of caring for breast cancer, myocardial infarction, or stroke in women aged 55 years and older (7 [EL 2; RCCS]).</a:t>
            </a:r>
          </a:p>
          <a:p>
            <a:pPr lvl="0" algn="just">
              <a:buNone/>
            </a:pPr>
            <a:r>
              <a:rPr lang="en-US" sz="3400" b="1" dirty="0" smtClean="0">
                <a:solidFill>
                  <a:schemeClr val="tx1"/>
                </a:solidFill>
                <a:latin typeface="Angsana New" pitchFamily="18" charset="-34"/>
                <a:cs typeface="Angsana New" pitchFamily="18" charset="-34"/>
              </a:rPr>
              <a:t>Osteoporosis is preventable and treatable, but only a small proportion of those at increased risk for fracture are evaluated and treated. </a:t>
            </a:r>
            <a:r>
              <a:rPr lang="en-US" sz="3400" b="1" dirty="0" smtClean="0">
                <a:solidFill>
                  <a:srgbClr val="FF0000"/>
                </a:solidFill>
                <a:latin typeface="Angsana New" pitchFamily="18" charset="-34"/>
                <a:cs typeface="Angsana New" pitchFamily="18" charset="-34"/>
              </a:rPr>
              <a:t>Age</a:t>
            </a:r>
            <a:r>
              <a:rPr lang="en-US" sz="3400" b="1" dirty="0" smtClean="0">
                <a:solidFill>
                  <a:schemeClr val="tx1"/>
                </a:solidFill>
                <a:latin typeface="Angsana New" pitchFamily="18" charset="-34"/>
                <a:cs typeface="Angsana New" pitchFamily="18" charset="-34"/>
              </a:rPr>
              <a:t> is an important risk factor for bone loss; by age 60, half of white women have </a:t>
            </a:r>
            <a:r>
              <a:rPr lang="en-US" sz="3400" b="1" dirty="0" err="1" smtClean="0">
                <a:solidFill>
                  <a:schemeClr val="tx1"/>
                </a:solidFill>
                <a:latin typeface="Angsana New" pitchFamily="18" charset="-34"/>
                <a:cs typeface="Angsana New" pitchFamily="18" charset="-34"/>
              </a:rPr>
              <a:t>osteopenia</a:t>
            </a:r>
            <a:r>
              <a:rPr lang="en-US" sz="3400" b="1" dirty="0" smtClean="0">
                <a:solidFill>
                  <a:schemeClr val="tx1"/>
                </a:solidFill>
                <a:latin typeface="Angsana New" pitchFamily="18" charset="-34"/>
                <a:cs typeface="Angsana New" pitchFamily="18" charset="-34"/>
              </a:rPr>
              <a:t> or osteoporosis (8 [EL 3; SS]). The average femoral neck.</a:t>
            </a:r>
            <a:endParaRPr lang="en-US" sz="3400" dirty="0">
              <a:solidFill>
                <a:schemeClr val="tx1"/>
              </a:solidFill>
              <a:latin typeface="Angsana New" pitchFamily="18" charset="-34"/>
              <a:cs typeface="Angsana New" pitchFamily="18" charset="-34"/>
            </a:endParaRPr>
          </a:p>
        </p:txBody>
      </p:sp>
      <p:pic>
        <p:nvPicPr>
          <p:cNvPr id="90114" name="Picture 2" descr="نتیجه تصویری برای شکستگی های ناشی از پوکی استخوان">
            <a:hlinkClick r:id="rId3"/>
          </p:cNvPr>
          <p:cNvPicPr>
            <a:picLocks noChangeAspect="1" noChangeArrowheads="1"/>
          </p:cNvPicPr>
          <p:nvPr/>
        </p:nvPicPr>
        <p:blipFill>
          <a:blip r:embed="rId4" cstate="print">
            <a:lum bright="-6000" contrast="13000"/>
          </a:blip>
          <a:srcRect/>
          <a:stretch>
            <a:fillRect/>
          </a:stretch>
        </p:blipFill>
        <p:spPr bwMode="auto">
          <a:xfrm>
            <a:off x="6429388" y="4822039"/>
            <a:ext cx="2714612" cy="2035961"/>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8001056" cy="928694"/>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How Is Fracture Risk Assessed and</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Osteoporosis Diagnosed?</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642910" y="1643050"/>
            <a:ext cx="7858180" cy="4214842"/>
          </a:xfrm>
        </p:spPr>
        <p:txBody>
          <a:bodyPr/>
          <a:lstStyle/>
          <a:p>
            <a:pPr algn="just">
              <a:buNone/>
            </a:pPr>
            <a:r>
              <a:rPr lang="en-US" sz="3600" b="1" i="1" dirty="0" smtClean="0">
                <a:solidFill>
                  <a:schemeClr val="tx1"/>
                </a:solidFill>
                <a:latin typeface="Angsana New" pitchFamily="18" charset="-34"/>
                <a:cs typeface="Angsana New" pitchFamily="18" charset="-34"/>
              </a:rPr>
              <a:t>What Is the Definition of Postmenopausal Osteoporosis:</a:t>
            </a:r>
          </a:p>
          <a:p>
            <a:pPr algn="just">
              <a:buNone/>
            </a:pPr>
            <a:r>
              <a:rPr lang="en-US" sz="3600" b="1" dirty="0" smtClean="0">
                <a:solidFill>
                  <a:schemeClr val="tx1"/>
                </a:solidFill>
                <a:latin typeface="Angsana New" pitchFamily="18" charset="-34"/>
                <a:cs typeface="Angsana New" pitchFamily="18" charset="-34"/>
              </a:rPr>
              <a:t>Osteoporosis is defined as “a [silent] skeletal disorder characterized by compromised bone strength predisposing to an increased risk of fracture. Bone strength reflects the integration of two main features: </a:t>
            </a:r>
            <a:r>
              <a:rPr lang="en-US" sz="3600" b="1" i="1" dirty="0" smtClean="0">
                <a:solidFill>
                  <a:srgbClr val="FF0000"/>
                </a:solidFill>
                <a:latin typeface="Angsana New" pitchFamily="18" charset="-34"/>
                <a:cs typeface="Angsana New" pitchFamily="18" charset="-34"/>
              </a:rPr>
              <a:t>bone density </a:t>
            </a:r>
            <a:r>
              <a:rPr lang="en-US" sz="3600" b="1" dirty="0" smtClean="0">
                <a:solidFill>
                  <a:schemeClr val="tx1"/>
                </a:solidFill>
                <a:latin typeface="Angsana New" pitchFamily="18" charset="-34"/>
                <a:cs typeface="Angsana New" pitchFamily="18" charset="-34"/>
              </a:rPr>
              <a:t>and </a:t>
            </a:r>
            <a:r>
              <a:rPr lang="en-US" sz="3600" b="1" i="1" dirty="0" smtClean="0">
                <a:solidFill>
                  <a:srgbClr val="FF0000"/>
                </a:solidFill>
                <a:latin typeface="Angsana New" pitchFamily="18" charset="-34"/>
                <a:cs typeface="Angsana New" pitchFamily="18" charset="-34"/>
              </a:rPr>
              <a:t>bone quality</a:t>
            </a:r>
            <a:r>
              <a:rPr lang="en-US" sz="3600" b="1" dirty="0" smtClean="0">
                <a:solidFill>
                  <a:schemeClr val="tx1"/>
                </a:solidFill>
                <a:latin typeface="Angsana New" pitchFamily="18" charset="-34"/>
                <a:cs typeface="Angsana New" pitchFamily="18" charset="-34"/>
              </a:rPr>
              <a:t>.</a:t>
            </a:r>
          </a:p>
          <a:p>
            <a:pPr>
              <a:buNone/>
            </a:pPr>
            <a:endParaRPr lang="en-US" dirty="0"/>
          </a:p>
        </p:txBody>
      </p:sp>
      <p:pic>
        <p:nvPicPr>
          <p:cNvPr id="88066" name="Picture 2" descr="نتیجه تصویری برای شکستگی های ناشی از پوکی استخوان">
            <a:hlinkClick r:id="rId2"/>
          </p:cNvPr>
          <p:cNvPicPr>
            <a:picLocks noChangeAspect="1" noChangeArrowheads="1"/>
          </p:cNvPicPr>
          <p:nvPr/>
        </p:nvPicPr>
        <p:blipFill>
          <a:blip r:embed="rId3" cstate="print"/>
          <a:srcRect/>
          <a:stretch>
            <a:fillRect/>
          </a:stretch>
        </p:blipFill>
        <p:spPr bwMode="auto">
          <a:xfrm>
            <a:off x="5572132" y="4467150"/>
            <a:ext cx="3571868" cy="239085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3568" y="374900"/>
            <a:ext cx="7850526" cy="763525"/>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t/>
            </a:r>
            <a:b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br>
            <a: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t>What Are the Diagnostic Criteria?</a:t>
            </a:r>
            <a:br>
              <a:rPr kumimoji="0" lang="en-US"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br>
            <a:endParaRPr kumimoji="0" lang="en-US"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endParaRPr>
          </a:p>
        </p:txBody>
      </p:sp>
      <p:sp>
        <p:nvSpPr>
          <p:cNvPr id="5" name="Content Placeholder 2"/>
          <p:cNvSpPr txBox="1">
            <a:spLocks noGrp="1"/>
          </p:cNvSpPr>
          <p:nvPr>
            <p:ph idx="1"/>
          </p:nvPr>
        </p:nvSpPr>
        <p:spPr>
          <a:xfrm>
            <a:off x="395536" y="1290638"/>
            <a:ext cx="8208912" cy="4946650"/>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Clinically, osteoporosis can be diagnosed if there is a low-trauma (i.e., fragility) fracture in the absence of other metabolic bone disease, independent of the BMD (T-score) value.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While osteoporosis has traditionally been diagnosed based on T-scores less than –2.5 in the lumbar spine, total hip, femoral neck and/or 33% radius the AACE agrees with the proposed new clinical diagnosis by the National Bone Health Alliance that osteoporosis may also be diagnosed in patients with </a:t>
            </a:r>
            <a:r>
              <a:rPr kumimoji="0" lang="en-US" sz="38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osteopenia</a:t>
            </a:r>
            <a:r>
              <a:rPr kumimoji="0" lang="en-US" sz="38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increased fracture risk using FRAX® country-specific thresholds.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0" y="1857364"/>
            <a:ext cx="9144000" cy="3143272"/>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67544" y="374900"/>
            <a:ext cx="8280920" cy="763525"/>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t>What Are the Clinical Features and Complications of Postmenopausal Osteoporosis?</a:t>
            </a:r>
            <a:endParaRPr kumimoji="0" 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endParaRPr>
          </a:p>
        </p:txBody>
      </p:sp>
      <p:sp>
        <p:nvSpPr>
          <p:cNvPr id="5" name="Content Placeholder 2"/>
          <p:cNvSpPr txBox="1">
            <a:spLocks noGrp="1"/>
          </p:cNvSpPr>
          <p:nvPr>
            <p:ph idx="1"/>
          </p:nvPr>
        </p:nvSpPr>
        <p:spPr>
          <a:xfrm>
            <a:off x="468313" y="1290638"/>
            <a:ext cx="8351837" cy="5567362"/>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Low BMD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As noted above, low BMD can be used to define postmenopausal osteoporosis. There is a strong inverse relationship between BMD and fracture risk. Therefore, low BMD is a major indicator of fracture risk, although it is important to realize that individual patients may sustain fractures at different BMD levels and factors other than bone density influence fracture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0" b="1" i="0" u="none" strike="noStrike" kern="1200" cap="none" spc="0" normalizeH="0" baseline="0" noProof="0" dirty="0" smtClean="0">
                <a:ln>
                  <a:noFill/>
                </a:ln>
                <a:solidFill>
                  <a:schemeClr val="accent3">
                    <a:lumMod val="50000"/>
                  </a:schemeClr>
                </a:solidFill>
                <a:effectLst/>
                <a:uLnTx/>
                <a:uFillTx/>
                <a:latin typeface="+mn-lt"/>
                <a:ea typeface="+mn-ea"/>
                <a:cs typeface="+mn-cs"/>
              </a:rPr>
              <a:t> </a:t>
            </a:r>
            <a:r>
              <a:rPr kumimoji="0" lang="en-US" sz="10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Fracture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Fracture is the single most important manifestation of postmenopausal osteoporosis. Osteoporotic fractures are usually precipitated by low-energy injuries such as a fall from standing height. Osteoporosis can also be diagnosed in patients with or without fragility fractures. </a:t>
            </a:r>
            <a:r>
              <a:rPr kumimoji="0" lang="en-US" sz="10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Vertebral fractures</a:t>
            </a:r>
            <a:r>
              <a:rPr kumimoji="0" lang="en-US" sz="10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however, may occur during routine daily activities, without a specific fall or injury. In clinical practice, it may be difficult or impossible to reconstruct the mechanical force applied to bone in a particular fall. Osteoporosis-related fractures often lead to pain, disability, and deformity and reduce quality and quantity of life. Hip </a:t>
            </a:r>
            <a:r>
              <a:rPr kumimoji="0" lang="en-US" sz="10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fractures</a:t>
            </a:r>
            <a:r>
              <a:rPr kumimoji="0" lang="en-US" sz="10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are the most serious consequence of osteoporosis. Women with hip fracture have an increased mortality of 12 to 20% during the following 2 years.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1" u="none" strike="noStrike" kern="1200" cap="none" spc="0" normalizeH="0" baseline="0" noProof="0" dirty="0" smtClean="0">
              <a:ln>
                <a:noFill/>
              </a:ln>
              <a:solidFill>
                <a:schemeClr val="accent3">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42852"/>
            <a:ext cx="8143932" cy="100013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What Are the Risk Factors for Osteoporosis-Related Fractures?</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b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428596" y="1214422"/>
            <a:ext cx="8286808" cy="5286412"/>
          </a:xfrm>
        </p:spPr>
        <p:txBody>
          <a:bodyPr>
            <a:normAutofit/>
          </a:bodyPr>
          <a:lstStyle/>
          <a:p>
            <a:pPr algn="just">
              <a:buNone/>
            </a:pPr>
            <a:r>
              <a:rPr lang="en-US" sz="3200" b="1" dirty="0" smtClean="0">
                <a:solidFill>
                  <a:schemeClr val="tx1"/>
                </a:solidFill>
                <a:latin typeface="Angsana New" pitchFamily="18" charset="-34"/>
                <a:cs typeface="Angsana New" pitchFamily="18" charset="-34"/>
              </a:rPr>
              <a:t>Clinical risk factors in FRAX® include </a:t>
            </a:r>
            <a:r>
              <a:rPr lang="en-US" sz="3200" b="1" i="1" dirty="0" smtClean="0">
                <a:solidFill>
                  <a:srgbClr val="FF0000"/>
                </a:solidFill>
                <a:latin typeface="Angsana New" pitchFamily="18" charset="-34"/>
                <a:cs typeface="Angsana New" pitchFamily="18" charset="-34"/>
              </a:rPr>
              <a:t>age</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sex</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body mass index</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smoking</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alcohol use</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prior fracture</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parental history of hip fracture</a:t>
            </a:r>
            <a:r>
              <a:rPr lang="en-US" sz="3200" b="1" dirty="0" smtClean="0">
                <a:solidFill>
                  <a:schemeClr val="tx1"/>
                </a:solidFill>
                <a:latin typeface="Angsana New" pitchFamily="18" charset="-34"/>
                <a:cs typeface="Angsana New" pitchFamily="18" charset="-34"/>
              </a:rPr>
              <a:t>, use of </a:t>
            </a:r>
            <a:r>
              <a:rPr lang="en-US" sz="3200" b="1" i="1" dirty="0" err="1" smtClean="0">
                <a:solidFill>
                  <a:srgbClr val="FF0000"/>
                </a:solidFill>
                <a:latin typeface="Angsana New" pitchFamily="18" charset="-34"/>
                <a:cs typeface="Angsana New" pitchFamily="18" charset="-34"/>
              </a:rPr>
              <a:t>glucocorticoids</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rheumatoid arthritis</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secondary osteoporosis</a:t>
            </a:r>
            <a:r>
              <a:rPr lang="en-US" sz="3200" b="1" dirty="0" smtClean="0">
                <a:solidFill>
                  <a:schemeClr val="tx1"/>
                </a:solidFill>
                <a:latin typeface="Angsana New" pitchFamily="18" charset="-34"/>
                <a:cs typeface="Angsana New" pitchFamily="18" charset="-34"/>
              </a:rPr>
              <a:t>, and </a:t>
            </a:r>
            <a:r>
              <a:rPr lang="en-US" sz="3200" b="1" i="1" dirty="0" smtClean="0">
                <a:solidFill>
                  <a:srgbClr val="FF0000"/>
                </a:solidFill>
                <a:latin typeface="Angsana New" pitchFamily="18" charset="-34"/>
                <a:cs typeface="Angsana New" pitchFamily="18" charset="-34"/>
              </a:rPr>
              <a:t>femoral neck BMD </a:t>
            </a:r>
            <a:r>
              <a:rPr lang="en-US" sz="3200" b="1" dirty="0" smtClean="0">
                <a:solidFill>
                  <a:schemeClr val="tx1"/>
                </a:solidFill>
                <a:latin typeface="Angsana New" pitchFamily="18" charset="-34"/>
                <a:cs typeface="Angsana New" pitchFamily="18" charset="-34"/>
              </a:rPr>
              <a:t>(when available). </a:t>
            </a:r>
          </a:p>
          <a:p>
            <a:pPr algn="just">
              <a:buNone/>
            </a:pPr>
            <a:r>
              <a:rPr lang="en-US" sz="3200" b="1" dirty="0" smtClean="0">
                <a:solidFill>
                  <a:schemeClr val="tx1"/>
                </a:solidFill>
                <a:latin typeface="Angsana New" pitchFamily="18" charset="-34"/>
                <a:cs typeface="Angsana New" pitchFamily="18" charset="-34"/>
              </a:rPr>
              <a:t>Postmenopausal women aged 50 years or older with </a:t>
            </a:r>
            <a:r>
              <a:rPr lang="en-US" sz="3200" b="1" dirty="0" err="1" smtClean="0">
                <a:solidFill>
                  <a:schemeClr val="tx1"/>
                </a:solidFill>
                <a:latin typeface="Angsana New" pitchFamily="18" charset="-34"/>
                <a:cs typeface="Angsana New" pitchFamily="18" charset="-34"/>
              </a:rPr>
              <a:t>osteopenia</a:t>
            </a:r>
            <a:r>
              <a:rPr lang="en-US" sz="3200" b="1" dirty="0" smtClean="0">
                <a:solidFill>
                  <a:schemeClr val="tx1"/>
                </a:solidFill>
                <a:latin typeface="Angsana New" pitchFamily="18" charset="-34"/>
                <a:cs typeface="Angsana New" pitchFamily="18" charset="-34"/>
              </a:rPr>
              <a:t> </a:t>
            </a:r>
            <a:br>
              <a:rPr lang="en-US" sz="3200" b="1" dirty="0" smtClean="0">
                <a:solidFill>
                  <a:schemeClr val="tx1"/>
                </a:solidFill>
                <a:latin typeface="Angsana New" pitchFamily="18" charset="-34"/>
                <a:cs typeface="Angsana New" pitchFamily="18" charset="-34"/>
              </a:rPr>
            </a:br>
            <a:r>
              <a:rPr lang="en-US" sz="3200" b="1" dirty="0" smtClean="0">
                <a:solidFill>
                  <a:schemeClr val="tx1"/>
                </a:solidFill>
                <a:latin typeface="Angsana New" pitchFamily="18" charset="-34"/>
                <a:cs typeface="Angsana New" pitchFamily="18" charset="-34"/>
              </a:rPr>
              <a:t>(T-score between –1.0 and –2.5) with a 10-year probability ≥3% for hip fracture or ≥20% for major osteoporotic fracture in the U.S. or above country-specific threshold) are recommended to consider </a:t>
            </a:r>
            <a:r>
              <a:rPr lang="en-US" sz="3200" b="1" i="1" dirty="0" smtClean="0">
                <a:solidFill>
                  <a:srgbClr val="4A29D7"/>
                </a:solidFill>
                <a:latin typeface="Angsana New" pitchFamily="18" charset="-34"/>
                <a:cs typeface="Angsana New" pitchFamily="18" charset="-34"/>
              </a:rPr>
              <a:t>osteoporosis treatment</a:t>
            </a:r>
            <a:r>
              <a:rPr lang="en-US" sz="3200" b="1" dirty="0" smtClean="0">
                <a:solidFill>
                  <a:schemeClr val="tx1"/>
                </a:solidFill>
                <a:latin typeface="Angsana New" pitchFamily="18" charset="-34"/>
                <a:cs typeface="Angsana New" pitchFamily="18" charset="-34"/>
              </a:rPr>
              <a:t>.</a:t>
            </a:r>
          </a:p>
          <a:p>
            <a:pPr>
              <a:buNone/>
            </a:pPr>
            <a:endParaRPr lang="en-US" dirty="0"/>
          </a:p>
        </p:txBody>
      </p:sp>
      <p:pic>
        <p:nvPicPr>
          <p:cNvPr id="81922" name="Picture 2" descr="نتیجه تصویری برای چه عوامل خطر برای شکستگی های پوکی استخوان مرتبط است؟">
            <a:hlinkClick r:id="rId2"/>
          </p:cNvPr>
          <p:cNvPicPr>
            <a:picLocks noChangeAspect="1" noChangeArrowheads="1"/>
          </p:cNvPicPr>
          <p:nvPr/>
        </p:nvPicPr>
        <p:blipFill>
          <a:blip r:embed="rId3" cstate="print"/>
          <a:srcRect/>
          <a:stretch>
            <a:fillRect/>
          </a:stretch>
        </p:blipFill>
        <p:spPr bwMode="auto">
          <a:xfrm>
            <a:off x="7858149" y="5124265"/>
            <a:ext cx="1285852" cy="1733735"/>
          </a:xfrm>
          <a:prstGeom prst="rect">
            <a:avLst/>
          </a:prstGeom>
          <a:noFill/>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14348" y="714356"/>
            <a:ext cx="8215370" cy="1285884"/>
          </a:xfrm>
        </p:spPr>
        <p:txBody>
          <a:bodyPr>
            <a:noAutofit/>
          </a:bodyPr>
          <a:lstStyle/>
          <a:p>
            <a:pPr marL="1143000" indent="-1143000"/>
            <a:r>
              <a:rPr lang="en-US" sz="4000" b="1" dirty="0" smtClean="0">
                <a:solidFill>
                  <a:srgbClr val="FF0000"/>
                </a:solidFill>
                <a:latin typeface="Britannic Bold" pitchFamily="34" charset="0"/>
                <a:cs typeface="Angsana New" pitchFamily="18" charset="-34"/>
              </a:rPr>
              <a:t>AGENDA</a:t>
            </a:r>
            <a:br>
              <a:rPr lang="en-US" sz="4000" b="1" dirty="0" smtClean="0">
                <a:solidFill>
                  <a:srgbClr val="FF0000"/>
                </a:solidFill>
                <a:latin typeface="Britannic Bold" pitchFamily="34" charset="0"/>
                <a:cs typeface="Angsana New" pitchFamily="18" charset="-34"/>
              </a:rPr>
            </a:br>
            <a:endParaRPr lang="en-US" sz="4000" dirty="0">
              <a:latin typeface="Britannic Bold" pitchFamily="34" charset="0"/>
            </a:endParaRPr>
          </a:p>
        </p:txBody>
      </p:sp>
      <p:sp>
        <p:nvSpPr>
          <p:cNvPr id="5" name="Content Placeholder 4"/>
          <p:cNvSpPr>
            <a:spLocks noGrp="1"/>
          </p:cNvSpPr>
          <p:nvPr>
            <p:ph idx="1"/>
          </p:nvPr>
        </p:nvSpPr>
        <p:spPr>
          <a:xfrm>
            <a:off x="714348" y="2071678"/>
            <a:ext cx="7929618" cy="4214842"/>
          </a:xfrm>
        </p:spPr>
        <p:txBody>
          <a:bodyPr/>
          <a:lstStyle/>
          <a:p>
            <a:pPr>
              <a:buNone/>
            </a:pPr>
            <a:r>
              <a:rPr lang="en-US" sz="3300" b="1" dirty="0" smtClean="0">
                <a:solidFill>
                  <a:srgbClr val="FF0000"/>
                </a:solidFill>
                <a:latin typeface="Arial Rounded MT Bold" pitchFamily="34" charset="0"/>
              </a:rPr>
              <a:t>Introduction</a:t>
            </a:r>
          </a:p>
          <a:p>
            <a:pPr algn="just">
              <a:buNone/>
            </a:pPr>
            <a:r>
              <a:rPr lang="en-US" sz="4400" b="1" dirty="0" smtClean="0">
                <a:solidFill>
                  <a:schemeClr val="tx1"/>
                </a:solidFill>
                <a:latin typeface="Angsana New" pitchFamily="18" charset="-34"/>
                <a:cs typeface="Angsana New" pitchFamily="18" charset="-34"/>
              </a:rPr>
              <a:t>Osteoporosis is a growing major public health problem with impacts on quality and quantity of life.</a:t>
            </a:r>
          </a:p>
          <a:p>
            <a:pPr>
              <a:buNone/>
            </a:pPr>
            <a:endParaRPr lang="en-US" dirty="0" smtClean="0">
              <a:solidFill>
                <a:srgbClr val="FF0000"/>
              </a:solidFill>
            </a:endParaRPr>
          </a:p>
        </p:txBody>
      </p:sp>
      <p:pic>
        <p:nvPicPr>
          <p:cNvPr id="7" name="Picture 6" descr="F:\darsi13.7.91\حرکات اصلاحی\New Folder\download.jpg"/>
          <p:cNvPicPr>
            <a:picLocks noChangeAspect="1" noChangeArrowheads="1"/>
          </p:cNvPicPr>
          <p:nvPr/>
        </p:nvPicPr>
        <p:blipFill>
          <a:blip r:embed="rId3" cstate="print"/>
          <a:srcRect/>
          <a:stretch>
            <a:fillRect/>
          </a:stretch>
        </p:blipFill>
        <p:spPr bwMode="auto">
          <a:xfrm>
            <a:off x="6786578" y="4500570"/>
            <a:ext cx="1822115" cy="1995650"/>
          </a:xfrm>
          <a:prstGeom prst="rect">
            <a:avLst/>
          </a:prstGeom>
          <a:noFill/>
        </p:spPr>
      </p:pic>
    </p:spTree>
    <p:extLst>
      <p:ext uri="{BB962C8B-B14F-4D97-AF65-F5344CB8AC3E}">
        <p14:creationId xmlns="" xmlns:p14="http://schemas.microsoft.com/office/powerpoint/2010/main" val="1101633878"/>
      </p:ext>
    </p:extLst>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9552" y="332656"/>
            <a:ext cx="7994542" cy="805769"/>
          </a:xfrm>
          <a:prstGeom prst="rect">
            <a:avLst/>
          </a:prstGeom>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t/>
            </a:r>
            <a:br>
              <a:rPr kumimoji="0" lang="en-US" sz="31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br>
            <a:r>
              <a:rPr kumimoji="0" lang="en-US" sz="53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pitchFamily="34" charset="0"/>
                <a:ea typeface="+mj-ea"/>
                <a:cs typeface="+mj-cs"/>
              </a:rPr>
              <a:t>Bone Densitometry</a:t>
            </a:r>
            <a:r>
              <a:rPr kumimoji="0" lang="en-US" sz="3600" b="1" i="1"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
            </a:r>
            <a:br>
              <a:rPr kumimoji="0" lang="en-US" sz="3600" b="1" i="1"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br>
            <a:endParaRPr kumimoji="0" lang="en-US" sz="36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Content Placeholder 2"/>
          <p:cNvSpPr txBox="1">
            <a:spLocks noGrp="1"/>
          </p:cNvSpPr>
          <p:nvPr>
            <p:ph idx="1"/>
          </p:nvPr>
        </p:nvSpPr>
        <p:spPr>
          <a:xfrm>
            <a:off x="611188" y="1290638"/>
            <a:ext cx="8064500" cy="494665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1" u="none" strike="noStrike" kern="1200" cap="none" spc="0" normalizeH="0" baseline="0" noProof="0" dirty="0" smtClean="0">
                <a:ln>
                  <a:noFill/>
                </a:ln>
                <a:solidFill>
                  <a:srgbClr val="FF0000"/>
                </a:solidFill>
                <a:effectLst/>
                <a:uLnTx/>
                <a:uFillTx/>
                <a:latin typeface="+mn-lt"/>
                <a:ea typeface="+mn-ea"/>
                <a:cs typeface="+mn-cs"/>
              </a:rPr>
              <a:t>Bone density scores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The T-score represents the number of SDs from the normal young-adult mean values, whereas the Z-score represents the number of SDs from the normal mean value for age, race- or ethnicity, and sex-matched control subjects. </a:t>
            </a:r>
            <a:r>
              <a:rPr kumimoji="0" lang="en-US" sz="3700" b="1" i="1" u="none" strike="noStrike" kern="1200" cap="none" spc="0" normalizeH="0" baseline="0" noProof="0" dirty="0" smtClean="0">
                <a:ln>
                  <a:noFill/>
                </a:ln>
                <a:solidFill>
                  <a:srgbClr val="5B22CE"/>
                </a:solidFill>
                <a:effectLst/>
                <a:uLnTx/>
                <a:uFillTx/>
                <a:latin typeface="Angsana New" pitchFamily="18" charset="-34"/>
                <a:ea typeface="+mn-ea"/>
                <a:cs typeface="Angsana New" pitchFamily="18" charset="-34"/>
              </a:rPr>
              <a:t>T-scores</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are used for diagnostic classification in postmenopausal women. </a:t>
            </a:r>
            <a:b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br>
            <a:r>
              <a:rPr kumimoji="0" lang="en-US" sz="3700" b="1" i="1" u="none" strike="noStrike" kern="1200" cap="none" spc="0" normalizeH="0" baseline="0" noProof="0" dirty="0" smtClean="0">
                <a:ln>
                  <a:noFill/>
                </a:ln>
                <a:solidFill>
                  <a:srgbClr val="00B050"/>
                </a:solidFill>
                <a:effectLst/>
                <a:uLnTx/>
                <a:uFillTx/>
                <a:latin typeface="Angsana New" pitchFamily="18" charset="-34"/>
                <a:ea typeface="+mn-ea"/>
                <a:cs typeface="Angsana New" pitchFamily="18" charset="-34"/>
              </a:rPr>
              <a:t>Z-scores</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are recommended for premenopausal women, with a Z-score –2.0 or lower defined as “below the expected range for age” and &gt;–2.0 as “within the expected range for 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500042"/>
            <a:ext cx="7858180" cy="5572164"/>
          </a:xfrm>
        </p:spPr>
        <p:txBody>
          <a:bodyPr>
            <a:normAutofit/>
          </a:bodyPr>
          <a:lstStyle/>
          <a:p>
            <a:pPr>
              <a:buNone/>
            </a:pPr>
            <a:r>
              <a:rPr lang="en-US" sz="2500" b="1" i="1" dirty="0" smtClean="0">
                <a:solidFill>
                  <a:srgbClr val="FF0000"/>
                </a:solidFill>
              </a:rPr>
              <a:t>Indications for BMD measurement</a:t>
            </a:r>
          </a:p>
          <a:p>
            <a:pPr algn="just">
              <a:buNone/>
            </a:pPr>
            <a:r>
              <a:rPr lang="en-US" sz="3200" b="1" dirty="0" smtClean="0">
                <a:solidFill>
                  <a:schemeClr val="tx1"/>
                </a:solidFill>
                <a:latin typeface="Angsana New" pitchFamily="18" charset="-34"/>
                <a:cs typeface="Angsana New" pitchFamily="18" charset="-34"/>
              </a:rPr>
              <a:t>AACE recommends BMD testing for women aged 65 and older and younger postmenopausal women at increased risk for bone loss and fracture based on fracture risk analysis. </a:t>
            </a:r>
            <a:r>
              <a:rPr lang="en-US" sz="3200" b="1" i="1" dirty="0" smtClean="0">
                <a:solidFill>
                  <a:srgbClr val="4A29D7"/>
                </a:solidFill>
                <a:latin typeface="Angsana New" pitchFamily="18" charset="-34"/>
                <a:cs typeface="Angsana New" pitchFamily="18" charset="-34"/>
              </a:rPr>
              <a:t>BMD </a:t>
            </a:r>
            <a:r>
              <a:rPr lang="en-US" sz="3200" b="1" dirty="0" smtClean="0">
                <a:solidFill>
                  <a:schemeClr val="tx1"/>
                </a:solidFill>
                <a:latin typeface="Angsana New" pitchFamily="18" charset="-34"/>
                <a:cs typeface="Angsana New" pitchFamily="18" charset="-34"/>
              </a:rPr>
              <a:t>measurement is </a:t>
            </a:r>
            <a:r>
              <a:rPr lang="en-US" sz="3200" b="1" i="1" dirty="0" smtClean="0">
                <a:solidFill>
                  <a:srgbClr val="4A29D7"/>
                </a:solidFill>
                <a:latin typeface="Angsana New" pitchFamily="18" charset="-34"/>
                <a:cs typeface="Angsana New" pitchFamily="18" charset="-34"/>
              </a:rPr>
              <a:t>not recommended </a:t>
            </a:r>
            <a:r>
              <a:rPr lang="en-US" sz="3200" b="1" dirty="0" smtClean="0">
                <a:solidFill>
                  <a:schemeClr val="tx1"/>
                </a:solidFill>
                <a:latin typeface="Angsana New" pitchFamily="18" charset="-34"/>
                <a:cs typeface="Angsana New" pitchFamily="18" charset="-34"/>
              </a:rPr>
              <a:t>in children, adolescents, or healthy young men or premenopausal women, unless there is a significant fracture history or there are specific risk factors for bone loss (e.g., long-term </a:t>
            </a:r>
            <a:r>
              <a:rPr lang="en-US" sz="3200" b="1" dirty="0" err="1" smtClean="0">
                <a:solidFill>
                  <a:srgbClr val="FF0000"/>
                </a:solidFill>
                <a:latin typeface="Angsana New" pitchFamily="18" charset="-34"/>
                <a:cs typeface="Angsana New" pitchFamily="18" charset="-34"/>
              </a:rPr>
              <a:t>glucocorticoid</a:t>
            </a:r>
            <a:r>
              <a:rPr lang="en-US" sz="3200" b="1" dirty="0" smtClean="0">
                <a:solidFill>
                  <a:schemeClr val="tx1"/>
                </a:solidFill>
                <a:latin typeface="Angsana New" pitchFamily="18" charset="-34"/>
                <a:cs typeface="Angsana New" pitchFamily="18" charset="-34"/>
              </a:rPr>
              <a:t> therapy). In addition to its role in diagnosis, BMD measurement is useful in monitoring response to therapy.</a:t>
            </a:r>
            <a:endParaRPr lang="en-US" sz="3200" b="1" dirty="0">
              <a:solidFill>
                <a:schemeClr val="tx1"/>
              </a:solidFill>
              <a:latin typeface="Angsana New" pitchFamily="18" charset="-34"/>
              <a:cs typeface="Angsana New" pitchFamily="18" charset="-34"/>
            </a:endParaRPr>
          </a:p>
        </p:txBody>
      </p:sp>
      <p:pic>
        <p:nvPicPr>
          <p:cNvPr id="79874" name="Picture 2" descr="نتیجه تصویری برای موارد مصرف برای اندازه گیری سنجش تراکم استخوان">
            <a:hlinkClick r:id="rId2"/>
          </p:cNvPr>
          <p:cNvPicPr>
            <a:picLocks noChangeAspect="1" noChangeArrowheads="1"/>
          </p:cNvPicPr>
          <p:nvPr/>
        </p:nvPicPr>
        <p:blipFill>
          <a:blip r:embed="rId3" cstate="print"/>
          <a:srcRect/>
          <a:stretch>
            <a:fillRect/>
          </a:stretch>
        </p:blipFill>
        <p:spPr bwMode="auto">
          <a:xfrm>
            <a:off x="7286644" y="4805920"/>
            <a:ext cx="1857356" cy="2052080"/>
          </a:xfrm>
          <a:prstGeom prst="rect">
            <a:avLst/>
          </a:prstGeom>
          <a:noFill/>
        </p:spPr>
      </p:pic>
    </p:spTree>
  </p:cSld>
  <p:clrMapOvr>
    <a:masterClrMapping/>
  </p:clrMapOvr>
  <p:transition spd="slow">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1"/>
            <a:ext cx="7891184" cy="7858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BMD measurement sites and techniques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395536" y="1142984"/>
            <a:ext cx="8568952" cy="5357850"/>
          </a:xfrm>
        </p:spPr>
        <p:txBody>
          <a:bodyPr>
            <a:noAutofit/>
          </a:bodyPr>
          <a:lstStyle/>
          <a:p>
            <a:pPr algn="just">
              <a:buNone/>
            </a:pPr>
            <a:r>
              <a:rPr lang="en-US" sz="3000" b="1" dirty="0" smtClean="0">
                <a:solidFill>
                  <a:schemeClr val="tx1"/>
                </a:solidFill>
                <a:latin typeface="Angsana New" pitchFamily="18" charset="-34"/>
                <a:cs typeface="Angsana New" pitchFamily="18" charset="-34"/>
              </a:rPr>
              <a:t>DXA of the </a:t>
            </a:r>
            <a:r>
              <a:rPr lang="en-US" sz="3000" b="1" i="1" dirty="0" smtClean="0">
                <a:solidFill>
                  <a:srgbClr val="FF0000"/>
                </a:solidFill>
                <a:latin typeface="Angsana New" pitchFamily="18" charset="-34"/>
                <a:cs typeface="Angsana New" pitchFamily="18" charset="-34"/>
              </a:rPr>
              <a:t>lumbar spine </a:t>
            </a:r>
            <a:r>
              <a:rPr lang="en-US" sz="3000" b="1" dirty="0" smtClean="0">
                <a:solidFill>
                  <a:schemeClr val="tx1"/>
                </a:solidFill>
                <a:latin typeface="Angsana New" pitchFamily="18" charset="-34"/>
                <a:cs typeface="Angsana New" pitchFamily="18" charset="-34"/>
              </a:rPr>
              <a:t>and </a:t>
            </a:r>
            <a:r>
              <a:rPr lang="en-US" sz="3000" b="1" i="1" dirty="0" smtClean="0">
                <a:solidFill>
                  <a:srgbClr val="FF0000"/>
                </a:solidFill>
                <a:latin typeface="Angsana New" pitchFamily="18" charset="-34"/>
                <a:cs typeface="Angsana New" pitchFamily="18" charset="-34"/>
              </a:rPr>
              <a:t>proximal femur </a:t>
            </a:r>
            <a:r>
              <a:rPr lang="en-US" sz="3000" b="1" dirty="0" smtClean="0">
                <a:solidFill>
                  <a:schemeClr val="tx1"/>
                </a:solidFill>
                <a:latin typeface="Angsana New" pitchFamily="18" charset="-34"/>
                <a:cs typeface="Angsana New" pitchFamily="18" charset="-34"/>
              </a:rPr>
              <a:t>(hip) provides accurate and reproducible BMD measurements at important </a:t>
            </a:r>
            <a:r>
              <a:rPr lang="en-US" sz="3000" b="1" i="1" dirty="0" smtClean="0">
                <a:solidFill>
                  <a:srgbClr val="FF0000"/>
                </a:solidFill>
                <a:latin typeface="Angsana New" pitchFamily="18" charset="-34"/>
                <a:cs typeface="Angsana New" pitchFamily="18" charset="-34"/>
              </a:rPr>
              <a:t>osteoporosis-associated </a:t>
            </a:r>
            <a:r>
              <a:rPr lang="en-US" sz="3000" b="1" dirty="0" smtClean="0">
                <a:solidFill>
                  <a:schemeClr val="tx1"/>
                </a:solidFill>
                <a:latin typeface="Angsana New" pitchFamily="18" charset="-34"/>
                <a:cs typeface="Angsana New" pitchFamily="18" charset="-34"/>
              </a:rPr>
              <a:t>fracture sites. Optimally, both hips should be initially measured to prevent misclassification and to have a baseline for both hips in case a fracture or replacement occurs in 1 hip. DXA of the lumbar spine and proximal femur (hip) provides accurate and reproducible BMD measurements at important osteoporosis-associated fracture sites. Optimally, both hips should be initially measured to prevent misclassification and to have a baseline for both hips in case a fracture or replacement occurs in 1 hip.</a:t>
            </a:r>
            <a:endParaRPr lang="en-US" sz="3000" dirty="0">
              <a:solidFill>
                <a:schemeClr val="tx1"/>
              </a:solidFill>
              <a:latin typeface="Angsana New" pitchFamily="18" charset="-34"/>
              <a:cs typeface="Angsana New" pitchFamily="18" charset="-34"/>
            </a:endParaRPr>
          </a:p>
        </p:txBody>
      </p:sp>
      <p:pic>
        <p:nvPicPr>
          <p:cNvPr id="4" name="Picture 2" descr="نتیجه تصویری برای سایت های اندازه گیری و تکنیک های سنجش تراکم استخوان">
            <a:hlinkClick r:id="rId2"/>
          </p:cNvPr>
          <p:cNvPicPr>
            <a:picLocks noChangeAspect="1" noChangeArrowheads="1"/>
          </p:cNvPicPr>
          <p:nvPr/>
        </p:nvPicPr>
        <p:blipFill>
          <a:blip r:embed="rId3" cstate="print">
            <a:lum bright="43000" contrast="-28000"/>
          </a:blip>
          <a:srcRect/>
          <a:stretch>
            <a:fillRect/>
          </a:stretch>
        </p:blipFill>
        <p:spPr bwMode="auto">
          <a:xfrm>
            <a:off x="7000892" y="5232808"/>
            <a:ext cx="2143108" cy="1625192"/>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9286844" cy="6858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358246" cy="857257"/>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sz="3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Role of BMD in diagnosis and clinical decision-making</a:t>
            </a:r>
            <a: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t/>
            </a:r>
            <a:b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br>
            <a:endParaRPr lang="en-US"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57158" y="1000108"/>
            <a:ext cx="8572560" cy="5715040"/>
          </a:xfrm>
        </p:spPr>
        <p:txBody>
          <a:bodyPr>
            <a:noAutofit/>
          </a:bodyPr>
          <a:lstStyle/>
          <a:p>
            <a:pPr algn="just">
              <a:buNone/>
            </a:pPr>
            <a:r>
              <a:rPr lang="en-US" sz="2500" b="1" dirty="0" smtClean="0">
                <a:solidFill>
                  <a:schemeClr val="tx1"/>
                </a:solidFill>
                <a:latin typeface="Angsana New" pitchFamily="18" charset="-34"/>
                <a:cs typeface="Angsana New" pitchFamily="18" charset="-34"/>
              </a:rPr>
              <a:t>For women without prior fragility fractures, BMD is the single best predictor of osteoporotic fracture risk (for every 1-SD decrease in age-adjusted BMD, the relative risk [RR] of fracture increases 1.6- to 2.6-fold).</a:t>
            </a:r>
          </a:p>
          <a:p>
            <a:pPr algn="just">
              <a:buNone/>
            </a:pPr>
            <a:r>
              <a:rPr lang="en-US" sz="2500" b="1" dirty="0" smtClean="0">
                <a:solidFill>
                  <a:schemeClr val="tx1"/>
                </a:solidFill>
                <a:latin typeface="Angsana New" pitchFamily="18" charset="-34"/>
                <a:cs typeface="Angsana New" pitchFamily="18" charset="-34"/>
              </a:rPr>
              <a:t>Although there is good evidence that fracture risk is sufficiently high in most postmenopausal women with osteoporosis to merit pharmacologic intervention, </a:t>
            </a:r>
            <a:r>
              <a:rPr lang="en-US" sz="2500" b="1" dirty="0" err="1" smtClean="0">
                <a:solidFill>
                  <a:schemeClr val="tx1"/>
                </a:solidFill>
                <a:latin typeface="Angsana New" pitchFamily="18" charset="-34"/>
                <a:cs typeface="Angsana New" pitchFamily="18" charset="-34"/>
              </a:rPr>
              <a:t>costeffective</a:t>
            </a:r>
            <a:r>
              <a:rPr lang="en-US" sz="2500" b="1" dirty="0" smtClean="0">
                <a:solidFill>
                  <a:schemeClr val="tx1"/>
                </a:solidFill>
                <a:latin typeface="Angsana New" pitchFamily="18" charset="-34"/>
                <a:cs typeface="Angsana New" pitchFamily="18" charset="-34"/>
              </a:rPr>
              <a:t> management of women with </a:t>
            </a:r>
            <a:r>
              <a:rPr lang="en-US" sz="2500" b="1" dirty="0" err="1" smtClean="0">
                <a:solidFill>
                  <a:schemeClr val="tx1"/>
                </a:solidFill>
                <a:latin typeface="Angsana New" pitchFamily="18" charset="-34"/>
                <a:cs typeface="Angsana New" pitchFamily="18" charset="-34"/>
              </a:rPr>
              <a:t>osteopenia</a:t>
            </a:r>
            <a:r>
              <a:rPr lang="en-US" sz="2500" b="1" dirty="0" smtClean="0">
                <a:solidFill>
                  <a:schemeClr val="tx1"/>
                </a:solidFill>
                <a:latin typeface="Angsana New" pitchFamily="18" charset="-34"/>
                <a:cs typeface="Angsana New" pitchFamily="18" charset="-34"/>
              </a:rPr>
              <a:t> is less clear. While their overall rate of fractures is lower than that of patients with osteoporosis, more than 50% of fragility fractures occur in women with BMD in the “</a:t>
            </a:r>
            <a:r>
              <a:rPr lang="en-US" sz="2500" b="1" dirty="0" err="1" smtClean="0">
                <a:solidFill>
                  <a:schemeClr val="tx1"/>
                </a:solidFill>
                <a:latin typeface="Angsana New" pitchFamily="18" charset="-34"/>
                <a:cs typeface="Angsana New" pitchFamily="18" charset="-34"/>
              </a:rPr>
              <a:t>osteopenia</a:t>
            </a:r>
            <a:r>
              <a:rPr lang="en-US" sz="2500" b="1" dirty="0" smtClean="0">
                <a:solidFill>
                  <a:schemeClr val="tx1"/>
                </a:solidFill>
                <a:latin typeface="Angsana New" pitchFamily="18" charset="-34"/>
                <a:cs typeface="Angsana New" pitchFamily="18" charset="-34"/>
              </a:rPr>
              <a:t>” range.</a:t>
            </a:r>
          </a:p>
          <a:p>
            <a:pPr algn="just">
              <a:buNone/>
            </a:pPr>
            <a:r>
              <a:rPr lang="en-US" sz="2500" b="1" dirty="0" smtClean="0">
                <a:solidFill>
                  <a:schemeClr val="tx1"/>
                </a:solidFill>
                <a:latin typeface="Angsana New" pitchFamily="18" charset="-34"/>
                <a:cs typeface="Angsana New" pitchFamily="18" charset="-34"/>
              </a:rPr>
              <a:t>It is now recommended that treatment decisions include consideration of fracture probability. Thus, BMD results should be combined with other clinical fracture risk factors for accurate fracture risk assessment and to guide treatment decisions.</a:t>
            </a:r>
          </a:p>
          <a:p>
            <a:pPr>
              <a:buNone/>
            </a:pPr>
            <a:r>
              <a:rPr lang="en-US" sz="2500" b="1" dirty="0" smtClean="0">
                <a:solidFill>
                  <a:schemeClr val="tx1"/>
                </a:solidFill>
                <a:latin typeface="Angsana New" pitchFamily="18" charset="-34"/>
                <a:cs typeface="Angsana New" pitchFamily="18" charset="-34"/>
              </a:rPr>
              <a:t>Other fracture tools of varying complexity have been proposed, but FRAX® </a:t>
            </a:r>
          </a:p>
          <a:p>
            <a:pPr>
              <a:buNone/>
            </a:pPr>
            <a:r>
              <a:rPr lang="en-US" sz="2500" b="1" dirty="0" smtClean="0">
                <a:solidFill>
                  <a:schemeClr val="tx1"/>
                </a:solidFill>
                <a:latin typeface="Angsana New" pitchFamily="18" charset="-34"/>
                <a:cs typeface="Angsana New" pitchFamily="18" charset="-34"/>
              </a:rPr>
              <a:t>is the most widely used.</a:t>
            </a:r>
          </a:p>
          <a:p>
            <a:pPr algn="just">
              <a:buNone/>
            </a:pPr>
            <a:endParaRPr lang="en-US" sz="2500" b="1" dirty="0" smtClean="0">
              <a:solidFill>
                <a:schemeClr val="tx1"/>
              </a:solidFill>
              <a:latin typeface="Angsana New" pitchFamily="18" charset="-34"/>
              <a:cs typeface="Angsana New" pitchFamily="18" charset="-34"/>
            </a:endParaRPr>
          </a:p>
          <a:p>
            <a:pPr algn="just">
              <a:buNone/>
            </a:pPr>
            <a:endParaRPr lang="en-US" sz="3200" dirty="0">
              <a:solidFill>
                <a:schemeClr val="tx1"/>
              </a:solidFill>
              <a:latin typeface="Angsana New" pitchFamily="18" charset="-34"/>
              <a:cs typeface="Angsana New" pitchFamily="18" charset="-34"/>
            </a:endParaRPr>
          </a:p>
        </p:txBody>
      </p:sp>
      <p:pic>
        <p:nvPicPr>
          <p:cNvPr id="74754" name="Picture 2" descr="نتیجه تصویری برای نقش سنجش تراکم استخوان در تشخیص و تصمیم گیری بالینی">
            <a:hlinkClick r:id="rId2"/>
          </p:cNvPr>
          <p:cNvPicPr>
            <a:picLocks noChangeAspect="1" noChangeArrowheads="1"/>
          </p:cNvPicPr>
          <p:nvPr/>
        </p:nvPicPr>
        <p:blipFill>
          <a:blip r:embed="rId3" cstate="print"/>
          <a:srcRect/>
          <a:stretch>
            <a:fillRect/>
          </a:stretch>
        </p:blipFill>
        <p:spPr bwMode="auto">
          <a:xfrm>
            <a:off x="7286644" y="5279247"/>
            <a:ext cx="1857356" cy="1578754"/>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643998" cy="6429420"/>
          </a:xfrm>
        </p:spPr>
        <p:txBody>
          <a:bodyPr>
            <a:normAutofit/>
          </a:bodyPr>
          <a:lstStyle/>
          <a:p>
            <a:pPr algn="just">
              <a:buNone/>
            </a:pPr>
            <a:r>
              <a:rPr lang="en-US" sz="3400" b="1" i="1" dirty="0" smtClean="0">
                <a:solidFill>
                  <a:schemeClr val="tx1"/>
                </a:solidFill>
                <a:latin typeface="Angsana New" pitchFamily="18" charset="-34"/>
                <a:cs typeface="Angsana New" pitchFamily="18" charset="-34"/>
              </a:rPr>
              <a:t>Inaccuracies in bone density reports Inaccuracies in BMD readings can result from a variety of factors. These include the following:</a:t>
            </a:r>
          </a:p>
          <a:p>
            <a:pPr algn="just">
              <a:buNone/>
            </a:pPr>
            <a:r>
              <a:rPr lang="en-US" sz="2600" b="1" dirty="0" smtClean="0">
                <a:solidFill>
                  <a:schemeClr val="tx1"/>
                </a:solidFill>
                <a:latin typeface="Angsana New" pitchFamily="18" charset="-34"/>
                <a:cs typeface="Angsana New" pitchFamily="18" charset="-34"/>
              </a:rPr>
              <a:t>Inadequate training in DXA testing and interpretation</a:t>
            </a:r>
            <a:r>
              <a:rPr lang="en-US" sz="2600" b="1" i="1" dirty="0" smtClean="0">
                <a:solidFill>
                  <a:schemeClr val="tx1"/>
                </a:solidFill>
                <a:latin typeface="Angsana New" pitchFamily="18" charset="-34"/>
                <a:cs typeface="Angsana New" pitchFamily="18" charset="-34"/>
              </a:rPr>
              <a:t>;  </a:t>
            </a:r>
            <a:r>
              <a:rPr lang="en-US" sz="2600" b="1" i="1" dirty="0" smtClean="0">
                <a:solidFill>
                  <a:srgbClr val="FF0000"/>
                </a:solidFill>
                <a:latin typeface="Angsana New" pitchFamily="18" charset="-34"/>
                <a:cs typeface="Angsana New" pitchFamily="18" charset="-34"/>
              </a:rPr>
              <a:t>positioning errors</a:t>
            </a:r>
            <a:r>
              <a:rPr lang="en-US" sz="2600" b="1" i="1" dirty="0" smtClean="0">
                <a:solidFill>
                  <a:schemeClr val="tx1"/>
                </a:solidFill>
                <a:latin typeface="Angsana New" pitchFamily="18" charset="-34"/>
                <a:cs typeface="Angsana New" pitchFamily="18" charset="-34"/>
              </a:rPr>
              <a:t> </a:t>
            </a:r>
            <a:r>
              <a:rPr lang="en-US" sz="2600" b="1" dirty="0" smtClean="0">
                <a:solidFill>
                  <a:schemeClr val="tx1"/>
                </a:solidFill>
                <a:latin typeface="Angsana New" pitchFamily="18" charset="-34"/>
                <a:cs typeface="Angsana New" pitchFamily="18" charset="-34"/>
              </a:rPr>
              <a:t>(of the patient as well as of the region of interest), inadequate knowledge of how to eliminate fractured vertebrae or vertebrae with more severe osteoarthritis and extra-</a:t>
            </a:r>
            <a:r>
              <a:rPr lang="en-US" sz="2600" b="1" dirty="0" err="1" smtClean="0">
                <a:solidFill>
                  <a:schemeClr val="tx1"/>
                </a:solidFill>
                <a:latin typeface="Angsana New" pitchFamily="18" charset="-34"/>
                <a:cs typeface="Angsana New" pitchFamily="18" charset="-34"/>
              </a:rPr>
              <a:t>articular</a:t>
            </a:r>
            <a:r>
              <a:rPr lang="en-US" sz="2600" b="1" dirty="0" smtClean="0">
                <a:solidFill>
                  <a:schemeClr val="tx1"/>
                </a:solidFill>
                <a:latin typeface="Angsana New" pitchFamily="18" charset="-34"/>
                <a:cs typeface="Angsana New" pitchFamily="18" charset="-34"/>
              </a:rPr>
              <a:t> calcification from the field,</a:t>
            </a:r>
            <a:r>
              <a:rPr lang="en-US" sz="2600" b="1" dirty="0" smtClean="0">
                <a:solidFill>
                  <a:srgbClr val="FF0000"/>
                </a:solidFill>
                <a:latin typeface="Angsana New" pitchFamily="18" charset="-34"/>
                <a:cs typeface="Angsana New" pitchFamily="18" charset="-34"/>
              </a:rPr>
              <a:t> </a:t>
            </a:r>
            <a:r>
              <a:rPr lang="en-US" sz="2600" b="1" i="1" dirty="0" err="1" smtClean="0">
                <a:solidFill>
                  <a:srgbClr val="FF0000"/>
                </a:solidFill>
                <a:latin typeface="Angsana New" pitchFamily="18" charset="-34"/>
                <a:cs typeface="Angsana New" pitchFamily="18" charset="-34"/>
              </a:rPr>
              <a:t>nonadherence</a:t>
            </a:r>
            <a:r>
              <a:rPr lang="en-US" sz="2600" b="1" dirty="0" smtClean="0">
                <a:solidFill>
                  <a:srgbClr val="FF0000"/>
                </a:solidFill>
                <a:latin typeface="Angsana New" pitchFamily="18" charset="-34"/>
                <a:cs typeface="Angsana New" pitchFamily="18" charset="-34"/>
              </a:rPr>
              <a:t> </a:t>
            </a:r>
            <a:r>
              <a:rPr lang="en-US" sz="2600" b="1" dirty="0" smtClean="0">
                <a:solidFill>
                  <a:schemeClr val="tx1"/>
                </a:solidFill>
                <a:latin typeface="Angsana New" pitchFamily="18" charset="-34"/>
                <a:cs typeface="Angsana New" pitchFamily="18" charset="-34"/>
              </a:rPr>
              <a:t>to </a:t>
            </a:r>
            <a:r>
              <a:rPr lang="en-US" sz="2600" b="1" i="1" dirty="0" smtClean="0">
                <a:solidFill>
                  <a:schemeClr val="tx1"/>
                </a:solidFill>
                <a:latin typeface="Angsana New" pitchFamily="18" charset="-34"/>
                <a:cs typeface="Angsana New" pitchFamily="18" charset="-34"/>
              </a:rPr>
              <a:t>the International Society for Clinical Densitometry</a:t>
            </a:r>
            <a:r>
              <a:rPr lang="en-US" sz="2600" b="1" dirty="0" smtClean="0">
                <a:solidFill>
                  <a:schemeClr val="tx1"/>
                </a:solidFill>
                <a:latin typeface="Angsana New" pitchFamily="18" charset="-34"/>
                <a:cs typeface="Angsana New" pitchFamily="18" charset="-34"/>
              </a:rPr>
              <a:t> (ISCD) guideline recommending measurement of at least 2 consecutive vertebrae, inclusion of artifacts in the analysis, errors in use of ethnic- or sex-specific databases, faulty data input to the FRAX® calculator, failure to exclude </a:t>
            </a:r>
            <a:r>
              <a:rPr lang="en-US" sz="2600" b="1" i="1" dirty="0" err="1" smtClean="0">
                <a:solidFill>
                  <a:srgbClr val="FF0000"/>
                </a:solidFill>
                <a:latin typeface="Angsana New" pitchFamily="18" charset="-34"/>
                <a:cs typeface="Angsana New" pitchFamily="18" charset="-34"/>
              </a:rPr>
              <a:t>extraskeletal</a:t>
            </a:r>
            <a:r>
              <a:rPr lang="en-US" sz="2600" b="1" dirty="0" smtClean="0">
                <a:solidFill>
                  <a:schemeClr val="tx1"/>
                </a:solidFill>
                <a:latin typeface="Angsana New" pitchFamily="18" charset="-34"/>
                <a:cs typeface="Angsana New" pitchFamily="18" charset="-34"/>
              </a:rPr>
              <a:t> calcifications, inaccurate reporting of results (e.g., “patient has lost 30% of BMD” or “bones are equivalent to an 80-year-old”), and failure to compare results or comparing results from different machines or following major software changes without appropriate adjustment or recalibration.</a:t>
            </a:r>
          </a:p>
          <a:p>
            <a:pPr>
              <a:buNone/>
            </a:pPr>
            <a:endParaRPr lang="en-US" dirty="0">
              <a:solidFill>
                <a:schemeClr val="tx1"/>
              </a:solidFill>
            </a:endParaRPr>
          </a:p>
        </p:txBody>
      </p:sp>
      <p:pic>
        <p:nvPicPr>
          <p:cNvPr id="73732" name="Picture 4" descr="نتیجه تصویری برای نقش سنجش تراکم استخوان در تشخیص و تصمیم گیری بالینی">
            <a:hlinkClick r:id="rId2"/>
          </p:cNvPr>
          <p:cNvPicPr>
            <a:picLocks noChangeAspect="1" noChangeArrowheads="1"/>
          </p:cNvPicPr>
          <p:nvPr/>
        </p:nvPicPr>
        <p:blipFill>
          <a:blip r:embed="rId3" cstate="print">
            <a:lum bright="16000" contrast="-9000"/>
          </a:blip>
          <a:srcRect/>
          <a:stretch>
            <a:fillRect/>
          </a:stretch>
        </p:blipFill>
        <p:spPr bwMode="auto">
          <a:xfrm>
            <a:off x="7215207" y="5289726"/>
            <a:ext cx="1928794" cy="1568274"/>
          </a:xfrm>
          <a:prstGeom prst="rect">
            <a:avLst/>
          </a:prstGeom>
          <a:noFill/>
        </p:spPr>
      </p:pic>
    </p:spTree>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7962622" cy="85725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What Laboratory Testing Is Recommended to</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Assess for Causes of Secondary Osteoporosis?</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428596" y="1214422"/>
            <a:ext cx="8429684" cy="4929222"/>
          </a:xfrm>
        </p:spPr>
        <p:txBody>
          <a:bodyPr>
            <a:normAutofit lnSpcReduction="10000"/>
          </a:bodyPr>
          <a:lstStyle/>
          <a:p>
            <a:pPr algn="just">
              <a:buNone/>
            </a:pPr>
            <a:r>
              <a:rPr lang="en-US" sz="3200" b="1" dirty="0" smtClean="0">
                <a:solidFill>
                  <a:schemeClr val="tx1"/>
                </a:solidFill>
                <a:latin typeface="Angsana New" pitchFamily="18" charset="-34"/>
                <a:cs typeface="Angsana New" pitchFamily="18" charset="-34"/>
              </a:rPr>
              <a:t>Because of the high prevalence of causes of secondary osteoporosis even in apparently healthy, postmenopausal women, laboratory testing should be considered for all women with osteoporosis (24 [EL 4; opinion NE]). In a retrospective study, a few simple laboratory tests provided because of the high prevalence of  </a:t>
            </a:r>
            <a:r>
              <a:rPr lang="en-US" sz="3200" b="1" dirty="0" err="1" smtClean="0">
                <a:solidFill>
                  <a:schemeClr val="tx1"/>
                </a:solidFill>
                <a:latin typeface="Angsana New" pitchFamily="18" charset="-34"/>
                <a:cs typeface="Angsana New" pitchFamily="18" charset="-34"/>
              </a:rPr>
              <a:t>of</a:t>
            </a:r>
            <a:r>
              <a:rPr lang="en-US" sz="3200" b="1" dirty="0" smtClean="0">
                <a:solidFill>
                  <a:schemeClr val="tx1"/>
                </a:solidFill>
                <a:latin typeface="Angsana New" pitchFamily="18" charset="-34"/>
                <a:cs typeface="Angsana New" pitchFamily="18" charset="-34"/>
              </a:rPr>
              <a:t> secondary osteoporosis even in apparently healthy, postmenopausal women, laboratory testing should be considered for all women with osteoporosis in a retrospective study, a few simple laboratory tests provided useful information in at least 40% of women who did not have clinical evidence of secondary osteoporosis.</a:t>
            </a:r>
            <a:endParaRPr lang="en-US" sz="3200" b="1" dirty="0" smtClean="0">
              <a:solidFill>
                <a:schemeClr val="tx1"/>
              </a:solidFill>
            </a:endParaRPr>
          </a:p>
          <a:p>
            <a:endParaRPr lang="en-US" dirty="0" smtClean="0"/>
          </a:p>
          <a:p>
            <a:pPr>
              <a:buNone/>
            </a:pPr>
            <a:endParaRPr lang="en-US" dirty="0" smtClean="0"/>
          </a:p>
          <a:p>
            <a:pPr>
              <a:buNone/>
            </a:pPr>
            <a:endParaRPr lang="en-US" dirty="0" smtClean="0"/>
          </a:p>
          <a:p>
            <a:pPr>
              <a:buNone/>
            </a:pPr>
            <a:endParaRPr lang="en-US" dirty="0"/>
          </a:p>
        </p:txBody>
      </p:sp>
      <p:pic>
        <p:nvPicPr>
          <p:cNvPr id="72708" name="Picture 4" descr="نتیجه تصویری برای ارزیابی علل ثانویه پوکی استخوان">
            <a:hlinkClick r:id="rId2"/>
          </p:cNvPr>
          <p:cNvPicPr>
            <a:picLocks noChangeAspect="1" noChangeArrowheads="1"/>
          </p:cNvPicPr>
          <p:nvPr/>
        </p:nvPicPr>
        <p:blipFill>
          <a:blip r:embed="rId3" cstate="print"/>
          <a:srcRect/>
          <a:stretch>
            <a:fillRect/>
          </a:stretch>
        </p:blipFill>
        <p:spPr bwMode="auto">
          <a:xfrm>
            <a:off x="6786579" y="5149263"/>
            <a:ext cx="2357422" cy="1708737"/>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286808" cy="5857916"/>
          </a:xfrm>
        </p:spPr>
        <p:txBody>
          <a:bodyPr>
            <a:noAutofit/>
          </a:bodyPr>
          <a:lstStyle/>
          <a:p>
            <a:pPr algn="just">
              <a:buNone/>
            </a:pPr>
            <a:r>
              <a:rPr lang="en-US" sz="3000" b="1" dirty="0" smtClean="0">
                <a:solidFill>
                  <a:schemeClr val="tx1"/>
                </a:solidFill>
                <a:latin typeface="Angsana New" pitchFamily="18" charset="-34"/>
                <a:cs typeface="Angsana New" pitchFamily="18" charset="-34"/>
              </a:rPr>
              <a:t>Laboratory evaluation should include a complete </a:t>
            </a:r>
            <a:r>
              <a:rPr lang="en-US" sz="3000" b="1" i="1" dirty="0" smtClean="0">
                <a:solidFill>
                  <a:srgbClr val="FF0000"/>
                </a:solidFill>
                <a:latin typeface="Angsana New" pitchFamily="18" charset="-34"/>
                <a:cs typeface="Angsana New" pitchFamily="18" charset="-34"/>
              </a:rPr>
              <a:t>blood count (CBC)</a:t>
            </a:r>
            <a:r>
              <a:rPr lang="en-US" sz="3000" b="1" dirty="0" smtClean="0">
                <a:solidFill>
                  <a:schemeClr val="tx1"/>
                </a:solidFill>
                <a:latin typeface="Angsana New" pitchFamily="18" charset="-34"/>
                <a:cs typeface="Angsana New" pitchFamily="18" charset="-34"/>
              </a:rPr>
              <a:t>; comprehensive metabolic panel; </a:t>
            </a:r>
            <a:r>
              <a:rPr lang="en-US" sz="3000" b="1" i="1" dirty="0" smtClean="0">
                <a:solidFill>
                  <a:srgbClr val="FF0000"/>
                </a:solidFill>
                <a:latin typeface="Angsana New" pitchFamily="18" charset="-34"/>
                <a:cs typeface="Angsana New" pitchFamily="18" charset="-34"/>
              </a:rPr>
              <a:t>25(OH)D</a:t>
            </a:r>
            <a:r>
              <a:rPr lang="en-US" sz="3000" b="1" dirty="0" smtClean="0">
                <a:solidFill>
                  <a:schemeClr val="tx1"/>
                </a:solidFill>
                <a:latin typeface="Angsana New" pitchFamily="18" charset="-34"/>
                <a:cs typeface="Angsana New" pitchFamily="18" charset="-34"/>
              </a:rPr>
              <a:t>, intact </a:t>
            </a:r>
            <a:r>
              <a:rPr lang="en-US" sz="3000" b="1" i="1" dirty="0" smtClean="0">
                <a:solidFill>
                  <a:srgbClr val="FF0000"/>
                </a:solidFill>
                <a:latin typeface="Angsana New" pitchFamily="18" charset="-34"/>
                <a:cs typeface="Angsana New" pitchFamily="18" charset="-34"/>
              </a:rPr>
              <a:t>parathyroid hormone (PTH</a:t>
            </a:r>
            <a:r>
              <a:rPr lang="en-US" sz="3000" b="1" dirty="0" smtClean="0">
                <a:solidFill>
                  <a:srgbClr val="FF0000"/>
                </a:solidFill>
                <a:latin typeface="Angsana New" pitchFamily="18" charset="-34"/>
                <a:cs typeface="Angsana New" pitchFamily="18" charset="-34"/>
              </a:rPr>
              <a:t>)</a:t>
            </a:r>
            <a:r>
              <a:rPr lang="en-US" sz="3000" b="1" dirty="0" smtClean="0">
                <a:solidFill>
                  <a:schemeClr val="tx1"/>
                </a:solidFill>
                <a:latin typeface="Angsana New" pitchFamily="18" charset="-34"/>
                <a:cs typeface="Angsana New" pitchFamily="18" charset="-34"/>
              </a:rPr>
              <a:t>; </a:t>
            </a:r>
            <a:r>
              <a:rPr lang="en-US" sz="3000" b="1" i="1" dirty="0" smtClean="0">
                <a:solidFill>
                  <a:srgbClr val="FF0000"/>
                </a:solidFill>
                <a:latin typeface="Angsana New" pitchFamily="18" charset="-34"/>
                <a:cs typeface="Angsana New" pitchFamily="18" charset="-34"/>
              </a:rPr>
              <a:t>phosphate</a:t>
            </a:r>
            <a:r>
              <a:rPr lang="en-US" sz="3000" b="1" dirty="0" smtClean="0">
                <a:solidFill>
                  <a:schemeClr val="tx1"/>
                </a:solidFill>
                <a:latin typeface="Angsana New" pitchFamily="18" charset="-34"/>
                <a:cs typeface="Angsana New" pitchFamily="18" charset="-34"/>
              </a:rPr>
              <a:t>; and a </a:t>
            </a:r>
            <a:r>
              <a:rPr lang="en-US" sz="3000" b="1" i="1" dirty="0" smtClean="0">
                <a:solidFill>
                  <a:srgbClr val="FF0000"/>
                </a:solidFill>
                <a:latin typeface="Angsana New" pitchFamily="18" charset="-34"/>
                <a:cs typeface="Angsana New" pitchFamily="18" charset="-34"/>
              </a:rPr>
              <a:t>24-hour urine collection</a:t>
            </a:r>
            <a:r>
              <a:rPr lang="en-US" sz="3000" b="1" i="1" dirty="0" smtClean="0">
                <a:solidFill>
                  <a:schemeClr val="tx1"/>
                </a:solidFill>
                <a:latin typeface="Angsana New" pitchFamily="18" charset="-34"/>
                <a:cs typeface="Angsana New" pitchFamily="18" charset="-34"/>
              </a:rPr>
              <a:t> </a:t>
            </a:r>
            <a:r>
              <a:rPr lang="en-US" sz="3000" b="1" dirty="0" smtClean="0">
                <a:solidFill>
                  <a:schemeClr val="tx1"/>
                </a:solidFill>
                <a:latin typeface="Angsana New" pitchFamily="18" charset="-34"/>
                <a:cs typeface="Angsana New" pitchFamily="18" charset="-34"/>
              </a:rPr>
              <a:t>for </a:t>
            </a:r>
            <a:r>
              <a:rPr lang="en-US" sz="3000" b="1" i="1" dirty="0" smtClean="0">
                <a:solidFill>
                  <a:srgbClr val="FF0000"/>
                </a:solidFill>
                <a:latin typeface="Angsana New" pitchFamily="18" charset="-34"/>
                <a:cs typeface="Angsana New" pitchFamily="18" charset="-34"/>
              </a:rPr>
              <a:t>calcium</a:t>
            </a:r>
            <a:r>
              <a:rPr lang="en-US" sz="3000" b="1" dirty="0" smtClean="0">
                <a:solidFill>
                  <a:schemeClr val="tx1"/>
                </a:solidFill>
                <a:latin typeface="Angsana New" pitchFamily="18" charset="-34"/>
                <a:cs typeface="Angsana New" pitchFamily="18" charset="-34"/>
              </a:rPr>
              <a:t>, </a:t>
            </a:r>
            <a:r>
              <a:rPr lang="en-US" sz="3000" b="1" dirty="0" smtClean="0">
                <a:solidFill>
                  <a:srgbClr val="FF0000"/>
                </a:solidFill>
                <a:latin typeface="Angsana New" pitchFamily="18" charset="-34"/>
                <a:cs typeface="Angsana New" pitchFamily="18" charset="-34"/>
              </a:rPr>
              <a:t>sodium</a:t>
            </a:r>
            <a:r>
              <a:rPr lang="en-US" sz="3000" b="1" dirty="0" smtClean="0">
                <a:solidFill>
                  <a:schemeClr val="tx1"/>
                </a:solidFill>
                <a:latin typeface="Angsana New" pitchFamily="18" charset="-34"/>
                <a:cs typeface="Angsana New" pitchFamily="18" charset="-34"/>
              </a:rPr>
              <a:t>, and </a:t>
            </a:r>
            <a:r>
              <a:rPr lang="en-US" sz="3000" b="1" dirty="0" err="1" smtClean="0">
                <a:solidFill>
                  <a:srgbClr val="FF0000"/>
                </a:solidFill>
                <a:latin typeface="Angsana New" pitchFamily="18" charset="-34"/>
                <a:cs typeface="Angsana New" pitchFamily="18" charset="-34"/>
              </a:rPr>
              <a:t>creatinine</a:t>
            </a:r>
            <a:r>
              <a:rPr lang="en-US" sz="3000" b="1" dirty="0" smtClean="0">
                <a:solidFill>
                  <a:schemeClr val="tx1"/>
                </a:solidFill>
                <a:latin typeface="Angsana New" pitchFamily="18" charset="-34"/>
                <a:cs typeface="Angsana New" pitchFamily="18" charset="-34"/>
              </a:rPr>
              <a:t>. The </a:t>
            </a:r>
            <a:r>
              <a:rPr lang="en-US" sz="3000" b="1" i="1" dirty="0" smtClean="0">
                <a:solidFill>
                  <a:srgbClr val="FF0000"/>
                </a:solidFill>
                <a:latin typeface="Angsana New" pitchFamily="18" charset="-34"/>
                <a:cs typeface="Angsana New" pitchFamily="18" charset="-34"/>
              </a:rPr>
              <a:t>24-hour urine calcium </a:t>
            </a:r>
            <a:r>
              <a:rPr lang="en-US" sz="3000" b="1" dirty="0" smtClean="0">
                <a:solidFill>
                  <a:schemeClr val="tx1"/>
                </a:solidFill>
                <a:latin typeface="Angsana New" pitchFamily="18" charset="-34"/>
                <a:cs typeface="Angsana New" pitchFamily="18" charset="-34"/>
              </a:rPr>
              <a:t>collection must occur after the patient is vitamin D replete and has been on a reasonable calcium intake (1,000-1,200 mg/day) for at least 2 weeks.</a:t>
            </a:r>
          </a:p>
          <a:p>
            <a:pPr algn="just">
              <a:buNone/>
            </a:pPr>
            <a:r>
              <a:rPr lang="en-US" sz="3000" b="1" dirty="0" smtClean="0">
                <a:solidFill>
                  <a:schemeClr val="tx1"/>
                </a:solidFill>
                <a:latin typeface="Angsana New" pitchFamily="18" charset="-34"/>
                <a:cs typeface="Angsana New" pitchFamily="18" charset="-34"/>
              </a:rPr>
              <a:t>If the patient is receiving thyroid hormone or there is a suspicion for hyperthyroidism, </a:t>
            </a:r>
            <a:r>
              <a:rPr lang="en-US" sz="3000" b="1" i="1" dirty="0" smtClean="0">
                <a:solidFill>
                  <a:srgbClr val="FF0000"/>
                </a:solidFill>
                <a:latin typeface="Angsana New" pitchFamily="18" charset="-34"/>
                <a:cs typeface="Angsana New" pitchFamily="18" charset="-34"/>
              </a:rPr>
              <a:t>thyroid-stimulating hormone</a:t>
            </a:r>
            <a:r>
              <a:rPr lang="en-US" sz="3000" b="1" i="1" dirty="0" smtClean="0">
                <a:solidFill>
                  <a:schemeClr val="tx1"/>
                </a:solidFill>
                <a:latin typeface="Angsana New" pitchFamily="18" charset="-34"/>
                <a:cs typeface="Angsana New" pitchFamily="18" charset="-34"/>
              </a:rPr>
              <a:t> </a:t>
            </a:r>
            <a:r>
              <a:rPr lang="en-US" sz="3000" b="1" dirty="0" smtClean="0">
                <a:solidFill>
                  <a:schemeClr val="tx1"/>
                </a:solidFill>
                <a:latin typeface="Angsana New" pitchFamily="18" charset="-34"/>
                <a:cs typeface="Angsana New" pitchFamily="18" charset="-34"/>
              </a:rPr>
              <a:t>should also be measured. If there is clinical or biochemical evidence of </a:t>
            </a:r>
            <a:r>
              <a:rPr lang="en-US" sz="3000" b="1" i="1" dirty="0" err="1" smtClean="0">
                <a:solidFill>
                  <a:srgbClr val="FF0000"/>
                </a:solidFill>
                <a:latin typeface="Angsana New" pitchFamily="18" charset="-34"/>
                <a:cs typeface="Angsana New" pitchFamily="18" charset="-34"/>
              </a:rPr>
              <a:t>malabsorption</a:t>
            </a:r>
            <a:r>
              <a:rPr lang="en-US" sz="3000" b="1" dirty="0" smtClean="0">
                <a:solidFill>
                  <a:schemeClr val="tx1"/>
                </a:solidFill>
                <a:latin typeface="Angsana New" pitchFamily="18" charset="-34"/>
                <a:cs typeface="Angsana New" pitchFamily="18" charset="-34"/>
              </a:rPr>
              <a:t>, </a:t>
            </a:r>
            <a:r>
              <a:rPr lang="en-US" sz="3000" b="1" i="1" dirty="0" smtClean="0">
                <a:solidFill>
                  <a:srgbClr val="FF0000"/>
                </a:solidFill>
                <a:latin typeface="Angsana New" pitchFamily="18" charset="-34"/>
                <a:cs typeface="Angsana New" pitchFamily="18" charset="-34"/>
              </a:rPr>
              <a:t>celiac antibodies</a:t>
            </a:r>
            <a:r>
              <a:rPr lang="en-US" sz="3000" b="1" i="1" dirty="0" smtClean="0">
                <a:solidFill>
                  <a:schemeClr val="tx1"/>
                </a:solidFill>
                <a:latin typeface="Angsana New" pitchFamily="18" charset="-34"/>
                <a:cs typeface="Angsana New" pitchFamily="18" charset="-34"/>
              </a:rPr>
              <a:t> </a:t>
            </a:r>
            <a:r>
              <a:rPr lang="en-US" sz="3000" b="1" dirty="0" smtClean="0">
                <a:solidFill>
                  <a:schemeClr val="tx1"/>
                </a:solidFill>
                <a:latin typeface="Angsana New" pitchFamily="18" charset="-34"/>
                <a:cs typeface="Angsana New" pitchFamily="18" charset="-34"/>
              </a:rPr>
              <a:t>should be obtained. Serum and urine protein electrophoresis could be obtained if there is a suspicion for multiple myeloma (e.g., </a:t>
            </a:r>
            <a:r>
              <a:rPr lang="en-US" sz="3000" b="1" i="1" dirty="0" smtClean="0">
                <a:solidFill>
                  <a:srgbClr val="FF0000"/>
                </a:solidFill>
                <a:latin typeface="Angsana New" pitchFamily="18" charset="-34"/>
                <a:cs typeface="Angsana New" pitchFamily="18" charset="-34"/>
              </a:rPr>
              <a:t>non-PTH mediated </a:t>
            </a:r>
            <a:r>
              <a:rPr lang="en-US" sz="3000" b="1" i="1" dirty="0" err="1" smtClean="0">
                <a:solidFill>
                  <a:srgbClr val="FF0000"/>
                </a:solidFill>
                <a:latin typeface="Angsana New" pitchFamily="18" charset="-34"/>
                <a:cs typeface="Angsana New" pitchFamily="18" charset="-34"/>
              </a:rPr>
              <a:t>hypercalcemia</a:t>
            </a:r>
            <a:r>
              <a:rPr lang="en-US" sz="3000" b="1" dirty="0" smtClean="0">
                <a:solidFill>
                  <a:schemeClr val="tx1"/>
                </a:solidFill>
                <a:latin typeface="Angsana New" pitchFamily="18" charset="-34"/>
                <a:cs typeface="Angsana New" pitchFamily="18" charset="-34"/>
              </a:rPr>
              <a:t>).</a:t>
            </a:r>
          </a:p>
          <a:p>
            <a:pPr algn="just">
              <a:buNone/>
            </a:pPr>
            <a:endParaRPr lang="en-US" sz="3000" dirty="0">
              <a:latin typeface="Angsana New" pitchFamily="18" charset="-34"/>
              <a:cs typeface="Angsana New" pitchFamily="18" charset="-34"/>
            </a:endParaRPr>
          </a:p>
        </p:txBody>
      </p:sp>
      <p:pic>
        <p:nvPicPr>
          <p:cNvPr id="71682" name="Picture 2" descr="نتیجه تصویری برای ارزیابی علل ثانویه پوکی استخوان">
            <a:hlinkClick r:id="rId2"/>
          </p:cNvPr>
          <p:cNvPicPr>
            <a:picLocks noChangeAspect="1" noChangeArrowheads="1"/>
          </p:cNvPicPr>
          <p:nvPr/>
        </p:nvPicPr>
        <p:blipFill>
          <a:blip r:embed="rId3" cstate="print"/>
          <a:srcRect/>
          <a:stretch>
            <a:fillRect/>
          </a:stretch>
        </p:blipFill>
        <p:spPr bwMode="auto">
          <a:xfrm>
            <a:off x="6375824" y="5429264"/>
            <a:ext cx="2768176" cy="1428736"/>
          </a:xfrm>
          <a:prstGeom prst="rect">
            <a:avLst/>
          </a:prstGeom>
          <a:noFill/>
        </p:spPr>
      </p:pic>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74900"/>
            <a:ext cx="7962622" cy="763525"/>
          </a:xfrm>
        </p:spPr>
        <p:txBody>
          <a:bodyPr>
            <a:no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How is fracture risk assessed and osteoporosis diagnosed?</a:t>
            </a:r>
            <a:endParaRPr lang="en-US" sz="2800" dirty="0"/>
          </a:p>
        </p:txBody>
      </p:sp>
      <p:sp>
        <p:nvSpPr>
          <p:cNvPr id="3" name="Content Placeholder 2"/>
          <p:cNvSpPr>
            <a:spLocks noGrp="1"/>
          </p:cNvSpPr>
          <p:nvPr>
            <p:ph idx="1"/>
          </p:nvPr>
        </p:nvSpPr>
        <p:spPr>
          <a:xfrm>
            <a:off x="571472" y="1291130"/>
            <a:ext cx="8143932" cy="5352580"/>
          </a:xfrm>
        </p:spPr>
        <p:txBody>
          <a:bodyPr>
            <a:normAutofit/>
          </a:bodyPr>
          <a:lstStyle/>
          <a:p>
            <a:pPr algn="just"/>
            <a:r>
              <a:rPr lang="en-US" sz="3200" b="1" dirty="0" smtClean="0">
                <a:ln>
                  <a:solidFill>
                    <a:schemeClr val="tx1"/>
                  </a:solidFill>
                </a:ln>
                <a:solidFill>
                  <a:srgbClr val="FF0000"/>
                </a:solidFill>
                <a:latin typeface="Angsana New" pitchFamily="18" charset="-34"/>
                <a:cs typeface="Angsana New" pitchFamily="18" charset="-34"/>
              </a:rPr>
              <a:t>R1.</a:t>
            </a:r>
            <a:r>
              <a:rPr lang="en-US" b="1" dirty="0" smtClean="0"/>
              <a:t> </a:t>
            </a:r>
            <a:r>
              <a:rPr lang="en-US" sz="3200" b="1" dirty="0" smtClean="0">
                <a:solidFill>
                  <a:schemeClr val="tx1"/>
                </a:solidFill>
                <a:latin typeface="Angsana New" pitchFamily="18" charset="-34"/>
                <a:cs typeface="Angsana New" pitchFamily="18" charset="-34"/>
              </a:rPr>
              <a:t>Evaluate all postmenopausal women aged ≥50 years for osteoporosis risk.</a:t>
            </a:r>
          </a:p>
          <a:p>
            <a:pPr algn="just"/>
            <a:r>
              <a:rPr lang="en-US" sz="3200" b="1" dirty="0" smtClean="0">
                <a:ln>
                  <a:solidFill>
                    <a:schemeClr val="tx1"/>
                  </a:solidFill>
                </a:ln>
                <a:solidFill>
                  <a:srgbClr val="FF0000"/>
                </a:solidFill>
                <a:latin typeface="Angsana New" pitchFamily="18" charset="-34"/>
                <a:cs typeface="Angsana New" pitchFamily="18" charset="-34"/>
              </a:rPr>
              <a:t>R2. </a:t>
            </a:r>
            <a:r>
              <a:rPr lang="en-US" sz="3200" b="1" dirty="0" smtClean="0">
                <a:solidFill>
                  <a:schemeClr val="tx1"/>
                </a:solidFill>
                <a:latin typeface="Angsana New" pitchFamily="18" charset="-34"/>
                <a:cs typeface="Angsana New" pitchFamily="18" charset="-34"/>
              </a:rPr>
              <a:t>A detailed history, physical exam, and clinical fracture risk assessment with the World Health Organization (WHO) Fracture Risk Assessment Tool (FRAX®) should be included in the initial evaluation for osteoporosis.</a:t>
            </a:r>
          </a:p>
          <a:p>
            <a:pPr algn="just"/>
            <a:r>
              <a:rPr lang="en-US" sz="3200" b="1" dirty="0" smtClean="0">
                <a:ln>
                  <a:solidFill>
                    <a:schemeClr val="tx1"/>
                  </a:solidFill>
                </a:ln>
                <a:solidFill>
                  <a:srgbClr val="FF0000"/>
                </a:solidFill>
                <a:latin typeface="Angsana New" pitchFamily="18" charset="-34"/>
                <a:cs typeface="Angsana New" pitchFamily="18" charset="-34"/>
              </a:rPr>
              <a:t>R3. </a:t>
            </a:r>
            <a:r>
              <a:rPr lang="en-US" sz="3200" b="1" dirty="0" smtClean="0">
                <a:solidFill>
                  <a:schemeClr val="tx1"/>
                </a:solidFill>
                <a:latin typeface="Angsana New" pitchFamily="18" charset="-34"/>
                <a:cs typeface="Angsana New" pitchFamily="18" charset="-34"/>
              </a:rPr>
              <a:t>Consider bone mineral density (BMD) testing based on clinical fracture risk profile.</a:t>
            </a:r>
            <a:endParaRPr lang="en-US" sz="3200" b="1" dirty="0">
              <a:solidFill>
                <a:schemeClr val="tx1"/>
              </a:solidFill>
              <a:latin typeface="Angsana New" pitchFamily="18" charset="-34"/>
              <a:cs typeface="Angsana New" pitchFamily="18" charset="-34"/>
            </a:endParaRPr>
          </a:p>
        </p:txBody>
      </p:sp>
      <p:pic>
        <p:nvPicPr>
          <p:cNvPr id="5" name="Picture 2" descr="F:\darsi13.7.91\حرکات اصلاحی\New Folder\ع8.jpg"/>
          <p:cNvPicPr>
            <a:picLocks noChangeAspect="1" noChangeArrowheads="1"/>
          </p:cNvPicPr>
          <p:nvPr/>
        </p:nvPicPr>
        <p:blipFill>
          <a:blip r:embed="rId2" cstate="print">
            <a:lum bright="39000" contrast="-31000"/>
          </a:blip>
          <a:srcRect/>
          <a:stretch>
            <a:fillRect/>
          </a:stretch>
        </p:blipFill>
        <p:spPr bwMode="auto">
          <a:xfrm>
            <a:off x="7643834" y="5019040"/>
            <a:ext cx="1500166" cy="1838959"/>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11560" y="374900"/>
            <a:ext cx="7922534" cy="763525"/>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Rounded MT Bold" pitchFamily="34" charset="0"/>
                <a:ea typeface="+mj-ea"/>
                <a:cs typeface="+mj-cs"/>
              </a:rPr>
              <a:t/>
            </a:r>
            <a:br>
              <a:rPr kumimoji="0" lang="en-US" sz="31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Rounded MT Bold" pitchFamily="34" charset="0"/>
                <a:ea typeface="+mj-ea"/>
                <a:cs typeface="+mj-cs"/>
              </a:rPr>
            </a:br>
            <a:r>
              <a:rPr kumimoji="0" lang="en-US" sz="41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Rounded MT Bold" pitchFamily="34" charset="0"/>
                <a:ea typeface="+mj-ea"/>
                <a:cs typeface="+mj-cs"/>
              </a:rPr>
              <a:t>Vertebral Fracture Detection</a:t>
            </a:r>
            <a:r>
              <a:rPr kumimoji="0" lang="en-US" sz="3600" b="1" i="0" u="none" strike="noStrike" kern="1200" cap="none" spc="0" normalizeH="0" baseline="0" noProof="0" dirty="0" smtClean="0">
                <a:ln>
                  <a:noFill/>
                </a:ln>
                <a:solidFill>
                  <a:srgbClr val="7ABC32"/>
                </a:solidFill>
                <a:effectLst/>
                <a:uLnTx/>
                <a:uFillTx/>
                <a:latin typeface="+mj-lt"/>
                <a:ea typeface="+mj-ea"/>
                <a:cs typeface="+mj-cs"/>
              </a:rPr>
              <a:t/>
            </a:r>
            <a:br>
              <a:rPr kumimoji="0" lang="en-US" sz="3600" b="1" i="0" u="none" strike="noStrike" kern="1200" cap="none" spc="0" normalizeH="0" baseline="0" noProof="0" dirty="0" smtClean="0">
                <a:ln>
                  <a:noFill/>
                </a:ln>
                <a:solidFill>
                  <a:srgbClr val="7ABC32"/>
                </a:solidFill>
                <a:effectLst/>
                <a:uLnTx/>
                <a:uFillTx/>
                <a:latin typeface="+mj-lt"/>
                <a:ea typeface="+mj-ea"/>
                <a:cs typeface="+mj-cs"/>
              </a:rPr>
            </a:br>
            <a:endParaRPr kumimoji="0" lang="en-US" sz="3600" b="0" i="0" u="none" strike="noStrike" kern="1200" cap="none" spc="0" normalizeH="0" baseline="0" noProof="0" dirty="0">
              <a:ln>
                <a:noFill/>
              </a:ln>
              <a:solidFill>
                <a:srgbClr val="7ABC32"/>
              </a:solidFill>
              <a:effectLst/>
              <a:uLnTx/>
              <a:uFillTx/>
              <a:latin typeface="+mj-lt"/>
              <a:ea typeface="+mj-ea"/>
              <a:cs typeface="+mj-cs"/>
            </a:endParaRPr>
          </a:p>
        </p:txBody>
      </p:sp>
      <p:sp>
        <p:nvSpPr>
          <p:cNvPr id="5" name="Content Placeholder 2"/>
          <p:cNvSpPr txBox="1">
            <a:spLocks noGrp="1"/>
          </p:cNvSpPr>
          <p:nvPr>
            <p:ph idx="1"/>
          </p:nvPr>
        </p:nvSpPr>
        <p:spPr>
          <a:xfrm>
            <a:off x="755650" y="1290638"/>
            <a:ext cx="7778750" cy="5018087"/>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Vertebral fracture is the most common osteoporotic fracture and indicates a high risk for future fractures, even when the T-score does not meet the threshold for osteoporosis.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1" u="none" strike="noStrike" kern="1200" cap="none" spc="0" normalizeH="0" baseline="0" noProof="0" dirty="0" smtClean="0">
                <a:ln>
                  <a:noFill/>
                </a:ln>
                <a:solidFill>
                  <a:srgbClr val="5B22CE"/>
                </a:solidFill>
                <a:effectLst/>
                <a:uLnTx/>
                <a:uFillTx/>
                <a:latin typeface="Angsana New" pitchFamily="18" charset="-34"/>
                <a:ea typeface="+mn-ea"/>
                <a:cs typeface="Angsana New" pitchFamily="18" charset="-34"/>
              </a:rPr>
              <a:t>Lateral spine imaging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with standard radiography or VFA with DXA is indicated when T-score is &lt;–1.0 and 1 or more of the following is present:</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Women aged </a:t>
            </a:r>
            <a:r>
              <a:rPr kumimoji="0" lang="en-US" sz="3200" b="1" i="1" u="none" strike="noStrike" kern="1200" cap="none" spc="0" normalizeH="0" baseline="0" noProof="0" dirty="0" smtClean="0">
                <a:ln>
                  <a:noFill/>
                </a:ln>
                <a:solidFill>
                  <a:schemeClr val="tx1"/>
                </a:solidFill>
                <a:effectLst/>
                <a:uLnTx/>
                <a:uFillTx/>
                <a:latin typeface="Iskoola Pota"/>
                <a:ea typeface="+mn-ea"/>
                <a:cs typeface="Iskoola Pota"/>
              </a:rPr>
              <a:t>≥</a:t>
            </a: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70 years or men aged </a:t>
            </a:r>
            <a:r>
              <a:rPr kumimoji="0" lang="en-US" sz="3200" b="1" i="1" u="none" strike="noStrike" kern="1200" cap="none" spc="0" normalizeH="0" baseline="0" noProof="0" dirty="0" smtClean="0">
                <a:ln>
                  <a:noFill/>
                </a:ln>
                <a:solidFill>
                  <a:schemeClr val="tx1"/>
                </a:solidFill>
                <a:effectLst/>
                <a:uLnTx/>
                <a:uFillTx/>
                <a:latin typeface="Iskoola Pota"/>
                <a:ea typeface="+mn-ea"/>
                <a:cs typeface="Iskoola Pota"/>
              </a:rPr>
              <a:t>≥</a:t>
            </a: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80 years.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Historical height loss &gt;4 cm (&gt;1.5 inches).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Self-reported but undocumented prior vertebral fracture.</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3200" b="1" i="1"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Glucocorticoid</a:t>
            </a: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therapy equivalent to </a:t>
            </a:r>
            <a:r>
              <a:rPr kumimoji="0" lang="en-US" sz="3200" b="1" i="1" u="none" strike="noStrike" kern="1200" cap="none" spc="0" normalizeH="0" baseline="0" noProof="0" dirty="0" smtClean="0">
                <a:ln>
                  <a:noFill/>
                </a:ln>
                <a:solidFill>
                  <a:schemeClr val="tx1"/>
                </a:solidFill>
                <a:effectLst/>
                <a:uLnTx/>
                <a:uFillTx/>
                <a:latin typeface="Iskoola Pota"/>
                <a:ea typeface="+mn-ea"/>
                <a:cs typeface="Iskoola Pota"/>
              </a:rPr>
              <a:t>≥</a:t>
            </a: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5 mg prednisone or equivalent per day for </a:t>
            </a:r>
            <a:r>
              <a:rPr kumimoji="0" lang="en-US" sz="3200" b="1" i="1" u="none" strike="noStrike" kern="1200" cap="none" spc="0" normalizeH="0" baseline="0" noProof="0" dirty="0" smtClean="0">
                <a:ln>
                  <a:noFill/>
                </a:ln>
                <a:solidFill>
                  <a:schemeClr val="tx1"/>
                </a:solidFill>
                <a:effectLst/>
                <a:uLnTx/>
                <a:uFillTx/>
                <a:latin typeface="Iskoola Pota"/>
                <a:ea typeface="+mn-ea"/>
                <a:cs typeface="Iskoola Pota"/>
              </a:rPr>
              <a:t>≥</a:t>
            </a:r>
            <a:r>
              <a:rPr kumimoji="0" lang="en-US" sz="32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3 months.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501122" cy="92869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How Are BTMs Used in the Initial Evaluation and Follow-up of Postmenopausal Osteoporosis?</a:t>
            </a:r>
            <a:endParaRPr 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428596" y="1285860"/>
            <a:ext cx="8501122" cy="5000660"/>
          </a:xfrm>
        </p:spPr>
        <p:txBody>
          <a:bodyPr>
            <a:normAutofit lnSpcReduction="10000"/>
          </a:bodyPr>
          <a:lstStyle/>
          <a:p>
            <a:pPr algn="just">
              <a:buNone/>
            </a:pPr>
            <a:r>
              <a:rPr lang="en-US" sz="3200" b="1" i="1" dirty="0" smtClean="0">
                <a:solidFill>
                  <a:srgbClr val="FF0000"/>
                </a:solidFill>
                <a:latin typeface="Angsana New" pitchFamily="18" charset="-34"/>
                <a:cs typeface="Angsana New" pitchFamily="18" charset="-34"/>
              </a:rPr>
              <a:t>BTMs</a:t>
            </a:r>
            <a:r>
              <a:rPr lang="en-US" sz="3200" b="1" dirty="0" smtClean="0">
                <a:solidFill>
                  <a:schemeClr val="tx1"/>
                </a:solidFill>
                <a:latin typeface="Angsana New" pitchFamily="18" charset="-34"/>
                <a:cs typeface="Angsana New" pitchFamily="18" charset="-34"/>
              </a:rPr>
              <a:t> provide a dynamic assessment of skeletal activity and are useful modalities for skeletal assessment. Although they cannot be used to diagnose osteoporosis, elevated levels can predict more rapid rates of bone loss.</a:t>
            </a:r>
          </a:p>
          <a:p>
            <a:pPr algn="just">
              <a:buNone/>
            </a:pPr>
            <a:r>
              <a:rPr lang="en-US" sz="3200" b="1" dirty="0" smtClean="0">
                <a:solidFill>
                  <a:schemeClr val="tx1"/>
                </a:solidFill>
                <a:latin typeface="Angsana New" pitchFamily="18" charset="-34"/>
                <a:cs typeface="Angsana New" pitchFamily="18" charset="-34"/>
              </a:rPr>
              <a:t>The most useful BTMs include the </a:t>
            </a:r>
            <a:r>
              <a:rPr lang="en-US" sz="3200" b="1" i="1" dirty="0" smtClean="0">
                <a:solidFill>
                  <a:srgbClr val="FF0000"/>
                </a:solidFill>
                <a:latin typeface="Angsana New" pitchFamily="18" charset="-34"/>
                <a:cs typeface="Angsana New" pitchFamily="18" charset="-34"/>
              </a:rPr>
              <a:t>bone formation </a:t>
            </a:r>
            <a:r>
              <a:rPr lang="en-US" sz="3200" b="1" i="1" dirty="0" err="1" smtClean="0">
                <a:solidFill>
                  <a:srgbClr val="FF0000"/>
                </a:solidFill>
                <a:latin typeface="Angsana New" pitchFamily="18" charset="-34"/>
                <a:cs typeface="Angsana New" pitchFamily="18" charset="-34"/>
              </a:rPr>
              <a:t>osteoblast</a:t>
            </a:r>
            <a:r>
              <a:rPr lang="en-US" sz="3200" b="1" i="1" dirty="0" smtClean="0">
                <a:solidFill>
                  <a:srgbClr val="FF0000"/>
                </a:solidFill>
                <a:latin typeface="Angsana New" pitchFamily="18" charset="-34"/>
                <a:cs typeface="Angsana New" pitchFamily="18" charset="-34"/>
              </a:rPr>
              <a:t>-derived </a:t>
            </a:r>
            <a:r>
              <a:rPr lang="en-US" sz="3200" b="1" dirty="0" smtClean="0">
                <a:solidFill>
                  <a:schemeClr val="tx1"/>
                </a:solidFill>
                <a:latin typeface="Angsana New" pitchFamily="18" charset="-34"/>
                <a:cs typeface="Angsana New" pitchFamily="18" charset="-34"/>
              </a:rPr>
              <a:t>products and the </a:t>
            </a:r>
            <a:r>
              <a:rPr lang="en-US" sz="3200" b="1" i="1" dirty="0" smtClean="0">
                <a:solidFill>
                  <a:srgbClr val="FF0000"/>
                </a:solidFill>
                <a:latin typeface="Angsana New" pitchFamily="18" charset="-34"/>
                <a:cs typeface="Angsana New" pitchFamily="18" charset="-34"/>
              </a:rPr>
              <a:t>bone </a:t>
            </a:r>
            <a:r>
              <a:rPr lang="en-US" sz="3200" b="1" i="1" dirty="0" err="1" smtClean="0">
                <a:solidFill>
                  <a:srgbClr val="FF0000"/>
                </a:solidFill>
                <a:latin typeface="Angsana New" pitchFamily="18" charset="-34"/>
                <a:cs typeface="Angsana New" pitchFamily="18" charset="-34"/>
              </a:rPr>
              <a:t>resorption</a:t>
            </a:r>
            <a:r>
              <a:rPr lang="en-US" sz="3200" b="1" i="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products of collagen degradation</a:t>
            </a:r>
            <a:r>
              <a:rPr lang="en-US" sz="3200" b="1" dirty="0" smtClean="0">
                <a:solidFill>
                  <a:schemeClr val="tx1"/>
                </a:solidFill>
                <a:latin typeface="Angsana New" pitchFamily="18" charset="-34"/>
                <a:cs typeface="Angsana New" pitchFamily="18" charset="-34"/>
              </a:rPr>
              <a:t>. Clinical trials have shown that early changes in BTMs are associated with long-term BMD changes in women taking </a:t>
            </a:r>
            <a:r>
              <a:rPr lang="en-US" sz="3200" b="1" i="1" dirty="0" err="1" smtClean="0">
                <a:solidFill>
                  <a:srgbClr val="FF0000"/>
                </a:solidFill>
                <a:latin typeface="Angsana New" pitchFamily="18" charset="-34"/>
                <a:cs typeface="Angsana New" pitchFamily="18" charset="-34"/>
              </a:rPr>
              <a:t>antiresorptive</a:t>
            </a:r>
            <a:r>
              <a:rPr lang="en-US" sz="3200" b="1" dirty="0" smtClean="0">
                <a:solidFill>
                  <a:schemeClr val="tx1"/>
                </a:solidFill>
                <a:latin typeface="Angsana New" pitchFamily="18" charset="-34"/>
                <a:cs typeface="Angsana New" pitchFamily="18" charset="-34"/>
              </a:rPr>
              <a:t> or anabolic drugs. Significant reductions in BTMs have also been associated with fracture reduction.</a:t>
            </a:r>
          </a:p>
          <a:p>
            <a:pPr>
              <a:buNone/>
            </a:pPr>
            <a:endParaRPr lang="en-US" dirty="0"/>
          </a:p>
        </p:txBody>
      </p:sp>
      <p:pic>
        <p:nvPicPr>
          <p:cNvPr id="67586" name="Picture 2" descr="نتیجه تصویری برای ارزیابی اولیه و پیگیری پس از یائسگی پوکی استخوان">
            <a:hlinkClick r:id="rId2"/>
          </p:cNvPr>
          <p:cNvPicPr>
            <a:picLocks noChangeAspect="1" noChangeArrowheads="1"/>
          </p:cNvPicPr>
          <p:nvPr/>
        </p:nvPicPr>
        <p:blipFill>
          <a:blip r:embed="rId3" cstate="print"/>
          <a:srcRect/>
          <a:stretch>
            <a:fillRect/>
          </a:stretch>
        </p:blipFill>
        <p:spPr bwMode="auto">
          <a:xfrm>
            <a:off x="8001025" y="5334031"/>
            <a:ext cx="1142976" cy="1523969"/>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323528" y="404664"/>
            <a:ext cx="8568952" cy="6453336"/>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Antiresorptive</a:t>
            </a:r>
            <a:r>
              <a:rPr kumimoji="0" lang="en-US" sz="3200" b="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therapy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can likely be deemed effective if BTMs during therapy are at or below the median value for premenopausal women. The decrease in BTMs compared to pretreatment levels with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oral</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IV </a:t>
            </a:r>
            <a:r>
              <a:rPr kumimoji="0" lang="en-US" sz="32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bisphosphonates</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can range from 30 to 50% from 40 to 80% with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denosumab</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Use of a bone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resorption</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marker such as a fasting morning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S-CTX</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may be helpful in evaluating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nonresponders</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with bone loss or fractures on therapy or to identify patients with high bone turnover. An elevated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S-CTX</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level is associated with high bone turnover and could represent </a:t>
            </a:r>
            <a:r>
              <a:rPr kumimoji="0" lang="en-US" sz="32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malabsorption</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poor compliance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and the need for evaluation for causes of secondary osteoporosis. In summary, BTMs may be useful in certain situations for fracture risk assessment or determining medication compliance, drug absorption, or therapeutic efficacy.</a:t>
            </a:r>
            <a:endParaRPr kumimoji="0" lang="en-US" sz="32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358246" cy="92413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Can Bone Loss and Fractures Be Prevented?</a:t>
            </a:r>
            <a:endParaRPr lang="en-US"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714348" y="1291130"/>
            <a:ext cx="8143932" cy="5352580"/>
          </a:xfrm>
        </p:spPr>
        <p:txBody>
          <a:bodyPr>
            <a:normAutofit lnSpcReduction="10000"/>
          </a:bodyPr>
          <a:lstStyle/>
          <a:p>
            <a:pPr algn="just">
              <a:buNone/>
            </a:pPr>
            <a:r>
              <a:rPr lang="en-US" sz="2900" b="1" dirty="0" smtClean="0">
                <a:solidFill>
                  <a:schemeClr val="tx1"/>
                </a:solidFill>
                <a:latin typeface="Angsana New" pitchFamily="18" charset="-34"/>
                <a:cs typeface="Angsana New" pitchFamily="18" charset="-34"/>
              </a:rPr>
              <a:t>Several lifestyle modifications may improve </a:t>
            </a:r>
            <a:r>
              <a:rPr lang="en-US" sz="2900" b="1" i="1" dirty="0" smtClean="0">
                <a:solidFill>
                  <a:srgbClr val="FF0000"/>
                </a:solidFill>
                <a:latin typeface="Angsana New" pitchFamily="18" charset="-34"/>
                <a:cs typeface="Angsana New" pitchFamily="18" charset="-34"/>
              </a:rPr>
              <a:t>musculoskeletal integrity </a:t>
            </a:r>
            <a:r>
              <a:rPr lang="en-US" sz="2900" b="1" dirty="0" smtClean="0">
                <a:solidFill>
                  <a:schemeClr val="tx1"/>
                </a:solidFill>
                <a:latin typeface="Angsana New" pitchFamily="18" charset="-34"/>
                <a:cs typeface="Angsana New" pitchFamily="18" charset="-34"/>
              </a:rPr>
              <a:t>and balance, preserve bone strength, and prevent future fractures. These include an adequate intake of </a:t>
            </a:r>
            <a:r>
              <a:rPr lang="en-US" sz="2900" b="1" i="1" dirty="0" smtClean="0">
                <a:solidFill>
                  <a:srgbClr val="FF0000"/>
                </a:solidFill>
                <a:latin typeface="Angsana New" pitchFamily="18" charset="-34"/>
                <a:cs typeface="Angsana New" pitchFamily="18" charset="-34"/>
              </a:rPr>
              <a:t>calcium</a:t>
            </a:r>
            <a:r>
              <a:rPr lang="en-US" sz="2900" b="1" dirty="0" smtClean="0">
                <a:solidFill>
                  <a:schemeClr val="tx1"/>
                </a:solidFill>
                <a:latin typeface="Angsana New" pitchFamily="18" charset="-34"/>
                <a:cs typeface="Angsana New" pitchFamily="18" charset="-34"/>
              </a:rPr>
              <a:t> and </a:t>
            </a:r>
            <a:r>
              <a:rPr lang="en-US" sz="2900" b="1" dirty="0" smtClean="0">
                <a:solidFill>
                  <a:srgbClr val="FF0000"/>
                </a:solidFill>
                <a:latin typeface="Angsana New" pitchFamily="18" charset="-34"/>
                <a:cs typeface="Angsana New" pitchFamily="18" charset="-34"/>
              </a:rPr>
              <a:t>vitamin D</a:t>
            </a:r>
            <a:r>
              <a:rPr lang="en-US" sz="2900" b="1" dirty="0" smtClean="0">
                <a:solidFill>
                  <a:schemeClr val="tx1"/>
                </a:solidFill>
                <a:latin typeface="Angsana New" pitchFamily="18" charset="-34"/>
                <a:cs typeface="Angsana New" pitchFamily="18" charset="-34"/>
              </a:rPr>
              <a:t>; lifelong participation in regular, weight-bearing, resistance exercise and balance-improving exercises to minimize falls; avoiding use of </a:t>
            </a:r>
            <a:r>
              <a:rPr lang="en-US" sz="2900" b="1" i="1" dirty="0" smtClean="0">
                <a:solidFill>
                  <a:srgbClr val="FF0000"/>
                </a:solidFill>
                <a:latin typeface="Angsana New" pitchFamily="18" charset="-34"/>
                <a:cs typeface="Angsana New" pitchFamily="18" charset="-34"/>
              </a:rPr>
              <a:t>tobacco</a:t>
            </a:r>
            <a:r>
              <a:rPr lang="en-US" sz="2900" b="1" dirty="0" smtClean="0">
                <a:solidFill>
                  <a:schemeClr val="tx1"/>
                </a:solidFill>
                <a:latin typeface="Angsana New" pitchFamily="18" charset="-34"/>
                <a:cs typeface="Angsana New" pitchFamily="18" charset="-34"/>
              </a:rPr>
              <a:t> and excessive use of </a:t>
            </a:r>
            <a:r>
              <a:rPr lang="en-US" sz="2900" b="1" i="1" dirty="0" smtClean="0">
                <a:solidFill>
                  <a:srgbClr val="FF0000"/>
                </a:solidFill>
                <a:latin typeface="Angsana New" pitchFamily="18" charset="-34"/>
                <a:cs typeface="Angsana New" pitchFamily="18" charset="-34"/>
              </a:rPr>
              <a:t>alcohol</a:t>
            </a:r>
            <a:r>
              <a:rPr lang="en-US" sz="2900" b="1" dirty="0" smtClean="0">
                <a:solidFill>
                  <a:schemeClr val="tx1"/>
                </a:solidFill>
                <a:latin typeface="Angsana New" pitchFamily="18" charset="-34"/>
                <a:cs typeface="Angsana New" pitchFamily="18" charset="-34"/>
              </a:rPr>
              <a:t>; and elimination of potential risk factors for falling. This “bone healthy” lifestyle is important for everyone, not just patients with </a:t>
            </a:r>
            <a:r>
              <a:rPr lang="en-US" sz="2900" b="1" dirty="0" err="1" smtClean="0">
                <a:solidFill>
                  <a:schemeClr val="tx1"/>
                </a:solidFill>
                <a:latin typeface="Angsana New" pitchFamily="18" charset="-34"/>
                <a:cs typeface="Angsana New" pitchFamily="18" charset="-34"/>
              </a:rPr>
              <a:t>osteopenia</a:t>
            </a:r>
            <a:r>
              <a:rPr lang="en-US" sz="2900" b="1" dirty="0" smtClean="0">
                <a:solidFill>
                  <a:schemeClr val="tx1"/>
                </a:solidFill>
                <a:latin typeface="Angsana New" pitchFamily="18" charset="-34"/>
                <a:cs typeface="Angsana New" pitchFamily="18" charset="-34"/>
              </a:rPr>
              <a:t> and osteoporosis.</a:t>
            </a:r>
          </a:p>
          <a:p>
            <a:pPr>
              <a:buNone/>
            </a:pPr>
            <a:r>
              <a:rPr lang="en-US" b="1" dirty="0" smtClean="0">
                <a:solidFill>
                  <a:schemeClr val="tx1"/>
                </a:solidFill>
                <a:latin typeface="Angsana New" pitchFamily="18" charset="-34"/>
                <a:cs typeface="Angsana New" pitchFamily="18" charset="-34"/>
              </a:rPr>
              <a:t>Goals include the following:</a:t>
            </a:r>
          </a:p>
          <a:p>
            <a:pPr>
              <a:buFont typeface="Wingdings" pitchFamily="2" charset="2"/>
              <a:buChar char="Ø"/>
            </a:pPr>
            <a:r>
              <a:rPr lang="en-US" sz="2600" b="1" i="1" dirty="0" smtClean="0">
                <a:solidFill>
                  <a:srgbClr val="DF21AD"/>
                </a:solidFill>
                <a:latin typeface="Angsana New" pitchFamily="18" charset="-34"/>
                <a:cs typeface="Angsana New" pitchFamily="18" charset="-34"/>
              </a:rPr>
              <a:t>optimize skeletal development and maximize peak bone mass at skeletal maturity.</a:t>
            </a:r>
          </a:p>
          <a:p>
            <a:pPr>
              <a:buFont typeface="Wingdings" pitchFamily="2" charset="2"/>
              <a:buChar char="Ø"/>
            </a:pPr>
            <a:r>
              <a:rPr lang="en-US" sz="2600" b="1" i="1" dirty="0" smtClean="0">
                <a:solidFill>
                  <a:srgbClr val="DF21AD"/>
                </a:solidFill>
                <a:latin typeface="Angsana New" pitchFamily="18" charset="-34"/>
                <a:cs typeface="Angsana New" pitchFamily="18" charset="-34"/>
              </a:rPr>
              <a:t>preserve the structural integrity of the skeleton.</a:t>
            </a:r>
          </a:p>
          <a:p>
            <a:pPr>
              <a:buFont typeface="Wingdings" pitchFamily="2" charset="2"/>
              <a:buChar char="Ø"/>
            </a:pPr>
            <a:r>
              <a:rPr lang="en-US" sz="2600" b="1" i="1" dirty="0" smtClean="0">
                <a:solidFill>
                  <a:srgbClr val="DF21AD"/>
                </a:solidFill>
                <a:latin typeface="Angsana New" pitchFamily="18" charset="-34"/>
                <a:cs typeface="Angsana New" pitchFamily="18" charset="-34"/>
              </a:rPr>
              <a:t>prevent falls and fractures.</a:t>
            </a:r>
          </a:p>
          <a:p>
            <a:pPr>
              <a:buNone/>
            </a:pPr>
            <a:endParaRPr lang="en-US" dirty="0" smtClean="0"/>
          </a:p>
          <a:p>
            <a:pPr>
              <a:buNone/>
            </a:pPr>
            <a:endParaRPr lang="en-US" dirty="0"/>
          </a:p>
        </p:txBody>
      </p:sp>
      <p:pic>
        <p:nvPicPr>
          <p:cNvPr id="65538" name="Picture 2" descr="نتیجه تصویری برای چگونه می توانم از شکستگی استخوان پیشگیری کرد">
            <a:hlinkClick r:id="rId2"/>
          </p:cNvPr>
          <p:cNvPicPr>
            <a:picLocks noChangeAspect="1" noChangeArrowheads="1"/>
          </p:cNvPicPr>
          <p:nvPr/>
        </p:nvPicPr>
        <p:blipFill>
          <a:blip r:embed="rId3" cstate="print"/>
          <a:srcRect/>
          <a:stretch>
            <a:fillRect/>
          </a:stretch>
        </p:blipFill>
        <p:spPr bwMode="auto">
          <a:xfrm>
            <a:off x="6929454" y="5375681"/>
            <a:ext cx="2214546" cy="1482319"/>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74900"/>
            <a:ext cx="7778518" cy="763525"/>
          </a:xfrm>
        </p:spPr>
        <p:txBody>
          <a:bodyPr>
            <a:normAutofit fontScale="90000"/>
          </a:bodyPr>
          <a:lstStyle/>
          <a:p>
            <a:pPr lvl="0"/>
            <a:r>
              <a:rPr lang="en-US" b="1" dirty="0" smtClean="0">
                <a:solidFill>
                  <a:srgbClr val="C00000"/>
                </a:solidFill>
                <a:latin typeface="Arial Rounded MT Bold" pitchFamily="34" charset="0"/>
                <a:cs typeface="Angsana New" pitchFamily="18" charset="-34"/>
              </a:rPr>
              <a:t/>
            </a:r>
            <a:br>
              <a:rPr lang="en-US" b="1" dirty="0" smtClean="0">
                <a:solidFill>
                  <a:srgbClr val="C00000"/>
                </a:solidFill>
                <a:latin typeface="Arial Rounded MT Bold" pitchFamily="34" charset="0"/>
                <a:cs typeface="Angsana New" pitchFamily="18" charset="-34"/>
              </a:rPr>
            </a:br>
            <a:r>
              <a:rPr lang="en-US" b="1" dirty="0" smtClean="0">
                <a:solidFill>
                  <a:srgbClr val="C00000"/>
                </a:solidFill>
                <a:latin typeface="Arial Rounded MT Bold" pitchFamily="34" charset="0"/>
                <a:cs typeface="Angsana New" pitchFamily="18" charset="-34"/>
              </a:rPr>
              <a:t>Vitamin D</a:t>
            </a:r>
            <a:r>
              <a:rPr lang="en-US" dirty="0" smtClean="0">
                <a:solidFill>
                  <a:srgbClr val="C00000"/>
                </a:solidFill>
                <a:latin typeface="Arial Rounded MT Bold" pitchFamily="34" charset="0"/>
                <a:cs typeface="Angsana New" pitchFamily="18" charset="-34"/>
              </a:rPr>
              <a:t/>
            </a:r>
            <a:br>
              <a:rPr lang="en-US" dirty="0" smtClean="0">
                <a:solidFill>
                  <a:srgbClr val="C00000"/>
                </a:solidFill>
                <a:latin typeface="Arial Rounded MT Bold" pitchFamily="34" charset="0"/>
                <a:cs typeface="Angsana New" pitchFamily="18" charset="-34"/>
              </a:rPr>
            </a:br>
            <a:endParaRPr lang="en-GB" dirty="0"/>
          </a:p>
        </p:txBody>
      </p:sp>
      <p:sp>
        <p:nvSpPr>
          <p:cNvPr id="5" name="Content Placeholder 2"/>
          <p:cNvSpPr txBox="1">
            <a:spLocks noGrp="1"/>
          </p:cNvSpPr>
          <p:nvPr>
            <p:ph idx="1"/>
          </p:nvPr>
        </p:nvSpPr>
        <p:spPr>
          <a:xfrm>
            <a:off x="539552" y="1290638"/>
            <a:ext cx="8208912" cy="5306714"/>
          </a:xfrm>
          <a:prstGeom prst="rect">
            <a:avLst/>
          </a:prstGeom>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Optimal vitamin D status may enhance the response to </a:t>
            </a:r>
            <a:r>
              <a:rPr kumimoji="0" lang="en-US" sz="37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bisphosphonate</a:t>
            </a:r>
            <a:r>
              <a:rPr kumimoji="0" lang="en-US" sz="37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37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therapyPCS</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increase BMD, and prevent fractures. Many scientific organizations recommend intake of at least </a:t>
            </a:r>
            <a:r>
              <a:rPr kumimoji="0" lang="en-US" sz="37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1,000 IU </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of vitamin D per day for adults aged 50 years and older. The Institute of Medicine (IOM) suggests </a:t>
            </a:r>
            <a:r>
              <a:rPr kumimoji="0" lang="en-US" sz="37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4,000 IU</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of vitamin D per day as the safe upper limit in the general population.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Vitamin D deficiency is common in patients with Osteoporosis and hip fracture. It is advisable to measure serum 25(OH)D levels in patients at risk of deficiency, especially in those with osteoporosis.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Recent results suggest doses greater than 1,000 IU or even 4,000 IU of vitamin D per day may be needed. In addition, patient factors including </a:t>
            </a:r>
            <a:r>
              <a:rPr kumimoji="0" lang="en-US" sz="3700" b="1" i="1" u="none" strike="noStrike" kern="1200" cap="none" spc="0" normalizeH="0" baseline="0" noProof="0" dirty="0" smtClean="0">
                <a:ln>
                  <a:noFill/>
                </a:ln>
                <a:solidFill>
                  <a:srgbClr val="4A29D7"/>
                </a:solidFill>
                <a:effectLst/>
                <a:uLnTx/>
                <a:uFillTx/>
                <a:latin typeface="Angsana New" pitchFamily="18" charset="-34"/>
                <a:ea typeface="+mn-ea"/>
                <a:cs typeface="Angsana New" pitchFamily="18" charset="-34"/>
              </a:rPr>
              <a:t>obesity</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700" b="1" i="1" u="none" strike="noStrike" kern="1200" cap="none" spc="0" normalizeH="0" baseline="0" noProof="0" dirty="0" smtClean="0">
                <a:ln>
                  <a:noFill/>
                </a:ln>
                <a:solidFill>
                  <a:srgbClr val="4A29D7"/>
                </a:solidFill>
                <a:effectLst/>
                <a:uLnTx/>
                <a:uFillTx/>
                <a:latin typeface="Angsana New" pitchFamily="18" charset="-34"/>
                <a:ea typeface="+mn-ea"/>
                <a:cs typeface="Angsana New" pitchFamily="18" charset="-34"/>
              </a:rPr>
              <a:t>race or ethnicity</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3700" b="1" i="1" u="none" strike="noStrike" kern="1200" cap="none" spc="0" normalizeH="0" baseline="0" noProof="0" dirty="0" smtClean="0">
                <a:ln>
                  <a:noFill/>
                </a:ln>
                <a:solidFill>
                  <a:srgbClr val="4A29D7"/>
                </a:solidFill>
                <a:effectLst/>
                <a:uLnTx/>
                <a:uFillTx/>
                <a:latin typeface="Angsana New" pitchFamily="18" charset="-34"/>
                <a:ea typeface="+mn-ea"/>
                <a:cs typeface="Angsana New" pitchFamily="18" charset="-34"/>
              </a:rPr>
              <a:t>history of transplant </a:t>
            </a:r>
            <a:r>
              <a:rPr kumimoji="0" lang="en-US" sz="37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may influence vitamin D status and increase the necessary vitamin D dose to achieve adequate levels.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539750" y="476250"/>
            <a:ext cx="8135938" cy="6048375"/>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The optimal 25(OH)D level is controversial; the AACE and Endocrine Society recommend serum 25(OH)D ≥30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ng</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mL</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to define vitamin D sufficiency based on evidence that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secondary hyperparathyroidism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is increasingly common as 25(OH)D levels fall below 30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ng</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mL.</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Until further evidence is available, a reasonable upper limit is 50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ng</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mL</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based on levels in sun-exposed healthy young adults. Evidence from another randomized controlled trial (RCT) suggests no benefit in exceeding serum levels of 30 </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ng</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r>
              <a:rPr kumimoji="0" lang="en-US"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mL.</a:t>
            </a:r>
            <a:endPar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The Women’s Health Initiative (WHI) study showed a small but significant increase in hip BMD (1%) in the group that received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1,000 mg of calcium</a:t>
            </a:r>
            <a:r>
              <a:rPr kumimoji="0" lang="en-US" sz="32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and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400 IU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of </a:t>
            </a:r>
            <a:r>
              <a:rPr kumimoji="0" lang="en-US"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vitamin D</a:t>
            </a:r>
            <a:r>
              <a:rPr kumimoji="0" lang="en-US" sz="32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per day.</a:t>
            </a:r>
            <a:endParaRPr kumimoji="0" lang="en-US" sz="32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5" name="Picture 2" descr="نتیجه تصویری برای ویتامین دی">
            <a:hlinkClick r:id="rId2"/>
          </p:cNvPr>
          <p:cNvPicPr>
            <a:picLocks noChangeAspect="1" noChangeArrowheads="1"/>
          </p:cNvPicPr>
          <p:nvPr/>
        </p:nvPicPr>
        <p:blipFill>
          <a:blip r:embed="rId3" cstate="print">
            <a:lum bright="30000"/>
          </a:blip>
          <a:srcRect/>
          <a:stretch>
            <a:fillRect/>
          </a:stretch>
        </p:blipFill>
        <p:spPr bwMode="auto">
          <a:xfrm>
            <a:off x="7443118" y="5589240"/>
            <a:ext cx="1700881" cy="126876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86808" cy="5286412"/>
          </a:xfrm>
        </p:spPr>
        <p:txBody>
          <a:bodyPr>
            <a:noAutofit/>
          </a:bodyPr>
          <a:lstStyle/>
          <a:p>
            <a:pPr algn="just">
              <a:buNone/>
            </a:pPr>
            <a:r>
              <a:rPr lang="en-US" sz="3200" b="1" dirty="0" smtClean="0">
                <a:solidFill>
                  <a:schemeClr val="tx1"/>
                </a:solidFill>
                <a:latin typeface="Angsana New" pitchFamily="18" charset="-34"/>
                <a:cs typeface="Angsana New" pitchFamily="18" charset="-34"/>
              </a:rPr>
              <a:t>Adults who are vitamin D insufficient or deficient (serum 25(OH)D 20-29 or &lt;20 </a:t>
            </a:r>
            <a:r>
              <a:rPr lang="en-US" sz="3200" b="1" dirty="0" err="1" smtClean="0">
                <a:solidFill>
                  <a:schemeClr val="tx1"/>
                </a:solidFill>
                <a:latin typeface="Angsana New" pitchFamily="18" charset="-34"/>
                <a:cs typeface="Angsana New" pitchFamily="18" charset="-34"/>
              </a:rPr>
              <a:t>ng</a:t>
            </a:r>
            <a:r>
              <a:rPr lang="en-US" sz="3200" b="1" dirty="0" smtClean="0">
                <a:solidFill>
                  <a:schemeClr val="tx1"/>
                </a:solidFill>
                <a:latin typeface="Angsana New" pitchFamily="18" charset="-34"/>
                <a:cs typeface="Angsana New" pitchFamily="18" charset="-34"/>
              </a:rPr>
              <a:t>/</a:t>
            </a:r>
            <a:r>
              <a:rPr lang="en-US" sz="3200" b="1" dirty="0" err="1" smtClean="0">
                <a:solidFill>
                  <a:schemeClr val="tx1"/>
                </a:solidFill>
                <a:latin typeface="Angsana New" pitchFamily="18" charset="-34"/>
                <a:cs typeface="Angsana New" pitchFamily="18" charset="-34"/>
              </a:rPr>
              <a:t>mL</a:t>
            </a:r>
            <a:r>
              <a:rPr lang="en-US" sz="3200" b="1" dirty="0" smtClean="0">
                <a:solidFill>
                  <a:schemeClr val="tx1"/>
                </a:solidFill>
                <a:latin typeface="Angsana New" pitchFamily="18" charset="-34"/>
                <a:cs typeface="Angsana New" pitchFamily="18" charset="-34"/>
              </a:rPr>
              <a:t>, respectively) may be treated with 50,000 IU of vitamin D2 or vitamin D3 once a week or 5,000 IU </a:t>
            </a:r>
            <a:r>
              <a:rPr lang="en-US" sz="3200" b="1" i="1" dirty="0" smtClean="0">
                <a:solidFill>
                  <a:srgbClr val="FF0000"/>
                </a:solidFill>
                <a:latin typeface="Angsana New" pitchFamily="18" charset="-34"/>
                <a:cs typeface="Angsana New" pitchFamily="18" charset="-34"/>
              </a:rPr>
              <a:t>vitamin D2 </a:t>
            </a:r>
            <a:r>
              <a:rPr lang="en-US" sz="3200" b="1" dirty="0" smtClean="0">
                <a:solidFill>
                  <a:schemeClr val="tx1"/>
                </a:solidFill>
                <a:latin typeface="Angsana New" pitchFamily="18" charset="-34"/>
                <a:cs typeface="Angsana New" pitchFamily="18" charset="-34"/>
              </a:rPr>
              <a:t>or </a:t>
            </a:r>
            <a:r>
              <a:rPr lang="en-US" sz="3200" b="1" i="1" dirty="0" smtClean="0">
                <a:solidFill>
                  <a:srgbClr val="FF0000"/>
                </a:solidFill>
                <a:latin typeface="Angsana New" pitchFamily="18" charset="-34"/>
                <a:cs typeface="Angsana New" pitchFamily="18" charset="-34"/>
              </a:rPr>
              <a:t>vitamin D3 </a:t>
            </a:r>
            <a:r>
              <a:rPr lang="en-US" sz="3200" b="1" dirty="0" smtClean="0">
                <a:solidFill>
                  <a:schemeClr val="tx1"/>
                </a:solidFill>
                <a:latin typeface="Angsana New" pitchFamily="18" charset="-34"/>
                <a:cs typeface="Angsana New" pitchFamily="18" charset="-34"/>
              </a:rPr>
              <a:t>daily for </a:t>
            </a:r>
            <a:r>
              <a:rPr lang="en-US" sz="3200" b="1" i="1" dirty="0" smtClean="0">
                <a:solidFill>
                  <a:srgbClr val="FF0000"/>
                </a:solidFill>
                <a:latin typeface="Angsana New" pitchFamily="18" charset="-34"/>
                <a:cs typeface="Angsana New" pitchFamily="18" charset="-34"/>
              </a:rPr>
              <a:t>8 to 12 weeks </a:t>
            </a:r>
            <a:r>
              <a:rPr lang="en-US" sz="3200" b="1" dirty="0" smtClean="0">
                <a:solidFill>
                  <a:schemeClr val="tx1"/>
                </a:solidFill>
                <a:latin typeface="Angsana New" pitchFamily="18" charset="-34"/>
                <a:cs typeface="Angsana New" pitchFamily="18" charset="-34"/>
              </a:rPr>
              <a:t>to achieve a 25(OH)D blood level &gt;30 </a:t>
            </a:r>
            <a:r>
              <a:rPr lang="en-US" sz="3200" b="1" dirty="0" err="1" smtClean="0">
                <a:solidFill>
                  <a:schemeClr val="tx1"/>
                </a:solidFill>
                <a:latin typeface="Angsana New" pitchFamily="18" charset="-34"/>
                <a:cs typeface="Angsana New" pitchFamily="18" charset="-34"/>
              </a:rPr>
              <a:t>ng</a:t>
            </a:r>
            <a:r>
              <a:rPr lang="en-US" sz="3200" b="1" dirty="0" smtClean="0">
                <a:solidFill>
                  <a:schemeClr val="tx1"/>
                </a:solidFill>
                <a:latin typeface="Angsana New" pitchFamily="18" charset="-34"/>
                <a:cs typeface="Angsana New" pitchFamily="18" charset="-34"/>
              </a:rPr>
              <a:t>/</a:t>
            </a:r>
            <a:r>
              <a:rPr lang="en-US" sz="3200" b="1" dirty="0" err="1" smtClean="0">
                <a:solidFill>
                  <a:schemeClr val="tx1"/>
                </a:solidFill>
                <a:latin typeface="Angsana New" pitchFamily="18" charset="-34"/>
                <a:cs typeface="Angsana New" pitchFamily="18" charset="-34"/>
              </a:rPr>
              <a:t>mL.</a:t>
            </a:r>
            <a:r>
              <a:rPr lang="en-US" sz="3200" b="1" dirty="0" smtClean="0">
                <a:solidFill>
                  <a:schemeClr val="tx1"/>
                </a:solidFill>
                <a:latin typeface="Angsana New" pitchFamily="18" charset="-34"/>
                <a:cs typeface="Angsana New" pitchFamily="18" charset="-34"/>
              </a:rPr>
              <a:t> This regimen should be followed by maintenance therapy of vitamin </a:t>
            </a:r>
            <a:r>
              <a:rPr lang="en-US" sz="3200" b="1" i="1" dirty="0" smtClean="0">
                <a:solidFill>
                  <a:srgbClr val="FF0000"/>
                </a:solidFill>
                <a:latin typeface="Angsana New" pitchFamily="18" charset="-34"/>
                <a:cs typeface="Angsana New" pitchFamily="18" charset="-34"/>
              </a:rPr>
              <a:t>D3 1,000 IU </a:t>
            </a:r>
            <a:r>
              <a:rPr lang="en-US" sz="3200" b="1" dirty="0" smtClean="0">
                <a:solidFill>
                  <a:schemeClr val="tx1"/>
                </a:solidFill>
                <a:latin typeface="Angsana New" pitchFamily="18" charset="-34"/>
                <a:cs typeface="Angsana New" pitchFamily="18" charset="-34"/>
              </a:rPr>
              <a:t>to </a:t>
            </a:r>
            <a:r>
              <a:rPr lang="en-US" sz="3200" b="1" dirty="0" smtClean="0">
                <a:solidFill>
                  <a:srgbClr val="FF0000"/>
                </a:solidFill>
                <a:latin typeface="Angsana New" pitchFamily="18" charset="-34"/>
                <a:cs typeface="Angsana New" pitchFamily="18" charset="-34"/>
              </a:rPr>
              <a:t>2,000 IU </a:t>
            </a:r>
            <a:r>
              <a:rPr lang="en-US" sz="3200" b="1" dirty="0" smtClean="0">
                <a:solidFill>
                  <a:schemeClr val="tx1"/>
                </a:solidFill>
                <a:latin typeface="Angsana New" pitchFamily="18" charset="-34"/>
                <a:cs typeface="Angsana New" pitchFamily="18" charset="-34"/>
              </a:rPr>
              <a:t>daily.</a:t>
            </a:r>
          </a:p>
          <a:p>
            <a:pPr algn="just">
              <a:buNone/>
            </a:pPr>
            <a:r>
              <a:rPr lang="en-US" sz="3200" b="1" dirty="0" smtClean="0">
                <a:solidFill>
                  <a:schemeClr val="tx1"/>
                </a:solidFill>
                <a:latin typeface="Angsana New" pitchFamily="18" charset="-34"/>
                <a:cs typeface="Angsana New" pitchFamily="18" charset="-34"/>
              </a:rPr>
              <a:t>A higher dose may be required in patients with obesity or </a:t>
            </a:r>
            <a:r>
              <a:rPr lang="en-US" sz="3200" b="1" dirty="0" err="1" smtClean="0">
                <a:solidFill>
                  <a:schemeClr val="tx1"/>
                </a:solidFill>
                <a:latin typeface="Angsana New" pitchFamily="18" charset="-34"/>
                <a:cs typeface="Angsana New" pitchFamily="18" charset="-34"/>
              </a:rPr>
              <a:t>malabsorption</a:t>
            </a:r>
            <a:r>
              <a:rPr lang="en-US" sz="3200" b="1" dirty="0" smtClean="0">
                <a:solidFill>
                  <a:schemeClr val="tx1"/>
                </a:solidFill>
                <a:latin typeface="Angsana New" pitchFamily="18" charset="-34"/>
                <a:cs typeface="Angsana New" pitchFamily="18" charset="-34"/>
              </a:rPr>
              <a:t>. Alternatively, single, large doses of vitamin D (bolus dosing of vitamin D3 ≥300,000 IU) may rapidly correct deficiencies and improve vitamin D status for up to 3 months.</a:t>
            </a:r>
            <a:endParaRPr lang="en-US" sz="3200" b="1" dirty="0">
              <a:solidFill>
                <a:schemeClr val="tx1"/>
              </a:solidFill>
              <a:latin typeface="Angsana New" pitchFamily="18" charset="-34"/>
              <a:cs typeface="Angsana New" pitchFamily="18" charset="-34"/>
            </a:endParaRPr>
          </a:p>
        </p:txBody>
      </p:sp>
      <p:pic>
        <p:nvPicPr>
          <p:cNvPr id="62466" name="Picture 2" descr="نتیجه تصویری برای ویتامین دی">
            <a:hlinkClick r:id="rId2"/>
          </p:cNvPr>
          <p:cNvPicPr>
            <a:picLocks noChangeAspect="1" noChangeArrowheads="1"/>
          </p:cNvPicPr>
          <p:nvPr/>
        </p:nvPicPr>
        <p:blipFill>
          <a:blip r:embed="rId3" cstate="print"/>
          <a:srcRect/>
          <a:stretch>
            <a:fillRect/>
          </a:stretch>
        </p:blipFill>
        <p:spPr bwMode="auto">
          <a:xfrm>
            <a:off x="7429520" y="5304711"/>
            <a:ext cx="1714481" cy="155329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83568" y="188641"/>
            <a:ext cx="7850526" cy="72008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C00000"/>
                </a:solidFill>
                <a:effectLst/>
                <a:uLnTx/>
                <a:uFillTx/>
                <a:latin typeface="Arial Rounded MT Bold" pitchFamily="34" charset="0"/>
                <a:ea typeface="+mj-ea"/>
                <a:cs typeface="+mj-cs"/>
              </a:rPr>
              <a:t>Calcium</a:t>
            </a:r>
            <a:endParaRPr kumimoji="0" lang="en-US" sz="3000" b="0" i="0" u="none" strike="noStrike" kern="1200" cap="none" spc="0" normalizeH="0" baseline="0" noProof="0" dirty="0">
              <a:ln>
                <a:noFill/>
              </a:ln>
              <a:solidFill>
                <a:srgbClr val="C00000"/>
              </a:solidFill>
              <a:effectLst/>
              <a:uLnTx/>
              <a:uFillTx/>
              <a:latin typeface="Arial Rounded MT Bold" pitchFamily="34" charset="0"/>
              <a:ea typeface="+mj-ea"/>
              <a:cs typeface="+mj-cs"/>
            </a:endParaRPr>
          </a:p>
        </p:txBody>
      </p:sp>
      <p:sp>
        <p:nvSpPr>
          <p:cNvPr id="5" name="Content Placeholder 2"/>
          <p:cNvSpPr txBox="1">
            <a:spLocks noGrp="1"/>
          </p:cNvSpPr>
          <p:nvPr>
            <p:ph idx="1"/>
          </p:nvPr>
        </p:nvSpPr>
        <p:spPr>
          <a:xfrm>
            <a:off x="179512" y="836712"/>
            <a:ext cx="8784976" cy="602128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For adults aged 50 years and older, the recommended calcium intake (including diet, plus calcium supplements, if necessary if dietary intake is insufficient) is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1,200</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mg/day. Calcium supplementation has been shown to slightly increase BMD, and a recent meta-analysis from the NOF showed a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15%</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reduced risk of </a:t>
            </a:r>
            <a:r>
              <a:rPr kumimoji="0" lang="en-US" sz="30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total</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fractures and a </a:t>
            </a:r>
            <a:r>
              <a:rPr kumimoji="0" lang="en-US" sz="30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30%</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reduced risk of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hip</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fractures.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Three prospective cohort studies and a meta-analysis suggested increased risk of cardiovascular disease among calcium supplement users. In contrast, low dietary calcium intake (&lt;700 mg/day compared with 1,400 mg/day) has been associated with increased cardiovascular risks. Other studies found no effect of calcium supplements on cardiovascular risk.</a:t>
            </a:r>
            <a:endParaRPr kumimoji="0" lang="en-US" sz="30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6" name="Picture 2" descr="نتیجه تصویری برای کلسیم">
            <a:hlinkClick r:id="rId2"/>
          </p:cNvPr>
          <p:cNvPicPr>
            <a:picLocks noChangeAspect="1" noChangeArrowheads="1"/>
          </p:cNvPicPr>
          <p:nvPr/>
        </p:nvPicPr>
        <p:blipFill>
          <a:blip r:embed="rId3" cstate="print">
            <a:lum bright="14000" contrast="-27000"/>
          </a:blip>
          <a:srcRect/>
          <a:stretch>
            <a:fillRect/>
          </a:stretch>
        </p:blipFill>
        <p:spPr bwMode="auto">
          <a:xfrm>
            <a:off x="7380312" y="5535239"/>
            <a:ext cx="1763687" cy="132276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358246" cy="1071570"/>
          </a:xfrm>
        </p:spPr>
        <p:txBody>
          <a:bodyPr>
            <a:normAutofit/>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How is fracture risk assessed and osteoporosis diagnosed?</a:t>
            </a:r>
            <a:endParaRPr lang="en-US" sz="2800" dirty="0"/>
          </a:p>
        </p:txBody>
      </p:sp>
      <p:sp>
        <p:nvSpPr>
          <p:cNvPr id="3" name="Content Placeholder 2"/>
          <p:cNvSpPr>
            <a:spLocks noGrp="1"/>
          </p:cNvSpPr>
          <p:nvPr>
            <p:ph idx="1"/>
          </p:nvPr>
        </p:nvSpPr>
        <p:spPr>
          <a:xfrm>
            <a:off x="214282" y="1285860"/>
            <a:ext cx="8786874" cy="4714908"/>
          </a:xfrm>
        </p:spPr>
        <p:txBody>
          <a:bodyPr>
            <a:normAutofit lnSpcReduction="10000"/>
          </a:bodyPr>
          <a:lstStyle/>
          <a:p>
            <a:pPr algn="just"/>
            <a:r>
              <a:rPr lang="en-US" sz="3200" b="1" dirty="0" smtClean="0">
                <a:ln>
                  <a:solidFill>
                    <a:schemeClr val="tx1"/>
                  </a:solidFill>
                </a:ln>
                <a:solidFill>
                  <a:srgbClr val="FF0000"/>
                </a:solidFill>
                <a:latin typeface="Angsana New" pitchFamily="18" charset="-34"/>
                <a:cs typeface="Angsana New" pitchFamily="18" charset="-34"/>
              </a:rPr>
              <a:t>R4. </a:t>
            </a:r>
            <a:r>
              <a:rPr lang="en-US" sz="3000" b="1" dirty="0" smtClean="0">
                <a:solidFill>
                  <a:schemeClr val="tx1"/>
                </a:solidFill>
                <a:latin typeface="Angsana New" pitchFamily="18" charset="-34"/>
                <a:cs typeface="Angsana New" pitchFamily="18" charset="-34"/>
              </a:rPr>
              <a:t>When BMD is measured, axial dual-energy X-ray </a:t>
            </a:r>
            <a:r>
              <a:rPr lang="en-US" sz="3000" b="1" dirty="0" err="1" smtClean="0">
                <a:solidFill>
                  <a:schemeClr val="tx1"/>
                </a:solidFill>
                <a:latin typeface="Angsana New" pitchFamily="18" charset="-34"/>
                <a:cs typeface="Angsana New" pitchFamily="18" charset="-34"/>
              </a:rPr>
              <a:t>abso</a:t>
            </a:r>
            <a:r>
              <a:rPr lang="en-US" sz="3000" b="1" dirty="0" smtClean="0">
                <a:solidFill>
                  <a:schemeClr val="tx1"/>
                </a:solidFill>
                <a:latin typeface="Angsana New" pitchFamily="18" charset="-34"/>
                <a:cs typeface="Angsana New" pitchFamily="18" charset="-34"/>
              </a:rPr>
              <a:t> </a:t>
            </a:r>
            <a:r>
              <a:rPr lang="en-US" sz="3000" b="1" dirty="0" err="1" smtClean="0">
                <a:solidFill>
                  <a:schemeClr val="tx1"/>
                </a:solidFill>
                <a:latin typeface="Angsana New" pitchFamily="18" charset="-34"/>
                <a:cs typeface="Angsana New" pitchFamily="18" charset="-34"/>
              </a:rPr>
              <a:t>rptiometry</a:t>
            </a:r>
            <a:r>
              <a:rPr lang="en-US" sz="3000" b="1" dirty="0" smtClean="0">
                <a:solidFill>
                  <a:schemeClr val="tx1"/>
                </a:solidFill>
                <a:latin typeface="Angsana New" pitchFamily="18" charset="-34"/>
                <a:cs typeface="Angsana New" pitchFamily="18" charset="-34"/>
              </a:rPr>
              <a:t> (DXA) measurement (spine and hip) should be used.</a:t>
            </a:r>
            <a:r>
              <a:rPr lang="en-US" sz="3000" b="1" dirty="0" smtClean="0">
                <a:ln>
                  <a:solidFill>
                    <a:schemeClr val="tx1"/>
                  </a:solidFill>
                </a:ln>
                <a:solidFill>
                  <a:srgbClr val="FF0000"/>
                </a:solidFill>
                <a:latin typeface="Angsana New" pitchFamily="18" charset="-34"/>
                <a:cs typeface="Angsana New" pitchFamily="18" charset="-34"/>
              </a:rPr>
              <a:t> </a:t>
            </a:r>
          </a:p>
          <a:p>
            <a:pPr algn="just"/>
            <a:r>
              <a:rPr lang="en-US" sz="3200" b="1" dirty="0" smtClean="0">
                <a:ln>
                  <a:solidFill>
                    <a:schemeClr val="tx1"/>
                  </a:solidFill>
                </a:ln>
                <a:solidFill>
                  <a:srgbClr val="FF0000"/>
                </a:solidFill>
                <a:latin typeface="Angsana New" pitchFamily="18" charset="-34"/>
                <a:cs typeface="Angsana New" pitchFamily="18" charset="-34"/>
              </a:rPr>
              <a:t>R5. </a:t>
            </a:r>
            <a:r>
              <a:rPr lang="en-US" sz="3000" b="1" dirty="0" smtClean="0">
                <a:solidFill>
                  <a:schemeClr val="tx1"/>
                </a:solidFill>
                <a:latin typeface="Angsana New" pitchFamily="18" charset="-34"/>
                <a:cs typeface="Angsana New" pitchFamily="18" charset="-34"/>
              </a:rPr>
              <a:t>When BMD is measured, axial dual-energy X-ray </a:t>
            </a:r>
            <a:r>
              <a:rPr lang="en-US" sz="3000" b="1" dirty="0" err="1" smtClean="0">
                <a:solidFill>
                  <a:schemeClr val="tx1"/>
                </a:solidFill>
                <a:latin typeface="Angsana New" pitchFamily="18" charset="-34"/>
                <a:cs typeface="Angsana New" pitchFamily="18" charset="-34"/>
              </a:rPr>
              <a:t>absorptiometry</a:t>
            </a:r>
            <a:r>
              <a:rPr lang="en-US" sz="3000" b="1" dirty="0" smtClean="0">
                <a:solidFill>
                  <a:schemeClr val="tx1"/>
                </a:solidFill>
                <a:latin typeface="Angsana New" pitchFamily="18" charset="-34"/>
                <a:cs typeface="Angsana New" pitchFamily="18" charset="-34"/>
              </a:rPr>
              <a:t> (DXA) measurement (spine and hip) should be used.</a:t>
            </a:r>
            <a:r>
              <a:rPr lang="en-US" sz="3000" b="1" dirty="0" smtClean="0">
                <a:ln>
                  <a:solidFill>
                    <a:schemeClr val="tx1"/>
                  </a:solidFill>
                </a:ln>
                <a:solidFill>
                  <a:srgbClr val="FF0000"/>
                </a:solidFill>
                <a:latin typeface="Angsana New" pitchFamily="18" charset="-34"/>
                <a:cs typeface="Angsana New" pitchFamily="18" charset="-34"/>
              </a:rPr>
              <a:t> </a:t>
            </a:r>
          </a:p>
          <a:p>
            <a:pPr algn="just"/>
            <a:r>
              <a:rPr lang="en-US" sz="3200" b="1" dirty="0" smtClean="0">
                <a:ln>
                  <a:solidFill>
                    <a:schemeClr val="tx1"/>
                  </a:solidFill>
                </a:ln>
                <a:solidFill>
                  <a:srgbClr val="FF0000"/>
                </a:solidFill>
                <a:latin typeface="Angsana New" pitchFamily="18" charset="-34"/>
                <a:cs typeface="Angsana New" pitchFamily="18" charset="-34"/>
              </a:rPr>
              <a:t>R5a. </a:t>
            </a:r>
            <a:r>
              <a:rPr lang="en-US" sz="3000" b="1" dirty="0" smtClean="0">
                <a:solidFill>
                  <a:schemeClr val="tx1"/>
                </a:solidFill>
                <a:latin typeface="Angsana New" pitchFamily="18" charset="-34"/>
                <a:cs typeface="Angsana New" pitchFamily="18" charset="-34"/>
              </a:rPr>
              <a:t>Osteoporosis should be diagnosed based on presence of fragility fractures in the absence of other metabolic bone disorders or a T-score of –2.5 or lower in the lumbar spine (</a:t>
            </a:r>
            <a:r>
              <a:rPr lang="en-US" sz="3000" b="1" dirty="0" err="1" smtClean="0">
                <a:solidFill>
                  <a:schemeClr val="tx1"/>
                </a:solidFill>
                <a:latin typeface="Angsana New" pitchFamily="18" charset="-34"/>
                <a:cs typeface="Angsana New" pitchFamily="18" charset="-34"/>
              </a:rPr>
              <a:t>anteroposterior</a:t>
            </a:r>
            <a:r>
              <a:rPr lang="en-US" sz="3000" b="1" dirty="0" smtClean="0">
                <a:solidFill>
                  <a:schemeClr val="tx1"/>
                </a:solidFill>
                <a:latin typeface="Angsana New" pitchFamily="18" charset="-34"/>
                <a:cs typeface="Angsana New" pitchFamily="18" charset="-34"/>
              </a:rPr>
              <a:t>),femoral neck, total hip, and/or 33% (one-third)  radius even in the absence of a prevalent fracture.</a:t>
            </a:r>
          </a:p>
          <a:p>
            <a:pPr algn="just"/>
            <a:r>
              <a:rPr lang="en-US" sz="3200" b="1" dirty="0" smtClean="0">
                <a:ln>
                  <a:solidFill>
                    <a:schemeClr val="tx1"/>
                  </a:solidFill>
                </a:ln>
                <a:solidFill>
                  <a:srgbClr val="FF0000"/>
                </a:solidFill>
                <a:latin typeface="Angsana New" pitchFamily="18" charset="-34"/>
                <a:cs typeface="Angsana New" pitchFamily="18" charset="-34"/>
              </a:rPr>
              <a:t>R5b. </a:t>
            </a:r>
            <a:r>
              <a:rPr lang="en-US" sz="3200" b="1" dirty="0" smtClean="0">
                <a:solidFill>
                  <a:schemeClr val="tx1"/>
                </a:solidFill>
                <a:latin typeface="Angsana New" pitchFamily="18" charset="-34"/>
                <a:cs typeface="Angsana New" pitchFamily="18" charset="-34"/>
              </a:rPr>
              <a:t>Osteoporosis may also be diagnosed in patients with </a:t>
            </a:r>
            <a:r>
              <a:rPr lang="en-US" sz="3200" b="1" dirty="0" err="1" smtClean="0">
                <a:solidFill>
                  <a:schemeClr val="tx1"/>
                </a:solidFill>
                <a:latin typeface="Angsana New" pitchFamily="18" charset="-34"/>
                <a:cs typeface="Angsana New" pitchFamily="18" charset="-34"/>
              </a:rPr>
              <a:t>osteopenia</a:t>
            </a:r>
            <a:r>
              <a:rPr lang="en-US" sz="3200" b="1" dirty="0" smtClean="0">
                <a:solidFill>
                  <a:schemeClr val="tx1"/>
                </a:solidFill>
                <a:latin typeface="Angsana New" pitchFamily="18" charset="-34"/>
                <a:cs typeface="Angsana New" pitchFamily="18" charset="-34"/>
              </a:rPr>
              <a:t> and increased fracture risk using FRAX® country-specific thresholds.</a:t>
            </a:r>
            <a:endParaRPr lang="en-US" sz="3000" b="1" dirty="0" smtClean="0">
              <a:ln>
                <a:solidFill>
                  <a:schemeClr val="tx1"/>
                </a:solidFill>
              </a:ln>
              <a:solidFill>
                <a:schemeClr val="tx1"/>
              </a:solidFill>
              <a:latin typeface="Angsana New" pitchFamily="18" charset="-34"/>
              <a:cs typeface="Angsana New" pitchFamily="18" charset="-34"/>
            </a:endParaRPr>
          </a:p>
          <a:p>
            <a:pPr algn="just"/>
            <a:endParaRPr lang="en-US" sz="3200" b="1" dirty="0">
              <a:solidFill>
                <a:schemeClr val="tx1"/>
              </a:solidFill>
              <a:latin typeface="Angsana New" pitchFamily="18" charset="-34"/>
              <a:cs typeface="Angsana New" pitchFamily="18" charset="-34"/>
            </a:endParaRPr>
          </a:p>
        </p:txBody>
      </p:sp>
      <p:pic>
        <p:nvPicPr>
          <p:cNvPr id="1026" name="Picture 2" descr="نتیجه تصویری برای ‪fracture risk assessed and osteoporosis diagnosed‬‏">
            <a:hlinkClick r:id="rId2"/>
          </p:cNvPr>
          <p:cNvPicPr>
            <a:picLocks noChangeAspect="1" noChangeArrowheads="1"/>
          </p:cNvPicPr>
          <p:nvPr/>
        </p:nvPicPr>
        <p:blipFill>
          <a:blip r:embed="rId3" cstate="print"/>
          <a:srcRect/>
          <a:stretch>
            <a:fillRect/>
          </a:stretch>
        </p:blipFill>
        <p:spPr bwMode="auto">
          <a:xfrm>
            <a:off x="8286776" y="5754553"/>
            <a:ext cx="857223" cy="1103447"/>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idx="1"/>
          </p:nvPr>
        </p:nvSpPr>
        <p:spPr>
          <a:xfrm>
            <a:off x="323528" y="332656"/>
            <a:ext cx="8424936" cy="619268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 large study raised concerns about the risk of </a:t>
            </a:r>
            <a:r>
              <a:rPr kumimoji="0" lang="en-US" sz="30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nephrolithiasis</a:t>
            </a:r>
            <a:r>
              <a:rPr kumimoji="0" lang="en-US" sz="30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from calcium supplementation. Patients with a history of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nephrolithiasis</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should be evaluated for the etiology for renal stone formation or </a:t>
            </a:r>
            <a:r>
              <a:rPr kumimoji="0" lang="en-US" sz="3000" b="1" i="0"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hypercalciuria</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prior to deciding about calcium supplementation.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In summary, existing studies suggest that dietary calcium may be preferred over supplemental calcium and that total calcium intake should not exceed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1,500 mg/day</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Endocrine Society recommend that women aged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51 years or ol</a:t>
            </a:r>
            <a:r>
              <a:rPr kumimoji="0" lang="en-US" sz="30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der</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consume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1,200 mg </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of calcium per day. For individuals who are unable to increase dietary calcium due to lactose intolerance or lack of access to calcium-rich foods, calcium supplementation is an option.</a:t>
            </a:r>
            <a:endParaRPr kumimoji="0" lang="en-US" sz="30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7" name="Picture 2" descr="نتیجه تصویری برای کلسیم">
            <a:hlinkClick r:id="rId2"/>
          </p:cNvPr>
          <p:cNvPicPr>
            <a:picLocks noChangeAspect="1" noChangeArrowheads="1"/>
          </p:cNvPicPr>
          <p:nvPr/>
        </p:nvPicPr>
        <p:blipFill>
          <a:blip r:embed="rId3" cstate="print">
            <a:lum bright="-9000" contrast="-12000"/>
          </a:blip>
          <a:srcRect/>
          <a:stretch>
            <a:fillRect/>
          </a:stretch>
        </p:blipFill>
        <p:spPr bwMode="auto">
          <a:xfrm>
            <a:off x="6948264" y="5211199"/>
            <a:ext cx="2195735" cy="16468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0" y="188640"/>
            <a:ext cx="9144000" cy="666936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Numerous calcium supplements are available. </a:t>
            </a:r>
            <a:r>
              <a:rPr kumimoji="0" lang="en-US"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Calcium carbonate </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is generally the least expensive and requires the smallest number of tablets, due to a generous calcium content (40%). Calcium carbonate, however, may </a:t>
            </a:r>
            <a:r>
              <a:rPr kumimoji="0" lang="fr-FR"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cause more </a:t>
            </a:r>
            <a:r>
              <a:rPr kumimoji="0" lang="fr-FR"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gastrointestinal</a:t>
            </a:r>
            <a:r>
              <a:rPr kumimoji="0" lang="fr-FR"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fr-FR"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(GI) complaints (e.g., </a:t>
            </a:r>
            <a:r>
              <a:rPr kumimoji="0" lang="fr-FR" b="1" i="1" u="none" strike="noStrike" kern="1200" cap="none" spc="0" normalizeH="0" baseline="0" noProof="0" dirty="0" smtClean="0">
                <a:ln>
                  <a:noFill/>
                </a:ln>
                <a:solidFill>
                  <a:srgbClr val="5B22CE"/>
                </a:solidFill>
                <a:effectLst/>
                <a:uLnTx/>
                <a:uFillTx/>
                <a:latin typeface="Angsana New" pitchFamily="18" charset="-34"/>
                <a:ea typeface="+mn-ea"/>
                <a:cs typeface="Angsana New" pitchFamily="18" charset="-34"/>
              </a:rPr>
              <a:t>constipation</a:t>
            </a:r>
            <a:r>
              <a:rPr kumimoji="0" lang="fr-FR"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and </a:t>
            </a:r>
            <a:r>
              <a:rPr kumimoji="0" lang="en-US" b="1" i="1" u="none" strike="noStrike" kern="1200" cap="none" spc="0" normalizeH="0" baseline="0" noProof="0" dirty="0" smtClean="0">
                <a:ln>
                  <a:noFill/>
                </a:ln>
                <a:solidFill>
                  <a:srgbClr val="5B22CE"/>
                </a:solidFill>
                <a:effectLst/>
                <a:uLnTx/>
                <a:uFillTx/>
                <a:latin typeface="Angsana New" pitchFamily="18" charset="-34"/>
                <a:ea typeface="+mn-ea"/>
                <a:cs typeface="Angsana New" pitchFamily="18" charset="-34"/>
              </a:rPr>
              <a:t>bloating</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than calcium citrate, in the expert opinion of task force members. In addition, it requires gastric acid for absorption and is best absorbed when taken </a:t>
            </a:r>
            <a:r>
              <a:rPr kumimoji="0" lang="en-US"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withmeals</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Calcium citrate </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is often more expensive than calcium carbonate, and requires more tablets to achieve the desired dose due to a lower calcium content (21%), but its absorption is not dependent on gastric acid, and it may be less likely to cause GI complaints. In addition to tablets, which can be large and difficult for some patients to swallow, calcium supplements are available as soft chews and gummy preparations. For optimal absorption, calcium supplementation should not exceed </a:t>
            </a:r>
            <a:r>
              <a:rPr kumimoji="0" lang="en-US"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500 to 600 mg per dose</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irrespective of the preparation. The dose should be divided for patients requiring more than </a:t>
            </a:r>
            <a:r>
              <a:rPr kumimoji="0" lang="en-US"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600 mg </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calcium supplement </a:t>
            </a:r>
            <a:r>
              <a:rPr kumimoji="0" lang="en-US"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daily</a:t>
            </a:r>
            <a:r>
              <a:rPr kumimoji="0" lang="en-US"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endParaRPr kumimoji="0" lang="en-US"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5" name="Picture 2" descr="نتیجه تصویری برای کلسیم">
            <a:hlinkClick r:id="rId3"/>
          </p:cNvPr>
          <p:cNvPicPr>
            <a:picLocks noChangeAspect="1" noChangeArrowheads="1"/>
          </p:cNvPicPr>
          <p:nvPr/>
        </p:nvPicPr>
        <p:blipFill>
          <a:blip r:embed="rId4" cstate="print">
            <a:lum bright="11000"/>
          </a:blip>
          <a:srcRect/>
          <a:stretch>
            <a:fillRect/>
          </a:stretch>
        </p:blipFill>
        <p:spPr bwMode="auto">
          <a:xfrm>
            <a:off x="7668344" y="5751258"/>
            <a:ext cx="1475656" cy="110674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9552" y="374900"/>
            <a:ext cx="7994542" cy="7635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Rounded MT Bold" pitchFamily="34" charset="0"/>
                <a:ea typeface="+mj-ea"/>
                <a:cs typeface="+mj-cs"/>
              </a:rPr>
              <a:t>Other supplements and nutrition </a:t>
            </a:r>
            <a:r>
              <a:rPr kumimoji="0" lang="en-US" sz="28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Arial Rounded MT Bold" pitchFamily="34" charset="0"/>
                <a:ea typeface="+mj-ea"/>
                <a:cs typeface="+mj-cs"/>
              </a:rPr>
              <a:t>onsiderations</a:t>
            </a:r>
            <a:endPar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Rounded MT Bold" pitchFamily="34" charset="0"/>
              <a:ea typeface="+mj-ea"/>
              <a:cs typeface="+mj-cs"/>
            </a:endParaRPr>
          </a:p>
        </p:txBody>
      </p:sp>
      <p:sp>
        <p:nvSpPr>
          <p:cNvPr id="5" name="Content Placeholder 2"/>
          <p:cNvSpPr txBox="1">
            <a:spLocks noGrp="1"/>
          </p:cNvSpPr>
          <p:nvPr>
            <p:ph idx="1"/>
          </p:nvPr>
        </p:nvSpPr>
        <p:spPr>
          <a:xfrm>
            <a:off x="323527" y="1341438"/>
            <a:ext cx="8568953" cy="532792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FF0000"/>
                </a:solidFill>
                <a:effectLst/>
                <a:uLnTx/>
                <a:uFillTx/>
                <a:latin typeface="Arial Rounded MT Bold" pitchFamily="34" charset="0"/>
                <a:ea typeface="+mn-ea"/>
                <a:cs typeface="+mn-cs"/>
              </a:rPr>
              <a:t>Magnesium</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Patients frequently question whether magnesium supplementation is needed, but no RCT has evaluated the effect of magnesium intake on fracture risk or BMD. Most people have adequate dietary intake of magnesium; however, individuals who are at risk for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hypomagnesemia</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(e.g., those with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GI </a:t>
            </a:r>
            <a:r>
              <a:rPr kumimoji="0" lang="en-US" sz="30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malabsorption</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chronic liver disease </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[including alcoholics], or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renal tubular loss </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or those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using proton pump inhibitors </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or </a:t>
            </a:r>
            <a:r>
              <a:rPr kumimoji="0" lang="en-US" sz="30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diuretics long term</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may benefit from magnesium supplementation. Magnesium may also help counteract constipation associated with calcium supplementation.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In fact, there is no evidence that adding magnesium to calcium tablets increases the absorption of calcium.</a:t>
            </a:r>
            <a:endParaRPr kumimoji="0" lang="en-US" sz="30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3"/>
            <a:ext cx="7819746" cy="857256"/>
          </a:xfrm>
        </p:spPr>
        <p:txBody>
          <a:bodyPr>
            <a:normAutofit fontScale="90000"/>
          </a:bodyPr>
          <a:lstStyle/>
          <a:p>
            <a:r>
              <a:rPr lang="en-US" b="1" dirty="0" smtClean="0"/>
              <a:t/>
            </a:r>
            <a:br>
              <a:rPr lang="en-US" b="1" dirty="0" smtClean="0"/>
            </a:br>
            <a:r>
              <a:rPr lang="en-US" sz="2900" b="1" dirty="0" smtClean="0">
                <a:solidFill>
                  <a:srgbClr val="C00000"/>
                </a:solidFill>
                <a:latin typeface="Arial Rounded MT Bold" pitchFamily="34" charset="0"/>
              </a:rPr>
              <a:t>Vitamins A and K and </a:t>
            </a:r>
            <a:r>
              <a:rPr lang="en-US" sz="2900" b="1" dirty="0" err="1" smtClean="0">
                <a:solidFill>
                  <a:srgbClr val="C00000"/>
                </a:solidFill>
                <a:latin typeface="Arial Rounded MT Bold" pitchFamily="34" charset="0"/>
              </a:rPr>
              <a:t>phytoestrogens</a:t>
            </a:r>
            <a:r>
              <a:rPr lang="en-US" sz="2900" b="1" dirty="0" smtClean="0">
                <a:solidFill>
                  <a:srgbClr val="C00000"/>
                </a:solidFill>
                <a:latin typeface="Arial Rounded MT Bold" pitchFamily="34" charset="0"/>
              </a:rPr>
              <a:t>: </a:t>
            </a:r>
            <a:r>
              <a:rPr lang="en-US" sz="2900" b="1" dirty="0" smtClean="0"/>
              <a:t/>
            </a:r>
            <a:br>
              <a:rPr lang="en-US" sz="2900" b="1" dirty="0" smtClean="0"/>
            </a:br>
            <a:endParaRPr lang="en-US" sz="2900" dirty="0"/>
          </a:p>
        </p:txBody>
      </p:sp>
      <p:sp>
        <p:nvSpPr>
          <p:cNvPr id="3" name="Content Placeholder 2"/>
          <p:cNvSpPr>
            <a:spLocks noGrp="1"/>
          </p:cNvSpPr>
          <p:nvPr>
            <p:ph idx="1"/>
          </p:nvPr>
        </p:nvSpPr>
        <p:spPr>
          <a:xfrm>
            <a:off x="857224" y="1142984"/>
            <a:ext cx="8072494" cy="5429288"/>
          </a:xfrm>
        </p:spPr>
        <p:txBody>
          <a:bodyPr>
            <a:normAutofit/>
          </a:bodyPr>
          <a:lstStyle/>
          <a:p>
            <a:pPr algn="just">
              <a:buNone/>
            </a:pPr>
            <a:r>
              <a:rPr lang="en-US" sz="3400" b="1" dirty="0" smtClean="0">
                <a:solidFill>
                  <a:schemeClr val="tx1"/>
                </a:solidFill>
                <a:latin typeface="Angsana New" pitchFamily="18" charset="-34"/>
                <a:cs typeface="Angsana New" pitchFamily="18" charset="-34"/>
              </a:rPr>
              <a:t>Excessive chronic intake of </a:t>
            </a:r>
            <a:r>
              <a:rPr lang="en-US" sz="3400" b="1" i="1" dirty="0" smtClean="0">
                <a:solidFill>
                  <a:srgbClr val="FF0000"/>
                </a:solidFill>
                <a:latin typeface="Angsana New" pitchFamily="18" charset="-34"/>
                <a:cs typeface="Angsana New" pitchFamily="18" charset="-34"/>
              </a:rPr>
              <a:t>vitamin A</a:t>
            </a:r>
            <a:r>
              <a:rPr lang="en-US" sz="3400" b="1" dirty="0" smtClean="0">
                <a:solidFill>
                  <a:schemeClr val="tx1"/>
                </a:solidFill>
                <a:latin typeface="Angsana New" pitchFamily="18" charset="-34"/>
                <a:cs typeface="Angsana New" pitchFamily="18" charset="-34"/>
              </a:rPr>
              <a:t> (i.e., more than </a:t>
            </a:r>
            <a:r>
              <a:rPr lang="en-US" sz="3400" b="1" i="1" dirty="0" smtClean="0">
                <a:solidFill>
                  <a:srgbClr val="FF0000"/>
                </a:solidFill>
                <a:latin typeface="Angsana New" pitchFamily="18" charset="-34"/>
                <a:cs typeface="Angsana New" pitchFamily="18" charset="-34"/>
              </a:rPr>
              <a:t>10,000 IU daily</a:t>
            </a:r>
            <a:r>
              <a:rPr lang="en-US" sz="3400" b="1" dirty="0" smtClean="0">
                <a:solidFill>
                  <a:schemeClr val="tx1"/>
                </a:solidFill>
                <a:latin typeface="Angsana New" pitchFamily="18" charset="-34"/>
                <a:cs typeface="Angsana New" pitchFamily="18" charset="-34"/>
              </a:rPr>
              <a:t>) should be avoided, as this has been shown to have detrimental effects on bone. </a:t>
            </a:r>
          </a:p>
          <a:p>
            <a:pPr algn="just">
              <a:buNone/>
            </a:pPr>
            <a:r>
              <a:rPr lang="en-US" sz="3400" b="1" dirty="0" smtClean="0">
                <a:solidFill>
                  <a:schemeClr val="tx1"/>
                </a:solidFill>
                <a:latin typeface="Angsana New" pitchFamily="18" charset="-34"/>
                <a:cs typeface="Angsana New" pitchFamily="18" charset="-34"/>
              </a:rPr>
              <a:t>Some data suggest that </a:t>
            </a:r>
            <a:r>
              <a:rPr lang="en-US" sz="3400" b="1" i="1" dirty="0" smtClean="0">
                <a:solidFill>
                  <a:srgbClr val="FF0000"/>
                </a:solidFill>
                <a:latin typeface="Angsana New" pitchFamily="18" charset="-34"/>
                <a:cs typeface="Angsana New" pitchFamily="18" charset="-34"/>
              </a:rPr>
              <a:t>vitamin K</a:t>
            </a:r>
            <a:r>
              <a:rPr lang="en-US" sz="3400" b="1" dirty="0" smtClean="0">
                <a:solidFill>
                  <a:schemeClr val="tx1"/>
                </a:solidFill>
                <a:latin typeface="Angsana New" pitchFamily="18" charset="-34"/>
                <a:cs typeface="Angsana New" pitchFamily="18" charset="-34"/>
              </a:rPr>
              <a:t> (</a:t>
            </a:r>
            <a:r>
              <a:rPr lang="en-US" sz="3400" b="1" i="1" dirty="0" smtClean="0">
                <a:solidFill>
                  <a:srgbClr val="FF0000"/>
                </a:solidFill>
                <a:latin typeface="Angsana New" pitchFamily="18" charset="-34"/>
                <a:cs typeface="Angsana New" pitchFamily="18" charset="-34"/>
              </a:rPr>
              <a:t>1 mg/day</a:t>
            </a:r>
            <a:r>
              <a:rPr lang="en-US" sz="3400" b="1" dirty="0" smtClean="0">
                <a:solidFill>
                  <a:schemeClr val="tx1"/>
                </a:solidFill>
                <a:latin typeface="Angsana New" pitchFamily="18" charset="-34"/>
                <a:cs typeface="Angsana New" pitchFamily="18" charset="-34"/>
              </a:rPr>
              <a:t>) may reduce bone turnover and loss in postmenopausal women.</a:t>
            </a:r>
          </a:p>
          <a:p>
            <a:pPr algn="just">
              <a:buNone/>
            </a:pPr>
            <a:r>
              <a:rPr lang="en-US" sz="3400" b="1" dirty="0" smtClean="0">
                <a:solidFill>
                  <a:schemeClr val="tx1"/>
                </a:solidFill>
                <a:latin typeface="Angsana New" pitchFamily="18" charset="-34"/>
                <a:cs typeface="Angsana New" pitchFamily="18" charset="-34"/>
              </a:rPr>
              <a:t>“Natural” estrogens (</a:t>
            </a:r>
            <a:r>
              <a:rPr lang="en-US" sz="3400" b="1" dirty="0" err="1" smtClean="0">
                <a:solidFill>
                  <a:schemeClr val="tx1"/>
                </a:solidFill>
                <a:latin typeface="Angsana New" pitchFamily="18" charset="-34"/>
                <a:cs typeface="Angsana New" pitchFamily="18" charset="-34"/>
              </a:rPr>
              <a:t>isoflavones</a:t>
            </a:r>
            <a:r>
              <a:rPr lang="en-US" sz="3400" b="1" dirty="0" smtClean="0">
                <a:solidFill>
                  <a:schemeClr val="tx1"/>
                </a:solidFill>
                <a:latin typeface="Angsana New" pitchFamily="18" charset="-34"/>
                <a:cs typeface="Angsana New" pitchFamily="18" charset="-34"/>
              </a:rPr>
              <a:t>) are promoted to prevent bone loss, but there are no conclusive data to support the use of these agents for increasing bone density or decreasing fracture risk.</a:t>
            </a:r>
          </a:p>
          <a:p>
            <a:pPr>
              <a:buNone/>
            </a:pPr>
            <a:endParaRPr lang="en-US" dirty="0"/>
          </a:p>
        </p:txBody>
      </p:sp>
      <p:pic>
        <p:nvPicPr>
          <p:cNvPr id="56322" name="Picture 2" descr="نتیجه تصویری برای ویتامین A و K و فیتواستروژن">
            <a:hlinkClick r:id="rId2"/>
          </p:cNvPr>
          <p:cNvPicPr>
            <a:picLocks noChangeAspect="1" noChangeArrowheads="1"/>
          </p:cNvPicPr>
          <p:nvPr/>
        </p:nvPicPr>
        <p:blipFill>
          <a:blip r:embed="rId3" cstate="print"/>
          <a:srcRect/>
          <a:stretch>
            <a:fillRect/>
          </a:stretch>
        </p:blipFill>
        <p:spPr bwMode="auto">
          <a:xfrm>
            <a:off x="7839075" y="5553074"/>
            <a:ext cx="1304925" cy="1304926"/>
          </a:xfrm>
          <a:prstGeom prst="rect">
            <a:avLst/>
          </a:prstGeom>
          <a:noFill/>
        </p:spPr>
      </p:pic>
      <p:pic>
        <p:nvPicPr>
          <p:cNvPr id="56324" name="Picture 4" descr="نتیجه تصویری برای ویتامین A و K و فیتواستروژن">
            <a:hlinkClick r:id="rId4"/>
          </p:cNvPr>
          <p:cNvPicPr>
            <a:picLocks noChangeAspect="1" noChangeArrowheads="1"/>
          </p:cNvPicPr>
          <p:nvPr/>
        </p:nvPicPr>
        <p:blipFill>
          <a:blip r:embed="rId5" cstate="print"/>
          <a:srcRect/>
          <a:stretch>
            <a:fillRect/>
          </a:stretch>
        </p:blipFill>
        <p:spPr bwMode="auto">
          <a:xfrm>
            <a:off x="5643570" y="5643578"/>
            <a:ext cx="1552613" cy="1214422"/>
          </a:xfrm>
          <a:prstGeom prst="rect">
            <a:avLst/>
          </a:prstGeom>
          <a:noFill/>
        </p:spPr>
      </p:pic>
      <p:pic>
        <p:nvPicPr>
          <p:cNvPr id="56328" name="Picture 8" descr="نتیجه تصویری برای فیتواستروژن">
            <a:hlinkClick r:id="rId6"/>
          </p:cNvPr>
          <p:cNvPicPr>
            <a:picLocks noChangeAspect="1" noChangeArrowheads="1"/>
          </p:cNvPicPr>
          <p:nvPr/>
        </p:nvPicPr>
        <p:blipFill>
          <a:blip r:embed="rId7" cstate="print"/>
          <a:srcRect/>
          <a:stretch>
            <a:fillRect/>
          </a:stretch>
        </p:blipFill>
        <p:spPr bwMode="auto">
          <a:xfrm>
            <a:off x="3000364" y="5605585"/>
            <a:ext cx="1985969" cy="1252415"/>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785794"/>
            <a:ext cx="7676870" cy="857256"/>
          </a:xfrm>
        </p:spPr>
        <p:txBody>
          <a:bodyPr>
            <a:normAutofit/>
          </a:bodyPr>
          <a:lstStyle/>
          <a:p>
            <a:r>
              <a:rPr lang="en-US" sz="3000" b="1" dirty="0" smtClean="0">
                <a:solidFill>
                  <a:srgbClr val="C00000"/>
                </a:solidFill>
                <a:effectLst>
                  <a:outerShdw blurRad="38100" dist="38100" dir="2700000" algn="tl">
                    <a:srgbClr val="000000">
                      <a:alpha val="43137"/>
                    </a:srgbClr>
                  </a:outerShdw>
                </a:effectLst>
                <a:latin typeface="Arial Rounded MT Bold" pitchFamily="34" charset="0"/>
              </a:rPr>
              <a:t>Caffeine</a:t>
            </a:r>
            <a:endParaRPr lang="en-US" sz="3000" dirty="0">
              <a:solidFill>
                <a:srgbClr val="C0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857224" y="1643050"/>
            <a:ext cx="7643866" cy="4714908"/>
          </a:xfrm>
        </p:spPr>
        <p:txBody>
          <a:bodyPr>
            <a:normAutofit/>
          </a:bodyPr>
          <a:lstStyle/>
          <a:p>
            <a:pPr algn="just">
              <a:buNone/>
            </a:pPr>
            <a:r>
              <a:rPr lang="en-US" sz="3600" b="1" dirty="0" smtClean="0">
                <a:solidFill>
                  <a:schemeClr val="tx1"/>
                </a:solidFill>
                <a:latin typeface="Angsana New" pitchFamily="18" charset="-34"/>
                <a:cs typeface="Angsana New" pitchFamily="18" charset="-34"/>
              </a:rPr>
              <a:t>Patients should be advised to limit caffeine intake to less than </a:t>
            </a:r>
            <a:r>
              <a:rPr lang="en-US" sz="3600" b="1" i="1" dirty="0" smtClean="0">
                <a:solidFill>
                  <a:srgbClr val="FF0000"/>
                </a:solidFill>
                <a:latin typeface="Angsana New" pitchFamily="18" charset="-34"/>
                <a:cs typeface="Angsana New" pitchFamily="18" charset="-34"/>
              </a:rPr>
              <a:t>1</a:t>
            </a:r>
            <a:r>
              <a:rPr lang="en-US" sz="3600" b="1" dirty="0" smtClean="0">
                <a:solidFill>
                  <a:schemeClr val="tx1"/>
                </a:solidFill>
                <a:latin typeface="Angsana New" pitchFamily="18" charset="-34"/>
                <a:cs typeface="Angsana New" pitchFamily="18" charset="-34"/>
              </a:rPr>
              <a:t> to </a:t>
            </a:r>
            <a:r>
              <a:rPr lang="en-US" sz="3600" b="1" i="1" dirty="0" smtClean="0">
                <a:solidFill>
                  <a:srgbClr val="FF0000"/>
                </a:solidFill>
                <a:latin typeface="Angsana New" pitchFamily="18" charset="-34"/>
                <a:cs typeface="Angsana New" pitchFamily="18" charset="-34"/>
              </a:rPr>
              <a:t>2</a:t>
            </a:r>
            <a:r>
              <a:rPr lang="en-US" sz="3600" b="1" dirty="0" smtClean="0">
                <a:solidFill>
                  <a:schemeClr val="tx1"/>
                </a:solidFill>
                <a:latin typeface="Angsana New" pitchFamily="18" charset="-34"/>
                <a:cs typeface="Angsana New" pitchFamily="18" charset="-34"/>
              </a:rPr>
              <a:t> servings. Caffeine intake leads to a slight decrease in intestinal calcium absorption and increase in urinary calcium excretion.</a:t>
            </a:r>
            <a:endParaRPr lang="en-US" sz="3600" b="1" dirty="0">
              <a:solidFill>
                <a:schemeClr val="tx1"/>
              </a:solidFill>
              <a:latin typeface="Angsana New" pitchFamily="18" charset="-34"/>
              <a:cs typeface="Angsana New" pitchFamily="18" charset="-34"/>
            </a:endParaRPr>
          </a:p>
        </p:txBody>
      </p:sp>
      <p:pic>
        <p:nvPicPr>
          <p:cNvPr id="55298" name="Picture 2" descr="نتیجه تصویری برای کافئین">
            <a:hlinkClick r:id="rId2"/>
          </p:cNvPr>
          <p:cNvPicPr>
            <a:picLocks noChangeAspect="1" noChangeArrowheads="1"/>
          </p:cNvPicPr>
          <p:nvPr/>
        </p:nvPicPr>
        <p:blipFill>
          <a:blip r:embed="rId3" cstate="print"/>
          <a:srcRect/>
          <a:stretch>
            <a:fillRect/>
          </a:stretch>
        </p:blipFill>
        <p:spPr bwMode="auto">
          <a:xfrm>
            <a:off x="6130654" y="4857760"/>
            <a:ext cx="3013345" cy="200024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642918"/>
            <a:ext cx="7819746" cy="857256"/>
          </a:xfrm>
        </p:spPr>
        <p:txBody>
          <a:bodyPr>
            <a:normAutofit/>
          </a:bodyPr>
          <a:lstStyle/>
          <a:p>
            <a:r>
              <a:rPr lang="en-US" sz="3000" b="1" dirty="0" smtClean="0">
                <a:solidFill>
                  <a:srgbClr val="C00000"/>
                </a:solidFill>
                <a:effectLst>
                  <a:outerShdw blurRad="38100" dist="38100" dir="2700000" algn="tl">
                    <a:srgbClr val="000000">
                      <a:alpha val="43137"/>
                    </a:srgbClr>
                  </a:outerShdw>
                </a:effectLst>
                <a:latin typeface="Arial Rounded MT Bold" pitchFamily="34" charset="0"/>
              </a:rPr>
              <a:t>Protein</a:t>
            </a:r>
            <a:endParaRPr lang="en-US" sz="3000" dirty="0">
              <a:solidFill>
                <a:srgbClr val="C0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714348" y="1714488"/>
            <a:ext cx="7786742" cy="3714776"/>
          </a:xfrm>
        </p:spPr>
        <p:txBody>
          <a:bodyPr/>
          <a:lstStyle/>
          <a:p>
            <a:pPr algn="just">
              <a:buNone/>
            </a:pPr>
            <a:r>
              <a:rPr lang="en-US" sz="3600" b="1" dirty="0" smtClean="0">
                <a:solidFill>
                  <a:schemeClr val="tx1"/>
                </a:solidFill>
                <a:latin typeface="Angsana New" pitchFamily="18" charset="-34"/>
                <a:cs typeface="Angsana New" pitchFamily="18" charset="-34"/>
              </a:rPr>
              <a:t>Adequate protein intake (U.S. recommended daily allowance, </a:t>
            </a:r>
            <a:r>
              <a:rPr lang="en-US" sz="3600" b="1" i="1" dirty="0" smtClean="0">
                <a:solidFill>
                  <a:srgbClr val="5B22CE"/>
                </a:solidFill>
                <a:latin typeface="Angsana New" pitchFamily="18" charset="-34"/>
                <a:cs typeface="Angsana New" pitchFamily="18" charset="-34"/>
              </a:rPr>
              <a:t>0.8 g/kg</a:t>
            </a:r>
            <a:r>
              <a:rPr lang="en-US" sz="3600" b="1" dirty="0" smtClean="0">
                <a:solidFill>
                  <a:schemeClr val="tx1"/>
                </a:solidFill>
                <a:latin typeface="Angsana New" pitchFamily="18" charset="-34"/>
                <a:cs typeface="Angsana New" pitchFamily="18" charset="-34"/>
              </a:rPr>
              <a:t>) helps minimize bone loss among patients who have suffered hip fractures.</a:t>
            </a:r>
          </a:p>
          <a:p>
            <a:pPr>
              <a:buNone/>
            </a:pPr>
            <a:endParaRPr lang="en-US" dirty="0"/>
          </a:p>
        </p:txBody>
      </p:sp>
      <p:pic>
        <p:nvPicPr>
          <p:cNvPr id="54274" name="Picture 2" descr="نتیجه تصویری برای پروتئین">
            <a:hlinkClick r:id="rId2"/>
          </p:cNvPr>
          <p:cNvPicPr>
            <a:picLocks noChangeAspect="1" noChangeArrowheads="1"/>
          </p:cNvPicPr>
          <p:nvPr/>
        </p:nvPicPr>
        <p:blipFill>
          <a:blip r:embed="rId3" cstate="print"/>
          <a:srcRect/>
          <a:stretch>
            <a:fillRect/>
          </a:stretch>
        </p:blipFill>
        <p:spPr bwMode="auto">
          <a:xfrm>
            <a:off x="7724775" y="5448300"/>
            <a:ext cx="1419225" cy="1409700"/>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71480"/>
            <a:ext cx="7748308" cy="928694"/>
          </a:xfrm>
        </p:spPr>
        <p:txBody>
          <a:bodyPr>
            <a:normAutofit/>
          </a:bodyPr>
          <a:lstStyle/>
          <a:p>
            <a:r>
              <a:rPr lang="en-US" sz="3200" b="1" dirty="0" smtClean="0">
                <a:solidFill>
                  <a:srgbClr val="C00000"/>
                </a:solidFill>
                <a:effectLst>
                  <a:outerShdw blurRad="38100" dist="38100" dir="2700000" algn="tl">
                    <a:srgbClr val="000000">
                      <a:alpha val="43137"/>
                    </a:srgbClr>
                  </a:outerShdw>
                </a:effectLst>
                <a:latin typeface="Arial Rounded MT Bold" pitchFamily="34" charset="0"/>
              </a:rPr>
              <a:t>Alcohol</a:t>
            </a:r>
            <a:endParaRPr lang="en-US" sz="3200" dirty="0">
              <a:solidFill>
                <a:srgbClr val="C0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785786" y="1500174"/>
            <a:ext cx="7929618" cy="4929222"/>
          </a:xfrm>
        </p:spPr>
        <p:txBody>
          <a:bodyPr>
            <a:normAutofit/>
          </a:bodyPr>
          <a:lstStyle/>
          <a:p>
            <a:pPr algn="just">
              <a:buNone/>
            </a:pPr>
            <a:r>
              <a:rPr lang="en-US" sz="3400" b="1" dirty="0" smtClean="0">
                <a:solidFill>
                  <a:schemeClr val="tx1"/>
                </a:solidFill>
                <a:latin typeface="Angsana New" pitchFamily="18" charset="-34"/>
                <a:cs typeface="Angsana New" pitchFamily="18" charset="-34"/>
              </a:rPr>
              <a:t>Excessive intake of alcohol is associated with </a:t>
            </a:r>
            <a:r>
              <a:rPr lang="en-US" sz="3400" b="1" i="1" dirty="0" smtClean="0">
                <a:solidFill>
                  <a:srgbClr val="FF0000"/>
                </a:solidFill>
                <a:latin typeface="Angsana New" pitchFamily="18" charset="-34"/>
                <a:cs typeface="Angsana New" pitchFamily="18" charset="-34"/>
              </a:rPr>
              <a:t>increased</a:t>
            </a:r>
            <a:r>
              <a:rPr lang="en-US" sz="3400" b="1" dirty="0" smtClean="0">
                <a:solidFill>
                  <a:schemeClr val="tx1"/>
                </a:solidFill>
                <a:latin typeface="Angsana New" pitchFamily="18" charset="-34"/>
                <a:cs typeface="Angsana New" pitchFamily="18" charset="-34"/>
              </a:rPr>
              <a:t> fracture risk. The mechanisms of increased fractures from alcohol are </a:t>
            </a:r>
            <a:r>
              <a:rPr lang="en-US" sz="3400" b="1" dirty="0" err="1" smtClean="0">
                <a:solidFill>
                  <a:schemeClr val="tx1"/>
                </a:solidFill>
                <a:latin typeface="Angsana New" pitchFamily="18" charset="-34"/>
                <a:cs typeface="Angsana New" pitchFamily="18" charset="-34"/>
              </a:rPr>
              <a:t>multifactorial</a:t>
            </a:r>
            <a:r>
              <a:rPr lang="en-US" sz="3400" b="1" dirty="0" smtClean="0">
                <a:solidFill>
                  <a:schemeClr val="tx1"/>
                </a:solidFill>
                <a:latin typeface="Angsana New" pitchFamily="18" charset="-34"/>
                <a:cs typeface="Angsana New" pitchFamily="18" charset="-34"/>
              </a:rPr>
              <a:t> and include a negative effect on bone formation, a predisposition to falls, calcium deficiency, and chronic liver disease. Chronic liver disease, in turn, predisposes to vitamin D deficiency. Postmenopausal women at risk for osteoporosis should be advised against consuming more than 2 drinks daily.</a:t>
            </a:r>
            <a:endParaRPr lang="en-US" sz="3400" b="1" dirty="0">
              <a:solidFill>
                <a:schemeClr val="tx1"/>
              </a:solidFill>
              <a:latin typeface="Angsana New" pitchFamily="18" charset="-34"/>
              <a:cs typeface="Angsana New" pitchFamily="18" charset="-34"/>
            </a:endParaRPr>
          </a:p>
        </p:txBody>
      </p:sp>
      <p:pic>
        <p:nvPicPr>
          <p:cNvPr id="53252" name="Picture 4" descr="نتیجه تصویری برای مشروبات الکلی">
            <a:hlinkClick r:id="rId2"/>
          </p:cNvPr>
          <p:cNvPicPr>
            <a:picLocks noChangeAspect="1" noChangeArrowheads="1"/>
          </p:cNvPicPr>
          <p:nvPr/>
        </p:nvPicPr>
        <p:blipFill>
          <a:blip r:embed="rId3" cstate="print">
            <a:lum bright="9000"/>
          </a:blip>
          <a:srcRect/>
          <a:stretch>
            <a:fillRect/>
          </a:stretch>
        </p:blipFill>
        <p:spPr bwMode="auto">
          <a:xfrm>
            <a:off x="6572265" y="5067309"/>
            <a:ext cx="2571736" cy="1790692"/>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00042"/>
            <a:ext cx="7748308" cy="857256"/>
          </a:xfrm>
        </p:spPr>
        <p:txBody>
          <a:bodyPr>
            <a:normAutofit/>
          </a:bodyPr>
          <a:lstStyle/>
          <a:p>
            <a:r>
              <a:rPr lang="en-US" sz="3000" b="1" dirty="0" smtClean="0">
                <a:solidFill>
                  <a:srgbClr val="C00000"/>
                </a:solidFill>
                <a:effectLst>
                  <a:outerShdw blurRad="38100" dist="38100" dir="2700000" algn="tl">
                    <a:srgbClr val="000000">
                      <a:alpha val="43137"/>
                    </a:srgbClr>
                  </a:outerShdw>
                </a:effectLst>
                <a:latin typeface="Arial Rounded MT Bold" pitchFamily="34" charset="0"/>
              </a:rPr>
              <a:t>Smoking</a:t>
            </a:r>
            <a:endParaRPr lang="en-US" sz="3000" dirty="0">
              <a:solidFill>
                <a:srgbClr val="C0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857224" y="1500174"/>
            <a:ext cx="7676871" cy="4714908"/>
          </a:xfrm>
        </p:spPr>
        <p:txBody>
          <a:bodyPr>
            <a:normAutofit/>
          </a:bodyPr>
          <a:lstStyle/>
          <a:p>
            <a:pPr algn="just">
              <a:buNone/>
            </a:pPr>
            <a:r>
              <a:rPr lang="en-US" sz="3600" b="1" dirty="0" smtClean="0">
                <a:solidFill>
                  <a:schemeClr val="tx1"/>
                </a:solidFill>
                <a:latin typeface="Angsana New" pitchFamily="18" charset="-34"/>
                <a:cs typeface="Angsana New" pitchFamily="18" charset="-34"/>
              </a:rPr>
              <a:t>Multiple studies have shown that cigarette smoking increases osteoporotic fracture risk and should therefore be avoided.</a:t>
            </a:r>
          </a:p>
          <a:p>
            <a:pPr algn="just">
              <a:buNone/>
            </a:pPr>
            <a:r>
              <a:rPr lang="en-US" sz="3600" b="1" dirty="0" smtClean="0">
                <a:solidFill>
                  <a:schemeClr val="tx1"/>
                </a:solidFill>
                <a:latin typeface="Angsana New" pitchFamily="18" charset="-34"/>
                <a:cs typeface="Angsana New" pitchFamily="18" charset="-34"/>
              </a:rPr>
              <a:t>No prospective studies have been performed to determine whether smoking cessation reduces fracture risk, but a meta-analysis showed a higher risk of fractures in current smokers compared with previous smokers.</a:t>
            </a:r>
          </a:p>
          <a:p>
            <a:pPr>
              <a:buNone/>
            </a:pPr>
            <a:endParaRPr lang="en-US" dirty="0"/>
          </a:p>
        </p:txBody>
      </p:sp>
      <p:pic>
        <p:nvPicPr>
          <p:cNvPr id="52226" name="Picture 2" descr="نتیجه تصویری برای سیگار">
            <a:hlinkClick r:id="rId2"/>
          </p:cNvPr>
          <p:cNvPicPr>
            <a:picLocks noChangeAspect="1" noChangeArrowheads="1"/>
          </p:cNvPicPr>
          <p:nvPr/>
        </p:nvPicPr>
        <p:blipFill>
          <a:blip r:embed="rId3" cstate="print">
            <a:lum bright="21000"/>
          </a:blip>
          <a:srcRect/>
          <a:stretch>
            <a:fillRect/>
          </a:stretch>
        </p:blipFill>
        <p:spPr bwMode="auto">
          <a:xfrm>
            <a:off x="6876296" y="5357825"/>
            <a:ext cx="2267704" cy="1500175"/>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428604"/>
            <a:ext cx="7676870" cy="785818"/>
          </a:xfrm>
        </p:spPr>
        <p:txBody>
          <a:bodyPr>
            <a:normAutofit/>
          </a:bodyPr>
          <a:lstStyle/>
          <a:p>
            <a:r>
              <a:rPr lang="en-US" sz="3000" b="1" dirty="0" smtClean="0">
                <a:solidFill>
                  <a:srgbClr val="C00000"/>
                </a:solidFill>
                <a:effectLst>
                  <a:outerShdw blurRad="38100" dist="38100" dir="2700000" algn="tl">
                    <a:srgbClr val="000000">
                      <a:alpha val="43137"/>
                    </a:srgbClr>
                  </a:outerShdw>
                </a:effectLst>
                <a:latin typeface="Arial Rounded MT Bold" pitchFamily="34" charset="0"/>
              </a:rPr>
              <a:t>Exercise</a:t>
            </a:r>
            <a:endParaRPr lang="en-US" sz="3000" dirty="0">
              <a:solidFill>
                <a:srgbClr val="C0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857224" y="1214422"/>
            <a:ext cx="7715304" cy="4352448"/>
          </a:xfrm>
        </p:spPr>
        <p:txBody>
          <a:bodyPr>
            <a:normAutofit/>
          </a:bodyPr>
          <a:lstStyle/>
          <a:p>
            <a:pPr algn="just">
              <a:buNone/>
            </a:pPr>
            <a:r>
              <a:rPr lang="en-US" sz="3600" b="1" dirty="0" smtClean="0">
                <a:solidFill>
                  <a:schemeClr val="tx1"/>
                </a:solidFill>
                <a:latin typeface="Angsana New" pitchFamily="18" charset="-34"/>
                <a:cs typeface="Angsana New" pitchFamily="18" charset="-34"/>
              </a:rPr>
              <a:t>Regular weight-bearing exercise (e.g., walking 30-40 minutes per session, plus back and posture exercises for a few minutes, 3-4 days per week) should be advocated throughout life. Studies on early postmenopausal women have shown that strength training leads to small yet significant changes in BMD.</a:t>
            </a:r>
            <a:endParaRPr lang="en-US" sz="3600" b="1" dirty="0">
              <a:solidFill>
                <a:schemeClr val="tx1"/>
              </a:solidFill>
              <a:latin typeface="Angsana New" pitchFamily="18" charset="-34"/>
              <a:cs typeface="Angsana New" pitchFamily="18" charset="-34"/>
            </a:endParaRPr>
          </a:p>
        </p:txBody>
      </p:sp>
      <p:pic>
        <p:nvPicPr>
          <p:cNvPr id="51202" name="Picture 2" descr="نتیجه تصویری برای ورزش برای پیشگیری از پوکی استخوان">
            <a:hlinkClick r:id="rId2"/>
          </p:cNvPr>
          <p:cNvPicPr>
            <a:picLocks noChangeAspect="1" noChangeArrowheads="1"/>
          </p:cNvPicPr>
          <p:nvPr/>
        </p:nvPicPr>
        <p:blipFill>
          <a:blip r:embed="rId3" cstate="print"/>
          <a:srcRect/>
          <a:stretch>
            <a:fillRect/>
          </a:stretch>
        </p:blipFill>
        <p:spPr bwMode="auto">
          <a:xfrm>
            <a:off x="6357950" y="4192037"/>
            <a:ext cx="2786050" cy="2665964"/>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15370" cy="114300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ngsana New" pitchFamily="18" charset="-34"/>
                <a:cs typeface="Angsana New" pitchFamily="18" charset="-34"/>
              </a:rPr>
            </a:b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How is fracture risk assessed and osteoporosis diagnosed?</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285720" y="1643050"/>
            <a:ext cx="7143800" cy="5072098"/>
          </a:xfrm>
        </p:spPr>
        <p:txBody>
          <a:bodyPr>
            <a:normAutofit/>
          </a:bodyPr>
          <a:lstStyle/>
          <a:p>
            <a:pPr algn="just">
              <a:buNone/>
            </a:pPr>
            <a:r>
              <a:rPr lang="en-US" sz="3600" b="1" dirty="0" smtClean="0">
                <a:ln>
                  <a:solidFill>
                    <a:schemeClr val="tx1"/>
                  </a:solidFill>
                </a:ln>
                <a:solidFill>
                  <a:srgbClr val="FF0000"/>
                </a:solidFill>
                <a:latin typeface="Angsana New" pitchFamily="18" charset="-34"/>
                <a:cs typeface="Angsana New" pitchFamily="18" charset="-34"/>
              </a:rPr>
              <a:t>• R6. </a:t>
            </a:r>
            <a:r>
              <a:rPr lang="en-US" sz="3600" b="1" dirty="0" smtClean="0">
                <a:solidFill>
                  <a:schemeClr val="tx1"/>
                </a:solidFill>
                <a:latin typeface="Angsana New" pitchFamily="18" charset="-34"/>
                <a:cs typeface="Angsana New" pitchFamily="18" charset="-34"/>
              </a:rPr>
              <a:t>Evaluate for causes of secondary osteoporosis.</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R7. </a:t>
            </a:r>
            <a:r>
              <a:rPr lang="en-US" sz="3600" b="1" dirty="0" smtClean="0">
                <a:solidFill>
                  <a:schemeClr val="tx1"/>
                </a:solidFill>
                <a:latin typeface="Angsana New" pitchFamily="18" charset="-34"/>
                <a:cs typeface="Angsana New" pitchFamily="18" charset="-34"/>
              </a:rPr>
              <a:t>Evaluate for prevalent vertebral fractures.</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R8. </a:t>
            </a:r>
            <a:r>
              <a:rPr lang="en-US" sz="3600" b="1" dirty="0" smtClean="0">
                <a:solidFill>
                  <a:schemeClr val="tx1"/>
                </a:solidFill>
                <a:latin typeface="Angsana New" pitchFamily="18" charset="-34"/>
                <a:cs typeface="Angsana New" pitchFamily="18" charset="-34"/>
              </a:rPr>
              <a:t>Consider using </a:t>
            </a:r>
            <a:r>
              <a:rPr lang="en-US" sz="3600" b="1" i="1" dirty="0" smtClean="0">
                <a:solidFill>
                  <a:srgbClr val="FF0000"/>
                </a:solidFill>
                <a:latin typeface="Angsana New" pitchFamily="18" charset="-34"/>
                <a:cs typeface="Angsana New" pitchFamily="18" charset="-34"/>
              </a:rPr>
              <a:t>bone turnover markers </a:t>
            </a:r>
            <a:r>
              <a:rPr lang="en-US" sz="3600" b="1" dirty="0" smtClean="0">
                <a:solidFill>
                  <a:schemeClr val="tx1"/>
                </a:solidFill>
                <a:latin typeface="Angsana New" pitchFamily="18" charset="-34"/>
                <a:cs typeface="Angsana New" pitchFamily="18" charset="-34"/>
              </a:rPr>
              <a:t>in the initial evaluation and follow-up of osteoporosis patients. Elevated levels can predict more rapid rates of bone loss and higher fracture risk.</a:t>
            </a:r>
          </a:p>
          <a:p>
            <a:pPr algn="just">
              <a:buNone/>
            </a:pPr>
            <a:endParaRPr lang="en-US" sz="3600" dirty="0">
              <a:solidFill>
                <a:schemeClr val="tx1"/>
              </a:solidFill>
            </a:endParaRPr>
          </a:p>
        </p:txBody>
      </p:sp>
      <p:pic>
        <p:nvPicPr>
          <p:cNvPr id="4" name="Picture 2" descr="F:\darsi13.7.91\حرکات اصلاحی\New Folder\ع8.jpg"/>
          <p:cNvPicPr>
            <a:picLocks noChangeAspect="1" noChangeArrowheads="1"/>
          </p:cNvPicPr>
          <p:nvPr/>
        </p:nvPicPr>
        <p:blipFill>
          <a:blip r:embed="rId2" cstate="print"/>
          <a:srcRect/>
          <a:stretch>
            <a:fillRect/>
          </a:stretch>
        </p:blipFill>
        <p:spPr bwMode="auto">
          <a:xfrm>
            <a:off x="7453969" y="4786298"/>
            <a:ext cx="1690031" cy="2071702"/>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851"/>
            <a:ext cx="7891184" cy="785819"/>
          </a:xfrm>
        </p:spPr>
        <p:txBody>
          <a:bodyPr>
            <a:normAutofit/>
          </a:bodyPr>
          <a:lstStyle/>
          <a:p>
            <a:r>
              <a:rPr lang="en-US" sz="3000" b="1" dirty="0" smtClean="0">
                <a:solidFill>
                  <a:srgbClr val="FF0000"/>
                </a:solidFill>
                <a:effectLst>
                  <a:outerShdw blurRad="38100" dist="38100" dir="2700000" algn="tl">
                    <a:srgbClr val="000000">
                      <a:alpha val="43137"/>
                    </a:srgbClr>
                  </a:outerShdw>
                </a:effectLst>
                <a:latin typeface="Arial Rounded MT Bold" pitchFamily="34" charset="0"/>
              </a:rPr>
              <a:t>Fall Prevention</a:t>
            </a:r>
            <a:endParaRPr lang="en-US" sz="3000"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571472" y="1000108"/>
            <a:ext cx="8215370" cy="5572164"/>
          </a:xfrm>
        </p:spPr>
        <p:txBody>
          <a:bodyPr>
            <a:normAutofit lnSpcReduction="10000"/>
          </a:bodyPr>
          <a:lstStyle/>
          <a:p>
            <a:pPr algn="just">
              <a:buNone/>
            </a:pPr>
            <a:r>
              <a:rPr lang="en-US" sz="3200" b="1" dirty="0" smtClean="0">
                <a:solidFill>
                  <a:schemeClr val="tx1"/>
                </a:solidFill>
                <a:latin typeface="Angsana New" pitchFamily="18" charset="-34"/>
                <a:cs typeface="Angsana New" pitchFamily="18" charset="-34"/>
              </a:rPr>
              <a:t>Falls are the precipitating cause of most fractures, and an effective osteoporosis treatment regimen must include </a:t>
            </a:r>
            <a:r>
              <a:rPr lang="en-US" sz="3200" b="1" i="1" dirty="0" smtClean="0">
                <a:solidFill>
                  <a:srgbClr val="FF0000"/>
                </a:solidFill>
                <a:latin typeface="Angsana New" pitchFamily="18" charset="-34"/>
                <a:cs typeface="Angsana New" pitchFamily="18" charset="-34"/>
              </a:rPr>
              <a:t>a program for fall preventio</a:t>
            </a:r>
            <a:r>
              <a:rPr lang="en-US" sz="3200" b="1" dirty="0" smtClean="0">
                <a:solidFill>
                  <a:schemeClr val="tx1"/>
                </a:solidFill>
                <a:latin typeface="Angsana New" pitchFamily="18" charset="-34"/>
                <a:cs typeface="Angsana New" pitchFamily="18" charset="-34"/>
              </a:rPr>
              <a:t>n. All patients should be counseled on fall prevention. Particularly predisposed are individuals who are older or frail, have a stroke history, or are on medications that decrease mental alertness.</a:t>
            </a:r>
          </a:p>
          <a:p>
            <a:pPr algn="just">
              <a:buNone/>
            </a:pPr>
            <a:r>
              <a:rPr lang="en-US" sz="3200" b="1" dirty="0" smtClean="0">
                <a:solidFill>
                  <a:schemeClr val="tx1"/>
                </a:solidFill>
                <a:latin typeface="Angsana New" pitchFamily="18" charset="-34"/>
                <a:cs typeface="Angsana New" pitchFamily="18" charset="-34"/>
              </a:rPr>
              <a:t>In addition to minimizing the use of medications that impair balance, appropriate correction of visual impairment may improve mobility and reduce risk of falls.</a:t>
            </a:r>
          </a:p>
          <a:p>
            <a:pPr algn="just">
              <a:buNone/>
            </a:pPr>
            <a:r>
              <a:rPr lang="en-US" sz="3200" b="1" dirty="0" smtClean="0">
                <a:solidFill>
                  <a:schemeClr val="tx1"/>
                </a:solidFill>
                <a:latin typeface="Angsana New" pitchFamily="18" charset="-34"/>
                <a:cs typeface="Angsana New" pitchFamily="18" charset="-34"/>
              </a:rPr>
              <a:t>Annual </a:t>
            </a:r>
            <a:r>
              <a:rPr lang="en-US" sz="3200" b="1" i="1" dirty="0" smtClean="0">
                <a:solidFill>
                  <a:srgbClr val="FF0000"/>
                </a:solidFill>
                <a:latin typeface="Angsana New" pitchFamily="18" charset="-34"/>
                <a:cs typeface="Angsana New" pitchFamily="18" charset="-34"/>
              </a:rPr>
              <a:t>high-dose vitamin D</a:t>
            </a:r>
            <a:r>
              <a:rPr lang="en-US" sz="3200" b="1" dirty="0" smtClean="0">
                <a:solidFill>
                  <a:schemeClr val="tx1"/>
                </a:solidFill>
                <a:latin typeface="Angsana New" pitchFamily="18" charset="-34"/>
                <a:cs typeface="Angsana New" pitchFamily="18" charset="-34"/>
              </a:rPr>
              <a:t>, however, was associated with an </a:t>
            </a:r>
            <a:r>
              <a:rPr lang="en-US" sz="3200" b="1" i="1" dirty="0" smtClean="0">
                <a:solidFill>
                  <a:srgbClr val="FF0000"/>
                </a:solidFill>
                <a:latin typeface="Angsana New" pitchFamily="18" charset="-34"/>
                <a:cs typeface="Angsana New" pitchFamily="18" charset="-34"/>
              </a:rPr>
              <a:t>increased</a:t>
            </a:r>
            <a:r>
              <a:rPr lang="en-US" sz="3200" b="1" dirty="0" smtClean="0">
                <a:solidFill>
                  <a:schemeClr val="tx1"/>
                </a:solidFill>
                <a:latin typeface="Angsana New" pitchFamily="18" charset="-34"/>
                <a:cs typeface="Angsana New" pitchFamily="18" charset="-34"/>
              </a:rPr>
              <a:t> risk of falls.</a:t>
            </a:r>
            <a:endParaRPr lang="en-US" sz="3200" b="1" dirty="0">
              <a:solidFill>
                <a:schemeClr val="tx1"/>
              </a:solidFill>
              <a:latin typeface="Angsana New" pitchFamily="18" charset="-34"/>
              <a:cs typeface="Angsana New" pitchFamily="18" charset="-34"/>
            </a:endParaRPr>
          </a:p>
        </p:txBody>
      </p:sp>
      <p:pic>
        <p:nvPicPr>
          <p:cNvPr id="52226" name="Picture 2" descr="نتیجه تصویری برای پیشگیری از زمین خوردن در افرادی که پوکی استخوان دارند">
            <a:hlinkClick r:id="rId2"/>
          </p:cNvPr>
          <p:cNvPicPr>
            <a:picLocks noChangeAspect="1" noChangeArrowheads="1"/>
          </p:cNvPicPr>
          <p:nvPr/>
        </p:nvPicPr>
        <p:blipFill>
          <a:blip r:embed="rId3" cstate="print"/>
          <a:srcRect/>
          <a:stretch>
            <a:fillRect/>
          </a:stretch>
        </p:blipFill>
        <p:spPr bwMode="auto">
          <a:xfrm>
            <a:off x="6858016" y="5572135"/>
            <a:ext cx="2285984" cy="1285866"/>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850526" cy="720080"/>
          </a:xfrm>
        </p:spPr>
        <p:txBody>
          <a:bodyPr>
            <a:normAutofit fontScale="90000"/>
          </a:bodyPr>
          <a:lstStyle/>
          <a:p>
            <a:pPr lvl="0"/>
            <a:r>
              <a:rPr lang="en-US" b="1" dirty="0" smtClean="0">
                <a:solidFill>
                  <a:srgbClr val="FF0000"/>
                </a:solidFill>
                <a:effectLst>
                  <a:outerShdw blurRad="38100" dist="38100" dir="2700000" algn="tl">
                    <a:srgbClr val="000000">
                      <a:alpha val="43137"/>
                    </a:srgbClr>
                  </a:outerShdw>
                </a:effectLst>
                <a:latin typeface="Arial Rounded MT Bold" pitchFamily="34" charset="0"/>
              </a:rPr>
              <a:t>Hip Protectors</a:t>
            </a:r>
            <a:r>
              <a:rPr lang="en-US" dirty="0" smtClean="0">
                <a:solidFill>
                  <a:srgbClr val="FF0000"/>
                </a:solidFill>
                <a:effectLst>
                  <a:outerShdw blurRad="38100" dist="38100" dir="2700000" algn="tl">
                    <a:srgbClr val="000000">
                      <a:alpha val="43137"/>
                    </a:srgbClr>
                  </a:outerShdw>
                </a:effectLst>
                <a:latin typeface="Arial Rounded MT Bold" pitchFamily="34" charset="0"/>
              </a:rPr>
              <a:t/>
            </a:r>
            <a:br>
              <a:rPr lang="en-US" dirty="0" smtClean="0">
                <a:solidFill>
                  <a:srgbClr val="FF0000"/>
                </a:solidFill>
                <a:effectLst>
                  <a:outerShdw blurRad="38100" dist="38100" dir="2700000" algn="tl">
                    <a:srgbClr val="000000">
                      <a:alpha val="43137"/>
                    </a:srgbClr>
                  </a:outerShdw>
                </a:effectLst>
                <a:latin typeface="Arial Rounded MT Bold" pitchFamily="34" charset="0"/>
              </a:rPr>
            </a:br>
            <a:endParaRPr lang="en-GB" dirty="0"/>
          </a:p>
        </p:txBody>
      </p:sp>
      <p:sp>
        <p:nvSpPr>
          <p:cNvPr id="3" name="Content Placeholder 2"/>
          <p:cNvSpPr>
            <a:spLocks noGrp="1"/>
          </p:cNvSpPr>
          <p:nvPr>
            <p:ph idx="1"/>
          </p:nvPr>
        </p:nvSpPr>
        <p:spPr>
          <a:xfrm>
            <a:off x="755576" y="1700808"/>
            <a:ext cx="7778519" cy="3866062"/>
          </a:xfrm>
        </p:spPr>
        <p:txBody>
          <a:bodyPr/>
          <a:lstStyle/>
          <a:p>
            <a:pPr lvl="0">
              <a:buNone/>
            </a:pPr>
            <a:r>
              <a:rPr lang="en-US" sz="3600" b="1" dirty="0" smtClean="0">
                <a:solidFill>
                  <a:schemeClr val="tx1"/>
                </a:solidFill>
                <a:latin typeface="Angsana New" pitchFamily="18" charset="-34"/>
                <a:cs typeface="Angsana New" pitchFamily="18" charset="-34"/>
              </a:rPr>
              <a:t>Hip protectors do not reduce the risk of falling, but they should reduce the risk of fracture.</a:t>
            </a:r>
          </a:p>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1"/>
            <a:ext cx="7676870" cy="857256"/>
          </a:xfrm>
        </p:spPr>
        <p:txBody>
          <a:bodyPr>
            <a:normAutofit/>
          </a:bodyPr>
          <a:lstStyle/>
          <a:p>
            <a:r>
              <a:rPr lang="en-US" sz="3000" b="1" dirty="0" smtClean="0">
                <a:solidFill>
                  <a:srgbClr val="C00000"/>
                </a:solidFill>
                <a:effectLst>
                  <a:outerShdw blurRad="38100" dist="38100" dir="2700000" algn="tl">
                    <a:srgbClr val="000000">
                      <a:alpha val="43137"/>
                    </a:srgbClr>
                  </a:outerShdw>
                </a:effectLst>
                <a:latin typeface="Arial Rounded MT Bold" pitchFamily="34" charset="0"/>
              </a:rPr>
              <a:t>Physical Therapy</a:t>
            </a:r>
            <a:endParaRPr lang="en-US" sz="3000" dirty="0">
              <a:solidFill>
                <a:srgbClr val="C00000"/>
              </a:solidFill>
              <a:effectLst>
                <a:outerShdw blurRad="38100" dist="38100" dir="2700000" algn="tl">
                  <a:srgbClr val="000000">
                    <a:alpha val="43137"/>
                  </a:srgbClr>
                </a:outerShdw>
              </a:effectLst>
              <a:latin typeface="Arial Rounded MT Bold" pitchFamily="34" charset="0"/>
            </a:endParaRPr>
          </a:p>
        </p:txBody>
      </p:sp>
      <p:sp>
        <p:nvSpPr>
          <p:cNvPr id="3" name="Content Placeholder 2"/>
          <p:cNvSpPr>
            <a:spLocks noGrp="1"/>
          </p:cNvSpPr>
          <p:nvPr>
            <p:ph idx="1"/>
          </p:nvPr>
        </p:nvSpPr>
        <p:spPr>
          <a:xfrm>
            <a:off x="642910" y="1071546"/>
            <a:ext cx="8001056" cy="5072098"/>
          </a:xfrm>
        </p:spPr>
        <p:txBody>
          <a:bodyPr>
            <a:normAutofit/>
          </a:bodyPr>
          <a:lstStyle/>
          <a:p>
            <a:pPr algn="just">
              <a:buNone/>
            </a:pPr>
            <a:r>
              <a:rPr lang="en-US" sz="3600" b="1" dirty="0" smtClean="0">
                <a:solidFill>
                  <a:schemeClr val="tx1"/>
                </a:solidFill>
                <a:latin typeface="Angsana New" pitchFamily="18" charset="-34"/>
                <a:cs typeface="Angsana New" pitchFamily="18" charset="-34"/>
              </a:rPr>
              <a:t>Elderly patients with significant </a:t>
            </a:r>
            <a:r>
              <a:rPr lang="en-US" sz="3600" b="1" i="1" dirty="0" err="1" smtClean="0">
                <a:solidFill>
                  <a:srgbClr val="FF0000"/>
                </a:solidFill>
                <a:latin typeface="Angsana New" pitchFamily="18" charset="-34"/>
                <a:cs typeface="Angsana New" pitchFamily="18" charset="-34"/>
              </a:rPr>
              <a:t>kyphosis</a:t>
            </a:r>
            <a:r>
              <a:rPr lang="en-US" sz="3600" b="1" dirty="0" smtClean="0">
                <a:solidFill>
                  <a:schemeClr val="tx1"/>
                </a:solidFill>
                <a:latin typeface="Angsana New" pitchFamily="18" charset="-34"/>
                <a:cs typeface="Angsana New" pitchFamily="18" charset="-34"/>
              </a:rPr>
              <a:t>, back discomfort, and gait instability may benefit from referral for physical therapy. A treatment plan that focuses on </a:t>
            </a:r>
            <a:r>
              <a:rPr lang="en-US" sz="3600" b="1" i="1" dirty="0" err="1" smtClean="0">
                <a:solidFill>
                  <a:srgbClr val="FF0000"/>
                </a:solidFill>
                <a:latin typeface="Angsana New" pitchFamily="18" charset="-34"/>
                <a:cs typeface="Angsana New" pitchFamily="18" charset="-34"/>
              </a:rPr>
              <a:t>weightbearing</a:t>
            </a:r>
            <a:r>
              <a:rPr lang="en-US" sz="3600" b="1" i="1" dirty="0" smtClean="0">
                <a:solidFill>
                  <a:srgbClr val="FF0000"/>
                </a:solidFill>
                <a:latin typeface="Angsana New" pitchFamily="18" charset="-34"/>
                <a:cs typeface="Angsana New" pitchFamily="18" charset="-34"/>
              </a:rPr>
              <a:t> exercises</a:t>
            </a:r>
            <a:r>
              <a:rPr lang="en-US" sz="3600" b="1" dirty="0" smtClean="0">
                <a:solidFill>
                  <a:schemeClr val="tx1"/>
                </a:solidFill>
                <a:latin typeface="Angsana New" pitchFamily="18" charset="-34"/>
                <a:cs typeface="Angsana New" pitchFamily="18" charset="-34"/>
              </a:rPr>
              <a:t>, back strengthening, and balance training with selective orthotic use may help reduce discomfort, prevent falls and fractures, and improve quality of life.</a:t>
            </a:r>
            <a:endParaRPr lang="en-US" sz="3600" b="1" dirty="0">
              <a:solidFill>
                <a:schemeClr val="tx1"/>
              </a:solidFill>
              <a:latin typeface="Angsana New" pitchFamily="18" charset="-34"/>
              <a:cs typeface="Angsana New" pitchFamily="18" charset="-34"/>
            </a:endParaRPr>
          </a:p>
        </p:txBody>
      </p:sp>
      <p:pic>
        <p:nvPicPr>
          <p:cNvPr id="48130" name="Picture 2" descr="نتیجه تصویری برای ورزش درمانی">
            <a:hlinkClick r:id="rId2"/>
          </p:cNvPr>
          <p:cNvPicPr>
            <a:picLocks noChangeAspect="1" noChangeArrowheads="1"/>
          </p:cNvPicPr>
          <p:nvPr/>
        </p:nvPicPr>
        <p:blipFill>
          <a:blip r:embed="rId3" cstate="print"/>
          <a:srcRect/>
          <a:stretch>
            <a:fillRect/>
          </a:stretch>
        </p:blipFill>
        <p:spPr bwMode="auto">
          <a:xfrm>
            <a:off x="6357950" y="4321107"/>
            <a:ext cx="2786051" cy="2536894"/>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9552" y="374900"/>
            <a:ext cx="7994542" cy="7635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Rounded MT Bold" pitchFamily="34" charset="0"/>
                <a:ea typeface="+mj-ea"/>
                <a:cs typeface="+mj-cs"/>
              </a:rPr>
              <a:t>Who Needs Pharmacologic Therapy?</a:t>
            </a:r>
            <a:endParaRPr kumimoji="0" lang="en-US" sz="3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Rounded MT Bold" pitchFamily="34" charset="0"/>
              <a:ea typeface="+mj-ea"/>
              <a:cs typeface="+mj-cs"/>
            </a:endParaRPr>
          </a:p>
        </p:txBody>
      </p:sp>
      <p:sp>
        <p:nvSpPr>
          <p:cNvPr id="5" name="Content Placeholder 2"/>
          <p:cNvSpPr txBox="1">
            <a:spLocks noGrp="1"/>
          </p:cNvSpPr>
          <p:nvPr>
            <p:ph idx="1"/>
          </p:nvPr>
        </p:nvSpPr>
        <p:spPr>
          <a:xfrm>
            <a:off x="395536" y="1290638"/>
            <a:ext cx="8424935" cy="537872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The AACE strongly recommends pharmacologic therapy for the following patients:</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 Those with </a:t>
            </a:r>
            <a:r>
              <a:rPr kumimoji="0" lang="en-US" sz="2800" b="1" i="1"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osteopenia</a:t>
            </a:r>
            <a:r>
              <a:rPr kumimoji="0" lang="en-US" sz="28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low bone mass and a history of fragility fracture of the hip or spine.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b. Those with a T-score of –2.5 or lower in the spine, femoral neck, total hip, or 33% radius.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1"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 Those with a T-score between –1.0 and –2.5 in the spine, femoral neck, total hip, or 33% radius, if the FRAX® 10-year probability for major osteoporotic fracture is ≥20% or the 10-year probability of hip fracture is ≥3% (in the U.S.) or above the country-specific threshold in other countries or regions.</a:t>
            </a:r>
            <a:endParaRPr kumimoji="0" lang="en-US" sz="2800" b="1" i="1"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6" name="Picture 6" descr="نتیجه تصویری برای دارو درمانی">
            <a:hlinkClick r:id="rId2"/>
          </p:cNvPr>
          <p:cNvPicPr>
            <a:picLocks noChangeAspect="1" noChangeArrowheads="1"/>
          </p:cNvPicPr>
          <p:nvPr/>
        </p:nvPicPr>
        <p:blipFill>
          <a:blip r:embed="rId3" cstate="print">
            <a:lum bright="27000"/>
          </a:blip>
          <a:srcRect/>
          <a:stretch>
            <a:fillRect/>
          </a:stretch>
        </p:blipFill>
        <p:spPr bwMode="auto">
          <a:xfrm>
            <a:off x="7308304" y="5468825"/>
            <a:ext cx="1835697" cy="138917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7458" name="Picture 2" descr="نتیجه تصویری برای ‪zoledronic acid‬‏">
            <a:hlinkClick r:id="rId3"/>
          </p:cNvPr>
          <p:cNvPicPr>
            <a:picLocks noChangeAspect="1" noChangeArrowheads="1"/>
          </p:cNvPicPr>
          <p:nvPr/>
        </p:nvPicPr>
        <p:blipFill>
          <a:blip r:embed="rId4" cstate="print">
            <a:lum bright="-31000" contrast="2000"/>
          </a:blip>
          <a:srcRect/>
          <a:stretch>
            <a:fillRect/>
          </a:stretch>
        </p:blipFill>
        <p:spPr bwMode="auto">
          <a:xfrm>
            <a:off x="0" y="-24"/>
            <a:ext cx="9144000" cy="6858024"/>
          </a:xfrm>
          <a:prstGeom prst="rect">
            <a:avLst/>
          </a:prstGeom>
          <a:noFill/>
        </p:spPr>
      </p:pic>
      <p:sp>
        <p:nvSpPr>
          <p:cNvPr id="5" name="Title 1"/>
          <p:cNvSpPr txBox="1">
            <a:spLocks/>
          </p:cNvSpPr>
          <p:nvPr/>
        </p:nvSpPr>
        <p:spPr>
          <a:xfrm>
            <a:off x="214282" y="1"/>
            <a:ext cx="8643998" cy="92867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What Medication Should Be Used to Treat Osteoporosis?</a:t>
            </a:r>
            <a:endParaRPr kumimoji="0" lang="en-US" sz="27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6" name="Content Placeholder 2"/>
          <p:cNvSpPr txBox="1">
            <a:spLocks/>
          </p:cNvSpPr>
          <p:nvPr/>
        </p:nvSpPr>
        <p:spPr>
          <a:xfrm>
            <a:off x="214282" y="857232"/>
            <a:ext cx="8715436" cy="542928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Four agents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alendronate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risedronate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zoledronic</a:t>
            </a:r>
            <a:r>
              <a:rPr kumimoji="0" lang="en-US" sz="2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acid</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denosumab</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have evidence for “broad spectrum” </a:t>
            </a:r>
            <a:r>
              <a:rPr kumimoji="0" lang="en-US" sz="2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antifracture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efficacy (spine, hip, and </a:t>
            </a:r>
            <a:r>
              <a:rPr kumimoji="0" lang="en-US" sz="2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nonvertebral</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fracture risk reduction) and should generally be considered as initial options for most patients who are candidates for treatment.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Those who have lower or moderate fracture risk (e.g., younger postmenopausal women with no prior fractures and moderately low T-scores) can be started on oral agents. </a:t>
            </a:r>
            <a:r>
              <a:rPr kumimoji="0" lang="en-US" sz="2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Injectable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agents such as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teriparatide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denosumab</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zoledronic</a:t>
            </a:r>
            <a:r>
              <a:rPr kumimoji="0" lang="en-US" sz="2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acid </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can be considered as initial therapy for those who have the highest fracture risk (e.g., older women who have had multiple vertebral fractures or hip fractures, or who have very low T-scores), those who have upper GI problems and might not tolerate oral medication, those who have lower GI problems and might not absorb oral medications, and for patients who have trouble remembering to take oral medications or coordinating an oral </a:t>
            </a:r>
            <a:r>
              <a:rPr kumimoji="0" lang="en-US" sz="2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bisphosphonate</a:t>
            </a:r>
            <a:r>
              <a:rPr kumimoji="0" lang="en-US" sz="2300" b="1" i="0"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with other oral medications or their daily routine. For patients at high risk of </a:t>
            </a:r>
            <a:r>
              <a:rPr kumimoji="0" lang="en-US" sz="2300" b="1" i="1" u="none" strike="noStrike" kern="1200" cap="none" spc="0" normalizeH="0" baseline="0" noProof="0" dirty="0" smtClean="0">
                <a:ln>
                  <a:noFill/>
                </a:ln>
                <a:solidFill>
                  <a:srgbClr val="4A29D7"/>
                </a:solidFill>
                <a:effectLst/>
                <a:uLnTx/>
                <a:uFillTx/>
                <a:latin typeface="Angsana New" pitchFamily="18" charset="-34"/>
                <a:ea typeface="+mn-ea"/>
                <a:cs typeface="Angsana New" pitchFamily="18" charset="-34"/>
              </a:rPr>
              <a:t>spine fracture </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but not at risk for hip or </a:t>
            </a:r>
            <a:r>
              <a:rPr kumimoji="0" lang="en-US" sz="2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nonvertebral</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fractures, </a:t>
            </a:r>
            <a:r>
              <a:rPr kumimoji="0" lang="en-US" sz="2300" b="1" i="1" u="none" strike="noStrike" kern="1200" cap="none" spc="0" normalizeH="0" baseline="0" noProof="0" dirty="0" err="1" smtClean="0">
                <a:ln>
                  <a:noFill/>
                </a:ln>
                <a:solidFill>
                  <a:srgbClr val="4A29D7"/>
                </a:solidFill>
                <a:effectLst/>
                <a:uLnTx/>
                <a:uFillTx/>
                <a:latin typeface="Angsana New" pitchFamily="18" charset="-34"/>
                <a:ea typeface="+mn-ea"/>
                <a:cs typeface="Angsana New" pitchFamily="18" charset="-34"/>
              </a:rPr>
              <a:t>ibandronate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2300" b="1" i="1" u="none" strike="noStrike" kern="1200" cap="none" spc="0" normalizeH="0" baseline="0" noProof="0" dirty="0" err="1" smtClean="0">
                <a:ln>
                  <a:noFill/>
                </a:ln>
                <a:solidFill>
                  <a:srgbClr val="4A29D7"/>
                </a:solidFill>
                <a:effectLst/>
                <a:uLnTx/>
                <a:uFillTx/>
                <a:latin typeface="Angsana New" pitchFamily="18" charset="-34"/>
                <a:ea typeface="+mn-ea"/>
                <a:cs typeface="Angsana New" pitchFamily="18" charset="-34"/>
              </a:rPr>
              <a:t>raloxifene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may be appropriate, and </a:t>
            </a:r>
            <a:r>
              <a:rPr kumimoji="0" lang="en-US" sz="2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raloxifene</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has a </a:t>
            </a:r>
            <a:r>
              <a:rPr kumimoji="0" lang="en-US" sz="2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“side benefit” </a:t>
            </a:r>
            <a:r>
              <a:rPr kumimoji="0" lang="en-US" sz="2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of reducing breast cancer risk.</a:t>
            </a:r>
            <a:endParaRPr kumimoji="0" lang="en-US" sz="23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147460" name="Picture 4" descr="نتیجه تصویری برای ‪bisphosphonate‬‏">
            <a:hlinkClick r:id="rId5"/>
          </p:cNvPr>
          <p:cNvPicPr>
            <a:picLocks noChangeAspect="1" noChangeArrowheads="1"/>
          </p:cNvPicPr>
          <p:nvPr/>
        </p:nvPicPr>
        <p:blipFill>
          <a:blip r:embed="rId6" cstate="print"/>
          <a:srcRect/>
          <a:stretch>
            <a:fillRect/>
          </a:stretch>
        </p:blipFill>
        <p:spPr bwMode="auto">
          <a:xfrm>
            <a:off x="7643834" y="5453083"/>
            <a:ext cx="1500166" cy="1404917"/>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853"/>
            <a:ext cx="7891184" cy="8572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How Are </a:t>
            </a:r>
            <a:r>
              <a:rPr lang="en-US" sz="2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Bisphosphonates</a:t>
            </a:r>
            <a: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Used?</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428596" y="1142984"/>
            <a:ext cx="8501122" cy="5429288"/>
          </a:xfrm>
        </p:spPr>
        <p:txBody>
          <a:bodyPr>
            <a:noAutofit/>
          </a:bodyPr>
          <a:lstStyle/>
          <a:p>
            <a:pPr algn="just">
              <a:buNone/>
            </a:pPr>
            <a:r>
              <a:rPr lang="en-US" sz="3000" b="1" i="1" dirty="0" err="1" smtClean="0">
                <a:solidFill>
                  <a:srgbClr val="FF0000"/>
                </a:solidFill>
                <a:latin typeface="Angsana New" pitchFamily="18" charset="-34"/>
                <a:cs typeface="Angsana New" pitchFamily="18" charset="-34"/>
              </a:rPr>
              <a:t>Bisphosphonates</a:t>
            </a:r>
            <a:r>
              <a:rPr lang="en-US" sz="3000" b="1" dirty="0" smtClean="0">
                <a:solidFill>
                  <a:schemeClr val="tx1"/>
                </a:solidFill>
                <a:latin typeface="Angsana New" pitchFamily="18" charset="-34"/>
                <a:cs typeface="Angsana New" pitchFamily="18" charset="-34"/>
              </a:rPr>
              <a:t> bind to </a:t>
            </a:r>
            <a:r>
              <a:rPr lang="en-US" sz="3000" b="1" i="1" dirty="0" err="1" smtClean="0">
                <a:solidFill>
                  <a:srgbClr val="FF0000"/>
                </a:solidFill>
                <a:latin typeface="Angsana New" pitchFamily="18" charset="-34"/>
                <a:cs typeface="Angsana New" pitchFamily="18" charset="-34"/>
              </a:rPr>
              <a:t>hydroxyapatite</a:t>
            </a:r>
            <a:r>
              <a:rPr lang="en-US" sz="3000" b="1" dirty="0" smtClean="0">
                <a:solidFill>
                  <a:schemeClr val="tx1"/>
                </a:solidFill>
                <a:latin typeface="Angsana New" pitchFamily="18" charset="-34"/>
                <a:cs typeface="Angsana New" pitchFamily="18" charset="-34"/>
              </a:rPr>
              <a:t> in bone, particularly at sites of active bone remodeling, and reduce the activity of bone-</a:t>
            </a:r>
            <a:r>
              <a:rPr lang="en-US" sz="3000" b="1" dirty="0" err="1" smtClean="0">
                <a:solidFill>
                  <a:schemeClr val="tx1"/>
                </a:solidFill>
                <a:latin typeface="Angsana New" pitchFamily="18" charset="-34"/>
                <a:cs typeface="Angsana New" pitchFamily="18" charset="-34"/>
              </a:rPr>
              <a:t>resorbing</a:t>
            </a:r>
            <a:r>
              <a:rPr lang="en-US" sz="3000" b="1" dirty="0" smtClean="0">
                <a:solidFill>
                  <a:schemeClr val="tx1"/>
                </a:solidFill>
                <a:latin typeface="Angsana New" pitchFamily="18" charset="-34"/>
                <a:cs typeface="Angsana New" pitchFamily="18" charset="-34"/>
              </a:rPr>
              <a:t> </a:t>
            </a:r>
            <a:r>
              <a:rPr lang="en-US" sz="3000" b="1" dirty="0" err="1" smtClean="0">
                <a:solidFill>
                  <a:schemeClr val="tx1"/>
                </a:solidFill>
                <a:latin typeface="Angsana New" pitchFamily="18" charset="-34"/>
                <a:cs typeface="Angsana New" pitchFamily="18" charset="-34"/>
              </a:rPr>
              <a:t>osteoclasts</a:t>
            </a:r>
            <a:r>
              <a:rPr lang="en-US" sz="3000" b="1" dirty="0" smtClean="0">
                <a:solidFill>
                  <a:schemeClr val="tx1"/>
                </a:solidFill>
                <a:latin typeface="Angsana New" pitchFamily="18" charset="-34"/>
                <a:cs typeface="Angsana New" pitchFamily="18" charset="-34"/>
              </a:rPr>
              <a:t>. In the U.S., 4 </a:t>
            </a:r>
            <a:r>
              <a:rPr lang="en-US" sz="3000" b="1" dirty="0" err="1" smtClean="0">
                <a:solidFill>
                  <a:schemeClr val="tx1"/>
                </a:solidFill>
                <a:latin typeface="Angsana New" pitchFamily="18" charset="-34"/>
                <a:cs typeface="Angsana New" pitchFamily="18" charset="-34"/>
              </a:rPr>
              <a:t>bisphosphonates</a:t>
            </a:r>
            <a:r>
              <a:rPr lang="en-US" sz="3000" b="1" dirty="0" smtClean="0">
                <a:solidFill>
                  <a:schemeClr val="tx1"/>
                </a:solidFill>
                <a:latin typeface="Angsana New" pitchFamily="18" charset="-34"/>
                <a:cs typeface="Angsana New" pitchFamily="18" charset="-34"/>
              </a:rPr>
              <a:t> are available (</a:t>
            </a:r>
            <a:r>
              <a:rPr lang="en-US" sz="3000" b="1" i="1" dirty="0" err="1" smtClean="0">
                <a:solidFill>
                  <a:srgbClr val="FF0000"/>
                </a:solidFill>
                <a:latin typeface="Angsana New" pitchFamily="18" charset="-34"/>
                <a:cs typeface="Angsana New" pitchFamily="18" charset="-34"/>
              </a:rPr>
              <a:t>alendronate</a:t>
            </a:r>
            <a:r>
              <a:rPr lang="en-US" sz="3000" b="1" dirty="0" smtClean="0">
                <a:solidFill>
                  <a:schemeClr val="tx1"/>
                </a:solidFill>
                <a:latin typeface="Angsana New" pitchFamily="18" charset="-34"/>
                <a:cs typeface="Angsana New" pitchFamily="18" charset="-34"/>
              </a:rPr>
              <a:t>, </a:t>
            </a:r>
            <a:r>
              <a:rPr lang="en-US" sz="3000" b="1" i="1" dirty="0" err="1" smtClean="0">
                <a:solidFill>
                  <a:srgbClr val="FF0000"/>
                </a:solidFill>
                <a:latin typeface="Angsana New" pitchFamily="18" charset="-34"/>
                <a:cs typeface="Angsana New" pitchFamily="18" charset="-34"/>
              </a:rPr>
              <a:t>ibandronate</a:t>
            </a:r>
            <a:r>
              <a:rPr lang="en-US" sz="3000" b="1" dirty="0" smtClean="0">
                <a:solidFill>
                  <a:schemeClr val="tx1"/>
                </a:solidFill>
                <a:latin typeface="Angsana New" pitchFamily="18" charset="-34"/>
                <a:cs typeface="Angsana New" pitchFamily="18" charset="-34"/>
              </a:rPr>
              <a:t>, </a:t>
            </a:r>
            <a:r>
              <a:rPr lang="en-US" sz="3000" b="1" i="1" dirty="0" err="1" smtClean="0">
                <a:solidFill>
                  <a:srgbClr val="FF0000"/>
                </a:solidFill>
                <a:latin typeface="Angsana New" pitchFamily="18" charset="-34"/>
                <a:cs typeface="Angsana New" pitchFamily="18" charset="-34"/>
              </a:rPr>
              <a:t>risedronate</a:t>
            </a:r>
            <a:r>
              <a:rPr lang="en-US" sz="3000" b="1" dirty="0" smtClean="0">
                <a:solidFill>
                  <a:schemeClr val="tx1"/>
                </a:solidFill>
                <a:latin typeface="Angsana New" pitchFamily="18" charset="-34"/>
                <a:cs typeface="Angsana New" pitchFamily="18" charset="-34"/>
              </a:rPr>
              <a:t>, and </a:t>
            </a:r>
            <a:r>
              <a:rPr lang="en-US" sz="3000" b="1" i="1" dirty="0" err="1" smtClean="0">
                <a:solidFill>
                  <a:srgbClr val="FF0000"/>
                </a:solidFill>
                <a:latin typeface="Angsana New" pitchFamily="18" charset="-34"/>
                <a:cs typeface="Angsana New" pitchFamily="18" charset="-34"/>
              </a:rPr>
              <a:t>zoledronic</a:t>
            </a:r>
            <a:r>
              <a:rPr lang="en-US" sz="3000" b="1" i="1" dirty="0" smtClean="0">
                <a:solidFill>
                  <a:srgbClr val="FF0000"/>
                </a:solidFill>
                <a:latin typeface="Angsana New" pitchFamily="18" charset="-34"/>
                <a:cs typeface="Angsana New" pitchFamily="18" charset="-34"/>
              </a:rPr>
              <a:t> acid</a:t>
            </a:r>
            <a:r>
              <a:rPr lang="en-US" sz="3000" b="1" dirty="0" smtClean="0">
                <a:solidFill>
                  <a:schemeClr val="tx1"/>
                </a:solidFill>
                <a:latin typeface="Angsana New" pitchFamily="18" charset="-34"/>
                <a:cs typeface="Angsana New" pitchFamily="18" charset="-34"/>
              </a:rPr>
              <a:t>). 3 of the 4 (</a:t>
            </a:r>
            <a:r>
              <a:rPr lang="en-US" sz="3000" b="1" dirty="0" err="1" smtClean="0">
                <a:solidFill>
                  <a:schemeClr val="tx1"/>
                </a:solidFill>
                <a:latin typeface="Angsana New" pitchFamily="18" charset="-34"/>
                <a:cs typeface="Angsana New" pitchFamily="18" charset="-34"/>
              </a:rPr>
              <a:t>alendronate</a:t>
            </a:r>
            <a:r>
              <a:rPr lang="en-US" sz="3000" b="1" dirty="0" smtClean="0">
                <a:solidFill>
                  <a:schemeClr val="tx1"/>
                </a:solidFill>
                <a:latin typeface="Angsana New" pitchFamily="18" charset="-34"/>
                <a:cs typeface="Angsana New" pitchFamily="18" charset="-34"/>
              </a:rPr>
              <a:t>, </a:t>
            </a:r>
            <a:r>
              <a:rPr lang="en-US" sz="3000" b="1" dirty="0" err="1" smtClean="0">
                <a:solidFill>
                  <a:schemeClr val="tx1"/>
                </a:solidFill>
                <a:latin typeface="Angsana New" pitchFamily="18" charset="-34"/>
                <a:cs typeface="Angsana New" pitchFamily="18" charset="-34"/>
              </a:rPr>
              <a:t>risedronate</a:t>
            </a:r>
            <a:r>
              <a:rPr lang="en-US" sz="3000" b="1" dirty="0" smtClean="0">
                <a:solidFill>
                  <a:schemeClr val="tx1"/>
                </a:solidFill>
                <a:latin typeface="Angsana New" pitchFamily="18" charset="-34"/>
                <a:cs typeface="Angsana New" pitchFamily="18" charset="-34"/>
              </a:rPr>
              <a:t>, and </a:t>
            </a:r>
            <a:r>
              <a:rPr lang="en-US" sz="3000" b="1" dirty="0" err="1" smtClean="0">
                <a:solidFill>
                  <a:schemeClr val="tx1"/>
                </a:solidFill>
                <a:latin typeface="Angsana New" pitchFamily="18" charset="-34"/>
                <a:cs typeface="Angsana New" pitchFamily="18" charset="-34"/>
              </a:rPr>
              <a:t>zoledronic</a:t>
            </a:r>
            <a:r>
              <a:rPr lang="en-US" sz="3000" b="1" dirty="0" smtClean="0">
                <a:solidFill>
                  <a:schemeClr val="tx1"/>
                </a:solidFill>
                <a:latin typeface="Angsana New" pitchFamily="18" charset="-34"/>
                <a:cs typeface="Angsana New" pitchFamily="18" charset="-34"/>
              </a:rPr>
              <a:t> acid) have evidence for </a:t>
            </a:r>
            <a:r>
              <a:rPr lang="en-US" sz="3000" b="1" i="1" dirty="0" err="1" smtClean="0">
                <a:solidFill>
                  <a:srgbClr val="FF0000"/>
                </a:solidFill>
                <a:latin typeface="Angsana New" pitchFamily="18" charset="-34"/>
                <a:cs typeface="Angsana New" pitchFamily="18" charset="-34"/>
              </a:rPr>
              <a:t>broadspectrum</a:t>
            </a:r>
            <a:r>
              <a:rPr lang="en-US" sz="3000" b="1" i="1" dirty="0" smtClean="0">
                <a:solidFill>
                  <a:srgbClr val="FF0000"/>
                </a:solidFill>
                <a:latin typeface="Angsana New" pitchFamily="18" charset="-34"/>
                <a:cs typeface="Angsana New" pitchFamily="18" charset="-34"/>
              </a:rPr>
              <a:t> </a:t>
            </a:r>
            <a:r>
              <a:rPr lang="en-US" sz="3000" b="1" i="1" dirty="0" err="1" smtClean="0">
                <a:solidFill>
                  <a:srgbClr val="FF0000"/>
                </a:solidFill>
                <a:latin typeface="Angsana New" pitchFamily="18" charset="-34"/>
                <a:cs typeface="Angsana New" pitchFamily="18" charset="-34"/>
              </a:rPr>
              <a:t>antifracture</a:t>
            </a:r>
            <a:r>
              <a:rPr lang="en-US" sz="3000" b="1" i="1" dirty="0" smtClean="0">
                <a:solidFill>
                  <a:srgbClr val="FF0000"/>
                </a:solidFill>
                <a:latin typeface="Angsana New" pitchFamily="18" charset="-34"/>
                <a:cs typeface="Angsana New" pitchFamily="18" charset="-34"/>
              </a:rPr>
              <a:t> </a:t>
            </a:r>
            <a:r>
              <a:rPr lang="en-US" sz="3000" b="1" dirty="0" smtClean="0">
                <a:solidFill>
                  <a:schemeClr val="tx1"/>
                </a:solidFill>
                <a:latin typeface="Angsana New" pitchFamily="18" charset="-34"/>
                <a:cs typeface="Angsana New" pitchFamily="18" charset="-34"/>
              </a:rPr>
              <a:t>efficacy.</a:t>
            </a:r>
          </a:p>
          <a:p>
            <a:pPr algn="just">
              <a:buNone/>
            </a:pPr>
            <a:r>
              <a:rPr lang="en-US" sz="3000" b="1" dirty="0" smtClean="0">
                <a:solidFill>
                  <a:schemeClr val="tx1"/>
                </a:solidFill>
                <a:latin typeface="Angsana New" pitchFamily="18" charset="-34"/>
                <a:cs typeface="Angsana New" pitchFamily="18" charset="-34"/>
              </a:rPr>
              <a:t>Orally administered </a:t>
            </a:r>
            <a:r>
              <a:rPr lang="en-US" sz="3000" b="1" dirty="0" err="1" smtClean="0">
                <a:solidFill>
                  <a:schemeClr val="tx1"/>
                </a:solidFill>
                <a:latin typeface="Angsana New" pitchFamily="18" charset="-34"/>
                <a:cs typeface="Angsana New" pitchFamily="18" charset="-34"/>
              </a:rPr>
              <a:t>bisphosphonates</a:t>
            </a:r>
            <a:r>
              <a:rPr lang="en-US" sz="3000" b="1" dirty="0" smtClean="0">
                <a:solidFill>
                  <a:schemeClr val="tx1"/>
                </a:solidFill>
                <a:latin typeface="Angsana New" pitchFamily="18" charset="-34"/>
                <a:cs typeface="Angsana New" pitchFamily="18" charset="-34"/>
              </a:rPr>
              <a:t> (most commonly used are </a:t>
            </a:r>
            <a:r>
              <a:rPr lang="en-US" sz="3000" b="1" dirty="0" err="1" smtClean="0">
                <a:solidFill>
                  <a:schemeClr val="tx1"/>
                </a:solidFill>
                <a:latin typeface="Angsana New" pitchFamily="18" charset="-34"/>
                <a:cs typeface="Angsana New" pitchFamily="18" charset="-34"/>
              </a:rPr>
              <a:t>alendronate</a:t>
            </a:r>
            <a:r>
              <a:rPr lang="en-US" sz="3000" b="1" dirty="0" smtClean="0">
                <a:solidFill>
                  <a:schemeClr val="tx1"/>
                </a:solidFill>
                <a:latin typeface="Angsana New" pitchFamily="18" charset="-34"/>
                <a:cs typeface="Angsana New" pitchFamily="18" charset="-34"/>
              </a:rPr>
              <a:t> 70 mg weekly and </a:t>
            </a:r>
            <a:r>
              <a:rPr lang="en-US" sz="3000" b="1" dirty="0" err="1" smtClean="0">
                <a:solidFill>
                  <a:schemeClr val="tx1"/>
                </a:solidFill>
                <a:latin typeface="Angsana New" pitchFamily="18" charset="-34"/>
                <a:cs typeface="Angsana New" pitchFamily="18" charset="-34"/>
              </a:rPr>
              <a:t>risedronate</a:t>
            </a:r>
            <a:r>
              <a:rPr lang="en-US" sz="3000" b="1" dirty="0" smtClean="0">
                <a:solidFill>
                  <a:schemeClr val="tx1"/>
                </a:solidFill>
                <a:latin typeface="Angsana New" pitchFamily="18" charset="-34"/>
                <a:cs typeface="Angsana New" pitchFamily="18" charset="-34"/>
              </a:rPr>
              <a:t> 35 mg weekly or 150 mg monthly) must be taken after a prolonged fast (usually fasting overnight and taken in the morning soon after arising) and swallowed with a full glass of water.</a:t>
            </a:r>
          </a:p>
          <a:p>
            <a:pPr>
              <a:buNone/>
            </a:pPr>
            <a:endParaRPr lang="en-US" sz="3200" dirty="0"/>
          </a:p>
        </p:txBody>
      </p:sp>
      <p:pic>
        <p:nvPicPr>
          <p:cNvPr id="44036" name="Picture 4" descr="نتیجه تصویری برای استفاده از بیس فسفونات">
            <a:hlinkClick r:id="rId2"/>
          </p:cNvPr>
          <p:cNvPicPr>
            <a:picLocks noChangeAspect="1" noChangeArrowheads="1"/>
          </p:cNvPicPr>
          <p:nvPr/>
        </p:nvPicPr>
        <p:blipFill>
          <a:blip r:embed="rId3" cstate="print"/>
          <a:srcRect/>
          <a:stretch>
            <a:fillRect/>
          </a:stretch>
        </p:blipFill>
        <p:spPr bwMode="auto">
          <a:xfrm>
            <a:off x="6357949" y="5330829"/>
            <a:ext cx="2786051" cy="1527171"/>
          </a:xfrm>
          <a:prstGeom prst="rect">
            <a:avLst/>
          </a:prstGeom>
          <a:noFill/>
        </p:spPr>
      </p:pic>
      <p:pic>
        <p:nvPicPr>
          <p:cNvPr id="44038" name="Picture 6" descr="نتیجه تصویری برای استفاده از بیس فسفونات">
            <a:hlinkClick r:id="rId4"/>
          </p:cNvPr>
          <p:cNvPicPr>
            <a:picLocks noChangeAspect="1" noChangeArrowheads="1"/>
          </p:cNvPicPr>
          <p:nvPr/>
        </p:nvPicPr>
        <p:blipFill>
          <a:blip r:embed="rId5" cstate="print"/>
          <a:srcRect/>
          <a:stretch>
            <a:fillRect/>
          </a:stretch>
        </p:blipFill>
        <p:spPr bwMode="auto">
          <a:xfrm>
            <a:off x="3286116" y="5391144"/>
            <a:ext cx="2166944" cy="1466856"/>
          </a:xfrm>
          <a:prstGeom prst="rect">
            <a:avLst/>
          </a:prstGeom>
          <a:noFill/>
        </p:spPr>
      </p:pic>
      <p:pic>
        <p:nvPicPr>
          <p:cNvPr id="44040" name="Picture 8" descr="نتیجه تصویری برای استفاده از بیس فسفونات در استخوان">
            <a:hlinkClick r:id="rId6"/>
          </p:cNvPr>
          <p:cNvPicPr>
            <a:picLocks noChangeAspect="1" noChangeArrowheads="1"/>
          </p:cNvPicPr>
          <p:nvPr/>
        </p:nvPicPr>
        <p:blipFill>
          <a:blip r:embed="rId7" cstate="print"/>
          <a:srcRect/>
          <a:stretch>
            <a:fillRect/>
          </a:stretch>
        </p:blipFill>
        <p:spPr bwMode="auto">
          <a:xfrm>
            <a:off x="0" y="5357826"/>
            <a:ext cx="2028642" cy="1500174"/>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395536" y="404664"/>
            <a:ext cx="8496944" cy="6264696"/>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Contraindications to oral or IV </a:t>
            </a:r>
            <a:r>
              <a:rPr kumimoji="0" lang="en-US" sz="30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bisphosphonate</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therapy include drug </a:t>
            </a:r>
            <a:r>
              <a:rPr kumimoji="0" lang="en-US" sz="3000" b="1" u="none" strike="noStrike" kern="1200" cap="none" spc="0" normalizeH="0" baseline="0" noProof="0" dirty="0" smtClean="0">
                <a:ln>
                  <a:noFill/>
                </a:ln>
                <a:solidFill>
                  <a:srgbClr val="4A29D7"/>
                </a:solidFill>
                <a:effectLst/>
                <a:uLnTx/>
                <a:uFillTx/>
                <a:latin typeface="Angsana New" pitchFamily="18" charset="-34"/>
                <a:ea typeface="+mn-ea"/>
                <a:cs typeface="Angsana New" pitchFamily="18" charset="-34"/>
              </a:rPr>
              <a:t>hypersensitivity</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a:t>
            </a:r>
            <a:r>
              <a:rPr kumimoji="0" lang="en-US" sz="3000" b="1" i="1" u="none" strike="noStrike" kern="1200" cap="none" spc="0" normalizeH="0" baseline="0" noProof="0" dirty="0" err="1" smtClean="0">
                <a:ln>
                  <a:noFill/>
                </a:ln>
                <a:solidFill>
                  <a:srgbClr val="4A29D7"/>
                </a:solidFill>
                <a:effectLst/>
                <a:uLnTx/>
                <a:uFillTx/>
                <a:latin typeface="Angsana New" pitchFamily="18" charset="-34"/>
                <a:ea typeface="+mn-ea"/>
                <a:cs typeface="Angsana New" pitchFamily="18" charset="-34"/>
              </a:rPr>
              <a:t>hypocalcemia</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Bisphosphonates</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should be used with caution, if at all, in patients with reduced kidney function (GFR &lt;30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mL</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/min for </a:t>
            </a:r>
            <a:r>
              <a:rPr kumimoji="0" lang="en-US" sz="30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risedronate</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30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ibandronate</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&lt;35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mL</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/min for </a:t>
            </a:r>
            <a:r>
              <a:rPr kumimoji="0" lang="en-US" sz="3000" b="1" i="1" u="none" strike="noStrike" kern="1200" cap="none" spc="0" normalizeH="0" baseline="0" noProof="0" dirty="0" err="1" smtClean="0">
                <a:ln>
                  <a:noFill/>
                </a:ln>
                <a:solidFill>
                  <a:srgbClr val="4A29D7"/>
                </a:solidFill>
                <a:effectLst/>
                <a:uLnTx/>
                <a:uFillTx/>
                <a:latin typeface="Angsana New" pitchFamily="18" charset="-34"/>
                <a:ea typeface="+mn-ea"/>
                <a:cs typeface="Angsana New" pitchFamily="18" charset="-34"/>
              </a:rPr>
              <a:t>alendronate</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US" sz="3000" b="1" i="1" u="none" strike="noStrike" kern="1200" cap="none" spc="0" normalizeH="0" baseline="0" noProof="0" dirty="0" err="1" smtClean="0">
                <a:ln>
                  <a:noFill/>
                </a:ln>
                <a:solidFill>
                  <a:srgbClr val="4A29D7"/>
                </a:solidFill>
                <a:effectLst/>
                <a:uLnTx/>
                <a:uFillTx/>
                <a:latin typeface="Angsana New" pitchFamily="18" charset="-34"/>
                <a:ea typeface="+mn-ea"/>
                <a:cs typeface="Angsana New" pitchFamily="18" charset="-34"/>
              </a:rPr>
              <a:t>zoledronic</a:t>
            </a:r>
            <a:r>
              <a:rPr kumimoji="0" lang="en-US" sz="3000" b="1" i="1" u="none" strike="noStrike" kern="1200" cap="none" spc="0" normalizeH="0" baseline="0" noProof="0" dirty="0" smtClean="0">
                <a:ln>
                  <a:noFill/>
                </a:ln>
                <a:solidFill>
                  <a:srgbClr val="4A29D7"/>
                </a:solidFill>
                <a:effectLst/>
                <a:uLnTx/>
                <a:uFillTx/>
                <a:latin typeface="Angsana New" pitchFamily="18" charset="-34"/>
                <a:ea typeface="+mn-ea"/>
                <a:cs typeface="Angsana New" pitchFamily="18" charset="-34"/>
              </a:rPr>
              <a:t> acid</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Rapid IV administration of nitrogen-containing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bisphosphonates</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may cause transient or permanent decreases in kidney function, especially in older patients, with dehydration, or in those using diuretics or potentially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nephrotoxic</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drugs.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IV or high-dose oral administration of nitrogen-containing </a:t>
            </a:r>
            <a:r>
              <a:rPr kumimoji="0" lang="en-US" sz="30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bisphosphonates</a:t>
            </a:r>
            <a:r>
              <a:rPr kumimoji="0" lang="en-US" sz="30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may cause acute-phase reactions in up to 30% of patients receiving their first dose (210 [EL 2; PCS]). </a:t>
            </a:r>
            <a:endParaRPr kumimoji="0" lang="en-US" sz="30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5" name="Picture 2" descr="نتیجه تصویری برای استفاده ازدرمان بیس فسفونات در استخوان">
            <a:hlinkClick r:id="rId2"/>
          </p:cNvPr>
          <p:cNvPicPr>
            <a:picLocks noChangeAspect="1" noChangeArrowheads="1"/>
          </p:cNvPicPr>
          <p:nvPr/>
        </p:nvPicPr>
        <p:blipFill>
          <a:blip r:embed="rId3" cstate="print">
            <a:lum bright="1000"/>
          </a:blip>
          <a:srcRect/>
          <a:stretch>
            <a:fillRect/>
          </a:stretch>
        </p:blipFill>
        <p:spPr bwMode="auto">
          <a:xfrm>
            <a:off x="7524328" y="5641552"/>
            <a:ext cx="1619672" cy="1216447"/>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215370" cy="5643602"/>
          </a:xfrm>
        </p:spPr>
        <p:txBody>
          <a:bodyPr>
            <a:normAutofit/>
          </a:bodyPr>
          <a:lstStyle/>
          <a:p>
            <a:pPr algn="just">
              <a:buNone/>
            </a:pPr>
            <a:r>
              <a:rPr lang="en-US" sz="3200" b="1" dirty="0" smtClean="0">
                <a:solidFill>
                  <a:schemeClr val="tx1"/>
                </a:solidFill>
                <a:latin typeface="Angsana New" pitchFamily="18" charset="-34"/>
                <a:cs typeface="Angsana New" pitchFamily="18" charset="-34"/>
              </a:rPr>
              <a:t>These reactions are characterized by fever and muscle aches—a flu-like illness—lasting several days. </a:t>
            </a:r>
            <a:r>
              <a:rPr lang="en-US" sz="3200" b="1" i="1" dirty="0" smtClean="0">
                <a:solidFill>
                  <a:srgbClr val="FF0000"/>
                </a:solidFill>
                <a:latin typeface="Angsana New" pitchFamily="18" charset="-34"/>
                <a:cs typeface="Angsana New" pitchFamily="18" charset="-34"/>
              </a:rPr>
              <a:t>Acetaminophen</a:t>
            </a:r>
            <a:r>
              <a:rPr lang="en-US" sz="3200" b="1" dirty="0" smtClean="0">
                <a:solidFill>
                  <a:schemeClr val="tx1"/>
                </a:solidFill>
                <a:latin typeface="Angsana New" pitchFamily="18" charset="-34"/>
                <a:cs typeface="Angsana New" pitchFamily="18" charset="-34"/>
              </a:rPr>
              <a:t> given 1 to 2 hours before treatment may reduce the likelihood of these reactions and can also be given to treat the symptoms.</a:t>
            </a:r>
          </a:p>
          <a:p>
            <a:pPr algn="just">
              <a:buNone/>
            </a:pPr>
            <a:r>
              <a:rPr lang="en-US" sz="3200" b="1" dirty="0" smtClean="0">
                <a:solidFill>
                  <a:schemeClr val="tx1"/>
                </a:solidFill>
                <a:latin typeface="Angsana New" pitchFamily="18" charset="-34"/>
                <a:cs typeface="Angsana New" pitchFamily="18" charset="-34"/>
              </a:rPr>
              <a:t>The FDA concluded that there </a:t>
            </a:r>
            <a:r>
              <a:rPr lang="en-US" sz="3200" b="1" i="1" dirty="0" smtClean="0">
                <a:solidFill>
                  <a:srgbClr val="4A29D7"/>
                </a:solidFill>
                <a:latin typeface="Angsana New" pitchFamily="18" charset="-34"/>
                <a:cs typeface="Angsana New" pitchFamily="18" charset="-34"/>
              </a:rPr>
              <a:t>is no definite association </a:t>
            </a:r>
            <a:r>
              <a:rPr lang="en-US" sz="3200" b="1" dirty="0" smtClean="0">
                <a:solidFill>
                  <a:schemeClr val="tx1"/>
                </a:solidFill>
                <a:latin typeface="Angsana New" pitchFamily="18" charset="-34"/>
                <a:cs typeface="Angsana New" pitchFamily="18" charset="-34"/>
              </a:rPr>
              <a:t>between </a:t>
            </a:r>
            <a:r>
              <a:rPr lang="en-US" sz="3200" b="1" i="1" dirty="0" err="1" smtClean="0">
                <a:solidFill>
                  <a:srgbClr val="4A29D7"/>
                </a:solidFill>
                <a:latin typeface="Angsana New" pitchFamily="18" charset="-34"/>
                <a:cs typeface="Angsana New" pitchFamily="18" charset="-34"/>
              </a:rPr>
              <a:t>bisphosphonate</a:t>
            </a:r>
            <a:r>
              <a:rPr lang="en-US" sz="3200" b="1" dirty="0" smtClean="0">
                <a:solidFill>
                  <a:schemeClr val="tx1"/>
                </a:solidFill>
                <a:latin typeface="Angsana New" pitchFamily="18" charset="-34"/>
                <a:cs typeface="Angsana New" pitchFamily="18" charset="-34"/>
              </a:rPr>
              <a:t> use and </a:t>
            </a:r>
            <a:r>
              <a:rPr lang="en-US" sz="3200" b="1" i="1" dirty="0" smtClean="0">
                <a:solidFill>
                  <a:srgbClr val="4A29D7"/>
                </a:solidFill>
                <a:latin typeface="Angsana New" pitchFamily="18" charset="-34"/>
                <a:cs typeface="Angsana New" pitchFamily="18" charset="-34"/>
              </a:rPr>
              <a:t>esophageal cancer</a:t>
            </a:r>
            <a:r>
              <a:rPr lang="en-US" sz="3200" b="1" dirty="0" smtClean="0">
                <a:solidFill>
                  <a:schemeClr val="tx1"/>
                </a:solidFill>
                <a:latin typeface="Angsana New" pitchFamily="18" charset="-34"/>
                <a:cs typeface="Angsana New" pitchFamily="18" charset="-34"/>
              </a:rPr>
              <a:t>.</a:t>
            </a:r>
          </a:p>
          <a:p>
            <a:pPr algn="just">
              <a:buNone/>
            </a:pPr>
            <a:r>
              <a:rPr lang="en-US" sz="3200" b="1" i="1" dirty="0" err="1" smtClean="0">
                <a:solidFill>
                  <a:srgbClr val="FF0000"/>
                </a:solidFill>
                <a:latin typeface="Angsana New" pitchFamily="18" charset="-34"/>
                <a:cs typeface="Angsana New" pitchFamily="18" charset="-34"/>
              </a:rPr>
              <a:t>Osteonecrosis</a:t>
            </a:r>
            <a:r>
              <a:rPr lang="en-US" sz="3200" b="1" dirty="0" smtClean="0">
                <a:solidFill>
                  <a:schemeClr val="tx1"/>
                </a:solidFill>
                <a:latin typeface="Angsana New" pitchFamily="18" charset="-34"/>
                <a:cs typeface="Angsana New" pitchFamily="18" charset="-34"/>
              </a:rPr>
              <a:t> </a:t>
            </a:r>
            <a:r>
              <a:rPr lang="en-US" sz="3200" b="1" i="1" dirty="0" smtClean="0">
                <a:solidFill>
                  <a:srgbClr val="FF0000"/>
                </a:solidFill>
                <a:latin typeface="Angsana New" pitchFamily="18" charset="-34"/>
                <a:cs typeface="Angsana New" pitchFamily="18" charset="-34"/>
              </a:rPr>
              <a:t>of the jaw (ONJ) </a:t>
            </a:r>
            <a:r>
              <a:rPr lang="en-US" sz="3200" b="1" dirty="0" smtClean="0">
                <a:solidFill>
                  <a:schemeClr val="tx1"/>
                </a:solidFill>
                <a:latin typeface="Angsana New" pitchFamily="18" charset="-34"/>
                <a:cs typeface="Angsana New" pitchFamily="18" charset="-34"/>
              </a:rPr>
              <a:t>and </a:t>
            </a:r>
            <a:r>
              <a:rPr lang="en-US" sz="3200" b="1" i="1" dirty="0" smtClean="0">
                <a:solidFill>
                  <a:srgbClr val="FF0000"/>
                </a:solidFill>
                <a:latin typeface="Angsana New" pitchFamily="18" charset="-34"/>
                <a:cs typeface="Angsana New" pitchFamily="18" charset="-34"/>
              </a:rPr>
              <a:t>atypical femur fractures (AFFs) </a:t>
            </a:r>
            <a:r>
              <a:rPr lang="en-US" sz="3200" b="1" dirty="0" smtClean="0">
                <a:solidFill>
                  <a:schemeClr val="tx1"/>
                </a:solidFill>
                <a:latin typeface="Angsana New" pitchFamily="18" charset="-34"/>
                <a:cs typeface="Angsana New" pitchFamily="18" charset="-34"/>
              </a:rPr>
              <a:t>are safety concerns with </a:t>
            </a:r>
            <a:r>
              <a:rPr lang="en-US" sz="3200" b="1" dirty="0" err="1" smtClean="0">
                <a:solidFill>
                  <a:schemeClr val="tx1"/>
                </a:solidFill>
                <a:latin typeface="Angsana New" pitchFamily="18" charset="-34"/>
                <a:cs typeface="Angsana New" pitchFamily="18" charset="-34"/>
              </a:rPr>
              <a:t>bisphosphonates</a:t>
            </a:r>
            <a:r>
              <a:rPr lang="en-US" sz="3200" b="1" dirty="0" smtClean="0">
                <a:solidFill>
                  <a:schemeClr val="tx1"/>
                </a:solidFill>
                <a:latin typeface="Angsana New" pitchFamily="18" charset="-34"/>
                <a:cs typeface="Angsana New" pitchFamily="18" charset="-34"/>
              </a:rPr>
              <a:t> but with other agents as well and will be discussed elsewhere.</a:t>
            </a:r>
          </a:p>
          <a:p>
            <a:pPr>
              <a:buNone/>
            </a:pPr>
            <a:endParaRPr lang="en-US" dirty="0"/>
          </a:p>
        </p:txBody>
      </p:sp>
      <p:pic>
        <p:nvPicPr>
          <p:cNvPr id="41986" name="Picture 2" descr="نتیجه تصویری برای ‪Acetaminophen‬‏">
            <a:hlinkClick r:id="rId2"/>
          </p:cNvPr>
          <p:cNvPicPr>
            <a:picLocks noChangeAspect="1" noChangeArrowheads="1"/>
          </p:cNvPicPr>
          <p:nvPr/>
        </p:nvPicPr>
        <p:blipFill>
          <a:blip r:embed="rId3" cstate="print"/>
          <a:srcRect/>
          <a:stretch>
            <a:fillRect/>
          </a:stretch>
        </p:blipFill>
        <p:spPr bwMode="auto">
          <a:xfrm>
            <a:off x="6000760" y="4862292"/>
            <a:ext cx="3143240" cy="1995708"/>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54582" cy="1008112"/>
          </a:xfrm>
        </p:spPr>
        <p:txBody>
          <a:bodyPr>
            <a:noAutofit/>
          </a:bodyPr>
          <a:lstStyle/>
          <a:p>
            <a:pPr lvl="0"/>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t>What Are the Fundamental Measures for Bone Health?</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cs typeface="Angsana New" pitchFamily="18" charset="-34"/>
              </a:rPr>
            </a:br>
            <a:endParaRPr lang="en-GB" sz="2800" dirty="0"/>
          </a:p>
        </p:txBody>
      </p:sp>
      <p:sp>
        <p:nvSpPr>
          <p:cNvPr id="3" name="Content Placeholder 2"/>
          <p:cNvSpPr>
            <a:spLocks noGrp="1"/>
          </p:cNvSpPr>
          <p:nvPr>
            <p:ph idx="1"/>
          </p:nvPr>
        </p:nvSpPr>
        <p:spPr>
          <a:xfrm>
            <a:off x="395536" y="1412776"/>
            <a:ext cx="8280920" cy="4968552"/>
          </a:xfrm>
        </p:spPr>
        <p:txBody>
          <a:bodyPr>
            <a:noAutofit/>
          </a:bodyPr>
          <a:lstStyle/>
          <a:p>
            <a:pPr algn="just">
              <a:buNone/>
            </a:pPr>
            <a:r>
              <a:rPr lang="fi-FI" sz="3400" b="1" dirty="0" smtClean="0">
                <a:ln>
                  <a:solidFill>
                    <a:schemeClr val="tx1"/>
                  </a:solidFill>
                </a:ln>
                <a:solidFill>
                  <a:srgbClr val="FF0000"/>
                </a:solidFill>
                <a:latin typeface="Angsana New" pitchFamily="18" charset="-34"/>
                <a:cs typeface="Angsana New" pitchFamily="18" charset="-34"/>
              </a:rPr>
              <a:t>• </a:t>
            </a:r>
            <a:r>
              <a:rPr lang="en-US" sz="3400" b="1" dirty="0" smtClean="0">
                <a:ln>
                  <a:solidFill>
                    <a:schemeClr val="tx1"/>
                  </a:solidFill>
                </a:ln>
                <a:solidFill>
                  <a:srgbClr val="FF0000"/>
                </a:solidFill>
                <a:latin typeface="Angsana New" pitchFamily="18" charset="-34"/>
                <a:cs typeface="Angsana New" pitchFamily="18" charset="-34"/>
              </a:rPr>
              <a:t>R9. </a:t>
            </a:r>
            <a:r>
              <a:rPr lang="en-US" sz="3400" b="1" dirty="0" smtClean="0">
                <a:solidFill>
                  <a:schemeClr val="tx1"/>
                </a:solidFill>
                <a:latin typeface="Angsana New" pitchFamily="18" charset="-34"/>
                <a:cs typeface="Angsana New" pitchFamily="18" charset="-34"/>
              </a:rPr>
              <a:t>Measure serum 25-hydroxyvitamin D (25[OH]D) in patients who are at risk for vitamin D insufficiency, particularly those with osteoporosis.</a:t>
            </a:r>
          </a:p>
          <a:p>
            <a:pPr algn="just">
              <a:buNone/>
            </a:pPr>
            <a:r>
              <a:rPr lang="fi-FI" sz="3400" b="1" dirty="0" smtClean="0">
                <a:ln>
                  <a:solidFill>
                    <a:schemeClr val="tx1"/>
                  </a:solidFill>
                </a:ln>
                <a:solidFill>
                  <a:srgbClr val="FF0000"/>
                </a:solidFill>
                <a:latin typeface="Angsana New" pitchFamily="18" charset="-34"/>
                <a:cs typeface="Angsana New" pitchFamily="18" charset="-34"/>
              </a:rPr>
              <a:t>   • R10. </a:t>
            </a:r>
            <a:r>
              <a:rPr lang="fi-FI" sz="3400" b="1" dirty="0" smtClean="0">
                <a:solidFill>
                  <a:schemeClr val="tx1"/>
                </a:solidFill>
                <a:latin typeface="Angsana New" pitchFamily="18" charset="-34"/>
                <a:cs typeface="Angsana New" pitchFamily="18" charset="-34"/>
              </a:rPr>
              <a:t>Maintain serum 25-hydroxyvitamin D (25[OH]</a:t>
            </a:r>
            <a:r>
              <a:rPr lang="en-US" sz="3400" b="1" dirty="0" smtClean="0">
                <a:solidFill>
                  <a:schemeClr val="tx1"/>
                </a:solidFill>
                <a:latin typeface="Angsana New" pitchFamily="18" charset="-34"/>
                <a:cs typeface="Angsana New" pitchFamily="18" charset="-34"/>
              </a:rPr>
              <a:t>D) </a:t>
            </a:r>
            <a:r>
              <a:rPr lang="en-US" sz="3400" b="1" i="1" dirty="0" smtClean="0">
                <a:solidFill>
                  <a:srgbClr val="FF0000"/>
                </a:solidFill>
                <a:latin typeface="Angsana New" pitchFamily="18" charset="-34"/>
                <a:cs typeface="Angsana New" pitchFamily="18" charset="-34"/>
              </a:rPr>
              <a:t>≥ 30 </a:t>
            </a:r>
            <a:r>
              <a:rPr lang="en-US" sz="3400" b="1" dirty="0" err="1" smtClean="0">
                <a:solidFill>
                  <a:schemeClr val="tx1"/>
                </a:solidFill>
                <a:latin typeface="Angsana New" pitchFamily="18" charset="-34"/>
                <a:cs typeface="Angsana New" pitchFamily="18" charset="-34"/>
              </a:rPr>
              <a:t>ng</a:t>
            </a:r>
            <a:r>
              <a:rPr lang="en-US" sz="3400" b="1" dirty="0" smtClean="0">
                <a:solidFill>
                  <a:schemeClr val="tx1"/>
                </a:solidFill>
                <a:latin typeface="Angsana New" pitchFamily="18" charset="-34"/>
                <a:cs typeface="Angsana New" pitchFamily="18" charset="-34"/>
              </a:rPr>
              <a:t>/</a:t>
            </a:r>
            <a:r>
              <a:rPr lang="en-US" sz="3400" b="1" dirty="0" err="1" smtClean="0">
                <a:solidFill>
                  <a:schemeClr val="tx1"/>
                </a:solidFill>
                <a:latin typeface="Angsana New" pitchFamily="18" charset="-34"/>
                <a:cs typeface="Angsana New" pitchFamily="18" charset="-34"/>
              </a:rPr>
              <a:t>mL</a:t>
            </a:r>
            <a:r>
              <a:rPr lang="en-US" sz="3400" b="1" dirty="0" smtClean="0">
                <a:solidFill>
                  <a:schemeClr val="tx1"/>
                </a:solidFill>
                <a:latin typeface="Angsana New" pitchFamily="18" charset="-34"/>
                <a:cs typeface="Angsana New" pitchFamily="18" charset="-34"/>
              </a:rPr>
              <a:t> in patients with osteoporosis (preferable range, 30-50 </a:t>
            </a:r>
            <a:r>
              <a:rPr lang="en-US" sz="3400" b="1" dirty="0" err="1" smtClean="0">
                <a:solidFill>
                  <a:schemeClr val="tx1"/>
                </a:solidFill>
                <a:latin typeface="Angsana New" pitchFamily="18" charset="-34"/>
                <a:cs typeface="Angsana New" pitchFamily="18" charset="-34"/>
              </a:rPr>
              <a:t>ng</a:t>
            </a:r>
            <a:r>
              <a:rPr lang="en-US" sz="3400" b="1" dirty="0" smtClean="0">
                <a:solidFill>
                  <a:schemeClr val="tx1"/>
                </a:solidFill>
                <a:latin typeface="Angsana New" pitchFamily="18" charset="-34"/>
                <a:cs typeface="Angsana New" pitchFamily="18" charset="-34"/>
              </a:rPr>
              <a:t>/</a:t>
            </a:r>
            <a:r>
              <a:rPr lang="en-US" sz="3400" b="1" dirty="0" err="1" smtClean="0">
                <a:solidFill>
                  <a:schemeClr val="tx1"/>
                </a:solidFill>
                <a:latin typeface="Angsana New" pitchFamily="18" charset="-34"/>
                <a:cs typeface="Angsana New" pitchFamily="18" charset="-34"/>
              </a:rPr>
              <a:t>mL</a:t>
            </a:r>
            <a:r>
              <a:rPr lang="en-US" sz="3400" b="1" dirty="0" smtClean="0">
                <a:solidFill>
                  <a:schemeClr val="tx1"/>
                </a:solidFill>
                <a:latin typeface="Angsana New" pitchFamily="18" charset="-34"/>
                <a:cs typeface="Angsana New" pitchFamily="18" charset="-34"/>
              </a:rPr>
              <a:t>).</a:t>
            </a:r>
          </a:p>
          <a:p>
            <a:pPr algn="just">
              <a:buNone/>
            </a:pPr>
            <a:r>
              <a:rPr lang="en-US" sz="3400" b="1" dirty="0" smtClean="0">
                <a:ln>
                  <a:solidFill>
                    <a:schemeClr val="tx1"/>
                  </a:solidFill>
                </a:ln>
                <a:solidFill>
                  <a:srgbClr val="FF0000"/>
                </a:solidFill>
                <a:latin typeface="Angsana New" pitchFamily="18" charset="-34"/>
                <a:cs typeface="Angsana New" pitchFamily="18" charset="-34"/>
              </a:rPr>
              <a:t>   • R11. </a:t>
            </a:r>
            <a:r>
              <a:rPr lang="en-US" sz="3400" b="1" dirty="0" smtClean="0">
                <a:solidFill>
                  <a:schemeClr val="tx1"/>
                </a:solidFill>
                <a:latin typeface="Angsana New" pitchFamily="18" charset="-34"/>
                <a:cs typeface="Angsana New" pitchFamily="18" charset="-34"/>
              </a:rPr>
              <a:t>Supplement with vitamin D3 if needed; 1,000 to 2,000 international units (IU) of daily maintenance therapy is typically needed to maintain an optimal serum 25(OH)D level.</a:t>
            </a:r>
            <a:endParaRPr lang="en-US" sz="3400" dirty="0" smtClean="0">
              <a:solidFill>
                <a:schemeClr val="tx1"/>
              </a:solidFill>
            </a:endParaRPr>
          </a:p>
          <a:p>
            <a:endParaRPr lang="en-GB" sz="3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1"/>
            <a:ext cx="8034060" cy="7858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How Is </a:t>
            </a:r>
            <a:r>
              <a:rPr lang="en-US" sz="2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Denosumab</a:t>
            </a:r>
            <a:r>
              <a:rPr 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Used?</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467544" y="1000108"/>
            <a:ext cx="8424936" cy="5572164"/>
          </a:xfrm>
        </p:spPr>
        <p:txBody>
          <a:bodyPr>
            <a:noAutofit/>
          </a:bodyPr>
          <a:lstStyle/>
          <a:p>
            <a:pPr algn="just">
              <a:buNone/>
            </a:pPr>
            <a:r>
              <a:rPr lang="en-US" sz="2700" b="1" i="1" dirty="0" err="1" smtClean="0">
                <a:solidFill>
                  <a:srgbClr val="FF0000"/>
                </a:solidFill>
                <a:latin typeface="Angsana New" pitchFamily="18" charset="-34"/>
                <a:cs typeface="Angsana New" pitchFamily="18" charset="-34"/>
              </a:rPr>
              <a:t>Denosumab</a:t>
            </a:r>
            <a:r>
              <a:rPr lang="en-US" sz="2700" b="1" dirty="0" smtClean="0">
                <a:solidFill>
                  <a:schemeClr val="tx1"/>
                </a:solidFill>
                <a:latin typeface="Angsana New" pitchFamily="18" charset="-34"/>
                <a:cs typeface="Angsana New" pitchFamily="18" charset="-34"/>
              </a:rPr>
              <a:t> is a fully human monoclonal antibody that prevents receptor activator of nuclear factor </a:t>
            </a:r>
            <a:r>
              <a:rPr lang="en-US" sz="2700" b="1" i="1" dirty="0" smtClean="0">
                <a:solidFill>
                  <a:srgbClr val="FF0000"/>
                </a:solidFill>
                <a:latin typeface="Angsana New" pitchFamily="18" charset="-34"/>
                <a:cs typeface="Angsana New" pitchFamily="18" charset="-34"/>
              </a:rPr>
              <a:t>kappa-B </a:t>
            </a:r>
            <a:r>
              <a:rPr lang="en-US" sz="2700" b="1" i="1" dirty="0" err="1" smtClean="0">
                <a:solidFill>
                  <a:srgbClr val="FF0000"/>
                </a:solidFill>
                <a:latin typeface="Angsana New" pitchFamily="18" charset="-34"/>
                <a:cs typeface="Angsana New" pitchFamily="18" charset="-34"/>
              </a:rPr>
              <a:t>ligand</a:t>
            </a:r>
            <a:r>
              <a:rPr lang="en-US" sz="2700" b="1" dirty="0" smtClean="0">
                <a:solidFill>
                  <a:schemeClr val="tx1"/>
                </a:solidFill>
                <a:latin typeface="Angsana New" pitchFamily="18" charset="-34"/>
                <a:cs typeface="Angsana New" pitchFamily="18" charset="-34"/>
              </a:rPr>
              <a:t> (RANKL) from binding to its receptor, RANK, thereby reducing the differentiation of precursor cells into mature </a:t>
            </a:r>
            <a:r>
              <a:rPr lang="en-US" sz="2700" b="1" dirty="0" err="1" smtClean="0">
                <a:solidFill>
                  <a:schemeClr val="tx1"/>
                </a:solidFill>
                <a:latin typeface="Angsana New" pitchFamily="18" charset="-34"/>
                <a:cs typeface="Angsana New" pitchFamily="18" charset="-34"/>
              </a:rPr>
              <a:t>osteoclasts</a:t>
            </a:r>
            <a:r>
              <a:rPr lang="en-US" sz="2700" b="1" dirty="0" smtClean="0">
                <a:solidFill>
                  <a:schemeClr val="tx1"/>
                </a:solidFill>
                <a:latin typeface="Angsana New" pitchFamily="18" charset="-34"/>
                <a:cs typeface="Angsana New" pitchFamily="18" charset="-34"/>
              </a:rPr>
              <a:t> and decreasing the function and survival of activated </a:t>
            </a:r>
            <a:r>
              <a:rPr lang="en-US" sz="2700" b="1" dirty="0" err="1" smtClean="0">
                <a:solidFill>
                  <a:schemeClr val="tx1"/>
                </a:solidFill>
                <a:latin typeface="Angsana New" pitchFamily="18" charset="-34"/>
                <a:cs typeface="Angsana New" pitchFamily="18" charset="-34"/>
              </a:rPr>
              <a:t>osteoclasts</a:t>
            </a:r>
            <a:r>
              <a:rPr lang="en-US" sz="2700" b="1" dirty="0" smtClean="0">
                <a:solidFill>
                  <a:schemeClr val="tx1"/>
                </a:solidFill>
                <a:latin typeface="Angsana New" pitchFamily="18" charset="-34"/>
                <a:cs typeface="Angsana New" pitchFamily="18" charset="-34"/>
              </a:rPr>
              <a:t>. For treatment of osteoporosis, the dose is </a:t>
            </a:r>
            <a:r>
              <a:rPr lang="en-US" sz="2700" b="1" i="1" dirty="0" smtClean="0">
                <a:solidFill>
                  <a:srgbClr val="BA466F"/>
                </a:solidFill>
                <a:latin typeface="Angsana New" pitchFamily="18" charset="-34"/>
                <a:cs typeface="Angsana New" pitchFamily="18" charset="-34"/>
              </a:rPr>
              <a:t>60 mg</a:t>
            </a:r>
            <a:r>
              <a:rPr lang="en-US" sz="2700" b="1" dirty="0" smtClean="0">
                <a:solidFill>
                  <a:schemeClr val="tx1"/>
                </a:solidFill>
                <a:latin typeface="Angsana New" pitchFamily="18" charset="-34"/>
                <a:cs typeface="Angsana New" pitchFamily="18" charset="-34"/>
              </a:rPr>
              <a:t> by subcutaneous (SQ) injection every 6 months.</a:t>
            </a:r>
          </a:p>
          <a:p>
            <a:pPr algn="just">
              <a:buNone/>
            </a:pPr>
            <a:r>
              <a:rPr lang="en-US" sz="2700" b="1" i="1" dirty="0" smtClean="0">
                <a:solidFill>
                  <a:srgbClr val="4A29D7"/>
                </a:solidFill>
                <a:latin typeface="Angsana New" pitchFamily="18" charset="-34"/>
                <a:cs typeface="Angsana New" pitchFamily="18" charset="-34"/>
              </a:rPr>
              <a:t>Calcium deficiency</a:t>
            </a:r>
            <a:r>
              <a:rPr lang="en-US" sz="2700" b="1" dirty="0" smtClean="0">
                <a:solidFill>
                  <a:schemeClr val="tx1"/>
                </a:solidFill>
                <a:latin typeface="Angsana New" pitchFamily="18" charset="-34"/>
                <a:cs typeface="Angsana New" pitchFamily="18" charset="-34"/>
              </a:rPr>
              <a:t>, </a:t>
            </a:r>
            <a:r>
              <a:rPr lang="en-US" sz="2700" b="1" i="1" dirty="0" smtClean="0">
                <a:solidFill>
                  <a:srgbClr val="4A29D7"/>
                </a:solidFill>
                <a:latin typeface="Angsana New" pitchFamily="18" charset="-34"/>
                <a:cs typeface="Angsana New" pitchFamily="18" charset="-34"/>
              </a:rPr>
              <a:t>vitamin D deficiency</a:t>
            </a:r>
            <a:r>
              <a:rPr lang="en-US" sz="2700" b="1" dirty="0" smtClean="0">
                <a:solidFill>
                  <a:schemeClr val="tx1"/>
                </a:solidFill>
                <a:latin typeface="Angsana New" pitchFamily="18" charset="-34"/>
                <a:cs typeface="Angsana New" pitchFamily="18" charset="-34"/>
              </a:rPr>
              <a:t>, and </a:t>
            </a:r>
            <a:r>
              <a:rPr lang="en-US" sz="2700" b="1" i="1" dirty="0" smtClean="0">
                <a:solidFill>
                  <a:srgbClr val="4A29D7"/>
                </a:solidFill>
                <a:latin typeface="Angsana New" pitchFamily="18" charset="-34"/>
                <a:cs typeface="Angsana New" pitchFamily="18" charset="-34"/>
              </a:rPr>
              <a:t>secondary hyperparathyroidism </a:t>
            </a:r>
            <a:r>
              <a:rPr lang="en-US" sz="2700" b="1" dirty="0" smtClean="0">
                <a:solidFill>
                  <a:schemeClr val="tx1"/>
                </a:solidFill>
                <a:latin typeface="Angsana New" pitchFamily="18" charset="-34"/>
                <a:cs typeface="Angsana New" pitchFamily="18" charset="-34"/>
              </a:rPr>
              <a:t>should be corrected prior to initiating </a:t>
            </a:r>
            <a:r>
              <a:rPr lang="en-US" sz="2700" b="1" dirty="0" err="1" smtClean="0">
                <a:solidFill>
                  <a:schemeClr val="tx1"/>
                </a:solidFill>
                <a:latin typeface="Angsana New" pitchFamily="18" charset="-34"/>
                <a:cs typeface="Angsana New" pitchFamily="18" charset="-34"/>
              </a:rPr>
              <a:t>denosumab</a:t>
            </a:r>
            <a:r>
              <a:rPr lang="en-US" sz="2700" b="1" dirty="0" smtClean="0">
                <a:solidFill>
                  <a:schemeClr val="tx1"/>
                </a:solidFill>
                <a:latin typeface="Angsana New" pitchFamily="18" charset="-34"/>
                <a:cs typeface="Angsana New" pitchFamily="18" charset="-34"/>
              </a:rPr>
              <a:t> treatment to avoid precipitating </a:t>
            </a:r>
            <a:r>
              <a:rPr lang="en-US" sz="2700" b="1" dirty="0" err="1" smtClean="0">
                <a:solidFill>
                  <a:schemeClr val="tx1"/>
                </a:solidFill>
                <a:latin typeface="Angsana New" pitchFamily="18" charset="-34"/>
                <a:cs typeface="Angsana New" pitchFamily="18" charset="-34"/>
              </a:rPr>
              <a:t>hypocalcemia</a:t>
            </a:r>
            <a:r>
              <a:rPr lang="en-US" sz="2700" b="1" dirty="0" smtClean="0">
                <a:solidFill>
                  <a:schemeClr val="tx1"/>
                </a:solidFill>
                <a:latin typeface="Angsana New" pitchFamily="18" charset="-34"/>
                <a:cs typeface="Angsana New" pitchFamily="18" charset="-34"/>
              </a:rPr>
              <a:t>.</a:t>
            </a:r>
          </a:p>
          <a:p>
            <a:pPr algn="just">
              <a:buNone/>
            </a:pPr>
            <a:r>
              <a:rPr lang="en-US" sz="2700" b="1" dirty="0" smtClean="0">
                <a:solidFill>
                  <a:schemeClr val="tx1"/>
                </a:solidFill>
                <a:latin typeface="Angsana New" pitchFamily="18" charset="-34"/>
                <a:cs typeface="Angsana New" pitchFamily="18" charset="-34"/>
              </a:rPr>
              <a:t>When treatment with </a:t>
            </a:r>
            <a:r>
              <a:rPr lang="en-US" sz="2700" b="1" dirty="0" err="1" smtClean="0">
                <a:solidFill>
                  <a:schemeClr val="tx1"/>
                </a:solidFill>
                <a:latin typeface="Angsana New" pitchFamily="18" charset="-34"/>
                <a:cs typeface="Angsana New" pitchFamily="18" charset="-34"/>
              </a:rPr>
              <a:t>denosumab</a:t>
            </a:r>
            <a:r>
              <a:rPr lang="en-US" sz="2700" b="1" dirty="0" smtClean="0">
                <a:solidFill>
                  <a:schemeClr val="tx1"/>
                </a:solidFill>
                <a:latin typeface="Angsana New" pitchFamily="18" charset="-34"/>
                <a:cs typeface="Angsana New" pitchFamily="18" charset="-34"/>
              </a:rPr>
              <a:t> was stopped after 2 years, BMD decreased to baseline values and BTMs increased to values above baseline by 12 months after discontinuation, so a “drug holiday” is not recommended with </a:t>
            </a:r>
            <a:r>
              <a:rPr lang="en-US" sz="2700" b="1" dirty="0" err="1" smtClean="0">
                <a:solidFill>
                  <a:schemeClr val="tx1"/>
                </a:solidFill>
                <a:latin typeface="Angsana New" pitchFamily="18" charset="-34"/>
                <a:cs typeface="Angsana New" pitchFamily="18" charset="-34"/>
              </a:rPr>
              <a:t>denosumab</a:t>
            </a:r>
            <a:r>
              <a:rPr lang="en-US" sz="2700" b="1" dirty="0" smtClean="0">
                <a:solidFill>
                  <a:schemeClr val="tx1"/>
                </a:solidFill>
                <a:latin typeface="Angsana New" pitchFamily="18" charset="-34"/>
                <a:cs typeface="Angsana New" pitchFamily="18" charset="-34"/>
              </a:rPr>
              <a:t>.</a:t>
            </a:r>
          </a:p>
          <a:p>
            <a:pPr algn="just">
              <a:buNone/>
            </a:pPr>
            <a:endParaRPr lang="en-US" sz="2700" b="1" dirty="0">
              <a:solidFill>
                <a:schemeClr val="tx1"/>
              </a:solidFill>
              <a:latin typeface="Angsana New" pitchFamily="18" charset="-34"/>
              <a:cs typeface="Angsana New" pitchFamily="18" charset="-34"/>
            </a:endParaRPr>
          </a:p>
        </p:txBody>
      </p:sp>
      <p:pic>
        <p:nvPicPr>
          <p:cNvPr id="39942" name="Picture 6" descr="نتیجه تصویری برای ‪hypocalcemia‬‏">
            <a:hlinkClick r:id="rId2"/>
          </p:cNvPr>
          <p:cNvPicPr>
            <a:picLocks noChangeAspect="1" noChangeArrowheads="1"/>
          </p:cNvPicPr>
          <p:nvPr/>
        </p:nvPicPr>
        <p:blipFill>
          <a:blip r:embed="rId3" cstate="print">
            <a:lum bright="29000" contrast="-35000"/>
          </a:blip>
          <a:srcRect/>
          <a:stretch>
            <a:fillRect/>
          </a:stretch>
        </p:blipFill>
        <p:spPr bwMode="auto">
          <a:xfrm>
            <a:off x="7038526" y="5805264"/>
            <a:ext cx="2105474" cy="1052737"/>
          </a:xfrm>
          <a:prstGeom prst="rect">
            <a:avLst/>
          </a:prstGeom>
          <a:noFill/>
        </p:spPr>
      </p:pic>
    </p:spTree>
  </p:cSld>
  <p:clrMapOvr>
    <a:masterClrMapping/>
  </p:clrMapOvr>
  <p:transition spd="slow">
    <p:spli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1"/>
            <a:ext cx="7819746" cy="71438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How Is </a:t>
            </a:r>
            <a:r>
              <a:rPr lang="en-US" sz="27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Raloxifene</a:t>
            </a:r>
            <a:r>
              <a:rPr lang="en-US"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 Used?</a:t>
            </a:r>
            <a:endParaRPr lang="en-US"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3" name="Content Placeholder 2"/>
          <p:cNvSpPr>
            <a:spLocks noGrp="1"/>
          </p:cNvSpPr>
          <p:nvPr>
            <p:ph idx="1"/>
          </p:nvPr>
        </p:nvSpPr>
        <p:spPr>
          <a:xfrm>
            <a:off x="428596" y="928670"/>
            <a:ext cx="8501122" cy="5929330"/>
          </a:xfrm>
        </p:spPr>
        <p:txBody>
          <a:bodyPr>
            <a:noAutofit/>
          </a:bodyPr>
          <a:lstStyle/>
          <a:p>
            <a:pPr algn="just">
              <a:buNone/>
            </a:pPr>
            <a:r>
              <a:rPr lang="en-US" sz="2700" b="1" i="1" dirty="0" err="1" smtClean="0">
                <a:solidFill>
                  <a:srgbClr val="FF0000"/>
                </a:solidFill>
                <a:latin typeface="Angsana New" pitchFamily="18" charset="-34"/>
                <a:cs typeface="Angsana New" pitchFamily="18" charset="-34"/>
              </a:rPr>
              <a:t>Raloxifene</a:t>
            </a:r>
            <a:r>
              <a:rPr lang="en-US" sz="2700" b="1" dirty="0" smtClean="0">
                <a:solidFill>
                  <a:schemeClr val="tx1"/>
                </a:solidFill>
                <a:latin typeface="Angsana New" pitchFamily="18" charset="-34"/>
                <a:cs typeface="Angsana New" pitchFamily="18" charset="-34"/>
              </a:rPr>
              <a:t> is approved by the FDA for prevention and treatment of postmenopausal osteoporosis, as well as for the reduction of risk of breast cancer in women with postmenopausal osteoporosis or at high risk of breast cancer.</a:t>
            </a:r>
          </a:p>
          <a:p>
            <a:pPr algn="just">
              <a:buNone/>
            </a:pPr>
            <a:r>
              <a:rPr lang="en-US" sz="2700" b="1" dirty="0" smtClean="0">
                <a:solidFill>
                  <a:schemeClr val="tx1"/>
                </a:solidFill>
                <a:latin typeface="Angsana New" pitchFamily="18" charset="-34"/>
                <a:cs typeface="Angsana New" pitchFamily="18" charset="-34"/>
              </a:rPr>
              <a:t>The approved dose is 60 mg daily. </a:t>
            </a:r>
            <a:r>
              <a:rPr lang="en-US" sz="2700" b="1" dirty="0" err="1" smtClean="0">
                <a:solidFill>
                  <a:schemeClr val="tx1"/>
                </a:solidFill>
                <a:latin typeface="Angsana New" pitchFamily="18" charset="-34"/>
                <a:cs typeface="Angsana New" pitchFamily="18" charset="-34"/>
              </a:rPr>
              <a:t>Raloxifene</a:t>
            </a:r>
            <a:r>
              <a:rPr lang="en-US" sz="2700" b="1" dirty="0" smtClean="0">
                <a:solidFill>
                  <a:schemeClr val="tx1"/>
                </a:solidFill>
                <a:latin typeface="Angsana New" pitchFamily="18" charset="-34"/>
                <a:cs typeface="Angsana New" pitchFamily="18" charset="-34"/>
              </a:rPr>
              <a:t> is </a:t>
            </a:r>
            <a:r>
              <a:rPr lang="en-US" sz="2700" b="1" i="1" dirty="0" smtClean="0">
                <a:solidFill>
                  <a:srgbClr val="FF0000"/>
                </a:solidFill>
                <a:latin typeface="Angsana New" pitchFamily="18" charset="-34"/>
                <a:cs typeface="Angsana New" pitchFamily="18" charset="-34"/>
              </a:rPr>
              <a:t>contraindicated</a:t>
            </a:r>
            <a:r>
              <a:rPr lang="en-US" sz="2700" b="1" dirty="0" smtClean="0">
                <a:solidFill>
                  <a:schemeClr val="tx1"/>
                </a:solidFill>
                <a:latin typeface="Angsana New" pitchFamily="18" charset="-34"/>
                <a:cs typeface="Angsana New" pitchFamily="18" charset="-34"/>
              </a:rPr>
              <a:t> in women of </a:t>
            </a:r>
            <a:r>
              <a:rPr lang="en-US" sz="2700" b="1" i="1" dirty="0" smtClean="0">
                <a:solidFill>
                  <a:srgbClr val="FF0000"/>
                </a:solidFill>
                <a:latin typeface="Angsana New" pitchFamily="18" charset="-34"/>
                <a:cs typeface="Angsana New" pitchFamily="18" charset="-34"/>
              </a:rPr>
              <a:t>childbearing potential</a:t>
            </a:r>
            <a:r>
              <a:rPr lang="en-US" sz="2700" b="1" dirty="0" smtClean="0">
                <a:solidFill>
                  <a:schemeClr val="tx1"/>
                </a:solidFill>
                <a:latin typeface="Angsana New" pitchFamily="18" charset="-34"/>
                <a:cs typeface="Angsana New" pitchFamily="18" charset="-34"/>
              </a:rPr>
              <a:t>, those who have had </a:t>
            </a:r>
            <a:r>
              <a:rPr lang="en-US" sz="2700" b="1" i="1" dirty="0" smtClean="0">
                <a:solidFill>
                  <a:srgbClr val="FF0000"/>
                </a:solidFill>
                <a:latin typeface="Angsana New" pitchFamily="18" charset="-34"/>
                <a:cs typeface="Angsana New" pitchFamily="18" charset="-34"/>
              </a:rPr>
              <a:t>venous </a:t>
            </a:r>
            <a:r>
              <a:rPr lang="en-US" sz="2700" b="1" i="1" dirty="0" err="1" smtClean="0">
                <a:solidFill>
                  <a:srgbClr val="FF0000"/>
                </a:solidFill>
                <a:latin typeface="Angsana New" pitchFamily="18" charset="-34"/>
                <a:cs typeface="Angsana New" pitchFamily="18" charset="-34"/>
              </a:rPr>
              <a:t>thromboembolic</a:t>
            </a:r>
            <a:r>
              <a:rPr lang="en-US" sz="2700" b="1" i="1" dirty="0" smtClean="0">
                <a:solidFill>
                  <a:srgbClr val="FF0000"/>
                </a:solidFill>
                <a:latin typeface="Angsana New" pitchFamily="18" charset="-34"/>
                <a:cs typeface="Angsana New" pitchFamily="18" charset="-34"/>
              </a:rPr>
              <a:t> disease</a:t>
            </a:r>
            <a:r>
              <a:rPr lang="en-US" sz="2700" b="1" dirty="0" smtClean="0">
                <a:solidFill>
                  <a:schemeClr val="tx1"/>
                </a:solidFill>
                <a:latin typeface="Angsana New" pitchFamily="18" charset="-34"/>
                <a:cs typeface="Angsana New" pitchFamily="18" charset="-34"/>
              </a:rPr>
              <a:t>, and those who are known to be </a:t>
            </a:r>
            <a:r>
              <a:rPr lang="en-US" sz="2700" b="1" i="1" dirty="0" smtClean="0">
                <a:solidFill>
                  <a:srgbClr val="FF0000"/>
                </a:solidFill>
                <a:latin typeface="Angsana New" pitchFamily="18" charset="-34"/>
                <a:cs typeface="Angsana New" pitchFamily="18" charset="-34"/>
              </a:rPr>
              <a:t>hypersensitive</a:t>
            </a:r>
            <a:r>
              <a:rPr lang="en-US" sz="2700" b="1" dirty="0" smtClean="0">
                <a:solidFill>
                  <a:schemeClr val="tx1"/>
                </a:solidFill>
                <a:latin typeface="Angsana New" pitchFamily="18" charset="-34"/>
                <a:cs typeface="Angsana New" pitchFamily="18" charset="-34"/>
              </a:rPr>
              <a:t> to any component of </a:t>
            </a:r>
            <a:r>
              <a:rPr lang="en-US" sz="2700" b="1" dirty="0" err="1" smtClean="0">
                <a:solidFill>
                  <a:schemeClr val="tx1"/>
                </a:solidFill>
                <a:latin typeface="Angsana New" pitchFamily="18" charset="-34"/>
                <a:cs typeface="Angsana New" pitchFamily="18" charset="-34"/>
              </a:rPr>
              <a:t>raloxifene</a:t>
            </a:r>
            <a:r>
              <a:rPr lang="en-US" sz="2700" b="1" dirty="0" smtClean="0">
                <a:solidFill>
                  <a:schemeClr val="tx1"/>
                </a:solidFill>
                <a:latin typeface="Angsana New" pitchFamily="18" charset="-34"/>
                <a:cs typeface="Angsana New" pitchFamily="18" charset="-34"/>
              </a:rPr>
              <a:t> tablets.</a:t>
            </a:r>
          </a:p>
          <a:p>
            <a:pPr algn="just">
              <a:buNone/>
            </a:pPr>
            <a:r>
              <a:rPr lang="en-US" sz="2700" b="1" dirty="0" smtClean="0">
                <a:solidFill>
                  <a:schemeClr val="tx1"/>
                </a:solidFill>
                <a:latin typeface="Angsana New" pitchFamily="18" charset="-34"/>
                <a:cs typeface="Angsana New" pitchFamily="18" charset="-34"/>
              </a:rPr>
              <a:t>A significant reduction in breast cancer was seen in an osteoporosis trial with </a:t>
            </a:r>
            <a:r>
              <a:rPr lang="en-US" sz="2700" b="1" dirty="0" err="1" smtClean="0">
                <a:solidFill>
                  <a:schemeClr val="tx1"/>
                </a:solidFill>
                <a:latin typeface="Angsana New" pitchFamily="18" charset="-34"/>
                <a:cs typeface="Angsana New" pitchFamily="18" charset="-34"/>
              </a:rPr>
              <a:t>raloxifene</a:t>
            </a:r>
            <a:r>
              <a:rPr lang="en-US" sz="2700" b="1" dirty="0" smtClean="0">
                <a:solidFill>
                  <a:schemeClr val="tx1"/>
                </a:solidFill>
                <a:latin typeface="Angsana New" pitchFamily="18" charset="-34"/>
                <a:cs typeface="Angsana New" pitchFamily="18" charset="-34"/>
              </a:rPr>
              <a:t>. Of note, </a:t>
            </a:r>
            <a:r>
              <a:rPr lang="en-US" sz="2700" b="1" dirty="0" err="1" smtClean="0">
                <a:solidFill>
                  <a:schemeClr val="tx1"/>
                </a:solidFill>
                <a:latin typeface="Angsana New" pitchFamily="18" charset="-34"/>
                <a:cs typeface="Angsana New" pitchFamily="18" charset="-34"/>
              </a:rPr>
              <a:t>raloxifene</a:t>
            </a:r>
            <a:r>
              <a:rPr lang="en-US" sz="2700" b="1" dirty="0" smtClean="0">
                <a:solidFill>
                  <a:schemeClr val="tx1"/>
                </a:solidFill>
                <a:latin typeface="Angsana New" pitchFamily="18" charset="-34"/>
                <a:cs typeface="Angsana New" pitchFamily="18" charset="-34"/>
              </a:rPr>
              <a:t> is not indicated for the treatment of invasive breast cancer, for reduction of the risk of recurrence of breast cancer, or for reduction of the risk of noninvasive breast cancer.</a:t>
            </a:r>
            <a:endParaRPr lang="en-US" sz="2700" b="1" dirty="0">
              <a:solidFill>
                <a:schemeClr val="tx1"/>
              </a:solidFill>
              <a:latin typeface="Angsana New" pitchFamily="18" charset="-34"/>
              <a:cs typeface="Angsana New" pitchFamily="18" charset="-34"/>
            </a:endParaRPr>
          </a:p>
        </p:txBody>
      </p:sp>
      <p:pic>
        <p:nvPicPr>
          <p:cNvPr id="38920" name="Picture 8" descr="نتیجه تصویری برای ‪thromboembolic disease‬‏">
            <a:hlinkClick r:id="rId2"/>
          </p:cNvPr>
          <p:cNvPicPr>
            <a:picLocks noChangeAspect="1" noChangeArrowheads="1"/>
          </p:cNvPicPr>
          <p:nvPr/>
        </p:nvPicPr>
        <p:blipFill>
          <a:blip r:embed="rId3" cstate="print"/>
          <a:srcRect/>
          <a:stretch>
            <a:fillRect/>
          </a:stretch>
        </p:blipFill>
        <p:spPr bwMode="auto">
          <a:xfrm>
            <a:off x="6858016" y="5143510"/>
            <a:ext cx="2285984" cy="1714489"/>
          </a:xfrm>
          <a:prstGeom prst="rect">
            <a:avLst/>
          </a:prstGeom>
          <a:noFill/>
        </p:spPr>
      </p:pic>
      <p:pic>
        <p:nvPicPr>
          <p:cNvPr id="38924" name="Picture 12" descr="نتیجه تصویری برای ‪thromboembolic disease‬‏">
            <a:hlinkClick r:id="rId4"/>
          </p:cNvPr>
          <p:cNvPicPr>
            <a:picLocks noChangeAspect="1" noChangeArrowheads="1"/>
          </p:cNvPicPr>
          <p:nvPr/>
        </p:nvPicPr>
        <p:blipFill>
          <a:blip r:embed="rId5" cstate="print"/>
          <a:srcRect/>
          <a:stretch>
            <a:fillRect/>
          </a:stretch>
        </p:blipFill>
        <p:spPr bwMode="auto">
          <a:xfrm>
            <a:off x="0" y="5246517"/>
            <a:ext cx="2143108" cy="1611484"/>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611560" y="620688"/>
            <a:ext cx="8136904" cy="5760640"/>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Because </a:t>
            </a:r>
            <a:r>
              <a:rPr kumimoji="0" lang="en-GB" sz="35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raloxifene</a:t>
            </a: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has not been shown to reduce hip or </a:t>
            </a:r>
            <a:r>
              <a:rPr kumimoji="0" lang="en-GB" sz="35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nonvertebral</a:t>
            </a: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fracture, it may not be the best treatment option in many patients with osteoporosis. However, for patients with low BMD in the spine but not in the hip discordance), it may be an acceptable initial choice, and it may be particularly attractive in these patients who are also at high risk of breast cancer. Although we recommend against the combined use of </a:t>
            </a:r>
            <a:r>
              <a:rPr kumimoji="0" lang="en-GB" sz="35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2 </a:t>
            </a:r>
            <a:r>
              <a:rPr kumimoji="0" lang="en-GB" sz="35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antiresorptive</a:t>
            </a:r>
            <a:r>
              <a:rPr kumimoji="0" lang="en-GB" sz="35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drugs for treatment of osteoporosis, patients at high risk of hip fracture who are taking </a:t>
            </a:r>
            <a:r>
              <a:rPr kumimoji="0" lang="en-GB" sz="35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raloxifene</a:t>
            </a: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with the main goal of reducing their risk of breast cancer can reasonably have a </a:t>
            </a:r>
            <a:r>
              <a:rPr kumimoji="0" lang="en-GB" sz="35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bisphosphonate</a:t>
            </a: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a:t>
            </a:r>
            <a:r>
              <a:rPr kumimoji="0" lang="en-GB" sz="35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denosumab</a:t>
            </a:r>
            <a:r>
              <a:rPr kumimoji="0" lang="en-GB" sz="35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added for hip fracture risk reduction.</a:t>
            </a:r>
            <a:endParaRPr kumimoji="0" lang="en-US" sz="35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5" name="Picture 2" descr="نتیجه تصویری برای ‪antiresorptive‬‏">
            <a:hlinkClick r:id="rId2"/>
          </p:cNvPr>
          <p:cNvPicPr>
            <a:picLocks noChangeAspect="1" noChangeArrowheads="1"/>
          </p:cNvPicPr>
          <p:nvPr/>
        </p:nvPicPr>
        <p:blipFill>
          <a:blip r:embed="rId3" cstate="print">
            <a:lum bright="-14000"/>
          </a:blip>
          <a:srcRect/>
          <a:stretch>
            <a:fillRect/>
          </a:stretch>
        </p:blipFill>
        <p:spPr bwMode="auto">
          <a:xfrm>
            <a:off x="7452320" y="5591101"/>
            <a:ext cx="1691679" cy="1266899"/>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92888" cy="5616624"/>
          </a:xfrm>
        </p:spPr>
        <p:txBody>
          <a:bodyPr>
            <a:normAutofit/>
          </a:bodyPr>
          <a:lstStyle/>
          <a:p>
            <a:pPr algn="just">
              <a:buNone/>
            </a:pPr>
            <a:r>
              <a:rPr lang="en-GB" sz="3600" b="1" dirty="0" err="1" smtClean="0">
                <a:solidFill>
                  <a:schemeClr val="tx1"/>
                </a:solidFill>
                <a:latin typeface="Angsana New" pitchFamily="18" charset="-34"/>
                <a:cs typeface="Angsana New" pitchFamily="18" charset="-34"/>
              </a:rPr>
              <a:t>Raloxifene</a:t>
            </a:r>
            <a:r>
              <a:rPr lang="en-GB" sz="3600" b="1" dirty="0" smtClean="0">
                <a:solidFill>
                  <a:schemeClr val="tx1"/>
                </a:solidFill>
                <a:latin typeface="Angsana New" pitchFamily="18" charset="-34"/>
                <a:cs typeface="Angsana New" pitchFamily="18" charset="-34"/>
              </a:rPr>
              <a:t> is associated with an approximately 3-fold increase in occurrence of </a:t>
            </a:r>
            <a:r>
              <a:rPr lang="en-GB" sz="3600" b="1" i="1" dirty="0" smtClean="0">
                <a:solidFill>
                  <a:srgbClr val="FF0000"/>
                </a:solidFill>
                <a:latin typeface="Angsana New" pitchFamily="18" charset="-34"/>
                <a:cs typeface="Angsana New" pitchFamily="18" charset="-34"/>
              </a:rPr>
              <a:t>venous </a:t>
            </a:r>
            <a:r>
              <a:rPr lang="en-GB" sz="3600" b="1" i="1" dirty="0" err="1" smtClean="0">
                <a:solidFill>
                  <a:srgbClr val="FF0000"/>
                </a:solidFill>
                <a:latin typeface="Angsana New" pitchFamily="18" charset="-34"/>
                <a:cs typeface="Angsana New" pitchFamily="18" charset="-34"/>
              </a:rPr>
              <a:t>thromboembolic</a:t>
            </a:r>
            <a:r>
              <a:rPr lang="en-GB" sz="3600" b="1" i="1" dirty="0" smtClean="0">
                <a:solidFill>
                  <a:srgbClr val="FF0000"/>
                </a:solidFill>
                <a:latin typeface="Angsana New" pitchFamily="18" charset="-34"/>
                <a:cs typeface="Angsana New" pitchFamily="18" charset="-34"/>
              </a:rPr>
              <a:t> diseases</a:t>
            </a:r>
            <a:r>
              <a:rPr lang="en-GB" sz="3600" b="1" dirty="0" smtClean="0">
                <a:solidFill>
                  <a:schemeClr val="tx1"/>
                </a:solidFill>
                <a:latin typeface="Angsana New" pitchFamily="18" charset="-34"/>
                <a:cs typeface="Angsana New" pitchFamily="18" charset="-34"/>
              </a:rPr>
              <a:t> (similar to </a:t>
            </a:r>
            <a:r>
              <a:rPr lang="en-GB" sz="3600" b="1" dirty="0" err="1" smtClean="0">
                <a:solidFill>
                  <a:schemeClr val="tx1"/>
                </a:solidFill>
                <a:latin typeface="Angsana New" pitchFamily="18" charset="-34"/>
                <a:cs typeface="Angsana New" pitchFamily="18" charset="-34"/>
              </a:rPr>
              <a:t>estrogen</a:t>
            </a:r>
            <a:r>
              <a:rPr lang="en-GB" sz="3600" b="1" dirty="0" smtClean="0">
                <a:solidFill>
                  <a:schemeClr val="tx1"/>
                </a:solidFill>
                <a:latin typeface="Angsana New" pitchFamily="18" charset="-34"/>
                <a:cs typeface="Angsana New" pitchFamily="18" charset="-34"/>
              </a:rPr>
              <a:t>), although the absolute risk is low. Other side effects include menopausal symptoms (hot flashes and night sweats) and leg cramps.</a:t>
            </a:r>
          </a:p>
          <a:p>
            <a:pPr algn="just">
              <a:buNone/>
            </a:pPr>
            <a:r>
              <a:rPr lang="en-GB" sz="3600" b="1" dirty="0" smtClean="0">
                <a:solidFill>
                  <a:schemeClr val="tx1"/>
                </a:solidFill>
                <a:latin typeface="Angsana New" pitchFamily="18" charset="-34"/>
                <a:cs typeface="Angsana New" pitchFamily="18" charset="-34"/>
              </a:rPr>
              <a:t>When use of </a:t>
            </a:r>
            <a:r>
              <a:rPr lang="en-GB" sz="3600" b="1" dirty="0" err="1" smtClean="0">
                <a:solidFill>
                  <a:schemeClr val="tx1"/>
                </a:solidFill>
                <a:latin typeface="Angsana New" pitchFamily="18" charset="-34"/>
                <a:cs typeface="Angsana New" pitchFamily="18" charset="-34"/>
              </a:rPr>
              <a:t>raloxifene</a:t>
            </a:r>
            <a:r>
              <a:rPr lang="en-GB" sz="3600" b="1" dirty="0" smtClean="0">
                <a:solidFill>
                  <a:schemeClr val="tx1"/>
                </a:solidFill>
                <a:latin typeface="Angsana New" pitchFamily="18" charset="-34"/>
                <a:cs typeface="Angsana New" pitchFamily="18" charset="-34"/>
              </a:rPr>
              <a:t> is stopped, the skeletal benefits appear to be lost fairly quickly, during the following 1 or 2 years.</a:t>
            </a:r>
            <a:endParaRPr lang="en-US" sz="3600" b="1" dirty="0">
              <a:solidFill>
                <a:schemeClr val="tx1"/>
              </a:solidFill>
              <a:latin typeface="Angsana New" pitchFamily="18" charset="-34"/>
              <a:cs typeface="Angsana New" pitchFamily="18" charset="-34"/>
            </a:endParaRPr>
          </a:p>
        </p:txBody>
      </p:sp>
      <p:pic>
        <p:nvPicPr>
          <p:cNvPr id="36866" name="Picture 2" descr="نتیجه تصویری برای ‪venous thromboembolic diseases‬‏">
            <a:hlinkClick r:id="rId2"/>
          </p:cNvPr>
          <p:cNvPicPr>
            <a:picLocks noChangeAspect="1" noChangeArrowheads="1"/>
          </p:cNvPicPr>
          <p:nvPr/>
        </p:nvPicPr>
        <p:blipFill>
          <a:blip r:embed="rId3" cstate="print"/>
          <a:srcRect/>
          <a:stretch>
            <a:fillRect/>
          </a:stretch>
        </p:blipFill>
        <p:spPr bwMode="auto">
          <a:xfrm>
            <a:off x="6429388" y="4588023"/>
            <a:ext cx="2714612" cy="2269977"/>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4291"/>
            <a:ext cx="7922534" cy="7858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How Is </a:t>
            </a:r>
            <a:r>
              <a:rPr lang="en-GB"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Calcitonin</a:t>
            </a:r>
            <a: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 Used?</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428596" y="1000108"/>
            <a:ext cx="8247860" cy="5453228"/>
          </a:xfrm>
        </p:spPr>
        <p:txBody>
          <a:bodyPr>
            <a:normAutofit/>
          </a:bodyPr>
          <a:lstStyle/>
          <a:p>
            <a:pPr algn="just">
              <a:buNone/>
            </a:pPr>
            <a:r>
              <a:rPr lang="en-GB" sz="3300" b="1" dirty="0" err="1" smtClean="0">
                <a:solidFill>
                  <a:schemeClr val="tx1"/>
                </a:solidFill>
                <a:latin typeface="Angsana New" pitchFamily="18" charset="-34"/>
                <a:cs typeface="Angsana New" pitchFamily="18" charset="-34"/>
              </a:rPr>
              <a:t>Injectable</a:t>
            </a:r>
            <a:r>
              <a:rPr lang="en-GB" sz="3300" b="1" dirty="0" smtClean="0">
                <a:solidFill>
                  <a:schemeClr val="tx1"/>
                </a:solidFill>
                <a:latin typeface="Angsana New" pitchFamily="18" charset="-34"/>
                <a:cs typeface="Angsana New" pitchFamily="18" charset="-34"/>
              </a:rPr>
              <a:t> and nasal spray recombinant salmon </a:t>
            </a:r>
            <a:r>
              <a:rPr lang="en-GB" sz="3300" b="1" dirty="0" err="1" smtClean="0">
                <a:solidFill>
                  <a:schemeClr val="tx1"/>
                </a:solidFill>
                <a:latin typeface="Angsana New" pitchFamily="18" charset="-34"/>
                <a:cs typeface="Angsana New" pitchFamily="18" charset="-34"/>
              </a:rPr>
              <a:t>calcitonin</a:t>
            </a:r>
            <a:r>
              <a:rPr lang="en-GB" sz="3300" b="1" dirty="0" smtClean="0">
                <a:solidFill>
                  <a:schemeClr val="tx1"/>
                </a:solidFill>
                <a:latin typeface="Angsana New" pitchFamily="18" charset="-34"/>
                <a:cs typeface="Angsana New" pitchFamily="18" charset="-34"/>
              </a:rPr>
              <a:t> are approved by the FDA for treatment of postmenopausal osteoporosis.</a:t>
            </a:r>
          </a:p>
          <a:p>
            <a:pPr algn="just">
              <a:buNone/>
            </a:pPr>
            <a:r>
              <a:rPr lang="en-GB" sz="3300" b="1" dirty="0" smtClean="0">
                <a:solidFill>
                  <a:schemeClr val="tx1"/>
                </a:solidFill>
                <a:latin typeface="Angsana New" pitchFamily="18" charset="-34"/>
                <a:cs typeface="Angsana New" pitchFamily="18" charset="-34"/>
              </a:rPr>
              <a:t>The approved dosage of </a:t>
            </a:r>
            <a:r>
              <a:rPr lang="en-GB" sz="3300" b="1" dirty="0" err="1" smtClean="0">
                <a:solidFill>
                  <a:schemeClr val="tx1"/>
                </a:solidFill>
                <a:latin typeface="Angsana New" pitchFamily="18" charset="-34"/>
                <a:cs typeface="Angsana New" pitchFamily="18" charset="-34"/>
              </a:rPr>
              <a:t>injectable</a:t>
            </a:r>
            <a:r>
              <a:rPr lang="en-GB" sz="3300" b="1" dirty="0" smtClean="0">
                <a:solidFill>
                  <a:schemeClr val="tx1"/>
                </a:solidFill>
                <a:latin typeface="Angsana New" pitchFamily="18" charset="-34"/>
                <a:cs typeface="Angsana New" pitchFamily="18" charset="-34"/>
              </a:rPr>
              <a:t> </a:t>
            </a:r>
            <a:r>
              <a:rPr lang="en-GB" sz="3300" b="1" dirty="0" err="1" smtClean="0">
                <a:solidFill>
                  <a:schemeClr val="tx1"/>
                </a:solidFill>
                <a:latin typeface="Angsana New" pitchFamily="18" charset="-34"/>
                <a:cs typeface="Angsana New" pitchFamily="18" charset="-34"/>
              </a:rPr>
              <a:t>calcitonin</a:t>
            </a:r>
            <a:r>
              <a:rPr lang="en-GB" sz="3300" b="1" dirty="0" smtClean="0">
                <a:solidFill>
                  <a:schemeClr val="tx1"/>
                </a:solidFill>
                <a:latin typeface="Angsana New" pitchFamily="18" charset="-34"/>
                <a:cs typeface="Angsana New" pitchFamily="18" charset="-34"/>
              </a:rPr>
              <a:t> for  treatment of postmenopausal osteoporosis is </a:t>
            </a:r>
            <a:r>
              <a:rPr lang="en-GB" sz="3300" b="1" i="1" dirty="0" smtClean="0">
                <a:solidFill>
                  <a:srgbClr val="FF0000"/>
                </a:solidFill>
                <a:latin typeface="Angsana New" pitchFamily="18" charset="-34"/>
                <a:cs typeface="Angsana New" pitchFamily="18" charset="-34"/>
              </a:rPr>
              <a:t>100 IU daily </a:t>
            </a:r>
            <a:r>
              <a:rPr lang="en-GB" sz="3300" b="1" dirty="0" smtClean="0">
                <a:solidFill>
                  <a:schemeClr val="tx1"/>
                </a:solidFill>
                <a:latin typeface="Angsana New" pitchFamily="18" charset="-34"/>
                <a:cs typeface="Angsana New" pitchFamily="18" charset="-34"/>
              </a:rPr>
              <a:t>given SQ or intramuscularly. The approved dose of nasal spray </a:t>
            </a:r>
            <a:r>
              <a:rPr lang="en-GB" sz="3300" b="1" dirty="0" err="1" smtClean="0">
                <a:solidFill>
                  <a:schemeClr val="tx1"/>
                </a:solidFill>
                <a:latin typeface="Angsana New" pitchFamily="18" charset="-34"/>
                <a:cs typeface="Angsana New" pitchFamily="18" charset="-34"/>
              </a:rPr>
              <a:t>calcitonin</a:t>
            </a:r>
            <a:r>
              <a:rPr lang="en-GB" sz="3300" b="1" dirty="0" smtClean="0">
                <a:solidFill>
                  <a:schemeClr val="tx1"/>
                </a:solidFill>
                <a:latin typeface="Angsana New" pitchFamily="18" charset="-34"/>
                <a:cs typeface="Angsana New" pitchFamily="18" charset="-34"/>
              </a:rPr>
              <a:t> is 200 IU (1 spray) daily. </a:t>
            </a:r>
            <a:r>
              <a:rPr lang="en-GB" sz="3300" b="1" dirty="0" err="1" smtClean="0">
                <a:solidFill>
                  <a:schemeClr val="tx1"/>
                </a:solidFill>
                <a:latin typeface="Angsana New" pitchFamily="18" charset="-34"/>
                <a:cs typeface="Angsana New" pitchFamily="18" charset="-34"/>
              </a:rPr>
              <a:t>Injectable</a:t>
            </a:r>
            <a:r>
              <a:rPr lang="en-GB" sz="3300" b="1" dirty="0" smtClean="0">
                <a:solidFill>
                  <a:schemeClr val="tx1"/>
                </a:solidFill>
                <a:latin typeface="Angsana New" pitchFamily="18" charset="-34"/>
                <a:cs typeface="Angsana New" pitchFamily="18" charset="-34"/>
              </a:rPr>
              <a:t> </a:t>
            </a:r>
            <a:r>
              <a:rPr lang="en-GB" sz="3300" b="1" dirty="0" err="1" smtClean="0">
                <a:solidFill>
                  <a:schemeClr val="tx1"/>
                </a:solidFill>
                <a:latin typeface="Angsana New" pitchFamily="18" charset="-34"/>
                <a:cs typeface="Angsana New" pitchFamily="18" charset="-34"/>
              </a:rPr>
              <a:t>calcitonin</a:t>
            </a:r>
            <a:r>
              <a:rPr lang="en-GB" sz="3300" b="1" dirty="0" smtClean="0">
                <a:solidFill>
                  <a:schemeClr val="tx1"/>
                </a:solidFill>
                <a:latin typeface="Angsana New" pitchFamily="18" charset="-34"/>
                <a:cs typeface="Angsana New" pitchFamily="18" charset="-34"/>
              </a:rPr>
              <a:t> is available in a sterile solution. The main contraindication to use of </a:t>
            </a:r>
            <a:r>
              <a:rPr lang="en-GB" sz="3300" b="1" dirty="0" err="1" smtClean="0">
                <a:solidFill>
                  <a:schemeClr val="tx1"/>
                </a:solidFill>
                <a:latin typeface="Angsana New" pitchFamily="18" charset="-34"/>
                <a:cs typeface="Angsana New" pitchFamily="18" charset="-34"/>
              </a:rPr>
              <a:t>calcitonin</a:t>
            </a:r>
            <a:r>
              <a:rPr lang="en-GB" sz="3300" b="1" dirty="0" smtClean="0">
                <a:solidFill>
                  <a:schemeClr val="tx1"/>
                </a:solidFill>
                <a:latin typeface="Angsana New" pitchFamily="18" charset="-34"/>
                <a:cs typeface="Angsana New" pitchFamily="18" charset="-34"/>
              </a:rPr>
              <a:t> is drug hypersensitivity.</a:t>
            </a:r>
            <a:endParaRPr lang="en-US" sz="3300" b="1" dirty="0">
              <a:solidFill>
                <a:schemeClr val="tx1"/>
              </a:solidFill>
              <a:latin typeface="Angsana New" pitchFamily="18" charset="-34"/>
              <a:cs typeface="Angsana New" pitchFamily="18" charset="-34"/>
            </a:endParaRPr>
          </a:p>
        </p:txBody>
      </p:sp>
      <p:pic>
        <p:nvPicPr>
          <p:cNvPr id="4" name="Picture 2" descr="نتیجه تصویری برای ‪Calcitonin use‬‏">
            <a:hlinkClick r:id="rId2"/>
          </p:cNvPr>
          <p:cNvPicPr>
            <a:picLocks noChangeAspect="1" noChangeArrowheads="1"/>
          </p:cNvPicPr>
          <p:nvPr/>
        </p:nvPicPr>
        <p:blipFill>
          <a:blip r:embed="rId3" cstate="print"/>
          <a:srcRect/>
          <a:stretch>
            <a:fillRect/>
          </a:stretch>
        </p:blipFill>
        <p:spPr bwMode="auto">
          <a:xfrm>
            <a:off x="6929454" y="5133923"/>
            <a:ext cx="2214547" cy="1724078"/>
          </a:xfrm>
          <a:prstGeom prst="rect">
            <a:avLst/>
          </a:prstGeom>
          <a:noFill/>
        </p:spPr>
      </p:pic>
    </p:spTree>
  </p:cSld>
  <p:clrMapOvr>
    <a:masterClrMapping/>
  </p:clrMapOvr>
  <p:transition spd="slow">
    <p:cover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57166"/>
            <a:ext cx="8208912" cy="6168178"/>
          </a:xfrm>
        </p:spPr>
        <p:txBody>
          <a:bodyPr>
            <a:normAutofit/>
          </a:bodyPr>
          <a:lstStyle/>
          <a:p>
            <a:pPr algn="just">
              <a:buNone/>
            </a:pPr>
            <a:r>
              <a:rPr lang="en-GB" sz="3400" b="1" dirty="0" smtClean="0">
                <a:solidFill>
                  <a:schemeClr val="tx1"/>
                </a:solidFill>
                <a:latin typeface="Angsana New" pitchFamily="18" charset="-34"/>
                <a:cs typeface="Angsana New" pitchFamily="18" charset="-34"/>
              </a:rPr>
              <a:t>There are no published studies with </a:t>
            </a:r>
            <a:r>
              <a:rPr lang="en-GB" sz="3400" b="1" dirty="0" err="1" smtClean="0">
                <a:solidFill>
                  <a:schemeClr val="tx1"/>
                </a:solidFill>
                <a:latin typeface="Angsana New" pitchFamily="18" charset="-34"/>
                <a:cs typeface="Angsana New" pitchFamily="18" charset="-34"/>
              </a:rPr>
              <a:t>injectable</a:t>
            </a:r>
            <a:r>
              <a:rPr lang="en-GB" sz="3400" b="1" dirty="0" smtClean="0">
                <a:solidFill>
                  <a:schemeClr val="tx1"/>
                </a:solidFill>
                <a:latin typeface="Angsana New" pitchFamily="18" charset="-34"/>
                <a:cs typeface="Angsana New" pitchFamily="18" charset="-34"/>
              </a:rPr>
              <a:t> </a:t>
            </a:r>
            <a:r>
              <a:rPr lang="en-GB" sz="3400" b="1" dirty="0" err="1" smtClean="0">
                <a:solidFill>
                  <a:schemeClr val="tx1"/>
                </a:solidFill>
                <a:latin typeface="Angsana New" pitchFamily="18" charset="-34"/>
                <a:cs typeface="Angsana New" pitchFamily="18" charset="-34"/>
              </a:rPr>
              <a:t>calcitonin</a:t>
            </a:r>
            <a:r>
              <a:rPr lang="en-GB" sz="3400" b="1" dirty="0" smtClean="0">
                <a:solidFill>
                  <a:schemeClr val="tx1"/>
                </a:solidFill>
                <a:latin typeface="Angsana New" pitchFamily="18" charset="-34"/>
                <a:cs typeface="Angsana New" pitchFamily="18" charset="-34"/>
              </a:rPr>
              <a:t> that show </a:t>
            </a:r>
            <a:r>
              <a:rPr lang="en-GB" sz="3400" b="1" dirty="0" err="1" smtClean="0">
                <a:solidFill>
                  <a:schemeClr val="tx1"/>
                </a:solidFill>
                <a:latin typeface="Angsana New" pitchFamily="18" charset="-34"/>
                <a:cs typeface="Angsana New" pitchFamily="18" charset="-34"/>
              </a:rPr>
              <a:t>antifracture</a:t>
            </a:r>
            <a:r>
              <a:rPr lang="en-GB" sz="3400" b="1" dirty="0" smtClean="0">
                <a:solidFill>
                  <a:schemeClr val="tx1"/>
                </a:solidFill>
                <a:latin typeface="Angsana New" pitchFamily="18" charset="-34"/>
                <a:cs typeface="Angsana New" pitchFamily="18" charset="-34"/>
              </a:rPr>
              <a:t> efficacy. Nasal </a:t>
            </a:r>
            <a:r>
              <a:rPr lang="en-GB" sz="3400" b="1" i="1" dirty="0" smtClean="0">
                <a:solidFill>
                  <a:srgbClr val="FF0000"/>
                </a:solidFill>
                <a:latin typeface="Angsana New" pitchFamily="18" charset="-34"/>
                <a:cs typeface="Angsana New" pitchFamily="18" charset="-34"/>
              </a:rPr>
              <a:t>spray </a:t>
            </a:r>
            <a:r>
              <a:rPr lang="en-GB" sz="3400" b="1" i="1" dirty="0" err="1" smtClean="0">
                <a:solidFill>
                  <a:srgbClr val="FF0000"/>
                </a:solidFill>
                <a:latin typeface="Angsana New" pitchFamily="18" charset="-34"/>
                <a:cs typeface="Angsana New" pitchFamily="18" charset="-34"/>
              </a:rPr>
              <a:t>calcitonin</a:t>
            </a:r>
            <a:r>
              <a:rPr lang="en-GB" sz="3400" b="1" i="1" dirty="0" smtClean="0">
                <a:solidFill>
                  <a:srgbClr val="FF0000"/>
                </a:solidFill>
                <a:latin typeface="Angsana New" pitchFamily="18" charset="-34"/>
                <a:cs typeface="Angsana New" pitchFamily="18" charset="-34"/>
              </a:rPr>
              <a:t> </a:t>
            </a:r>
            <a:r>
              <a:rPr lang="en-GB" sz="3400" b="1" dirty="0" smtClean="0">
                <a:solidFill>
                  <a:schemeClr val="tx1"/>
                </a:solidFill>
                <a:latin typeface="Angsana New" pitchFamily="18" charset="-34"/>
                <a:cs typeface="Angsana New" pitchFamily="18" charset="-34"/>
              </a:rPr>
              <a:t>(200 IU daily) has been shown to reduce the risk of </a:t>
            </a:r>
            <a:r>
              <a:rPr lang="en-GB" sz="3400" b="1" i="1" dirty="0" smtClean="0">
                <a:solidFill>
                  <a:srgbClr val="FF0000"/>
                </a:solidFill>
                <a:latin typeface="Angsana New" pitchFamily="18" charset="-34"/>
                <a:cs typeface="Angsana New" pitchFamily="18" charset="-34"/>
              </a:rPr>
              <a:t>new vertebral </a:t>
            </a:r>
            <a:r>
              <a:rPr lang="en-GB" sz="3400" b="1" dirty="0" smtClean="0">
                <a:solidFill>
                  <a:schemeClr val="tx1"/>
                </a:solidFill>
                <a:latin typeface="Angsana New" pitchFamily="18" charset="-34"/>
                <a:cs typeface="Angsana New" pitchFamily="18" charset="-34"/>
              </a:rPr>
              <a:t>fractures in women with postmenopausal osteoporosis, but neither a lower dose (100 IU daily) nor a higher dose (400 IU daily) was effective in reducing vertebral fractures and the approved dose was not shown to reduce hip or </a:t>
            </a:r>
            <a:r>
              <a:rPr lang="en-GB" sz="3400" b="1" dirty="0" err="1" smtClean="0">
                <a:solidFill>
                  <a:schemeClr val="tx1"/>
                </a:solidFill>
                <a:latin typeface="Angsana New" pitchFamily="18" charset="-34"/>
                <a:cs typeface="Angsana New" pitchFamily="18" charset="-34"/>
              </a:rPr>
              <a:t>nonvertebral</a:t>
            </a:r>
            <a:r>
              <a:rPr lang="en-GB" sz="3400" b="1" dirty="0" smtClean="0">
                <a:solidFill>
                  <a:schemeClr val="tx1"/>
                </a:solidFill>
                <a:latin typeface="Angsana New" pitchFamily="18" charset="-34"/>
                <a:cs typeface="Angsana New" pitchFamily="18" charset="-34"/>
              </a:rPr>
              <a:t> fracture risk. </a:t>
            </a:r>
            <a:r>
              <a:rPr lang="en-GB" sz="3400" b="1" dirty="0" err="1" smtClean="0">
                <a:solidFill>
                  <a:schemeClr val="tx1"/>
                </a:solidFill>
                <a:latin typeface="Angsana New" pitchFamily="18" charset="-34"/>
                <a:cs typeface="Angsana New" pitchFamily="18" charset="-34"/>
              </a:rPr>
              <a:t>Calcitonin</a:t>
            </a:r>
            <a:r>
              <a:rPr lang="en-GB" sz="3400" b="1" dirty="0" smtClean="0">
                <a:solidFill>
                  <a:schemeClr val="tx1"/>
                </a:solidFill>
                <a:latin typeface="Angsana New" pitchFamily="18" charset="-34"/>
                <a:cs typeface="Angsana New" pitchFamily="18" charset="-34"/>
              </a:rPr>
              <a:t> produces a minimal increase in BMD in the </a:t>
            </a:r>
            <a:r>
              <a:rPr lang="en-GB" sz="3400" b="1" i="1" dirty="0" smtClean="0">
                <a:solidFill>
                  <a:srgbClr val="FF0000"/>
                </a:solidFill>
                <a:latin typeface="Angsana New" pitchFamily="18" charset="-34"/>
                <a:cs typeface="Angsana New" pitchFamily="18" charset="-34"/>
              </a:rPr>
              <a:t>spine</a:t>
            </a:r>
            <a:r>
              <a:rPr lang="en-GB" sz="3400" b="1" dirty="0" smtClean="0">
                <a:solidFill>
                  <a:schemeClr val="tx1"/>
                </a:solidFill>
                <a:latin typeface="Angsana New" pitchFamily="18" charset="-34"/>
                <a:cs typeface="Angsana New" pitchFamily="18" charset="-34"/>
              </a:rPr>
              <a:t> in women &gt;5 years after menopause onset but does not increase BMD at sites other than the spine.</a:t>
            </a:r>
            <a:endParaRPr lang="en-GB" sz="3400" b="1" dirty="0">
              <a:solidFill>
                <a:schemeClr val="tx1"/>
              </a:solidFill>
              <a:latin typeface="Angsana New" pitchFamily="18" charset="-34"/>
              <a:cs typeface="Angsana New" pitchFamily="18" charset="-34"/>
            </a:endParaRPr>
          </a:p>
        </p:txBody>
      </p:sp>
      <p:pic>
        <p:nvPicPr>
          <p:cNvPr id="33796" name="Picture 4" descr="نتیجه تصویری برای ‪Calcitonin use‬‏">
            <a:hlinkClick r:id="rId2"/>
          </p:cNvPr>
          <p:cNvPicPr>
            <a:picLocks noChangeAspect="1" noChangeArrowheads="1"/>
          </p:cNvPicPr>
          <p:nvPr/>
        </p:nvPicPr>
        <p:blipFill>
          <a:blip r:embed="rId3" cstate="print"/>
          <a:srcRect/>
          <a:stretch>
            <a:fillRect/>
          </a:stretch>
        </p:blipFill>
        <p:spPr bwMode="auto">
          <a:xfrm>
            <a:off x="7858148" y="4943835"/>
            <a:ext cx="1285852" cy="1914166"/>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597352"/>
          </a:xfrm>
        </p:spPr>
        <p:txBody>
          <a:bodyPr>
            <a:noAutofit/>
          </a:bodyPr>
          <a:lstStyle/>
          <a:p>
            <a:pPr algn="just">
              <a:buNone/>
            </a:pPr>
            <a:r>
              <a:rPr lang="en-GB" sz="3000" b="1" dirty="0" smtClean="0">
                <a:solidFill>
                  <a:schemeClr val="tx1"/>
                </a:solidFill>
                <a:latin typeface="Angsana New" pitchFamily="18" charset="-34"/>
                <a:cs typeface="Angsana New" pitchFamily="18" charset="-34"/>
              </a:rPr>
              <a:t>Common side effects of </a:t>
            </a:r>
            <a:r>
              <a:rPr lang="en-GB" sz="3000" b="1" dirty="0" err="1" smtClean="0">
                <a:solidFill>
                  <a:schemeClr val="tx1"/>
                </a:solidFill>
                <a:latin typeface="Angsana New" pitchFamily="18" charset="-34"/>
                <a:cs typeface="Angsana New" pitchFamily="18" charset="-34"/>
              </a:rPr>
              <a:t>parenterally</a:t>
            </a:r>
            <a:r>
              <a:rPr lang="en-GB" sz="3000" b="1" dirty="0" smtClean="0">
                <a:solidFill>
                  <a:schemeClr val="tx1"/>
                </a:solidFill>
                <a:latin typeface="Angsana New" pitchFamily="18" charset="-34"/>
                <a:cs typeface="Angsana New" pitchFamily="18" charset="-34"/>
              </a:rPr>
              <a:t> administered </a:t>
            </a:r>
            <a:r>
              <a:rPr lang="en-GB" sz="3000" b="1" dirty="0" err="1" smtClean="0">
                <a:solidFill>
                  <a:schemeClr val="tx1"/>
                </a:solidFill>
                <a:latin typeface="Angsana New" pitchFamily="18" charset="-34"/>
                <a:cs typeface="Angsana New" pitchFamily="18" charset="-34"/>
              </a:rPr>
              <a:t>calcitonin</a:t>
            </a:r>
            <a:r>
              <a:rPr lang="en-GB" sz="3000" b="1" dirty="0" smtClean="0">
                <a:solidFill>
                  <a:schemeClr val="tx1"/>
                </a:solidFill>
                <a:latin typeface="Angsana New" pitchFamily="18" charset="-34"/>
                <a:cs typeface="Angsana New" pitchFamily="18" charset="-34"/>
              </a:rPr>
              <a:t> include nausea, local inflammatory reactions at the injection site, and vasomotor symptoms including sweating and flushing. The most common side effect of nasally administered </a:t>
            </a:r>
            <a:r>
              <a:rPr lang="en-GB" sz="3000" b="1" dirty="0" err="1" smtClean="0">
                <a:solidFill>
                  <a:schemeClr val="tx1"/>
                </a:solidFill>
                <a:latin typeface="Angsana New" pitchFamily="18" charset="-34"/>
                <a:cs typeface="Angsana New" pitchFamily="18" charset="-34"/>
              </a:rPr>
              <a:t>calcitonin</a:t>
            </a:r>
            <a:r>
              <a:rPr lang="en-GB" sz="3000" b="1" dirty="0" smtClean="0">
                <a:solidFill>
                  <a:schemeClr val="tx1"/>
                </a:solidFill>
                <a:latin typeface="Angsana New" pitchFamily="18" charset="-34"/>
                <a:cs typeface="Angsana New" pitchFamily="18" charset="-34"/>
              </a:rPr>
              <a:t> is nasal discomfort including </a:t>
            </a:r>
            <a:r>
              <a:rPr lang="en-GB" sz="3000" b="1" i="1" dirty="0" smtClean="0">
                <a:solidFill>
                  <a:srgbClr val="FF0000"/>
                </a:solidFill>
                <a:latin typeface="Angsana New" pitchFamily="18" charset="-34"/>
                <a:cs typeface="Angsana New" pitchFamily="18" charset="-34"/>
              </a:rPr>
              <a:t>rhinitis</a:t>
            </a:r>
            <a:r>
              <a:rPr lang="en-GB" sz="3000" b="1" dirty="0" smtClean="0">
                <a:solidFill>
                  <a:schemeClr val="tx1"/>
                </a:solidFill>
                <a:latin typeface="Angsana New" pitchFamily="18" charset="-34"/>
                <a:cs typeface="Angsana New" pitchFamily="18" charset="-34"/>
              </a:rPr>
              <a:t>, irritation of the nasal mucosa, and occasional </a:t>
            </a:r>
            <a:r>
              <a:rPr lang="en-GB" sz="3000" b="1" i="1" dirty="0" err="1" smtClean="0">
                <a:solidFill>
                  <a:srgbClr val="FF0000"/>
                </a:solidFill>
                <a:latin typeface="Angsana New" pitchFamily="18" charset="-34"/>
                <a:cs typeface="Angsana New" pitchFamily="18" charset="-34"/>
              </a:rPr>
              <a:t>epistaxis</a:t>
            </a:r>
            <a:r>
              <a:rPr lang="en-GB" sz="3000" b="1" dirty="0" smtClean="0">
                <a:solidFill>
                  <a:schemeClr val="tx1"/>
                </a:solidFill>
                <a:latin typeface="Angsana New" pitchFamily="18" charset="-34"/>
                <a:cs typeface="Angsana New" pitchFamily="18" charset="-34"/>
              </a:rPr>
              <a:t>. Use of </a:t>
            </a:r>
            <a:r>
              <a:rPr lang="en-GB" sz="3000" b="1" dirty="0" err="1" smtClean="0">
                <a:solidFill>
                  <a:schemeClr val="tx1"/>
                </a:solidFill>
                <a:latin typeface="Angsana New" pitchFamily="18" charset="-34"/>
                <a:cs typeface="Angsana New" pitchFamily="18" charset="-34"/>
              </a:rPr>
              <a:t>calcitonin</a:t>
            </a:r>
            <a:r>
              <a:rPr lang="en-GB" sz="3000" b="1" dirty="0" smtClean="0">
                <a:solidFill>
                  <a:schemeClr val="tx1"/>
                </a:solidFill>
                <a:latin typeface="Angsana New" pitchFamily="18" charset="-34"/>
                <a:cs typeface="Angsana New" pitchFamily="18" charset="-34"/>
              </a:rPr>
              <a:t> with either route of administration is well tolerated.</a:t>
            </a:r>
          </a:p>
          <a:p>
            <a:pPr algn="just">
              <a:buNone/>
            </a:pPr>
            <a:r>
              <a:rPr lang="en-GB" sz="3000" b="1" dirty="0" smtClean="0">
                <a:solidFill>
                  <a:schemeClr val="tx1"/>
                </a:solidFill>
                <a:latin typeface="Angsana New" pitchFamily="18" charset="-34"/>
                <a:cs typeface="Angsana New" pitchFamily="18" charset="-34"/>
              </a:rPr>
              <a:t>When </a:t>
            </a:r>
            <a:r>
              <a:rPr lang="en-GB" sz="3000" b="1" dirty="0" err="1" smtClean="0">
                <a:solidFill>
                  <a:schemeClr val="tx1"/>
                </a:solidFill>
                <a:latin typeface="Angsana New" pitchFamily="18" charset="-34"/>
                <a:cs typeface="Angsana New" pitchFamily="18" charset="-34"/>
              </a:rPr>
              <a:t>calcitonin</a:t>
            </a:r>
            <a:r>
              <a:rPr lang="en-GB" sz="3000" b="1" dirty="0" smtClean="0">
                <a:solidFill>
                  <a:schemeClr val="tx1"/>
                </a:solidFill>
                <a:latin typeface="Angsana New" pitchFamily="18" charset="-34"/>
                <a:cs typeface="Angsana New" pitchFamily="18" charset="-34"/>
              </a:rPr>
              <a:t> is stopped, the skeletal benefits are lost fairly quickly, during the subsequent 1 or 2 years.</a:t>
            </a:r>
          </a:p>
          <a:p>
            <a:pPr algn="just">
              <a:buNone/>
            </a:pPr>
            <a:r>
              <a:rPr lang="en-GB" sz="3000" b="1" dirty="0" smtClean="0">
                <a:solidFill>
                  <a:schemeClr val="tx1"/>
                </a:solidFill>
                <a:latin typeface="Angsana New" pitchFamily="18" charset="-34"/>
                <a:cs typeface="Angsana New" pitchFamily="18" charset="-34"/>
              </a:rPr>
              <a:t>The FDA did not find sufficient evidence to establish a causal relationship between </a:t>
            </a:r>
            <a:r>
              <a:rPr lang="en-GB" sz="3000" b="1" dirty="0" err="1" smtClean="0">
                <a:solidFill>
                  <a:schemeClr val="tx1"/>
                </a:solidFill>
                <a:latin typeface="Angsana New" pitchFamily="18" charset="-34"/>
                <a:cs typeface="Angsana New" pitchFamily="18" charset="-34"/>
              </a:rPr>
              <a:t>calcitonin</a:t>
            </a:r>
            <a:r>
              <a:rPr lang="en-GB" sz="3000" b="1" dirty="0" smtClean="0">
                <a:solidFill>
                  <a:schemeClr val="tx1"/>
                </a:solidFill>
                <a:latin typeface="Angsana New" pitchFamily="18" charset="-34"/>
                <a:cs typeface="Angsana New" pitchFamily="18" charset="-34"/>
              </a:rPr>
              <a:t> administration and cancer risk, but they urged that the risks and benefits of the various osteoporosis treatment options be weighed for individual patients.</a:t>
            </a:r>
            <a:endParaRPr lang="en-GB" sz="3000" b="1" dirty="0">
              <a:solidFill>
                <a:schemeClr val="tx1"/>
              </a:solidFill>
              <a:latin typeface="Angsana New" pitchFamily="18" charset="-34"/>
              <a:cs typeface="Angsana New" pitchFamily="18" charset="-34"/>
            </a:endParaRPr>
          </a:p>
        </p:txBody>
      </p:sp>
      <p:pic>
        <p:nvPicPr>
          <p:cNvPr id="32770" name="Picture 2" descr="نتیجه تصویری برای ‪Use of calcitonin‬‏">
            <a:hlinkClick r:id="rId2"/>
          </p:cNvPr>
          <p:cNvPicPr>
            <a:picLocks noChangeAspect="1" noChangeArrowheads="1"/>
          </p:cNvPicPr>
          <p:nvPr/>
        </p:nvPicPr>
        <p:blipFill>
          <a:blip r:embed="rId3" cstate="print"/>
          <a:srcRect/>
          <a:stretch>
            <a:fillRect/>
          </a:stretch>
        </p:blipFill>
        <p:spPr bwMode="auto">
          <a:xfrm>
            <a:off x="7072330" y="5471314"/>
            <a:ext cx="2071670" cy="1386685"/>
          </a:xfrm>
          <a:prstGeom prst="rect">
            <a:avLst/>
          </a:prstGeom>
          <a:noFill/>
        </p:spPr>
      </p:pic>
    </p:spTree>
  </p:cSld>
  <p:clrMapOvr>
    <a:masterClrMapping/>
  </p:clrMapOvr>
  <p:transition spd="slow">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9001156" cy="107154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What Is the Role of </a:t>
            </a:r>
            <a:r>
              <a:rPr lang="en-GB" sz="23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Estrogen</a:t>
            </a:r>
            <a:r>
              <a:rPr lang="en-GB" sz="2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 and Menopausal Hormone Therapy in Treatment of Postmenopausal Osteoporosis?</a:t>
            </a:r>
            <a:endParaRPr lang="en-GB" sz="2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323528" y="1071546"/>
            <a:ext cx="8640960" cy="5597814"/>
          </a:xfrm>
        </p:spPr>
        <p:txBody>
          <a:bodyPr>
            <a:noAutofit/>
          </a:bodyPr>
          <a:lstStyle/>
          <a:p>
            <a:pPr algn="just">
              <a:buNone/>
            </a:pPr>
            <a:r>
              <a:rPr lang="en-GB" b="1" dirty="0" smtClean="0">
                <a:solidFill>
                  <a:schemeClr val="tx1"/>
                </a:solidFill>
                <a:latin typeface="Angsana New" pitchFamily="18" charset="-34"/>
                <a:cs typeface="Angsana New" pitchFamily="18" charset="-34"/>
              </a:rPr>
              <a:t>It is approved by the FDA for prevention of postmenopausal osteoporosis with the added caveat, </a:t>
            </a:r>
            <a:r>
              <a:rPr lang="en-GB" b="1" i="1" dirty="0" smtClean="0">
                <a:solidFill>
                  <a:srgbClr val="FF0000"/>
                </a:solidFill>
                <a:latin typeface="Angsana New" pitchFamily="18" charset="-34"/>
                <a:cs typeface="Angsana New" pitchFamily="18" charset="-34"/>
              </a:rPr>
              <a:t>“when prescribing solely for the prevention of postmenopausal osteoporosis, therapy should only be considered for women at significant risk of osteoporosis and for whom </a:t>
            </a:r>
            <a:r>
              <a:rPr lang="en-GB" b="1" i="1" dirty="0" err="1" smtClean="0">
                <a:solidFill>
                  <a:srgbClr val="FF0000"/>
                </a:solidFill>
                <a:latin typeface="Angsana New" pitchFamily="18" charset="-34"/>
                <a:cs typeface="Angsana New" pitchFamily="18" charset="-34"/>
              </a:rPr>
              <a:t>nonestrogen</a:t>
            </a:r>
            <a:r>
              <a:rPr lang="en-GB" b="1" i="1" dirty="0" smtClean="0">
                <a:solidFill>
                  <a:srgbClr val="FF0000"/>
                </a:solidFill>
                <a:latin typeface="Angsana New" pitchFamily="18" charset="-34"/>
                <a:cs typeface="Angsana New" pitchFamily="18" charset="-34"/>
              </a:rPr>
              <a:t> medications are not considered to be appropriate”</a:t>
            </a:r>
            <a:r>
              <a:rPr lang="en-GB" b="1" dirty="0" smtClean="0">
                <a:solidFill>
                  <a:schemeClr val="tx1"/>
                </a:solidFill>
                <a:latin typeface="Angsana New" pitchFamily="18" charset="-34"/>
                <a:cs typeface="Angsana New" pitchFamily="18" charset="-34"/>
              </a:rPr>
              <a:t>.</a:t>
            </a:r>
          </a:p>
          <a:p>
            <a:pPr algn="just">
              <a:buNone/>
            </a:pPr>
            <a:r>
              <a:rPr lang="en-GB" b="1" dirty="0" smtClean="0">
                <a:solidFill>
                  <a:schemeClr val="tx1"/>
                </a:solidFill>
                <a:latin typeface="Angsana New" pitchFamily="18" charset="-34"/>
                <a:cs typeface="Angsana New" pitchFamily="18" charset="-34"/>
              </a:rPr>
              <a:t>This agent improved bone density and vasomotor symptoms without stimulating breast or uterine tissue. </a:t>
            </a:r>
          </a:p>
          <a:p>
            <a:pPr algn="just">
              <a:buNone/>
            </a:pPr>
            <a:r>
              <a:rPr lang="en-GB" b="1" dirty="0" smtClean="0">
                <a:solidFill>
                  <a:schemeClr val="tx1"/>
                </a:solidFill>
                <a:latin typeface="Angsana New" pitchFamily="18" charset="-34"/>
                <a:cs typeface="Angsana New" pitchFamily="18" charset="-34"/>
              </a:rPr>
              <a:t>For women who are appropriately treated with long-term </a:t>
            </a:r>
            <a:r>
              <a:rPr lang="en-GB" b="1" dirty="0" err="1" smtClean="0">
                <a:solidFill>
                  <a:schemeClr val="tx1"/>
                </a:solidFill>
                <a:latin typeface="Angsana New" pitchFamily="18" charset="-34"/>
                <a:cs typeface="Angsana New" pitchFamily="18" charset="-34"/>
              </a:rPr>
              <a:t>estrogen</a:t>
            </a:r>
            <a:r>
              <a:rPr lang="en-GB" b="1" dirty="0" smtClean="0">
                <a:solidFill>
                  <a:schemeClr val="tx1"/>
                </a:solidFill>
                <a:latin typeface="Angsana New" pitchFamily="18" charset="-34"/>
                <a:cs typeface="Angsana New" pitchFamily="18" charset="-34"/>
              </a:rPr>
              <a:t> (or </a:t>
            </a:r>
            <a:r>
              <a:rPr lang="en-GB" b="1" i="1" dirty="0" smtClean="0">
                <a:solidFill>
                  <a:srgbClr val="FF0000"/>
                </a:solidFill>
                <a:latin typeface="Angsana New" pitchFamily="18" charset="-34"/>
                <a:cs typeface="Angsana New" pitchFamily="18" charset="-34"/>
              </a:rPr>
              <a:t>combination </a:t>
            </a:r>
            <a:r>
              <a:rPr lang="en-GB" b="1" i="1" dirty="0" err="1" smtClean="0">
                <a:solidFill>
                  <a:srgbClr val="FF0000"/>
                </a:solidFill>
                <a:latin typeface="Angsana New" pitchFamily="18" charset="-34"/>
                <a:cs typeface="Angsana New" pitchFamily="18" charset="-34"/>
              </a:rPr>
              <a:t>estrogen</a:t>
            </a:r>
            <a:r>
              <a:rPr lang="en-GB" b="1" i="1" dirty="0" smtClean="0">
                <a:solidFill>
                  <a:srgbClr val="FF0000"/>
                </a:solidFill>
                <a:latin typeface="Angsana New" pitchFamily="18" charset="-34"/>
                <a:cs typeface="Angsana New" pitchFamily="18" charset="-34"/>
              </a:rPr>
              <a:t>/progestin</a:t>
            </a:r>
            <a:r>
              <a:rPr lang="en-GB" b="1" dirty="0" smtClean="0">
                <a:solidFill>
                  <a:schemeClr val="tx1"/>
                </a:solidFill>
                <a:latin typeface="Angsana New" pitchFamily="18" charset="-34"/>
                <a:cs typeface="Angsana New" pitchFamily="18" charset="-34"/>
              </a:rPr>
              <a:t>) therapy, these agents may be sufficient, but they can also be used in conjunction with other medications for osteoporosis (e.g., </a:t>
            </a:r>
            <a:r>
              <a:rPr lang="en-GB" b="1" dirty="0" err="1" smtClean="0">
                <a:solidFill>
                  <a:schemeClr val="tx1"/>
                </a:solidFill>
                <a:latin typeface="Angsana New" pitchFamily="18" charset="-34"/>
                <a:cs typeface="Angsana New" pitchFamily="18" charset="-34"/>
              </a:rPr>
              <a:t>bisphosphonates</a:t>
            </a:r>
            <a:r>
              <a:rPr lang="en-GB" b="1" dirty="0" smtClean="0">
                <a:solidFill>
                  <a:schemeClr val="tx1"/>
                </a:solidFill>
                <a:latin typeface="Angsana New" pitchFamily="18" charset="-34"/>
                <a:cs typeface="Angsana New" pitchFamily="18" charset="-34"/>
              </a:rPr>
              <a:t>, </a:t>
            </a:r>
            <a:r>
              <a:rPr lang="en-GB" b="1" dirty="0" err="1" smtClean="0">
                <a:solidFill>
                  <a:schemeClr val="tx1"/>
                </a:solidFill>
                <a:latin typeface="Angsana New" pitchFamily="18" charset="-34"/>
                <a:cs typeface="Angsana New" pitchFamily="18" charset="-34"/>
              </a:rPr>
              <a:t>denosumab</a:t>
            </a:r>
            <a:r>
              <a:rPr lang="en-GB" b="1" dirty="0" smtClean="0">
                <a:solidFill>
                  <a:schemeClr val="tx1"/>
                </a:solidFill>
                <a:latin typeface="Angsana New" pitchFamily="18" charset="-34"/>
                <a:cs typeface="Angsana New" pitchFamily="18" charset="-34"/>
              </a:rPr>
              <a:t>, or </a:t>
            </a:r>
            <a:r>
              <a:rPr lang="en-GB" b="1" dirty="0" err="1" smtClean="0">
                <a:solidFill>
                  <a:schemeClr val="tx1"/>
                </a:solidFill>
                <a:latin typeface="Angsana New" pitchFamily="18" charset="-34"/>
                <a:cs typeface="Angsana New" pitchFamily="18" charset="-34"/>
              </a:rPr>
              <a:t>teriparatide</a:t>
            </a:r>
            <a:r>
              <a:rPr lang="en-GB" b="1" dirty="0" smtClean="0">
                <a:solidFill>
                  <a:schemeClr val="tx1"/>
                </a:solidFill>
                <a:latin typeface="Angsana New" pitchFamily="18" charset="-34"/>
                <a:cs typeface="Angsana New" pitchFamily="18" charset="-34"/>
              </a:rPr>
              <a:t>) based on clinical needs and judgment.</a:t>
            </a:r>
            <a:endParaRPr lang="en-GB" b="1" dirty="0">
              <a:solidFill>
                <a:schemeClr val="tx1"/>
              </a:solidFill>
              <a:latin typeface="Angsana New" pitchFamily="18" charset="-34"/>
              <a:cs typeface="Angsana New" pitchFamily="18" charset="-34"/>
            </a:endParaRPr>
          </a:p>
        </p:txBody>
      </p:sp>
      <p:pic>
        <p:nvPicPr>
          <p:cNvPr id="31748" name="Picture 4" descr="نتیجه تصویری برای ‪Estrogen and Menopausal Hormone Therapy in Treatment of Postmenopausal Osteoporosis‬‏">
            <a:hlinkClick r:id="rId2"/>
          </p:cNvPr>
          <p:cNvPicPr>
            <a:picLocks noChangeAspect="1" noChangeArrowheads="1"/>
          </p:cNvPicPr>
          <p:nvPr/>
        </p:nvPicPr>
        <p:blipFill>
          <a:blip r:embed="rId3" cstate="print"/>
          <a:srcRect/>
          <a:stretch>
            <a:fillRect/>
          </a:stretch>
        </p:blipFill>
        <p:spPr bwMode="auto">
          <a:xfrm>
            <a:off x="7429521" y="5892811"/>
            <a:ext cx="1714480" cy="965189"/>
          </a:xfrm>
          <a:prstGeom prst="rect">
            <a:avLst/>
          </a:prstGeom>
          <a:noFill/>
        </p:spPr>
      </p:pic>
    </p:spTree>
  </p:cSld>
  <p:clrMapOvr>
    <a:masterClrMapping/>
  </p:clrMapOvr>
  <p:transition spd="slow">
    <p:spli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11560" y="404664"/>
            <a:ext cx="7850526" cy="763525"/>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rPr>
              <a:t>How Is </a:t>
            </a:r>
            <a:r>
              <a:rPr kumimoji="0" lang="en-GB" sz="2800" b="1" i="0" u="none" strike="noStrike" kern="1200" cap="none"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rPr>
              <a:t>Teriparatide</a:t>
            </a:r>
            <a:r>
              <a:rPr kumimoji="0" lang="en-GB" sz="2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rPr>
              <a:t> Used?</a:t>
            </a:r>
            <a:endParaRPr kumimoji="0" lang="en-GB"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endParaRPr>
          </a:p>
        </p:txBody>
      </p:sp>
      <p:sp>
        <p:nvSpPr>
          <p:cNvPr id="5" name="Content Placeholder 2"/>
          <p:cNvSpPr txBox="1">
            <a:spLocks noGrp="1"/>
          </p:cNvSpPr>
          <p:nvPr>
            <p:ph idx="1"/>
          </p:nvPr>
        </p:nvSpPr>
        <p:spPr>
          <a:xfrm>
            <a:off x="539552" y="1291130"/>
            <a:ext cx="8208912" cy="530622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Teriparatide</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—recombinant human PTH(1-34)—is considered an </a:t>
            </a:r>
            <a:r>
              <a:rPr kumimoji="0" lang="en-GB"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“anabolic” </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agent; by contrast, the medications discussed above appear to work by reducing bone </a:t>
            </a:r>
            <a:r>
              <a:rPr kumimoji="0" lang="en-GB" sz="32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resorption</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It is approved by the FDA for initial treatment of women with postmenopausal osteoporosis who are at high risk of fracture or have failed or been intolerant of previous osteoporosis therapy (232 [EL 4; NE]). </a:t>
            </a:r>
            <a:r>
              <a:rPr kumimoji="0" lang="en-GB" sz="3200" b="1" i="1" u="none" strike="noStrike" kern="1200" cap="none" spc="0" normalizeH="0" baseline="0" noProof="0" dirty="0" err="1" smtClean="0">
                <a:ln>
                  <a:noFill/>
                </a:ln>
                <a:solidFill>
                  <a:srgbClr val="5B22CE"/>
                </a:solidFill>
                <a:effectLst/>
                <a:uLnTx/>
                <a:uFillTx/>
                <a:latin typeface="Angsana New" pitchFamily="18" charset="-34"/>
                <a:ea typeface="+mn-ea"/>
                <a:cs typeface="Angsana New" pitchFamily="18" charset="-34"/>
              </a:rPr>
              <a:t>Teriparatide</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is also approved for treatment of </a:t>
            </a:r>
            <a:r>
              <a:rPr kumimoji="0" lang="en-GB" sz="3200" b="1" i="1" u="none" strike="noStrike" kern="1200" cap="none" spc="0" normalizeH="0" baseline="0" noProof="0" dirty="0" err="1" smtClean="0">
                <a:ln>
                  <a:noFill/>
                </a:ln>
                <a:solidFill>
                  <a:srgbClr val="5B22CE"/>
                </a:solidFill>
                <a:effectLst/>
                <a:uLnTx/>
                <a:uFillTx/>
                <a:latin typeface="Angsana New" pitchFamily="18" charset="-34"/>
                <a:ea typeface="+mn-ea"/>
                <a:cs typeface="Angsana New" pitchFamily="18" charset="-34"/>
              </a:rPr>
              <a:t>glucocorticoid</a:t>
            </a:r>
            <a:r>
              <a:rPr kumimoji="0" lang="en-GB" sz="3200" b="1" i="1" u="none" strike="noStrike" kern="1200" cap="none" spc="0" normalizeH="0" baseline="0" noProof="0" dirty="0" smtClean="0">
                <a:ln>
                  <a:noFill/>
                </a:ln>
                <a:solidFill>
                  <a:srgbClr val="5B22CE"/>
                </a:solidFill>
                <a:effectLst/>
                <a:uLnTx/>
                <a:uFillTx/>
                <a:latin typeface="Angsana New" pitchFamily="18" charset="-34"/>
                <a:ea typeface="+mn-ea"/>
                <a:cs typeface="Angsana New" pitchFamily="18" charset="-34"/>
              </a:rPr>
              <a:t>-induced osteoporosis</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The dose is 20 mcg once daily SQ. It is prudent to measure serum </a:t>
            </a:r>
            <a:r>
              <a:rPr kumimoji="0" lang="en-GB"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calcium</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GB" sz="32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PTH</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GB" sz="3200" b="1" i="1"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25(OH)D</a:t>
            </a:r>
            <a:r>
              <a:rPr kumimoji="0" lang="en-GB" sz="32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levels before treatment with the drug.</a:t>
            </a:r>
            <a:endParaRPr kumimoji="0" lang="en-GB" sz="32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6" name="Picture 2" descr="نتیجه تصویری برای ‪Teriparatide Use‬‏">
            <a:hlinkClick r:id="rId2"/>
          </p:cNvPr>
          <p:cNvPicPr>
            <a:picLocks noChangeAspect="1" noChangeArrowheads="1"/>
          </p:cNvPicPr>
          <p:nvPr/>
        </p:nvPicPr>
        <p:blipFill>
          <a:blip r:embed="rId3" cstate="print">
            <a:lum bright="-4000"/>
          </a:blip>
          <a:srcRect/>
          <a:stretch>
            <a:fillRect/>
          </a:stretch>
        </p:blipFill>
        <p:spPr bwMode="auto">
          <a:xfrm>
            <a:off x="7656576" y="5733256"/>
            <a:ext cx="1502059" cy="11247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143932" cy="5715040"/>
          </a:xfrm>
        </p:spPr>
        <p:txBody>
          <a:bodyPr>
            <a:normAutofit lnSpcReduction="10000"/>
          </a:bodyPr>
          <a:lstStyle/>
          <a:p>
            <a:pPr algn="just">
              <a:buNone/>
            </a:pPr>
            <a:r>
              <a:rPr lang="en-US" sz="3600" b="1" dirty="0" smtClean="0">
                <a:ln>
                  <a:solidFill>
                    <a:schemeClr val="tx1"/>
                  </a:solidFill>
                </a:ln>
                <a:solidFill>
                  <a:srgbClr val="FF0000"/>
                </a:solidFill>
                <a:latin typeface="Angsana New" pitchFamily="18" charset="-34"/>
                <a:cs typeface="Angsana New" pitchFamily="18" charset="-34"/>
              </a:rPr>
              <a:t>• R12. </a:t>
            </a:r>
            <a:r>
              <a:rPr lang="en-US" sz="3600" b="1" dirty="0" smtClean="0">
                <a:solidFill>
                  <a:schemeClr val="tx1"/>
                </a:solidFill>
                <a:latin typeface="Angsana New" pitchFamily="18" charset="-34"/>
                <a:cs typeface="Angsana New" pitchFamily="18" charset="-34"/>
              </a:rPr>
              <a:t>Higher doses may be necessary in the presence of </a:t>
            </a:r>
            <a:r>
              <a:rPr lang="en-US" sz="3600" b="1" i="1" dirty="0" smtClean="0">
                <a:solidFill>
                  <a:schemeClr val="tx1"/>
                </a:solidFill>
                <a:latin typeface="Angsana New" pitchFamily="18" charset="-34"/>
                <a:cs typeface="Angsana New" pitchFamily="18" charset="-34"/>
              </a:rPr>
              <a:t>certain</a:t>
            </a:r>
            <a:r>
              <a:rPr lang="en-US" sz="3600" b="1" dirty="0" smtClean="0">
                <a:solidFill>
                  <a:schemeClr val="tx1"/>
                </a:solidFill>
                <a:latin typeface="Angsana New" pitchFamily="18" charset="-34"/>
                <a:cs typeface="Angsana New" pitchFamily="18" charset="-34"/>
              </a:rPr>
              <a:t> factors (e.g., </a:t>
            </a:r>
            <a:r>
              <a:rPr lang="en-US" sz="3600" b="1" i="1" dirty="0" smtClean="0">
                <a:solidFill>
                  <a:srgbClr val="5B22CE"/>
                </a:solidFill>
                <a:latin typeface="Angsana New" pitchFamily="18" charset="-34"/>
                <a:cs typeface="Angsana New" pitchFamily="18" charset="-34"/>
              </a:rPr>
              <a:t>obesity</a:t>
            </a:r>
            <a:r>
              <a:rPr lang="en-US" sz="3600" b="1" dirty="0" smtClean="0">
                <a:solidFill>
                  <a:schemeClr val="tx1"/>
                </a:solidFill>
                <a:latin typeface="Angsana New" pitchFamily="18" charset="-34"/>
                <a:cs typeface="Angsana New" pitchFamily="18" charset="-34"/>
              </a:rPr>
              <a:t>, </a:t>
            </a:r>
            <a:r>
              <a:rPr lang="en-US" sz="3600" b="1" i="1" dirty="0" err="1" smtClean="0">
                <a:solidFill>
                  <a:srgbClr val="5B22CE"/>
                </a:solidFill>
                <a:latin typeface="Angsana New" pitchFamily="18" charset="-34"/>
                <a:cs typeface="Angsana New" pitchFamily="18" charset="-34"/>
              </a:rPr>
              <a:t>malabsorption</a:t>
            </a:r>
            <a:r>
              <a:rPr lang="en-US" sz="3600" b="1" dirty="0" smtClean="0">
                <a:solidFill>
                  <a:schemeClr val="tx1"/>
                </a:solidFill>
                <a:latin typeface="Angsana New" pitchFamily="18" charset="-34"/>
                <a:cs typeface="Angsana New" pitchFamily="18" charset="-34"/>
              </a:rPr>
              <a:t>, </a:t>
            </a:r>
            <a:r>
              <a:rPr lang="en-US" sz="3600" b="1" i="1" dirty="0" smtClean="0">
                <a:solidFill>
                  <a:srgbClr val="5B22CE"/>
                </a:solidFill>
                <a:latin typeface="Angsana New" pitchFamily="18" charset="-34"/>
                <a:cs typeface="Angsana New" pitchFamily="18" charset="-34"/>
              </a:rPr>
              <a:t>transplant patients</a:t>
            </a:r>
            <a:r>
              <a:rPr lang="en-US" sz="3600" b="1" dirty="0" smtClean="0">
                <a:solidFill>
                  <a:schemeClr val="tx1"/>
                </a:solidFill>
                <a:latin typeface="Angsana New" pitchFamily="18" charset="-34"/>
                <a:cs typeface="Angsana New" pitchFamily="18" charset="-34"/>
              </a:rPr>
              <a:t>, </a:t>
            </a:r>
            <a:r>
              <a:rPr lang="en-US" sz="3600" b="1" i="1" dirty="0" smtClean="0">
                <a:solidFill>
                  <a:srgbClr val="5B22CE"/>
                </a:solidFill>
                <a:latin typeface="Angsana New" pitchFamily="18" charset="-34"/>
                <a:cs typeface="Angsana New" pitchFamily="18" charset="-34"/>
              </a:rPr>
              <a:t>certain ethnicities</a:t>
            </a:r>
            <a:r>
              <a:rPr lang="en-US" sz="3600" b="1" dirty="0" smtClean="0">
                <a:solidFill>
                  <a:schemeClr val="tx1"/>
                </a:solidFill>
                <a:latin typeface="Angsana New" pitchFamily="18" charset="-34"/>
                <a:cs typeface="Angsana New" pitchFamily="18" charset="-34"/>
              </a:rPr>
              <a:t>, </a:t>
            </a:r>
            <a:r>
              <a:rPr lang="en-US" sz="3600" b="1" dirty="0" smtClean="0">
                <a:solidFill>
                  <a:srgbClr val="5B22CE"/>
                </a:solidFill>
                <a:latin typeface="Angsana New" pitchFamily="18" charset="-34"/>
                <a:cs typeface="Angsana New" pitchFamily="18" charset="-34"/>
              </a:rPr>
              <a:t>older individuals</a:t>
            </a:r>
            <a:r>
              <a:rPr lang="en-US" sz="3600" b="1" dirty="0" smtClean="0">
                <a:solidFill>
                  <a:schemeClr val="tx1"/>
                </a:solidFill>
                <a:latin typeface="Angsana New" pitchFamily="18" charset="-34"/>
                <a:cs typeface="Angsana New" pitchFamily="18" charset="-34"/>
              </a:rPr>
              <a:t>).</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R13. </a:t>
            </a:r>
            <a:r>
              <a:rPr lang="en-US" sz="3600" b="1" dirty="0" smtClean="0">
                <a:solidFill>
                  <a:schemeClr val="tx1"/>
                </a:solidFill>
                <a:latin typeface="Angsana New" pitchFamily="18" charset="-34"/>
                <a:cs typeface="Angsana New" pitchFamily="18" charset="-34"/>
              </a:rPr>
              <a:t>Counsel patients to maintain adequate dietary intake of calcium, to a total intake (including diet plus supplement, if needed) of </a:t>
            </a:r>
            <a:r>
              <a:rPr lang="en-US" sz="3600" b="1" i="1" dirty="0" smtClean="0">
                <a:solidFill>
                  <a:srgbClr val="FF0000"/>
                </a:solidFill>
                <a:latin typeface="Angsana New" pitchFamily="18" charset="-34"/>
                <a:cs typeface="Angsana New" pitchFamily="18" charset="-34"/>
              </a:rPr>
              <a:t>1,200</a:t>
            </a:r>
            <a:r>
              <a:rPr lang="en-US" sz="3600" b="1" dirty="0" smtClean="0">
                <a:solidFill>
                  <a:schemeClr val="tx1"/>
                </a:solidFill>
                <a:latin typeface="Angsana New" pitchFamily="18" charset="-34"/>
                <a:cs typeface="Angsana New" pitchFamily="18" charset="-34"/>
              </a:rPr>
              <a:t> mg/day for women ≥ 50 years</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R14. </a:t>
            </a:r>
            <a:r>
              <a:rPr lang="en-US" sz="3600" b="1" dirty="0" smtClean="0">
                <a:solidFill>
                  <a:schemeClr val="tx1"/>
                </a:solidFill>
                <a:latin typeface="Angsana New" pitchFamily="18" charset="-34"/>
                <a:cs typeface="Angsana New" pitchFamily="18" charset="-34"/>
              </a:rPr>
              <a:t>Counsel patients to </a:t>
            </a:r>
            <a:r>
              <a:rPr lang="en-US" sz="3600" b="1" i="1" dirty="0" smtClean="0">
                <a:solidFill>
                  <a:srgbClr val="FF0000"/>
                </a:solidFill>
                <a:latin typeface="Angsana New" pitchFamily="18" charset="-34"/>
                <a:cs typeface="Angsana New" pitchFamily="18" charset="-34"/>
              </a:rPr>
              <a:t>limit alcohol intake </a:t>
            </a:r>
            <a:r>
              <a:rPr lang="en-US" sz="3600" b="1" dirty="0" smtClean="0">
                <a:solidFill>
                  <a:schemeClr val="tx1"/>
                </a:solidFill>
                <a:latin typeface="Angsana New" pitchFamily="18" charset="-34"/>
                <a:cs typeface="Angsana New" pitchFamily="18" charset="-34"/>
              </a:rPr>
              <a:t>to no more than 2 units per day.</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R15. </a:t>
            </a:r>
            <a:r>
              <a:rPr lang="en-US" sz="3600" b="1" dirty="0" smtClean="0">
                <a:solidFill>
                  <a:schemeClr val="tx1"/>
                </a:solidFill>
                <a:latin typeface="Angsana New" pitchFamily="18" charset="-34"/>
                <a:cs typeface="Angsana New" pitchFamily="18" charset="-34"/>
              </a:rPr>
              <a:t>Counsel patients to avoid or </a:t>
            </a:r>
            <a:r>
              <a:rPr lang="en-US" sz="3600" b="1" i="1" dirty="0" smtClean="0">
                <a:solidFill>
                  <a:srgbClr val="FF0000"/>
                </a:solidFill>
                <a:latin typeface="Angsana New" pitchFamily="18" charset="-34"/>
                <a:cs typeface="Angsana New" pitchFamily="18" charset="-34"/>
              </a:rPr>
              <a:t>stop smoking</a:t>
            </a:r>
            <a:r>
              <a:rPr lang="en-US" sz="3600" b="1" dirty="0" smtClean="0">
                <a:solidFill>
                  <a:schemeClr val="tx1"/>
                </a:solidFill>
                <a:latin typeface="Angsana New" pitchFamily="18" charset="-34"/>
                <a:cs typeface="Angsana New" pitchFamily="18" charset="-34"/>
              </a:rPr>
              <a:t>.</a:t>
            </a:r>
          </a:p>
          <a:p>
            <a:endParaRPr lang="en-US" dirty="0"/>
          </a:p>
        </p:txBody>
      </p:sp>
      <p:pic>
        <p:nvPicPr>
          <p:cNvPr id="4" name="Picture 2" descr="F:\darsi13.7.91\حرکات اصلاحی\New Folder\زبذ.jpg"/>
          <p:cNvPicPr>
            <a:picLocks noChangeAspect="1" noChangeArrowheads="1"/>
          </p:cNvPicPr>
          <p:nvPr/>
        </p:nvPicPr>
        <p:blipFill>
          <a:blip r:embed="rId2" cstate="print">
            <a:lum bright="-1000" contrast="4000"/>
          </a:blip>
          <a:srcRect/>
          <a:stretch>
            <a:fillRect/>
          </a:stretch>
        </p:blipFill>
        <p:spPr bwMode="auto">
          <a:xfrm>
            <a:off x="7380312" y="5028990"/>
            <a:ext cx="1763688" cy="182901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395536" y="476672"/>
            <a:ext cx="8352928" cy="619268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Teriparatide</a:t>
            </a:r>
            <a:r>
              <a:rPr kumimoji="0" lang="en-GB" sz="3300" b="1" i="0" u="none" strike="noStrike" kern="1200" cap="none" spc="0" normalizeH="0" baseline="0" noProof="0" dirty="0" smtClean="0">
                <a:ln>
                  <a:noFill/>
                </a:ln>
                <a:solidFill>
                  <a:schemeClr val="bg1"/>
                </a:solidFill>
                <a:effectLst/>
                <a:uLnTx/>
                <a:uFillTx/>
                <a:latin typeface="Angsana New" pitchFamily="18" charset="-34"/>
                <a:ea typeface="+mn-ea"/>
                <a:cs typeface="Angsana New" pitchFamily="18" charset="-34"/>
              </a:rPr>
              <a:t> </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has been shown to reduce the risk of </a:t>
            </a:r>
            <a:r>
              <a:rPr kumimoji="0" lang="en-GB" sz="3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vertebral</a:t>
            </a:r>
            <a:r>
              <a:rPr kumimoji="0" lang="en-GB" sz="3300" b="1" i="0" u="none" strike="noStrike" kern="1200" cap="none" spc="0" normalizeH="0" baseline="0" noProof="0" dirty="0" smtClean="0">
                <a:ln>
                  <a:noFill/>
                </a:ln>
                <a:solidFill>
                  <a:schemeClr val="bg1"/>
                </a:solidFill>
                <a:effectLst/>
                <a:uLnTx/>
                <a:uFillTx/>
                <a:latin typeface="Angsana New" pitchFamily="18" charset="-34"/>
                <a:ea typeface="+mn-ea"/>
                <a:cs typeface="Angsana New" pitchFamily="18" charset="-34"/>
              </a:rPr>
              <a:t> </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and </a:t>
            </a:r>
            <a:r>
              <a:rPr kumimoji="0" lang="en-GB" sz="3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nonvertebral</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fractures in women with postmenopausal osteoporosis, whether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teriparatide</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protects against hip fracture is unknown.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Teriparatide</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dramatically </a:t>
            </a:r>
            <a:r>
              <a:rPr kumimoji="0" lang="en-GB" sz="3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increases BMD in the spine </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but has </a:t>
            </a:r>
            <a:r>
              <a:rPr kumimoji="0" lang="en-GB" sz="3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little effect on BMD in the hip or forearm</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Side effects of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teriparatide</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are mild and transient and include nausea, orthostatic hypotension (which usually does not necessitate discontinuation of the drug, occurs in association with the first few doses, and responds to assumption of a recumbent posture), and leg cramps. </a:t>
            </a:r>
            <a:r>
              <a:rPr kumimoji="0" lang="en-GB" sz="3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Hypercalcemia</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usually mild, </a:t>
            </a:r>
            <a:r>
              <a:rPr kumimoji="0" lang="en-GB" sz="3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asymptomatic</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GB" sz="3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transient</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has been observed but is not common.</a:t>
            </a:r>
            <a:endParaRPr kumimoji="0" lang="en-GB" sz="33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Tree>
  </p:cSld>
  <p:clrMapOvr>
    <a:masterClrMapping/>
  </p:clrMapOvr>
  <p:transition spd="slow">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643710"/>
          </a:xfrm>
        </p:spPr>
        <p:txBody>
          <a:bodyPr>
            <a:normAutofit lnSpcReduction="10000"/>
          </a:bodyPr>
          <a:lstStyle/>
          <a:p>
            <a:pPr algn="just">
              <a:buNone/>
            </a:pPr>
            <a:r>
              <a:rPr lang="en-GB" sz="3200" b="1" i="1" dirty="0" err="1" smtClean="0">
                <a:solidFill>
                  <a:srgbClr val="FF0000"/>
                </a:solidFill>
                <a:latin typeface="Angsana New" pitchFamily="18" charset="-34"/>
                <a:cs typeface="Angsana New" pitchFamily="18" charset="-34"/>
              </a:rPr>
              <a:t>Hypercalciuria</a:t>
            </a:r>
            <a:r>
              <a:rPr lang="en-GB" sz="3200" b="1" i="1" dirty="0" smtClean="0">
                <a:solidFill>
                  <a:srgbClr val="FF0000"/>
                </a:solidFill>
                <a:latin typeface="Angsana New" pitchFamily="18" charset="-34"/>
                <a:cs typeface="Angsana New" pitchFamily="18" charset="-34"/>
              </a:rPr>
              <a:t> </a:t>
            </a:r>
            <a:r>
              <a:rPr lang="en-GB" sz="3200" b="1" dirty="0" smtClean="0">
                <a:solidFill>
                  <a:schemeClr val="tx1"/>
                </a:solidFill>
                <a:latin typeface="Angsana New" pitchFamily="18" charset="-34"/>
                <a:cs typeface="Angsana New" pitchFamily="18" charset="-34"/>
              </a:rPr>
              <a:t>may also rarely occur and may respond to calcium supplement dose modification. Serum calcium level should be drawn at least 16 hours after </a:t>
            </a:r>
            <a:r>
              <a:rPr lang="en-GB" sz="3200" b="1" dirty="0" err="1" smtClean="0">
                <a:solidFill>
                  <a:schemeClr val="tx1"/>
                </a:solidFill>
                <a:latin typeface="Angsana New" pitchFamily="18" charset="-34"/>
                <a:cs typeface="Angsana New" pitchFamily="18" charset="-34"/>
              </a:rPr>
              <a:t>teriparatide</a:t>
            </a:r>
            <a:r>
              <a:rPr lang="en-GB" sz="3200" b="1" dirty="0" smtClean="0">
                <a:solidFill>
                  <a:schemeClr val="tx1"/>
                </a:solidFill>
                <a:latin typeface="Angsana New" pitchFamily="18" charset="-34"/>
                <a:cs typeface="Angsana New" pitchFamily="18" charset="-34"/>
              </a:rPr>
              <a:t> administration.</a:t>
            </a:r>
          </a:p>
          <a:p>
            <a:pPr algn="just">
              <a:buNone/>
            </a:pPr>
            <a:r>
              <a:rPr lang="en-GB" sz="3200" b="1" dirty="0" smtClean="0">
                <a:solidFill>
                  <a:schemeClr val="tx1"/>
                </a:solidFill>
                <a:latin typeface="Angsana New" pitchFamily="18" charset="-34"/>
                <a:cs typeface="Angsana New" pitchFamily="18" charset="-34"/>
              </a:rPr>
              <a:t>Because </a:t>
            </a:r>
            <a:r>
              <a:rPr lang="en-GB" sz="3200" b="1" dirty="0" err="1" smtClean="0">
                <a:solidFill>
                  <a:schemeClr val="tx1"/>
                </a:solidFill>
                <a:latin typeface="Angsana New" pitchFamily="18" charset="-34"/>
                <a:cs typeface="Angsana New" pitchFamily="18" charset="-34"/>
              </a:rPr>
              <a:t>teriparatide</a:t>
            </a:r>
            <a:r>
              <a:rPr lang="en-GB" sz="3200" b="1" dirty="0" smtClean="0">
                <a:solidFill>
                  <a:schemeClr val="tx1"/>
                </a:solidFill>
                <a:latin typeface="Angsana New" pitchFamily="18" charset="-34"/>
                <a:cs typeface="Angsana New" pitchFamily="18" charset="-34"/>
              </a:rPr>
              <a:t> caused an increased incidence of </a:t>
            </a:r>
            <a:r>
              <a:rPr lang="en-GB" sz="3200" b="1" i="1" dirty="0" err="1" smtClean="0">
                <a:solidFill>
                  <a:schemeClr val="tx1"/>
                </a:solidFill>
                <a:latin typeface="Angsana New" pitchFamily="18" charset="-34"/>
                <a:cs typeface="Angsana New" pitchFamily="18" charset="-34"/>
              </a:rPr>
              <a:t>osteosarcomas</a:t>
            </a:r>
            <a:r>
              <a:rPr lang="en-GB" sz="3200" b="1" dirty="0" smtClean="0">
                <a:solidFill>
                  <a:schemeClr val="tx1"/>
                </a:solidFill>
                <a:latin typeface="Angsana New" pitchFamily="18" charset="-34"/>
                <a:cs typeface="Angsana New" pitchFamily="18" charset="-34"/>
              </a:rPr>
              <a:t> in rats, it should not be used in patients at increased risk of </a:t>
            </a:r>
            <a:r>
              <a:rPr lang="en-GB" sz="3200" b="1" dirty="0" err="1" smtClean="0">
                <a:solidFill>
                  <a:schemeClr val="tx1"/>
                </a:solidFill>
                <a:latin typeface="Angsana New" pitchFamily="18" charset="-34"/>
                <a:cs typeface="Angsana New" pitchFamily="18" charset="-34"/>
              </a:rPr>
              <a:t>osteosarcoma</a:t>
            </a:r>
            <a:r>
              <a:rPr lang="en-GB" sz="3200" b="1" dirty="0" smtClean="0">
                <a:solidFill>
                  <a:schemeClr val="tx1"/>
                </a:solidFill>
                <a:latin typeface="Angsana New" pitchFamily="18" charset="-34"/>
                <a:cs typeface="Angsana New" pitchFamily="18" charset="-34"/>
              </a:rPr>
              <a:t> (those with Paget disease of bone, open epiphyses, a history of irradiation involving the skeleton, or an unexplained elevation of alkaline </a:t>
            </a:r>
            <a:r>
              <a:rPr lang="en-GB" sz="3200" b="1" dirty="0" err="1" smtClean="0">
                <a:solidFill>
                  <a:schemeClr val="tx1"/>
                </a:solidFill>
                <a:latin typeface="Angsana New" pitchFamily="18" charset="-34"/>
                <a:cs typeface="Angsana New" pitchFamily="18" charset="-34"/>
              </a:rPr>
              <a:t>phosphatase</a:t>
            </a:r>
            <a:r>
              <a:rPr lang="en-GB" sz="3200" b="1" dirty="0" smtClean="0">
                <a:solidFill>
                  <a:schemeClr val="tx1"/>
                </a:solidFill>
                <a:latin typeface="Angsana New" pitchFamily="18" charset="-34"/>
                <a:cs typeface="Angsana New" pitchFamily="18" charset="-34"/>
              </a:rPr>
              <a:t> level of skeletal origin).</a:t>
            </a:r>
          </a:p>
          <a:p>
            <a:pPr algn="just">
              <a:buNone/>
            </a:pPr>
            <a:r>
              <a:rPr lang="en-GB" sz="3200" b="1" dirty="0" smtClean="0">
                <a:solidFill>
                  <a:schemeClr val="tx1"/>
                </a:solidFill>
                <a:latin typeface="Angsana New" pitchFamily="18" charset="-34"/>
                <a:cs typeface="Angsana New" pitchFamily="18" charset="-34"/>
              </a:rPr>
              <a:t>When treatment with </a:t>
            </a:r>
            <a:r>
              <a:rPr lang="en-GB" sz="3200" b="1" dirty="0" err="1" smtClean="0">
                <a:solidFill>
                  <a:schemeClr val="tx1"/>
                </a:solidFill>
                <a:latin typeface="Angsana New" pitchFamily="18" charset="-34"/>
                <a:cs typeface="Angsana New" pitchFamily="18" charset="-34"/>
              </a:rPr>
              <a:t>teriparatide</a:t>
            </a:r>
            <a:r>
              <a:rPr lang="en-GB" sz="3200" b="1" dirty="0" smtClean="0">
                <a:solidFill>
                  <a:schemeClr val="tx1"/>
                </a:solidFill>
                <a:latin typeface="Angsana New" pitchFamily="18" charset="-34"/>
                <a:cs typeface="Angsana New" pitchFamily="18" charset="-34"/>
              </a:rPr>
              <a:t> is stopped, bone density</a:t>
            </a:r>
          </a:p>
          <a:p>
            <a:pPr algn="just">
              <a:buNone/>
            </a:pPr>
            <a:r>
              <a:rPr lang="en-GB" sz="3200" b="1" dirty="0" smtClean="0">
                <a:solidFill>
                  <a:schemeClr val="tx1"/>
                </a:solidFill>
                <a:latin typeface="Angsana New" pitchFamily="18" charset="-34"/>
                <a:cs typeface="Angsana New" pitchFamily="18" charset="-34"/>
              </a:rPr>
              <a:t>declines quickly during the following year, although fracture reduction may persist for 1 or 2 years. Use of </a:t>
            </a:r>
            <a:r>
              <a:rPr lang="en-GB" sz="3200" b="1" i="1" dirty="0" err="1" smtClean="0">
                <a:solidFill>
                  <a:srgbClr val="FF0000"/>
                </a:solidFill>
                <a:latin typeface="Angsana New" pitchFamily="18" charset="-34"/>
                <a:cs typeface="Angsana New" pitchFamily="18" charset="-34"/>
              </a:rPr>
              <a:t>alendronate</a:t>
            </a:r>
            <a:r>
              <a:rPr lang="en-GB" sz="3200" b="1" dirty="0" smtClean="0">
                <a:solidFill>
                  <a:schemeClr val="tx1"/>
                </a:solidFill>
                <a:latin typeface="Angsana New" pitchFamily="18" charset="-34"/>
                <a:cs typeface="Angsana New" pitchFamily="18" charset="-34"/>
              </a:rPr>
              <a:t> after </a:t>
            </a:r>
            <a:r>
              <a:rPr lang="en-GB" sz="3200" b="1" i="1" dirty="0" err="1" smtClean="0">
                <a:solidFill>
                  <a:srgbClr val="FF0000"/>
                </a:solidFill>
                <a:latin typeface="Angsana New" pitchFamily="18" charset="-34"/>
                <a:cs typeface="Angsana New" pitchFamily="18" charset="-34"/>
              </a:rPr>
              <a:t>teriparatide</a:t>
            </a:r>
            <a:r>
              <a:rPr lang="en-GB" sz="3200" b="1" dirty="0" smtClean="0">
                <a:solidFill>
                  <a:schemeClr val="tx1"/>
                </a:solidFill>
                <a:latin typeface="Angsana New" pitchFamily="18" charset="-34"/>
                <a:cs typeface="Angsana New" pitchFamily="18" charset="-34"/>
              </a:rPr>
              <a:t> therapy has been shown to prevent this loss and in some cases will be associated with a further increase in BMD.</a:t>
            </a:r>
          </a:p>
          <a:p>
            <a:pPr>
              <a:buNone/>
            </a:pPr>
            <a:endParaRPr lang="en-GB" b="1" dirty="0">
              <a:solidFill>
                <a:schemeClr val="tx1"/>
              </a:solidFill>
              <a:latin typeface="Angsana New" pitchFamily="18" charset="-34"/>
              <a:cs typeface="Angsana New" pitchFamily="18" charset="-34"/>
            </a:endParaRPr>
          </a:p>
        </p:txBody>
      </p:sp>
      <p:pic>
        <p:nvPicPr>
          <p:cNvPr id="28674" name="Picture 2" descr="نتیجه تصویری برای ‪Hypercalciuria‬‏">
            <a:hlinkClick r:id="rId3"/>
          </p:cNvPr>
          <p:cNvPicPr>
            <a:picLocks noChangeAspect="1" noChangeArrowheads="1"/>
          </p:cNvPicPr>
          <p:nvPr/>
        </p:nvPicPr>
        <p:blipFill>
          <a:blip r:embed="rId4" cstate="print"/>
          <a:srcRect/>
          <a:stretch>
            <a:fillRect/>
          </a:stretch>
        </p:blipFill>
        <p:spPr bwMode="auto">
          <a:xfrm>
            <a:off x="7839075" y="5705474"/>
            <a:ext cx="1304925" cy="1152526"/>
          </a:xfrm>
          <a:prstGeom prst="rect">
            <a:avLst/>
          </a:prstGeom>
          <a:noFill/>
        </p:spPr>
      </p:pic>
    </p:spTree>
  </p:cSld>
  <p:clrMapOvr>
    <a:masterClrMapping/>
  </p:clrMapOvr>
  <p:transition spd="slow">
    <p:spli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66550" cy="66802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What Is the Role of Strontium?</a:t>
            </a:r>
            <a:endParaRPr lang="en-GB"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428596" y="928670"/>
            <a:ext cx="8463884" cy="5740690"/>
          </a:xfrm>
        </p:spPr>
        <p:txBody>
          <a:bodyPr>
            <a:normAutofit/>
          </a:bodyPr>
          <a:lstStyle/>
          <a:p>
            <a:pPr algn="just">
              <a:buNone/>
            </a:pPr>
            <a:r>
              <a:rPr lang="en-GB" sz="3100" b="1" i="1" dirty="0" smtClean="0">
                <a:solidFill>
                  <a:srgbClr val="FF0000"/>
                </a:solidFill>
                <a:latin typeface="Angsana New" pitchFamily="18" charset="-34"/>
                <a:cs typeface="Angsana New" pitchFamily="18" charset="-34"/>
              </a:rPr>
              <a:t>Strontium</a:t>
            </a:r>
            <a:r>
              <a:rPr lang="en-GB" sz="3100" b="1" dirty="0" smtClean="0">
                <a:solidFill>
                  <a:schemeClr val="tx1"/>
                </a:solidFill>
                <a:latin typeface="Angsana New" pitchFamily="18" charset="-34"/>
                <a:cs typeface="Angsana New" pitchFamily="18" charset="-34"/>
              </a:rPr>
              <a:t> </a:t>
            </a:r>
            <a:r>
              <a:rPr lang="en-GB" sz="3100" b="1" dirty="0" err="1" smtClean="0">
                <a:solidFill>
                  <a:schemeClr val="tx1"/>
                </a:solidFill>
                <a:latin typeface="Angsana New" pitchFamily="18" charset="-34"/>
                <a:cs typeface="Angsana New" pitchFamily="18" charset="-34"/>
              </a:rPr>
              <a:t>ranelate</a:t>
            </a:r>
            <a:r>
              <a:rPr lang="en-GB" sz="3100" b="1" dirty="0" smtClean="0">
                <a:solidFill>
                  <a:schemeClr val="tx1"/>
                </a:solidFill>
                <a:latin typeface="Angsana New" pitchFamily="18" charset="-34"/>
                <a:cs typeface="Angsana New" pitchFamily="18" charset="-34"/>
              </a:rPr>
              <a:t> is approved for the treatment of osteoporosis in some countries but not the U.S. Due to evidence of increased </a:t>
            </a:r>
            <a:r>
              <a:rPr lang="en-GB" sz="3100" b="1" i="1" dirty="0" smtClean="0">
                <a:solidFill>
                  <a:srgbClr val="FF0000"/>
                </a:solidFill>
                <a:latin typeface="Angsana New" pitchFamily="18" charset="-34"/>
                <a:cs typeface="Angsana New" pitchFamily="18" charset="-34"/>
              </a:rPr>
              <a:t>cardiovascular risk </a:t>
            </a:r>
            <a:r>
              <a:rPr lang="en-GB" sz="3100" b="1" dirty="0" smtClean="0">
                <a:solidFill>
                  <a:schemeClr val="tx1"/>
                </a:solidFill>
                <a:latin typeface="Angsana New" pitchFamily="18" charset="-34"/>
                <a:cs typeface="Angsana New" pitchFamily="18" charset="-34"/>
              </a:rPr>
              <a:t>and occurrence of severe </a:t>
            </a:r>
            <a:r>
              <a:rPr lang="en-GB" sz="3100" b="1" dirty="0" smtClean="0">
                <a:solidFill>
                  <a:srgbClr val="FF0000"/>
                </a:solidFill>
                <a:latin typeface="Angsana New" pitchFamily="18" charset="-34"/>
                <a:cs typeface="Angsana New" pitchFamily="18" charset="-34"/>
              </a:rPr>
              <a:t>Stevens-Johnson</a:t>
            </a:r>
            <a:r>
              <a:rPr lang="en-GB" sz="3100" b="1" dirty="0" smtClean="0">
                <a:solidFill>
                  <a:schemeClr val="tx1"/>
                </a:solidFill>
                <a:latin typeface="Angsana New" pitchFamily="18" charset="-34"/>
                <a:cs typeface="Angsana New" pitchFamily="18" charset="-34"/>
              </a:rPr>
              <a:t> reactions, the European Medicines Agency (EMA) has recommended that strontium </a:t>
            </a:r>
            <a:r>
              <a:rPr lang="en-GB" sz="3100" b="1" dirty="0" err="1" smtClean="0">
                <a:solidFill>
                  <a:schemeClr val="tx1"/>
                </a:solidFill>
                <a:latin typeface="Angsana New" pitchFamily="18" charset="-34"/>
                <a:cs typeface="Angsana New" pitchFamily="18" charset="-34"/>
              </a:rPr>
              <a:t>ranelate</a:t>
            </a:r>
            <a:r>
              <a:rPr lang="en-GB" sz="3100" b="1" dirty="0" smtClean="0">
                <a:solidFill>
                  <a:schemeClr val="tx1"/>
                </a:solidFill>
                <a:latin typeface="Angsana New" pitchFamily="18" charset="-34"/>
                <a:cs typeface="Angsana New" pitchFamily="18" charset="-34"/>
              </a:rPr>
              <a:t> use be restricted to patients who cannot be treated with other medicines approved for osteoporosis and that treatment be stopped if patients develop heart or circulatory problems such as </a:t>
            </a:r>
            <a:r>
              <a:rPr lang="en-GB" sz="3100" b="1" i="1" dirty="0" smtClean="0">
                <a:solidFill>
                  <a:srgbClr val="FF0000"/>
                </a:solidFill>
                <a:latin typeface="Angsana New" pitchFamily="18" charset="-34"/>
                <a:cs typeface="Angsana New" pitchFamily="18" charset="-34"/>
              </a:rPr>
              <a:t>uncontrolled high blood pressure </a:t>
            </a:r>
            <a:r>
              <a:rPr lang="en-GB" sz="3100" b="1" dirty="0" smtClean="0">
                <a:solidFill>
                  <a:schemeClr val="tx1"/>
                </a:solidFill>
                <a:latin typeface="Angsana New" pitchFamily="18" charset="-34"/>
                <a:cs typeface="Angsana New" pitchFamily="18" charset="-34"/>
              </a:rPr>
              <a:t>or </a:t>
            </a:r>
            <a:r>
              <a:rPr lang="en-GB" sz="3100" b="1" i="1" dirty="0" smtClean="0">
                <a:solidFill>
                  <a:srgbClr val="FF0000"/>
                </a:solidFill>
                <a:latin typeface="Angsana New" pitchFamily="18" charset="-34"/>
                <a:cs typeface="Angsana New" pitchFamily="18" charset="-34"/>
              </a:rPr>
              <a:t>angina</a:t>
            </a:r>
            <a:r>
              <a:rPr lang="en-GB" sz="3100" b="1" dirty="0" smtClean="0">
                <a:solidFill>
                  <a:schemeClr val="tx1"/>
                </a:solidFill>
                <a:latin typeface="Angsana New" pitchFamily="18" charset="-34"/>
                <a:cs typeface="Angsana New" pitchFamily="18" charset="-34"/>
              </a:rPr>
              <a:t>. An increased risk of myocardial infarction was observed in pooled analyses of safety data from RCTs with strontium </a:t>
            </a:r>
            <a:r>
              <a:rPr lang="en-GB" sz="3100" b="1" dirty="0" err="1" smtClean="0">
                <a:solidFill>
                  <a:schemeClr val="tx1"/>
                </a:solidFill>
                <a:latin typeface="Angsana New" pitchFamily="18" charset="-34"/>
                <a:cs typeface="Angsana New" pitchFamily="18" charset="-34"/>
              </a:rPr>
              <a:t>ranelate</a:t>
            </a:r>
            <a:r>
              <a:rPr lang="en-GB" sz="3100" b="1" dirty="0" smtClean="0">
                <a:solidFill>
                  <a:schemeClr val="tx1"/>
                </a:solidFill>
                <a:latin typeface="Angsana New" pitchFamily="18" charset="-34"/>
                <a:cs typeface="Angsana New" pitchFamily="18" charset="-34"/>
              </a:rPr>
              <a:t>.</a:t>
            </a:r>
          </a:p>
          <a:p>
            <a:endParaRPr lang="en-GB" dirty="0"/>
          </a:p>
        </p:txBody>
      </p:sp>
      <p:pic>
        <p:nvPicPr>
          <p:cNvPr id="27650" name="Picture 2" descr="نتیجه تصویری برای ‪Role of Strontium‬‏">
            <a:hlinkClick r:id="rId2"/>
          </p:cNvPr>
          <p:cNvPicPr>
            <a:picLocks noChangeAspect="1" noChangeArrowheads="1"/>
          </p:cNvPicPr>
          <p:nvPr/>
        </p:nvPicPr>
        <p:blipFill>
          <a:blip r:embed="rId3" cstate="print"/>
          <a:srcRect/>
          <a:stretch>
            <a:fillRect/>
          </a:stretch>
        </p:blipFill>
        <p:spPr bwMode="auto">
          <a:xfrm>
            <a:off x="3703693" y="5214950"/>
            <a:ext cx="5440308" cy="164305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14356"/>
            <a:ext cx="8280920" cy="5594964"/>
          </a:xfrm>
        </p:spPr>
        <p:txBody>
          <a:bodyPr>
            <a:normAutofit/>
          </a:bodyPr>
          <a:lstStyle/>
          <a:p>
            <a:pPr algn="just">
              <a:buNone/>
            </a:pPr>
            <a:r>
              <a:rPr lang="en-GB" sz="3400" b="1" dirty="0" smtClean="0">
                <a:solidFill>
                  <a:schemeClr val="tx1"/>
                </a:solidFill>
                <a:latin typeface="Angsana New" pitchFamily="18" charset="-34"/>
                <a:cs typeface="Angsana New" pitchFamily="18" charset="-34"/>
              </a:rPr>
              <a:t>Some patients in the U.S. are taking over-the-counter preparations that contain other salts of strontium (e.g., strontium citrate) in the hope that this might be useful to prevent or treat osteoporosis. Some of these products contain trivial doses of strontium or combine strontium with other compounds that compete for absorption.</a:t>
            </a:r>
          </a:p>
          <a:p>
            <a:pPr algn="just">
              <a:buNone/>
            </a:pPr>
            <a:r>
              <a:rPr lang="en-GB" sz="3400" b="1" dirty="0" smtClean="0">
                <a:solidFill>
                  <a:schemeClr val="tx1"/>
                </a:solidFill>
                <a:latin typeface="Angsana New" pitchFamily="18" charset="-34"/>
                <a:cs typeface="Angsana New" pitchFamily="18" charset="-34"/>
              </a:rPr>
              <a:t>Therefore, </a:t>
            </a:r>
            <a:r>
              <a:rPr lang="en-GB" sz="3400" b="1" i="1" dirty="0" smtClean="0">
                <a:solidFill>
                  <a:srgbClr val="FF0000"/>
                </a:solidFill>
                <a:latin typeface="Angsana New" pitchFamily="18" charset="-34"/>
                <a:cs typeface="Angsana New" pitchFamily="18" charset="-34"/>
              </a:rPr>
              <a:t>the AACE recommends against the use of over-the-counter strontium products in osteoporosis management</a:t>
            </a:r>
            <a:r>
              <a:rPr lang="en-GB" sz="3400" b="1" dirty="0" smtClean="0">
                <a:solidFill>
                  <a:schemeClr val="tx1"/>
                </a:solidFill>
                <a:latin typeface="Angsana New" pitchFamily="18" charset="-34"/>
                <a:cs typeface="Angsana New" pitchFamily="18" charset="-34"/>
              </a:rPr>
              <a:t>.</a:t>
            </a:r>
            <a:endParaRPr lang="en-GB" sz="3400" b="1" dirty="0">
              <a:solidFill>
                <a:schemeClr val="tx1"/>
              </a:solidFill>
              <a:latin typeface="Angsana New" pitchFamily="18" charset="-34"/>
              <a:cs typeface="Angsana New" pitchFamily="18" charset="-34"/>
            </a:endParaRPr>
          </a:p>
        </p:txBody>
      </p:sp>
      <p:pic>
        <p:nvPicPr>
          <p:cNvPr id="26626" name="Picture 2" descr="نتیجه تصویری برای ‪Role of Strontium‬‏">
            <a:hlinkClick r:id="rId2"/>
          </p:cNvPr>
          <p:cNvPicPr>
            <a:picLocks noChangeAspect="1" noChangeArrowheads="1"/>
          </p:cNvPicPr>
          <p:nvPr/>
        </p:nvPicPr>
        <p:blipFill>
          <a:blip r:embed="rId3" cstate="print"/>
          <a:srcRect/>
          <a:stretch>
            <a:fillRect/>
          </a:stretch>
        </p:blipFill>
        <p:spPr bwMode="auto">
          <a:xfrm>
            <a:off x="6572265" y="4972058"/>
            <a:ext cx="2571736" cy="1885942"/>
          </a:xfrm>
          <a:prstGeom prst="rect">
            <a:avLst/>
          </a:prstGeom>
          <a:noFill/>
        </p:spPr>
      </p:pic>
    </p:spTree>
  </p:cSld>
  <p:clrMapOvr>
    <a:masterClrMapping/>
  </p:clrMapOvr>
  <p:transition spd="slow">
    <p:push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4291"/>
            <a:ext cx="7994542" cy="8572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How Is Treatment Monitored?</a:t>
            </a:r>
            <a:endParaRPr lang="en-GB"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611560" y="1071546"/>
            <a:ext cx="8136904" cy="5525806"/>
          </a:xfrm>
        </p:spPr>
        <p:txBody>
          <a:bodyPr>
            <a:normAutofit lnSpcReduction="10000"/>
          </a:bodyPr>
          <a:lstStyle/>
          <a:p>
            <a:pPr algn="just">
              <a:buNone/>
            </a:pPr>
            <a:r>
              <a:rPr lang="en-GB" sz="3200" b="1" dirty="0" smtClean="0">
                <a:solidFill>
                  <a:schemeClr val="tx1"/>
                </a:solidFill>
                <a:latin typeface="Angsana New" pitchFamily="18" charset="-34"/>
                <a:cs typeface="Angsana New" pitchFamily="18" charset="-34"/>
              </a:rPr>
              <a:t>Serial BMD testing may be done to determine if or when to initiate treatment and to monitor the response to treatment. </a:t>
            </a:r>
          </a:p>
          <a:p>
            <a:pPr algn="just">
              <a:buNone/>
            </a:pPr>
            <a:r>
              <a:rPr lang="en-GB" sz="3200" b="1" i="1" dirty="0" smtClean="0">
                <a:solidFill>
                  <a:srgbClr val="FF0000"/>
                </a:solidFill>
                <a:latin typeface="Angsana New" pitchFamily="18" charset="-34"/>
                <a:cs typeface="Angsana New" pitchFamily="18" charset="-34"/>
              </a:rPr>
              <a:t>Menopause-related</a:t>
            </a:r>
            <a:r>
              <a:rPr lang="en-GB" sz="3200" b="1" dirty="0" smtClean="0">
                <a:solidFill>
                  <a:schemeClr val="tx1"/>
                </a:solidFill>
                <a:latin typeface="Angsana New" pitchFamily="18" charset="-34"/>
                <a:cs typeface="Angsana New" pitchFamily="18" charset="-34"/>
              </a:rPr>
              <a:t> bone loss, which begins 3 to 5 years before the last menstrual period and continues for 3 to 5 years after the cessation of menses, occurs at an average rate of </a:t>
            </a:r>
            <a:r>
              <a:rPr lang="en-GB" sz="3200" b="1" i="1" dirty="0" smtClean="0">
                <a:solidFill>
                  <a:srgbClr val="FF0000"/>
                </a:solidFill>
                <a:latin typeface="Angsana New" pitchFamily="18" charset="-34"/>
                <a:cs typeface="Angsana New" pitchFamily="18" charset="-34"/>
              </a:rPr>
              <a:t>1 to 2% </a:t>
            </a:r>
            <a:r>
              <a:rPr lang="en-GB" sz="3200" b="1" dirty="0" smtClean="0">
                <a:solidFill>
                  <a:schemeClr val="tx1"/>
                </a:solidFill>
                <a:latin typeface="Angsana New" pitchFamily="18" charset="-34"/>
                <a:cs typeface="Angsana New" pitchFamily="18" charset="-34"/>
              </a:rPr>
              <a:t>per year A more rapid bone loss (3 to 5% in a year) may occur in some women after natural menopause, after stopping postmenopausal </a:t>
            </a:r>
            <a:r>
              <a:rPr lang="en-GB" sz="3200" b="1" dirty="0" err="1" smtClean="0">
                <a:solidFill>
                  <a:schemeClr val="tx1"/>
                </a:solidFill>
                <a:latin typeface="Angsana New" pitchFamily="18" charset="-34"/>
                <a:cs typeface="Angsana New" pitchFamily="18" charset="-34"/>
              </a:rPr>
              <a:t>estrogen</a:t>
            </a:r>
            <a:r>
              <a:rPr lang="en-GB" sz="3200" b="1" dirty="0" smtClean="0">
                <a:solidFill>
                  <a:schemeClr val="tx1"/>
                </a:solidFill>
                <a:latin typeface="Angsana New" pitchFamily="18" charset="-34"/>
                <a:cs typeface="Angsana New" pitchFamily="18" charset="-34"/>
              </a:rPr>
              <a:t> therapy.</a:t>
            </a:r>
          </a:p>
          <a:p>
            <a:pPr algn="just">
              <a:buNone/>
            </a:pPr>
            <a:r>
              <a:rPr lang="en-GB" sz="3200" b="1" dirty="0" smtClean="0">
                <a:solidFill>
                  <a:schemeClr val="tx1"/>
                </a:solidFill>
                <a:latin typeface="Angsana New" pitchFamily="18" charset="-34"/>
                <a:cs typeface="Angsana New" pitchFamily="18" charset="-34"/>
              </a:rPr>
              <a:t>For patients on treatment or with a baseline evaluation near a fracture intervention threshold, BMD testing every 1 to 2 years is often appropriat</a:t>
            </a:r>
            <a:r>
              <a:rPr lang="en-GB" sz="3300" b="1" dirty="0" smtClean="0">
                <a:solidFill>
                  <a:schemeClr val="tx1"/>
                </a:solidFill>
                <a:latin typeface="Angsana New" pitchFamily="18" charset="-34"/>
                <a:cs typeface="Angsana New" pitchFamily="18" charset="-34"/>
              </a:rPr>
              <a:t>e.</a:t>
            </a:r>
          </a:p>
          <a:p>
            <a:endParaRPr lang="en-GB" dirty="0"/>
          </a:p>
        </p:txBody>
      </p:sp>
      <p:pic>
        <p:nvPicPr>
          <p:cNvPr id="25602" name="Picture 2" descr="نتیجه تصویری برای درمان پوکی استخوان قبل از یائسگی">
            <a:hlinkClick r:id="rId2"/>
          </p:cNvPr>
          <p:cNvPicPr>
            <a:picLocks noChangeAspect="1" noChangeArrowheads="1"/>
          </p:cNvPicPr>
          <p:nvPr/>
        </p:nvPicPr>
        <p:blipFill>
          <a:blip r:embed="rId3" cstate="print"/>
          <a:srcRect/>
          <a:stretch>
            <a:fillRect/>
          </a:stretch>
        </p:blipFill>
        <p:spPr bwMode="auto">
          <a:xfrm>
            <a:off x="7072330" y="5614998"/>
            <a:ext cx="2071670" cy="1243002"/>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35322" cy="6500834"/>
          </a:xfrm>
        </p:spPr>
        <p:txBody>
          <a:bodyPr>
            <a:noAutofit/>
          </a:bodyPr>
          <a:lstStyle/>
          <a:p>
            <a:pPr algn="just">
              <a:buNone/>
            </a:pPr>
            <a:r>
              <a:rPr lang="en-GB" sz="3200" b="1" dirty="0" smtClean="0">
                <a:solidFill>
                  <a:schemeClr val="tx1"/>
                </a:solidFill>
                <a:latin typeface="Angsana New" pitchFamily="18" charset="-34"/>
                <a:cs typeface="Angsana New" pitchFamily="18" charset="-34"/>
              </a:rPr>
              <a:t>The goal of monitoring osteoporosis therapy is to identify those who have significant bone loss. In patients on treatment, stable or increasing BMD at the spine and hip indicates a satisfactory response. </a:t>
            </a:r>
          </a:p>
          <a:p>
            <a:pPr algn="just">
              <a:buNone/>
            </a:pPr>
            <a:r>
              <a:rPr lang="en-GB" sz="3200" b="1" dirty="0" smtClean="0">
                <a:solidFill>
                  <a:schemeClr val="tx1"/>
                </a:solidFill>
                <a:latin typeface="Angsana New" pitchFamily="18" charset="-34"/>
                <a:cs typeface="Angsana New" pitchFamily="18" charset="-34"/>
              </a:rPr>
              <a:t>If BMD decreases significantly in treated patients, they should be evaluated for </a:t>
            </a:r>
            <a:r>
              <a:rPr lang="en-GB" sz="3200" b="1" dirty="0" smtClean="0">
                <a:solidFill>
                  <a:srgbClr val="FF0000"/>
                </a:solidFill>
                <a:latin typeface="Angsana New" pitchFamily="18" charset="-34"/>
                <a:cs typeface="Angsana New" pitchFamily="18" charset="-34"/>
              </a:rPr>
              <a:t>noncompliance</a:t>
            </a:r>
            <a:r>
              <a:rPr lang="en-GB" sz="3200" b="1" dirty="0" smtClean="0">
                <a:solidFill>
                  <a:schemeClr val="tx1"/>
                </a:solidFill>
                <a:latin typeface="Angsana New" pitchFamily="18" charset="-34"/>
                <a:cs typeface="Angsana New" pitchFamily="18" charset="-34"/>
              </a:rPr>
              <a:t>, </a:t>
            </a:r>
            <a:r>
              <a:rPr lang="en-GB" sz="3200" b="1" i="1" dirty="0" smtClean="0">
                <a:solidFill>
                  <a:srgbClr val="FF0000"/>
                </a:solidFill>
                <a:latin typeface="Angsana New" pitchFamily="18" charset="-34"/>
                <a:cs typeface="Angsana New" pitchFamily="18" charset="-34"/>
              </a:rPr>
              <a:t>secondary causes of osteoporosis </a:t>
            </a:r>
            <a:r>
              <a:rPr lang="en-GB" sz="3200" b="1" dirty="0" smtClean="0">
                <a:solidFill>
                  <a:schemeClr val="tx1"/>
                </a:solidFill>
                <a:latin typeface="Angsana New" pitchFamily="18" charset="-34"/>
                <a:cs typeface="Angsana New" pitchFamily="18" charset="-34"/>
              </a:rPr>
              <a:t>or use of </a:t>
            </a:r>
            <a:r>
              <a:rPr lang="en-GB" sz="3200" b="1" i="1" dirty="0" smtClean="0">
                <a:solidFill>
                  <a:srgbClr val="FF0000"/>
                </a:solidFill>
                <a:latin typeface="Angsana New" pitchFamily="18" charset="-34"/>
                <a:cs typeface="Angsana New" pitchFamily="18" charset="-34"/>
              </a:rPr>
              <a:t>medications</a:t>
            </a:r>
            <a:r>
              <a:rPr lang="en-GB" sz="3200" b="1" dirty="0" smtClean="0">
                <a:solidFill>
                  <a:schemeClr val="tx1"/>
                </a:solidFill>
                <a:latin typeface="Angsana New" pitchFamily="18" charset="-34"/>
                <a:cs typeface="Angsana New" pitchFamily="18" charset="-34"/>
              </a:rPr>
              <a:t> that might cause bone loss.</a:t>
            </a:r>
          </a:p>
          <a:p>
            <a:pPr algn="just">
              <a:buNone/>
            </a:pPr>
            <a:r>
              <a:rPr lang="en-GB" sz="3200" b="1" dirty="0" smtClean="0">
                <a:solidFill>
                  <a:schemeClr val="tx1"/>
                </a:solidFill>
                <a:latin typeface="Angsana New" pitchFamily="18" charset="-34"/>
                <a:cs typeface="Angsana New" pitchFamily="18" charset="-34"/>
              </a:rPr>
              <a:t>Treatment failure may be defined by a significant decrease in BMD or recurrent fractures in a patient who is compliant to therapy. Treatment failure may be defined by a significant decrease in BMD or recurrent fractures in a patient who is compliant to therapy.</a:t>
            </a:r>
            <a:endParaRPr lang="en-GB" sz="3200" b="1" dirty="0">
              <a:solidFill>
                <a:schemeClr val="tx1"/>
              </a:solidFill>
              <a:latin typeface="Angsana New" pitchFamily="18" charset="-34"/>
              <a:cs typeface="Angsana New" pitchFamily="18" charset="-34"/>
            </a:endParaRPr>
          </a:p>
        </p:txBody>
      </p:sp>
      <p:pic>
        <p:nvPicPr>
          <p:cNvPr id="24578" name="Picture 2" descr="نتیجه تصویری برای درمان پوکی استخوان قبل از یائسگی">
            <a:hlinkClick r:id="rId2"/>
          </p:cNvPr>
          <p:cNvPicPr>
            <a:picLocks noChangeAspect="1" noChangeArrowheads="1"/>
          </p:cNvPicPr>
          <p:nvPr/>
        </p:nvPicPr>
        <p:blipFill>
          <a:blip r:embed="rId3" cstate="print"/>
          <a:srcRect/>
          <a:stretch>
            <a:fillRect/>
          </a:stretch>
        </p:blipFill>
        <p:spPr bwMode="auto">
          <a:xfrm>
            <a:off x="7000891" y="5410940"/>
            <a:ext cx="2143109" cy="1447059"/>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352928" cy="6048672"/>
          </a:xfrm>
        </p:spPr>
        <p:txBody>
          <a:bodyPr>
            <a:noAutofit/>
          </a:bodyPr>
          <a:lstStyle/>
          <a:p>
            <a:pPr algn="just">
              <a:buNone/>
            </a:pPr>
            <a:r>
              <a:rPr lang="en-GB" sz="3100" b="1" dirty="0" smtClean="0">
                <a:solidFill>
                  <a:schemeClr val="tx1"/>
                </a:solidFill>
                <a:latin typeface="Angsana New" pitchFamily="18" charset="-34"/>
                <a:cs typeface="Angsana New" pitchFamily="18" charset="-34"/>
              </a:rPr>
              <a:t>Furthermore, studies have shown that the change in BMD accounts for &lt;20% of the fracture risk reduction following </a:t>
            </a:r>
            <a:r>
              <a:rPr lang="en-GB" sz="3100" b="1" i="1" dirty="0" err="1" smtClean="0">
                <a:solidFill>
                  <a:srgbClr val="FF0000"/>
                </a:solidFill>
                <a:latin typeface="Angsana New" pitchFamily="18" charset="-34"/>
                <a:cs typeface="Angsana New" pitchFamily="18" charset="-34"/>
              </a:rPr>
              <a:t>antiresorptive</a:t>
            </a:r>
            <a:r>
              <a:rPr lang="en-GB" sz="3100" b="1" i="1" dirty="0" smtClean="0">
                <a:solidFill>
                  <a:srgbClr val="FF0000"/>
                </a:solidFill>
                <a:latin typeface="Angsana New" pitchFamily="18" charset="-34"/>
                <a:cs typeface="Angsana New" pitchFamily="18" charset="-34"/>
              </a:rPr>
              <a:t> </a:t>
            </a:r>
            <a:r>
              <a:rPr lang="en-GB" sz="3100" b="1" dirty="0" smtClean="0">
                <a:solidFill>
                  <a:schemeClr val="tx1"/>
                </a:solidFill>
                <a:latin typeface="Angsana New" pitchFamily="18" charset="-34"/>
                <a:cs typeface="Angsana New" pitchFamily="18" charset="-34"/>
              </a:rPr>
              <a:t>therapy.</a:t>
            </a:r>
          </a:p>
          <a:p>
            <a:pPr algn="just">
              <a:buNone/>
            </a:pPr>
            <a:r>
              <a:rPr lang="en-GB" sz="3100" b="1" dirty="0" smtClean="0">
                <a:solidFill>
                  <a:schemeClr val="tx1"/>
                </a:solidFill>
                <a:latin typeface="Angsana New" pitchFamily="18" charset="-34"/>
                <a:cs typeface="Angsana New" pitchFamily="18" charset="-34"/>
              </a:rPr>
              <a:t>Finally, although it has been suggested that BMD monitoring might improve patient compliance, </a:t>
            </a:r>
            <a:r>
              <a:rPr lang="en-GB" sz="3100" b="1" i="1" dirty="0" err="1" smtClean="0">
                <a:solidFill>
                  <a:srgbClr val="FF0000"/>
                </a:solidFill>
                <a:latin typeface="Angsana New" pitchFamily="18" charset="-34"/>
                <a:cs typeface="Angsana New" pitchFamily="18" charset="-34"/>
              </a:rPr>
              <a:t>nonadherence</a:t>
            </a:r>
            <a:r>
              <a:rPr lang="en-GB" sz="3100" b="1" dirty="0" smtClean="0">
                <a:solidFill>
                  <a:schemeClr val="tx1"/>
                </a:solidFill>
                <a:latin typeface="Angsana New" pitchFamily="18" charset="-34"/>
                <a:cs typeface="Angsana New" pitchFamily="18" charset="-34"/>
              </a:rPr>
              <a:t> to therapy usually occurs early (after 6-7 months), before the second BMD would be performed.</a:t>
            </a:r>
          </a:p>
          <a:p>
            <a:pPr algn="just">
              <a:buNone/>
            </a:pPr>
            <a:r>
              <a:rPr lang="en-GB" sz="3100" b="1" dirty="0" smtClean="0">
                <a:solidFill>
                  <a:schemeClr val="tx1"/>
                </a:solidFill>
                <a:latin typeface="Angsana New" pitchFamily="18" charset="-34"/>
                <a:cs typeface="Angsana New" pitchFamily="18" charset="-34"/>
              </a:rPr>
              <a:t>Ideally, BMD monitoring should occur at the same facility, using the same machine and, if possible, the same technologist as the previous DXA and should involve the same regions of interest (ROIs) for both the spine and hip. The </a:t>
            </a:r>
            <a:r>
              <a:rPr lang="en-GB" sz="3100" b="1" i="1" dirty="0" smtClean="0">
                <a:solidFill>
                  <a:srgbClr val="FF0000"/>
                </a:solidFill>
                <a:latin typeface="Angsana New" pitchFamily="18" charset="-34"/>
                <a:cs typeface="Angsana New" pitchFamily="18" charset="-34"/>
              </a:rPr>
              <a:t>distal one-third </a:t>
            </a:r>
            <a:r>
              <a:rPr lang="en-GB" sz="3100" b="1" dirty="0" smtClean="0">
                <a:solidFill>
                  <a:schemeClr val="tx1"/>
                </a:solidFill>
                <a:latin typeface="Angsana New" pitchFamily="18" charset="-34"/>
                <a:cs typeface="Angsana New" pitchFamily="18" charset="-34"/>
              </a:rPr>
              <a:t>radius site is also acceptable, when spine and hip sites are not evaluable.</a:t>
            </a:r>
          </a:p>
        </p:txBody>
      </p:sp>
      <p:pic>
        <p:nvPicPr>
          <p:cNvPr id="23554" name="Picture 2" descr="نتیجه تصویری برای درمان پوکی استخوان قبل از یائسگی">
            <a:hlinkClick r:id="rId2"/>
          </p:cNvPr>
          <p:cNvPicPr>
            <a:picLocks noChangeAspect="1" noChangeArrowheads="1"/>
          </p:cNvPicPr>
          <p:nvPr/>
        </p:nvPicPr>
        <p:blipFill>
          <a:blip r:embed="rId3" cstate="print"/>
          <a:srcRect/>
          <a:stretch>
            <a:fillRect/>
          </a:stretch>
        </p:blipFill>
        <p:spPr bwMode="auto">
          <a:xfrm>
            <a:off x="7143769" y="4857767"/>
            <a:ext cx="2000232" cy="2000233"/>
          </a:xfrm>
          <a:prstGeom prst="rect">
            <a:avLst/>
          </a:prstGeom>
          <a:noFill/>
        </p:spPr>
      </p:pic>
    </p:spTree>
  </p:cSld>
  <p:clrMapOvr>
    <a:masterClrMapping/>
  </p:clrMapOvr>
  <p:transition spd="slow">
    <p:plus/>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08912" cy="5832648"/>
          </a:xfrm>
        </p:spPr>
        <p:txBody>
          <a:bodyPr/>
          <a:lstStyle/>
          <a:p>
            <a:pPr algn="just">
              <a:buNone/>
            </a:pPr>
            <a:r>
              <a:rPr lang="en-GB" sz="3600" b="1" dirty="0" smtClean="0">
                <a:solidFill>
                  <a:schemeClr val="tx1"/>
                </a:solidFill>
                <a:latin typeface="Angsana New" pitchFamily="18" charset="-34"/>
                <a:cs typeface="Angsana New" pitchFamily="18" charset="-34"/>
              </a:rPr>
              <a:t>Other peripheral sites (e.g., heel, finger, and tibia) should not be used for monitoring.</a:t>
            </a:r>
          </a:p>
          <a:p>
            <a:pPr algn="just">
              <a:buNone/>
            </a:pPr>
            <a:r>
              <a:rPr lang="en-GB" sz="3600" b="1" dirty="0" smtClean="0">
                <a:solidFill>
                  <a:schemeClr val="tx1"/>
                </a:solidFill>
                <a:latin typeface="Angsana New" pitchFamily="18" charset="-34"/>
                <a:cs typeface="Angsana New" pitchFamily="18" charset="-34"/>
              </a:rPr>
              <a:t>The AACE recommends a repeat DXA </a:t>
            </a:r>
            <a:r>
              <a:rPr lang="en-GB" sz="3600" b="1" i="1" dirty="0" smtClean="0">
                <a:solidFill>
                  <a:srgbClr val="FF0000"/>
                </a:solidFill>
                <a:latin typeface="Angsana New" pitchFamily="18" charset="-34"/>
                <a:cs typeface="Angsana New" pitchFamily="18" charset="-34"/>
              </a:rPr>
              <a:t>1 to 2 years </a:t>
            </a:r>
            <a:r>
              <a:rPr lang="en-GB" sz="3600" b="1" dirty="0" smtClean="0">
                <a:solidFill>
                  <a:schemeClr val="tx1"/>
                </a:solidFill>
                <a:latin typeface="Angsana New" pitchFamily="18" charset="-34"/>
                <a:cs typeface="Angsana New" pitchFamily="18" charset="-34"/>
              </a:rPr>
              <a:t>after initiation of therapy until bone density is stable.</a:t>
            </a:r>
          </a:p>
          <a:p>
            <a:pPr algn="just">
              <a:buNone/>
            </a:pPr>
            <a:r>
              <a:rPr lang="en-GB" sz="3600" b="1" dirty="0" smtClean="0">
                <a:solidFill>
                  <a:schemeClr val="tx1"/>
                </a:solidFill>
                <a:latin typeface="Angsana New" pitchFamily="18" charset="-34"/>
                <a:cs typeface="Angsana New" pitchFamily="18" charset="-34"/>
              </a:rPr>
              <a:t>BTMs are useful for assessing patient compliance and efficacy of therapy. Significant reductions in BTMs are seen with </a:t>
            </a:r>
            <a:r>
              <a:rPr lang="en-GB" sz="3600" b="1" dirty="0" err="1" smtClean="0">
                <a:solidFill>
                  <a:schemeClr val="tx1"/>
                </a:solidFill>
                <a:latin typeface="Angsana New" pitchFamily="18" charset="-34"/>
                <a:cs typeface="Angsana New" pitchFamily="18" charset="-34"/>
              </a:rPr>
              <a:t>antiresorptive</a:t>
            </a:r>
            <a:r>
              <a:rPr lang="en-GB" sz="3600" b="1" dirty="0" smtClean="0">
                <a:solidFill>
                  <a:schemeClr val="tx1"/>
                </a:solidFill>
                <a:latin typeface="Angsana New" pitchFamily="18" charset="-34"/>
                <a:cs typeface="Angsana New" pitchFamily="18" charset="-34"/>
              </a:rPr>
              <a:t> therapy and have been associated with fracture reduction, and significant increases indicate good response to anabolic therapy.</a:t>
            </a:r>
          </a:p>
          <a:p>
            <a:pPr>
              <a:buNone/>
            </a:pPr>
            <a:endParaRPr lang="en-GB" b="1" dirty="0" smtClean="0">
              <a:solidFill>
                <a:schemeClr val="tx1"/>
              </a:solidFill>
              <a:latin typeface="Angsana New" pitchFamily="18" charset="-34"/>
              <a:cs typeface="Angsana New" pitchFamily="18" charset="-34"/>
            </a:endParaRPr>
          </a:p>
        </p:txBody>
      </p:sp>
      <p:pic>
        <p:nvPicPr>
          <p:cNvPr id="22530" name="Picture 2" descr="نتیجه تصویری برای درمان پوکی استخوان قبل از یائسگی">
            <a:hlinkClick r:id="rId2"/>
          </p:cNvPr>
          <p:cNvPicPr>
            <a:picLocks noChangeAspect="1" noChangeArrowheads="1"/>
          </p:cNvPicPr>
          <p:nvPr/>
        </p:nvPicPr>
        <p:blipFill>
          <a:blip r:embed="rId3" cstate="print"/>
          <a:srcRect/>
          <a:stretch>
            <a:fillRect/>
          </a:stretch>
        </p:blipFill>
        <p:spPr bwMode="auto">
          <a:xfrm>
            <a:off x="6429388" y="5032655"/>
            <a:ext cx="2714612" cy="1825345"/>
          </a:xfrm>
          <a:prstGeom prst="rect">
            <a:avLst/>
          </a:prstGeom>
          <a:noFill/>
        </p:spPr>
      </p:pic>
    </p:spTree>
  </p:cSld>
  <p:clrMapOvr>
    <a:masterClrMapping/>
  </p:clrMapOvr>
  <p:transition spd="slow">
    <p:cover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539750" y="374650"/>
            <a:ext cx="7994650" cy="7635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Rounded MT Bold"/>
                <a:ea typeface="+mj-ea"/>
                <a:cs typeface="+mj-cs"/>
              </a:rPr>
              <a:t>What Is Successful Treatment of Osteoporosis?</a:t>
            </a:r>
            <a:endParaRPr kumimoji="0" lang="en-GB"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Rounded MT Bold"/>
              <a:ea typeface="+mj-ea"/>
              <a:cs typeface="+mj-cs"/>
            </a:endParaRPr>
          </a:p>
        </p:txBody>
      </p:sp>
      <p:sp>
        <p:nvSpPr>
          <p:cNvPr id="5" name="Content Placeholder 2"/>
          <p:cNvSpPr txBox="1">
            <a:spLocks noGrp="1"/>
          </p:cNvSpPr>
          <p:nvPr>
            <p:ph idx="1"/>
          </p:nvPr>
        </p:nvSpPr>
        <p:spPr>
          <a:xfrm>
            <a:off x="684213" y="1290638"/>
            <a:ext cx="7850187" cy="516255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The goal of treatment is fracture prevention, but no treatment can completely eliminate the risk. A fracture during therapy is not necessarily a treatment failure, but it should trigger reconsideration of risk factors for fracture and possibly a change in treatment strategies. The risk of fracture is highest after a recent fracture and diminishes over time. The </a:t>
            </a:r>
            <a:r>
              <a:rPr kumimoji="0" lang="en-GB" sz="36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number</a:t>
            </a:r>
            <a:r>
              <a:rPr kumimoji="0" lang="en-GB"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t>
            </a:r>
            <a:r>
              <a:rPr kumimoji="0" lang="en-GB" sz="36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severity</a:t>
            </a:r>
            <a:r>
              <a:rPr kumimoji="0" lang="en-GB"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GB" sz="36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recency</a:t>
            </a:r>
            <a:r>
              <a:rPr kumimoji="0" lang="en-GB" sz="36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of vertebral fractures are directly correlated with the future fracture risk.</a:t>
            </a:r>
            <a:endParaRPr kumimoji="0" lang="en-GB" sz="36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429684" cy="6286544"/>
          </a:xfrm>
        </p:spPr>
        <p:txBody>
          <a:bodyPr>
            <a:normAutofit/>
          </a:bodyPr>
          <a:lstStyle/>
          <a:p>
            <a:pPr algn="just">
              <a:buNone/>
            </a:pPr>
            <a:r>
              <a:rPr lang="en-GB" sz="3600" b="1" dirty="0" smtClean="0">
                <a:solidFill>
                  <a:schemeClr val="tx1"/>
                </a:solidFill>
                <a:latin typeface="Angsana New" pitchFamily="18" charset="-34"/>
                <a:cs typeface="Angsana New" pitchFamily="18" charset="-34"/>
              </a:rPr>
              <a:t>When treatment is initiated due to a low DXA T-score (such as ≤–2.5) it is intuitive that the treatment target be a higher T-score. When treatment is started due to high fracture probability with an algorithm such as FRAX®, it is also intuitive that fracture probability should be reduced to a level that is less than the threshold for starting treatment, perhaps to a level that is similar to an age-matched person with normal BMD by WHO criteria and no clinical risk factors for fracture. A change in BTM is also a possible treatment target.</a:t>
            </a:r>
            <a:endParaRPr lang="en-GB" sz="3600" b="1" dirty="0">
              <a:solidFill>
                <a:schemeClr val="tx1"/>
              </a:solidFill>
              <a:latin typeface="Angsana New" pitchFamily="18" charset="-34"/>
              <a:cs typeface="Angsana New" pitchFamily="18" charset="-34"/>
            </a:endParaRPr>
          </a:p>
        </p:txBody>
      </p:sp>
      <p:pic>
        <p:nvPicPr>
          <p:cNvPr id="20482" name="Picture 2" descr="نتیجه تصویری برای درمان موفق پوکی استخوان">
            <a:hlinkClick r:id="rId2"/>
          </p:cNvPr>
          <p:cNvPicPr>
            <a:picLocks noChangeAspect="1" noChangeArrowheads="1"/>
          </p:cNvPicPr>
          <p:nvPr/>
        </p:nvPicPr>
        <p:blipFill>
          <a:blip r:embed="rId3" cstate="print"/>
          <a:srcRect/>
          <a:stretch>
            <a:fillRect/>
          </a:stretch>
        </p:blipFill>
        <p:spPr bwMode="auto">
          <a:xfrm>
            <a:off x="7929586" y="5164825"/>
            <a:ext cx="1214414" cy="1693175"/>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00042"/>
            <a:ext cx="7962623" cy="6000792"/>
          </a:xfrm>
        </p:spPr>
        <p:txBody>
          <a:bodyPr>
            <a:noAutofit/>
          </a:bodyPr>
          <a:lstStyle/>
          <a:p>
            <a:pPr algn="just">
              <a:buNone/>
            </a:pPr>
            <a:r>
              <a:rPr lang="en-US" sz="3600" b="1" dirty="0" smtClean="0">
                <a:ln>
                  <a:solidFill>
                    <a:schemeClr val="tx1"/>
                  </a:solidFill>
                </a:ln>
                <a:solidFill>
                  <a:srgbClr val="FF0000"/>
                </a:solidFill>
                <a:latin typeface="Angsana New" pitchFamily="18" charset="-34"/>
                <a:cs typeface="Angsana New" pitchFamily="18" charset="-34"/>
              </a:rPr>
              <a:t>• R16. </a:t>
            </a:r>
            <a:r>
              <a:rPr lang="en-US" sz="3600" b="1" dirty="0" smtClean="0">
                <a:solidFill>
                  <a:schemeClr val="tx1"/>
                </a:solidFill>
                <a:latin typeface="Angsana New" pitchFamily="18" charset="-34"/>
                <a:cs typeface="Angsana New" pitchFamily="18" charset="-34"/>
              </a:rPr>
              <a:t>Counsel patients to maintain an active lifestyle, including weight-bearing, balance, and resistance exercises.</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R17. </a:t>
            </a:r>
            <a:r>
              <a:rPr lang="en-US" sz="3600" b="1" dirty="0" smtClean="0">
                <a:solidFill>
                  <a:schemeClr val="tx1"/>
                </a:solidFill>
                <a:latin typeface="Angsana New" pitchFamily="18" charset="-34"/>
                <a:cs typeface="Angsana New" pitchFamily="18" charset="-34"/>
              </a:rPr>
              <a:t>Provide counseling on reducing risk of falls, particularly among the elderly.</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R18. </a:t>
            </a:r>
            <a:r>
              <a:rPr lang="en-US" sz="3600" b="1" dirty="0" smtClean="0">
                <a:solidFill>
                  <a:schemeClr val="tx1"/>
                </a:solidFill>
                <a:latin typeface="Angsana New" pitchFamily="18" charset="-34"/>
                <a:cs typeface="Angsana New" pitchFamily="18" charset="-34"/>
              </a:rPr>
              <a:t>Consider recommending use of </a:t>
            </a:r>
            <a:r>
              <a:rPr lang="en-US" sz="3600" b="1" i="1" dirty="0" smtClean="0">
                <a:solidFill>
                  <a:srgbClr val="5B22CE"/>
                </a:solidFill>
                <a:latin typeface="Angsana New" pitchFamily="18" charset="-34"/>
                <a:cs typeface="Angsana New" pitchFamily="18" charset="-34"/>
              </a:rPr>
              <a:t>hip protectors </a:t>
            </a:r>
            <a:r>
              <a:rPr lang="en-US" sz="3600" b="1" dirty="0" smtClean="0">
                <a:solidFill>
                  <a:schemeClr val="tx1"/>
                </a:solidFill>
                <a:latin typeface="Angsana New" pitchFamily="18" charset="-34"/>
                <a:cs typeface="Angsana New" pitchFamily="18" charset="-34"/>
              </a:rPr>
              <a:t>in individuals with a high risk of falling.</a:t>
            </a:r>
          </a:p>
          <a:p>
            <a:pPr algn="just">
              <a:buNone/>
            </a:pPr>
            <a:r>
              <a:rPr lang="en-US" sz="3600" b="1" dirty="0" smtClean="0">
                <a:ln>
                  <a:solidFill>
                    <a:schemeClr val="tx1"/>
                  </a:solidFill>
                </a:ln>
                <a:solidFill>
                  <a:srgbClr val="FF0000"/>
                </a:solidFill>
                <a:latin typeface="Angsana New" pitchFamily="18" charset="-34"/>
                <a:cs typeface="Angsana New" pitchFamily="18" charset="-34"/>
              </a:rPr>
              <a:t>• R19. </a:t>
            </a:r>
            <a:r>
              <a:rPr lang="en-US" sz="3600" b="1" dirty="0" smtClean="0">
                <a:solidFill>
                  <a:schemeClr val="tx1"/>
                </a:solidFill>
                <a:latin typeface="Angsana New" pitchFamily="18" charset="-34"/>
                <a:cs typeface="Angsana New" pitchFamily="18" charset="-34"/>
              </a:rPr>
              <a:t>Consider referral for physical therapy, which may reduce discomfort, prevent falls, and improve quality of life.</a:t>
            </a:r>
            <a:endParaRPr lang="en-US" sz="3600" dirty="0">
              <a:solidFill>
                <a:schemeClr val="tx1"/>
              </a:solidFill>
            </a:endParaRPr>
          </a:p>
        </p:txBody>
      </p:sp>
      <p:pic>
        <p:nvPicPr>
          <p:cNvPr id="104450" name="Picture 2" descr="نتیجه تصویری برای ‪Bone Health‬‏">
            <a:hlinkClick r:id="rId2"/>
          </p:cNvPr>
          <p:cNvPicPr>
            <a:picLocks noChangeAspect="1" noChangeArrowheads="1"/>
          </p:cNvPicPr>
          <p:nvPr/>
        </p:nvPicPr>
        <p:blipFill>
          <a:blip r:embed="rId3" cstate="print"/>
          <a:srcRect/>
          <a:stretch>
            <a:fillRect/>
          </a:stretch>
        </p:blipFill>
        <p:spPr bwMode="auto">
          <a:xfrm>
            <a:off x="7143768" y="5737870"/>
            <a:ext cx="2000232" cy="1120130"/>
          </a:xfrm>
          <a:prstGeom prst="rect">
            <a:avLst/>
          </a:prstGeom>
          <a:noFill/>
        </p:spPr>
      </p:pic>
    </p:spTree>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74900"/>
            <a:ext cx="8424936" cy="763525"/>
          </a:xfrm>
        </p:spPr>
        <p:txBody>
          <a:bodyPr>
            <a:normAutofit/>
          </a:bodyPr>
          <a:lstStyle/>
          <a:p>
            <a:r>
              <a:rPr lang="en-GB" sz="2800" b="1" dirty="0" smtClean="0">
                <a:solidFill>
                  <a:srgbClr val="C00000"/>
                </a:solidFill>
                <a:effectLst>
                  <a:outerShdw blurRad="38100" dist="38100" dir="2700000" algn="tl">
                    <a:srgbClr val="000000">
                      <a:alpha val="43137"/>
                    </a:srgbClr>
                  </a:outerShdw>
                </a:effectLst>
                <a:latin typeface="Arial Rounded MT Bold"/>
              </a:rPr>
              <a:t>How Long Should Patients Be Treated?</a:t>
            </a:r>
            <a:endParaRPr lang="en-GB" sz="2800" dirty="0">
              <a:solidFill>
                <a:srgbClr val="C00000"/>
              </a:solidFill>
              <a:effectLst>
                <a:outerShdw blurRad="38100" dist="38100" dir="2700000" algn="tl">
                  <a:srgbClr val="000000">
                    <a:alpha val="43137"/>
                  </a:srgbClr>
                </a:outerShdw>
              </a:effectLst>
              <a:latin typeface="Arial Rounded MT Bold"/>
            </a:endParaRPr>
          </a:p>
        </p:txBody>
      </p:sp>
      <p:sp>
        <p:nvSpPr>
          <p:cNvPr id="3" name="Content Placeholder 2"/>
          <p:cNvSpPr>
            <a:spLocks noGrp="1"/>
          </p:cNvSpPr>
          <p:nvPr>
            <p:ph idx="1"/>
          </p:nvPr>
        </p:nvSpPr>
        <p:spPr>
          <a:xfrm>
            <a:off x="357158" y="1196752"/>
            <a:ext cx="8501122" cy="5472608"/>
          </a:xfrm>
        </p:spPr>
        <p:txBody>
          <a:bodyPr>
            <a:normAutofit/>
          </a:bodyPr>
          <a:lstStyle/>
          <a:p>
            <a:pPr algn="just">
              <a:buNone/>
            </a:pPr>
            <a:r>
              <a:rPr lang="en-GB" sz="2300" b="1" dirty="0" smtClean="0">
                <a:solidFill>
                  <a:srgbClr val="FF0000"/>
                </a:solidFill>
                <a:latin typeface="Arial Rounded MT Bold"/>
              </a:rPr>
              <a:t>What Are the Safety Concerns of </a:t>
            </a:r>
            <a:r>
              <a:rPr lang="en-GB" sz="2300" b="1" dirty="0" err="1" smtClean="0">
                <a:solidFill>
                  <a:srgbClr val="FF0000"/>
                </a:solidFill>
                <a:latin typeface="Arial Rounded MT Bold"/>
              </a:rPr>
              <a:t>Antiresorptive</a:t>
            </a:r>
            <a:r>
              <a:rPr lang="en-GB" sz="2300" b="1" dirty="0" smtClean="0">
                <a:solidFill>
                  <a:srgbClr val="FF0000"/>
                </a:solidFill>
                <a:latin typeface="Arial Rounded MT Bold"/>
              </a:rPr>
              <a:t> Therapy?</a:t>
            </a:r>
          </a:p>
          <a:p>
            <a:pPr algn="just">
              <a:buNone/>
            </a:pPr>
            <a:r>
              <a:rPr lang="en-GB" sz="3100" b="1" i="1" dirty="0" smtClean="0">
                <a:solidFill>
                  <a:srgbClr val="FF0000"/>
                </a:solidFill>
                <a:latin typeface="Angsana New" pitchFamily="18" charset="-34"/>
                <a:cs typeface="Angsana New" pitchFamily="18" charset="-34"/>
              </a:rPr>
              <a:t>ONJ</a:t>
            </a:r>
            <a:r>
              <a:rPr lang="en-GB" sz="3100" b="1" dirty="0" smtClean="0">
                <a:solidFill>
                  <a:schemeClr val="tx1"/>
                </a:solidFill>
                <a:latin typeface="Angsana New" pitchFamily="18" charset="-34"/>
                <a:cs typeface="Angsana New" pitchFamily="18" charset="-34"/>
              </a:rPr>
              <a:t> was first reported in patients with advanced cancer receiving high-dose </a:t>
            </a:r>
            <a:r>
              <a:rPr lang="en-GB" sz="3100" b="1" dirty="0" err="1" smtClean="0">
                <a:solidFill>
                  <a:schemeClr val="tx1"/>
                </a:solidFill>
                <a:latin typeface="Angsana New" pitchFamily="18" charset="-34"/>
                <a:cs typeface="Angsana New" pitchFamily="18" charset="-34"/>
              </a:rPr>
              <a:t>bisphosphonate</a:t>
            </a:r>
            <a:r>
              <a:rPr lang="en-GB" sz="3100" b="1" dirty="0" smtClean="0">
                <a:solidFill>
                  <a:schemeClr val="tx1"/>
                </a:solidFill>
                <a:latin typeface="Angsana New" pitchFamily="18" charset="-34"/>
                <a:cs typeface="Angsana New" pitchFamily="18" charset="-34"/>
              </a:rPr>
              <a:t> therapy. More recently, head-to-head trials in advanced cancer patients showed an incidence of 1 to 2% per year with </a:t>
            </a:r>
            <a:r>
              <a:rPr lang="en-GB" sz="3100" b="1" dirty="0" err="1" smtClean="0">
                <a:solidFill>
                  <a:schemeClr val="tx1"/>
                </a:solidFill>
                <a:latin typeface="Angsana New" pitchFamily="18" charset="-34"/>
                <a:cs typeface="Angsana New" pitchFamily="18" charset="-34"/>
              </a:rPr>
              <a:t>zoledronic</a:t>
            </a:r>
            <a:r>
              <a:rPr lang="en-GB" sz="3100" b="1" dirty="0" smtClean="0">
                <a:solidFill>
                  <a:schemeClr val="tx1"/>
                </a:solidFill>
                <a:latin typeface="Angsana New" pitchFamily="18" charset="-34"/>
                <a:cs typeface="Angsana New" pitchFamily="18" charset="-34"/>
              </a:rPr>
              <a:t> acid (at an annual dose 10 times higher than that used to treat osteoporosis) and </a:t>
            </a:r>
            <a:r>
              <a:rPr lang="en-GB" sz="3100" b="1" dirty="0" err="1" smtClean="0">
                <a:solidFill>
                  <a:schemeClr val="tx1"/>
                </a:solidFill>
                <a:latin typeface="Angsana New" pitchFamily="18" charset="-34"/>
                <a:cs typeface="Angsana New" pitchFamily="18" charset="-34"/>
              </a:rPr>
              <a:t>denosumab</a:t>
            </a:r>
            <a:r>
              <a:rPr lang="en-GB" sz="3100" b="1" dirty="0" smtClean="0">
                <a:solidFill>
                  <a:schemeClr val="tx1"/>
                </a:solidFill>
                <a:latin typeface="Angsana New" pitchFamily="18" charset="-34"/>
                <a:cs typeface="Angsana New" pitchFamily="18" charset="-34"/>
              </a:rPr>
              <a:t> (at an annual dose 12 times higher than that used to treat osteoporosis). The incidence of ONJ is much lower with oral or IV </a:t>
            </a:r>
            <a:r>
              <a:rPr lang="en-GB" sz="3100" b="1" dirty="0" err="1" smtClean="0">
                <a:solidFill>
                  <a:schemeClr val="tx1"/>
                </a:solidFill>
                <a:latin typeface="Angsana New" pitchFamily="18" charset="-34"/>
                <a:cs typeface="Angsana New" pitchFamily="18" charset="-34"/>
              </a:rPr>
              <a:t>bisphosphonate</a:t>
            </a:r>
            <a:r>
              <a:rPr lang="en-GB" sz="3100" b="1" dirty="0" smtClean="0">
                <a:solidFill>
                  <a:schemeClr val="tx1"/>
                </a:solidFill>
                <a:latin typeface="Angsana New" pitchFamily="18" charset="-34"/>
                <a:cs typeface="Angsana New" pitchFamily="18" charset="-34"/>
              </a:rPr>
              <a:t> therapy for osteoporosis, on the order of 1/10,000 to 1/100,000 patients per year and appears to be low with </a:t>
            </a:r>
            <a:r>
              <a:rPr lang="en-GB" sz="3100" b="1" dirty="0" err="1" smtClean="0">
                <a:solidFill>
                  <a:schemeClr val="tx1"/>
                </a:solidFill>
                <a:latin typeface="Angsana New" pitchFamily="18" charset="-34"/>
                <a:cs typeface="Angsana New" pitchFamily="18" charset="-34"/>
              </a:rPr>
              <a:t>denosumab</a:t>
            </a:r>
            <a:r>
              <a:rPr lang="en-GB" sz="3100" b="1" dirty="0" smtClean="0">
                <a:solidFill>
                  <a:schemeClr val="tx1"/>
                </a:solidFill>
                <a:latin typeface="Angsana New" pitchFamily="18" charset="-34"/>
                <a:cs typeface="Angsana New" pitchFamily="18" charset="-34"/>
              </a:rPr>
              <a:t> therapy for osteoporosis.</a:t>
            </a:r>
            <a:endParaRPr lang="en-GB" sz="3100" b="1" dirty="0">
              <a:solidFill>
                <a:schemeClr val="tx1"/>
              </a:solidFill>
              <a:latin typeface="Angsana New" pitchFamily="18" charset="-34"/>
              <a:cs typeface="Angsana New" pitchFamily="18" charset="-34"/>
            </a:endParaRPr>
          </a:p>
        </p:txBody>
      </p:sp>
      <p:pic>
        <p:nvPicPr>
          <p:cNvPr id="19458" name="Picture 2" descr="نتیجه تصویری برای درمان موفق پوکی استخوان">
            <a:hlinkClick r:id="rId2"/>
          </p:cNvPr>
          <p:cNvPicPr>
            <a:picLocks noChangeAspect="1" noChangeArrowheads="1"/>
          </p:cNvPicPr>
          <p:nvPr/>
        </p:nvPicPr>
        <p:blipFill>
          <a:blip r:embed="rId3" cstate="print"/>
          <a:srcRect/>
          <a:stretch>
            <a:fillRect/>
          </a:stretch>
        </p:blipFill>
        <p:spPr bwMode="auto">
          <a:xfrm>
            <a:off x="7000892" y="5423499"/>
            <a:ext cx="2143108" cy="1434502"/>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336704"/>
          </a:xfrm>
        </p:spPr>
        <p:txBody>
          <a:bodyPr>
            <a:noAutofit/>
          </a:bodyPr>
          <a:lstStyle/>
          <a:p>
            <a:pPr algn="just">
              <a:buNone/>
            </a:pPr>
            <a:r>
              <a:rPr lang="en-GB" sz="3000" b="1" dirty="0" smtClean="0">
                <a:solidFill>
                  <a:schemeClr val="tx1"/>
                </a:solidFill>
                <a:latin typeface="Angsana New" pitchFamily="18" charset="-34"/>
                <a:cs typeface="Angsana New" pitchFamily="18" charset="-34"/>
              </a:rPr>
              <a:t>Risk factors include </a:t>
            </a:r>
            <a:r>
              <a:rPr lang="en-GB" sz="3000" b="1" i="1" dirty="0" smtClean="0">
                <a:solidFill>
                  <a:srgbClr val="FF0000"/>
                </a:solidFill>
                <a:latin typeface="Angsana New" pitchFamily="18" charset="-34"/>
                <a:cs typeface="Angsana New" pitchFamily="18" charset="-34"/>
              </a:rPr>
              <a:t>dental pathologic conditions</a:t>
            </a:r>
            <a:r>
              <a:rPr lang="en-GB" sz="3000" b="1" dirty="0" smtClean="0">
                <a:solidFill>
                  <a:schemeClr val="tx1"/>
                </a:solidFill>
                <a:latin typeface="Angsana New" pitchFamily="18" charset="-34"/>
                <a:cs typeface="Angsana New" pitchFamily="18" charset="-34"/>
              </a:rPr>
              <a:t>, </a:t>
            </a:r>
            <a:r>
              <a:rPr lang="en-GB" sz="3000" b="1" i="1" dirty="0" smtClean="0">
                <a:solidFill>
                  <a:srgbClr val="FF0000"/>
                </a:solidFill>
                <a:latin typeface="Angsana New" pitchFamily="18" charset="-34"/>
                <a:cs typeface="Angsana New" pitchFamily="18" charset="-34"/>
              </a:rPr>
              <a:t>invasive dental procedures</a:t>
            </a:r>
            <a:r>
              <a:rPr lang="en-GB" sz="3000" b="1" dirty="0" smtClean="0">
                <a:solidFill>
                  <a:schemeClr val="tx1"/>
                </a:solidFill>
                <a:latin typeface="Angsana New" pitchFamily="18" charset="-34"/>
                <a:cs typeface="Angsana New" pitchFamily="18" charset="-34"/>
              </a:rPr>
              <a:t>, and </a:t>
            </a:r>
            <a:r>
              <a:rPr lang="en-GB" sz="3000" b="1" i="1" dirty="0" smtClean="0">
                <a:solidFill>
                  <a:srgbClr val="FF0000"/>
                </a:solidFill>
                <a:latin typeface="Angsana New" pitchFamily="18" charset="-34"/>
                <a:cs typeface="Angsana New" pitchFamily="18" charset="-34"/>
              </a:rPr>
              <a:t>poor dental hygiene</a:t>
            </a:r>
            <a:r>
              <a:rPr lang="en-GB" sz="3000" b="1" dirty="0" smtClean="0">
                <a:solidFill>
                  <a:schemeClr val="tx1"/>
                </a:solidFill>
                <a:latin typeface="Angsana New" pitchFamily="18" charset="-34"/>
                <a:cs typeface="Angsana New" pitchFamily="18" charset="-34"/>
              </a:rPr>
              <a:t>. An oral examination should be done in patients being considered for treatment with these agents; if significant dental issues are present, delaying the initiation of </a:t>
            </a:r>
            <a:r>
              <a:rPr lang="en-GB" sz="3000" b="1" dirty="0" err="1" smtClean="0">
                <a:solidFill>
                  <a:schemeClr val="tx1"/>
                </a:solidFill>
                <a:latin typeface="Angsana New" pitchFamily="18" charset="-34"/>
                <a:cs typeface="Angsana New" pitchFamily="18" charset="-34"/>
              </a:rPr>
              <a:t>bisphosphonate</a:t>
            </a:r>
            <a:r>
              <a:rPr lang="en-GB" sz="3000" b="1" dirty="0" smtClean="0">
                <a:solidFill>
                  <a:schemeClr val="tx1"/>
                </a:solidFill>
                <a:latin typeface="Angsana New" pitchFamily="18" charset="-34"/>
                <a:cs typeface="Angsana New" pitchFamily="18" charset="-34"/>
              </a:rPr>
              <a:t> or </a:t>
            </a:r>
            <a:r>
              <a:rPr lang="en-GB" sz="3000" b="1" dirty="0" err="1" smtClean="0">
                <a:solidFill>
                  <a:schemeClr val="tx1"/>
                </a:solidFill>
                <a:latin typeface="Angsana New" pitchFamily="18" charset="-34"/>
                <a:cs typeface="Angsana New" pitchFamily="18" charset="-34"/>
              </a:rPr>
              <a:t>denosumab</a:t>
            </a:r>
            <a:r>
              <a:rPr lang="en-GB" sz="3000" b="1" dirty="0" smtClean="0">
                <a:solidFill>
                  <a:schemeClr val="tx1"/>
                </a:solidFill>
                <a:latin typeface="Angsana New" pitchFamily="18" charset="-34"/>
                <a:cs typeface="Angsana New" pitchFamily="18" charset="-34"/>
              </a:rPr>
              <a:t> therapy until the dental issues have been corrected should be considered. Nonetheless, stopping treatment should at least be considered for patients undergoing extensive invasive dental procedures.</a:t>
            </a:r>
          </a:p>
          <a:p>
            <a:pPr algn="just">
              <a:buNone/>
            </a:pPr>
            <a:r>
              <a:rPr lang="en-GB" sz="3000" b="1" i="1" dirty="0" smtClean="0">
                <a:solidFill>
                  <a:srgbClr val="FF0000"/>
                </a:solidFill>
                <a:latin typeface="Angsana New" pitchFamily="18" charset="-34"/>
                <a:cs typeface="Angsana New" pitchFamily="18" charset="-34"/>
              </a:rPr>
              <a:t>AFF</a:t>
            </a:r>
            <a:r>
              <a:rPr lang="en-GB" sz="3000" b="1" dirty="0" smtClean="0">
                <a:solidFill>
                  <a:schemeClr val="tx1"/>
                </a:solidFill>
                <a:latin typeface="Angsana New" pitchFamily="18" charset="-34"/>
                <a:cs typeface="Angsana New" pitchFamily="18" charset="-34"/>
              </a:rPr>
              <a:t> of the </a:t>
            </a:r>
            <a:r>
              <a:rPr lang="en-GB" sz="3000" b="1" dirty="0" err="1" smtClean="0">
                <a:solidFill>
                  <a:schemeClr val="tx1"/>
                </a:solidFill>
                <a:latin typeface="Angsana New" pitchFamily="18" charset="-34"/>
                <a:cs typeface="Angsana New" pitchFamily="18" charset="-34"/>
              </a:rPr>
              <a:t>subtrochanteric</a:t>
            </a:r>
            <a:r>
              <a:rPr lang="en-GB" sz="3000" b="1" dirty="0" smtClean="0">
                <a:solidFill>
                  <a:schemeClr val="tx1"/>
                </a:solidFill>
                <a:latin typeface="Angsana New" pitchFamily="18" charset="-34"/>
                <a:cs typeface="Angsana New" pitchFamily="18" charset="-34"/>
              </a:rPr>
              <a:t> region is another rare event that seems to be increased with long-term </a:t>
            </a:r>
            <a:r>
              <a:rPr lang="en-GB" sz="3000" b="1" dirty="0" err="1" smtClean="0">
                <a:solidFill>
                  <a:schemeClr val="tx1"/>
                </a:solidFill>
                <a:latin typeface="Angsana New" pitchFamily="18" charset="-34"/>
                <a:cs typeface="Angsana New" pitchFamily="18" charset="-34"/>
              </a:rPr>
              <a:t>bisphosphonate</a:t>
            </a:r>
            <a:r>
              <a:rPr lang="en-GB" sz="3000" b="1" dirty="0" smtClean="0">
                <a:solidFill>
                  <a:schemeClr val="tx1"/>
                </a:solidFill>
                <a:latin typeface="Angsana New" pitchFamily="18" charset="-34"/>
                <a:cs typeface="Angsana New" pitchFamily="18" charset="-34"/>
              </a:rPr>
              <a:t> therapy (&gt;5 years duration).</a:t>
            </a:r>
          </a:p>
          <a:p>
            <a:pPr algn="just">
              <a:buNone/>
            </a:pPr>
            <a:r>
              <a:rPr lang="en-GB" sz="3000" b="1" dirty="0" smtClean="0">
                <a:solidFill>
                  <a:schemeClr val="tx1"/>
                </a:solidFill>
                <a:latin typeface="Angsana New" pitchFamily="18" charset="-34"/>
                <a:cs typeface="Angsana New" pitchFamily="18" charset="-34"/>
              </a:rPr>
              <a:t>Such fractures are sometimes described as </a:t>
            </a:r>
            <a:r>
              <a:rPr lang="en-GB" sz="3000" b="1" i="1" dirty="0" smtClean="0">
                <a:solidFill>
                  <a:srgbClr val="FF0000"/>
                </a:solidFill>
                <a:latin typeface="Angsana New" pitchFamily="18" charset="-34"/>
                <a:cs typeface="Angsana New" pitchFamily="18" charset="-34"/>
              </a:rPr>
              <a:t>“chalk stick” </a:t>
            </a:r>
            <a:r>
              <a:rPr lang="en-GB" sz="3000" b="1" dirty="0" smtClean="0">
                <a:solidFill>
                  <a:schemeClr val="tx1"/>
                </a:solidFill>
                <a:latin typeface="Angsana New" pitchFamily="18" charset="-34"/>
                <a:cs typeface="Angsana New" pitchFamily="18" charset="-34"/>
              </a:rPr>
              <a:t>because of their radiologic appearance. They occur after little or no trauma. </a:t>
            </a:r>
            <a:endParaRPr lang="en-GB" sz="3000" b="1" dirty="0">
              <a:solidFill>
                <a:schemeClr val="tx1"/>
              </a:solidFill>
              <a:latin typeface="Angsana New" pitchFamily="18" charset="-34"/>
              <a:cs typeface="Angsana New" pitchFamily="18" charset="-34"/>
            </a:endParaRPr>
          </a:p>
        </p:txBody>
      </p:sp>
      <p:pic>
        <p:nvPicPr>
          <p:cNvPr id="18436" name="Picture 4" descr="نتیجه تصویری برای ‪subtrochanteric region‬‏">
            <a:hlinkClick r:id="rId2"/>
          </p:cNvPr>
          <p:cNvPicPr>
            <a:picLocks noChangeAspect="1" noChangeArrowheads="1"/>
          </p:cNvPicPr>
          <p:nvPr/>
        </p:nvPicPr>
        <p:blipFill>
          <a:blip r:embed="rId3" cstate="print"/>
          <a:srcRect/>
          <a:stretch>
            <a:fillRect/>
          </a:stretch>
        </p:blipFill>
        <p:spPr bwMode="auto">
          <a:xfrm>
            <a:off x="7272013" y="5000636"/>
            <a:ext cx="1871987" cy="1857364"/>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424936" cy="6669360"/>
          </a:xfrm>
        </p:spPr>
        <p:txBody>
          <a:bodyPr>
            <a:noAutofit/>
          </a:bodyPr>
          <a:lstStyle/>
          <a:p>
            <a:pPr algn="just">
              <a:buNone/>
            </a:pPr>
            <a:r>
              <a:rPr lang="en-GB" sz="3200" b="1" dirty="0" smtClean="0">
                <a:solidFill>
                  <a:schemeClr val="tx1"/>
                </a:solidFill>
                <a:latin typeface="Angsana New" pitchFamily="18" charset="-34"/>
                <a:cs typeface="Angsana New" pitchFamily="18" charset="-34"/>
              </a:rPr>
              <a:t>Any patient with a history of </a:t>
            </a:r>
            <a:r>
              <a:rPr lang="en-GB" sz="3200" b="1" dirty="0" err="1" smtClean="0">
                <a:solidFill>
                  <a:schemeClr val="tx1"/>
                </a:solidFill>
                <a:latin typeface="Angsana New" pitchFamily="18" charset="-34"/>
                <a:cs typeface="Angsana New" pitchFamily="18" charset="-34"/>
              </a:rPr>
              <a:t>bisphosphonate</a:t>
            </a:r>
            <a:r>
              <a:rPr lang="en-GB" sz="3200" b="1" dirty="0" smtClean="0">
                <a:solidFill>
                  <a:schemeClr val="tx1"/>
                </a:solidFill>
                <a:latin typeface="Angsana New" pitchFamily="18" charset="-34"/>
                <a:cs typeface="Angsana New" pitchFamily="18" charset="-34"/>
              </a:rPr>
              <a:t> therapy who presents with persistent thigh or groin pain should interrupt </a:t>
            </a:r>
            <a:r>
              <a:rPr lang="en-GB" sz="3200" b="1" dirty="0" err="1" smtClean="0">
                <a:solidFill>
                  <a:schemeClr val="tx1"/>
                </a:solidFill>
                <a:latin typeface="Angsana New" pitchFamily="18" charset="-34"/>
                <a:cs typeface="Angsana New" pitchFamily="18" charset="-34"/>
              </a:rPr>
              <a:t>bisphosphonate</a:t>
            </a:r>
            <a:r>
              <a:rPr lang="en-GB" sz="3200" b="1" dirty="0" smtClean="0">
                <a:solidFill>
                  <a:schemeClr val="tx1"/>
                </a:solidFill>
                <a:latin typeface="Angsana New" pitchFamily="18" charset="-34"/>
                <a:cs typeface="Angsana New" pitchFamily="18" charset="-34"/>
              </a:rPr>
              <a:t> treatment while appropriate imaging studies are performed.</a:t>
            </a:r>
          </a:p>
          <a:p>
            <a:pPr algn="just">
              <a:buNone/>
            </a:pPr>
            <a:r>
              <a:rPr lang="en-GB" sz="3200" b="1" dirty="0" err="1" smtClean="0">
                <a:solidFill>
                  <a:schemeClr val="tx1"/>
                </a:solidFill>
                <a:latin typeface="Angsana New" pitchFamily="18" charset="-34"/>
                <a:cs typeface="Angsana New" pitchFamily="18" charset="-34"/>
              </a:rPr>
              <a:t>Subtrochanteric</a:t>
            </a:r>
            <a:r>
              <a:rPr lang="en-GB" sz="3200" b="1" dirty="0" smtClean="0">
                <a:solidFill>
                  <a:schemeClr val="tx1"/>
                </a:solidFill>
                <a:latin typeface="Angsana New" pitchFamily="18" charset="-34"/>
                <a:cs typeface="Angsana New" pitchFamily="18" charset="-34"/>
              </a:rPr>
              <a:t> femur fractures are also seen in patients with low BMD not on </a:t>
            </a:r>
            <a:r>
              <a:rPr lang="en-GB" sz="3200" b="1" dirty="0" err="1" smtClean="0">
                <a:solidFill>
                  <a:schemeClr val="tx1"/>
                </a:solidFill>
                <a:latin typeface="Angsana New" pitchFamily="18" charset="-34"/>
                <a:cs typeface="Angsana New" pitchFamily="18" charset="-34"/>
              </a:rPr>
              <a:t>bisphosphonates</a:t>
            </a:r>
            <a:r>
              <a:rPr lang="en-GB" sz="3200" b="1" dirty="0" smtClean="0">
                <a:solidFill>
                  <a:schemeClr val="tx1"/>
                </a:solidFill>
                <a:latin typeface="Angsana New" pitchFamily="18" charset="-34"/>
                <a:cs typeface="Angsana New" pitchFamily="18" charset="-34"/>
              </a:rPr>
              <a:t> and with other therapies for osteoporosis, such as </a:t>
            </a:r>
            <a:r>
              <a:rPr lang="en-GB" sz="3200" b="1" i="1" dirty="0" err="1" smtClean="0">
                <a:solidFill>
                  <a:srgbClr val="FF0000"/>
                </a:solidFill>
                <a:latin typeface="Angsana New" pitchFamily="18" charset="-34"/>
                <a:cs typeface="Angsana New" pitchFamily="18" charset="-34"/>
              </a:rPr>
              <a:t>denosumab</a:t>
            </a:r>
            <a:r>
              <a:rPr lang="en-GB" sz="3200" b="1" dirty="0" smtClean="0">
                <a:solidFill>
                  <a:schemeClr val="tx1"/>
                </a:solidFill>
                <a:latin typeface="Angsana New" pitchFamily="18" charset="-34"/>
                <a:cs typeface="Angsana New" pitchFamily="18" charset="-34"/>
              </a:rPr>
              <a:t>.</a:t>
            </a:r>
          </a:p>
          <a:p>
            <a:pPr algn="just">
              <a:buNone/>
            </a:pPr>
            <a:r>
              <a:rPr lang="en-GB" sz="3200" b="1" dirty="0" smtClean="0">
                <a:solidFill>
                  <a:schemeClr val="tx1"/>
                </a:solidFill>
                <a:latin typeface="Angsana New" pitchFamily="18" charset="-34"/>
                <a:cs typeface="Angsana New" pitchFamily="18" charset="-34"/>
              </a:rPr>
              <a:t>A recent meta-analysis found an increased risk of </a:t>
            </a:r>
            <a:r>
              <a:rPr lang="en-GB" sz="3200" b="1" dirty="0" err="1" smtClean="0">
                <a:solidFill>
                  <a:schemeClr val="tx1"/>
                </a:solidFill>
                <a:latin typeface="Angsana New" pitchFamily="18" charset="-34"/>
                <a:cs typeface="Angsana New" pitchFamily="18" charset="-34"/>
              </a:rPr>
              <a:t>newonset</a:t>
            </a:r>
            <a:r>
              <a:rPr lang="en-GB" sz="3200" b="1" dirty="0" smtClean="0">
                <a:solidFill>
                  <a:schemeClr val="tx1"/>
                </a:solidFill>
                <a:latin typeface="Angsana New" pitchFamily="18" charset="-34"/>
                <a:cs typeface="Angsana New" pitchFamily="18" charset="-34"/>
              </a:rPr>
              <a:t> </a:t>
            </a:r>
            <a:r>
              <a:rPr lang="en-GB" sz="3200" b="1" dirty="0" err="1" smtClean="0">
                <a:solidFill>
                  <a:schemeClr val="tx1"/>
                </a:solidFill>
                <a:latin typeface="Angsana New" pitchFamily="18" charset="-34"/>
                <a:cs typeface="Angsana New" pitchFamily="18" charset="-34"/>
              </a:rPr>
              <a:t>atrial</a:t>
            </a:r>
            <a:r>
              <a:rPr lang="en-GB" sz="3200" b="1" dirty="0" smtClean="0">
                <a:solidFill>
                  <a:schemeClr val="tx1"/>
                </a:solidFill>
                <a:latin typeface="Angsana New" pitchFamily="18" charset="-34"/>
                <a:cs typeface="Angsana New" pitchFamily="18" charset="-34"/>
              </a:rPr>
              <a:t> fibrillation among users of oral and IV </a:t>
            </a:r>
            <a:r>
              <a:rPr lang="en-GB" sz="3200" b="1" dirty="0" err="1" smtClean="0">
                <a:solidFill>
                  <a:schemeClr val="tx1"/>
                </a:solidFill>
                <a:latin typeface="Angsana New" pitchFamily="18" charset="-34"/>
                <a:cs typeface="Angsana New" pitchFamily="18" charset="-34"/>
              </a:rPr>
              <a:t>bisphosphonates</a:t>
            </a:r>
            <a:r>
              <a:rPr lang="en-GB" sz="3200" b="1" dirty="0" smtClean="0">
                <a:solidFill>
                  <a:schemeClr val="tx1"/>
                </a:solidFill>
                <a:latin typeface="Angsana New" pitchFamily="18" charset="-34"/>
                <a:cs typeface="Angsana New" pitchFamily="18" charset="-34"/>
              </a:rPr>
              <a:t>. Caution and close monitoring is advised among elderly patients with pre-existing cardiovascular disease, especially when IV </a:t>
            </a:r>
            <a:r>
              <a:rPr lang="en-GB" sz="3200" b="1" dirty="0" err="1" smtClean="0">
                <a:solidFill>
                  <a:schemeClr val="tx1"/>
                </a:solidFill>
                <a:latin typeface="Angsana New" pitchFamily="18" charset="-34"/>
                <a:cs typeface="Angsana New" pitchFamily="18" charset="-34"/>
              </a:rPr>
              <a:t>bisphosphonates</a:t>
            </a:r>
            <a:r>
              <a:rPr lang="en-GB" sz="3200" b="1" dirty="0" smtClean="0">
                <a:solidFill>
                  <a:schemeClr val="tx1"/>
                </a:solidFill>
                <a:latin typeface="Angsana New" pitchFamily="18" charset="-34"/>
                <a:cs typeface="Angsana New" pitchFamily="18" charset="-34"/>
              </a:rPr>
              <a:t> are used.</a:t>
            </a:r>
            <a:endParaRPr lang="en-GB" sz="3200" b="1" dirty="0">
              <a:solidFill>
                <a:schemeClr val="tx1"/>
              </a:solidFill>
              <a:latin typeface="Angsana New" pitchFamily="18" charset="-34"/>
              <a:cs typeface="Angsana New" pitchFamily="18" charset="-34"/>
            </a:endParaRPr>
          </a:p>
        </p:txBody>
      </p:sp>
      <p:pic>
        <p:nvPicPr>
          <p:cNvPr id="17410" name="Picture 2" descr="نتیجه تصویری برای ‪Subtrochanteric femur‬‏">
            <a:hlinkClick r:id="rId2"/>
          </p:cNvPr>
          <p:cNvPicPr>
            <a:picLocks noChangeAspect="1" noChangeArrowheads="1"/>
          </p:cNvPicPr>
          <p:nvPr/>
        </p:nvPicPr>
        <p:blipFill>
          <a:blip r:embed="rId3" cstate="print"/>
          <a:srcRect/>
          <a:stretch>
            <a:fillRect/>
          </a:stretch>
        </p:blipFill>
        <p:spPr bwMode="auto">
          <a:xfrm>
            <a:off x="7572387" y="5286387"/>
            <a:ext cx="1571613" cy="1571613"/>
          </a:xfrm>
          <a:prstGeom prst="rect">
            <a:avLst/>
          </a:prstGeom>
          <a:noFill/>
        </p:spPr>
      </p:pic>
    </p:spTree>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066550" cy="668592"/>
          </a:xfrm>
        </p:spPr>
        <p:txBody>
          <a:bodyPr>
            <a:normAutofit/>
          </a:bodyPr>
          <a:lstStyle/>
          <a:p>
            <a:r>
              <a:rPr lang="en-GB" sz="3000" b="1" dirty="0" err="1" smtClean="0">
                <a:solidFill>
                  <a:srgbClr val="C00000"/>
                </a:solidFill>
                <a:effectLst>
                  <a:outerShdw blurRad="38100" dist="38100" dir="2700000" algn="tl">
                    <a:srgbClr val="000000">
                      <a:alpha val="43137"/>
                    </a:srgbClr>
                  </a:outerShdw>
                </a:effectLst>
                <a:latin typeface="Arial Rounded MT Bold"/>
              </a:rPr>
              <a:t>Bisphosphonate</a:t>
            </a:r>
            <a:r>
              <a:rPr lang="en-GB" sz="3000" b="1" dirty="0" smtClean="0">
                <a:solidFill>
                  <a:srgbClr val="C00000"/>
                </a:solidFill>
                <a:effectLst>
                  <a:outerShdw blurRad="38100" dist="38100" dir="2700000" algn="tl">
                    <a:srgbClr val="000000">
                      <a:alpha val="43137"/>
                    </a:srgbClr>
                  </a:outerShdw>
                </a:effectLst>
                <a:latin typeface="Arial Rounded MT Bold"/>
              </a:rPr>
              <a:t> Holidays</a:t>
            </a:r>
            <a:endParaRPr lang="en-GB" sz="3000" dirty="0">
              <a:solidFill>
                <a:srgbClr val="C00000"/>
              </a:solidFill>
              <a:effectLst>
                <a:outerShdw blurRad="38100" dist="38100" dir="2700000" algn="tl">
                  <a:srgbClr val="000000">
                    <a:alpha val="43137"/>
                  </a:srgbClr>
                </a:outerShdw>
              </a:effectLst>
              <a:latin typeface="Arial Rounded MT Bold"/>
            </a:endParaRPr>
          </a:p>
        </p:txBody>
      </p:sp>
      <p:sp>
        <p:nvSpPr>
          <p:cNvPr id="3" name="Content Placeholder 2"/>
          <p:cNvSpPr>
            <a:spLocks noGrp="1"/>
          </p:cNvSpPr>
          <p:nvPr>
            <p:ph idx="1"/>
          </p:nvPr>
        </p:nvSpPr>
        <p:spPr>
          <a:xfrm>
            <a:off x="395536" y="928670"/>
            <a:ext cx="8496944" cy="5740690"/>
          </a:xfrm>
        </p:spPr>
        <p:txBody>
          <a:bodyPr>
            <a:noAutofit/>
          </a:bodyPr>
          <a:lstStyle/>
          <a:p>
            <a:pPr algn="just">
              <a:buNone/>
            </a:pPr>
            <a:r>
              <a:rPr lang="en-GB" sz="3100" b="1" dirty="0" smtClean="0">
                <a:solidFill>
                  <a:schemeClr val="tx1"/>
                </a:solidFill>
                <a:latin typeface="Angsana New" pitchFamily="18" charset="-34"/>
                <a:cs typeface="Angsana New" pitchFamily="18" charset="-34"/>
              </a:rPr>
              <a:t>Because </a:t>
            </a:r>
            <a:r>
              <a:rPr lang="en-GB" sz="3100" b="1" dirty="0" err="1" smtClean="0">
                <a:solidFill>
                  <a:schemeClr val="tx1"/>
                </a:solidFill>
                <a:latin typeface="Angsana New" pitchFamily="18" charset="-34"/>
                <a:cs typeface="Angsana New" pitchFamily="18" charset="-34"/>
              </a:rPr>
              <a:t>bisphosphonates</a:t>
            </a:r>
            <a:r>
              <a:rPr lang="en-GB" sz="3100" b="1" dirty="0" smtClean="0">
                <a:solidFill>
                  <a:schemeClr val="tx1"/>
                </a:solidFill>
                <a:latin typeface="Angsana New" pitchFamily="18" charset="-34"/>
                <a:cs typeface="Angsana New" pitchFamily="18" charset="-34"/>
              </a:rPr>
              <a:t> accumulate and may have a prolonged residence time in bone (and residual therapeutic effect after stopping), “</a:t>
            </a:r>
            <a:r>
              <a:rPr lang="en-GB" sz="3100" b="1" dirty="0" err="1" smtClean="0">
                <a:solidFill>
                  <a:schemeClr val="tx1"/>
                </a:solidFill>
                <a:latin typeface="Angsana New" pitchFamily="18" charset="-34"/>
                <a:cs typeface="Angsana New" pitchFamily="18" charset="-34"/>
              </a:rPr>
              <a:t>bisphosphonate</a:t>
            </a:r>
            <a:r>
              <a:rPr lang="en-GB" sz="3100" b="1" dirty="0" smtClean="0">
                <a:solidFill>
                  <a:schemeClr val="tx1"/>
                </a:solidFill>
                <a:latin typeface="Angsana New" pitchFamily="18" charset="-34"/>
                <a:cs typeface="Angsana New" pitchFamily="18" charset="-34"/>
              </a:rPr>
              <a:t> holidays” may be considered.</a:t>
            </a:r>
          </a:p>
          <a:p>
            <a:pPr algn="just">
              <a:buNone/>
            </a:pPr>
            <a:r>
              <a:rPr lang="en-GB" sz="3100" b="1" dirty="0" smtClean="0">
                <a:solidFill>
                  <a:schemeClr val="tx1"/>
                </a:solidFill>
                <a:latin typeface="Angsana New" pitchFamily="18" charset="-34"/>
                <a:cs typeface="Angsana New" pitchFamily="18" charset="-34"/>
              </a:rPr>
              <a:t>Higher-risk women (those with T-score ≤–2.5) who stopped treatment had nearly twice as many </a:t>
            </a:r>
            <a:r>
              <a:rPr lang="en-GB" sz="3100" b="1" dirty="0" err="1" smtClean="0">
                <a:solidFill>
                  <a:schemeClr val="tx1"/>
                </a:solidFill>
                <a:latin typeface="Angsana New" pitchFamily="18" charset="-34"/>
                <a:cs typeface="Angsana New" pitchFamily="18" charset="-34"/>
              </a:rPr>
              <a:t>nonvertebral</a:t>
            </a:r>
            <a:r>
              <a:rPr lang="en-GB" sz="3100" b="1" dirty="0" smtClean="0">
                <a:solidFill>
                  <a:schemeClr val="tx1"/>
                </a:solidFill>
                <a:latin typeface="Angsana New" pitchFamily="18" charset="-34"/>
                <a:cs typeface="Angsana New" pitchFamily="18" charset="-34"/>
              </a:rPr>
              <a:t> fractures: with continued treatment , suggesting that </a:t>
            </a:r>
            <a:r>
              <a:rPr lang="en-GB" sz="3100" b="1" i="1" dirty="0" smtClean="0">
                <a:solidFill>
                  <a:srgbClr val="FF0000"/>
                </a:solidFill>
                <a:latin typeface="Angsana New" pitchFamily="18" charset="-34"/>
                <a:cs typeface="Angsana New" pitchFamily="18" charset="-34"/>
              </a:rPr>
              <a:t>longer treatment </a:t>
            </a:r>
            <a:r>
              <a:rPr lang="en-GB" sz="3100" b="1" dirty="0" smtClean="0">
                <a:solidFill>
                  <a:schemeClr val="tx1"/>
                </a:solidFill>
                <a:latin typeface="Angsana New" pitchFamily="18" charset="-34"/>
                <a:cs typeface="Angsana New" pitchFamily="18" charset="-34"/>
              </a:rPr>
              <a:t>is better for higher-risk patients.</a:t>
            </a:r>
          </a:p>
          <a:p>
            <a:pPr algn="just">
              <a:buNone/>
            </a:pPr>
            <a:r>
              <a:rPr lang="en-GB" sz="3100" b="1" dirty="0" smtClean="0">
                <a:solidFill>
                  <a:schemeClr val="tx1"/>
                </a:solidFill>
                <a:latin typeface="Angsana New" pitchFamily="18" charset="-34"/>
                <a:cs typeface="Angsana New" pitchFamily="18" charset="-34"/>
              </a:rPr>
              <a:t>In the second extension of the HORIZON trial, postmenopausal women previously treated with </a:t>
            </a:r>
            <a:r>
              <a:rPr lang="en-GB" sz="3100" b="1" dirty="0" err="1" smtClean="0">
                <a:solidFill>
                  <a:schemeClr val="tx1"/>
                </a:solidFill>
                <a:latin typeface="Angsana New" pitchFamily="18" charset="-34"/>
                <a:cs typeface="Angsana New" pitchFamily="18" charset="-34"/>
              </a:rPr>
              <a:t>zoledronic</a:t>
            </a:r>
            <a:r>
              <a:rPr lang="en-GB" sz="3100" b="1" dirty="0" smtClean="0">
                <a:solidFill>
                  <a:schemeClr val="tx1"/>
                </a:solidFill>
                <a:latin typeface="Angsana New" pitchFamily="18" charset="-34"/>
                <a:cs typeface="Angsana New" pitchFamily="18" charset="-34"/>
              </a:rPr>
              <a:t> acid for 6 years were randomized to continue treatment or switched to placebo for an additional 3 years.</a:t>
            </a:r>
            <a:endParaRPr lang="en-GB" sz="3100" b="1" dirty="0">
              <a:solidFill>
                <a:schemeClr val="tx1"/>
              </a:solidFill>
              <a:latin typeface="Angsana New" pitchFamily="18" charset="-34"/>
              <a:cs typeface="Angsana New" pitchFamily="18" charset="-34"/>
            </a:endParaRPr>
          </a:p>
        </p:txBody>
      </p:sp>
      <p:pic>
        <p:nvPicPr>
          <p:cNvPr id="16386" name="Picture 2" descr="نتیجه تصویری برای ‪Bisphosphonate Holidays‬‏">
            <a:hlinkClick r:id="rId2"/>
          </p:cNvPr>
          <p:cNvPicPr>
            <a:picLocks noChangeAspect="1" noChangeArrowheads="1"/>
          </p:cNvPicPr>
          <p:nvPr/>
        </p:nvPicPr>
        <p:blipFill>
          <a:blip r:embed="rId3" cstate="print"/>
          <a:srcRect/>
          <a:stretch>
            <a:fillRect/>
          </a:stretch>
        </p:blipFill>
        <p:spPr bwMode="auto">
          <a:xfrm>
            <a:off x="7139097" y="5357826"/>
            <a:ext cx="2004903" cy="1500174"/>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311624"/>
          </a:xfrm>
        </p:spPr>
        <p:txBody>
          <a:bodyPr>
            <a:normAutofit lnSpcReduction="10000"/>
          </a:bodyPr>
          <a:lstStyle/>
          <a:p>
            <a:pPr algn="just">
              <a:buNone/>
            </a:pPr>
            <a:r>
              <a:rPr lang="en-GB" sz="3100" b="1" dirty="0" smtClean="0">
                <a:solidFill>
                  <a:schemeClr val="tx1"/>
                </a:solidFill>
                <a:latin typeface="Angsana New" pitchFamily="18" charset="-34"/>
                <a:cs typeface="Angsana New" pitchFamily="18" charset="-34"/>
              </a:rPr>
              <a:t>Clinical fractures were similar between the 2 groups, reported in 10 of the patients who continued treatment for 9 years and in 9 patients who received 6 years of therapy. A 3-year extension study of the </a:t>
            </a:r>
            <a:r>
              <a:rPr lang="en-GB" sz="3100" b="1" dirty="0" err="1" smtClean="0">
                <a:solidFill>
                  <a:schemeClr val="tx1"/>
                </a:solidFill>
                <a:latin typeface="Angsana New" pitchFamily="18" charset="-34"/>
                <a:cs typeface="Angsana New" pitchFamily="18" charset="-34"/>
              </a:rPr>
              <a:t>zoledronic</a:t>
            </a:r>
            <a:r>
              <a:rPr lang="en-GB" sz="3100" b="1" dirty="0" smtClean="0">
                <a:solidFill>
                  <a:schemeClr val="tx1"/>
                </a:solidFill>
                <a:latin typeface="Angsana New" pitchFamily="18" charset="-34"/>
                <a:cs typeface="Angsana New" pitchFamily="18" charset="-34"/>
              </a:rPr>
              <a:t> acid arms of the HORIZON study showed significantly fewer </a:t>
            </a:r>
            <a:r>
              <a:rPr lang="en-GB" sz="3100" b="1" i="1" dirty="0" err="1" smtClean="0">
                <a:solidFill>
                  <a:srgbClr val="FF0000"/>
                </a:solidFill>
                <a:latin typeface="Angsana New" pitchFamily="18" charset="-34"/>
                <a:cs typeface="Angsana New" pitchFamily="18" charset="-34"/>
              </a:rPr>
              <a:t>morphometric</a:t>
            </a:r>
            <a:r>
              <a:rPr lang="en-GB" sz="3100" b="1" dirty="0" smtClean="0">
                <a:solidFill>
                  <a:schemeClr val="tx1"/>
                </a:solidFill>
                <a:latin typeface="Angsana New" pitchFamily="18" charset="-34"/>
                <a:cs typeface="Angsana New" pitchFamily="18" charset="-34"/>
              </a:rPr>
              <a:t> </a:t>
            </a:r>
            <a:r>
              <a:rPr lang="en-GB" sz="3100" b="1" i="1" dirty="0" smtClean="0">
                <a:solidFill>
                  <a:srgbClr val="FF0000"/>
                </a:solidFill>
                <a:latin typeface="Angsana New" pitchFamily="18" charset="-34"/>
                <a:cs typeface="Angsana New" pitchFamily="18" charset="-34"/>
              </a:rPr>
              <a:t>spine fractures </a:t>
            </a:r>
            <a:r>
              <a:rPr lang="en-GB" sz="3100" b="1" dirty="0" smtClean="0">
                <a:solidFill>
                  <a:schemeClr val="tx1"/>
                </a:solidFill>
                <a:latin typeface="Angsana New" pitchFamily="18" charset="-34"/>
                <a:cs typeface="Angsana New" pitchFamily="18" charset="-34"/>
              </a:rPr>
              <a:t>in patients who continued yearly </a:t>
            </a:r>
            <a:r>
              <a:rPr lang="en-GB" sz="3100" b="1" dirty="0" err="1" smtClean="0">
                <a:solidFill>
                  <a:schemeClr val="tx1"/>
                </a:solidFill>
                <a:latin typeface="Angsana New" pitchFamily="18" charset="-34"/>
                <a:cs typeface="Angsana New" pitchFamily="18" charset="-34"/>
              </a:rPr>
              <a:t>zoledronic</a:t>
            </a:r>
            <a:r>
              <a:rPr lang="en-GB" sz="3100" b="1" dirty="0" smtClean="0">
                <a:solidFill>
                  <a:schemeClr val="tx1"/>
                </a:solidFill>
                <a:latin typeface="Angsana New" pitchFamily="18" charset="-34"/>
                <a:cs typeface="Angsana New" pitchFamily="18" charset="-34"/>
              </a:rPr>
              <a:t> acid for 6 years versus those who switched to placebo after 3 years of treatment. No differences in clinical vertebral fractures or </a:t>
            </a:r>
            <a:r>
              <a:rPr lang="en-GB" sz="3100" b="1" dirty="0" err="1" smtClean="0">
                <a:solidFill>
                  <a:schemeClr val="tx1"/>
                </a:solidFill>
                <a:latin typeface="Angsana New" pitchFamily="18" charset="-34"/>
                <a:cs typeface="Angsana New" pitchFamily="18" charset="-34"/>
              </a:rPr>
              <a:t>nonvertebral</a:t>
            </a:r>
            <a:r>
              <a:rPr lang="en-GB" sz="3100" b="1" dirty="0" smtClean="0">
                <a:solidFill>
                  <a:schemeClr val="tx1"/>
                </a:solidFill>
                <a:latin typeface="Angsana New" pitchFamily="18" charset="-34"/>
                <a:cs typeface="Angsana New" pitchFamily="18" charset="-34"/>
              </a:rPr>
              <a:t> fractures, however, were noted.</a:t>
            </a:r>
          </a:p>
          <a:p>
            <a:pPr algn="just">
              <a:buNone/>
            </a:pPr>
            <a:r>
              <a:rPr lang="en-GB" sz="3100" b="1" dirty="0" smtClean="0">
                <a:solidFill>
                  <a:schemeClr val="tx1"/>
                </a:solidFill>
                <a:latin typeface="Angsana New" pitchFamily="18" charset="-34"/>
                <a:cs typeface="Angsana New" pitchFamily="18" charset="-34"/>
              </a:rPr>
              <a:t>The AACE agrees with the recently published ASBMR algorithm for managements of patients on </a:t>
            </a:r>
            <a:r>
              <a:rPr lang="en-GB" sz="3100" b="1" dirty="0" err="1" smtClean="0">
                <a:solidFill>
                  <a:schemeClr val="tx1"/>
                </a:solidFill>
                <a:latin typeface="Angsana New" pitchFamily="18" charset="-34"/>
                <a:cs typeface="Angsana New" pitchFamily="18" charset="-34"/>
              </a:rPr>
              <a:t>longterm</a:t>
            </a:r>
            <a:r>
              <a:rPr lang="en-GB" sz="3100" b="1" dirty="0" smtClean="0">
                <a:solidFill>
                  <a:schemeClr val="tx1"/>
                </a:solidFill>
                <a:latin typeface="Angsana New" pitchFamily="18" charset="-34"/>
                <a:cs typeface="Angsana New" pitchFamily="18" charset="-34"/>
              </a:rPr>
              <a:t> </a:t>
            </a:r>
            <a:r>
              <a:rPr lang="en-GB" sz="3100" b="1" dirty="0" err="1" smtClean="0">
                <a:solidFill>
                  <a:schemeClr val="tx1"/>
                </a:solidFill>
                <a:latin typeface="Angsana New" pitchFamily="18" charset="-34"/>
                <a:cs typeface="Angsana New" pitchFamily="18" charset="-34"/>
              </a:rPr>
              <a:t>bisphosphonate</a:t>
            </a:r>
            <a:r>
              <a:rPr lang="en-GB" sz="3100" b="1" dirty="0" smtClean="0">
                <a:solidFill>
                  <a:schemeClr val="tx1"/>
                </a:solidFill>
                <a:latin typeface="Angsana New" pitchFamily="18" charset="-34"/>
                <a:cs typeface="Angsana New" pitchFamily="18" charset="-34"/>
              </a:rPr>
              <a:t> treatment that recommends that patients who are initially at high risk and remain at high risk receive a treatment duration of </a:t>
            </a:r>
            <a:r>
              <a:rPr lang="en-GB" sz="3100" b="1" i="1" dirty="0" smtClean="0">
                <a:solidFill>
                  <a:srgbClr val="4A29D7"/>
                </a:solidFill>
                <a:latin typeface="Angsana New" pitchFamily="18" charset="-34"/>
                <a:cs typeface="Angsana New" pitchFamily="18" charset="-34"/>
              </a:rPr>
              <a:t>10 years </a:t>
            </a:r>
            <a:r>
              <a:rPr lang="en-GB" sz="3100" b="1" dirty="0" smtClean="0">
                <a:solidFill>
                  <a:schemeClr val="tx1"/>
                </a:solidFill>
                <a:latin typeface="Angsana New" pitchFamily="18" charset="-34"/>
                <a:cs typeface="Angsana New" pitchFamily="18" charset="-34"/>
              </a:rPr>
              <a:t>for an oral </a:t>
            </a:r>
            <a:r>
              <a:rPr lang="en-GB" sz="3100" b="1" i="1" dirty="0" err="1" smtClean="0">
                <a:solidFill>
                  <a:srgbClr val="4A29D7"/>
                </a:solidFill>
                <a:latin typeface="Angsana New" pitchFamily="18" charset="-34"/>
                <a:cs typeface="Angsana New" pitchFamily="18" charset="-34"/>
              </a:rPr>
              <a:t>bisphosphonate</a:t>
            </a:r>
            <a:r>
              <a:rPr lang="en-GB" sz="3100" b="1" dirty="0" smtClean="0">
                <a:solidFill>
                  <a:schemeClr val="tx1"/>
                </a:solidFill>
                <a:latin typeface="Angsana New" pitchFamily="18" charset="-34"/>
                <a:cs typeface="Angsana New" pitchFamily="18" charset="-34"/>
              </a:rPr>
              <a:t> or </a:t>
            </a:r>
            <a:r>
              <a:rPr lang="en-GB" sz="3100" b="1" i="1" dirty="0" smtClean="0">
                <a:solidFill>
                  <a:srgbClr val="DF21AD"/>
                </a:solidFill>
                <a:latin typeface="Angsana New" pitchFamily="18" charset="-34"/>
                <a:cs typeface="Angsana New" pitchFamily="18" charset="-34"/>
              </a:rPr>
              <a:t>6 years </a:t>
            </a:r>
            <a:r>
              <a:rPr lang="en-GB" sz="3100" b="1" dirty="0" smtClean="0">
                <a:solidFill>
                  <a:schemeClr val="tx1"/>
                </a:solidFill>
                <a:latin typeface="Angsana New" pitchFamily="18" charset="-34"/>
                <a:cs typeface="Angsana New" pitchFamily="18" charset="-34"/>
              </a:rPr>
              <a:t>for IV </a:t>
            </a:r>
            <a:r>
              <a:rPr lang="en-GB" sz="3100" b="1" i="1" dirty="0" err="1" smtClean="0">
                <a:solidFill>
                  <a:srgbClr val="DF21AD"/>
                </a:solidFill>
                <a:latin typeface="Angsana New" pitchFamily="18" charset="-34"/>
                <a:cs typeface="Angsana New" pitchFamily="18" charset="-34"/>
              </a:rPr>
              <a:t>zoledronic</a:t>
            </a:r>
            <a:r>
              <a:rPr lang="en-GB" sz="3100" b="1" i="1" dirty="0" smtClean="0">
                <a:solidFill>
                  <a:srgbClr val="DF21AD"/>
                </a:solidFill>
                <a:latin typeface="Angsana New" pitchFamily="18" charset="-34"/>
                <a:cs typeface="Angsana New" pitchFamily="18" charset="-34"/>
              </a:rPr>
              <a:t> acid</a:t>
            </a:r>
            <a:r>
              <a:rPr lang="en-GB" sz="3100" b="1" dirty="0" smtClean="0">
                <a:solidFill>
                  <a:schemeClr val="tx1"/>
                </a:solidFill>
                <a:latin typeface="Angsana New" pitchFamily="18" charset="-34"/>
                <a:cs typeface="Angsana New" pitchFamily="18" charset="-34"/>
              </a:rPr>
              <a:t>.</a:t>
            </a:r>
          </a:p>
          <a:p>
            <a:pPr algn="just">
              <a:buNone/>
            </a:pPr>
            <a:endParaRPr lang="en-GB" b="1" dirty="0">
              <a:solidFill>
                <a:schemeClr val="tx1"/>
              </a:solidFill>
              <a:latin typeface="Angsana New" pitchFamily="18" charset="-34"/>
              <a:cs typeface="Angsana New" pitchFamily="18" charset="-34"/>
            </a:endParaRPr>
          </a:p>
        </p:txBody>
      </p:sp>
      <p:pic>
        <p:nvPicPr>
          <p:cNvPr id="15362" name="Picture 2" descr="نتیجه تصویری برای ‪Bisphosphonate Holidays‬‏">
            <a:hlinkClick r:id="rId2"/>
          </p:cNvPr>
          <p:cNvPicPr>
            <a:picLocks noChangeAspect="1" noChangeArrowheads="1"/>
          </p:cNvPicPr>
          <p:nvPr/>
        </p:nvPicPr>
        <p:blipFill>
          <a:blip r:embed="rId3" cstate="print">
            <a:lum bright="32000" contrast="-47000"/>
          </a:blip>
          <a:srcRect/>
          <a:stretch>
            <a:fillRect/>
          </a:stretch>
        </p:blipFill>
        <p:spPr bwMode="auto">
          <a:xfrm>
            <a:off x="7786710" y="5500709"/>
            <a:ext cx="1357290" cy="1357291"/>
          </a:xfrm>
          <a:prstGeom prst="rect">
            <a:avLst/>
          </a:prstGeom>
          <a:noFill/>
        </p:spPr>
      </p:pic>
    </p:spTree>
  </p:cSld>
  <p:clrMapOvr>
    <a:masterClrMapping/>
  </p:clrMapOvr>
  <p:transition spd="slow">
    <p:spli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336704"/>
          </a:xfrm>
        </p:spPr>
        <p:txBody>
          <a:bodyPr>
            <a:noAutofit/>
          </a:bodyPr>
          <a:lstStyle/>
          <a:p>
            <a:pPr algn="just">
              <a:buNone/>
            </a:pPr>
            <a:r>
              <a:rPr lang="en-GB" sz="3000" b="1" dirty="0" smtClean="0">
                <a:solidFill>
                  <a:schemeClr val="tx1"/>
                </a:solidFill>
                <a:latin typeface="Angsana New" pitchFamily="18" charset="-34"/>
                <a:cs typeface="Angsana New" pitchFamily="18" charset="-34"/>
              </a:rPr>
              <a:t>For lower risk patients, a drug holiday can be considered after </a:t>
            </a:r>
            <a:r>
              <a:rPr lang="en-GB" sz="3000" b="1" i="1" dirty="0" smtClean="0">
                <a:solidFill>
                  <a:srgbClr val="4A29D7"/>
                </a:solidFill>
                <a:latin typeface="Angsana New" pitchFamily="18" charset="-34"/>
                <a:cs typeface="Angsana New" pitchFamily="18" charset="-34"/>
              </a:rPr>
              <a:t>5 years </a:t>
            </a:r>
            <a:r>
              <a:rPr lang="en-GB" sz="3000" b="1" dirty="0" smtClean="0">
                <a:solidFill>
                  <a:schemeClr val="tx1"/>
                </a:solidFill>
                <a:latin typeface="Angsana New" pitchFamily="18" charset="-34"/>
                <a:cs typeface="Angsana New" pitchFamily="18" charset="-34"/>
              </a:rPr>
              <a:t>of stability on </a:t>
            </a:r>
            <a:r>
              <a:rPr lang="en-GB" sz="3000" b="1" i="1" dirty="0" smtClean="0">
                <a:solidFill>
                  <a:srgbClr val="4A29D7"/>
                </a:solidFill>
                <a:latin typeface="Angsana New" pitchFamily="18" charset="-34"/>
                <a:cs typeface="Angsana New" pitchFamily="18" charset="-34"/>
              </a:rPr>
              <a:t>oral </a:t>
            </a:r>
            <a:r>
              <a:rPr lang="en-GB" sz="3000" b="1" i="1" dirty="0" err="1" smtClean="0">
                <a:solidFill>
                  <a:srgbClr val="4A29D7"/>
                </a:solidFill>
                <a:latin typeface="Angsana New" pitchFamily="18" charset="-34"/>
                <a:cs typeface="Angsana New" pitchFamily="18" charset="-34"/>
              </a:rPr>
              <a:t>bisphosphonates</a:t>
            </a:r>
            <a:r>
              <a:rPr lang="en-GB" sz="3000" b="1" i="1" dirty="0" smtClean="0">
                <a:solidFill>
                  <a:srgbClr val="4A29D7"/>
                </a:solidFill>
                <a:latin typeface="Angsana New" pitchFamily="18" charset="-34"/>
                <a:cs typeface="Angsana New" pitchFamily="18" charset="-34"/>
              </a:rPr>
              <a:t> </a:t>
            </a:r>
            <a:r>
              <a:rPr lang="en-GB" sz="3000" b="1" dirty="0" smtClean="0">
                <a:solidFill>
                  <a:schemeClr val="tx1"/>
                </a:solidFill>
                <a:latin typeface="Angsana New" pitchFamily="18" charset="-34"/>
                <a:cs typeface="Angsana New" pitchFamily="18" charset="-34"/>
              </a:rPr>
              <a:t>or </a:t>
            </a:r>
            <a:r>
              <a:rPr lang="en-GB" sz="3000" b="1" i="1" dirty="0" smtClean="0">
                <a:solidFill>
                  <a:srgbClr val="FF0000"/>
                </a:solidFill>
                <a:latin typeface="Angsana New" pitchFamily="18" charset="-34"/>
                <a:cs typeface="Angsana New" pitchFamily="18" charset="-34"/>
              </a:rPr>
              <a:t>3 years </a:t>
            </a:r>
            <a:r>
              <a:rPr lang="en-GB" sz="3000" b="1" dirty="0" smtClean="0">
                <a:solidFill>
                  <a:schemeClr val="tx1"/>
                </a:solidFill>
                <a:latin typeface="Angsana New" pitchFamily="18" charset="-34"/>
                <a:cs typeface="Angsana New" pitchFamily="18" charset="-34"/>
              </a:rPr>
              <a:t>on </a:t>
            </a:r>
            <a:r>
              <a:rPr lang="en-GB" sz="3000" b="1" i="1" dirty="0" smtClean="0">
                <a:solidFill>
                  <a:srgbClr val="FF0000"/>
                </a:solidFill>
                <a:latin typeface="Angsana New" pitchFamily="18" charset="-34"/>
                <a:cs typeface="Angsana New" pitchFamily="18" charset="-34"/>
              </a:rPr>
              <a:t>IV </a:t>
            </a:r>
            <a:r>
              <a:rPr lang="en-GB" sz="3000" b="1" i="1" dirty="0" err="1" smtClean="0">
                <a:solidFill>
                  <a:srgbClr val="FF0000"/>
                </a:solidFill>
                <a:latin typeface="Angsana New" pitchFamily="18" charset="-34"/>
                <a:cs typeface="Angsana New" pitchFamily="18" charset="-34"/>
              </a:rPr>
              <a:t>zoledronic</a:t>
            </a:r>
            <a:r>
              <a:rPr lang="en-GB" sz="3000" b="1" i="1" dirty="0" smtClean="0">
                <a:solidFill>
                  <a:srgbClr val="FF0000"/>
                </a:solidFill>
                <a:latin typeface="Angsana New" pitchFamily="18" charset="-34"/>
                <a:cs typeface="Angsana New" pitchFamily="18" charset="-34"/>
              </a:rPr>
              <a:t> acid</a:t>
            </a:r>
            <a:r>
              <a:rPr lang="en-GB" sz="3000" b="1" dirty="0" smtClean="0">
                <a:solidFill>
                  <a:schemeClr val="tx1"/>
                </a:solidFill>
                <a:latin typeface="Angsana New" pitchFamily="18" charset="-34"/>
                <a:cs typeface="Angsana New" pitchFamily="18" charset="-34"/>
              </a:rPr>
              <a:t>. No other treatment is needed during the </a:t>
            </a:r>
            <a:r>
              <a:rPr lang="en-GB" sz="3000" b="1" dirty="0" err="1" smtClean="0">
                <a:solidFill>
                  <a:schemeClr val="tx1"/>
                </a:solidFill>
                <a:latin typeface="Angsana New" pitchFamily="18" charset="-34"/>
                <a:cs typeface="Angsana New" pitchFamily="18" charset="-34"/>
              </a:rPr>
              <a:t>bisphosphonate</a:t>
            </a:r>
            <a:r>
              <a:rPr lang="en-GB" sz="3000" b="1" dirty="0" smtClean="0">
                <a:solidFill>
                  <a:schemeClr val="tx1"/>
                </a:solidFill>
                <a:latin typeface="Angsana New" pitchFamily="18" charset="-34"/>
                <a:cs typeface="Angsana New" pitchFamily="18" charset="-34"/>
              </a:rPr>
              <a:t> “holiday” for lower-risk patients but for higher-risk patients, </a:t>
            </a:r>
            <a:r>
              <a:rPr lang="en-GB" sz="3000" b="1" dirty="0" err="1" smtClean="0">
                <a:solidFill>
                  <a:schemeClr val="tx1"/>
                </a:solidFill>
                <a:latin typeface="Angsana New" pitchFamily="18" charset="-34"/>
                <a:cs typeface="Angsana New" pitchFamily="18" charset="-34"/>
              </a:rPr>
              <a:t>teriparatide</a:t>
            </a:r>
            <a:r>
              <a:rPr lang="en-GB" sz="3000" b="1" dirty="0" smtClean="0">
                <a:solidFill>
                  <a:schemeClr val="tx1"/>
                </a:solidFill>
                <a:latin typeface="Angsana New" pitchFamily="18" charset="-34"/>
                <a:cs typeface="Angsana New" pitchFamily="18" charset="-34"/>
              </a:rPr>
              <a:t> or a weaker </a:t>
            </a:r>
            <a:r>
              <a:rPr lang="en-GB" sz="3000" b="1" dirty="0" err="1" smtClean="0">
                <a:solidFill>
                  <a:schemeClr val="tx1"/>
                </a:solidFill>
                <a:latin typeface="Angsana New" pitchFamily="18" charset="-34"/>
                <a:cs typeface="Angsana New" pitchFamily="18" charset="-34"/>
              </a:rPr>
              <a:t>antiresorptive</a:t>
            </a:r>
            <a:r>
              <a:rPr lang="en-GB" sz="3000" b="1" dirty="0" smtClean="0">
                <a:solidFill>
                  <a:schemeClr val="tx1"/>
                </a:solidFill>
                <a:latin typeface="Angsana New" pitchFamily="18" charset="-34"/>
                <a:cs typeface="Angsana New" pitchFamily="18" charset="-34"/>
              </a:rPr>
              <a:t> drug such as </a:t>
            </a:r>
            <a:r>
              <a:rPr lang="en-GB" sz="3000" b="1" dirty="0" err="1" smtClean="0">
                <a:solidFill>
                  <a:schemeClr val="tx1"/>
                </a:solidFill>
                <a:latin typeface="Angsana New" pitchFamily="18" charset="-34"/>
                <a:cs typeface="Angsana New" pitchFamily="18" charset="-34"/>
              </a:rPr>
              <a:t>raloxifene</a:t>
            </a:r>
            <a:r>
              <a:rPr lang="en-GB" sz="3000" b="1" dirty="0" smtClean="0">
                <a:solidFill>
                  <a:schemeClr val="tx1"/>
                </a:solidFill>
                <a:latin typeface="Angsana New" pitchFamily="18" charset="-34"/>
                <a:cs typeface="Angsana New" pitchFamily="18" charset="-34"/>
              </a:rPr>
              <a:t> might be appropriate.</a:t>
            </a:r>
          </a:p>
          <a:p>
            <a:pPr algn="just">
              <a:buNone/>
            </a:pPr>
            <a:r>
              <a:rPr lang="en-GB" sz="3000" b="1" dirty="0" smtClean="0">
                <a:solidFill>
                  <a:schemeClr val="tx1"/>
                </a:solidFill>
                <a:latin typeface="Angsana New" pitchFamily="18" charset="-34"/>
                <a:cs typeface="Angsana New" pitchFamily="18" charset="-34"/>
              </a:rPr>
              <a:t>The optimal duration of a </a:t>
            </a:r>
            <a:r>
              <a:rPr lang="en-GB" sz="3000" b="1" i="1" dirty="0" smtClean="0">
                <a:solidFill>
                  <a:srgbClr val="FF0000"/>
                </a:solidFill>
                <a:latin typeface="Angsana New" pitchFamily="18" charset="-34"/>
                <a:cs typeface="Angsana New" pitchFamily="18" charset="-34"/>
              </a:rPr>
              <a:t>“</a:t>
            </a:r>
            <a:r>
              <a:rPr lang="en-GB" sz="3000" b="1" i="1" dirty="0" err="1" smtClean="0">
                <a:solidFill>
                  <a:srgbClr val="FF0000"/>
                </a:solidFill>
                <a:latin typeface="Angsana New" pitchFamily="18" charset="-34"/>
                <a:cs typeface="Angsana New" pitchFamily="18" charset="-34"/>
              </a:rPr>
              <a:t>bisphosphonate</a:t>
            </a:r>
            <a:r>
              <a:rPr lang="en-GB" sz="3000" b="1" i="1" dirty="0" smtClean="0">
                <a:solidFill>
                  <a:srgbClr val="FF0000"/>
                </a:solidFill>
                <a:latin typeface="Angsana New" pitchFamily="18" charset="-34"/>
                <a:cs typeface="Angsana New" pitchFamily="18" charset="-34"/>
              </a:rPr>
              <a:t> holiday” </a:t>
            </a:r>
            <a:r>
              <a:rPr lang="en-GB" sz="3000" b="1" dirty="0" smtClean="0">
                <a:solidFill>
                  <a:schemeClr val="tx1"/>
                </a:solidFill>
                <a:latin typeface="Angsana New" pitchFamily="18" charset="-34"/>
                <a:cs typeface="Angsana New" pitchFamily="18" charset="-34"/>
              </a:rPr>
              <a:t>has not been established.</a:t>
            </a:r>
          </a:p>
          <a:p>
            <a:pPr algn="just">
              <a:buNone/>
            </a:pPr>
            <a:r>
              <a:rPr lang="en-GB" sz="3000" b="1" dirty="0" smtClean="0">
                <a:solidFill>
                  <a:schemeClr val="tx1"/>
                </a:solidFill>
                <a:latin typeface="Angsana New" pitchFamily="18" charset="-34"/>
                <a:cs typeface="Angsana New" pitchFamily="18" charset="-34"/>
              </a:rPr>
              <a:t>The rank order for binding affinity for bone is </a:t>
            </a:r>
            <a:r>
              <a:rPr lang="en-GB" sz="3000" b="1" i="1" dirty="0" err="1" smtClean="0">
                <a:solidFill>
                  <a:srgbClr val="FF0000"/>
                </a:solidFill>
                <a:latin typeface="Angsana New" pitchFamily="18" charset="-34"/>
                <a:cs typeface="Angsana New" pitchFamily="18" charset="-34"/>
              </a:rPr>
              <a:t>zoledronic</a:t>
            </a:r>
            <a:r>
              <a:rPr lang="en-GB" sz="3000" b="1" i="1" dirty="0" smtClean="0">
                <a:solidFill>
                  <a:srgbClr val="FF0000"/>
                </a:solidFill>
                <a:latin typeface="Angsana New" pitchFamily="18" charset="-34"/>
                <a:cs typeface="Angsana New" pitchFamily="18" charset="-34"/>
              </a:rPr>
              <a:t> acid&gt;</a:t>
            </a:r>
            <a:r>
              <a:rPr lang="en-GB" sz="3000" b="1" i="1" dirty="0" err="1" smtClean="0">
                <a:solidFill>
                  <a:srgbClr val="FF0000"/>
                </a:solidFill>
                <a:latin typeface="Angsana New" pitchFamily="18" charset="-34"/>
                <a:cs typeface="Angsana New" pitchFamily="18" charset="-34"/>
              </a:rPr>
              <a:t>alendronate</a:t>
            </a:r>
            <a:r>
              <a:rPr lang="en-GB" sz="3000" b="1" i="1" dirty="0" smtClean="0">
                <a:solidFill>
                  <a:srgbClr val="FF0000"/>
                </a:solidFill>
                <a:latin typeface="Angsana New" pitchFamily="18" charset="-34"/>
                <a:cs typeface="Angsana New" pitchFamily="18" charset="-34"/>
              </a:rPr>
              <a:t>&gt;</a:t>
            </a:r>
            <a:r>
              <a:rPr lang="en-GB" sz="3000" b="1" i="1" dirty="0" err="1" smtClean="0">
                <a:solidFill>
                  <a:srgbClr val="FF0000"/>
                </a:solidFill>
                <a:latin typeface="Angsana New" pitchFamily="18" charset="-34"/>
                <a:cs typeface="Angsana New" pitchFamily="18" charset="-34"/>
              </a:rPr>
              <a:t>risedronate</a:t>
            </a:r>
            <a:r>
              <a:rPr lang="en-GB" sz="3000" b="1" dirty="0" smtClean="0">
                <a:solidFill>
                  <a:schemeClr val="tx1"/>
                </a:solidFill>
                <a:latin typeface="Angsana New" pitchFamily="18" charset="-34"/>
                <a:cs typeface="Angsana New" pitchFamily="18" charset="-34"/>
              </a:rPr>
              <a:t>; logic suggests that the “holiday” might be longest after treatment with  </a:t>
            </a:r>
            <a:r>
              <a:rPr lang="en-GB" sz="3000" b="1" dirty="0" err="1" smtClean="0">
                <a:solidFill>
                  <a:schemeClr val="tx1"/>
                </a:solidFill>
                <a:latin typeface="Angsana New" pitchFamily="18" charset="-34"/>
                <a:cs typeface="Angsana New" pitchFamily="18" charset="-34"/>
              </a:rPr>
              <a:t>zoledronic</a:t>
            </a:r>
            <a:r>
              <a:rPr lang="en-GB" sz="3000" b="1" dirty="0" smtClean="0">
                <a:solidFill>
                  <a:schemeClr val="tx1"/>
                </a:solidFill>
                <a:latin typeface="Angsana New" pitchFamily="18" charset="-34"/>
                <a:cs typeface="Angsana New" pitchFamily="18" charset="-34"/>
              </a:rPr>
              <a:t> acid, shortest after treatment with </a:t>
            </a:r>
            <a:r>
              <a:rPr lang="en-GB" sz="3000" b="1" dirty="0" err="1" smtClean="0">
                <a:solidFill>
                  <a:schemeClr val="tx1"/>
                </a:solidFill>
                <a:latin typeface="Angsana New" pitchFamily="18" charset="-34"/>
                <a:cs typeface="Angsana New" pitchFamily="18" charset="-34"/>
              </a:rPr>
              <a:t>risedronate</a:t>
            </a:r>
            <a:r>
              <a:rPr lang="en-GB" sz="3000" b="1" dirty="0" smtClean="0">
                <a:solidFill>
                  <a:schemeClr val="tx1"/>
                </a:solidFill>
                <a:latin typeface="Angsana New" pitchFamily="18" charset="-34"/>
                <a:cs typeface="Angsana New" pitchFamily="18" charset="-34"/>
              </a:rPr>
              <a:t>, and intermediate after treatment with </a:t>
            </a:r>
            <a:r>
              <a:rPr lang="en-GB" sz="3000" b="1" dirty="0" err="1" smtClean="0">
                <a:solidFill>
                  <a:schemeClr val="tx1"/>
                </a:solidFill>
                <a:latin typeface="Angsana New" pitchFamily="18" charset="-34"/>
                <a:cs typeface="Angsana New" pitchFamily="18" charset="-34"/>
              </a:rPr>
              <a:t>alendronate</a:t>
            </a:r>
            <a:r>
              <a:rPr lang="en-GB" sz="3000" b="1" dirty="0" smtClean="0">
                <a:solidFill>
                  <a:schemeClr val="tx1"/>
                </a:solidFill>
                <a:latin typeface="Angsana New" pitchFamily="18" charset="-34"/>
                <a:cs typeface="Angsana New" pitchFamily="18" charset="-34"/>
              </a:rPr>
              <a:t>.</a:t>
            </a:r>
            <a:endParaRPr lang="en-GB" sz="3000" b="1" dirty="0">
              <a:solidFill>
                <a:schemeClr val="tx1"/>
              </a:solidFill>
              <a:latin typeface="Angsana New" pitchFamily="18" charset="-34"/>
              <a:cs typeface="Angsana New" pitchFamily="18" charset="-34"/>
            </a:endParaRPr>
          </a:p>
        </p:txBody>
      </p:sp>
      <p:pic>
        <p:nvPicPr>
          <p:cNvPr id="14338" name="Picture 2" descr="نتیجه تصویری برای ‪“bisphosphonate holiday”‬‏">
            <a:hlinkClick r:id="rId2"/>
          </p:cNvPr>
          <p:cNvPicPr>
            <a:picLocks noChangeAspect="1" noChangeArrowheads="1"/>
          </p:cNvPicPr>
          <p:nvPr/>
        </p:nvPicPr>
        <p:blipFill>
          <a:blip r:embed="rId3" cstate="print">
            <a:lum bright="33000"/>
          </a:blip>
          <a:srcRect/>
          <a:stretch>
            <a:fillRect/>
          </a:stretch>
        </p:blipFill>
        <p:spPr bwMode="auto">
          <a:xfrm>
            <a:off x="7572397" y="4757340"/>
            <a:ext cx="1571604" cy="2100660"/>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2852"/>
            <a:ext cx="8424936" cy="107157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What Is the Role of Concomitant Use of</a:t>
            </a:r>
            <a:b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br>
            <a: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Therapeutic Agents?</a:t>
            </a:r>
            <a:endParaRPr lang="en-GB"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357158" y="1285860"/>
            <a:ext cx="8572560" cy="5429288"/>
          </a:xfrm>
        </p:spPr>
        <p:txBody>
          <a:bodyPr>
            <a:normAutofit fontScale="92500" lnSpcReduction="20000"/>
          </a:bodyPr>
          <a:lstStyle/>
          <a:p>
            <a:pPr algn="just">
              <a:buNone/>
            </a:pPr>
            <a:r>
              <a:rPr lang="en-GB" sz="3400" b="1" dirty="0" smtClean="0">
                <a:solidFill>
                  <a:schemeClr val="tx1"/>
                </a:solidFill>
                <a:latin typeface="Angsana New" pitchFamily="18" charset="-34"/>
                <a:cs typeface="Angsana New" pitchFamily="18" charset="-34"/>
              </a:rPr>
              <a:t>There are no studies showing that combination treatment with two or more osteoporosis drugs has a greater effect on fracture reduction than treatment with a single agent. Modest additive effects on BMD and bone turnover have been observed with combinations of two </a:t>
            </a:r>
            <a:r>
              <a:rPr lang="en-GB" sz="3400" b="1" dirty="0" err="1" smtClean="0">
                <a:solidFill>
                  <a:schemeClr val="tx1"/>
                </a:solidFill>
                <a:latin typeface="Angsana New" pitchFamily="18" charset="-34"/>
                <a:cs typeface="Angsana New" pitchFamily="18" charset="-34"/>
              </a:rPr>
              <a:t>antiresorptive</a:t>
            </a:r>
            <a:r>
              <a:rPr lang="en-GB" sz="3400" b="1" dirty="0" smtClean="0">
                <a:solidFill>
                  <a:schemeClr val="tx1"/>
                </a:solidFill>
                <a:latin typeface="Angsana New" pitchFamily="18" charset="-34"/>
                <a:cs typeface="Angsana New" pitchFamily="18" charset="-34"/>
              </a:rPr>
              <a:t> agents. The combined use of an </a:t>
            </a:r>
            <a:r>
              <a:rPr lang="en-GB" sz="3400" b="1" dirty="0" err="1" smtClean="0">
                <a:solidFill>
                  <a:schemeClr val="tx1"/>
                </a:solidFill>
                <a:latin typeface="Angsana New" pitchFamily="18" charset="-34"/>
                <a:cs typeface="Angsana New" pitchFamily="18" charset="-34"/>
              </a:rPr>
              <a:t>antiresorptive</a:t>
            </a:r>
            <a:r>
              <a:rPr lang="en-GB" sz="3400" b="1" dirty="0" smtClean="0">
                <a:solidFill>
                  <a:schemeClr val="tx1"/>
                </a:solidFill>
                <a:latin typeface="Angsana New" pitchFamily="18" charset="-34"/>
                <a:cs typeface="Angsana New" pitchFamily="18" charset="-34"/>
              </a:rPr>
              <a:t> drug and </a:t>
            </a:r>
            <a:r>
              <a:rPr lang="en-GB" sz="3400" b="1" dirty="0" err="1" smtClean="0">
                <a:solidFill>
                  <a:schemeClr val="tx1"/>
                </a:solidFill>
                <a:latin typeface="Angsana New" pitchFamily="18" charset="-34"/>
                <a:cs typeface="Angsana New" pitchFamily="18" charset="-34"/>
              </a:rPr>
              <a:t>teriparatide</a:t>
            </a:r>
            <a:r>
              <a:rPr lang="en-GB" sz="3400" b="1" dirty="0" smtClean="0">
                <a:solidFill>
                  <a:schemeClr val="tx1"/>
                </a:solidFill>
                <a:latin typeface="Angsana New" pitchFamily="18" charset="-34"/>
                <a:cs typeface="Angsana New" pitchFamily="18" charset="-34"/>
              </a:rPr>
              <a:t> or PTH may alter BMD and the bone turnover response, depending on which </a:t>
            </a:r>
            <a:r>
              <a:rPr lang="en-GB" sz="3400" b="1" dirty="0" err="1" smtClean="0">
                <a:solidFill>
                  <a:schemeClr val="tx1"/>
                </a:solidFill>
                <a:latin typeface="Angsana New" pitchFamily="18" charset="-34"/>
                <a:cs typeface="Angsana New" pitchFamily="18" charset="-34"/>
              </a:rPr>
              <a:t>antiresorptive</a:t>
            </a:r>
            <a:r>
              <a:rPr lang="en-GB" sz="3400" b="1" dirty="0" smtClean="0">
                <a:solidFill>
                  <a:schemeClr val="tx1"/>
                </a:solidFill>
                <a:latin typeface="Angsana New" pitchFamily="18" charset="-34"/>
                <a:cs typeface="Angsana New" pitchFamily="18" charset="-34"/>
              </a:rPr>
              <a:t> agent is used. </a:t>
            </a:r>
          </a:p>
          <a:p>
            <a:pPr algn="just">
              <a:buNone/>
            </a:pPr>
            <a:r>
              <a:rPr lang="en-GB" sz="3600" b="1" dirty="0" smtClean="0">
                <a:solidFill>
                  <a:schemeClr val="tx1"/>
                </a:solidFill>
                <a:latin typeface="Angsana New" pitchFamily="18" charset="-34"/>
                <a:cs typeface="Angsana New" pitchFamily="18" charset="-34"/>
              </a:rPr>
              <a:t>While </a:t>
            </a:r>
            <a:r>
              <a:rPr lang="en-GB" sz="3600" b="1" dirty="0" err="1" smtClean="0">
                <a:solidFill>
                  <a:schemeClr val="tx1"/>
                </a:solidFill>
                <a:latin typeface="Angsana New" pitchFamily="18" charset="-34"/>
                <a:cs typeface="Angsana New" pitchFamily="18" charset="-34"/>
              </a:rPr>
              <a:t>teriparatide</a:t>
            </a:r>
            <a:r>
              <a:rPr lang="en-GB" sz="3600" b="1" dirty="0" smtClean="0">
                <a:solidFill>
                  <a:schemeClr val="tx1"/>
                </a:solidFill>
                <a:latin typeface="Angsana New" pitchFamily="18" charset="-34"/>
                <a:cs typeface="Angsana New" pitchFamily="18" charset="-34"/>
              </a:rPr>
              <a:t> increases lumbar spine BMD more than </a:t>
            </a:r>
            <a:r>
              <a:rPr lang="en-GB" sz="3600" b="1" dirty="0" err="1" smtClean="0">
                <a:solidFill>
                  <a:schemeClr val="tx1"/>
                </a:solidFill>
                <a:latin typeface="Angsana New" pitchFamily="18" charset="-34"/>
                <a:cs typeface="Angsana New" pitchFamily="18" charset="-34"/>
              </a:rPr>
              <a:t>zoledronic</a:t>
            </a:r>
            <a:r>
              <a:rPr lang="en-GB" sz="3600" b="1" dirty="0" smtClean="0">
                <a:solidFill>
                  <a:schemeClr val="tx1"/>
                </a:solidFill>
                <a:latin typeface="Angsana New" pitchFamily="18" charset="-34"/>
                <a:cs typeface="Angsana New" pitchFamily="18" charset="-34"/>
              </a:rPr>
              <a:t> acid and </a:t>
            </a:r>
            <a:r>
              <a:rPr lang="en-GB" sz="3600" b="1" dirty="0" err="1" smtClean="0">
                <a:solidFill>
                  <a:schemeClr val="tx1"/>
                </a:solidFill>
                <a:latin typeface="Angsana New" pitchFamily="18" charset="-34"/>
                <a:cs typeface="Angsana New" pitchFamily="18" charset="-34"/>
              </a:rPr>
              <a:t>zoledronic</a:t>
            </a:r>
            <a:r>
              <a:rPr lang="en-GB" sz="3600" b="1" dirty="0" smtClean="0">
                <a:solidFill>
                  <a:schemeClr val="tx1"/>
                </a:solidFill>
                <a:latin typeface="Angsana New" pitchFamily="18" charset="-34"/>
                <a:cs typeface="Angsana New" pitchFamily="18" charset="-34"/>
              </a:rPr>
              <a:t> acid increases hip BMD more than </a:t>
            </a:r>
            <a:r>
              <a:rPr lang="en-GB" sz="3600" b="1" dirty="0" err="1" smtClean="0">
                <a:solidFill>
                  <a:schemeClr val="tx1"/>
                </a:solidFill>
                <a:latin typeface="Angsana New" pitchFamily="18" charset="-34"/>
                <a:cs typeface="Angsana New" pitchFamily="18" charset="-34"/>
              </a:rPr>
              <a:t>teriparatide</a:t>
            </a:r>
            <a:r>
              <a:rPr lang="en-GB" sz="3600" b="1" dirty="0" smtClean="0">
                <a:solidFill>
                  <a:schemeClr val="tx1"/>
                </a:solidFill>
                <a:latin typeface="Angsana New" pitchFamily="18" charset="-34"/>
                <a:cs typeface="Angsana New" pitchFamily="18" charset="-34"/>
              </a:rPr>
              <a:t>, a single dose of IV </a:t>
            </a:r>
            <a:r>
              <a:rPr lang="en-GB" sz="3600" b="1" dirty="0" err="1" smtClean="0">
                <a:solidFill>
                  <a:schemeClr val="tx1"/>
                </a:solidFill>
                <a:latin typeface="Angsana New" pitchFamily="18" charset="-34"/>
                <a:cs typeface="Angsana New" pitchFamily="18" charset="-34"/>
              </a:rPr>
              <a:t>zoledronic</a:t>
            </a:r>
            <a:r>
              <a:rPr lang="en-GB" sz="3600" b="1" dirty="0" smtClean="0">
                <a:solidFill>
                  <a:schemeClr val="tx1"/>
                </a:solidFill>
                <a:latin typeface="Angsana New" pitchFamily="18" charset="-34"/>
                <a:cs typeface="Angsana New" pitchFamily="18" charset="-34"/>
              </a:rPr>
              <a:t> acid given at the same time as starting </a:t>
            </a:r>
            <a:r>
              <a:rPr lang="en-GB" sz="3600" b="1" dirty="0" err="1" smtClean="0">
                <a:solidFill>
                  <a:schemeClr val="tx1"/>
                </a:solidFill>
                <a:latin typeface="Angsana New" pitchFamily="18" charset="-34"/>
                <a:cs typeface="Angsana New" pitchFamily="18" charset="-34"/>
              </a:rPr>
              <a:t>teriparatide</a:t>
            </a:r>
            <a:r>
              <a:rPr lang="en-GB" sz="3600" b="1" dirty="0" smtClean="0">
                <a:solidFill>
                  <a:schemeClr val="tx1"/>
                </a:solidFill>
                <a:latin typeface="Angsana New" pitchFamily="18" charset="-34"/>
                <a:cs typeface="Angsana New" pitchFamily="18" charset="-34"/>
              </a:rPr>
              <a:t> leads to the most rapid BMD increase at both the lumbar spine and hip.</a:t>
            </a:r>
            <a:endParaRPr lang="en-GB" sz="3400" b="1" dirty="0">
              <a:solidFill>
                <a:schemeClr val="tx1"/>
              </a:solidFill>
              <a:latin typeface="Angsana New" pitchFamily="18" charset="-34"/>
              <a:cs typeface="Angsana New" pitchFamily="18" charset="-34"/>
            </a:endParaRPr>
          </a:p>
        </p:txBody>
      </p:sp>
      <p:pic>
        <p:nvPicPr>
          <p:cNvPr id="4" name="Picture 4" descr="نتیجه تصویری برای ‪“bisphosphonate holiday”‬‏">
            <a:hlinkClick r:id="rId2"/>
          </p:cNvPr>
          <p:cNvPicPr>
            <a:picLocks noChangeAspect="1" noChangeArrowheads="1"/>
          </p:cNvPicPr>
          <p:nvPr/>
        </p:nvPicPr>
        <p:blipFill>
          <a:blip r:embed="rId3" cstate="print">
            <a:lum bright="21000"/>
          </a:blip>
          <a:srcRect/>
          <a:stretch>
            <a:fillRect/>
          </a:stretch>
        </p:blipFill>
        <p:spPr bwMode="auto">
          <a:xfrm>
            <a:off x="7500958" y="5621650"/>
            <a:ext cx="1643042" cy="1236349"/>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395536" y="476672"/>
            <a:ext cx="8280920" cy="576064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Perhaps the most robust additive BMD effect is seen with the combination of </a:t>
            </a:r>
            <a:r>
              <a:rPr kumimoji="0" lang="en-GB" sz="31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teriparatide</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GB" sz="31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denosumab</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which results in a larger increase in BMD than either agent alone.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The </a:t>
            </a:r>
            <a:r>
              <a:rPr kumimoji="0" lang="en-GB" sz="31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AACE does not recommend </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concomitant use of these agents for prevention or treatment of postmenopausal osteoporosis. However, in certain situations when the patient needs a stronger agent because fracture risk is especially high or there is demonstrated suboptimal effect from </a:t>
            </a:r>
            <a:r>
              <a:rPr kumimoji="0" lang="en-GB" sz="31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raloxifene</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or hormone replacement therapy (i.e., recurrent fractures, high bone </a:t>
            </a:r>
            <a:r>
              <a:rPr kumimoji="0" lang="en-GB" sz="31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resorption</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markers, or progression of BMD loss), yet the patient has specific </a:t>
            </a:r>
            <a:r>
              <a:rPr kumimoji="0" lang="en-GB" sz="31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nonbone</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reasons to continue with these agents, another </a:t>
            </a:r>
            <a:r>
              <a:rPr kumimoji="0" lang="en-GB" sz="31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antiresorptive</a:t>
            </a:r>
            <a:r>
              <a:rPr kumimoji="0" lang="en-GB" sz="31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agent or anabolic therapy could be added to the therapy.</a:t>
            </a:r>
            <a:endParaRPr kumimoji="0" lang="en-GB" sz="31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pic>
        <p:nvPicPr>
          <p:cNvPr id="5" name="Picture 5" descr="17156"/>
          <p:cNvPicPr>
            <a:picLocks noChangeAspect="1" noChangeArrowheads="1"/>
          </p:cNvPicPr>
          <p:nvPr/>
        </p:nvPicPr>
        <p:blipFill>
          <a:blip r:embed="rId2" cstate="print">
            <a:lum bright="29000" contrast="15000"/>
          </a:blip>
          <a:srcRect/>
          <a:stretch>
            <a:fillRect/>
          </a:stretch>
        </p:blipFill>
        <p:spPr>
          <a:xfrm>
            <a:off x="7668344" y="5751259"/>
            <a:ext cx="1475655" cy="1106741"/>
          </a:xfrm>
          <a:prstGeom prst="rect">
            <a:avLst/>
          </a:prstGeom>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08912" cy="11521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rPr>
              <a:t>What Is the Role of Sequential Use of Therapeutic Agents?</a:t>
            </a:r>
            <a:endParaRPr lang="en-GB"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a:endParaRPr>
          </a:p>
        </p:txBody>
      </p:sp>
      <p:sp>
        <p:nvSpPr>
          <p:cNvPr id="3" name="Content Placeholder 2"/>
          <p:cNvSpPr>
            <a:spLocks noGrp="1"/>
          </p:cNvSpPr>
          <p:nvPr>
            <p:ph idx="1"/>
          </p:nvPr>
        </p:nvSpPr>
        <p:spPr>
          <a:xfrm>
            <a:off x="683568" y="1700808"/>
            <a:ext cx="7776864" cy="4896544"/>
          </a:xfrm>
        </p:spPr>
        <p:txBody>
          <a:bodyPr>
            <a:normAutofit/>
          </a:bodyPr>
          <a:lstStyle/>
          <a:p>
            <a:pPr algn="just">
              <a:buNone/>
            </a:pPr>
            <a:r>
              <a:rPr lang="en-GB" sz="3500" b="1" dirty="0" smtClean="0">
                <a:solidFill>
                  <a:schemeClr val="tx1"/>
                </a:solidFill>
                <a:latin typeface="Angsana New" pitchFamily="18" charset="-34"/>
                <a:cs typeface="Angsana New" pitchFamily="18" charset="-34"/>
              </a:rPr>
              <a:t>Treatment with </a:t>
            </a:r>
            <a:r>
              <a:rPr lang="en-GB" sz="3500" b="1" dirty="0" err="1" smtClean="0">
                <a:solidFill>
                  <a:schemeClr val="tx1"/>
                </a:solidFill>
                <a:latin typeface="Angsana New" pitchFamily="18" charset="-34"/>
                <a:cs typeface="Angsana New" pitchFamily="18" charset="-34"/>
              </a:rPr>
              <a:t>teriparatide</a:t>
            </a:r>
            <a:r>
              <a:rPr lang="en-GB" sz="3500" b="1" dirty="0" smtClean="0">
                <a:solidFill>
                  <a:schemeClr val="tx1"/>
                </a:solidFill>
                <a:latin typeface="Angsana New" pitchFamily="18" charset="-34"/>
                <a:cs typeface="Angsana New" pitchFamily="18" charset="-34"/>
              </a:rPr>
              <a:t> should always be followed</a:t>
            </a:r>
          </a:p>
          <a:p>
            <a:pPr algn="just">
              <a:buNone/>
            </a:pPr>
            <a:r>
              <a:rPr lang="en-GB" sz="3500" b="1" dirty="0" smtClean="0">
                <a:solidFill>
                  <a:schemeClr val="tx1"/>
                </a:solidFill>
                <a:latin typeface="Angsana New" pitchFamily="18" charset="-34"/>
                <a:cs typeface="Angsana New" pitchFamily="18" charset="-34"/>
              </a:rPr>
              <a:t>by </a:t>
            </a:r>
            <a:r>
              <a:rPr lang="en-GB" sz="3500" b="1" dirty="0" err="1" smtClean="0">
                <a:solidFill>
                  <a:schemeClr val="tx1"/>
                </a:solidFill>
                <a:latin typeface="Angsana New" pitchFamily="18" charset="-34"/>
                <a:cs typeface="Angsana New" pitchFamily="18" charset="-34"/>
              </a:rPr>
              <a:t>antiresorptive</a:t>
            </a:r>
            <a:r>
              <a:rPr lang="en-GB" sz="3500" b="1" dirty="0" smtClean="0">
                <a:solidFill>
                  <a:schemeClr val="tx1"/>
                </a:solidFill>
                <a:latin typeface="Angsana New" pitchFamily="18" charset="-34"/>
                <a:cs typeface="Angsana New" pitchFamily="18" charset="-34"/>
              </a:rPr>
              <a:t> agents to prevent bone density decline and loss of fracture efficacy. The rationale for using an </a:t>
            </a:r>
            <a:r>
              <a:rPr lang="en-GB" sz="3500" b="1" dirty="0" err="1" smtClean="0">
                <a:solidFill>
                  <a:schemeClr val="tx1"/>
                </a:solidFill>
                <a:latin typeface="Angsana New" pitchFamily="18" charset="-34"/>
                <a:cs typeface="Angsana New" pitchFamily="18" charset="-34"/>
              </a:rPr>
              <a:t>antiresorptive</a:t>
            </a:r>
            <a:r>
              <a:rPr lang="en-GB" sz="3500" b="1" dirty="0" smtClean="0">
                <a:solidFill>
                  <a:schemeClr val="tx1"/>
                </a:solidFill>
                <a:latin typeface="Angsana New" pitchFamily="18" charset="-34"/>
                <a:cs typeface="Angsana New" pitchFamily="18" charset="-34"/>
              </a:rPr>
              <a:t> agent after anabolic therapy is based both on the limited period that anabolic therapy with </a:t>
            </a:r>
            <a:r>
              <a:rPr lang="en-GB" sz="3500" b="1" dirty="0" err="1" smtClean="0">
                <a:solidFill>
                  <a:schemeClr val="tx1"/>
                </a:solidFill>
                <a:latin typeface="Angsana New" pitchFamily="18" charset="-34"/>
                <a:cs typeface="Angsana New" pitchFamily="18" charset="-34"/>
              </a:rPr>
              <a:t>teriparatide</a:t>
            </a:r>
            <a:r>
              <a:rPr lang="en-GB" sz="3500" b="1" dirty="0" smtClean="0">
                <a:solidFill>
                  <a:schemeClr val="tx1"/>
                </a:solidFill>
                <a:latin typeface="Angsana New" pitchFamily="18" charset="-34"/>
                <a:cs typeface="Angsana New" pitchFamily="18" charset="-34"/>
              </a:rPr>
              <a:t> is used and on data showing that, lumbar spine BMD declines if </a:t>
            </a:r>
            <a:r>
              <a:rPr lang="en-GB" sz="3500" b="1" dirty="0" err="1" smtClean="0">
                <a:solidFill>
                  <a:schemeClr val="tx1"/>
                </a:solidFill>
                <a:latin typeface="Angsana New" pitchFamily="18" charset="-34"/>
                <a:cs typeface="Angsana New" pitchFamily="18" charset="-34"/>
              </a:rPr>
              <a:t>antiresorptive</a:t>
            </a:r>
            <a:r>
              <a:rPr lang="en-GB" sz="3500" b="1" dirty="0" smtClean="0">
                <a:solidFill>
                  <a:schemeClr val="tx1"/>
                </a:solidFill>
                <a:latin typeface="Angsana New" pitchFamily="18" charset="-34"/>
                <a:cs typeface="Angsana New" pitchFamily="18" charset="-34"/>
              </a:rPr>
              <a:t> therapy is not initiated after </a:t>
            </a:r>
            <a:r>
              <a:rPr lang="en-GB" sz="3500" b="1" dirty="0" err="1" smtClean="0">
                <a:solidFill>
                  <a:schemeClr val="tx1"/>
                </a:solidFill>
                <a:latin typeface="Angsana New" pitchFamily="18" charset="-34"/>
                <a:cs typeface="Angsana New" pitchFamily="18" charset="-34"/>
              </a:rPr>
              <a:t>teriparatide</a:t>
            </a:r>
            <a:r>
              <a:rPr lang="en-GB" sz="3500" b="1" dirty="0" smtClean="0">
                <a:solidFill>
                  <a:schemeClr val="tx1"/>
                </a:solidFill>
                <a:latin typeface="Angsana New" pitchFamily="18" charset="-34"/>
                <a:cs typeface="Angsana New" pitchFamily="18" charset="-34"/>
              </a:rPr>
              <a:t> therapy.</a:t>
            </a:r>
            <a:endParaRPr lang="en-GB" sz="3500" b="1" dirty="0">
              <a:solidFill>
                <a:schemeClr val="tx1"/>
              </a:solidFill>
              <a:latin typeface="Angsana New" pitchFamily="18" charset="-34"/>
              <a:cs typeface="Angsana New" pitchFamily="18" charset="-34"/>
            </a:endParaRPr>
          </a:p>
        </p:txBody>
      </p:sp>
      <p:pic>
        <p:nvPicPr>
          <p:cNvPr id="11266" name="Picture 2" descr="نتیجه تصویری برای ‪antiresorptive agents‬‏">
            <a:hlinkClick r:id="rId2"/>
          </p:cNvPr>
          <p:cNvPicPr>
            <a:picLocks noChangeAspect="1" noChangeArrowheads="1"/>
          </p:cNvPicPr>
          <p:nvPr/>
        </p:nvPicPr>
        <p:blipFill>
          <a:blip r:embed="rId3" cstate="print"/>
          <a:srcRect/>
          <a:stretch>
            <a:fillRect/>
          </a:stretch>
        </p:blipFill>
        <p:spPr bwMode="auto">
          <a:xfrm>
            <a:off x="7143767" y="5499065"/>
            <a:ext cx="2000233" cy="1358936"/>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23528" y="188640"/>
            <a:ext cx="8210566" cy="949785"/>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sz="27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rPr>
              <a:t>What Is the Role of Vertebral Augmentation</a:t>
            </a:r>
            <a:br>
              <a:rPr kumimoji="0" lang="en-GB" sz="27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rPr>
            </a:br>
            <a:r>
              <a:rPr kumimoji="0" lang="en-GB" sz="27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rPr>
              <a:t>for Compression Fractures?</a:t>
            </a:r>
            <a:endParaRPr kumimoji="0" lang="en-GB" sz="27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Rounded MT Bold"/>
              <a:ea typeface="+mj-ea"/>
              <a:cs typeface="+mj-cs"/>
            </a:endParaRPr>
          </a:p>
        </p:txBody>
      </p:sp>
      <p:sp>
        <p:nvSpPr>
          <p:cNvPr id="5" name="Content Placeholder 2"/>
          <p:cNvSpPr txBox="1">
            <a:spLocks noGrp="1"/>
          </p:cNvSpPr>
          <p:nvPr>
            <p:ph idx="1"/>
          </p:nvPr>
        </p:nvSpPr>
        <p:spPr>
          <a:xfrm>
            <a:off x="323529" y="1290638"/>
            <a:ext cx="8424936" cy="556736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Surgical procedures including </a:t>
            </a:r>
            <a:r>
              <a:rPr kumimoji="0" lang="en-GB" sz="3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vertebroplasty</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GB" sz="3300" b="1" i="1" u="none" strike="noStrike" kern="1200" cap="none" spc="0" normalizeH="0" baseline="0" noProof="0" dirty="0" err="1" smtClean="0">
                <a:ln>
                  <a:noFill/>
                </a:ln>
                <a:solidFill>
                  <a:srgbClr val="FF0000"/>
                </a:solidFill>
                <a:effectLst/>
                <a:uLnTx/>
                <a:uFillTx/>
                <a:latin typeface="Angsana New" pitchFamily="18" charset="-34"/>
                <a:ea typeface="+mn-ea"/>
                <a:cs typeface="Angsana New" pitchFamily="18" charset="-34"/>
              </a:rPr>
              <a:t>kyphoplasty</a:t>
            </a:r>
            <a:r>
              <a:rPr kumimoji="0" lang="en-GB" sz="3300" b="1" i="1" u="none" strike="noStrike" kern="1200" cap="none" spc="0" normalizeH="0" baseline="0" noProof="0" dirty="0" smtClean="0">
                <a:ln>
                  <a:noFill/>
                </a:ln>
                <a:solidFill>
                  <a:srgbClr val="FF0000"/>
                </a:solidFill>
                <a:effectLst/>
                <a:uLnTx/>
                <a:uFillTx/>
                <a:latin typeface="Angsana New" pitchFamily="18" charset="-34"/>
                <a:ea typeface="+mn-ea"/>
                <a:cs typeface="Angsana New" pitchFamily="18" charset="-34"/>
              </a:rPr>
              <a:t> </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have been considered for relief of vertebral fracture pain.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A meta-analysis of individual patient data from 2 blinded trials of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vertebroplasty</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failed to show an advantage of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vertebroplasty</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over placebo for participants with acute fractures (&lt;6 weeks) or severe pain.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Both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vertebroplasty</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and </a:t>
            </a:r>
            <a:r>
              <a:rPr kumimoji="0" lang="en-GB" sz="3300" b="1" i="0" u="none" strike="noStrike" kern="1200" cap="none" spc="0" normalizeH="0" baseline="0" noProof="0" dirty="0" err="1" smtClean="0">
                <a:ln>
                  <a:noFill/>
                </a:ln>
                <a:solidFill>
                  <a:schemeClr val="tx1"/>
                </a:solidFill>
                <a:effectLst/>
                <a:uLnTx/>
                <a:uFillTx/>
                <a:latin typeface="Angsana New" pitchFamily="18" charset="-34"/>
                <a:ea typeface="+mn-ea"/>
                <a:cs typeface="Angsana New" pitchFamily="18" charset="-34"/>
              </a:rPr>
              <a:t>kyphoplasty</a:t>
            </a:r>
            <a:r>
              <a:rPr kumimoji="0" lang="en-GB" sz="3300" b="1" i="0" u="none" strike="noStrike" kern="1200" cap="none" spc="0" normalizeH="0" baseline="0" noProof="0" dirty="0" smtClean="0">
                <a:ln>
                  <a:noFill/>
                </a:ln>
                <a:solidFill>
                  <a:schemeClr val="tx1"/>
                </a:solidFill>
                <a:effectLst/>
                <a:uLnTx/>
                <a:uFillTx/>
                <a:latin typeface="Angsana New" pitchFamily="18" charset="-34"/>
                <a:ea typeface="+mn-ea"/>
                <a:cs typeface="Angsana New" pitchFamily="18" charset="-34"/>
              </a:rPr>
              <a:t> have been suggested to increase the risk of vertebral fractures in the adjacent vertebrae. The role for surgical procedures in treatment of vertebral fractures remains uncertain.</a:t>
            </a:r>
            <a:endParaRPr kumimoji="0" lang="en-GB" sz="3300" b="1" i="0" u="none" strike="noStrike" kern="1200" cap="none" spc="0" normalizeH="0" baseline="0" noProof="0" dirty="0">
              <a:ln>
                <a:noFill/>
              </a:ln>
              <a:solidFill>
                <a:schemeClr val="tx1"/>
              </a:solidFill>
              <a:effectLst/>
              <a:uLnTx/>
              <a:uFillTx/>
              <a:latin typeface="Angsana New" pitchFamily="18" charset="-34"/>
              <a:ea typeface="+mn-ea"/>
              <a:cs typeface="Angsana New" pitchFamily="18" charset="-3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TotalTime>
  <Words>8791</Words>
  <Application>Microsoft Office PowerPoint</Application>
  <PresentationFormat>On-screen Show (4:3)</PresentationFormat>
  <Paragraphs>279</Paragraphs>
  <Slides>102</Slides>
  <Notes>4</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IN THE NAME OF GOD </vt:lpstr>
      <vt:lpstr>CLINICAL PRACTICE GUIDELINES FOR THE DIAGNOSIS AND TREATMENT OF POSTMENOPAUSAL OSTEOPOROSIS   (2016)</vt:lpstr>
      <vt:lpstr>AGENDA </vt:lpstr>
      <vt:lpstr>How is fracture risk assessed and osteoporosis diagnosed?</vt:lpstr>
      <vt:lpstr>How is fracture risk assessed and osteoporosis diagnosed?</vt:lpstr>
      <vt:lpstr> How is fracture risk assessed and osteoporosis diagnosed? </vt:lpstr>
      <vt:lpstr> What Are the Fundamental Measures for Bone Health? </vt:lpstr>
      <vt:lpstr>Slide 8</vt:lpstr>
      <vt:lpstr>Slide 9</vt:lpstr>
      <vt:lpstr> Q4. Who Needs Pharmacologic Therapy? </vt:lpstr>
      <vt:lpstr> What Medication Should Be Used to Treat Osteoporosis? </vt:lpstr>
      <vt:lpstr> How Is Treatment Monitored? </vt:lpstr>
      <vt:lpstr>Slide 13</vt:lpstr>
      <vt:lpstr> What Is Successful Treatment of Osteoporosis? </vt:lpstr>
      <vt:lpstr> How Long Should Patients Be Treated? </vt:lpstr>
      <vt:lpstr>Slide 16</vt:lpstr>
      <vt:lpstr>Is Combination Therapy Better Than Treatment With a Single Agent?</vt:lpstr>
      <vt:lpstr>Should Sequential Use of Therapeutic Agents Be Considered?</vt:lpstr>
      <vt:lpstr> Should Vertebral Augmentation Be Considered for Compression Fractures? </vt:lpstr>
      <vt:lpstr> When Should Referral to a Clinical Endocrinologist or Osteoporosis Specialist Be Considered? </vt:lpstr>
      <vt:lpstr>Slide 21</vt:lpstr>
      <vt:lpstr>Slide 22</vt:lpstr>
      <vt:lpstr> How Is Fracture Risk Assessed and Osteoporosis Diagnosed? </vt:lpstr>
      <vt:lpstr> What Are the Diagnostic Criteria? </vt:lpstr>
      <vt:lpstr>Slide 25</vt:lpstr>
      <vt:lpstr>Slide 26</vt:lpstr>
      <vt:lpstr>What Are the Clinical Features and Complications of Postmenopausal Osteoporosis?</vt:lpstr>
      <vt:lpstr>Slide 28</vt:lpstr>
      <vt:lpstr> What Are the Risk Factors for Osteoporosis-Related Fractures? </vt:lpstr>
      <vt:lpstr> Bone Densitometry </vt:lpstr>
      <vt:lpstr>Slide 31</vt:lpstr>
      <vt:lpstr>Slide 32</vt:lpstr>
      <vt:lpstr>BMD measurement sites and techniques</vt:lpstr>
      <vt:lpstr>Slide 34</vt:lpstr>
      <vt:lpstr>Slide 35</vt:lpstr>
      <vt:lpstr> Role of BMD in diagnosis and clinical decision-making </vt:lpstr>
      <vt:lpstr>Slide 37</vt:lpstr>
      <vt:lpstr>What Laboratory Testing Is Recommended to Assess for Causes of Secondary Osteoporosis? </vt:lpstr>
      <vt:lpstr>Slide 39</vt:lpstr>
      <vt:lpstr> Vertebral Fracture Detection </vt:lpstr>
      <vt:lpstr>Slide 41</vt:lpstr>
      <vt:lpstr>Slide 42</vt:lpstr>
      <vt:lpstr>How Are BTMs Used in the Initial Evaluation and Follow-up of Postmenopausal Osteoporosis?</vt:lpstr>
      <vt:lpstr>Slide 44</vt:lpstr>
      <vt:lpstr>How Can Bone Loss and Fractures Be Prevented?</vt:lpstr>
      <vt:lpstr> Vitamin D </vt:lpstr>
      <vt:lpstr>Slide 47</vt:lpstr>
      <vt:lpstr>Slide 48</vt:lpstr>
      <vt:lpstr>Calcium</vt:lpstr>
      <vt:lpstr>Slide 50</vt:lpstr>
      <vt:lpstr>Slide 51</vt:lpstr>
      <vt:lpstr>Slide 52</vt:lpstr>
      <vt:lpstr>Other supplements and nutrition onsiderations</vt:lpstr>
      <vt:lpstr> Vitamins A and K and phytoestrogens:  </vt:lpstr>
      <vt:lpstr>Caffeine</vt:lpstr>
      <vt:lpstr>Protein</vt:lpstr>
      <vt:lpstr>Alcohol</vt:lpstr>
      <vt:lpstr>Smoking</vt:lpstr>
      <vt:lpstr>Exercise</vt:lpstr>
      <vt:lpstr>Fall Prevention</vt:lpstr>
      <vt:lpstr>Hip Protectors </vt:lpstr>
      <vt:lpstr>Physical Therapy</vt:lpstr>
      <vt:lpstr>Who Needs Pharmacologic Therapy?</vt:lpstr>
      <vt:lpstr>Slide 64</vt:lpstr>
      <vt:lpstr>Slide 65</vt:lpstr>
      <vt:lpstr>How Are Bisphosphonates Used?</vt:lpstr>
      <vt:lpstr>Slide 67</vt:lpstr>
      <vt:lpstr>Slide 68</vt:lpstr>
      <vt:lpstr>Slide 69</vt:lpstr>
      <vt:lpstr>How Is Denosumab Used?</vt:lpstr>
      <vt:lpstr>How Is Raloxifene Used?</vt:lpstr>
      <vt:lpstr>Slide 72</vt:lpstr>
      <vt:lpstr>Slide 73</vt:lpstr>
      <vt:lpstr>Slide 74</vt:lpstr>
      <vt:lpstr>How Is Calcitonin Used?</vt:lpstr>
      <vt:lpstr>Slide 76</vt:lpstr>
      <vt:lpstr>Slide 77</vt:lpstr>
      <vt:lpstr>What Is the Role of Estrogen and Menopausal Hormone Therapy in Treatment of Postmenopausal Osteoporosis?</vt:lpstr>
      <vt:lpstr>How Is Teriparatide Used?</vt:lpstr>
      <vt:lpstr>Slide 80</vt:lpstr>
      <vt:lpstr>Slide 81</vt:lpstr>
      <vt:lpstr>What Is the Role of Strontium?</vt:lpstr>
      <vt:lpstr>Slide 83</vt:lpstr>
      <vt:lpstr>How Is Treatment Monitored?</vt:lpstr>
      <vt:lpstr>Slide 85</vt:lpstr>
      <vt:lpstr>Slide 86</vt:lpstr>
      <vt:lpstr>Slide 87</vt:lpstr>
      <vt:lpstr>What Is Successful Treatment of Osteoporosis?</vt:lpstr>
      <vt:lpstr>Slide 89</vt:lpstr>
      <vt:lpstr>How Long Should Patients Be Treated?</vt:lpstr>
      <vt:lpstr>Slide 91</vt:lpstr>
      <vt:lpstr>Slide 92</vt:lpstr>
      <vt:lpstr>Bisphosphonate Holidays</vt:lpstr>
      <vt:lpstr>Slide 94</vt:lpstr>
      <vt:lpstr>Slide 95</vt:lpstr>
      <vt:lpstr>What Is the Role of Concomitant Use of Therapeutic Agents?</vt:lpstr>
      <vt:lpstr>Slide 97</vt:lpstr>
      <vt:lpstr>What Is the Role of Sequential Use of Therapeutic Agents?</vt:lpstr>
      <vt:lpstr>What Is the Role of Vertebral Augmentation for Compression Fractures?</vt:lpstr>
      <vt:lpstr>When Should Referral to a Clinical Endocrinologist or Osteoporosis Specialist Be Considered?</vt:lpstr>
      <vt:lpstr>Communicating risk to patients</vt:lpstr>
      <vt:lpstr>Slide 102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EMRC-USER</cp:lastModifiedBy>
  <cp:revision>425</cp:revision>
  <dcterms:created xsi:type="dcterms:W3CDTF">2013-08-21T19:17:07Z</dcterms:created>
  <dcterms:modified xsi:type="dcterms:W3CDTF">2017-01-24T04:47:39Z</dcterms:modified>
</cp:coreProperties>
</file>