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4"/>
  </p:notesMasterIdLst>
  <p:sldIdLst>
    <p:sldId id="268" r:id="rId2"/>
    <p:sldId id="264" r:id="rId3"/>
    <p:sldId id="306" r:id="rId4"/>
    <p:sldId id="307" r:id="rId5"/>
    <p:sldId id="308" r:id="rId6"/>
    <p:sldId id="382" r:id="rId7"/>
    <p:sldId id="383" r:id="rId8"/>
    <p:sldId id="272" r:id="rId9"/>
    <p:sldId id="305" r:id="rId10"/>
    <p:sldId id="311" r:id="rId11"/>
    <p:sldId id="310" r:id="rId12"/>
    <p:sldId id="312" r:id="rId13"/>
    <p:sldId id="313" r:id="rId14"/>
    <p:sldId id="384" r:id="rId15"/>
    <p:sldId id="315" r:id="rId16"/>
    <p:sldId id="316" r:id="rId17"/>
    <p:sldId id="317" r:id="rId18"/>
    <p:sldId id="319" r:id="rId19"/>
    <p:sldId id="318" r:id="rId20"/>
    <p:sldId id="278" r:id="rId21"/>
    <p:sldId id="320" r:id="rId22"/>
    <p:sldId id="322" r:id="rId23"/>
    <p:sldId id="325" r:id="rId24"/>
    <p:sldId id="326" r:id="rId25"/>
    <p:sldId id="281" r:id="rId26"/>
    <p:sldId id="327" r:id="rId27"/>
    <p:sldId id="328" r:id="rId28"/>
    <p:sldId id="390" r:id="rId29"/>
    <p:sldId id="329" r:id="rId30"/>
    <p:sldId id="280" r:id="rId31"/>
    <p:sldId id="323" r:id="rId32"/>
    <p:sldId id="330" r:id="rId33"/>
    <p:sldId id="331" r:id="rId34"/>
    <p:sldId id="332" r:id="rId35"/>
    <p:sldId id="333" r:id="rId36"/>
    <p:sldId id="287" r:id="rId37"/>
    <p:sldId id="288" r:id="rId38"/>
    <p:sldId id="289" r:id="rId39"/>
    <p:sldId id="335" r:id="rId40"/>
    <p:sldId id="336" r:id="rId41"/>
    <p:sldId id="337" r:id="rId42"/>
    <p:sldId id="338" r:id="rId43"/>
    <p:sldId id="339" r:id="rId44"/>
    <p:sldId id="385" r:id="rId45"/>
    <p:sldId id="340" r:id="rId46"/>
    <p:sldId id="341" r:id="rId47"/>
    <p:sldId id="285" r:id="rId48"/>
    <p:sldId id="286" r:id="rId49"/>
    <p:sldId id="300" r:id="rId50"/>
    <p:sldId id="348" r:id="rId51"/>
    <p:sldId id="342" r:id="rId52"/>
    <p:sldId id="386" r:id="rId53"/>
    <p:sldId id="343" r:id="rId54"/>
    <p:sldId id="344" r:id="rId55"/>
    <p:sldId id="345" r:id="rId56"/>
    <p:sldId id="346" r:id="rId57"/>
    <p:sldId id="347" r:id="rId58"/>
    <p:sldId id="349" r:id="rId59"/>
    <p:sldId id="350" r:id="rId60"/>
    <p:sldId id="351" r:id="rId61"/>
    <p:sldId id="352" r:id="rId62"/>
    <p:sldId id="290" r:id="rId63"/>
    <p:sldId id="353" r:id="rId64"/>
    <p:sldId id="354" r:id="rId65"/>
    <p:sldId id="355" r:id="rId66"/>
    <p:sldId id="356" r:id="rId67"/>
    <p:sldId id="357" r:id="rId68"/>
    <p:sldId id="360" r:id="rId69"/>
    <p:sldId id="361" r:id="rId70"/>
    <p:sldId id="362" r:id="rId71"/>
    <p:sldId id="363" r:id="rId72"/>
    <p:sldId id="388" r:id="rId73"/>
    <p:sldId id="359" r:id="rId74"/>
    <p:sldId id="364" r:id="rId75"/>
    <p:sldId id="365" r:id="rId76"/>
    <p:sldId id="366" r:id="rId77"/>
    <p:sldId id="389" r:id="rId78"/>
    <p:sldId id="367" r:id="rId79"/>
    <p:sldId id="368" r:id="rId80"/>
    <p:sldId id="369" r:id="rId81"/>
    <p:sldId id="373" r:id="rId82"/>
    <p:sldId id="371" r:id="rId83"/>
    <p:sldId id="378" r:id="rId84"/>
    <p:sldId id="372" r:id="rId85"/>
    <p:sldId id="301" r:id="rId86"/>
    <p:sldId id="376" r:id="rId87"/>
    <p:sldId id="377" r:id="rId88"/>
    <p:sldId id="374" r:id="rId89"/>
    <p:sldId id="375" r:id="rId90"/>
    <p:sldId id="379" r:id="rId91"/>
    <p:sldId id="380" r:id="rId92"/>
    <p:sldId id="381" r:id="rId93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80">
          <p15:clr>
            <a:srgbClr val="A4A3A4"/>
          </p15:clr>
        </p15:guide>
        <p15:guide id="2" pos="115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BDD2F2"/>
    <a:srgbClr val="D4E3F7"/>
    <a:srgbClr val="DDDDDD"/>
    <a:srgbClr val="EAEAEA"/>
    <a:srgbClr val="96B8D6"/>
    <a:srgbClr val="B4CCE2"/>
    <a:srgbClr val="0067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01" autoAdjust="0"/>
    <p:restoredTop sz="90727" autoAdjust="0"/>
  </p:normalViewPr>
  <p:slideViewPr>
    <p:cSldViewPr snapToGrid="0">
      <p:cViewPr varScale="1">
        <p:scale>
          <a:sx n="67" d="100"/>
          <a:sy n="67" d="100"/>
        </p:scale>
        <p:origin x="1752" y="48"/>
      </p:cViewPr>
      <p:guideLst>
        <p:guide orient="horz" pos="1680"/>
        <p:guide pos="115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smtClean="0"/>
              <a:t>Click to edit Master text styles</a:t>
            </a:r>
          </a:p>
          <a:p>
            <a:pPr lvl="1"/>
            <a:r>
              <a:rPr lang="en-GB" altLang="en-US" noProof="0" smtClean="0"/>
              <a:t>Second level</a:t>
            </a:r>
          </a:p>
          <a:p>
            <a:pPr lvl="2"/>
            <a:r>
              <a:rPr lang="en-GB" altLang="en-US" noProof="0" smtClean="0"/>
              <a:t>Third level</a:t>
            </a:r>
          </a:p>
          <a:p>
            <a:pPr lvl="3"/>
            <a:r>
              <a:rPr lang="en-GB" altLang="en-US" noProof="0" smtClean="0"/>
              <a:t>Fourth level</a:t>
            </a:r>
          </a:p>
          <a:p>
            <a:pPr lvl="4"/>
            <a:r>
              <a:rPr lang="en-GB" altLang="en-US" noProof="0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EEEF6CB-C50F-488A-99E7-79215D4B1CC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289866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2D11F8D7-571E-4947-BB12-0CF48399898F}" type="slidenum">
              <a:rPr lang="en-GB" altLang="en-US" sz="1200" b="0">
                <a:solidFill>
                  <a:schemeClr val="tx1"/>
                </a:solidFill>
              </a:rPr>
              <a:pPr/>
              <a:t>1</a:t>
            </a:fld>
            <a:endParaRPr lang="en-GB" altLang="en-US" sz="1200" b="0">
              <a:solidFill>
                <a:schemeClr val="tx1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4038459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904BF29D-FD31-4101-A04D-CB41AFBEDE45}" type="slidenum">
              <a:rPr lang="en-GB" altLang="en-US" sz="1200" b="0">
                <a:solidFill>
                  <a:schemeClr val="tx1"/>
                </a:solidFill>
              </a:rPr>
              <a:pPr/>
              <a:t>2</a:t>
            </a:fld>
            <a:endParaRPr lang="en-GB" altLang="en-US" sz="1200" b="0">
              <a:solidFill>
                <a:schemeClr val="tx1"/>
              </a:solidFill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842709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EEF6CB-C50F-488A-99E7-79215D4B1CC0}" type="slidenum">
              <a:rPr lang="en-GB" altLang="en-US" smtClean="0"/>
              <a:pPr>
                <a:defRPr/>
              </a:pPr>
              <a:t>56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64915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 descr="stuf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2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0"/>
          <p:cNvSpPr>
            <a:spLocks noChangeArrowheads="1"/>
          </p:cNvSpPr>
          <p:nvPr userDrawn="1"/>
        </p:nvSpPr>
        <p:spPr bwMode="auto">
          <a:xfrm>
            <a:off x="0" y="6613525"/>
            <a:ext cx="9144000" cy="244475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www.company.com</a:t>
            </a:r>
            <a:endParaRPr lang="fr-FR" alt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429000" y="5029200"/>
            <a:ext cx="5715000" cy="609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429000" y="3581400"/>
            <a:ext cx="5715000" cy="1470025"/>
          </a:xfrm>
          <a:solidFill>
            <a:schemeClr val="bg1"/>
          </a:solidFill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 algn="ctr">
              <a:spcBef>
                <a:spcPct val="20000"/>
              </a:spcBef>
              <a:defRPr sz="4000" b="1">
                <a:solidFill>
                  <a:srgbClr val="FCAB1A"/>
                </a:solidFill>
                <a:latin typeface="Verdana" panose="020B0604030504040204" pitchFamily="34" charset="0"/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85110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7553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1400175"/>
            <a:ext cx="1828800" cy="4772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8800" y="1400175"/>
            <a:ext cx="5334000" cy="47720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5192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400175"/>
            <a:ext cx="7315200" cy="581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828800" y="2133600"/>
            <a:ext cx="7162800" cy="4038600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24949304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400175"/>
            <a:ext cx="7315200" cy="581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828800" y="2133600"/>
            <a:ext cx="35052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2133600"/>
            <a:ext cx="35052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321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370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7238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800" y="2133600"/>
            <a:ext cx="35052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2133600"/>
            <a:ext cx="35052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056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3595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75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5118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1203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7241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0" descr="stuff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2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3"/>
          <p:cNvSpPr>
            <a:spLocks noChangeArrowheads="1"/>
          </p:cNvSpPr>
          <p:nvPr userDrawn="1"/>
        </p:nvSpPr>
        <p:spPr bwMode="auto">
          <a:xfrm>
            <a:off x="1295400" y="1752600"/>
            <a:ext cx="7848600" cy="3505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1400175"/>
            <a:ext cx="7315200" cy="581025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800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8800" y="2133600"/>
            <a:ext cx="71628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Click to edit Master text styles</a:t>
            </a:r>
          </a:p>
          <a:p>
            <a:pPr lvl="1"/>
            <a:r>
              <a:rPr lang="fr-FR" altLang="en-US" smtClean="0"/>
              <a:t>Second level</a:t>
            </a:r>
          </a:p>
          <a:p>
            <a:pPr lvl="2"/>
            <a:r>
              <a:rPr lang="fr-FR" altLang="en-US" smtClean="0"/>
              <a:t>Third level</a:t>
            </a:r>
          </a:p>
          <a:p>
            <a:pPr lvl="3"/>
            <a:r>
              <a:rPr lang="fr-FR" altLang="en-US" smtClean="0"/>
              <a:t>Fourth level</a:t>
            </a:r>
          </a:p>
          <a:p>
            <a:pPr lvl="4"/>
            <a:r>
              <a:rPr lang="fr-FR" altLang="en-US" smtClean="0"/>
              <a:t>Fifth level</a:t>
            </a:r>
          </a:p>
        </p:txBody>
      </p:sp>
      <p:sp>
        <p:nvSpPr>
          <p:cNvPr id="1030" name="Rectangle 19"/>
          <p:cNvSpPr>
            <a:spLocks noChangeArrowheads="1"/>
          </p:cNvSpPr>
          <p:nvPr userDrawn="1"/>
        </p:nvSpPr>
        <p:spPr bwMode="auto">
          <a:xfrm>
            <a:off x="0" y="6613525"/>
            <a:ext cx="9144000" cy="244475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www.company.com</a:t>
            </a:r>
            <a:endParaRPr lang="fr-FR" altLang="en-US"/>
          </a:p>
        </p:txBody>
      </p:sp>
      <p:sp>
        <p:nvSpPr>
          <p:cNvPr id="1031" name="Oval 23"/>
          <p:cNvSpPr>
            <a:spLocks noChangeArrowheads="1"/>
          </p:cNvSpPr>
          <p:nvPr userDrawn="1"/>
        </p:nvSpPr>
        <p:spPr bwMode="auto">
          <a:xfrm>
            <a:off x="1433513" y="6159500"/>
            <a:ext cx="65087" cy="65088"/>
          </a:xfrm>
          <a:prstGeom prst="ellipse">
            <a:avLst/>
          </a:prstGeom>
          <a:solidFill>
            <a:srgbClr val="BDD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032" name="Oval 24"/>
          <p:cNvSpPr>
            <a:spLocks noChangeArrowheads="1"/>
          </p:cNvSpPr>
          <p:nvPr userDrawn="1"/>
        </p:nvSpPr>
        <p:spPr bwMode="auto">
          <a:xfrm>
            <a:off x="2193925" y="6159500"/>
            <a:ext cx="65088" cy="65088"/>
          </a:xfrm>
          <a:prstGeom prst="ellipse">
            <a:avLst/>
          </a:prstGeom>
          <a:solidFill>
            <a:srgbClr val="BDD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033" name="Oval 25"/>
          <p:cNvSpPr>
            <a:spLocks noChangeArrowheads="1"/>
          </p:cNvSpPr>
          <p:nvPr userDrawn="1"/>
        </p:nvSpPr>
        <p:spPr bwMode="auto">
          <a:xfrm>
            <a:off x="2954338" y="6159500"/>
            <a:ext cx="65087" cy="65088"/>
          </a:xfrm>
          <a:prstGeom prst="ellipse">
            <a:avLst/>
          </a:prstGeom>
          <a:solidFill>
            <a:srgbClr val="BDD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034" name="Oval 26"/>
          <p:cNvSpPr>
            <a:spLocks noChangeArrowheads="1"/>
          </p:cNvSpPr>
          <p:nvPr userDrawn="1"/>
        </p:nvSpPr>
        <p:spPr bwMode="auto">
          <a:xfrm>
            <a:off x="3714750" y="6159500"/>
            <a:ext cx="65088" cy="65088"/>
          </a:xfrm>
          <a:prstGeom prst="ellipse">
            <a:avLst/>
          </a:prstGeom>
          <a:solidFill>
            <a:srgbClr val="BDD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035" name="Oval 27"/>
          <p:cNvSpPr>
            <a:spLocks noChangeArrowheads="1"/>
          </p:cNvSpPr>
          <p:nvPr userDrawn="1"/>
        </p:nvSpPr>
        <p:spPr bwMode="auto">
          <a:xfrm>
            <a:off x="4475163" y="6159500"/>
            <a:ext cx="65087" cy="65088"/>
          </a:xfrm>
          <a:prstGeom prst="ellipse">
            <a:avLst/>
          </a:prstGeom>
          <a:solidFill>
            <a:srgbClr val="BDD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036" name="Oval 28"/>
          <p:cNvSpPr>
            <a:spLocks noChangeArrowheads="1"/>
          </p:cNvSpPr>
          <p:nvPr userDrawn="1"/>
        </p:nvSpPr>
        <p:spPr bwMode="auto">
          <a:xfrm>
            <a:off x="5237163" y="6159500"/>
            <a:ext cx="65087" cy="65088"/>
          </a:xfrm>
          <a:prstGeom prst="ellipse">
            <a:avLst/>
          </a:prstGeom>
          <a:solidFill>
            <a:srgbClr val="BDD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037" name="Oval 29"/>
          <p:cNvSpPr>
            <a:spLocks noChangeArrowheads="1"/>
          </p:cNvSpPr>
          <p:nvPr userDrawn="1"/>
        </p:nvSpPr>
        <p:spPr bwMode="auto">
          <a:xfrm>
            <a:off x="5997575" y="6159500"/>
            <a:ext cx="65088" cy="65088"/>
          </a:xfrm>
          <a:prstGeom prst="ellipse">
            <a:avLst/>
          </a:prstGeom>
          <a:solidFill>
            <a:srgbClr val="BDD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038" name="Oval 30"/>
          <p:cNvSpPr>
            <a:spLocks noChangeArrowheads="1"/>
          </p:cNvSpPr>
          <p:nvPr userDrawn="1"/>
        </p:nvSpPr>
        <p:spPr bwMode="auto">
          <a:xfrm>
            <a:off x="6757988" y="6159500"/>
            <a:ext cx="65087" cy="65088"/>
          </a:xfrm>
          <a:prstGeom prst="ellipse">
            <a:avLst/>
          </a:prstGeom>
          <a:solidFill>
            <a:srgbClr val="BDD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039" name="Oval 31"/>
          <p:cNvSpPr>
            <a:spLocks noChangeArrowheads="1"/>
          </p:cNvSpPr>
          <p:nvPr userDrawn="1"/>
        </p:nvSpPr>
        <p:spPr bwMode="auto">
          <a:xfrm>
            <a:off x="7518400" y="6159500"/>
            <a:ext cx="65088" cy="65088"/>
          </a:xfrm>
          <a:prstGeom prst="ellipse">
            <a:avLst/>
          </a:prstGeom>
          <a:solidFill>
            <a:srgbClr val="BDD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040" name="Oval 32"/>
          <p:cNvSpPr>
            <a:spLocks noChangeArrowheads="1"/>
          </p:cNvSpPr>
          <p:nvPr userDrawn="1"/>
        </p:nvSpPr>
        <p:spPr bwMode="auto">
          <a:xfrm>
            <a:off x="8280400" y="6159500"/>
            <a:ext cx="65088" cy="65088"/>
          </a:xfrm>
          <a:prstGeom prst="ellipse">
            <a:avLst/>
          </a:prstGeom>
          <a:solidFill>
            <a:srgbClr val="BDD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B4CCE2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B4CCE2"/>
        </a:buClr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B4CCE2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B4CCE2"/>
        </a:buClr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B4CCE2"/>
        </a:buClr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4930775"/>
            <a:ext cx="6781800" cy="1470025"/>
          </a:xfrm>
        </p:spPr>
        <p:txBody>
          <a:bodyPr/>
          <a:lstStyle/>
          <a:p>
            <a:pPr eaLnBrk="1" hangingPunct="1"/>
            <a:r>
              <a:rPr lang="en-GB" altLang="en-US" sz="3600" dirty="0" smtClean="0"/>
              <a:t>Presentation TITLE</a:t>
            </a:r>
            <a:endParaRPr lang="en-US" altLang="en-US" sz="3600" dirty="0" smtClean="0"/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304800" y="228600"/>
            <a:ext cx="16764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1600" b="0"/>
              <a:t>Company LOGO</a:t>
            </a:r>
            <a:endParaRPr lang="fr-FR" altLang="en-US" sz="1600" b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1709" y="817419"/>
            <a:ext cx="7592291" cy="73429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recommend: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2946" y="1745671"/>
            <a:ext cx="7675419" cy="472440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accent1">
                    <a:lumMod val="10000"/>
                  </a:schemeClr>
                </a:solidFill>
              </a:rPr>
              <a:t>We </a:t>
            </a:r>
            <a:r>
              <a:rPr lang="en-US" sz="2800" dirty="0" smtClean="0">
                <a:solidFill>
                  <a:schemeClr val="accent1">
                    <a:lumMod val="10000"/>
                  </a:schemeClr>
                </a:solidFill>
              </a:rPr>
              <a:t>recommend </a:t>
            </a:r>
            <a:r>
              <a:rPr lang="en-US" sz="2800" dirty="0" smtClean="0">
                <a:solidFill>
                  <a:schemeClr val="accent1">
                    <a:lumMod val="10000"/>
                  </a:schemeClr>
                </a:solidFill>
              </a:rPr>
              <a:t>giving </a:t>
            </a:r>
            <a:r>
              <a:rPr lang="en-US" sz="2800" dirty="0">
                <a:solidFill>
                  <a:schemeClr val="accent1">
                    <a:lumMod val="10000"/>
                  </a:schemeClr>
                </a:solidFill>
              </a:rPr>
              <a:t>priority to the patient’s </a:t>
            </a:r>
            <a:r>
              <a:rPr lang="en-US" sz="2800" dirty="0" smtClean="0">
                <a:solidFill>
                  <a:schemeClr val="accent1">
                    <a:lumMod val="10000"/>
                  </a:schemeClr>
                </a:solidFill>
              </a:rPr>
              <a:t>general status </a:t>
            </a:r>
            <a:r>
              <a:rPr lang="en-US" sz="2800" dirty="0">
                <a:solidFill>
                  <a:schemeClr val="accent1">
                    <a:lumMod val="10000"/>
                  </a:schemeClr>
                </a:solidFill>
              </a:rPr>
              <a:t>and preference in selecting renal </a:t>
            </a:r>
            <a:r>
              <a:rPr lang="en-US" sz="2800" dirty="0" smtClean="0">
                <a:solidFill>
                  <a:schemeClr val="accent1">
                    <a:lumMod val="10000"/>
                  </a:schemeClr>
                </a:solidFill>
              </a:rPr>
              <a:t>replacement therapy </a:t>
            </a:r>
            <a:r>
              <a:rPr lang="en-US" sz="2800" dirty="0">
                <a:solidFill>
                  <a:schemeClr val="accent1">
                    <a:lumMod val="10000"/>
                  </a:schemeClr>
                </a:solidFill>
              </a:rPr>
              <a:t>as there is an </a:t>
            </a:r>
            <a:r>
              <a:rPr lang="en-US" sz="2800" b="1" dirty="0">
                <a:solidFill>
                  <a:schemeClr val="accent1">
                    <a:lumMod val="10000"/>
                  </a:schemeClr>
                </a:solidFill>
              </a:rPr>
              <a:t>absence</a:t>
            </a:r>
            <a:r>
              <a:rPr lang="en-US" sz="2800" dirty="0">
                <a:solidFill>
                  <a:schemeClr val="accent1">
                    <a:lumMod val="10000"/>
                  </a:schemeClr>
                </a:solidFill>
              </a:rPr>
              <a:t> of evidence </a:t>
            </a:r>
            <a:r>
              <a:rPr lang="en-US" sz="2800" dirty="0" smtClean="0">
                <a:solidFill>
                  <a:schemeClr val="accent1">
                    <a:lumMod val="10000"/>
                  </a:schemeClr>
                </a:solidFill>
              </a:rPr>
              <a:t>of </a:t>
            </a:r>
            <a:r>
              <a:rPr lang="en-US" sz="2800" dirty="0" smtClean="0">
                <a:solidFill>
                  <a:srgbClr val="FF0000"/>
                </a:solidFill>
              </a:rPr>
              <a:t>superiority </a:t>
            </a:r>
            <a:r>
              <a:rPr lang="en-US" sz="2800" dirty="0">
                <a:solidFill>
                  <a:srgbClr val="FF0000"/>
                </a:solidFill>
              </a:rPr>
              <a:t>of one modality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>
                <a:solidFill>
                  <a:schemeClr val="accent1">
                    <a:lumMod val="10000"/>
                  </a:schemeClr>
                </a:solidFill>
              </a:rPr>
              <a:t>over another in </a:t>
            </a:r>
            <a:r>
              <a:rPr lang="en-US" sz="2800" dirty="0" smtClean="0">
                <a:solidFill>
                  <a:schemeClr val="accent1">
                    <a:lumMod val="10000"/>
                  </a:schemeClr>
                </a:solidFill>
              </a:rPr>
              <a:t>patients with </a:t>
            </a:r>
            <a:r>
              <a:rPr lang="en-US" sz="2800" dirty="0">
                <a:solidFill>
                  <a:schemeClr val="accent1">
                    <a:lumMod val="10000"/>
                  </a:schemeClr>
                </a:solidFill>
              </a:rPr>
              <a:t>diabetes and CKD stage 5 (1C</a:t>
            </a:r>
            <a:r>
              <a:rPr lang="en-US" sz="2800" dirty="0" smtClean="0">
                <a:solidFill>
                  <a:schemeClr val="accent1">
                    <a:lumMod val="10000"/>
                  </a:schemeClr>
                </a:solidFill>
              </a:rPr>
              <a:t>).</a:t>
            </a:r>
            <a:r>
              <a:rPr lang="en-US" sz="2800" dirty="0">
                <a:solidFill>
                  <a:schemeClr val="accent1">
                    <a:lumMod val="10000"/>
                  </a:schemeClr>
                </a:solidFill>
              </a:rPr>
              <a:t> </a:t>
            </a:r>
            <a:endParaRPr lang="en-US" sz="2800" dirty="0" smtClean="0">
              <a:solidFill>
                <a:schemeClr val="accent1">
                  <a:lumMod val="1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accent1">
                    <a:lumMod val="10000"/>
                  </a:schemeClr>
                </a:solidFill>
              </a:rPr>
              <a:t>We recommend </a:t>
            </a:r>
            <a:r>
              <a:rPr lang="en-US" sz="2800" dirty="0" smtClean="0">
                <a:solidFill>
                  <a:schemeClr val="accent1">
                    <a:lumMod val="10000"/>
                  </a:schemeClr>
                </a:solidFill>
              </a:rPr>
              <a:t>providing </a:t>
            </a:r>
            <a:r>
              <a:rPr lang="en-US" sz="2800" dirty="0">
                <a:solidFill>
                  <a:schemeClr val="accent1">
                    <a:lumMod val="10000"/>
                  </a:schemeClr>
                </a:solidFill>
              </a:rPr>
              <a:t>patients with </a:t>
            </a:r>
            <a:r>
              <a:rPr lang="en-US" sz="2800" b="1" dirty="0">
                <a:solidFill>
                  <a:schemeClr val="accent1">
                    <a:lumMod val="10000"/>
                  </a:schemeClr>
                </a:solidFill>
              </a:rPr>
              <a:t>unbiased information</a:t>
            </a:r>
            <a:r>
              <a:rPr lang="en-US" sz="2800" dirty="0">
                <a:solidFill>
                  <a:schemeClr val="accent1">
                    <a:lumMod val="10000"/>
                  </a:schemeClr>
                </a:solidFill>
              </a:rPr>
              <a:t> about the </a:t>
            </a:r>
            <a:r>
              <a:rPr lang="en-US" sz="2800" b="1" dirty="0">
                <a:solidFill>
                  <a:schemeClr val="accent1">
                    <a:lumMod val="10000"/>
                  </a:schemeClr>
                </a:solidFill>
              </a:rPr>
              <a:t>different available </a:t>
            </a:r>
            <a:r>
              <a:rPr lang="en-US" sz="2800" dirty="0">
                <a:solidFill>
                  <a:schemeClr val="accent1">
                    <a:lumMod val="10000"/>
                  </a:schemeClr>
                </a:solidFill>
              </a:rPr>
              <a:t>treatment options (1A).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800" dirty="0" smtClean="0">
              <a:solidFill>
                <a:schemeClr val="accent1">
                  <a:lumMod val="1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03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0255" y="-581025"/>
            <a:ext cx="7315200" cy="58102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9309" y="2133600"/>
            <a:ext cx="7592291" cy="40386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Should patients with diabetes and CKD </a:t>
            </a:r>
            <a:endParaRPr lang="en-US" sz="2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stage 5 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start dialysis </a:t>
            </a:r>
            <a:r>
              <a:rPr lang="en-US" sz="2800" b="1" dirty="0">
                <a:solidFill>
                  <a:srgbClr val="FF0000"/>
                </a:solidFill>
              </a:rPr>
              <a:t>earlier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, i.e. </a:t>
            </a:r>
            <a:r>
              <a:rPr lang="en-US" sz="2800" b="1" dirty="0">
                <a:solidFill>
                  <a:srgbClr val="FF0000"/>
                </a:solidFill>
              </a:rPr>
              <a:t>before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en-US" sz="2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becoming symptomatic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, than patients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without 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diabetes?</a:t>
            </a:r>
          </a:p>
        </p:txBody>
      </p:sp>
    </p:spTree>
    <p:extLst>
      <p:ext uri="{BB962C8B-B14F-4D97-AF65-F5344CB8AC3E}">
        <p14:creationId xmlns:p14="http://schemas.microsoft.com/office/powerpoint/2010/main" val="82727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400175"/>
            <a:ext cx="7315200" cy="73342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recommend: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1818" y="2133600"/>
            <a:ext cx="7259781" cy="4038600"/>
          </a:xfrm>
        </p:spPr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We recommend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initiating dialysis in patients with diabetes on the </a:t>
            </a:r>
            <a:r>
              <a:rPr lang="en-US" sz="2800" b="1" dirty="0" smtClean="0">
                <a:solidFill>
                  <a:srgbClr val="FF0000"/>
                </a:solidFill>
              </a:rPr>
              <a:t>same criteria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as in patients without diabetes (1A).</a:t>
            </a:r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82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-581025"/>
            <a:ext cx="7315200" cy="5810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273" y="1870364"/>
            <a:ext cx="8160327" cy="4398818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patients with DM and CKD stage 5 </a:t>
            </a:r>
            <a:r>
              <a:rPr lang="en-US" sz="3200" b="1" dirty="0" smtClean="0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should </a:t>
            </a:r>
            <a:r>
              <a:rPr lang="en-US" sz="3200" b="1" dirty="0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native fistula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graft or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tunnelled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catheter </a:t>
            </a:r>
            <a:r>
              <a:rPr lang="en-US" sz="3200" b="1" dirty="0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preferred as initial access?</a:t>
            </a:r>
            <a:endParaRPr lang="en-US" sz="3200" dirty="0">
              <a:solidFill>
                <a:schemeClr val="accent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65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We recommend that reasonable effort be made </a:t>
            </a:r>
            <a:r>
              <a:rPr lang="en-US" dirty="0" smtClean="0">
                <a:solidFill>
                  <a:schemeClr val="accent1">
                    <a:lumMod val="10000"/>
                  </a:schemeClr>
                </a:solidFill>
              </a:rPr>
              <a:t>to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avoid </a:t>
            </a:r>
            <a:r>
              <a:rPr lang="en-US" dirty="0" err="1">
                <a:solidFill>
                  <a:srgbClr val="FF0000"/>
                </a:solidFill>
              </a:rPr>
              <a:t>tunnelled</a:t>
            </a:r>
            <a:r>
              <a:rPr lang="en-US" dirty="0">
                <a:solidFill>
                  <a:srgbClr val="FF0000"/>
                </a:solidFill>
              </a:rPr>
              <a:t> catheters </a:t>
            </a: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as primary access in </a:t>
            </a:r>
            <a:r>
              <a:rPr lang="en-US" dirty="0" smtClean="0">
                <a:solidFill>
                  <a:schemeClr val="accent1">
                    <a:lumMod val="10000"/>
                  </a:schemeClr>
                </a:solidFill>
              </a:rPr>
              <a:t>patients with </a:t>
            </a: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diabetes starting HD as renal </a:t>
            </a:r>
            <a:r>
              <a:rPr lang="en-US" dirty="0" smtClean="0">
                <a:solidFill>
                  <a:schemeClr val="accent1">
                    <a:lumMod val="10000"/>
                  </a:schemeClr>
                </a:solidFill>
              </a:rPr>
              <a:t>replacement therapy </a:t>
            </a: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(1C).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We recommend that the </a:t>
            </a:r>
            <a:r>
              <a:rPr lang="en-US" b="1" dirty="0">
                <a:solidFill>
                  <a:schemeClr val="accent1">
                    <a:lumMod val="10000"/>
                  </a:schemeClr>
                </a:solidFill>
              </a:rPr>
              <a:t>advantages</a:t>
            </a: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, </a:t>
            </a:r>
            <a:r>
              <a:rPr lang="en-US" b="1" dirty="0" smtClean="0">
                <a:solidFill>
                  <a:schemeClr val="accent1">
                    <a:lumMod val="10000"/>
                  </a:schemeClr>
                </a:solidFill>
              </a:rPr>
              <a:t>disadvantages</a:t>
            </a:r>
            <a:r>
              <a:rPr lang="en-US" dirty="0" smtClean="0">
                <a:solidFill>
                  <a:schemeClr val="accent1">
                    <a:lumMod val="10000"/>
                  </a:schemeClr>
                </a:solidFill>
              </a:rPr>
              <a:t> and </a:t>
            </a: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risks of each type of access be </a:t>
            </a:r>
            <a:r>
              <a:rPr lang="en-US" dirty="0" smtClean="0">
                <a:solidFill>
                  <a:schemeClr val="accent1">
                    <a:lumMod val="10000"/>
                  </a:schemeClr>
                </a:solidFill>
              </a:rPr>
              <a:t>discussed with </a:t>
            </a: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the patient.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We </a:t>
            </a:r>
            <a:r>
              <a:rPr lang="en-US" b="1" dirty="0" smtClean="0">
                <a:solidFill>
                  <a:srgbClr val="FF0000"/>
                </a:solidFill>
              </a:rPr>
              <a:t>recommend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37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3218" y="-581025"/>
            <a:ext cx="7315200" cy="58102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3218" y="1496291"/>
            <a:ext cx="7225145" cy="5022273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chemeClr val="tx2">
                    <a:lumMod val="50000"/>
                  </a:schemeClr>
                </a:solidFill>
              </a:rPr>
              <a:t>Is there a benefit to 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</a:rPr>
              <a:t>undergoing </a:t>
            </a:r>
          </a:p>
          <a:p>
            <a:pPr marL="0" indent="0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renal transplantation 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</a:rPr>
              <a:t>for patients </a:t>
            </a:r>
            <a:endParaRPr lang="en-US" sz="32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</a:rPr>
              <a:t>diabetes 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</a:rPr>
              <a:t>and CKD stage 5?</a:t>
            </a:r>
            <a:endParaRPr lang="en-US" sz="32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78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recommend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We recommend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providing education on the 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different options 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of transplantation and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their expected 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outcomes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 for patients with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diabetes and 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CKD stage 4 or 5 who are deemed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suitable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for 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transplantation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(1D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).</a:t>
            </a:r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16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382" y="374074"/>
            <a:ext cx="7661564" cy="1205345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Statements only for patients with type 1 diabetes and CKD stage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7746" y="1579418"/>
            <a:ext cx="7453745" cy="46135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We suggest: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living donation </a:t>
            </a:r>
            <a:r>
              <a:rPr lang="en-US" dirty="0">
                <a:solidFill>
                  <a:srgbClr val="FF0000"/>
                </a:solidFill>
              </a:rPr>
              <a:t>kidney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transplantation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or </a:t>
            </a:r>
            <a:r>
              <a:rPr lang="en-US" dirty="0">
                <a:solidFill>
                  <a:srgbClr val="FF0000"/>
                </a:solidFill>
              </a:rPr>
              <a:t>simultaneous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pancreas kidney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transplantation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to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improve survival of suitable patients (2C).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We suggest 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against: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islet transplantation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after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kidney transplantation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with the aim to improve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survival (2C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We suggest: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pancreas </a:t>
            </a:r>
            <a:r>
              <a:rPr lang="en-US" dirty="0">
                <a:solidFill>
                  <a:srgbClr val="FF0000"/>
                </a:solidFill>
              </a:rPr>
              <a:t>grafting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to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improve survival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after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kidney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transplantation (2C).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50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2509" y="180110"/>
            <a:ext cx="8478983" cy="592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31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64" y="0"/>
            <a:ext cx="7523018" cy="1593271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Statements </a:t>
            </a:r>
            <a:r>
              <a:rPr lang="en-US" b="1" dirty="0">
                <a:solidFill>
                  <a:srgbClr val="FF0000"/>
                </a:solidFill>
              </a:rPr>
              <a:t>only for patients with type 2 diabetes and CKD stage 5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6182" y="1773380"/>
            <a:ext cx="7142018" cy="433647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/>
              <a:t> </a:t>
            </a:r>
            <a:r>
              <a:rPr lang="en-US" sz="3200" dirty="0"/>
              <a:t>We recommend </a:t>
            </a:r>
            <a:r>
              <a:rPr lang="en-US" sz="3200" b="1" dirty="0"/>
              <a:t>against</a:t>
            </a:r>
            <a:r>
              <a:rPr lang="en-US" sz="3200" dirty="0"/>
              <a:t> </a:t>
            </a:r>
            <a:r>
              <a:rPr lang="en-US" sz="3200" dirty="0" smtClean="0"/>
              <a:t>: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pancreas</a:t>
            </a:r>
            <a:r>
              <a:rPr lang="en-US" sz="2800" dirty="0" smtClean="0"/>
              <a:t> </a:t>
            </a:r>
            <a:r>
              <a:rPr lang="en-US" sz="2800" dirty="0"/>
              <a:t>or </a:t>
            </a:r>
            <a:r>
              <a:rPr lang="en-US" sz="2800" dirty="0" smtClean="0">
                <a:solidFill>
                  <a:srgbClr val="FF0000"/>
                </a:solidFill>
              </a:rPr>
              <a:t>simultaneous</a:t>
            </a:r>
            <a:r>
              <a:rPr lang="en-US" sz="2800" dirty="0" smtClean="0"/>
              <a:t> kidney </a:t>
            </a:r>
            <a:r>
              <a:rPr lang="en-US" sz="2800" dirty="0"/>
              <a:t>pancreas transplantation (1D).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We recommend:</a:t>
            </a:r>
          </a:p>
          <a:p>
            <a:pPr marL="0" indent="0">
              <a:buNone/>
            </a:pP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Diabetes</a:t>
            </a:r>
            <a:r>
              <a:rPr lang="en-US" sz="2800" dirty="0" smtClean="0"/>
              <a:t> </a:t>
            </a:r>
            <a:r>
              <a:rPr lang="en-US" sz="2800" dirty="0"/>
              <a:t>in itself should</a:t>
            </a:r>
            <a:r>
              <a:rPr lang="en-US" sz="3200" b="1" dirty="0"/>
              <a:t> not</a:t>
            </a:r>
            <a:r>
              <a:rPr lang="en-US" sz="2800" dirty="0"/>
              <a:t> </a:t>
            </a:r>
            <a:r>
              <a:rPr lang="en-US" sz="2800" dirty="0" smtClean="0"/>
              <a:t>be considered </a:t>
            </a:r>
            <a:r>
              <a:rPr lang="en-US" sz="2800" dirty="0"/>
              <a:t>a contraindication to kidney </a:t>
            </a:r>
            <a:r>
              <a:rPr lang="en-US" sz="2800" dirty="0" smtClean="0"/>
              <a:t>transplantation in </a:t>
            </a:r>
            <a:r>
              <a:rPr lang="en-US" sz="2800" dirty="0"/>
              <a:t>patients who otherwise </a:t>
            </a:r>
            <a:r>
              <a:rPr lang="en-US" sz="2800" dirty="0" smtClean="0"/>
              <a:t>comply with </a:t>
            </a:r>
            <a:r>
              <a:rPr lang="en-US" sz="2800" dirty="0"/>
              <a:t>inclusion and exclusion criteria </a:t>
            </a:r>
            <a:r>
              <a:rPr lang="en-US" sz="2800" dirty="0" smtClean="0"/>
              <a:t>for transplantation(1C</a:t>
            </a:r>
            <a:r>
              <a:rPr lang="en-US" sz="2800" dirty="0"/>
              <a:t>).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6262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828800" y="3766782"/>
            <a:ext cx="4299045" cy="2405418"/>
          </a:xfrm>
        </p:spPr>
        <p:txBody>
          <a:bodyPr/>
          <a:lstStyle/>
          <a:p>
            <a:pPr algn="r" eaLnBrk="1" hangingPunct="1"/>
            <a:endParaRPr lang="en-US" alt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"/>
            <a:ext cx="9085574" cy="3766782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Clinical Practice Guideline on management of </a:t>
            </a:r>
            <a:r>
              <a:rPr lang="en-US" b="1" dirty="0" smtClean="0">
                <a:solidFill>
                  <a:srgbClr val="FF0000"/>
                </a:solidFill>
              </a:rPr>
              <a:t>patients  with </a:t>
            </a:r>
            <a:r>
              <a:rPr lang="en-US" b="1" dirty="0">
                <a:solidFill>
                  <a:srgbClr val="FF0000"/>
                </a:solidFill>
              </a:rPr>
              <a:t>diabetes and chronic kidney </a:t>
            </a:r>
            <a:r>
              <a:rPr lang="en-US" b="1" dirty="0" smtClean="0">
                <a:solidFill>
                  <a:srgbClr val="FF0000"/>
                </a:solidFill>
              </a:rPr>
              <a:t>disease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stage </a:t>
            </a:r>
            <a:r>
              <a:rPr lang="en-US" b="1" dirty="0" smtClean="0">
                <a:solidFill>
                  <a:srgbClr val="FF0000"/>
                </a:solidFill>
              </a:rPr>
              <a:t>3b or </a:t>
            </a:r>
            <a:r>
              <a:rPr lang="en-US" b="1" dirty="0">
                <a:solidFill>
                  <a:srgbClr val="FF0000"/>
                </a:solidFill>
              </a:rPr>
              <a:t>higher (</a:t>
            </a:r>
            <a:r>
              <a:rPr lang="en-US" b="1" dirty="0" err="1">
                <a:solidFill>
                  <a:srgbClr val="FF0000"/>
                </a:solidFill>
              </a:rPr>
              <a:t>eGFR</a:t>
            </a:r>
            <a:r>
              <a:rPr lang="en-US" b="1" dirty="0">
                <a:solidFill>
                  <a:srgbClr val="FF0000"/>
                </a:solidFill>
              </a:rPr>
              <a:t> &lt;45 mL/min)</a:t>
            </a:r>
            <a:endParaRPr lang="en-US" altLang="en-US" b="1" dirty="0" smtClean="0">
              <a:solidFill>
                <a:srgbClr val="FF0000"/>
              </a:solidFill>
            </a:endParaRPr>
          </a:p>
        </p:txBody>
      </p:sp>
      <p:pic>
        <p:nvPicPr>
          <p:cNvPr id="10244" name="Picture 4" descr="snowdr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451" y="3766781"/>
            <a:ext cx="2093912" cy="2756848"/>
          </a:xfrm>
          <a:prstGeom prst="rect">
            <a:avLst/>
          </a:prstGeom>
          <a:solidFill>
            <a:schemeClr val="bg1"/>
          </a:solidFill>
          <a:ln w="38100">
            <a:solidFill>
              <a:schemeClr val="folHlink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2355272"/>
            <a:ext cx="7162800" cy="3595255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ISSUES RELATED 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GLYCAEMIC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 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PATIENTS 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DIABETES 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CKD STAGE 3B OR 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HIGHER (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eGFR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&lt;45 mL/min)</a:t>
            </a:r>
            <a:endParaRPr lang="en-US" sz="32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CHAPTER </a:t>
            </a:r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25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6909" y="-581025"/>
            <a:ext cx="7315200" cy="58102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8365" y="1427017"/>
            <a:ext cx="7994072" cy="4966855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Should we aim to </a:t>
            </a:r>
            <a:r>
              <a:rPr lang="en-US" sz="2800" dirty="0">
                <a:solidFill>
                  <a:srgbClr val="FF0000"/>
                </a:solidFill>
              </a:rPr>
              <a:t>lower HbA1C 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by tighter glycemic control in patients with diabetes and CKD stage 3b or higher (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</a:rPr>
              <a:t>eGFR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 &lt;45 </a:t>
            </a: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mL/min?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endParaRPr lang="en-US" sz="28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lphaUcPeriod"/>
            </a:pPr>
            <a:endParaRPr lang="en-US" sz="2800" dirty="0" smtClean="0"/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Is 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an </a:t>
            </a:r>
            <a:r>
              <a:rPr lang="en-US" sz="2800" dirty="0">
                <a:solidFill>
                  <a:srgbClr val="FF0000"/>
                </a:solidFill>
              </a:rPr>
              <a:t>aggressive treatment 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</a:rPr>
              <a:t>strategy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 (in </a:t>
            </a: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number of injections and 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controls and follow-up) 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</a:rPr>
              <a:t>superior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 to a more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relaxed</a:t>
            </a:r>
            <a:r>
              <a:rPr lang="en-US" sz="2800" dirty="0">
                <a:solidFill>
                  <a:srgbClr val="FF0000"/>
                </a:solidFill>
              </a:rPr>
              <a:t> treatment </a:t>
            </a:r>
            <a:r>
              <a:rPr lang="en-US" sz="2800" b="1" dirty="0" smtClean="0">
                <a:solidFill>
                  <a:schemeClr val="tx1">
                    <a:lumMod val="50000"/>
                  </a:schemeClr>
                </a:solidFill>
              </a:rPr>
              <a:t>strategy</a:t>
            </a: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in patients with </a:t>
            </a:r>
            <a:r>
              <a:rPr lang="en-US" sz="2800" u="sng" dirty="0">
                <a:solidFill>
                  <a:schemeClr val="tx1">
                    <a:lumMod val="50000"/>
                  </a:schemeClr>
                </a:solidFill>
              </a:rPr>
              <a:t>diabetes and CKD </a:t>
            </a: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stage 3b 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or higher (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</a:rPr>
              <a:t>eGFR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 &lt;45 mL/min) and </a:t>
            </a:r>
            <a:r>
              <a:rPr lang="en-US" sz="2800" u="sng" dirty="0">
                <a:solidFill>
                  <a:schemeClr val="tx1">
                    <a:lumMod val="50000"/>
                  </a:schemeClr>
                </a:solidFill>
              </a:rPr>
              <a:t>using insulin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?</a:t>
            </a:r>
            <a:endParaRPr lang="en-US" sz="2800" dirty="0" smtClean="0">
              <a:solidFill>
                <a:schemeClr val="tx1">
                  <a:lumMod val="50000"/>
                </a:schemeClr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57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764" y="1136939"/>
            <a:ext cx="7730836" cy="58102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We </a:t>
            </a:r>
            <a:r>
              <a:rPr lang="en-US" dirty="0" smtClean="0">
                <a:solidFill>
                  <a:srgbClr val="FF0000"/>
                </a:solidFill>
              </a:rPr>
              <a:t>recommend: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9818" y="2022763"/>
            <a:ext cx="7869382" cy="436418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We recommend </a:t>
            </a:r>
            <a:r>
              <a:rPr lang="en-US" sz="3200" dirty="0" smtClean="0">
                <a:solidFill>
                  <a:srgbClr val="FF0000"/>
                </a:solidFill>
              </a:rPr>
              <a:t>against:</a:t>
            </a:r>
          </a:p>
          <a:p>
            <a:pPr marL="0" indent="0">
              <a:buNone/>
            </a:pPr>
            <a:r>
              <a:rPr lang="en-US" sz="2800" dirty="0" smtClean="0"/>
              <a:t> </a:t>
            </a:r>
            <a:r>
              <a:rPr lang="en-US" sz="2800" dirty="0">
                <a:solidFill>
                  <a:srgbClr val="FF0000"/>
                </a:solidFill>
              </a:rPr>
              <a:t>tighter </a:t>
            </a:r>
            <a:r>
              <a:rPr lang="en-US" sz="2800" dirty="0" err="1">
                <a:solidFill>
                  <a:srgbClr val="FF0000"/>
                </a:solidFill>
              </a:rPr>
              <a:t>glycaemic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control if </a:t>
            </a:r>
            <a:r>
              <a:rPr lang="en-US" sz="2800" dirty="0"/>
              <a:t>this results in severe </a:t>
            </a:r>
            <a:r>
              <a:rPr lang="en-US" sz="2800" dirty="0" err="1">
                <a:solidFill>
                  <a:srgbClr val="FF0000"/>
                </a:solidFill>
              </a:rPr>
              <a:t>hypoglycaemic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episodes </a:t>
            </a:r>
            <a:r>
              <a:rPr lang="en-US" sz="2800" dirty="0" smtClean="0"/>
              <a:t>(1B).</a:t>
            </a:r>
            <a:r>
              <a:rPr lang="en-US" sz="2800" dirty="0"/>
              <a:t> </a:t>
            </a:r>
            <a:endParaRPr lang="en-US" sz="28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We recommend:</a:t>
            </a:r>
          </a:p>
          <a:p>
            <a:pPr marL="0" indent="0">
              <a:buNone/>
            </a:pPr>
            <a:r>
              <a:rPr lang="en-US" sz="2800" dirty="0" smtClean="0"/>
              <a:t>vigilant </a:t>
            </a:r>
            <a:r>
              <a:rPr lang="en-US" sz="2800" dirty="0"/>
              <a:t>attempts to </a:t>
            </a:r>
            <a:r>
              <a:rPr lang="en-US" sz="2800" dirty="0" err="1">
                <a:solidFill>
                  <a:srgbClr val="FF0000"/>
                </a:solidFill>
              </a:rPr>
              <a:t>tighte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glycaemic</a:t>
            </a:r>
            <a:r>
              <a:rPr lang="en-US" sz="2800" dirty="0">
                <a:solidFill>
                  <a:srgbClr val="FF0000"/>
                </a:solidFill>
              </a:rPr>
              <a:t> control </a:t>
            </a:r>
            <a:r>
              <a:rPr lang="en-US" sz="2800" dirty="0"/>
              <a:t>with the intention to lower </a:t>
            </a:r>
            <a:r>
              <a:rPr lang="en-US" sz="2800" b="1" dirty="0" smtClean="0"/>
              <a:t>HbA1C</a:t>
            </a:r>
            <a:r>
              <a:rPr lang="en-US" sz="2800" dirty="0" smtClean="0"/>
              <a:t>,</a:t>
            </a:r>
          </a:p>
          <a:p>
            <a:pPr marL="0" indent="0">
              <a:buNone/>
            </a:pPr>
            <a:r>
              <a:rPr lang="en-US" sz="2800" dirty="0" smtClean="0"/>
              <a:t> </a:t>
            </a:r>
            <a:r>
              <a:rPr lang="en-US" sz="2800" dirty="0"/>
              <a:t>when values are </a:t>
            </a:r>
            <a:r>
              <a:rPr lang="en-US" sz="2800" b="1" dirty="0">
                <a:solidFill>
                  <a:srgbClr val="FF0000"/>
                </a:solidFill>
              </a:rPr>
              <a:t>&gt;8.5% </a:t>
            </a:r>
            <a:r>
              <a:rPr lang="en-US" sz="2800" dirty="0"/>
              <a:t>(69mmol/</a:t>
            </a:r>
            <a:r>
              <a:rPr lang="en-US" sz="2800" dirty="0" err="1"/>
              <a:t>mol</a:t>
            </a:r>
            <a:r>
              <a:rPr lang="en-US" sz="2800" dirty="0"/>
              <a:t>)(1C).</a:t>
            </a:r>
          </a:p>
          <a:p>
            <a:pPr marL="0" indent="0">
              <a:buNone/>
            </a:pPr>
            <a:endParaRPr lang="en-US" sz="2800" dirty="0"/>
          </a:p>
          <a:p>
            <a:pPr>
              <a:buFont typeface="Wingdings" panose="05000000000000000000" pitchFamily="2" charset="2"/>
              <a:buChar char="Ø"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20526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-581025"/>
            <a:ext cx="7315200" cy="5810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6073" y="1385455"/>
            <a:ext cx="7578436" cy="483523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Severity of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hypoglycaemic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episodes are defined as ‘</a:t>
            </a:r>
            <a:r>
              <a:rPr lang="en-US" dirty="0" smtClean="0">
                <a:solidFill>
                  <a:srgbClr val="FF0000"/>
                </a:solidFill>
              </a:rPr>
              <a:t>mild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’ when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it can </a:t>
            </a:r>
            <a:r>
              <a:rPr lang="en-US" u="sng" dirty="0">
                <a:solidFill>
                  <a:schemeClr val="tx2">
                    <a:lumMod val="50000"/>
                  </a:schemeClr>
                </a:solidFill>
              </a:rPr>
              <a:t>be treated by the patient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himself and as ‘</a:t>
            </a:r>
            <a:r>
              <a:rPr lang="en-US" dirty="0" err="1" smtClean="0">
                <a:solidFill>
                  <a:srgbClr val="FF0000"/>
                </a:solidFill>
              </a:rPr>
              <a:t>severe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’when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u="sng" dirty="0">
                <a:solidFill>
                  <a:schemeClr val="tx2">
                    <a:lumMod val="50000"/>
                  </a:schemeClr>
                </a:solidFill>
              </a:rPr>
              <a:t>assistance is required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The most important concern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is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                     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to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avoid episodes of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hypoglycaemia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Empower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patients at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moderate and high risk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for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hypoglycaemia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to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perform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regular follow-up of blood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glucose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level by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using validated point of care devices.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81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9418" y="-581025"/>
            <a:ext cx="7315200" cy="5810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7747" y="1302326"/>
            <a:ext cx="7384472" cy="444730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It is 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unclear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 whether in this specific patient cohort, 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aiming at 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a lower HbA1C 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value by 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tightening </a:t>
            </a:r>
            <a:r>
              <a:rPr lang="en-US" sz="2800" b="1" dirty="0" err="1">
                <a:solidFill>
                  <a:schemeClr val="bg2">
                    <a:lumMod val="50000"/>
                  </a:schemeClr>
                </a:solidFill>
              </a:rPr>
              <a:t>glycaemic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control 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results 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in improved outcomes, in terms of </a:t>
            </a:r>
            <a:r>
              <a:rPr lang="en-US" sz="2800" dirty="0">
                <a:solidFill>
                  <a:srgbClr val="FF0000"/>
                </a:solidFill>
              </a:rPr>
              <a:t>mortality </a:t>
            </a:r>
            <a:r>
              <a:rPr lang="en-US" sz="2800" dirty="0" smtClean="0">
                <a:solidFill>
                  <a:srgbClr val="FF0000"/>
                </a:solidFill>
              </a:rPr>
              <a:t>and morbidity.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There is some concern that </a:t>
            </a:r>
            <a:r>
              <a:rPr lang="en-US" sz="2800" dirty="0">
                <a:solidFill>
                  <a:srgbClr val="FF0000"/>
                </a:solidFill>
              </a:rPr>
              <a:t>excess </a:t>
            </a:r>
            <a:r>
              <a:rPr lang="en-US" sz="2800" dirty="0" smtClean="0">
                <a:solidFill>
                  <a:srgbClr val="FF0000"/>
                </a:solidFill>
              </a:rPr>
              <a:t>mortality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and morbidity 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can be induced by increasing the 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risk for (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severe) </a:t>
            </a:r>
            <a:r>
              <a:rPr lang="en-US" sz="2800" b="1" dirty="0" err="1" smtClean="0">
                <a:solidFill>
                  <a:schemeClr val="bg2">
                    <a:lumMod val="50000"/>
                  </a:schemeClr>
                </a:solidFill>
              </a:rPr>
              <a:t>hypoglycaemia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21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3999" cy="656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71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8472" y="624321"/>
            <a:ext cx="7855527" cy="581025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What did we find?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5237" y="1454726"/>
            <a:ext cx="7550727" cy="483523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We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found one recent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systematic review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in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dialysis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patients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on the association between HbA1C and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outcome that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included 10 studies (83 684 participants) (9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observational studies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and 1 secondary analysis of a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randomized trial).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Likewise, patients with a mean </a:t>
            </a:r>
            <a:r>
              <a:rPr lang="en-US" b="1" dirty="0" smtClean="0">
                <a:solidFill>
                  <a:srgbClr val="FF0000"/>
                </a:solidFill>
              </a:rPr>
              <a:t>HbA1c value&gt;8.5%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had a </a:t>
            </a:r>
            <a:r>
              <a:rPr lang="en-US" b="1" dirty="0">
                <a:solidFill>
                  <a:srgbClr val="FF0000"/>
                </a:solidFill>
              </a:rPr>
              <a:t>higher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adjusted risk of </a:t>
            </a:r>
            <a:r>
              <a:rPr lang="en-US" b="1" dirty="0" smtClean="0">
                <a:solidFill>
                  <a:srgbClr val="FF0000"/>
                </a:solidFill>
              </a:rPr>
              <a:t>mortality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(HR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1.29; 95% CI 1.23–1.35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In incident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patients,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mean </a:t>
            </a:r>
            <a:r>
              <a:rPr lang="en-US" b="1" dirty="0">
                <a:solidFill>
                  <a:srgbClr val="FF0000"/>
                </a:solidFill>
              </a:rPr>
              <a:t>HbA1c </a:t>
            </a:r>
            <a:r>
              <a:rPr lang="en-US" b="1" dirty="0" err="1">
                <a:solidFill>
                  <a:srgbClr val="FF0000"/>
                </a:solidFill>
              </a:rPr>
              <a:t>vels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&lt;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36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mmol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/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mol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(</a:t>
            </a:r>
            <a:r>
              <a:rPr lang="en-US" dirty="0">
                <a:solidFill>
                  <a:srgbClr val="FF0000"/>
                </a:solidFill>
              </a:rPr>
              <a:t>5.4%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) were also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associated with </a:t>
            </a:r>
            <a:r>
              <a:rPr lang="en-US" b="1" dirty="0">
                <a:solidFill>
                  <a:srgbClr val="FF0000"/>
                </a:solidFill>
              </a:rPr>
              <a:t>increased mortality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risk (HR 1.29; 95%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CI 1.23–1.35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33207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-581025"/>
            <a:ext cx="7315200" cy="5810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9928" y="1620983"/>
            <a:ext cx="7536872" cy="538941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In the </a:t>
            </a:r>
            <a:r>
              <a:rPr lang="en-US" dirty="0">
                <a:solidFill>
                  <a:srgbClr val="FF0000"/>
                </a:solidFill>
              </a:rPr>
              <a:t>general population</a:t>
            </a: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, </a:t>
            </a:r>
            <a:r>
              <a:rPr lang="en-US" b="1" dirty="0">
                <a:solidFill>
                  <a:schemeClr val="accent1">
                    <a:lumMod val="10000"/>
                  </a:schemeClr>
                </a:solidFill>
              </a:rPr>
              <a:t>tight </a:t>
            </a:r>
            <a:r>
              <a:rPr lang="en-US" b="1" dirty="0" err="1">
                <a:solidFill>
                  <a:schemeClr val="accent1">
                    <a:lumMod val="10000"/>
                  </a:schemeClr>
                </a:solidFill>
              </a:rPr>
              <a:t>glycaemic</a:t>
            </a:r>
            <a:r>
              <a:rPr lang="en-US" b="1" dirty="0">
                <a:solidFill>
                  <a:schemeClr val="accent1">
                    <a:lumMod val="10000"/>
                  </a:schemeClr>
                </a:solidFill>
              </a:rPr>
              <a:t> control </a:t>
            </a: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does</a:t>
            </a:r>
            <a:r>
              <a:rPr lang="en-US" b="1" dirty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1">
                    <a:lumMod val="10000"/>
                  </a:schemeClr>
                </a:solidFill>
              </a:rPr>
              <a:t>not </a:t>
            </a:r>
            <a:r>
              <a:rPr lang="en-US" dirty="0" smtClean="0">
                <a:solidFill>
                  <a:schemeClr val="accent1">
                    <a:lumMod val="10000"/>
                  </a:schemeClr>
                </a:solidFill>
              </a:rPr>
              <a:t>result </a:t>
            </a: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in improvement of </a:t>
            </a:r>
            <a:r>
              <a:rPr lang="en-US" b="1" dirty="0">
                <a:solidFill>
                  <a:schemeClr val="accent1">
                    <a:lumMod val="10000"/>
                  </a:schemeClr>
                </a:solidFill>
              </a:rPr>
              <a:t>all-cause</a:t>
            </a: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 and </a:t>
            </a:r>
            <a:r>
              <a:rPr lang="en-US" b="1" dirty="0">
                <a:solidFill>
                  <a:schemeClr val="accent1">
                    <a:lumMod val="10000"/>
                  </a:schemeClr>
                </a:solidFill>
              </a:rPr>
              <a:t>cardiovascular</a:t>
            </a: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10000"/>
                  </a:schemeClr>
                </a:solidFill>
              </a:rPr>
              <a:t>mortality,but</a:t>
            </a:r>
            <a:r>
              <a:rPr lang="en-US" dirty="0" smtClean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results in an </a:t>
            </a:r>
            <a:r>
              <a:rPr lang="en-US" b="1" dirty="0">
                <a:solidFill>
                  <a:schemeClr val="accent1">
                    <a:lumMod val="10000"/>
                  </a:schemeClr>
                </a:solidFill>
              </a:rPr>
              <a:t>increased</a:t>
            </a: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 risk for</a:t>
            </a:r>
            <a:r>
              <a:rPr lang="en-US" b="1" dirty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10000"/>
                  </a:schemeClr>
                </a:solidFill>
              </a:rPr>
              <a:t>hypoglycaemia</a:t>
            </a:r>
            <a:r>
              <a:rPr lang="en-US" dirty="0" smtClean="0">
                <a:solidFill>
                  <a:schemeClr val="accent1">
                    <a:lumMod val="10000"/>
                  </a:schemeClr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>
              <a:solidFill>
                <a:schemeClr val="accent1">
                  <a:lumMod val="1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As </a:t>
            </a:r>
            <a:r>
              <a:rPr lang="en-US" dirty="0" smtClean="0">
                <a:solidFill>
                  <a:schemeClr val="accent1">
                    <a:lumMod val="10000"/>
                  </a:schemeClr>
                </a:solidFill>
              </a:rPr>
              <a:t>in CKD </a:t>
            </a: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stage 3b or higher (</a:t>
            </a:r>
            <a:r>
              <a:rPr lang="en-US" dirty="0" err="1">
                <a:solidFill>
                  <a:schemeClr val="accent1">
                    <a:lumMod val="10000"/>
                  </a:schemeClr>
                </a:solidFill>
              </a:rPr>
              <a:t>eGFR</a:t>
            </a: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 &lt;45 mL/min), the risk of </a:t>
            </a:r>
            <a:r>
              <a:rPr lang="en-US" b="1" dirty="0" err="1" smtClean="0">
                <a:solidFill>
                  <a:schemeClr val="accent1">
                    <a:lumMod val="10000"/>
                  </a:schemeClr>
                </a:solidFill>
              </a:rPr>
              <a:t>hypoglycaemia</a:t>
            </a: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10000"/>
                  </a:schemeClr>
                </a:solidFill>
              </a:rPr>
              <a:t>is </a:t>
            </a:r>
            <a:r>
              <a:rPr lang="en-US" b="1" dirty="0">
                <a:solidFill>
                  <a:schemeClr val="accent1">
                    <a:lumMod val="10000"/>
                  </a:schemeClr>
                </a:solidFill>
              </a:rPr>
              <a:t>enhanced </a:t>
            </a: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and the </a:t>
            </a:r>
            <a:r>
              <a:rPr lang="en-US" b="1" dirty="0">
                <a:solidFill>
                  <a:schemeClr val="accent1">
                    <a:lumMod val="10000"/>
                  </a:schemeClr>
                </a:solidFill>
              </a:rPr>
              <a:t>survival benefit </a:t>
            </a: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is </a:t>
            </a:r>
            <a:r>
              <a:rPr lang="en-US" dirty="0" smtClean="0">
                <a:solidFill>
                  <a:schemeClr val="accent1">
                    <a:lumMod val="10000"/>
                  </a:schemeClr>
                </a:solidFill>
              </a:rPr>
              <a:t>probably lower </a:t>
            </a: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due to the </a:t>
            </a:r>
            <a:r>
              <a:rPr lang="en-US" b="1" dirty="0">
                <a:solidFill>
                  <a:schemeClr val="accent1">
                    <a:lumMod val="10000"/>
                  </a:schemeClr>
                </a:solidFill>
              </a:rPr>
              <a:t>general lower life expectancy</a:t>
            </a: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, tight </a:t>
            </a:r>
            <a:r>
              <a:rPr lang="en-US" dirty="0" smtClean="0">
                <a:solidFill>
                  <a:schemeClr val="accent1">
                    <a:lumMod val="10000"/>
                  </a:schemeClr>
                </a:solidFill>
              </a:rPr>
              <a:t>HbA1C control </a:t>
            </a: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is probably even </a:t>
            </a:r>
            <a:r>
              <a:rPr lang="en-US" b="1" dirty="0">
                <a:solidFill>
                  <a:srgbClr val="FF0000"/>
                </a:solidFill>
              </a:rPr>
              <a:t>less</a:t>
            </a: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 relevant in this patient cohort</a:t>
            </a:r>
            <a:r>
              <a:rPr lang="en-US" dirty="0" smtClean="0">
                <a:solidFill>
                  <a:schemeClr val="accent1">
                    <a:lumMod val="10000"/>
                  </a:schemeClr>
                </a:solidFill>
              </a:rPr>
              <a:t>.</a:t>
            </a:r>
            <a:endParaRPr lang="en-US" dirty="0">
              <a:solidFill>
                <a:schemeClr val="accent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5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5564" y="-581025"/>
            <a:ext cx="7315200" cy="5810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1491" y="1925781"/>
            <a:ext cx="7536873" cy="40386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en-US" dirty="0" smtClean="0">
              <a:solidFill>
                <a:schemeClr val="accent1">
                  <a:lumMod val="1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1">
                    <a:lumMod val="10000"/>
                  </a:schemeClr>
                </a:solidFill>
              </a:rPr>
              <a:t>On </a:t>
            </a: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the other hand, </a:t>
            </a:r>
            <a:r>
              <a:rPr lang="en-US" u="sng" dirty="0">
                <a:solidFill>
                  <a:schemeClr val="accent1">
                    <a:lumMod val="10000"/>
                  </a:schemeClr>
                </a:solidFill>
              </a:rPr>
              <a:t>observational data </a:t>
            </a: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show that </a:t>
            </a:r>
            <a:r>
              <a:rPr lang="en-US" dirty="0">
                <a:solidFill>
                  <a:srgbClr val="FF0000"/>
                </a:solidFill>
              </a:rPr>
              <a:t>lower HbA1C </a:t>
            </a: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is associated with </a:t>
            </a:r>
            <a:r>
              <a:rPr lang="en-US" dirty="0">
                <a:solidFill>
                  <a:srgbClr val="FF0000"/>
                </a:solidFill>
              </a:rPr>
              <a:t>better outcome</a:t>
            </a: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, so at least one should (cautiously) try to lower HbA1C, 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if </a:t>
            </a:r>
            <a:r>
              <a:rPr lang="en-US" sz="2800" b="1" dirty="0">
                <a:solidFill>
                  <a:srgbClr val="FF0000"/>
                </a:solidFill>
              </a:rPr>
              <a:t>this can be obtained without increasing the risk for </a:t>
            </a:r>
            <a:r>
              <a:rPr lang="en-US" sz="2800" b="1" dirty="0" err="1">
                <a:solidFill>
                  <a:srgbClr val="FF0000"/>
                </a:solidFill>
              </a:rPr>
              <a:t>hypoglycaemia</a:t>
            </a:r>
            <a:r>
              <a:rPr lang="en-US" sz="2800" b="1" dirty="0">
                <a:solidFill>
                  <a:srgbClr val="FF0000"/>
                </a:solidFill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0068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suggest: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3164" y="2133600"/>
            <a:ext cx="7578436" cy="4038600"/>
          </a:xfrm>
        </p:spPr>
        <p:txBody>
          <a:bodyPr/>
          <a:lstStyle/>
          <a:p>
            <a:pPr marL="0" indent="0">
              <a:buNone/>
            </a:pPr>
            <a:endParaRPr lang="en-US" dirty="0">
              <a:solidFill>
                <a:schemeClr val="accent1">
                  <a:lumMod val="1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We suggest vigilant attempts to </a:t>
            </a:r>
            <a:r>
              <a:rPr lang="en-US" dirty="0" smtClean="0">
                <a:solidFill>
                  <a:srgbClr val="FF0000"/>
                </a:solidFill>
              </a:rPr>
              <a:t>tighten </a:t>
            </a:r>
            <a:r>
              <a:rPr lang="en-US" dirty="0" err="1" smtClean="0">
                <a:solidFill>
                  <a:srgbClr val="FF0000"/>
                </a:solidFill>
              </a:rPr>
              <a:t>glycaemic</a:t>
            </a:r>
            <a:r>
              <a:rPr lang="en-US" dirty="0" smtClean="0">
                <a:solidFill>
                  <a:srgbClr val="FF0000"/>
                </a:solidFill>
              </a:rPr>
              <a:t> control </a:t>
            </a:r>
            <a:r>
              <a:rPr lang="en-US" dirty="0" smtClean="0">
                <a:solidFill>
                  <a:schemeClr val="accent1">
                    <a:lumMod val="10000"/>
                  </a:schemeClr>
                </a:solidFill>
              </a:rPr>
              <a:t>with </a:t>
            </a: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the intention to lower HbA1C </a:t>
            </a:r>
            <a:r>
              <a:rPr lang="en-US" b="1" dirty="0">
                <a:solidFill>
                  <a:schemeClr val="accent1">
                    <a:lumMod val="10000"/>
                  </a:schemeClr>
                </a:solidFill>
              </a:rPr>
              <a:t>according to the </a:t>
            </a:r>
            <a:r>
              <a:rPr lang="en-US" b="1" dirty="0" smtClean="0">
                <a:solidFill>
                  <a:schemeClr val="accent1">
                    <a:lumMod val="10000"/>
                  </a:schemeClr>
                </a:solidFill>
              </a:rPr>
              <a:t>flow chart </a:t>
            </a: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in Figure 4 in all other conditions (2D).</a:t>
            </a:r>
          </a:p>
        </p:txBody>
      </p:sp>
    </p:spTree>
    <p:extLst>
      <p:ext uri="{BB962C8B-B14F-4D97-AF65-F5344CB8AC3E}">
        <p14:creationId xmlns:p14="http://schemas.microsoft.com/office/powerpoint/2010/main" val="300975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-45720"/>
            <a:ext cx="7315200" cy="4571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2945" y="1620982"/>
            <a:ext cx="7966364" cy="40386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Diabetes mellitus is becoming 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increasingly 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prevalent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and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is considered 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a rapidly growing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concern for healthcare 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systems.</a:t>
            </a:r>
          </a:p>
          <a:p>
            <a:pPr marL="0" indent="0">
              <a:buNone/>
            </a:pPr>
            <a:endParaRPr lang="en-US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Besides 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the 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cardiovascular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 complications, diabetes mellitus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is associated 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with 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chronic kidney disease 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CKD).</a:t>
            </a:r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38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720"/>
            <a:ext cx="9144000" cy="651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62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We </a:t>
            </a:r>
            <a:r>
              <a:rPr lang="en-US" b="1" dirty="0" smtClean="0">
                <a:solidFill>
                  <a:srgbClr val="FF0000"/>
                </a:solidFill>
              </a:rPr>
              <a:t>recommend: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We recommend intense </a:t>
            </a:r>
            <a:r>
              <a:rPr lang="en-US" b="1" dirty="0">
                <a:solidFill>
                  <a:srgbClr val="FF0000"/>
                </a:solidFill>
              </a:rPr>
              <a:t>self-monitoring </a:t>
            </a: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only to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10000"/>
                  </a:schemeClr>
                </a:solidFill>
              </a:rPr>
              <a:t>avoid </a:t>
            </a:r>
            <a:r>
              <a:rPr lang="en-US" b="1" dirty="0" err="1">
                <a:solidFill>
                  <a:schemeClr val="accent1">
                    <a:lumMod val="10000"/>
                  </a:schemeClr>
                </a:solidFill>
              </a:rPr>
              <a:t>hypoglycaemia</a:t>
            </a:r>
            <a:r>
              <a:rPr lang="en-US" b="1" dirty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in patients at high risk for</a:t>
            </a:r>
          </a:p>
          <a:p>
            <a:pPr marL="0" indent="0">
              <a:buNone/>
            </a:pPr>
            <a:r>
              <a:rPr lang="en-US" dirty="0" err="1">
                <a:solidFill>
                  <a:schemeClr val="accent1">
                    <a:lumMod val="10000"/>
                  </a:schemeClr>
                </a:solidFill>
              </a:rPr>
              <a:t>hypoglycaemia</a:t>
            </a: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 (2D).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67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3491" y="-581025"/>
            <a:ext cx="7315200" cy="58102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2327" y="1122217"/>
            <a:ext cx="7162800" cy="526472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self-monitoring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can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not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be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recommended if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the </a:t>
            </a:r>
            <a:r>
              <a:rPr lang="en-US" b="1" dirty="0">
                <a:solidFill>
                  <a:srgbClr val="FF0000"/>
                </a:solidFill>
              </a:rPr>
              <a:t>only aim is to reduce HbA1C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However,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in patients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at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risk for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</a:rPr>
              <a:t>hypoglycaemia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i.e. mostly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those taking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active medication with a high risk of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hypoglycaemia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e.g. 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insulin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, regular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monitoring should be performed to avoid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overshooting and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</a:rPr>
              <a:t>hypoglycaemia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endParaRPr lang="en-US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T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he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risk for </a:t>
            </a:r>
            <a:r>
              <a:rPr lang="en-US" b="1" dirty="0" err="1" smtClean="0">
                <a:solidFill>
                  <a:schemeClr val="tx1">
                    <a:lumMod val="50000"/>
                  </a:schemeClr>
                </a:solidFill>
              </a:rPr>
              <a:t>hypoglycaemia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outweighs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the potential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benefits of reduced 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microvascular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complications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in patients with advanced stages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</a:rPr>
              <a:t>ofCKD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68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7345" y="-581025"/>
            <a:ext cx="7315200" cy="58102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2327" y="1842653"/>
            <a:ext cx="7162800" cy="40386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there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better alternatives 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HbA1c</a:t>
            </a:r>
            <a:r>
              <a:rPr lang="en-US" sz="32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estimate </a:t>
            </a:r>
            <a:r>
              <a:rPr lang="en-US" sz="3200" b="1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glycaemic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control in patients </a:t>
            </a:r>
            <a:r>
              <a:rPr lang="en-US" sz="32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diabetes 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CKD stage 3b or higher (</a:t>
            </a:r>
            <a:r>
              <a:rPr lang="en-US" sz="3200" b="1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eGFR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&lt;45 </a:t>
            </a:r>
            <a:r>
              <a:rPr lang="en-US" sz="32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mL/min/ 1.73 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m2</a:t>
            </a:r>
            <a:r>
              <a:rPr lang="en-US" sz="32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)?</a:t>
            </a:r>
            <a:endParaRPr lang="en-US" sz="3200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227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We </a:t>
            </a:r>
            <a:r>
              <a:rPr lang="en-US" dirty="0" smtClean="0">
                <a:solidFill>
                  <a:srgbClr val="FF0000"/>
                </a:solidFill>
              </a:rPr>
              <a:t>recommend: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6291" y="2576945"/>
            <a:ext cx="7162800" cy="328352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We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recommend the use of</a:t>
            </a:r>
            <a:r>
              <a:rPr lang="en-US" b="1" dirty="0">
                <a:solidFill>
                  <a:srgbClr val="FF0000"/>
                </a:solidFill>
              </a:rPr>
              <a:t> HbA1C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as a </a:t>
            </a:r>
            <a:r>
              <a:rPr lang="en-US" b="1" dirty="0">
                <a:solidFill>
                  <a:srgbClr val="FF0000"/>
                </a:solidFill>
              </a:rPr>
              <a:t>routine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reference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 to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assess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longer term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</a:rPr>
              <a:t>glycaemic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 control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in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patients with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CKD stage 3b or higher (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eGFR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&lt;45 mL/min/1.73 m2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) (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1C).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85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-581025"/>
            <a:ext cx="7315200" cy="58102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3782" y="1510145"/>
            <a:ext cx="7620000" cy="509154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The following factors are potentially associated with 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lower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10000"/>
                  </a:schemeClr>
                </a:solidFill>
              </a:rPr>
              <a:t>than </a:t>
            </a: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expected HbA1C: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solidFill>
                  <a:schemeClr val="accent1">
                    <a:lumMod val="10000"/>
                  </a:schemeClr>
                </a:solidFill>
              </a:rPr>
              <a:t>decreased</a:t>
            </a:r>
            <a:r>
              <a:rPr lang="en-US" dirty="0" smtClean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red blood cell </a:t>
            </a:r>
            <a:r>
              <a:rPr lang="en-US" b="1" dirty="0">
                <a:solidFill>
                  <a:schemeClr val="accent1">
                    <a:lumMod val="10000"/>
                  </a:schemeClr>
                </a:solidFill>
              </a:rPr>
              <a:t>survival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1">
                    <a:lumMod val="10000"/>
                  </a:schemeClr>
                </a:solidFill>
              </a:rPr>
              <a:t>increased </a:t>
            </a: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red blood cell</a:t>
            </a:r>
            <a:r>
              <a:rPr lang="en-US" b="1" dirty="0">
                <a:solidFill>
                  <a:schemeClr val="accent1">
                    <a:lumMod val="10000"/>
                  </a:schemeClr>
                </a:solidFill>
              </a:rPr>
              <a:t> formation </a:t>
            </a: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(use of iron, </a:t>
            </a:r>
            <a:r>
              <a:rPr lang="en-US" dirty="0" err="1">
                <a:solidFill>
                  <a:schemeClr val="accent1">
                    <a:lumMod val="10000"/>
                  </a:schemeClr>
                </a:solidFill>
              </a:rPr>
              <a:t>RhuEpo</a:t>
            </a: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).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>
              <a:solidFill>
                <a:schemeClr val="accent1">
                  <a:lumMod val="1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1">
                    <a:lumMod val="10000"/>
                  </a:schemeClr>
                </a:solidFill>
              </a:rPr>
              <a:t>The </a:t>
            </a: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following factors are potentially associated with </a:t>
            </a:r>
            <a:r>
              <a:rPr lang="en-US" dirty="0" smtClean="0">
                <a:solidFill>
                  <a:schemeClr val="accent1">
                    <a:lumMod val="10000"/>
                  </a:schemeClr>
                </a:solidFill>
              </a:rPr>
              <a:t>a </a:t>
            </a:r>
            <a:r>
              <a:rPr lang="en-US" sz="2800" b="1" dirty="0" smtClean="0">
                <a:solidFill>
                  <a:srgbClr val="FF0000"/>
                </a:solidFill>
              </a:rPr>
              <a:t>higher</a:t>
            </a:r>
            <a:r>
              <a:rPr lang="en-US" dirty="0" smtClean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than expected HbA1C: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▪ </a:t>
            </a:r>
            <a:r>
              <a:rPr lang="en-US" b="1" dirty="0">
                <a:solidFill>
                  <a:schemeClr val="accent1">
                    <a:lumMod val="10000"/>
                  </a:schemeClr>
                </a:solidFill>
              </a:rPr>
              <a:t>accumulation</a:t>
            </a: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 of </a:t>
            </a:r>
            <a:r>
              <a:rPr lang="en-US" b="1" dirty="0" err="1">
                <a:solidFill>
                  <a:schemeClr val="accent1">
                    <a:lumMod val="10000"/>
                  </a:schemeClr>
                </a:solidFill>
              </a:rPr>
              <a:t>uraemic</a:t>
            </a:r>
            <a:r>
              <a:rPr lang="en-US" b="1" dirty="0">
                <a:solidFill>
                  <a:schemeClr val="accent1">
                    <a:lumMod val="10000"/>
                  </a:schemeClr>
                </a:solidFill>
              </a:rPr>
              <a:t> toxins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484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1782" y="498764"/>
            <a:ext cx="8215745" cy="566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45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49013"/>
            <a:ext cx="9144000" cy="20920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41050"/>
            <a:ext cx="9144001" cy="300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523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383" y="1400175"/>
            <a:ext cx="8534400" cy="318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62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-581025"/>
            <a:ext cx="7315200" cy="581025"/>
          </a:xfrm>
        </p:spPr>
        <p:txBody>
          <a:bodyPr/>
          <a:lstStyle/>
          <a:p>
            <a:r>
              <a:rPr lang="en-US" dirty="0" smtClean="0"/>
              <a:t>`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7635" y="775855"/>
            <a:ext cx="7800109" cy="544483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Due to the </a:t>
            </a:r>
            <a:r>
              <a:rPr lang="en-US" b="1" dirty="0">
                <a:solidFill>
                  <a:srgbClr val="FF0000"/>
                </a:solidFill>
              </a:rPr>
              <a:t>availability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of relatively </a:t>
            </a:r>
            <a:r>
              <a:rPr lang="en-US" b="1" dirty="0">
                <a:solidFill>
                  <a:srgbClr val="FF0000"/>
                </a:solidFill>
              </a:rPr>
              <a:t>inexpensive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and </a:t>
            </a:r>
            <a:r>
              <a:rPr lang="en-US" b="1" dirty="0" smtClean="0">
                <a:solidFill>
                  <a:srgbClr val="FF0000"/>
                </a:solidFill>
              </a:rPr>
              <a:t>routinely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measured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HbA1c assays and the </a:t>
            </a:r>
            <a:r>
              <a:rPr lang="en-US" u="sng" dirty="0">
                <a:solidFill>
                  <a:schemeClr val="tx2">
                    <a:lumMod val="50000"/>
                  </a:schemeClr>
                </a:solidFill>
              </a:rPr>
              <a:t>inconsistent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or</a:t>
            </a:r>
            <a:r>
              <a:rPr lang="en-US" u="sng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u="sng" dirty="0" smtClean="0">
                <a:solidFill>
                  <a:schemeClr val="tx2">
                    <a:lumMod val="50000"/>
                  </a:schemeClr>
                </a:solidFill>
              </a:rPr>
              <a:t>limited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data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to prove the superiority of other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glycaemic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markers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(glycated albumin,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fructosamine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, 1,5-AG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and continuous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glucose monitoring) at this time, the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guideline development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group judges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that: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HbA1c should remain </a:t>
            </a:r>
            <a:r>
              <a:rPr lang="en-US" b="1" dirty="0" smtClean="0">
                <a:solidFill>
                  <a:srgbClr val="FF0000"/>
                </a:solidFill>
              </a:rPr>
              <a:t>the reference </a:t>
            </a:r>
            <a:r>
              <a:rPr lang="en-US" b="1" dirty="0">
                <a:solidFill>
                  <a:srgbClr val="FF0000"/>
                </a:solidFill>
              </a:rPr>
              <a:t>standard for </a:t>
            </a:r>
            <a:r>
              <a:rPr lang="en-US" b="1" dirty="0" err="1">
                <a:solidFill>
                  <a:srgbClr val="FF0000"/>
                </a:solidFill>
              </a:rPr>
              <a:t>glycaemic</a:t>
            </a:r>
            <a:r>
              <a:rPr lang="en-US" b="1" dirty="0">
                <a:solidFill>
                  <a:srgbClr val="FF0000"/>
                </a:solidFill>
              </a:rPr>
              <a:t> monitoring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in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patients with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diabetes and CKD stage 3b or higher (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eGFR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&lt;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45 mL/min).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80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-581891"/>
            <a:ext cx="7315200" cy="5810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1381" y="1191491"/>
            <a:ext cx="7883237" cy="5237018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CKD 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in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patients with 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diabetes can be caused by 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true diabetic nephropathy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but can 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also be caused indirectly by diabetes, e.g. due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to: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polyneuropathic</a:t>
            </a:r>
            <a:r>
              <a:rPr lang="en-US" sz="2800" dirty="0" smtClean="0">
                <a:solidFill>
                  <a:srgbClr val="FF0000"/>
                </a:solidFill>
              </a:rPr>
              <a:t> bladder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dysfunction </a:t>
            </a:r>
            <a:endParaRPr lang="en-US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increased 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incidence of </a:t>
            </a:r>
            <a:r>
              <a:rPr lang="en-US" sz="2800" dirty="0" smtClean="0">
                <a:solidFill>
                  <a:srgbClr val="FF0000"/>
                </a:solidFill>
              </a:rPr>
              <a:t>relapsing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urinary tract </a:t>
            </a:r>
            <a:r>
              <a:rPr lang="en-US" sz="2800" dirty="0" smtClean="0">
                <a:solidFill>
                  <a:srgbClr val="FF0000"/>
                </a:solidFill>
              </a:rPr>
              <a:t>infections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macrovascular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</a:rPr>
              <a:t>angiopathy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. </a:t>
            </a:r>
            <a:endParaRPr lang="en-US" sz="28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flipV="1">
            <a:off x="5735782" y="-610466"/>
            <a:ext cx="3505200" cy="7334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53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In the future,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8473" y="2133600"/>
            <a:ext cx="7703127" cy="4038600"/>
          </a:xfrm>
        </p:spPr>
        <p:txBody>
          <a:bodyPr/>
          <a:lstStyle/>
          <a:p>
            <a:pPr marL="0" indent="0">
              <a:buNone/>
            </a:pPr>
            <a:endParaRPr lang="en-US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FF0000"/>
                </a:solidFill>
              </a:rPr>
              <a:t>continuous </a:t>
            </a:r>
            <a:r>
              <a:rPr lang="en-US" b="1" dirty="0">
                <a:solidFill>
                  <a:srgbClr val="FF0000"/>
                </a:solidFill>
              </a:rPr>
              <a:t>subcutaneous glucose </a:t>
            </a:r>
            <a:r>
              <a:rPr lang="en-US" b="1" dirty="0" smtClean="0">
                <a:solidFill>
                  <a:srgbClr val="FF0000"/>
                </a:solidFill>
              </a:rPr>
              <a:t>monitoring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seems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to be a promising method to correctly </a:t>
            </a:r>
            <a:r>
              <a:rPr lang="en-US" u="sng" dirty="0" smtClean="0">
                <a:solidFill>
                  <a:schemeClr val="tx1">
                    <a:lumMod val="50000"/>
                  </a:schemeClr>
                </a:solidFill>
              </a:rPr>
              <a:t>evaluate </a:t>
            </a:r>
            <a:r>
              <a:rPr lang="en-US" u="sng" dirty="0" err="1" smtClean="0">
                <a:solidFill>
                  <a:schemeClr val="tx1">
                    <a:lumMod val="50000"/>
                  </a:schemeClr>
                </a:solidFill>
              </a:rPr>
              <a:t>glycaemic</a:t>
            </a:r>
            <a:r>
              <a:rPr lang="en-US" u="sng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u="sng" dirty="0">
                <a:solidFill>
                  <a:schemeClr val="tx1">
                    <a:lumMod val="50000"/>
                  </a:schemeClr>
                </a:solidFill>
              </a:rPr>
              <a:t>control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in patients with diabetes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undergoing HD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and in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whom more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intense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glycaemic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control is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judged to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be of relevance.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2101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982" y="-581025"/>
            <a:ext cx="7315200" cy="5810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5377" y="1405803"/>
            <a:ext cx="7648574" cy="4580659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sz="2800" dirty="0">
                <a:solidFill>
                  <a:schemeClr val="accent1">
                    <a:lumMod val="10000"/>
                  </a:schemeClr>
                </a:solidFill>
              </a:rPr>
              <a:t>Is any </a:t>
            </a:r>
            <a:r>
              <a:rPr lang="en-US" sz="2800" b="1" dirty="0">
                <a:solidFill>
                  <a:srgbClr val="FF0000"/>
                </a:solidFill>
              </a:rPr>
              <a:t>oral drug </a:t>
            </a:r>
            <a:r>
              <a:rPr lang="en-US" sz="2800" dirty="0">
                <a:solidFill>
                  <a:schemeClr val="accent1">
                    <a:lumMod val="10000"/>
                  </a:schemeClr>
                </a:solidFill>
              </a:rPr>
              <a:t>superior to another in </a:t>
            </a:r>
            <a:r>
              <a:rPr lang="en-US" sz="2800" dirty="0" smtClean="0">
                <a:solidFill>
                  <a:schemeClr val="accent1">
                    <a:lumMod val="10000"/>
                  </a:schemeClr>
                </a:solidFill>
              </a:rPr>
              <a:t>terms of </a:t>
            </a:r>
            <a:r>
              <a:rPr lang="en-US" sz="2800" dirty="0" smtClean="0">
                <a:solidFill>
                  <a:srgbClr val="FF0000"/>
                </a:solidFill>
              </a:rPr>
              <a:t>mortality/complications/glycemic</a:t>
            </a:r>
            <a:r>
              <a:rPr lang="en-US" sz="2800" dirty="0" smtClean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en-US" sz="2800" dirty="0">
                <a:solidFill>
                  <a:schemeClr val="accent1">
                    <a:lumMod val="10000"/>
                  </a:schemeClr>
                </a:solidFill>
              </a:rPr>
              <a:t>control in patients with DM and CKD stage 3b or higher</a:t>
            </a:r>
            <a:r>
              <a:rPr lang="en-US" sz="2800" dirty="0" smtClean="0">
                <a:solidFill>
                  <a:schemeClr val="accent1">
                    <a:lumMod val="10000"/>
                  </a:schemeClr>
                </a:solidFill>
              </a:rPr>
              <a:t>? </a:t>
            </a:r>
          </a:p>
          <a:p>
            <a:pPr marL="514350" indent="-514350">
              <a:buFont typeface="+mj-lt"/>
              <a:buAutoNum type="alphaUcPeriod"/>
            </a:pPr>
            <a:endParaRPr lang="en-US" sz="2800" dirty="0" smtClean="0">
              <a:solidFill>
                <a:schemeClr val="accent1">
                  <a:lumMod val="10000"/>
                </a:schemeClr>
              </a:solidFill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>
                <a:solidFill>
                  <a:schemeClr val="accent1">
                    <a:lumMod val="10000"/>
                  </a:schemeClr>
                </a:solidFill>
              </a:rPr>
              <a:t>In </a:t>
            </a:r>
            <a:r>
              <a:rPr lang="en-US" sz="2800" dirty="0">
                <a:solidFill>
                  <a:schemeClr val="accent1">
                    <a:lumMod val="10000"/>
                  </a:schemeClr>
                </a:solidFill>
              </a:rPr>
              <a:t>patients with diabetes type 2 and CKD stage 3b or </a:t>
            </a:r>
            <a:r>
              <a:rPr lang="en-US" sz="2800" dirty="0" smtClean="0">
                <a:solidFill>
                  <a:schemeClr val="accent1">
                    <a:lumMod val="10000"/>
                  </a:schemeClr>
                </a:solidFill>
              </a:rPr>
              <a:t>higher (</a:t>
            </a:r>
            <a:r>
              <a:rPr lang="en-US" sz="2800" dirty="0" err="1" smtClean="0">
                <a:solidFill>
                  <a:schemeClr val="accent1">
                    <a:lumMod val="10000"/>
                  </a:schemeClr>
                </a:solidFill>
              </a:rPr>
              <a:t>eGFR</a:t>
            </a:r>
            <a:r>
              <a:rPr lang="en-US" sz="2800" dirty="0" smtClean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en-US" sz="2800" dirty="0">
                <a:solidFill>
                  <a:schemeClr val="accent1">
                    <a:lumMod val="10000"/>
                  </a:schemeClr>
                </a:solidFill>
              </a:rPr>
              <a:t>&lt;45 mL/min/1.73 m2), is </a:t>
            </a:r>
            <a:r>
              <a:rPr lang="en-US" sz="2800" b="1" dirty="0">
                <a:solidFill>
                  <a:srgbClr val="FF0000"/>
                </a:solidFill>
              </a:rPr>
              <a:t>maximal oral </a:t>
            </a:r>
            <a:r>
              <a:rPr lang="en-US" sz="2800" dirty="0" smtClean="0">
                <a:solidFill>
                  <a:schemeClr val="accent1">
                    <a:lumMod val="10000"/>
                  </a:schemeClr>
                </a:solidFill>
              </a:rPr>
              <a:t>therapy  </a:t>
            </a:r>
            <a:r>
              <a:rPr lang="en-US" sz="2800" b="1" dirty="0" smtClean="0">
                <a:solidFill>
                  <a:srgbClr val="FF0000"/>
                </a:solidFill>
              </a:rPr>
              <a:t>better </a:t>
            </a:r>
            <a:r>
              <a:rPr lang="en-US" sz="2800" dirty="0">
                <a:solidFill>
                  <a:schemeClr val="accent1">
                    <a:lumMod val="10000"/>
                  </a:schemeClr>
                </a:solidFill>
              </a:rPr>
              <a:t>than </a:t>
            </a:r>
            <a:r>
              <a:rPr lang="en-US" sz="2800" b="1" dirty="0">
                <a:solidFill>
                  <a:srgbClr val="FF0000"/>
                </a:solidFill>
              </a:rPr>
              <a:t>starting/adding insulin </a:t>
            </a:r>
            <a:r>
              <a:rPr lang="en-US" sz="2800" dirty="0" smtClean="0">
                <a:solidFill>
                  <a:schemeClr val="accent1">
                    <a:lumMod val="10000"/>
                  </a:schemeClr>
                </a:solidFill>
              </a:rPr>
              <a:t>at  an earlier </a:t>
            </a:r>
            <a:r>
              <a:rPr lang="en-US" sz="2800" dirty="0">
                <a:solidFill>
                  <a:schemeClr val="accent1">
                    <a:lumMod val="10000"/>
                  </a:schemeClr>
                </a:solidFill>
              </a:rPr>
              <a:t>stage?</a:t>
            </a:r>
          </a:p>
          <a:p>
            <a:pPr algn="ctr"/>
            <a:endParaRPr lang="en-US" sz="28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98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3164" y="901411"/>
            <a:ext cx="7315200" cy="581025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recommend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3164" y="1717963"/>
            <a:ext cx="7315200" cy="451658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We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recommend </a:t>
            </a:r>
            <a:r>
              <a:rPr lang="en-US" b="1" dirty="0">
                <a:solidFill>
                  <a:srgbClr val="FF0000"/>
                </a:solidFill>
              </a:rPr>
              <a:t>metformin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in a </a:t>
            </a:r>
            <a:r>
              <a:rPr lang="en-US" u="sng" dirty="0">
                <a:solidFill>
                  <a:schemeClr val="tx2">
                    <a:lumMod val="50000"/>
                  </a:schemeClr>
                </a:solidFill>
              </a:rPr>
              <a:t>dose adapted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to</a:t>
            </a: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renal function as a </a:t>
            </a:r>
            <a:r>
              <a:rPr lang="en-US" b="1" dirty="0">
                <a:solidFill>
                  <a:srgbClr val="FF0000"/>
                </a:solidFill>
              </a:rPr>
              <a:t>first line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agent when </a:t>
            </a:r>
            <a:r>
              <a:rPr lang="en-US" u="sng" dirty="0" smtClean="0">
                <a:solidFill>
                  <a:schemeClr val="tx2">
                    <a:lumMod val="50000"/>
                  </a:schemeClr>
                </a:solidFill>
              </a:rPr>
              <a:t>life style</a:t>
            </a:r>
            <a:endParaRPr lang="en-US" u="sng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measures alone are </a:t>
            </a:r>
            <a:r>
              <a:rPr lang="en-US" b="1" u="sng" dirty="0">
                <a:solidFill>
                  <a:schemeClr val="tx2">
                    <a:lumMod val="50000"/>
                  </a:schemeClr>
                </a:solidFill>
              </a:rPr>
              <a:t>insufficient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to get HbA1C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in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the desired range (1B).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We recommend adding on a drug with a </a:t>
            </a:r>
            <a:r>
              <a:rPr lang="en-US" b="1" dirty="0" smtClean="0">
                <a:solidFill>
                  <a:srgbClr val="FF0000"/>
                </a:solidFill>
              </a:rPr>
              <a:t>low risk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for </a:t>
            </a:r>
            <a:r>
              <a:rPr lang="en-US" b="1" dirty="0" err="1">
                <a:solidFill>
                  <a:srgbClr val="FF0000"/>
                </a:solidFill>
              </a:rPr>
              <a:t>hypoglycaemia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as additional agent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when improvement of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glycaemic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control is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deemed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appropriate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(1B).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15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We </a:t>
            </a:r>
            <a:r>
              <a:rPr lang="en-US" b="1" dirty="0" smtClean="0">
                <a:solidFill>
                  <a:srgbClr val="FF0000"/>
                </a:solidFill>
              </a:rPr>
              <a:t>recommend: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7018" y="1981200"/>
            <a:ext cx="7564582" cy="4038600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We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recommend instructing patients to </a:t>
            </a:r>
            <a:r>
              <a:rPr lang="en-US" b="1" u="sng" dirty="0" smtClean="0">
                <a:solidFill>
                  <a:schemeClr val="tx2">
                    <a:lumMod val="50000"/>
                  </a:schemeClr>
                </a:solidFill>
              </a:rPr>
              <a:t>temporarily withdraw </a:t>
            </a:r>
            <a:r>
              <a:rPr lang="en-US" b="1" u="sng" dirty="0">
                <a:solidFill>
                  <a:schemeClr val="tx2">
                    <a:lumMod val="50000"/>
                  </a:schemeClr>
                </a:solidFill>
              </a:rPr>
              <a:t>metformin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in conditions of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pending </a:t>
            </a:r>
            <a:r>
              <a:rPr lang="en-US" b="1" dirty="0" smtClean="0">
                <a:solidFill>
                  <a:srgbClr val="FF0000"/>
                </a:solidFill>
              </a:rPr>
              <a:t>Dehydration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when undergoing </a:t>
            </a:r>
            <a:r>
              <a:rPr lang="en-US" b="1" dirty="0">
                <a:solidFill>
                  <a:srgbClr val="FF0000"/>
                </a:solidFill>
              </a:rPr>
              <a:t>contrast </a:t>
            </a:r>
            <a:r>
              <a:rPr lang="en-US" b="1" dirty="0" smtClean="0">
                <a:solidFill>
                  <a:srgbClr val="FF0000"/>
                </a:solidFill>
              </a:rPr>
              <a:t>media investigations</a:t>
            </a: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or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in situations with an </a:t>
            </a:r>
            <a:r>
              <a:rPr lang="en-US" b="1" dirty="0" smtClean="0">
                <a:solidFill>
                  <a:srgbClr val="FF0000"/>
                </a:solidFill>
              </a:rPr>
              <a:t>increased risk for AKI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61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-581025"/>
            <a:ext cx="7315200" cy="5810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7417" y="1773382"/>
            <a:ext cx="7966365" cy="40386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Consider 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instructing patients by using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credit-card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 flyers 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when to temporarily withdraw metformin.</a:t>
            </a:r>
            <a:endParaRPr lang="en-US" sz="2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149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-581025"/>
            <a:ext cx="7315200" cy="5810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2917" y="1252971"/>
            <a:ext cx="7566746" cy="509067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In patients with diabetes type 2 and CKD stage 3b or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higher (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eGFR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&lt;45 mL/min/1.73 m2) who are on metformin,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the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decision to withhold the drug </a:t>
            </a:r>
            <a:r>
              <a:rPr lang="en-US" b="1" dirty="0">
                <a:solidFill>
                  <a:srgbClr val="FF0000"/>
                </a:solidFill>
              </a:rPr>
              <a:t>48 h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before and after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administration of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contrast media should be taken by the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treating physician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balancing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the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probability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of emergence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of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contrast-induced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nephropathy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(type and amount of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contrast,intravenous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versus intra-arterial), and presence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of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other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coexisting factors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that might cause sudden </a:t>
            </a:r>
            <a:r>
              <a:rPr lang="en-US" u="sng" dirty="0" smtClean="0">
                <a:solidFill>
                  <a:schemeClr val="tx2">
                    <a:lumMod val="50000"/>
                  </a:schemeClr>
                </a:solidFill>
              </a:rPr>
              <a:t>deterioration of </a:t>
            </a:r>
            <a:r>
              <a:rPr lang="en-US" u="sng" dirty="0">
                <a:solidFill>
                  <a:schemeClr val="tx2">
                    <a:lumMod val="50000"/>
                  </a:schemeClr>
                </a:solidFill>
              </a:rPr>
              <a:t>kidney function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dehydration, use of NSAID,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use of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inhibitors of the RAAS system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)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against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the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potential harms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by stopping the drug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75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-581025"/>
            <a:ext cx="7315200" cy="58102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109" y="2119745"/>
            <a:ext cx="8125691" cy="40386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As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renal clearances of </a:t>
            </a:r>
            <a:r>
              <a:rPr lang="en-US" b="1" dirty="0">
                <a:solidFill>
                  <a:srgbClr val="FF0000"/>
                </a:solidFill>
              </a:rPr>
              <a:t>different glycaemia-lowering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agents might </a:t>
            </a:r>
            <a:r>
              <a:rPr lang="en-US" b="1" dirty="0">
                <a:solidFill>
                  <a:srgbClr val="FF0000"/>
                </a:solidFill>
              </a:rPr>
              <a:t>differ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combining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different glycaemia-lowering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drugs in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a </a:t>
            </a:r>
            <a:r>
              <a:rPr lang="en-US" b="1" dirty="0">
                <a:solidFill>
                  <a:srgbClr val="FF0000"/>
                </a:solidFill>
              </a:rPr>
              <a:t>one pill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formulation can lead to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overdosing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of one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of the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constituents in patients with CKD stage 3b or higher.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44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855"/>
            <a:ext cx="9143999" cy="6664037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 bwMode="auto">
          <a:xfrm flipH="1">
            <a:off x="10016836" y="5500254"/>
            <a:ext cx="1510146" cy="433647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400" b="0" dirty="0">
                <a:solidFill>
                  <a:srgbClr val="C00000"/>
                </a:solidFill>
              </a:rPr>
              <a:t>FIGURE 6 : Dose recommendations in CKD.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0132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52401"/>
            <a:ext cx="9143999" cy="670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94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52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76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-623454"/>
            <a:ext cx="7315200" cy="5810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4510" y="1440874"/>
            <a:ext cx="7897090" cy="523701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However many patients who develop CKD due to a cause other than diabetes will develop or may already have diabetes mellitus.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Finally,</a:t>
            </a: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many drugs that are used for management of CKDs, e.g. </a:t>
            </a:r>
            <a:r>
              <a:rPr lang="en-US" dirty="0">
                <a:solidFill>
                  <a:srgbClr val="FF0000"/>
                </a:solidFill>
              </a:rPr>
              <a:t>corticosteroids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or </a:t>
            </a:r>
            <a:r>
              <a:rPr lang="en-US" dirty="0" err="1">
                <a:solidFill>
                  <a:srgbClr val="FF0000"/>
                </a:solidFill>
              </a:rPr>
              <a:t>calcineurin</a:t>
            </a:r>
            <a:r>
              <a:rPr lang="en-US" dirty="0">
                <a:solidFill>
                  <a:srgbClr val="FF0000"/>
                </a:solidFill>
              </a:rPr>
              <a:t> inhibitors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, can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caus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diabetes.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Despite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the strong interplay between diabetes and CKD,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the management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of patients with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diabetes and CKD stage 3b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or higher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eGFR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&lt;45 mL/min) remains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problematic.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flipV="1">
            <a:off x="5486400" y="-332509"/>
            <a:ext cx="3505200" cy="1524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6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-581025"/>
            <a:ext cx="7315200" cy="5810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2945" y="1634836"/>
            <a:ext cx="8091055" cy="466205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/>
                </a:solidFill>
              </a:rPr>
              <a:t>Metformin was the </a:t>
            </a:r>
            <a:r>
              <a:rPr lang="en-US" b="1" dirty="0">
                <a:solidFill>
                  <a:srgbClr val="FF0000"/>
                </a:solidFill>
              </a:rPr>
              <a:t>only drug </a:t>
            </a:r>
            <a:r>
              <a:rPr lang="en-US" dirty="0">
                <a:solidFill>
                  <a:schemeClr val="bg2"/>
                </a:solidFill>
              </a:rPr>
              <a:t>that has a proven </a:t>
            </a:r>
            <a:r>
              <a:rPr lang="en-US" dirty="0" smtClean="0">
                <a:solidFill>
                  <a:schemeClr val="bg2"/>
                </a:solidFill>
              </a:rPr>
              <a:t>beneficial impact </a:t>
            </a:r>
            <a:r>
              <a:rPr lang="en-US" b="1" dirty="0">
                <a:solidFill>
                  <a:srgbClr val="FF0000"/>
                </a:solidFill>
              </a:rPr>
              <a:t>on all-cause </a:t>
            </a:r>
            <a:r>
              <a:rPr lang="en-US" dirty="0">
                <a:solidFill>
                  <a:schemeClr val="bg2"/>
                </a:solidFill>
              </a:rPr>
              <a:t>and </a:t>
            </a:r>
            <a:r>
              <a:rPr lang="en-US" b="1" dirty="0">
                <a:solidFill>
                  <a:srgbClr val="FF0000"/>
                </a:solidFill>
              </a:rPr>
              <a:t>cardiovascular mortality</a:t>
            </a:r>
            <a:r>
              <a:rPr lang="en-US" dirty="0" smtClean="0">
                <a:solidFill>
                  <a:schemeClr val="bg2"/>
                </a:solidFill>
              </a:rPr>
              <a:t>.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2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2"/>
                </a:solidFill>
              </a:rPr>
              <a:t>Risk of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hypoglycaemia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bg2"/>
                </a:solidFill>
              </a:rPr>
              <a:t>was reported to be</a:t>
            </a:r>
            <a:r>
              <a:rPr lang="en-US" dirty="0">
                <a:solidFill>
                  <a:srgbClr val="FF0000"/>
                </a:solidFill>
              </a:rPr>
              <a:t> low </a:t>
            </a:r>
            <a:r>
              <a:rPr lang="en-US" dirty="0" smtClean="0">
                <a:solidFill>
                  <a:schemeClr val="bg2"/>
                </a:solidFill>
              </a:rPr>
              <a:t>with </a:t>
            </a:r>
            <a:r>
              <a:rPr lang="en-US" b="1" dirty="0" smtClean="0">
                <a:solidFill>
                  <a:schemeClr val="bg2"/>
                </a:solidFill>
              </a:rPr>
              <a:t>metformin</a:t>
            </a:r>
            <a:r>
              <a:rPr lang="en-US" b="1" dirty="0">
                <a:solidFill>
                  <a:schemeClr val="bg2"/>
                </a:solidFill>
              </a:rPr>
              <a:t>, </a:t>
            </a:r>
            <a:r>
              <a:rPr lang="en-US" b="1" dirty="0" smtClean="0">
                <a:solidFill>
                  <a:schemeClr val="bg2"/>
                </a:solidFill>
              </a:rPr>
              <a:t>glipizide, </a:t>
            </a:r>
            <a:r>
              <a:rPr lang="en-US" b="1" dirty="0" err="1" smtClean="0">
                <a:solidFill>
                  <a:schemeClr val="bg2"/>
                </a:solidFill>
              </a:rPr>
              <a:t>acarbose</a:t>
            </a:r>
            <a:r>
              <a:rPr lang="en-US" b="1" dirty="0">
                <a:solidFill>
                  <a:schemeClr val="bg2"/>
                </a:solidFill>
              </a:rPr>
              <a:t>, DPP-IV inhibitors and the SGLT2 </a:t>
            </a:r>
            <a:r>
              <a:rPr lang="en-US" b="1" dirty="0" smtClean="0">
                <a:solidFill>
                  <a:schemeClr val="bg2"/>
                </a:solidFill>
              </a:rPr>
              <a:t>inhibitors.</a:t>
            </a:r>
            <a:endParaRPr lang="en-US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33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-290513"/>
            <a:ext cx="7315200" cy="5810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2339" y="1258166"/>
            <a:ext cx="7162800" cy="513310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Based on a systematic review of case reports on lactic </a:t>
            </a:r>
            <a:r>
              <a:rPr lang="en-US" dirty="0" err="1" smtClean="0">
                <a:solidFill>
                  <a:schemeClr val="accent1">
                    <a:lumMod val="10000"/>
                  </a:schemeClr>
                </a:solidFill>
              </a:rPr>
              <a:t>acidosis,we</a:t>
            </a:r>
            <a:r>
              <a:rPr lang="en-US" dirty="0" smtClean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did</a:t>
            </a:r>
            <a:r>
              <a:rPr lang="en-US" b="1" dirty="0">
                <a:solidFill>
                  <a:srgbClr val="FF0000"/>
                </a:solidFill>
              </a:rPr>
              <a:t> not </a:t>
            </a: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find any evidence to support a </a:t>
            </a:r>
            <a:r>
              <a:rPr lang="en-US" dirty="0" smtClean="0">
                <a:solidFill>
                  <a:schemeClr val="accent1">
                    <a:lumMod val="10000"/>
                  </a:schemeClr>
                </a:solidFill>
              </a:rPr>
              <a:t>consistent </a:t>
            </a:r>
            <a:r>
              <a:rPr lang="en-US" b="1" dirty="0" smtClean="0">
                <a:solidFill>
                  <a:schemeClr val="accent1">
                    <a:lumMod val="10000"/>
                  </a:schemeClr>
                </a:solidFill>
              </a:rPr>
              <a:t>association </a:t>
            </a:r>
            <a:r>
              <a:rPr lang="en-US" b="1" dirty="0">
                <a:solidFill>
                  <a:schemeClr val="accent1">
                    <a:lumMod val="10000"/>
                  </a:schemeClr>
                </a:solidFill>
              </a:rPr>
              <a:t>between metformin and lactic </a:t>
            </a:r>
            <a:r>
              <a:rPr lang="en-US" b="1" dirty="0" err="1" smtClean="0">
                <a:solidFill>
                  <a:schemeClr val="accent1">
                    <a:lumMod val="10000"/>
                  </a:schemeClr>
                </a:solidFill>
              </a:rPr>
              <a:t>acidos</a:t>
            </a:r>
            <a:r>
              <a:rPr lang="en-US" b="1" dirty="0" smtClean="0">
                <a:solidFill>
                  <a:schemeClr val="accent1">
                    <a:lumMod val="10000"/>
                  </a:schemeClr>
                </a:solidFill>
              </a:rPr>
              <a:t>. </a:t>
            </a:r>
            <a:endParaRPr lang="en-US" b="1" dirty="0" smtClean="0">
              <a:solidFill>
                <a:schemeClr val="accent1">
                  <a:lumMod val="1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1">
                    <a:lumMod val="10000"/>
                  </a:schemeClr>
                </a:solidFill>
              </a:rPr>
              <a:t>There </a:t>
            </a: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was a signal that, </a:t>
            </a:r>
            <a:r>
              <a:rPr lang="en-US" dirty="0" smtClean="0">
                <a:solidFill>
                  <a:schemeClr val="accent1">
                    <a:lumMod val="10000"/>
                  </a:schemeClr>
                </a:solidFill>
              </a:rPr>
              <a:t>in most </a:t>
            </a: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of the cases, </a:t>
            </a:r>
            <a:r>
              <a:rPr lang="en-US" b="1" dirty="0">
                <a:solidFill>
                  <a:schemeClr val="accent1">
                    <a:lumMod val="10000"/>
                  </a:schemeClr>
                </a:solidFill>
              </a:rPr>
              <a:t>overdosing of metformin was </a:t>
            </a:r>
            <a:r>
              <a:rPr lang="en-US" b="1" dirty="0" smtClean="0">
                <a:solidFill>
                  <a:schemeClr val="accent1">
                    <a:lumMod val="10000"/>
                  </a:schemeClr>
                </a:solidFill>
              </a:rPr>
              <a:t>present</a:t>
            </a:r>
            <a:r>
              <a:rPr lang="en-US" dirty="0" smtClean="0">
                <a:solidFill>
                  <a:schemeClr val="accent1">
                    <a:lumMod val="10000"/>
                  </a:schemeClr>
                </a:solidFill>
              </a:rPr>
              <a:t>, although </a:t>
            </a: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there was </a:t>
            </a:r>
            <a:r>
              <a:rPr lang="en-US" b="1" dirty="0">
                <a:solidFill>
                  <a:schemeClr val="accent1">
                    <a:lumMod val="10000"/>
                  </a:schemeClr>
                </a:solidFill>
              </a:rPr>
              <a:t>no</a:t>
            </a: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 consistent association between </a:t>
            </a:r>
            <a:r>
              <a:rPr lang="en-US" b="1" dirty="0" smtClean="0">
                <a:solidFill>
                  <a:schemeClr val="accent1">
                    <a:lumMod val="10000"/>
                  </a:schemeClr>
                </a:solidFill>
              </a:rPr>
              <a:t>metformin levels </a:t>
            </a: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and metabolic acidosis or </a:t>
            </a:r>
            <a:r>
              <a:rPr lang="en-US" b="1" dirty="0">
                <a:solidFill>
                  <a:schemeClr val="accent1">
                    <a:lumMod val="10000"/>
                  </a:schemeClr>
                </a:solidFill>
              </a:rPr>
              <a:t>lactate levels</a:t>
            </a: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. </a:t>
            </a:r>
            <a:endParaRPr lang="en-US" dirty="0" smtClean="0">
              <a:solidFill>
                <a:schemeClr val="accent1">
                  <a:lumMod val="1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1">
                    <a:lumMod val="10000"/>
                  </a:schemeClr>
                </a:solidFill>
              </a:rPr>
              <a:t>Overdosing </a:t>
            </a:r>
            <a:r>
              <a:rPr lang="en-US" dirty="0" smtClean="0">
                <a:solidFill>
                  <a:schemeClr val="accent1">
                    <a:lumMod val="10000"/>
                  </a:schemeClr>
                </a:solidFill>
              </a:rPr>
              <a:t>was </a:t>
            </a: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either </a:t>
            </a:r>
            <a:r>
              <a:rPr lang="en-US" b="1" dirty="0" smtClean="0">
                <a:solidFill>
                  <a:schemeClr val="accent1">
                    <a:lumMod val="10000"/>
                  </a:schemeClr>
                </a:solidFill>
              </a:rPr>
              <a:t>intentional</a:t>
            </a:r>
            <a:r>
              <a:rPr lang="en-US" dirty="0" smtClean="0">
                <a:solidFill>
                  <a:schemeClr val="accent1">
                    <a:lumMod val="10000"/>
                  </a:schemeClr>
                </a:solidFill>
              </a:rPr>
              <a:t> or </a:t>
            </a:r>
            <a:r>
              <a:rPr lang="en-US" b="1" dirty="0" err="1" smtClean="0">
                <a:solidFill>
                  <a:schemeClr val="accent1">
                    <a:lumMod val="10000"/>
                  </a:schemeClr>
                </a:solidFill>
              </a:rPr>
              <a:t>accideltal</a:t>
            </a:r>
            <a:r>
              <a:rPr lang="en-US" b="1" dirty="0" smtClean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10000"/>
                  </a:schemeClr>
                </a:solidFill>
              </a:rPr>
              <a:t>due </a:t>
            </a: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to </a:t>
            </a:r>
            <a:r>
              <a:rPr lang="en-US" u="sng" dirty="0" smtClean="0">
                <a:solidFill>
                  <a:schemeClr val="accent1">
                    <a:lumMod val="10000"/>
                  </a:schemeClr>
                </a:solidFill>
              </a:rPr>
              <a:t>inappropriate adaptation</a:t>
            </a:r>
            <a:r>
              <a:rPr lang="en-US" u="sng" dirty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en-US" u="sng" dirty="0" smtClean="0">
                <a:solidFill>
                  <a:schemeClr val="accent1">
                    <a:lumMod val="10000"/>
                  </a:schemeClr>
                </a:solidFill>
              </a:rPr>
              <a:t>of </a:t>
            </a:r>
            <a:r>
              <a:rPr lang="en-US" u="sng" dirty="0">
                <a:solidFill>
                  <a:schemeClr val="accent1">
                    <a:lumMod val="10000"/>
                  </a:schemeClr>
                </a:solidFill>
              </a:rPr>
              <a:t>dose to renal function. </a:t>
            </a:r>
          </a:p>
        </p:txBody>
      </p:sp>
    </p:spTree>
    <p:extLst>
      <p:ext uri="{BB962C8B-B14F-4D97-AF65-F5344CB8AC3E}">
        <p14:creationId xmlns:p14="http://schemas.microsoft.com/office/powerpoint/2010/main" val="305607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-581025"/>
            <a:ext cx="7315200" cy="5810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5345" y="1772948"/>
            <a:ext cx="7495743" cy="4842164"/>
          </a:xfrm>
        </p:spPr>
        <p:txBody>
          <a:bodyPr/>
          <a:lstStyle/>
          <a:p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the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guideline development group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considered that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metformin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should be the </a:t>
            </a:r>
            <a:r>
              <a:rPr lang="en-US" b="1" dirty="0">
                <a:solidFill>
                  <a:srgbClr val="FF0000"/>
                </a:solidFill>
              </a:rPr>
              <a:t>first-line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drug for </a:t>
            </a:r>
            <a:r>
              <a:rPr lang="en-US" b="1" dirty="0">
                <a:solidFill>
                  <a:srgbClr val="FF0000"/>
                </a:solidFill>
              </a:rPr>
              <a:t>all </a:t>
            </a:r>
            <a:r>
              <a:rPr lang="en-US" b="1" dirty="0" smtClean="0">
                <a:solidFill>
                  <a:srgbClr val="FF0000"/>
                </a:solidFill>
              </a:rPr>
              <a:t>patients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with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type 2 diabetes up to a clearance of 30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mL/min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because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of its association with improved </a:t>
            </a:r>
            <a:r>
              <a:rPr lang="en-US" u="sng" dirty="0">
                <a:solidFill>
                  <a:schemeClr val="tx2">
                    <a:lumMod val="50000"/>
                  </a:schemeClr>
                </a:solidFill>
              </a:rPr>
              <a:t>cardiovascular</a:t>
            </a:r>
            <a:r>
              <a:rPr lang="en-US" b="1" u="sng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comorbidity,the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u="sng" dirty="0">
                <a:solidFill>
                  <a:schemeClr val="tx2">
                    <a:lumMod val="50000"/>
                  </a:schemeClr>
                </a:solidFill>
              </a:rPr>
              <a:t>very low risk of </a:t>
            </a:r>
            <a:r>
              <a:rPr lang="en-US" u="sng" dirty="0" err="1">
                <a:solidFill>
                  <a:schemeClr val="tx2">
                    <a:lumMod val="50000"/>
                  </a:schemeClr>
                </a:solidFill>
              </a:rPr>
              <a:t>hypoglycaemia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and </a:t>
            </a:r>
            <a:r>
              <a:rPr lang="en-US" u="sng" dirty="0" smtClean="0">
                <a:solidFill>
                  <a:schemeClr val="tx2">
                    <a:lumMod val="50000"/>
                  </a:schemeClr>
                </a:solidFill>
              </a:rPr>
              <a:t>its weight-lowering </a:t>
            </a:r>
            <a:r>
              <a:rPr lang="en-US" u="sng" dirty="0">
                <a:solidFill>
                  <a:schemeClr val="tx2">
                    <a:lumMod val="50000"/>
                  </a:schemeClr>
                </a:solidFill>
              </a:rPr>
              <a:t>properties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26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-290513"/>
            <a:ext cx="7315200" cy="5810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5236" y="1787236"/>
            <a:ext cx="7938655" cy="4953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In any case, metformin dose should be </a:t>
            </a:r>
            <a:r>
              <a:rPr lang="en-US" b="1" dirty="0">
                <a:solidFill>
                  <a:srgbClr val="FF0000"/>
                </a:solidFill>
              </a:rPr>
              <a:t>adapted to </a:t>
            </a:r>
            <a:r>
              <a:rPr lang="en-US" b="1" dirty="0" smtClean="0">
                <a:solidFill>
                  <a:srgbClr val="FF0000"/>
                </a:solidFill>
              </a:rPr>
              <a:t>renal function </a:t>
            </a:r>
            <a:r>
              <a:rPr lang="en-US" b="1" dirty="0" smtClean="0">
                <a:solidFill>
                  <a:srgbClr val="FF0000"/>
                </a:solidFill>
              </a:rPr>
              <a:t>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The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guideline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developmental group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acknowledged that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, despite its proven value, the use of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metformin 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in patients with CKD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remains </a:t>
            </a:r>
            <a:r>
              <a:rPr lang="en-US" b="1" dirty="0" smtClean="0">
                <a:solidFill>
                  <a:srgbClr val="FF0000"/>
                </a:solidFill>
              </a:rPr>
              <a:t>controversial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Even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below the 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threshold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of 30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mL/min, the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    guideline development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group considers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the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     </a:t>
            </a:r>
            <a:r>
              <a:rPr lang="en-US" b="1" dirty="0">
                <a:solidFill>
                  <a:srgbClr val="FF0000"/>
                </a:solidFill>
              </a:rPr>
              <a:t>cost–benefit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of metformin to be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 positive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,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   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but as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less data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are available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some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caution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   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 remains warranted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52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-581025"/>
            <a:ext cx="7315200" cy="5810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8503" y="1557338"/>
            <a:ext cx="7703127" cy="51149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The guideline development group explicitly wanted to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highlight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this important change in paradigm to </a:t>
            </a:r>
            <a:r>
              <a:rPr lang="en-US" b="1" dirty="0">
                <a:solidFill>
                  <a:srgbClr val="FF0000"/>
                </a:solidFill>
              </a:rPr>
              <a:t>adapt </a:t>
            </a:r>
            <a:r>
              <a:rPr lang="en-US" b="1" dirty="0" smtClean="0">
                <a:solidFill>
                  <a:srgbClr val="FF0000"/>
                </a:solidFill>
              </a:rPr>
              <a:t>the dose </a:t>
            </a:r>
            <a:r>
              <a:rPr lang="en-US" b="1" dirty="0">
                <a:solidFill>
                  <a:srgbClr val="FF0000"/>
                </a:solidFill>
              </a:rPr>
              <a:t>to renal function rather than to </a:t>
            </a:r>
            <a:r>
              <a:rPr lang="en-US" b="1" dirty="0" smtClean="0">
                <a:solidFill>
                  <a:srgbClr val="FF0000"/>
                </a:solidFill>
              </a:rPr>
              <a:t>stop metformin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When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cost</a:t>
            </a:r>
            <a:r>
              <a:rPr lang="en-US" dirty="0"/>
              <a:t>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is an issue, a </a:t>
            </a:r>
            <a:r>
              <a:rPr lang="en-US" b="1" dirty="0">
                <a:solidFill>
                  <a:srgbClr val="FF0000"/>
                </a:solidFill>
              </a:rPr>
              <a:t>short-acting second-generation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sulphonylurea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with </a:t>
            </a:r>
            <a:r>
              <a:rPr lang="en-US" b="1" dirty="0">
                <a:solidFill>
                  <a:srgbClr val="FF0000"/>
                </a:solidFill>
              </a:rPr>
              <a:t>no active metabolites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could be considered, as these drugs are commonly cheaper than other glycaemia-lowering drugs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7506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-581025"/>
            <a:ext cx="7315200" cy="58102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2218" y="1014412"/>
            <a:ext cx="7678882" cy="60293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However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, one should take into account that a </a:t>
            </a:r>
            <a:r>
              <a:rPr lang="en-US" b="1" dirty="0">
                <a:solidFill>
                  <a:srgbClr val="FF0000"/>
                </a:solidFill>
              </a:rPr>
              <a:t>reduction</a:t>
            </a:r>
            <a:r>
              <a:rPr lang="en-US" dirty="0"/>
              <a:t>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of the glycaemia-lowering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effect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of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sulphonylurea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over time is common, due to </a:t>
            </a:r>
            <a:r>
              <a:rPr lang="en-US" b="1" dirty="0">
                <a:solidFill>
                  <a:srgbClr val="FF0000"/>
                </a:solidFill>
              </a:rPr>
              <a:t>islet cell exhaustion.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Many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of these drugs require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progressive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dose reduction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with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progression of CKD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, and some are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contraindicated in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CKD stage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5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Glipizide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</a:rPr>
              <a:t>repaglinide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,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and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</a:rPr>
              <a:t>gliquidone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, however, do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not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require specific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dose reduction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In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dialysis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patients, the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glitinides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should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generally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be avoided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07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0146" y="-581025"/>
            <a:ext cx="7315200" cy="5810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9819" y="1607127"/>
            <a:ext cx="7855527" cy="493914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f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improvement of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</a:rPr>
              <a:t>glycaemic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 control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is considered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of benefit, adding a </a:t>
            </a:r>
            <a:r>
              <a:rPr lang="en-US" dirty="0">
                <a:solidFill>
                  <a:srgbClr val="FF0000"/>
                </a:solidFill>
              </a:rPr>
              <a:t>GLP-1 agonist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rather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than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insulin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to metformin might offer the advantages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of </a:t>
            </a:r>
            <a:r>
              <a:rPr lang="en-US" u="sng" dirty="0" smtClean="0">
                <a:solidFill>
                  <a:schemeClr val="tx2">
                    <a:lumMod val="50000"/>
                  </a:schemeClr>
                </a:solidFill>
              </a:rPr>
              <a:t>lower </a:t>
            </a:r>
            <a:r>
              <a:rPr lang="en-US" u="sng" dirty="0">
                <a:solidFill>
                  <a:schemeClr val="tx2">
                    <a:lumMod val="50000"/>
                  </a:schemeClr>
                </a:solidFill>
              </a:rPr>
              <a:t>risk for </a:t>
            </a:r>
            <a:r>
              <a:rPr lang="en-US" u="sng" dirty="0" err="1">
                <a:solidFill>
                  <a:schemeClr val="tx2">
                    <a:lumMod val="50000"/>
                  </a:schemeClr>
                </a:solidFill>
              </a:rPr>
              <a:t>hypoglycaemia</a:t>
            </a:r>
            <a:r>
              <a:rPr lang="en-US" u="sng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and </a:t>
            </a:r>
            <a:r>
              <a:rPr lang="en-US" u="sng" dirty="0">
                <a:solidFill>
                  <a:schemeClr val="tx2">
                    <a:lumMod val="50000"/>
                  </a:schemeClr>
                </a:solidFill>
              </a:rPr>
              <a:t>better control of </a:t>
            </a:r>
            <a:r>
              <a:rPr lang="en-US" u="sng" dirty="0" smtClean="0">
                <a:solidFill>
                  <a:schemeClr val="tx2">
                    <a:lumMod val="50000"/>
                  </a:schemeClr>
                </a:solidFill>
              </a:rPr>
              <a:t>body weight.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However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, the guideline group wants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to point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out that CKD patients appear to have a </a:t>
            </a:r>
            <a:r>
              <a:rPr lang="en-US" b="1" dirty="0">
                <a:solidFill>
                  <a:srgbClr val="FF0000"/>
                </a:solidFill>
              </a:rPr>
              <a:t>normal </a:t>
            </a:r>
            <a:r>
              <a:rPr lang="en-US" b="1" dirty="0" err="1" smtClean="0">
                <a:solidFill>
                  <a:srgbClr val="FF0000"/>
                </a:solidFill>
              </a:rPr>
              <a:t>incretin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production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but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a </a:t>
            </a:r>
            <a:r>
              <a:rPr lang="en-US" b="1" dirty="0">
                <a:solidFill>
                  <a:srgbClr val="FF0000"/>
                </a:solidFill>
              </a:rPr>
              <a:t>reduced </a:t>
            </a:r>
            <a:r>
              <a:rPr lang="en-US" b="1" dirty="0" err="1">
                <a:solidFill>
                  <a:srgbClr val="FF0000"/>
                </a:solidFill>
              </a:rPr>
              <a:t>incretin</a:t>
            </a:r>
            <a:r>
              <a:rPr lang="en-US" b="1" dirty="0">
                <a:solidFill>
                  <a:srgbClr val="FF0000"/>
                </a:solidFill>
              </a:rPr>
              <a:t> effect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suggesting a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reduced β-cell response to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</a:rPr>
              <a:t>incretin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 in CKD .</a:t>
            </a:r>
            <a:endParaRPr lang="en-US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55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-747280"/>
            <a:ext cx="7315200" cy="5810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6691" y="1316182"/>
            <a:ext cx="8104909" cy="5195454"/>
          </a:xfrm>
        </p:spPr>
        <p:txBody>
          <a:bodyPr/>
          <a:lstStyle/>
          <a:p>
            <a:endParaRPr lang="en-US" b="1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b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err="1" smtClean="0">
                <a:solidFill>
                  <a:srgbClr val="FF0000"/>
                </a:solidFill>
              </a:rPr>
              <a:t>Exenatide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is cleared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by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proteolytic activity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after glomerular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filtration, and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its clearance is therefore </a:t>
            </a:r>
            <a:r>
              <a:rPr lang="en-US" b="1" dirty="0">
                <a:solidFill>
                  <a:srgbClr val="FF0000"/>
                </a:solidFill>
              </a:rPr>
              <a:t>strongly diminished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in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patients with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i</a:t>
            </a:r>
            <a:r>
              <a:rPr lang="en-US" u="sng" dirty="0">
                <a:solidFill>
                  <a:schemeClr val="tx2">
                    <a:lumMod val="50000"/>
                  </a:schemeClr>
                </a:solidFill>
              </a:rPr>
              <a:t>mpaired renal function. </a:t>
            </a:r>
            <a:endParaRPr lang="en-US" u="sng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As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a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consequence, its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use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is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not recommended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in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CKD stage 3b or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higher (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eGFR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&lt;45 mL/min/1.73 m2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).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09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-581025"/>
            <a:ext cx="7315200" cy="58102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6911" y="1233054"/>
            <a:ext cx="7578436" cy="5146964"/>
          </a:xfrm>
        </p:spPr>
        <p:txBody>
          <a:bodyPr/>
          <a:lstStyle/>
          <a:p>
            <a:pPr marL="0" indent="0">
              <a:buNone/>
            </a:pP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guideline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group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judges that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adding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a </a:t>
            </a:r>
            <a:r>
              <a:rPr lang="en-US" b="1" dirty="0">
                <a:solidFill>
                  <a:srgbClr val="FF0000"/>
                </a:solidFill>
              </a:rPr>
              <a:t>DPP4-I to metformin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seems to be </a:t>
            </a:r>
            <a:r>
              <a:rPr lang="en-US" b="1" dirty="0">
                <a:solidFill>
                  <a:srgbClr val="FF0000"/>
                </a:solidFill>
              </a:rPr>
              <a:t>safe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in terms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of </a:t>
            </a:r>
            <a:r>
              <a:rPr lang="en-US" u="sng" dirty="0" err="1" smtClean="0">
                <a:solidFill>
                  <a:schemeClr val="tx2">
                    <a:lumMod val="50000"/>
                  </a:schemeClr>
                </a:solidFill>
              </a:rPr>
              <a:t>hypoglycaemia</a:t>
            </a:r>
            <a:r>
              <a:rPr lang="en-US" u="sng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u="sng" dirty="0">
                <a:solidFill>
                  <a:schemeClr val="tx2">
                    <a:lumMod val="50000"/>
                  </a:schemeClr>
                </a:solidFill>
              </a:rPr>
              <a:t>risk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, and does not result in an </a:t>
            </a:r>
            <a:r>
              <a:rPr lang="en-US" u="sng" dirty="0">
                <a:solidFill>
                  <a:schemeClr val="tx2">
                    <a:lumMod val="50000"/>
                  </a:schemeClr>
                </a:solidFill>
              </a:rPr>
              <a:t>increase of </a:t>
            </a:r>
            <a:r>
              <a:rPr lang="en-US" u="sng" dirty="0" smtClean="0">
                <a:solidFill>
                  <a:schemeClr val="tx2">
                    <a:lumMod val="50000"/>
                  </a:schemeClr>
                </a:solidFill>
              </a:rPr>
              <a:t>weight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but on the other hand, the expected benefit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interms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of hard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endpoints is low. </a:t>
            </a:r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Sitagliptin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vildagliptin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alogliptin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and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saxagliptin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all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require dose reduction in CKD, whereas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                       </a:t>
            </a:r>
            <a:r>
              <a:rPr lang="en-US" b="1" dirty="0" err="1" smtClean="0">
                <a:solidFill>
                  <a:srgbClr val="FF0000"/>
                </a:solidFill>
              </a:rPr>
              <a:t>linagliptin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does </a:t>
            </a:r>
            <a:r>
              <a:rPr lang="en-US" b="1" dirty="0">
                <a:solidFill>
                  <a:srgbClr val="FF0000"/>
                </a:solidFill>
              </a:rPr>
              <a:t>not 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58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-581025"/>
            <a:ext cx="7315200" cy="5810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5345" y="1302327"/>
            <a:ext cx="7633855" cy="486987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FF0000"/>
                </a:solidFill>
              </a:rPr>
              <a:t>Triple therapy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further increases the risk for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hypoglycaemia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especially when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insulin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rather than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another oral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glycaemia-lowering agent was added as a third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agent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When administered to patients with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insufficient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glycaemic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control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under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metformin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and a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</a:rPr>
              <a:t>sulphonylurea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both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biphasic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insulin and bolus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insulin were associated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with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weight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gain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, whereas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DPP-4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inhibitors and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α-glucosidase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inhibitors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were weight-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neutral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, and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GLP-1 analogues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were associated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with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modest weight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loss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6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-581025"/>
            <a:ext cx="7315200" cy="58102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236" y="955964"/>
            <a:ext cx="7966364" cy="521623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There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is a paucity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of well-designed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, prospective studies in this population, as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many studies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exclude either patients with diabetes, or with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CKD stage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3b or higher (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eGFR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&lt;45mL/min), or both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We hope you will enjoy reading this guideline and that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you will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find it useful in your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everyday management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of patients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with diabetes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and CKD stage 3b or higher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56618" y="-2230582"/>
            <a:ext cx="3505200" cy="4038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9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-581025"/>
            <a:ext cx="7315200" cy="58102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9927" y="1712768"/>
            <a:ext cx="7813964" cy="5257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As it is unclear whether metformin per se is </a:t>
            </a:r>
            <a:r>
              <a:rPr lang="en-US" dirty="0" smtClean="0">
                <a:solidFill>
                  <a:schemeClr val="accent1">
                    <a:lumMod val="10000"/>
                  </a:schemeClr>
                </a:solidFill>
              </a:rPr>
              <a:t>associated with </a:t>
            </a: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an enhanced risk for lactic </a:t>
            </a:r>
            <a:r>
              <a:rPr lang="en-US" dirty="0" smtClean="0">
                <a:solidFill>
                  <a:schemeClr val="accent1">
                    <a:lumMod val="10000"/>
                  </a:schemeClr>
                </a:solidFill>
              </a:rPr>
              <a:t>acidosis, the guideline </a:t>
            </a: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development group judges that using </a:t>
            </a:r>
            <a:r>
              <a:rPr lang="en-US" b="1" dirty="0" smtClean="0">
                <a:solidFill>
                  <a:srgbClr val="FF0000"/>
                </a:solidFill>
              </a:rPr>
              <a:t>metformin in </a:t>
            </a:r>
            <a:r>
              <a:rPr lang="en-US" b="1" dirty="0">
                <a:solidFill>
                  <a:srgbClr val="FF0000"/>
                </a:solidFill>
              </a:rPr>
              <a:t>doses adapted </a:t>
            </a: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to GFR in </a:t>
            </a:r>
            <a:r>
              <a:rPr lang="en-US" b="1" dirty="0">
                <a:solidFill>
                  <a:schemeClr val="accent1">
                    <a:lumMod val="10000"/>
                  </a:schemeClr>
                </a:solidFill>
              </a:rPr>
              <a:t>stable CKD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is </a:t>
            </a:r>
            <a:r>
              <a:rPr lang="en-US" sz="3200" b="1" dirty="0">
                <a:solidFill>
                  <a:srgbClr val="FF0000"/>
                </a:solidFill>
              </a:rPr>
              <a:t>safer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than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switching to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other glycaemia-lowering </a:t>
            </a: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drugs such as </a:t>
            </a:r>
            <a:r>
              <a:rPr lang="en-US" b="1" dirty="0">
                <a:solidFill>
                  <a:srgbClr val="FF0000"/>
                </a:solidFill>
              </a:rPr>
              <a:t>insulin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which might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increase the risk </a:t>
            </a: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of </a:t>
            </a:r>
            <a:r>
              <a:rPr lang="en-US" dirty="0" err="1" smtClean="0">
                <a:solidFill>
                  <a:schemeClr val="accent1">
                    <a:lumMod val="10000"/>
                  </a:schemeClr>
                </a:solidFill>
              </a:rPr>
              <a:t>hypoglycaemia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31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-581025"/>
            <a:ext cx="7315200" cy="5810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1" y="1025237"/>
            <a:ext cx="7910945" cy="521623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However, there is indirect evidence that a </a:t>
            </a:r>
            <a:r>
              <a:rPr lang="en-US" b="1" dirty="0">
                <a:solidFill>
                  <a:schemeClr val="accent1">
                    <a:lumMod val="10000"/>
                  </a:schemeClr>
                </a:solidFill>
              </a:rPr>
              <a:t>rapid drop </a:t>
            </a:r>
            <a:r>
              <a:rPr lang="en-US" b="1" dirty="0" smtClean="0">
                <a:solidFill>
                  <a:schemeClr val="accent1">
                    <a:lumMod val="10000"/>
                  </a:schemeClr>
                </a:solidFill>
              </a:rPr>
              <a:t>of GFR </a:t>
            </a: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can lead to a </a:t>
            </a:r>
            <a:r>
              <a:rPr lang="en-US" b="1" dirty="0">
                <a:solidFill>
                  <a:srgbClr val="FF0000"/>
                </a:solidFill>
              </a:rPr>
              <a:t>sudden accumulation </a:t>
            </a: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of metformin.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Therefore, patients should be instructed to </a:t>
            </a:r>
            <a:r>
              <a:rPr lang="en-US" b="1" dirty="0">
                <a:solidFill>
                  <a:schemeClr val="accent1">
                    <a:lumMod val="10000"/>
                  </a:schemeClr>
                </a:solidFill>
              </a:rPr>
              <a:t>reduce or </a:t>
            </a:r>
            <a:r>
              <a:rPr lang="en-US" b="1" dirty="0" smtClean="0">
                <a:solidFill>
                  <a:schemeClr val="accent1">
                    <a:lumMod val="10000"/>
                  </a:schemeClr>
                </a:solidFill>
              </a:rPr>
              <a:t>stop</a:t>
            </a:r>
            <a:r>
              <a:rPr lang="en-US" dirty="0" smtClean="0">
                <a:solidFill>
                  <a:schemeClr val="accent1">
                    <a:lumMod val="10000"/>
                  </a:schemeClr>
                </a:solidFill>
              </a:rPr>
              <a:t> metformin </a:t>
            </a: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in conditions </a:t>
            </a:r>
            <a:r>
              <a:rPr lang="en-US" b="1" dirty="0">
                <a:solidFill>
                  <a:schemeClr val="accent1">
                    <a:lumMod val="10000"/>
                  </a:schemeClr>
                </a:solidFill>
              </a:rPr>
              <a:t>with enhanced risk </a:t>
            </a: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of </a:t>
            </a:r>
            <a:r>
              <a:rPr lang="en-US" b="1" dirty="0">
                <a:solidFill>
                  <a:schemeClr val="accent1">
                    <a:lumMod val="10000"/>
                  </a:schemeClr>
                </a:solidFill>
              </a:rPr>
              <a:t>acute </a:t>
            </a:r>
            <a:r>
              <a:rPr lang="en-US" b="1" dirty="0" smtClean="0">
                <a:solidFill>
                  <a:schemeClr val="accent1">
                    <a:lumMod val="10000"/>
                  </a:schemeClr>
                </a:solidFill>
              </a:rPr>
              <a:t>kidney injury</a:t>
            </a: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, e.g. severe bouts of </a:t>
            </a:r>
            <a:r>
              <a:rPr lang="en-US" u="sng" dirty="0" err="1">
                <a:solidFill>
                  <a:schemeClr val="accent1">
                    <a:lumMod val="10000"/>
                  </a:schemeClr>
                </a:solidFill>
              </a:rPr>
              <a:t>diarrhoea</a:t>
            </a: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, or </a:t>
            </a:r>
            <a:r>
              <a:rPr lang="en-US" u="sng" dirty="0">
                <a:solidFill>
                  <a:schemeClr val="accent1">
                    <a:lumMod val="10000"/>
                  </a:schemeClr>
                </a:solidFill>
              </a:rPr>
              <a:t>dehydration or fever</a:t>
            </a: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The guideline development group feels that this patient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information is </a:t>
            </a:r>
            <a:r>
              <a:rPr lang="en-US" b="1" dirty="0">
                <a:solidFill>
                  <a:srgbClr val="FF0000"/>
                </a:solidFill>
              </a:rPr>
              <a:t>an essential </a:t>
            </a: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part of good clinical </a:t>
            </a:r>
            <a:r>
              <a:rPr lang="en-US" dirty="0" smtClean="0">
                <a:solidFill>
                  <a:schemeClr val="accent1">
                    <a:lumMod val="10000"/>
                  </a:schemeClr>
                </a:solidFill>
              </a:rPr>
              <a:t>management in </a:t>
            </a: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this regard, and therefore recommends providing a </a:t>
            </a:r>
            <a:r>
              <a:rPr lang="en-US" b="1" dirty="0" smtClean="0">
                <a:solidFill>
                  <a:srgbClr val="FF0000"/>
                </a:solidFill>
              </a:rPr>
              <a:t>patient information </a:t>
            </a:r>
            <a:r>
              <a:rPr lang="en-US" b="1" dirty="0">
                <a:solidFill>
                  <a:srgbClr val="FF0000"/>
                </a:solidFill>
              </a:rPr>
              <a:t>card/leaflet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that should be handed </a:t>
            </a:r>
            <a:r>
              <a:rPr lang="en-US" dirty="0" smtClean="0">
                <a:solidFill>
                  <a:schemeClr val="accent1">
                    <a:lumMod val="10000"/>
                  </a:schemeClr>
                </a:solidFill>
              </a:rPr>
              <a:t>over to </a:t>
            </a: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patients with CKD stage 3b or </a:t>
            </a:r>
            <a:r>
              <a:rPr lang="en-US" dirty="0" smtClean="0">
                <a:solidFill>
                  <a:schemeClr val="accent1">
                    <a:lumMod val="10000"/>
                  </a:schemeClr>
                </a:solidFill>
              </a:rPr>
              <a:t>higher </a:t>
            </a: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on metformin.</a:t>
            </a:r>
          </a:p>
        </p:txBody>
      </p:sp>
    </p:spTree>
    <p:extLst>
      <p:ext uri="{BB962C8B-B14F-4D97-AF65-F5344CB8AC3E}">
        <p14:creationId xmlns:p14="http://schemas.microsoft.com/office/powerpoint/2010/main" val="286209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CHAPTER </a:t>
            </a:r>
            <a:r>
              <a:rPr lang="en-US" dirty="0" smtClean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2313709"/>
            <a:ext cx="7162800" cy="4280848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2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ISSUES </a:t>
            </a:r>
            <a:r>
              <a:rPr lang="en-U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RELATED </a:t>
            </a:r>
            <a:r>
              <a:rPr lang="en-US" sz="32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MANAGEMENT OF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CARDIOVASCULAR RISK </a:t>
            </a:r>
            <a:r>
              <a:rPr lang="en-US" sz="32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en-U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PATIENTS WITH DIABETES AND </a:t>
            </a:r>
            <a:r>
              <a:rPr lang="en-US" sz="32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CKD STAGE </a:t>
            </a:r>
            <a:r>
              <a:rPr lang="en-U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3B OR HIGHER</a:t>
            </a:r>
          </a:p>
        </p:txBody>
      </p:sp>
    </p:spTree>
    <p:extLst>
      <p:ext uri="{BB962C8B-B14F-4D97-AF65-F5344CB8AC3E}">
        <p14:creationId xmlns:p14="http://schemas.microsoft.com/office/powerpoint/2010/main" val="61059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5912" y="-581025"/>
            <a:ext cx="7315200" cy="5810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8724" y="1776412"/>
            <a:ext cx="7162800" cy="40386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patients with diabetes and CKD stage 3b or higher  or on dialysis and with CAD, is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PCI</a:t>
            </a:r>
            <a:r>
              <a:rPr lang="en-U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,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CABG</a:t>
            </a:r>
            <a:r>
              <a:rPr lang="en-U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conservative</a:t>
            </a:r>
            <a:r>
              <a:rPr lang="en-U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treatment to be preferred?</a:t>
            </a:r>
            <a:endParaRPr lang="en-US" sz="3200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089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4780" y="291811"/>
            <a:ext cx="7315200" cy="58102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We </a:t>
            </a:r>
            <a:r>
              <a:rPr lang="en-US" dirty="0" smtClean="0">
                <a:solidFill>
                  <a:srgbClr val="FF0000"/>
                </a:solidFill>
              </a:rPr>
              <a:t>recommend: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8472" y="1087581"/>
            <a:ext cx="7495309" cy="543790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We recommend </a:t>
            </a:r>
            <a:r>
              <a:rPr lang="en-US" sz="2800" b="1" dirty="0">
                <a:solidFill>
                  <a:srgbClr val="FF0000"/>
                </a:solidFill>
              </a:rPr>
              <a:t>not</a:t>
            </a:r>
            <a:r>
              <a:rPr lang="en-US" dirty="0"/>
              <a:t> </a:t>
            </a:r>
            <a:r>
              <a:rPr lang="en-US" u="sng" dirty="0">
                <a:solidFill>
                  <a:schemeClr val="accent1">
                    <a:lumMod val="10000"/>
                  </a:schemeClr>
                </a:solidFill>
              </a:rPr>
              <a:t>omitting coronary </a:t>
            </a:r>
            <a:r>
              <a:rPr lang="en-US" u="sng" dirty="0" smtClean="0">
                <a:solidFill>
                  <a:schemeClr val="accent1">
                    <a:lumMod val="10000"/>
                  </a:schemeClr>
                </a:solidFill>
              </a:rPr>
              <a:t>angiography </a:t>
            </a:r>
            <a:r>
              <a:rPr lang="en-US" dirty="0" smtClean="0">
                <a:solidFill>
                  <a:schemeClr val="accent1">
                    <a:lumMod val="10000"/>
                  </a:schemeClr>
                </a:solidFill>
              </a:rPr>
              <a:t>with </a:t>
            </a: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the sole intention of avoiding </a:t>
            </a:r>
            <a:r>
              <a:rPr lang="en-US" dirty="0" smtClean="0">
                <a:solidFill>
                  <a:schemeClr val="accent1">
                    <a:lumMod val="10000"/>
                  </a:schemeClr>
                </a:solidFill>
              </a:rPr>
              <a:t>potential contrast-related </a:t>
            </a: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deterioration of </a:t>
            </a:r>
            <a:r>
              <a:rPr lang="en-US" dirty="0" smtClean="0">
                <a:solidFill>
                  <a:schemeClr val="accent1">
                    <a:lumMod val="10000"/>
                  </a:schemeClr>
                </a:solidFill>
              </a:rPr>
              <a:t>kidney function </a:t>
            </a: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in patients with diabetes and </a:t>
            </a:r>
            <a:r>
              <a:rPr lang="en-US" dirty="0" smtClean="0">
                <a:solidFill>
                  <a:schemeClr val="accent1">
                    <a:lumMod val="10000"/>
                  </a:schemeClr>
                </a:solidFill>
              </a:rPr>
              <a:t>CKD stage </a:t>
            </a: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3b or higher (</a:t>
            </a:r>
            <a:r>
              <a:rPr lang="en-US" dirty="0" err="1">
                <a:solidFill>
                  <a:schemeClr val="accent1">
                    <a:lumMod val="10000"/>
                  </a:schemeClr>
                </a:solidFill>
              </a:rPr>
              <a:t>eGFR</a:t>
            </a: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&lt;45mL/min) </a:t>
            </a:r>
            <a:r>
              <a:rPr lang="en-US" dirty="0" smtClean="0">
                <a:solidFill>
                  <a:schemeClr val="accent1">
                    <a:lumMod val="10000"/>
                  </a:schemeClr>
                </a:solidFill>
              </a:rPr>
              <a:t>in whom </a:t>
            </a: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a coronary angiography is </a:t>
            </a:r>
            <a:r>
              <a:rPr lang="en-US" u="sng" dirty="0">
                <a:solidFill>
                  <a:schemeClr val="accent1">
                    <a:lumMod val="10000"/>
                  </a:schemeClr>
                </a:solidFill>
              </a:rPr>
              <a:t>indicated </a:t>
            </a: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(1D).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</a:t>
            </a: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We recommend that </a:t>
            </a:r>
            <a:r>
              <a:rPr lang="en-US" b="1" dirty="0">
                <a:solidFill>
                  <a:srgbClr val="FF0000"/>
                </a:solidFill>
              </a:rPr>
              <a:t>optimal medical </a:t>
            </a:r>
            <a:r>
              <a:rPr lang="en-US" b="1" dirty="0" smtClean="0">
                <a:solidFill>
                  <a:srgbClr val="FF0000"/>
                </a:solidFill>
              </a:rPr>
              <a:t>treatment     </a:t>
            </a:r>
            <a:r>
              <a:rPr lang="en-US" dirty="0" smtClean="0">
                <a:solidFill>
                  <a:schemeClr val="accent1">
                    <a:lumMod val="10000"/>
                  </a:schemeClr>
                </a:solidFill>
              </a:rPr>
              <a:t>should </a:t>
            </a: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be considered as preferred treatment </a:t>
            </a:r>
            <a:r>
              <a:rPr lang="en-US" dirty="0" smtClean="0">
                <a:solidFill>
                  <a:schemeClr val="accent1">
                    <a:lumMod val="10000"/>
                  </a:schemeClr>
                </a:solidFill>
              </a:rPr>
              <a:t>in patients </a:t>
            </a:r>
            <a:r>
              <a:rPr lang="en-US" dirty="0" smtClean="0">
                <a:solidFill>
                  <a:schemeClr val="accent1">
                    <a:lumMod val="10000"/>
                  </a:schemeClr>
                </a:solidFill>
              </a:rPr>
              <a:t>with diabetes and CKD stage 3b–5 </a:t>
            </a:r>
            <a:r>
              <a:rPr lang="en-US" dirty="0" smtClean="0">
                <a:solidFill>
                  <a:schemeClr val="accent1">
                    <a:lumMod val="10000"/>
                  </a:schemeClr>
                </a:solidFill>
              </a:rPr>
              <a:t>who have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stable CAD</a:t>
            </a:r>
            <a:r>
              <a:rPr lang="en-US" dirty="0"/>
              <a:t>, </a:t>
            </a: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unless there are </a:t>
            </a:r>
            <a:r>
              <a:rPr lang="en-US" b="1" dirty="0">
                <a:solidFill>
                  <a:schemeClr val="accent1">
                    <a:lumMod val="10000"/>
                  </a:schemeClr>
                </a:solidFill>
              </a:rPr>
              <a:t>large areas </a:t>
            </a: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of </a:t>
            </a:r>
            <a:r>
              <a:rPr lang="en-US" dirty="0" smtClean="0">
                <a:solidFill>
                  <a:schemeClr val="accent1">
                    <a:lumMod val="10000"/>
                  </a:schemeClr>
                </a:solidFill>
              </a:rPr>
              <a:t>   </a:t>
            </a:r>
            <a:r>
              <a:rPr lang="en-US" b="1" dirty="0" err="1" smtClean="0">
                <a:solidFill>
                  <a:schemeClr val="accent1">
                    <a:lumMod val="10000"/>
                  </a:schemeClr>
                </a:solidFill>
              </a:rPr>
              <a:t>ischaemia</a:t>
            </a:r>
            <a:r>
              <a:rPr lang="en-US" dirty="0" smtClean="0">
                <a:solidFill>
                  <a:schemeClr val="accent1">
                    <a:lumMod val="10000"/>
                  </a:schemeClr>
                </a:solidFill>
              </a:rPr>
              <a:t> or </a:t>
            </a: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significant </a:t>
            </a:r>
            <a:r>
              <a:rPr lang="en-US" u="sng" dirty="0">
                <a:solidFill>
                  <a:schemeClr val="accent1">
                    <a:lumMod val="10000"/>
                  </a:schemeClr>
                </a:solidFill>
              </a:rPr>
              <a:t>left main </a:t>
            </a: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or </a:t>
            </a:r>
            <a:r>
              <a:rPr lang="en-US" u="sng" dirty="0">
                <a:solidFill>
                  <a:schemeClr val="accent1">
                    <a:lumMod val="10000"/>
                  </a:schemeClr>
                </a:solidFill>
              </a:rPr>
              <a:t>proximal </a:t>
            </a:r>
            <a:r>
              <a:rPr lang="en-US" u="sng" dirty="0" smtClean="0">
                <a:solidFill>
                  <a:schemeClr val="accent1">
                    <a:lumMod val="10000"/>
                  </a:schemeClr>
                </a:solidFill>
              </a:rPr>
              <a:t>LAD </a:t>
            </a:r>
            <a:r>
              <a:rPr lang="en-US" dirty="0" smtClean="0">
                <a:solidFill>
                  <a:schemeClr val="accent1">
                    <a:lumMod val="10000"/>
                  </a:schemeClr>
                </a:solidFill>
              </a:rPr>
              <a:t>lesions </a:t>
            </a: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(1C).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46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8582" y="596611"/>
            <a:ext cx="7315200" cy="58102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We </a:t>
            </a:r>
            <a:r>
              <a:rPr lang="en-US" dirty="0" smtClean="0">
                <a:solidFill>
                  <a:srgbClr val="FF0000"/>
                </a:solidFill>
              </a:rPr>
              <a:t>recommend: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9982" y="1607127"/>
            <a:ext cx="7772400" cy="482138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We recommend that when a decision is taken to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consider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 revascularization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b="1" dirty="0">
                <a:solidFill>
                  <a:srgbClr val="FF0000"/>
                </a:solidFill>
              </a:rPr>
              <a:t>CABG is preferred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over PCI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in patients with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multivessel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or complex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(SYNTAX score &gt;22) CAD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We recommend that patients with diabetes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and CKD   stage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3b or higher (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eGFR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&lt;45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mL/min) who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present with an </a:t>
            </a:r>
            <a:r>
              <a:rPr lang="en-US" b="1" dirty="0">
                <a:solidFill>
                  <a:srgbClr val="FF0000"/>
                </a:solidFill>
              </a:rPr>
              <a:t>acute coronary event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should be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treated </a:t>
            </a:r>
            <a:r>
              <a:rPr lang="en-US" b="1" dirty="0">
                <a:solidFill>
                  <a:srgbClr val="FF0000"/>
                </a:solidFill>
              </a:rPr>
              <a:t>no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differently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than patients with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CKD stage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3b or higher (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eGFR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&lt;45 mL/min)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without diabetes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or patients with diabetes without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CKD stage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3b or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higher </a:t>
            </a:r>
            <a:r>
              <a:rPr lang="en-US" dirty="0"/>
              <a:t>(1D).</a:t>
            </a:r>
          </a:p>
        </p:txBody>
      </p:sp>
    </p:spTree>
    <p:extLst>
      <p:ext uri="{BB962C8B-B14F-4D97-AF65-F5344CB8AC3E}">
        <p14:creationId xmlns:p14="http://schemas.microsoft.com/office/powerpoint/2010/main" val="256397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-581025"/>
            <a:ext cx="7315200" cy="5810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4510" y="2057400"/>
            <a:ext cx="8049490" cy="48006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patients with diabetes and CKD stage 3b or higher or on dialysis and with a cardiac indication (CHF, IHD, HTN) should we prescribe inhibitors of the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RAAS system</a:t>
            </a:r>
            <a:r>
              <a:rPr lang="en-US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</a:t>
            </a:r>
            <a:r>
              <a:rPr lang="en-US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cardiovascular prevention</a:t>
            </a:r>
            <a:r>
              <a:rPr lang="en-US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334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90575"/>
            <a:ext cx="7315200" cy="58102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We </a:t>
            </a:r>
            <a:r>
              <a:rPr lang="en-US" dirty="0" smtClean="0">
                <a:solidFill>
                  <a:srgbClr val="FF0000"/>
                </a:solidFill>
              </a:rPr>
              <a:t>recommend: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5854" y="1814945"/>
            <a:ext cx="8049491" cy="462049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We recommend that adults with CKD stage 3b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or higher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eGFR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&lt;45 mL/min/1.73 m2 or on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dialysis) and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diabetes who have a </a:t>
            </a:r>
            <a:r>
              <a:rPr lang="en-US" b="1" dirty="0">
                <a:solidFill>
                  <a:srgbClr val="FF0000"/>
                </a:solidFill>
              </a:rPr>
              <a:t>cardiovascular </a:t>
            </a:r>
            <a:r>
              <a:rPr lang="en-US" b="1" dirty="0" smtClean="0">
                <a:solidFill>
                  <a:srgbClr val="FF0000"/>
                </a:solidFill>
              </a:rPr>
              <a:t>indication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(heart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failure,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ischaemic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heart disease) be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treated with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an </a:t>
            </a:r>
            <a:r>
              <a:rPr lang="en-US" b="1" dirty="0">
                <a:solidFill>
                  <a:srgbClr val="FF0000"/>
                </a:solidFill>
              </a:rPr>
              <a:t>ACE-I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at </a:t>
            </a:r>
            <a:r>
              <a:rPr lang="en-US" b="1" dirty="0">
                <a:solidFill>
                  <a:srgbClr val="FF0000"/>
                </a:solidFill>
              </a:rPr>
              <a:t>maximally tolerated dose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(1B).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We suggest there is </a:t>
            </a:r>
            <a:r>
              <a:rPr lang="en-US" b="1" dirty="0">
                <a:solidFill>
                  <a:srgbClr val="FF0000"/>
                </a:solidFill>
              </a:rPr>
              <a:t>insufficient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evidence to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justify the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start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of an </a:t>
            </a:r>
            <a:r>
              <a:rPr lang="en-US" b="1" dirty="0">
                <a:solidFill>
                  <a:srgbClr val="FF0000"/>
                </a:solidFill>
              </a:rPr>
              <a:t>angiotensin-receptor </a:t>
            </a:r>
            <a:r>
              <a:rPr lang="en-US" b="1" dirty="0" smtClean="0">
                <a:solidFill>
                  <a:srgbClr val="FF0000"/>
                </a:solidFill>
              </a:rPr>
              <a:t>blocker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(ARB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) in adults with CKD stage 3b or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higher (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eGFR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&lt;45 mL/min/1.73 m2 or on dialysis)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and diabetes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who have a cardiovascular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indication (heart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failure,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ischaemic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heart disease) but </a:t>
            </a:r>
            <a:r>
              <a:rPr lang="en-US" b="1" dirty="0" smtClean="0">
                <a:solidFill>
                  <a:srgbClr val="FF0000"/>
                </a:solidFill>
              </a:rPr>
              <a:t>intolerance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for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ACE-I (2B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).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95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-581025"/>
            <a:ext cx="7315200" cy="58102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4911" y="1006186"/>
            <a:ext cx="7592291" cy="5015346"/>
          </a:xfrm>
        </p:spPr>
        <p:txBody>
          <a:bodyPr/>
          <a:lstStyle/>
          <a:p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There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is </a:t>
            </a:r>
            <a:r>
              <a:rPr lang="en-US" b="1" dirty="0">
                <a:solidFill>
                  <a:srgbClr val="FF0000"/>
                </a:solidFill>
              </a:rPr>
              <a:t>insufficient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evidence whether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or not RAAS inhibitors should be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stopped in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patients with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CKD progressing to CKD stage 5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. </a:t>
            </a: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In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patients with CKD </a:t>
            </a:r>
            <a:r>
              <a:rPr lang="en-US" b="1" dirty="0">
                <a:solidFill>
                  <a:srgbClr val="FF0000"/>
                </a:solidFill>
              </a:rPr>
              <a:t>stage 3–5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death is a more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likely outcome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than progression to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ESRD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Diabetes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is a multiplier of CVD risk. Therefore, in this particular population, drugs that would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slow progression of renal disease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and at the same time be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</a:rPr>
              <a:t>cardioprotective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appear as a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theoreticaly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   </a:t>
            </a:r>
            <a:r>
              <a:rPr lang="en-US" dirty="0" smtClean="0">
                <a:solidFill>
                  <a:srgbClr val="FF0000"/>
                </a:solidFill>
              </a:rPr>
              <a:t>                          </a:t>
            </a:r>
            <a:r>
              <a:rPr lang="en-US" b="1" dirty="0" smtClean="0">
                <a:solidFill>
                  <a:srgbClr val="FF0000"/>
                </a:solidFill>
              </a:rPr>
              <a:t>‘</a:t>
            </a:r>
            <a:r>
              <a:rPr lang="en-US" b="1" dirty="0">
                <a:solidFill>
                  <a:srgbClr val="FF0000"/>
                </a:solidFill>
              </a:rPr>
              <a:t>first-line’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therapy.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99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437" y="-581025"/>
            <a:ext cx="7315200" cy="5810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257" y="1152958"/>
            <a:ext cx="7303944" cy="5119255"/>
          </a:xfrm>
        </p:spPr>
        <p:txBody>
          <a:bodyPr/>
          <a:lstStyle/>
          <a:p>
            <a:pPr marL="0" indent="0">
              <a:buNone/>
            </a:pP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Blockers of the RAA system are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both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50000"/>
                  </a:schemeClr>
                </a:solidFill>
              </a:rPr>
              <a:t>renoprotective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and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</a:rPr>
              <a:t>cardioprotective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in the </a:t>
            </a:r>
            <a:r>
              <a:rPr lang="en-US" b="1" dirty="0">
                <a:solidFill>
                  <a:srgbClr val="FF0000"/>
                </a:solidFill>
              </a:rPr>
              <a:t>general</a:t>
            </a:r>
            <a:r>
              <a:rPr lang="en-US" dirty="0">
                <a:solidFill>
                  <a:srgbClr val="FF0000"/>
                </a:solidFill>
              </a:rPr>
              <a:t> population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However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, in patients with </a:t>
            </a:r>
            <a:r>
              <a:rPr lang="en-US" b="1" dirty="0">
                <a:solidFill>
                  <a:srgbClr val="FF0000"/>
                </a:solidFill>
              </a:rPr>
              <a:t>diabetes and CKD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stage 3b or higher, this potential benefit may be more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limited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or be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 counterbalanced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by the need to start </a:t>
            </a:r>
            <a:r>
              <a:rPr lang="en-US" dirty="0">
                <a:solidFill>
                  <a:srgbClr val="FF0000"/>
                </a:solidFill>
              </a:rPr>
              <a:t>dialysis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earlier (e.g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. because </a:t>
            </a:r>
            <a:r>
              <a:rPr lang="en-US" u="sng" dirty="0" smtClean="0">
                <a:solidFill>
                  <a:schemeClr val="bg2">
                    <a:lumMod val="50000"/>
                  </a:schemeClr>
                </a:solidFill>
              </a:rPr>
              <a:t>of </a:t>
            </a:r>
            <a:r>
              <a:rPr lang="en-US" u="sng" dirty="0" err="1" smtClean="0">
                <a:solidFill>
                  <a:schemeClr val="bg2">
                    <a:lumMod val="50000"/>
                  </a:schemeClr>
                </a:solidFill>
              </a:rPr>
              <a:t>hyperkalaemia</a:t>
            </a:r>
            <a:r>
              <a:rPr lang="en-US" u="sng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u="sng" dirty="0" smtClean="0">
                <a:solidFill>
                  <a:schemeClr val="bg2">
                    <a:lumMod val="50000"/>
                  </a:schemeClr>
                </a:solidFill>
              </a:rPr>
              <a:t>or </a:t>
            </a:r>
            <a:r>
              <a:rPr lang="en-US" u="sng" dirty="0">
                <a:solidFill>
                  <a:schemeClr val="bg2">
                    <a:lumMod val="50000"/>
                  </a:schemeClr>
                </a:solidFill>
              </a:rPr>
              <a:t>sudden deterioration of renal function)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72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7927" y="401782"/>
            <a:ext cx="8492837" cy="5915891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flipH="1">
            <a:off x="9975272" y="2133600"/>
            <a:ext cx="1510146" cy="40386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53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273" y="-581025"/>
            <a:ext cx="7315200" cy="5810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6355" y="1268989"/>
            <a:ext cx="7827818" cy="494607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It can thus be </a:t>
            </a:r>
            <a:r>
              <a:rPr lang="en-US" b="1" u="sng" dirty="0">
                <a:solidFill>
                  <a:schemeClr val="bg2">
                    <a:lumMod val="50000"/>
                  </a:schemeClr>
                </a:solidFill>
              </a:rPr>
              <a:t>questioned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whether, in this specific subpopulation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starting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an RAAS blocker in patients who have a cardiac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indication,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is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justified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Only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patients treated with </a:t>
            </a:r>
            <a:r>
              <a:rPr lang="en-US" b="1" dirty="0" smtClean="0">
                <a:solidFill>
                  <a:srgbClr val="FF0000"/>
                </a:solidFill>
              </a:rPr>
              <a:t>maximally tolerated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doses of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ACE-I versus placebo, had a </a:t>
            </a:r>
            <a:r>
              <a:rPr lang="en-US" b="1" dirty="0">
                <a:solidFill>
                  <a:srgbClr val="FF0000"/>
                </a:solidFill>
              </a:rPr>
              <a:t>survival </a:t>
            </a:r>
            <a:r>
              <a:rPr lang="en-US" b="1" dirty="0" smtClean="0">
                <a:solidFill>
                  <a:srgbClr val="FF0000"/>
                </a:solidFill>
              </a:rPr>
              <a:t>benefit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( RR 0.78, 95% CI 0.61–0.98), but 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not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those treated   at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lower doses of ACE-I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(RR1.18, 95% CI 0.41–3.44) or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with ARBs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(RR </a:t>
            </a:r>
            <a:r>
              <a:rPr lang="it-IT" dirty="0" smtClean="0">
                <a:solidFill>
                  <a:schemeClr val="bg2">
                    <a:lumMod val="50000"/>
                  </a:schemeClr>
                </a:solidFill>
              </a:rPr>
              <a:t>0.99, 95% CI 0.85–1.17) in a Cochrane review. </a:t>
            </a: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71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-581025"/>
            <a:ext cx="7315200" cy="5810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9393" y="976745"/>
            <a:ext cx="7393132" cy="588125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The present data on withdrawing RAAS inhibitors in patients already taking them for a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cardiac indication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when their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CKD progresses to an </a:t>
            </a:r>
            <a:r>
              <a:rPr lang="en-US" b="1" dirty="0" err="1" smtClean="0">
                <a:solidFill>
                  <a:schemeClr val="bg2">
                    <a:lumMod val="50000"/>
                  </a:schemeClr>
                </a:solidFill>
              </a:rPr>
              <a:t>eGFR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 &lt;30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mL/min/1.73 m2 are </a:t>
            </a:r>
            <a:r>
              <a:rPr lang="en-US" b="1" dirty="0" smtClean="0">
                <a:solidFill>
                  <a:srgbClr val="FF0000"/>
                </a:solidFill>
              </a:rPr>
              <a:t>controversial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and no randomized trials on this intervention are available.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However, observational data, even in patients </a:t>
            </a:r>
            <a:r>
              <a:rPr lang="en-US" b="1" dirty="0" smtClean="0">
                <a:solidFill>
                  <a:srgbClr val="FF0000"/>
                </a:solidFill>
              </a:rPr>
              <a:t>without diabetes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suggest that in patients with an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eGFR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&lt;30 mL/min, the risk for </a:t>
            </a:r>
            <a:r>
              <a:rPr lang="en-US" b="1" dirty="0" err="1" smtClean="0">
                <a:solidFill>
                  <a:srgbClr val="FF0000"/>
                </a:solidFill>
              </a:rPr>
              <a:t>hyperkalaemia</a:t>
            </a:r>
            <a:r>
              <a:rPr lang="en-US" b="1" dirty="0" smtClean="0">
                <a:solidFill>
                  <a:srgbClr val="FF0000"/>
                </a:solidFill>
              </a:rPr>
              <a:t> is 6.8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(95% CI 2.7–17.4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) </a:t>
            </a:r>
            <a:r>
              <a:rPr lang="en-US" b="1" dirty="0" smtClean="0">
                <a:solidFill>
                  <a:srgbClr val="FF0000"/>
                </a:solidFill>
              </a:rPr>
              <a:t>times higher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than in patients with an </a:t>
            </a:r>
            <a:r>
              <a:rPr lang="en-US" u="sng" dirty="0" err="1" smtClean="0">
                <a:solidFill>
                  <a:schemeClr val="bg2">
                    <a:lumMod val="50000"/>
                  </a:schemeClr>
                </a:solidFill>
              </a:rPr>
              <a:t>eGFR</a:t>
            </a:r>
            <a:r>
              <a:rPr lang="en-US" u="sng" dirty="0" smtClean="0">
                <a:solidFill>
                  <a:schemeClr val="bg2">
                    <a:lumMod val="50000"/>
                  </a:schemeClr>
                </a:solidFill>
              </a:rPr>
              <a:t> &gt;50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mL/min.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-581025"/>
            <a:ext cx="7315200" cy="5810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5863" y="2153082"/>
            <a:ext cx="7158037" cy="40386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The guideline development group judges that it thus makes sense to discuss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the </a:t>
            </a:r>
            <a:r>
              <a:rPr lang="en-US" dirty="0" smtClean="0">
                <a:solidFill>
                  <a:srgbClr val="FF0000"/>
                </a:solidFill>
              </a:rPr>
              <a:t>withdrawal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of </a:t>
            </a:r>
            <a:r>
              <a:rPr lang="en-US" dirty="0">
                <a:solidFill>
                  <a:srgbClr val="FF0000"/>
                </a:solidFill>
              </a:rPr>
              <a:t>an RAAS inhibitor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with patients whose </a:t>
            </a:r>
            <a:r>
              <a:rPr lang="en-US" b="1" dirty="0" err="1">
                <a:solidFill>
                  <a:srgbClr val="FF0000"/>
                </a:solidFill>
              </a:rPr>
              <a:t>eGFR</a:t>
            </a:r>
            <a:r>
              <a:rPr lang="en-US" b="1" dirty="0">
                <a:solidFill>
                  <a:srgbClr val="FF0000"/>
                </a:solidFill>
              </a:rPr>
              <a:t> progresses to &lt;15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mL/min, in an attempt to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delay the need for start of renal replacement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therapy.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4806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983673"/>
            <a:ext cx="7315200" cy="789709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We recommend: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We recommend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b="1" dirty="0">
                <a:solidFill>
                  <a:srgbClr val="FF0000"/>
                </a:solidFill>
              </a:rPr>
              <a:t>not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combining different 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classes 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of 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renin angiotensin-blocking agents (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ACE-I, ARBs 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or direct renin inhibitors) (1A).</a:t>
            </a:r>
          </a:p>
        </p:txBody>
      </p:sp>
    </p:spTree>
    <p:extLst>
      <p:ext uri="{BB962C8B-B14F-4D97-AF65-F5344CB8AC3E}">
        <p14:creationId xmlns:p14="http://schemas.microsoft.com/office/powerpoint/2010/main" val="84720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-581025"/>
            <a:ext cx="7315200" cy="58102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In patients with diabetes and CKD stage 3b or higher or on dialysis, should we prescribe </a:t>
            </a:r>
            <a:r>
              <a:rPr lang="en-US" sz="2800" b="1" dirty="0">
                <a:solidFill>
                  <a:srgbClr val="FF0000"/>
                </a:solidFill>
              </a:rPr>
              <a:t>beta blockers 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to prevent </a:t>
            </a:r>
            <a:r>
              <a:rPr lang="en-US" sz="2800" b="1" dirty="0">
                <a:solidFill>
                  <a:srgbClr val="FF0000"/>
                </a:solidFill>
              </a:rPr>
              <a:t>sudden cardiac death</a:t>
            </a:r>
            <a:r>
              <a:rPr lang="en-US" sz="2800" b="1" dirty="0">
                <a:solidFill>
                  <a:srgbClr val="003366"/>
                </a:solidFill>
              </a:rPr>
              <a:t>?</a:t>
            </a:r>
            <a:endParaRPr lang="en-US" sz="2800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31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5345" y="1067666"/>
            <a:ext cx="7315200" cy="58102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We </a:t>
            </a:r>
            <a:r>
              <a:rPr lang="en-US" dirty="0" smtClean="0">
                <a:solidFill>
                  <a:srgbClr val="FF0000"/>
                </a:solidFill>
              </a:rPr>
              <a:t>suggest: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292" y="2341418"/>
            <a:ext cx="7995372" cy="383078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We suggest</a:t>
            </a:r>
            <a:r>
              <a:rPr lang="en-US" u="sng" dirty="0">
                <a:solidFill>
                  <a:schemeClr val="accent1">
                    <a:lumMod val="10000"/>
                  </a:schemeClr>
                </a:solidFill>
              </a:rPr>
              <a:t> starting </a:t>
            </a: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a </a:t>
            </a:r>
            <a:r>
              <a:rPr lang="en-US" dirty="0">
                <a:solidFill>
                  <a:srgbClr val="FF0000"/>
                </a:solidFill>
              </a:rPr>
              <a:t>selective </a:t>
            </a:r>
            <a:r>
              <a:rPr lang="en-US" dirty="0" smtClean="0">
                <a:solidFill>
                  <a:srgbClr val="FF0000"/>
                </a:solidFill>
              </a:rPr>
              <a:t>beta-blocking </a:t>
            </a:r>
            <a:r>
              <a:rPr lang="en-US" dirty="0" smtClean="0">
                <a:solidFill>
                  <a:schemeClr val="accent1">
                    <a:lumMod val="10000"/>
                  </a:schemeClr>
                </a:solidFill>
              </a:rPr>
              <a:t>agent </a:t>
            </a: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as </a:t>
            </a:r>
            <a:r>
              <a:rPr lang="en-US" b="1" dirty="0">
                <a:solidFill>
                  <a:schemeClr val="accent1">
                    <a:lumMod val="10000"/>
                  </a:schemeClr>
                </a:solidFill>
              </a:rPr>
              <a:t>primary prevention </a:t>
            </a: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in patients with </a:t>
            </a:r>
            <a:r>
              <a:rPr lang="en-US" dirty="0" smtClean="0">
                <a:solidFill>
                  <a:schemeClr val="accent1">
                    <a:lumMod val="10000"/>
                  </a:schemeClr>
                </a:solidFill>
              </a:rPr>
              <a:t>diabetes and </a:t>
            </a: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CKD stage 3b or higher and then </a:t>
            </a:r>
            <a:r>
              <a:rPr lang="en-US" dirty="0" smtClean="0">
                <a:solidFill>
                  <a:schemeClr val="accent1">
                    <a:lumMod val="10000"/>
                  </a:schemeClr>
                </a:solidFill>
              </a:rPr>
              <a:t>continuing it </a:t>
            </a: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when tolerated (2C).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We suggest prescribing </a:t>
            </a:r>
            <a:r>
              <a:rPr lang="en-US" b="1" dirty="0">
                <a:solidFill>
                  <a:srgbClr val="FF0000"/>
                </a:solidFill>
              </a:rPr>
              <a:t>lipophilic rather than </a:t>
            </a:r>
            <a:r>
              <a:rPr lang="en-US" b="1" dirty="0" smtClean="0">
                <a:solidFill>
                  <a:srgbClr val="FF0000"/>
                </a:solidFill>
              </a:rPr>
              <a:t>hydrophilic </a:t>
            </a:r>
            <a:r>
              <a:rPr lang="en-US" dirty="0" smtClean="0">
                <a:solidFill>
                  <a:schemeClr val="accent1">
                    <a:lumMod val="10000"/>
                  </a:schemeClr>
                </a:solidFill>
              </a:rPr>
              <a:t>beta-blocking </a:t>
            </a: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agents in patients </a:t>
            </a:r>
            <a:r>
              <a:rPr lang="en-US" dirty="0" smtClean="0">
                <a:solidFill>
                  <a:schemeClr val="accent1">
                    <a:lumMod val="10000"/>
                  </a:schemeClr>
                </a:solidFill>
              </a:rPr>
              <a:t>with diabetes </a:t>
            </a: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and CKD stage 3b or higher (</a:t>
            </a:r>
            <a:r>
              <a:rPr lang="en-US" dirty="0" err="1" smtClean="0">
                <a:solidFill>
                  <a:schemeClr val="accent1">
                    <a:lumMod val="10000"/>
                  </a:schemeClr>
                </a:solidFill>
              </a:rPr>
              <a:t>eGFR</a:t>
            </a:r>
            <a:r>
              <a:rPr lang="en-US" dirty="0" smtClean="0">
                <a:solidFill>
                  <a:schemeClr val="accent1">
                    <a:lumMod val="10000"/>
                  </a:schemeClr>
                </a:solidFill>
              </a:rPr>
              <a:t>&lt;45 </a:t>
            </a: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mL/min) (2C).</a:t>
            </a:r>
          </a:p>
        </p:txBody>
      </p:sp>
    </p:spTree>
    <p:extLst>
      <p:ext uri="{BB962C8B-B14F-4D97-AF65-F5344CB8AC3E}">
        <p14:creationId xmlns:p14="http://schemas.microsoft.com/office/powerpoint/2010/main" val="152094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-484043"/>
            <a:ext cx="7315200" cy="5810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0709" y="2064325"/>
            <a:ext cx="7432964" cy="544483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FF0000"/>
                </a:solidFill>
              </a:rPr>
              <a:t>Sudden </a:t>
            </a:r>
            <a:r>
              <a:rPr lang="en-US" b="1" dirty="0">
                <a:solidFill>
                  <a:srgbClr val="FF0000"/>
                </a:solidFill>
              </a:rPr>
              <a:t>cardiac death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is an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important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cause of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mortality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in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patients with CKD stage 3b or higher and in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patients with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diabetes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Ventricular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re-entrant circuits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and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 fibrosis-</a:t>
            </a:r>
            <a:r>
              <a:rPr lang="en-US" b="1" dirty="0" err="1" smtClean="0">
                <a:solidFill>
                  <a:schemeClr val="bg2">
                    <a:lumMod val="50000"/>
                  </a:schemeClr>
                </a:solidFill>
              </a:rPr>
              <a:t>ischaemia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are likely to be part of this paradigm,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together with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electrolyte disturbances and other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explanation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19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0146" y="-581025"/>
            <a:ext cx="7315200" cy="5810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5455" y="1634836"/>
            <a:ext cx="7038109" cy="453736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It is appreciated that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beta blockers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can have an </a:t>
            </a:r>
            <a:r>
              <a:rPr lang="en-US" b="1" dirty="0">
                <a:solidFill>
                  <a:srgbClr val="FF0000"/>
                </a:solidFill>
              </a:rPr>
              <a:t>important role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in several cardiac situations, e.g</a:t>
            </a:r>
            <a:r>
              <a:rPr lang="en-US" u="sng" dirty="0">
                <a:solidFill>
                  <a:schemeClr val="bg2">
                    <a:lumMod val="50000"/>
                  </a:schemeClr>
                </a:solidFill>
              </a:rPr>
              <a:t>. ventricular rate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control and </a:t>
            </a:r>
            <a:r>
              <a:rPr lang="en-US" u="sng" dirty="0">
                <a:solidFill>
                  <a:schemeClr val="bg2">
                    <a:lumMod val="50000"/>
                  </a:schemeClr>
                </a:solidFill>
              </a:rPr>
              <a:t>heart failure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. </a:t>
            </a: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The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question is whether or not the </a:t>
            </a:r>
            <a:r>
              <a:rPr lang="en-US" b="1" dirty="0">
                <a:solidFill>
                  <a:srgbClr val="FF0000"/>
                </a:solidFill>
              </a:rPr>
              <a:t>routine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prescription of these drugs, with their known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side effects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, can provide a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survival advantage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in patients with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diabetes with CKD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stage 3b or higher (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eGFR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&lt;45 mL/min).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48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745" y="-581025"/>
            <a:ext cx="7315200" cy="5810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8363" y="1265093"/>
            <a:ext cx="7813963" cy="504998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guideline development group judges that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congestive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heart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failure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is quite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prevalent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in our target population,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and that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therefore, the results are very likely to also apply in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our population.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Based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on these considerations, the guideline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development group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judged that it was </a:t>
            </a:r>
            <a:r>
              <a:rPr lang="en-US" b="1" dirty="0">
                <a:solidFill>
                  <a:srgbClr val="FF0000"/>
                </a:solidFill>
              </a:rPr>
              <a:t>logical to apply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the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same recommendations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in patients with diabetes and CKD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stage 3b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or higher (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eGFR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&lt;45mL/min) as in patients with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diabetes without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CKD or in patients with CKD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without diabetes.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2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727" y="-581025"/>
            <a:ext cx="7315200" cy="5810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chemeClr val="accent1">
                    <a:lumMod val="10000"/>
                  </a:schemeClr>
                </a:solidFill>
              </a:rPr>
              <a:t>In patients with diabetes and CKD stage 3b or higher, should we aim at </a:t>
            </a:r>
            <a:r>
              <a:rPr lang="en-US" sz="2800" b="1" dirty="0">
                <a:solidFill>
                  <a:srgbClr val="FF0000"/>
                </a:solidFill>
              </a:rPr>
              <a:t>lower BP targets </a:t>
            </a:r>
            <a:r>
              <a:rPr lang="en-US" sz="2800" b="1" dirty="0">
                <a:solidFill>
                  <a:schemeClr val="accent1">
                    <a:lumMod val="10000"/>
                  </a:schemeClr>
                </a:solidFill>
              </a:rPr>
              <a:t>than in the general population?</a:t>
            </a:r>
            <a:endParaRPr lang="en-US" sz="2800" dirty="0">
              <a:solidFill>
                <a:schemeClr val="accent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59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6909" y="1330036"/>
            <a:ext cx="7897091" cy="761999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 CHAPTER </a:t>
            </a:r>
            <a:r>
              <a:rPr lang="en-US" b="1" dirty="0">
                <a:solidFill>
                  <a:srgbClr val="FF0000"/>
                </a:solidFill>
              </a:rPr>
              <a:t>1: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746" y="2133599"/>
            <a:ext cx="8201890" cy="4038600"/>
          </a:xfrm>
        </p:spPr>
        <p:txBody>
          <a:bodyPr/>
          <a:lstStyle/>
          <a:p>
            <a:pPr marL="0" indent="0" algn="ctr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2800" b="1" dirty="0" smtClean="0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ISSUES </a:t>
            </a:r>
            <a:r>
              <a:rPr lang="en-US" sz="2800" b="1" dirty="0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RELATED </a:t>
            </a:r>
            <a:r>
              <a:rPr lang="en-US" sz="2800" b="1" dirty="0" smtClean="0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RENAL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REPLACEMENT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MODALITY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SELECTION</a:t>
            </a:r>
          </a:p>
          <a:p>
            <a:pPr marL="0" indent="0" algn="ctr">
              <a:buNone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PATIENTS </a:t>
            </a:r>
            <a:r>
              <a:rPr lang="en-US" sz="2800" b="1" dirty="0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DIABETES AND </a:t>
            </a:r>
            <a:endParaRPr lang="en-US" sz="2800" b="1" dirty="0" smtClean="0">
              <a:solidFill>
                <a:schemeClr val="accent1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2800" b="1" dirty="0" smtClean="0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END-STAGE RENAL </a:t>
            </a:r>
            <a:r>
              <a:rPr lang="en-US" sz="2800" b="1" dirty="0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DISEASE</a:t>
            </a:r>
            <a:endParaRPr lang="en-US" sz="3200" b="1" dirty="0">
              <a:solidFill>
                <a:schemeClr val="accent1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714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873" y="1150793"/>
            <a:ext cx="7315200" cy="58102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We </a:t>
            </a:r>
            <a:r>
              <a:rPr lang="en-US" dirty="0" smtClean="0">
                <a:solidFill>
                  <a:srgbClr val="FF0000"/>
                </a:solidFill>
              </a:rPr>
              <a:t>suggest: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9819" y="2133600"/>
            <a:ext cx="8021782" cy="40386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We suggest </a:t>
            </a:r>
            <a:r>
              <a:rPr lang="en-US" b="1" dirty="0">
                <a:solidFill>
                  <a:srgbClr val="FF0000"/>
                </a:solidFill>
              </a:rPr>
              <a:t>against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applying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lower blood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pressure targets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in patients with diabetes and CKD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stage 3b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or higher (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eGFR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&lt;45 mL/min/1.73 m2)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than in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the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general population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(2C).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We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suggest that in patients with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diabetes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and CKD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stage 3b or higher (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eGFR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&lt;45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mL/min/1.73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m2) 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but </a:t>
            </a:r>
            <a:r>
              <a:rPr lang="en-US" b="1" dirty="0">
                <a:solidFill>
                  <a:srgbClr val="FF0000"/>
                </a:solidFill>
              </a:rPr>
              <a:t>without proteinuria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all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blood pressure-lowering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drugs can be used equally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to lower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blood pressure (2C).</a:t>
            </a:r>
          </a:p>
        </p:txBody>
      </p:sp>
    </p:spTree>
    <p:extLst>
      <p:ext uri="{BB962C8B-B14F-4D97-AF65-F5344CB8AC3E}">
        <p14:creationId xmlns:p14="http://schemas.microsoft.com/office/powerpoint/2010/main" val="317098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-719571"/>
            <a:ext cx="7315200" cy="5810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0982" y="2133600"/>
            <a:ext cx="7370618" cy="40386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In patients with diabetes and CKD stage 3b or on dialysis, should we prescribe</a:t>
            </a:r>
            <a:br>
              <a:rPr lang="en-US" sz="28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2800" b="1" dirty="0">
                <a:solidFill>
                  <a:srgbClr val="FF0000"/>
                </a:solidFill>
              </a:rPr>
              <a:t>lipid-lowering therapy 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in primary prevention?</a:t>
            </a:r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03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6291" y="984539"/>
            <a:ext cx="7315200" cy="58102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We </a:t>
            </a:r>
            <a:r>
              <a:rPr lang="en-US" dirty="0" smtClean="0">
                <a:solidFill>
                  <a:srgbClr val="FF0000"/>
                </a:solidFill>
              </a:rPr>
              <a:t>recommend: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1491" y="1814946"/>
            <a:ext cx="7356763" cy="40386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We recommend </a:t>
            </a:r>
            <a:r>
              <a:rPr lang="en-US" b="1" dirty="0">
                <a:solidFill>
                  <a:srgbClr val="FF0000"/>
                </a:solidFill>
              </a:rPr>
              <a:t>starting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a statin in patients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with diabetes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and CKD stage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3b and 4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(1B).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We suggest a statin </a:t>
            </a:r>
            <a:r>
              <a:rPr lang="en-US" b="1" dirty="0">
                <a:solidFill>
                  <a:srgbClr val="FF0000"/>
                </a:solidFill>
              </a:rPr>
              <a:t>be considered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in patients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with diabetes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and CKD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stage 5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(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2C).</a:t>
            </a:r>
          </a:p>
          <a:p>
            <a:pPr marL="0" indent="0">
              <a:buNone/>
            </a:pP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In these patients,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lipid-lowering treatment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resulted in a </a:t>
            </a:r>
            <a:r>
              <a:rPr lang="en-US" b="1" dirty="0">
                <a:solidFill>
                  <a:srgbClr val="FF0000"/>
                </a:solidFill>
              </a:rPr>
              <a:t>non-significant 8%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risk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reduction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of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the primary endpoint of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major vascular events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58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9418" y="859848"/>
            <a:ext cx="7564582" cy="58102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We </a:t>
            </a:r>
            <a:r>
              <a:rPr lang="en-US" dirty="0" smtClean="0">
                <a:solidFill>
                  <a:srgbClr val="FF0000"/>
                </a:solidFill>
              </a:rPr>
              <a:t>recommend: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873" y="1440873"/>
            <a:ext cx="7121236" cy="504998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We recommend </a:t>
            </a:r>
            <a:r>
              <a:rPr lang="en-US" b="1" dirty="0">
                <a:solidFill>
                  <a:srgbClr val="FF0000"/>
                </a:solidFill>
              </a:rPr>
              <a:t>against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starting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a statin in patients with diabetes and CKD </a:t>
            </a:r>
            <a:r>
              <a:rPr lang="en-US" b="1" dirty="0">
                <a:solidFill>
                  <a:srgbClr val="FF0000"/>
                </a:solidFill>
              </a:rPr>
              <a:t>stage 5D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(1A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). </a:t>
            </a: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There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was a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non-significant 8%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risk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reduction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of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the primary endpoint of </a:t>
            </a:r>
            <a:r>
              <a:rPr lang="en-US" u="sng" dirty="0">
                <a:solidFill>
                  <a:schemeClr val="bg2">
                    <a:lumMod val="50000"/>
                  </a:schemeClr>
                </a:solidFill>
              </a:rPr>
              <a:t>CV death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u="sng" dirty="0">
                <a:solidFill>
                  <a:schemeClr val="bg2">
                    <a:lumMod val="50000"/>
                  </a:schemeClr>
                </a:solidFill>
              </a:rPr>
              <a:t>non-fatal </a:t>
            </a:r>
            <a:r>
              <a:rPr lang="en-US" u="sng" dirty="0" smtClean="0">
                <a:solidFill>
                  <a:schemeClr val="bg2">
                    <a:lumMod val="50000"/>
                  </a:schemeClr>
                </a:solidFill>
              </a:rPr>
              <a:t>MI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and </a:t>
            </a:r>
            <a:r>
              <a:rPr lang="en-US" u="sng" dirty="0">
                <a:solidFill>
                  <a:schemeClr val="bg2">
                    <a:lumMod val="50000"/>
                  </a:schemeClr>
                </a:solidFill>
              </a:rPr>
              <a:t>stroke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Therefore, the guideline group judged that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there is 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no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general recommendation to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initiate statins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in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dialysis dependent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patients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with diabetes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6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-1149060"/>
            <a:ext cx="7315200" cy="5810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7636" y="1648691"/>
            <a:ext cx="7578436" cy="40386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Doses of lipid-lowering agents should be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adapted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according to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renal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function.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We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should be considered </a:t>
            </a:r>
            <a:r>
              <a:rPr lang="en-US" b="1" dirty="0">
                <a:solidFill>
                  <a:srgbClr val="FF0000"/>
                </a:solidFill>
              </a:rPr>
              <a:t>maximal </a:t>
            </a:r>
            <a:r>
              <a:rPr lang="en-US" b="1" dirty="0" smtClean="0">
                <a:solidFill>
                  <a:srgbClr val="FF0000"/>
                </a:solidFill>
              </a:rPr>
              <a:t>doses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in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patients with CKD,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repetitive measurement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of lipid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levels does 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not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add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diagnostic or therapeutic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value.</a:t>
            </a:r>
          </a:p>
        </p:txBody>
      </p:sp>
    </p:spTree>
    <p:extLst>
      <p:ext uri="{BB962C8B-B14F-4D97-AF65-F5344CB8AC3E}">
        <p14:creationId xmlns:p14="http://schemas.microsoft.com/office/powerpoint/2010/main" val="372072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546" y="595744"/>
            <a:ext cx="9005454" cy="584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7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-581025"/>
            <a:ext cx="7315200" cy="5810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593273"/>
            <a:ext cx="7329055" cy="498070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There was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 no consensus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in the guideline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development group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on whether or not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statins should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be stopped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in patients with diabetes with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CKD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stage5D.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We suggest</a:t>
            </a:r>
            <a:r>
              <a:rPr lang="en-US" b="1" dirty="0">
                <a:solidFill>
                  <a:srgbClr val="FF0000"/>
                </a:solidFill>
              </a:rPr>
              <a:t> fibrates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can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replace statins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in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patients with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CKD stage 3b who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do not tolerate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statins (2B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11832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-290513"/>
            <a:ext cx="7315200" cy="5810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5128" y="1704109"/>
            <a:ext cx="7509164" cy="421178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In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patients </a:t>
            </a:r>
            <a:r>
              <a:rPr lang="en-US" b="1" dirty="0">
                <a:solidFill>
                  <a:srgbClr val="FF0000"/>
                </a:solidFill>
              </a:rPr>
              <a:t>on dialysis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, moderate- to high-quality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evidence indicated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that </a:t>
            </a:r>
            <a:r>
              <a:rPr lang="en-US" b="1" dirty="0">
                <a:solidFill>
                  <a:srgbClr val="FF0000"/>
                </a:solidFill>
              </a:rPr>
              <a:t>statins had little or no effect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on </a:t>
            </a:r>
            <a:r>
              <a:rPr lang="en-US" u="sng" dirty="0" smtClean="0">
                <a:solidFill>
                  <a:schemeClr val="bg2">
                    <a:lumMod val="50000"/>
                  </a:schemeClr>
                </a:solidFill>
              </a:rPr>
              <a:t>all-cause </a:t>
            </a:r>
            <a:r>
              <a:rPr lang="it-IT" u="sng" dirty="0" smtClean="0">
                <a:solidFill>
                  <a:schemeClr val="bg2">
                    <a:lumMod val="50000"/>
                  </a:schemeClr>
                </a:solidFill>
              </a:rPr>
              <a:t>mortality </a:t>
            </a:r>
            <a:r>
              <a:rPr lang="it-IT" dirty="0">
                <a:solidFill>
                  <a:schemeClr val="bg2">
                    <a:lumMod val="50000"/>
                  </a:schemeClr>
                </a:solidFill>
              </a:rPr>
              <a:t>(RR 0.96; 95% CI 0.88–1.04), </a:t>
            </a:r>
            <a:r>
              <a:rPr lang="it-IT" u="sng" dirty="0">
                <a:solidFill>
                  <a:schemeClr val="bg2">
                    <a:lumMod val="50000"/>
                  </a:schemeClr>
                </a:solidFill>
              </a:rPr>
              <a:t>cardiovascular </a:t>
            </a:r>
            <a:r>
              <a:rPr lang="it-IT" u="sng" dirty="0" smtClean="0">
                <a:solidFill>
                  <a:schemeClr val="bg2">
                    <a:lumMod val="50000"/>
                  </a:schemeClr>
                </a:solidFill>
              </a:rPr>
              <a:t>mortality</a:t>
            </a:r>
            <a:r>
              <a:rPr lang="it-IT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(RR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0.94; 95% CI 0.82–1.07) or </a:t>
            </a:r>
            <a:r>
              <a:rPr lang="en-US" u="sng" dirty="0">
                <a:solidFill>
                  <a:schemeClr val="bg2">
                    <a:lumMod val="50000"/>
                  </a:schemeClr>
                </a:solidFill>
              </a:rPr>
              <a:t>cardiovascular </a:t>
            </a:r>
            <a:r>
              <a:rPr lang="en-US" u="sng" dirty="0" smtClean="0">
                <a:solidFill>
                  <a:schemeClr val="bg2">
                    <a:lumMod val="50000"/>
                  </a:schemeClr>
                </a:solidFill>
              </a:rPr>
              <a:t>events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(RR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0.95; 95% CI 0.87–1.03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).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Effects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of statins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in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kidney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transplant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recipients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were uncertain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30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1709" y="-581025"/>
            <a:ext cx="7315200" cy="5810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1709" y="1995055"/>
            <a:ext cx="7162800" cy="40386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In patients with DM and CKD stage 3b or higher, should we recommend interventions aimed at </a:t>
            </a:r>
            <a:r>
              <a:rPr lang="en-US" sz="2800" b="1" dirty="0">
                <a:solidFill>
                  <a:srgbClr val="FF0000"/>
                </a:solidFill>
              </a:rPr>
              <a:t>increasing energy expenditure 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and </a:t>
            </a:r>
            <a:r>
              <a:rPr lang="en-US" sz="2800" b="1" dirty="0">
                <a:solidFill>
                  <a:srgbClr val="FF0000"/>
                </a:solidFill>
              </a:rPr>
              <a:t>physical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activity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?</a:t>
            </a:r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72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4672" y="402648"/>
            <a:ext cx="7315200" cy="58102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We </a:t>
            </a:r>
            <a:r>
              <a:rPr lang="en-US" dirty="0" smtClean="0">
                <a:solidFill>
                  <a:srgbClr val="FF0000"/>
                </a:solidFill>
              </a:rPr>
              <a:t>suggest: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2945" y="1322677"/>
            <a:ext cx="7626928" cy="514696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We suggest that patients with diabetes and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CKD stage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3b or higher (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eGFR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&lt;45 mL/min)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perform additional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physical exercise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at least </a:t>
            </a:r>
            <a:r>
              <a:rPr lang="en-US" b="1" dirty="0">
                <a:solidFill>
                  <a:srgbClr val="FF0000"/>
                </a:solidFill>
              </a:rPr>
              <a:t>three </a:t>
            </a:r>
            <a:r>
              <a:rPr lang="en-US" b="1" dirty="0" smtClean="0">
                <a:solidFill>
                  <a:srgbClr val="FF0000"/>
                </a:solidFill>
              </a:rPr>
              <a:t>times 1/2 </a:t>
            </a:r>
            <a:r>
              <a:rPr lang="en-US" b="1" dirty="0">
                <a:solidFill>
                  <a:srgbClr val="FF0000"/>
                </a:solidFill>
              </a:rPr>
              <a:t>to 1 hour/week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to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reduce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fat mass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and improve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</a:rPr>
              <a:t>QoL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(2D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).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When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promoting </a:t>
            </a:r>
            <a:r>
              <a:rPr lang="en-US" b="1" dirty="0">
                <a:solidFill>
                  <a:srgbClr val="FF0000"/>
                </a:solidFill>
              </a:rPr>
              <a:t>weight loss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in patients with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diabetes and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with overweight, we recommend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supervision of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this process by a dietician and to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ensure that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only fat mass is lost and malnutrition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is avoided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(1C).</a:t>
            </a:r>
          </a:p>
        </p:txBody>
      </p:sp>
    </p:spTree>
    <p:extLst>
      <p:ext uri="{BB962C8B-B14F-4D97-AF65-F5344CB8AC3E}">
        <p14:creationId xmlns:p14="http://schemas.microsoft.com/office/powerpoint/2010/main" val="412767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-581025"/>
            <a:ext cx="7315200" cy="58102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773382"/>
            <a:ext cx="8368145" cy="4696691"/>
          </a:xfrm>
        </p:spPr>
        <p:txBody>
          <a:bodyPr/>
          <a:lstStyle/>
          <a:p>
            <a:pPr algn="ctr">
              <a:buFont typeface="Wingdings" panose="05000000000000000000" pitchFamily="2" charset="2"/>
              <a:buChar char="q"/>
            </a:pPr>
            <a:endParaRPr lang="en-US" sz="3200" b="1" dirty="0" smtClean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Wingdings" panose="05000000000000000000" pitchFamily="2" charset="2"/>
              <a:buChar char="q"/>
            </a:pPr>
            <a:r>
              <a:rPr lang="en-US" sz="3200" b="1" dirty="0" smtClean="0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Should </a:t>
            </a:r>
            <a:r>
              <a:rPr lang="en-US" sz="3200" b="1" dirty="0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patients with diabetes and CKD </a:t>
            </a:r>
            <a:endParaRPr lang="en-US" sz="3200" b="1" dirty="0" smtClean="0">
              <a:solidFill>
                <a:schemeClr val="accent1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3200" b="1" dirty="0" smtClean="0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stage 5 </a:t>
            </a:r>
            <a:r>
              <a:rPr lang="en-US" sz="3200" b="1" dirty="0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 with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peritoneal dialysis </a:t>
            </a:r>
            <a:r>
              <a:rPr lang="en-US" sz="3200" b="1" dirty="0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2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hemodialysis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a </a:t>
            </a:r>
            <a:r>
              <a:rPr lang="en-US" sz="3200" b="1" dirty="0" smtClean="0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modality</a:t>
            </a:r>
            <a:r>
              <a:rPr lang="en-US" sz="3200" b="1" dirty="0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3200" dirty="0">
              <a:solidFill>
                <a:schemeClr val="accent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91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873" y="-691861"/>
            <a:ext cx="7315200" cy="58102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3379" y="2251796"/>
            <a:ext cx="7162800" cy="40386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In patients with diabetes and CKD stage 3b or higher should </a:t>
            </a:r>
            <a:r>
              <a:rPr lang="en-US" sz="2800" b="1" dirty="0">
                <a:solidFill>
                  <a:srgbClr val="FF0000"/>
                </a:solidFill>
              </a:rPr>
              <a:t>antiplatelet </a:t>
            </a:r>
            <a:r>
              <a:rPr lang="en-US" sz="2800" b="1" dirty="0" smtClean="0">
                <a:solidFill>
                  <a:srgbClr val="FF0000"/>
                </a:solidFill>
              </a:rPr>
              <a:t>therapy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 be 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recommended, regardless of the cardiovascular risk?</a:t>
            </a:r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45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3055" y="-470188"/>
            <a:ext cx="7315200" cy="5810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8587" y="1704543"/>
            <a:ext cx="7389668" cy="446765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We recommend </a:t>
            </a:r>
            <a:r>
              <a:rPr lang="en-US" b="1" dirty="0">
                <a:solidFill>
                  <a:srgbClr val="FF0000"/>
                </a:solidFill>
              </a:rPr>
              <a:t>starting aspirin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as </a:t>
            </a:r>
            <a:r>
              <a:rPr lang="en-US" b="1" dirty="0">
                <a:solidFill>
                  <a:srgbClr val="FF0000"/>
                </a:solidFill>
              </a:rPr>
              <a:t>secondary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prevention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, unless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there is a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contraindication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side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effects or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intolerance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(1C).</a:t>
            </a:r>
          </a:p>
          <a:p>
            <a:pPr marL="0" indent="0">
              <a:buNone/>
            </a:pP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We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suggest </a:t>
            </a:r>
            <a:r>
              <a:rPr lang="en-US" b="1" dirty="0">
                <a:solidFill>
                  <a:srgbClr val="FF0000"/>
                </a:solidFill>
              </a:rPr>
              <a:t>starting aspirin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as </a:t>
            </a:r>
            <a:r>
              <a:rPr lang="en-US" b="1" dirty="0">
                <a:solidFill>
                  <a:srgbClr val="FF0000"/>
                </a:solidFill>
              </a:rPr>
              <a:t>primary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prevention only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in patients without additional risk factors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for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major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bleeding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(2C).</a:t>
            </a:r>
          </a:p>
        </p:txBody>
      </p:sp>
    </p:spTree>
    <p:extLst>
      <p:ext uri="{BB962C8B-B14F-4D97-AF65-F5344CB8AC3E}">
        <p14:creationId xmlns:p14="http://schemas.microsoft.com/office/powerpoint/2010/main" val="234811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3" descr="http://pinker.wjh.harvard.edu/photos/new_zealand_II/images/lotus%20flowe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030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183883"/>
      </a:dk1>
      <a:lt1>
        <a:srgbClr val="FFFFFF"/>
      </a:lt1>
      <a:dk2>
        <a:srgbClr val="183883"/>
      </a:dk2>
      <a:lt2>
        <a:srgbClr val="808080"/>
      </a:lt2>
      <a:accent1>
        <a:srgbClr val="D4E3F7"/>
      </a:accent1>
      <a:accent2>
        <a:srgbClr val="0067AF"/>
      </a:accent2>
      <a:accent3>
        <a:srgbClr val="FFFFFF"/>
      </a:accent3>
      <a:accent4>
        <a:srgbClr val="132E6F"/>
      </a:accent4>
      <a:accent5>
        <a:srgbClr val="E6EFFA"/>
      </a:accent5>
      <a:accent6>
        <a:srgbClr val="005D9E"/>
      </a:accent6>
      <a:hlink>
        <a:srgbClr val="365B91"/>
      </a:hlink>
      <a:folHlink>
        <a:srgbClr val="0099A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en-US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en-US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183883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132E6F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183883"/>
        </a:dk1>
        <a:lt1>
          <a:srgbClr val="FFFFFF"/>
        </a:lt1>
        <a:dk2>
          <a:srgbClr val="000000"/>
        </a:dk2>
        <a:lt2>
          <a:srgbClr val="808080"/>
        </a:lt2>
        <a:accent1>
          <a:srgbClr val="D4E3F7"/>
        </a:accent1>
        <a:accent2>
          <a:srgbClr val="333399"/>
        </a:accent2>
        <a:accent3>
          <a:srgbClr val="FFFFFF"/>
        </a:accent3>
        <a:accent4>
          <a:srgbClr val="132E6F"/>
        </a:accent4>
        <a:accent5>
          <a:srgbClr val="E6EFF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183883"/>
        </a:dk1>
        <a:lt1>
          <a:srgbClr val="FFFFFF"/>
        </a:lt1>
        <a:dk2>
          <a:srgbClr val="183883"/>
        </a:dk2>
        <a:lt2>
          <a:srgbClr val="808080"/>
        </a:lt2>
        <a:accent1>
          <a:srgbClr val="D4E3F7"/>
        </a:accent1>
        <a:accent2>
          <a:srgbClr val="333399"/>
        </a:accent2>
        <a:accent3>
          <a:srgbClr val="FFFFFF"/>
        </a:accent3>
        <a:accent4>
          <a:srgbClr val="132E6F"/>
        </a:accent4>
        <a:accent5>
          <a:srgbClr val="E6EFF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183883"/>
        </a:dk1>
        <a:lt1>
          <a:srgbClr val="FFFFFF"/>
        </a:lt1>
        <a:dk2>
          <a:srgbClr val="183883"/>
        </a:dk2>
        <a:lt2>
          <a:srgbClr val="808080"/>
        </a:lt2>
        <a:accent1>
          <a:srgbClr val="D4E3F7"/>
        </a:accent1>
        <a:accent2>
          <a:srgbClr val="0067AF"/>
        </a:accent2>
        <a:accent3>
          <a:srgbClr val="FFFFFF"/>
        </a:accent3>
        <a:accent4>
          <a:srgbClr val="132E6F"/>
        </a:accent4>
        <a:accent5>
          <a:srgbClr val="E6EFFA"/>
        </a:accent5>
        <a:accent6>
          <a:srgbClr val="005D9E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3334</TotalTime>
  <Words>4117</Words>
  <Application>Microsoft Office PowerPoint</Application>
  <PresentationFormat>On-screen Show (4:3)</PresentationFormat>
  <Paragraphs>278</Paragraphs>
  <Slides>92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92</vt:i4>
      </vt:variant>
    </vt:vector>
  </HeadingPairs>
  <TitlesOfParts>
    <vt:vector size="96" baseType="lpstr">
      <vt:lpstr>Arial</vt:lpstr>
      <vt:lpstr>Verdana</vt:lpstr>
      <vt:lpstr>Wingdings</vt:lpstr>
      <vt:lpstr>Default Design</vt:lpstr>
      <vt:lpstr>Presentation TITLE</vt:lpstr>
      <vt:lpstr>Clinical Practice Guideline on management of patients  with diabetes and chronic kidney disease  stage 3b or higher (eGFR &lt;45 mL/min)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CHAPTER 1:</vt:lpstr>
      <vt:lpstr>PowerPoint Presentation</vt:lpstr>
      <vt:lpstr>We recommend:</vt:lpstr>
      <vt:lpstr>PowerPoint Presentation</vt:lpstr>
      <vt:lpstr> We recommend: </vt:lpstr>
      <vt:lpstr>PowerPoint Presentation</vt:lpstr>
      <vt:lpstr>We recommend:</vt:lpstr>
      <vt:lpstr>PowerPoint Presentation</vt:lpstr>
      <vt:lpstr>We recommend:</vt:lpstr>
      <vt:lpstr>Statements only for patients with type 1 diabetes and CKD stage 5</vt:lpstr>
      <vt:lpstr>PowerPoint Presentation</vt:lpstr>
      <vt:lpstr> Statements only for patients with type 2 diabetes and CKD stage 5 </vt:lpstr>
      <vt:lpstr>CHAPTER 2</vt:lpstr>
      <vt:lpstr>PowerPoint Presentation</vt:lpstr>
      <vt:lpstr>We recommend:</vt:lpstr>
      <vt:lpstr>PowerPoint Presentation</vt:lpstr>
      <vt:lpstr>PowerPoint Presentation</vt:lpstr>
      <vt:lpstr>PowerPoint Presentation</vt:lpstr>
      <vt:lpstr>What did we find?</vt:lpstr>
      <vt:lpstr>PowerPoint Presentation</vt:lpstr>
      <vt:lpstr>PowerPoint Presentation</vt:lpstr>
      <vt:lpstr>We suggest:</vt:lpstr>
      <vt:lpstr>PowerPoint Presentation</vt:lpstr>
      <vt:lpstr>We recommend:</vt:lpstr>
      <vt:lpstr>PowerPoint Presentation</vt:lpstr>
      <vt:lpstr>PowerPoint Presentation</vt:lpstr>
      <vt:lpstr>We recommend:</vt:lpstr>
      <vt:lpstr>PowerPoint Presentation</vt:lpstr>
      <vt:lpstr>PowerPoint Presentation</vt:lpstr>
      <vt:lpstr>PowerPoint Presentation</vt:lpstr>
      <vt:lpstr>PowerPoint Presentation</vt:lpstr>
      <vt:lpstr>`</vt:lpstr>
      <vt:lpstr>In the future,</vt:lpstr>
      <vt:lpstr>PowerPoint Presentation</vt:lpstr>
      <vt:lpstr>We recommend:</vt:lpstr>
      <vt:lpstr>We recommend: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CHAPTER 3</vt:lpstr>
      <vt:lpstr>PowerPoint Presentation</vt:lpstr>
      <vt:lpstr>We recommend:</vt:lpstr>
      <vt:lpstr>We recommend:</vt:lpstr>
      <vt:lpstr>PowerPoint Presentation</vt:lpstr>
      <vt:lpstr>We recommend: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We recommend: </vt:lpstr>
      <vt:lpstr>PowerPoint Presentation</vt:lpstr>
      <vt:lpstr>We suggest:</vt:lpstr>
      <vt:lpstr>PowerPoint Presentation</vt:lpstr>
      <vt:lpstr>PowerPoint Presentation</vt:lpstr>
      <vt:lpstr>PowerPoint Presentation</vt:lpstr>
      <vt:lpstr>PowerPoint Presentation</vt:lpstr>
      <vt:lpstr>We suggest:</vt:lpstr>
      <vt:lpstr>PowerPoint Presentation</vt:lpstr>
      <vt:lpstr>We recommend:</vt:lpstr>
      <vt:lpstr>We recommend: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 suggest:</vt:lpstr>
      <vt:lpstr>PowerPoint Presentation</vt:lpstr>
      <vt:lpstr>PowerPoint Presentation</vt:lpstr>
      <vt:lpstr>PowerPoint Presentation</vt:lpstr>
    </vt:vector>
  </TitlesOfParts>
  <Company>Presentation Magazine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Corporate 2 Template</dc:title>
  <dc:creator>Presentation Magazine</dc:creator>
  <cp:lastModifiedBy>dr.shafiei</cp:lastModifiedBy>
  <cp:revision>204</cp:revision>
  <dcterms:created xsi:type="dcterms:W3CDTF">2005-02-28T14:06:28Z</dcterms:created>
  <dcterms:modified xsi:type="dcterms:W3CDTF">2016-08-12T18:43:08Z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Presentation Helper</vt:lpwstr>
  </property>
</Properties>
</file>