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0" r:id="rId2"/>
    <p:sldId id="541" r:id="rId3"/>
    <p:sldId id="257" r:id="rId4"/>
    <p:sldId id="258" r:id="rId5"/>
    <p:sldId id="259" r:id="rId6"/>
    <p:sldId id="260" r:id="rId7"/>
    <p:sldId id="446" r:id="rId8"/>
    <p:sldId id="436" r:id="rId9"/>
    <p:sldId id="437" r:id="rId10"/>
    <p:sldId id="438" r:id="rId11"/>
    <p:sldId id="439" r:id="rId12"/>
    <p:sldId id="440" r:id="rId13"/>
    <p:sldId id="442" r:id="rId14"/>
    <p:sldId id="443" r:id="rId15"/>
    <p:sldId id="459" r:id="rId16"/>
    <p:sldId id="486" r:id="rId17"/>
    <p:sldId id="460" r:id="rId18"/>
    <p:sldId id="444" r:id="rId19"/>
    <p:sldId id="461" r:id="rId20"/>
    <p:sldId id="463" r:id="rId21"/>
    <p:sldId id="492" r:id="rId22"/>
    <p:sldId id="464" r:id="rId23"/>
    <p:sldId id="465" r:id="rId24"/>
    <p:sldId id="466" r:id="rId25"/>
    <p:sldId id="468" r:id="rId26"/>
    <p:sldId id="469" r:id="rId27"/>
    <p:sldId id="480" r:id="rId28"/>
    <p:sldId id="491" r:id="rId29"/>
    <p:sldId id="490" r:id="rId30"/>
    <p:sldId id="489" r:id="rId31"/>
    <p:sldId id="488" r:id="rId32"/>
    <p:sldId id="482" r:id="rId33"/>
    <p:sldId id="483" r:id="rId34"/>
    <p:sldId id="471" r:id="rId35"/>
    <p:sldId id="514" r:id="rId36"/>
    <p:sldId id="493" r:id="rId37"/>
    <p:sldId id="503" r:id="rId38"/>
    <p:sldId id="504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263" r:id="rId47"/>
    <p:sldId id="494" r:id="rId48"/>
    <p:sldId id="499" r:id="rId49"/>
    <p:sldId id="501" r:id="rId50"/>
    <p:sldId id="502" r:id="rId51"/>
    <p:sldId id="510" r:id="rId52"/>
    <p:sldId id="495" r:id="rId53"/>
    <p:sldId id="496" r:id="rId54"/>
    <p:sldId id="498" r:id="rId55"/>
    <p:sldId id="511" r:id="rId56"/>
    <p:sldId id="505" r:id="rId57"/>
    <p:sldId id="506" r:id="rId58"/>
    <p:sldId id="507" r:id="rId59"/>
    <p:sldId id="508" r:id="rId60"/>
    <p:sldId id="509" r:id="rId61"/>
    <p:sldId id="515" r:id="rId62"/>
    <p:sldId id="516" r:id="rId63"/>
    <p:sldId id="517" r:id="rId64"/>
    <p:sldId id="531" r:id="rId65"/>
    <p:sldId id="512" r:id="rId66"/>
    <p:sldId id="513" r:id="rId67"/>
    <p:sldId id="266" r:id="rId68"/>
    <p:sldId id="278" r:id="rId69"/>
    <p:sldId id="279" r:id="rId70"/>
    <p:sldId id="281" r:id="rId71"/>
    <p:sldId id="518" r:id="rId72"/>
    <p:sldId id="519" r:id="rId73"/>
    <p:sldId id="520" r:id="rId74"/>
    <p:sldId id="284" r:id="rId75"/>
    <p:sldId id="532" r:id="rId76"/>
    <p:sldId id="533" r:id="rId77"/>
    <p:sldId id="535" r:id="rId78"/>
    <p:sldId id="534" r:id="rId79"/>
    <p:sldId id="356" r:id="rId80"/>
    <p:sldId id="521" r:id="rId81"/>
    <p:sldId id="538" r:id="rId82"/>
    <p:sldId id="539" r:id="rId83"/>
    <p:sldId id="522" r:id="rId84"/>
    <p:sldId id="523" r:id="rId85"/>
    <p:sldId id="524" r:id="rId86"/>
    <p:sldId id="525" r:id="rId87"/>
    <p:sldId id="526" r:id="rId88"/>
    <p:sldId id="527" r:id="rId89"/>
    <p:sldId id="420" r:id="rId90"/>
    <p:sldId id="422" r:id="rId91"/>
    <p:sldId id="423" r:id="rId92"/>
    <p:sldId id="424" r:id="rId93"/>
    <p:sldId id="536" r:id="rId94"/>
    <p:sldId id="546" r:id="rId95"/>
    <p:sldId id="543" r:id="rId96"/>
    <p:sldId id="545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16C40F-B807-4391-8368-A537B0FBF896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79D45E-C90F-4450-B2E5-9F6FBEAAE9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8" name="Picture 4" descr="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2602117" y="1447800"/>
            <a:ext cx="4114800" cy="359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5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90678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436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i="1" dirty="0" smtClean="0"/>
              <a:t>           Idiopathic  </a:t>
            </a:r>
            <a:r>
              <a:rPr lang="en-US" sz="4000" dirty="0" smtClean="0"/>
              <a:t>CPP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770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may manifest in infancy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commonly associated </a:t>
            </a:r>
            <a:r>
              <a:rPr lang="en-US" dirty="0" smtClean="0">
                <a:solidFill>
                  <a:srgbClr val="002060"/>
                </a:solidFill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</a:rPr>
              <a:t>EEG abnormalities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onset is 6 to 7 years 50%affected girls,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2 to 6 years for about 25%,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during infancy for 18%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Patients with organic CPP, especially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Hypothalamic </a:t>
            </a:r>
            <a:r>
              <a:rPr lang="en-US" dirty="0" err="1" smtClean="0">
                <a:solidFill>
                  <a:srgbClr val="002060"/>
                </a:solidFill>
              </a:rPr>
              <a:t>hamartoma</a:t>
            </a:r>
            <a:r>
              <a:rPr lang="en-US" dirty="0" smtClean="0">
                <a:solidFill>
                  <a:srgbClr val="002060"/>
                </a:solidFill>
              </a:rPr>
              <a:t>, have an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earlier mean age at onset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than those with the idiopathic form.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WILLIAMS 2011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8961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  True or Central Precocious Puberty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Progression of secondary sexual maturation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may be more rapid than normal,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waxing and waning course development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may occur.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Spermatogenesis in males and ovulation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 females often occur, and fertility is possible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WILLIAMW 2011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 True or Central Precocious Puberty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  <a:ln w="57150"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rapid growth associated with increased GH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secretion and elevation of serum IGF1 levels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resulting from stimulation by </a:t>
            </a:r>
            <a:r>
              <a:rPr lang="en-US" dirty="0" err="1" smtClean="0">
                <a:solidFill>
                  <a:srgbClr val="002060"/>
                </a:solidFill>
              </a:rPr>
              <a:t>estradiol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ratio of bone age to chronologic age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And rise of IGF1 above normal values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for age are predictive of outcome.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more mildly affected children progress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less rapidly and tend to maintain their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target </a:t>
            </a:r>
            <a:r>
              <a:rPr lang="en-US" dirty="0" err="1" smtClean="0">
                <a:solidFill>
                  <a:srgbClr val="002060"/>
                </a:solidFill>
              </a:rPr>
              <a:t>height,may</a:t>
            </a:r>
            <a:r>
              <a:rPr lang="en-US" dirty="0" smtClean="0">
                <a:solidFill>
                  <a:srgbClr val="002060"/>
                </a:solidFill>
              </a:rPr>
              <a:t> represent a benign entity.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WILLIAMS 2011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008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Central Precocious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056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If history and examination unremarkable,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   only a bone age determination is indicated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   to screen for whether the symptom is indeed  an isolated phenomenon or whether appreciable hormone excess exists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200" dirty="0" err="1" smtClean="0"/>
              <a:t>Sperling</a:t>
            </a:r>
            <a:r>
              <a:rPr lang="en-US" sz="1200" dirty="0" smtClean="0"/>
              <a:t> 2014 </a:t>
            </a:r>
            <a:endParaRPr lang="en-US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008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Central Precocious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  <a:ln w="5715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Bone age advancement that is or becomes disproportionate to height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bone age 20% greater than height age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suggests a sustained excess of sex hormone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and is an indication for a more extensive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investigation to determine cause of the precocity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008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Central Precocious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  <a:ln w="57150"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If skeletal age is not abnormally advanced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relative to height age, it is likely that presenting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symptom is an isolated and benign extreme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variant of normal, which requires no treatment.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To confirm diagnosis of premature </a:t>
            </a:r>
            <a:r>
              <a:rPr lang="en-US" dirty="0" err="1" smtClean="0">
                <a:solidFill>
                  <a:srgbClr val="002060"/>
                </a:solidFill>
              </a:rPr>
              <a:t>thelarche</a:t>
            </a:r>
            <a:r>
              <a:rPr lang="en-US" dirty="0" smtClean="0">
                <a:solidFill>
                  <a:srgbClr val="002060"/>
                </a:solidFill>
              </a:rPr>
              <a:t> or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Premature </a:t>
            </a:r>
            <a:r>
              <a:rPr lang="en-US" dirty="0" err="1" smtClean="0">
                <a:solidFill>
                  <a:srgbClr val="002060"/>
                </a:solidFill>
              </a:rPr>
              <a:t>pubarche</a:t>
            </a:r>
            <a:r>
              <a:rPr lang="en-US" dirty="0" smtClean="0">
                <a:solidFill>
                  <a:srgbClr val="002060"/>
                </a:solidFill>
              </a:rPr>
              <a:t>, child must be similarly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reevaluated after 3 to 6 months.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If results are still negative, family can be reassured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with a high degree of confidence that true puberty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including menses will not occur until the usual age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1400" dirty="0" err="1" smtClean="0"/>
              <a:t>Sperling</a:t>
            </a:r>
            <a:r>
              <a:rPr lang="en-US" sz="1400" dirty="0" smtClean="0"/>
              <a:t> 2014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2578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Central Precocious Puberty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4389120"/>
          </a:xfrm>
          <a:ln w="57150"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Adrenarche</a:t>
            </a:r>
            <a:r>
              <a:rPr lang="en-US" dirty="0" smtClean="0">
                <a:solidFill>
                  <a:srgbClr val="002060"/>
                </a:solidFill>
              </a:rPr>
              <a:t> usually does not accompany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gonadarche</a:t>
            </a:r>
            <a:r>
              <a:rPr lang="en-US" dirty="0" smtClean="0">
                <a:solidFill>
                  <a:srgbClr val="002060"/>
                </a:solidFill>
              </a:rPr>
              <a:t> in girls with CPP who are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younger than 5 or 6 years of age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pubic hair is sparse or absent initially 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When onset CPP occurs after age 6 years,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usually associated with </a:t>
            </a:r>
            <a:r>
              <a:rPr lang="en-US" dirty="0" err="1" smtClean="0">
                <a:solidFill>
                  <a:srgbClr val="002060"/>
                </a:solidFill>
              </a:rPr>
              <a:t>adrenarche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that is early for chronologic age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but not for bone 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Androgen levels are appropriate for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stage of </a:t>
            </a:r>
            <a:r>
              <a:rPr lang="en-US" dirty="0" err="1" smtClean="0">
                <a:solidFill>
                  <a:srgbClr val="002060"/>
                </a:solidFill>
              </a:rPr>
              <a:t>pubarche</a:t>
            </a:r>
            <a:r>
              <a:rPr lang="en-US" dirty="0" smtClean="0">
                <a:solidFill>
                  <a:srgbClr val="002060"/>
                </a:solidFill>
              </a:rPr>
              <a:t> in true precocity</a:t>
            </a:r>
          </a:p>
          <a:p>
            <a:pPr>
              <a:buNone/>
            </a:pPr>
            <a:endParaRPr lang="en-US" sz="15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WILLIAMS  2011</a:t>
            </a:r>
            <a:r>
              <a:rPr lang="en-US" sz="1300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029200" cy="8961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Isolated vaginal bleeding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81600" cy="4389120"/>
          </a:xfrm>
          <a:ln w="57150"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bleeding in the absence of secondary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sex characteristics suggests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sexual abuse,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foreign body,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genital tract tumor,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isolated menarche. (rarely)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Cytology,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anaerobic culture,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pelvic ultrasound,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serum E2 examinations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are indicated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err="1" smtClean="0"/>
              <a:t>sperling</a:t>
            </a:r>
            <a:r>
              <a:rPr lang="en-US" sz="1300" dirty="0" smtClean="0"/>
              <a:t> 2014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47750" y="3259248"/>
            <a:ext cx="7286625" cy="3598752"/>
          </a:xfrm>
          <a:prstGeom prst="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Central precocious puberty </a:t>
            </a:r>
            <a:endParaRPr lang="en-US" sz="7200" kern="10" dirty="0">
              <a:solidFill>
                <a:srgbClr val="00FF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459240" y="5419725"/>
            <a:ext cx="368476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AU" sz="4400" dirty="0" smtClean="0">
                <a:latin typeface="Arial" charset="0"/>
              </a:rPr>
              <a:t>Dr </a:t>
            </a:r>
            <a:r>
              <a:rPr lang="en-AU" sz="4400" dirty="0" err="1" smtClean="0">
                <a:latin typeface="Arial" charset="0"/>
              </a:rPr>
              <a:t>arefnia</a:t>
            </a:r>
            <a:r>
              <a:rPr lang="en-AU" sz="4400" dirty="0" smtClean="0">
                <a:latin typeface="Arial" charset="0"/>
              </a:rPr>
              <a:t> </a:t>
            </a:r>
            <a:endParaRPr lang="en-AU" sz="4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506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056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Central Precocious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6939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girls with </a:t>
            </a:r>
            <a:r>
              <a:rPr lang="en-US" dirty="0" err="1" smtClean="0">
                <a:solidFill>
                  <a:srgbClr val="002060"/>
                </a:solidFill>
              </a:rPr>
              <a:t>neurogenic</a:t>
            </a:r>
            <a:r>
              <a:rPr lang="en-US" dirty="0" smtClean="0">
                <a:solidFill>
                  <a:srgbClr val="002060"/>
                </a:solidFill>
              </a:rPr>
              <a:t> precocity, especially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cranial irradiation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are at risk of paradoxically having concomitant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GH deficiency. </a:t>
            </a:r>
          </a:p>
          <a:p>
            <a:pPr>
              <a:buNone/>
            </a:pPr>
            <a:endParaRPr lang="en-US" sz="3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</a:rPr>
              <a:t>Coexistent GH deficiency masks seriousness  precocity.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growth rate is normal (not accelerated)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breast development is attenuated.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However, the disparity between bone age and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height age is extreme.</a:t>
            </a:r>
          </a:p>
          <a:p>
            <a:pPr>
              <a:buNone/>
            </a:pPr>
            <a:r>
              <a:rPr lang="en-US" sz="1300" dirty="0" err="1" smtClean="0"/>
              <a:t>sperling</a:t>
            </a:r>
            <a:r>
              <a:rPr lang="en-US" sz="1300" dirty="0" smtClean="0"/>
              <a:t> 2014</a:t>
            </a:r>
            <a:endParaRPr lang="en-US" sz="13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2484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Central Precocious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922520"/>
          </a:xfrm>
          <a:ln w="57150"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True Precocious Puberty after </a:t>
            </a:r>
            <a:r>
              <a:rPr lang="en-US" sz="2400" dirty="0" err="1" smtClean="0">
                <a:solidFill>
                  <a:srgbClr val="002060"/>
                </a:solidFill>
              </a:rPr>
              <a:t>Virilizing</a:t>
            </a:r>
            <a:r>
              <a:rPr lang="en-US" sz="2400" dirty="0" smtClean="0">
                <a:solidFill>
                  <a:srgbClr val="002060"/>
                </a:solidFill>
              </a:rPr>
              <a:t> Disorders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Correction of long-standing </a:t>
            </a:r>
            <a:r>
              <a:rPr lang="en-US" dirty="0" err="1" smtClean="0">
                <a:solidFill>
                  <a:srgbClr val="002060"/>
                </a:solidFill>
              </a:rPr>
              <a:t>virilization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may be followed by development of CPP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with activation of the </a:t>
            </a:r>
            <a:r>
              <a:rPr lang="en-US" dirty="0" err="1" smtClean="0">
                <a:solidFill>
                  <a:srgbClr val="002060"/>
                </a:solidFill>
              </a:rPr>
              <a:t>hypothalamicpituitary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gonadotropin-gonadal</a:t>
            </a:r>
            <a:r>
              <a:rPr lang="en-US" dirty="0" smtClean="0">
                <a:solidFill>
                  <a:srgbClr val="002060"/>
                </a:solidFill>
              </a:rPr>
              <a:t> system.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This secondary CPP occurs in CAH with advanced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bone age when </a:t>
            </a:r>
            <a:r>
              <a:rPr lang="en-US" dirty="0" err="1" smtClean="0">
                <a:solidFill>
                  <a:srgbClr val="002060"/>
                </a:solidFill>
              </a:rPr>
              <a:t>glucocorticoid</a:t>
            </a:r>
            <a:r>
              <a:rPr lang="en-US" dirty="0" smtClean="0">
                <a:solidFill>
                  <a:srgbClr val="002060"/>
                </a:solidFill>
              </a:rPr>
              <a:t> replacement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therapy starts after 4 to 8 years.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CPP has also been documented in children who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received or were exposed to androgens or estrogens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for long periods during early childhood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for a variety of medical conditions.</a:t>
            </a:r>
          </a:p>
          <a:p>
            <a:pPr>
              <a:buNone/>
            </a:pPr>
            <a:r>
              <a:rPr lang="en-US" sz="1500" dirty="0" smtClean="0"/>
              <a:t>WILLIAMS 2011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CPP laboratory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05600" cy="4389120"/>
          </a:xfrm>
          <a:ln w="571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2060"/>
                </a:solidFill>
              </a:rPr>
              <a:t>Prepubertal</a:t>
            </a:r>
            <a:r>
              <a:rPr lang="en-US" dirty="0" smtClean="0">
                <a:solidFill>
                  <a:srgbClr val="002060"/>
                </a:solidFill>
              </a:rPr>
              <a:t> E2 levels are normally less than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10 pg/</a:t>
            </a:r>
            <a:r>
              <a:rPr lang="en-US" dirty="0" err="1" smtClean="0">
                <a:solidFill>
                  <a:srgbClr val="002060"/>
                </a:solidFill>
              </a:rPr>
              <a:t>mL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2060"/>
                </a:solidFill>
              </a:rPr>
              <a:t>prepubertal</a:t>
            </a:r>
            <a:r>
              <a:rPr lang="en-US" dirty="0" smtClean="0">
                <a:solidFill>
                  <a:srgbClr val="002060"/>
                </a:solidFill>
              </a:rPr>
              <a:t> testosterone is normally less than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20 </a:t>
            </a:r>
            <a:r>
              <a:rPr lang="en-US" dirty="0" err="1" smtClean="0">
                <a:solidFill>
                  <a:srgbClr val="002060"/>
                </a:solidFill>
              </a:rPr>
              <a:t>ng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en-US" dirty="0" err="1" smtClean="0">
                <a:solidFill>
                  <a:srgbClr val="002060"/>
                </a:solidFill>
              </a:rPr>
              <a:t>dL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Measurement of serum </a:t>
            </a:r>
            <a:r>
              <a:rPr lang="en-US" dirty="0" err="1" smtClean="0">
                <a:solidFill>
                  <a:srgbClr val="002060"/>
                </a:solidFill>
              </a:rPr>
              <a:t>thyroxine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dirty="0" err="1" smtClean="0">
                <a:solidFill>
                  <a:srgbClr val="002060"/>
                </a:solidFill>
              </a:rPr>
              <a:t>prolactin</a:t>
            </a:r>
            <a:r>
              <a:rPr lang="en-US" dirty="0" smtClean="0">
                <a:solidFill>
                  <a:srgbClr val="002060"/>
                </a:solidFill>
              </a:rPr>
              <a:t>  indicated if sexual precocity accompanied by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growth arrest or  </a:t>
            </a:r>
            <a:r>
              <a:rPr lang="en-US" dirty="0" err="1" smtClean="0">
                <a:solidFill>
                  <a:srgbClr val="002060"/>
                </a:solidFill>
              </a:rPr>
              <a:t>galactorrhea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008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CPP laboratory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389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daytime serum E2 usually  </a:t>
            </a:r>
            <a:r>
              <a:rPr lang="en-US" dirty="0" smtClean="0">
                <a:solidFill>
                  <a:srgbClr val="FF0000"/>
                </a:solidFill>
              </a:rPr>
              <a:t>pubertal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10 pg/</a:t>
            </a:r>
            <a:r>
              <a:rPr lang="en-US" dirty="0" err="1" smtClean="0">
                <a:solidFill>
                  <a:srgbClr val="002060"/>
                </a:solidFill>
              </a:rPr>
              <a:t>mL</a:t>
            </a:r>
            <a:r>
              <a:rPr lang="en-US" dirty="0" smtClean="0">
                <a:solidFill>
                  <a:srgbClr val="002060"/>
                </a:solidFill>
              </a:rPr>
              <a:t> (37 </a:t>
            </a:r>
            <a:r>
              <a:rPr lang="en-US" dirty="0" err="1" smtClean="0">
                <a:solidFill>
                  <a:srgbClr val="002060"/>
                </a:solidFill>
              </a:rPr>
              <a:t>pmol</a:t>
            </a:r>
            <a:r>
              <a:rPr lang="en-US" dirty="0" smtClean="0">
                <a:solidFill>
                  <a:srgbClr val="002060"/>
                </a:solidFill>
              </a:rPr>
              <a:t>/l) or more.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An E2 level in the upper </a:t>
            </a:r>
            <a:r>
              <a:rPr lang="en-US" dirty="0" err="1" smtClean="0">
                <a:solidFill>
                  <a:srgbClr val="002060"/>
                </a:solidFill>
              </a:rPr>
              <a:t>premenarcheal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normal range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75 pg/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is atypical 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necessitates a prompt workup to distinguish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ovarian or adrenal tumor from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true </a:t>
            </a:r>
            <a:r>
              <a:rPr lang="en-US" dirty="0" err="1" smtClean="0">
                <a:solidFill>
                  <a:srgbClr val="002060"/>
                </a:solidFill>
              </a:rPr>
              <a:t>isosexual</a:t>
            </a:r>
            <a:r>
              <a:rPr lang="en-US" dirty="0" smtClean="0">
                <a:solidFill>
                  <a:srgbClr val="002060"/>
                </a:solidFill>
              </a:rPr>
              <a:t> precocity.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410200" cy="8961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CPP laboratory diagnosis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91200" cy="4389120"/>
          </a:xfrm>
          <a:ln w="57150"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2060"/>
                </a:solidFill>
              </a:rPr>
              <a:t>If </a:t>
            </a:r>
            <a:r>
              <a:rPr lang="en-US" sz="3100" dirty="0" err="1" smtClean="0">
                <a:solidFill>
                  <a:srgbClr val="002060"/>
                </a:solidFill>
              </a:rPr>
              <a:t>estradiol</a:t>
            </a:r>
            <a:r>
              <a:rPr lang="en-US" sz="3100" dirty="0" smtClean="0">
                <a:solidFill>
                  <a:srgbClr val="002060"/>
                </a:solidFill>
              </a:rPr>
              <a:t> level is atypically high, weekly 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determinations of E2 may help to determine 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whether  level is fluctuating in the normal cyclic 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fashion of true precocious puberty. </a:t>
            </a:r>
          </a:p>
          <a:p>
            <a:pPr>
              <a:buNone/>
            </a:pPr>
            <a:endParaRPr lang="en-US" sz="31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900" dirty="0" smtClean="0">
                <a:solidFill>
                  <a:srgbClr val="002060"/>
                </a:solidFill>
              </a:rPr>
              <a:t>Because episodic and cyclic nature  sex hormone </a:t>
            </a:r>
          </a:p>
          <a:p>
            <a:pPr>
              <a:buNone/>
            </a:pPr>
            <a:r>
              <a:rPr lang="en-US" sz="2900" dirty="0" smtClean="0">
                <a:solidFill>
                  <a:srgbClr val="002060"/>
                </a:solidFill>
              </a:rPr>
              <a:t>secretion</a:t>
            </a:r>
            <a:r>
              <a:rPr lang="en-US" sz="3100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Examination  vaginal mucosa for estrogen  effect 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more sensitive indicator presence  early puberty 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than is an E2 blood level </a:t>
            </a:r>
          </a:p>
          <a:p>
            <a:pPr>
              <a:buNone/>
            </a:pPr>
            <a:endParaRPr lang="en-US" sz="31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2060"/>
                </a:solidFill>
              </a:rPr>
              <a:t>Because it represents the integrated effect</a:t>
            </a:r>
          </a:p>
          <a:p>
            <a:pPr>
              <a:buNone/>
            </a:pPr>
            <a:r>
              <a:rPr lang="en-US" sz="3100" dirty="0" smtClean="0">
                <a:solidFill>
                  <a:srgbClr val="002060"/>
                </a:solidFill>
              </a:rPr>
              <a:t> of estrogen over the preceding 2 to 3 weeks.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sperling</a:t>
            </a:r>
            <a:r>
              <a:rPr lang="en-US" sz="1400" dirty="0" smtClean="0"/>
              <a:t> 2014</a:t>
            </a:r>
            <a:endParaRPr lang="en-US" sz="1300" dirty="0" smtClean="0"/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CPP laboratory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770120"/>
          </a:xfrm>
          <a:ln w="57150"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Early morning basal LH . 0.6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62% to 95% sensitive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92% to 100%  specific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for the diagnosis of </a:t>
            </a:r>
            <a:r>
              <a:rPr lang="en-US" dirty="0" err="1" smtClean="0">
                <a:solidFill>
                  <a:srgbClr val="002060"/>
                </a:solidFill>
              </a:rPr>
              <a:t>cpp</a:t>
            </a:r>
            <a:r>
              <a:rPr lang="en-US" dirty="0" smtClean="0">
                <a:solidFill>
                  <a:srgbClr val="002060"/>
                </a:solidFill>
              </a:rPr>
              <a:t> in girls.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A post-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peak LH . 6.9 U/L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92% sensitive and 100% specific,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post-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 peak LH . 4 to 5 U/L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90% accurate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for  diagnosis of </a:t>
            </a:r>
            <a:r>
              <a:rPr lang="en-US" dirty="0" err="1" smtClean="0">
                <a:solidFill>
                  <a:srgbClr val="002060"/>
                </a:solidFill>
              </a:rPr>
              <a:t>cpp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 test also permits assessment of ovarian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gonadotropin</a:t>
            </a:r>
            <a:r>
              <a:rPr lang="en-US" dirty="0" smtClean="0">
                <a:solidFill>
                  <a:srgbClr val="002060"/>
                </a:solidFill>
              </a:rPr>
              <a:t>-responsiveness: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 E2 peak 34 pg/</a:t>
            </a:r>
            <a:r>
              <a:rPr lang="en-US" dirty="0" err="1" smtClean="0">
                <a:solidFill>
                  <a:srgbClr val="002060"/>
                </a:solidFill>
              </a:rPr>
              <a:t>mL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90% sensitive  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60 pg/</a:t>
            </a:r>
            <a:r>
              <a:rPr lang="en-US" dirty="0" err="1" smtClean="0">
                <a:solidFill>
                  <a:srgbClr val="002060"/>
                </a:solidFill>
              </a:rPr>
              <a:t>mL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95% specific for puberty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err="1" smtClean="0"/>
              <a:t>sperling</a:t>
            </a:r>
            <a:r>
              <a:rPr lang="en-US" sz="1500" dirty="0" smtClean="0"/>
              <a:t> 2014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CPP laboratory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389120"/>
          </a:xfrm>
          <a:ln w="571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FSH levels are not as helpful diagnostically because </a:t>
            </a:r>
            <a:r>
              <a:rPr lang="en-US" dirty="0" err="1" smtClean="0">
                <a:solidFill>
                  <a:srgbClr val="002060"/>
                </a:solidFill>
              </a:rPr>
              <a:t>prepubertal</a:t>
            </a:r>
            <a:r>
              <a:rPr lang="en-US" dirty="0" smtClean="0">
                <a:solidFill>
                  <a:srgbClr val="002060"/>
                </a:solidFill>
              </a:rPr>
              <a:t> values overlap considerably with pubertal ones.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may be elevated in premature </a:t>
            </a:r>
            <a:r>
              <a:rPr lang="en-US" dirty="0" err="1" smtClean="0">
                <a:solidFill>
                  <a:srgbClr val="002060"/>
                </a:solidFill>
              </a:rPr>
              <a:t>thelarche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Demonstration of a sleep-related rise of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serum LH is an alternate diagnostic procedure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err="1" smtClean="0"/>
              <a:t>sperling</a:t>
            </a:r>
            <a:r>
              <a:rPr lang="en-US" sz="1100" dirty="0" smtClean="0"/>
              <a:t> 2014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198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CPP laboratory diagnosis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LH provide more information than FSH.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However,  stimulated LH/FSH ratio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may help differentiate progressive CPP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(which tends to have higher LH/FSH ratios) from </a:t>
            </a:r>
            <a:r>
              <a:rPr lang="en-US" dirty="0" err="1" smtClean="0">
                <a:solidFill>
                  <a:srgbClr val="002060"/>
                </a:solidFill>
              </a:rPr>
              <a:t>nonprogressive</a:t>
            </a:r>
            <a:r>
              <a:rPr lang="en-US" dirty="0" smtClean="0">
                <a:solidFill>
                  <a:srgbClr val="002060"/>
                </a:solidFill>
              </a:rPr>
              <a:t> variants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(that do not require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therapy)</a:t>
            </a:r>
            <a:r>
              <a:rPr lang="en-US" dirty="0" smtClean="0"/>
              <a:t>.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1100" b="1" dirty="0" smtClean="0"/>
              <a:t>Consensus Statement on the Use of </a:t>
            </a:r>
            <a:r>
              <a:rPr lang="en-US" sz="1100" b="1" dirty="0" err="1" smtClean="0"/>
              <a:t>Gonadotropin</a:t>
            </a:r>
            <a:r>
              <a:rPr lang="en-US" sz="1100" b="1" dirty="0" smtClean="0"/>
              <a:t>-Releasing Hormone Analogs in</a:t>
            </a:r>
          </a:p>
          <a:p>
            <a:pPr>
              <a:buNone/>
            </a:pPr>
            <a:r>
              <a:rPr lang="en-US" sz="1100" b="1" dirty="0" smtClean="0"/>
              <a:t>Children     </a:t>
            </a:r>
            <a:r>
              <a:rPr lang="en-US" sz="1100" i="1" dirty="0" smtClean="0"/>
              <a:t>Pediatrics 2009;</a:t>
            </a:r>
            <a:r>
              <a:rPr lang="en-US" sz="1100" dirty="0" smtClean="0"/>
              <a:t> by the American Academy   of Pediatrics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Pelvic Ultrasound For 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010400" cy="4770120"/>
          </a:xfrm>
          <a:ln w="57150"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Pelvic </a:t>
            </a:r>
            <a:r>
              <a:rPr lang="en-US" dirty="0" err="1" smtClean="0">
                <a:solidFill>
                  <a:srgbClr val="002060"/>
                </a:solidFill>
              </a:rPr>
              <a:t>UltrasoundFor</a:t>
            </a:r>
            <a:r>
              <a:rPr lang="en-US" dirty="0" smtClean="0">
                <a:solidFill>
                  <a:srgbClr val="002060"/>
                </a:solidFill>
              </a:rPr>
              <a:t> CPP,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Cutoff values for uterine length range from 3.4 to 4.0 cm.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presence of an endometrial echo is highly specific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(100%) but less sensitive (42%–87%).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Cutoffs  for a pubertal ovarian volume range between 1 and 3 </a:t>
            </a:r>
            <a:r>
              <a:rPr lang="en-US" dirty="0" err="1" smtClean="0">
                <a:solidFill>
                  <a:srgbClr val="002060"/>
                </a:solidFill>
              </a:rPr>
              <a:t>mL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(volume:  length*  width*  height*  0.5233).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1100" b="1" dirty="0" smtClean="0"/>
              <a:t>Consensus Statement on the Use of </a:t>
            </a:r>
            <a:r>
              <a:rPr lang="en-US" sz="1100" b="1" dirty="0" err="1" smtClean="0"/>
              <a:t>Gonadotropin</a:t>
            </a:r>
            <a:r>
              <a:rPr lang="en-US" sz="1100" b="1" dirty="0" smtClean="0"/>
              <a:t>-Releasing Hormone Analogs in</a:t>
            </a:r>
          </a:p>
          <a:p>
            <a:pPr>
              <a:buNone/>
            </a:pPr>
            <a:r>
              <a:rPr lang="en-US" sz="1100" b="1" dirty="0" smtClean="0"/>
              <a:t>Children     </a:t>
            </a:r>
            <a:r>
              <a:rPr lang="en-US" sz="1100" i="1" dirty="0" smtClean="0"/>
              <a:t>Pediatrics 2009;</a:t>
            </a:r>
            <a:r>
              <a:rPr lang="en-US" sz="1100" dirty="0" smtClean="0"/>
              <a:t> by the American Academy   of Pediatrics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74371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Precocious  puberty   definition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  <a:ln w="571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appearance of secondary sexual characteristics,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Tanner stage II of breast development before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age of 8 in girls.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increase in testicular volume(4 ml) before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9 years in boys.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(Central precocious puberty (CPP) due to early activation of </a:t>
            </a:r>
            <a:r>
              <a:rPr lang="en-US" dirty="0" err="1" smtClean="0">
                <a:solidFill>
                  <a:srgbClr val="002060"/>
                </a:solidFill>
              </a:rPr>
              <a:t>pulsatile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secretion.</a:t>
            </a:r>
          </a:p>
          <a:p>
            <a:pPr>
              <a:buNone/>
            </a:pPr>
            <a:r>
              <a:rPr lang="en-US" sz="1200" dirty="0" smtClean="0"/>
              <a:t>European Journal of Endocrinology(2016) 174, R79–R87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200" dirty="0" smtClean="0"/>
              <a:t>Long-</a:t>
            </a:r>
            <a:r>
              <a:rPr lang="en-US" sz="1200" dirty="0" err="1" smtClean="0"/>
              <a:t>termoutcomestreatmentcentral</a:t>
            </a:r>
            <a:r>
              <a:rPr lang="en-US" sz="1200" dirty="0" smtClean="0"/>
              <a:t> precocious puberty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768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Pelvic Ultrasound For CPP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05400" cy="4389120"/>
          </a:xfrm>
          <a:ln w="5715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b-NO" dirty="0" smtClean="0">
                <a:solidFill>
                  <a:srgbClr val="002060"/>
                </a:solidFill>
              </a:rPr>
              <a:t>Uterine size </a:t>
            </a:r>
          </a:p>
          <a:p>
            <a:pPr>
              <a:buNone/>
            </a:pPr>
            <a:r>
              <a:rPr lang="nb-NO" dirty="0" smtClean="0">
                <a:solidFill>
                  <a:srgbClr val="002060"/>
                </a:solidFill>
              </a:rPr>
              <a:t>(uterine length </a:t>
            </a:r>
            <a:r>
              <a:rPr lang="en-US" dirty="0" smtClean="0">
                <a:solidFill>
                  <a:srgbClr val="002060"/>
                </a:solidFill>
              </a:rPr>
              <a:t>3.8 cm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endometrial thickness of 2 mm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objective indicator of overall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estrogenization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err="1" smtClean="0"/>
              <a:t>sperling</a:t>
            </a:r>
            <a:r>
              <a:rPr lang="en-US" sz="1100" dirty="0" smtClean="0"/>
              <a:t> 2014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638800" cy="6675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CPP   and  CNS Imaging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8674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 CNS neoplasm must be considered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 the differential diagnosis of any patient  with CPP.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location of CNS tumors causing CPP makes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surgical removal difficult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002060"/>
                </a:solidFill>
              </a:rPr>
              <a:t>WILLIAMS  2011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7912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CPP   and  CNS Imaging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770120"/>
          </a:xfrm>
          <a:ln w="57150"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000" dirty="0" smtClean="0">
                <a:solidFill>
                  <a:srgbClr val="002060"/>
                </a:solidFill>
              </a:rPr>
              <a:t>Unsuspected intracranial pathology reported </a:t>
            </a:r>
          </a:p>
          <a:p>
            <a:pPr>
              <a:buFont typeface="Wingdings" pitchFamily="2" charset="2"/>
              <a:buChar char="ü"/>
            </a:pPr>
            <a:r>
              <a:rPr lang="en-US" sz="8000" dirty="0" smtClean="0">
                <a:solidFill>
                  <a:srgbClr val="002060"/>
                </a:solidFill>
              </a:rPr>
              <a:t>in 8% of girls  40% of boys </a:t>
            </a:r>
          </a:p>
          <a:p>
            <a:pPr>
              <a:buNone/>
            </a:pPr>
            <a:r>
              <a:rPr lang="en-US" sz="8000" dirty="0" smtClean="0">
                <a:solidFill>
                  <a:srgbClr val="002060"/>
                </a:solidFill>
              </a:rPr>
              <a:t>without neurologic findings or neurofibromatosis. </a:t>
            </a:r>
          </a:p>
          <a:p>
            <a:pPr>
              <a:buNone/>
            </a:pPr>
            <a:endParaRPr lang="en-US" sz="8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8000" dirty="0" smtClean="0">
                <a:solidFill>
                  <a:srgbClr val="002060"/>
                </a:solidFill>
              </a:rPr>
              <a:t>percentage of children with unsuspected intracranial pathology </a:t>
            </a:r>
            <a:r>
              <a:rPr lang="en-US" sz="8000" dirty="0" smtClean="0">
                <a:solidFill>
                  <a:srgbClr val="FF0000"/>
                </a:solidFill>
              </a:rPr>
              <a:t>decreases with age</a:t>
            </a:r>
            <a:r>
              <a:rPr lang="en-US" sz="8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8000" dirty="0" smtClean="0">
                <a:solidFill>
                  <a:srgbClr val="002060"/>
                </a:solidFill>
              </a:rPr>
              <a:t>Only 2% to 7% of girls who have onset of CPP</a:t>
            </a:r>
          </a:p>
          <a:p>
            <a:pPr>
              <a:buNone/>
            </a:pPr>
            <a:r>
              <a:rPr lang="en-US" sz="8000" dirty="0" smtClean="0">
                <a:solidFill>
                  <a:srgbClr val="002060"/>
                </a:solidFill>
              </a:rPr>
              <a:t>    between the ages of 6 and 8 years have unsuspected pathology, </a:t>
            </a:r>
          </a:p>
          <a:p>
            <a:pPr>
              <a:buFont typeface="Wingdings" pitchFamily="2" charset="2"/>
              <a:buChar char="v"/>
            </a:pPr>
            <a:r>
              <a:rPr lang="en-US" sz="8000" dirty="0" smtClean="0">
                <a:solidFill>
                  <a:srgbClr val="002060"/>
                </a:solidFill>
              </a:rPr>
              <a:t>only 1% have a tumor such as a </a:t>
            </a:r>
            <a:r>
              <a:rPr lang="en-US" sz="8000" dirty="0" err="1" smtClean="0">
                <a:solidFill>
                  <a:srgbClr val="002060"/>
                </a:solidFill>
              </a:rPr>
              <a:t>gliom</a:t>
            </a:r>
            <a:r>
              <a:rPr lang="en-US" sz="8000" dirty="0" smtClean="0">
                <a:solidFill>
                  <a:srgbClr val="002060"/>
                </a:solidFill>
              </a:rPr>
              <a:t>  or </a:t>
            </a:r>
            <a:r>
              <a:rPr lang="en-US" sz="8000" dirty="0" err="1" smtClean="0">
                <a:solidFill>
                  <a:srgbClr val="002060"/>
                </a:solidFill>
              </a:rPr>
              <a:t>astrocytoma</a:t>
            </a:r>
            <a:r>
              <a:rPr lang="en-US" sz="8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sz="13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3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3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3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3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3600" b="1" dirty="0" smtClean="0"/>
              <a:t>Consensus Statement on the Use of </a:t>
            </a:r>
            <a:r>
              <a:rPr lang="en-US" sz="3600" b="1" dirty="0" err="1" smtClean="0"/>
              <a:t>Gonadotropin</a:t>
            </a:r>
            <a:r>
              <a:rPr lang="en-US" sz="3600" b="1" dirty="0" smtClean="0"/>
              <a:t>-Releasing Hormone Analogs in</a:t>
            </a:r>
          </a:p>
          <a:p>
            <a:pPr>
              <a:buNone/>
            </a:pPr>
            <a:r>
              <a:rPr lang="en-US" sz="3600" b="1" dirty="0" smtClean="0"/>
              <a:t>Children     </a:t>
            </a:r>
            <a:r>
              <a:rPr lang="en-US" sz="3600" i="1" dirty="0" smtClean="0"/>
              <a:t>Pediatrics 2009;</a:t>
            </a:r>
            <a:r>
              <a:rPr lang="en-US" sz="3600" dirty="0" smtClean="0"/>
              <a:t> by the American Academy   of Pediatrics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436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CPP   and  CNS Imaging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389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All boys with CPP and girls with CPP at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6 years of age should have a head MRI.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It is controversial whether all girls who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develop CPP between 6 and 8 years of age require head MRI.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Girls with neurologic findings and rapid pubertal progression are more likely to have intracranial pathology and require an MRI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300" b="1" dirty="0" smtClean="0"/>
              <a:t>Consensus Statement on the Use of </a:t>
            </a:r>
            <a:r>
              <a:rPr lang="en-US" sz="1300" b="1" dirty="0" err="1" smtClean="0"/>
              <a:t>Gonadotropin</a:t>
            </a:r>
            <a:r>
              <a:rPr lang="en-US" sz="1300" b="1" dirty="0" smtClean="0"/>
              <a:t>-Releasing Hormone Analogs in</a:t>
            </a:r>
          </a:p>
          <a:p>
            <a:pPr>
              <a:buNone/>
            </a:pPr>
            <a:r>
              <a:rPr lang="en-US" sz="1300" b="1" dirty="0" smtClean="0"/>
              <a:t>Children     </a:t>
            </a:r>
            <a:r>
              <a:rPr lang="en-US" sz="1300" i="1" dirty="0" smtClean="0"/>
              <a:t>Pediatrics 2009;</a:t>
            </a:r>
            <a:r>
              <a:rPr lang="en-US" sz="1300" dirty="0" smtClean="0"/>
              <a:t> by the American Academy   of Pediatrics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8674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8674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goals in management are to rule out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 organic disorder that requires treatment.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ascertain whether  sexual precocity either compromising height potential or resulting in important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Secondary emotional disturbances in the child.</a:t>
            </a:r>
          </a:p>
          <a:p>
            <a:pPr>
              <a:buNone/>
            </a:pP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  <a:endParaRPr lang="en-US" sz="1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19800" cy="5913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 patients with CPP, height prediction based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on both ‘average’ and ‘advanced’ tables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is insufficiently reliable, especially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when skeletal maturation is markedly advanced,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associated with a systematic overestimation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of adult height (3.7–5.9 cm in girls, and even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greater in boys in historical series)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</a:t>
            </a:r>
            <a:endParaRPr lang="en-US" sz="1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389120"/>
          </a:xfrm>
          <a:ln w="57150"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Girls with onset of progressive CPP before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6 years of age benefit most in terms of height from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decision to initiate therapy in girls with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onset after the age of 6 should be individualized (BII).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Treatment should be considered for all boys with onset of progressive CPP before 9 years of age who have compromised height potential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300" b="1" dirty="0" smtClean="0"/>
          </a:p>
          <a:p>
            <a:pPr>
              <a:buNone/>
            </a:pPr>
            <a:r>
              <a:rPr lang="en-US" sz="1300" b="1" dirty="0" smtClean="0"/>
              <a:t>Consensus Statement on the Use of </a:t>
            </a:r>
            <a:r>
              <a:rPr lang="en-US" sz="1300" b="1" dirty="0" err="1" smtClean="0"/>
              <a:t>Gonadotropin</a:t>
            </a:r>
            <a:r>
              <a:rPr lang="en-US" sz="1300" b="1" dirty="0" smtClean="0"/>
              <a:t>-Releasing Hormone Analogs in</a:t>
            </a:r>
          </a:p>
          <a:p>
            <a:pPr>
              <a:buNone/>
            </a:pPr>
            <a:r>
              <a:rPr lang="en-US" sz="1300" b="1" dirty="0" smtClean="0"/>
              <a:t>Children     </a:t>
            </a:r>
            <a:r>
              <a:rPr lang="en-US" sz="1300" i="1" dirty="0" smtClean="0"/>
              <a:t>Pediatrics 2009;</a:t>
            </a:r>
            <a:r>
              <a:rPr lang="en-US" sz="1300" dirty="0" smtClean="0"/>
              <a:t> by the American Academy   of Pediatrics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248400" cy="7437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recommend treatment of all affected children with onset of puberty before 6 years of age to ensure an optimal prognosis for adult height.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optimal age at which to discontinue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therapy is undetermined because the post-treatment growth spurt is important in determining adult height</a:t>
            </a:r>
          </a:p>
          <a:p>
            <a:pPr>
              <a:buNone/>
            </a:pPr>
            <a:r>
              <a:rPr lang="en-US" sz="1400" dirty="0" smtClean="0"/>
              <a:t>Williams 2011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1143000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BA evaluation is valuable in defining </a:t>
            </a:r>
          </a:p>
          <a:p>
            <a:pPr>
              <a:buNone/>
            </a:pPr>
            <a:r>
              <a:rPr lang="en-US" sz="2400" dirty="0" smtClean="0"/>
              <a:t>appropriate time for treatment discontinuation</a:t>
            </a:r>
            <a:r>
              <a:rPr lang="en-US" dirty="0" smtClean="0"/>
              <a:t>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Because the best results in terms of adult height  are achieved when treatment is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12–12.5 years in girls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13.5 years in boys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European Journal of Endocrinology(2016) 174, R79–R87</a:t>
            </a: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200" dirty="0" smtClean="0"/>
              <a:t>Long-</a:t>
            </a:r>
            <a:r>
              <a:rPr lang="en-US" sz="1200" dirty="0" err="1" smtClean="0"/>
              <a:t>termoutcomestreatmentcentral</a:t>
            </a:r>
            <a:r>
              <a:rPr lang="en-US" sz="1200" dirty="0" smtClean="0"/>
              <a:t> precocious puberty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198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389120"/>
          </a:xfrm>
          <a:ln w="571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Many 6- to 8-year-old girls  including whites, have slowly progressive precocity, with a normal timing of menarche,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low risk of short adult stature.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Most such girls do not require </a:t>
            </a:r>
            <a:r>
              <a:rPr lang="en-US" dirty="0" err="1" smtClean="0"/>
              <a:t>GnRH</a:t>
            </a:r>
            <a:r>
              <a:rPr lang="en-US" dirty="0" smtClean="0"/>
              <a:t> agonist therapy to preserve adult</a:t>
            </a:r>
          </a:p>
          <a:p>
            <a:pPr>
              <a:buNone/>
            </a:pPr>
            <a:r>
              <a:rPr lang="en-US" dirty="0" smtClean="0"/>
              <a:t>   Stature.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err="1" smtClean="0"/>
              <a:t>Sperling</a:t>
            </a:r>
            <a:r>
              <a:rPr lang="en-US" sz="1100" dirty="0" smtClean="0"/>
              <a:t> 2014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     Precocious 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770120"/>
          </a:xfrm>
          <a:ln w="5715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It occurs in 1:5000–10000 children,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female-to-male ratio from 3:1 to 23:1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Short stature caused by rapid advancement  of skeletal maturation driven by premature  exposure to sex steroids it he main unfavorable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event associated with precocious puberty. </a:t>
            </a:r>
          </a:p>
          <a:p>
            <a:pPr>
              <a:buNone/>
            </a:pPr>
            <a:endParaRPr lang="en-US" sz="105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050" dirty="0" smtClean="0"/>
              <a:t>European Journal of Endocrinology(2016) 174, R79–R87</a:t>
            </a:r>
            <a:endParaRPr lang="en-US" sz="105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050" dirty="0" smtClean="0"/>
              <a:t>Long-</a:t>
            </a:r>
            <a:r>
              <a:rPr lang="en-US" sz="1050" dirty="0" err="1" smtClean="0"/>
              <a:t>termoutcomestreatmentcentral</a:t>
            </a:r>
            <a:r>
              <a:rPr lang="en-US" sz="1050" dirty="0" smtClean="0"/>
              <a:t> precocious puberty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960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389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less comprehensive investigation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may be warranted in selected girls between 6 and 8 years of age who present with </a:t>
            </a:r>
            <a:r>
              <a:rPr lang="en-US" dirty="0" err="1" smtClean="0">
                <a:solidFill>
                  <a:srgbClr val="002060"/>
                </a:solidFill>
              </a:rPr>
              <a:t>thelarche</a:t>
            </a:r>
            <a:r>
              <a:rPr lang="en-US" dirty="0" smtClean="0">
                <a:solidFill>
                  <a:srgbClr val="002060"/>
                </a:solidFill>
              </a:rPr>
              <a:t> or stage 2 pubic hair.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For most such girls, a complete history and physical exam, including an obesity evaluation and a bone age determination, may be all that is needed, along with careful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longitudinal follow up to rule-out a disorder that requires therapy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4864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389120"/>
          </a:xfrm>
          <a:ln w="57150">
            <a:solidFill>
              <a:srgbClr val="00206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However, 6- to 8-year-old girls with a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rapidly progressive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neurologic symptoms,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linear growth acceleration,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significant bone age advancement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should be more completely evaluated</a:t>
            </a: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770120"/>
          </a:xfrm>
          <a:ln w="571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When central precocity is accompanied by documented progression of pubertal development that accelerates growth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and compromises normal height potential,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 treatment is indicated.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Documentation typically requires 3 to 6 months, but it may be unnecessary if puberty is substantially advanced clinically and hormonally  on presentation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err="1" smtClean="0"/>
              <a:t>Sperling</a:t>
            </a:r>
            <a:r>
              <a:rPr lang="en-US" sz="1100" dirty="0" smtClean="0"/>
              <a:t> 2014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2484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Progressive pubertal development and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growth acceleration should be documented over a 3- to 6-month period before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therapy.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This observational period may not be necessary if the child is at or past Tanner stage III (breast), particularly with advanced skeletal maturation.</a:t>
            </a:r>
          </a:p>
          <a:p>
            <a:pPr>
              <a:buNone/>
            </a:pPr>
            <a:r>
              <a:rPr lang="en-US" sz="1100" b="1" dirty="0" smtClean="0"/>
              <a:t>Consensus Statement on the Use of </a:t>
            </a:r>
            <a:r>
              <a:rPr lang="en-US" sz="1100" b="1" dirty="0" err="1" smtClean="0"/>
              <a:t>Gonadotropin</a:t>
            </a:r>
            <a:r>
              <a:rPr lang="en-US" sz="1100" b="1" dirty="0" smtClean="0"/>
              <a:t>-Releasing Hormone Analogs in</a:t>
            </a:r>
          </a:p>
          <a:p>
            <a:pPr>
              <a:buNone/>
            </a:pPr>
            <a:r>
              <a:rPr lang="en-US" sz="1100" b="1" dirty="0" smtClean="0"/>
              <a:t>Children     </a:t>
            </a:r>
            <a:r>
              <a:rPr lang="en-US" sz="1100" i="1" dirty="0" smtClean="0"/>
              <a:t>Pediatrics 2009;</a:t>
            </a:r>
            <a:r>
              <a:rPr lang="en-US" sz="1100" dirty="0" smtClean="0"/>
              <a:t> by the American Academy   of Pediatrics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00800" cy="9723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770120"/>
          </a:xfrm>
          <a:ln w="57150"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inability to adapt oneself to menarche,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psychosocial difficulties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greatest height gain has been observed in girls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with onset of puberty at 6 years (average gain 9–10 cm, but with variation among studies,12–16).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Insufficient data exist to relate CA to height outcomes among boys</a:t>
            </a:r>
          </a:p>
          <a:p>
            <a:pPr>
              <a:buNone/>
            </a:pPr>
            <a:r>
              <a:rPr lang="en-US" sz="1200" b="1" dirty="0" smtClean="0"/>
              <a:t>Consensus Statement on the Use of </a:t>
            </a:r>
            <a:r>
              <a:rPr lang="en-US" sz="1200" b="1" dirty="0" err="1" smtClean="0"/>
              <a:t>Gonadotropin</a:t>
            </a:r>
            <a:r>
              <a:rPr lang="en-US" sz="1200" b="1" dirty="0" smtClean="0"/>
              <a:t>-Releasing Hormone Analogs in</a:t>
            </a:r>
          </a:p>
          <a:p>
            <a:pPr>
              <a:buNone/>
            </a:pPr>
            <a:r>
              <a:rPr lang="en-US" sz="1200" b="1" dirty="0" smtClean="0"/>
              <a:t>Children     </a:t>
            </a:r>
            <a:r>
              <a:rPr lang="en-US" sz="1200" i="1" dirty="0" smtClean="0"/>
              <a:t>Pediatrics 2009;</a:t>
            </a:r>
            <a:r>
              <a:rPr lang="en-US" sz="1200" dirty="0" smtClean="0"/>
              <a:t> by the American Academy   of Pediatrics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Management of </a:t>
            </a:r>
            <a:r>
              <a:rPr lang="en-US" sz="4000" b="1" i="1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 patients with severe developmental delay, CPP may be associated with inappropriate behavior.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If suppression of menses is the primary goal,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 are only one of several therapeutic options, including </a:t>
            </a:r>
            <a:r>
              <a:rPr lang="en-US" dirty="0" err="1" smtClean="0">
                <a:solidFill>
                  <a:srgbClr val="002060"/>
                </a:solidFill>
              </a:rPr>
              <a:t>progestogens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that could be considered</a:t>
            </a:r>
          </a:p>
          <a:p>
            <a:pPr>
              <a:buNone/>
            </a:pPr>
            <a:r>
              <a:rPr lang="en-US" sz="1100" b="1" dirty="0" smtClean="0"/>
              <a:t>Consensus Statement on the Use of </a:t>
            </a:r>
            <a:r>
              <a:rPr lang="en-US" sz="1100" b="1" dirty="0" err="1" smtClean="0"/>
              <a:t>Gonadotropin</a:t>
            </a:r>
            <a:r>
              <a:rPr lang="en-US" sz="1100" b="1" dirty="0" smtClean="0"/>
              <a:t>-Releasing Hormone Analogs in</a:t>
            </a:r>
          </a:p>
          <a:p>
            <a:pPr>
              <a:buNone/>
            </a:pPr>
            <a:r>
              <a:rPr lang="en-US" sz="1100" b="1" dirty="0" smtClean="0"/>
              <a:t>Children     </a:t>
            </a:r>
            <a:r>
              <a:rPr lang="en-US" sz="1100" i="1" dirty="0" smtClean="0"/>
              <a:t>Pediatrics 2009;</a:t>
            </a:r>
            <a:r>
              <a:rPr lang="en-US" sz="1100" dirty="0" smtClean="0"/>
              <a:t> by the American Academy   of Pediatrics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6675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GnRHa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  <a:ln w="5715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GnRHa</a:t>
            </a:r>
            <a:r>
              <a:rPr lang="en-US" dirty="0" smtClean="0"/>
              <a:t> is generally safe and well tolerated. </a:t>
            </a:r>
          </a:p>
          <a:p>
            <a:pPr>
              <a:buNone/>
            </a:pPr>
            <a:r>
              <a:rPr lang="en-US" dirty="0" smtClean="0"/>
              <a:t>bruising, pain injection reactions,  </a:t>
            </a:r>
          </a:p>
          <a:p>
            <a:pPr>
              <a:buNone/>
            </a:pPr>
            <a:r>
              <a:rPr lang="en-US" dirty="0" smtClean="0"/>
              <a:t>sterile abscesses  most common side effects,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followed by minor menopausal Symptoms </a:t>
            </a:r>
          </a:p>
          <a:p>
            <a:pPr>
              <a:buNone/>
            </a:pPr>
            <a:r>
              <a:rPr lang="en-US" dirty="0" smtClean="0"/>
              <a:t>(hot flushes, headaches, and nausea)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anaphylaxis is extremely rare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100" dirty="0" smtClean="0"/>
              <a:t>European Journal of Endocrinology(2016) 174, R79–R87</a:t>
            </a:r>
            <a:endParaRPr lang="en-US" sz="1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629400" cy="438912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Use of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 for conditions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other than CPP requires additional investigation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and cannot be routinely suggested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Consensus Statement on the Use of </a:t>
            </a:r>
            <a:r>
              <a:rPr lang="en-US" sz="1200" b="1" dirty="0" err="1" smtClean="0"/>
              <a:t>Gonadotropin</a:t>
            </a:r>
            <a:r>
              <a:rPr lang="en-US" sz="1200" b="1" dirty="0" smtClean="0"/>
              <a:t>-Releasing Hormone Analogs in</a:t>
            </a:r>
          </a:p>
          <a:p>
            <a:pPr>
              <a:buNone/>
            </a:pPr>
            <a:r>
              <a:rPr lang="en-US" sz="1200" b="1" dirty="0" smtClean="0"/>
              <a:t>Children     </a:t>
            </a:r>
            <a:r>
              <a:rPr lang="en-US" sz="1200" i="1" dirty="0" smtClean="0"/>
              <a:t>Pediatrics 2009;</a:t>
            </a:r>
            <a:r>
              <a:rPr lang="en-US" sz="1200" dirty="0" smtClean="0"/>
              <a:t> by the American Academy   of Pediatrics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05600" cy="8961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38912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 smtClean="0">
                <a:solidFill>
                  <a:srgbClr val="002060"/>
                </a:solidFill>
              </a:rPr>
              <a:t>superactive</a:t>
            </a:r>
            <a:r>
              <a:rPr lang="en-US" dirty="0" smtClean="0">
                <a:solidFill>
                  <a:srgbClr val="002060"/>
                </a:solidFill>
              </a:rPr>
              <a:t> agonist analogues of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have about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15 to 200 times potency of the natural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decapeptide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prolonged action,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low toxicity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Williams 2011</a:t>
            </a:r>
            <a:endParaRPr lang="en-US" sz="1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29400" cy="7437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       </a:t>
            </a:r>
            <a:r>
              <a:rPr lang="en-US" sz="4400" dirty="0" smtClean="0">
                <a:solidFill>
                  <a:srgbClr val="002060"/>
                </a:solidFill>
              </a:rPr>
              <a:t>Precocious 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6294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Historical data on untreated patients with CPP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mean final heights 151 to 156 cm in boys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150 to 154 cm in girls,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being the height loss inversely correlated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with the age at the onset of  puberty.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European Journal of Endocrinology(2016) 174, R79–R87</a:t>
            </a:r>
            <a:endParaRPr lang="en-US" sz="105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050" dirty="0" smtClean="0"/>
              <a:t>Long-</a:t>
            </a:r>
            <a:r>
              <a:rPr lang="en-US" sz="1050" dirty="0" err="1" smtClean="0"/>
              <a:t>termoutcomestreatmentcentral</a:t>
            </a:r>
            <a:r>
              <a:rPr lang="en-US" sz="105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294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389120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agonists also used in endometriosis and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prostatic carcinoma.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Although an every-12-week formulation of </a:t>
            </a:r>
            <a:r>
              <a:rPr lang="en-US" dirty="0" err="1" smtClean="0">
                <a:solidFill>
                  <a:srgbClr val="002060"/>
                </a:solidFill>
              </a:rPr>
              <a:t>leuprorelin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leuprolide</a:t>
            </a:r>
            <a:r>
              <a:rPr lang="en-US" dirty="0" smtClean="0">
                <a:solidFill>
                  <a:srgbClr val="002060"/>
                </a:solidFill>
              </a:rPr>
              <a:t> acetate) has shown success in clinical trials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as treatment for CPP and has been </a:t>
            </a:r>
            <a:r>
              <a:rPr lang="en-US" dirty="0" err="1" smtClean="0">
                <a:solidFill>
                  <a:srgbClr val="002060"/>
                </a:solidFill>
              </a:rPr>
              <a:t>FDAapproved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for adults,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the pediatric depot preparation of </a:t>
            </a:r>
            <a:r>
              <a:rPr lang="en-US" dirty="0" err="1" smtClean="0">
                <a:solidFill>
                  <a:srgbClr val="002060"/>
                </a:solidFill>
              </a:rPr>
              <a:t>leuprorelin</a:t>
            </a:r>
            <a:r>
              <a:rPr lang="en-US" dirty="0" smtClean="0">
                <a:solidFill>
                  <a:srgbClr val="002060"/>
                </a:solidFill>
              </a:rPr>
              <a:t> is currently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only one that has FDA approval for administration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every 4 weeks to children; 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300" dirty="0" smtClean="0"/>
              <a:t>Williams 2011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8674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38912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 treatment may be necessary for those in whom true puberty becomes superimposed because  the bone age has reached a pubertal level.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686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9154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066801"/>
            <a:ext cx="9372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05800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Treatment of CPP with a potent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 results in 1 to 3 days of increased FSH and LH release and a rise in circulating </a:t>
            </a:r>
            <a:r>
              <a:rPr lang="en-US" dirty="0" err="1" smtClean="0">
                <a:solidFill>
                  <a:srgbClr val="002060"/>
                </a:solidFill>
              </a:rPr>
              <a:t>gonadal</a:t>
            </a:r>
            <a:r>
              <a:rPr lang="en-US" dirty="0" smtClean="0">
                <a:solidFill>
                  <a:srgbClr val="002060"/>
                </a:solidFill>
              </a:rPr>
              <a:t> steroid levels,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 followed after 7 to 14 days of treatment by suppression of </a:t>
            </a:r>
            <a:r>
              <a:rPr lang="en-US" dirty="0" err="1" smtClean="0">
                <a:solidFill>
                  <a:srgbClr val="002060"/>
                </a:solidFill>
              </a:rPr>
              <a:t>pulsatile</a:t>
            </a:r>
            <a:r>
              <a:rPr lang="en-US" dirty="0" smtClean="0">
                <a:solidFill>
                  <a:srgbClr val="002060"/>
                </a:solidFill>
              </a:rPr>
              <a:t> secretion </a:t>
            </a:r>
            <a:r>
              <a:rPr lang="en-US" dirty="0" err="1" smtClean="0">
                <a:solidFill>
                  <a:srgbClr val="002060"/>
                </a:solidFill>
              </a:rPr>
              <a:t>ofLH</a:t>
            </a:r>
            <a:r>
              <a:rPr lang="en-US" dirty="0" smtClean="0">
                <a:solidFill>
                  <a:srgbClr val="002060"/>
                </a:solidFill>
              </a:rPr>
              <a:t> and FSH and of the pubertal LH response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Williams 2011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6939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A plasma </a:t>
            </a:r>
            <a:r>
              <a:rPr lang="en-US" dirty="0" err="1" smtClean="0">
                <a:solidFill>
                  <a:srgbClr val="002060"/>
                </a:solidFill>
              </a:rPr>
              <a:t>estradiol</a:t>
            </a:r>
            <a:r>
              <a:rPr lang="en-US" dirty="0" smtClean="0">
                <a:solidFill>
                  <a:srgbClr val="002060"/>
                </a:solidFill>
              </a:rPr>
              <a:t> of less than 18 </a:t>
            </a:r>
            <a:r>
              <a:rPr lang="en-US" dirty="0" err="1" smtClean="0">
                <a:solidFill>
                  <a:srgbClr val="002060"/>
                </a:solidFill>
              </a:rPr>
              <a:t>pmol</a:t>
            </a:r>
            <a:r>
              <a:rPr lang="en-US" dirty="0" smtClean="0">
                <a:solidFill>
                  <a:srgbClr val="002060"/>
                </a:solidFill>
              </a:rPr>
              <a:t>/L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(5 pg/</a:t>
            </a:r>
            <a:r>
              <a:rPr lang="en-US" dirty="0" err="1" smtClean="0">
                <a:solidFill>
                  <a:srgbClr val="002060"/>
                </a:solidFill>
              </a:rPr>
              <a:t>mL</a:t>
            </a:r>
            <a:r>
              <a:rPr lang="en-US" dirty="0" smtClean="0">
                <a:solidFill>
                  <a:srgbClr val="002060"/>
                </a:solidFill>
              </a:rPr>
              <a:t>) in girls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plasma testosterone level of less than 0.7 </a:t>
            </a:r>
            <a:r>
              <a:rPr lang="en-US" dirty="0" err="1" smtClean="0">
                <a:solidFill>
                  <a:srgbClr val="002060"/>
                </a:solidFill>
              </a:rPr>
              <a:t>nmol</a:t>
            </a:r>
            <a:r>
              <a:rPr lang="en-US" dirty="0" smtClean="0">
                <a:solidFill>
                  <a:srgbClr val="002060"/>
                </a:solidFill>
              </a:rPr>
              <a:t>/L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(20 </a:t>
            </a:r>
            <a:r>
              <a:rPr lang="en-US" dirty="0" err="1" smtClean="0">
                <a:solidFill>
                  <a:srgbClr val="002060"/>
                </a:solidFill>
              </a:rPr>
              <a:t>ng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en-US" dirty="0" err="1" smtClean="0">
                <a:solidFill>
                  <a:srgbClr val="002060"/>
                </a:solidFill>
              </a:rPr>
              <a:t>dL</a:t>
            </a:r>
            <a:r>
              <a:rPr lang="en-US" dirty="0" smtClean="0">
                <a:solidFill>
                  <a:srgbClr val="002060"/>
                </a:solidFill>
              </a:rPr>
              <a:t>) in boys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indicates adequate </a:t>
            </a:r>
            <a:r>
              <a:rPr lang="en-US" dirty="0" err="1" smtClean="0">
                <a:solidFill>
                  <a:srgbClr val="002060"/>
                </a:solidFill>
              </a:rPr>
              <a:t>gonadal</a:t>
            </a:r>
            <a:r>
              <a:rPr lang="en-US" dirty="0" smtClean="0">
                <a:solidFill>
                  <a:srgbClr val="002060"/>
                </a:solidFill>
              </a:rPr>
              <a:t> suppression;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this occurs within about 2 to 4 weeks in girls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6 weeks in boys.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 therapy does not affect the secretion of adrenal androgens </a:t>
            </a:r>
          </a:p>
          <a:p>
            <a:pPr>
              <a:buNone/>
            </a:pPr>
            <a:r>
              <a:rPr lang="en-US" sz="1300" dirty="0" smtClean="0"/>
              <a:t>Williams 2011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436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389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Changes in secondary sexual characteristics within the first 6 months of therapy include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reduction in breast size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decrease in pubic hair,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cessation of menses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if present before treatment,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decreased size of the uterus and ovaries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Some girls have recurrent episodes of hot flushes and moodiness</a:t>
            </a:r>
          </a:p>
          <a:p>
            <a:pPr>
              <a:buNone/>
            </a:pPr>
            <a:r>
              <a:rPr lang="en-US" sz="1300" dirty="0" smtClean="0"/>
              <a:t>Williams 2011</a:t>
            </a:r>
          </a:p>
          <a:p>
            <a:pPr>
              <a:buNone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791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389120"/>
          </a:xfrm>
          <a:ln w="5715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 boys,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pubic hair thins,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the testes decrease in size,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Acne and seborrhea regress,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penile erections and masturbation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become much less frequent,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the high energy level and aggressive behavior diminish,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 self-esteem improves</a:t>
            </a:r>
          </a:p>
          <a:p>
            <a:r>
              <a:rPr lang="en-US" sz="1200" dirty="0" smtClean="0"/>
              <a:t>Williams 2011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7437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        Precocious 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38912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avoidance of potential psychosocial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problems derived from precocious puberty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and undesirable behaviors like early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sexual intercourse and substance abuse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reported in some cohorts of patients may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also be acknowledged as objectives of the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treatment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1050" dirty="0" smtClean="0"/>
              <a:t>European Journal of Endocrinology(2016) 174, R79–R87</a:t>
            </a:r>
            <a:endParaRPr lang="en-US" sz="105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050" dirty="0" smtClean="0"/>
              <a:t>Long-</a:t>
            </a:r>
            <a:r>
              <a:rPr lang="en-US" sz="1050" dirty="0" err="1" smtClean="0"/>
              <a:t>termoutcomestreatmentcentral</a:t>
            </a:r>
            <a:r>
              <a:rPr lang="en-US" sz="105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198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/>
              <a:t>GnRH</a:t>
            </a:r>
            <a:r>
              <a:rPr lang="en-US" sz="4000" dirty="0" smtClean="0"/>
              <a:t> agonist analogues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389120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</a:rPr>
              <a:t>Height velocity decreases by about 60% during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 first year of therapy,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with greater decreases found in those with the most advanced bone age and taller relative height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Skeletal maturation slows dramatically during the first 3 years, to a rate that often is less than the progression in chronologic age.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From the second year on, height velocity for bone age is usually appropriate). </a:t>
            </a:r>
          </a:p>
          <a:p>
            <a:pPr>
              <a:buNone/>
            </a:pPr>
            <a:r>
              <a:rPr lang="en-US" sz="1400" dirty="0" smtClean="0"/>
              <a:t>Williams 2011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6675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Treatment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3246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Progression of breast or testicular development is suggestive of treatment failure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but progression of pubic hair may indicate normal </a:t>
            </a:r>
            <a:r>
              <a:rPr lang="en-US" dirty="0" err="1" smtClean="0">
                <a:solidFill>
                  <a:srgbClr val="002060"/>
                </a:solidFill>
              </a:rPr>
              <a:t>adrenarche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200" b="1" dirty="0" smtClean="0"/>
              <a:t>Consensus Statement on the Use of </a:t>
            </a:r>
            <a:r>
              <a:rPr lang="en-US" sz="1200" b="1" dirty="0" err="1" smtClean="0"/>
              <a:t>Gonadotropin</a:t>
            </a:r>
            <a:r>
              <a:rPr lang="en-US" sz="1200" b="1" dirty="0" smtClean="0"/>
              <a:t>-Releasing Hormone Analogs in</a:t>
            </a:r>
          </a:p>
          <a:p>
            <a:pPr>
              <a:buNone/>
            </a:pPr>
            <a:r>
              <a:rPr lang="en-US" sz="1200" b="1" dirty="0" smtClean="0"/>
              <a:t>Children     </a:t>
            </a:r>
            <a:r>
              <a:rPr lang="en-US" sz="1200" i="1" dirty="0" smtClean="0"/>
              <a:t>Pediatrics 2009;</a:t>
            </a:r>
            <a:r>
              <a:rPr lang="en-US" sz="1200" dirty="0" smtClean="0"/>
              <a:t> by the American Academy   of Pediatrics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Treatment Monitoring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Growth velocity, BA advancement should decline during treatment.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Vaginal bleeding may occur after the first administration of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, but subsequent bleeding suggests lack of efficacy or incorrect diagnosis.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Markedly decreased growth velocity (less than or equal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to a 2 SDS) or rapid BA </a:t>
            </a:r>
          </a:p>
          <a:p>
            <a:pPr>
              <a:buNone/>
            </a:pPr>
            <a:r>
              <a:rPr lang="en-US" sz="1200" dirty="0" err="1" smtClean="0"/>
              <a:t>a</a:t>
            </a:r>
            <a:r>
              <a:rPr lang="en-US" sz="1200" b="1" dirty="0" err="1" smtClean="0"/>
              <a:t>Consensus</a:t>
            </a:r>
            <a:r>
              <a:rPr lang="en-US" sz="1200" b="1" dirty="0" smtClean="0"/>
              <a:t> Statement on </a:t>
            </a:r>
            <a:r>
              <a:rPr lang="en-US" sz="1100" b="1" dirty="0" smtClean="0"/>
              <a:t>the</a:t>
            </a:r>
            <a:r>
              <a:rPr lang="en-US" sz="2100" b="1" dirty="0" smtClean="0"/>
              <a:t> </a:t>
            </a:r>
            <a:r>
              <a:rPr lang="en-US" sz="1400" b="1" dirty="0" smtClean="0"/>
              <a:t>Use of </a:t>
            </a:r>
            <a:r>
              <a:rPr lang="en-US" sz="1400" b="1" dirty="0" err="1" smtClean="0"/>
              <a:t>Gonadotropin</a:t>
            </a:r>
            <a:r>
              <a:rPr lang="en-US" sz="1400" b="1" dirty="0" smtClean="0"/>
              <a:t>-Releasing Hormone Analogs </a:t>
            </a:r>
            <a:r>
              <a:rPr lang="en-US" sz="1400" b="1" dirty="0" err="1" smtClean="0"/>
              <a:t>inChildren</a:t>
            </a:r>
            <a:r>
              <a:rPr lang="en-US" sz="1400" b="1" dirty="0" smtClean="0"/>
              <a:t>    </a:t>
            </a:r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en-US" sz="1400" i="1" dirty="0" smtClean="0"/>
              <a:t>Pediatrics 2009;</a:t>
            </a:r>
            <a:r>
              <a:rPr lang="en-US" sz="1400" dirty="0" smtClean="0"/>
              <a:t> by the American Academy   of Pediatrics</a:t>
            </a:r>
          </a:p>
          <a:p>
            <a:pPr>
              <a:buNone/>
            </a:pPr>
            <a:r>
              <a:rPr lang="en-US" sz="1300" dirty="0" err="1" smtClean="0"/>
              <a:t>dvancement</a:t>
            </a:r>
            <a:r>
              <a:rPr lang="en-US" sz="1300" dirty="0" smtClean="0"/>
              <a:t> should also</a:t>
            </a:r>
          </a:p>
          <a:p>
            <a:pPr>
              <a:buNone/>
            </a:pPr>
            <a:r>
              <a:rPr lang="en-US" sz="1300" dirty="0" smtClean="0"/>
              <a:t>prompt reassessment.</a:t>
            </a:r>
            <a:endParaRPr lang="en-US" sz="19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294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Treatment Monitoring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629400" cy="4389120"/>
          </a:xfrm>
          <a:ln w="5715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-injection dates should be recorded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and adherence with the dosing interval monitored (BII).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Tanner stage and growth should be assessed every 3 to 6 months, and BA should be monitored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periodically (BII).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There was no consensus about the routine use of random or stimulated measurements of </a:t>
            </a:r>
            <a:r>
              <a:rPr lang="en-US" dirty="0" err="1" smtClean="0">
                <a:solidFill>
                  <a:srgbClr val="002060"/>
                </a:solidFill>
              </a:rPr>
              <a:t>gonadotropins</a:t>
            </a:r>
            <a:r>
              <a:rPr lang="en-US" dirty="0" smtClean="0">
                <a:solidFill>
                  <a:srgbClr val="002060"/>
                </a:solidFill>
              </a:rPr>
              <a:t> or sex steroids for monitoring therapy 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Additional information on the relationship between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on-treatment measures of </a:t>
            </a:r>
            <a:r>
              <a:rPr lang="en-US" dirty="0" err="1" smtClean="0">
                <a:solidFill>
                  <a:srgbClr val="002060"/>
                </a:solidFill>
              </a:rPr>
              <a:t>gonadotropic</a:t>
            </a:r>
            <a:r>
              <a:rPr lang="en-US" dirty="0" smtClean="0">
                <a:solidFill>
                  <a:srgbClr val="002060"/>
                </a:solidFill>
              </a:rPr>
              <a:t> axis suppression  and outcomes are needed</a:t>
            </a:r>
            <a:r>
              <a:rPr lang="en-US" dirty="0" smtClean="0"/>
              <a:t>.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1300" dirty="0" err="1" smtClean="0"/>
              <a:t>a</a:t>
            </a:r>
            <a:r>
              <a:rPr lang="en-US" sz="1300" b="1" dirty="0" err="1" smtClean="0"/>
              <a:t>Consensus</a:t>
            </a:r>
            <a:r>
              <a:rPr lang="en-US" sz="1300" b="1" dirty="0" smtClean="0"/>
              <a:t> Statement on </a:t>
            </a:r>
            <a:r>
              <a:rPr lang="en-US" sz="1200" b="1" dirty="0" smtClean="0"/>
              <a:t>the</a:t>
            </a:r>
            <a:r>
              <a:rPr lang="en-US" sz="2100" b="1" dirty="0" smtClean="0"/>
              <a:t> </a:t>
            </a:r>
            <a:r>
              <a:rPr lang="en-US" sz="1400" b="1" dirty="0" smtClean="0"/>
              <a:t>Use of </a:t>
            </a:r>
            <a:r>
              <a:rPr lang="en-US" sz="1400" b="1" dirty="0" err="1" smtClean="0"/>
              <a:t>Gonadotropin</a:t>
            </a:r>
            <a:r>
              <a:rPr lang="en-US" sz="1400" b="1" dirty="0" smtClean="0"/>
              <a:t>-Releasing Hormone Analogs </a:t>
            </a:r>
            <a:r>
              <a:rPr lang="en-US" sz="1400" b="1" dirty="0" err="1" smtClean="0"/>
              <a:t>inChildren</a:t>
            </a:r>
            <a:r>
              <a:rPr lang="en-US" sz="1400" b="1" dirty="0" smtClean="0"/>
              <a:t>    </a:t>
            </a:r>
          </a:p>
          <a:p>
            <a:pPr>
              <a:buNone/>
            </a:pPr>
            <a:r>
              <a:rPr lang="en-US" sz="1400" b="1" dirty="0" smtClean="0"/>
              <a:t> </a:t>
            </a:r>
            <a:r>
              <a:rPr lang="en-US" sz="1400" i="1" dirty="0" smtClean="0"/>
              <a:t>Pediatrics 2009;</a:t>
            </a:r>
            <a:r>
              <a:rPr lang="en-US" sz="1400" dirty="0" smtClean="0"/>
              <a:t> by the American Academy   of Pediatrics</a:t>
            </a:r>
          </a:p>
          <a:p>
            <a:pPr>
              <a:buNone/>
            </a:pPr>
            <a:r>
              <a:rPr lang="en-US" sz="1400" dirty="0" err="1" smtClean="0"/>
              <a:t>dvancement</a:t>
            </a:r>
            <a:r>
              <a:rPr lang="en-US" sz="1400" dirty="0" smtClean="0"/>
              <a:t> should also</a:t>
            </a:r>
          </a:p>
          <a:p>
            <a:pPr>
              <a:buNone/>
            </a:pPr>
            <a:r>
              <a:rPr lang="en-US" sz="1400" dirty="0" smtClean="0"/>
              <a:t>prompt reassessment</a:t>
            </a:r>
            <a:endParaRPr lang="en-US" sz="13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324600" cy="7437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Treatment</a:t>
            </a:r>
            <a:r>
              <a:rPr lang="en-US" sz="4800" dirty="0" smtClean="0"/>
              <a:t> </a:t>
            </a:r>
            <a:r>
              <a:rPr lang="en-US" sz="4800" dirty="0">
                <a:solidFill>
                  <a:srgbClr val="002060"/>
                </a:solidFill>
              </a:rPr>
              <a:t>Monitoring</a:t>
            </a:r>
            <a:r>
              <a:rPr lang="en-US" sz="4800" dirty="0" smtClean="0"/>
              <a:t> 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77000" cy="4389120"/>
          </a:xfrm>
          <a:ln w="5715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Regular assessment is essential, initially at intervals of 1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to 3 months,  periodic determinations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plasma testosterone in boys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estradiol</a:t>
            </a:r>
            <a:r>
              <a:rPr lang="en-US" dirty="0" smtClean="0">
                <a:solidFill>
                  <a:srgbClr val="002060"/>
                </a:solidFill>
              </a:rPr>
              <a:t> levels in girls;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basal LH and FSH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LH and FSH response to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agonists;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growth,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bone age,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secondary sexual characteristics;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 serial evaluations of ovarian morphology and uterine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size by pelvic </a:t>
            </a:r>
            <a:r>
              <a:rPr lang="en-US" dirty="0" err="1" smtClean="0">
                <a:solidFill>
                  <a:srgbClr val="002060"/>
                </a:solidFill>
              </a:rPr>
              <a:t>sonography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Williams 2011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96000" cy="819912"/>
          </a:xfrm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US" i="1" dirty="0" smtClean="0"/>
              <a:t>Adverse Effects </a:t>
            </a:r>
            <a:r>
              <a:rPr lang="en-US" i="1" dirty="0" err="1" smtClean="0"/>
              <a:t>GnRH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Asthmatic episodes when the agent is given </a:t>
            </a:r>
            <a:r>
              <a:rPr lang="en-US" dirty="0" err="1" smtClean="0">
                <a:solidFill>
                  <a:srgbClr val="002060"/>
                </a:solidFill>
              </a:rPr>
              <a:t>intranasally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prevalence of a sterile abscess at the site of intramuscular injection of long-acting repository preparations, including </a:t>
            </a:r>
            <a:r>
              <a:rPr lang="en-US" dirty="0" err="1" smtClean="0">
                <a:solidFill>
                  <a:srgbClr val="002060"/>
                </a:solidFill>
              </a:rPr>
              <a:t>leuprorelin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dirty="0" err="1" smtClean="0">
                <a:solidFill>
                  <a:srgbClr val="002060"/>
                </a:solidFill>
              </a:rPr>
              <a:t>triptorelin</a:t>
            </a:r>
            <a:r>
              <a:rPr lang="en-US" dirty="0" smtClean="0">
                <a:solidFill>
                  <a:srgbClr val="002060"/>
                </a:solidFill>
              </a:rPr>
              <a:t>, clearly increased (5% to 10%); </a:t>
            </a:r>
          </a:p>
          <a:p>
            <a:pPr>
              <a:buNone/>
            </a:pPr>
            <a:r>
              <a:rPr lang="en-US" sz="1200" dirty="0" smtClean="0"/>
              <a:t>Williams 2011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6675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i="1" dirty="0" smtClean="0"/>
              <a:t>Adverse Effects </a:t>
            </a:r>
            <a:r>
              <a:rPr lang="en-US" i="1" dirty="0" err="1" smtClean="0"/>
              <a:t>GnRH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922520"/>
          </a:xfrm>
          <a:ln w="5715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 small increase in serum </a:t>
            </a:r>
            <a:r>
              <a:rPr lang="en-US" dirty="0" err="1" smtClean="0">
                <a:solidFill>
                  <a:srgbClr val="002060"/>
                </a:solidFill>
              </a:rPr>
              <a:t>prolactin</a:t>
            </a:r>
            <a:r>
              <a:rPr lang="en-US" dirty="0" smtClean="0">
                <a:solidFill>
                  <a:srgbClr val="002060"/>
                </a:solidFill>
              </a:rPr>
              <a:t> above normal limits girls, but </a:t>
            </a:r>
            <a:r>
              <a:rPr lang="en-US" dirty="0" err="1" smtClean="0">
                <a:solidFill>
                  <a:srgbClr val="002060"/>
                </a:solidFill>
              </a:rPr>
              <a:t>galactorrhea</a:t>
            </a:r>
            <a:r>
              <a:rPr lang="en-US" dirty="0" smtClean="0">
                <a:solidFill>
                  <a:srgbClr val="002060"/>
                </a:solidFill>
              </a:rPr>
              <a:t> was not observed.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Volumetric BMD and peak bone mass are normal during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and after discontinuation of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therapy.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Calcium and vitamin D intake must be ensured during treatment to achieve optimal skeletal health.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high fruit and vegetable intake (defined as more than three servings per day,  may serve in early puberty as a factor to increase bone density, possibly because of decreasing calcium excretion in the urine</a:t>
            </a:r>
          </a:p>
          <a:p>
            <a:pPr>
              <a:buNone/>
            </a:pPr>
            <a:r>
              <a:rPr lang="en-US" sz="1400" dirty="0" smtClean="0"/>
              <a:t>Williams 2011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literature search was performed using the </a:t>
            </a:r>
            <a:r>
              <a:rPr lang="en-US" dirty="0" err="1" smtClean="0"/>
              <a:t>PubMed</a:t>
            </a:r>
            <a:endParaRPr lang="en-US" dirty="0" smtClean="0"/>
          </a:p>
          <a:p>
            <a:r>
              <a:rPr lang="en-US" dirty="0" smtClean="0"/>
              <a:t>database (http://www.ncbi.nlm.nih.gov/pubmed) and</a:t>
            </a:r>
          </a:p>
          <a:p>
            <a:r>
              <a:rPr lang="en-US" dirty="0" smtClean="0"/>
              <a:t>entering the string ‘precocious puberty AND (treatment</a:t>
            </a:r>
          </a:p>
          <a:p>
            <a:r>
              <a:rPr lang="en-US" dirty="0" smtClean="0"/>
              <a:t>OR </a:t>
            </a:r>
            <a:r>
              <a:rPr lang="en-US" dirty="0" err="1" smtClean="0"/>
              <a:t>GnRH</a:t>
            </a:r>
            <a:r>
              <a:rPr lang="en-US" dirty="0" smtClean="0"/>
              <a:t> analogues) AND (height OR body mass index</a:t>
            </a:r>
          </a:p>
          <a:p>
            <a:r>
              <a:rPr lang="en-US" dirty="0" smtClean="0"/>
              <a:t>OR bone OR fertility OR reproduction OR polycystic ovary</a:t>
            </a:r>
          </a:p>
          <a:p>
            <a:r>
              <a:rPr lang="en-US" dirty="0" smtClean="0"/>
              <a:t>syndrome)’ with no date limits.</a:t>
            </a:r>
          </a:p>
          <a:p>
            <a:r>
              <a:rPr lang="en-US" dirty="0" smtClean="0"/>
              <a:t>Articles included:</a:t>
            </a:r>
          </a:p>
          <a:p>
            <a:r>
              <a:rPr lang="en-US" b="1" dirty="0" smtClean="0"/>
              <a:t>22 articles focusing on adult height</a:t>
            </a:r>
          </a:p>
          <a:p>
            <a:r>
              <a:rPr lang="en-US" b="1" dirty="0" smtClean="0"/>
              <a:t>15 articles focusing on BMI</a:t>
            </a:r>
          </a:p>
          <a:p>
            <a:r>
              <a:rPr lang="en-US" b="1" dirty="0" smtClean="0"/>
              <a:t>10 articles focusing on bone health</a:t>
            </a:r>
          </a:p>
          <a:p>
            <a:r>
              <a:rPr lang="en-US" b="1" dirty="0" smtClean="0"/>
              <a:t>28 articles focusing reproductive function and PCOS</a:t>
            </a:r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6675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/>
              <a:t>Treatment  of </a:t>
            </a:r>
            <a:r>
              <a:rPr lang="en-US" sz="4400" dirty="0" err="1" smtClean="0"/>
              <a:t>cpp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389120"/>
          </a:xfrm>
          <a:ln w="57150"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Mean adult height was significantly higher</a:t>
            </a:r>
          </a:p>
          <a:p>
            <a:pPr>
              <a:buNone/>
            </a:pPr>
            <a:r>
              <a:rPr lang="en-US" dirty="0" smtClean="0"/>
              <a:t> in treated patients than in untreated </a:t>
            </a:r>
          </a:p>
          <a:p>
            <a:pPr>
              <a:buNone/>
            </a:pPr>
            <a:r>
              <a:rPr lang="en-US" dirty="0" smtClean="0"/>
              <a:t>ones reported in an historical series adjusted </a:t>
            </a:r>
          </a:p>
          <a:p>
            <a:pPr>
              <a:buNone/>
            </a:pPr>
            <a:r>
              <a:rPr lang="en-US" dirty="0" smtClean="0"/>
              <a:t>for age at diagnosis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(mean) difference in adult height </a:t>
            </a:r>
          </a:p>
          <a:p>
            <a:pPr>
              <a:buNone/>
            </a:pPr>
            <a:r>
              <a:rPr lang="en-US" dirty="0" smtClean="0"/>
              <a:t>8.3 cm in girls </a:t>
            </a:r>
          </a:p>
          <a:p>
            <a:pPr>
              <a:buNone/>
            </a:pPr>
            <a:r>
              <a:rPr lang="en-US" dirty="0" smtClean="0"/>
              <a:t>13.7 cm in boys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7437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629400" cy="4389120"/>
          </a:xfrm>
          <a:ln w="5715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great majority of patients reached </a:t>
            </a:r>
          </a:p>
          <a:p>
            <a:pPr>
              <a:buNone/>
            </a:pPr>
            <a:r>
              <a:rPr lang="en-US" dirty="0" smtClean="0"/>
              <a:t>an adult height consistent with the TH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 minority of them did not reach the TH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very small portion of patients remained </a:t>
            </a:r>
          </a:p>
          <a:p>
            <a:pPr>
              <a:buNone/>
            </a:pPr>
            <a:r>
              <a:rPr lang="en-US" dirty="0" smtClean="0"/>
              <a:t>Shorter than the predicted height </a:t>
            </a:r>
          </a:p>
          <a:p>
            <a:pPr>
              <a:buNone/>
            </a:pPr>
            <a:r>
              <a:rPr lang="en-US" dirty="0" smtClean="0"/>
              <a:t>before treatment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</a:t>
            </a:r>
            <a:endParaRPr lang="en-US" sz="1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8961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    Precocious  puberty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6324600" cy="4389120"/>
          </a:xfrm>
          <a:ln w="5715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IGF1 concentration in CPP correlates best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with  stage of puberty and plasma of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Testosterone or </a:t>
            </a:r>
            <a:r>
              <a:rPr lang="en-US" dirty="0" err="1" smtClean="0">
                <a:solidFill>
                  <a:srgbClr val="002060"/>
                </a:solidFill>
              </a:rPr>
              <a:t>estradiol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Gonadal</a:t>
            </a:r>
            <a:r>
              <a:rPr lang="en-US" dirty="0" smtClean="0">
                <a:solidFill>
                  <a:srgbClr val="002060"/>
                </a:solidFill>
              </a:rPr>
              <a:t> steroids increase plasma IGF1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 CPP, as in normal puberty.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Secretion of GH is increased in CPP to a level comparable to that observed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in normal puberty</a:t>
            </a:r>
          </a:p>
          <a:p>
            <a:pPr>
              <a:buNone/>
            </a:pPr>
            <a:r>
              <a:rPr lang="en-US" sz="1200" dirty="0" err="1" smtClean="0">
                <a:solidFill>
                  <a:srgbClr val="002060"/>
                </a:solidFill>
              </a:rPr>
              <a:t>williams</a:t>
            </a:r>
            <a:r>
              <a:rPr lang="en-US" sz="1200" dirty="0" smtClean="0">
                <a:solidFill>
                  <a:srgbClr val="002060"/>
                </a:solidFill>
              </a:rPr>
              <a:t> 2011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00800" cy="8199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629400" cy="4389120"/>
          </a:xfrm>
          <a:ln w="5715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Several factors were postulated to influence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 effects of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treatment on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statural</a:t>
            </a:r>
            <a:r>
              <a:rPr lang="en-US" dirty="0" smtClean="0">
                <a:solidFill>
                  <a:srgbClr val="002060"/>
                </a:solidFill>
              </a:rPr>
              <a:t> growth.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According to the majority of studies,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earlier age at start of puberty (i.e. 5 years)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treatment (i.e. 6 years)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associated with a taller adult stature</a:t>
            </a:r>
          </a:p>
          <a:p>
            <a:pPr>
              <a:buNone/>
            </a:pPr>
            <a:endParaRPr lang="en-US" sz="11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324600" cy="8199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also confirmed in a study by </a:t>
            </a:r>
            <a:r>
              <a:rPr lang="en-US" dirty="0" err="1" smtClean="0">
                <a:solidFill>
                  <a:srgbClr val="002060"/>
                </a:solidFill>
              </a:rPr>
              <a:t>Kauli</a:t>
            </a:r>
            <a:r>
              <a:rPr lang="en-US" dirty="0" smtClean="0">
                <a:solidFill>
                  <a:srgbClr val="002060"/>
                </a:solidFill>
              </a:rPr>
              <a:t> et al.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Showing that therapy is more beneficial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if started before BA exceeds 12 years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8199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Indeed, the tallest heights were achieved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by patients who stopped treatment at a BA of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12–12.5 years or even !11.5 years whereas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continuing treatment after a BA 13 years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Negatively impacted on </a:t>
            </a:r>
            <a:r>
              <a:rPr lang="en-US" dirty="0" err="1" smtClean="0">
                <a:solidFill>
                  <a:srgbClr val="002060"/>
                </a:solidFill>
              </a:rPr>
              <a:t>statural</a:t>
            </a:r>
            <a:r>
              <a:rPr lang="en-US" dirty="0" smtClean="0">
                <a:solidFill>
                  <a:srgbClr val="002060"/>
                </a:solidFill>
              </a:rPr>
              <a:t> growth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72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Treatment  of </a:t>
            </a:r>
            <a:r>
              <a:rPr lang="en-US" sz="4000" dirty="0" err="1" smtClean="0"/>
              <a:t>cpp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There is a striking benefit for those children treated before 5 years of age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(girls’ height, 164.3+ ―6.6 cm) or with untreated patients (152.7+-8/6 cm)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Treatment in children with onset of puberty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after 6 years of age is not of proven efficacy in increasing adult height.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An adult height within the target height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occurs with therapy in about 90% of girls and boys</a:t>
            </a:r>
          </a:p>
          <a:p>
            <a:pPr>
              <a:buNone/>
            </a:pPr>
            <a:r>
              <a:rPr lang="en-US" sz="1300" dirty="0" smtClean="0"/>
              <a:t>Williams 2011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29400" cy="7437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056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Negative association between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BA/</a:t>
            </a:r>
            <a:r>
              <a:rPr lang="en-US" dirty="0" err="1" smtClean="0">
                <a:solidFill>
                  <a:srgbClr val="002060"/>
                </a:solidFill>
              </a:rPr>
              <a:t>statural</a:t>
            </a:r>
            <a:r>
              <a:rPr lang="en-US" dirty="0" smtClean="0">
                <a:solidFill>
                  <a:srgbClr val="002060"/>
                </a:solidFill>
              </a:rPr>
              <a:t> age ratio at the onset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of treatment and adult height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suggesting that treatment is not capable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restoring a full adult height potential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if started after an irreversible advancement of BA. </a:t>
            </a:r>
          </a:p>
          <a:p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960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Treatment  of </a:t>
            </a:r>
            <a:r>
              <a:rPr lang="en-US" sz="4400" dirty="0" err="1" smtClean="0"/>
              <a:t>cpp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48400" cy="4389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agonists useful in conjunction with GH in the management of organic or </a:t>
            </a:r>
            <a:r>
              <a:rPr lang="en-US" dirty="0" err="1" smtClean="0">
                <a:solidFill>
                  <a:srgbClr val="002060"/>
                </a:solidFill>
              </a:rPr>
              <a:t>neurogenic</a:t>
            </a:r>
            <a:r>
              <a:rPr lang="en-US" dirty="0" smtClean="0">
                <a:solidFill>
                  <a:srgbClr val="002060"/>
                </a:solidFill>
              </a:rPr>
              <a:t> CPP with associated GH deficiency (usually as a result of irradiation of the brain),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has been advocated even in the absence of precocious puberty to allow a longer period of GH treatment before </a:t>
            </a:r>
            <a:r>
              <a:rPr lang="en-US" dirty="0" err="1" smtClean="0">
                <a:solidFill>
                  <a:srgbClr val="002060"/>
                </a:solidFill>
              </a:rPr>
              <a:t>epiphyseal</a:t>
            </a:r>
            <a:r>
              <a:rPr lang="en-US" dirty="0" smtClean="0">
                <a:solidFill>
                  <a:srgbClr val="002060"/>
                </a:solidFill>
              </a:rPr>
              <a:t> fusion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This regimen is experimental, and its cost-effectiveness needs to be considered.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1300" dirty="0" smtClean="0"/>
              <a:t>Williams 2011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7437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Coincident GH-deficiency must be treated for optimal Growth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GH-sufficient patients with central precocity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who are started on treatment relatively late and whose height velocity falls below 4 cm/year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after 2 to 3 years appear to gain an average of 2 cm/year when GH therapy is added</a:t>
            </a:r>
            <a:r>
              <a:rPr lang="en-US" dirty="0" smtClean="0"/>
              <a:t>.</a:t>
            </a:r>
            <a:r>
              <a:rPr lang="en-US" sz="2800" dirty="0" smtClean="0"/>
              <a:t> </a:t>
            </a:r>
            <a:r>
              <a:rPr lang="en-US" sz="1200" dirty="0" err="1" smtClean="0"/>
              <a:t>Sperling</a:t>
            </a:r>
            <a:r>
              <a:rPr lang="en-US" sz="1200" dirty="0" smtClean="0"/>
              <a:t> 2014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43600" cy="896112"/>
          </a:xfrm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722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addition of </a:t>
            </a:r>
            <a:r>
              <a:rPr lang="en-US" dirty="0" err="1" smtClean="0">
                <a:solidFill>
                  <a:srgbClr val="002060"/>
                </a:solidFill>
              </a:rPr>
              <a:t>hGH</a:t>
            </a:r>
            <a:r>
              <a:rPr lang="en-US" dirty="0" smtClean="0">
                <a:solidFill>
                  <a:srgbClr val="002060"/>
                </a:solidFill>
              </a:rPr>
              <a:t> treatment to the </a:t>
            </a: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regimen is a consideration when growth velocity is reduced sufficiently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over a 6-month period to compromise predicted final height.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300" dirty="0" smtClean="0"/>
              <a:t>Williams 2011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324600" cy="8199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Treatment  of </a:t>
            </a:r>
            <a:r>
              <a:rPr lang="en-US" sz="5400" dirty="0" err="1" smtClean="0"/>
              <a:t>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770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Medroxyprogesterone</a:t>
            </a:r>
            <a:r>
              <a:rPr lang="en-US" dirty="0" smtClean="0">
                <a:solidFill>
                  <a:srgbClr val="002060"/>
                </a:solidFill>
              </a:rPr>
              <a:t> acetate (Depo-Provera) useful for stopping menses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a contraceptive in mentally retarded girls in whom preservation of height potential is not important.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It is begun in a dosage commencing at 50 mg/month intramuscularly.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Doses as high as 400 mg/month have been used, although </a:t>
            </a:r>
            <a:r>
              <a:rPr lang="en-US" dirty="0" err="1" smtClean="0">
                <a:solidFill>
                  <a:srgbClr val="002060"/>
                </a:solidFill>
              </a:rPr>
              <a:t>cushingoid</a:t>
            </a:r>
            <a:r>
              <a:rPr lang="en-US" dirty="0" smtClean="0">
                <a:solidFill>
                  <a:srgbClr val="002060"/>
                </a:solidFill>
              </a:rPr>
              <a:t> side effects may be observed at this level.</a:t>
            </a:r>
          </a:p>
          <a:p>
            <a:pPr>
              <a:buNone/>
            </a:pPr>
            <a:r>
              <a:rPr lang="en-US" sz="1300" dirty="0" err="1" smtClean="0"/>
              <a:t>Sperling</a:t>
            </a:r>
            <a:r>
              <a:rPr lang="en-US" sz="1300" dirty="0" smtClean="0"/>
              <a:t> 2014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treatment discontinuation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056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When treatment is discontinued, even after 8 years,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Menarche occurred at an average of 1.2 to 1.5 years (range, 0 to 60 months).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Ovulation had occurred in 50% of girls by 1 year after menarche and in 90% of those studied 2 or more years after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None/>
            </a:pPr>
            <a:r>
              <a:rPr lang="en-US" sz="1200" dirty="0" smtClean="0"/>
              <a:t>Williams 2011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6675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Increasing AH of Children With Idiopathic Short Stature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389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 boys with rapidly progressing puberty,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 increased AH compared with predicted height.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effects of combined GH and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 in children with ISS are controversial,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with mean gains of 4.4 to 10 cm with combination therapy versus 0.5 to 6.1 cm in untreated Controls.</a:t>
            </a:r>
          </a:p>
          <a:p>
            <a:pPr>
              <a:buNone/>
            </a:pPr>
            <a:r>
              <a:rPr lang="en-US" sz="1200" b="1" dirty="0" smtClean="0"/>
              <a:t>Consensus Statement on the Use of </a:t>
            </a:r>
            <a:r>
              <a:rPr lang="en-US" sz="1200" b="1" dirty="0" err="1" smtClean="0"/>
              <a:t>Gonadotropin</a:t>
            </a:r>
            <a:r>
              <a:rPr lang="en-US" sz="1200" b="1" dirty="0" smtClean="0"/>
              <a:t>-Releasing Hormone Analogs in</a:t>
            </a:r>
          </a:p>
          <a:p>
            <a:pPr>
              <a:buNone/>
            </a:pPr>
            <a:r>
              <a:rPr lang="en-US" sz="1200" b="1" dirty="0" smtClean="0"/>
              <a:t>Children     </a:t>
            </a:r>
            <a:r>
              <a:rPr lang="en-US" sz="1200" i="1" dirty="0" smtClean="0"/>
              <a:t>Pediatrics 2009;</a:t>
            </a:r>
            <a:r>
              <a:rPr lang="en-US" sz="1200" dirty="0" smtClean="0"/>
              <a:t> by the American Academy   of Pediatrics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7437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Long-term outcomes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81800" cy="4389120"/>
          </a:xfrm>
          <a:ln w="5715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majority of long-term studies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showed an increased prevalence of overweight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and obesity in patients with CPP at diagnosis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but no significant mean or individual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BMI–SDS changes were shown at end of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treatment, irrespective of sex, age at puberty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onset and at the start and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discontinuation of treatment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086600" cy="8199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Long-term outcomes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628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Moreover, weight gain of the treated CPP girls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was not aggravated by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incidence of obesity-related complications,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such as metabolic dysfunctions and cancer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comorbidities</a:t>
            </a:r>
            <a:r>
              <a:rPr lang="en-US" dirty="0" smtClean="0">
                <a:solidFill>
                  <a:srgbClr val="002060"/>
                </a:solidFill>
              </a:rPr>
              <a:t>, were not increased in former CPP women, </a:t>
            </a:r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05600" cy="6675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Long-term outcomes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858000" cy="4389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majority studies reported a 100% </a:t>
            </a:r>
            <a:r>
              <a:rPr lang="en-US" dirty="0" err="1" smtClean="0">
                <a:solidFill>
                  <a:srgbClr val="002060"/>
                </a:solidFill>
              </a:rPr>
              <a:t>occurrenc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of menarche, with a few exceptions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mostly related to CPP secondary to organic lesions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such as hypothalamic </a:t>
            </a:r>
            <a:r>
              <a:rPr lang="en-US" dirty="0" err="1" smtClean="0">
                <a:solidFill>
                  <a:srgbClr val="002060"/>
                </a:solidFill>
              </a:rPr>
              <a:t>hamartoma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Spontaneous menses occurred 0–62 months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after the end of treatment (mean 1.1G0.4 years);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mean duration of treatment varied widely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among the studies, from 1 to 14 </a:t>
            </a:r>
          </a:p>
          <a:p>
            <a:pPr>
              <a:buNone/>
            </a:pPr>
            <a:r>
              <a:rPr lang="en-US" sz="1200" dirty="0" err="1" smtClean="0">
                <a:solidFill>
                  <a:srgbClr val="002060"/>
                </a:solidFill>
              </a:rPr>
              <a:t>years</a:t>
            </a:r>
            <a:r>
              <a:rPr lang="en-US" sz="1200" dirty="0" err="1" smtClean="0"/>
              <a:t>European</a:t>
            </a:r>
            <a:r>
              <a:rPr lang="en-US" sz="1200" dirty="0" smtClean="0"/>
              <a:t> Journal of Endocrinology(2016) 174, R79–R87 </a:t>
            </a:r>
          </a:p>
          <a:p>
            <a:pPr>
              <a:buNone/>
            </a:pPr>
            <a:r>
              <a:rPr lang="en-US" sz="1200" dirty="0" smtClean="0"/>
              <a:t>Long-</a:t>
            </a:r>
            <a:r>
              <a:rPr lang="en-US" sz="1200" dirty="0" err="1" smtClean="0"/>
              <a:t>termoutcomestreatmentcentral</a:t>
            </a:r>
            <a:r>
              <a:rPr lang="en-US" sz="1200" dirty="0" smtClean="0"/>
              <a:t> precocious puberty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010400" cy="81991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4400" dirty="0" smtClean="0"/>
              <a:t>Long-term outcomes treatment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62800" cy="4770120"/>
          </a:xfrm>
          <a:ln w="5715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Interestingly, girls who had experienced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menarche prior to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 showed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a significantly shorter interval between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the last injection and resumption of menses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than those who had not experienced menarche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before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treatment </a:t>
            </a:r>
            <a:r>
              <a:rPr lang="en-US" dirty="0" smtClean="0">
                <a:solidFill>
                  <a:srgbClr val="FF0000"/>
                </a:solidFill>
              </a:rPr>
              <a:t>(25months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63 months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8199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Long-term outcomes treatment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553200" cy="4846320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 highest prevalence of regular cycles (96%)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was observed in 87 treated idiopathic- CPP girls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during a 7-year follow-up period after the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discontinuation of </a:t>
            </a:r>
            <a:r>
              <a:rPr lang="en-US" dirty="0" err="1" smtClean="0">
                <a:solidFill>
                  <a:srgbClr val="002060"/>
                </a:solidFill>
              </a:rPr>
              <a:t>treatmen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Described menstrual cycle lengths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as becoming increasingly regular, from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\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41% in the </a:t>
            </a:r>
            <a:r>
              <a:rPr lang="en-US" dirty="0" smtClean="0">
                <a:solidFill>
                  <a:srgbClr val="FF0000"/>
                </a:solidFill>
              </a:rPr>
              <a:t>first year </a:t>
            </a:r>
            <a:r>
              <a:rPr lang="en-US" dirty="0" smtClean="0">
                <a:solidFill>
                  <a:srgbClr val="002060"/>
                </a:solidFill>
              </a:rPr>
              <a:t>post-menarche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\\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65% at  </a:t>
            </a:r>
            <a:r>
              <a:rPr lang="en-US" dirty="0" smtClean="0">
                <a:solidFill>
                  <a:srgbClr val="FF0000"/>
                </a:solidFill>
              </a:rPr>
              <a:t>3 or more </a:t>
            </a:r>
            <a:r>
              <a:rPr lang="en-US" dirty="0" smtClean="0">
                <a:solidFill>
                  <a:srgbClr val="002060"/>
                </a:solidFill>
              </a:rPr>
              <a:t>years post-menarche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Long-term outcomes 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086600" cy="4770120"/>
          </a:xfrm>
          <a:ln w="57150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Fertility was reported normal in treated CPP girls,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 contrast to the untreated ones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Spontaneous pregnancy was equally achieved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by the treated CPP women and their control groups,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while percentage of women requiring ovulation induction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and/or IVF was significantly higher in the untreated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CPP group (33%) than in either the control (12.6%)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or the CPP-treated groups (11.1%)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These findings suggest, according to the authors,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 protective role for </a:t>
            </a:r>
            <a:r>
              <a:rPr lang="en-US" dirty="0" err="1" smtClean="0">
                <a:solidFill>
                  <a:srgbClr val="002060"/>
                </a:solidFill>
              </a:rPr>
              <a:t>gonadotropin</a:t>
            </a:r>
            <a:r>
              <a:rPr lang="en-US" dirty="0" smtClean="0">
                <a:solidFill>
                  <a:srgbClr val="002060"/>
                </a:solidFill>
              </a:rPr>
              <a:t> suppressive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treatment on the reproductive outcome of CPP women</a:t>
            </a:r>
            <a:r>
              <a:rPr lang="en-US" dirty="0" smtClean="0"/>
              <a:t>.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European</a:t>
            </a:r>
            <a:r>
              <a:rPr lang="en-US" sz="2800" dirty="0" smtClean="0"/>
              <a:t> </a:t>
            </a:r>
            <a:r>
              <a:rPr lang="en-US" sz="1600" dirty="0" smtClean="0"/>
              <a:t>Journal of Endocrinology(2016) 174, R79–R87 </a:t>
            </a:r>
          </a:p>
          <a:p>
            <a:pPr>
              <a:buNone/>
            </a:pPr>
            <a:r>
              <a:rPr lang="en-US" sz="1600" dirty="0" smtClean="0"/>
              <a:t>Long-</a:t>
            </a:r>
            <a:r>
              <a:rPr lang="en-US" sz="1600" dirty="0" err="1" smtClean="0"/>
              <a:t>termoutcomestreatmentcentral</a:t>
            </a:r>
            <a:r>
              <a:rPr lang="en-US" sz="16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162800" cy="819912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Long-term outcomes 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389120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CPP patients with regular </a:t>
            </a:r>
            <a:r>
              <a:rPr lang="en-US" dirty="0" err="1" smtClean="0">
                <a:solidFill>
                  <a:srgbClr val="002060"/>
                </a:solidFill>
              </a:rPr>
              <a:t>vs</a:t>
            </a:r>
            <a:r>
              <a:rPr lang="en-US" dirty="0" smtClean="0">
                <a:solidFill>
                  <a:srgbClr val="002060"/>
                </a:solidFill>
              </a:rPr>
              <a:t> irregular menses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Showed no differences in the ovarian volume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Using the 1990 NIH criteria,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</a:rPr>
              <a:t>Magiakou</a:t>
            </a:r>
            <a:r>
              <a:rPr lang="en-US" dirty="0" smtClean="0">
                <a:solidFill>
                  <a:srgbClr val="002060"/>
                </a:solidFill>
              </a:rPr>
              <a:t> et al. found that PCOS prevalence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 CPP-treated young women was not different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from that in the untreated ones (17.2 and 30.8% respectively suggesting that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treatment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does not predispose to PCOS development or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menstrual irregularities.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1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100" dirty="0" smtClean="0"/>
              <a:t>Long-</a:t>
            </a:r>
            <a:r>
              <a:rPr lang="en-US" sz="1100" dirty="0" err="1" smtClean="0"/>
              <a:t>termoutcomestreatmentcentral</a:t>
            </a:r>
            <a:r>
              <a:rPr lang="en-US" sz="1100" dirty="0" smtClean="0"/>
              <a:t> precocious puberty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7000" cy="8199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Long-term outcomes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7056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Few studies assessed BMD in CPP during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treatment, showing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minor or no changes in BMD parameters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normal BMD for chronological age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but decreased BMD for BA after 2 years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of treatment with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200" dirty="0" smtClean="0"/>
              <a:t>Long-</a:t>
            </a:r>
            <a:r>
              <a:rPr lang="en-US" sz="1200" dirty="0" err="1" smtClean="0"/>
              <a:t>termoutcomestreatmentcentral</a:t>
            </a:r>
            <a:r>
              <a:rPr lang="en-US" sz="1200" dirty="0" smtClean="0"/>
              <a:t> precocious puberty</a:t>
            </a:r>
          </a:p>
          <a:p>
            <a:pPr>
              <a:buNone/>
            </a:pPr>
            <a:endParaRPr lang="en-US" sz="1100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8199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 smtClean="0"/>
              <a:t>GnRHas</a:t>
            </a:r>
            <a:r>
              <a:rPr lang="en-US" sz="2800" b="1" dirty="0" smtClean="0"/>
              <a:t> FOR CONDITIONS OTHER THAN CPP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389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Infertility represents one of the main long-term consequences of chemotherapy.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Conclusions: Routine use of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 for </a:t>
            </a:r>
            <a:r>
              <a:rPr lang="en-US" dirty="0" err="1" smtClean="0">
                <a:solidFill>
                  <a:srgbClr val="002060"/>
                </a:solidFill>
              </a:rPr>
              <a:t>gonadal</a:t>
            </a:r>
            <a:r>
              <a:rPr lang="en-US" dirty="0" smtClean="0">
                <a:solidFill>
                  <a:srgbClr val="002060"/>
                </a:solidFill>
              </a:rPr>
              <a:t> protection in children undergoing chemotherapy cannot be suggested (CIII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100" b="1" dirty="0" smtClean="0"/>
              <a:t>Consensus Statement on the Use of </a:t>
            </a:r>
            <a:r>
              <a:rPr lang="en-US" sz="1100" b="1" dirty="0" err="1" smtClean="0"/>
              <a:t>Gonadotropin</a:t>
            </a:r>
            <a:r>
              <a:rPr lang="en-US" sz="1100" b="1" dirty="0" smtClean="0"/>
              <a:t>-Releasing Hormone Analogs in</a:t>
            </a:r>
          </a:p>
          <a:p>
            <a:pPr>
              <a:buNone/>
            </a:pPr>
            <a:r>
              <a:rPr lang="en-US" sz="1100" b="1" dirty="0" smtClean="0"/>
              <a:t>Children     </a:t>
            </a:r>
            <a:r>
              <a:rPr lang="en-US" sz="1100" i="1" dirty="0" smtClean="0"/>
              <a:t>Pediatrics 2009;</a:t>
            </a:r>
            <a:r>
              <a:rPr lang="en-US" sz="1100" dirty="0" smtClean="0"/>
              <a:t> by the American Academy   of Pediatrics</a:t>
            </a:r>
          </a:p>
          <a:p>
            <a:endParaRPr lang="en-US" sz="105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8199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 smtClean="0"/>
              <a:t>GnRHas</a:t>
            </a:r>
            <a:r>
              <a:rPr lang="en-US" sz="2800" b="1" dirty="0" smtClean="0"/>
              <a:t> FOR CONDITIONS OTHER THAN CPP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010400" cy="4389120"/>
          </a:xfrm>
          <a:ln w="5715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 alone in children with ISS and normally timed puberty is minimally effective in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increasing AH,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may compromise BMD, and cannot be suggested for routine use (DII).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Combined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and GH therapy leads to a significant height gain but may have adverse effects.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Routine use of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 in children with ISS being treated with GH cannot be suggested (CIII).</a:t>
            </a:r>
          </a:p>
          <a:p>
            <a:pPr>
              <a:buNone/>
            </a:pPr>
            <a:r>
              <a:rPr lang="en-US" sz="1300" b="1" dirty="0" smtClean="0"/>
              <a:t>Consensus Statement on the Use of </a:t>
            </a:r>
            <a:r>
              <a:rPr lang="en-US" sz="1300" b="1" dirty="0" err="1" smtClean="0"/>
              <a:t>Gonadotropin</a:t>
            </a:r>
            <a:r>
              <a:rPr lang="en-US" sz="1300" b="1" dirty="0" smtClean="0"/>
              <a:t>-Releasing Hormone Analogs in</a:t>
            </a:r>
          </a:p>
          <a:p>
            <a:pPr>
              <a:buNone/>
            </a:pPr>
            <a:r>
              <a:rPr lang="en-US" sz="1300" b="1" dirty="0" smtClean="0"/>
              <a:t>Children     </a:t>
            </a:r>
            <a:r>
              <a:rPr lang="en-US" sz="1300" i="1" dirty="0" smtClean="0"/>
              <a:t>Pediatrics 2009;</a:t>
            </a:r>
            <a:r>
              <a:rPr lang="en-US" sz="1300" dirty="0" smtClean="0"/>
              <a:t> by the American Academy   of Pediatrics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7437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 smtClean="0"/>
              <a:t>GnRHas</a:t>
            </a:r>
            <a:r>
              <a:rPr lang="en-US" sz="2800" b="1" dirty="0" smtClean="0"/>
              <a:t> FOR CONDITIONS OTHER THAN CPP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934200" cy="4770120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Routine use of the combination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dirty="0" err="1" smtClean="0">
                <a:solidFill>
                  <a:srgbClr val="002060"/>
                </a:solidFill>
              </a:rPr>
              <a:t>Gn-RHas</a:t>
            </a:r>
            <a:r>
              <a:rPr lang="en-US" dirty="0" smtClean="0">
                <a:solidFill>
                  <a:srgbClr val="002060"/>
                </a:solidFill>
              </a:rPr>
              <a:t> and GH in children born SGA cannot be suggested (CIII).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Routine use of combined therapy with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GnRH</a:t>
            </a:r>
            <a:r>
              <a:rPr lang="en-US" dirty="0" smtClean="0">
                <a:solidFill>
                  <a:srgbClr val="002060"/>
                </a:solidFill>
              </a:rPr>
              <a:t> and GH in GH-deficient children with low predicted AH at onset of puberty cannot be suggested (CIII)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200" b="1" dirty="0" smtClean="0"/>
              <a:t>Consensus Statement on the Use of </a:t>
            </a:r>
            <a:r>
              <a:rPr lang="en-US" sz="1200" b="1" dirty="0" err="1" smtClean="0"/>
              <a:t>Gonadotropin</a:t>
            </a:r>
            <a:r>
              <a:rPr lang="en-US" sz="1200" b="1" dirty="0" smtClean="0"/>
              <a:t>-Releasing Hormone Analogs in</a:t>
            </a:r>
          </a:p>
          <a:p>
            <a:pPr>
              <a:buNone/>
            </a:pPr>
            <a:r>
              <a:rPr lang="en-US" sz="1200" b="1" dirty="0" smtClean="0"/>
              <a:t>Children     </a:t>
            </a:r>
            <a:r>
              <a:rPr lang="en-US" sz="1200" i="1" dirty="0" smtClean="0"/>
              <a:t>Pediatrics 2009;</a:t>
            </a:r>
            <a:r>
              <a:rPr lang="en-US" sz="1200" dirty="0" smtClean="0"/>
              <a:t> by the American Academy   of Pediatrics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781800" cy="7437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 smtClean="0"/>
              <a:t>GnRHas</a:t>
            </a:r>
            <a:r>
              <a:rPr lang="en-US" sz="2800" b="1" dirty="0" smtClean="0"/>
              <a:t> FOR CONDITIONS OTHER THAN CPP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086600" cy="4389120"/>
          </a:xfrm>
          <a:ln w="5715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Increasing AH of Children With Congenital Adrenal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Hyperplasia One nonrandomized study examined the effect of combined GH and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treatment on AH in 14 children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With CAH and normal or precocious puberty and found a 1-SD increase in AH in comparison with standard treatment for CAH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Conclusions: Additional studies are needed to determine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if </a:t>
            </a:r>
            <a:r>
              <a:rPr lang="en-US" dirty="0" err="1" smtClean="0">
                <a:solidFill>
                  <a:srgbClr val="002060"/>
                </a:solidFill>
              </a:rPr>
              <a:t>GnRHa</a:t>
            </a:r>
            <a:r>
              <a:rPr lang="en-US" dirty="0" smtClean="0">
                <a:solidFill>
                  <a:srgbClr val="002060"/>
                </a:solidFill>
              </a:rPr>
              <a:t> therapy alone or in combination with GH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should be used in children with CAH and low predicted AH.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Routine use of </a:t>
            </a:r>
            <a:r>
              <a:rPr lang="en-US" dirty="0" err="1" smtClean="0">
                <a:solidFill>
                  <a:srgbClr val="002060"/>
                </a:solidFill>
              </a:rPr>
              <a:t>GnRHas</a:t>
            </a:r>
            <a:r>
              <a:rPr lang="en-US" dirty="0" smtClean="0">
                <a:solidFill>
                  <a:srgbClr val="002060"/>
                </a:solidFill>
              </a:rPr>
              <a:t> for CAH cannot be suggested. 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Consensus Statement on the Use of </a:t>
            </a:r>
            <a:r>
              <a:rPr lang="en-US" sz="1400" b="1" dirty="0" err="1" smtClean="0"/>
              <a:t>Gonadotropin</a:t>
            </a:r>
            <a:r>
              <a:rPr lang="en-US" sz="1400" b="1" dirty="0" smtClean="0"/>
              <a:t>-Releasing Hormone Analogs in</a:t>
            </a:r>
          </a:p>
          <a:p>
            <a:pPr>
              <a:buNone/>
            </a:pPr>
            <a:r>
              <a:rPr lang="en-US" sz="1400" b="1" dirty="0" smtClean="0"/>
              <a:t>Children     </a:t>
            </a:r>
            <a:r>
              <a:rPr lang="en-US" sz="1400" i="1" dirty="0" smtClean="0"/>
              <a:t>Pediatrics 2009;</a:t>
            </a:r>
            <a:r>
              <a:rPr lang="en-US" sz="1400" dirty="0" smtClean="0"/>
              <a:t> by the American Academy   of Pediatrics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553200" cy="743712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Long-term outcomes 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629400" cy="4389120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Limited data are available on the reproductive outcome of male patients treated for CPP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Progressive increase in testicular volume, similar to controls after 2 years post-therapy, with normal </a:t>
            </a:r>
            <a:r>
              <a:rPr lang="en-US" dirty="0" err="1" smtClean="0">
                <a:solidFill>
                  <a:srgbClr val="002060"/>
                </a:solidFill>
              </a:rPr>
              <a:t>gonadotropins</a:t>
            </a:r>
            <a:r>
              <a:rPr lang="en-US" dirty="0" smtClean="0">
                <a:solidFill>
                  <a:srgbClr val="002060"/>
                </a:solidFill>
              </a:rPr>
              <a:t> and testosterone levels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1 year after the discontinuation of treatment.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sperm analysis, performed in six patients, appeared normal for age .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1200" dirty="0" smtClean="0"/>
              <a:t>European Journal of Endocrinology(2016) 174, R79–R87 </a:t>
            </a:r>
          </a:p>
          <a:p>
            <a:pPr>
              <a:buNone/>
            </a:pPr>
            <a:r>
              <a:rPr lang="en-US" sz="1200" dirty="0" smtClean="0"/>
              <a:t>Long-</a:t>
            </a:r>
            <a:r>
              <a:rPr lang="en-US" sz="1200" dirty="0" err="1" smtClean="0"/>
              <a:t>termoutcomestreatmentcentral</a:t>
            </a:r>
            <a:r>
              <a:rPr lang="en-US" sz="1200" dirty="0" smtClean="0"/>
              <a:t> precocious puberty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450167"/>
            <a:ext cx="6457950" cy="264472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23890"/>
            <a:ext cx="4515729" cy="55579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1564" y="1206671"/>
            <a:ext cx="4556236" cy="557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3047"/>
            <a:ext cx="9067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b="1" i="1" dirty="0" smtClean="0"/>
              <a:t>       THANKS FOR YOUR ATTENTION</a:t>
            </a:r>
            <a:endParaRPr lang="fa-IR" sz="3200" b="1" i="1" dirty="0"/>
          </a:p>
        </p:txBody>
      </p:sp>
    </p:spTree>
    <p:extLst>
      <p:ext uri="{BB962C8B-B14F-4D97-AF65-F5344CB8AC3E}">
        <p14:creationId xmlns:p14="http://schemas.microsoft.com/office/powerpoint/2010/main" val="295839423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1" y="76200"/>
            <a:ext cx="3733800" cy="6781800"/>
          </a:xfrm>
          <a:solidFill>
            <a:srgbClr val="FFFF00"/>
          </a:solid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fa-IR" sz="3200" dirty="0" smtClean="0"/>
              <a:t>آنان که کهن شدند وآنان که نوند</a:t>
            </a:r>
            <a:br>
              <a:rPr lang="fa-IR" sz="3200" dirty="0" smtClean="0"/>
            </a:br>
            <a:r>
              <a:rPr lang="fa-IR" sz="3200" dirty="0" smtClean="0"/>
              <a:t>هریک به مراد خویش لختی بدوند</a:t>
            </a:r>
            <a:br>
              <a:rPr lang="fa-IR" sz="3200" dirty="0" smtClean="0"/>
            </a:br>
            <a:r>
              <a:rPr lang="fa-IR" sz="3200" dirty="0" smtClean="0"/>
              <a:t>این کهنه جهان به کس نماند </a:t>
            </a:r>
            <a:r>
              <a:rPr lang="fa-IR" sz="2400" dirty="0" smtClean="0"/>
              <a:t>جاوید</a:t>
            </a:r>
            <a:br>
              <a:rPr lang="fa-IR" sz="2400" dirty="0" smtClean="0"/>
            </a:br>
            <a:r>
              <a:rPr lang="fa-IR" sz="2400" dirty="0" smtClean="0"/>
              <a:t>رفتند و رویم و دیگر آیند و روند</a:t>
            </a:r>
            <a:br>
              <a:rPr lang="fa-IR" sz="2400" dirty="0" smtClean="0"/>
            </a:br>
            <a:r>
              <a:rPr lang="fa-IR" sz="2400" dirty="0" smtClean="0"/>
              <a:t>“خیام</a:t>
            </a:r>
            <a:r>
              <a:rPr lang="fa-IR" sz="4400" dirty="0" smtClean="0"/>
              <a:t>”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Saeed\Desktop\HM-20136250614252810941394942925.221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81600" cy="67056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0211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450167"/>
            <a:ext cx="6457950" cy="2644725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23890"/>
            <a:ext cx="4515729" cy="55579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1564" y="1206671"/>
            <a:ext cx="4556236" cy="557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3047"/>
            <a:ext cx="9067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3200" b="1" i="1" dirty="0" smtClean="0"/>
              <a:t>       THANKS FOR YOUR ATTENTION</a:t>
            </a:r>
            <a:endParaRPr lang="fa-IR" sz="3200" b="1" i="1" dirty="0"/>
          </a:p>
        </p:txBody>
      </p:sp>
    </p:spTree>
    <p:extLst>
      <p:ext uri="{BB962C8B-B14F-4D97-AF65-F5344CB8AC3E}">
        <p14:creationId xmlns:p14="http://schemas.microsoft.com/office/powerpoint/2010/main" val="295839423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1788</TotalTime>
  <Words>4947</Words>
  <Application>Microsoft Office PowerPoint</Application>
  <PresentationFormat>On-screen Show (4:3)</PresentationFormat>
  <Paragraphs>891</Paragraphs>
  <Slides>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Flow</vt:lpstr>
      <vt:lpstr>PowerPoint Presentation</vt:lpstr>
      <vt:lpstr>PowerPoint Presentation</vt:lpstr>
      <vt:lpstr>Precocious  puberty   definition</vt:lpstr>
      <vt:lpstr>        Precocious  puberty</vt:lpstr>
      <vt:lpstr>       Precocious  puberty</vt:lpstr>
      <vt:lpstr>           Precocious  puberty</vt:lpstr>
      <vt:lpstr>       Precocious  puberty</vt:lpstr>
      <vt:lpstr>PowerPoint Presentation</vt:lpstr>
      <vt:lpstr>PowerPoint Presentation</vt:lpstr>
      <vt:lpstr>PowerPoint Presentation</vt:lpstr>
      <vt:lpstr>PowerPoint Presentation</vt:lpstr>
      <vt:lpstr>           Idiopathic  CPP    </vt:lpstr>
      <vt:lpstr>  True or Central Precocious Puberty</vt:lpstr>
      <vt:lpstr> True or Central Precocious Puberty</vt:lpstr>
      <vt:lpstr>Central Precocious Puberty</vt:lpstr>
      <vt:lpstr>Central Precocious Puberty</vt:lpstr>
      <vt:lpstr>Central Precocious Puberty</vt:lpstr>
      <vt:lpstr>Central Precocious Puberty</vt:lpstr>
      <vt:lpstr>Isolated vaginal bleeding</vt:lpstr>
      <vt:lpstr>Central Precocious Puberty</vt:lpstr>
      <vt:lpstr>Central Precocious Puberty</vt:lpstr>
      <vt:lpstr>CPP laboratory diagnosis</vt:lpstr>
      <vt:lpstr>CPP laboratory diagnosis</vt:lpstr>
      <vt:lpstr>CPP laboratory diagnosis</vt:lpstr>
      <vt:lpstr>CPP laboratory diagnosis</vt:lpstr>
      <vt:lpstr>CPP laboratory diagnosis</vt:lpstr>
      <vt:lpstr>CPP laboratory diagnosis</vt:lpstr>
      <vt:lpstr>PowerPoint Presentation</vt:lpstr>
      <vt:lpstr>Pelvic Ultrasound For CPP</vt:lpstr>
      <vt:lpstr>Pelvic Ultrasound For CPP</vt:lpstr>
      <vt:lpstr>CPP   and  CNS Imaging</vt:lpstr>
      <vt:lpstr>CPP   and  CNS Imaging</vt:lpstr>
      <vt:lpstr>CPP   and  CNS Imaging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Management of cpp</vt:lpstr>
      <vt:lpstr>GnRHa</vt:lpstr>
      <vt:lpstr>PowerPoint Presentation</vt:lpstr>
      <vt:lpstr>PowerPoint Presentation</vt:lpstr>
      <vt:lpstr>GnRH agonist analogues   </vt:lpstr>
      <vt:lpstr>GnRH agonist analogues </vt:lpstr>
      <vt:lpstr>GnRH agonist analogues </vt:lpstr>
      <vt:lpstr>PowerPoint Presentation</vt:lpstr>
      <vt:lpstr>PowerPoint Presentation</vt:lpstr>
      <vt:lpstr>PowerPoint Presentation</vt:lpstr>
      <vt:lpstr>PowerPoint Presentation</vt:lpstr>
      <vt:lpstr>GnRH agonist analogues </vt:lpstr>
      <vt:lpstr>GnRH agonist analogues </vt:lpstr>
      <vt:lpstr>GnRH agonist analogues </vt:lpstr>
      <vt:lpstr>GnRH agonist analogues </vt:lpstr>
      <vt:lpstr>GnRH agonist analogues </vt:lpstr>
      <vt:lpstr>Treatment Monitoring</vt:lpstr>
      <vt:lpstr>Treatment Monitoring</vt:lpstr>
      <vt:lpstr>Treatment Monitoring</vt:lpstr>
      <vt:lpstr>Treatment Monitoring   </vt:lpstr>
      <vt:lpstr>Adverse Effects GnRH</vt:lpstr>
      <vt:lpstr>Adverse Effects GnRH</vt:lpstr>
      <vt:lpstr>PowerPoint Presentation</vt:lpstr>
      <vt:lpstr>Treatment  of cpp</vt:lpstr>
      <vt:lpstr>Treatment  of cpp</vt:lpstr>
      <vt:lpstr>Treatment  of cpp</vt:lpstr>
      <vt:lpstr>Treatment  of cpp</vt:lpstr>
      <vt:lpstr>Treatment  of cpp</vt:lpstr>
      <vt:lpstr>Treatment  of cpp</vt:lpstr>
      <vt:lpstr>Treatment  of cpp</vt:lpstr>
      <vt:lpstr>Treatment  of cpp</vt:lpstr>
      <vt:lpstr>Treatment  of cpp</vt:lpstr>
      <vt:lpstr>Treatment  of cpp</vt:lpstr>
      <vt:lpstr>Treatment  of cpp</vt:lpstr>
      <vt:lpstr>treatment discontinuation</vt:lpstr>
      <vt:lpstr>Increasing AH of Children With Idiopathic Short Stature</vt:lpstr>
      <vt:lpstr>Long-term outcomes treatment</vt:lpstr>
      <vt:lpstr>Long-term outcomes treatment</vt:lpstr>
      <vt:lpstr>Long-term outcomes treatment</vt:lpstr>
      <vt:lpstr>Long-term outcomes treatment</vt:lpstr>
      <vt:lpstr>Long-term outcomes treatment</vt:lpstr>
      <vt:lpstr>Long-term outcomes treatment</vt:lpstr>
      <vt:lpstr>Long-term outcomes treatment</vt:lpstr>
      <vt:lpstr>Long-term outcomes treatment</vt:lpstr>
      <vt:lpstr>GnRHas FOR CONDITIONS OTHER THAN CPP</vt:lpstr>
      <vt:lpstr>GnRHas FOR CONDITIONS OTHER THAN CPP</vt:lpstr>
      <vt:lpstr>GnRHas FOR CONDITIONS OTHER THAN CPP</vt:lpstr>
      <vt:lpstr>GnRHas FOR CONDITIONS OTHER THAN CPP</vt:lpstr>
      <vt:lpstr>Long-term outcomes treatment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sina</dc:creator>
  <cp:lastModifiedBy>USER</cp:lastModifiedBy>
  <cp:revision>199</cp:revision>
  <dcterms:created xsi:type="dcterms:W3CDTF">2016-01-31T15:12:44Z</dcterms:created>
  <dcterms:modified xsi:type="dcterms:W3CDTF">2016-02-09T03:52:06Z</dcterms:modified>
</cp:coreProperties>
</file>