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6" r:id="rId3"/>
    <p:sldId id="257" r:id="rId4"/>
    <p:sldId id="281" r:id="rId5"/>
    <p:sldId id="282" r:id="rId6"/>
    <p:sldId id="271" r:id="rId7"/>
    <p:sldId id="283" r:id="rId8"/>
    <p:sldId id="280" r:id="rId9"/>
    <p:sldId id="301" r:id="rId10"/>
    <p:sldId id="258" r:id="rId11"/>
    <p:sldId id="284" r:id="rId12"/>
    <p:sldId id="272" r:id="rId13"/>
    <p:sldId id="259" r:id="rId14"/>
    <p:sldId id="302" r:id="rId15"/>
    <p:sldId id="305" r:id="rId16"/>
    <p:sldId id="260" r:id="rId17"/>
    <p:sldId id="286" r:id="rId18"/>
    <p:sldId id="274" r:id="rId19"/>
    <p:sldId id="287" r:id="rId20"/>
    <p:sldId id="261" r:id="rId21"/>
    <p:sldId id="303" r:id="rId22"/>
    <p:sldId id="307" r:id="rId23"/>
    <p:sldId id="262" r:id="rId24"/>
    <p:sldId id="275" r:id="rId25"/>
    <p:sldId id="289" r:id="rId26"/>
    <p:sldId id="306" r:id="rId27"/>
    <p:sldId id="298" r:id="rId28"/>
    <p:sldId id="263" r:id="rId29"/>
    <p:sldId id="304" r:id="rId30"/>
    <p:sldId id="290" r:id="rId31"/>
    <p:sldId id="291" r:id="rId32"/>
    <p:sldId id="264" r:id="rId33"/>
    <p:sldId id="292" r:id="rId34"/>
    <p:sldId id="276" r:id="rId35"/>
    <p:sldId id="293" r:id="rId36"/>
    <p:sldId id="265" r:id="rId37"/>
    <p:sldId id="294" r:id="rId38"/>
    <p:sldId id="277" r:id="rId39"/>
    <p:sldId id="295" r:id="rId40"/>
    <p:sldId id="266" r:id="rId41"/>
    <p:sldId id="296"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p:scale>
          <a:sx n="66" d="100"/>
          <a:sy n="66" d="100"/>
        </p:scale>
        <p:origin x="-864" y="-52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F028-B054-4C9F-ABD0-0342C3C2D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127413C-128D-4732-B689-E90BB2B84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FDF9099-A777-4F51-8A25-ECD54B41A883}"/>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55A32CBE-4471-4890-9434-2A7370E26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F07669-8EE7-41B6-AD7D-E77D86B056E8}"/>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390044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A169A1-AB58-4319-AAB4-B5BE3F656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0E3B933-EC50-4918-AFE6-C0AD192482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46028-D4BD-47EB-8C8F-E8B9D545D5FD}"/>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84D4302E-2AA1-46A1-A05C-8B1446421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AF7D92-3E8A-4C96-9002-B0539D86FC26}"/>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96245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B868CAF-5E75-41B8-96AA-A266B956E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2787128-9A2E-4321-8760-4D731E77CA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D0E134-E521-4386-8CCE-B001A2D2676A}"/>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33D10250-7B92-43BF-8F35-0C303DA64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69E172-F183-4864-85A5-F5FC26E6A4AB}"/>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245566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77956-F7A2-48EB-8C49-1C6E7A195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2C568B1-42F1-4F95-AA30-936F674737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DE6580-F330-49A7-BBCA-18627E2B4E25}"/>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55B3A735-0132-4E7D-9513-419AE1936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5E26D4-B7A7-4456-A126-422866C28699}"/>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175922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F705B-3B34-44DE-B635-97A51D2017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44B1DDE-1688-487B-86FC-B5BF63F0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9C0FE50-3F7E-4087-A29A-638FBA47B2CC}"/>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75A61044-2501-49DE-822B-4B7390E55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047300-800E-4F5F-9471-E0B4E66A5B6B}"/>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371676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DA5449-DA12-49CA-8248-67193FF9B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064808A-07B6-445F-875A-2D83B31CD0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DCA1718-2494-420B-91AF-65CF83AADE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528DD0B-4ED1-4BBB-8D63-C21C70238326}"/>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6" name="Footer Placeholder 5">
            <a:extLst>
              <a:ext uri="{FF2B5EF4-FFF2-40B4-BE49-F238E27FC236}">
                <a16:creationId xmlns="" xmlns:a16="http://schemas.microsoft.com/office/drawing/2014/main" id="{5D2E50E2-FB58-4BE5-B782-B3814C669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C711D0F-5C1E-4FDD-BC6F-E58A5E8515FC}"/>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82301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77760-8C38-4FAC-BC70-2623CFD361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33117DA-9C36-480D-B2E5-BBBA53AA8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900DE2F-8760-4BC1-B6EC-681471AF47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33F677C-D985-43B8-9C9F-DD5E466B8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17DF2D4-8F7F-48DF-8967-523E31F07F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E041524-86B5-48E3-9AB3-99E9B7088AFB}"/>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8" name="Footer Placeholder 7">
            <a:extLst>
              <a:ext uri="{FF2B5EF4-FFF2-40B4-BE49-F238E27FC236}">
                <a16:creationId xmlns="" xmlns:a16="http://schemas.microsoft.com/office/drawing/2014/main" id="{773BD014-0508-46E6-932B-4E13A7575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ECEFEE0-96FC-4827-A1E9-77FD5202F824}"/>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204864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2E394-D671-4B68-8EAE-CDDDDBF18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F5254D4-2858-4C80-904E-FFB9C392E10E}"/>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4" name="Footer Placeholder 3">
            <a:extLst>
              <a:ext uri="{FF2B5EF4-FFF2-40B4-BE49-F238E27FC236}">
                <a16:creationId xmlns="" xmlns:a16="http://schemas.microsoft.com/office/drawing/2014/main" id="{BE71FADF-D68D-4D54-9F8A-35365C357B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11D45F4-5D69-4D3E-8795-B709ED2035FD}"/>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105344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DE8FBE-0096-43BF-92F4-857B504957F2}"/>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3" name="Footer Placeholder 2">
            <a:extLst>
              <a:ext uri="{FF2B5EF4-FFF2-40B4-BE49-F238E27FC236}">
                <a16:creationId xmlns="" xmlns:a16="http://schemas.microsoft.com/office/drawing/2014/main" id="{ECD449F1-0222-4778-9D6C-2068FE349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1E2B98A-FF66-487E-B6CB-2F63ACAF882B}"/>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314108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EBB7C-B734-4D2D-AFEF-D191EA65F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5E22F10-FAEB-40C4-B631-625B70B6F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A12BF53-4A9F-44F9-8142-4A03609EB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4B556B6-FDFC-4ED8-A824-F3D35EA0F570}"/>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6" name="Footer Placeholder 5">
            <a:extLst>
              <a:ext uri="{FF2B5EF4-FFF2-40B4-BE49-F238E27FC236}">
                <a16:creationId xmlns="" xmlns:a16="http://schemas.microsoft.com/office/drawing/2014/main" id="{A2B912CE-D935-4A47-9A7A-A20C95BA5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B0FDD61-6D84-4DA9-8C59-752C1932343A}"/>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250545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4DA5F6-5B93-4BF1-93BB-3068830E1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A928C41-6E9D-41FB-862B-0E877BD96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C1D85C-1F6A-42BA-98D8-A75A11266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B3FFFCA-B56C-453C-BE8B-1DA7411B6E12}"/>
              </a:ext>
            </a:extLst>
          </p:cNvPr>
          <p:cNvSpPr>
            <a:spLocks noGrp="1"/>
          </p:cNvSpPr>
          <p:nvPr>
            <p:ph type="dt" sz="half" idx="10"/>
          </p:nvPr>
        </p:nvSpPr>
        <p:spPr/>
        <p:txBody>
          <a:bodyPr/>
          <a:lstStyle/>
          <a:p>
            <a:fld id="{70ED3755-2F20-4580-85A5-B35C9C58DBC1}" type="datetimeFigureOut">
              <a:rPr lang="en-US" smtClean="0"/>
              <a:pPr/>
              <a:t>10/1/2017</a:t>
            </a:fld>
            <a:endParaRPr lang="en-US"/>
          </a:p>
        </p:txBody>
      </p:sp>
      <p:sp>
        <p:nvSpPr>
          <p:cNvPr id="6" name="Footer Placeholder 5">
            <a:extLst>
              <a:ext uri="{FF2B5EF4-FFF2-40B4-BE49-F238E27FC236}">
                <a16:creationId xmlns="" xmlns:a16="http://schemas.microsoft.com/office/drawing/2014/main" id="{CAA06157-BCE4-45F3-890F-B063CD052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65BFE0-D0F7-410D-B4D0-DAA5AD4E9205}"/>
              </a:ext>
            </a:extLst>
          </p:cNvPr>
          <p:cNvSpPr>
            <a:spLocks noGrp="1"/>
          </p:cNvSpPr>
          <p:nvPr>
            <p:ph type="sldNum" sz="quarter" idx="12"/>
          </p:nvPr>
        </p:nvSpPr>
        <p:spPr/>
        <p:txBody>
          <a:body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77881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A9D9E4B-9062-4E46-9E2D-B463EE868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4059B20-7D34-4AF7-8F83-D81D7B694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F38BDD-5EF4-4A82-A4F3-9F96348B8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D3755-2F20-4580-85A5-B35C9C58DBC1}" type="datetimeFigureOut">
              <a:rPr lang="en-US" smtClean="0"/>
              <a:pPr/>
              <a:t>10/1/2017</a:t>
            </a:fld>
            <a:endParaRPr lang="en-US"/>
          </a:p>
        </p:txBody>
      </p:sp>
      <p:sp>
        <p:nvSpPr>
          <p:cNvPr id="5" name="Footer Placeholder 4">
            <a:extLst>
              <a:ext uri="{FF2B5EF4-FFF2-40B4-BE49-F238E27FC236}">
                <a16:creationId xmlns="" xmlns:a16="http://schemas.microsoft.com/office/drawing/2014/main" id="{AD0420D6-89F6-42B4-A399-72A3F4C67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4D93902-ACAD-4E97-9584-73E2C52AB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4C23E-287A-47EF-B329-2B25D287D649}" type="slidenum">
              <a:rPr lang="en-US" smtClean="0"/>
              <a:pPr/>
              <a:t>‹#›</a:t>
            </a:fld>
            <a:endParaRPr lang="en-US"/>
          </a:p>
        </p:txBody>
      </p:sp>
    </p:spTree>
    <p:extLst>
      <p:ext uri="{BB962C8B-B14F-4D97-AF65-F5344CB8AC3E}">
        <p14:creationId xmlns="" xmlns:p14="http://schemas.microsoft.com/office/powerpoint/2010/main" val="366758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AutoShape 10" descr="Image result for ‫بسمه تعال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5" name="Picture 11" descr="C:\Users\Raheleh\Desktop\1.png"/>
          <p:cNvPicPr>
            <a:picLocks noGrp="1" noChangeAspect="1" noChangeArrowheads="1"/>
          </p:cNvPicPr>
          <p:nvPr>
            <p:ph idx="1"/>
          </p:nvPr>
        </p:nvPicPr>
        <p:blipFill>
          <a:blip r:embed="rId2" cstate="print"/>
          <a:srcRect/>
          <a:stretch>
            <a:fillRect/>
          </a:stretch>
        </p:blipFill>
        <p:spPr bwMode="auto">
          <a:xfrm>
            <a:off x="1271239" y="1288111"/>
            <a:ext cx="9634996" cy="39641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53C0CA-4E89-4906-8CAE-EC7D930AC6FC}"/>
              </a:ext>
            </a:extLst>
          </p:cNvPr>
          <p:cNvSpPr>
            <a:spLocks noGrp="1"/>
          </p:cNvSpPr>
          <p:nvPr>
            <p:ph type="title"/>
          </p:nvPr>
        </p:nvSpPr>
        <p:spPr>
          <a:xfrm>
            <a:off x="838200" y="52897"/>
            <a:ext cx="10515600" cy="1325563"/>
          </a:xfrm>
        </p:spPr>
        <p:txBody>
          <a:bodyPr>
            <a:normAutofit/>
          </a:bodyPr>
          <a:lstStyle/>
          <a:p>
            <a:pPr algn="just"/>
            <a:r>
              <a:rPr lang="en-US" dirty="0"/>
              <a:t>GUIDELINES POSITIONS IN RESPECT TO MKI THERAPY INITIATION</a:t>
            </a:r>
          </a:p>
        </p:txBody>
      </p:sp>
      <p:sp>
        <p:nvSpPr>
          <p:cNvPr id="3" name="Content Placeholder 2">
            <a:extLst>
              <a:ext uri="{FF2B5EF4-FFF2-40B4-BE49-F238E27FC236}">
                <a16:creationId xmlns="" xmlns:a16="http://schemas.microsoft.com/office/drawing/2014/main" id="{474F0A35-1429-4421-9A84-4E24149448F7}"/>
              </a:ext>
            </a:extLst>
          </p:cNvPr>
          <p:cNvSpPr>
            <a:spLocks noGrp="1"/>
          </p:cNvSpPr>
          <p:nvPr>
            <p:ph idx="1"/>
          </p:nvPr>
        </p:nvSpPr>
        <p:spPr>
          <a:xfrm>
            <a:off x="838200" y="1725266"/>
            <a:ext cx="10515600" cy="4351338"/>
          </a:xfrm>
        </p:spPr>
        <p:txBody>
          <a:bodyPr>
            <a:normAutofit/>
          </a:bodyPr>
          <a:lstStyle/>
          <a:p>
            <a:pPr algn="just"/>
            <a:r>
              <a:rPr lang="en-US" sz="2500" dirty="0">
                <a:solidFill>
                  <a:srgbClr val="FF0000"/>
                </a:solidFill>
              </a:rPr>
              <a:t>Recommendation 96 </a:t>
            </a:r>
            <a:r>
              <a:rPr lang="en-US" sz="2500" dirty="0"/>
              <a:t>of the </a:t>
            </a:r>
            <a:r>
              <a:rPr lang="en-US" sz="2500" dirty="0">
                <a:solidFill>
                  <a:srgbClr val="FF0000"/>
                </a:solidFill>
              </a:rPr>
              <a:t>2015</a:t>
            </a:r>
            <a:r>
              <a:rPr lang="en-US" sz="2500" dirty="0"/>
              <a:t> American Thyroid Association </a:t>
            </a:r>
            <a:r>
              <a:rPr lang="en-US" sz="2500" dirty="0">
                <a:solidFill>
                  <a:srgbClr val="FF0000"/>
                </a:solidFill>
              </a:rPr>
              <a:t>(ATA) </a:t>
            </a:r>
            <a:r>
              <a:rPr lang="en-US" sz="2500" dirty="0"/>
              <a:t>guidelines for adult patients with thyroid nodules and differentiated thyroid cancer (DTC) </a:t>
            </a:r>
            <a:r>
              <a:rPr lang="en-US" sz="2500" dirty="0" smtClean="0"/>
              <a:t>.</a:t>
            </a:r>
          </a:p>
          <a:p>
            <a:pPr algn="just">
              <a:buNone/>
            </a:pPr>
            <a:endParaRPr lang="en-US" sz="2500" dirty="0" smtClean="0"/>
          </a:p>
          <a:p>
            <a:pPr algn="just"/>
            <a:r>
              <a:rPr lang="en-US" sz="2500" dirty="0" smtClean="0"/>
              <a:t> the use of MKI </a:t>
            </a:r>
            <a:r>
              <a:rPr lang="en-US" sz="2500" dirty="0" err="1"/>
              <a:t>therapy‘‘should</a:t>
            </a:r>
            <a:r>
              <a:rPr lang="en-US" sz="2500" dirty="0"/>
              <a:t> </a:t>
            </a:r>
            <a:r>
              <a:rPr lang="en-US" sz="2500" dirty="0" smtClean="0"/>
              <a:t>be considered in RAI-R DTC </a:t>
            </a:r>
            <a:r>
              <a:rPr lang="en-US" sz="2500" dirty="0"/>
              <a:t>patients with </a:t>
            </a:r>
            <a:r>
              <a:rPr lang="en-US" sz="2500" dirty="0">
                <a:solidFill>
                  <a:srgbClr val="FF0000"/>
                </a:solidFill>
              </a:rPr>
              <a:t>metastatic</a:t>
            </a:r>
            <a:r>
              <a:rPr lang="en-US" sz="2500" dirty="0"/>
              <a:t>, </a:t>
            </a:r>
            <a:r>
              <a:rPr lang="en-US" sz="2500" dirty="0">
                <a:solidFill>
                  <a:srgbClr val="FF0000"/>
                </a:solidFill>
              </a:rPr>
              <a:t>rapidly progressive</a:t>
            </a:r>
            <a:r>
              <a:rPr lang="en-US" sz="2500" dirty="0"/>
              <a:t>, </a:t>
            </a:r>
            <a:r>
              <a:rPr lang="en-US" sz="2500" dirty="0">
                <a:solidFill>
                  <a:srgbClr val="FF0000"/>
                </a:solidFill>
              </a:rPr>
              <a:t>symptomatic</a:t>
            </a:r>
            <a:r>
              <a:rPr lang="en-US" sz="2500" dirty="0"/>
              <a:t> and/or </a:t>
            </a:r>
            <a:r>
              <a:rPr lang="en-US" sz="2500" dirty="0">
                <a:solidFill>
                  <a:srgbClr val="FF0000"/>
                </a:solidFill>
              </a:rPr>
              <a:t>imminently threatening disease </a:t>
            </a:r>
            <a:r>
              <a:rPr lang="en-US" sz="2500" dirty="0"/>
              <a:t>that is not otherwise amenable to suitable control via other approaches’’ </a:t>
            </a:r>
            <a:r>
              <a:rPr lang="en-US" sz="2500" dirty="0" smtClean="0"/>
              <a:t>.</a:t>
            </a:r>
          </a:p>
          <a:p>
            <a:pPr algn="just">
              <a:buNone/>
            </a:pPr>
            <a:endParaRPr lang="en-US" sz="2500" dirty="0" smtClean="0"/>
          </a:p>
          <a:p>
            <a:pPr algn="just">
              <a:buNone/>
            </a:pPr>
            <a:endParaRPr lang="en-US" sz="2500" dirty="0" smtClean="0"/>
          </a:p>
          <a:p>
            <a:pPr algn="just">
              <a:buNone/>
            </a:pPr>
            <a:endParaRPr lang="en-US" sz="2500" dirty="0" smtClean="0"/>
          </a:p>
        </p:txBody>
      </p:sp>
    </p:spTree>
    <p:extLst>
      <p:ext uri="{BB962C8B-B14F-4D97-AF65-F5344CB8AC3E}">
        <p14:creationId xmlns="" xmlns:p14="http://schemas.microsoft.com/office/powerpoint/2010/main" val="266567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2468"/>
            <a:ext cx="10515600" cy="4351338"/>
          </a:xfrm>
        </p:spPr>
        <p:txBody>
          <a:bodyPr>
            <a:noAutofit/>
          </a:bodyPr>
          <a:lstStyle/>
          <a:p>
            <a:pPr algn="just"/>
            <a:r>
              <a:rPr lang="en-US" sz="2500" dirty="0" smtClean="0"/>
              <a:t>the guidelines committee advocates that ‘‘patients who are candidates for </a:t>
            </a:r>
            <a:r>
              <a:rPr lang="en-US" sz="2500" dirty="0" err="1" smtClean="0"/>
              <a:t>kinase</a:t>
            </a:r>
            <a:r>
              <a:rPr lang="en-US" sz="2500" dirty="0" smtClean="0"/>
              <a:t> inhibitor therapy should be thoroughly counseled on the </a:t>
            </a:r>
            <a:r>
              <a:rPr lang="en-US" sz="2500" dirty="0" smtClean="0">
                <a:solidFill>
                  <a:srgbClr val="FF0000"/>
                </a:solidFill>
              </a:rPr>
              <a:t>risks and </a:t>
            </a:r>
            <a:r>
              <a:rPr lang="en-US" sz="2500" dirty="0" err="1" smtClean="0">
                <a:solidFill>
                  <a:srgbClr val="FF0000"/>
                </a:solidFill>
              </a:rPr>
              <a:t>beneﬁts</a:t>
            </a:r>
            <a:r>
              <a:rPr lang="en-US" sz="2500" dirty="0" smtClean="0">
                <a:solidFill>
                  <a:srgbClr val="FF0000"/>
                </a:solidFill>
              </a:rPr>
              <a:t> </a:t>
            </a:r>
            <a:r>
              <a:rPr lang="en-US" sz="2500" dirty="0" smtClean="0"/>
              <a:t>of this therapy as well as alternative therapeutic approaches including best </a:t>
            </a:r>
            <a:r>
              <a:rPr lang="en-US" sz="2500" dirty="0" smtClean="0">
                <a:solidFill>
                  <a:srgbClr val="FF0000"/>
                </a:solidFill>
              </a:rPr>
              <a:t>supportive care</a:t>
            </a:r>
            <a:r>
              <a:rPr lang="en-US" sz="2500" dirty="0" smtClean="0"/>
              <a:t>’’ .</a:t>
            </a:r>
          </a:p>
          <a:p>
            <a:pPr algn="just">
              <a:buNone/>
            </a:pPr>
            <a:endParaRPr lang="en-US" sz="2500" dirty="0" smtClean="0"/>
          </a:p>
          <a:p>
            <a:pPr algn="just"/>
            <a:r>
              <a:rPr lang="en-US" sz="2500" dirty="0" smtClean="0"/>
              <a:t> It is important to note that </a:t>
            </a:r>
            <a:r>
              <a:rPr lang="en-US" sz="2500" dirty="0" smtClean="0">
                <a:solidFill>
                  <a:srgbClr val="FF0000"/>
                </a:solidFill>
              </a:rPr>
              <a:t>not all </a:t>
            </a:r>
            <a:r>
              <a:rPr lang="en-US" sz="2500" dirty="0" smtClean="0"/>
              <a:t>patients with RAI-R thyroid cancer will be candidates for MKI therapy under these recommendations.</a:t>
            </a:r>
          </a:p>
          <a:p>
            <a:pPr algn="just">
              <a:buNone/>
            </a:pPr>
            <a:endParaRPr lang="en-US" sz="2500" dirty="0" smtClean="0"/>
          </a:p>
          <a:p>
            <a:pPr algn="just"/>
            <a:r>
              <a:rPr lang="en-US" sz="2500" dirty="0" smtClean="0"/>
              <a:t> Based on expert opinion, the ATA guidelines suggested that patients who ‘‘demonstrate at </a:t>
            </a:r>
            <a:r>
              <a:rPr lang="en-US" sz="2500" dirty="0" smtClean="0">
                <a:solidFill>
                  <a:srgbClr val="FF0000"/>
                </a:solidFill>
              </a:rPr>
              <a:t>least 20% </a:t>
            </a:r>
            <a:r>
              <a:rPr lang="en-US" sz="2500" dirty="0" smtClean="0"/>
              <a:t>increase in sum of longest diameters of target lesions over</a:t>
            </a:r>
            <a:r>
              <a:rPr lang="en-US" sz="2500" dirty="0" smtClean="0">
                <a:solidFill>
                  <a:srgbClr val="FF0000"/>
                </a:solidFill>
              </a:rPr>
              <a:t> 12–15 </a:t>
            </a:r>
            <a:r>
              <a:rPr lang="en-US" sz="2500" dirty="0" smtClean="0"/>
              <a:t>months follow up, the appearance of </a:t>
            </a:r>
            <a:r>
              <a:rPr lang="en-US" sz="2500" dirty="0" err="1" smtClean="0">
                <a:solidFill>
                  <a:srgbClr val="FF0000"/>
                </a:solidFill>
              </a:rPr>
              <a:t>signiﬁcant</a:t>
            </a:r>
            <a:r>
              <a:rPr lang="en-US" sz="2500" dirty="0" smtClean="0">
                <a:solidFill>
                  <a:srgbClr val="FF0000"/>
                </a:solidFill>
              </a:rPr>
              <a:t> </a:t>
            </a:r>
            <a:r>
              <a:rPr lang="en-US" sz="2500" dirty="0" smtClean="0"/>
              <a:t>new metastatic lesions, or development of disease related </a:t>
            </a:r>
            <a:r>
              <a:rPr lang="en-US" sz="2500" dirty="0" smtClean="0">
                <a:solidFill>
                  <a:srgbClr val="FF0000"/>
                </a:solidFill>
              </a:rPr>
              <a:t>symptoms </a:t>
            </a:r>
            <a:r>
              <a:rPr lang="en-US" sz="2500" dirty="0" smtClean="0"/>
              <a:t>should warrant consideration of appropriate systemic therapies beyond TSH-suppressive thyroid hormone and/or directed therapies.’’</a:t>
            </a:r>
          </a:p>
          <a:p>
            <a:pPr algn="just"/>
            <a:endParaRPr lang="en-US" sz="2500" dirty="0" smtClean="0"/>
          </a:p>
          <a:p>
            <a:pPr algn="just"/>
            <a:endParaRPr lang="en-US" sz="2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74F0A35-1429-4421-9A84-4E24149448F7}"/>
              </a:ext>
            </a:extLst>
          </p:cNvPr>
          <p:cNvSpPr>
            <a:spLocks noGrp="1"/>
          </p:cNvSpPr>
          <p:nvPr>
            <p:ph idx="1"/>
          </p:nvPr>
        </p:nvSpPr>
        <p:spPr>
          <a:xfrm>
            <a:off x="838200" y="1427344"/>
            <a:ext cx="10515600" cy="5362924"/>
          </a:xfrm>
        </p:spPr>
        <p:txBody>
          <a:bodyPr>
            <a:normAutofit/>
          </a:bodyPr>
          <a:lstStyle/>
          <a:p>
            <a:pPr algn="just"/>
            <a:r>
              <a:rPr lang="en-US" sz="2500" dirty="0">
                <a:solidFill>
                  <a:srgbClr val="FF0000"/>
                </a:solidFill>
              </a:rPr>
              <a:t>Asymptomatic</a:t>
            </a:r>
            <a:r>
              <a:rPr lang="en-US" sz="2500" dirty="0"/>
              <a:t> patients with RAI-R thyroid cancer without clinical evidence of structural progression or with slow disease progression that does not fulﬁll the above deﬁnition and without an indication for localized therapies can be monitored with </a:t>
            </a:r>
            <a:r>
              <a:rPr lang="en-US" sz="2500" dirty="0">
                <a:solidFill>
                  <a:srgbClr val="FF0000"/>
                </a:solidFill>
              </a:rPr>
              <a:t>serial </a:t>
            </a:r>
            <a:r>
              <a:rPr lang="en-US" sz="2500" dirty="0" smtClean="0">
                <a:solidFill>
                  <a:srgbClr val="FF0000"/>
                </a:solidFill>
              </a:rPr>
              <a:t>cross sectional </a:t>
            </a:r>
            <a:r>
              <a:rPr lang="en-US" sz="2500" dirty="0">
                <a:solidFill>
                  <a:srgbClr val="FF0000"/>
                </a:solidFill>
              </a:rPr>
              <a:t>imaging </a:t>
            </a:r>
            <a:r>
              <a:rPr lang="en-US" sz="2500" dirty="0"/>
              <a:t>every </a:t>
            </a:r>
            <a:r>
              <a:rPr lang="en-US" sz="2500" dirty="0">
                <a:solidFill>
                  <a:srgbClr val="FF0000"/>
                </a:solidFill>
              </a:rPr>
              <a:t>3–12</a:t>
            </a:r>
            <a:r>
              <a:rPr lang="en-US" sz="2500" dirty="0"/>
              <a:t> months</a:t>
            </a:r>
            <a:r>
              <a:rPr lang="en-US" sz="2500" dirty="0" smtClean="0"/>
              <a:t>.</a:t>
            </a:r>
          </a:p>
          <a:p>
            <a:pPr algn="just">
              <a:buNone/>
            </a:pPr>
            <a:endParaRPr lang="en-US" sz="2500" dirty="0" smtClean="0"/>
          </a:p>
          <a:p>
            <a:pPr algn="just"/>
            <a:r>
              <a:rPr lang="en-US" sz="2500" dirty="0" smtClean="0"/>
              <a:t> </a:t>
            </a:r>
            <a:r>
              <a:rPr lang="en-US" sz="2500" dirty="0"/>
              <a:t>Inclusion criteria for the </a:t>
            </a:r>
            <a:r>
              <a:rPr lang="en-US" sz="2500" dirty="0">
                <a:solidFill>
                  <a:srgbClr val="FF0000"/>
                </a:solidFill>
              </a:rPr>
              <a:t>sorafenib</a:t>
            </a:r>
            <a:r>
              <a:rPr lang="en-US" sz="2500" dirty="0"/>
              <a:t> and </a:t>
            </a:r>
            <a:r>
              <a:rPr lang="en-US" sz="2500" dirty="0" err="1">
                <a:solidFill>
                  <a:srgbClr val="FF0000"/>
                </a:solidFill>
              </a:rPr>
              <a:t>lenvatinib</a:t>
            </a:r>
            <a:r>
              <a:rPr lang="en-US" sz="2500" dirty="0"/>
              <a:t> registration trials included the presence of </a:t>
            </a:r>
            <a:r>
              <a:rPr lang="en-US" sz="2500" dirty="0">
                <a:solidFill>
                  <a:srgbClr val="FF0000"/>
                </a:solidFill>
              </a:rPr>
              <a:t>RECIST</a:t>
            </a:r>
            <a:r>
              <a:rPr lang="en-US" sz="2500" dirty="0"/>
              <a:t> measurable disease (i.e., </a:t>
            </a:r>
            <a:r>
              <a:rPr lang="en-US" sz="2500" dirty="0">
                <a:solidFill>
                  <a:srgbClr val="FF0000"/>
                </a:solidFill>
              </a:rPr>
              <a:t>structural</a:t>
            </a:r>
            <a:r>
              <a:rPr lang="en-US" sz="2500" dirty="0"/>
              <a:t> </a:t>
            </a:r>
            <a:r>
              <a:rPr lang="en-US" sz="2500" dirty="0">
                <a:solidFill>
                  <a:srgbClr val="FF0000"/>
                </a:solidFill>
              </a:rPr>
              <a:t>disease site &gt;1–1.5cm</a:t>
            </a:r>
            <a:r>
              <a:rPr lang="en-US" sz="2500" dirty="0"/>
              <a:t>) and documentation of at least a </a:t>
            </a:r>
            <a:r>
              <a:rPr lang="en-US" sz="2500" dirty="0">
                <a:solidFill>
                  <a:srgbClr val="FF0000"/>
                </a:solidFill>
              </a:rPr>
              <a:t>20% increase </a:t>
            </a:r>
            <a:r>
              <a:rPr lang="en-US" sz="2500" dirty="0"/>
              <a:t>in the sum of the longest diameters of target lesions over either </a:t>
            </a:r>
            <a:r>
              <a:rPr lang="en-US" sz="2500" dirty="0">
                <a:solidFill>
                  <a:srgbClr val="FF0000"/>
                </a:solidFill>
              </a:rPr>
              <a:t>13</a:t>
            </a:r>
            <a:r>
              <a:rPr lang="en-US" sz="2500" dirty="0"/>
              <a:t> months (</a:t>
            </a:r>
            <a:r>
              <a:rPr lang="en-US" sz="2500" dirty="0" err="1"/>
              <a:t>lenvatinib</a:t>
            </a:r>
            <a:r>
              <a:rPr lang="en-US" sz="2500" dirty="0"/>
              <a:t>) or </a:t>
            </a:r>
            <a:r>
              <a:rPr lang="en-US" sz="2500" dirty="0">
                <a:solidFill>
                  <a:srgbClr val="FF0000"/>
                </a:solidFill>
              </a:rPr>
              <a:t>14</a:t>
            </a:r>
            <a:r>
              <a:rPr lang="en-US" sz="2500" dirty="0"/>
              <a:t> months (sorafenib) </a:t>
            </a:r>
            <a:r>
              <a:rPr lang="en-US" sz="2500" dirty="0" smtClean="0"/>
              <a:t>.</a:t>
            </a:r>
            <a:endParaRPr lang="en-US" sz="2500" dirty="0"/>
          </a:p>
        </p:txBody>
      </p:sp>
    </p:spTree>
    <p:extLst>
      <p:ext uri="{BB962C8B-B14F-4D97-AF65-F5344CB8AC3E}">
        <p14:creationId xmlns="" xmlns:p14="http://schemas.microsoft.com/office/powerpoint/2010/main" val="266567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B40904-DDD0-4853-8849-AAD3C4BA4685}"/>
              </a:ext>
            </a:extLst>
          </p:cNvPr>
          <p:cNvSpPr>
            <a:spLocks noGrp="1"/>
          </p:cNvSpPr>
          <p:nvPr>
            <p:ph type="title"/>
          </p:nvPr>
        </p:nvSpPr>
        <p:spPr>
          <a:xfrm>
            <a:off x="838200" y="331672"/>
            <a:ext cx="10515600" cy="1325563"/>
          </a:xfrm>
        </p:spPr>
        <p:txBody>
          <a:bodyPr>
            <a:normAutofit fontScale="90000"/>
          </a:bodyPr>
          <a:lstStyle/>
          <a:p>
            <a:r>
              <a:rPr lang="en-US" sz="4000" b="1" dirty="0"/>
              <a:t>CLINICAL PRACTICE DILEMMA </a:t>
            </a:r>
            <a:r>
              <a:rPr lang="en-US" sz="4000" b="1" dirty="0" smtClean="0"/>
              <a:t>WHEN CONSIDERING </a:t>
            </a:r>
            <a:r>
              <a:rPr lang="en-US" sz="4000" b="1" dirty="0"/>
              <a:t>MKI THERAPIES</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1710345D-AC87-4249-A5EE-1FBE6E205280}"/>
              </a:ext>
            </a:extLst>
          </p:cNvPr>
          <p:cNvSpPr>
            <a:spLocks noGrp="1"/>
          </p:cNvSpPr>
          <p:nvPr>
            <p:ph idx="1"/>
          </p:nvPr>
        </p:nvSpPr>
        <p:spPr>
          <a:xfrm>
            <a:off x="838200" y="1446491"/>
            <a:ext cx="10515600" cy="4351338"/>
          </a:xfrm>
        </p:spPr>
        <p:txBody>
          <a:bodyPr>
            <a:noAutofit/>
          </a:bodyPr>
          <a:lstStyle/>
          <a:p>
            <a:pPr algn="just"/>
            <a:r>
              <a:rPr lang="en-US" sz="2500" dirty="0"/>
              <a:t>In clinical practice, there are several issues that come up when considering the initiation of MKI therapy</a:t>
            </a:r>
            <a:r>
              <a:rPr lang="en-US" sz="2500" dirty="0" smtClean="0"/>
              <a:t>.</a:t>
            </a:r>
          </a:p>
          <a:p>
            <a:pPr algn="just">
              <a:buNone/>
            </a:pPr>
            <a:endParaRPr lang="en-US" sz="2500" dirty="0" smtClean="0"/>
          </a:p>
          <a:p>
            <a:pPr algn="just"/>
            <a:r>
              <a:rPr lang="en-US" sz="2500" dirty="0" smtClean="0"/>
              <a:t> </a:t>
            </a:r>
            <a:r>
              <a:rPr lang="en-US" sz="2500" dirty="0"/>
              <a:t>First, the </a:t>
            </a:r>
            <a:r>
              <a:rPr lang="en-US" sz="2500" dirty="0" smtClean="0"/>
              <a:t>current ATA recommendation recognizes the development of </a:t>
            </a:r>
            <a:r>
              <a:rPr lang="en-US" sz="2500" dirty="0"/>
              <a:t>‘‘</a:t>
            </a:r>
            <a:r>
              <a:rPr lang="en-US" sz="2500" dirty="0">
                <a:solidFill>
                  <a:srgbClr val="FF0000"/>
                </a:solidFill>
              </a:rPr>
              <a:t>signiﬁcant’’ </a:t>
            </a:r>
            <a:r>
              <a:rPr lang="en-US" sz="2500" dirty="0"/>
              <a:t>new metastatic foci as an indication for systemic </a:t>
            </a:r>
            <a:r>
              <a:rPr lang="en-US" sz="2500" dirty="0" smtClean="0"/>
              <a:t>therapy.</a:t>
            </a:r>
          </a:p>
          <a:p>
            <a:pPr algn="just">
              <a:buNone/>
            </a:pPr>
            <a:endParaRPr lang="en-US" sz="2500" dirty="0" smtClean="0"/>
          </a:p>
          <a:p>
            <a:pPr algn="just"/>
            <a:r>
              <a:rPr lang="en-US" sz="2500" dirty="0" smtClean="0"/>
              <a:t> </a:t>
            </a:r>
            <a:r>
              <a:rPr lang="en-US" sz="2500" dirty="0"/>
              <a:t>More importantly, the registration trials used Response Evaluation Criteria in Solid Tumors </a:t>
            </a:r>
            <a:r>
              <a:rPr lang="en-US" sz="2500" dirty="0">
                <a:solidFill>
                  <a:srgbClr val="FF0000"/>
                </a:solidFill>
              </a:rPr>
              <a:t>(RECIST) </a:t>
            </a:r>
            <a:r>
              <a:rPr lang="en-US" sz="2500" dirty="0"/>
              <a:t>to assess eligibility for MKI therapy </a:t>
            </a:r>
            <a:r>
              <a:rPr lang="en-US" sz="2500" dirty="0" smtClean="0"/>
              <a:t>.</a:t>
            </a:r>
          </a:p>
          <a:p>
            <a:pPr algn="just">
              <a:buNone/>
            </a:pPr>
            <a:endParaRPr lang="en-US" sz="2500" dirty="0" smtClean="0"/>
          </a:p>
          <a:p>
            <a:pPr algn="just"/>
            <a:r>
              <a:rPr lang="en-US" sz="2500" dirty="0" smtClean="0"/>
              <a:t> </a:t>
            </a:r>
            <a:r>
              <a:rPr lang="en-US" sz="2500" dirty="0"/>
              <a:t>While this approach is easily applicable in the setting of clinical trials when </a:t>
            </a:r>
            <a:r>
              <a:rPr lang="en-US" sz="2500" dirty="0">
                <a:solidFill>
                  <a:srgbClr val="FF0000"/>
                </a:solidFill>
              </a:rPr>
              <a:t>cross-sectional imaging </a:t>
            </a:r>
            <a:r>
              <a:rPr lang="en-US" sz="2500" dirty="0"/>
              <a:t>is obtained at speciﬁed intervals, its applicability in general clinical practice has not been validated</a:t>
            </a:r>
            <a:r>
              <a:rPr lang="en-US" sz="2500" dirty="0" smtClean="0"/>
              <a:t>.</a:t>
            </a:r>
          </a:p>
          <a:p>
            <a:pPr algn="just">
              <a:buNone/>
            </a:pPr>
            <a:endParaRPr lang="en-US" sz="2500" dirty="0"/>
          </a:p>
        </p:txBody>
      </p:sp>
    </p:spTree>
    <p:extLst>
      <p:ext uri="{BB962C8B-B14F-4D97-AF65-F5344CB8AC3E}">
        <p14:creationId xmlns="" xmlns:p14="http://schemas.microsoft.com/office/powerpoint/2010/main" val="2207484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771" y="1282390"/>
            <a:ext cx="10928195" cy="3170099"/>
          </a:xfrm>
          <a:prstGeom prst="rect">
            <a:avLst/>
          </a:prstGeom>
        </p:spPr>
        <p:txBody>
          <a:bodyPr wrap="square">
            <a:spAutoFit/>
          </a:bodyPr>
          <a:lstStyle/>
          <a:p>
            <a:pPr>
              <a:buFont typeface="Arial" pitchFamily="34" charset="0"/>
              <a:buChar char="•"/>
            </a:pPr>
            <a:r>
              <a:rPr lang="en-US" sz="2500" dirty="0" smtClean="0"/>
              <a:t> </a:t>
            </a:r>
            <a:r>
              <a:rPr lang="en-US" sz="2500" dirty="0" smtClean="0"/>
              <a:t> it </a:t>
            </a:r>
            <a:r>
              <a:rPr lang="en-US" sz="2500" dirty="0" smtClean="0"/>
              <a:t>is clear that the </a:t>
            </a:r>
            <a:r>
              <a:rPr lang="en-US" sz="2500" dirty="0" smtClean="0">
                <a:solidFill>
                  <a:srgbClr val="FF0000"/>
                </a:solidFill>
              </a:rPr>
              <a:t>rate of </a:t>
            </a:r>
            <a:r>
              <a:rPr lang="en-US" sz="2500" dirty="0" smtClean="0">
                <a:solidFill>
                  <a:srgbClr val="FF0000"/>
                </a:solidFill>
              </a:rPr>
              <a:t>disease progression </a:t>
            </a:r>
            <a:r>
              <a:rPr lang="en-US" sz="2500" dirty="0" smtClean="0"/>
              <a:t>will be an </a:t>
            </a:r>
            <a:r>
              <a:rPr lang="en-US" sz="2500" dirty="0" smtClean="0">
                <a:solidFill>
                  <a:srgbClr val="FF0000"/>
                </a:solidFill>
              </a:rPr>
              <a:t>important variable </a:t>
            </a:r>
            <a:r>
              <a:rPr lang="en-US" sz="2500" dirty="0" smtClean="0"/>
              <a:t>in the decision regarding</a:t>
            </a:r>
          </a:p>
          <a:p>
            <a:r>
              <a:rPr lang="en-US" sz="2500" dirty="0" smtClean="0"/>
              <a:t>the optimal time to start MKI therapy</a:t>
            </a:r>
            <a:r>
              <a:rPr lang="en-US" sz="2500" dirty="0" smtClean="0"/>
              <a:t>.</a:t>
            </a:r>
          </a:p>
          <a:p>
            <a:endParaRPr lang="en-US" sz="2500" dirty="0" smtClean="0"/>
          </a:p>
          <a:p>
            <a:pPr>
              <a:buFont typeface="Arial" pitchFamily="34" charset="0"/>
              <a:buChar char="•"/>
            </a:pPr>
            <a:r>
              <a:rPr lang="en-US" sz="2500" dirty="0" smtClean="0"/>
              <a:t>It is also important to recognize that these </a:t>
            </a:r>
            <a:r>
              <a:rPr lang="en-US" sz="2500" dirty="0" smtClean="0"/>
              <a:t>recommendations  are </a:t>
            </a:r>
            <a:r>
              <a:rPr lang="en-US" sz="2500" dirty="0" smtClean="0"/>
              <a:t>only </a:t>
            </a:r>
            <a:r>
              <a:rPr lang="en-US" sz="2500" dirty="0" smtClean="0">
                <a:solidFill>
                  <a:srgbClr val="FF0000"/>
                </a:solidFill>
              </a:rPr>
              <a:t>minimum requirements </a:t>
            </a:r>
            <a:r>
              <a:rPr lang="en-US" sz="2500" dirty="0" smtClean="0"/>
              <a:t>for eligibility for </a:t>
            </a:r>
            <a:r>
              <a:rPr lang="en-US" sz="2500" dirty="0" smtClean="0"/>
              <a:t>MKI therapy </a:t>
            </a:r>
            <a:r>
              <a:rPr lang="en-US" sz="2500" dirty="0" smtClean="0"/>
              <a:t>and do not take into consideration the impact </a:t>
            </a:r>
            <a:r>
              <a:rPr lang="en-US" sz="2500" dirty="0" smtClean="0"/>
              <a:t>of structurally </a:t>
            </a:r>
            <a:r>
              <a:rPr lang="en-US" sz="2500" dirty="0" smtClean="0"/>
              <a:t>progressive thyroid cancer and </a:t>
            </a:r>
            <a:r>
              <a:rPr lang="en-US" sz="2500" dirty="0" smtClean="0"/>
              <a:t>its treatment on patients</a:t>
            </a:r>
            <a:r>
              <a:rPr lang="en-US" sz="2500" dirty="0" smtClean="0"/>
              <a:t>’ symptoms and/or quality of life</a:t>
            </a:r>
            <a:endParaRPr lang="en-US" sz="2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852" t="14053" r="11111" b="7556"/>
          <a:stretch>
            <a:fillRect/>
          </a:stretch>
        </p:blipFill>
        <p:spPr bwMode="auto">
          <a:xfrm>
            <a:off x="580572" y="0"/>
            <a:ext cx="1078320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7D589-BEF8-49E7-A591-0EF013CAD842}"/>
              </a:ext>
            </a:extLst>
          </p:cNvPr>
          <p:cNvSpPr>
            <a:spLocks noGrp="1"/>
          </p:cNvSpPr>
          <p:nvPr>
            <p:ph type="title"/>
          </p:nvPr>
        </p:nvSpPr>
        <p:spPr>
          <a:xfrm>
            <a:off x="838200" y="432031"/>
            <a:ext cx="10515600" cy="1325563"/>
          </a:xfrm>
        </p:spPr>
        <p:txBody>
          <a:bodyPr/>
          <a:lstStyle/>
          <a:p>
            <a:r>
              <a:rPr lang="en-US" b="1" dirty="0"/>
              <a:t>SPECIFIC CLINICAL </a:t>
            </a:r>
            <a:r>
              <a:rPr lang="en-US" b="1" dirty="0" smtClean="0"/>
              <a:t>SITUATIONS</a:t>
            </a:r>
            <a:endParaRPr lang="en-US" b="1" dirty="0"/>
          </a:p>
        </p:txBody>
      </p:sp>
      <p:sp>
        <p:nvSpPr>
          <p:cNvPr id="3" name="Content Placeholder 2">
            <a:extLst>
              <a:ext uri="{FF2B5EF4-FFF2-40B4-BE49-F238E27FC236}">
                <a16:creationId xmlns="" xmlns:a16="http://schemas.microsoft.com/office/drawing/2014/main" id="{FA8CB049-B531-4122-A831-D189D923516F}"/>
              </a:ext>
            </a:extLst>
          </p:cNvPr>
          <p:cNvSpPr>
            <a:spLocks noGrp="1"/>
          </p:cNvSpPr>
          <p:nvPr>
            <p:ph idx="1"/>
          </p:nvPr>
        </p:nvSpPr>
        <p:spPr>
          <a:xfrm>
            <a:off x="838200" y="2082098"/>
            <a:ext cx="10515600" cy="4351338"/>
          </a:xfrm>
        </p:spPr>
        <p:txBody>
          <a:bodyPr>
            <a:noAutofit/>
          </a:bodyPr>
          <a:lstStyle/>
          <a:p>
            <a:pPr algn="justLow"/>
            <a:r>
              <a:rPr lang="en-US" sz="2500" dirty="0"/>
              <a:t>A subset of patients with RAI-R metastatic thyroid cancer have </a:t>
            </a:r>
            <a:r>
              <a:rPr lang="en-US" sz="2500" dirty="0">
                <a:solidFill>
                  <a:srgbClr val="FF0000"/>
                </a:solidFill>
              </a:rPr>
              <a:t>persistent low-volume </a:t>
            </a:r>
            <a:r>
              <a:rPr lang="en-US" sz="2500" dirty="0"/>
              <a:t>disease (largest documented lesion </a:t>
            </a:r>
            <a:r>
              <a:rPr lang="en-US" sz="2500" dirty="0">
                <a:solidFill>
                  <a:srgbClr val="FF0000"/>
                </a:solidFill>
              </a:rPr>
              <a:t>&lt;1cm</a:t>
            </a:r>
            <a:r>
              <a:rPr lang="en-US" sz="2500" dirty="0"/>
              <a:t>, no new lesions) that remains stable or is slowly progressive with time (mm growth over intervals &gt;1 year). </a:t>
            </a:r>
            <a:endParaRPr lang="en-US" sz="2500" dirty="0" smtClean="0"/>
          </a:p>
          <a:p>
            <a:pPr algn="justLow"/>
            <a:r>
              <a:rPr lang="en-US" sz="2500" dirty="0" smtClean="0"/>
              <a:t>Others </a:t>
            </a:r>
            <a:r>
              <a:rPr lang="en-US" sz="2500" dirty="0"/>
              <a:t>have </a:t>
            </a:r>
            <a:r>
              <a:rPr lang="en-US" sz="2500" dirty="0">
                <a:solidFill>
                  <a:srgbClr val="FF0000"/>
                </a:solidFill>
              </a:rPr>
              <a:t>rising </a:t>
            </a:r>
            <a:r>
              <a:rPr lang="en-US" sz="2500" dirty="0" err="1">
                <a:solidFill>
                  <a:srgbClr val="FF0000"/>
                </a:solidFill>
              </a:rPr>
              <a:t>Tg</a:t>
            </a:r>
            <a:r>
              <a:rPr lang="en-US" sz="2500" dirty="0">
                <a:solidFill>
                  <a:srgbClr val="FF0000"/>
                </a:solidFill>
              </a:rPr>
              <a:t> </a:t>
            </a:r>
            <a:r>
              <a:rPr lang="en-US" sz="2500" dirty="0"/>
              <a:t>levels over time without structurally identiﬁable disease progression by cross-sectional imaging</a:t>
            </a:r>
            <a:r>
              <a:rPr lang="en-US" sz="2500" dirty="0" smtClean="0"/>
              <a:t>.</a:t>
            </a:r>
          </a:p>
          <a:p>
            <a:pPr algn="justLow"/>
            <a:r>
              <a:rPr lang="en-US" sz="2500" dirty="0" smtClean="0"/>
              <a:t> </a:t>
            </a:r>
            <a:r>
              <a:rPr lang="en-US" sz="2500" dirty="0"/>
              <a:t>It is the authors’ opinion that patients with stable small-volume disease (even </a:t>
            </a:r>
            <a:r>
              <a:rPr lang="en-US" sz="2500" dirty="0" smtClean="0"/>
              <a:t>if the </a:t>
            </a:r>
            <a:r>
              <a:rPr lang="en-US" sz="2500" dirty="0"/>
              <a:t>serum </a:t>
            </a:r>
            <a:r>
              <a:rPr lang="en-US" sz="2500" dirty="0" err="1"/>
              <a:t>Tg</a:t>
            </a:r>
            <a:r>
              <a:rPr lang="en-US" sz="2500" dirty="0"/>
              <a:t> is </a:t>
            </a:r>
            <a:r>
              <a:rPr lang="en-US" sz="2500" dirty="0" smtClean="0"/>
              <a:t>rising) are </a:t>
            </a:r>
            <a:r>
              <a:rPr lang="en-US" sz="2500" dirty="0" smtClean="0">
                <a:solidFill>
                  <a:srgbClr val="FF0000"/>
                </a:solidFill>
              </a:rPr>
              <a:t>unlikely</a:t>
            </a:r>
            <a:r>
              <a:rPr lang="en-US" sz="2500" dirty="0" smtClean="0"/>
              <a:t> to </a:t>
            </a:r>
            <a:r>
              <a:rPr lang="en-US" sz="2500" dirty="0" err="1"/>
              <a:t>beneﬁt</a:t>
            </a:r>
            <a:r>
              <a:rPr lang="en-US" sz="2500" dirty="0"/>
              <a:t> </a:t>
            </a:r>
            <a:r>
              <a:rPr lang="en-US" sz="2500" dirty="0" smtClean="0"/>
              <a:t>from MKI therapy and are better managed with some degree of </a:t>
            </a:r>
            <a:r>
              <a:rPr lang="en-US" sz="2500" dirty="0"/>
              <a:t>TSH suppression and serial cross-sectional imaging over time. </a:t>
            </a:r>
            <a:endParaRPr lang="en-US" sz="2500" dirty="0" smtClean="0"/>
          </a:p>
          <a:p>
            <a:pPr algn="justLow">
              <a:buNone/>
            </a:pPr>
            <a:endParaRPr lang="en-US" sz="2500" dirty="0" smtClean="0"/>
          </a:p>
        </p:txBody>
      </p:sp>
    </p:spTree>
    <p:extLst>
      <p:ext uri="{BB962C8B-B14F-4D97-AF65-F5344CB8AC3E}">
        <p14:creationId xmlns="" xmlns:p14="http://schemas.microsoft.com/office/powerpoint/2010/main" val="382283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0449"/>
            <a:ext cx="10515600" cy="5262554"/>
          </a:xfrm>
        </p:spPr>
        <p:txBody>
          <a:bodyPr>
            <a:normAutofit/>
          </a:bodyPr>
          <a:lstStyle/>
          <a:p>
            <a:pPr algn="just"/>
            <a:r>
              <a:rPr lang="en-US" sz="2500" dirty="0" smtClean="0"/>
              <a:t>In some patients with structurally progressive thyroid cancer, </a:t>
            </a:r>
            <a:r>
              <a:rPr lang="en-US" sz="2500" dirty="0" smtClean="0">
                <a:solidFill>
                  <a:srgbClr val="FF0000"/>
                </a:solidFill>
              </a:rPr>
              <a:t>continued</a:t>
            </a:r>
            <a:r>
              <a:rPr lang="en-US" sz="2500" dirty="0" smtClean="0"/>
              <a:t> </a:t>
            </a:r>
            <a:r>
              <a:rPr lang="en-US" sz="2500" dirty="0" smtClean="0">
                <a:solidFill>
                  <a:srgbClr val="FF0000"/>
                </a:solidFill>
              </a:rPr>
              <a:t>growth</a:t>
            </a:r>
            <a:r>
              <a:rPr lang="en-US" sz="2500" dirty="0" smtClean="0"/>
              <a:t> of a </a:t>
            </a:r>
            <a:r>
              <a:rPr lang="en-US" sz="2500" dirty="0" err="1" smtClean="0"/>
              <a:t>speciﬁc</a:t>
            </a:r>
            <a:r>
              <a:rPr lang="en-US" sz="2500" dirty="0" smtClean="0"/>
              <a:t> tumor focus or the appearance of </a:t>
            </a:r>
            <a:r>
              <a:rPr lang="en-US" sz="2500" dirty="0" smtClean="0">
                <a:solidFill>
                  <a:srgbClr val="FF0000"/>
                </a:solidFill>
              </a:rPr>
              <a:t>a new </a:t>
            </a:r>
            <a:r>
              <a:rPr lang="en-US" sz="2500" dirty="0" smtClean="0"/>
              <a:t>metastatic focus in a </a:t>
            </a:r>
            <a:r>
              <a:rPr lang="en-US" sz="2500" dirty="0" smtClean="0">
                <a:solidFill>
                  <a:srgbClr val="FF0000"/>
                </a:solidFill>
              </a:rPr>
              <a:t>critical organ </a:t>
            </a:r>
            <a:r>
              <a:rPr lang="en-US" sz="2500" dirty="0" smtClean="0"/>
              <a:t>may put the patient at risk for </a:t>
            </a:r>
            <a:r>
              <a:rPr lang="en-US" sz="2500" dirty="0" err="1" smtClean="0"/>
              <a:t>signiﬁcant</a:t>
            </a:r>
            <a:r>
              <a:rPr lang="en-US" sz="2500" dirty="0" smtClean="0"/>
              <a:t> symptoms and complications</a:t>
            </a:r>
            <a:r>
              <a:rPr lang="en-US" sz="2500" dirty="0" smtClean="0"/>
              <a:t>.</a:t>
            </a:r>
          </a:p>
          <a:p>
            <a:pPr algn="just"/>
            <a:r>
              <a:rPr lang="en-US" sz="2500" dirty="0" smtClean="0"/>
              <a:t> </a:t>
            </a:r>
            <a:r>
              <a:rPr lang="en-US" sz="2500" dirty="0" smtClean="0"/>
              <a:t>Here, a clinician should determine if the patient is a candidate for other </a:t>
            </a:r>
            <a:r>
              <a:rPr lang="en-US" sz="2500" dirty="0" smtClean="0">
                <a:solidFill>
                  <a:srgbClr val="FF0000"/>
                </a:solidFill>
              </a:rPr>
              <a:t>localized treatment options </a:t>
            </a:r>
            <a:r>
              <a:rPr lang="en-US" sz="2500" dirty="0" smtClean="0"/>
              <a:t>that may provide effective control of disease and/or symptom relief. </a:t>
            </a:r>
          </a:p>
          <a:p>
            <a:pPr algn="just"/>
            <a:endParaRPr lang="en-US"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7D589-BEF8-49E7-A591-0EF013CAD842}"/>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 xmlns:a16="http://schemas.microsoft.com/office/drawing/2014/main" id="{FA8CB049-B531-4122-A831-D189D923516F}"/>
              </a:ext>
            </a:extLst>
          </p:cNvPr>
          <p:cNvSpPr>
            <a:spLocks noGrp="1"/>
          </p:cNvSpPr>
          <p:nvPr>
            <p:ph idx="1"/>
          </p:nvPr>
        </p:nvSpPr>
        <p:spPr>
          <a:xfrm>
            <a:off x="838200" y="914400"/>
            <a:ext cx="10515600" cy="5173355"/>
          </a:xfrm>
        </p:spPr>
        <p:txBody>
          <a:bodyPr>
            <a:noAutofit/>
          </a:bodyPr>
          <a:lstStyle/>
          <a:p>
            <a:pPr algn="just"/>
            <a:r>
              <a:rPr lang="en-US" sz="2500" dirty="0"/>
              <a:t>It is important to involve a group of specialists (</a:t>
            </a:r>
            <a:r>
              <a:rPr lang="en-US" sz="2500" dirty="0">
                <a:solidFill>
                  <a:srgbClr val="FF0000"/>
                </a:solidFill>
              </a:rPr>
              <a:t>endocrinologists, radiation oncologists, surgeons</a:t>
            </a:r>
            <a:r>
              <a:rPr lang="en-US" sz="2500" dirty="0"/>
              <a:t>, </a:t>
            </a:r>
            <a:r>
              <a:rPr lang="en-US" sz="2500" dirty="0">
                <a:solidFill>
                  <a:srgbClr val="FF0000"/>
                </a:solidFill>
              </a:rPr>
              <a:t>medical oncologist, interventional radiologists</a:t>
            </a:r>
            <a:r>
              <a:rPr lang="en-US" sz="2500" dirty="0"/>
              <a:t>, and </a:t>
            </a:r>
            <a:r>
              <a:rPr lang="en-US" sz="2500" dirty="0">
                <a:solidFill>
                  <a:srgbClr val="FF0000"/>
                </a:solidFill>
              </a:rPr>
              <a:t>pulmonologists</a:t>
            </a:r>
            <a:r>
              <a:rPr lang="en-US" sz="2500" dirty="0"/>
              <a:t>) in the treatment decision-making process so that a multidisciplinary management plan can be established in order to provide the appropriate systemic or localized therapies. </a:t>
            </a:r>
            <a:endParaRPr lang="en-US" sz="2500" dirty="0" smtClean="0"/>
          </a:p>
          <a:p>
            <a:pPr algn="just"/>
            <a:endParaRPr lang="en-US" sz="2500" dirty="0" smtClean="0"/>
          </a:p>
          <a:p>
            <a:pPr algn="just"/>
            <a:r>
              <a:rPr lang="en-US" sz="2500" dirty="0" smtClean="0"/>
              <a:t>As </a:t>
            </a:r>
            <a:r>
              <a:rPr lang="en-US" sz="2500" dirty="0"/>
              <a:t>such, </a:t>
            </a:r>
            <a:r>
              <a:rPr lang="en-US" sz="2500" dirty="0">
                <a:solidFill>
                  <a:srgbClr val="FF0000"/>
                </a:solidFill>
              </a:rPr>
              <a:t>airway</a:t>
            </a:r>
            <a:r>
              <a:rPr lang="en-US" sz="2500" dirty="0"/>
              <a:t> involvement (</a:t>
            </a:r>
            <a:r>
              <a:rPr lang="en-US" sz="2500" dirty="0">
                <a:solidFill>
                  <a:srgbClr val="FF0000"/>
                </a:solidFill>
              </a:rPr>
              <a:t>trachea, larynx, major bronchi</a:t>
            </a:r>
            <a:r>
              <a:rPr lang="en-US" sz="2500" dirty="0"/>
              <a:t>) should be addressed in priority with either </a:t>
            </a:r>
            <a:r>
              <a:rPr lang="en-US" sz="2500" dirty="0">
                <a:solidFill>
                  <a:srgbClr val="FF0000"/>
                </a:solidFill>
              </a:rPr>
              <a:t>surgery and/or radiation therapy</a:t>
            </a:r>
            <a:r>
              <a:rPr lang="en-US" sz="2500" dirty="0" smtClean="0"/>
              <a:t>.</a:t>
            </a:r>
          </a:p>
          <a:p>
            <a:pPr algn="just"/>
            <a:r>
              <a:rPr lang="en-US" sz="2500" dirty="0" smtClean="0"/>
              <a:t> </a:t>
            </a:r>
            <a:r>
              <a:rPr lang="en-US" sz="2500" dirty="0"/>
              <a:t>Patients with </a:t>
            </a:r>
            <a:r>
              <a:rPr lang="en-US" sz="2500" dirty="0">
                <a:solidFill>
                  <a:srgbClr val="FF0000"/>
                </a:solidFill>
              </a:rPr>
              <a:t>bone metastasis </a:t>
            </a:r>
            <a:r>
              <a:rPr lang="en-US" sz="2500" dirty="0"/>
              <a:t>with or at risk for </a:t>
            </a:r>
            <a:r>
              <a:rPr lang="en-US" sz="2500" dirty="0" smtClean="0"/>
              <a:t>impending fracture should undergo </a:t>
            </a:r>
            <a:r>
              <a:rPr lang="en-US" sz="2500" dirty="0" err="1" smtClean="0"/>
              <a:t>embolization</a:t>
            </a:r>
            <a:r>
              <a:rPr lang="en-US" sz="2500" dirty="0" smtClean="0"/>
              <a:t> </a:t>
            </a:r>
            <a:r>
              <a:rPr lang="en-US" sz="2500" dirty="0"/>
              <a:t>followed by </a:t>
            </a:r>
            <a:r>
              <a:rPr lang="en-US" sz="2500" dirty="0">
                <a:solidFill>
                  <a:srgbClr val="FF0000"/>
                </a:solidFill>
              </a:rPr>
              <a:t>surgical resection </a:t>
            </a:r>
            <a:r>
              <a:rPr lang="en-US" sz="2500" dirty="0"/>
              <a:t>and </a:t>
            </a:r>
            <a:r>
              <a:rPr lang="en-US" sz="2500" dirty="0">
                <a:solidFill>
                  <a:srgbClr val="FF0000"/>
                </a:solidFill>
              </a:rPr>
              <a:t>internal ﬁxation–radiation therapy</a:t>
            </a:r>
            <a:r>
              <a:rPr lang="en-US" sz="2500" dirty="0" smtClean="0">
                <a:solidFill>
                  <a:srgbClr val="FF0000"/>
                </a:solidFill>
              </a:rPr>
              <a:t>.</a:t>
            </a:r>
          </a:p>
        </p:txBody>
      </p:sp>
    </p:spTree>
    <p:extLst>
      <p:ext uri="{BB962C8B-B14F-4D97-AF65-F5344CB8AC3E}">
        <p14:creationId xmlns="" xmlns:p14="http://schemas.microsoft.com/office/powerpoint/2010/main" val="3822831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3038"/>
            <a:ext cx="10515600" cy="4351338"/>
          </a:xfrm>
        </p:spPr>
        <p:txBody>
          <a:bodyPr>
            <a:normAutofit lnSpcReduction="10000"/>
          </a:bodyPr>
          <a:lstStyle/>
          <a:p>
            <a:pPr algn="just"/>
            <a:r>
              <a:rPr lang="en-US" sz="2500" dirty="0" smtClean="0"/>
              <a:t> Those presenting with </a:t>
            </a:r>
            <a:r>
              <a:rPr lang="en-US" sz="2500" dirty="0" smtClean="0">
                <a:solidFill>
                  <a:srgbClr val="FF0000"/>
                </a:solidFill>
              </a:rPr>
              <a:t>large brain metastasis </a:t>
            </a:r>
            <a:r>
              <a:rPr lang="en-US" sz="2500" dirty="0" smtClean="0"/>
              <a:t>may </a:t>
            </a:r>
            <a:r>
              <a:rPr lang="en-US" sz="2500" dirty="0" err="1" smtClean="0"/>
              <a:t>beneﬁt</a:t>
            </a:r>
            <a:r>
              <a:rPr lang="en-US" sz="2500" dirty="0" smtClean="0"/>
              <a:t> from </a:t>
            </a:r>
            <a:r>
              <a:rPr lang="en-US" sz="2500" dirty="0" smtClean="0">
                <a:solidFill>
                  <a:srgbClr val="FF0000"/>
                </a:solidFill>
              </a:rPr>
              <a:t>surgery </a:t>
            </a:r>
            <a:r>
              <a:rPr lang="en-US" sz="2500" dirty="0" smtClean="0"/>
              <a:t>and/or </a:t>
            </a:r>
            <a:r>
              <a:rPr lang="en-US" sz="2500" dirty="0" smtClean="0">
                <a:solidFill>
                  <a:srgbClr val="FF0000"/>
                </a:solidFill>
              </a:rPr>
              <a:t>radiation therapy. </a:t>
            </a:r>
            <a:endParaRPr lang="en-US" sz="2500" dirty="0" smtClean="0">
              <a:solidFill>
                <a:srgbClr val="FF0000"/>
              </a:solidFill>
            </a:endParaRPr>
          </a:p>
          <a:p>
            <a:pPr algn="just">
              <a:buNone/>
            </a:pPr>
            <a:endParaRPr lang="en-US" sz="2500" dirty="0" smtClean="0">
              <a:solidFill>
                <a:srgbClr val="FF0000"/>
              </a:solidFill>
            </a:endParaRPr>
          </a:p>
          <a:p>
            <a:pPr algn="just"/>
            <a:r>
              <a:rPr lang="en-US" sz="2500" dirty="0" smtClean="0"/>
              <a:t>Those </a:t>
            </a:r>
            <a:r>
              <a:rPr lang="en-US" sz="2500" dirty="0" smtClean="0"/>
              <a:t>presenting with </a:t>
            </a:r>
            <a:r>
              <a:rPr lang="en-US" sz="2500" dirty="0" smtClean="0">
                <a:solidFill>
                  <a:srgbClr val="FF0000"/>
                </a:solidFill>
              </a:rPr>
              <a:t>base of the skull metastasis </a:t>
            </a:r>
            <a:r>
              <a:rPr lang="en-US" sz="2500" dirty="0" smtClean="0"/>
              <a:t>or </a:t>
            </a:r>
            <a:r>
              <a:rPr lang="en-US" sz="2500" dirty="0" smtClean="0">
                <a:solidFill>
                  <a:srgbClr val="FF0000"/>
                </a:solidFill>
              </a:rPr>
              <a:t>spinal metastasis </a:t>
            </a:r>
            <a:r>
              <a:rPr lang="en-US" sz="2500" dirty="0" smtClean="0"/>
              <a:t>with cord </a:t>
            </a:r>
            <a:r>
              <a:rPr lang="en-US" sz="2500" dirty="0" smtClean="0"/>
              <a:t>compression or who may be at risk </a:t>
            </a:r>
            <a:r>
              <a:rPr lang="en-US" sz="2500" dirty="0" err="1" smtClean="0"/>
              <a:t>forcord</a:t>
            </a:r>
            <a:r>
              <a:rPr lang="en-US" sz="2500" dirty="0" smtClean="0"/>
              <a:t> compression need </a:t>
            </a:r>
            <a:r>
              <a:rPr lang="en-US" sz="2500" dirty="0" smtClean="0"/>
              <a:t>to be evaluated by </a:t>
            </a:r>
            <a:r>
              <a:rPr lang="en-US" sz="2500" dirty="0" smtClean="0">
                <a:solidFill>
                  <a:srgbClr val="FF0000"/>
                </a:solidFill>
              </a:rPr>
              <a:t>neurosurgery and radiation oncology </a:t>
            </a:r>
            <a:r>
              <a:rPr lang="en-US" sz="2500" dirty="0" smtClean="0"/>
              <a:t>prior to initiating MKI therapy.</a:t>
            </a:r>
          </a:p>
          <a:p>
            <a:pPr algn="just"/>
            <a:endParaRPr lang="en-US" sz="2500" dirty="0" smtClean="0"/>
          </a:p>
          <a:p>
            <a:pPr algn="just"/>
            <a:r>
              <a:rPr lang="en-US" sz="2500" dirty="0" smtClean="0"/>
              <a:t>In some instances, patients present with </a:t>
            </a:r>
            <a:r>
              <a:rPr lang="en-US" sz="2500" dirty="0" smtClean="0">
                <a:solidFill>
                  <a:srgbClr val="FF0000"/>
                </a:solidFill>
              </a:rPr>
              <a:t>isolated recurrent </a:t>
            </a:r>
            <a:r>
              <a:rPr lang="en-US" sz="2500" dirty="0" smtClean="0"/>
              <a:t>or </a:t>
            </a:r>
            <a:r>
              <a:rPr lang="en-US" sz="2500" dirty="0" smtClean="0">
                <a:solidFill>
                  <a:srgbClr val="FF0000"/>
                </a:solidFill>
              </a:rPr>
              <a:t>progressive</a:t>
            </a:r>
            <a:r>
              <a:rPr lang="en-US" sz="2500" dirty="0" smtClean="0"/>
              <a:t> disease in the </a:t>
            </a:r>
            <a:r>
              <a:rPr lang="en-US" sz="2500" dirty="0" smtClean="0">
                <a:solidFill>
                  <a:srgbClr val="FF0000"/>
                </a:solidFill>
              </a:rPr>
              <a:t>neck</a:t>
            </a:r>
            <a:r>
              <a:rPr lang="en-US" sz="2500" dirty="0" smtClean="0"/>
              <a:t> without evidence of distant metastasis or with </a:t>
            </a:r>
            <a:r>
              <a:rPr lang="en-US" sz="2500" dirty="0" smtClean="0">
                <a:solidFill>
                  <a:srgbClr val="FF0000"/>
                </a:solidFill>
              </a:rPr>
              <a:t>stable</a:t>
            </a:r>
            <a:r>
              <a:rPr lang="en-US" sz="2500" dirty="0" smtClean="0"/>
              <a:t> distant metastasis. In this situation, </a:t>
            </a:r>
            <a:r>
              <a:rPr lang="en-US" sz="2500" dirty="0" smtClean="0">
                <a:solidFill>
                  <a:srgbClr val="FF0000"/>
                </a:solidFill>
              </a:rPr>
              <a:t>surgical resection </a:t>
            </a:r>
            <a:r>
              <a:rPr lang="en-US" sz="2500" dirty="0" smtClean="0"/>
              <a:t>of the progressive </a:t>
            </a:r>
            <a:r>
              <a:rPr lang="en-US" sz="2500" dirty="0" smtClean="0"/>
              <a:t>disease </a:t>
            </a:r>
            <a:r>
              <a:rPr lang="en-US" sz="2500" dirty="0" smtClean="0"/>
              <a:t>is recommended</a:t>
            </a:r>
            <a:r>
              <a:rPr lang="en-US" sz="2500" dirty="0" smtClean="0"/>
              <a:t>.</a:t>
            </a:r>
          </a:p>
          <a:p>
            <a:pPr algn="just"/>
            <a:endParaRPr lang="en-US" sz="2500" dirty="0" smtClean="0"/>
          </a:p>
          <a:p>
            <a:pPr algn="just"/>
            <a:endParaRPr lang="en-US" sz="2500" dirty="0" smtClean="0"/>
          </a:p>
          <a:p>
            <a:pPr algn="just"/>
            <a:endParaRPr lang="en-US"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93BAE-B245-4504-8A38-8A06217A78AA}"/>
              </a:ext>
            </a:extLst>
          </p:cNvPr>
          <p:cNvSpPr>
            <a:spLocks noGrp="1"/>
          </p:cNvSpPr>
          <p:nvPr>
            <p:ph type="ctrTitle"/>
          </p:nvPr>
        </p:nvSpPr>
        <p:spPr>
          <a:xfrm>
            <a:off x="1501697" y="903259"/>
            <a:ext cx="9144000" cy="3069470"/>
          </a:xfrm>
        </p:spPr>
        <p:txBody>
          <a:bodyPr>
            <a:noAutofit/>
          </a:bodyPr>
          <a:lstStyle/>
          <a:p>
            <a:r>
              <a:rPr lang="en-US" sz="4000" b="1" dirty="0" smtClean="0"/>
              <a:t> </a:t>
            </a:r>
            <a:r>
              <a:rPr lang="en-US" sz="4000" b="1" dirty="0"/>
              <a:t>Approach to the Patient with Progressive Radioiodine-Refractory Thyroid Cancer—When to Use Systemic Therapy</a:t>
            </a:r>
            <a:br>
              <a:rPr lang="en-US" sz="4000" b="1" dirty="0"/>
            </a:br>
            <a:endParaRPr lang="en-US" sz="4000" b="1" dirty="0"/>
          </a:p>
        </p:txBody>
      </p:sp>
      <p:sp>
        <p:nvSpPr>
          <p:cNvPr id="3" name="Subtitle 2">
            <a:extLst>
              <a:ext uri="{FF2B5EF4-FFF2-40B4-BE49-F238E27FC236}">
                <a16:creationId xmlns="" xmlns:a16="http://schemas.microsoft.com/office/drawing/2014/main" id="{B7BB6FF0-263E-4D88-BF6F-25AEDC98AD40}"/>
              </a:ext>
            </a:extLst>
          </p:cNvPr>
          <p:cNvSpPr>
            <a:spLocks noGrp="1"/>
          </p:cNvSpPr>
          <p:nvPr>
            <p:ph type="subTitle" idx="1"/>
          </p:nvPr>
        </p:nvSpPr>
        <p:spPr>
          <a:xfrm>
            <a:off x="1300980" y="5319292"/>
            <a:ext cx="9144000" cy="2085084"/>
          </a:xfrm>
        </p:spPr>
        <p:txBody>
          <a:bodyPr/>
          <a:lstStyle/>
          <a:p>
            <a:r>
              <a:rPr lang="en-US" dirty="0" smtClean="0"/>
              <a:t>THYROID</a:t>
            </a:r>
          </a:p>
          <a:p>
            <a:r>
              <a:rPr lang="en-US" dirty="0" smtClean="0"/>
              <a:t>Volume 27, Number 8, 2017</a:t>
            </a:r>
            <a:endParaRPr lang="en-US" dirty="0"/>
          </a:p>
        </p:txBody>
      </p:sp>
    </p:spTree>
    <p:extLst>
      <p:ext uri="{BB962C8B-B14F-4D97-AF65-F5344CB8AC3E}">
        <p14:creationId xmlns="" xmlns:p14="http://schemas.microsoft.com/office/powerpoint/2010/main" val="181112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CF75BA-1780-4A67-9D55-49FB53379FF5}"/>
              </a:ext>
            </a:extLst>
          </p:cNvPr>
          <p:cNvSpPr>
            <a:spLocks noGrp="1"/>
          </p:cNvSpPr>
          <p:nvPr>
            <p:ph idx="1"/>
          </p:nvPr>
        </p:nvSpPr>
        <p:spPr>
          <a:xfrm>
            <a:off x="838200" y="490654"/>
            <a:ext cx="10515600" cy="4771927"/>
          </a:xfrm>
        </p:spPr>
        <p:txBody>
          <a:bodyPr>
            <a:noAutofit/>
          </a:bodyPr>
          <a:lstStyle/>
          <a:p>
            <a:pPr algn="just"/>
            <a:r>
              <a:rPr lang="en-US" sz="2500" dirty="0" smtClean="0"/>
              <a:t>While the neck surgery may not be curative in patients with distant metastatic disease, thorough removal of the cancerous tissues reduces the overall burden of cancer and </a:t>
            </a:r>
            <a:r>
              <a:rPr lang="en-US" sz="2500" dirty="0" smtClean="0">
                <a:solidFill>
                  <a:srgbClr val="FF0000"/>
                </a:solidFill>
              </a:rPr>
              <a:t>protects</a:t>
            </a:r>
            <a:r>
              <a:rPr lang="en-US" sz="2500" dirty="0" smtClean="0"/>
              <a:t> against </a:t>
            </a:r>
            <a:r>
              <a:rPr lang="en-US" sz="2500" dirty="0" err="1" smtClean="0"/>
              <a:t>locoregional</a:t>
            </a:r>
            <a:r>
              <a:rPr lang="en-US" sz="2500" dirty="0" smtClean="0"/>
              <a:t> disease progression and associated potential quality-of-life consequences, including </a:t>
            </a:r>
            <a:r>
              <a:rPr lang="en-US" sz="2500" dirty="0" smtClean="0">
                <a:solidFill>
                  <a:srgbClr val="FF0000"/>
                </a:solidFill>
              </a:rPr>
              <a:t>recurrent</a:t>
            </a:r>
            <a:r>
              <a:rPr lang="en-US" sz="2500" dirty="0" smtClean="0"/>
              <a:t> </a:t>
            </a:r>
            <a:r>
              <a:rPr lang="en-US" sz="2500" dirty="0" smtClean="0">
                <a:solidFill>
                  <a:srgbClr val="FF0000"/>
                </a:solidFill>
              </a:rPr>
              <a:t>laryngeal nerve dysfunction </a:t>
            </a:r>
            <a:r>
              <a:rPr lang="en-US" sz="2500" dirty="0" smtClean="0"/>
              <a:t>or </a:t>
            </a:r>
            <a:r>
              <a:rPr lang="en-US" sz="2500" dirty="0" smtClean="0">
                <a:solidFill>
                  <a:srgbClr val="FF0000"/>
                </a:solidFill>
              </a:rPr>
              <a:t>esophageal encroachment </a:t>
            </a:r>
            <a:r>
              <a:rPr lang="en-US" sz="2500" dirty="0" smtClean="0"/>
              <a:t>with resultant </a:t>
            </a:r>
            <a:r>
              <a:rPr lang="en-US" sz="2500" dirty="0" smtClean="0">
                <a:solidFill>
                  <a:srgbClr val="FF0000"/>
                </a:solidFill>
              </a:rPr>
              <a:t>voice</a:t>
            </a:r>
            <a:r>
              <a:rPr lang="en-US" sz="2500" dirty="0" smtClean="0"/>
              <a:t> and </a:t>
            </a:r>
            <a:r>
              <a:rPr lang="en-US" sz="2500" dirty="0" smtClean="0">
                <a:solidFill>
                  <a:srgbClr val="FF0000"/>
                </a:solidFill>
              </a:rPr>
              <a:t>swallowing impairment</a:t>
            </a:r>
            <a:r>
              <a:rPr lang="en-US" sz="2500" dirty="0" smtClean="0"/>
              <a:t>. </a:t>
            </a:r>
          </a:p>
          <a:p>
            <a:pPr algn="just"/>
            <a:endParaRPr lang="en-US" sz="2500" dirty="0" smtClean="0"/>
          </a:p>
          <a:p>
            <a:pPr algn="just"/>
            <a:r>
              <a:rPr lang="en-US" sz="2500" dirty="0" smtClean="0"/>
              <a:t>Effective local treatments can often </a:t>
            </a:r>
            <a:r>
              <a:rPr lang="en-US" sz="2500" dirty="0" smtClean="0">
                <a:solidFill>
                  <a:srgbClr val="FF0000"/>
                </a:solidFill>
              </a:rPr>
              <a:t>delay</a:t>
            </a:r>
            <a:r>
              <a:rPr lang="en-US" sz="2500" dirty="0" smtClean="0"/>
              <a:t> the time to initiation of MKI therapy. </a:t>
            </a:r>
            <a:endParaRPr lang="en-US" sz="2500" dirty="0" smtClean="0"/>
          </a:p>
          <a:p>
            <a:pPr algn="just"/>
            <a:r>
              <a:rPr lang="en-US" sz="2500" dirty="0" smtClean="0"/>
              <a:t>Alternatively</a:t>
            </a:r>
            <a:r>
              <a:rPr lang="en-US" sz="2500" dirty="0" smtClean="0"/>
              <a:t>, </a:t>
            </a:r>
            <a:r>
              <a:rPr lang="en-US" sz="2500" dirty="0" smtClean="0">
                <a:solidFill>
                  <a:srgbClr val="FF0000"/>
                </a:solidFill>
              </a:rPr>
              <a:t>ethanol ablation </a:t>
            </a:r>
            <a:r>
              <a:rPr lang="en-US" sz="2500" dirty="0" smtClean="0"/>
              <a:t>may be used to treat </a:t>
            </a:r>
            <a:r>
              <a:rPr lang="en-US" sz="2500" dirty="0" smtClean="0">
                <a:solidFill>
                  <a:srgbClr val="FF0000"/>
                </a:solidFill>
              </a:rPr>
              <a:t>small</a:t>
            </a:r>
            <a:r>
              <a:rPr lang="en-US" sz="2500" dirty="0" smtClean="0"/>
              <a:t> progressive nodal metastasis in patients who are not surgical candidates. </a:t>
            </a:r>
          </a:p>
          <a:p>
            <a:pPr algn="just"/>
            <a:endParaRPr lang="en-US" sz="2500" dirty="0" smtClean="0"/>
          </a:p>
          <a:p>
            <a:pPr algn="just"/>
            <a:r>
              <a:rPr lang="en-US" sz="2500" dirty="0" smtClean="0"/>
              <a:t>Ethanol ablation is most effective when used to treat a </a:t>
            </a:r>
            <a:r>
              <a:rPr lang="en-US" sz="2500" dirty="0" smtClean="0">
                <a:solidFill>
                  <a:srgbClr val="FF0000"/>
                </a:solidFill>
              </a:rPr>
              <a:t>small number </a:t>
            </a:r>
            <a:r>
              <a:rPr lang="en-US" sz="2500" dirty="0" smtClean="0"/>
              <a:t>of </a:t>
            </a:r>
            <a:r>
              <a:rPr lang="en-US" sz="2500" dirty="0" smtClean="0">
                <a:solidFill>
                  <a:srgbClr val="FF0000"/>
                </a:solidFill>
              </a:rPr>
              <a:t>small</a:t>
            </a:r>
            <a:r>
              <a:rPr lang="en-US" sz="2500" dirty="0" smtClean="0"/>
              <a:t> </a:t>
            </a:r>
            <a:r>
              <a:rPr lang="en-US" sz="2500" dirty="0" smtClean="0">
                <a:solidFill>
                  <a:srgbClr val="FF0000"/>
                </a:solidFill>
              </a:rPr>
              <a:t>lymph nodes </a:t>
            </a:r>
            <a:r>
              <a:rPr lang="en-US" sz="2500" dirty="0" smtClean="0"/>
              <a:t>presenting as isolated recurrences. </a:t>
            </a:r>
          </a:p>
          <a:p>
            <a:pPr algn="just"/>
            <a:endParaRPr lang="en-US" sz="2500" dirty="0" smtClean="0"/>
          </a:p>
        </p:txBody>
      </p:sp>
    </p:spTree>
    <p:extLst>
      <p:ext uri="{BB962C8B-B14F-4D97-AF65-F5344CB8AC3E}">
        <p14:creationId xmlns="" xmlns:p14="http://schemas.microsoft.com/office/powerpoint/2010/main" val="223816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0304" y="446698"/>
            <a:ext cx="10928552" cy="5863144"/>
          </a:xfrm>
          <a:prstGeom prst="rect">
            <a:avLst/>
          </a:prstGeom>
        </p:spPr>
        <p:txBody>
          <a:bodyPr wrap="square">
            <a:spAutoFit/>
          </a:bodyPr>
          <a:lstStyle/>
          <a:p>
            <a:pPr algn="just">
              <a:buFont typeface="Arial" pitchFamily="34" charset="0"/>
              <a:buChar char="•"/>
            </a:pPr>
            <a:r>
              <a:rPr lang="en-US" sz="2500" dirty="0" smtClean="0"/>
              <a:t> </a:t>
            </a:r>
            <a:r>
              <a:rPr lang="en-US" sz="2500" dirty="0" smtClean="0">
                <a:solidFill>
                  <a:srgbClr val="FF0000"/>
                </a:solidFill>
              </a:rPr>
              <a:t>One exception </a:t>
            </a:r>
            <a:r>
              <a:rPr lang="en-US" sz="2500" dirty="0" smtClean="0"/>
              <a:t>is metastatic nodes in the </a:t>
            </a:r>
            <a:r>
              <a:rPr lang="en-US" sz="2500" dirty="0" smtClean="0">
                <a:solidFill>
                  <a:srgbClr val="FF0000"/>
                </a:solidFill>
              </a:rPr>
              <a:t>central compartment </a:t>
            </a:r>
            <a:r>
              <a:rPr lang="en-US" sz="2500" dirty="0" smtClean="0"/>
              <a:t>that may not be optimal candidates for ethanol ablation, given the potential of </a:t>
            </a:r>
            <a:r>
              <a:rPr lang="en-US" sz="2500" dirty="0" err="1" smtClean="0"/>
              <a:t>extravasation</a:t>
            </a:r>
            <a:r>
              <a:rPr lang="en-US" sz="2500" dirty="0" smtClean="0"/>
              <a:t> and  injury to the recurrent laryngeal nerve</a:t>
            </a:r>
          </a:p>
          <a:p>
            <a:pPr algn="just"/>
            <a:endParaRPr lang="en-US" sz="2500" dirty="0" smtClean="0"/>
          </a:p>
          <a:p>
            <a:pPr algn="just">
              <a:buFont typeface="Arial" pitchFamily="34" charset="0"/>
              <a:buChar char="•"/>
            </a:pPr>
            <a:r>
              <a:rPr lang="en-US" sz="2500" dirty="0" smtClean="0"/>
              <a:t>In </a:t>
            </a:r>
            <a:r>
              <a:rPr lang="en-US" sz="2500" dirty="0" smtClean="0"/>
              <a:t>rare instances, patients present with a synchronous </a:t>
            </a:r>
            <a:r>
              <a:rPr lang="en-US" sz="2500" dirty="0" smtClean="0"/>
              <a:t>or asynchronous </a:t>
            </a:r>
            <a:r>
              <a:rPr lang="en-US" sz="2500" dirty="0" smtClean="0">
                <a:solidFill>
                  <a:srgbClr val="FF0000"/>
                </a:solidFill>
              </a:rPr>
              <a:t>isolated distant metastasis </a:t>
            </a:r>
            <a:r>
              <a:rPr lang="en-US" sz="2500" dirty="0" smtClean="0"/>
              <a:t>or with </a:t>
            </a:r>
            <a:r>
              <a:rPr lang="en-US" sz="2500" dirty="0" smtClean="0">
                <a:solidFill>
                  <a:srgbClr val="FF0000"/>
                </a:solidFill>
              </a:rPr>
              <a:t>rapid </a:t>
            </a:r>
            <a:r>
              <a:rPr lang="en-US" sz="2500" dirty="0" smtClean="0">
                <a:solidFill>
                  <a:srgbClr val="FF0000"/>
                </a:solidFill>
              </a:rPr>
              <a:t>progression </a:t>
            </a:r>
            <a:r>
              <a:rPr lang="en-US" sz="2500" dirty="0" smtClean="0"/>
              <a:t>in </a:t>
            </a:r>
            <a:r>
              <a:rPr lang="en-US" sz="2500" dirty="0" smtClean="0"/>
              <a:t>a </a:t>
            </a:r>
            <a:r>
              <a:rPr lang="en-US" sz="2500" dirty="0" smtClean="0">
                <a:solidFill>
                  <a:srgbClr val="FF0000"/>
                </a:solidFill>
              </a:rPr>
              <a:t>single</a:t>
            </a:r>
            <a:r>
              <a:rPr lang="en-US" sz="2500" dirty="0" smtClean="0"/>
              <a:t> metastatic focus with stability of </a:t>
            </a:r>
            <a:r>
              <a:rPr lang="en-US" sz="2500" dirty="0" smtClean="0"/>
              <a:t>the remainder </a:t>
            </a:r>
            <a:r>
              <a:rPr lang="en-US" sz="2500" dirty="0" smtClean="0"/>
              <a:t>of their tumor </a:t>
            </a:r>
            <a:r>
              <a:rPr lang="en-US" sz="2500" dirty="0" smtClean="0"/>
              <a:t>burden</a:t>
            </a:r>
            <a:endParaRPr lang="en-US" sz="2500" dirty="0" smtClean="0"/>
          </a:p>
          <a:p>
            <a:pPr algn="just"/>
            <a:endParaRPr lang="en-US" sz="2500" dirty="0" smtClean="0"/>
          </a:p>
          <a:p>
            <a:pPr algn="just">
              <a:buFont typeface="Arial" pitchFamily="34" charset="0"/>
              <a:buChar char="•"/>
            </a:pPr>
            <a:r>
              <a:rPr lang="en-US" sz="2500" dirty="0" smtClean="0"/>
              <a:t> </a:t>
            </a:r>
            <a:r>
              <a:rPr lang="en-US" sz="2500" dirty="0" smtClean="0"/>
              <a:t>In these situations, a </a:t>
            </a:r>
            <a:r>
              <a:rPr lang="en-US" sz="2500" dirty="0" smtClean="0"/>
              <a:t>localized  therapy </a:t>
            </a:r>
            <a:r>
              <a:rPr lang="en-US" sz="2500" dirty="0" smtClean="0"/>
              <a:t>approach is more </a:t>
            </a:r>
            <a:r>
              <a:rPr lang="en-US" sz="2500" dirty="0" smtClean="0">
                <a:solidFill>
                  <a:srgbClr val="FF0000"/>
                </a:solidFill>
              </a:rPr>
              <a:t>controversial</a:t>
            </a:r>
            <a:r>
              <a:rPr lang="en-US" sz="2500" dirty="0" smtClean="0"/>
              <a:t>. </a:t>
            </a:r>
            <a:endParaRPr lang="en-US" sz="2500" dirty="0" smtClean="0"/>
          </a:p>
          <a:p>
            <a:pPr algn="just">
              <a:buFont typeface="Arial" pitchFamily="34" charset="0"/>
              <a:buChar char="•"/>
            </a:pPr>
            <a:r>
              <a:rPr lang="en-US" sz="2500" dirty="0" smtClean="0"/>
              <a:t>Definable treatment </a:t>
            </a:r>
            <a:r>
              <a:rPr lang="en-US" sz="2500" dirty="0" smtClean="0"/>
              <a:t>objectives may </a:t>
            </a:r>
            <a:r>
              <a:rPr lang="en-US" sz="2500" dirty="0" smtClean="0"/>
              <a:t>include</a:t>
            </a:r>
          </a:p>
          <a:p>
            <a:pPr algn="just">
              <a:buFont typeface="Arial" pitchFamily="34" charset="0"/>
              <a:buChar char="•"/>
            </a:pPr>
            <a:endParaRPr lang="en-US" sz="2500" dirty="0" smtClean="0"/>
          </a:p>
          <a:p>
            <a:pPr algn="just">
              <a:buFont typeface="Arial" pitchFamily="34" charset="0"/>
              <a:buChar char="•"/>
            </a:pPr>
            <a:r>
              <a:rPr lang="en-US" sz="2500" dirty="0" smtClean="0">
                <a:solidFill>
                  <a:srgbClr val="FF0000"/>
                </a:solidFill>
              </a:rPr>
              <a:t> </a:t>
            </a:r>
            <a:r>
              <a:rPr lang="en-US" sz="2500" dirty="0" smtClean="0">
                <a:solidFill>
                  <a:srgbClr val="FF0000"/>
                </a:solidFill>
              </a:rPr>
              <a:t>(</a:t>
            </a:r>
            <a:r>
              <a:rPr lang="en-US" sz="2500" dirty="0" err="1" smtClean="0">
                <a:solidFill>
                  <a:srgbClr val="FF0000"/>
                </a:solidFill>
              </a:rPr>
              <a:t>i</a:t>
            </a:r>
            <a:r>
              <a:rPr lang="en-US" sz="2500" dirty="0" smtClean="0">
                <a:solidFill>
                  <a:srgbClr val="FF0000"/>
                </a:solidFill>
              </a:rPr>
              <a:t>) </a:t>
            </a:r>
            <a:r>
              <a:rPr lang="en-US" sz="2500" dirty="0" smtClean="0"/>
              <a:t>relief from a </a:t>
            </a:r>
            <a:r>
              <a:rPr lang="en-US" sz="2500" dirty="0" smtClean="0"/>
              <a:t>symptomatic lung </a:t>
            </a:r>
            <a:r>
              <a:rPr lang="en-US" sz="2500" dirty="0" smtClean="0"/>
              <a:t>nodule amenable to </a:t>
            </a:r>
            <a:r>
              <a:rPr lang="en-US" sz="2500" dirty="0" smtClean="0">
                <a:solidFill>
                  <a:srgbClr val="FF0000"/>
                </a:solidFill>
              </a:rPr>
              <a:t>wedge resection </a:t>
            </a:r>
            <a:r>
              <a:rPr lang="en-US" sz="2500" dirty="0" smtClean="0"/>
              <a:t>or</a:t>
            </a:r>
            <a:r>
              <a:rPr lang="en-US" sz="2500" dirty="0" smtClean="0">
                <a:solidFill>
                  <a:srgbClr val="FF0000"/>
                </a:solidFill>
              </a:rPr>
              <a:t> </a:t>
            </a:r>
            <a:r>
              <a:rPr lang="en-US" sz="2500" dirty="0" err="1" smtClean="0">
                <a:solidFill>
                  <a:srgbClr val="FF0000"/>
                </a:solidFill>
              </a:rPr>
              <a:t>lobectomy</a:t>
            </a:r>
            <a:endParaRPr lang="en-US" sz="2500" dirty="0" smtClean="0">
              <a:solidFill>
                <a:srgbClr val="FF0000"/>
              </a:solidFill>
            </a:endParaRPr>
          </a:p>
          <a:p>
            <a:pPr algn="just"/>
            <a:r>
              <a:rPr lang="en-US" sz="2500" dirty="0" smtClean="0"/>
              <a:t>or, alternatively, </a:t>
            </a:r>
            <a:r>
              <a:rPr lang="en-US" sz="2500" dirty="0" smtClean="0">
                <a:solidFill>
                  <a:srgbClr val="FF0000"/>
                </a:solidFill>
              </a:rPr>
              <a:t>radiation </a:t>
            </a:r>
            <a:r>
              <a:rPr lang="en-US" sz="2500" dirty="0" smtClean="0">
                <a:solidFill>
                  <a:srgbClr val="FF0000"/>
                </a:solidFill>
              </a:rPr>
              <a:t>therapy</a:t>
            </a:r>
            <a:endParaRPr lang="en-US" sz="2500" dirty="0" smtClean="0">
              <a:solidFill>
                <a:srgbClr val="FF0000"/>
              </a:solidFill>
            </a:endParaRPr>
          </a:p>
          <a:p>
            <a:pPr algn="just"/>
            <a:endParaRPr lang="en-US" sz="2500"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9" y="750838"/>
            <a:ext cx="10697030" cy="2400657"/>
          </a:xfrm>
          <a:prstGeom prst="rect">
            <a:avLst/>
          </a:prstGeom>
        </p:spPr>
        <p:txBody>
          <a:bodyPr wrap="square">
            <a:spAutoFit/>
          </a:bodyPr>
          <a:lstStyle/>
          <a:p>
            <a:pPr algn="just">
              <a:buFont typeface="Arial" pitchFamily="34" charset="0"/>
              <a:buChar char="•"/>
            </a:pPr>
            <a:r>
              <a:rPr lang="en-US" sz="2500" dirty="0" smtClean="0">
                <a:solidFill>
                  <a:srgbClr val="FF0000"/>
                </a:solidFill>
              </a:rPr>
              <a:t>(ii) </a:t>
            </a:r>
            <a:r>
              <a:rPr lang="en-US" sz="2500" dirty="0" smtClean="0"/>
              <a:t>management of a </a:t>
            </a:r>
            <a:r>
              <a:rPr lang="en-US" sz="2500" dirty="0" smtClean="0">
                <a:solidFill>
                  <a:srgbClr val="FF0000"/>
                </a:solidFill>
              </a:rPr>
              <a:t>bone metastasis </a:t>
            </a:r>
            <a:r>
              <a:rPr lang="en-US" sz="2500" dirty="0" smtClean="0"/>
              <a:t>causing intractable  pain or risk for </a:t>
            </a:r>
            <a:r>
              <a:rPr lang="en-US" sz="2500" dirty="0" smtClean="0"/>
              <a:t>spinal cord </a:t>
            </a:r>
            <a:r>
              <a:rPr lang="en-US" sz="2500" dirty="0" smtClean="0"/>
              <a:t>compression with </a:t>
            </a:r>
            <a:r>
              <a:rPr lang="en-US" sz="2500" dirty="0" smtClean="0">
                <a:solidFill>
                  <a:srgbClr val="FF0000"/>
                </a:solidFill>
              </a:rPr>
              <a:t>surgery</a:t>
            </a:r>
            <a:r>
              <a:rPr lang="en-US" sz="2500" dirty="0" smtClean="0"/>
              <a:t> and/or </a:t>
            </a:r>
            <a:r>
              <a:rPr lang="en-US" sz="2500" dirty="0" smtClean="0">
                <a:solidFill>
                  <a:srgbClr val="FF0000"/>
                </a:solidFill>
              </a:rPr>
              <a:t>radiation therapy</a:t>
            </a:r>
          </a:p>
          <a:p>
            <a:pPr algn="just"/>
            <a:endParaRPr lang="en-US" sz="2500" dirty="0" smtClean="0"/>
          </a:p>
          <a:p>
            <a:pPr algn="just">
              <a:buFont typeface="Arial" pitchFamily="34" charset="0"/>
              <a:buChar char="•"/>
            </a:pPr>
            <a:r>
              <a:rPr lang="en-US" sz="2500" dirty="0" smtClean="0"/>
              <a:t>(</a:t>
            </a:r>
            <a:r>
              <a:rPr lang="en-US" sz="2500" dirty="0" smtClean="0">
                <a:solidFill>
                  <a:srgbClr val="FF0000"/>
                </a:solidFill>
              </a:rPr>
              <a:t>iii)</a:t>
            </a:r>
            <a:r>
              <a:rPr lang="en-US" sz="2500" dirty="0" smtClean="0"/>
              <a:t>resection and/or irradiation of an isolated </a:t>
            </a:r>
            <a:r>
              <a:rPr lang="en-US" sz="2500" dirty="0" smtClean="0">
                <a:solidFill>
                  <a:srgbClr val="FF0000"/>
                </a:solidFill>
              </a:rPr>
              <a:t>brain metastasis</a:t>
            </a:r>
          </a:p>
          <a:p>
            <a:pPr algn="just"/>
            <a:endParaRPr lang="en-US" sz="2500" dirty="0" smtClean="0"/>
          </a:p>
          <a:p>
            <a:pPr algn="just">
              <a:buFont typeface="Arial" pitchFamily="34" charset="0"/>
              <a:buChar char="•"/>
            </a:pPr>
            <a:r>
              <a:rPr lang="en-US" sz="2500" dirty="0" smtClean="0">
                <a:solidFill>
                  <a:srgbClr val="FF0000"/>
                </a:solidFill>
              </a:rPr>
              <a:t>(iv) </a:t>
            </a:r>
            <a:r>
              <a:rPr lang="en-US" sz="2500" dirty="0" smtClean="0"/>
              <a:t>resection or </a:t>
            </a:r>
            <a:r>
              <a:rPr lang="en-US" sz="2500" dirty="0" err="1" smtClean="0"/>
              <a:t>embolization</a:t>
            </a:r>
            <a:r>
              <a:rPr lang="en-US" sz="2500" dirty="0" smtClean="0"/>
              <a:t> of an enlarging symptomatic  </a:t>
            </a:r>
            <a:r>
              <a:rPr lang="en-US" sz="2500" dirty="0" smtClean="0">
                <a:solidFill>
                  <a:srgbClr val="FF0000"/>
                </a:solidFill>
              </a:rPr>
              <a:t>liver </a:t>
            </a:r>
            <a:r>
              <a:rPr lang="en-US" sz="2500" dirty="0" smtClean="0">
                <a:solidFill>
                  <a:srgbClr val="FF0000"/>
                </a:solidFill>
              </a:rPr>
              <a:t>metastasis.</a:t>
            </a:r>
            <a:endParaRPr lang="en-US" sz="25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8E26AB-7187-461E-9D4F-3A7CEC201405}"/>
              </a:ext>
            </a:extLst>
          </p:cNvPr>
          <p:cNvSpPr>
            <a:spLocks noGrp="1"/>
          </p:cNvSpPr>
          <p:nvPr>
            <p:ph idx="1"/>
          </p:nvPr>
        </p:nvSpPr>
        <p:spPr>
          <a:xfrm>
            <a:off x="838200" y="654770"/>
            <a:ext cx="10515600" cy="4351338"/>
          </a:xfrm>
        </p:spPr>
        <p:txBody>
          <a:bodyPr>
            <a:noAutofit/>
          </a:bodyPr>
          <a:lstStyle/>
          <a:p>
            <a:pPr algn="just"/>
            <a:r>
              <a:rPr lang="en-US" sz="2500" dirty="0" smtClean="0"/>
              <a:t>The </a:t>
            </a:r>
            <a:r>
              <a:rPr lang="en-US" sz="2500" dirty="0"/>
              <a:t>beneﬁts of the chosen intervention must be weighed carefully against procedural risks and the overall morbidity of that intervention. </a:t>
            </a:r>
            <a:endParaRPr lang="en-US" sz="2500" dirty="0" smtClean="0"/>
          </a:p>
          <a:p>
            <a:pPr algn="just">
              <a:buNone/>
            </a:pPr>
            <a:endParaRPr lang="en-US" sz="2500" dirty="0" smtClean="0"/>
          </a:p>
          <a:p>
            <a:pPr algn="just"/>
            <a:r>
              <a:rPr lang="en-US" sz="2500" dirty="0" smtClean="0"/>
              <a:t>Patients </a:t>
            </a:r>
            <a:r>
              <a:rPr lang="en-US" sz="2500" dirty="0"/>
              <a:t>who exhibit </a:t>
            </a:r>
            <a:r>
              <a:rPr lang="en-US" sz="2500" dirty="0">
                <a:solidFill>
                  <a:srgbClr val="FF0000"/>
                </a:solidFill>
              </a:rPr>
              <a:t>multiple sites </a:t>
            </a:r>
            <a:r>
              <a:rPr lang="en-US" sz="2500" dirty="0"/>
              <a:t>of progressive metastatic cancer are appropriate candidates for </a:t>
            </a:r>
            <a:r>
              <a:rPr lang="en-US" sz="2500" dirty="0">
                <a:solidFill>
                  <a:srgbClr val="FF0000"/>
                </a:solidFill>
              </a:rPr>
              <a:t>MKI therapy. </a:t>
            </a:r>
            <a:endParaRPr lang="en-US" sz="2500" dirty="0" smtClean="0">
              <a:solidFill>
                <a:srgbClr val="FF0000"/>
              </a:solidFill>
            </a:endParaRPr>
          </a:p>
          <a:p>
            <a:pPr algn="just"/>
            <a:r>
              <a:rPr lang="en-US" sz="2500" dirty="0" smtClean="0">
                <a:solidFill>
                  <a:srgbClr val="FF0000"/>
                </a:solidFill>
              </a:rPr>
              <a:t>Symptomatic</a:t>
            </a:r>
            <a:r>
              <a:rPr lang="en-US" sz="2500" dirty="0" smtClean="0"/>
              <a:t> </a:t>
            </a:r>
            <a:r>
              <a:rPr lang="en-US" sz="2500" dirty="0"/>
              <a:t>structural disease progression may be </a:t>
            </a:r>
            <a:r>
              <a:rPr lang="en-US" sz="2500" dirty="0" smtClean="0"/>
              <a:t>amenable to localized therapies </a:t>
            </a:r>
            <a:r>
              <a:rPr lang="en-US" sz="2500" dirty="0" smtClean="0">
                <a:solidFill>
                  <a:srgbClr val="FF0000"/>
                </a:solidFill>
              </a:rPr>
              <a:t>or</a:t>
            </a:r>
            <a:r>
              <a:rPr lang="en-US" sz="2500" dirty="0" smtClean="0"/>
              <a:t> MKI therapy, depending on the </a:t>
            </a:r>
            <a:r>
              <a:rPr lang="en-US" sz="2500" dirty="0"/>
              <a:t>location, speciﬁc symptoms involved, rate of disease progression, and extent of other metastatic foci</a:t>
            </a:r>
            <a:r>
              <a:rPr lang="en-US" sz="2500" dirty="0" smtClean="0"/>
              <a:t>.</a:t>
            </a:r>
          </a:p>
          <a:p>
            <a:pPr algn="just">
              <a:buNone/>
            </a:pPr>
            <a:endParaRPr lang="en-US" sz="2500" dirty="0" smtClean="0"/>
          </a:p>
          <a:p>
            <a:pPr algn="just"/>
            <a:r>
              <a:rPr lang="en-US" sz="2500" dirty="0" smtClean="0"/>
              <a:t> </a:t>
            </a:r>
            <a:r>
              <a:rPr lang="en-US" sz="2500" dirty="0"/>
              <a:t>In some instances, </a:t>
            </a:r>
            <a:r>
              <a:rPr lang="en-US" sz="2500" dirty="0">
                <a:solidFill>
                  <a:srgbClr val="FF0000"/>
                </a:solidFill>
              </a:rPr>
              <a:t>worsening pulmonary function </a:t>
            </a:r>
            <a:r>
              <a:rPr lang="en-US" sz="2500" dirty="0"/>
              <a:t>in patients with progressive lung metastasis may be an indication for MKI therapy</a:t>
            </a:r>
            <a:r>
              <a:rPr lang="en-US" sz="2500" dirty="0" smtClean="0"/>
              <a:t>.</a:t>
            </a:r>
          </a:p>
          <a:p>
            <a:pPr algn="just"/>
            <a:r>
              <a:rPr lang="en-US" sz="2500" dirty="0" smtClean="0"/>
              <a:t> </a:t>
            </a:r>
            <a:r>
              <a:rPr lang="en-US" sz="2500" dirty="0"/>
              <a:t>In contrast, MKI therapy would not be considered for those patients with </a:t>
            </a:r>
            <a:r>
              <a:rPr lang="en-US" sz="2500" dirty="0">
                <a:solidFill>
                  <a:srgbClr val="FF0000"/>
                </a:solidFill>
              </a:rPr>
              <a:t>stable</a:t>
            </a:r>
            <a:r>
              <a:rPr lang="en-US" sz="2500" dirty="0"/>
              <a:t> lung capacity and </a:t>
            </a:r>
            <a:r>
              <a:rPr lang="en-US" sz="2500" dirty="0">
                <a:solidFill>
                  <a:srgbClr val="FF0000"/>
                </a:solidFill>
              </a:rPr>
              <a:t>slowly</a:t>
            </a:r>
            <a:r>
              <a:rPr lang="en-US" sz="2500" dirty="0"/>
              <a:t> progressive metastasis. </a:t>
            </a:r>
          </a:p>
        </p:txBody>
      </p:sp>
    </p:spTree>
    <p:extLst>
      <p:ext uri="{BB962C8B-B14F-4D97-AF65-F5344CB8AC3E}">
        <p14:creationId xmlns="" xmlns:p14="http://schemas.microsoft.com/office/powerpoint/2010/main" val="2071784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8E26AB-7187-461E-9D4F-3A7CEC201405}"/>
              </a:ext>
            </a:extLst>
          </p:cNvPr>
          <p:cNvSpPr>
            <a:spLocks noGrp="1"/>
          </p:cNvSpPr>
          <p:nvPr>
            <p:ph idx="1"/>
          </p:nvPr>
        </p:nvSpPr>
        <p:spPr>
          <a:xfrm>
            <a:off x="838200" y="1115122"/>
            <a:ext cx="10515600" cy="4283804"/>
          </a:xfrm>
        </p:spPr>
        <p:txBody>
          <a:bodyPr>
            <a:noAutofit/>
          </a:bodyPr>
          <a:lstStyle/>
          <a:p>
            <a:pPr algn="just"/>
            <a:r>
              <a:rPr lang="en-US" sz="2500" dirty="0"/>
              <a:t>The </a:t>
            </a:r>
            <a:r>
              <a:rPr lang="en-US" sz="2500" dirty="0">
                <a:solidFill>
                  <a:srgbClr val="FF0000"/>
                </a:solidFill>
              </a:rPr>
              <a:t>patient’s age </a:t>
            </a:r>
            <a:r>
              <a:rPr lang="en-US" sz="2500" dirty="0"/>
              <a:t>and </a:t>
            </a:r>
            <a:r>
              <a:rPr lang="en-US" sz="2500" dirty="0">
                <a:solidFill>
                  <a:srgbClr val="FF0000"/>
                </a:solidFill>
              </a:rPr>
              <a:t>functional status </a:t>
            </a:r>
            <a:r>
              <a:rPr lang="en-US" sz="2500" dirty="0"/>
              <a:t>are </a:t>
            </a:r>
            <a:r>
              <a:rPr lang="en-US" sz="2500" dirty="0">
                <a:solidFill>
                  <a:srgbClr val="FF0000"/>
                </a:solidFill>
              </a:rPr>
              <a:t>important factors </a:t>
            </a:r>
            <a:r>
              <a:rPr lang="en-US" sz="2500" dirty="0"/>
              <a:t>to be considered when MKI therapy is being entertained. </a:t>
            </a:r>
            <a:endParaRPr lang="en-US" sz="2500" dirty="0" smtClean="0"/>
          </a:p>
          <a:p>
            <a:pPr algn="just">
              <a:buNone/>
            </a:pPr>
            <a:endParaRPr lang="en-US" sz="2500" dirty="0" smtClean="0"/>
          </a:p>
          <a:p>
            <a:pPr algn="just"/>
            <a:r>
              <a:rPr lang="en-US" sz="2500" dirty="0" smtClean="0"/>
              <a:t>In </a:t>
            </a:r>
            <a:r>
              <a:rPr lang="en-US" sz="2500" dirty="0">
                <a:solidFill>
                  <a:srgbClr val="FF0000"/>
                </a:solidFill>
              </a:rPr>
              <a:t>asymptomatic</a:t>
            </a:r>
            <a:r>
              <a:rPr lang="en-US" sz="2500" dirty="0"/>
              <a:t> patients, the clinically </a:t>
            </a:r>
            <a:r>
              <a:rPr lang="en-US" sz="2500" dirty="0">
                <a:solidFill>
                  <a:srgbClr val="FF0000"/>
                </a:solidFill>
              </a:rPr>
              <a:t>signiﬁcant</a:t>
            </a:r>
            <a:r>
              <a:rPr lang="en-US" sz="2500" dirty="0"/>
              <a:t> tumor burden, or minimal tumor size requirement, needed for eligibility for molecular targeted therapy is at least one lesion with largest </a:t>
            </a:r>
            <a:r>
              <a:rPr lang="en-US" sz="2500" dirty="0">
                <a:solidFill>
                  <a:srgbClr val="FF0000"/>
                </a:solidFill>
              </a:rPr>
              <a:t>diameter &gt;1.5cm </a:t>
            </a:r>
            <a:r>
              <a:rPr lang="en-US" sz="2500" dirty="0"/>
              <a:t>in the </a:t>
            </a:r>
            <a:r>
              <a:rPr lang="en-US" sz="2500" dirty="0">
                <a:solidFill>
                  <a:srgbClr val="FF0000"/>
                </a:solidFill>
              </a:rPr>
              <a:t>shortest</a:t>
            </a:r>
            <a:r>
              <a:rPr lang="en-US" sz="2500" dirty="0"/>
              <a:t> axis for lymph nodes and </a:t>
            </a:r>
            <a:r>
              <a:rPr lang="en-US" sz="2500" dirty="0" smtClean="0"/>
              <a:t> </a:t>
            </a:r>
            <a:r>
              <a:rPr lang="en-US" sz="2500" dirty="0" smtClean="0">
                <a:solidFill>
                  <a:srgbClr val="FF0000"/>
                </a:solidFill>
              </a:rPr>
              <a:t>1cm</a:t>
            </a:r>
            <a:r>
              <a:rPr lang="en-US" sz="2500" dirty="0" smtClean="0"/>
              <a:t> </a:t>
            </a:r>
            <a:r>
              <a:rPr lang="en-US" sz="2500" dirty="0"/>
              <a:t>in the </a:t>
            </a:r>
            <a:r>
              <a:rPr lang="en-US" sz="2500" dirty="0">
                <a:solidFill>
                  <a:srgbClr val="FF0000"/>
                </a:solidFill>
              </a:rPr>
              <a:t>longest</a:t>
            </a:r>
            <a:r>
              <a:rPr lang="en-US" sz="2500" dirty="0"/>
              <a:t> axis for non-lymph nodes, and/ or rapid development of new lesions, as deﬁned by RECIST </a:t>
            </a:r>
            <a:r>
              <a:rPr lang="en-US" sz="2500" dirty="0" smtClean="0"/>
              <a:t>. </a:t>
            </a:r>
            <a:endParaRPr lang="en-US" sz="2500" dirty="0" smtClean="0"/>
          </a:p>
          <a:p>
            <a:pPr algn="just">
              <a:buNone/>
            </a:pPr>
            <a:endParaRPr lang="en-US" sz="2500" dirty="0" smtClean="0"/>
          </a:p>
          <a:p>
            <a:pPr algn="just">
              <a:buNone/>
            </a:pPr>
            <a:endParaRPr lang="en-US" sz="2500" dirty="0" smtClean="0"/>
          </a:p>
          <a:p>
            <a:pPr algn="just">
              <a:buNone/>
            </a:pPr>
            <a:endParaRPr lang="en-US" sz="2500" dirty="0"/>
          </a:p>
          <a:p>
            <a:pPr algn="just"/>
            <a:endParaRPr lang="en-US" sz="2500" dirty="0"/>
          </a:p>
        </p:txBody>
      </p:sp>
    </p:spTree>
    <p:extLst>
      <p:ext uri="{BB962C8B-B14F-4D97-AF65-F5344CB8AC3E}">
        <p14:creationId xmlns="" xmlns:p14="http://schemas.microsoft.com/office/powerpoint/2010/main" val="2071784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035"/>
            <a:ext cx="10515600" cy="4351338"/>
          </a:xfrm>
        </p:spPr>
        <p:txBody>
          <a:bodyPr>
            <a:noAutofit/>
          </a:bodyPr>
          <a:lstStyle/>
          <a:p>
            <a:pPr algn="just"/>
            <a:r>
              <a:rPr lang="en-US" sz="2500" dirty="0" smtClean="0"/>
              <a:t>‘‘Rapid development’’ of </a:t>
            </a:r>
            <a:r>
              <a:rPr lang="en-US" sz="2500" dirty="0" smtClean="0">
                <a:solidFill>
                  <a:srgbClr val="FF0000"/>
                </a:solidFill>
              </a:rPr>
              <a:t>new metastasis </a:t>
            </a:r>
            <a:r>
              <a:rPr lang="en-US" sz="2500" dirty="0" smtClean="0"/>
              <a:t>is </a:t>
            </a:r>
            <a:r>
              <a:rPr lang="en-US" sz="2500" dirty="0" err="1" smtClean="0"/>
              <a:t>deﬁned</a:t>
            </a:r>
            <a:r>
              <a:rPr lang="en-US" sz="2500" dirty="0" smtClean="0"/>
              <a:t> as the appearance of new tumor foci at </a:t>
            </a:r>
            <a:r>
              <a:rPr lang="en-US" sz="2500" dirty="0" smtClean="0">
                <a:solidFill>
                  <a:srgbClr val="FF0000"/>
                </a:solidFill>
              </a:rPr>
              <a:t>3- to 12-month </a:t>
            </a:r>
            <a:r>
              <a:rPr lang="en-US" sz="2500" dirty="0" smtClean="0"/>
              <a:t>intervals. Furthermore, </a:t>
            </a:r>
            <a:r>
              <a:rPr lang="en-US" sz="2500" dirty="0" smtClean="0">
                <a:solidFill>
                  <a:srgbClr val="FF0000"/>
                </a:solidFill>
              </a:rPr>
              <a:t>a 20% </a:t>
            </a:r>
            <a:r>
              <a:rPr lang="en-US" sz="2500" dirty="0" smtClean="0"/>
              <a:t>increase in the longest tumor diameter of any given tumor foci </a:t>
            </a:r>
            <a:r>
              <a:rPr lang="en-US" sz="2500" dirty="0" smtClean="0">
                <a:solidFill>
                  <a:srgbClr val="FF0000"/>
                </a:solidFill>
              </a:rPr>
              <a:t>&gt;1–1.5cm </a:t>
            </a:r>
            <a:r>
              <a:rPr lang="en-US" sz="2500" dirty="0" smtClean="0"/>
              <a:t>in size within </a:t>
            </a:r>
            <a:r>
              <a:rPr lang="en-US" sz="2500" dirty="0" smtClean="0">
                <a:solidFill>
                  <a:srgbClr val="FF0000"/>
                </a:solidFill>
              </a:rPr>
              <a:t>6–15</a:t>
            </a:r>
            <a:r>
              <a:rPr lang="en-US" sz="2500" dirty="0" smtClean="0"/>
              <a:t> months is considered as the minimum requirement for consideration of MKI therapy in asymptomatic patients (Table 1). </a:t>
            </a:r>
          </a:p>
          <a:p>
            <a:pPr algn="just">
              <a:buNone/>
            </a:pPr>
            <a:endParaRPr lang="en-US" sz="2500" dirty="0" smtClean="0"/>
          </a:p>
          <a:p>
            <a:pPr algn="just"/>
            <a:r>
              <a:rPr lang="en-US" sz="2500" dirty="0" smtClean="0"/>
              <a:t>For lesions </a:t>
            </a:r>
            <a:r>
              <a:rPr lang="en-US" sz="2500" dirty="0" smtClean="0">
                <a:solidFill>
                  <a:srgbClr val="FF0000"/>
                </a:solidFill>
              </a:rPr>
              <a:t>&lt;1cm</a:t>
            </a:r>
            <a:r>
              <a:rPr lang="en-US" sz="2500" dirty="0" smtClean="0"/>
              <a:t>, a </a:t>
            </a:r>
            <a:r>
              <a:rPr lang="en-US" sz="2500" dirty="0" smtClean="0">
                <a:solidFill>
                  <a:srgbClr val="FF0000"/>
                </a:solidFill>
              </a:rPr>
              <a:t>3–5mm</a:t>
            </a:r>
            <a:r>
              <a:rPr lang="en-US" sz="2500" dirty="0" smtClean="0"/>
              <a:t> increase in the size of the longest diameter of a dominant lesion at </a:t>
            </a:r>
            <a:r>
              <a:rPr lang="en-US" sz="2500" dirty="0" smtClean="0">
                <a:solidFill>
                  <a:srgbClr val="FF0000"/>
                </a:solidFill>
              </a:rPr>
              <a:t>6–15 </a:t>
            </a:r>
            <a:r>
              <a:rPr lang="en-US" sz="2500" dirty="0" smtClean="0"/>
              <a:t>months is considered </a:t>
            </a:r>
            <a:r>
              <a:rPr lang="en-US" sz="2500" dirty="0" err="1" smtClean="0">
                <a:solidFill>
                  <a:srgbClr val="FF0000"/>
                </a:solidFill>
              </a:rPr>
              <a:t>signiﬁcant</a:t>
            </a:r>
            <a:r>
              <a:rPr lang="en-US" sz="2500" dirty="0" smtClean="0"/>
              <a:t>. However, MKI therapy should not usually be initiated until the tumor passes the threshold of clinically </a:t>
            </a:r>
            <a:r>
              <a:rPr lang="en-US" sz="2500" dirty="0" err="1" smtClean="0"/>
              <a:t>signiﬁcant</a:t>
            </a:r>
            <a:r>
              <a:rPr lang="en-US" sz="2500" dirty="0" smtClean="0"/>
              <a:t> tumor burden (i.e., 1–1.5cm in size). </a:t>
            </a:r>
          </a:p>
          <a:p>
            <a:pPr algn="just"/>
            <a:endParaRPr lang="en-US" sz="2500" dirty="0" smtClean="0"/>
          </a:p>
          <a:p>
            <a:pPr algn="just"/>
            <a:r>
              <a:rPr lang="en-US" sz="2500" dirty="0" smtClean="0"/>
              <a:t>Until then, close observation with serial imaging at shorter interval (</a:t>
            </a:r>
            <a:r>
              <a:rPr lang="en-US" sz="2500" dirty="0" smtClean="0">
                <a:solidFill>
                  <a:srgbClr val="FF0000"/>
                </a:solidFill>
              </a:rPr>
              <a:t>3–6</a:t>
            </a:r>
            <a:r>
              <a:rPr lang="en-US" sz="2500" dirty="0" smtClean="0"/>
              <a:t> </a:t>
            </a:r>
            <a:r>
              <a:rPr lang="en-US" sz="2500" dirty="0" smtClean="0">
                <a:solidFill>
                  <a:srgbClr val="FF0000"/>
                </a:solidFill>
              </a:rPr>
              <a:t>months</a:t>
            </a:r>
            <a:r>
              <a:rPr lang="en-US" sz="2500" dirty="0" smtClean="0"/>
              <a:t>) would be recommended.</a:t>
            </a:r>
          </a:p>
          <a:p>
            <a:pPr algn="just">
              <a:buNone/>
            </a:pPr>
            <a:r>
              <a:rPr lang="en-US" sz="25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12487" t="19132" r="9630" b="40064"/>
          <a:stretch>
            <a:fillRect/>
          </a:stretch>
        </p:blipFill>
        <p:spPr bwMode="auto">
          <a:xfrm>
            <a:off x="174171" y="1596571"/>
            <a:ext cx="12017829" cy="3935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1232"/>
            <a:ext cx="10515600" cy="4351338"/>
          </a:xfrm>
        </p:spPr>
        <p:txBody>
          <a:bodyPr>
            <a:normAutofit/>
          </a:bodyPr>
          <a:lstStyle/>
          <a:p>
            <a:pPr algn="just"/>
            <a:r>
              <a:rPr lang="en-US" sz="2500" dirty="0" smtClean="0"/>
              <a:t>Molecular testing of the metastatic tumor, particularly for </a:t>
            </a:r>
            <a:r>
              <a:rPr lang="en-US" sz="2500" dirty="0" smtClean="0">
                <a:solidFill>
                  <a:srgbClr val="FF0000"/>
                </a:solidFill>
              </a:rPr>
              <a:t>TERT </a:t>
            </a:r>
            <a:r>
              <a:rPr lang="en-US" sz="2500" dirty="0" err="1" smtClean="0">
                <a:solidFill>
                  <a:srgbClr val="FF0000"/>
                </a:solidFill>
              </a:rPr>
              <a:t>promotor</a:t>
            </a:r>
            <a:r>
              <a:rPr lang="en-US" sz="2500" dirty="0" smtClean="0"/>
              <a:t>, </a:t>
            </a:r>
            <a:r>
              <a:rPr lang="en-US" sz="2500" dirty="0" smtClean="0">
                <a:solidFill>
                  <a:srgbClr val="FF0000"/>
                </a:solidFill>
              </a:rPr>
              <a:t>RAS, </a:t>
            </a:r>
            <a:r>
              <a:rPr lang="en-US" sz="2500" dirty="0" smtClean="0">
                <a:solidFill>
                  <a:srgbClr val="FF0000"/>
                </a:solidFill>
              </a:rPr>
              <a:t>or BRAF </a:t>
            </a:r>
            <a:r>
              <a:rPr lang="en-US" sz="2500" dirty="0" smtClean="0">
                <a:solidFill>
                  <a:srgbClr val="FF0000"/>
                </a:solidFill>
              </a:rPr>
              <a:t>mutations</a:t>
            </a:r>
            <a:r>
              <a:rPr lang="en-US" sz="2500" dirty="0" smtClean="0"/>
              <a:t>, and other targetable mutations, may be obtained for prognostication and guidance regarding the patients’ eligibility to </a:t>
            </a:r>
            <a:r>
              <a:rPr lang="en-US" sz="2500" dirty="0" err="1" smtClean="0"/>
              <a:t>speciﬁc</a:t>
            </a:r>
            <a:r>
              <a:rPr lang="en-US" sz="2500" dirty="0" smtClean="0"/>
              <a:t> MKI clinical trials.</a:t>
            </a:r>
          </a:p>
          <a:p>
            <a:pPr algn="just"/>
            <a:endParaRPr lang="en-US" sz="2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FE174-2679-4069-90B9-F1D3A3EDBB3E}"/>
              </a:ext>
            </a:extLst>
          </p:cNvPr>
          <p:cNvSpPr>
            <a:spLocks noGrp="1"/>
          </p:cNvSpPr>
          <p:nvPr>
            <p:ph type="title"/>
          </p:nvPr>
        </p:nvSpPr>
        <p:spPr>
          <a:xfrm>
            <a:off x="838200" y="209011"/>
            <a:ext cx="10515600" cy="1325563"/>
          </a:xfrm>
        </p:spPr>
        <p:txBody>
          <a:bodyPr>
            <a:normAutofit/>
          </a:bodyPr>
          <a:lstStyle/>
          <a:p>
            <a:r>
              <a:rPr lang="en-US" b="1" dirty="0"/>
              <a:t>MKI THERAPY FOR FOLLICULAR CELL–DERIVED THYROID CANCER</a:t>
            </a:r>
          </a:p>
        </p:txBody>
      </p:sp>
      <p:sp>
        <p:nvSpPr>
          <p:cNvPr id="3" name="Content Placeholder 2">
            <a:extLst>
              <a:ext uri="{FF2B5EF4-FFF2-40B4-BE49-F238E27FC236}">
                <a16:creationId xmlns="" xmlns:a16="http://schemas.microsoft.com/office/drawing/2014/main" id="{B04B8C98-EB1B-44DE-ADFD-2B56BF6D3D84}"/>
              </a:ext>
            </a:extLst>
          </p:cNvPr>
          <p:cNvSpPr>
            <a:spLocks noGrp="1"/>
          </p:cNvSpPr>
          <p:nvPr>
            <p:ph idx="1"/>
          </p:nvPr>
        </p:nvSpPr>
        <p:spPr>
          <a:xfrm>
            <a:off x="838200" y="1658359"/>
            <a:ext cx="10515600" cy="4827617"/>
          </a:xfrm>
        </p:spPr>
        <p:txBody>
          <a:bodyPr>
            <a:noAutofit/>
          </a:bodyPr>
          <a:lstStyle/>
          <a:p>
            <a:pPr algn="just"/>
            <a:r>
              <a:rPr lang="en-US" sz="2500" dirty="0"/>
              <a:t>There are two Food and Drug Administration (FDA)approved drugs that can be used for RAI-R DTC: </a:t>
            </a:r>
            <a:r>
              <a:rPr lang="en-US" sz="2500" dirty="0" err="1">
                <a:solidFill>
                  <a:srgbClr val="FF0000"/>
                </a:solidFill>
              </a:rPr>
              <a:t>sorafenib</a:t>
            </a:r>
            <a:r>
              <a:rPr lang="en-US" sz="2500" dirty="0"/>
              <a:t> </a:t>
            </a:r>
            <a:r>
              <a:rPr lang="en-US" sz="2500" dirty="0" smtClean="0"/>
              <a:t>and </a:t>
            </a:r>
            <a:r>
              <a:rPr lang="en-US" sz="2500" dirty="0" err="1" smtClean="0">
                <a:solidFill>
                  <a:srgbClr val="FF0000"/>
                </a:solidFill>
              </a:rPr>
              <a:t>lenvatinib</a:t>
            </a:r>
            <a:r>
              <a:rPr lang="en-US" sz="2500" dirty="0" smtClean="0">
                <a:solidFill>
                  <a:srgbClr val="FF0000"/>
                </a:solidFill>
              </a:rPr>
              <a:t>.</a:t>
            </a:r>
            <a:endParaRPr lang="en-US" sz="2500" dirty="0" smtClean="0"/>
          </a:p>
          <a:p>
            <a:pPr algn="just">
              <a:buNone/>
            </a:pPr>
            <a:r>
              <a:rPr lang="en-US" sz="2500" dirty="0" smtClean="0"/>
              <a:t> </a:t>
            </a:r>
          </a:p>
          <a:p>
            <a:pPr algn="just"/>
            <a:r>
              <a:rPr lang="en-US" sz="2500" dirty="0" smtClean="0"/>
              <a:t>Table </a:t>
            </a:r>
            <a:r>
              <a:rPr lang="en-US" sz="2500" dirty="0"/>
              <a:t>2 lists drugs </a:t>
            </a:r>
            <a:r>
              <a:rPr lang="en-US" sz="2500" dirty="0" smtClean="0"/>
              <a:t>that are commercially available and are either FDA approved</a:t>
            </a:r>
            <a:r>
              <a:rPr lang="en-US" sz="2500" dirty="0"/>
              <a:t>, studied in Phase I or II clinical trials, or are currently recruiting to a clinical trial</a:t>
            </a:r>
            <a:r>
              <a:rPr lang="en-US" sz="2500" dirty="0" smtClean="0"/>
              <a:t>.</a:t>
            </a:r>
          </a:p>
          <a:p>
            <a:pPr algn="just"/>
            <a:r>
              <a:rPr lang="en-US" sz="2500" dirty="0" smtClean="0"/>
              <a:t> </a:t>
            </a:r>
            <a:r>
              <a:rPr lang="en-US" sz="2500" dirty="0"/>
              <a:t>While there are </a:t>
            </a:r>
            <a:r>
              <a:rPr lang="en-US" sz="2500" dirty="0">
                <a:solidFill>
                  <a:srgbClr val="FF0000"/>
                </a:solidFill>
              </a:rPr>
              <a:t>no combination trial results </a:t>
            </a:r>
            <a:r>
              <a:rPr lang="en-US" sz="2500" dirty="0"/>
              <a:t>reported at this time, several agents are being studied within the context of clinical trials in combination with another kinase inhibitor or RAI (to enhance RAI uptake). </a:t>
            </a:r>
            <a:endParaRPr lang="en-US" sz="2500" dirty="0" smtClean="0"/>
          </a:p>
          <a:p>
            <a:pPr algn="just"/>
            <a:endParaRPr lang="en-US" sz="2500" dirty="0"/>
          </a:p>
        </p:txBody>
      </p:sp>
    </p:spTree>
    <p:extLst>
      <p:ext uri="{BB962C8B-B14F-4D97-AF65-F5344CB8AC3E}">
        <p14:creationId xmlns="" xmlns:p14="http://schemas.microsoft.com/office/powerpoint/2010/main" val="14471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75FB027-F2C5-4147-8B22-AB742496D443}"/>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59ACA06F-E256-4280-9A10-A8B90FFD1256}"/>
              </a:ext>
            </a:extLst>
          </p:cNvPr>
          <p:cNvPicPr>
            <a:picLocks noChangeAspect="1"/>
          </p:cNvPicPr>
          <p:nvPr/>
        </p:nvPicPr>
        <p:blipFill rotWithShape="1">
          <a:blip r:embed="rId2" cstate="print"/>
          <a:srcRect l="13102" t="31145" r="11064" b="20626"/>
          <a:stretch/>
        </p:blipFill>
        <p:spPr>
          <a:xfrm>
            <a:off x="307182" y="1027906"/>
            <a:ext cx="11942957" cy="5063729"/>
          </a:xfrm>
          <a:prstGeom prst="rect">
            <a:avLst/>
          </a:prstGeom>
        </p:spPr>
      </p:pic>
    </p:spTree>
    <p:extLst>
      <p:ext uri="{BB962C8B-B14F-4D97-AF65-F5344CB8AC3E}">
        <p14:creationId xmlns="" xmlns:p14="http://schemas.microsoft.com/office/powerpoint/2010/main" val="1936648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5E3BE3-B9DD-4291-87A1-B4D4C85780DE}"/>
              </a:ext>
            </a:extLst>
          </p:cNvPr>
          <p:cNvSpPr>
            <a:spLocks noGrp="1"/>
          </p:cNvSpPr>
          <p:nvPr>
            <p:ph type="title"/>
          </p:nvPr>
        </p:nvSpPr>
        <p:spPr>
          <a:xfrm>
            <a:off x="838200" y="75199"/>
            <a:ext cx="10515600" cy="1325563"/>
          </a:xfrm>
        </p:spPr>
        <p:txBody>
          <a:bodyPr/>
          <a:lstStyle/>
          <a:p>
            <a:r>
              <a:rPr lang="en-US" dirty="0"/>
              <a:t>INTRODUCTION</a:t>
            </a:r>
          </a:p>
        </p:txBody>
      </p:sp>
      <p:sp>
        <p:nvSpPr>
          <p:cNvPr id="3" name="Content Placeholder 2">
            <a:extLst>
              <a:ext uri="{FF2B5EF4-FFF2-40B4-BE49-F238E27FC236}">
                <a16:creationId xmlns="" xmlns:a16="http://schemas.microsoft.com/office/drawing/2014/main" id="{CFBEBCB0-2AB9-4E4B-BF52-620547DB7D09}"/>
              </a:ext>
            </a:extLst>
          </p:cNvPr>
          <p:cNvSpPr>
            <a:spLocks noGrp="1"/>
          </p:cNvSpPr>
          <p:nvPr>
            <p:ph idx="1"/>
          </p:nvPr>
        </p:nvSpPr>
        <p:spPr>
          <a:xfrm>
            <a:off x="838200" y="1360451"/>
            <a:ext cx="10515600" cy="4705002"/>
          </a:xfrm>
        </p:spPr>
        <p:txBody>
          <a:bodyPr>
            <a:normAutofit/>
          </a:bodyPr>
          <a:lstStyle/>
          <a:p>
            <a:pPr algn="just"/>
            <a:r>
              <a:rPr lang="en-US" sz="2500" dirty="0"/>
              <a:t>Radioiodine (RAI) therapy has been one of the </a:t>
            </a:r>
            <a:r>
              <a:rPr lang="en-US" sz="2500" dirty="0">
                <a:solidFill>
                  <a:srgbClr val="FF0000"/>
                </a:solidFill>
              </a:rPr>
              <a:t>primary systemic therapy </a:t>
            </a:r>
            <a:r>
              <a:rPr lang="en-US" sz="2500" dirty="0"/>
              <a:t>options for metastatic thyroid cancer of follicular cell origin for more than 50 years</a:t>
            </a:r>
            <a:r>
              <a:rPr lang="en-US" sz="2500" dirty="0" smtClean="0"/>
              <a:t>.</a:t>
            </a:r>
          </a:p>
          <a:p>
            <a:pPr algn="just">
              <a:buNone/>
            </a:pPr>
            <a:endParaRPr lang="en-US" sz="2500" dirty="0" smtClean="0"/>
          </a:p>
          <a:p>
            <a:pPr algn="just"/>
            <a:r>
              <a:rPr lang="en-US" sz="2500" dirty="0" smtClean="0"/>
              <a:t> </a:t>
            </a:r>
            <a:r>
              <a:rPr lang="en-US" sz="2500" dirty="0"/>
              <a:t>While often very effective in</a:t>
            </a:r>
            <a:r>
              <a:rPr lang="en-US" sz="2500" dirty="0">
                <a:solidFill>
                  <a:srgbClr val="FF0000"/>
                </a:solidFill>
              </a:rPr>
              <a:t> younger </a:t>
            </a:r>
            <a:r>
              <a:rPr lang="en-US" sz="2500" dirty="0"/>
              <a:t>patients with RAI-avid </a:t>
            </a:r>
            <a:r>
              <a:rPr lang="en-US" sz="2500" dirty="0">
                <a:solidFill>
                  <a:srgbClr val="FF0000"/>
                </a:solidFill>
              </a:rPr>
              <a:t>small volume </a:t>
            </a:r>
            <a:r>
              <a:rPr lang="en-US" sz="2500" dirty="0"/>
              <a:t>disease, RAI is much less effective in </a:t>
            </a:r>
            <a:r>
              <a:rPr lang="en-US" sz="2500" dirty="0">
                <a:solidFill>
                  <a:srgbClr val="FF0000"/>
                </a:solidFill>
              </a:rPr>
              <a:t>older</a:t>
            </a:r>
            <a:r>
              <a:rPr lang="en-US" sz="2500" dirty="0"/>
              <a:t> patients with </a:t>
            </a:r>
            <a:r>
              <a:rPr lang="en-US" sz="2500" dirty="0">
                <a:solidFill>
                  <a:srgbClr val="FF0000"/>
                </a:solidFill>
              </a:rPr>
              <a:t>larger tumor </a:t>
            </a:r>
            <a:r>
              <a:rPr lang="en-US" sz="2500" dirty="0"/>
              <a:t>burden who often do not concentrate RAI well </a:t>
            </a:r>
            <a:r>
              <a:rPr lang="en-US" sz="2500" dirty="0" smtClean="0"/>
              <a:t>.</a:t>
            </a:r>
          </a:p>
          <a:p>
            <a:pPr algn="just">
              <a:buNone/>
            </a:pPr>
            <a:endParaRPr lang="en-US" sz="2500" dirty="0" smtClean="0"/>
          </a:p>
          <a:p>
            <a:pPr algn="just"/>
            <a:r>
              <a:rPr lang="en-US" sz="2500" dirty="0" smtClean="0"/>
              <a:t> </a:t>
            </a:r>
            <a:r>
              <a:rPr lang="en-US" sz="2500" dirty="0"/>
              <a:t>Direct measurement of the RAI dose delivered to a metastatic tumor focus can identify those patients likely to beneﬁt from RAI therapy </a:t>
            </a:r>
            <a:r>
              <a:rPr lang="en-US" sz="2500" dirty="0" smtClean="0"/>
              <a:t>,However</a:t>
            </a:r>
            <a:r>
              <a:rPr lang="en-US" sz="2500" dirty="0"/>
              <a:t>, this type of </a:t>
            </a:r>
            <a:r>
              <a:rPr lang="en-US" sz="2500" dirty="0" err="1"/>
              <a:t>lesional</a:t>
            </a:r>
            <a:r>
              <a:rPr lang="en-US" sz="2500" dirty="0"/>
              <a:t> </a:t>
            </a:r>
            <a:r>
              <a:rPr lang="en-US" sz="2500" dirty="0">
                <a:solidFill>
                  <a:srgbClr val="FF0000"/>
                </a:solidFill>
              </a:rPr>
              <a:t>dosimetry</a:t>
            </a:r>
            <a:r>
              <a:rPr lang="en-US" sz="2500" dirty="0"/>
              <a:t> is not readily available in clinical practice</a:t>
            </a:r>
            <a:r>
              <a:rPr lang="en-US" sz="2500" dirty="0" smtClean="0"/>
              <a:t>.</a:t>
            </a:r>
          </a:p>
          <a:p>
            <a:pPr algn="just">
              <a:buNone/>
            </a:pPr>
            <a:endParaRPr lang="en-US" sz="2500" dirty="0"/>
          </a:p>
        </p:txBody>
      </p:sp>
    </p:spTree>
    <p:extLst>
      <p:ext uri="{BB962C8B-B14F-4D97-AF65-F5344CB8AC3E}">
        <p14:creationId xmlns="" xmlns:p14="http://schemas.microsoft.com/office/powerpoint/2010/main" val="2171655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0377"/>
            <a:ext cx="10515600" cy="4351338"/>
          </a:xfrm>
        </p:spPr>
        <p:txBody>
          <a:bodyPr>
            <a:noAutofit/>
          </a:bodyPr>
          <a:lstStyle/>
          <a:p>
            <a:pPr algn="just">
              <a:buNone/>
            </a:pPr>
            <a:endParaRPr lang="en-US" sz="2500" dirty="0" smtClean="0"/>
          </a:p>
          <a:p>
            <a:pPr algn="just"/>
            <a:r>
              <a:rPr lang="en-US" sz="2500" dirty="0" err="1" smtClean="0"/>
              <a:t>Sorafenib</a:t>
            </a:r>
            <a:r>
              <a:rPr lang="en-US" sz="2500" dirty="0" smtClean="0"/>
              <a:t> was FDA approved based on the results of a randomized, placebo-controlled, Phase III clinical trial (</a:t>
            </a:r>
            <a:r>
              <a:rPr lang="en-US" sz="2500" dirty="0" smtClean="0">
                <a:solidFill>
                  <a:srgbClr val="FF0000"/>
                </a:solidFill>
              </a:rPr>
              <a:t>DECISION trial</a:t>
            </a:r>
            <a:r>
              <a:rPr lang="en-US" sz="2500" dirty="0" smtClean="0">
                <a:solidFill>
                  <a:srgbClr val="FF0000"/>
                </a:solidFill>
              </a:rPr>
              <a:t>).</a:t>
            </a:r>
            <a:endParaRPr lang="en-US" sz="2500" dirty="0" smtClean="0"/>
          </a:p>
          <a:p>
            <a:pPr algn="just">
              <a:buNone/>
            </a:pPr>
            <a:endParaRPr lang="en-US" sz="2500" dirty="0" smtClean="0"/>
          </a:p>
          <a:p>
            <a:pPr algn="just"/>
            <a:r>
              <a:rPr lang="en-US" sz="2500" dirty="0" smtClean="0"/>
              <a:t>Patients enrolled in this trial were treatment </a:t>
            </a:r>
            <a:r>
              <a:rPr lang="en-US" sz="2500" dirty="0" smtClean="0"/>
              <a:t>naive</a:t>
            </a:r>
            <a:r>
              <a:rPr lang="en-US" sz="2500" dirty="0" smtClean="0"/>
              <a:t>, RAI-R, and had evidence of structural disease progression. </a:t>
            </a:r>
            <a:endParaRPr lang="en-US" sz="2500" dirty="0" smtClean="0"/>
          </a:p>
          <a:p>
            <a:pPr algn="just">
              <a:buNone/>
            </a:pPr>
            <a:endParaRPr lang="en-US" sz="2500" dirty="0" smtClean="0"/>
          </a:p>
          <a:p>
            <a:pPr algn="just"/>
            <a:r>
              <a:rPr lang="en-US" sz="2500" dirty="0" smtClean="0"/>
              <a:t>The median </a:t>
            </a:r>
            <a:r>
              <a:rPr lang="en-US" sz="2500" dirty="0" smtClean="0">
                <a:solidFill>
                  <a:srgbClr val="FF0000"/>
                </a:solidFill>
              </a:rPr>
              <a:t>PFS</a:t>
            </a:r>
            <a:r>
              <a:rPr lang="en-US" sz="2500" dirty="0" smtClean="0"/>
              <a:t> in the </a:t>
            </a:r>
            <a:r>
              <a:rPr lang="en-US" sz="2500" dirty="0" err="1" smtClean="0"/>
              <a:t>sorafenib</a:t>
            </a:r>
            <a:r>
              <a:rPr lang="en-US" sz="2500" dirty="0" smtClean="0"/>
              <a:t>-treated patients was </a:t>
            </a:r>
            <a:r>
              <a:rPr lang="en-US" sz="2500" dirty="0" smtClean="0">
                <a:solidFill>
                  <a:srgbClr val="FF0000"/>
                </a:solidFill>
              </a:rPr>
              <a:t>10.8</a:t>
            </a:r>
            <a:r>
              <a:rPr lang="en-US" sz="2500" dirty="0" smtClean="0"/>
              <a:t> months versus </a:t>
            </a:r>
            <a:r>
              <a:rPr lang="en-US" sz="2500" dirty="0" smtClean="0">
                <a:solidFill>
                  <a:srgbClr val="FF0000"/>
                </a:solidFill>
              </a:rPr>
              <a:t>5.8</a:t>
            </a:r>
            <a:r>
              <a:rPr lang="en-US" sz="2500" dirty="0" smtClean="0"/>
              <a:t> months in the </a:t>
            </a:r>
            <a:r>
              <a:rPr lang="en-US" sz="2500" dirty="0" smtClean="0"/>
              <a:t>placebo treated </a:t>
            </a:r>
            <a:r>
              <a:rPr lang="en-US" sz="2500" dirty="0" smtClean="0"/>
              <a:t>patients (hazard ratio [HR]=0.59).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847"/>
            <a:ext cx="10515600" cy="4351338"/>
          </a:xfrm>
        </p:spPr>
        <p:txBody>
          <a:bodyPr>
            <a:noAutofit/>
          </a:bodyPr>
          <a:lstStyle/>
          <a:p>
            <a:pPr algn="just">
              <a:buNone/>
            </a:pPr>
            <a:endParaRPr lang="en-US" sz="2500" dirty="0" smtClean="0"/>
          </a:p>
          <a:p>
            <a:pPr algn="just"/>
            <a:endParaRPr lang="en-US" sz="2500" dirty="0" smtClean="0"/>
          </a:p>
          <a:p>
            <a:pPr algn="just"/>
            <a:r>
              <a:rPr lang="en-US" sz="2500" dirty="0" smtClean="0"/>
              <a:t> While objective responses in the </a:t>
            </a:r>
            <a:r>
              <a:rPr lang="en-US" sz="2500" dirty="0" err="1" smtClean="0"/>
              <a:t>sorafenib</a:t>
            </a:r>
            <a:r>
              <a:rPr lang="en-US" sz="2500" dirty="0" smtClean="0"/>
              <a:t> group were only </a:t>
            </a:r>
            <a:r>
              <a:rPr lang="en-US" sz="2500" dirty="0" smtClean="0">
                <a:solidFill>
                  <a:srgbClr val="FF0000"/>
                </a:solidFill>
              </a:rPr>
              <a:t>12.2% </a:t>
            </a:r>
            <a:r>
              <a:rPr lang="en-US" sz="2500" dirty="0" smtClean="0"/>
              <a:t>(all partial responses), most patients had </a:t>
            </a:r>
            <a:r>
              <a:rPr lang="en-US" sz="2500" dirty="0" smtClean="0">
                <a:solidFill>
                  <a:srgbClr val="FF0000"/>
                </a:solidFill>
              </a:rPr>
              <a:t>tumor regression </a:t>
            </a:r>
            <a:r>
              <a:rPr lang="en-US" sz="2500" dirty="0" smtClean="0"/>
              <a:t>that did not meet the criteria for partial response. </a:t>
            </a:r>
          </a:p>
          <a:p>
            <a:pPr algn="just"/>
            <a:endParaRPr lang="en-US" sz="2500" dirty="0" smtClean="0"/>
          </a:p>
          <a:p>
            <a:pPr algn="just"/>
            <a:r>
              <a:rPr lang="en-US" sz="2500" dirty="0" smtClean="0">
                <a:solidFill>
                  <a:srgbClr val="FF0000"/>
                </a:solidFill>
              </a:rPr>
              <a:t>No</a:t>
            </a:r>
            <a:r>
              <a:rPr lang="en-US" sz="2500" dirty="0" smtClean="0"/>
              <a:t> complete responses were observed. </a:t>
            </a:r>
          </a:p>
          <a:p>
            <a:pPr algn="just"/>
            <a:endParaRPr lang="en-US" sz="2500" dirty="0" smtClean="0"/>
          </a:p>
          <a:p>
            <a:pPr algn="just"/>
            <a:r>
              <a:rPr lang="en-US" sz="2500" dirty="0" smtClean="0"/>
              <a:t>The starting dose of </a:t>
            </a:r>
            <a:r>
              <a:rPr lang="en-US" sz="2500" dirty="0" err="1" smtClean="0"/>
              <a:t>sorafenib</a:t>
            </a:r>
            <a:r>
              <a:rPr lang="en-US" sz="2500" dirty="0" smtClean="0"/>
              <a:t> is </a:t>
            </a:r>
            <a:r>
              <a:rPr lang="en-US" sz="2500" dirty="0" smtClean="0">
                <a:solidFill>
                  <a:srgbClr val="FF0000"/>
                </a:solidFill>
              </a:rPr>
              <a:t>400mg twice daily.</a:t>
            </a:r>
          </a:p>
          <a:p>
            <a:pPr algn="just"/>
            <a:endParaRPr lang="en-US" sz="2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F7A3FB-EEF2-457B-90C1-EAD9AC7267A6}"/>
              </a:ext>
            </a:extLst>
          </p:cNvPr>
          <p:cNvSpPr>
            <a:spLocks noGrp="1"/>
          </p:cNvSpPr>
          <p:nvPr>
            <p:ph idx="1"/>
          </p:nvPr>
        </p:nvSpPr>
        <p:spPr>
          <a:xfrm>
            <a:off x="615176" y="275636"/>
            <a:ext cx="10515600" cy="4351338"/>
          </a:xfrm>
        </p:spPr>
        <p:txBody>
          <a:bodyPr>
            <a:noAutofit/>
          </a:bodyPr>
          <a:lstStyle/>
          <a:p>
            <a:pPr algn="just"/>
            <a:r>
              <a:rPr lang="en-US" sz="2500" dirty="0" err="1">
                <a:solidFill>
                  <a:srgbClr val="FF0000"/>
                </a:solidFill>
              </a:rPr>
              <a:t>Lenvatinib</a:t>
            </a:r>
            <a:r>
              <a:rPr lang="en-US" sz="2500" dirty="0"/>
              <a:t> was FDA approved based on the results of a randomized, placebo-controlled, Phase III clinical trial (</a:t>
            </a:r>
            <a:r>
              <a:rPr lang="en-US" sz="2500" dirty="0">
                <a:solidFill>
                  <a:srgbClr val="FF0000"/>
                </a:solidFill>
              </a:rPr>
              <a:t>SELECT trial</a:t>
            </a:r>
            <a:r>
              <a:rPr lang="en-US" sz="2500" dirty="0"/>
              <a:t>) </a:t>
            </a:r>
            <a:r>
              <a:rPr lang="en-US" sz="2500" dirty="0" smtClean="0"/>
              <a:t>.</a:t>
            </a:r>
            <a:endParaRPr lang="en-US" sz="2500" dirty="0" smtClean="0"/>
          </a:p>
          <a:p>
            <a:pPr algn="just">
              <a:buNone/>
            </a:pPr>
            <a:r>
              <a:rPr lang="en-US" sz="2500" dirty="0" smtClean="0"/>
              <a:t> </a:t>
            </a:r>
          </a:p>
          <a:p>
            <a:pPr algn="just"/>
            <a:r>
              <a:rPr lang="en-US" sz="2500" dirty="0" smtClean="0"/>
              <a:t>Similar </a:t>
            </a:r>
            <a:r>
              <a:rPr lang="en-US" sz="2500" dirty="0"/>
              <a:t>to the sorafenib trial, patients were RAI-R and had evidence of structural disease progression</a:t>
            </a:r>
            <a:r>
              <a:rPr lang="en-US" sz="2500" dirty="0" smtClean="0"/>
              <a:t>.</a:t>
            </a:r>
          </a:p>
          <a:p>
            <a:pPr algn="just">
              <a:buNone/>
            </a:pPr>
            <a:endParaRPr lang="en-US" sz="2500" dirty="0" smtClean="0"/>
          </a:p>
          <a:p>
            <a:pPr algn="just"/>
            <a:r>
              <a:rPr lang="en-US" sz="2500" dirty="0" smtClean="0"/>
              <a:t> </a:t>
            </a:r>
            <a:r>
              <a:rPr lang="en-US" sz="2500" dirty="0"/>
              <a:t>However, in the SELECT trial, patients were allowed </a:t>
            </a:r>
            <a:r>
              <a:rPr lang="en-US" sz="2500" dirty="0">
                <a:solidFill>
                  <a:srgbClr val="FF0000"/>
                </a:solidFill>
              </a:rPr>
              <a:t>previous</a:t>
            </a:r>
            <a:r>
              <a:rPr lang="en-US" sz="2500" dirty="0"/>
              <a:t> treatment with vascular endothelial growth factor– based therapy</a:t>
            </a:r>
            <a:r>
              <a:rPr lang="en-US" sz="2500" dirty="0" smtClean="0"/>
              <a:t>.</a:t>
            </a:r>
          </a:p>
          <a:p>
            <a:pPr algn="just"/>
            <a:endParaRPr lang="en-US" sz="2500" dirty="0" smtClean="0"/>
          </a:p>
          <a:p>
            <a:pPr algn="just"/>
            <a:r>
              <a:rPr lang="en-US" sz="2500" dirty="0" smtClean="0"/>
              <a:t> </a:t>
            </a:r>
            <a:r>
              <a:rPr lang="en-US" sz="2500" dirty="0"/>
              <a:t>This previously treated group comprised </a:t>
            </a:r>
            <a:r>
              <a:rPr lang="en-US" sz="2500" dirty="0">
                <a:solidFill>
                  <a:srgbClr val="FF0000"/>
                </a:solidFill>
              </a:rPr>
              <a:t>24% </a:t>
            </a:r>
            <a:r>
              <a:rPr lang="en-US" sz="2500" dirty="0"/>
              <a:t>of the study population. The </a:t>
            </a:r>
            <a:r>
              <a:rPr lang="en-US" sz="2500" dirty="0">
                <a:solidFill>
                  <a:srgbClr val="FF0000"/>
                </a:solidFill>
              </a:rPr>
              <a:t>PFS</a:t>
            </a:r>
            <a:r>
              <a:rPr lang="en-US" sz="2500" dirty="0"/>
              <a:t> in the </a:t>
            </a:r>
            <a:r>
              <a:rPr lang="en-US" sz="2500" dirty="0" err="1"/>
              <a:t>lenvatinib</a:t>
            </a:r>
            <a:r>
              <a:rPr lang="en-US" sz="2500" dirty="0"/>
              <a:t> treated patients was </a:t>
            </a:r>
            <a:r>
              <a:rPr lang="en-US" sz="2500" dirty="0">
                <a:solidFill>
                  <a:srgbClr val="FF0000"/>
                </a:solidFill>
              </a:rPr>
              <a:t>18.3</a:t>
            </a:r>
            <a:r>
              <a:rPr lang="en-US" sz="2500" dirty="0"/>
              <a:t> months versus </a:t>
            </a:r>
            <a:r>
              <a:rPr lang="en-US" sz="2500" dirty="0">
                <a:solidFill>
                  <a:srgbClr val="FF0000"/>
                </a:solidFill>
              </a:rPr>
              <a:t>3.6</a:t>
            </a:r>
            <a:r>
              <a:rPr lang="en-US" sz="2500" dirty="0"/>
              <a:t> months in the </a:t>
            </a:r>
            <a:r>
              <a:rPr lang="en-US" sz="2500" dirty="0" smtClean="0"/>
              <a:t>placebo treated </a:t>
            </a:r>
            <a:r>
              <a:rPr lang="en-US" sz="2500" dirty="0"/>
              <a:t>patients (HR=0.21). </a:t>
            </a:r>
            <a:endParaRPr lang="en-US" sz="2500" dirty="0" smtClean="0"/>
          </a:p>
          <a:p>
            <a:pPr algn="just"/>
            <a:endParaRPr lang="en-US" sz="2500" dirty="0" smtClean="0"/>
          </a:p>
          <a:p>
            <a:pPr algn="just"/>
            <a:r>
              <a:rPr lang="en-US" sz="2500" dirty="0" smtClean="0"/>
              <a:t>The </a:t>
            </a:r>
            <a:r>
              <a:rPr lang="en-US" sz="2500" dirty="0"/>
              <a:t>response rate in </a:t>
            </a:r>
            <a:r>
              <a:rPr lang="en-US" sz="2500" dirty="0" err="1"/>
              <a:t>lenvatinib</a:t>
            </a:r>
            <a:r>
              <a:rPr lang="en-US" sz="2500" dirty="0"/>
              <a:t> treated patients was </a:t>
            </a:r>
            <a:r>
              <a:rPr lang="en-US" sz="2500" dirty="0">
                <a:solidFill>
                  <a:srgbClr val="FF0000"/>
                </a:solidFill>
              </a:rPr>
              <a:t>64.8%, </a:t>
            </a:r>
            <a:r>
              <a:rPr lang="en-US" sz="2500" dirty="0"/>
              <a:t>mostly consisting of </a:t>
            </a:r>
            <a:r>
              <a:rPr lang="en-US" sz="2500" dirty="0">
                <a:solidFill>
                  <a:srgbClr val="FF0000"/>
                </a:solidFill>
              </a:rPr>
              <a:t>partial responses </a:t>
            </a:r>
            <a:r>
              <a:rPr lang="en-US" sz="2500" dirty="0"/>
              <a:t>but also including </a:t>
            </a:r>
            <a:r>
              <a:rPr lang="en-US" sz="2500" dirty="0">
                <a:solidFill>
                  <a:srgbClr val="FF0000"/>
                </a:solidFill>
              </a:rPr>
              <a:t>four</a:t>
            </a:r>
            <a:r>
              <a:rPr lang="en-US" sz="2500" dirty="0"/>
              <a:t> complete responses</a:t>
            </a:r>
            <a:r>
              <a:rPr lang="en-US" sz="2500" dirty="0" smtClean="0"/>
              <a:t>. </a:t>
            </a:r>
            <a:endParaRPr lang="en-US" sz="2500" dirty="0"/>
          </a:p>
        </p:txBody>
      </p:sp>
    </p:spTree>
    <p:extLst>
      <p:ext uri="{BB962C8B-B14F-4D97-AF65-F5344CB8AC3E}">
        <p14:creationId xmlns="" xmlns:p14="http://schemas.microsoft.com/office/powerpoint/2010/main" val="592554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4411"/>
            <a:ext cx="10515600" cy="4351338"/>
          </a:xfrm>
        </p:spPr>
        <p:txBody>
          <a:bodyPr>
            <a:noAutofit/>
          </a:bodyPr>
          <a:lstStyle/>
          <a:p>
            <a:pPr algn="just"/>
            <a:r>
              <a:rPr lang="en-US" sz="2500" dirty="0" smtClean="0"/>
              <a:t>The starting dose of </a:t>
            </a:r>
            <a:r>
              <a:rPr lang="en-US" sz="2500" dirty="0" err="1" smtClean="0"/>
              <a:t>lenvatinib</a:t>
            </a:r>
            <a:r>
              <a:rPr lang="en-US" sz="2500" dirty="0" smtClean="0"/>
              <a:t> is </a:t>
            </a:r>
            <a:r>
              <a:rPr lang="en-US" sz="2500" dirty="0" smtClean="0">
                <a:solidFill>
                  <a:srgbClr val="FF0000"/>
                </a:solidFill>
              </a:rPr>
              <a:t>24mg once daily. </a:t>
            </a:r>
          </a:p>
          <a:p>
            <a:pPr algn="just"/>
            <a:endParaRPr lang="en-US" sz="2500" dirty="0" smtClean="0"/>
          </a:p>
          <a:p>
            <a:pPr algn="just"/>
            <a:r>
              <a:rPr lang="en-US" sz="2500" dirty="0" smtClean="0"/>
              <a:t>The BRAF inhibitors have garnered much attention in DTC </a:t>
            </a:r>
            <a:r>
              <a:rPr lang="en-US" sz="2500" dirty="0" smtClean="0"/>
              <a:t>due to the high incidence of BRAFV600E mutations observed in papillary thyroid cancer (PTC). </a:t>
            </a:r>
          </a:p>
          <a:p>
            <a:pPr algn="just"/>
            <a:endParaRPr lang="en-US" sz="2500" dirty="0" smtClean="0"/>
          </a:p>
          <a:p>
            <a:pPr algn="just"/>
            <a:r>
              <a:rPr lang="en-US" sz="2500" dirty="0" smtClean="0"/>
              <a:t>In the early trials of the selective BRAF inhibitor </a:t>
            </a:r>
            <a:r>
              <a:rPr lang="en-US" sz="2500" dirty="0" err="1" smtClean="0">
                <a:solidFill>
                  <a:srgbClr val="FF0000"/>
                </a:solidFill>
              </a:rPr>
              <a:t>vemurafenib</a:t>
            </a:r>
            <a:r>
              <a:rPr lang="en-US" sz="2500" dirty="0" smtClean="0"/>
              <a:t>, a few responses were observed in patients with PTC </a:t>
            </a:r>
            <a:r>
              <a:rPr lang="en-US" sz="2500" dirty="0" smtClean="0"/>
              <a:t>.</a:t>
            </a:r>
            <a:endParaRPr lang="en-US" sz="2500" dirty="0" smtClean="0"/>
          </a:p>
          <a:p>
            <a:pPr algn="just"/>
            <a:endParaRPr lang="en-US" sz="2500" dirty="0" smtClean="0"/>
          </a:p>
          <a:p>
            <a:pPr algn="just"/>
            <a:r>
              <a:rPr lang="en-US" sz="2500" dirty="0" smtClean="0"/>
              <a:t>Patients were enrolled into two cohorts: treatment </a:t>
            </a:r>
            <a:r>
              <a:rPr lang="en-US" sz="2500" dirty="0" err="1" smtClean="0"/>
              <a:t>naı¨ve</a:t>
            </a:r>
            <a:r>
              <a:rPr lang="en-US" sz="2500" dirty="0" smtClean="0"/>
              <a:t> </a:t>
            </a:r>
            <a:r>
              <a:rPr lang="en-US" sz="2500" dirty="0" smtClean="0"/>
              <a:t>and previously treated with a MKI. </a:t>
            </a:r>
          </a:p>
          <a:p>
            <a:pPr algn="just"/>
            <a:endParaRPr lang="en-US" sz="2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F7A3FB-EEF2-457B-90C1-EAD9AC7267A6}"/>
              </a:ext>
            </a:extLst>
          </p:cNvPr>
          <p:cNvSpPr>
            <a:spLocks noGrp="1"/>
          </p:cNvSpPr>
          <p:nvPr>
            <p:ph idx="1"/>
          </p:nvPr>
        </p:nvSpPr>
        <p:spPr>
          <a:xfrm>
            <a:off x="838200" y="911243"/>
            <a:ext cx="10515600" cy="4351338"/>
          </a:xfrm>
        </p:spPr>
        <p:txBody>
          <a:bodyPr>
            <a:noAutofit/>
          </a:bodyPr>
          <a:lstStyle/>
          <a:p>
            <a:pPr algn="just"/>
            <a:r>
              <a:rPr lang="en-US" sz="2500" dirty="0"/>
              <a:t>The response rate in the treatment </a:t>
            </a:r>
            <a:r>
              <a:rPr lang="en-US" sz="2500" dirty="0" err="1" smtClean="0"/>
              <a:t>naı¨ve</a:t>
            </a:r>
            <a:r>
              <a:rPr lang="en-US" sz="2500" dirty="0" smtClean="0"/>
              <a:t> </a:t>
            </a:r>
            <a:r>
              <a:rPr lang="en-US" sz="2500" dirty="0"/>
              <a:t>patients was </a:t>
            </a:r>
            <a:r>
              <a:rPr lang="en-US" sz="2500" dirty="0">
                <a:solidFill>
                  <a:srgbClr val="FF0000"/>
                </a:solidFill>
              </a:rPr>
              <a:t>38.5% </a:t>
            </a:r>
            <a:r>
              <a:rPr lang="en-US" sz="2500" dirty="0"/>
              <a:t>(all partial responses) and the </a:t>
            </a:r>
            <a:r>
              <a:rPr lang="en-US" sz="2500" dirty="0">
                <a:solidFill>
                  <a:srgbClr val="FF0000"/>
                </a:solidFill>
              </a:rPr>
              <a:t>PFS</a:t>
            </a:r>
            <a:r>
              <a:rPr lang="en-US" sz="2500" dirty="0"/>
              <a:t> was </a:t>
            </a:r>
            <a:r>
              <a:rPr lang="en-US" sz="2500" dirty="0">
                <a:solidFill>
                  <a:srgbClr val="FF0000"/>
                </a:solidFill>
              </a:rPr>
              <a:t>18.8 </a:t>
            </a:r>
            <a:r>
              <a:rPr lang="en-US" sz="2500" dirty="0"/>
              <a:t>months, whereas in previously treated patients, </a:t>
            </a:r>
            <a:r>
              <a:rPr lang="en-US" sz="2500" dirty="0">
                <a:solidFill>
                  <a:srgbClr val="FF0000"/>
                </a:solidFill>
              </a:rPr>
              <a:t>27.3% </a:t>
            </a:r>
            <a:r>
              <a:rPr lang="en-US" sz="2500" dirty="0"/>
              <a:t>achieved partial responses and the </a:t>
            </a:r>
            <a:r>
              <a:rPr lang="en-US" sz="2500" dirty="0">
                <a:solidFill>
                  <a:srgbClr val="FF0000"/>
                </a:solidFill>
              </a:rPr>
              <a:t>PFS</a:t>
            </a:r>
            <a:r>
              <a:rPr lang="en-US" sz="2500" dirty="0"/>
              <a:t> was </a:t>
            </a:r>
            <a:r>
              <a:rPr lang="en-US" sz="2500" dirty="0">
                <a:solidFill>
                  <a:srgbClr val="FF0000"/>
                </a:solidFill>
              </a:rPr>
              <a:t>8.9</a:t>
            </a:r>
            <a:r>
              <a:rPr lang="en-US" sz="2500" dirty="0"/>
              <a:t> months. </a:t>
            </a:r>
            <a:endParaRPr lang="en-US" sz="2500" dirty="0" smtClean="0"/>
          </a:p>
          <a:p>
            <a:pPr algn="just"/>
            <a:endParaRPr lang="en-US" sz="2500" dirty="0" smtClean="0"/>
          </a:p>
          <a:p>
            <a:pPr algn="just"/>
            <a:r>
              <a:rPr lang="en-US" sz="2500" dirty="0" err="1" smtClean="0">
                <a:solidFill>
                  <a:srgbClr val="FF0000"/>
                </a:solidFill>
              </a:rPr>
              <a:t>Dabrafenib</a:t>
            </a:r>
            <a:r>
              <a:rPr lang="en-US" sz="2500" dirty="0" smtClean="0"/>
              <a:t> </a:t>
            </a:r>
            <a:r>
              <a:rPr lang="en-US" sz="2500" dirty="0"/>
              <a:t>is another selective BRAF inhibitor that was also studied in an early phase trial in solid tumors in which 13 BRAF-mutated </a:t>
            </a:r>
            <a:r>
              <a:rPr lang="en-US" sz="2500" dirty="0">
                <a:solidFill>
                  <a:srgbClr val="FF0000"/>
                </a:solidFill>
              </a:rPr>
              <a:t>PTC</a:t>
            </a:r>
            <a:r>
              <a:rPr lang="en-US" sz="2500" dirty="0"/>
              <a:t> patients and </a:t>
            </a:r>
            <a:r>
              <a:rPr lang="en-US" sz="2500" dirty="0">
                <a:solidFill>
                  <a:srgbClr val="FF0000"/>
                </a:solidFill>
              </a:rPr>
              <a:t>one</a:t>
            </a:r>
            <a:r>
              <a:rPr lang="en-US" sz="2500" dirty="0"/>
              <a:t> BRAF-mutated </a:t>
            </a:r>
            <a:r>
              <a:rPr lang="en-US" sz="2500" dirty="0">
                <a:solidFill>
                  <a:srgbClr val="FF0000"/>
                </a:solidFill>
              </a:rPr>
              <a:t>anaplastic</a:t>
            </a:r>
            <a:r>
              <a:rPr lang="en-US" sz="2500" dirty="0"/>
              <a:t> thyroid cancer patient were enrolled </a:t>
            </a:r>
            <a:r>
              <a:rPr lang="en-US" sz="2500" dirty="0" smtClean="0"/>
              <a:t>.</a:t>
            </a:r>
            <a:r>
              <a:rPr lang="en-US" sz="2500" dirty="0" smtClean="0"/>
              <a:t> </a:t>
            </a:r>
            <a:endParaRPr lang="en-US" sz="2500" dirty="0" smtClean="0"/>
          </a:p>
          <a:p>
            <a:pPr algn="just"/>
            <a:endParaRPr lang="en-US" sz="2500" dirty="0" smtClean="0"/>
          </a:p>
          <a:p>
            <a:pPr algn="just"/>
            <a:r>
              <a:rPr lang="en-US" sz="2500" dirty="0" smtClean="0"/>
              <a:t>Partial </a:t>
            </a:r>
            <a:r>
              <a:rPr lang="en-US" sz="2500" dirty="0"/>
              <a:t>responses were seen in </a:t>
            </a:r>
            <a:r>
              <a:rPr lang="en-US" sz="2500" dirty="0">
                <a:solidFill>
                  <a:srgbClr val="FF0000"/>
                </a:solidFill>
              </a:rPr>
              <a:t>29% </a:t>
            </a:r>
            <a:r>
              <a:rPr lang="en-US" sz="2500" dirty="0"/>
              <a:t>of patients. </a:t>
            </a:r>
            <a:endParaRPr lang="en-US" sz="2500" dirty="0" smtClean="0"/>
          </a:p>
          <a:p>
            <a:pPr algn="just"/>
            <a:endParaRPr lang="en-US" sz="2500" dirty="0" smtClean="0"/>
          </a:p>
          <a:p>
            <a:pPr algn="just">
              <a:buNone/>
            </a:pPr>
            <a:endParaRPr lang="en-US" sz="2500" dirty="0"/>
          </a:p>
        </p:txBody>
      </p:sp>
    </p:spTree>
    <p:extLst>
      <p:ext uri="{BB962C8B-B14F-4D97-AF65-F5344CB8AC3E}">
        <p14:creationId xmlns="" xmlns:p14="http://schemas.microsoft.com/office/powerpoint/2010/main" val="592554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6639"/>
            <a:ext cx="10515600" cy="4351338"/>
          </a:xfrm>
        </p:spPr>
        <p:txBody>
          <a:bodyPr>
            <a:noAutofit/>
          </a:bodyPr>
          <a:lstStyle/>
          <a:p>
            <a:pPr algn="just"/>
            <a:r>
              <a:rPr lang="en-US" sz="2500" dirty="0" err="1" smtClean="0">
                <a:solidFill>
                  <a:srgbClr val="FF0000"/>
                </a:solidFill>
              </a:rPr>
              <a:t>Selumetinib</a:t>
            </a:r>
            <a:r>
              <a:rPr lang="en-US" sz="2500" dirty="0" smtClean="0"/>
              <a:t> has been used in conjunction with RAI in clinical trials of RAI-R thyroid cancer patients with promising results.</a:t>
            </a:r>
          </a:p>
          <a:p>
            <a:pPr algn="just"/>
            <a:endParaRPr lang="en-US" sz="2500" dirty="0" smtClean="0"/>
          </a:p>
          <a:p>
            <a:pPr algn="just"/>
            <a:r>
              <a:rPr lang="en-US" sz="2500" dirty="0" smtClean="0"/>
              <a:t> It was shown to </a:t>
            </a:r>
            <a:r>
              <a:rPr lang="en-US" sz="2500" dirty="0" smtClean="0">
                <a:solidFill>
                  <a:srgbClr val="FF0000"/>
                </a:solidFill>
              </a:rPr>
              <a:t>increase</a:t>
            </a:r>
            <a:r>
              <a:rPr lang="en-US" sz="2500" dirty="0" smtClean="0"/>
              <a:t> RAI uptake </a:t>
            </a:r>
            <a:r>
              <a:rPr lang="en-US" sz="2500" dirty="0" err="1" smtClean="0"/>
              <a:t>signiﬁcantly</a:t>
            </a:r>
            <a:r>
              <a:rPr lang="en-US" sz="2500" dirty="0" smtClean="0"/>
              <a:t> in metastatic tumor foci and induced tumor shrinkage after high-dose RAI, mainly in patients with </a:t>
            </a:r>
            <a:r>
              <a:rPr lang="en-US" sz="2500" dirty="0" smtClean="0">
                <a:solidFill>
                  <a:srgbClr val="FF0000"/>
                </a:solidFill>
              </a:rPr>
              <a:t>RAS</a:t>
            </a:r>
            <a:r>
              <a:rPr lang="en-US" sz="2500" dirty="0" smtClean="0"/>
              <a:t>-mutated tumors </a:t>
            </a:r>
            <a:r>
              <a:rPr lang="en-US" sz="2500" dirty="0" smtClean="0"/>
              <a:t>. </a:t>
            </a:r>
            <a:endParaRPr lang="en-US" sz="2500" dirty="0" smtClean="0"/>
          </a:p>
          <a:p>
            <a:pPr algn="just"/>
            <a:endParaRPr lang="en-US" sz="2500" dirty="0" smtClean="0"/>
          </a:p>
          <a:p>
            <a:pPr algn="just"/>
            <a:r>
              <a:rPr lang="en-US" sz="2500" dirty="0" err="1" smtClean="0">
                <a:solidFill>
                  <a:srgbClr val="FF0000"/>
                </a:solidFill>
              </a:rPr>
              <a:t>Dabrafenib</a:t>
            </a:r>
            <a:r>
              <a:rPr lang="en-US" sz="2500" dirty="0" smtClean="0"/>
              <a:t> has also been used to </a:t>
            </a:r>
            <a:r>
              <a:rPr lang="en-US" sz="2500" dirty="0" smtClean="0">
                <a:solidFill>
                  <a:srgbClr val="FF0000"/>
                </a:solidFill>
              </a:rPr>
              <a:t>re-induce </a:t>
            </a:r>
            <a:r>
              <a:rPr lang="en-US" sz="2500" dirty="0" smtClean="0"/>
              <a:t>RAI uptake in </a:t>
            </a:r>
            <a:r>
              <a:rPr lang="en-US" sz="2500" dirty="0" smtClean="0">
                <a:solidFill>
                  <a:srgbClr val="FF0000"/>
                </a:solidFill>
              </a:rPr>
              <a:t>BRAF-mutated PTC </a:t>
            </a:r>
            <a:r>
              <a:rPr lang="en-US" sz="2500" dirty="0" smtClean="0"/>
              <a:t>. </a:t>
            </a:r>
            <a:endParaRPr lang="en-US" sz="2500" dirty="0" smtClean="0"/>
          </a:p>
          <a:p>
            <a:pPr algn="just"/>
            <a:endParaRPr lang="en-US" sz="2500" dirty="0" smtClean="0"/>
          </a:p>
          <a:p>
            <a:pPr algn="just">
              <a:buNone/>
            </a:pPr>
            <a:endParaRPr lang="en-US" sz="2500" dirty="0" smtClean="0"/>
          </a:p>
          <a:p>
            <a:pPr algn="just"/>
            <a:endParaRPr lang="en-US" sz="2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F0747B-AAD1-43DB-B485-CFDE1AB1E9D2}"/>
              </a:ext>
            </a:extLst>
          </p:cNvPr>
          <p:cNvSpPr>
            <a:spLocks noGrp="1"/>
          </p:cNvSpPr>
          <p:nvPr>
            <p:ph idx="1"/>
          </p:nvPr>
        </p:nvSpPr>
        <p:spPr>
          <a:xfrm>
            <a:off x="838200" y="710525"/>
            <a:ext cx="10515600" cy="4351338"/>
          </a:xfrm>
        </p:spPr>
        <p:txBody>
          <a:bodyPr>
            <a:noAutofit/>
          </a:bodyPr>
          <a:lstStyle/>
          <a:p>
            <a:pPr algn="just"/>
            <a:r>
              <a:rPr lang="en-US" sz="2500" dirty="0"/>
              <a:t>Similar to other solid tumors, </a:t>
            </a:r>
            <a:r>
              <a:rPr lang="en-US" sz="2500" dirty="0">
                <a:solidFill>
                  <a:srgbClr val="FF0000"/>
                </a:solidFill>
              </a:rPr>
              <a:t>resistance</a:t>
            </a:r>
            <a:r>
              <a:rPr lang="en-US" sz="2500" dirty="0"/>
              <a:t> to kinase inhibitors develops over time</a:t>
            </a:r>
            <a:r>
              <a:rPr lang="en-US" sz="2500" dirty="0" smtClean="0"/>
              <a:t>.</a:t>
            </a:r>
          </a:p>
          <a:p>
            <a:pPr algn="just"/>
            <a:endParaRPr lang="en-US" sz="2500" dirty="0" smtClean="0"/>
          </a:p>
          <a:p>
            <a:pPr algn="just"/>
            <a:r>
              <a:rPr lang="en-US" sz="2500" dirty="0" smtClean="0"/>
              <a:t> </a:t>
            </a:r>
            <a:r>
              <a:rPr lang="en-US" sz="2500" dirty="0"/>
              <a:t>The mechanism of resistance to kinase inhibitors in DTC is not well elucidated. </a:t>
            </a:r>
            <a:endParaRPr lang="en-US" sz="2500" dirty="0" smtClean="0"/>
          </a:p>
          <a:p>
            <a:pPr algn="just"/>
            <a:endParaRPr lang="en-US" sz="2500" dirty="0" smtClean="0"/>
          </a:p>
          <a:p>
            <a:pPr algn="just"/>
            <a:r>
              <a:rPr lang="en-US" sz="2500" dirty="0" smtClean="0"/>
              <a:t>Salvage </a:t>
            </a:r>
            <a:r>
              <a:rPr lang="en-US" sz="2500" dirty="0"/>
              <a:t>therapy with a </a:t>
            </a:r>
            <a:r>
              <a:rPr lang="en-US" sz="2500" dirty="0">
                <a:solidFill>
                  <a:srgbClr val="FF0000"/>
                </a:solidFill>
              </a:rPr>
              <a:t>similar class </a:t>
            </a:r>
            <a:r>
              <a:rPr lang="en-US" sz="2500" dirty="0"/>
              <a:t>of drugs has been described after </a:t>
            </a:r>
            <a:r>
              <a:rPr lang="en-US" sz="2500" dirty="0">
                <a:solidFill>
                  <a:srgbClr val="FF0000"/>
                </a:solidFill>
              </a:rPr>
              <a:t>sorafenib </a:t>
            </a:r>
            <a:r>
              <a:rPr lang="en-US" sz="2500" dirty="0"/>
              <a:t>failure by </a:t>
            </a:r>
            <a:r>
              <a:rPr lang="en-US" sz="2500" dirty="0" err="1"/>
              <a:t>Dadu</a:t>
            </a:r>
            <a:r>
              <a:rPr lang="en-US" sz="2500" dirty="0"/>
              <a:t> et </a:t>
            </a:r>
            <a:r>
              <a:rPr lang="en-US" sz="2500" dirty="0" err="1" smtClean="0"/>
              <a:t>al,,and</a:t>
            </a:r>
            <a:r>
              <a:rPr lang="en-US" sz="2500" dirty="0" smtClean="0"/>
              <a:t> </a:t>
            </a:r>
            <a:r>
              <a:rPr lang="en-US" sz="2500" dirty="0"/>
              <a:t>this strategy is currently under investigation using the anti-angiogenic drug </a:t>
            </a:r>
            <a:r>
              <a:rPr lang="en-US" sz="2500" dirty="0" err="1">
                <a:solidFill>
                  <a:srgbClr val="FF0000"/>
                </a:solidFill>
              </a:rPr>
              <a:t>cabozantinib</a:t>
            </a:r>
            <a:r>
              <a:rPr lang="en-US" sz="2500" dirty="0"/>
              <a:t> </a:t>
            </a:r>
            <a:r>
              <a:rPr lang="en-US" sz="2500" dirty="0" smtClean="0"/>
              <a:t>.</a:t>
            </a:r>
            <a:endParaRPr lang="en-US" sz="2500" dirty="0" smtClean="0"/>
          </a:p>
          <a:p>
            <a:pPr algn="just"/>
            <a:endParaRPr lang="en-US" sz="2500" dirty="0" smtClean="0"/>
          </a:p>
          <a:p>
            <a:pPr algn="just">
              <a:buNone/>
            </a:pPr>
            <a:endParaRPr lang="en-US" sz="2500" dirty="0"/>
          </a:p>
        </p:txBody>
      </p:sp>
    </p:spTree>
    <p:extLst>
      <p:ext uri="{BB962C8B-B14F-4D97-AF65-F5344CB8AC3E}">
        <p14:creationId xmlns="" xmlns:p14="http://schemas.microsoft.com/office/powerpoint/2010/main" val="246489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259" y="699374"/>
            <a:ext cx="10515600" cy="4351338"/>
          </a:xfrm>
        </p:spPr>
        <p:txBody>
          <a:bodyPr>
            <a:noAutofit/>
          </a:bodyPr>
          <a:lstStyle/>
          <a:p>
            <a:pPr algn="just"/>
            <a:r>
              <a:rPr lang="en-US" sz="2500" dirty="0" smtClean="0"/>
              <a:t>While great strides have been made in the past decades with the discovery of the </a:t>
            </a:r>
            <a:r>
              <a:rPr lang="en-US" sz="2500" dirty="0" err="1" smtClean="0"/>
              <a:t>kinase</a:t>
            </a:r>
            <a:r>
              <a:rPr lang="en-US" sz="2500" dirty="0" smtClean="0"/>
              <a:t> inhibitors, these drugs have </a:t>
            </a:r>
            <a:r>
              <a:rPr lang="en-US" sz="2500" dirty="0" smtClean="0">
                <a:solidFill>
                  <a:srgbClr val="FF0000"/>
                </a:solidFill>
              </a:rPr>
              <a:t>toxicities, </a:t>
            </a:r>
            <a:r>
              <a:rPr lang="en-US" sz="2500" dirty="0" smtClean="0"/>
              <a:t>some of which are tolerable while others can be </a:t>
            </a:r>
            <a:r>
              <a:rPr lang="en-US" sz="2500" dirty="0" smtClean="0">
                <a:solidFill>
                  <a:srgbClr val="FF0000"/>
                </a:solidFill>
              </a:rPr>
              <a:t>life-threatening</a:t>
            </a:r>
            <a:r>
              <a:rPr lang="en-US" sz="2500" dirty="0" smtClean="0"/>
              <a:t>.</a:t>
            </a:r>
          </a:p>
          <a:p>
            <a:pPr algn="just">
              <a:buNone/>
            </a:pPr>
            <a:endParaRPr lang="en-US" sz="2500" dirty="0" smtClean="0"/>
          </a:p>
          <a:p>
            <a:pPr algn="just"/>
            <a:endParaRPr lang="en-US" sz="2500" dirty="0" smtClean="0"/>
          </a:p>
          <a:p>
            <a:pPr algn="just"/>
            <a:r>
              <a:rPr lang="en-US" sz="2500" dirty="0" smtClean="0"/>
              <a:t>There are various publications available to help clinicians to manage toxicities from </a:t>
            </a:r>
            <a:r>
              <a:rPr lang="en-US" sz="2500" dirty="0" err="1" smtClean="0"/>
              <a:t>kinase</a:t>
            </a:r>
            <a:r>
              <a:rPr lang="en-US" sz="2500" dirty="0" smtClean="0"/>
              <a:t> inhibitors </a:t>
            </a:r>
            <a:r>
              <a:rPr lang="en-US" sz="2500" dirty="0" smtClean="0"/>
              <a:t>. </a:t>
            </a:r>
            <a:r>
              <a:rPr lang="en-US" sz="2500" dirty="0" smtClean="0"/>
              <a:t>The most common adverse effects of the anti-</a:t>
            </a:r>
            <a:r>
              <a:rPr lang="en-US" sz="2500" dirty="0" err="1" smtClean="0"/>
              <a:t>angiogenic</a:t>
            </a:r>
            <a:r>
              <a:rPr lang="en-US" sz="2500" dirty="0" smtClean="0"/>
              <a:t> </a:t>
            </a:r>
            <a:r>
              <a:rPr lang="en-US" sz="2500" dirty="0" err="1" smtClean="0"/>
              <a:t>kinase</a:t>
            </a:r>
            <a:r>
              <a:rPr lang="en-US" sz="2500" dirty="0" smtClean="0"/>
              <a:t> inhibitors are </a:t>
            </a:r>
            <a:r>
              <a:rPr lang="en-US" sz="2500" dirty="0" smtClean="0">
                <a:solidFill>
                  <a:srgbClr val="FF0000"/>
                </a:solidFill>
              </a:rPr>
              <a:t>hypertension</a:t>
            </a:r>
            <a:r>
              <a:rPr lang="en-US" sz="2500" dirty="0" smtClean="0"/>
              <a:t>, </a:t>
            </a:r>
            <a:r>
              <a:rPr lang="en-US" sz="2500" dirty="0" smtClean="0">
                <a:solidFill>
                  <a:srgbClr val="FF0000"/>
                </a:solidFill>
              </a:rPr>
              <a:t>diarrhea</a:t>
            </a:r>
            <a:r>
              <a:rPr lang="en-US" sz="2500" dirty="0" smtClean="0"/>
              <a:t>, </a:t>
            </a:r>
            <a:r>
              <a:rPr lang="en-US" sz="2500" dirty="0" smtClean="0">
                <a:solidFill>
                  <a:srgbClr val="FF0000"/>
                </a:solidFill>
              </a:rPr>
              <a:t>fatigue, weight loss</a:t>
            </a:r>
            <a:r>
              <a:rPr lang="en-US" sz="2500" dirty="0" smtClean="0"/>
              <a:t>, </a:t>
            </a:r>
            <a:r>
              <a:rPr lang="en-US" sz="2500" dirty="0" smtClean="0">
                <a:solidFill>
                  <a:srgbClr val="FF0000"/>
                </a:solidFill>
              </a:rPr>
              <a:t>hypothyroidism, </a:t>
            </a:r>
            <a:r>
              <a:rPr lang="en-US" sz="2500" dirty="0" smtClean="0"/>
              <a:t>and </a:t>
            </a:r>
            <a:r>
              <a:rPr lang="en-US" sz="2500" dirty="0" smtClean="0">
                <a:solidFill>
                  <a:srgbClr val="FF0000"/>
                </a:solidFill>
              </a:rPr>
              <a:t>skin changes</a:t>
            </a:r>
            <a:r>
              <a:rPr lang="en-US" sz="2500" dirty="0" smtClean="0"/>
              <a:t>, including </a:t>
            </a:r>
            <a:r>
              <a:rPr lang="en-US" sz="2500" dirty="0" smtClean="0">
                <a:solidFill>
                  <a:srgbClr val="FF0000"/>
                </a:solidFill>
              </a:rPr>
              <a:t>hand–foot skin reaction </a:t>
            </a:r>
            <a:r>
              <a:rPr lang="en-US" sz="2500" dirty="0" smtClean="0"/>
              <a:t>and, in the case of </a:t>
            </a:r>
            <a:r>
              <a:rPr lang="en-US" sz="2500" dirty="0" err="1" smtClean="0"/>
              <a:t>sorafenib</a:t>
            </a:r>
            <a:r>
              <a:rPr lang="en-US" sz="2500" dirty="0" smtClean="0"/>
              <a:t>, </a:t>
            </a:r>
            <a:r>
              <a:rPr lang="en-US" sz="2500" dirty="0" err="1" smtClean="0">
                <a:solidFill>
                  <a:srgbClr val="FF0000"/>
                </a:solidFill>
              </a:rPr>
              <a:t>squamous</a:t>
            </a:r>
            <a:r>
              <a:rPr lang="en-US" sz="2500" dirty="0" smtClean="0">
                <a:solidFill>
                  <a:srgbClr val="FF0000"/>
                </a:solidFill>
              </a:rPr>
              <a:t>-cell carcinomas of the skin. </a:t>
            </a:r>
          </a:p>
          <a:p>
            <a:pPr algn="just"/>
            <a:endParaRPr lang="en-US" sz="2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F0747B-AAD1-43DB-B485-CFDE1AB1E9D2}"/>
              </a:ext>
            </a:extLst>
          </p:cNvPr>
          <p:cNvSpPr>
            <a:spLocks noGrp="1"/>
          </p:cNvSpPr>
          <p:nvPr>
            <p:ph idx="1"/>
          </p:nvPr>
        </p:nvSpPr>
        <p:spPr>
          <a:xfrm>
            <a:off x="838200" y="1747568"/>
            <a:ext cx="10515600" cy="4351338"/>
          </a:xfrm>
        </p:spPr>
        <p:txBody>
          <a:bodyPr>
            <a:normAutofit/>
          </a:bodyPr>
          <a:lstStyle/>
          <a:p>
            <a:pPr algn="just"/>
            <a:r>
              <a:rPr lang="en-US" sz="2500" dirty="0">
                <a:solidFill>
                  <a:srgbClr val="FF0000"/>
                </a:solidFill>
              </a:rPr>
              <a:t>Rare</a:t>
            </a:r>
            <a:r>
              <a:rPr lang="en-US" sz="2500" dirty="0"/>
              <a:t> but </a:t>
            </a:r>
            <a:r>
              <a:rPr lang="en-US" sz="2500" dirty="0">
                <a:solidFill>
                  <a:srgbClr val="FF0000"/>
                </a:solidFill>
              </a:rPr>
              <a:t>serious</a:t>
            </a:r>
            <a:r>
              <a:rPr lang="en-US" sz="2500" dirty="0"/>
              <a:t> adverse events of anti-angiogenic drugs include </a:t>
            </a:r>
            <a:r>
              <a:rPr lang="en-US" sz="2500" dirty="0">
                <a:solidFill>
                  <a:srgbClr val="FF0000"/>
                </a:solidFill>
              </a:rPr>
              <a:t>intestinal</a:t>
            </a:r>
            <a:r>
              <a:rPr lang="en-US" sz="2500" dirty="0"/>
              <a:t> </a:t>
            </a:r>
            <a:r>
              <a:rPr lang="en-US" sz="2500" dirty="0">
                <a:solidFill>
                  <a:srgbClr val="FF0000"/>
                </a:solidFill>
              </a:rPr>
              <a:t>perforation</a:t>
            </a:r>
            <a:r>
              <a:rPr lang="en-US" sz="2500" dirty="0"/>
              <a:t>, </a:t>
            </a:r>
            <a:r>
              <a:rPr lang="en-US" sz="2500" dirty="0">
                <a:solidFill>
                  <a:srgbClr val="FF0000"/>
                </a:solidFill>
              </a:rPr>
              <a:t>tracheoesophageal ﬁstula formation</a:t>
            </a:r>
            <a:r>
              <a:rPr lang="en-US" sz="2500" dirty="0"/>
              <a:t>, </a:t>
            </a:r>
            <a:r>
              <a:rPr lang="en-US" sz="2500" dirty="0">
                <a:solidFill>
                  <a:srgbClr val="FF0000"/>
                </a:solidFill>
              </a:rPr>
              <a:t>bleeding</a:t>
            </a:r>
            <a:r>
              <a:rPr lang="en-US" sz="2500" dirty="0"/>
              <a:t>, </a:t>
            </a:r>
            <a:r>
              <a:rPr lang="en-US" sz="2500" dirty="0">
                <a:solidFill>
                  <a:srgbClr val="FF0000"/>
                </a:solidFill>
              </a:rPr>
              <a:t>thrombosis, </a:t>
            </a:r>
            <a:r>
              <a:rPr lang="en-US" sz="2500" dirty="0"/>
              <a:t>and </a:t>
            </a:r>
            <a:r>
              <a:rPr lang="en-US" sz="2500" dirty="0">
                <a:solidFill>
                  <a:srgbClr val="FF0000"/>
                </a:solidFill>
              </a:rPr>
              <a:t>heart failure. </a:t>
            </a:r>
            <a:endParaRPr lang="en-US" sz="2500" dirty="0" smtClean="0">
              <a:solidFill>
                <a:srgbClr val="FF0000"/>
              </a:solidFill>
            </a:endParaRPr>
          </a:p>
          <a:p>
            <a:pPr algn="just"/>
            <a:endParaRPr lang="en-US" sz="2500" dirty="0" smtClean="0"/>
          </a:p>
          <a:p>
            <a:pPr algn="just"/>
            <a:r>
              <a:rPr lang="en-US" sz="2500" dirty="0" smtClean="0"/>
              <a:t>Although </a:t>
            </a:r>
            <a:r>
              <a:rPr lang="en-US" sz="2500" dirty="0"/>
              <a:t>there are </a:t>
            </a:r>
            <a:r>
              <a:rPr lang="en-US" sz="2500" dirty="0">
                <a:solidFill>
                  <a:srgbClr val="FF0000"/>
                </a:solidFill>
              </a:rPr>
              <a:t>no</a:t>
            </a:r>
            <a:r>
              <a:rPr lang="en-US" sz="2500" dirty="0"/>
              <a:t> contraindications, it is our opinion that comorbid conditions such as</a:t>
            </a:r>
            <a:r>
              <a:rPr lang="en-US" sz="2500" dirty="0">
                <a:solidFill>
                  <a:srgbClr val="FF0000"/>
                </a:solidFill>
              </a:rPr>
              <a:t> colitis</a:t>
            </a:r>
            <a:r>
              <a:rPr lang="en-US" sz="2500" dirty="0"/>
              <a:t>, </a:t>
            </a:r>
            <a:r>
              <a:rPr lang="en-US" sz="2500" dirty="0">
                <a:solidFill>
                  <a:srgbClr val="FF0000"/>
                </a:solidFill>
              </a:rPr>
              <a:t>history of diverticulitis</a:t>
            </a:r>
            <a:r>
              <a:rPr lang="en-US" sz="2500" dirty="0"/>
              <a:t>, </a:t>
            </a:r>
            <a:r>
              <a:rPr lang="en-US" sz="2500" dirty="0">
                <a:solidFill>
                  <a:srgbClr val="FF0000"/>
                </a:solidFill>
              </a:rPr>
              <a:t>congestive heart failure</a:t>
            </a:r>
            <a:r>
              <a:rPr lang="en-US" sz="2500" dirty="0"/>
              <a:t>, and </a:t>
            </a:r>
            <a:r>
              <a:rPr lang="en-US" sz="2500" dirty="0">
                <a:solidFill>
                  <a:srgbClr val="FF0000"/>
                </a:solidFill>
              </a:rPr>
              <a:t>tracheal invasion </a:t>
            </a:r>
            <a:r>
              <a:rPr lang="en-US" sz="2500" dirty="0"/>
              <a:t>should be taken into account when considering which kinase inhibitor is most appropriate for a patient. </a:t>
            </a:r>
            <a:endParaRPr lang="en-US" sz="2500" dirty="0" smtClean="0"/>
          </a:p>
          <a:p>
            <a:pPr algn="just"/>
            <a:endParaRPr lang="en-US" sz="2500" dirty="0"/>
          </a:p>
        </p:txBody>
      </p:sp>
    </p:spTree>
    <p:extLst>
      <p:ext uri="{BB962C8B-B14F-4D97-AF65-F5344CB8AC3E}">
        <p14:creationId xmlns="" xmlns:p14="http://schemas.microsoft.com/office/powerpoint/2010/main" val="246489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5340"/>
            <a:ext cx="10515600" cy="4351338"/>
          </a:xfrm>
        </p:spPr>
        <p:txBody>
          <a:bodyPr>
            <a:normAutofit/>
          </a:bodyPr>
          <a:lstStyle/>
          <a:p>
            <a:pPr algn="just"/>
            <a:r>
              <a:rPr lang="en-US" sz="2500" dirty="0" smtClean="0"/>
              <a:t>The most common adverse effects associated with the selective BRAF inhibitors are </a:t>
            </a:r>
            <a:r>
              <a:rPr lang="en-US" sz="2500" dirty="0" smtClean="0">
                <a:solidFill>
                  <a:srgbClr val="FF0000"/>
                </a:solidFill>
              </a:rPr>
              <a:t>fever</a:t>
            </a:r>
            <a:r>
              <a:rPr lang="en-US" sz="2500" dirty="0" smtClean="0"/>
              <a:t> (mostly associated with </a:t>
            </a:r>
            <a:r>
              <a:rPr lang="en-US" sz="2500" dirty="0" err="1" smtClean="0"/>
              <a:t>dabrafenib</a:t>
            </a:r>
            <a:r>
              <a:rPr lang="en-US" sz="2500" dirty="0" smtClean="0"/>
              <a:t>), </a:t>
            </a:r>
            <a:r>
              <a:rPr lang="en-US" sz="2500" dirty="0" err="1" smtClean="0">
                <a:solidFill>
                  <a:srgbClr val="FF0000"/>
                </a:solidFill>
              </a:rPr>
              <a:t>arthralgias</a:t>
            </a:r>
            <a:r>
              <a:rPr lang="en-US" sz="2500" dirty="0" smtClean="0"/>
              <a:t> (mostly associated with </a:t>
            </a:r>
            <a:r>
              <a:rPr lang="en-US" sz="2500" dirty="0" err="1" smtClean="0"/>
              <a:t>vemurafenib</a:t>
            </a:r>
            <a:r>
              <a:rPr lang="en-US" sz="2500" dirty="0" smtClean="0"/>
              <a:t>), </a:t>
            </a:r>
            <a:r>
              <a:rPr lang="en-US" sz="2500" dirty="0" smtClean="0">
                <a:solidFill>
                  <a:srgbClr val="FF0000"/>
                </a:solidFill>
              </a:rPr>
              <a:t>fatigue</a:t>
            </a:r>
            <a:r>
              <a:rPr lang="en-US" sz="2500" dirty="0" smtClean="0"/>
              <a:t>, </a:t>
            </a:r>
            <a:r>
              <a:rPr lang="en-US" sz="2500" dirty="0" smtClean="0">
                <a:solidFill>
                  <a:srgbClr val="FF0000"/>
                </a:solidFill>
              </a:rPr>
              <a:t>nausea</a:t>
            </a:r>
            <a:r>
              <a:rPr lang="en-US" sz="2500" dirty="0" smtClean="0"/>
              <a:t>, and skin changes, including </a:t>
            </a:r>
            <a:r>
              <a:rPr lang="en-US" sz="2500" dirty="0" smtClean="0">
                <a:solidFill>
                  <a:srgbClr val="FF0000"/>
                </a:solidFill>
              </a:rPr>
              <a:t>hand–foot skin reaction </a:t>
            </a:r>
            <a:r>
              <a:rPr lang="en-US" sz="2500" dirty="0" smtClean="0"/>
              <a:t>and </a:t>
            </a:r>
            <a:r>
              <a:rPr lang="en-US" sz="2500" dirty="0" err="1" smtClean="0">
                <a:solidFill>
                  <a:srgbClr val="FF0000"/>
                </a:solidFill>
              </a:rPr>
              <a:t>squamous</a:t>
            </a:r>
            <a:r>
              <a:rPr lang="en-US" sz="2500" dirty="0" smtClean="0">
                <a:solidFill>
                  <a:srgbClr val="FF0000"/>
                </a:solidFill>
              </a:rPr>
              <a:t>-cell carcinomas of the skin</a:t>
            </a:r>
            <a:r>
              <a:rPr lang="en-US" sz="2500" dirty="0" smtClean="0"/>
              <a:t>.</a:t>
            </a:r>
          </a:p>
          <a:p>
            <a:pPr algn="just"/>
            <a:endParaRPr lang="en-US" sz="2500" dirty="0" smtClean="0"/>
          </a:p>
          <a:p>
            <a:pPr algn="just"/>
            <a:r>
              <a:rPr lang="en-US" sz="2500" dirty="0" smtClean="0"/>
              <a:t> </a:t>
            </a:r>
            <a:r>
              <a:rPr lang="en-US" sz="2500" dirty="0" smtClean="0"/>
              <a:t>Although BRAF inhibitors are not approved for thyroid cancer, in patients with </a:t>
            </a:r>
            <a:r>
              <a:rPr lang="en-US" sz="2500" dirty="0" smtClean="0">
                <a:solidFill>
                  <a:srgbClr val="FF0000"/>
                </a:solidFill>
              </a:rPr>
              <a:t>relative contraindications </a:t>
            </a:r>
            <a:r>
              <a:rPr lang="en-US" sz="2500" dirty="0" smtClean="0"/>
              <a:t>to </a:t>
            </a:r>
            <a:r>
              <a:rPr lang="en-US" sz="2500" dirty="0" err="1" smtClean="0"/>
              <a:t>lenvatinib</a:t>
            </a:r>
            <a:r>
              <a:rPr lang="en-US" sz="2500" dirty="0" smtClean="0"/>
              <a:t> or </a:t>
            </a:r>
            <a:r>
              <a:rPr lang="en-US" sz="2500" dirty="0" err="1" smtClean="0"/>
              <a:t>sorafenib</a:t>
            </a:r>
            <a:r>
              <a:rPr lang="en-US" sz="2500" dirty="0" smtClean="0"/>
              <a:t> and in the absence of available clinical trials, these drugs may be considered for patients with BRAFV600E mutations.</a:t>
            </a:r>
          </a:p>
          <a:p>
            <a:pPr algn="just"/>
            <a:endParaRPr lang="en-US" sz="2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7716"/>
            <a:ext cx="10515600" cy="4351338"/>
          </a:xfrm>
        </p:spPr>
        <p:txBody>
          <a:bodyPr>
            <a:normAutofit/>
          </a:bodyPr>
          <a:lstStyle/>
          <a:p>
            <a:pPr algn="just"/>
            <a:r>
              <a:rPr lang="en-US" sz="2500" dirty="0" smtClean="0"/>
              <a:t>Assessing response to RAI therapy in metastatic thyroid cancer is not always straightforward. While structural disease regression after RAI therapy is a </a:t>
            </a:r>
            <a:r>
              <a:rPr lang="en-US" sz="2500" dirty="0" smtClean="0">
                <a:solidFill>
                  <a:srgbClr val="FF0000"/>
                </a:solidFill>
              </a:rPr>
              <a:t>good indicator</a:t>
            </a:r>
            <a:r>
              <a:rPr lang="en-US" sz="2500" dirty="0" smtClean="0"/>
              <a:t> of treatment response.</a:t>
            </a:r>
          </a:p>
          <a:p>
            <a:pPr algn="just"/>
            <a:endParaRPr lang="en-US" sz="2500" dirty="0" smtClean="0"/>
          </a:p>
          <a:p>
            <a:pPr algn="just"/>
            <a:r>
              <a:rPr lang="en-US" sz="2500" dirty="0" smtClean="0"/>
              <a:t>  many patients who are deemed to have responded to an initial RAI treatment eventually progress and become RAI refractory (RAI-R) . </a:t>
            </a:r>
          </a:p>
          <a:p>
            <a:pPr algn="just"/>
            <a:endParaRPr lang="en-US" sz="2500" dirty="0" smtClean="0"/>
          </a:p>
          <a:p>
            <a:pPr algn="just"/>
            <a:r>
              <a:rPr lang="en-US" sz="2500" dirty="0" smtClean="0"/>
              <a:t>Finally, large cumulative doses of RAI expose patients to potential side effects that can be clinically significant (e.g., </a:t>
            </a:r>
            <a:r>
              <a:rPr lang="en-US" sz="2500" dirty="0" smtClean="0">
                <a:solidFill>
                  <a:srgbClr val="FF0000"/>
                </a:solidFill>
              </a:rPr>
              <a:t>second primary </a:t>
            </a:r>
            <a:r>
              <a:rPr lang="en-US" sz="2500" dirty="0" err="1" smtClean="0">
                <a:solidFill>
                  <a:srgbClr val="FF0000"/>
                </a:solidFill>
              </a:rPr>
              <a:t>malignancies</a:t>
            </a:r>
            <a:r>
              <a:rPr lang="en-US" sz="2500" dirty="0" err="1" smtClean="0"/>
              <a:t>,</a:t>
            </a:r>
            <a:r>
              <a:rPr lang="en-US" sz="2500" dirty="0" err="1" smtClean="0">
                <a:solidFill>
                  <a:srgbClr val="FF0000"/>
                </a:solidFill>
              </a:rPr>
              <a:t>myelodysplastic</a:t>
            </a:r>
            <a:r>
              <a:rPr lang="en-US" sz="2500" dirty="0" smtClean="0">
                <a:solidFill>
                  <a:srgbClr val="FF0000"/>
                </a:solidFill>
              </a:rPr>
              <a:t> syndrome</a:t>
            </a:r>
            <a:r>
              <a:rPr lang="en-US" sz="2500" dirty="0" smtClean="0"/>
              <a:t>, and </a:t>
            </a:r>
            <a:r>
              <a:rPr lang="en-US" sz="2500" dirty="0" smtClean="0">
                <a:solidFill>
                  <a:srgbClr val="FF0000"/>
                </a:solidFill>
              </a:rPr>
              <a:t>salivary gland dysfunction</a:t>
            </a:r>
            <a:r>
              <a:rPr lang="en-US" sz="2500" dirty="0" smtClean="0"/>
              <a:t>).</a:t>
            </a:r>
          </a:p>
          <a:p>
            <a:pPr algn="just"/>
            <a:endParaRPr lang="en-US" sz="2500" dirty="0" smtClean="0"/>
          </a:p>
          <a:p>
            <a:pPr algn="just"/>
            <a:endParaRPr lang="en-US" sz="2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B5CA8B1-70C8-4F8A-98B7-003ED37B22EC}"/>
              </a:ext>
            </a:extLst>
          </p:cNvPr>
          <p:cNvSpPr>
            <a:spLocks noGrp="1"/>
          </p:cNvSpPr>
          <p:nvPr>
            <p:ph idx="1"/>
          </p:nvPr>
        </p:nvSpPr>
        <p:spPr>
          <a:xfrm>
            <a:off x="838200" y="1256924"/>
            <a:ext cx="10515600" cy="4351338"/>
          </a:xfrm>
        </p:spPr>
        <p:txBody>
          <a:bodyPr>
            <a:normAutofit/>
          </a:bodyPr>
          <a:lstStyle/>
          <a:p>
            <a:pPr algn="just"/>
            <a:r>
              <a:rPr lang="en-US" sz="2500" dirty="0"/>
              <a:t>Finally, </a:t>
            </a:r>
            <a:r>
              <a:rPr lang="en-US" sz="2500" dirty="0">
                <a:solidFill>
                  <a:srgbClr val="FF0000"/>
                </a:solidFill>
              </a:rPr>
              <a:t>quality of life </a:t>
            </a:r>
            <a:r>
              <a:rPr lang="en-US" sz="2500" dirty="0"/>
              <a:t>and the ‘‘</a:t>
            </a:r>
            <a:r>
              <a:rPr lang="en-US" sz="2500" dirty="0">
                <a:solidFill>
                  <a:srgbClr val="FF0000"/>
                </a:solidFill>
              </a:rPr>
              <a:t>ﬁnancial toxicity’’ </a:t>
            </a:r>
            <a:r>
              <a:rPr lang="en-US" sz="2500" dirty="0"/>
              <a:t>of the kinase inhibitor drugs must be considered. In the DECISION trial with sorafenib, quality of life was evaluated. </a:t>
            </a:r>
            <a:endParaRPr lang="en-US" sz="2500" dirty="0" smtClean="0"/>
          </a:p>
          <a:p>
            <a:pPr algn="just"/>
            <a:endParaRPr lang="en-US" sz="2500" dirty="0" smtClean="0"/>
          </a:p>
          <a:p>
            <a:pPr algn="just"/>
            <a:r>
              <a:rPr lang="en-US" sz="2500" dirty="0" err="1" smtClean="0"/>
              <a:t>Sorafenib</a:t>
            </a:r>
            <a:r>
              <a:rPr lang="en-US" sz="2500" dirty="0" smtClean="0"/>
              <a:t> treated </a:t>
            </a:r>
            <a:r>
              <a:rPr lang="en-US" sz="2500" dirty="0"/>
              <a:t>patients had slightly </a:t>
            </a:r>
            <a:r>
              <a:rPr lang="en-US" sz="2500" dirty="0">
                <a:solidFill>
                  <a:srgbClr val="FF0000"/>
                </a:solidFill>
              </a:rPr>
              <a:t>lower quality-of-life scores </a:t>
            </a:r>
            <a:r>
              <a:rPr lang="en-US" sz="2500" dirty="0"/>
              <a:t>compared to placebo-treated patients at ﬁrst assessment, and this remained relatively stable throughout the trial </a:t>
            </a:r>
            <a:r>
              <a:rPr lang="en-US" sz="2500" dirty="0" smtClean="0"/>
              <a:t>.</a:t>
            </a:r>
            <a:r>
              <a:rPr lang="en-US" sz="2500" dirty="0" smtClean="0"/>
              <a:t> </a:t>
            </a:r>
            <a:endParaRPr lang="en-US" sz="2500" dirty="0" smtClean="0"/>
          </a:p>
          <a:p>
            <a:pPr algn="just"/>
            <a:endParaRPr lang="en-US" sz="2500" dirty="0" smtClean="0"/>
          </a:p>
          <a:p>
            <a:pPr algn="just"/>
            <a:r>
              <a:rPr lang="en-US" sz="2500" dirty="0" smtClean="0"/>
              <a:t>These </a:t>
            </a:r>
            <a:r>
              <a:rPr lang="en-US" sz="2500" dirty="0"/>
              <a:t>drugs are continued until the patient is </a:t>
            </a:r>
            <a:r>
              <a:rPr lang="en-US" sz="2500" dirty="0">
                <a:solidFill>
                  <a:srgbClr val="FF0000"/>
                </a:solidFill>
              </a:rPr>
              <a:t>no longer responding </a:t>
            </a:r>
            <a:r>
              <a:rPr lang="en-US" sz="2500" dirty="0"/>
              <a:t>or has developed an </a:t>
            </a:r>
            <a:r>
              <a:rPr lang="en-US" sz="2500" dirty="0">
                <a:solidFill>
                  <a:srgbClr val="FF0000"/>
                </a:solidFill>
              </a:rPr>
              <a:t>intolerable/unmanageable</a:t>
            </a:r>
            <a:r>
              <a:rPr lang="en-US" sz="2500" dirty="0"/>
              <a:t> or life-threatening toxicity. </a:t>
            </a:r>
            <a:endParaRPr lang="en-US" sz="2500" dirty="0" smtClean="0"/>
          </a:p>
          <a:p>
            <a:pPr algn="just"/>
            <a:endParaRPr lang="en-US" sz="2500" dirty="0"/>
          </a:p>
        </p:txBody>
      </p:sp>
    </p:spTree>
    <p:extLst>
      <p:ext uri="{BB962C8B-B14F-4D97-AF65-F5344CB8AC3E}">
        <p14:creationId xmlns="" xmlns:p14="http://schemas.microsoft.com/office/powerpoint/2010/main" val="1932093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7790"/>
            <a:ext cx="10515600" cy="4351338"/>
          </a:xfrm>
        </p:spPr>
        <p:txBody>
          <a:bodyPr>
            <a:noAutofit/>
          </a:bodyPr>
          <a:lstStyle/>
          <a:p>
            <a:pPr algn="just"/>
            <a:r>
              <a:rPr lang="en-US" sz="2500" dirty="0" smtClean="0"/>
              <a:t>Thus, patients could potentially be taking the drug for an extended amount of time, resulting in </a:t>
            </a:r>
            <a:r>
              <a:rPr lang="en-US" sz="2500" dirty="0" smtClean="0">
                <a:solidFill>
                  <a:srgbClr val="FF0000"/>
                </a:solidFill>
              </a:rPr>
              <a:t>diminished quality of life </a:t>
            </a:r>
            <a:r>
              <a:rPr lang="en-US" sz="2500" dirty="0" smtClean="0"/>
              <a:t>and </a:t>
            </a:r>
            <a:r>
              <a:rPr lang="en-US" sz="2500" dirty="0" smtClean="0">
                <a:solidFill>
                  <a:srgbClr val="FF0000"/>
                </a:solidFill>
              </a:rPr>
              <a:t>very high </a:t>
            </a:r>
            <a:r>
              <a:rPr lang="en-US" sz="2500" dirty="0" err="1" smtClean="0">
                <a:solidFill>
                  <a:srgbClr val="FF0000"/>
                </a:solidFill>
              </a:rPr>
              <a:t>ﬁnancial</a:t>
            </a:r>
            <a:r>
              <a:rPr lang="en-US" sz="2500" dirty="0" smtClean="0">
                <a:solidFill>
                  <a:srgbClr val="FF0000"/>
                </a:solidFill>
              </a:rPr>
              <a:t> cost </a:t>
            </a:r>
            <a:r>
              <a:rPr lang="en-US" sz="2500" dirty="0" smtClean="0"/>
              <a:t>($95,832–142,560 per year) </a:t>
            </a:r>
            <a:r>
              <a:rPr lang="en-US" sz="2500" dirty="0" smtClean="0"/>
              <a:t>.</a:t>
            </a:r>
            <a:endParaRPr lang="en-US" sz="2500" dirty="0" smtClean="0"/>
          </a:p>
          <a:p>
            <a:pPr algn="just"/>
            <a:endParaRPr lang="en-US" sz="2500" dirty="0" smtClean="0"/>
          </a:p>
          <a:p>
            <a:pPr algn="just"/>
            <a:r>
              <a:rPr lang="en-US" sz="2500" dirty="0" smtClean="0"/>
              <a:t> In conclusion, MKI therapy plays an </a:t>
            </a:r>
            <a:r>
              <a:rPr lang="en-US" sz="2500" dirty="0" smtClean="0">
                <a:solidFill>
                  <a:srgbClr val="FF0000"/>
                </a:solidFill>
              </a:rPr>
              <a:t>important role </a:t>
            </a:r>
            <a:r>
              <a:rPr lang="en-US" sz="2500" dirty="0" smtClean="0"/>
              <a:t>in the management of patients with RAI-R structurally progressive metastatic thyroid cancer.</a:t>
            </a:r>
          </a:p>
          <a:p>
            <a:pPr algn="just">
              <a:buNone/>
            </a:pPr>
            <a:endParaRPr lang="en-US" sz="2500" dirty="0" smtClean="0"/>
          </a:p>
          <a:p>
            <a:pPr algn="just"/>
            <a:endParaRPr lang="en-US" sz="2500" dirty="0" smtClean="0"/>
          </a:p>
          <a:p>
            <a:pPr algn="just"/>
            <a:r>
              <a:rPr lang="en-US" sz="2500" dirty="0" smtClean="0"/>
              <a:t> It is recognized that more studies are needed to help guide clinicians in properly selecting patients who are most likely to </a:t>
            </a:r>
            <a:r>
              <a:rPr lang="en-US" sz="2500" dirty="0" err="1" smtClean="0"/>
              <a:t>beneﬁt</a:t>
            </a:r>
            <a:r>
              <a:rPr lang="en-US" sz="2500" dirty="0" smtClean="0"/>
              <a:t> from MKI therapy.</a:t>
            </a:r>
          </a:p>
          <a:p>
            <a:pPr algn="just"/>
            <a:endParaRPr lang="en-US" sz="25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descr="C:\Users\Raheleh\Desktop\2.jpg"/>
          <p:cNvPicPr>
            <a:picLocks noGrp="1" noChangeAspect="1" noChangeArrowheads="1"/>
          </p:cNvPicPr>
          <p:nvPr>
            <p:ph idx="1"/>
          </p:nvPr>
        </p:nvPicPr>
        <p:blipFill>
          <a:blip r:embed="rId2" cstate="print"/>
          <a:srcRect/>
          <a:stretch>
            <a:fillRect/>
          </a:stretch>
        </p:blipFill>
        <p:spPr bwMode="auto">
          <a:xfrm>
            <a:off x="0" y="0"/>
            <a:ext cx="12192000" cy="6857999"/>
          </a:xfrm>
          <a:prstGeom prst="rect">
            <a:avLst/>
          </a:prstGeom>
          <a:noFill/>
        </p:spPr>
      </p:pic>
      <p:sp>
        <p:nvSpPr>
          <p:cNvPr id="5" name="TextBox 4"/>
          <p:cNvSpPr txBox="1"/>
          <p:nvPr/>
        </p:nvSpPr>
        <p:spPr>
          <a:xfrm>
            <a:off x="8798291" y="1315843"/>
            <a:ext cx="6345044" cy="1015663"/>
          </a:xfrm>
          <a:prstGeom prst="rect">
            <a:avLst/>
          </a:prstGeom>
          <a:noFill/>
        </p:spPr>
        <p:txBody>
          <a:bodyPr wrap="square" rtlCol="0">
            <a:spAutoFit/>
          </a:bodyPr>
          <a:lstStyle/>
          <a:p>
            <a:r>
              <a:rPr lang="en-US" sz="6000" dirty="0" smtClean="0"/>
              <a:t>THE END</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02964"/>
            <a:ext cx="10515600" cy="4351338"/>
          </a:xfrm>
        </p:spPr>
        <p:txBody>
          <a:bodyPr>
            <a:normAutofit/>
          </a:bodyPr>
          <a:lstStyle/>
          <a:p>
            <a:pPr algn="just"/>
            <a:r>
              <a:rPr lang="en-US" sz="2500" dirty="0" smtClean="0"/>
              <a:t>In recent years, there has been much interest in the use of multi-</a:t>
            </a:r>
            <a:r>
              <a:rPr lang="en-US" sz="2500" dirty="0" err="1" smtClean="0"/>
              <a:t>kinase</a:t>
            </a:r>
            <a:r>
              <a:rPr lang="en-US" sz="2500" dirty="0" smtClean="0"/>
              <a:t> inhibitor (</a:t>
            </a:r>
            <a:r>
              <a:rPr lang="en-US" sz="2500" dirty="0" smtClean="0">
                <a:solidFill>
                  <a:srgbClr val="FF0000"/>
                </a:solidFill>
              </a:rPr>
              <a:t>MKI</a:t>
            </a:r>
            <a:r>
              <a:rPr lang="en-US" sz="2500" dirty="0" smtClean="0"/>
              <a:t>) therapy for the management of metastatic thyroid cancer. </a:t>
            </a:r>
          </a:p>
          <a:p>
            <a:pPr algn="just">
              <a:buNone/>
            </a:pPr>
            <a:endParaRPr lang="en-US" sz="2500" dirty="0" smtClean="0"/>
          </a:p>
          <a:p>
            <a:pPr algn="just"/>
            <a:r>
              <a:rPr lang="en-US" sz="2500" dirty="0" smtClean="0"/>
              <a:t>These novel agents are usually prescribed as single medications when used in routine clinical care. </a:t>
            </a:r>
          </a:p>
          <a:p>
            <a:pPr algn="just">
              <a:buNone/>
            </a:pPr>
            <a:endParaRPr lang="en-US" sz="2500" dirty="0" smtClean="0"/>
          </a:p>
          <a:p>
            <a:pPr algn="just"/>
            <a:r>
              <a:rPr lang="en-US" sz="2500" dirty="0" smtClean="0"/>
              <a:t>Some of these agents are also being evaluated as </a:t>
            </a:r>
            <a:r>
              <a:rPr lang="en-US" sz="2500" dirty="0" smtClean="0">
                <a:solidFill>
                  <a:srgbClr val="FF0000"/>
                </a:solidFill>
              </a:rPr>
              <a:t>combination </a:t>
            </a:r>
            <a:r>
              <a:rPr lang="en-US" sz="2500" dirty="0" smtClean="0"/>
              <a:t>therapies or in </a:t>
            </a:r>
            <a:r>
              <a:rPr lang="en-US" sz="2500" dirty="0" smtClean="0">
                <a:solidFill>
                  <a:srgbClr val="FF0000"/>
                </a:solidFill>
              </a:rPr>
              <a:t>conjunction </a:t>
            </a:r>
            <a:r>
              <a:rPr lang="en-US" sz="2500" dirty="0" smtClean="0"/>
              <a:t>with RAI as part of several ongoing clinical trials.</a:t>
            </a:r>
          </a:p>
          <a:p>
            <a:endParaRPr lang="en-US" sz="2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FBEBCB0-2AB9-4E4B-BF52-620547DB7D09}"/>
              </a:ext>
            </a:extLst>
          </p:cNvPr>
          <p:cNvSpPr>
            <a:spLocks noGrp="1"/>
          </p:cNvSpPr>
          <p:nvPr>
            <p:ph idx="1"/>
          </p:nvPr>
        </p:nvSpPr>
        <p:spPr>
          <a:xfrm>
            <a:off x="838200" y="959001"/>
            <a:ext cx="10515600" cy="5429831"/>
          </a:xfrm>
        </p:spPr>
        <p:txBody>
          <a:bodyPr>
            <a:normAutofit/>
          </a:bodyPr>
          <a:lstStyle/>
          <a:p>
            <a:pPr algn="just"/>
            <a:r>
              <a:rPr lang="en-US" sz="2500" dirty="0" smtClean="0"/>
              <a:t>MKI </a:t>
            </a:r>
            <a:r>
              <a:rPr lang="en-US" sz="2500" dirty="0"/>
              <a:t>therapy demonstrated promising results in clinical trials by inducing tumor shrinkage and prolonging progression-free survival (</a:t>
            </a:r>
            <a:r>
              <a:rPr lang="en-US" sz="2500" dirty="0">
                <a:solidFill>
                  <a:srgbClr val="FF0000"/>
                </a:solidFill>
              </a:rPr>
              <a:t>PFS</a:t>
            </a:r>
            <a:r>
              <a:rPr lang="en-US" sz="2500" dirty="0"/>
              <a:t>) </a:t>
            </a:r>
            <a:r>
              <a:rPr lang="en-US" sz="2500" dirty="0" smtClean="0"/>
              <a:t>.</a:t>
            </a:r>
          </a:p>
          <a:p>
            <a:pPr algn="just">
              <a:buNone/>
            </a:pPr>
            <a:endParaRPr lang="en-US" sz="2500" dirty="0" smtClean="0"/>
          </a:p>
          <a:p>
            <a:pPr algn="just"/>
            <a:r>
              <a:rPr lang="en-US" sz="2500" dirty="0" smtClean="0"/>
              <a:t> </a:t>
            </a:r>
            <a:r>
              <a:rPr lang="en-US" sz="2500" dirty="0"/>
              <a:t>Recent studies suggest that initiation of MKI therapy at a </a:t>
            </a:r>
            <a:r>
              <a:rPr lang="en-US" sz="2500" dirty="0">
                <a:solidFill>
                  <a:srgbClr val="FF0000"/>
                </a:solidFill>
              </a:rPr>
              <a:t>smaller disease </a:t>
            </a:r>
            <a:r>
              <a:rPr lang="en-US" sz="2500" dirty="0"/>
              <a:t>burden may provide a PFS beneﬁt when compared to starting MKI therapy after </a:t>
            </a:r>
            <a:r>
              <a:rPr lang="en-US" sz="2500" dirty="0">
                <a:solidFill>
                  <a:srgbClr val="FF0000"/>
                </a:solidFill>
              </a:rPr>
              <a:t>larger-volume</a:t>
            </a:r>
            <a:r>
              <a:rPr lang="en-US" sz="2500" dirty="0"/>
              <a:t> disease </a:t>
            </a:r>
            <a:r>
              <a:rPr lang="en-US" sz="2500" dirty="0" smtClean="0"/>
              <a:t>develops.</a:t>
            </a:r>
          </a:p>
          <a:p>
            <a:pPr algn="just">
              <a:buNone/>
            </a:pPr>
            <a:endParaRPr lang="en-US" sz="2500" dirty="0" smtClean="0"/>
          </a:p>
          <a:p>
            <a:pPr algn="just"/>
            <a:r>
              <a:rPr lang="en-US" sz="2500" dirty="0" smtClean="0"/>
              <a:t> In clinical practice</a:t>
            </a:r>
            <a:r>
              <a:rPr lang="en-US" sz="2500" dirty="0"/>
              <a:t>, the lack of a uniform consensus regarding the indications for initiation of MKI therapy, the unproven overall survival and quality-of-life beneﬁts, the signiﬁcant costs, and the potential adverse effects of these agents often make it difﬁcult to decide when to initiate these therapies for an individual patient</a:t>
            </a:r>
            <a:r>
              <a:rPr lang="en-US" sz="2500" dirty="0" smtClean="0"/>
              <a:t>.</a:t>
            </a:r>
            <a:endParaRPr lang="en-US" sz="2500" dirty="0"/>
          </a:p>
        </p:txBody>
      </p:sp>
    </p:spTree>
    <p:extLst>
      <p:ext uri="{BB962C8B-B14F-4D97-AF65-F5344CB8AC3E}">
        <p14:creationId xmlns="" xmlns:p14="http://schemas.microsoft.com/office/powerpoint/2010/main" val="217165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83893"/>
            <a:ext cx="10515600" cy="4351338"/>
          </a:xfrm>
        </p:spPr>
        <p:txBody>
          <a:bodyPr>
            <a:normAutofit/>
          </a:bodyPr>
          <a:lstStyle/>
          <a:p>
            <a:pPr algn="just"/>
            <a:r>
              <a:rPr lang="en-US" sz="2500" dirty="0" smtClean="0"/>
              <a:t>When evaluating a patient with disease progression after RAI therapy, </a:t>
            </a:r>
            <a:r>
              <a:rPr lang="en-US" sz="2500" dirty="0" smtClean="0">
                <a:solidFill>
                  <a:srgbClr val="FF0000"/>
                </a:solidFill>
              </a:rPr>
              <a:t>several</a:t>
            </a:r>
            <a:r>
              <a:rPr lang="en-US" sz="2500" dirty="0" smtClean="0"/>
              <a:t> </a:t>
            </a:r>
            <a:r>
              <a:rPr lang="en-US" sz="2500" dirty="0" smtClean="0">
                <a:solidFill>
                  <a:srgbClr val="FF0000"/>
                </a:solidFill>
              </a:rPr>
              <a:t>critical questions </a:t>
            </a:r>
            <a:r>
              <a:rPr lang="en-US" sz="2500" dirty="0" smtClean="0"/>
              <a:t>need to be addressed in order to determine the most appropriate management.</a:t>
            </a:r>
          </a:p>
          <a:p>
            <a:pPr algn="just"/>
            <a:endParaRPr lang="en-US"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187AA-7018-433E-90EC-AC3B5EB3B6C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E275FC7-E900-4523-8EB0-F7B8E6B79239}"/>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3478B838-1C6F-4FEC-8763-260AD00DED4D}"/>
              </a:ext>
            </a:extLst>
          </p:cNvPr>
          <p:cNvPicPr>
            <a:picLocks noChangeAspect="1"/>
          </p:cNvPicPr>
          <p:nvPr/>
        </p:nvPicPr>
        <p:blipFill rotWithShape="1">
          <a:blip r:embed="rId2" cstate="print"/>
          <a:srcRect l="14074" t="22396" r="10509" b="13645"/>
          <a:stretch/>
        </p:blipFill>
        <p:spPr>
          <a:xfrm>
            <a:off x="-25834" y="0"/>
            <a:ext cx="12217833" cy="6858000"/>
          </a:xfrm>
          <a:prstGeom prst="rect">
            <a:avLst/>
          </a:prstGeom>
        </p:spPr>
      </p:pic>
    </p:spTree>
    <p:extLst>
      <p:ext uri="{BB962C8B-B14F-4D97-AF65-F5344CB8AC3E}">
        <p14:creationId xmlns="" xmlns:p14="http://schemas.microsoft.com/office/powerpoint/2010/main" val="270855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06A10F-AADA-4518-BF72-B4376E8EFB63}"/>
              </a:ext>
            </a:extLst>
          </p:cNvPr>
          <p:cNvSpPr>
            <a:spLocks noGrp="1"/>
          </p:cNvSpPr>
          <p:nvPr>
            <p:ph type="title"/>
          </p:nvPr>
        </p:nvSpPr>
        <p:spPr>
          <a:xfrm>
            <a:off x="838200" y="-114368"/>
            <a:ext cx="10515600" cy="1325563"/>
          </a:xfrm>
        </p:spPr>
        <p:txBody>
          <a:bodyPr/>
          <a:lstStyle/>
          <a:p>
            <a:r>
              <a:rPr lang="en-US" dirty="0"/>
              <a:t>DEFINING RAI-R THYROID CANCER</a:t>
            </a:r>
          </a:p>
        </p:txBody>
      </p:sp>
      <p:sp>
        <p:nvSpPr>
          <p:cNvPr id="3" name="Content Placeholder 2">
            <a:extLst>
              <a:ext uri="{FF2B5EF4-FFF2-40B4-BE49-F238E27FC236}">
                <a16:creationId xmlns="" xmlns:a16="http://schemas.microsoft.com/office/drawing/2014/main" id="{0FF3CBA0-6341-4FB9-AF2E-CC19B8016D5E}"/>
              </a:ext>
            </a:extLst>
          </p:cNvPr>
          <p:cNvSpPr>
            <a:spLocks noGrp="1"/>
          </p:cNvSpPr>
          <p:nvPr>
            <p:ph idx="1"/>
          </p:nvPr>
        </p:nvSpPr>
        <p:spPr>
          <a:xfrm>
            <a:off x="838200" y="925562"/>
            <a:ext cx="10515600" cy="5254002"/>
          </a:xfrm>
        </p:spPr>
        <p:txBody>
          <a:bodyPr>
            <a:noAutofit/>
          </a:bodyPr>
          <a:lstStyle/>
          <a:p>
            <a:pPr algn="just"/>
            <a:r>
              <a:rPr lang="en-US" sz="2500" dirty="0" smtClean="0"/>
              <a:t>Patients </a:t>
            </a:r>
            <a:r>
              <a:rPr lang="en-US" sz="2500" dirty="0"/>
              <a:t>are classiﬁed as having RAI-R disease if they have</a:t>
            </a:r>
            <a:r>
              <a:rPr lang="en-US" sz="2500" dirty="0" smtClean="0"/>
              <a:t>:</a:t>
            </a:r>
          </a:p>
          <a:p>
            <a:pPr algn="just"/>
            <a:r>
              <a:rPr lang="en-US" sz="2500" dirty="0" smtClean="0"/>
              <a:t> </a:t>
            </a:r>
            <a:r>
              <a:rPr lang="en-US" sz="2500" dirty="0">
                <a:solidFill>
                  <a:srgbClr val="FF0000"/>
                </a:solidFill>
              </a:rPr>
              <a:t>(</a:t>
            </a:r>
            <a:r>
              <a:rPr lang="en-US" sz="2500" dirty="0" err="1">
                <a:solidFill>
                  <a:srgbClr val="FF0000"/>
                </a:solidFill>
              </a:rPr>
              <a:t>i</a:t>
            </a:r>
            <a:r>
              <a:rPr lang="en-US" sz="2500" dirty="0">
                <a:solidFill>
                  <a:srgbClr val="FF0000"/>
                </a:solidFill>
              </a:rPr>
              <a:t>) </a:t>
            </a:r>
            <a:r>
              <a:rPr lang="en-US" sz="2500" dirty="0"/>
              <a:t>lack of RAI uptake on </a:t>
            </a:r>
            <a:r>
              <a:rPr lang="en-US" sz="2500" dirty="0" smtClean="0"/>
              <a:t>post therapy </a:t>
            </a:r>
            <a:r>
              <a:rPr lang="en-US" sz="2500" dirty="0"/>
              <a:t>scan after RAI-administered activity &gt;30mCi following appropriate iodine deprivation and adequate thyrotropin (TSH) </a:t>
            </a:r>
            <a:r>
              <a:rPr lang="en-US" sz="2500" dirty="0" smtClean="0"/>
              <a:t>elevation</a:t>
            </a:r>
          </a:p>
          <a:p>
            <a:pPr algn="just"/>
            <a:r>
              <a:rPr lang="en-US" sz="2500" dirty="0" smtClean="0"/>
              <a:t> </a:t>
            </a:r>
            <a:r>
              <a:rPr lang="en-US" sz="2500" dirty="0">
                <a:solidFill>
                  <a:srgbClr val="FF0000"/>
                </a:solidFill>
              </a:rPr>
              <a:t>(ii) </a:t>
            </a:r>
            <a:r>
              <a:rPr lang="en-US" sz="2500" dirty="0"/>
              <a:t>lack of RAI uptake on a properly conducted </a:t>
            </a:r>
            <a:r>
              <a:rPr lang="en-US" sz="2500" dirty="0">
                <a:solidFill>
                  <a:srgbClr val="FF0000"/>
                </a:solidFill>
              </a:rPr>
              <a:t>diagnostic</a:t>
            </a:r>
            <a:r>
              <a:rPr lang="en-US" sz="2500" dirty="0"/>
              <a:t> whole-body scan in the setting of known structural disease, as demonstrated by cross-sectional imaging; </a:t>
            </a:r>
            <a:endParaRPr lang="en-US" sz="2500" dirty="0" smtClean="0">
              <a:solidFill>
                <a:srgbClr val="FF0000"/>
              </a:solidFill>
            </a:endParaRPr>
          </a:p>
          <a:p>
            <a:pPr algn="just"/>
            <a:r>
              <a:rPr lang="en-US" sz="2500" dirty="0" smtClean="0">
                <a:solidFill>
                  <a:srgbClr val="FF0000"/>
                </a:solidFill>
              </a:rPr>
              <a:t>(iii)</a:t>
            </a:r>
            <a:r>
              <a:rPr lang="en-US" sz="2500" dirty="0" smtClean="0"/>
              <a:t>lack </a:t>
            </a:r>
            <a:r>
              <a:rPr lang="en-US" sz="2500" dirty="0"/>
              <a:t>of </a:t>
            </a:r>
            <a:r>
              <a:rPr lang="en-US" sz="2500" dirty="0" smtClean="0"/>
              <a:t>demonstrable </a:t>
            </a:r>
            <a:r>
              <a:rPr lang="en-US" sz="2500" dirty="0"/>
              <a:t>ability of the tumor to concentrate sufﬁcient RAI for tumoricidal effect, based on </a:t>
            </a:r>
            <a:r>
              <a:rPr lang="en-US" sz="2500" dirty="0" err="1">
                <a:solidFill>
                  <a:srgbClr val="FF0000"/>
                </a:solidFill>
              </a:rPr>
              <a:t>lesional</a:t>
            </a:r>
            <a:r>
              <a:rPr lang="en-US" sz="2500" dirty="0">
                <a:solidFill>
                  <a:srgbClr val="FF0000"/>
                </a:solidFill>
              </a:rPr>
              <a:t> dosimetry </a:t>
            </a:r>
            <a:r>
              <a:rPr lang="en-US" sz="2500" dirty="0"/>
              <a:t>(i.e., delivered RAI dose to metastatic foci</a:t>
            </a:r>
            <a:r>
              <a:rPr lang="en-US" sz="2500" dirty="0">
                <a:solidFill>
                  <a:srgbClr val="FF0000"/>
                </a:solidFill>
              </a:rPr>
              <a:t>&lt;8000cGy</a:t>
            </a:r>
            <a:r>
              <a:rPr lang="en-US" sz="2500" dirty="0"/>
              <a:t>) when </a:t>
            </a:r>
            <a:r>
              <a:rPr lang="en-US" sz="2500" dirty="0" smtClean="0"/>
              <a:t>available</a:t>
            </a:r>
          </a:p>
          <a:p>
            <a:pPr algn="just"/>
            <a:r>
              <a:rPr lang="en-US" sz="2500" dirty="0" smtClean="0">
                <a:solidFill>
                  <a:srgbClr val="FF0000"/>
                </a:solidFill>
              </a:rPr>
              <a:t>(iv</a:t>
            </a:r>
            <a:r>
              <a:rPr lang="en-US" sz="2500" dirty="0">
                <a:solidFill>
                  <a:srgbClr val="FF0000"/>
                </a:solidFill>
              </a:rPr>
              <a:t>) </a:t>
            </a:r>
            <a:r>
              <a:rPr lang="en-US" sz="2500" dirty="0"/>
              <a:t>structural progression of thyroid cancer 6–12 months after RAI </a:t>
            </a:r>
            <a:r>
              <a:rPr lang="en-US" sz="2500" dirty="0" smtClean="0"/>
              <a:t>therapy</a:t>
            </a:r>
          </a:p>
          <a:p>
            <a:pPr algn="just"/>
            <a:r>
              <a:rPr lang="en-US" sz="2500" dirty="0" smtClean="0"/>
              <a:t> </a:t>
            </a:r>
            <a:r>
              <a:rPr lang="en-US" sz="2500" dirty="0">
                <a:solidFill>
                  <a:srgbClr val="FF0000"/>
                </a:solidFill>
              </a:rPr>
              <a:t>(v</a:t>
            </a:r>
            <a:r>
              <a:rPr lang="en-US" sz="2500" dirty="0" smtClean="0">
                <a:solidFill>
                  <a:srgbClr val="FF0000"/>
                </a:solidFill>
              </a:rPr>
              <a:t>) </a:t>
            </a:r>
            <a:r>
              <a:rPr lang="en-US" sz="2500" dirty="0"/>
              <a:t>a rising </a:t>
            </a:r>
            <a:r>
              <a:rPr lang="en-US" sz="2500" dirty="0" err="1"/>
              <a:t>Tg</a:t>
            </a:r>
            <a:r>
              <a:rPr lang="en-US" sz="2500" dirty="0"/>
              <a:t> level 6–12 months after RAI </a:t>
            </a:r>
            <a:r>
              <a:rPr lang="en-US" sz="2500" dirty="0" smtClean="0"/>
              <a:t>therapy</a:t>
            </a:r>
          </a:p>
          <a:p>
            <a:pPr algn="just"/>
            <a:r>
              <a:rPr lang="en-US" sz="2500" dirty="0" smtClean="0">
                <a:solidFill>
                  <a:srgbClr val="FF0000"/>
                </a:solidFill>
              </a:rPr>
              <a:t> </a:t>
            </a:r>
            <a:r>
              <a:rPr lang="en-US" sz="2500" dirty="0">
                <a:solidFill>
                  <a:srgbClr val="FF0000"/>
                </a:solidFill>
              </a:rPr>
              <a:t>(vi) </a:t>
            </a:r>
            <a:r>
              <a:rPr lang="en-US" sz="2500" dirty="0"/>
              <a:t>continued progression of thyroid cancer, despite cumulative RAI-administered activities </a:t>
            </a:r>
            <a:r>
              <a:rPr lang="en-US" sz="2500" dirty="0">
                <a:solidFill>
                  <a:srgbClr val="FF0000"/>
                </a:solidFill>
              </a:rPr>
              <a:t>&gt;500–600mCi </a:t>
            </a:r>
            <a:r>
              <a:rPr lang="en-US" sz="2500" dirty="0"/>
              <a:t>in adult patients. </a:t>
            </a:r>
          </a:p>
          <a:p>
            <a:pPr algn="just">
              <a:buNone/>
            </a:pPr>
            <a:endParaRPr lang="en-US" sz="2500" dirty="0"/>
          </a:p>
          <a:p>
            <a:pPr algn="just"/>
            <a:endParaRPr lang="en-US" sz="2500" dirty="0"/>
          </a:p>
        </p:txBody>
      </p:sp>
    </p:spTree>
    <p:extLst>
      <p:ext uri="{BB962C8B-B14F-4D97-AF65-F5344CB8AC3E}">
        <p14:creationId xmlns="" xmlns:p14="http://schemas.microsoft.com/office/powerpoint/2010/main" val="140317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3057</Words>
  <Application>Microsoft Office PowerPoint</Application>
  <PresentationFormat>Custom</PresentationFormat>
  <Paragraphs>186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 Approach to the Patient with Progressive Radioiodine-Refractory Thyroid Cancer—When to Use Systemic Therapy </vt:lpstr>
      <vt:lpstr>INTRODUCTION</vt:lpstr>
      <vt:lpstr>Slide 4</vt:lpstr>
      <vt:lpstr>Slide 5</vt:lpstr>
      <vt:lpstr>Slide 6</vt:lpstr>
      <vt:lpstr>Slide 7</vt:lpstr>
      <vt:lpstr>Slide 8</vt:lpstr>
      <vt:lpstr>DEFINING RAI-R THYROID CANCER</vt:lpstr>
      <vt:lpstr>GUIDELINES POSITIONS IN RESPECT TO MKI THERAPY INITIATION</vt:lpstr>
      <vt:lpstr>Slide 11</vt:lpstr>
      <vt:lpstr>Slide 12</vt:lpstr>
      <vt:lpstr>CLINICAL PRACTICE DILEMMA WHEN CONSIDERING MKI THERAPIES </vt:lpstr>
      <vt:lpstr>Slide 14</vt:lpstr>
      <vt:lpstr>Slide 15</vt:lpstr>
      <vt:lpstr>SPECIFIC CLINICAL SITUATIONS</vt:lpstr>
      <vt:lpstr>Slide 17</vt:lpstr>
      <vt:lpstr> </vt:lpstr>
      <vt:lpstr>Slide 19</vt:lpstr>
      <vt:lpstr>Slide 20</vt:lpstr>
      <vt:lpstr>Slide 21</vt:lpstr>
      <vt:lpstr>Slide 22</vt:lpstr>
      <vt:lpstr>Slide 23</vt:lpstr>
      <vt:lpstr>Slide 24</vt:lpstr>
      <vt:lpstr>Slide 25</vt:lpstr>
      <vt:lpstr>Slide 26</vt:lpstr>
      <vt:lpstr>Slide 27</vt:lpstr>
      <vt:lpstr>MKI THERAPY FOR FOLLICULAR CELL–DERIVED THYROID CANCER</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Clinicians: Approach to the Patient with Progressive Radioiodine-Refractory Thyroid Cancer—When to Use Systemic Therapy</dc:title>
  <dc:creator>reihaneh sajad</dc:creator>
  <cp:lastModifiedBy>Raheleh</cp:lastModifiedBy>
  <cp:revision>113</cp:revision>
  <dcterms:created xsi:type="dcterms:W3CDTF">2017-10-01T10:21:14Z</dcterms:created>
  <dcterms:modified xsi:type="dcterms:W3CDTF">2017-10-01T08:21:00Z</dcterms:modified>
</cp:coreProperties>
</file>