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6" r:id="rId2"/>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327"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292" r:id="rId40"/>
    <p:sldId id="294" r:id="rId41"/>
    <p:sldId id="328" r:id="rId42"/>
    <p:sldId id="295" r:id="rId43"/>
    <p:sldId id="296" r:id="rId44"/>
    <p:sldId id="329" r:id="rId45"/>
    <p:sldId id="297" r:id="rId46"/>
    <p:sldId id="298" r:id="rId47"/>
    <p:sldId id="299" r:id="rId48"/>
    <p:sldId id="300" r:id="rId49"/>
    <p:sldId id="301" r:id="rId50"/>
    <p:sldId id="302" r:id="rId51"/>
    <p:sldId id="303" r:id="rId52"/>
    <p:sldId id="304" r:id="rId53"/>
    <p:sldId id="330" r:id="rId54"/>
    <p:sldId id="331" r:id="rId55"/>
    <p:sldId id="305" r:id="rId56"/>
    <p:sldId id="332" r:id="rId57"/>
    <p:sldId id="333" r:id="rId58"/>
    <p:sldId id="306" r:id="rId59"/>
    <p:sldId id="307" r:id="rId60"/>
    <p:sldId id="308" r:id="rId61"/>
    <p:sldId id="309" r:id="rId62"/>
    <p:sldId id="334" r:id="rId63"/>
    <p:sldId id="310" r:id="rId64"/>
    <p:sldId id="311" r:id="rId65"/>
    <p:sldId id="312" r:id="rId66"/>
    <p:sldId id="313" r:id="rId67"/>
    <p:sldId id="314" r:id="rId68"/>
    <p:sldId id="315" r:id="rId69"/>
    <p:sldId id="316" r:id="rId70"/>
    <p:sldId id="317" r:id="rId71"/>
    <p:sldId id="318" r:id="rId72"/>
    <p:sldId id="335" r:id="rId73"/>
    <p:sldId id="336" r:id="rId74"/>
    <p:sldId id="337" r:id="rId75"/>
    <p:sldId id="338" r:id="rId76"/>
    <p:sldId id="319" r:id="rId77"/>
    <p:sldId id="320" r:id="rId78"/>
    <p:sldId id="321" r:id="rId79"/>
    <p:sldId id="322" r:id="rId80"/>
    <p:sldId id="323" r:id="rId81"/>
    <p:sldId id="324" r:id="rId82"/>
    <p:sldId id="325" r:id="rId83"/>
    <p:sldId id="339"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ctrTitle"/>
          </p:nvPr>
        </p:nvSpPr>
        <p:spPr>
          <a:xfrm>
            <a:off x="1676400" y="2895600"/>
            <a:ext cx="7391400" cy="914400"/>
          </a:xfrm>
        </p:spPr>
        <p:txBody>
          <a:bodyPr anchor="b"/>
          <a:lstStyle>
            <a:lvl1pPr algn="r">
              <a:defRPr/>
            </a:lvl1pPr>
          </a:lstStyle>
          <a:p>
            <a:r>
              <a:rPr lang="en-US" smtClean="0"/>
              <a:t>Click to edit Master title style</a:t>
            </a:r>
            <a:endParaRPr lang="en-US"/>
          </a:p>
        </p:txBody>
      </p:sp>
      <p:sp>
        <p:nvSpPr>
          <p:cNvPr id="278531" name="Rectangle 3"/>
          <p:cNvSpPr>
            <a:spLocks noGrp="1" noChangeArrowheads="1"/>
          </p:cNvSpPr>
          <p:nvPr>
            <p:ph type="subTitle" idx="1"/>
          </p:nvPr>
        </p:nvSpPr>
        <p:spPr>
          <a:xfrm>
            <a:off x="1676400" y="3733801"/>
            <a:ext cx="7391400" cy="749300"/>
          </a:xfrm>
        </p:spPr>
        <p:txBody>
          <a:bodyPr/>
          <a:lstStyle>
            <a:lvl1pPr marL="0" indent="0" algn="r">
              <a:buFont typeface="Wingdings" pitchFamily="2" charset="2"/>
              <a:buNone/>
              <a:defRPr/>
            </a:lvl1pPr>
          </a:lstStyle>
          <a:p>
            <a:r>
              <a:rPr lang="en-US" smtClean="0"/>
              <a:t>Click to edit Master subtitle style</a:t>
            </a:r>
            <a:endParaRPr lang="en-US"/>
          </a:p>
        </p:txBody>
      </p:sp>
      <p:sp>
        <p:nvSpPr>
          <p:cNvPr id="278532" name="Rectangle 4"/>
          <p:cNvSpPr>
            <a:spLocks noGrp="1" noChangeArrowheads="1"/>
          </p:cNvSpPr>
          <p:nvPr>
            <p:ph type="dt" sz="quarter" idx="2"/>
          </p:nvPr>
        </p:nvSpPr>
        <p:spPr/>
        <p:txBody>
          <a:bodyPr/>
          <a:lstStyle>
            <a:lvl1pPr>
              <a:defRPr/>
            </a:lvl1pPr>
          </a:lstStyle>
          <a:p>
            <a:fld id="{78516CB9-664E-46D5-B3BE-97D181873EF0}" type="datetimeFigureOut">
              <a:rPr lang="en-US" smtClean="0"/>
              <a:pPr/>
              <a:t>5/1/2017</a:t>
            </a:fld>
            <a:endParaRPr lang="en-US"/>
          </a:p>
        </p:txBody>
      </p:sp>
      <p:sp>
        <p:nvSpPr>
          <p:cNvPr id="278533" name="Rectangle 5"/>
          <p:cNvSpPr>
            <a:spLocks noGrp="1" noChangeArrowheads="1"/>
          </p:cNvSpPr>
          <p:nvPr>
            <p:ph type="ftr" sz="quarter" idx="3"/>
          </p:nvPr>
        </p:nvSpPr>
        <p:spPr/>
        <p:txBody>
          <a:bodyPr/>
          <a:lstStyle>
            <a:lvl1pPr>
              <a:defRPr/>
            </a:lvl1pPr>
          </a:lstStyle>
          <a:p>
            <a:endParaRPr lang="en-US"/>
          </a:p>
        </p:txBody>
      </p:sp>
      <p:sp>
        <p:nvSpPr>
          <p:cNvPr id="278534" name="Rectangle 6"/>
          <p:cNvSpPr>
            <a:spLocks noGrp="1" noChangeArrowheads="1"/>
          </p:cNvSpPr>
          <p:nvPr>
            <p:ph type="sldNum" sz="quarter" idx="4"/>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52400"/>
            <a:ext cx="1847850" cy="62484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219200" y="152400"/>
            <a:ext cx="53911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219200" y="1676400"/>
            <a:ext cx="3619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991100" y="1676400"/>
            <a:ext cx="3619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8516CB9-664E-46D5-B3BE-97D181873EF0}" type="datetimeFigureOut">
              <a:rPr lang="en-US" smtClean="0"/>
              <a:pPr/>
              <a:t>5/1/2017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DCC72-B152-4BFE-B352-F143F879AC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bwMode="auto">
          <a:xfrm>
            <a:off x="1219200" y="152400"/>
            <a:ext cx="7391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77507" name="Rectangle 3"/>
          <p:cNvSpPr>
            <a:spLocks noGrp="1" noChangeArrowheads="1"/>
          </p:cNvSpPr>
          <p:nvPr>
            <p:ph type="body" idx="1"/>
          </p:nvPr>
        </p:nvSpPr>
        <p:spPr bwMode="auto">
          <a:xfrm>
            <a:off x="1219200" y="1676400"/>
            <a:ext cx="7391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7511" name="Rectangle 7"/>
          <p:cNvSpPr>
            <a:spLocks noGrp="1" noChangeArrowheads="1"/>
          </p:cNvSpPr>
          <p:nvPr>
            <p:ph type="dt" sz="half" idx="2"/>
          </p:nvPr>
        </p:nvSpPr>
        <p:spPr bwMode="auto">
          <a:xfrm>
            <a:off x="457200" y="6245225"/>
            <a:ext cx="2133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vl1pPr>
          </a:lstStyle>
          <a:p>
            <a:fld id="{78516CB9-664E-46D5-B3BE-97D181873EF0}" type="datetimeFigureOut">
              <a:rPr lang="en-US" smtClean="0"/>
              <a:pPr/>
              <a:t>5/1/2017</a:t>
            </a:fld>
            <a:endParaRPr lang="en-US"/>
          </a:p>
        </p:txBody>
      </p:sp>
      <p:sp>
        <p:nvSpPr>
          <p:cNvPr id="277512" name="Rectangle 8"/>
          <p:cNvSpPr>
            <a:spLocks noGrp="1" noChangeArrowheads="1"/>
          </p:cNvSpPr>
          <p:nvPr>
            <p:ph type="ftr" sz="quarter" idx="3"/>
          </p:nvPr>
        </p:nvSpPr>
        <p:spPr bwMode="auto">
          <a:xfrm>
            <a:off x="3124200" y="6245225"/>
            <a:ext cx="2895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77513" name="Rectangle 9"/>
          <p:cNvSpPr>
            <a:spLocks noGrp="1" noChangeArrowheads="1"/>
          </p:cNvSpPr>
          <p:nvPr>
            <p:ph type="sldNum" sz="quarter" idx="4"/>
          </p:nvPr>
        </p:nvSpPr>
        <p:spPr bwMode="auto">
          <a:xfrm>
            <a:off x="6553200" y="6245225"/>
            <a:ext cx="2133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C15DCC72-B152-4BFE-B352-F143F879AC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2pPr>
      <a:lvl3pPr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3pPr>
      <a:lvl4pPr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4pPr>
      <a:lvl5pPr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5pPr>
      <a:lvl6pPr marL="457200"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6pPr>
      <a:lvl7pPr marL="914400"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7pPr>
      <a:lvl8pPr marL="1371600"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8pPr>
      <a:lvl9pPr marL="1828800" algn="ctr" rtl="1"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9pPr>
    </p:titleStyle>
    <p:bodyStyle>
      <a:lvl1pPr marL="342900" indent="-342900" algn="r" rtl="1" eaLnBrk="1" fontAlgn="base" hangingPunct="1">
        <a:spcBef>
          <a:spcPct val="20000"/>
        </a:spcBef>
        <a:spcAft>
          <a:spcPct val="0"/>
        </a:spcAft>
        <a:buClr>
          <a:schemeClr val="accent1"/>
        </a:buClr>
        <a:buSzPct val="75000"/>
        <a:buFont typeface="Wingdings" pitchFamily="2" charset="2"/>
        <a:buChar char="n"/>
        <a:defRPr kumimoji="1" sz="3200">
          <a:solidFill>
            <a:schemeClr val="tx1"/>
          </a:solidFill>
          <a:effectLst>
            <a:outerShdw blurRad="38100" dist="38100" dir="2700000" algn="tl">
              <a:srgbClr val="C0C0C0"/>
            </a:outerShdw>
          </a:effectLst>
          <a:latin typeface="+mn-lt"/>
          <a:ea typeface="+mn-ea"/>
          <a:cs typeface="+mn-cs"/>
        </a:defRPr>
      </a:lvl1pPr>
      <a:lvl2pPr marL="742950" indent="-285750" algn="r" rtl="1" eaLnBrk="1" fontAlgn="base" hangingPunct="1">
        <a:spcBef>
          <a:spcPct val="20000"/>
        </a:spcBef>
        <a:spcAft>
          <a:spcPct val="0"/>
        </a:spcAft>
        <a:buClr>
          <a:schemeClr val="accent1"/>
        </a:buClr>
        <a:buSzPct val="75000"/>
        <a:buFont typeface="Wingdings" pitchFamily="2" charset="2"/>
        <a:buChar char="n"/>
        <a:defRPr kumimoji="1" sz="2800">
          <a:solidFill>
            <a:schemeClr val="tx1"/>
          </a:solidFill>
          <a:effectLst>
            <a:outerShdw blurRad="38100" dist="38100" dir="2700000" algn="tl">
              <a:srgbClr val="C0C0C0"/>
            </a:outerShdw>
          </a:effectLst>
          <a:latin typeface="+mn-lt"/>
        </a:defRPr>
      </a:lvl2pPr>
      <a:lvl3pPr marL="1143000" indent="-228600" algn="r" rtl="1" eaLnBrk="1" fontAlgn="base" hangingPunct="1">
        <a:spcBef>
          <a:spcPct val="20000"/>
        </a:spcBef>
        <a:spcAft>
          <a:spcPct val="0"/>
        </a:spcAft>
        <a:buClr>
          <a:schemeClr val="accent1"/>
        </a:buClr>
        <a:buSzPct val="75000"/>
        <a:buFont typeface="Wingdings" pitchFamily="2" charset="2"/>
        <a:buChar char="n"/>
        <a:defRPr kumimoji="1" sz="2400">
          <a:solidFill>
            <a:schemeClr val="tx1"/>
          </a:solidFill>
          <a:effectLst>
            <a:outerShdw blurRad="38100" dist="38100" dir="2700000" algn="tl">
              <a:srgbClr val="C0C0C0"/>
            </a:outerShdw>
          </a:effectLst>
          <a:latin typeface="+mn-lt"/>
        </a:defRPr>
      </a:lvl3pPr>
      <a:lvl4pPr marL="1562100" indent="-228600" algn="r" rtl="1"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4pPr>
      <a:lvl5pPr marL="1981200" indent="-228600" algn="r" rtl="1"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5pPr>
      <a:lvl6pPr marL="2438400" indent="-228600" algn="r" rtl="1"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6pPr>
      <a:lvl7pPr marL="2895600" indent="-228600" algn="r" rtl="1"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7pPr>
      <a:lvl8pPr marL="3352800" indent="-228600" algn="r" rtl="1"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8pPr>
      <a:lvl9pPr marL="3810000" indent="-228600" algn="r" rtl="1"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ctrTitle"/>
          </p:nvPr>
        </p:nvSpPr>
        <p:spPr>
          <a:xfrm>
            <a:off x="214313" y="0"/>
            <a:ext cx="8786812" cy="2500313"/>
          </a:xfrm>
        </p:spPr>
        <p:txBody>
          <a:bodyPr/>
          <a:lstStyle/>
          <a:p>
            <a:endParaRPr lang="en-US" dirty="0"/>
          </a:p>
        </p:txBody>
      </p:sp>
      <p:pic>
        <p:nvPicPr>
          <p:cNvPr id="2052" name="Picture 4"/>
          <p:cNvPicPr>
            <a:picLocks noChangeAspect="1" noChangeArrowheads="1"/>
          </p:cNvPicPr>
          <p:nvPr/>
        </p:nvPicPr>
        <p:blipFill>
          <a:blip r:embed="rId2"/>
          <a:srcRect/>
          <a:stretch>
            <a:fillRect/>
          </a:stretch>
        </p:blipFill>
        <p:spPr bwMode="auto">
          <a:xfrm>
            <a:off x="144463" y="357166"/>
            <a:ext cx="8713817" cy="17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85794"/>
            <a:ext cx="8715436" cy="5615006"/>
          </a:xfrm>
        </p:spPr>
        <p:txBody>
          <a:bodyPr/>
          <a:lstStyle/>
          <a:p>
            <a:pPr algn="l" rtl="0">
              <a:buNone/>
            </a:pPr>
            <a:r>
              <a:rPr lang="en-US" sz="4800" b="1" dirty="0" smtClean="0">
                <a:solidFill>
                  <a:schemeClr val="bg2"/>
                </a:solidFill>
                <a:effectLst/>
                <a:latin typeface="Arial Narrow" pitchFamily="34" charset="0"/>
              </a:rPr>
              <a:t>Inhibition of SGLT1 may lead to gastrointestinal complications, including severe diarrhea. The SGLT1 proteins in the proximal convoluted tubule of the kidneys are responsible for less than 10% of filtered glucose </a:t>
            </a:r>
            <a:r>
              <a:rPr lang="en-US" sz="4800" b="1" dirty="0" err="1" smtClean="0">
                <a:solidFill>
                  <a:schemeClr val="bg2"/>
                </a:solidFill>
                <a:effectLst/>
                <a:latin typeface="Arial Narrow" pitchFamily="34" charset="0"/>
              </a:rPr>
              <a:t>reabsorption</a:t>
            </a:r>
            <a:r>
              <a:rPr lang="en-US" sz="4800" b="1" dirty="0" smtClean="0">
                <a:solidFill>
                  <a:schemeClr val="bg2"/>
                </a:solidFill>
                <a:effectLst/>
                <a:latin typeface="Arial Narrow" pitchFamily="34" charset="0"/>
              </a:rPr>
              <a:t>.</a:t>
            </a:r>
            <a:endParaRPr lang="en-US" sz="48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6429396"/>
          </a:xfrm>
        </p:spPr>
        <p:txBody>
          <a:bodyPr/>
          <a:lstStyle/>
          <a:p>
            <a:pPr algn="l" rtl="0">
              <a:buNone/>
            </a:pPr>
            <a:r>
              <a:rPr lang="en-US" sz="4800" b="1" dirty="0" smtClean="0">
                <a:solidFill>
                  <a:schemeClr val="bg2"/>
                </a:solidFill>
                <a:latin typeface="Arial Narrow" pitchFamily="34" charset="0"/>
              </a:rPr>
              <a:t>SGLT2 proteins are expressed in the proximal convoluted tubule of the kidneys. These transporters are an ideal target for the treatment of diabetes because they are responsible for roughly 90% of filtered glucose </a:t>
            </a:r>
            <a:r>
              <a:rPr lang="en-US" sz="4800" b="1" dirty="0" err="1" smtClean="0">
                <a:solidFill>
                  <a:schemeClr val="bg2"/>
                </a:solidFill>
                <a:latin typeface="Arial Narrow" pitchFamily="34" charset="0"/>
              </a:rPr>
              <a:t>reabsorption</a:t>
            </a:r>
            <a:r>
              <a:rPr lang="en-US" sz="4800" b="1" dirty="0" smtClean="0">
                <a:solidFill>
                  <a:schemeClr val="bg2"/>
                </a:solidFill>
                <a:latin typeface="Arial Narrow" pitchFamily="34" charset="0"/>
              </a:rPr>
              <a:t>.</a:t>
            </a:r>
            <a:endParaRPr lang="en-US" sz="4800" b="1" dirty="0">
              <a:solidFill>
                <a:schemeClr val="bg2"/>
              </a:solidFill>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l" rtl="0">
              <a:buNone/>
            </a:pPr>
            <a:r>
              <a:rPr lang="en-US" sz="4400" b="1" dirty="0" smtClean="0">
                <a:solidFill>
                  <a:schemeClr val="bg2"/>
                </a:solidFill>
                <a:effectLst/>
                <a:latin typeface="Arial Narrow" pitchFamily="34" charset="0"/>
              </a:rPr>
              <a:t>The normal renal threshold for </a:t>
            </a:r>
            <a:r>
              <a:rPr lang="en-US" sz="4400" b="1" dirty="0" err="1" smtClean="0">
                <a:solidFill>
                  <a:schemeClr val="bg2"/>
                </a:solidFill>
                <a:effectLst/>
                <a:latin typeface="Arial Narrow" pitchFamily="34" charset="0"/>
              </a:rPr>
              <a:t>reabsorption</a:t>
            </a:r>
            <a:r>
              <a:rPr lang="en-US" sz="4400" b="1" dirty="0" smtClean="0">
                <a:solidFill>
                  <a:schemeClr val="bg2"/>
                </a:solidFill>
                <a:effectLst/>
                <a:latin typeface="Arial Narrow" pitchFamily="34" charset="0"/>
              </a:rPr>
              <a:t> of glucose corresponds to a serum glucose concentration of 180mg/dl. In patients with type 2 diabetes, this threshold can increase and the expression of SGLT2 proteins can be </a:t>
            </a:r>
            <a:r>
              <a:rPr lang="en-US" sz="4400" b="1" dirty="0" err="1" smtClean="0">
                <a:solidFill>
                  <a:schemeClr val="bg2"/>
                </a:solidFill>
                <a:effectLst/>
                <a:latin typeface="Arial Narrow" pitchFamily="34" charset="0"/>
              </a:rPr>
              <a:t>upregulated</a:t>
            </a:r>
            <a:r>
              <a:rPr lang="en-US" sz="4400" b="1" dirty="0" smtClean="0">
                <a:solidFill>
                  <a:schemeClr val="bg2"/>
                </a:solidFill>
                <a:effectLst/>
                <a:latin typeface="Arial Narrow" pitchFamily="34" charset="0"/>
              </a:rPr>
              <a:t> causing a maladaptive response that worsens hyperglycemia.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76400"/>
            <a:ext cx="8324880" cy="4724400"/>
          </a:xfrm>
        </p:spPr>
        <p:txBody>
          <a:bodyPr/>
          <a:lstStyle/>
          <a:p>
            <a:pPr algn="l" rtl="0">
              <a:buNone/>
            </a:pPr>
            <a:r>
              <a:rPr lang="en-US" sz="5400" b="1" dirty="0" smtClean="0">
                <a:solidFill>
                  <a:schemeClr val="bg2"/>
                </a:solidFill>
                <a:effectLst/>
                <a:latin typeface="Arial Narrow" pitchFamily="34" charset="0"/>
              </a:rPr>
              <a:t>Selective inhibition of SGLT2 proteins can reduce this threshold to as low as 40 120mg/dl.</a:t>
            </a:r>
            <a:endParaRPr lang="en-US" sz="54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467756" cy="5900758"/>
          </a:xfrm>
        </p:spPr>
        <p:txBody>
          <a:bodyPr/>
          <a:lstStyle/>
          <a:p>
            <a:pPr algn="l" rtl="0">
              <a:buNone/>
            </a:pPr>
            <a:r>
              <a:rPr lang="en-US" sz="4400" b="1" dirty="0" smtClean="0">
                <a:solidFill>
                  <a:schemeClr val="bg2"/>
                </a:solidFill>
                <a:effectLst/>
                <a:latin typeface="Arial Narrow" pitchFamily="34" charset="0"/>
              </a:rPr>
              <a:t>Comparatively, individuals with the rare ‘</a:t>
            </a:r>
            <a:r>
              <a:rPr lang="en-US" sz="4400" b="1" dirty="0" err="1" smtClean="0">
                <a:solidFill>
                  <a:schemeClr val="bg2"/>
                </a:solidFill>
                <a:effectLst/>
                <a:latin typeface="Arial Narrow" pitchFamily="34" charset="0"/>
              </a:rPr>
              <a:t>nondisease</a:t>
            </a:r>
            <a:r>
              <a:rPr lang="en-US" sz="4400" b="1" dirty="0" smtClean="0">
                <a:solidFill>
                  <a:schemeClr val="bg2"/>
                </a:solidFill>
                <a:effectLst/>
                <a:latin typeface="Arial Narrow" pitchFamily="34" charset="0"/>
              </a:rPr>
              <a:t>’, familial renal </a:t>
            </a:r>
            <a:r>
              <a:rPr lang="en-US" sz="4400" b="1" dirty="0" err="1" smtClean="0">
                <a:solidFill>
                  <a:schemeClr val="bg2"/>
                </a:solidFill>
                <a:effectLst/>
                <a:latin typeface="Arial Narrow" pitchFamily="34" charset="0"/>
              </a:rPr>
              <a:t>glucosuria</a:t>
            </a:r>
            <a:r>
              <a:rPr lang="en-US" sz="4400" b="1" dirty="0" smtClean="0">
                <a:solidFill>
                  <a:schemeClr val="bg2"/>
                </a:solidFill>
                <a:effectLst/>
                <a:latin typeface="Arial Narrow" pitchFamily="34" charset="0"/>
              </a:rPr>
              <a:t> (FRG), have no functional SGLT2 proteins. They present with </a:t>
            </a:r>
            <a:r>
              <a:rPr lang="en-US" sz="4400" b="1" dirty="0" err="1" smtClean="0">
                <a:solidFill>
                  <a:schemeClr val="bg2"/>
                </a:solidFill>
                <a:effectLst/>
                <a:latin typeface="Arial Narrow" pitchFamily="34" charset="0"/>
              </a:rPr>
              <a:t>glucosuria</a:t>
            </a:r>
            <a:r>
              <a:rPr lang="en-US" sz="4400" b="1" dirty="0" smtClean="0">
                <a:solidFill>
                  <a:schemeClr val="bg2"/>
                </a:solidFill>
                <a:effectLst/>
                <a:latin typeface="Arial Narrow" pitchFamily="34" charset="0"/>
              </a:rPr>
              <a:t> in the presence of </a:t>
            </a:r>
            <a:r>
              <a:rPr lang="en-US" sz="4400" b="1" dirty="0" err="1" smtClean="0">
                <a:solidFill>
                  <a:schemeClr val="bg2"/>
                </a:solidFill>
                <a:effectLst/>
                <a:latin typeface="Arial Narrow" pitchFamily="34" charset="0"/>
              </a:rPr>
              <a:t>normoglycemia</a:t>
            </a:r>
            <a:r>
              <a:rPr lang="en-US" sz="4400" b="1" dirty="0" smtClean="0">
                <a:solidFill>
                  <a:schemeClr val="bg2"/>
                </a:solidFill>
                <a:effectLst/>
                <a:latin typeface="Arial Narrow" pitchFamily="34" charset="0"/>
              </a:rPr>
              <a:t>.</a:t>
            </a:r>
          </a:p>
          <a:p>
            <a:pPr algn="l" rtl="0">
              <a:buNone/>
            </a:pPr>
            <a:r>
              <a:rPr lang="en-US" sz="4400" b="1" dirty="0" smtClean="0">
                <a:solidFill>
                  <a:schemeClr val="bg2"/>
                </a:solidFill>
                <a:effectLst/>
                <a:latin typeface="Arial Narrow" pitchFamily="34" charset="0"/>
              </a:rPr>
              <a:t>Individuals with FRG rarely have hypotension or hypoglycemia.</a:t>
            </a:r>
            <a:endParaRPr lang="en-US" sz="44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52400"/>
            <a:ext cx="8396318" cy="1066800"/>
          </a:xfrm>
        </p:spPr>
        <p:txBody>
          <a:bodyPr/>
          <a:lstStyle/>
          <a:p>
            <a:pPr algn="l" rtl="0"/>
            <a:r>
              <a:rPr lang="en-US" sz="3200" b="1" dirty="0" smtClean="0">
                <a:solidFill>
                  <a:srgbClr val="C00000"/>
                </a:solidFill>
                <a:effectLst/>
              </a:rPr>
              <a:t>CURRENT SELECTIVE SODIUM-GLUCOSE COTRANSPORTER-2 INHIBITORS:</a:t>
            </a:r>
            <a:endParaRPr lang="en-US" sz="3200" b="1" dirty="0">
              <a:solidFill>
                <a:srgbClr val="C00000"/>
              </a:solidFill>
              <a:effectLst/>
            </a:endParaRPr>
          </a:p>
        </p:txBody>
      </p:sp>
      <p:sp>
        <p:nvSpPr>
          <p:cNvPr id="3" name="Content Placeholder 2"/>
          <p:cNvSpPr>
            <a:spLocks noGrp="1"/>
          </p:cNvSpPr>
          <p:nvPr>
            <p:ph idx="1"/>
          </p:nvPr>
        </p:nvSpPr>
        <p:spPr>
          <a:xfrm>
            <a:off x="214282" y="1676400"/>
            <a:ext cx="8786874" cy="4724400"/>
          </a:xfrm>
        </p:spPr>
        <p:txBody>
          <a:bodyPr/>
          <a:lstStyle/>
          <a:p>
            <a:pPr algn="l" rtl="0">
              <a:buNone/>
            </a:pPr>
            <a:r>
              <a:rPr lang="en-US" sz="3600" b="1" dirty="0" smtClean="0">
                <a:latin typeface="Arial Narrow" pitchFamily="34" charset="0"/>
              </a:rPr>
              <a:t>A handful of SGLT2 inhibitors have been approved for the treatment of type 2 diabetes or are currently undergoing clinical trials. Currently, there are three SGLT2 selective inhibitors approved by the FDA for mono, dual, and triple therapy: </a:t>
            </a:r>
            <a:r>
              <a:rPr lang="en-US" sz="3600" b="1" dirty="0" err="1" smtClean="0">
                <a:latin typeface="Arial Narrow" pitchFamily="34" charset="0"/>
              </a:rPr>
              <a:t>canagliflozin</a:t>
            </a:r>
            <a:r>
              <a:rPr lang="en-US" sz="3600" b="1" dirty="0" smtClean="0">
                <a:latin typeface="Arial Narrow" pitchFamily="34" charset="0"/>
              </a:rPr>
              <a:t> (</a:t>
            </a:r>
            <a:r>
              <a:rPr lang="en-US" sz="3600" b="1" dirty="0" err="1" smtClean="0">
                <a:solidFill>
                  <a:srgbClr val="C00000"/>
                </a:solidFill>
                <a:latin typeface="Arial Narrow" pitchFamily="34" charset="0"/>
              </a:rPr>
              <a:t>Invokana</a:t>
            </a:r>
            <a:r>
              <a:rPr lang="en-US" sz="3600" b="1" dirty="0" smtClean="0">
                <a:latin typeface="Arial Narrow" pitchFamily="34" charset="0"/>
              </a:rPr>
              <a:t>), </a:t>
            </a:r>
            <a:r>
              <a:rPr lang="en-US" sz="3600" b="1" dirty="0" err="1" smtClean="0">
                <a:latin typeface="Arial Narrow" pitchFamily="34" charset="0"/>
              </a:rPr>
              <a:t>dapagliflozin</a:t>
            </a:r>
            <a:r>
              <a:rPr lang="en-US" sz="3600" b="1" dirty="0" smtClean="0">
                <a:latin typeface="Arial Narrow" pitchFamily="34" charset="0"/>
              </a:rPr>
              <a:t> (</a:t>
            </a:r>
            <a:r>
              <a:rPr lang="en-US" sz="3600" b="1" dirty="0" err="1" smtClean="0">
                <a:solidFill>
                  <a:srgbClr val="C00000"/>
                </a:solidFill>
                <a:latin typeface="Arial Narrow" pitchFamily="34" charset="0"/>
              </a:rPr>
              <a:t>Farxiga</a:t>
            </a:r>
            <a:r>
              <a:rPr lang="en-US" sz="3600" b="1" dirty="0" smtClean="0">
                <a:latin typeface="Arial Narrow" pitchFamily="34" charset="0"/>
              </a:rPr>
              <a:t>), and </a:t>
            </a:r>
            <a:r>
              <a:rPr lang="en-US" sz="3600" b="1" dirty="0" err="1" smtClean="0">
                <a:latin typeface="Arial Narrow" pitchFamily="34" charset="0"/>
              </a:rPr>
              <a:t>empagliflozin</a:t>
            </a:r>
            <a:r>
              <a:rPr lang="en-US" sz="3600" b="1" dirty="0" smtClean="0">
                <a:latin typeface="Arial Narrow" pitchFamily="34" charset="0"/>
              </a:rPr>
              <a:t> (</a:t>
            </a:r>
            <a:r>
              <a:rPr lang="en-US" sz="3600" b="1" dirty="0" err="1" smtClean="0">
                <a:solidFill>
                  <a:srgbClr val="C00000"/>
                </a:solidFill>
                <a:latin typeface="Arial Narrow" pitchFamily="34" charset="0"/>
              </a:rPr>
              <a:t>Jardiance</a:t>
            </a:r>
            <a:r>
              <a:rPr lang="en-US" sz="3600" b="1" dirty="0" smtClean="0">
                <a:latin typeface="Arial Narrow" pitchFamily="34" charset="0"/>
              </a:rPr>
              <a:t>).</a:t>
            </a:r>
            <a:endParaRPr lang="en-US" sz="3600" b="1"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0"/>
            <a:ext cx="8715436" cy="5786478"/>
          </a:xfrm>
        </p:spPr>
        <p:txBody>
          <a:bodyPr/>
          <a:lstStyle/>
          <a:p>
            <a:pPr algn="l">
              <a:buNone/>
            </a:pPr>
            <a:r>
              <a:rPr lang="en-US" sz="5400" b="1" dirty="0" smtClean="0">
                <a:solidFill>
                  <a:schemeClr val="bg2">
                    <a:lumMod val="95000"/>
                    <a:lumOff val="5000"/>
                  </a:schemeClr>
                </a:solidFill>
                <a:effectLst/>
                <a:latin typeface="Arial Narrow" pitchFamily="34" charset="0"/>
              </a:rPr>
              <a:t>Of the three FDA approved drugs, </a:t>
            </a:r>
            <a:r>
              <a:rPr lang="en-US" sz="5400" b="1" dirty="0" err="1" smtClean="0">
                <a:solidFill>
                  <a:schemeClr val="bg2">
                    <a:lumMod val="95000"/>
                    <a:lumOff val="5000"/>
                  </a:schemeClr>
                </a:solidFill>
                <a:effectLst/>
                <a:latin typeface="Arial Narrow" pitchFamily="34" charset="0"/>
              </a:rPr>
              <a:t>empagliflozin</a:t>
            </a:r>
            <a:r>
              <a:rPr lang="en-US" sz="5400" b="1" dirty="0" smtClean="0">
                <a:solidFill>
                  <a:schemeClr val="bg2">
                    <a:lumMod val="95000"/>
                    <a:lumOff val="5000"/>
                  </a:schemeClr>
                </a:solidFill>
                <a:effectLst/>
                <a:latin typeface="Arial Narrow" pitchFamily="34" charset="0"/>
              </a:rPr>
              <a:t> has the greatest selectivity for SGLT2 compared with SGLT1, whereas </a:t>
            </a:r>
            <a:r>
              <a:rPr lang="en-US" sz="5400" b="1" dirty="0" err="1" smtClean="0">
                <a:solidFill>
                  <a:schemeClr val="bg2">
                    <a:lumMod val="95000"/>
                    <a:lumOff val="5000"/>
                  </a:schemeClr>
                </a:solidFill>
                <a:effectLst/>
                <a:latin typeface="Arial Narrow" pitchFamily="34" charset="0"/>
              </a:rPr>
              <a:t>canagliflozin</a:t>
            </a:r>
            <a:r>
              <a:rPr lang="en-US" sz="5400" b="1" dirty="0" smtClean="0">
                <a:solidFill>
                  <a:schemeClr val="bg2">
                    <a:lumMod val="95000"/>
                    <a:lumOff val="5000"/>
                  </a:schemeClr>
                </a:solidFill>
                <a:effectLst/>
                <a:latin typeface="Arial Narrow" pitchFamily="34" charset="0"/>
              </a:rPr>
              <a:t> is the least selective.</a:t>
            </a:r>
            <a:endParaRPr lang="en-US" sz="54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480"/>
            <a:ext cx="8610600" cy="5829320"/>
          </a:xfrm>
        </p:spPr>
        <p:txBody>
          <a:bodyPr/>
          <a:lstStyle/>
          <a:p>
            <a:pPr algn="l">
              <a:buNone/>
            </a:pPr>
            <a:r>
              <a:rPr lang="en-US" sz="4000" b="1" dirty="0" smtClean="0">
                <a:solidFill>
                  <a:schemeClr val="bg2">
                    <a:lumMod val="95000"/>
                    <a:lumOff val="5000"/>
                  </a:schemeClr>
                </a:solidFill>
                <a:latin typeface="Arial Narrow" pitchFamily="34" charset="0"/>
              </a:rPr>
              <a:t>Four combination drugs have also been approved by the FDA:</a:t>
            </a:r>
          </a:p>
          <a:p>
            <a:pPr algn="l">
              <a:buNone/>
            </a:pPr>
            <a:r>
              <a:rPr lang="en-US" sz="4000" b="1" dirty="0" err="1" smtClean="0">
                <a:solidFill>
                  <a:schemeClr val="bg2">
                    <a:lumMod val="95000"/>
                    <a:lumOff val="5000"/>
                  </a:schemeClr>
                </a:solidFill>
                <a:latin typeface="Arial Narrow" pitchFamily="34" charset="0"/>
              </a:rPr>
              <a:t>canagliflozin</a:t>
            </a:r>
            <a:r>
              <a:rPr lang="en-US" sz="4000" b="1" dirty="0" smtClean="0">
                <a:solidFill>
                  <a:schemeClr val="bg2">
                    <a:lumMod val="95000"/>
                    <a:lumOff val="5000"/>
                  </a:schemeClr>
                </a:solidFill>
                <a:latin typeface="Arial Narrow" pitchFamily="34" charset="0"/>
              </a:rPr>
              <a:t>/</a:t>
            </a:r>
            <a:r>
              <a:rPr lang="en-US" sz="4000" b="1" dirty="0" err="1" smtClean="0">
                <a:solidFill>
                  <a:schemeClr val="bg2">
                    <a:lumMod val="95000"/>
                    <a:lumOff val="5000"/>
                  </a:schemeClr>
                </a:solidFill>
                <a:latin typeface="Arial Narrow" pitchFamily="34" charset="0"/>
              </a:rPr>
              <a:t>metformin</a:t>
            </a:r>
            <a:r>
              <a:rPr lang="en-US" sz="4000" b="1" dirty="0" smtClean="0">
                <a:solidFill>
                  <a:schemeClr val="bg2">
                    <a:lumMod val="95000"/>
                    <a:lumOff val="5000"/>
                  </a:schemeClr>
                </a:solidFill>
                <a:latin typeface="Arial Narrow" pitchFamily="34" charset="0"/>
              </a:rPr>
              <a:t> (</a:t>
            </a:r>
            <a:r>
              <a:rPr lang="en-US" sz="4000" b="1" dirty="0" err="1" smtClean="0">
                <a:solidFill>
                  <a:srgbClr val="C00000"/>
                </a:solidFill>
                <a:latin typeface="Arial Narrow" pitchFamily="34" charset="0"/>
              </a:rPr>
              <a:t>Invokamet</a:t>
            </a:r>
            <a:r>
              <a:rPr lang="en-US" sz="4000" b="1" dirty="0" smtClean="0">
                <a:solidFill>
                  <a:schemeClr val="bg2">
                    <a:lumMod val="95000"/>
                    <a:lumOff val="5000"/>
                  </a:schemeClr>
                </a:solidFill>
                <a:latin typeface="Arial Narrow" pitchFamily="34" charset="0"/>
              </a:rPr>
              <a:t>), </a:t>
            </a:r>
            <a:r>
              <a:rPr lang="en-US" sz="4000" b="1" dirty="0" err="1" smtClean="0">
                <a:solidFill>
                  <a:schemeClr val="bg2">
                    <a:lumMod val="95000"/>
                    <a:lumOff val="5000"/>
                  </a:schemeClr>
                </a:solidFill>
                <a:latin typeface="Arial Narrow" pitchFamily="34" charset="0"/>
              </a:rPr>
              <a:t>dapagliflozin</a:t>
            </a:r>
            <a:r>
              <a:rPr lang="en-US" sz="4000" b="1" dirty="0" smtClean="0">
                <a:solidFill>
                  <a:schemeClr val="bg2">
                    <a:lumMod val="95000"/>
                    <a:lumOff val="5000"/>
                  </a:schemeClr>
                </a:solidFill>
                <a:latin typeface="Arial Narrow" pitchFamily="34" charset="0"/>
              </a:rPr>
              <a:t>/ </a:t>
            </a:r>
            <a:r>
              <a:rPr lang="en-US" sz="4000" b="1" dirty="0" err="1" smtClean="0">
                <a:solidFill>
                  <a:schemeClr val="bg2">
                    <a:lumMod val="95000"/>
                    <a:lumOff val="5000"/>
                  </a:schemeClr>
                </a:solidFill>
                <a:latin typeface="Arial Narrow" pitchFamily="34" charset="0"/>
              </a:rPr>
              <a:t>metformin</a:t>
            </a:r>
            <a:r>
              <a:rPr lang="en-US" sz="4000" b="1" dirty="0" smtClean="0">
                <a:solidFill>
                  <a:schemeClr val="bg2">
                    <a:lumMod val="95000"/>
                    <a:lumOff val="5000"/>
                  </a:schemeClr>
                </a:solidFill>
                <a:latin typeface="Arial Narrow" pitchFamily="34" charset="0"/>
              </a:rPr>
              <a:t> (</a:t>
            </a:r>
            <a:r>
              <a:rPr lang="en-US" sz="4000" b="1" dirty="0" err="1" smtClean="0">
                <a:solidFill>
                  <a:srgbClr val="C00000"/>
                </a:solidFill>
                <a:latin typeface="Arial Narrow" pitchFamily="34" charset="0"/>
              </a:rPr>
              <a:t>Xigduo</a:t>
            </a:r>
            <a:r>
              <a:rPr lang="en-US" sz="4000" b="1" dirty="0" smtClean="0">
                <a:solidFill>
                  <a:srgbClr val="C00000"/>
                </a:solidFill>
                <a:latin typeface="Arial Narrow" pitchFamily="34" charset="0"/>
              </a:rPr>
              <a:t> XR</a:t>
            </a:r>
            <a:r>
              <a:rPr lang="en-US" sz="4000" b="1" dirty="0" smtClean="0">
                <a:solidFill>
                  <a:schemeClr val="bg2">
                    <a:lumMod val="95000"/>
                    <a:lumOff val="5000"/>
                  </a:schemeClr>
                </a:solidFill>
                <a:latin typeface="Arial Narrow" pitchFamily="34" charset="0"/>
              </a:rPr>
              <a:t>), </a:t>
            </a:r>
            <a:r>
              <a:rPr lang="en-US" sz="4000" b="1" dirty="0" err="1" smtClean="0">
                <a:solidFill>
                  <a:schemeClr val="bg2">
                    <a:lumMod val="95000"/>
                    <a:lumOff val="5000"/>
                  </a:schemeClr>
                </a:solidFill>
                <a:latin typeface="Arial Narrow" pitchFamily="34" charset="0"/>
              </a:rPr>
              <a:t>empagliflozin</a:t>
            </a:r>
            <a:r>
              <a:rPr lang="en-US" sz="4000" b="1" dirty="0" smtClean="0">
                <a:solidFill>
                  <a:schemeClr val="bg2">
                    <a:lumMod val="95000"/>
                    <a:lumOff val="5000"/>
                  </a:schemeClr>
                </a:solidFill>
                <a:latin typeface="Arial Narrow" pitchFamily="34" charset="0"/>
              </a:rPr>
              <a:t>/</a:t>
            </a:r>
            <a:r>
              <a:rPr lang="en-US" sz="4000" b="1" dirty="0" err="1" smtClean="0">
                <a:solidFill>
                  <a:schemeClr val="bg2">
                    <a:lumMod val="95000"/>
                    <a:lumOff val="5000"/>
                  </a:schemeClr>
                </a:solidFill>
                <a:latin typeface="Arial Narrow" pitchFamily="34" charset="0"/>
              </a:rPr>
              <a:t>metformin</a:t>
            </a:r>
            <a:r>
              <a:rPr lang="en-US" sz="4000" b="1" dirty="0" smtClean="0">
                <a:solidFill>
                  <a:schemeClr val="bg2">
                    <a:lumMod val="95000"/>
                    <a:lumOff val="5000"/>
                  </a:schemeClr>
                </a:solidFill>
                <a:latin typeface="Arial Narrow" pitchFamily="34" charset="0"/>
              </a:rPr>
              <a:t> (</a:t>
            </a:r>
            <a:r>
              <a:rPr lang="en-US" sz="4000" b="1" dirty="0" err="1" smtClean="0">
                <a:solidFill>
                  <a:srgbClr val="C00000"/>
                </a:solidFill>
                <a:latin typeface="Arial Narrow" pitchFamily="34" charset="0"/>
              </a:rPr>
              <a:t>Synjardy</a:t>
            </a:r>
            <a:r>
              <a:rPr lang="en-US" sz="4000" b="1" dirty="0" smtClean="0">
                <a:solidFill>
                  <a:schemeClr val="bg2">
                    <a:lumMod val="95000"/>
                    <a:lumOff val="5000"/>
                  </a:schemeClr>
                </a:solidFill>
                <a:latin typeface="Arial Narrow" pitchFamily="34" charset="0"/>
              </a:rPr>
              <a:t>), and </a:t>
            </a:r>
            <a:r>
              <a:rPr lang="en-US" sz="4000" b="1" dirty="0" err="1" smtClean="0">
                <a:solidFill>
                  <a:schemeClr val="bg2">
                    <a:lumMod val="95000"/>
                    <a:lumOff val="5000"/>
                  </a:schemeClr>
                </a:solidFill>
                <a:latin typeface="Arial Narrow" pitchFamily="34" charset="0"/>
              </a:rPr>
              <a:t>empagliflozin</a:t>
            </a:r>
            <a:r>
              <a:rPr lang="en-US" sz="4000" b="1" dirty="0" smtClean="0">
                <a:solidFill>
                  <a:schemeClr val="bg2">
                    <a:lumMod val="95000"/>
                    <a:lumOff val="5000"/>
                  </a:schemeClr>
                </a:solidFill>
                <a:latin typeface="Arial Narrow" pitchFamily="34" charset="0"/>
              </a:rPr>
              <a:t>/</a:t>
            </a:r>
            <a:r>
              <a:rPr lang="en-US" sz="4000" b="1" dirty="0" err="1" smtClean="0">
                <a:solidFill>
                  <a:schemeClr val="bg2">
                    <a:lumMod val="95000"/>
                    <a:lumOff val="5000"/>
                  </a:schemeClr>
                </a:solidFill>
                <a:latin typeface="Arial Narrow" pitchFamily="34" charset="0"/>
              </a:rPr>
              <a:t>linagliptin</a:t>
            </a:r>
            <a:r>
              <a:rPr lang="en-US" sz="4000" b="1" dirty="0" smtClean="0">
                <a:solidFill>
                  <a:schemeClr val="bg2">
                    <a:lumMod val="95000"/>
                    <a:lumOff val="5000"/>
                  </a:schemeClr>
                </a:solidFill>
                <a:latin typeface="Arial Narrow" pitchFamily="34" charset="0"/>
              </a:rPr>
              <a:t> (</a:t>
            </a:r>
            <a:r>
              <a:rPr lang="en-US" sz="4000" b="1" dirty="0" err="1" smtClean="0">
                <a:solidFill>
                  <a:srgbClr val="C00000"/>
                </a:solidFill>
                <a:latin typeface="Arial Narrow" pitchFamily="34" charset="0"/>
              </a:rPr>
              <a:t>Glyxambi</a:t>
            </a:r>
            <a:r>
              <a:rPr lang="en-US" sz="4000" b="1" dirty="0" smtClean="0">
                <a:solidFill>
                  <a:schemeClr val="bg2">
                    <a:lumMod val="95000"/>
                    <a:lumOff val="5000"/>
                  </a:schemeClr>
                </a:solidFill>
                <a:latin typeface="Arial Narrow" pitchFamily="34" charset="0"/>
              </a:rPr>
              <a:t>) as illustrated in Table 1.</a:t>
            </a:r>
            <a:endParaRPr lang="en-US" sz="4000" b="1" dirty="0">
              <a:solidFill>
                <a:schemeClr val="bg2">
                  <a:lumMod val="95000"/>
                  <a:lumOff val="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0"/>
            <a:ext cx="9144000" cy="6715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52400"/>
            <a:ext cx="8467756" cy="1347774"/>
          </a:xfrm>
        </p:spPr>
        <p:txBody>
          <a:bodyPr/>
          <a:lstStyle/>
          <a:p>
            <a:pPr algn="l"/>
            <a:r>
              <a:rPr lang="en-US" sz="2800" b="1" dirty="0" smtClean="0">
                <a:solidFill>
                  <a:srgbClr val="C00000"/>
                </a:solidFill>
              </a:rPr>
              <a:t>INDICATIONS FOR THE USE OF SODIUMGLUCOSE CO-TRANSPORTER-2 INHIBITORS</a:t>
            </a:r>
            <a:endParaRPr lang="en-US" sz="2800" b="1" dirty="0">
              <a:solidFill>
                <a:srgbClr val="C00000"/>
              </a:solidFill>
            </a:endParaRPr>
          </a:p>
        </p:txBody>
      </p:sp>
      <p:sp>
        <p:nvSpPr>
          <p:cNvPr id="3" name="Content Placeholder 2"/>
          <p:cNvSpPr>
            <a:spLocks noGrp="1"/>
          </p:cNvSpPr>
          <p:nvPr>
            <p:ph idx="1"/>
          </p:nvPr>
        </p:nvSpPr>
        <p:spPr>
          <a:xfrm>
            <a:off x="142844" y="1676400"/>
            <a:ext cx="9001156" cy="5181600"/>
          </a:xfrm>
        </p:spPr>
        <p:txBody>
          <a:bodyPr/>
          <a:lstStyle/>
          <a:p>
            <a:pPr algn="l">
              <a:buNone/>
            </a:pPr>
            <a:r>
              <a:rPr lang="en-US" sz="5400" b="1" dirty="0" smtClean="0">
                <a:solidFill>
                  <a:schemeClr val="bg2">
                    <a:lumMod val="95000"/>
                    <a:lumOff val="5000"/>
                  </a:schemeClr>
                </a:solidFill>
                <a:effectLst/>
                <a:latin typeface="Arial Narrow" pitchFamily="34" charset="0"/>
              </a:rPr>
              <a:t>SGLT2 inhibitors may be a useful option in obese and hypertensive patients because of their weight loss and antihypertensive benefits.</a:t>
            </a:r>
            <a:endParaRPr lang="en-US" sz="54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357166"/>
            <a:ext cx="8358246" cy="5429288"/>
          </a:xfrm>
        </p:spPr>
        <p:txBody>
          <a:bodyPr/>
          <a:lstStyle/>
          <a:p>
            <a:pPr algn="l"/>
            <a:r>
              <a:rPr lang="en-US" sz="6600" b="1" dirty="0" smtClean="0">
                <a:solidFill>
                  <a:srgbClr val="7030A0"/>
                </a:solidFill>
                <a:effectLst/>
                <a:latin typeface="Arial Narrow" pitchFamily="34" charset="0"/>
              </a:rPr>
              <a:t>An update on sodium-glucose co transporter-2 inhibitors for the treatment of diabetes mellitus</a:t>
            </a:r>
            <a:endParaRPr lang="en-US" sz="6600" b="1" dirty="0">
              <a:solidFill>
                <a:srgbClr val="7030A0"/>
              </a:solidFill>
              <a:effectLst/>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5786454"/>
          </a:xfrm>
        </p:spPr>
        <p:txBody>
          <a:bodyPr/>
          <a:lstStyle/>
          <a:p>
            <a:pPr algn="l">
              <a:buNone/>
            </a:pPr>
            <a:r>
              <a:rPr lang="en-US" sz="4800" b="1" dirty="0" smtClean="0">
                <a:solidFill>
                  <a:schemeClr val="bg2">
                    <a:lumMod val="95000"/>
                    <a:lumOff val="5000"/>
                  </a:schemeClr>
                </a:solidFill>
                <a:effectLst/>
                <a:latin typeface="Arial Narrow" pitchFamily="34" charset="0"/>
              </a:rPr>
              <a:t>Patients who are at high risk for hypoglycemia may benefit from a combination of </a:t>
            </a:r>
            <a:r>
              <a:rPr lang="en-US" sz="4800" b="1" dirty="0" err="1" smtClean="0">
                <a:solidFill>
                  <a:schemeClr val="bg2">
                    <a:lumMod val="95000"/>
                    <a:lumOff val="5000"/>
                  </a:schemeClr>
                </a:solidFill>
                <a:effectLst/>
                <a:latin typeface="Arial Narrow" pitchFamily="34" charset="0"/>
              </a:rPr>
              <a:t>metformin</a:t>
            </a:r>
            <a:r>
              <a:rPr lang="en-US" sz="4800" b="1" dirty="0" smtClean="0">
                <a:solidFill>
                  <a:schemeClr val="bg2">
                    <a:lumMod val="95000"/>
                    <a:lumOff val="5000"/>
                  </a:schemeClr>
                </a:solidFill>
                <a:effectLst/>
                <a:latin typeface="Arial Narrow" pitchFamily="34" charset="0"/>
              </a:rPr>
              <a:t> and an SGLT2 inhibitor because the risk of hypoglycemia with SGLT2 inhibitors is small when compared with insulin and </a:t>
            </a:r>
            <a:r>
              <a:rPr lang="en-US" sz="4800" b="1" dirty="0" err="1" smtClean="0">
                <a:solidFill>
                  <a:schemeClr val="bg2">
                    <a:lumMod val="95000"/>
                    <a:lumOff val="5000"/>
                  </a:schemeClr>
                </a:solidFill>
                <a:effectLst/>
                <a:latin typeface="Arial Narrow" pitchFamily="34" charset="0"/>
              </a:rPr>
              <a:t>sulfonylureas</a:t>
            </a:r>
            <a:r>
              <a:rPr lang="en-US" sz="4800" b="1" dirty="0" smtClean="0">
                <a:solidFill>
                  <a:schemeClr val="bg2">
                    <a:lumMod val="95000"/>
                    <a:lumOff val="5000"/>
                  </a:schemeClr>
                </a:solidFill>
                <a:effectLst/>
                <a:latin typeface="Arial Narrow" pitchFamily="34" charset="0"/>
              </a:rPr>
              <a:t>.</a:t>
            </a:r>
            <a:endParaRPr lang="en-US" sz="48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0108"/>
            <a:ext cx="9144000" cy="5857892"/>
          </a:xfrm>
        </p:spPr>
        <p:txBody>
          <a:bodyPr/>
          <a:lstStyle/>
          <a:p>
            <a:pPr algn="l">
              <a:buNone/>
            </a:pPr>
            <a:r>
              <a:rPr lang="en-US" sz="4400" b="1" dirty="0" smtClean="0">
                <a:solidFill>
                  <a:schemeClr val="bg2">
                    <a:lumMod val="95000"/>
                    <a:lumOff val="5000"/>
                  </a:schemeClr>
                </a:solidFill>
                <a:effectLst/>
                <a:latin typeface="Arial Narrow" pitchFamily="34" charset="0"/>
              </a:rPr>
              <a:t>SGLT2 inhibitors are contraindicated for patients with renal insufficiency [</a:t>
            </a:r>
            <a:r>
              <a:rPr lang="en-US" sz="4400" b="1" dirty="0" err="1" smtClean="0">
                <a:solidFill>
                  <a:schemeClr val="bg2">
                    <a:lumMod val="95000"/>
                    <a:lumOff val="5000"/>
                  </a:schemeClr>
                </a:solidFill>
                <a:effectLst/>
                <a:latin typeface="Arial Narrow" pitchFamily="34" charset="0"/>
              </a:rPr>
              <a:t>glomerular</a:t>
            </a:r>
            <a:r>
              <a:rPr lang="en-US" sz="4400" b="1" dirty="0" smtClean="0">
                <a:solidFill>
                  <a:schemeClr val="bg2">
                    <a:lumMod val="95000"/>
                    <a:lumOff val="5000"/>
                  </a:schemeClr>
                </a:solidFill>
                <a:effectLst/>
                <a:latin typeface="Arial Narrow" pitchFamily="34" charset="0"/>
              </a:rPr>
              <a:t> filtration rate (GFR) &lt;45 ml/min/1.73m2]. However, they may be very useful without regard to diabetes duration because their action is independent of b cell function and insulin secretion.</a:t>
            </a:r>
            <a:endParaRPr lang="en-US" sz="44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10600" cy="1066800"/>
          </a:xfrm>
        </p:spPr>
        <p:txBody>
          <a:bodyPr/>
          <a:lstStyle/>
          <a:p>
            <a:pPr algn="l" rtl="0"/>
            <a:r>
              <a:rPr lang="en-US" sz="3200" b="1" dirty="0" smtClean="0">
                <a:solidFill>
                  <a:srgbClr val="FF0000"/>
                </a:solidFill>
                <a:effectLst/>
              </a:rPr>
              <a:t>BENEFITS OF SODIUM-GLUCOSE COTRANSPORTER 2 INHIBITORS:</a:t>
            </a:r>
            <a:endParaRPr lang="en-US" sz="3200" b="1" dirty="0">
              <a:solidFill>
                <a:srgbClr val="FF0000"/>
              </a:solidFill>
              <a:effectLst/>
            </a:endParaRPr>
          </a:p>
        </p:txBody>
      </p:sp>
      <p:sp>
        <p:nvSpPr>
          <p:cNvPr id="3" name="Content Placeholder 2"/>
          <p:cNvSpPr>
            <a:spLocks noGrp="1"/>
          </p:cNvSpPr>
          <p:nvPr>
            <p:ph idx="1"/>
          </p:nvPr>
        </p:nvSpPr>
        <p:spPr>
          <a:xfrm>
            <a:off x="142844" y="1285860"/>
            <a:ext cx="9001156" cy="5572140"/>
          </a:xfrm>
        </p:spPr>
        <p:txBody>
          <a:bodyPr/>
          <a:lstStyle/>
          <a:p>
            <a:pPr algn="l" rtl="0">
              <a:buNone/>
            </a:pPr>
            <a:r>
              <a:rPr lang="en-US" sz="4800" b="1" dirty="0" smtClean="0">
                <a:solidFill>
                  <a:srgbClr val="00B050"/>
                </a:solidFill>
                <a:effectLst/>
                <a:latin typeface="Arial Narrow" pitchFamily="34" charset="0"/>
              </a:rPr>
              <a:t>Glucose control:</a:t>
            </a:r>
          </a:p>
          <a:p>
            <a:pPr algn="l">
              <a:buNone/>
            </a:pPr>
            <a:r>
              <a:rPr lang="en-US" sz="4400" b="1" dirty="0" smtClean="0">
                <a:effectLst/>
                <a:latin typeface="Arial Narrow" pitchFamily="34" charset="0"/>
              </a:rPr>
              <a:t>In a meta-analysis published in 2014, 24-week reduction of HbA1c withSGLT2 inhibitors was greater in trials enrolling patients with a lower mean age, shorter duration of diabetes, and a higher baseline BMI, HbA1c, and fasting glucose.</a:t>
            </a:r>
            <a:endParaRPr lang="en-US" sz="4400" b="1" dirty="0">
              <a:effectLst/>
              <a:latin typeface="Arial Narrow"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144000" cy="6143644"/>
          </a:xfrm>
        </p:spPr>
        <p:txBody>
          <a:bodyPr/>
          <a:lstStyle/>
          <a:p>
            <a:pPr algn="l" rtl="0">
              <a:buNone/>
            </a:pPr>
            <a:r>
              <a:rPr lang="en-US" sz="5400" b="1" dirty="0" smtClean="0">
                <a:solidFill>
                  <a:schemeClr val="bg2"/>
                </a:solidFill>
                <a:effectLst/>
                <a:latin typeface="Arial Narrow" pitchFamily="34" charset="0"/>
              </a:rPr>
              <a:t>On the basis of recent clinical trials, reduction in HbA1c in comparison with placebo reaches its maximum at approximately 6 months and is maintained up to 1 year</a:t>
            </a:r>
            <a:r>
              <a:rPr lang="en-US" sz="5400" b="1" dirty="0" smtClean="0">
                <a:solidFill>
                  <a:schemeClr val="bg2"/>
                </a:solidFill>
                <a:effectLst/>
                <a:latin typeface="Arial Narrow" pitchFamily="34" charset="0"/>
              </a:rPr>
              <a:t>.</a:t>
            </a:r>
            <a:endParaRPr lang="en-US" sz="5400" b="1" dirty="0" smtClean="0">
              <a:solidFill>
                <a:schemeClr val="bg2"/>
              </a:solidFill>
              <a:effectLst/>
              <a:latin typeface="Arial Narrow"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5181600"/>
          </a:xfrm>
        </p:spPr>
        <p:txBody>
          <a:bodyPr/>
          <a:lstStyle/>
          <a:p>
            <a:pPr algn="l" rtl="0">
              <a:buNone/>
            </a:pPr>
            <a:r>
              <a:rPr lang="en-US" sz="5400" b="1" dirty="0" smtClean="0">
                <a:solidFill>
                  <a:schemeClr val="bg2"/>
                </a:solidFill>
                <a:effectLst/>
                <a:latin typeface="Arial Narrow" pitchFamily="34" charset="0"/>
              </a:rPr>
              <a:t>The treatment with SGLT2 inhibitors has been associated with a similar hypoglycemic risk as that of </a:t>
            </a:r>
            <a:r>
              <a:rPr lang="en-US" sz="5400" b="1" dirty="0" err="1" smtClean="0">
                <a:solidFill>
                  <a:schemeClr val="bg2"/>
                </a:solidFill>
                <a:effectLst/>
                <a:latin typeface="Arial Narrow" pitchFamily="34" charset="0"/>
              </a:rPr>
              <a:t>metformin</a:t>
            </a:r>
            <a:r>
              <a:rPr lang="en-US" sz="5400" b="1" dirty="0" smtClean="0">
                <a:solidFill>
                  <a:schemeClr val="bg2"/>
                </a:solidFill>
                <a:effectLst/>
                <a:latin typeface="Arial Narrow" pitchFamily="34" charset="0"/>
              </a:rPr>
              <a:t> and </a:t>
            </a:r>
            <a:r>
              <a:rPr lang="en-US" sz="5400" b="1" dirty="0" err="1" smtClean="0">
                <a:solidFill>
                  <a:schemeClr val="bg2"/>
                </a:solidFill>
                <a:effectLst/>
                <a:latin typeface="Arial Narrow" pitchFamily="34" charset="0"/>
              </a:rPr>
              <a:t>dipeptidyl</a:t>
            </a:r>
            <a:r>
              <a:rPr lang="en-US" sz="5400" b="1" dirty="0" smtClean="0">
                <a:solidFill>
                  <a:schemeClr val="bg2"/>
                </a:solidFill>
                <a:effectLst/>
                <a:latin typeface="Arial Narrow" pitchFamily="34" charset="0"/>
              </a:rPr>
              <a:t> peptidase-4 inhibitors.</a:t>
            </a:r>
          </a:p>
          <a:p>
            <a:pPr algn="l" rtl="0">
              <a:buNone/>
            </a:pPr>
            <a:endParaRPr lang="en-US" sz="5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786874" cy="5857916"/>
          </a:xfrm>
        </p:spPr>
        <p:txBody>
          <a:bodyPr/>
          <a:lstStyle/>
          <a:p>
            <a:pPr algn="l" rtl="0">
              <a:buNone/>
            </a:pPr>
            <a:r>
              <a:rPr lang="en-US" sz="5400" b="1" dirty="0" smtClean="0">
                <a:solidFill>
                  <a:schemeClr val="bg2"/>
                </a:solidFill>
                <a:effectLst/>
                <a:latin typeface="Arial Narrow" pitchFamily="34" charset="0"/>
              </a:rPr>
              <a:t>When compared with other oral </a:t>
            </a:r>
            <a:r>
              <a:rPr lang="en-US" sz="5400" b="1" dirty="0" err="1" smtClean="0">
                <a:solidFill>
                  <a:schemeClr val="bg2"/>
                </a:solidFill>
                <a:effectLst/>
                <a:latin typeface="Arial Narrow" pitchFamily="34" charset="0"/>
              </a:rPr>
              <a:t>antihyperglycemic</a:t>
            </a:r>
            <a:r>
              <a:rPr lang="en-US" sz="5400" b="1" dirty="0" smtClean="0">
                <a:solidFill>
                  <a:schemeClr val="bg2"/>
                </a:solidFill>
                <a:effectLst/>
                <a:latin typeface="Arial Narrow" pitchFamily="34" charset="0"/>
              </a:rPr>
              <a:t> agents, SGLT2 inhibitors have demonstrated </a:t>
            </a:r>
            <a:r>
              <a:rPr lang="en-US" sz="5400" b="1" dirty="0" err="1" smtClean="0">
                <a:solidFill>
                  <a:schemeClr val="bg2"/>
                </a:solidFill>
                <a:effectLst/>
                <a:latin typeface="Arial Narrow" pitchFamily="34" charset="0"/>
              </a:rPr>
              <a:t>noninferiority</a:t>
            </a:r>
            <a:r>
              <a:rPr lang="en-US" sz="5400" b="1" dirty="0" smtClean="0">
                <a:solidFill>
                  <a:schemeClr val="bg2"/>
                </a:solidFill>
                <a:effectLst/>
                <a:latin typeface="Arial Narrow" pitchFamily="34" charset="0"/>
              </a:rPr>
              <a:t> along with additional metabolic benefits.</a:t>
            </a:r>
            <a:endParaRPr lang="en-US" sz="5400" b="1" dirty="0">
              <a:solidFill>
                <a:schemeClr val="bg2"/>
              </a:solidFill>
              <a:effectLst/>
              <a:latin typeface="Arial Narrow"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670"/>
            <a:ext cx="9001156" cy="5929330"/>
          </a:xfrm>
        </p:spPr>
        <p:txBody>
          <a:bodyPr/>
          <a:lstStyle/>
          <a:p>
            <a:pPr algn="l" rtl="0">
              <a:buNone/>
            </a:pPr>
            <a:r>
              <a:rPr lang="en-US" sz="4800" b="1" dirty="0" smtClean="0">
                <a:solidFill>
                  <a:schemeClr val="bg2"/>
                </a:solidFill>
                <a:effectLst/>
                <a:latin typeface="Arial Narrow" pitchFamily="34" charset="0"/>
              </a:rPr>
              <a:t>As an example, in a randomized, </a:t>
            </a:r>
            <a:r>
              <a:rPr lang="en-US" sz="4800" b="1" dirty="0" err="1" smtClean="0">
                <a:solidFill>
                  <a:schemeClr val="bg2"/>
                </a:solidFill>
                <a:effectLst/>
                <a:latin typeface="Arial Narrow" pitchFamily="34" charset="0"/>
              </a:rPr>
              <a:t>doubleblind</a:t>
            </a:r>
            <a:r>
              <a:rPr lang="en-US" sz="4800" b="1" dirty="0" smtClean="0">
                <a:solidFill>
                  <a:schemeClr val="bg2"/>
                </a:solidFill>
                <a:effectLst/>
                <a:latin typeface="Arial Narrow" pitchFamily="34" charset="0"/>
              </a:rPr>
              <a:t> study of 1450 patients, HbA1c decreased by – 0.65% with </a:t>
            </a:r>
            <a:r>
              <a:rPr lang="en-US" sz="4800" b="1" dirty="0" err="1" smtClean="0">
                <a:solidFill>
                  <a:srgbClr val="0070C0"/>
                </a:solidFill>
                <a:effectLst/>
                <a:latin typeface="Arial Narrow" pitchFamily="34" charset="0"/>
              </a:rPr>
              <a:t>canagliflozin</a:t>
            </a:r>
            <a:r>
              <a:rPr lang="en-US" sz="4800" b="1" dirty="0" smtClean="0">
                <a:solidFill>
                  <a:srgbClr val="0070C0"/>
                </a:solidFill>
                <a:effectLst/>
                <a:latin typeface="Arial Narrow" pitchFamily="34" charset="0"/>
              </a:rPr>
              <a:t> 100 mg</a:t>
            </a:r>
            <a:r>
              <a:rPr lang="en-US" sz="4800" b="1" dirty="0" smtClean="0">
                <a:solidFill>
                  <a:schemeClr val="bg2"/>
                </a:solidFill>
                <a:effectLst/>
                <a:latin typeface="Arial Narrow" pitchFamily="34" charset="0"/>
              </a:rPr>
              <a:t>, decreased by 0.74% with </a:t>
            </a:r>
            <a:r>
              <a:rPr lang="en-US" sz="4800" b="1" dirty="0" err="1" smtClean="0">
                <a:solidFill>
                  <a:srgbClr val="0070C0"/>
                </a:solidFill>
                <a:effectLst/>
                <a:latin typeface="Arial Narrow" pitchFamily="34" charset="0"/>
              </a:rPr>
              <a:t>canagliflozin</a:t>
            </a:r>
            <a:r>
              <a:rPr lang="en-US" sz="4800" b="1" dirty="0" smtClean="0">
                <a:solidFill>
                  <a:srgbClr val="0070C0"/>
                </a:solidFill>
                <a:effectLst/>
                <a:latin typeface="Arial Narrow" pitchFamily="34" charset="0"/>
              </a:rPr>
              <a:t> 300 mg</a:t>
            </a:r>
            <a:r>
              <a:rPr lang="en-US" sz="4800" b="1" dirty="0" smtClean="0">
                <a:solidFill>
                  <a:schemeClr val="bg2"/>
                </a:solidFill>
                <a:effectLst/>
                <a:latin typeface="Arial Narrow" pitchFamily="34" charset="0"/>
              </a:rPr>
              <a:t>, and decreased by –0.55% with </a:t>
            </a:r>
            <a:r>
              <a:rPr lang="en-US" sz="4800" b="1" dirty="0" err="1" smtClean="0">
                <a:solidFill>
                  <a:srgbClr val="0070C0"/>
                </a:solidFill>
                <a:effectLst/>
                <a:latin typeface="Arial Narrow" pitchFamily="34" charset="0"/>
              </a:rPr>
              <a:t>glimepiride</a:t>
            </a:r>
            <a:r>
              <a:rPr lang="en-US" sz="4800" b="1" dirty="0" smtClean="0">
                <a:solidFill>
                  <a:srgbClr val="0070C0"/>
                </a:solidFill>
                <a:effectLst/>
                <a:latin typeface="Arial Narrow" pitchFamily="34" charset="0"/>
              </a:rPr>
              <a:t> 6 or 8mg </a:t>
            </a:r>
            <a:r>
              <a:rPr lang="en-US" sz="4800" b="1" dirty="0" smtClean="0">
                <a:solidFill>
                  <a:schemeClr val="bg2"/>
                </a:solidFill>
                <a:effectLst/>
                <a:latin typeface="Arial Narrow" pitchFamily="34" charset="0"/>
              </a:rPr>
              <a:t>over a 104-week period.</a:t>
            </a:r>
            <a:endParaRPr lang="en-US" sz="48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5860"/>
            <a:ext cx="9144000" cy="5572140"/>
          </a:xfrm>
        </p:spPr>
        <p:txBody>
          <a:bodyPr/>
          <a:lstStyle/>
          <a:p>
            <a:pPr algn="l" rtl="0">
              <a:buNone/>
            </a:pPr>
            <a:r>
              <a:rPr lang="en-US" sz="5400" b="1" dirty="0" smtClean="0">
                <a:effectLst/>
                <a:latin typeface="Arial Narrow" pitchFamily="34" charset="0"/>
              </a:rPr>
              <a:t>Moreover, when added to other </a:t>
            </a:r>
            <a:r>
              <a:rPr lang="en-US" sz="5400" b="1" dirty="0" err="1" smtClean="0">
                <a:effectLst/>
                <a:latin typeface="Arial Narrow" pitchFamily="34" charset="0"/>
              </a:rPr>
              <a:t>antihyperglycemic</a:t>
            </a:r>
            <a:r>
              <a:rPr lang="en-US" sz="5400" b="1" dirty="0" smtClean="0">
                <a:effectLst/>
                <a:latin typeface="Arial Narrow" pitchFamily="34" charset="0"/>
              </a:rPr>
              <a:t> medications (both oral medications and insulin), SGLT2 inhibitors have shown additional improvement in glucose control.</a:t>
            </a:r>
            <a:endParaRPr lang="en-US" sz="5400" b="1" dirty="0">
              <a:effectLst/>
              <a:latin typeface="Arial Narrow"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5786454"/>
          </a:xfrm>
        </p:spPr>
        <p:txBody>
          <a:bodyPr/>
          <a:lstStyle/>
          <a:p>
            <a:pPr algn="l">
              <a:buNone/>
            </a:pPr>
            <a:r>
              <a:rPr lang="en-US" sz="5400" b="1" dirty="0" err="1" smtClean="0">
                <a:solidFill>
                  <a:schemeClr val="bg2"/>
                </a:solidFill>
                <a:latin typeface="Arial Narrow" pitchFamily="34" charset="0"/>
              </a:rPr>
              <a:t>Dapagliflozin</a:t>
            </a:r>
            <a:r>
              <a:rPr lang="en-US" sz="5400" b="1" dirty="0" smtClean="0">
                <a:solidFill>
                  <a:schemeClr val="bg2"/>
                </a:solidFill>
                <a:latin typeface="Arial Narrow" pitchFamily="34" charset="0"/>
              </a:rPr>
              <a:t> added to patients already taking </a:t>
            </a:r>
            <a:r>
              <a:rPr lang="en-US" sz="5400" b="1" dirty="0" err="1" smtClean="0">
                <a:solidFill>
                  <a:schemeClr val="bg2"/>
                </a:solidFill>
                <a:latin typeface="Arial Narrow" pitchFamily="34" charset="0"/>
              </a:rPr>
              <a:t>metformin</a:t>
            </a:r>
            <a:r>
              <a:rPr lang="en-US" sz="5400" b="1" dirty="0" smtClean="0">
                <a:solidFill>
                  <a:schemeClr val="bg2"/>
                </a:solidFill>
                <a:latin typeface="Arial Narrow" pitchFamily="34" charset="0"/>
              </a:rPr>
              <a:t> and sulfonylurea showed a decrease in HbA1c of 0.86% compared with a decrease in HbA1c of 0.17% in the placebo group at 24 weeks.</a:t>
            </a:r>
            <a:endParaRPr lang="en-US" sz="5400" b="1" dirty="0">
              <a:solidFill>
                <a:schemeClr val="bg2"/>
              </a:solidFill>
              <a:latin typeface="Arial Narrow"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32"/>
            <a:ext cx="9144000" cy="6000768"/>
          </a:xfrm>
        </p:spPr>
        <p:txBody>
          <a:bodyPr/>
          <a:lstStyle/>
          <a:p>
            <a:pPr algn="l" rtl="0">
              <a:buNone/>
            </a:pPr>
            <a:r>
              <a:rPr lang="en-US" sz="4400" b="1" dirty="0" smtClean="0">
                <a:solidFill>
                  <a:schemeClr val="bg2"/>
                </a:solidFill>
                <a:latin typeface="Arial Narrow" pitchFamily="34" charset="0"/>
              </a:rPr>
              <a:t>In patients with type 2 diabetes inadequately controlled on basal insulin, </a:t>
            </a:r>
            <a:r>
              <a:rPr lang="en-US" sz="4400" b="1" dirty="0" err="1" smtClean="0">
                <a:solidFill>
                  <a:schemeClr val="bg2"/>
                </a:solidFill>
                <a:latin typeface="Arial Narrow" pitchFamily="34" charset="0"/>
              </a:rPr>
              <a:t>Rosenstock</a:t>
            </a:r>
            <a:r>
              <a:rPr lang="en-US" sz="4400" b="1" dirty="0" smtClean="0">
                <a:solidFill>
                  <a:schemeClr val="bg2"/>
                </a:solidFill>
                <a:latin typeface="Arial Narrow" pitchFamily="34" charset="0"/>
              </a:rPr>
              <a:t> et al. in a 78-week randomized, double-blind, placebo-controlled trial demonstrated that </a:t>
            </a:r>
            <a:r>
              <a:rPr lang="en-US" sz="4400" b="1" dirty="0" err="1" smtClean="0">
                <a:solidFill>
                  <a:srgbClr val="00B050"/>
                </a:solidFill>
                <a:effectLst/>
                <a:latin typeface="Arial Narrow" pitchFamily="34" charset="0"/>
              </a:rPr>
              <a:t>empagliflozin</a:t>
            </a:r>
            <a:r>
              <a:rPr lang="en-US" sz="4400" b="1" dirty="0" smtClean="0">
                <a:solidFill>
                  <a:schemeClr val="bg2"/>
                </a:solidFill>
                <a:latin typeface="Arial Narrow" pitchFamily="34" charset="0"/>
              </a:rPr>
              <a:t> significantly reduced HbA1c (0.5+_0.1% with 10mg and0.60+_.1% with 25 mg, both P&lt;0.001).</a:t>
            </a:r>
            <a:endParaRPr lang="en-US" sz="4400" b="1" dirty="0">
              <a:solidFill>
                <a:schemeClr val="bg2"/>
              </a:solidFill>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900"/>
            <a:ext cx="7391400" cy="1066800"/>
          </a:xfrm>
        </p:spPr>
        <p:txBody>
          <a:bodyPr/>
          <a:lstStyle/>
          <a:p>
            <a:pPr algn="l"/>
            <a:r>
              <a:rPr lang="en-US" b="1" dirty="0" smtClean="0">
                <a:solidFill>
                  <a:srgbClr val="C00000"/>
                </a:solidFill>
                <a:latin typeface="Arial Narrow" pitchFamily="34" charset="0"/>
              </a:rPr>
              <a:t>INTRODUCTION</a:t>
            </a:r>
            <a:endParaRPr lang="en-US" b="1" dirty="0">
              <a:solidFill>
                <a:srgbClr val="C00000"/>
              </a:solidFill>
              <a:latin typeface="Arial Narrow" pitchFamily="34" charset="0"/>
            </a:endParaRPr>
          </a:p>
        </p:txBody>
      </p:sp>
      <p:sp>
        <p:nvSpPr>
          <p:cNvPr id="3" name="Content Placeholder 2"/>
          <p:cNvSpPr>
            <a:spLocks noGrp="1"/>
          </p:cNvSpPr>
          <p:nvPr>
            <p:ph idx="1"/>
          </p:nvPr>
        </p:nvSpPr>
        <p:spPr>
          <a:xfrm>
            <a:off x="0" y="785770"/>
            <a:ext cx="9144000" cy="6072230"/>
          </a:xfrm>
        </p:spPr>
        <p:txBody>
          <a:bodyPr/>
          <a:lstStyle/>
          <a:p>
            <a:pPr algn="l" rtl="0">
              <a:buNone/>
            </a:pPr>
            <a:r>
              <a:rPr lang="en-US" sz="4400" b="1" dirty="0" smtClean="0">
                <a:latin typeface="Arial Narrow" pitchFamily="34" charset="0"/>
              </a:rPr>
              <a:t>The unadjusted estimated total prevalence of type 2 diabetes (diagnosed and undiagnosed) in the USA in 2011–2012 was 14.3% and the estimated prevalence of </a:t>
            </a:r>
            <a:r>
              <a:rPr lang="en-US" sz="4400" b="1" dirty="0" err="1" smtClean="0">
                <a:latin typeface="Arial Narrow" pitchFamily="34" charset="0"/>
              </a:rPr>
              <a:t>prediabetes</a:t>
            </a:r>
            <a:r>
              <a:rPr lang="en-US" sz="4400" b="1" dirty="0" smtClean="0">
                <a:latin typeface="Arial Narrow" pitchFamily="34" charset="0"/>
              </a:rPr>
              <a:t> was 38% demonstrating the severity of the disease burden, which has continued to increase over the past 30 years. </a:t>
            </a:r>
            <a:endParaRPr lang="en-US" sz="4400" b="1" dirty="0">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670"/>
            <a:ext cx="9144000" cy="5929330"/>
          </a:xfrm>
        </p:spPr>
        <p:txBody>
          <a:bodyPr/>
          <a:lstStyle/>
          <a:p>
            <a:pPr algn="l" rtl="0">
              <a:buNone/>
            </a:pPr>
            <a:r>
              <a:rPr lang="en-US" sz="4400" b="1" dirty="0" smtClean="0">
                <a:solidFill>
                  <a:schemeClr val="bg2"/>
                </a:solidFill>
                <a:effectLst/>
                <a:latin typeface="Arial Narrow" pitchFamily="34" charset="0"/>
              </a:rPr>
              <a:t>Moreover, while the </a:t>
            </a:r>
            <a:r>
              <a:rPr lang="en-US" sz="4400" b="1" dirty="0" smtClean="0">
                <a:solidFill>
                  <a:srgbClr val="00B050"/>
                </a:solidFill>
                <a:effectLst/>
                <a:latin typeface="Arial Narrow" pitchFamily="34" charset="0"/>
              </a:rPr>
              <a:t>placebo</a:t>
            </a:r>
            <a:r>
              <a:rPr lang="en-US" sz="4400" b="1" dirty="0" smtClean="0">
                <a:solidFill>
                  <a:schemeClr val="bg2"/>
                </a:solidFill>
                <a:effectLst/>
                <a:latin typeface="Arial Narrow" pitchFamily="34" charset="0"/>
              </a:rPr>
              <a:t> group had to increase its basal insulin dose by -</a:t>
            </a:r>
            <a:r>
              <a:rPr lang="en-US" sz="4400" b="1" dirty="0" smtClean="0">
                <a:solidFill>
                  <a:srgbClr val="00B050"/>
                </a:solidFill>
                <a:effectLst/>
                <a:latin typeface="Arial Narrow" pitchFamily="34" charset="0"/>
              </a:rPr>
              <a:t>5.5+_1.6 </a:t>
            </a:r>
            <a:r>
              <a:rPr lang="en-US" sz="4400" b="1" dirty="0" smtClean="0">
                <a:solidFill>
                  <a:schemeClr val="bg2"/>
                </a:solidFill>
                <a:effectLst/>
                <a:latin typeface="Arial Narrow" pitchFamily="34" charset="0"/>
              </a:rPr>
              <a:t>units, the </a:t>
            </a:r>
            <a:r>
              <a:rPr lang="en-US" sz="4400" b="1" dirty="0" err="1" smtClean="0">
                <a:solidFill>
                  <a:srgbClr val="00B050"/>
                </a:solidFill>
                <a:effectLst/>
                <a:latin typeface="Arial Narrow" pitchFamily="34" charset="0"/>
              </a:rPr>
              <a:t>empagliflozin</a:t>
            </a:r>
            <a:r>
              <a:rPr lang="en-US" sz="4400" b="1" dirty="0" smtClean="0">
                <a:solidFill>
                  <a:srgbClr val="00B050"/>
                </a:solidFill>
                <a:effectLst/>
                <a:latin typeface="Arial Narrow" pitchFamily="34" charset="0"/>
              </a:rPr>
              <a:t> 10mg </a:t>
            </a:r>
            <a:r>
              <a:rPr lang="en-US" sz="4400" b="1" dirty="0" smtClean="0">
                <a:solidFill>
                  <a:schemeClr val="bg2"/>
                </a:solidFill>
                <a:effectLst/>
                <a:latin typeface="Arial Narrow" pitchFamily="34" charset="0"/>
              </a:rPr>
              <a:t>group lowered its dose by </a:t>
            </a:r>
            <a:r>
              <a:rPr lang="en-US" sz="4400" b="1" dirty="0" smtClean="0">
                <a:solidFill>
                  <a:srgbClr val="00B050"/>
                </a:solidFill>
                <a:effectLst/>
                <a:latin typeface="Arial Narrow" pitchFamily="34" charset="0"/>
              </a:rPr>
              <a:t>1.2+_1.5 </a:t>
            </a:r>
            <a:r>
              <a:rPr lang="en-US" sz="4400" b="1" dirty="0" smtClean="0">
                <a:solidFill>
                  <a:schemeClr val="bg2"/>
                </a:solidFill>
                <a:effectLst/>
                <a:latin typeface="Arial Narrow" pitchFamily="34" charset="0"/>
              </a:rPr>
              <a:t>units and the </a:t>
            </a:r>
            <a:r>
              <a:rPr lang="en-US" sz="4400" b="1" dirty="0" smtClean="0">
                <a:solidFill>
                  <a:srgbClr val="00B050"/>
                </a:solidFill>
                <a:effectLst/>
                <a:latin typeface="Arial Narrow" pitchFamily="34" charset="0"/>
              </a:rPr>
              <a:t>25mg</a:t>
            </a:r>
            <a:r>
              <a:rPr lang="en-US" sz="4400" b="1" dirty="0" smtClean="0">
                <a:solidFill>
                  <a:schemeClr val="bg2"/>
                </a:solidFill>
                <a:effectLst/>
                <a:latin typeface="Arial Narrow" pitchFamily="34" charset="0"/>
              </a:rPr>
              <a:t> group lowered its dose by </a:t>
            </a:r>
            <a:r>
              <a:rPr lang="en-US" sz="4400" b="1" dirty="0" smtClean="0">
                <a:solidFill>
                  <a:srgbClr val="00B050"/>
                </a:solidFill>
                <a:effectLst/>
                <a:latin typeface="Arial Narrow" pitchFamily="34" charset="0"/>
              </a:rPr>
              <a:t>0.5+_1.6 </a:t>
            </a:r>
            <a:r>
              <a:rPr lang="en-US" sz="4400" b="1" dirty="0" smtClean="0">
                <a:solidFill>
                  <a:schemeClr val="bg2"/>
                </a:solidFill>
                <a:effectLst/>
                <a:latin typeface="Arial Narrow" pitchFamily="34" charset="0"/>
              </a:rPr>
              <a:t>units demonstrating that SGLT2 inhibitors may reduce insulin-dose requirements and mitigate insulin-induced weight gain.</a:t>
            </a:r>
            <a:endParaRPr lang="en-US" sz="4400" b="1" dirty="0">
              <a:solidFill>
                <a:schemeClr val="bg2"/>
              </a:solidFill>
              <a:effectLst/>
              <a:latin typeface="Arial Narrow"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10600" cy="1066800"/>
          </a:xfrm>
        </p:spPr>
        <p:txBody>
          <a:bodyPr/>
          <a:lstStyle/>
          <a:p>
            <a:pPr algn="l" rtl="0"/>
            <a:r>
              <a:rPr lang="en-US" b="1" dirty="0" smtClean="0">
                <a:solidFill>
                  <a:srgbClr val="C00000"/>
                </a:solidFill>
                <a:effectLst/>
                <a:latin typeface="Arial Narrow" pitchFamily="34" charset="0"/>
              </a:rPr>
              <a:t>OTHER METABOLIC EFFECTS:</a:t>
            </a:r>
            <a:endParaRPr lang="en-US" b="1" dirty="0">
              <a:solidFill>
                <a:srgbClr val="C00000"/>
              </a:solidFill>
              <a:effectLst/>
              <a:latin typeface="Arial Narrow" pitchFamily="34" charset="0"/>
            </a:endParaRPr>
          </a:p>
        </p:txBody>
      </p:sp>
      <p:sp>
        <p:nvSpPr>
          <p:cNvPr id="3" name="Content Placeholder 2"/>
          <p:cNvSpPr>
            <a:spLocks noGrp="1"/>
          </p:cNvSpPr>
          <p:nvPr>
            <p:ph idx="1"/>
          </p:nvPr>
        </p:nvSpPr>
        <p:spPr>
          <a:xfrm>
            <a:off x="142844" y="1676400"/>
            <a:ext cx="9001156" cy="5181600"/>
          </a:xfrm>
        </p:spPr>
        <p:txBody>
          <a:bodyPr/>
          <a:lstStyle/>
          <a:p>
            <a:pPr algn="l" rtl="0">
              <a:buNone/>
            </a:pPr>
            <a:r>
              <a:rPr lang="en-US" sz="6000" b="1" dirty="0" smtClean="0">
                <a:solidFill>
                  <a:srgbClr val="00B050"/>
                </a:solidFill>
                <a:effectLst/>
                <a:latin typeface="Arial Narrow" pitchFamily="34" charset="0"/>
              </a:rPr>
              <a:t>Weight loss</a:t>
            </a:r>
          </a:p>
          <a:p>
            <a:pPr algn="l" rtl="0">
              <a:buNone/>
            </a:pPr>
            <a:r>
              <a:rPr lang="en-US" sz="5400" b="1" dirty="0" smtClean="0">
                <a:solidFill>
                  <a:schemeClr val="bg2"/>
                </a:solidFill>
                <a:effectLst/>
                <a:latin typeface="Arial Narrow" pitchFamily="34" charset="0"/>
              </a:rPr>
              <a:t>In clinical trials of the SGLT2 inhibitors as </a:t>
            </a:r>
            <a:r>
              <a:rPr lang="en-US" sz="5400" b="1" dirty="0" err="1" smtClean="0">
                <a:solidFill>
                  <a:schemeClr val="bg2"/>
                </a:solidFill>
                <a:effectLst/>
                <a:latin typeface="Arial Narrow" pitchFamily="34" charset="0"/>
              </a:rPr>
              <a:t>monotherapy</a:t>
            </a:r>
            <a:r>
              <a:rPr lang="en-US" sz="5400" b="1" dirty="0" smtClean="0">
                <a:solidFill>
                  <a:schemeClr val="bg2"/>
                </a:solidFill>
                <a:effectLst/>
                <a:latin typeface="Arial Narrow" pitchFamily="34" charset="0"/>
              </a:rPr>
              <a:t> or add-on treatment, weight loss of approximately 1–4 kg occurred over 18–104 weeks.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5181600"/>
          </a:xfrm>
        </p:spPr>
        <p:txBody>
          <a:bodyPr/>
          <a:lstStyle/>
          <a:p>
            <a:pPr algn="l">
              <a:buNone/>
            </a:pPr>
            <a:r>
              <a:rPr lang="en-US" sz="5400" b="1" dirty="0" smtClean="0">
                <a:solidFill>
                  <a:schemeClr val="bg2"/>
                </a:solidFill>
                <a:effectLst/>
                <a:latin typeface="Arial Narrow" pitchFamily="34" charset="0"/>
              </a:rPr>
              <a:t>It has been reported that weight loss </a:t>
            </a:r>
            <a:r>
              <a:rPr lang="en-US" sz="5400" b="1" dirty="0" err="1" smtClean="0">
                <a:solidFill>
                  <a:schemeClr val="bg2"/>
                </a:solidFill>
                <a:effectLst/>
                <a:latin typeface="Arial Narrow" pitchFamily="34" charset="0"/>
              </a:rPr>
              <a:t>independen</a:t>
            </a:r>
            <a:r>
              <a:rPr lang="en-US" sz="5400" b="1" dirty="0" smtClean="0">
                <a:solidFill>
                  <a:schemeClr val="bg2"/>
                </a:solidFill>
                <a:effectLst/>
                <a:latin typeface="Arial Narrow" pitchFamily="34" charset="0"/>
              </a:rPr>
              <a:t>  and weight-loss-associated mechanisms contributed to both HbA1c and systolic blood pressure (SBP) lowering with SGLT2 inhibition.</a:t>
            </a:r>
            <a:endParaRPr lang="en-US" sz="5400" b="1" dirty="0">
              <a:solidFill>
                <a:schemeClr val="bg2"/>
              </a:solidFill>
              <a:effectLst/>
              <a:latin typeface="Arial Narrow"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p:spPr>
        <p:txBody>
          <a:bodyPr/>
          <a:lstStyle/>
          <a:p>
            <a:pPr algn="l" rtl="0">
              <a:buNone/>
            </a:pPr>
            <a:r>
              <a:rPr lang="en-US" sz="5400" b="1" dirty="0" smtClean="0">
                <a:solidFill>
                  <a:srgbClr val="00B050"/>
                </a:solidFill>
                <a:effectLst/>
                <a:latin typeface="Arial Narrow" pitchFamily="34" charset="0"/>
              </a:rPr>
              <a:t>Blood pressure:</a:t>
            </a:r>
          </a:p>
          <a:p>
            <a:pPr algn="l" rtl="0">
              <a:buNone/>
            </a:pPr>
            <a:r>
              <a:rPr lang="en-US" sz="5400" b="1" dirty="0" smtClean="0">
                <a:solidFill>
                  <a:schemeClr val="bg2"/>
                </a:solidFill>
                <a:effectLst/>
                <a:latin typeface="Arial Narrow" pitchFamily="34" charset="0"/>
              </a:rPr>
              <a:t>To date, all studies with SGLT2 inhibitors have found significant reductions in BP, with greater reductions seen in SBP (1.66–6.9mmHg) than diastolic blood pressure (0.88–3.5mmHg).</a:t>
            </a:r>
            <a:endParaRPr lang="en-US" sz="5400" b="1" dirty="0">
              <a:solidFill>
                <a:schemeClr val="bg2"/>
              </a:solidFill>
              <a:effectLst/>
              <a:latin typeface="Arial Narrow"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144000" cy="6715148"/>
          </a:xfrm>
        </p:spPr>
        <p:txBody>
          <a:bodyPr/>
          <a:lstStyle/>
          <a:p>
            <a:pPr algn="l" rtl="0">
              <a:buNone/>
            </a:pPr>
            <a:r>
              <a:rPr lang="en-US" sz="5400" b="1" dirty="0" smtClean="0">
                <a:solidFill>
                  <a:schemeClr val="bg2"/>
                </a:solidFill>
                <a:effectLst/>
                <a:latin typeface="Arial Narrow" pitchFamily="34" charset="0"/>
              </a:rPr>
              <a:t>Interestingly, similar levels of BP reduction are seen in people with estimated </a:t>
            </a:r>
            <a:r>
              <a:rPr lang="en-US" sz="5400" b="1" dirty="0" err="1" smtClean="0">
                <a:solidFill>
                  <a:schemeClr val="bg2"/>
                </a:solidFill>
                <a:effectLst/>
                <a:latin typeface="Arial Narrow" pitchFamily="34" charset="0"/>
              </a:rPr>
              <a:t>glomerular</a:t>
            </a:r>
            <a:r>
              <a:rPr lang="en-US" sz="5400" b="1" dirty="0" smtClean="0">
                <a:solidFill>
                  <a:schemeClr val="bg2"/>
                </a:solidFill>
                <a:effectLst/>
                <a:latin typeface="Arial Narrow" pitchFamily="34" charset="0"/>
              </a:rPr>
              <a:t> filtration rate of 45 ml/min/ 1.73m2 as those with 85 ml/min/1.73m2, and patients do not develop </a:t>
            </a:r>
            <a:r>
              <a:rPr lang="en-US" sz="5400" b="1" dirty="0" err="1" smtClean="0">
                <a:solidFill>
                  <a:schemeClr val="bg2"/>
                </a:solidFill>
                <a:effectLst/>
                <a:latin typeface="Arial Narrow" pitchFamily="34" charset="0"/>
              </a:rPr>
              <a:t>hyponatremia</a:t>
            </a:r>
            <a:r>
              <a:rPr lang="en-US" sz="5400" b="1" dirty="0" smtClean="0">
                <a:solidFill>
                  <a:schemeClr val="bg2"/>
                </a:solidFill>
                <a:effectLst/>
                <a:latin typeface="Arial Narrow" pitchFamily="34" charset="0"/>
              </a:rPr>
              <a:t> as many do with diuretics.</a:t>
            </a:r>
            <a:endParaRPr lang="en-US" sz="5400" b="1" dirty="0">
              <a:solidFill>
                <a:schemeClr val="bg2"/>
              </a:solidFill>
              <a:effectLst/>
              <a:latin typeface="Arial Narrow"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500834"/>
          </a:xfrm>
        </p:spPr>
        <p:txBody>
          <a:bodyPr/>
          <a:lstStyle/>
          <a:p>
            <a:pPr algn="l" rtl="0">
              <a:buNone/>
            </a:pPr>
            <a:r>
              <a:rPr lang="en-US" sz="5400" b="1" dirty="0" smtClean="0">
                <a:solidFill>
                  <a:schemeClr val="bg2"/>
                </a:solidFill>
                <a:effectLst/>
                <a:latin typeface="Arial Narrow" pitchFamily="34" charset="0"/>
              </a:rPr>
              <a:t>The initial reductions in BP are believed to be due to the diuretic and volume depletion effects. However, longer-term effects may be attributable to inhibition of the </a:t>
            </a:r>
            <a:r>
              <a:rPr lang="en-US" sz="5400" b="1" dirty="0" err="1" smtClean="0">
                <a:solidFill>
                  <a:schemeClr val="bg2"/>
                </a:solidFill>
                <a:effectLst/>
                <a:latin typeface="Arial Narrow" pitchFamily="34" charset="0"/>
              </a:rPr>
              <a:t>renin–angiotensin</a:t>
            </a:r>
            <a:r>
              <a:rPr lang="en-US" sz="5400" b="1" dirty="0" smtClean="0">
                <a:solidFill>
                  <a:schemeClr val="bg2"/>
                </a:solidFill>
                <a:effectLst/>
                <a:latin typeface="Arial Narrow" pitchFamily="34" charset="0"/>
              </a:rPr>
              <a:t> system and weight loss.</a:t>
            </a:r>
            <a:endParaRPr lang="en-US" sz="5400" b="1" dirty="0">
              <a:solidFill>
                <a:schemeClr val="bg2"/>
              </a:solidFill>
              <a:effectLst/>
              <a:latin typeface="Arial Narrow"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01156" cy="6858000"/>
          </a:xfrm>
        </p:spPr>
        <p:txBody>
          <a:bodyPr/>
          <a:lstStyle/>
          <a:p>
            <a:pPr algn="l" rtl="0">
              <a:buNone/>
            </a:pPr>
            <a:r>
              <a:rPr lang="en-US" sz="4400" b="1" dirty="0" smtClean="0">
                <a:solidFill>
                  <a:srgbClr val="C00000"/>
                </a:solidFill>
                <a:latin typeface="Arial Narrow" pitchFamily="34" charset="0"/>
              </a:rPr>
              <a:t>Lipids:</a:t>
            </a:r>
          </a:p>
          <a:p>
            <a:pPr algn="l" rtl="0">
              <a:buNone/>
            </a:pPr>
            <a:r>
              <a:rPr lang="en-US" sz="4400" b="1" dirty="0" smtClean="0">
                <a:solidFill>
                  <a:schemeClr val="bg2"/>
                </a:solidFill>
                <a:latin typeface="Arial Narrow" pitchFamily="34" charset="0"/>
              </a:rPr>
              <a:t>Although some trials have shown no change in lipid parameters, others have shown a modest but statistically significant increase in both high-density lipoprotein (HDL) and low-density lipoprotein (LDL) cholesterol with no effect on triglycerides or the LDL/HDL ratio.</a:t>
            </a:r>
            <a:endParaRPr lang="en-US" sz="4400" b="1" dirty="0">
              <a:solidFill>
                <a:schemeClr val="bg2"/>
              </a:solidFill>
              <a:latin typeface="Arial Narrow"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186510"/>
          </a:xfrm>
        </p:spPr>
        <p:txBody>
          <a:bodyPr/>
          <a:lstStyle/>
          <a:p>
            <a:pPr algn="l" rtl="0">
              <a:buNone/>
            </a:pPr>
            <a:r>
              <a:rPr lang="en-US" sz="4400" b="1" dirty="0" smtClean="0">
                <a:solidFill>
                  <a:srgbClr val="C00000"/>
                </a:solidFill>
                <a:latin typeface="Arial Narrow" pitchFamily="34" charset="0"/>
              </a:rPr>
              <a:t>CARDIOVASCULAR BENEFITS:</a:t>
            </a:r>
          </a:p>
          <a:p>
            <a:pPr algn="l" rtl="0">
              <a:buNone/>
            </a:pPr>
            <a:r>
              <a:rPr lang="en-US" sz="3600" b="1" dirty="0" smtClean="0">
                <a:solidFill>
                  <a:schemeClr val="bg2"/>
                </a:solidFill>
                <a:latin typeface="Arial Narrow" pitchFamily="34" charset="0"/>
              </a:rPr>
              <a:t>One of the most significant trials with reported results over the past year was the EMPA-REG OUTCOME study. The randomized double-blind, placebo-controlled study included 7020 participants with established cardiovascular disease and demonstrated a 38% relative risk reduction in death from cardiovascular causes in the </a:t>
            </a:r>
            <a:r>
              <a:rPr lang="en-US" sz="3600" b="1" dirty="0" err="1" smtClean="0">
                <a:solidFill>
                  <a:schemeClr val="bg2"/>
                </a:solidFill>
                <a:latin typeface="Arial Narrow" pitchFamily="34" charset="0"/>
              </a:rPr>
              <a:t>empagliflozin</a:t>
            </a:r>
            <a:r>
              <a:rPr lang="en-US" sz="3600" b="1" dirty="0" smtClean="0">
                <a:solidFill>
                  <a:schemeClr val="bg2"/>
                </a:solidFill>
                <a:latin typeface="Arial Narrow" pitchFamily="34" charset="0"/>
              </a:rPr>
              <a:t> group versus the placebo group.</a:t>
            </a:r>
            <a:endParaRPr lang="en-US" sz="3600" b="1" dirty="0">
              <a:solidFill>
                <a:schemeClr val="bg2"/>
              </a:solidFill>
              <a:latin typeface="Arial Narrow"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8929718" cy="6357958"/>
          </a:xfrm>
        </p:spPr>
        <p:txBody>
          <a:bodyPr/>
          <a:lstStyle/>
          <a:p>
            <a:pPr algn="l" rtl="0">
              <a:buNone/>
            </a:pPr>
            <a:r>
              <a:rPr lang="en-US" sz="4400" b="1" dirty="0" smtClean="0">
                <a:latin typeface="Arial Narrow" pitchFamily="34" charset="0"/>
              </a:rPr>
              <a:t>The precise mechanism of action that resulted in these striking findings are not precisely known at this time, may include a number of mechanisms, and require further investigation.</a:t>
            </a:r>
          </a:p>
          <a:p>
            <a:pPr algn="l" rtl="0">
              <a:buNone/>
            </a:pPr>
            <a:r>
              <a:rPr lang="en-US" sz="4400" b="1" dirty="0" smtClean="0">
                <a:latin typeface="Arial Narrow" pitchFamily="34" charset="0"/>
              </a:rPr>
              <a:t>Table 2 illustrates the current prospective cardiovascular safety trials for SGLT2 inhibitors.</a:t>
            </a:r>
            <a:endParaRPr lang="en-US" sz="4400" b="1" dirty="0">
              <a:latin typeface="Arial Narrow"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929718" cy="6715148"/>
          </a:xfrm>
        </p:spPr>
        <p:txBody>
          <a:bodyPr/>
          <a:lstStyle/>
          <a:p>
            <a:pPr algn="l" rtl="0">
              <a:buNone/>
            </a:pPr>
            <a:r>
              <a:rPr lang="en-US" sz="4800" b="1" dirty="0" smtClean="0">
                <a:solidFill>
                  <a:schemeClr val="bg2">
                    <a:lumMod val="95000"/>
                    <a:lumOff val="5000"/>
                  </a:schemeClr>
                </a:solidFill>
                <a:effectLst/>
                <a:latin typeface="Arial Narrow" pitchFamily="34" charset="0"/>
              </a:rPr>
              <a:t>Type 2 diabetes is a progressive disease typically requiring multiple medications in order to control blood glucose levels.</a:t>
            </a:r>
          </a:p>
          <a:p>
            <a:pPr algn="l" rtl="0">
              <a:buNone/>
            </a:pPr>
            <a:r>
              <a:rPr lang="en-US" sz="4800" b="1" dirty="0" smtClean="0">
                <a:solidFill>
                  <a:schemeClr val="bg2">
                    <a:lumMod val="95000"/>
                    <a:lumOff val="5000"/>
                  </a:schemeClr>
                </a:solidFill>
                <a:effectLst/>
                <a:latin typeface="Arial Narrow" pitchFamily="34" charset="0"/>
              </a:rPr>
              <a:t>Sodium-glucose co-transporter-2 (SGLT2) inhibitors are the latest class of </a:t>
            </a:r>
            <a:r>
              <a:rPr lang="en-US" sz="4800" b="1" dirty="0" err="1" smtClean="0">
                <a:solidFill>
                  <a:schemeClr val="bg2">
                    <a:lumMod val="95000"/>
                    <a:lumOff val="5000"/>
                  </a:schemeClr>
                </a:solidFill>
                <a:effectLst/>
                <a:latin typeface="Arial Narrow" pitchFamily="34" charset="0"/>
              </a:rPr>
              <a:t>antihyperglycemic</a:t>
            </a:r>
            <a:r>
              <a:rPr lang="en-US" sz="4800" b="1" dirty="0" smtClean="0">
                <a:solidFill>
                  <a:schemeClr val="bg2">
                    <a:lumMod val="95000"/>
                    <a:lumOff val="5000"/>
                  </a:schemeClr>
                </a:solidFill>
                <a:effectLst/>
                <a:latin typeface="Arial Narrow" pitchFamily="34" charset="0"/>
              </a:rPr>
              <a:t> agents to receive Food and Drug Administration (FDA) approval.</a:t>
            </a:r>
            <a:endParaRPr lang="en-US" sz="48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10600" cy="1066800"/>
          </a:xfrm>
        </p:spPr>
        <p:txBody>
          <a:bodyPr/>
          <a:lstStyle/>
          <a:p>
            <a:pPr algn="l" rtl="0"/>
            <a:r>
              <a:rPr lang="en-US" sz="3600" b="1" dirty="0" smtClean="0">
                <a:solidFill>
                  <a:srgbClr val="C00000"/>
                </a:solidFill>
                <a:effectLst/>
              </a:rPr>
              <a:t>ADVERSE SIDE-EFFECTS AND WARNINGS:</a:t>
            </a:r>
            <a:endParaRPr lang="en-US" sz="3600" b="1" dirty="0">
              <a:solidFill>
                <a:srgbClr val="C00000"/>
              </a:solidFill>
              <a:effectLst/>
            </a:endParaRPr>
          </a:p>
        </p:txBody>
      </p:sp>
      <p:sp>
        <p:nvSpPr>
          <p:cNvPr id="3" name="Content Placeholder 2"/>
          <p:cNvSpPr>
            <a:spLocks noGrp="1"/>
          </p:cNvSpPr>
          <p:nvPr>
            <p:ph idx="1"/>
          </p:nvPr>
        </p:nvSpPr>
        <p:spPr>
          <a:xfrm>
            <a:off x="142844" y="1428736"/>
            <a:ext cx="8858312" cy="5429264"/>
          </a:xfrm>
        </p:spPr>
        <p:txBody>
          <a:bodyPr/>
          <a:lstStyle/>
          <a:p>
            <a:pPr algn="l" rtl="0">
              <a:buNone/>
            </a:pPr>
            <a:r>
              <a:rPr lang="en-US" sz="5400" b="1" dirty="0" smtClean="0">
                <a:solidFill>
                  <a:schemeClr val="bg2"/>
                </a:solidFill>
                <a:effectLst/>
                <a:latin typeface="Arial Narrow" pitchFamily="34" charset="0"/>
              </a:rPr>
              <a:t>The most common </a:t>
            </a:r>
            <a:r>
              <a:rPr lang="en-US" sz="5400" b="1" dirty="0" err="1" smtClean="0">
                <a:solidFill>
                  <a:schemeClr val="bg2"/>
                </a:solidFill>
                <a:effectLst/>
                <a:latin typeface="Arial Narrow" pitchFamily="34" charset="0"/>
              </a:rPr>
              <a:t>advers</a:t>
            </a:r>
            <a:r>
              <a:rPr lang="en-US" sz="5400" b="1" dirty="0" smtClean="0">
                <a:solidFill>
                  <a:schemeClr val="bg2"/>
                </a:solidFill>
                <a:effectLst/>
                <a:latin typeface="Arial Narrow" pitchFamily="34" charset="0"/>
              </a:rPr>
              <a:t> side-effect </a:t>
            </a:r>
            <a:r>
              <a:rPr lang="en-US" sz="5400" b="1" dirty="0" smtClean="0">
                <a:solidFill>
                  <a:schemeClr val="bg2"/>
                </a:solidFill>
                <a:effectLst/>
                <a:latin typeface="Arial Narrow" pitchFamily="34" charset="0"/>
              </a:rPr>
              <a:t>to </a:t>
            </a:r>
            <a:r>
              <a:rPr lang="en-US" sz="5400" b="1" dirty="0" smtClean="0">
                <a:solidFill>
                  <a:schemeClr val="bg2"/>
                </a:solidFill>
                <a:effectLst/>
                <a:latin typeface="Arial Narrow" pitchFamily="34" charset="0"/>
              </a:rPr>
              <a:t>SGLT2 inhibitors </a:t>
            </a:r>
            <a:r>
              <a:rPr lang="en-US" sz="5400" b="1" dirty="0" smtClean="0">
                <a:solidFill>
                  <a:schemeClr val="bg2"/>
                </a:solidFill>
                <a:effectLst/>
                <a:latin typeface="Arial Narrow" pitchFamily="34" charset="0"/>
              </a:rPr>
              <a:t>appears to be </a:t>
            </a:r>
            <a:r>
              <a:rPr lang="en-US" sz="5400" b="1" dirty="0" smtClean="0">
                <a:solidFill>
                  <a:schemeClr val="bg2"/>
                </a:solidFill>
                <a:effectLst/>
                <a:latin typeface="Arial Narrow" pitchFamily="34" charset="0"/>
              </a:rPr>
              <a:t>genital infections</a:t>
            </a:r>
            <a:r>
              <a:rPr lang="en-US" sz="5400" b="1" dirty="0" smtClean="0">
                <a:solidFill>
                  <a:schemeClr val="bg2"/>
                </a:solidFill>
                <a:effectLst/>
                <a:latin typeface="Arial Narrow" pitchFamily="34" charset="0"/>
              </a:rPr>
              <a:t>, which </a:t>
            </a:r>
            <a:r>
              <a:rPr lang="en-US" sz="5400" b="1" dirty="0" smtClean="0">
                <a:solidFill>
                  <a:schemeClr val="bg2"/>
                </a:solidFill>
                <a:effectLst/>
                <a:latin typeface="Arial Narrow" pitchFamily="34" charset="0"/>
              </a:rPr>
              <a:t>were increased </a:t>
            </a:r>
            <a:r>
              <a:rPr lang="en-US" sz="5400" b="1" dirty="0" smtClean="0">
                <a:solidFill>
                  <a:schemeClr val="bg2"/>
                </a:solidFill>
                <a:effectLst/>
                <a:latin typeface="Arial Narrow" pitchFamily="34" charset="0"/>
              </a:rPr>
              <a:t>up to four-fold </a:t>
            </a:r>
            <a:r>
              <a:rPr lang="en-US" sz="5400" b="1" dirty="0" smtClean="0">
                <a:solidFill>
                  <a:schemeClr val="bg2"/>
                </a:solidFill>
                <a:effectLst/>
                <a:latin typeface="Arial Narrow" pitchFamily="34" charset="0"/>
              </a:rPr>
              <a:t>in clinical </a:t>
            </a:r>
            <a:r>
              <a:rPr lang="en-US" sz="5400" b="1" dirty="0" smtClean="0">
                <a:solidFill>
                  <a:schemeClr val="bg2"/>
                </a:solidFill>
                <a:effectLst/>
                <a:latin typeface="Arial Narrow" pitchFamily="34" charset="0"/>
              </a:rPr>
              <a:t>trials</a:t>
            </a:r>
            <a:r>
              <a:rPr lang="en-US" sz="5400" b="1" dirty="0" smtClean="0">
                <a:solidFill>
                  <a:schemeClr val="bg2"/>
                </a:solidFill>
                <a:effectLst/>
                <a:latin typeface="Arial Narrow" pitchFamily="34" charset="0"/>
              </a:rPr>
              <a:t>.</a:t>
            </a:r>
            <a:endParaRPr lang="en-US" sz="5400" b="1" dirty="0" smtClean="0">
              <a:solidFill>
                <a:schemeClr val="bg2"/>
              </a:solidFill>
              <a:effectLst/>
              <a:latin typeface="Arial Narrow"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5181600"/>
          </a:xfrm>
        </p:spPr>
        <p:txBody>
          <a:bodyPr/>
          <a:lstStyle/>
          <a:p>
            <a:pPr algn="l" rtl="0">
              <a:buNone/>
            </a:pPr>
            <a:r>
              <a:rPr lang="en-US" sz="5400" b="1" dirty="0" smtClean="0">
                <a:solidFill>
                  <a:schemeClr val="bg2"/>
                </a:solidFill>
                <a:effectLst/>
                <a:latin typeface="Arial Narrow" pitchFamily="34" charset="0"/>
              </a:rPr>
              <a:t>Detectable concentrations of glucose in the urine can facilitate the onset of </a:t>
            </a:r>
            <a:r>
              <a:rPr lang="en-US" sz="5400" b="1" dirty="0" err="1" smtClean="0">
                <a:solidFill>
                  <a:schemeClr val="bg2"/>
                </a:solidFill>
                <a:effectLst/>
                <a:latin typeface="Arial Narrow" pitchFamily="34" charset="0"/>
              </a:rPr>
              <a:t>mycotic</a:t>
            </a:r>
            <a:r>
              <a:rPr lang="en-US" sz="5400" b="1" dirty="0" smtClean="0">
                <a:solidFill>
                  <a:schemeClr val="bg2"/>
                </a:solidFill>
                <a:effectLst/>
                <a:latin typeface="Arial Narrow" pitchFamily="34" charset="0"/>
              </a:rPr>
              <a:t> infections, as observed in patients who experience severe hyperglycemia with </a:t>
            </a:r>
            <a:r>
              <a:rPr lang="en-US" sz="5400" b="1" dirty="0" err="1" smtClean="0">
                <a:solidFill>
                  <a:schemeClr val="bg2"/>
                </a:solidFill>
                <a:effectLst/>
                <a:latin typeface="Arial Narrow" pitchFamily="34" charset="0"/>
              </a:rPr>
              <a:t>glycosuria</a:t>
            </a:r>
            <a:r>
              <a:rPr lang="en-US" sz="5400" b="1" dirty="0" smtClean="0">
                <a:solidFill>
                  <a:schemeClr val="bg2"/>
                </a:solidFill>
                <a:effectLst/>
                <a:latin typeface="Arial Narrow" pitchFamily="34" charset="0"/>
              </a:rPr>
              <a:t>.</a:t>
            </a:r>
          </a:p>
          <a:p>
            <a:pPr algn="l" rtl="0">
              <a:buNone/>
            </a:pPr>
            <a:endParaRPr lang="en-US" sz="5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500834"/>
          </a:xfrm>
        </p:spPr>
        <p:txBody>
          <a:bodyPr/>
          <a:lstStyle/>
          <a:p>
            <a:pPr algn="l" rtl="0">
              <a:buNone/>
            </a:pPr>
            <a:r>
              <a:rPr lang="en-US" sz="5400" b="1" dirty="0" smtClean="0">
                <a:solidFill>
                  <a:schemeClr val="bg2"/>
                </a:solidFill>
                <a:effectLst/>
                <a:latin typeface="Arial Narrow" pitchFamily="34" charset="0"/>
              </a:rPr>
              <a:t>Because of the osmotic </a:t>
            </a:r>
            <a:r>
              <a:rPr lang="en-US" sz="5400" b="1" dirty="0" err="1" smtClean="0">
                <a:solidFill>
                  <a:schemeClr val="bg2"/>
                </a:solidFill>
                <a:effectLst/>
                <a:latin typeface="Arial Narrow" pitchFamily="34" charset="0"/>
              </a:rPr>
              <a:t>diuresis</a:t>
            </a:r>
            <a:r>
              <a:rPr lang="en-US" sz="5400" b="1" dirty="0" smtClean="0">
                <a:solidFill>
                  <a:schemeClr val="bg2"/>
                </a:solidFill>
                <a:effectLst/>
                <a:latin typeface="Arial Narrow" pitchFamily="34" charset="0"/>
              </a:rPr>
              <a:t> induced by </a:t>
            </a:r>
            <a:r>
              <a:rPr lang="en-US" sz="5400" b="1" dirty="0" err="1" smtClean="0">
                <a:solidFill>
                  <a:schemeClr val="bg2"/>
                </a:solidFill>
                <a:effectLst/>
                <a:latin typeface="Arial Narrow" pitchFamily="34" charset="0"/>
              </a:rPr>
              <a:t>glycosuria</a:t>
            </a:r>
            <a:r>
              <a:rPr lang="en-US" sz="5400" b="1" dirty="0" smtClean="0">
                <a:solidFill>
                  <a:schemeClr val="bg2"/>
                </a:solidFill>
                <a:effectLst/>
                <a:latin typeface="Arial Narrow" pitchFamily="34" charset="0"/>
              </a:rPr>
              <a:t> resulting from SGLT2 inhibition, volume depletion is a possibility. This is usually accompanied by increased urinary frequency, thirst, and rarely orthostatic hypotension.</a:t>
            </a:r>
            <a:endParaRPr lang="en-US" sz="5400" b="1" dirty="0">
              <a:solidFill>
                <a:schemeClr val="bg2"/>
              </a:solidFill>
              <a:effectLst/>
              <a:latin typeface="Arial Narrow"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688" y="1600184"/>
            <a:ext cx="8858312" cy="5257816"/>
          </a:xfrm>
        </p:spPr>
        <p:txBody>
          <a:bodyPr/>
          <a:lstStyle/>
          <a:p>
            <a:pPr algn="l" rtl="0">
              <a:buNone/>
            </a:pPr>
            <a:r>
              <a:rPr lang="en-US" sz="5400" b="1" dirty="0" smtClean="0">
                <a:solidFill>
                  <a:schemeClr val="bg2"/>
                </a:solidFill>
                <a:effectLst/>
                <a:latin typeface="Arial Narrow" pitchFamily="34" charset="0"/>
              </a:rPr>
              <a:t>Risk factors for volume depletion are age above 75 years, GFR less than 60 ml/min/ 1.73m2, and the use of loop diuretics. </a:t>
            </a:r>
          </a:p>
          <a:p>
            <a:pPr algn="l">
              <a:buNone/>
            </a:pPr>
            <a:endParaRPr lang="en-US" sz="5400" b="1" dirty="0">
              <a:solidFill>
                <a:schemeClr val="bg2"/>
              </a:solidFill>
              <a:effectLst/>
              <a:latin typeface="Arial Narrow"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5181600"/>
          </a:xfrm>
        </p:spPr>
        <p:txBody>
          <a:bodyPr/>
          <a:lstStyle/>
          <a:p>
            <a:pPr algn="l" rtl="0">
              <a:buNone/>
            </a:pPr>
            <a:r>
              <a:rPr lang="en-US" sz="4800" b="1" dirty="0" smtClean="0">
                <a:solidFill>
                  <a:schemeClr val="bg2"/>
                </a:solidFill>
                <a:effectLst/>
                <a:latin typeface="Arial Narrow" pitchFamily="34" charset="0"/>
              </a:rPr>
              <a:t>Incidences of genital </a:t>
            </a:r>
            <a:r>
              <a:rPr lang="en-US" sz="4800" b="1" dirty="0" err="1" smtClean="0">
                <a:solidFill>
                  <a:schemeClr val="bg2"/>
                </a:solidFill>
                <a:effectLst/>
                <a:latin typeface="Arial Narrow" pitchFamily="34" charset="0"/>
              </a:rPr>
              <a:t>mycotic</a:t>
            </a:r>
            <a:r>
              <a:rPr lang="en-US" sz="4800" b="1" dirty="0" smtClean="0">
                <a:solidFill>
                  <a:schemeClr val="bg2"/>
                </a:solidFill>
                <a:effectLst/>
                <a:latin typeface="Arial Narrow" pitchFamily="34" charset="0"/>
              </a:rPr>
              <a:t> infections, urinary tract infections, and osmotic </a:t>
            </a:r>
            <a:r>
              <a:rPr lang="en-US" sz="4800" b="1" dirty="0" err="1" smtClean="0">
                <a:solidFill>
                  <a:schemeClr val="bg2"/>
                </a:solidFill>
                <a:effectLst/>
                <a:latin typeface="Arial Narrow" pitchFamily="34" charset="0"/>
              </a:rPr>
              <a:t>diuresis</a:t>
            </a:r>
            <a:r>
              <a:rPr lang="en-US" sz="4800" b="1" dirty="0" smtClean="0">
                <a:solidFill>
                  <a:schemeClr val="bg2"/>
                </a:solidFill>
                <a:effectLst/>
                <a:latin typeface="Arial Narrow" pitchFamily="34" charset="0"/>
              </a:rPr>
              <a:t>-related adverse events were higher in clinical trials but were generally mild to moderate in intensity and led to few discontinuations.</a:t>
            </a:r>
            <a:endParaRPr lang="en-US" sz="4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1066800"/>
          </a:xfrm>
        </p:spPr>
        <p:txBody>
          <a:bodyPr/>
          <a:lstStyle/>
          <a:p>
            <a:pPr algn="l" rtl="0"/>
            <a:r>
              <a:rPr lang="en-US" sz="4000" b="1" dirty="0" err="1" smtClean="0">
                <a:solidFill>
                  <a:srgbClr val="C00000"/>
                </a:solidFill>
                <a:latin typeface="Arial Narrow" pitchFamily="34" charset="0"/>
              </a:rPr>
              <a:t>Ketoacidosis</a:t>
            </a:r>
            <a:r>
              <a:rPr lang="en-US" sz="4000" b="1" dirty="0" smtClean="0">
                <a:solidFill>
                  <a:srgbClr val="C00000"/>
                </a:solidFill>
                <a:latin typeface="Arial Narrow" pitchFamily="34" charset="0"/>
              </a:rPr>
              <a:t> and sodium-glucose </a:t>
            </a:r>
            <a:r>
              <a:rPr lang="en-US" sz="4000" b="1" dirty="0" err="1" smtClean="0">
                <a:solidFill>
                  <a:srgbClr val="C00000"/>
                </a:solidFill>
                <a:latin typeface="Arial Narrow" pitchFamily="34" charset="0"/>
              </a:rPr>
              <a:t>cotransporter</a:t>
            </a:r>
            <a:r>
              <a:rPr lang="en-US" sz="4000" b="1" dirty="0" smtClean="0">
                <a:solidFill>
                  <a:srgbClr val="C00000"/>
                </a:solidFill>
                <a:latin typeface="Arial Narrow" pitchFamily="34" charset="0"/>
              </a:rPr>
              <a:t>- 2 inhibitors:</a:t>
            </a:r>
            <a:endParaRPr lang="en-US" sz="4000" b="1" dirty="0">
              <a:solidFill>
                <a:srgbClr val="C00000"/>
              </a:solidFill>
              <a:latin typeface="Arial Narrow" pitchFamily="34" charset="0"/>
            </a:endParaRPr>
          </a:p>
        </p:txBody>
      </p:sp>
      <p:sp>
        <p:nvSpPr>
          <p:cNvPr id="3" name="Content Placeholder 2"/>
          <p:cNvSpPr>
            <a:spLocks noGrp="1"/>
          </p:cNvSpPr>
          <p:nvPr>
            <p:ph idx="1"/>
          </p:nvPr>
        </p:nvSpPr>
        <p:spPr>
          <a:xfrm>
            <a:off x="0" y="1071546"/>
            <a:ext cx="9144000" cy="5786454"/>
          </a:xfrm>
        </p:spPr>
        <p:txBody>
          <a:bodyPr/>
          <a:lstStyle/>
          <a:p>
            <a:pPr algn="l" rtl="0">
              <a:buNone/>
            </a:pPr>
            <a:r>
              <a:rPr lang="en-US" sz="4800" b="1" dirty="0" smtClean="0">
                <a:solidFill>
                  <a:schemeClr val="bg2"/>
                </a:solidFill>
                <a:effectLst/>
                <a:latin typeface="Arial Narrow" pitchFamily="34" charset="0"/>
              </a:rPr>
              <a:t>In diabetic </a:t>
            </a:r>
            <a:r>
              <a:rPr lang="en-US" sz="4800" b="1" dirty="0" err="1" smtClean="0">
                <a:solidFill>
                  <a:schemeClr val="bg2"/>
                </a:solidFill>
                <a:effectLst/>
                <a:latin typeface="Arial Narrow" pitchFamily="34" charset="0"/>
              </a:rPr>
              <a:t>ketoacidosis</a:t>
            </a:r>
            <a:r>
              <a:rPr lang="en-US" sz="4800" b="1" dirty="0" smtClean="0">
                <a:solidFill>
                  <a:schemeClr val="bg2"/>
                </a:solidFill>
                <a:effectLst/>
                <a:latin typeface="Arial Narrow" pitchFamily="34" charset="0"/>
              </a:rPr>
              <a:t> (DKA), absolute insulin deficiency leads to reduced glucose utilization and enhanced </a:t>
            </a:r>
            <a:r>
              <a:rPr lang="en-US" sz="4800" b="1" dirty="0" err="1" smtClean="0">
                <a:solidFill>
                  <a:schemeClr val="bg2"/>
                </a:solidFill>
                <a:effectLst/>
                <a:latin typeface="Arial Narrow" pitchFamily="34" charset="0"/>
              </a:rPr>
              <a:t>lipolysis</a:t>
            </a:r>
            <a:r>
              <a:rPr lang="en-US" sz="4800" b="1" dirty="0" smtClean="0">
                <a:solidFill>
                  <a:schemeClr val="bg2"/>
                </a:solidFill>
                <a:effectLst/>
                <a:latin typeface="Arial Narrow" pitchFamily="34" charset="0"/>
              </a:rPr>
              <a:t>; increased free fatty acids (FFAs) in the liver coupled with high glucagon levels promote FFA oxidation and production of </a:t>
            </a:r>
            <a:r>
              <a:rPr lang="en-US" sz="4800" b="1" dirty="0" err="1" smtClean="0">
                <a:solidFill>
                  <a:schemeClr val="bg2"/>
                </a:solidFill>
                <a:effectLst/>
                <a:latin typeface="Arial Narrow" pitchFamily="34" charset="0"/>
              </a:rPr>
              <a:t>ketone</a:t>
            </a:r>
            <a:r>
              <a:rPr lang="en-US" sz="4800" b="1" dirty="0" smtClean="0">
                <a:solidFill>
                  <a:schemeClr val="bg2"/>
                </a:solidFill>
                <a:effectLst/>
                <a:latin typeface="Arial Narrow" pitchFamily="34" charset="0"/>
              </a:rPr>
              <a:t> bodies.</a:t>
            </a:r>
            <a:endParaRPr lang="en-US" sz="4800" b="1" dirty="0">
              <a:solidFill>
                <a:schemeClr val="bg2"/>
              </a:solidFill>
              <a:effectLst/>
              <a:latin typeface="Arial Narrow"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85794"/>
            <a:ext cx="9144000" cy="6072206"/>
          </a:xfrm>
        </p:spPr>
        <p:txBody>
          <a:bodyPr/>
          <a:lstStyle/>
          <a:p>
            <a:pPr algn="l" rtl="0">
              <a:buNone/>
            </a:pPr>
            <a:r>
              <a:rPr lang="en-US" sz="4800" b="1" dirty="0" smtClean="0">
                <a:solidFill>
                  <a:srgbClr val="00B050"/>
                </a:solidFill>
                <a:latin typeface="Arial Narrow" pitchFamily="34" charset="0"/>
              </a:rPr>
              <a:t>DKA presents with hyperglycemia (glucose&gt;250mg/ dl), </a:t>
            </a:r>
            <a:r>
              <a:rPr lang="en-US" sz="4800" b="1" dirty="0" err="1" smtClean="0">
                <a:solidFill>
                  <a:srgbClr val="00B050"/>
                </a:solidFill>
                <a:latin typeface="Arial Narrow" pitchFamily="34" charset="0"/>
              </a:rPr>
              <a:t>glycosuria</a:t>
            </a:r>
            <a:r>
              <a:rPr lang="en-US" sz="4800" b="1" dirty="0" smtClean="0">
                <a:solidFill>
                  <a:srgbClr val="00B050"/>
                </a:solidFill>
                <a:latin typeface="Arial Narrow" pitchFamily="34" charset="0"/>
              </a:rPr>
              <a:t>, and </a:t>
            </a:r>
            <a:r>
              <a:rPr lang="en-US" sz="4800" b="1" dirty="0" err="1" smtClean="0">
                <a:solidFill>
                  <a:srgbClr val="00B050"/>
                </a:solidFill>
                <a:latin typeface="Arial Narrow" pitchFamily="34" charset="0"/>
              </a:rPr>
              <a:t>hyperketonemia</a:t>
            </a:r>
            <a:r>
              <a:rPr lang="en-US" sz="4800" b="1" dirty="0" smtClean="0">
                <a:solidFill>
                  <a:srgbClr val="00B050"/>
                </a:solidFill>
                <a:latin typeface="Arial Narrow" pitchFamily="34" charset="0"/>
              </a:rPr>
              <a:t>. </a:t>
            </a:r>
            <a:r>
              <a:rPr lang="en-US" sz="4800" b="1" dirty="0" err="1" smtClean="0">
                <a:solidFill>
                  <a:schemeClr val="bg2"/>
                </a:solidFill>
                <a:latin typeface="Arial Narrow" pitchFamily="34" charset="0"/>
              </a:rPr>
              <a:t>Euglycemic</a:t>
            </a:r>
            <a:r>
              <a:rPr lang="en-US" sz="4800" b="1" dirty="0" smtClean="0">
                <a:solidFill>
                  <a:schemeClr val="bg2"/>
                </a:solidFill>
                <a:latin typeface="Arial Narrow" pitchFamily="34" charset="0"/>
              </a:rPr>
              <a:t> DKA (</a:t>
            </a:r>
            <a:r>
              <a:rPr lang="en-US" sz="4800" b="1" dirty="0" err="1" smtClean="0">
                <a:solidFill>
                  <a:schemeClr val="bg2"/>
                </a:solidFill>
                <a:latin typeface="Arial Narrow" pitchFamily="34" charset="0"/>
              </a:rPr>
              <a:t>euDKA</a:t>
            </a:r>
            <a:r>
              <a:rPr lang="en-US" sz="4800" b="1" dirty="0" smtClean="0">
                <a:solidFill>
                  <a:schemeClr val="bg2"/>
                </a:solidFill>
                <a:latin typeface="Arial Narrow" pitchFamily="34" charset="0"/>
              </a:rPr>
              <a:t>) involves a different mechanism. Full dose SGLT2 inhibition induces a rapid increase in urinary glucose excretion, ranging from 50–100 g/ day.</a:t>
            </a:r>
            <a:endParaRPr lang="en-US" sz="4800" b="1" dirty="0">
              <a:solidFill>
                <a:schemeClr val="bg2"/>
              </a:solidFill>
              <a:latin typeface="Arial Narrow"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857232"/>
            <a:ext cx="8786874" cy="6000768"/>
          </a:xfrm>
        </p:spPr>
        <p:txBody>
          <a:bodyPr/>
          <a:lstStyle/>
          <a:p>
            <a:pPr algn="l" rtl="0">
              <a:buNone/>
            </a:pPr>
            <a:r>
              <a:rPr lang="en-US" sz="5400" b="1" dirty="0" smtClean="0">
                <a:solidFill>
                  <a:schemeClr val="bg2"/>
                </a:solidFill>
                <a:effectLst/>
                <a:latin typeface="Arial Narrow" pitchFamily="34" charset="0"/>
              </a:rPr>
              <a:t>Because of the decline in glucose by 20– 25mg/dl, plasma insulin levels also decrease (by 10pmol/l fasting and 60pmol/l </a:t>
            </a:r>
            <a:r>
              <a:rPr lang="en-US" sz="5400" b="1" dirty="0" err="1" smtClean="0">
                <a:solidFill>
                  <a:schemeClr val="bg2"/>
                </a:solidFill>
                <a:effectLst/>
                <a:latin typeface="Arial Narrow" pitchFamily="34" charset="0"/>
              </a:rPr>
              <a:t>postmeal</a:t>
            </a:r>
            <a:r>
              <a:rPr lang="en-US" sz="5400" b="1" dirty="0" smtClean="0">
                <a:solidFill>
                  <a:schemeClr val="bg2"/>
                </a:solidFill>
                <a:effectLst/>
                <a:latin typeface="Arial Narrow" pitchFamily="34" charset="0"/>
              </a:rPr>
              <a:t>) with a compensatory increase in glucagon levels.</a:t>
            </a:r>
            <a:endParaRPr lang="en-US" sz="5400" b="1" dirty="0">
              <a:solidFill>
                <a:schemeClr val="bg2"/>
              </a:solidFill>
              <a:effectLst/>
              <a:latin typeface="Arial Narrow"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670"/>
            <a:ext cx="9144000" cy="5929330"/>
          </a:xfrm>
        </p:spPr>
        <p:txBody>
          <a:bodyPr/>
          <a:lstStyle/>
          <a:p>
            <a:pPr algn="l" rtl="0">
              <a:buNone/>
            </a:pPr>
            <a:r>
              <a:rPr lang="en-US" sz="5400" b="1" dirty="0" smtClean="0">
                <a:solidFill>
                  <a:schemeClr val="bg2"/>
                </a:solidFill>
                <a:effectLst/>
                <a:latin typeface="Arial Narrow" pitchFamily="34" charset="0"/>
              </a:rPr>
              <a:t>This shift in hormones causes a released inhibition of </a:t>
            </a:r>
            <a:r>
              <a:rPr lang="en-US" sz="5400" b="1" dirty="0" err="1" smtClean="0">
                <a:solidFill>
                  <a:schemeClr val="bg2"/>
                </a:solidFill>
                <a:effectLst/>
                <a:latin typeface="Arial Narrow" pitchFamily="34" charset="0"/>
              </a:rPr>
              <a:t>gluconeogenesis</a:t>
            </a:r>
            <a:r>
              <a:rPr lang="en-US" sz="5400" b="1" dirty="0" smtClean="0">
                <a:solidFill>
                  <a:schemeClr val="bg2"/>
                </a:solidFill>
                <a:effectLst/>
                <a:latin typeface="Arial Narrow" pitchFamily="34" charset="0"/>
              </a:rPr>
              <a:t> in the liver as well as augmented endogenous glucose production both in the fasting and fed states.</a:t>
            </a:r>
            <a:endParaRPr lang="en-US" sz="5400" b="1" dirty="0">
              <a:solidFill>
                <a:schemeClr val="bg2"/>
              </a:solidFill>
              <a:effectLst/>
              <a:latin typeface="Arial Narrow"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76400"/>
            <a:ext cx="8858280" cy="5038748"/>
          </a:xfrm>
        </p:spPr>
        <p:txBody>
          <a:bodyPr/>
          <a:lstStyle/>
          <a:p>
            <a:pPr algn="l" rtl="0">
              <a:buNone/>
            </a:pPr>
            <a:r>
              <a:rPr lang="en-US" sz="5400" b="1" dirty="0" smtClean="0">
                <a:solidFill>
                  <a:schemeClr val="bg2"/>
                </a:solidFill>
                <a:effectLst/>
                <a:latin typeface="Arial Narrow" pitchFamily="34" charset="0"/>
              </a:rPr>
              <a:t>Most importantly, renal glucose clearance (i.e., the ratio of </a:t>
            </a:r>
            <a:r>
              <a:rPr lang="en-US" sz="5400" b="1" dirty="0" err="1" smtClean="0">
                <a:solidFill>
                  <a:schemeClr val="bg2"/>
                </a:solidFill>
                <a:effectLst/>
                <a:latin typeface="Arial Narrow" pitchFamily="34" charset="0"/>
              </a:rPr>
              <a:t>glycosuria</a:t>
            </a:r>
            <a:r>
              <a:rPr lang="en-US" sz="5400" b="1" dirty="0" smtClean="0">
                <a:solidFill>
                  <a:schemeClr val="bg2"/>
                </a:solidFill>
                <a:effectLst/>
                <a:latin typeface="Arial Narrow" pitchFamily="34" charset="0"/>
              </a:rPr>
              <a:t> to prevailing </a:t>
            </a:r>
            <a:r>
              <a:rPr lang="en-US" sz="5400" b="1" dirty="0" err="1" smtClean="0">
                <a:solidFill>
                  <a:schemeClr val="bg2"/>
                </a:solidFill>
                <a:effectLst/>
                <a:latin typeface="Arial Narrow" pitchFamily="34" charset="0"/>
              </a:rPr>
              <a:t>glycemia</a:t>
            </a:r>
            <a:r>
              <a:rPr lang="en-US" sz="5400" b="1" dirty="0" smtClean="0">
                <a:solidFill>
                  <a:schemeClr val="bg2"/>
                </a:solidFill>
                <a:effectLst/>
                <a:latin typeface="Arial Narrow" pitchFamily="34" charset="0"/>
              </a:rPr>
              <a:t>) is twice as much with </a:t>
            </a:r>
            <a:r>
              <a:rPr lang="en-US" sz="5400" b="1" dirty="0" err="1" smtClean="0">
                <a:solidFill>
                  <a:schemeClr val="bg2"/>
                </a:solidFill>
                <a:effectLst/>
                <a:latin typeface="Arial Narrow" pitchFamily="34" charset="0"/>
              </a:rPr>
              <a:t>euDKA</a:t>
            </a:r>
            <a:r>
              <a:rPr lang="en-US" sz="5400" b="1" dirty="0" smtClean="0">
                <a:solidFill>
                  <a:schemeClr val="bg2"/>
                </a:solidFill>
                <a:effectLst/>
                <a:latin typeface="Arial Narrow" pitchFamily="34" charset="0"/>
              </a:rPr>
              <a:t> compared with DKA.</a:t>
            </a:r>
            <a:endParaRPr lang="en-US" sz="5400" b="1" dirty="0">
              <a:solidFill>
                <a:schemeClr val="bg2"/>
              </a:solidFill>
              <a:effectLst/>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00800"/>
          </a:xfrm>
        </p:spPr>
        <p:txBody>
          <a:bodyPr/>
          <a:lstStyle/>
          <a:p>
            <a:pPr algn="l" rtl="0">
              <a:buNone/>
            </a:pPr>
            <a:r>
              <a:rPr lang="en-US" sz="4800" b="1" dirty="0" smtClean="0">
                <a:solidFill>
                  <a:schemeClr val="bg2">
                    <a:lumMod val="95000"/>
                    <a:lumOff val="5000"/>
                  </a:schemeClr>
                </a:solidFill>
                <a:effectLst/>
                <a:latin typeface="Arial Narrow" pitchFamily="34" charset="0"/>
              </a:rPr>
              <a:t>SGLT2 inhibitors function through a novel mechanism of reducing renal tubular glucose </a:t>
            </a:r>
            <a:r>
              <a:rPr lang="en-US" sz="4800" b="1" dirty="0" err="1" smtClean="0">
                <a:solidFill>
                  <a:schemeClr val="bg2">
                    <a:lumMod val="95000"/>
                    <a:lumOff val="5000"/>
                  </a:schemeClr>
                </a:solidFill>
                <a:effectLst/>
                <a:latin typeface="Arial Narrow" pitchFamily="34" charset="0"/>
              </a:rPr>
              <a:t>reabsorption</a:t>
            </a:r>
            <a:r>
              <a:rPr lang="en-US" sz="4800" b="1" dirty="0" smtClean="0">
                <a:solidFill>
                  <a:schemeClr val="bg2">
                    <a:lumMod val="95000"/>
                    <a:lumOff val="5000"/>
                  </a:schemeClr>
                </a:solidFill>
                <a:effectLst/>
                <a:latin typeface="Arial Narrow" pitchFamily="34" charset="0"/>
              </a:rPr>
              <a:t>, producing a reduction in blood glucose without stimulating insulin release. Other benefits may include favorable effects on blood pressure (BP) and weight.</a:t>
            </a:r>
            <a:endParaRPr lang="en-US" sz="48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5643602"/>
          </a:xfrm>
        </p:spPr>
        <p:txBody>
          <a:bodyPr/>
          <a:lstStyle/>
          <a:p>
            <a:pPr algn="l" rtl="0">
              <a:buNone/>
            </a:pPr>
            <a:r>
              <a:rPr lang="en-US" sz="5400" b="1" dirty="0" smtClean="0">
                <a:solidFill>
                  <a:schemeClr val="bg2"/>
                </a:solidFill>
                <a:effectLst/>
                <a:latin typeface="Arial Narrow" pitchFamily="34" charset="0"/>
              </a:rPr>
              <a:t>Thus, in SGLT2-treated type 2 diabetes patients with </a:t>
            </a:r>
            <a:r>
              <a:rPr lang="en-US" sz="5400" b="1" dirty="0" err="1" smtClean="0">
                <a:solidFill>
                  <a:schemeClr val="bg2"/>
                </a:solidFill>
                <a:effectLst/>
                <a:latin typeface="Arial Narrow" pitchFamily="34" charset="0"/>
              </a:rPr>
              <a:t>euDKA</a:t>
            </a:r>
            <a:r>
              <a:rPr lang="en-US" sz="5400" b="1" dirty="0" smtClean="0">
                <a:solidFill>
                  <a:schemeClr val="bg2"/>
                </a:solidFill>
                <a:effectLst/>
                <a:latin typeface="Arial Narrow" pitchFamily="34" charset="0"/>
              </a:rPr>
              <a:t>, the lower insulin to- glucagon ratio stimulates </a:t>
            </a:r>
            <a:r>
              <a:rPr lang="en-US" sz="5400" b="1" dirty="0" err="1" smtClean="0">
                <a:solidFill>
                  <a:schemeClr val="bg2"/>
                </a:solidFill>
                <a:effectLst/>
                <a:latin typeface="Arial Narrow" pitchFamily="34" charset="0"/>
              </a:rPr>
              <a:t>lipolysis</a:t>
            </a:r>
            <a:r>
              <a:rPr lang="en-US" sz="5400" b="1" dirty="0" smtClean="0">
                <a:solidFill>
                  <a:schemeClr val="bg2"/>
                </a:solidFill>
                <a:effectLst/>
                <a:latin typeface="Arial Narrow" pitchFamily="34" charset="0"/>
              </a:rPr>
              <a:t> augmenting FFA delivery to the liver and resulting in mild stimulation of </a:t>
            </a:r>
            <a:r>
              <a:rPr lang="en-US" sz="5400" b="1" dirty="0" err="1" smtClean="0">
                <a:solidFill>
                  <a:schemeClr val="bg2"/>
                </a:solidFill>
                <a:effectLst/>
                <a:latin typeface="Arial Narrow" pitchFamily="34" charset="0"/>
              </a:rPr>
              <a:t>ketogenesis</a:t>
            </a:r>
            <a:r>
              <a:rPr lang="en-US" sz="5400" b="1" dirty="0" smtClean="0">
                <a:solidFill>
                  <a:schemeClr val="bg2"/>
                </a:solidFill>
                <a:effectLst/>
                <a:latin typeface="Arial Narrow" pitchFamily="34" charset="0"/>
              </a:rPr>
              <a:t>.</a:t>
            </a:r>
            <a:endParaRPr lang="en-US" sz="5400" b="1" dirty="0">
              <a:solidFill>
                <a:schemeClr val="bg2"/>
              </a:solidFill>
              <a:effectLst/>
              <a:latin typeface="Arial Narrow"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4422"/>
            <a:ext cx="9144000" cy="5643578"/>
          </a:xfrm>
        </p:spPr>
        <p:txBody>
          <a:bodyPr/>
          <a:lstStyle/>
          <a:p>
            <a:pPr algn="l" rtl="0">
              <a:buNone/>
            </a:pPr>
            <a:r>
              <a:rPr lang="en-US" sz="5400" b="1" dirty="0" smtClean="0">
                <a:solidFill>
                  <a:schemeClr val="bg2"/>
                </a:solidFill>
                <a:effectLst/>
                <a:latin typeface="Arial Narrow" pitchFamily="34" charset="0"/>
              </a:rPr>
              <a:t>If insulin deficiency is more profound, as can happen in type 1 diabetes patients, or if carbohydrate availability is drastically restricted, the mild ketosis would evolve toward </a:t>
            </a:r>
            <a:r>
              <a:rPr lang="en-US" sz="5400" b="1" dirty="0" err="1" smtClean="0">
                <a:solidFill>
                  <a:schemeClr val="bg2"/>
                </a:solidFill>
                <a:effectLst/>
                <a:latin typeface="Arial Narrow" pitchFamily="34" charset="0"/>
              </a:rPr>
              <a:t>ketoacidosis</a:t>
            </a:r>
            <a:r>
              <a:rPr lang="en-US" sz="5400" b="1" dirty="0" smtClean="0">
                <a:solidFill>
                  <a:schemeClr val="bg2"/>
                </a:solidFill>
                <a:effectLst/>
                <a:latin typeface="Arial Narrow" pitchFamily="34" charset="0"/>
              </a:rPr>
              <a:t>.</a:t>
            </a:r>
            <a:endParaRPr lang="en-US" sz="5400" b="1" dirty="0">
              <a:solidFill>
                <a:schemeClr val="bg2"/>
              </a:solidFill>
              <a:effectLst/>
              <a:latin typeface="Arial Narrow"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500834"/>
          </a:xfrm>
        </p:spPr>
        <p:txBody>
          <a:bodyPr/>
          <a:lstStyle/>
          <a:p>
            <a:pPr algn="l" rtl="0">
              <a:buNone/>
            </a:pPr>
            <a:r>
              <a:rPr lang="en-US" sz="5400" b="1" dirty="0" smtClean="0">
                <a:solidFill>
                  <a:schemeClr val="bg2"/>
                </a:solidFill>
                <a:latin typeface="Arial Narrow" pitchFamily="34" charset="0"/>
              </a:rPr>
              <a:t>All in all, </a:t>
            </a:r>
            <a:r>
              <a:rPr lang="en-US" sz="5400" b="1" dirty="0" err="1" smtClean="0">
                <a:solidFill>
                  <a:schemeClr val="bg2"/>
                </a:solidFill>
                <a:latin typeface="Arial Narrow" pitchFamily="34" charset="0"/>
              </a:rPr>
              <a:t>euDKA</a:t>
            </a:r>
            <a:r>
              <a:rPr lang="en-US" sz="5400" b="1" dirty="0" smtClean="0">
                <a:solidFill>
                  <a:schemeClr val="bg2"/>
                </a:solidFill>
                <a:latin typeface="Arial Narrow" pitchFamily="34" charset="0"/>
              </a:rPr>
              <a:t> is </a:t>
            </a:r>
            <a:r>
              <a:rPr lang="en-US" sz="5400" b="1" dirty="0" err="1" smtClean="0">
                <a:solidFill>
                  <a:schemeClr val="bg2"/>
                </a:solidFill>
                <a:latin typeface="Arial Narrow" pitchFamily="34" charset="0"/>
              </a:rPr>
              <a:t>pathophysiologically</a:t>
            </a:r>
            <a:r>
              <a:rPr lang="en-US" sz="5400" b="1" dirty="0" smtClean="0">
                <a:solidFill>
                  <a:schemeClr val="bg2"/>
                </a:solidFill>
                <a:latin typeface="Arial Narrow" pitchFamily="34" charset="0"/>
              </a:rPr>
              <a:t> similar to DKA except for the circumstance of SGLT2- induced </a:t>
            </a:r>
            <a:r>
              <a:rPr lang="en-US" sz="5400" b="1" dirty="0" err="1" smtClean="0">
                <a:solidFill>
                  <a:schemeClr val="bg2"/>
                </a:solidFill>
                <a:latin typeface="Arial Narrow" pitchFamily="34" charset="0"/>
              </a:rPr>
              <a:t>glycosuria</a:t>
            </a:r>
            <a:r>
              <a:rPr lang="en-US" sz="5400" b="1" dirty="0" smtClean="0">
                <a:solidFill>
                  <a:schemeClr val="bg2"/>
                </a:solidFill>
                <a:latin typeface="Arial Narrow" pitchFamily="34" charset="0"/>
              </a:rPr>
              <a:t> that ‘artificially’ lowers plasma glucose levels and predisposes to increased </a:t>
            </a:r>
            <a:r>
              <a:rPr lang="en-US" sz="5400" b="1" dirty="0" err="1" smtClean="0">
                <a:solidFill>
                  <a:schemeClr val="bg2"/>
                </a:solidFill>
                <a:latin typeface="Arial Narrow" pitchFamily="34" charset="0"/>
              </a:rPr>
              <a:t>ketogenesis</a:t>
            </a:r>
            <a:r>
              <a:rPr lang="en-US" sz="5400" b="1" dirty="0" smtClean="0">
                <a:solidFill>
                  <a:schemeClr val="bg2"/>
                </a:solidFill>
                <a:latin typeface="Arial Narrow" pitchFamily="34" charset="0"/>
              </a:rPr>
              <a:t>. </a:t>
            </a:r>
            <a:endParaRPr lang="en-US" sz="5400" b="1" dirty="0">
              <a:solidFill>
                <a:schemeClr val="bg2"/>
              </a:solidFill>
              <a:latin typeface="Arial Narrow"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76400"/>
            <a:ext cx="8324880" cy="4724400"/>
          </a:xfrm>
        </p:spPr>
        <p:txBody>
          <a:bodyPr/>
          <a:lstStyle/>
          <a:p>
            <a:pPr algn="l" rtl="0">
              <a:buNone/>
            </a:pPr>
            <a:r>
              <a:rPr lang="en-US" sz="5400" b="1" dirty="0" smtClean="0">
                <a:solidFill>
                  <a:schemeClr val="bg2"/>
                </a:solidFill>
                <a:latin typeface="Arial Narrow" pitchFamily="34" charset="0"/>
              </a:rPr>
              <a:t>These lower glucose levels make identifying </a:t>
            </a:r>
            <a:r>
              <a:rPr lang="en-US" sz="5400" b="1" dirty="0" err="1" smtClean="0">
                <a:solidFill>
                  <a:schemeClr val="bg2"/>
                </a:solidFill>
                <a:latin typeface="Arial Narrow" pitchFamily="34" charset="0"/>
              </a:rPr>
              <a:t>euDKA</a:t>
            </a:r>
            <a:r>
              <a:rPr lang="en-US" sz="5400" b="1" dirty="0" smtClean="0">
                <a:solidFill>
                  <a:schemeClr val="bg2"/>
                </a:solidFill>
                <a:latin typeface="Arial Narrow" pitchFamily="34" charset="0"/>
              </a:rPr>
              <a:t> more difficult and may lead to delayed treatment.</a:t>
            </a:r>
            <a:endParaRPr lang="en-US" sz="5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76400"/>
            <a:ext cx="8396318" cy="4724400"/>
          </a:xfrm>
        </p:spPr>
        <p:txBody>
          <a:bodyPr/>
          <a:lstStyle/>
          <a:p>
            <a:pPr algn="l" rtl="0">
              <a:buNone/>
            </a:pPr>
            <a:r>
              <a:rPr lang="en-US" sz="5400" b="1" dirty="0" smtClean="0">
                <a:solidFill>
                  <a:schemeClr val="bg2"/>
                </a:solidFill>
                <a:effectLst/>
                <a:latin typeface="Arial Narrow" pitchFamily="34" charset="0"/>
              </a:rPr>
              <a:t>Another rare side-effect that has been observed with the use of </a:t>
            </a:r>
            <a:r>
              <a:rPr lang="en-US" sz="5400" b="1" dirty="0" err="1" smtClean="0">
                <a:solidFill>
                  <a:srgbClr val="00B050"/>
                </a:solidFill>
                <a:effectLst/>
                <a:latin typeface="Arial Narrow" pitchFamily="34" charset="0"/>
              </a:rPr>
              <a:t>canagliflozin</a:t>
            </a:r>
            <a:r>
              <a:rPr lang="en-US" sz="5400" b="1" dirty="0" smtClean="0">
                <a:solidFill>
                  <a:schemeClr val="bg2"/>
                </a:solidFill>
                <a:effectLst/>
                <a:latin typeface="Arial Narrow" pitchFamily="34" charset="0"/>
              </a:rPr>
              <a:t> has been acute pancreatitis.</a:t>
            </a:r>
          </a:p>
          <a:p>
            <a:pPr algn="l" rtl="0">
              <a:buNone/>
            </a:pPr>
            <a:endParaRPr lang="en-US" sz="5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0108"/>
            <a:ext cx="9144000" cy="6643710"/>
          </a:xfrm>
        </p:spPr>
        <p:txBody>
          <a:bodyPr/>
          <a:lstStyle/>
          <a:p>
            <a:pPr algn="l" rtl="0">
              <a:buNone/>
            </a:pPr>
            <a:r>
              <a:rPr lang="en-US" sz="6000" b="1" dirty="0" smtClean="0">
                <a:solidFill>
                  <a:schemeClr val="bg2"/>
                </a:solidFill>
                <a:effectLst/>
                <a:latin typeface="Arial Narrow" pitchFamily="34" charset="0"/>
              </a:rPr>
              <a:t>Two </a:t>
            </a:r>
            <a:r>
              <a:rPr lang="en-US" sz="6000" b="1" dirty="0" smtClean="0">
                <a:solidFill>
                  <a:schemeClr val="bg2"/>
                </a:solidFill>
                <a:effectLst/>
                <a:latin typeface="Arial Narrow" pitchFamily="34" charset="0"/>
              </a:rPr>
              <a:t>case reports of acute pancreatitis associated with DKA in patients with temporal exposure to </a:t>
            </a:r>
            <a:r>
              <a:rPr lang="en-US" sz="6000" b="1" dirty="0" err="1" smtClean="0">
                <a:solidFill>
                  <a:schemeClr val="bg2"/>
                </a:solidFill>
                <a:effectLst/>
                <a:latin typeface="Arial Narrow" pitchFamily="34" charset="0"/>
              </a:rPr>
              <a:t>canagliflozin</a:t>
            </a:r>
            <a:r>
              <a:rPr lang="en-US" sz="6000" b="1" dirty="0" smtClean="0">
                <a:solidFill>
                  <a:schemeClr val="bg2"/>
                </a:solidFill>
                <a:effectLst/>
                <a:latin typeface="Arial Narrow" pitchFamily="34" charset="0"/>
              </a:rPr>
              <a:t> were published in </a:t>
            </a:r>
            <a:r>
              <a:rPr lang="en-US" sz="6000" b="1" dirty="0" smtClean="0">
                <a:solidFill>
                  <a:srgbClr val="00B050"/>
                </a:solidFill>
                <a:effectLst/>
                <a:latin typeface="Arial Narrow" pitchFamily="34" charset="0"/>
              </a:rPr>
              <a:t>2015</a:t>
            </a:r>
            <a:r>
              <a:rPr lang="en-US" sz="6000" b="1" dirty="0" smtClean="0">
                <a:solidFill>
                  <a:schemeClr val="bg2"/>
                </a:solidFill>
                <a:effectLst/>
                <a:latin typeface="Arial Narrow" pitchFamily="34" charset="0"/>
              </a:rPr>
              <a:t>. </a:t>
            </a:r>
            <a:endParaRPr lang="en-US" sz="6000" b="1" dirty="0">
              <a:solidFill>
                <a:schemeClr val="bg2"/>
              </a:solidFill>
              <a:effectLst/>
              <a:latin typeface="Arial Narrow"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76400"/>
            <a:ext cx="8858312" cy="5181600"/>
          </a:xfrm>
        </p:spPr>
        <p:txBody>
          <a:bodyPr/>
          <a:lstStyle/>
          <a:p>
            <a:pPr algn="l" rtl="0">
              <a:buNone/>
            </a:pPr>
            <a:r>
              <a:rPr lang="en-US" sz="5400" b="1" dirty="0" smtClean="0">
                <a:solidFill>
                  <a:schemeClr val="bg2"/>
                </a:solidFill>
                <a:effectLst/>
                <a:latin typeface="Arial Narrow" pitchFamily="34" charset="0"/>
              </a:rPr>
              <a:t>The exact mechanism for the development of pancreatitis and whether there is a similar risk with other drugs in the SGLT2 inhibitor class remains unknown.</a:t>
            </a:r>
            <a:endParaRPr lang="en-US" sz="5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76400"/>
            <a:ext cx="9001156" cy="5181600"/>
          </a:xfrm>
        </p:spPr>
        <p:txBody>
          <a:bodyPr/>
          <a:lstStyle/>
          <a:p>
            <a:pPr algn="l" rtl="0">
              <a:buNone/>
            </a:pPr>
            <a:r>
              <a:rPr lang="en-US" sz="5400" b="1" dirty="0" smtClean="0">
                <a:solidFill>
                  <a:srgbClr val="00B050"/>
                </a:solidFill>
                <a:effectLst/>
                <a:latin typeface="Arial Narrow" pitchFamily="34" charset="0"/>
              </a:rPr>
              <a:t>In May 2015</a:t>
            </a:r>
            <a:r>
              <a:rPr lang="en-US" sz="5400" b="1" dirty="0" smtClean="0">
                <a:solidFill>
                  <a:schemeClr val="bg2"/>
                </a:solidFill>
                <a:effectLst/>
                <a:latin typeface="Arial Narrow" pitchFamily="34" charset="0"/>
              </a:rPr>
              <a:t>, the US FDA issued </a:t>
            </a:r>
            <a:r>
              <a:rPr lang="en-US" sz="5400" b="1" dirty="0" smtClean="0">
                <a:solidFill>
                  <a:schemeClr val="bg2"/>
                </a:solidFill>
                <a:effectLst/>
                <a:latin typeface="Arial Narrow" pitchFamily="34" charset="0"/>
              </a:rPr>
              <a:t>a Drug Safety </a:t>
            </a:r>
            <a:r>
              <a:rPr lang="en-US" sz="5400" b="1" dirty="0" smtClean="0">
                <a:solidFill>
                  <a:schemeClr val="bg2"/>
                </a:solidFill>
                <a:effectLst/>
                <a:latin typeface="Arial Narrow" pitchFamily="34" charset="0"/>
              </a:rPr>
              <a:t>Communication warning that </a:t>
            </a:r>
            <a:r>
              <a:rPr lang="en-US" sz="5400" b="1" dirty="0" smtClean="0">
                <a:solidFill>
                  <a:schemeClr val="bg2"/>
                </a:solidFill>
                <a:effectLst/>
                <a:latin typeface="Arial Narrow" pitchFamily="34" charset="0"/>
              </a:rPr>
              <a:t>treatment with </a:t>
            </a:r>
            <a:r>
              <a:rPr lang="en-US" sz="5400" b="1" dirty="0" smtClean="0">
                <a:solidFill>
                  <a:schemeClr val="bg2"/>
                </a:solidFill>
                <a:effectLst/>
                <a:latin typeface="Arial Narrow" pitchFamily="34" charset="0"/>
              </a:rPr>
              <a:t>SGLT2 inhibitors may increase the risk </a:t>
            </a:r>
            <a:r>
              <a:rPr lang="en-US" sz="5400" b="1" dirty="0" smtClean="0">
                <a:solidFill>
                  <a:schemeClr val="bg2"/>
                </a:solidFill>
                <a:effectLst/>
                <a:latin typeface="Arial Narrow" pitchFamily="34" charset="0"/>
              </a:rPr>
              <a:t>of </a:t>
            </a:r>
            <a:r>
              <a:rPr lang="en-US" sz="5400" b="1" dirty="0" err="1" smtClean="0">
                <a:solidFill>
                  <a:schemeClr val="bg2"/>
                </a:solidFill>
                <a:effectLst/>
                <a:latin typeface="Arial Narrow" pitchFamily="34" charset="0"/>
              </a:rPr>
              <a:t>ketoacidosis</a:t>
            </a:r>
            <a:r>
              <a:rPr lang="en-US" sz="5400" b="1" dirty="0" smtClean="0">
                <a:solidFill>
                  <a:schemeClr val="bg2"/>
                </a:solidFill>
                <a:effectLst/>
                <a:latin typeface="Arial Narrow" pitchFamily="34" charset="0"/>
              </a:rPr>
              <a:t>.</a:t>
            </a:r>
            <a:endParaRPr lang="en-US" sz="5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144000" cy="6715148"/>
          </a:xfrm>
        </p:spPr>
        <p:txBody>
          <a:bodyPr/>
          <a:lstStyle/>
          <a:p>
            <a:pPr algn="l" rtl="0">
              <a:buNone/>
            </a:pPr>
            <a:r>
              <a:rPr lang="en-US" sz="4800" b="1" dirty="0" smtClean="0">
                <a:solidFill>
                  <a:srgbClr val="00B050"/>
                </a:solidFill>
                <a:effectLst/>
                <a:latin typeface="Arial Narrow" pitchFamily="34" charset="0"/>
              </a:rPr>
              <a:t>From </a:t>
            </a:r>
            <a:r>
              <a:rPr lang="en-US" sz="4800" b="1" dirty="0" smtClean="0">
                <a:solidFill>
                  <a:srgbClr val="00B050"/>
                </a:solidFill>
                <a:effectLst/>
                <a:latin typeface="Arial Narrow" pitchFamily="34" charset="0"/>
              </a:rPr>
              <a:t>March 2013 to June 6,</a:t>
            </a:r>
          </a:p>
          <a:p>
            <a:pPr algn="l" rtl="0">
              <a:buNone/>
            </a:pPr>
            <a:r>
              <a:rPr lang="en-US" sz="4800" b="1" dirty="0" smtClean="0">
                <a:solidFill>
                  <a:srgbClr val="00B050"/>
                </a:solidFill>
                <a:effectLst/>
                <a:latin typeface="Arial Narrow" pitchFamily="34" charset="0"/>
              </a:rPr>
              <a:t>2014, 20 cases </a:t>
            </a:r>
            <a:r>
              <a:rPr lang="en-US" sz="4800" b="1" dirty="0" smtClean="0">
                <a:solidFill>
                  <a:schemeClr val="bg2"/>
                </a:solidFill>
                <a:effectLst/>
                <a:latin typeface="Arial Narrow" pitchFamily="34" charset="0"/>
              </a:rPr>
              <a:t>of acidosis reported as DKA, </a:t>
            </a:r>
            <a:r>
              <a:rPr lang="en-US" sz="4800" b="1" dirty="0" err="1" smtClean="0">
                <a:solidFill>
                  <a:schemeClr val="bg2"/>
                </a:solidFill>
                <a:effectLst/>
                <a:latin typeface="Arial Narrow" pitchFamily="34" charset="0"/>
              </a:rPr>
              <a:t>ketoacidosis</a:t>
            </a:r>
            <a:r>
              <a:rPr lang="en-US" sz="4800" b="1" dirty="0" smtClean="0">
                <a:solidFill>
                  <a:schemeClr val="bg2"/>
                </a:solidFill>
                <a:effectLst/>
                <a:latin typeface="Arial Narrow" pitchFamily="34" charset="0"/>
              </a:rPr>
              <a:t>, or ketosis in patients treated with SGLT2 inhibitors which were reported to the FDA Adverse Events Reporting System (FAERS); all of these patients required emergency treatment or hospitalization.</a:t>
            </a:r>
            <a:endParaRPr lang="en-US" sz="4800" b="1" dirty="0">
              <a:solidFill>
                <a:schemeClr val="bg2"/>
              </a:solidFill>
              <a:effectLst/>
              <a:latin typeface="Arial Narrow"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500834"/>
          </a:xfrm>
        </p:spPr>
        <p:txBody>
          <a:bodyPr/>
          <a:lstStyle/>
          <a:p>
            <a:pPr algn="l" rtl="0">
              <a:buNone/>
            </a:pPr>
            <a:r>
              <a:rPr lang="en-US" sz="5400" b="1" dirty="0" smtClean="0">
                <a:solidFill>
                  <a:schemeClr val="bg2"/>
                </a:solidFill>
                <a:latin typeface="Arial Narrow" pitchFamily="34" charset="0"/>
              </a:rPr>
              <a:t>These FAERS cases were atypical for DKA because most of the patients had type 2 diabetes and their blood sugar levels were only slightly increased compared with the high blood sugar levels seen in typical cases of DKA.</a:t>
            </a:r>
            <a:endParaRPr lang="en-US" sz="5400" b="1" dirty="0">
              <a:solidFill>
                <a:schemeClr val="bg2"/>
              </a:solidFill>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8858312" cy="6400800"/>
          </a:xfrm>
        </p:spPr>
        <p:txBody>
          <a:bodyPr/>
          <a:lstStyle/>
          <a:p>
            <a:pPr algn="l" rtl="0">
              <a:buNone/>
            </a:pPr>
            <a:r>
              <a:rPr lang="en-US" sz="5400" b="1" dirty="0" smtClean="0">
                <a:solidFill>
                  <a:schemeClr val="bg2">
                    <a:lumMod val="95000"/>
                    <a:lumOff val="5000"/>
                  </a:schemeClr>
                </a:solidFill>
                <a:effectLst/>
                <a:latin typeface="Arial Narrow" pitchFamily="34" charset="0"/>
              </a:rPr>
              <a:t>The scope of this review will focus on clinical trials published over the past year as well as the new safety concerns that have led to multiple FDA advisories for SGLT2 inhibitors.</a:t>
            </a:r>
            <a:endParaRPr lang="en-US" sz="54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85794"/>
            <a:ext cx="8715436" cy="6072206"/>
          </a:xfrm>
        </p:spPr>
        <p:txBody>
          <a:bodyPr/>
          <a:lstStyle/>
          <a:p>
            <a:pPr algn="l" rtl="0">
              <a:buNone/>
            </a:pPr>
            <a:r>
              <a:rPr lang="en-US" sz="4400" b="1" dirty="0" smtClean="0">
                <a:solidFill>
                  <a:schemeClr val="bg2"/>
                </a:solidFill>
                <a:effectLst/>
                <a:latin typeface="Arial Narrow" pitchFamily="34" charset="0"/>
              </a:rPr>
              <a:t>In June 2015, the European Medicines Agency announced that as of</a:t>
            </a:r>
            <a:r>
              <a:rPr lang="en-US" sz="4400" b="1" dirty="0" smtClean="0">
                <a:solidFill>
                  <a:srgbClr val="00B050"/>
                </a:solidFill>
                <a:effectLst/>
                <a:latin typeface="Arial Narrow" pitchFamily="34" charset="0"/>
              </a:rPr>
              <a:t> May 2015 a total of 101 </a:t>
            </a:r>
            <a:r>
              <a:rPr lang="en-US" sz="4400" b="1" dirty="0" smtClean="0">
                <a:solidFill>
                  <a:schemeClr val="bg2"/>
                </a:solidFill>
                <a:effectLst/>
                <a:latin typeface="Arial Narrow" pitchFamily="34" charset="0"/>
              </a:rPr>
              <a:t>cases of DKA have been reported worldwide through </a:t>
            </a:r>
            <a:r>
              <a:rPr lang="en-US" sz="4400" b="1" dirty="0" err="1" smtClean="0">
                <a:solidFill>
                  <a:schemeClr val="bg2"/>
                </a:solidFill>
                <a:effectLst/>
                <a:latin typeface="Arial Narrow" pitchFamily="34" charset="0"/>
              </a:rPr>
              <a:t>EudraVigilance</a:t>
            </a:r>
            <a:r>
              <a:rPr lang="en-US" sz="4400" b="1" dirty="0" smtClean="0">
                <a:solidFill>
                  <a:schemeClr val="bg2"/>
                </a:solidFill>
                <a:effectLst/>
                <a:latin typeface="Arial Narrow" pitchFamily="34" charset="0"/>
              </a:rPr>
              <a:t> in type 2 diabetes patients treated with SGLT2 inhibitors, with an estimated exposure over 0.5 million patient-years.</a:t>
            </a:r>
            <a:endParaRPr lang="en-US" sz="4400" b="1" dirty="0">
              <a:solidFill>
                <a:schemeClr val="bg2"/>
              </a:solidFill>
              <a:effectLst/>
              <a:latin typeface="Arial Narrow"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5786454"/>
          </a:xfrm>
        </p:spPr>
        <p:txBody>
          <a:bodyPr/>
          <a:lstStyle/>
          <a:p>
            <a:pPr algn="l" rtl="0">
              <a:buNone/>
            </a:pPr>
            <a:r>
              <a:rPr lang="en-US" sz="4000" b="1" dirty="0" smtClean="0">
                <a:solidFill>
                  <a:schemeClr val="bg2"/>
                </a:solidFill>
                <a:effectLst/>
                <a:latin typeface="Arial Narrow" pitchFamily="34" charset="0"/>
              </a:rPr>
              <a:t>Peters et al.  identified </a:t>
            </a:r>
            <a:r>
              <a:rPr lang="en-US" sz="4000" b="1" dirty="0" smtClean="0">
                <a:solidFill>
                  <a:srgbClr val="00B050"/>
                </a:solidFill>
                <a:effectLst/>
                <a:latin typeface="Arial Narrow" pitchFamily="34" charset="0"/>
              </a:rPr>
              <a:t>13 episodes </a:t>
            </a:r>
            <a:r>
              <a:rPr lang="en-US" sz="4000" b="1" dirty="0" smtClean="0">
                <a:solidFill>
                  <a:schemeClr val="bg2"/>
                </a:solidFill>
                <a:effectLst/>
                <a:latin typeface="Arial Narrow" pitchFamily="34" charset="0"/>
              </a:rPr>
              <a:t>of SGLT2 inhibitor-associated </a:t>
            </a:r>
            <a:r>
              <a:rPr lang="en-US" sz="4000" b="1" dirty="0" err="1" smtClean="0">
                <a:solidFill>
                  <a:schemeClr val="bg2"/>
                </a:solidFill>
                <a:effectLst/>
                <a:latin typeface="Arial Narrow" pitchFamily="34" charset="0"/>
              </a:rPr>
              <a:t>euDKA</a:t>
            </a:r>
            <a:r>
              <a:rPr lang="en-US" sz="4000" b="1" dirty="0" smtClean="0">
                <a:solidFill>
                  <a:schemeClr val="bg2"/>
                </a:solidFill>
                <a:effectLst/>
                <a:latin typeface="Arial Narrow" pitchFamily="34" charset="0"/>
              </a:rPr>
              <a:t> or ketosis in nine individuals, seven with type 1 diabetes and two with type 2 diabetes, from various practices across the USA. They reported that the absence of significant hyperglycemia in these patients delayed recognition of the emergent nature of the problem by patients and providers.</a:t>
            </a:r>
            <a:endParaRPr lang="en-US" sz="4000" b="1" dirty="0">
              <a:solidFill>
                <a:schemeClr val="bg2"/>
              </a:solidFill>
              <a:effectLst/>
              <a:latin typeface="Arial Narrow"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500174"/>
            <a:ext cx="9001156" cy="5357826"/>
          </a:xfrm>
        </p:spPr>
        <p:txBody>
          <a:bodyPr/>
          <a:lstStyle/>
          <a:p>
            <a:pPr algn="l" rtl="0">
              <a:buNone/>
            </a:pPr>
            <a:r>
              <a:rPr lang="en-US" sz="4800" b="1" dirty="0" smtClean="0">
                <a:solidFill>
                  <a:schemeClr val="bg2">
                    <a:lumMod val="95000"/>
                    <a:lumOff val="5000"/>
                  </a:schemeClr>
                </a:solidFill>
                <a:latin typeface="Arial Narrow" pitchFamily="34" charset="0"/>
              </a:rPr>
              <a:t>They concluded that SGLT2 inhibitors </a:t>
            </a:r>
            <a:r>
              <a:rPr lang="en-US" sz="4800" b="1" dirty="0" smtClean="0">
                <a:solidFill>
                  <a:schemeClr val="bg2">
                    <a:lumMod val="95000"/>
                    <a:lumOff val="5000"/>
                  </a:schemeClr>
                </a:solidFill>
                <a:latin typeface="Arial Narrow" pitchFamily="34" charset="0"/>
              </a:rPr>
              <a:t>seem to be </a:t>
            </a:r>
            <a:r>
              <a:rPr lang="en-US" sz="4800" b="1" dirty="0" smtClean="0">
                <a:solidFill>
                  <a:schemeClr val="bg2">
                    <a:lumMod val="95000"/>
                    <a:lumOff val="5000"/>
                  </a:schemeClr>
                </a:solidFill>
                <a:latin typeface="Arial Narrow" pitchFamily="34" charset="0"/>
              </a:rPr>
              <a:t>associated with </a:t>
            </a:r>
            <a:r>
              <a:rPr lang="en-US" sz="4800" b="1" dirty="0" err="1" smtClean="0">
                <a:solidFill>
                  <a:schemeClr val="bg2">
                    <a:lumMod val="95000"/>
                    <a:lumOff val="5000"/>
                  </a:schemeClr>
                </a:solidFill>
                <a:latin typeface="Arial Narrow" pitchFamily="34" charset="0"/>
              </a:rPr>
              <a:t>euDKA</a:t>
            </a:r>
            <a:r>
              <a:rPr lang="en-US" sz="4800" b="1" dirty="0" smtClean="0">
                <a:solidFill>
                  <a:schemeClr val="bg2">
                    <a:lumMod val="95000"/>
                    <a:lumOff val="5000"/>
                  </a:schemeClr>
                </a:solidFill>
                <a:latin typeface="Arial Narrow" pitchFamily="34" charset="0"/>
              </a:rPr>
              <a:t> and ketosis, </a:t>
            </a:r>
            <a:r>
              <a:rPr lang="en-US" sz="4800" b="1" dirty="0" smtClean="0">
                <a:solidFill>
                  <a:schemeClr val="bg2">
                    <a:lumMod val="95000"/>
                    <a:lumOff val="5000"/>
                  </a:schemeClr>
                </a:solidFill>
                <a:latin typeface="Arial Narrow" pitchFamily="34" charset="0"/>
              </a:rPr>
              <a:t>perhaps as </a:t>
            </a:r>
            <a:r>
              <a:rPr lang="en-US" sz="4800" b="1" dirty="0" smtClean="0">
                <a:solidFill>
                  <a:schemeClr val="bg2">
                    <a:lumMod val="95000"/>
                    <a:lumOff val="5000"/>
                  </a:schemeClr>
                </a:solidFill>
                <a:latin typeface="Arial Narrow" pitchFamily="34" charset="0"/>
              </a:rPr>
              <a:t>a consequence of their </a:t>
            </a:r>
            <a:r>
              <a:rPr lang="en-US" sz="4800" b="1" dirty="0" smtClean="0">
                <a:solidFill>
                  <a:schemeClr val="bg2">
                    <a:lumMod val="95000"/>
                    <a:lumOff val="5000"/>
                  </a:schemeClr>
                </a:solidFill>
                <a:latin typeface="Arial Narrow" pitchFamily="34" charset="0"/>
              </a:rPr>
              <a:t>noninsulin-dependent glucose </a:t>
            </a:r>
            <a:r>
              <a:rPr lang="en-US" sz="4800" b="1" dirty="0" smtClean="0">
                <a:solidFill>
                  <a:schemeClr val="bg2">
                    <a:lumMod val="95000"/>
                    <a:lumOff val="5000"/>
                  </a:schemeClr>
                </a:solidFill>
                <a:latin typeface="Arial Narrow" pitchFamily="34" charset="0"/>
              </a:rPr>
              <a:t>clearance, </a:t>
            </a:r>
            <a:r>
              <a:rPr lang="en-US" sz="4800" b="1" dirty="0" err="1" smtClean="0">
                <a:solidFill>
                  <a:schemeClr val="bg2">
                    <a:lumMod val="95000"/>
                    <a:lumOff val="5000"/>
                  </a:schemeClr>
                </a:solidFill>
                <a:latin typeface="Arial Narrow" pitchFamily="34" charset="0"/>
              </a:rPr>
              <a:t>hyperglucagonemia</a:t>
            </a:r>
            <a:r>
              <a:rPr lang="en-US" sz="4800" b="1" dirty="0" smtClean="0">
                <a:solidFill>
                  <a:schemeClr val="bg2">
                    <a:lumMod val="95000"/>
                    <a:lumOff val="5000"/>
                  </a:schemeClr>
                </a:solidFill>
                <a:latin typeface="Arial Narrow" pitchFamily="34" charset="0"/>
              </a:rPr>
              <a:t>, and </a:t>
            </a:r>
            <a:r>
              <a:rPr lang="en-US" sz="4800" b="1" dirty="0" smtClean="0">
                <a:solidFill>
                  <a:schemeClr val="bg2">
                    <a:lumMod val="95000"/>
                    <a:lumOff val="5000"/>
                  </a:schemeClr>
                </a:solidFill>
                <a:latin typeface="Arial Narrow" pitchFamily="34" charset="0"/>
              </a:rPr>
              <a:t>volume depletion</a:t>
            </a:r>
            <a:r>
              <a:rPr lang="en-US" sz="4800" b="1" dirty="0" smtClean="0">
                <a:solidFill>
                  <a:schemeClr val="bg2">
                    <a:lumMod val="95000"/>
                    <a:lumOff val="5000"/>
                  </a:schemeClr>
                </a:solidFill>
                <a:latin typeface="Arial Narrow" pitchFamily="34" charset="0"/>
              </a:rPr>
              <a:t>.</a:t>
            </a:r>
            <a:endParaRPr lang="en-US" sz="4800" b="1" dirty="0">
              <a:solidFill>
                <a:schemeClr val="bg2">
                  <a:lumMod val="95000"/>
                  <a:lumOff val="5000"/>
                </a:schemeClr>
              </a:solidFill>
              <a:latin typeface="Arial Narrow"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643998" cy="5186378"/>
          </a:xfrm>
        </p:spPr>
        <p:txBody>
          <a:bodyPr/>
          <a:lstStyle/>
          <a:p>
            <a:pPr algn="l" rtl="0">
              <a:buNone/>
            </a:pPr>
            <a:r>
              <a:rPr lang="en-US" sz="4400" b="1" dirty="0" smtClean="0">
                <a:solidFill>
                  <a:schemeClr val="bg2"/>
                </a:solidFill>
                <a:effectLst/>
                <a:latin typeface="Arial Narrow" pitchFamily="34" charset="0"/>
              </a:rPr>
              <a:t>In </a:t>
            </a:r>
            <a:r>
              <a:rPr lang="en-US" sz="4400" b="1" dirty="0" smtClean="0">
                <a:solidFill>
                  <a:srgbClr val="00B050"/>
                </a:solidFill>
                <a:effectLst/>
                <a:latin typeface="Arial Narrow" pitchFamily="34" charset="0"/>
              </a:rPr>
              <a:t>September 2015</a:t>
            </a:r>
            <a:r>
              <a:rPr lang="en-US" sz="4400" b="1" dirty="0" smtClean="0">
                <a:solidFill>
                  <a:schemeClr val="bg2"/>
                </a:solidFill>
                <a:effectLst/>
                <a:latin typeface="Arial Narrow" pitchFamily="34" charset="0"/>
              </a:rPr>
              <a:t>, the FDA strengthened the warnings related to </a:t>
            </a:r>
            <a:r>
              <a:rPr lang="en-US" sz="4400" b="1" dirty="0" smtClean="0">
                <a:solidFill>
                  <a:srgbClr val="00B050"/>
                </a:solidFill>
                <a:effectLst/>
                <a:latin typeface="Arial Narrow" pitchFamily="34" charset="0"/>
              </a:rPr>
              <a:t>the increased risk of bone fractures </a:t>
            </a:r>
            <a:r>
              <a:rPr lang="en-US" sz="4400" b="1" dirty="0" smtClean="0">
                <a:solidFill>
                  <a:schemeClr val="bg2"/>
                </a:solidFill>
                <a:effectLst/>
                <a:latin typeface="Arial Narrow" pitchFamily="34" charset="0"/>
              </a:rPr>
              <a:t>and added new information about </a:t>
            </a:r>
            <a:r>
              <a:rPr lang="en-US" sz="4400" b="1" dirty="0" smtClean="0">
                <a:solidFill>
                  <a:srgbClr val="00B050"/>
                </a:solidFill>
                <a:effectLst/>
                <a:latin typeface="Arial Narrow" pitchFamily="34" charset="0"/>
              </a:rPr>
              <a:t>decreased bone mineral density </a:t>
            </a:r>
            <a:r>
              <a:rPr lang="en-US" sz="4400" b="1" dirty="0" smtClean="0">
                <a:solidFill>
                  <a:schemeClr val="bg2"/>
                </a:solidFill>
                <a:effectLst/>
                <a:latin typeface="Arial Narrow" pitchFamily="34" charset="0"/>
              </a:rPr>
              <a:t>to the labels for </a:t>
            </a:r>
            <a:r>
              <a:rPr lang="en-US" sz="4400" b="1" dirty="0" err="1" smtClean="0">
                <a:solidFill>
                  <a:schemeClr val="bg2"/>
                </a:solidFill>
                <a:effectLst/>
                <a:latin typeface="Arial Narrow" pitchFamily="34" charset="0"/>
              </a:rPr>
              <a:t>canagliflozin</a:t>
            </a:r>
            <a:r>
              <a:rPr lang="en-US" sz="4400" b="1" dirty="0" smtClean="0">
                <a:solidFill>
                  <a:schemeClr val="bg2"/>
                </a:solidFill>
                <a:effectLst/>
                <a:latin typeface="Arial Narrow" pitchFamily="34" charset="0"/>
              </a:rPr>
              <a:t> (</a:t>
            </a:r>
            <a:r>
              <a:rPr lang="en-US" sz="4400" b="1" dirty="0" err="1" smtClean="0">
                <a:solidFill>
                  <a:schemeClr val="bg2"/>
                </a:solidFill>
                <a:effectLst/>
                <a:latin typeface="Arial Narrow" pitchFamily="34" charset="0"/>
              </a:rPr>
              <a:t>Invokana</a:t>
            </a:r>
            <a:r>
              <a:rPr lang="en-US" sz="4400" b="1" dirty="0" smtClean="0">
                <a:solidFill>
                  <a:schemeClr val="bg2"/>
                </a:solidFill>
                <a:effectLst/>
                <a:latin typeface="Arial Narrow" pitchFamily="34" charset="0"/>
              </a:rPr>
              <a:t>) and </a:t>
            </a:r>
            <a:r>
              <a:rPr lang="en-US" sz="4400" b="1" dirty="0" err="1" smtClean="0">
                <a:solidFill>
                  <a:schemeClr val="bg2"/>
                </a:solidFill>
                <a:effectLst/>
                <a:latin typeface="Arial Narrow" pitchFamily="34" charset="0"/>
              </a:rPr>
              <a:t>canagliflozin</a:t>
            </a:r>
            <a:r>
              <a:rPr lang="en-US" sz="4400" b="1" dirty="0" smtClean="0">
                <a:solidFill>
                  <a:schemeClr val="bg2"/>
                </a:solidFill>
                <a:effectLst/>
                <a:latin typeface="Arial Narrow" pitchFamily="34" charset="0"/>
              </a:rPr>
              <a:t>/</a:t>
            </a:r>
            <a:r>
              <a:rPr lang="en-US" sz="4400" b="1" dirty="0" err="1" smtClean="0">
                <a:solidFill>
                  <a:schemeClr val="bg2"/>
                </a:solidFill>
                <a:effectLst/>
                <a:latin typeface="Arial Narrow" pitchFamily="34" charset="0"/>
              </a:rPr>
              <a:t>metformin</a:t>
            </a:r>
            <a:r>
              <a:rPr lang="en-US" sz="4400" b="1" dirty="0" smtClean="0">
                <a:solidFill>
                  <a:schemeClr val="bg2"/>
                </a:solidFill>
                <a:effectLst/>
                <a:latin typeface="Arial Narrow" pitchFamily="34" charset="0"/>
              </a:rPr>
              <a:t> (</a:t>
            </a:r>
            <a:r>
              <a:rPr lang="en-US" sz="4400" b="1" dirty="0" err="1" smtClean="0">
                <a:solidFill>
                  <a:schemeClr val="bg2"/>
                </a:solidFill>
                <a:effectLst/>
                <a:latin typeface="Arial Narrow" pitchFamily="34" charset="0"/>
              </a:rPr>
              <a:t>Invokamet</a:t>
            </a:r>
            <a:r>
              <a:rPr lang="en-US" sz="4400" b="1" dirty="0" smtClean="0">
                <a:solidFill>
                  <a:schemeClr val="bg2"/>
                </a:solidFill>
                <a:effectLst/>
                <a:latin typeface="Arial Narrow" pitchFamily="34" charset="0"/>
              </a:rPr>
              <a:t>).</a:t>
            </a:r>
            <a:endParaRPr lang="en-US" sz="4400" b="1" dirty="0">
              <a:solidFill>
                <a:schemeClr val="bg2"/>
              </a:solidFill>
              <a:effectLst/>
              <a:latin typeface="Arial Narrow"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9001156" cy="6357958"/>
          </a:xfrm>
        </p:spPr>
        <p:txBody>
          <a:bodyPr/>
          <a:lstStyle/>
          <a:p>
            <a:pPr algn="l" rtl="0">
              <a:buNone/>
            </a:pPr>
            <a:r>
              <a:rPr lang="en-US" sz="4400" b="1" dirty="0" smtClean="0">
                <a:solidFill>
                  <a:schemeClr val="bg2"/>
                </a:solidFill>
                <a:effectLst/>
                <a:latin typeface="Arial Narrow" pitchFamily="34" charset="0"/>
              </a:rPr>
              <a:t>In nine pooled clinical trials with a mean duration of exposure to </a:t>
            </a:r>
            <a:r>
              <a:rPr lang="en-US" sz="4400" b="1" dirty="0" err="1" smtClean="0">
                <a:solidFill>
                  <a:srgbClr val="00B050"/>
                </a:solidFill>
                <a:effectLst/>
                <a:latin typeface="Arial Narrow" pitchFamily="34" charset="0"/>
              </a:rPr>
              <a:t>canagliflozin</a:t>
            </a:r>
            <a:r>
              <a:rPr lang="en-US" sz="4400" b="1" dirty="0" smtClean="0">
                <a:solidFill>
                  <a:srgbClr val="00B050"/>
                </a:solidFill>
                <a:effectLst/>
                <a:latin typeface="Arial Narrow" pitchFamily="34" charset="0"/>
              </a:rPr>
              <a:t> of 85 weeks</a:t>
            </a:r>
            <a:r>
              <a:rPr lang="en-US" sz="4400" b="1" dirty="0" smtClean="0">
                <a:solidFill>
                  <a:schemeClr val="bg2"/>
                </a:solidFill>
                <a:effectLst/>
                <a:latin typeface="Arial Narrow" pitchFamily="34" charset="0"/>
              </a:rPr>
              <a:t>, the incidence rates of adjudicated bone fractures were </a:t>
            </a:r>
            <a:r>
              <a:rPr lang="en-US" sz="4400" b="1" dirty="0" smtClean="0">
                <a:solidFill>
                  <a:srgbClr val="00B050"/>
                </a:solidFill>
                <a:effectLst/>
                <a:latin typeface="Arial Narrow" pitchFamily="34" charset="0"/>
              </a:rPr>
              <a:t>1.1, 1.4, and 1.5 per 100 patient-years </a:t>
            </a:r>
            <a:r>
              <a:rPr lang="en-US" sz="4400" b="1" dirty="0" smtClean="0">
                <a:solidFill>
                  <a:schemeClr val="bg2"/>
                </a:solidFill>
                <a:effectLst/>
                <a:latin typeface="Arial Narrow" pitchFamily="34" charset="0"/>
              </a:rPr>
              <a:t>of exposure in the comparator (includes placebo and active comparators),</a:t>
            </a:r>
            <a:r>
              <a:rPr lang="en-US" sz="4400" b="1" dirty="0" smtClean="0">
                <a:solidFill>
                  <a:srgbClr val="00B050"/>
                </a:solidFill>
                <a:effectLst/>
                <a:latin typeface="Arial Narrow" pitchFamily="34" charset="0"/>
              </a:rPr>
              <a:t> </a:t>
            </a:r>
            <a:r>
              <a:rPr lang="en-US" sz="4400" b="1" dirty="0" err="1" smtClean="0">
                <a:solidFill>
                  <a:srgbClr val="00B050"/>
                </a:solidFill>
                <a:effectLst/>
                <a:latin typeface="Arial Narrow" pitchFamily="34" charset="0"/>
              </a:rPr>
              <a:t>canagliflozin</a:t>
            </a:r>
            <a:r>
              <a:rPr lang="en-US" sz="4400" b="1" dirty="0" smtClean="0">
                <a:solidFill>
                  <a:srgbClr val="00B050"/>
                </a:solidFill>
                <a:effectLst/>
                <a:latin typeface="Arial Narrow" pitchFamily="34" charset="0"/>
              </a:rPr>
              <a:t> 100 mg, and </a:t>
            </a:r>
            <a:r>
              <a:rPr lang="en-US" sz="4400" b="1" dirty="0" err="1" smtClean="0">
                <a:solidFill>
                  <a:srgbClr val="00B050"/>
                </a:solidFill>
                <a:effectLst/>
                <a:latin typeface="Arial Narrow" pitchFamily="34" charset="0"/>
              </a:rPr>
              <a:t>canagliflozin</a:t>
            </a:r>
            <a:r>
              <a:rPr lang="en-US" sz="4400" b="1" dirty="0" smtClean="0">
                <a:solidFill>
                  <a:srgbClr val="00B050"/>
                </a:solidFill>
                <a:effectLst/>
                <a:latin typeface="Arial Narrow" pitchFamily="34" charset="0"/>
              </a:rPr>
              <a:t> 300mg groups</a:t>
            </a:r>
            <a:r>
              <a:rPr lang="en-US" sz="4400" b="1" dirty="0" smtClean="0">
                <a:solidFill>
                  <a:schemeClr val="bg2"/>
                </a:solidFill>
                <a:effectLst/>
                <a:latin typeface="Arial Narrow" pitchFamily="34" charset="0"/>
              </a:rPr>
              <a:t>, respectively.</a:t>
            </a:r>
            <a:endParaRPr lang="en-US" sz="4400" b="1" dirty="0">
              <a:solidFill>
                <a:schemeClr val="bg2"/>
              </a:solidFill>
              <a:effectLst/>
              <a:latin typeface="Arial Narrow"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4422"/>
            <a:ext cx="9001156" cy="5429288"/>
          </a:xfrm>
        </p:spPr>
        <p:txBody>
          <a:bodyPr/>
          <a:lstStyle/>
          <a:p>
            <a:pPr algn="l" rtl="0">
              <a:buNone/>
            </a:pPr>
            <a:r>
              <a:rPr lang="en-US" sz="5400" b="1" dirty="0" smtClean="0">
                <a:solidFill>
                  <a:schemeClr val="bg2"/>
                </a:solidFill>
                <a:effectLst/>
                <a:latin typeface="Arial Narrow" pitchFamily="34" charset="0"/>
              </a:rPr>
              <a:t>Fractures occurred as early as 12 weeks after treatment initiation and were more likely to be due to low trauma and affect the upper extremities.</a:t>
            </a:r>
            <a:endParaRPr lang="en-US" sz="5400" b="1" dirty="0">
              <a:solidFill>
                <a:schemeClr val="bg2"/>
              </a:solidFill>
              <a:effectLst/>
              <a:latin typeface="Arial Narrow"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714356"/>
            <a:ext cx="8786874" cy="6000792"/>
          </a:xfrm>
        </p:spPr>
        <p:txBody>
          <a:bodyPr/>
          <a:lstStyle/>
          <a:p>
            <a:pPr algn="l" rtl="0">
              <a:buNone/>
            </a:pPr>
            <a:r>
              <a:rPr lang="en-US" sz="4800" b="1" dirty="0" smtClean="0">
                <a:solidFill>
                  <a:schemeClr val="bg2"/>
                </a:solidFill>
                <a:effectLst/>
                <a:latin typeface="Arial Narrow" pitchFamily="34" charset="0"/>
              </a:rPr>
              <a:t>A double-blind, placebo-controlled clinical trial was conducted in </a:t>
            </a:r>
            <a:r>
              <a:rPr lang="en-US" sz="4800" b="1" dirty="0" smtClean="0">
                <a:solidFill>
                  <a:srgbClr val="00B050"/>
                </a:solidFill>
                <a:effectLst/>
                <a:latin typeface="Arial Narrow" pitchFamily="34" charset="0"/>
              </a:rPr>
              <a:t>714</a:t>
            </a:r>
            <a:r>
              <a:rPr lang="en-US" sz="4800" b="1" dirty="0" smtClean="0">
                <a:solidFill>
                  <a:schemeClr val="bg2"/>
                </a:solidFill>
                <a:effectLst/>
                <a:latin typeface="Arial Narrow" pitchFamily="34" charset="0"/>
              </a:rPr>
              <a:t> </a:t>
            </a:r>
            <a:r>
              <a:rPr lang="en-US" sz="4800" b="1" dirty="0" smtClean="0">
                <a:solidFill>
                  <a:srgbClr val="00B050"/>
                </a:solidFill>
                <a:effectLst/>
                <a:latin typeface="Arial Narrow" pitchFamily="34" charset="0"/>
              </a:rPr>
              <a:t>patients</a:t>
            </a:r>
            <a:r>
              <a:rPr lang="en-US" sz="4800" b="1" dirty="0" smtClean="0">
                <a:solidFill>
                  <a:schemeClr val="bg2"/>
                </a:solidFill>
                <a:effectLst/>
                <a:latin typeface="Arial Narrow" pitchFamily="34" charset="0"/>
              </a:rPr>
              <a:t> (mean age 64 years, range 55–80 years) with type 2 diabetes inadequately controlled on current diabetes therapy as part of an FDA-issued </a:t>
            </a:r>
            <a:r>
              <a:rPr lang="en-US" sz="4800" b="1" dirty="0" err="1" smtClean="0">
                <a:solidFill>
                  <a:schemeClr val="bg2"/>
                </a:solidFill>
                <a:effectLst/>
                <a:latin typeface="Arial Narrow" pitchFamily="34" charset="0"/>
              </a:rPr>
              <a:t>postmarketing</a:t>
            </a:r>
            <a:r>
              <a:rPr lang="en-US" sz="4800" b="1" dirty="0" smtClean="0">
                <a:solidFill>
                  <a:schemeClr val="bg2"/>
                </a:solidFill>
                <a:effectLst/>
                <a:latin typeface="Arial Narrow" pitchFamily="34" charset="0"/>
              </a:rPr>
              <a:t> requirement.</a:t>
            </a:r>
            <a:endParaRPr lang="en-US" sz="4800" b="1" dirty="0">
              <a:solidFill>
                <a:schemeClr val="bg2"/>
              </a:solidFill>
              <a:effectLst/>
              <a:latin typeface="Arial Narrow"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715436" cy="6000768"/>
          </a:xfrm>
        </p:spPr>
        <p:txBody>
          <a:bodyPr/>
          <a:lstStyle/>
          <a:p>
            <a:pPr algn="l" rtl="0">
              <a:buNone/>
            </a:pPr>
            <a:r>
              <a:rPr lang="en-US" sz="4800" b="1" dirty="0" smtClean="0">
                <a:solidFill>
                  <a:schemeClr val="bg2"/>
                </a:solidFill>
                <a:effectLst/>
                <a:latin typeface="Arial Narrow" pitchFamily="34" charset="0"/>
              </a:rPr>
              <a:t>At 2 years, patients randomized to </a:t>
            </a:r>
            <a:r>
              <a:rPr lang="en-US" sz="4800" b="1" dirty="0" err="1" smtClean="0">
                <a:solidFill>
                  <a:srgbClr val="00B050"/>
                </a:solidFill>
                <a:effectLst/>
                <a:latin typeface="Arial Narrow" pitchFamily="34" charset="0"/>
              </a:rPr>
              <a:t>canagliflozin</a:t>
            </a:r>
            <a:r>
              <a:rPr lang="en-US" sz="4800" b="1" dirty="0" smtClean="0">
                <a:solidFill>
                  <a:srgbClr val="00B050"/>
                </a:solidFill>
                <a:effectLst/>
                <a:latin typeface="Arial Narrow" pitchFamily="34" charset="0"/>
              </a:rPr>
              <a:t> 100mg </a:t>
            </a:r>
            <a:r>
              <a:rPr lang="en-US" sz="4800" b="1" dirty="0" smtClean="0">
                <a:solidFill>
                  <a:schemeClr val="bg2"/>
                </a:solidFill>
                <a:effectLst/>
                <a:latin typeface="Arial Narrow" pitchFamily="34" charset="0"/>
              </a:rPr>
              <a:t>and </a:t>
            </a:r>
            <a:r>
              <a:rPr lang="en-US" sz="4800" b="1" dirty="0" err="1" smtClean="0">
                <a:solidFill>
                  <a:srgbClr val="00B050"/>
                </a:solidFill>
                <a:effectLst/>
                <a:latin typeface="Arial Narrow" pitchFamily="34" charset="0"/>
              </a:rPr>
              <a:t>canagliflozin</a:t>
            </a:r>
            <a:r>
              <a:rPr lang="en-US" sz="4800" b="1" dirty="0" smtClean="0">
                <a:solidFill>
                  <a:srgbClr val="00B050"/>
                </a:solidFill>
                <a:effectLst/>
                <a:latin typeface="Arial Narrow" pitchFamily="34" charset="0"/>
              </a:rPr>
              <a:t> 300mg </a:t>
            </a:r>
            <a:r>
              <a:rPr lang="en-US" sz="4800" b="1" dirty="0" smtClean="0">
                <a:solidFill>
                  <a:schemeClr val="bg2"/>
                </a:solidFill>
                <a:effectLst/>
                <a:latin typeface="Arial Narrow" pitchFamily="34" charset="0"/>
              </a:rPr>
              <a:t>had placebo corrected declines in</a:t>
            </a:r>
            <a:r>
              <a:rPr lang="en-US" sz="4800" b="1" dirty="0" smtClean="0">
                <a:solidFill>
                  <a:srgbClr val="00B050"/>
                </a:solidFill>
                <a:effectLst/>
                <a:latin typeface="Arial Narrow" pitchFamily="34" charset="0"/>
              </a:rPr>
              <a:t> BMD at the total hip of 0.9 and 1.2%, </a:t>
            </a:r>
            <a:r>
              <a:rPr lang="en-US" sz="4800" b="1" dirty="0" smtClean="0">
                <a:solidFill>
                  <a:schemeClr val="bg2"/>
                </a:solidFill>
                <a:effectLst/>
                <a:latin typeface="Arial Narrow" pitchFamily="34" charset="0"/>
              </a:rPr>
              <a:t>respectively, and at the</a:t>
            </a:r>
            <a:r>
              <a:rPr lang="en-US" sz="4800" b="1" dirty="0" smtClean="0">
                <a:solidFill>
                  <a:srgbClr val="00B050"/>
                </a:solidFill>
                <a:effectLst/>
                <a:latin typeface="Arial Narrow" pitchFamily="34" charset="0"/>
              </a:rPr>
              <a:t> lumbar spine of 0.3 and 0.7%, </a:t>
            </a:r>
            <a:r>
              <a:rPr lang="en-US" sz="4800" b="1" dirty="0" smtClean="0">
                <a:solidFill>
                  <a:schemeClr val="bg2"/>
                </a:solidFill>
                <a:effectLst/>
                <a:latin typeface="Arial Narrow" pitchFamily="34" charset="0"/>
              </a:rPr>
              <a:t>respectively.</a:t>
            </a:r>
            <a:endParaRPr lang="en-US" sz="48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14488"/>
            <a:ext cx="8467756" cy="5400692"/>
          </a:xfrm>
        </p:spPr>
        <p:txBody>
          <a:bodyPr/>
          <a:lstStyle/>
          <a:p>
            <a:pPr algn="l" rtl="0">
              <a:buNone/>
            </a:pPr>
            <a:r>
              <a:rPr lang="en-US" sz="5400" b="1" dirty="0" smtClean="0">
                <a:solidFill>
                  <a:schemeClr val="bg2"/>
                </a:solidFill>
                <a:effectLst/>
                <a:latin typeface="Arial Narrow" pitchFamily="34" charset="0"/>
              </a:rPr>
              <a:t>In the </a:t>
            </a:r>
            <a:r>
              <a:rPr lang="en-US" sz="5400" b="1" dirty="0" smtClean="0">
                <a:solidFill>
                  <a:srgbClr val="00B050"/>
                </a:solidFill>
                <a:effectLst/>
                <a:latin typeface="Arial Narrow" pitchFamily="34" charset="0"/>
              </a:rPr>
              <a:t>total hip</a:t>
            </a:r>
            <a:r>
              <a:rPr lang="en-US" sz="5400" b="1" dirty="0" smtClean="0">
                <a:solidFill>
                  <a:schemeClr val="bg2"/>
                </a:solidFill>
                <a:effectLst/>
                <a:latin typeface="Arial Narrow" pitchFamily="34" charset="0"/>
              </a:rPr>
              <a:t>, a </a:t>
            </a:r>
            <a:r>
              <a:rPr lang="en-US" sz="5400" b="1" dirty="0" smtClean="0">
                <a:solidFill>
                  <a:srgbClr val="00B050"/>
                </a:solidFill>
                <a:effectLst/>
                <a:latin typeface="Arial Narrow" pitchFamily="34" charset="0"/>
              </a:rPr>
              <a:t>1.2%</a:t>
            </a:r>
            <a:r>
              <a:rPr lang="en-US" sz="5400" b="1" dirty="0" smtClean="0">
                <a:solidFill>
                  <a:schemeClr val="bg2"/>
                </a:solidFill>
                <a:effectLst/>
                <a:latin typeface="Arial Narrow" pitchFamily="34" charset="0"/>
              </a:rPr>
              <a:t> decline in BMD translates into a decrease of approximately </a:t>
            </a:r>
            <a:r>
              <a:rPr lang="en-US" sz="5400" b="1" dirty="0" smtClean="0">
                <a:solidFill>
                  <a:srgbClr val="00B050"/>
                </a:solidFill>
                <a:effectLst/>
                <a:latin typeface="Arial Narrow" pitchFamily="34" charset="0"/>
              </a:rPr>
              <a:t>0.1 T-score </a:t>
            </a:r>
            <a:r>
              <a:rPr lang="en-US" sz="5400" b="1" dirty="0" smtClean="0">
                <a:solidFill>
                  <a:schemeClr val="bg2"/>
                </a:solidFill>
                <a:effectLst/>
                <a:latin typeface="Arial Narrow" pitchFamily="34" charset="0"/>
              </a:rPr>
              <a:t>units or </a:t>
            </a:r>
            <a:r>
              <a:rPr lang="en-US" sz="5400" b="1" dirty="0" smtClean="0">
                <a:solidFill>
                  <a:srgbClr val="00B050"/>
                </a:solidFill>
                <a:effectLst/>
                <a:latin typeface="Arial Narrow" pitchFamily="34" charset="0"/>
              </a:rPr>
              <a:t>1%</a:t>
            </a:r>
            <a:r>
              <a:rPr lang="en-US" sz="5400" b="1" dirty="0" smtClean="0">
                <a:solidFill>
                  <a:schemeClr val="bg2"/>
                </a:solidFill>
                <a:effectLst/>
                <a:latin typeface="Arial Narrow" pitchFamily="34" charset="0"/>
              </a:rPr>
              <a:t> of peak bone mass.</a:t>
            </a:r>
            <a:endParaRPr lang="en-US" sz="5400" b="1" dirty="0">
              <a:solidFill>
                <a:schemeClr val="bg2"/>
              </a:solidFill>
              <a:effectLst/>
              <a:latin typeface="Arial Narrow"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610600" cy="4724400"/>
          </a:xfrm>
        </p:spPr>
        <p:txBody>
          <a:bodyPr/>
          <a:lstStyle/>
          <a:p>
            <a:pPr algn="l" rtl="0">
              <a:buNone/>
            </a:pPr>
            <a:r>
              <a:rPr lang="en-US" sz="4800" b="1" dirty="0" smtClean="0">
                <a:solidFill>
                  <a:schemeClr val="bg2"/>
                </a:solidFill>
                <a:effectLst/>
                <a:latin typeface="Arial Narrow" pitchFamily="34" charset="0"/>
              </a:rPr>
              <a:t>In post hoc analysis, change in body weight appeared to explain about </a:t>
            </a:r>
            <a:r>
              <a:rPr lang="en-US" sz="4800" b="1" dirty="0" smtClean="0">
                <a:solidFill>
                  <a:srgbClr val="00B050"/>
                </a:solidFill>
                <a:effectLst/>
                <a:latin typeface="Arial Narrow" pitchFamily="34" charset="0"/>
              </a:rPr>
              <a:t>40% </a:t>
            </a:r>
            <a:r>
              <a:rPr lang="en-US" sz="4800" b="1" dirty="0" smtClean="0">
                <a:solidFill>
                  <a:schemeClr val="bg2"/>
                </a:solidFill>
                <a:effectLst/>
                <a:latin typeface="Arial Narrow" pitchFamily="34" charset="0"/>
              </a:rPr>
              <a:t>of the observed difference in </a:t>
            </a:r>
            <a:r>
              <a:rPr lang="en-US" sz="4800" b="1" dirty="0" smtClean="0">
                <a:solidFill>
                  <a:srgbClr val="00B050"/>
                </a:solidFill>
                <a:effectLst/>
                <a:latin typeface="Arial Narrow" pitchFamily="34" charset="0"/>
              </a:rPr>
              <a:t>total hip BMD </a:t>
            </a:r>
            <a:r>
              <a:rPr lang="en-US" sz="4800" b="1" dirty="0" smtClean="0">
                <a:solidFill>
                  <a:schemeClr val="bg2"/>
                </a:solidFill>
                <a:effectLst/>
                <a:latin typeface="Arial Narrow" pitchFamily="34" charset="0"/>
              </a:rPr>
              <a:t>between the pooled </a:t>
            </a:r>
            <a:r>
              <a:rPr lang="en-US" sz="4800" b="1" dirty="0" err="1" smtClean="0">
                <a:solidFill>
                  <a:schemeClr val="bg2"/>
                </a:solidFill>
                <a:effectLst/>
                <a:latin typeface="Arial Narrow" pitchFamily="34" charset="0"/>
              </a:rPr>
              <a:t>canagliflozin</a:t>
            </a:r>
            <a:r>
              <a:rPr lang="en-US" sz="4800" b="1" dirty="0" smtClean="0">
                <a:solidFill>
                  <a:schemeClr val="bg2"/>
                </a:solidFill>
                <a:effectLst/>
                <a:latin typeface="Arial Narrow" pitchFamily="34" charset="0"/>
              </a:rPr>
              <a:t> group and the placebo group.</a:t>
            </a:r>
            <a:endParaRPr lang="en-US" sz="4800" b="1" dirty="0">
              <a:solidFill>
                <a:schemeClr val="bg2"/>
              </a:solidFill>
              <a:effectLst/>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52400"/>
            <a:ext cx="8467756" cy="1066800"/>
          </a:xfrm>
        </p:spPr>
        <p:txBody>
          <a:bodyPr/>
          <a:lstStyle/>
          <a:p>
            <a:pPr algn="l" rtl="0"/>
            <a:r>
              <a:rPr lang="en-US" sz="3200" b="1" dirty="0" smtClean="0">
                <a:solidFill>
                  <a:srgbClr val="C00000"/>
                </a:solidFill>
              </a:rPr>
              <a:t>PHYSIOLOGY OF SODIUM-GLUCOSE</a:t>
            </a:r>
            <a:br>
              <a:rPr lang="en-US" sz="3200" b="1" dirty="0" smtClean="0">
                <a:solidFill>
                  <a:srgbClr val="C00000"/>
                </a:solidFill>
              </a:rPr>
            </a:br>
            <a:r>
              <a:rPr lang="en-US" sz="3200" b="1" dirty="0" smtClean="0">
                <a:solidFill>
                  <a:srgbClr val="C00000"/>
                </a:solidFill>
              </a:rPr>
              <a:t>CO-TRANSPORTER INHIBITION</a:t>
            </a:r>
            <a:endParaRPr lang="en-US" sz="3200" b="1" dirty="0">
              <a:solidFill>
                <a:srgbClr val="C00000"/>
              </a:solidFill>
            </a:endParaRPr>
          </a:p>
        </p:txBody>
      </p:sp>
      <p:sp>
        <p:nvSpPr>
          <p:cNvPr id="3" name="Content Placeholder 2"/>
          <p:cNvSpPr>
            <a:spLocks noGrp="1"/>
          </p:cNvSpPr>
          <p:nvPr>
            <p:ph idx="1"/>
          </p:nvPr>
        </p:nvSpPr>
        <p:spPr>
          <a:xfrm>
            <a:off x="142844" y="1285860"/>
            <a:ext cx="8715436" cy="5572140"/>
          </a:xfrm>
        </p:spPr>
        <p:txBody>
          <a:bodyPr/>
          <a:lstStyle/>
          <a:p>
            <a:pPr algn="l" rtl="0">
              <a:buNone/>
            </a:pPr>
            <a:r>
              <a:rPr lang="en-US" sz="4400" b="1" dirty="0" err="1" smtClean="0">
                <a:latin typeface="Arial Narrow" pitchFamily="34" charset="0"/>
              </a:rPr>
              <a:t>Glucosuria</a:t>
            </a:r>
            <a:r>
              <a:rPr lang="en-US" sz="4400" b="1" dirty="0" smtClean="0">
                <a:latin typeface="Arial Narrow" pitchFamily="34" charset="0"/>
              </a:rPr>
              <a:t> has been studied for over 150 years using the botanical extract, </a:t>
            </a:r>
            <a:r>
              <a:rPr lang="en-US" sz="4400" b="1" dirty="0" err="1" smtClean="0">
                <a:latin typeface="Arial Narrow" pitchFamily="34" charset="0"/>
              </a:rPr>
              <a:t>phlorizin</a:t>
            </a:r>
            <a:r>
              <a:rPr lang="en-US" sz="4400" b="1" dirty="0" smtClean="0">
                <a:latin typeface="Arial Narrow" pitchFamily="34" charset="0"/>
              </a:rPr>
              <a:t>. </a:t>
            </a:r>
            <a:r>
              <a:rPr lang="en-US" sz="4400" b="1" dirty="0" err="1" smtClean="0">
                <a:latin typeface="Arial Narrow" pitchFamily="34" charset="0"/>
              </a:rPr>
              <a:t>Phlorizin</a:t>
            </a:r>
            <a:r>
              <a:rPr lang="en-US" sz="4400" b="1" dirty="0" smtClean="0">
                <a:latin typeface="Arial Narrow" pitchFamily="34" charset="0"/>
              </a:rPr>
              <a:t> was later identified as a nonspecific inhibitor of SGLT proteins, and several types of SGLT proteins have since been identified. These proteins function independently of insulin.</a:t>
            </a:r>
            <a:endParaRPr lang="en-US" sz="4400" b="1" dirty="0">
              <a:latin typeface="Arial Narrow"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7298"/>
            <a:ext cx="9144000" cy="5500702"/>
          </a:xfrm>
        </p:spPr>
        <p:txBody>
          <a:bodyPr/>
          <a:lstStyle/>
          <a:p>
            <a:pPr algn="l" rtl="0">
              <a:buNone/>
            </a:pPr>
            <a:r>
              <a:rPr lang="en-US" sz="5400" b="1" dirty="0" smtClean="0">
                <a:solidFill>
                  <a:schemeClr val="bg2"/>
                </a:solidFill>
                <a:effectLst/>
                <a:latin typeface="Arial Narrow" pitchFamily="34" charset="0"/>
              </a:rPr>
              <a:t>Clearly, more data is needed in this area to make definitive statements, and evaluation of the risk of bone fractures with other drugs in the SGLT2 inhibitor class is ongoing.</a:t>
            </a:r>
            <a:endParaRPr lang="en-US" sz="5400" b="1" dirty="0">
              <a:solidFill>
                <a:schemeClr val="bg2"/>
              </a:solidFill>
              <a:effectLst/>
              <a:latin typeface="Arial Narrow"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32"/>
            <a:ext cx="9144000" cy="5857916"/>
          </a:xfrm>
        </p:spPr>
        <p:txBody>
          <a:bodyPr/>
          <a:lstStyle/>
          <a:p>
            <a:pPr algn="l" rtl="0">
              <a:buNone/>
            </a:pPr>
            <a:r>
              <a:rPr lang="en-US" sz="4800" b="1" dirty="0" smtClean="0">
                <a:solidFill>
                  <a:schemeClr val="bg2"/>
                </a:solidFill>
                <a:effectLst/>
                <a:latin typeface="Arial Narrow" pitchFamily="34" charset="0"/>
              </a:rPr>
              <a:t>Furthermore, in </a:t>
            </a:r>
            <a:r>
              <a:rPr lang="en-US" sz="4800" b="1" dirty="0" smtClean="0">
                <a:solidFill>
                  <a:srgbClr val="00B050"/>
                </a:solidFill>
                <a:effectLst/>
                <a:latin typeface="Arial Narrow" pitchFamily="34" charset="0"/>
              </a:rPr>
              <a:t>December 2015 </a:t>
            </a:r>
            <a:r>
              <a:rPr lang="en-US" sz="4800" b="1" dirty="0" smtClean="0">
                <a:solidFill>
                  <a:schemeClr val="bg2"/>
                </a:solidFill>
                <a:effectLst/>
                <a:latin typeface="Arial Narrow" pitchFamily="34" charset="0"/>
              </a:rPr>
              <a:t>as a follow-up to the warnings issued in </a:t>
            </a:r>
            <a:r>
              <a:rPr lang="en-US" sz="4800" b="1" dirty="0" smtClean="0">
                <a:solidFill>
                  <a:srgbClr val="00B050"/>
                </a:solidFill>
                <a:effectLst/>
                <a:latin typeface="Arial Narrow" pitchFamily="34" charset="0"/>
              </a:rPr>
              <a:t>May 2015</a:t>
            </a:r>
            <a:r>
              <a:rPr lang="en-US" sz="4800" b="1" dirty="0" smtClean="0">
                <a:solidFill>
                  <a:schemeClr val="bg2"/>
                </a:solidFill>
                <a:effectLst/>
                <a:latin typeface="Arial Narrow" pitchFamily="34" charset="0"/>
              </a:rPr>
              <a:t>, the FDA decided to add specific warnings to the labels of all SGLT2 inhibitors indicating the risk of </a:t>
            </a:r>
            <a:r>
              <a:rPr lang="en-US" sz="4800" b="1" dirty="0" err="1" smtClean="0">
                <a:solidFill>
                  <a:schemeClr val="bg2"/>
                </a:solidFill>
                <a:effectLst/>
                <a:latin typeface="Arial Narrow" pitchFamily="34" charset="0"/>
              </a:rPr>
              <a:t>ketoacidosis</a:t>
            </a:r>
            <a:r>
              <a:rPr lang="en-US" sz="4800" b="1" dirty="0" smtClean="0">
                <a:solidFill>
                  <a:schemeClr val="bg2"/>
                </a:solidFill>
                <a:effectLst/>
                <a:latin typeface="Arial Narrow" pitchFamily="34" charset="0"/>
              </a:rPr>
              <a:t> and serious urinary tract infections.</a:t>
            </a:r>
            <a:endParaRPr lang="en-US" sz="4800" b="1" dirty="0">
              <a:solidFill>
                <a:schemeClr val="bg2"/>
              </a:solidFill>
              <a:effectLst/>
              <a:latin typeface="Arial Narrow"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736"/>
            <a:ext cx="9144000" cy="5429264"/>
          </a:xfrm>
        </p:spPr>
        <p:txBody>
          <a:bodyPr/>
          <a:lstStyle/>
          <a:p>
            <a:pPr algn="l" rtl="0">
              <a:buNone/>
            </a:pPr>
            <a:r>
              <a:rPr lang="en-US" sz="4800" b="1" dirty="0" smtClean="0">
                <a:solidFill>
                  <a:schemeClr val="bg2">
                    <a:lumMod val="95000"/>
                    <a:lumOff val="5000"/>
                  </a:schemeClr>
                </a:solidFill>
                <a:effectLst/>
                <a:latin typeface="Arial Narrow" pitchFamily="34" charset="0"/>
              </a:rPr>
              <a:t>Review </a:t>
            </a:r>
            <a:r>
              <a:rPr lang="en-US" sz="4800" b="1" dirty="0" smtClean="0">
                <a:solidFill>
                  <a:schemeClr val="bg2">
                    <a:lumMod val="95000"/>
                    <a:lumOff val="5000"/>
                  </a:schemeClr>
                </a:solidFill>
                <a:effectLst/>
                <a:latin typeface="Arial Narrow" pitchFamily="34" charset="0"/>
              </a:rPr>
              <a:t>of the </a:t>
            </a:r>
            <a:r>
              <a:rPr lang="en-US" sz="4800" b="1" dirty="0" smtClean="0">
                <a:solidFill>
                  <a:schemeClr val="bg2">
                    <a:lumMod val="95000"/>
                    <a:lumOff val="5000"/>
                  </a:schemeClr>
                </a:solidFill>
                <a:effectLst/>
                <a:latin typeface="Arial Narrow" pitchFamily="34" charset="0"/>
              </a:rPr>
              <a:t>FAERS database from March 2013 to May </a:t>
            </a:r>
            <a:r>
              <a:rPr lang="en-US" sz="4800" b="1" dirty="0" smtClean="0">
                <a:solidFill>
                  <a:schemeClr val="bg2">
                    <a:lumMod val="95000"/>
                    <a:lumOff val="5000"/>
                  </a:schemeClr>
                </a:solidFill>
                <a:effectLst/>
                <a:latin typeface="Arial Narrow" pitchFamily="34" charset="0"/>
              </a:rPr>
              <a:t>2015 identified </a:t>
            </a:r>
            <a:r>
              <a:rPr lang="en-US" sz="4800" b="1" dirty="0" smtClean="0">
                <a:solidFill>
                  <a:schemeClr val="bg2">
                    <a:lumMod val="95000"/>
                    <a:lumOff val="5000"/>
                  </a:schemeClr>
                </a:solidFill>
                <a:effectLst/>
                <a:latin typeface="Arial Narrow" pitchFamily="34" charset="0"/>
              </a:rPr>
              <a:t>73 cases of </a:t>
            </a:r>
            <a:r>
              <a:rPr lang="en-US" sz="4800" b="1" dirty="0" err="1" smtClean="0">
                <a:solidFill>
                  <a:schemeClr val="bg2">
                    <a:lumMod val="95000"/>
                    <a:lumOff val="5000"/>
                  </a:schemeClr>
                </a:solidFill>
                <a:effectLst/>
                <a:latin typeface="Arial Narrow" pitchFamily="34" charset="0"/>
              </a:rPr>
              <a:t>ketoacidosis</a:t>
            </a:r>
            <a:r>
              <a:rPr lang="en-US" sz="4800" b="1" dirty="0" smtClean="0">
                <a:solidFill>
                  <a:schemeClr val="bg2">
                    <a:lumMod val="95000"/>
                    <a:lumOff val="5000"/>
                  </a:schemeClr>
                </a:solidFill>
                <a:effectLst/>
                <a:latin typeface="Arial Narrow" pitchFamily="34" charset="0"/>
              </a:rPr>
              <a:t> in patients </a:t>
            </a:r>
            <a:r>
              <a:rPr lang="en-US" sz="4800" b="1" dirty="0" smtClean="0">
                <a:solidFill>
                  <a:schemeClr val="bg2">
                    <a:lumMod val="95000"/>
                    <a:lumOff val="5000"/>
                  </a:schemeClr>
                </a:solidFill>
                <a:effectLst/>
                <a:latin typeface="Arial Narrow" pitchFamily="34" charset="0"/>
              </a:rPr>
              <a:t>with type </a:t>
            </a:r>
            <a:r>
              <a:rPr lang="en-US" sz="4800" b="1" dirty="0" smtClean="0">
                <a:solidFill>
                  <a:schemeClr val="bg2">
                    <a:lumMod val="95000"/>
                    <a:lumOff val="5000"/>
                  </a:schemeClr>
                </a:solidFill>
                <a:effectLst/>
                <a:latin typeface="Arial Narrow" pitchFamily="34" charset="0"/>
              </a:rPr>
              <a:t>1 or type 2 diabetes treated with SGLT2 </a:t>
            </a:r>
            <a:r>
              <a:rPr lang="en-US" sz="4800" b="1" dirty="0" smtClean="0">
                <a:solidFill>
                  <a:schemeClr val="bg2">
                    <a:lumMod val="95000"/>
                    <a:lumOff val="5000"/>
                  </a:schemeClr>
                </a:solidFill>
                <a:effectLst/>
                <a:latin typeface="Arial Narrow" pitchFamily="34" charset="0"/>
              </a:rPr>
              <a:t>inhibitors [</a:t>
            </a:r>
            <a:r>
              <a:rPr lang="en-US" sz="4800" b="1" dirty="0" err="1" smtClean="0">
                <a:solidFill>
                  <a:srgbClr val="00B050"/>
                </a:solidFill>
                <a:effectLst/>
                <a:latin typeface="Arial Narrow" pitchFamily="34" charset="0"/>
              </a:rPr>
              <a:t>canagliflozin</a:t>
            </a:r>
            <a:r>
              <a:rPr lang="en-US" sz="4800" b="1" dirty="0" smtClean="0">
                <a:solidFill>
                  <a:srgbClr val="00B050"/>
                </a:solidFill>
                <a:effectLst/>
                <a:latin typeface="Arial Narrow" pitchFamily="34" charset="0"/>
              </a:rPr>
              <a:t> </a:t>
            </a:r>
            <a:r>
              <a:rPr lang="en-US" sz="4800" b="1" dirty="0" smtClean="0">
                <a:solidFill>
                  <a:srgbClr val="00B050"/>
                </a:solidFill>
                <a:effectLst/>
                <a:latin typeface="Arial Narrow" pitchFamily="34" charset="0"/>
              </a:rPr>
              <a:t>(</a:t>
            </a:r>
            <a:r>
              <a:rPr lang="en-US" sz="4800" b="1" dirty="0" smtClean="0">
                <a:solidFill>
                  <a:srgbClr val="00B050"/>
                </a:solidFill>
                <a:effectLst/>
                <a:latin typeface="Arial Narrow" pitchFamily="34" charset="0"/>
              </a:rPr>
              <a:t>n=48</a:t>
            </a:r>
            <a:r>
              <a:rPr lang="en-US" sz="4800" b="1" dirty="0" smtClean="0">
                <a:solidFill>
                  <a:schemeClr val="bg2">
                    <a:lumMod val="95000"/>
                    <a:lumOff val="5000"/>
                  </a:schemeClr>
                </a:solidFill>
                <a:effectLst/>
                <a:latin typeface="Arial Narrow" pitchFamily="34" charset="0"/>
              </a:rPr>
              <a:t>),</a:t>
            </a:r>
            <a:r>
              <a:rPr lang="en-US" sz="4800" b="1" dirty="0" smtClean="0">
                <a:solidFill>
                  <a:srgbClr val="00B050"/>
                </a:solidFill>
                <a:effectLst/>
                <a:latin typeface="Arial Narrow" pitchFamily="34" charset="0"/>
              </a:rPr>
              <a:t> </a:t>
            </a:r>
            <a:r>
              <a:rPr lang="en-US" sz="4800" b="1" dirty="0" err="1" smtClean="0">
                <a:solidFill>
                  <a:srgbClr val="00B050"/>
                </a:solidFill>
                <a:effectLst/>
                <a:latin typeface="Arial Narrow" pitchFamily="34" charset="0"/>
              </a:rPr>
              <a:t>dapagliflozin</a:t>
            </a:r>
            <a:r>
              <a:rPr lang="en-US" sz="4800" b="1" dirty="0" smtClean="0">
                <a:solidFill>
                  <a:srgbClr val="00B050"/>
                </a:solidFill>
                <a:effectLst/>
                <a:latin typeface="Arial Narrow" pitchFamily="34" charset="0"/>
              </a:rPr>
              <a:t> (</a:t>
            </a:r>
            <a:r>
              <a:rPr lang="en-US" sz="4800" b="1" dirty="0" smtClean="0">
                <a:solidFill>
                  <a:srgbClr val="00B050"/>
                </a:solidFill>
                <a:effectLst/>
                <a:latin typeface="Arial Narrow" pitchFamily="34" charset="0"/>
              </a:rPr>
              <a:t>n=21), </a:t>
            </a:r>
            <a:r>
              <a:rPr lang="en-US" sz="4800" b="1" dirty="0" smtClean="0">
                <a:solidFill>
                  <a:schemeClr val="bg2">
                    <a:lumMod val="95000"/>
                    <a:lumOff val="5000"/>
                  </a:schemeClr>
                </a:solidFill>
                <a:effectLst/>
                <a:latin typeface="Arial Narrow" pitchFamily="34" charset="0"/>
              </a:rPr>
              <a:t>and </a:t>
            </a:r>
            <a:r>
              <a:rPr lang="en-US" sz="4800" b="1" dirty="0" err="1" smtClean="0">
                <a:solidFill>
                  <a:srgbClr val="00B050"/>
                </a:solidFill>
                <a:effectLst/>
                <a:latin typeface="Arial Narrow" pitchFamily="34" charset="0"/>
              </a:rPr>
              <a:t>empagliflozin</a:t>
            </a:r>
            <a:r>
              <a:rPr lang="en-US" sz="4800" b="1" dirty="0" smtClean="0">
                <a:solidFill>
                  <a:srgbClr val="00B050"/>
                </a:solidFill>
                <a:effectLst/>
                <a:latin typeface="Arial Narrow" pitchFamily="34" charset="0"/>
              </a:rPr>
              <a:t> (</a:t>
            </a:r>
            <a:r>
              <a:rPr lang="en-US" sz="4800" b="1" dirty="0" smtClean="0">
                <a:solidFill>
                  <a:srgbClr val="00B050"/>
                </a:solidFill>
                <a:effectLst/>
                <a:latin typeface="Arial Narrow" pitchFamily="34" charset="0"/>
              </a:rPr>
              <a:t>n=4</a:t>
            </a:r>
            <a:r>
              <a:rPr lang="en-US" sz="4800" b="1" dirty="0" smtClean="0">
                <a:solidFill>
                  <a:schemeClr val="bg2">
                    <a:lumMod val="95000"/>
                    <a:lumOff val="5000"/>
                  </a:schemeClr>
                </a:solidFill>
                <a:effectLst/>
                <a:latin typeface="Arial Narrow" pitchFamily="34" charset="0"/>
              </a:rPr>
              <a:t>)] </a:t>
            </a:r>
            <a:r>
              <a:rPr lang="en-US" sz="4800" b="1" dirty="0" smtClean="0">
                <a:solidFill>
                  <a:schemeClr val="bg2">
                    <a:lumMod val="95000"/>
                    <a:lumOff val="5000"/>
                  </a:schemeClr>
                </a:solidFill>
                <a:effectLst/>
                <a:latin typeface="Arial Narrow" pitchFamily="34" charset="0"/>
              </a:rPr>
              <a:t>.</a:t>
            </a:r>
            <a:endParaRPr lang="en-US" sz="4800" b="1" dirty="0">
              <a:solidFill>
                <a:schemeClr val="bg2">
                  <a:lumMod val="95000"/>
                  <a:lumOff val="5000"/>
                </a:schemeClr>
              </a:solidFill>
              <a:effectLst/>
              <a:latin typeface="Arial Narrow"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9144000" cy="5715016"/>
          </a:xfrm>
        </p:spPr>
        <p:txBody>
          <a:bodyPr/>
          <a:lstStyle/>
          <a:p>
            <a:pPr algn="l" rtl="0">
              <a:buNone/>
            </a:pPr>
            <a:r>
              <a:rPr lang="en-US" sz="5400" b="1" dirty="0" smtClean="0">
                <a:solidFill>
                  <a:schemeClr val="bg2"/>
                </a:solidFill>
                <a:effectLst/>
                <a:latin typeface="Arial Narrow" pitchFamily="34" charset="0"/>
              </a:rPr>
              <a:t>Forty-four of </a:t>
            </a:r>
            <a:r>
              <a:rPr lang="en-US" sz="5400" b="1" dirty="0" smtClean="0">
                <a:solidFill>
                  <a:schemeClr val="bg2"/>
                </a:solidFill>
                <a:effectLst/>
                <a:latin typeface="Arial Narrow" pitchFamily="34" charset="0"/>
              </a:rPr>
              <a:t>the 73 </a:t>
            </a:r>
            <a:r>
              <a:rPr lang="en-US" sz="5400" b="1" dirty="0" smtClean="0">
                <a:solidFill>
                  <a:schemeClr val="bg2"/>
                </a:solidFill>
                <a:effectLst/>
                <a:latin typeface="Arial Narrow" pitchFamily="34" charset="0"/>
              </a:rPr>
              <a:t>cases occurred in patients with type 2 </a:t>
            </a:r>
            <a:r>
              <a:rPr lang="en-US" sz="5400" b="1" dirty="0" err="1" smtClean="0">
                <a:solidFill>
                  <a:schemeClr val="bg2"/>
                </a:solidFill>
                <a:effectLst/>
                <a:latin typeface="Arial Narrow" pitchFamily="34" charset="0"/>
              </a:rPr>
              <a:t>diabete</a:t>
            </a:r>
            <a:r>
              <a:rPr lang="en-US" sz="5400" b="1" dirty="0" smtClean="0">
                <a:solidFill>
                  <a:schemeClr val="bg2"/>
                </a:solidFill>
                <a:effectLst/>
                <a:latin typeface="Arial Narrow" pitchFamily="34" charset="0"/>
              </a:rPr>
              <a:t> mellitus</a:t>
            </a:r>
            <a:r>
              <a:rPr lang="en-US" sz="5400" b="1" dirty="0" smtClean="0">
                <a:solidFill>
                  <a:schemeClr val="bg2"/>
                </a:solidFill>
                <a:effectLst/>
                <a:latin typeface="Arial Narrow" pitchFamily="34" charset="0"/>
              </a:rPr>
              <a:t>. Fifteen cases were reported in patients </a:t>
            </a:r>
            <a:r>
              <a:rPr lang="en-US" sz="5400" b="1" dirty="0" smtClean="0">
                <a:solidFill>
                  <a:schemeClr val="bg2"/>
                </a:solidFill>
                <a:effectLst/>
                <a:latin typeface="Arial Narrow" pitchFamily="34" charset="0"/>
              </a:rPr>
              <a:t>with  type </a:t>
            </a:r>
            <a:r>
              <a:rPr lang="en-US" sz="5400" b="1" dirty="0" smtClean="0">
                <a:solidFill>
                  <a:schemeClr val="bg2"/>
                </a:solidFill>
                <a:effectLst/>
                <a:latin typeface="Arial Narrow" pitchFamily="34" charset="0"/>
              </a:rPr>
              <a:t>1 diabetes (</a:t>
            </a:r>
            <a:r>
              <a:rPr lang="en-US" sz="5400" b="1" dirty="0" smtClean="0">
                <a:solidFill>
                  <a:srgbClr val="00B050"/>
                </a:solidFill>
                <a:effectLst/>
                <a:latin typeface="Arial Narrow" pitchFamily="34" charset="0"/>
              </a:rPr>
              <a:t>SGLT2 inhibitors are not </a:t>
            </a:r>
            <a:r>
              <a:rPr lang="en-US" sz="5400" b="1" dirty="0" smtClean="0">
                <a:solidFill>
                  <a:srgbClr val="00B050"/>
                </a:solidFill>
                <a:effectLst/>
                <a:latin typeface="Arial Narrow" pitchFamily="34" charset="0"/>
              </a:rPr>
              <a:t>approve  for </a:t>
            </a:r>
            <a:r>
              <a:rPr lang="en-US" sz="5400" b="1" dirty="0" smtClean="0">
                <a:solidFill>
                  <a:srgbClr val="00B050"/>
                </a:solidFill>
                <a:effectLst/>
                <a:latin typeface="Arial Narrow" pitchFamily="34" charset="0"/>
              </a:rPr>
              <a:t>use in this population</a:t>
            </a:r>
            <a:r>
              <a:rPr lang="en-US" sz="5400" b="1" dirty="0" smtClean="0">
                <a:solidFill>
                  <a:schemeClr val="bg2"/>
                </a:solidFill>
                <a:effectLst/>
                <a:latin typeface="Arial Narrow" pitchFamily="34" charset="0"/>
              </a:rPr>
              <a:t>).</a:t>
            </a:r>
            <a:endParaRPr lang="en-US" sz="5400" b="1" dirty="0">
              <a:solidFill>
                <a:schemeClr val="bg2"/>
              </a:solidFill>
              <a:effectLst/>
              <a:latin typeface="Arial Narrow"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7298"/>
            <a:ext cx="9144000" cy="5500702"/>
          </a:xfrm>
        </p:spPr>
        <p:txBody>
          <a:bodyPr/>
          <a:lstStyle/>
          <a:p>
            <a:pPr algn="l" rtl="0">
              <a:buNone/>
            </a:pPr>
            <a:r>
              <a:rPr lang="en-US" sz="4400" b="1" dirty="0" smtClean="0">
                <a:solidFill>
                  <a:schemeClr val="bg2"/>
                </a:solidFill>
                <a:effectLst/>
                <a:latin typeface="Arial Narrow" pitchFamily="34" charset="0"/>
              </a:rPr>
              <a:t>Blood glucose levels </a:t>
            </a:r>
            <a:r>
              <a:rPr lang="en-US" sz="4400" b="1" dirty="0" smtClean="0">
                <a:solidFill>
                  <a:schemeClr val="bg2"/>
                </a:solidFill>
                <a:effectLst/>
                <a:latin typeface="Arial Narrow" pitchFamily="34" charset="0"/>
              </a:rPr>
              <a:t>were reported </a:t>
            </a:r>
            <a:r>
              <a:rPr lang="en-US" sz="4400" b="1" dirty="0" smtClean="0">
                <a:solidFill>
                  <a:schemeClr val="bg2"/>
                </a:solidFill>
                <a:effectLst/>
                <a:latin typeface="Arial Narrow" pitchFamily="34" charset="0"/>
              </a:rPr>
              <a:t>in 40 of the 73 cases and ranged from 90 </a:t>
            </a:r>
            <a:r>
              <a:rPr lang="en-US" sz="4400" b="1" dirty="0" smtClean="0">
                <a:solidFill>
                  <a:schemeClr val="bg2"/>
                </a:solidFill>
                <a:effectLst/>
                <a:latin typeface="Arial Narrow" pitchFamily="34" charset="0"/>
              </a:rPr>
              <a:t>to 1366 </a:t>
            </a:r>
            <a:r>
              <a:rPr lang="en-US" sz="4400" b="1" dirty="0" smtClean="0">
                <a:solidFill>
                  <a:schemeClr val="bg2"/>
                </a:solidFill>
                <a:effectLst/>
                <a:latin typeface="Arial Narrow" pitchFamily="34" charset="0"/>
              </a:rPr>
              <a:t>mg/dl (</a:t>
            </a:r>
            <a:r>
              <a:rPr lang="en-US" sz="4400" b="1" dirty="0" smtClean="0">
                <a:solidFill>
                  <a:srgbClr val="00B050"/>
                </a:solidFill>
                <a:effectLst/>
                <a:latin typeface="Arial Narrow" pitchFamily="34" charset="0"/>
              </a:rPr>
              <a:t>median 211 mg/dl</a:t>
            </a:r>
            <a:r>
              <a:rPr lang="en-US" sz="4400" b="1" dirty="0" smtClean="0">
                <a:solidFill>
                  <a:schemeClr val="bg2"/>
                </a:solidFill>
                <a:effectLst/>
                <a:latin typeface="Arial Narrow" pitchFamily="34" charset="0"/>
              </a:rPr>
              <a:t>) </a:t>
            </a:r>
            <a:r>
              <a:rPr lang="en-US" sz="4400" b="1" dirty="0" smtClean="0">
                <a:solidFill>
                  <a:schemeClr val="bg2"/>
                </a:solidFill>
                <a:effectLst/>
                <a:latin typeface="Arial Narrow" pitchFamily="34" charset="0"/>
              </a:rPr>
              <a:t>. </a:t>
            </a:r>
            <a:r>
              <a:rPr lang="en-US" sz="4400" b="1" dirty="0" smtClean="0">
                <a:solidFill>
                  <a:schemeClr val="bg2"/>
                </a:solidFill>
                <a:effectLst/>
                <a:latin typeface="Arial Narrow" pitchFamily="34" charset="0"/>
              </a:rPr>
              <a:t>The range </a:t>
            </a:r>
            <a:r>
              <a:rPr lang="en-US" sz="4400" b="1" dirty="0" smtClean="0">
                <a:solidFill>
                  <a:schemeClr val="bg2"/>
                </a:solidFill>
                <a:effectLst/>
                <a:latin typeface="Arial Narrow" pitchFamily="34" charset="0"/>
              </a:rPr>
              <a:t>of time </a:t>
            </a:r>
            <a:r>
              <a:rPr lang="en-US" sz="4400" b="1" dirty="0" smtClean="0">
                <a:solidFill>
                  <a:schemeClr val="bg2"/>
                </a:solidFill>
                <a:effectLst/>
                <a:latin typeface="Arial Narrow" pitchFamily="34" charset="0"/>
              </a:rPr>
              <a:t>from initiation of an SGLT2 inhibitor or </a:t>
            </a:r>
            <a:r>
              <a:rPr lang="en-US" sz="4400" b="1" dirty="0" smtClean="0">
                <a:solidFill>
                  <a:schemeClr val="bg2"/>
                </a:solidFill>
                <a:effectLst/>
                <a:latin typeface="Arial Narrow" pitchFamily="34" charset="0"/>
              </a:rPr>
              <a:t>an increase </a:t>
            </a:r>
            <a:r>
              <a:rPr lang="en-US" sz="4400" b="1" dirty="0" smtClean="0">
                <a:solidFill>
                  <a:schemeClr val="bg2"/>
                </a:solidFill>
                <a:effectLst/>
                <a:latin typeface="Arial Narrow" pitchFamily="34" charset="0"/>
              </a:rPr>
              <a:t>in dose to the onset of the reported </a:t>
            </a:r>
            <a:r>
              <a:rPr lang="en-US" sz="4400" b="1" dirty="0" err="1" smtClean="0">
                <a:solidFill>
                  <a:schemeClr val="bg2"/>
                </a:solidFill>
                <a:effectLst/>
                <a:latin typeface="Arial Narrow" pitchFamily="34" charset="0"/>
              </a:rPr>
              <a:t>ketoacidosis</a:t>
            </a:r>
            <a:r>
              <a:rPr lang="en-US" sz="4400" b="1" dirty="0" smtClean="0">
                <a:solidFill>
                  <a:schemeClr val="bg2"/>
                </a:solidFill>
                <a:effectLst/>
                <a:latin typeface="Arial Narrow" pitchFamily="34" charset="0"/>
              </a:rPr>
              <a:t> was </a:t>
            </a:r>
            <a:r>
              <a:rPr lang="en-US" sz="4400" b="1" dirty="0" smtClean="0">
                <a:solidFill>
                  <a:srgbClr val="00B050"/>
                </a:solidFill>
                <a:effectLst/>
                <a:latin typeface="Arial Narrow" pitchFamily="34" charset="0"/>
              </a:rPr>
              <a:t>1 day–1 year </a:t>
            </a:r>
            <a:r>
              <a:rPr lang="en-US" sz="4400" b="1" dirty="0" smtClean="0">
                <a:solidFill>
                  <a:schemeClr val="bg2"/>
                </a:solidFill>
                <a:effectLst/>
                <a:latin typeface="Arial Narrow" pitchFamily="34" charset="0"/>
              </a:rPr>
              <a:t>(median </a:t>
            </a:r>
            <a:r>
              <a:rPr lang="en-US" sz="4400" b="1" dirty="0" smtClean="0">
                <a:solidFill>
                  <a:srgbClr val="00B050"/>
                </a:solidFill>
                <a:effectLst/>
                <a:latin typeface="Arial Narrow" pitchFamily="34" charset="0"/>
              </a:rPr>
              <a:t>43 days</a:t>
            </a:r>
            <a:r>
              <a:rPr lang="en-US" sz="4400" b="1" dirty="0" smtClean="0">
                <a:solidFill>
                  <a:schemeClr val="bg2"/>
                </a:solidFill>
                <a:effectLst/>
                <a:latin typeface="Arial Narrow" pitchFamily="34" charset="0"/>
              </a:rPr>
              <a:t>).</a:t>
            </a:r>
            <a:endParaRPr lang="en-US" sz="4400" b="1" dirty="0">
              <a:solidFill>
                <a:schemeClr val="bg2"/>
              </a:solidFill>
              <a:effectLst/>
              <a:latin typeface="Arial Narrow"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p:spPr>
        <p:txBody>
          <a:bodyPr/>
          <a:lstStyle/>
          <a:p>
            <a:pPr algn="l" rtl="0">
              <a:buNone/>
            </a:pPr>
            <a:r>
              <a:rPr lang="en-US" sz="4400" b="1" dirty="0" smtClean="0">
                <a:solidFill>
                  <a:schemeClr val="bg2">
                    <a:lumMod val="95000"/>
                    <a:lumOff val="5000"/>
                  </a:schemeClr>
                </a:solidFill>
                <a:effectLst/>
                <a:latin typeface="Arial Narrow" pitchFamily="34" charset="0"/>
              </a:rPr>
              <a:t>In the </a:t>
            </a:r>
            <a:r>
              <a:rPr lang="en-US" sz="4400" b="1" dirty="0" smtClean="0">
                <a:solidFill>
                  <a:schemeClr val="bg2">
                    <a:lumMod val="95000"/>
                    <a:lumOff val="5000"/>
                  </a:schemeClr>
                </a:solidFill>
                <a:effectLst/>
                <a:latin typeface="Arial Narrow" pitchFamily="34" charset="0"/>
              </a:rPr>
              <a:t>73 cases of </a:t>
            </a:r>
            <a:r>
              <a:rPr lang="en-US" sz="4400" b="1" dirty="0" err="1" smtClean="0">
                <a:solidFill>
                  <a:schemeClr val="bg2">
                    <a:lumMod val="95000"/>
                    <a:lumOff val="5000"/>
                  </a:schemeClr>
                </a:solidFill>
                <a:effectLst/>
                <a:latin typeface="Arial Narrow" pitchFamily="34" charset="0"/>
              </a:rPr>
              <a:t>ketoacidosis</a:t>
            </a:r>
            <a:r>
              <a:rPr lang="en-US" sz="4400" b="1" dirty="0" smtClean="0">
                <a:solidFill>
                  <a:schemeClr val="bg2">
                    <a:lumMod val="95000"/>
                    <a:lumOff val="5000"/>
                  </a:schemeClr>
                </a:solidFill>
                <a:effectLst/>
                <a:latin typeface="Arial Narrow" pitchFamily="34" charset="0"/>
              </a:rPr>
              <a:t>, potential risk </a:t>
            </a:r>
            <a:r>
              <a:rPr lang="en-US" sz="4400" b="1" dirty="0" smtClean="0">
                <a:solidFill>
                  <a:schemeClr val="bg2">
                    <a:lumMod val="95000"/>
                    <a:lumOff val="5000"/>
                  </a:schemeClr>
                </a:solidFill>
                <a:effectLst/>
                <a:latin typeface="Arial Narrow" pitchFamily="34" charset="0"/>
              </a:rPr>
              <a:t>factors for </a:t>
            </a:r>
            <a:r>
              <a:rPr lang="en-US" sz="4400" b="1" dirty="0" smtClean="0">
                <a:solidFill>
                  <a:schemeClr val="bg2">
                    <a:lumMod val="95000"/>
                    <a:lumOff val="5000"/>
                  </a:schemeClr>
                </a:solidFill>
                <a:effectLst/>
                <a:latin typeface="Arial Narrow" pitchFamily="34" charset="0"/>
              </a:rPr>
              <a:t>developing </a:t>
            </a:r>
            <a:r>
              <a:rPr lang="en-US" sz="4400" b="1" dirty="0" err="1" smtClean="0">
                <a:solidFill>
                  <a:schemeClr val="bg2">
                    <a:lumMod val="95000"/>
                    <a:lumOff val="5000"/>
                  </a:schemeClr>
                </a:solidFill>
                <a:effectLst/>
                <a:latin typeface="Arial Narrow" pitchFamily="34" charset="0"/>
              </a:rPr>
              <a:t>ketoacidosis</a:t>
            </a:r>
            <a:r>
              <a:rPr lang="en-US" sz="4400" b="1" dirty="0" smtClean="0">
                <a:solidFill>
                  <a:schemeClr val="bg2">
                    <a:lumMod val="95000"/>
                    <a:lumOff val="5000"/>
                  </a:schemeClr>
                </a:solidFill>
                <a:effectLst/>
                <a:latin typeface="Arial Narrow" pitchFamily="34" charset="0"/>
              </a:rPr>
              <a:t> with an SGLT2 </a:t>
            </a:r>
            <a:r>
              <a:rPr lang="en-US" sz="4400" b="1" dirty="0" smtClean="0">
                <a:solidFill>
                  <a:schemeClr val="bg2">
                    <a:lumMod val="95000"/>
                    <a:lumOff val="5000"/>
                  </a:schemeClr>
                </a:solidFill>
                <a:effectLst/>
                <a:latin typeface="Arial Narrow" pitchFamily="34" charset="0"/>
              </a:rPr>
              <a:t>inhibitor included </a:t>
            </a:r>
            <a:r>
              <a:rPr lang="en-US" sz="4400" b="1" dirty="0" smtClean="0">
                <a:solidFill>
                  <a:schemeClr val="bg2">
                    <a:lumMod val="95000"/>
                    <a:lumOff val="5000"/>
                  </a:schemeClr>
                </a:solidFill>
                <a:effectLst/>
                <a:latin typeface="Arial Narrow" pitchFamily="34" charset="0"/>
              </a:rPr>
              <a:t>infection, low carbohydrate diet or </a:t>
            </a:r>
            <a:r>
              <a:rPr lang="en-US" sz="4400" b="1" dirty="0" smtClean="0">
                <a:solidFill>
                  <a:schemeClr val="bg2">
                    <a:lumMod val="95000"/>
                    <a:lumOff val="5000"/>
                  </a:schemeClr>
                </a:solidFill>
                <a:effectLst/>
                <a:latin typeface="Arial Narrow" pitchFamily="34" charset="0"/>
              </a:rPr>
              <a:t>an overall </a:t>
            </a:r>
            <a:r>
              <a:rPr lang="en-US" sz="4400" b="1" dirty="0" smtClean="0">
                <a:solidFill>
                  <a:schemeClr val="bg2">
                    <a:lumMod val="95000"/>
                    <a:lumOff val="5000"/>
                  </a:schemeClr>
                </a:solidFill>
                <a:effectLst/>
                <a:latin typeface="Arial Narrow" pitchFamily="34" charset="0"/>
              </a:rPr>
              <a:t>reduction of caloric intake, reduction </a:t>
            </a:r>
            <a:r>
              <a:rPr lang="en-US" sz="4400" b="1" dirty="0" smtClean="0">
                <a:solidFill>
                  <a:schemeClr val="bg2">
                    <a:lumMod val="95000"/>
                    <a:lumOff val="5000"/>
                  </a:schemeClr>
                </a:solidFill>
                <a:effectLst/>
                <a:latin typeface="Arial Narrow" pitchFamily="34" charset="0"/>
              </a:rPr>
              <a:t>in dose </a:t>
            </a:r>
            <a:r>
              <a:rPr lang="en-US" sz="4400" b="1" dirty="0" smtClean="0">
                <a:solidFill>
                  <a:schemeClr val="bg2">
                    <a:lumMod val="95000"/>
                    <a:lumOff val="5000"/>
                  </a:schemeClr>
                </a:solidFill>
                <a:effectLst/>
                <a:latin typeface="Arial Narrow" pitchFamily="34" charset="0"/>
              </a:rPr>
              <a:t>of exogenous insulin or discontinuation </a:t>
            </a:r>
            <a:r>
              <a:rPr lang="en-US" sz="4400" b="1" dirty="0" smtClean="0">
                <a:solidFill>
                  <a:schemeClr val="bg2">
                    <a:lumMod val="95000"/>
                    <a:lumOff val="5000"/>
                  </a:schemeClr>
                </a:solidFill>
                <a:effectLst/>
                <a:latin typeface="Arial Narrow" pitchFamily="34" charset="0"/>
              </a:rPr>
              <a:t>of exogenous </a:t>
            </a:r>
            <a:r>
              <a:rPr lang="en-US" sz="4400" b="1" dirty="0" smtClean="0">
                <a:solidFill>
                  <a:schemeClr val="bg2">
                    <a:lumMod val="95000"/>
                    <a:lumOff val="5000"/>
                  </a:schemeClr>
                </a:solidFill>
                <a:effectLst/>
                <a:latin typeface="Arial Narrow" pitchFamily="34" charset="0"/>
              </a:rPr>
              <a:t>insulin, discontinuation of an </a:t>
            </a:r>
            <a:r>
              <a:rPr lang="en-US" sz="4400" b="1" dirty="0" smtClean="0">
                <a:solidFill>
                  <a:schemeClr val="bg2">
                    <a:lumMod val="95000"/>
                    <a:lumOff val="5000"/>
                  </a:schemeClr>
                </a:solidFill>
                <a:effectLst/>
                <a:latin typeface="Arial Narrow" pitchFamily="34" charset="0"/>
              </a:rPr>
              <a:t>oral insulin </a:t>
            </a:r>
            <a:r>
              <a:rPr lang="en-US" sz="4400" b="1" dirty="0" err="1" smtClean="0">
                <a:solidFill>
                  <a:schemeClr val="bg2">
                    <a:lumMod val="95000"/>
                    <a:lumOff val="5000"/>
                  </a:schemeClr>
                </a:solidFill>
                <a:effectLst/>
                <a:latin typeface="Arial Narrow" pitchFamily="34" charset="0"/>
              </a:rPr>
              <a:t>secretagogue</a:t>
            </a:r>
            <a:r>
              <a:rPr lang="en-US" sz="4400" b="1" dirty="0" smtClean="0">
                <a:solidFill>
                  <a:schemeClr val="bg2">
                    <a:lumMod val="95000"/>
                    <a:lumOff val="5000"/>
                  </a:schemeClr>
                </a:solidFill>
                <a:effectLst/>
                <a:latin typeface="Arial Narrow" pitchFamily="34" charset="0"/>
              </a:rPr>
              <a:t>, and alcohol </a:t>
            </a:r>
            <a:r>
              <a:rPr lang="en-US" sz="4400" b="1" dirty="0" smtClean="0">
                <a:solidFill>
                  <a:schemeClr val="bg2">
                    <a:lumMod val="95000"/>
                    <a:lumOff val="5000"/>
                  </a:schemeClr>
                </a:solidFill>
                <a:effectLst/>
                <a:latin typeface="Arial Narrow" pitchFamily="34" charset="0"/>
              </a:rPr>
              <a:t>use.</a:t>
            </a:r>
            <a:endParaRPr lang="en-US" sz="4400" b="1" dirty="0">
              <a:solidFill>
                <a:schemeClr val="bg2">
                  <a:lumMod val="95000"/>
                  <a:lumOff val="5000"/>
                </a:schemeClr>
              </a:solidFill>
              <a:effectLst/>
              <a:latin typeface="Arial Narrow"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0"/>
            <a:ext cx="8643998" cy="5929330"/>
          </a:xfrm>
        </p:spPr>
        <p:txBody>
          <a:bodyPr/>
          <a:lstStyle/>
          <a:p>
            <a:pPr algn="l" rtl="0">
              <a:buNone/>
            </a:pPr>
            <a:r>
              <a:rPr lang="en-US" sz="4800" b="1" dirty="0" smtClean="0">
                <a:solidFill>
                  <a:schemeClr val="bg2"/>
                </a:solidFill>
                <a:effectLst/>
                <a:latin typeface="Arial Narrow" pitchFamily="34" charset="0"/>
              </a:rPr>
              <a:t>Finally, </a:t>
            </a:r>
            <a:r>
              <a:rPr lang="en-US" sz="4800" b="1" dirty="0" smtClean="0">
                <a:solidFill>
                  <a:srgbClr val="00B050"/>
                </a:solidFill>
                <a:effectLst/>
                <a:latin typeface="Arial Narrow" pitchFamily="34" charset="0"/>
              </a:rPr>
              <a:t>19 cases </a:t>
            </a:r>
            <a:r>
              <a:rPr lang="en-US" sz="4800" b="1" dirty="0" smtClean="0">
                <a:solidFill>
                  <a:schemeClr val="bg2"/>
                </a:solidFill>
                <a:effectLst/>
                <a:latin typeface="Arial Narrow" pitchFamily="34" charset="0"/>
              </a:rPr>
              <a:t>of </a:t>
            </a:r>
            <a:r>
              <a:rPr lang="en-US" sz="4800" b="1" dirty="0" err="1" smtClean="0">
                <a:solidFill>
                  <a:schemeClr val="bg2"/>
                </a:solidFill>
                <a:effectLst/>
                <a:latin typeface="Arial Narrow" pitchFamily="34" charset="0"/>
              </a:rPr>
              <a:t>urosepsis</a:t>
            </a:r>
            <a:r>
              <a:rPr lang="en-US" sz="4800" b="1" dirty="0" smtClean="0">
                <a:solidFill>
                  <a:schemeClr val="bg2"/>
                </a:solidFill>
                <a:effectLst/>
                <a:latin typeface="Arial Narrow" pitchFamily="34" charset="0"/>
              </a:rPr>
              <a:t> and </a:t>
            </a:r>
            <a:r>
              <a:rPr lang="en-US" sz="4800" b="1" dirty="0" err="1" smtClean="0">
                <a:solidFill>
                  <a:schemeClr val="bg2"/>
                </a:solidFill>
                <a:effectLst/>
                <a:latin typeface="Arial Narrow" pitchFamily="34" charset="0"/>
              </a:rPr>
              <a:t>pyelonephritis</a:t>
            </a:r>
            <a:r>
              <a:rPr lang="en-US" sz="4800" b="1" dirty="0" smtClean="0">
                <a:solidFill>
                  <a:schemeClr val="bg2"/>
                </a:solidFill>
                <a:effectLst/>
                <a:latin typeface="Arial Narrow" pitchFamily="34" charset="0"/>
              </a:rPr>
              <a:t> that started as urinary tract infections while taking an SGLT2 inhibitor [</a:t>
            </a:r>
            <a:r>
              <a:rPr lang="en-US" sz="4800" b="1" dirty="0" err="1" smtClean="0">
                <a:solidFill>
                  <a:srgbClr val="00B050"/>
                </a:solidFill>
                <a:effectLst/>
                <a:latin typeface="Arial Narrow" pitchFamily="34" charset="0"/>
              </a:rPr>
              <a:t>canagliflozin</a:t>
            </a:r>
            <a:r>
              <a:rPr lang="en-US" sz="4800" b="1" dirty="0" smtClean="0">
                <a:solidFill>
                  <a:srgbClr val="00B050"/>
                </a:solidFill>
                <a:effectLst/>
                <a:latin typeface="Arial Narrow" pitchFamily="34" charset="0"/>
              </a:rPr>
              <a:t> (n=10) </a:t>
            </a:r>
            <a:r>
              <a:rPr lang="en-US" sz="4800" b="1" dirty="0" smtClean="0">
                <a:solidFill>
                  <a:schemeClr val="bg2"/>
                </a:solidFill>
                <a:effectLst/>
                <a:latin typeface="Arial Narrow" pitchFamily="34" charset="0"/>
              </a:rPr>
              <a:t>and </a:t>
            </a:r>
            <a:r>
              <a:rPr lang="en-US" sz="4800" b="1" dirty="0" err="1" smtClean="0">
                <a:solidFill>
                  <a:srgbClr val="00B050"/>
                </a:solidFill>
                <a:effectLst/>
                <a:latin typeface="Arial Narrow" pitchFamily="34" charset="0"/>
              </a:rPr>
              <a:t>dapagliflozin</a:t>
            </a:r>
            <a:r>
              <a:rPr lang="en-US" sz="4800" b="1" dirty="0" smtClean="0">
                <a:solidFill>
                  <a:srgbClr val="00B050"/>
                </a:solidFill>
                <a:effectLst/>
                <a:latin typeface="Arial Narrow" pitchFamily="34" charset="0"/>
              </a:rPr>
              <a:t> (n=9)] </a:t>
            </a:r>
            <a:r>
              <a:rPr lang="en-US" sz="4800" b="1" dirty="0" smtClean="0">
                <a:solidFill>
                  <a:schemeClr val="bg2"/>
                </a:solidFill>
                <a:effectLst/>
                <a:latin typeface="Arial Narrow" pitchFamily="34" charset="0"/>
              </a:rPr>
              <a:t>were reported to FAERS from March 2013 through October 2014.</a:t>
            </a:r>
            <a:endParaRPr lang="en-US" sz="48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736"/>
            <a:ext cx="8786874" cy="4972064"/>
          </a:xfrm>
        </p:spPr>
        <p:txBody>
          <a:bodyPr/>
          <a:lstStyle/>
          <a:p>
            <a:pPr algn="l" rtl="0">
              <a:buNone/>
            </a:pPr>
            <a:r>
              <a:rPr lang="en-US" sz="5400" b="1" dirty="0" smtClean="0">
                <a:solidFill>
                  <a:schemeClr val="bg2"/>
                </a:solidFill>
                <a:effectLst/>
                <a:latin typeface="Arial Narrow" pitchFamily="34" charset="0"/>
              </a:rPr>
              <a:t>All 19 patients were hospitalized, whereas </a:t>
            </a:r>
            <a:r>
              <a:rPr lang="en-US" sz="5400" b="1" dirty="0" smtClean="0">
                <a:solidFill>
                  <a:srgbClr val="00B050"/>
                </a:solidFill>
                <a:effectLst/>
                <a:latin typeface="Arial Narrow" pitchFamily="34" charset="0"/>
              </a:rPr>
              <a:t>four</a:t>
            </a:r>
            <a:r>
              <a:rPr lang="en-US" sz="5400" b="1" dirty="0" smtClean="0">
                <a:solidFill>
                  <a:schemeClr val="bg2"/>
                </a:solidFill>
                <a:effectLst/>
                <a:latin typeface="Arial Narrow" pitchFamily="34" charset="0"/>
              </a:rPr>
              <a:t> patients required admission to the ICU, and </a:t>
            </a:r>
            <a:r>
              <a:rPr lang="en-US" sz="5400" b="1" dirty="0" smtClean="0">
                <a:solidFill>
                  <a:srgbClr val="00B050"/>
                </a:solidFill>
                <a:effectLst/>
                <a:latin typeface="Arial Narrow" pitchFamily="34" charset="0"/>
              </a:rPr>
              <a:t>two </a:t>
            </a:r>
            <a:r>
              <a:rPr lang="en-US" sz="5400" b="1" dirty="0" smtClean="0">
                <a:solidFill>
                  <a:schemeClr val="bg2"/>
                </a:solidFill>
                <a:effectLst/>
                <a:latin typeface="Arial Narrow" pitchFamily="34" charset="0"/>
              </a:rPr>
              <a:t>required </a:t>
            </a:r>
            <a:r>
              <a:rPr lang="en-US" sz="5400" b="1" dirty="0" err="1" smtClean="0">
                <a:solidFill>
                  <a:schemeClr val="bg2"/>
                </a:solidFill>
                <a:effectLst/>
                <a:latin typeface="Arial Narrow" pitchFamily="34" charset="0"/>
              </a:rPr>
              <a:t>hemodialysis</a:t>
            </a:r>
            <a:r>
              <a:rPr lang="en-US" sz="5400" b="1" dirty="0" smtClean="0">
                <a:solidFill>
                  <a:schemeClr val="bg2"/>
                </a:solidFill>
                <a:effectLst/>
                <a:latin typeface="Arial Narrow" pitchFamily="34" charset="0"/>
              </a:rPr>
              <a:t> to treat renal failure.</a:t>
            </a:r>
            <a:endParaRPr lang="en-US" sz="5400" b="1" dirty="0">
              <a:solidFill>
                <a:schemeClr val="bg2"/>
              </a:solidFill>
              <a:effectLst/>
              <a:latin typeface="Arial Narrow"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5860"/>
            <a:ext cx="8858312" cy="5572140"/>
          </a:xfrm>
        </p:spPr>
        <p:txBody>
          <a:bodyPr/>
          <a:lstStyle/>
          <a:p>
            <a:pPr algn="l" rtl="0">
              <a:buNone/>
            </a:pPr>
            <a:r>
              <a:rPr lang="en-US" sz="4400" b="1" dirty="0" smtClean="0">
                <a:solidFill>
                  <a:schemeClr val="bg2"/>
                </a:solidFill>
                <a:latin typeface="Arial Narrow" pitchFamily="34" charset="0"/>
              </a:rPr>
              <a:t>The range of time to onset of </a:t>
            </a:r>
            <a:r>
              <a:rPr lang="en-US" sz="4400" b="1" dirty="0" err="1" smtClean="0">
                <a:solidFill>
                  <a:schemeClr val="bg2"/>
                </a:solidFill>
                <a:latin typeface="Arial Narrow" pitchFamily="34" charset="0"/>
              </a:rPr>
              <a:t>urosepsis</a:t>
            </a:r>
            <a:r>
              <a:rPr lang="en-US" sz="4400" b="1" dirty="0" smtClean="0">
                <a:solidFill>
                  <a:schemeClr val="bg2"/>
                </a:solidFill>
                <a:latin typeface="Arial Narrow" pitchFamily="34" charset="0"/>
              </a:rPr>
              <a:t> or </a:t>
            </a:r>
            <a:r>
              <a:rPr lang="en-US" sz="4400" b="1" dirty="0" err="1" smtClean="0">
                <a:solidFill>
                  <a:schemeClr val="bg2"/>
                </a:solidFill>
                <a:latin typeface="Arial Narrow" pitchFamily="34" charset="0"/>
              </a:rPr>
              <a:t>pyelonephritis</a:t>
            </a:r>
            <a:r>
              <a:rPr lang="en-US" sz="4400" b="1" dirty="0" smtClean="0">
                <a:solidFill>
                  <a:schemeClr val="bg2"/>
                </a:solidFill>
                <a:latin typeface="Arial Narrow" pitchFamily="34" charset="0"/>
              </a:rPr>
              <a:t> </a:t>
            </a:r>
            <a:r>
              <a:rPr lang="en-US" sz="4400" b="1" dirty="0" smtClean="0">
                <a:solidFill>
                  <a:srgbClr val="00B050"/>
                </a:solidFill>
                <a:latin typeface="Arial Narrow" pitchFamily="34" charset="0"/>
              </a:rPr>
              <a:t>was 2–270 days </a:t>
            </a:r>
            <a:r>
              <a:rPr lang="en-US" sz="4400" b="1" dirty="0" smtClean="0">
                <a:solidFill>
                  <a:schemeClr val="bg2"/>
                </a:solidFill>
                <a:latin typeface="Arial Narrow" pitchFamily="34" charset="0"/>
              </a:rPr>
              <a:t>(median 45 days).</a:t>
            </a:r>
          </a:p>
          <a:p>
            <a:pPr algn="l" rtl="0">
              <a:buNone/>
            </a:pPr>
            <a:r>
              <a:rPr lang="en-US" sz="4400" b="1" dirty="0" smtClean="0">
                <a:solidFill>
                  <a:schemeClr val="bg2"/>
                </a:solidFill>
                <a:latin typeface="Arial Narrow" pitchFamily="34" charset="0"/>
              </a:rPr>
              <a:t>Eight of the 19 cases had documented blood culture results with</a:t>
            </a:r>
            <a:r>
              <a:rPr lang="en-US" sz="4400" b="1" dirty="0" smtClean="0">
                <a:solidFill>
                  <a:srgbClr val="00B050"/>
                </a:solidFill>
                <a:latin typeface="Arial Narrow" pitchFamily="34" charset="0"/>
              </a:rPr>
              <a:t> Escherichia coli </a:t>
            </a:r>
            <a:r>
              <a:rPr lang="en-US" sz="4400" b="1" dirty="0" smtClean="0">
                <a:solidFill>
                  <a:schemeClr val="bg2"/>
                </a:solidFill>
                <a:latin typeface="Arial Narrow" pitchFamily="34" charset="0"/>
              </a:rPr>
              <a:t>as the isolated organism, and there were no reports of fungal </a:t>
            </a:r>
            <a:r>
              <a:rPr lang="en-US" sz="4400" b="1" dirty="0" err="1" smtClean="0">
                <a:solidFill>
                  <a:schemeClr val="bg2"/>
                </a:solidFill>
                <a:latin typeface="Arial Narrow" pitchFamily="34" charset="0"/>
              </a:rPr>
              <a:t>urosepsis</a:t>
            </a:r>
            <a:r>
              <a:rPr lang="en-US" sz="4400" b="1" dirty="0" smtClean="0">
                <a:solidFill>
                  <a:schemeClr val="bg2"/>
                </a:solidFill>
                <a:latin typeface="Arial Narrow" pitchFamily="34" charset="0"/>
              </a:rPr>
              <a:t>.</a:t>
            </a:r>
            <a:endParaRPr lang="en-US" sz="4400" b="1" dirty="0">
              <a:solidFill>
                <a:schemeClr val="bg2"/>
              </a:solidFill>
              <a:latin typeface="Arial Narrow"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52400"/>
            <a:ext cx="8324880" cy="1066800"/>
          </a:xfrm>
        </p:spPr>
        <p:txBody>
          <a:bodyPr/>
          <a:lstStyle/>
          <a:p>
            <a:pPr algn="l"/>
            <a:r>
              <a:rPr lang="en-US" sz="6000" b="1" dirty="0" smtClean="0">
                <a:solidFill>
                  <a:srgbClr val="C00000"/>
                </a:solidFill>
                <a:effectLst/>
                <a:latin typeface="Arial Narrow" pitchFamily="34" charset="0"/>
              </a:rPr>
              <a:t>CONCLUSION:</a:t>
            </a:r>
            <a:endParaRPr lang="en-US" sz="6000" b="1" dirty="0">
              <a:solidFill>
                <a:srgbClr val="C00000"/>
              </a:solidFill>
              <a:effectLst/>
              <a:latin typeface="Arial Narrow" pitchFamily="34" charset="0"/>
            </a:endParaRPr>
          </a:p>
        </p:txBody>
      </p:sp>
      <p:sp>
        <p:nvSpPr>
          <p:cNvPr id="3" name="Content Placeholder 2"/>
          <p:cNvSpPr>
            <a:spLocks noGrp="1"/>
          </p:cNvSpPr>
          <p:nvPr>
            <p:ph idx="1"/>
          </p:nvPr>
        </p:nvSpPr>
        <p:spPr>
          <a:xfrm>
            <a:off x="142844" y="1676400"/>
            <a:ext cx="8467756" cy="4724400"/>
          </a:xfrm>
        </p:spPr>
        <p:txBody>
          <a:bodyPr/>
          <a:lstStyle/>
          <a:p>
            <a:pPr algn="l" rtl="0">
              <a:buNone/>
            </a:pPr>
            <a:r>
              <a:rPr lang="en-US" sz="6000" b="1" dirty="0" smtClean="0">
                <a:solidFill>
                  <a:schemeClr val="bg2"/>
                </a:solidFill>
                <a:effectLst/>
                <a:latin typeface="Arial Narrow" pitchFamily="34" charset="0"/>
              </a:rPr>
              <a:t>SGLT2 inhibitors are the newest class of oral </a:t>
            </a:r>
            <a:r>
              <a:rPr lang="en-US" sz="6000" b="1" dirty="0" err="1" smtClean="0">
                <a:solidFill>
                  <a:schemeClr val="bg2"/>
                </a:solidFill>
                <a:effectLst/>
                <a:latin typeface="Arial Narrow" pitchFamily="34" charset="0"/>
              </a:rPr>
              <a:t>antihyperglycemic</a:t>
            </a:r>
            <a:r>
              <a:rPr lang="en-US" sz="6000" b="1" dirty="0" smtClean="0">
                <a:solidFill>
                  <a:schemeClr val="bg2"/>
                </a:solidFill>
                <a:effectLst/>
                <a:latin typeface="Arial Narrow" pitchFamily="34" charset="0"/>
              </a:rPr>
              <a:t> agents available to treat patients with type 2 diabetes.</a:t>
            </a:r>
            <a:endParaRPr lang="en-US" sz="6000" b="1" dirty="0">
              <a:solidFill>
                <a:schemeClr val="bg2"/>
              </a:solidFill>
              <a:effectLst/>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8858312" cy="6400800"/>
          </a:xfrm>
        </p:spPr>
        <p:txBody>
          <a:bodyPr/>
          <a:lstStyle/>
          <a:p>
            <a:pPr algn="l">
              <a:buNone/>
            </a:pPr>
            <a:r>
              <a:rPr lang="en-US" sz="5400" b="1" dirty="0" smtClean="0">
                <a:solidFill>
                  <a:schemeClr val="bg2"/>
                </a:solidFill>
                <a:effectLst/>
                <a:latin typeface="Arial Narrow" pitchFamily="34" charset="0"/>
              </a:rPr>
              <a:t>Inhibition </a:t>
            </a:r>
            <a:r>
              <a:rPr lang="en-US" sz="5400" b="1" dirty="0" smtClean="0">
                <a:solidFill>
                  <a:schemeClr val="bg2"/>
                </a:solidFill>
                <a:effectLst/>
                <a:latin typeface="Arial Narrow" pitchFamily="34" charset="0"/>
              </a:rPr>
              <a:t>of these proteins was observed to result in changes that favorably improve carbohydrate metabolism, thus becoming an attractive concept for the treatment of </a:t>
            </a:r>
            <a:r>
              <a:rPr lang="en-US" sz="5400" b="1" dirty="0" err="1" smtClean="0">
                <a:solidFill>
                  <a:schemeClr val="bg2"/>
                </a:solidFill>
                <a:effectLst/>
                <a:latin typeface="Arial Narrow" pitchFamily="34" charset="0"/>
              </a:rPr>
              <a:t>diabete</a:t>
            </a:r>
            <a:r>
              <a:rPr lang="en-US" sz="5400" b="1" dirty="0" smtClean="0">
                <a:solidFill>
                  <a:schemeClr val="bg2"/>
                </a:solidFill>
                <a:effectLst/>
                <a:latin typeface="Arial Narrow" pitchFamily="34" charset="0"/>
              </a:rPr>
              <a:t>.</a:t>
            </a:r>
            <a:endParaRPr lang="en-US" sz="54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5860"/>
            <a:ext cx="8610600" cy="5114940"/>
          </a:xfrm>
        </p:spPr>
        <p:txBody>
          <a:bodyPr/>
          <a:lstStyle/>
          <a:p>
            <a:pPr algn="l" rtl="0">
              <a:buNone/>
            </a:pPr>
            <a:r>
              <a:rPr lang="en-US" sz="4800" b="1" dirty="0" smtClean="0">
                <a:solidFill>
                  <a:schemeClr val="bg2"/>
                </a:solidFill>
                <a:effectLst/>
                <a:latin typeface="Arial Narrow" pitchFamily="34" charset="0"/>
              </a:rPr>
              <a:t>Their novel mechanism of action makes these medications an intriguing option for patients throughout the natural history of type 2 diabetes and as a possible adjunct therapy for type 1 diabetes with close supervision.</a:t>
            </a:r>
            <a:endParaRPr lang="en-US" sz="4800" b="1" dirty="0">
              <a:solidFill>
                <a:schemeClr val="bg2"/>
              </a:solidFill>
              <a:effectLst/>
              <a:latin typeface="Arial Narrow"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76400"/>
            <a:ext cx="8396318" cy="5181600"/>
          </a:xfrm>
        </p:spPr>
        <p:txBody>
          <a:bodyPr/>
          <a:lstStyle/>
          <a:p>
            <a:pPr algn="l" rtl="0">
              <a:buNone/>
            </a:pPr>
            <a:r>
              <a:rPr lang="en-US" sz="5400" b="1" dirty="0" smtClean="0">
                <a:solidFill>
                  <a:schemeClr val="bg2"/>
                </a:solidFill>
                <a:effectLst/>
                <a:latin typeface="Arial Narrow" pitchFamily="34" charset="0"/>
              </a:rPr>
              <a:t>As reported, there have been adverse events related to this class, including recently identified episodes of </a:t>
            </a:r>
            <a:r>
              <a:rPr lang="en-US" sz="5400" b="1" dirty="0" err="1" smtClean="0">
                <a:solidFill>
                  <a:schemeClr val="bg2"/>
                </a:solidFill>
                <a:effectLst/>
                <a:latin typeface="Arial Narrow" pitchFamily="34" charset="0"/>
              </a:rPr>
              <a:t>ketoacidosis</a:t>
            </a:r>
            <a:r>
              <a:rPr lang="en-US" sz="5400" b="1" dirty="0" smtClean="0">
                <a:solidFill>
                  <a:schemeClr val="bg2"/>
                </a:solidFill>
                <a:effectLst/>
                <a:latin typeface="Arial Narrow" pitchFamily="34" charset="0"/>
              </a:rPr>
              <a:t> related to SGLT2 inhibitor use.</a:t>
            </a:r>
            <a:endParaRPr lang="en-US" sz="5400" b="1" dirty="0">
              <a:solidFill>
                <a:schemeClr val="bg2"/>
              </a:solidFill>
              <a:effectLst/>
              <a:latin typeface="Arial Narrow"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5786454"/>
          </a:xfrm>
        </p:spPr>
        <p:txBody>
          <a:bodyPr/>
          <a:lstStyle/>
          <a:p>
            <a:pPr algn="l" rtl="0">
              <a:buNone/>
            </a:pPr>
            <a:r>
              <a:rPr lang="en-US" sz="4400" b="1" dirty="0" smtClean="0">
                <a:solidFill>
                  <a:schemeClr val="bg2"/>
                </a:solidFill>
                <a:effectLst/>
                <a:latin typeface="Arial Narrow" pitchFamily="34" charset="0"/>
              </a:rPr>
              <a:t>But as reported,</a:t>
            </a:r>
            <a:r>
              <a:rPr lang="en-US" sz="4400" b="1" dirty="0" smtClean="0">
                <a:solidFill>
                  <a:srgbClr val="00B050"/>
                </a:solidFill>
                <a:effectLst/>
                <a:latin typeface="Arial Narrow" pitchFamily="34" charset="0"/>
              </a:rPr>
              <a:t> </a:t>
            </a:r>
            <a:r>
              <a:rPr lang="en-US" sz="4400" b="1" dirty="0" err="1" smtClean="0">
                <a:solidFill>
                  <a:srgbClr val="00B050"/>
                </a:solidFill>
                <a:effectLst/>
                <a:latin typeface="Arial Narrow" pitchFamily="34" charset="0"/>
              </a:rPr>
              <a:t>euDKA</a:t>
            </a:r>
            <a:r>
              <a:rPr lang="en-US" sz="4400" b="1" dirty="0" smtClean="0">
                <a:solidFill>
                  <a:srgbClr val="00B050"/>
                </a:solidFill>
                <a:effectLst/>
                <a:latin typeface="Arial Narrow" pitchFamily="34" charset="0"/>
              </a:rPr>
              <a:t> was suggested to be predictable, detectable and preventable </a:t>
            </a:r>
            <a:r>
              <a:rPr lang="en-US" sz="4400" b="1" dirty="0" smtClean="0">
                <a:solidFill>
                  <a:schemeClr val="bg2"/>
                </a:solidFill>
                <a:effectLst/>
                <a:latin typeface="Arial Narrow" pitchFamily="34" charset="0"/>
              </a:rPr>
              <a:t>when a heightened awareness of the condition is known. Longer term cardiovascular safety trials are ongoing and will ultimately test the staying power of this class of medications.</a:t>
            </a:r>
            <a:endParaRPr lang="en-US" sz="4400" b="1" dirty="0">
              <a:solidFill>
                <a:schemeClr val="bg2"/>
              </a:solidFill>
              <a:effectLst/>
              <a:latin typeface="Arial Narrow"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1643062"/>
            <a:ext cx="9144000" cy="521493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42852"/>
            <a:ext cx="8324880" cy="6257948"/>
          </a:xfrm>
        </p:spPr>
        <p:txBody>
          <a:bodyPr/>
          <a:lstStyle/>
          <a:p>
            <a:pPr algn="l" rtl="0">
              <a:buNone/>
            </a:pPr>
            <a:r>
              <a:rPr lang="en-US" sz="5400" b="1" dirty="0" smtClean="0">
                <a:solidFill>
                  <a:schemeClr val="bg2"/>
                </a:solidFill>
                <a:effectLst/>
                <a:latin typeface="Arial Narrow" pitchFamily="34" charset="0"/>
              </a:rPr>
              <a:t>SGLT1 proteins are high affinity, low capacity transporters of glucose. They are  expressed in the small intestines as well as the proximal tubule of the kidney.</a:t>
            </a:r>
            <a:endParaRPr lang="en-US" sz="5400" b="1" dirty="0">
              <a:solidFill>
                <a:schemeClr val="bg2"/>
              </a:solidFill>
              <a:effectLst/>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dical design template(2)">
  <a:themeElements>
    <a:clrScheme name="">
      <a:dk1>
        <a:srgbClr val="003366"/>
      </a:dk1>
      <a:lt1>
        <a:srgbClr val="FFFFFF"/>
      </a:lt1>
      <a:dk2>
        <a:srgbClr val="FFFFFF"/>
      </a:dk2>
      <a:lt2>
        <a:srgbClr val="000000"/>
      </a:lt2>
      <a:accent1>
        <a:srgbClr val="8EB3C8"/>
      </a:accent1>
      <a:accent2>
        <a:srgbClr val="6F97B3"/>
      </a:accent2>
      <a:accent3>
        <a:srgbClr val="FFFFFF"/>
      </a:accent3>
      <a:accent4>
        <a:srgbClr val="002A56"/>
      </a:accent4>
      <a:accent5>
        <a:srgbClr val="C6D6E0"/>
      </a:accent5>
      <a:accent6>
        <a:srgbClr val="6488A2"/>
      </a:accent6>
      <a:hlink>
        <a:srgbClr val="556575"/>
      </a:hlink>
      <a:folHlink>
        <a:srgbClr val="3D556F"/>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66"/>
        </a:dk1>
        <a:lt1>
          <a:srgbClr val="FFFFFF"/>
        </a:lt1>
        <a:dk2>
          <a:srgbClr val="003366"/>
        </a:dk2>
        <a:lt2>
          <a:srgbClr val="FFFFFF"/>
        </a:lt2>
        <a:accent1>
          <a:srgbClr val="8EB3C8"/>
        </a:accent1>
        <a:accent2>
          <a:srgbClr val="6F97B3"/>
        </a:accent2>
        <a:accent3>
          <a:srgbClr val="AAADB8"/>
        </a:accent3>
        <a:accent4>
          <a:srgbClr val="DADADA"/>
        </a:accent4>
        <a:accent5>
          <a:srgbClr val="C6D6E0"/>
        </a:accent5>
        <a:accent6>
          <a:srgbClr val="6488A2"/>
        </a:accent6>
        <a:hlink>
          <a:srgbClr val="556575"/>
        </a:hlink>
        <a:folHlink>
          <a:srgbClr val="3D556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 update on sodium-glucose co-transporter-2</Template>
  <TotalTime>393</TotalTime>
  <Words>2861</Words>
  <Application>Microsoft Office PowerPoint</Application>
  <PresentationFormat>On-screen Show (4:3)</PresentationFormat>
  <Paragraphs>99</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Medical design template(2)</vt:lpstr>
      <vt:lpstr>Slide 1</vt:lpstr>
      <vt:lpstr>An update on sodium-glucose co transporter-2 inhibitors for the treatment of diabetes mellitus</vt:lpstr>
      <vt:lpstr>INTRODUCTION</vt:lpstr>
      <vt:lpstr>Slide 4</vt:lpstr>
      <vt:lpstr>Slide 5</vt:lpstr>
      <vt:lpstr>Slide 6</vt:lpstr>
      <vt:lpstr>PHYSIOLOGY OF SODIUM-GLUCOSE CO-TRANSPORTER INHIBITION</vt:lpstr>
      <vt:lpstr>Slide 8</vt:lpstr>
      <vt:lpstr>Slide 9</vt:lpstr>
      <vt:lpstr>Slide 10</vt:lpstr>
      <vt:lpstr>Slide 11</vt:lpstr>
      <vt:lpstr>Slide 12</vt:lpstr>
      <vt:lpstr>Slide 13</vt:lpstr>
      <vt:lpstr>Slide 14</vt:lpstr>
      <vt:lpstr>CURRENT SELECTIVE SODIUM-GLUCOSE COTRANSPORTER-2 INHIBITORS:</vt:lpstr>
      <vt:lpstr>Slide 16</vt:lpstr>
      <vt:lpstr>Slide 17</vt:lpstr>
      <vt:lpstr>Slide 18</vt:lpstr>
      <vt:lpstr>INDICATIONS FOR THE USE OF SODIUMGLUCOSE CO-TRANSPORTER-2 INHIBITORS</vt:lpstr>
      <vt:lpstr>Slide 20</vt:lpstr>
      <vt:lpstr>Slide 21</vt:lpstr>
      <vt:lpstr>BENEFITS OF SODIUM-GLUCOSE COTRANSPORTER 2 INHIBITORS:</vt:lpstr>
      <vt:lpstr>Slide 23</vt:lpstr>
      <vt:lpstr>Slide 24</vt:lpstr>
      <vt:lpstr>Slide 25</vt:lpstr>
      <vt:lpstr>Slide 26</vt:lpstr>
      <vt:lpstr>Slide 27</vt:lpstr>
      <vt:lpstr>Slide 28</vt:lpstr>
      <vt:lpstr>Slide 29</vt:lpstr>
      <vt:lpstr>Slide 30</vt:lpstr>
      <vt:lpstr>OTHER METABOLIC EFFECTS:</vt:lpstr>
      <vt:lpstr>Slide 32</vt:lpstr>
      <vt:lpstr>Slide 33</vt:lpstr>
      <vt:lpstr>Slide 34</vt:lpstr>
      <vt:lpstr>Slide 35</vt:lpstr>
      <vt:lpstr>Slide 36</vt:lpstr>
      <vt:lpstr>Slide 37</vt:lpstr>
      <vt:lpstr>Slide 38</vt:lpstr>
      <vt:lpstr>Slide 39</vt:lpstr>
      <vt:lpstr>ADVERSE SIDE-EFFECTS AND WARNINGS:</vt:lpstr>
      <vt:lpstr>Slide 41</vt:lpstr>
      <vt:lpstr>Slide 42</vt:lpstr>
      <vt:lpstr>Slide 43</vt:lpstr>
      <vt:lpstr>Slide 44</vt:lpstr>
      <vt:lpstr>Ketoacidosis and sodium-glucose cotransporter- 2 inhibitors:</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CONCLUSION:</vt:lpstr>
      <vt:lpstr>Slide 80</vt:lpstr>
      <vt:lpstr>Slide 81</vt:lpstr>
      <vt:lpstr>Slide 82</vt:lpstr>
      <vt:lpstr>Slide 83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update on sodium-glucose co transporter-2 inhibitors for the treatment of diabetes mellitus</dc:title>
  <dc:creator>his1</dc:creator>
  <cp:lastModifiedBy>his1</cp:lastModifiedBy>
  <cp:revision>46</cp:revision>
  <dcterms:created xsi:type="dcterms:W3CDTF">2017-04-16T20:18:57Z</dcterms:created>
  <dcterms:modified xsi:type="dcterms:W3CDTF">2017-05-01T18:44:59Z</dcterms:modified>
</cp:coreProperties>
</file>